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716" r:id="rId3"/>
    <p:sldMasterId id="2147483728" r:id="rId4"/>
  </p:sldMasterIdLst>
  <p:notesMasterIdLst>
    <p:notesMasterId r:id="rId6"/>
  </p:notesMasterIdLst>
  <p:handoutMasterIdLst>
    <p:handoutMasterId r:id="rId74"/>
  </p:handoutMasterIdLst>
  <p:sldIdLst>
    <p:sldId id="376" r:id="rId5"/>
    <p:sldId id="465" r:id="rId7"/>
    <p:sldId id="453" r:id="rId8"/>
    <p:sldId id="616" r:id="rId9"/>
    <p:sldId id="464" r:id="rId10"/>
    <p:sldId id="939" r:id="rId11"/>
    <p:sldId id="665" r:id="rId12"/>
    <p:sldId id="712" r:id="rId13"/>
    <p:sldId id="766" r:id="rId14"/>
    <p:sldId id="893" r:id="rId15"/>
    <p:sldId id="894" r:id="rId16"/>
    <p:sldId id="940" r:id="rId17"/>
    <p:sldId id="944" r:id="rId18"/>
    <p:sldId id="945" r:id="rId19"/>
    <p:sldId id="713" r:id="rId20"/>
    <p:sldId id="946" r:id="rId21"/>
    <p:sldId id="947" r:id="rId22"/>
    <p:sldId id="941" r:id="rId23"/>
    <p:sldId id="948" r:id="rId24"/>
    <p:sldId id="949" r:id="rId25"/>
    <p:sldId id="716" r:id="rId26"/>
    <p:sldId id="950" r:id="rId27"/>
    <p:sldId id="951" r:id="rId28"/>
    <p:sldId id="943" r:id="rId29"/>
    <p:sldId id="952" r:id="rId30"/>
    <p:sldId id="953" r:id="rId31"/>
    <p:sldId id="717" r:id="rId32"/>
    <p:sldId id="768" r:id="rId33"/>
    <p:sldId id="853" r:id="rId34"/>
    <p:sldId id="769" r:id="rId35"/>
    <p:sldId id="714" r:id="rId36"/>
    <p:sldId id="715" r:id="rId37"/>
    <p:sldId id="663" r:id="rId38"/>
    <p:sldId id="450" r:id="rId39"/>
    <p:sldId id="467" r:id="rId40"/>
    <p:sldId id="468" r:id="rId41"/>
    <p:sldId id="820" r:id="rId42"/>
    <p:sldId id="532" r:id="rId43"/>
    <p:sldId id="533" r:id="rId44"/>
    <p:sldId id="534" r:id="rId45"/>
    <p:sldId id="535" r:id="rId46"/>
    <p:sldId id="536" r:id="rId47"/>
    <p:sldId id="542" r:id="rId48"/>
    <p:sldId id="543" r:id="rId49"/>
    <p:sldId id="544" r:id="rId50"/>
    <p:sldId id="565" r:id="rId51"/>
    <p:sldId id="571" r:id="rId52"/>
    <p:sldId id="567" r:id="rId53"/>
    <p:sldId id="822" r:id="rId54"/>
    <p:sldId id="585" r:id="rId55"/>
    <p:sldId id="586" r:id="rId56"/>
    <p:sldId id="587" r:id="rId57"/>
    <p:sldId id="588" r:id="rId58"/>
    <p:sldId id="656" r:id="rId59"/>
    <p:sldId id="657" r:id="rId60"/>
    <p:sldId id="658" r:id="rId61"/>
    <p:sldId id="659" r:id="rId62"/>
    <p:sldId id="660" r:id="rId63"/>
    <p:sldId id="661" r:id="rId64"/>
    <p:sldId id="662" r:id="rId65"/>
    <p:sldId id="1002" r:id="rId66"/>
    <p:sldId id="1003" r:id="rId67"/>
    <p:sldId id="1004" r:id="rId68"/>
    <p:sldId id="1005" r:id="rId69"/>
    <p:sldId id="1006" r:id="rId70"/>
    <p:sldId id="1007" r:id="rId71"/>
    <p:sldId id="1008" r:id="rId72"/>
    <p:sldId id="711" r:id="rId73"/>
  </p:sldIdLst>
  <p:sldSz cx="12192000" cy="6858000"/>
  <p:notesSz cx="6858000" cy="9144000"/>
  <p:embeddedFontLst>
    <p:embeddedFont>
      <p:font typeface="微软雅黑" panose="020B0503020204020204" charset="-122"/>
      <p:regular r:id="rId79"/>
    </p:embeddedFont>
    <p:embeddedFont>
      <p:font typeface="汉仪全唐诗简" panose="00020600040101010101" pitchFamily="18" charset="-122"/>
      <p:regular r:id="rId80"/>
    </p:embeddedFont>
    <p:embeddedFont>
      <p:font typeface="标准粗黑" panose="02000503000000000000" charset="-122"/>
      <p:regular r:id="rId81"/>
    </p:embeddedFont>
    <p:embeddedFont>
      <p:font typeface="Arial Narrow" panose="020B0606020202030204" charset="0"/>
      <p:regular r:id="rId82"/>
      <p:bold r:id="rId83"/>
      <p:italic r:id="rId84"/>
      <p:boldItalic r:id="rId85"/>
    </p:embeddedFont>
    <p:embeddedFont>
      <p:font typeface="Calibri" panose="020F0502020204030204" charset="0"/>
      <p:regular r:id="rId86"/>
      <p:bold r:id="rId87"/>
      <p:italic r:id="rId88"/>
      <p:boldItalic r:id="rId89"/>
    </p:embeddedFont>
    <p:embeddedFont>
      <p:font typeface="微软雅黑 Light" panose="020B0502040204020203" pitchFamily="34" charset="-122"/>
      <p:regular r:id="rId90"/>
    </p:embeddedFont>
  </p:embeddedFontLst>
  <p:custDataLst>
    <p:tags r:id="rId9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70" userDrawn="1">
          <p15:clr>
            <a:srgbClr val="A4A3A4"/>
          </p15:clr>
        </p15:guide>
        <p15:guide id="2" pos="3924"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作者" initials="A" lastIdx="0" clrIdx="1"/>
  <p:cmAuthor id="0" name="pengshufeng" initials="psf"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showPr>
  <p:clrMru>
    <a:srgbClr val="18605A"/>
    <a:srgbClr val="D4F4F2"/>
    <a:srgbClr val="13742F"/>
    <a:srgbClr val="48A088"/>
    <a:srgbClr val="6F49DD"/>
    <a:srgbClr val="42ACEE"/>
    <a:srgbClr val="5CACE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8234" autoAdjust="0"/>
    <p:restoredTop sz="96469" autoAdjust="0"/>
  </p:normalViewPr>
  <p:slideViewPr>
    <p:cSldViewPr snapToGrid="0" showGuides="1">
      <p:cViewPr varScale="1">
        <p:scale>
          <a:sx n="77" d="100"/>
          <a:sy n="77" d="100"/>
        </p:scale>
        <p:origin x="77" y="163"/>
      </p:cViewPr>
      <p:guideLst>
        <p:guide orient="horz" pos="2270"/>
        <p:guide pos="3924"/>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8616"/>
    </p:cViewPr>
  </p:sorterViewPr>
  <p:gridSpacing cx="72008" cy="72008"/>
</p:viewPr>
</file>

<file path=ppt/_rels/presentation.xml.rels><?xml version="1.0" encoding="UTF-8" standalone="yes"?>
<Relationships xmlns="http://schemas.openxmlformats.org/package/2006/relationships"><Relationship Id="rId91" Type="http://schemas.openxmlformats.org/officeDocument/2006/relationships/tags" Target="tags/tag153.xml"/><Relationship Id="rId90" Type="http://schemas.openxmlformats.org/officeDocument/2006/relationships/font" Target="fonts/font12.fntdata"/><Relationship Id="rId9" Type="http://schemas.openxmlformats.org/officeDocument/2006/relationships/slide" Target="slides/slide4.xml"/><Relationship Id="rId89" Type="http://schemas.openxmlformats.org/officeDocument/2006/relationships/font" Target="fonts/font11.fntdata"/><Relationship Id="rId88" Type="http://schemas.openxmlformats.org/officeDocument/2006/relationships/font" Target="fonts/font10.fntdata"/><Relationship Id="rId87" Type="http://schemas.openxmlformats.org/officeDocument/2006/relationships/font" Target="fonts/font9.fntdata"/><Relationship Id="rId86" Type="http://schemas.openxmlformats.org/officeDocument/2006/relationships/font" Target="fonts/font8.fntdata"/><Relationship Id="rId85" Type="http://schemas.openxmlformats.org/officeDocument/2006/relationships/font" Target="fonts/font7.fntdata"/><Relationship Id="rId84" Type="http://schemas.openxmlformats.org/officeDocument/2006/relationships/font" Target="fonts/font6.fntdata"/><Relationship Id="rId83" Type="http://schemas.openxmlformats.org/officeDocument/2006/relationships/font" Target="fonts/font5.fntdata"/><Relationship Id="rId82" Type="http://schemas.openxmlformats.org/officeDocument/2006/relationships/font" Target="fonts/font4.fntdata"/><Relationship Id="rId81" Type="http://schemas.openxmlformats.org/officeDocument/2006/relationships/font" Target="fonts/font3.fntdata"/><Relationship Id="rId80" Type="http://schemas.openxmlformats.org/officeDocument/2006/relationships/font" Target="fonts/font2.fntdata"/><Relationship Id="rId8" Type="http://schemas.openxmlformats.org/officeDocument/2006/relationships/slide" Target="slides/slide3.xml"/><Relationship Id="rId79" Type="http://schemas.openxmlformats.org/officeDocument/2006/relationships/font" Target="fonts/font1.fntdata"/><Relationship Id="rId78" Type="http://schemas.openxmlformats.org/officeDocument/2006/relationships/commentAuthors" Target="commentAuthors.xml"/><Relationship Id="rId77" Type="http://schemas.openxmlformats.org/officeDocument/2006/relationships/tableStyles" Target="tableStyles.xml"/><Relationship Id="rId76" Type="http://schemas.openxmlformats.org/officeDocument/2006/relationships/viewProps" Target="viewProps.xml"/><Relationship Id="rId75" Type="http://schemas.openxmlformats.org/officeDocument/2006/relationships/presProps" Target="presProps.xml"/><Relationship Id="rId74" Type="http://schemas.openxmlformats.org/officeDocument/2006/relationships/handoutMaster" Target="handoutMasters/handoutMaster1.xml"/><Relationship Id="rId73" Type="http://schemas.openxmlformats.org/officeDocument/2006/relationships/slide" Target="slides/slide68.xml"/><Relationship Id="rId72" Type="http://schemas.openxmlformats.org/officeDocument/2006/relationships/slide" Target="slides/slide67.xml"/><Relationship Id="rId71" Type="http://schemas.openxmlformats.org/officeDocument/2006/relationships/slide" Target="slides/slide66.xml"/><Relationship Id="rId70" Type="http://schemas.openxmlformats.org/officeDocument/2006/relationships/slide" Target="slides/slide65.xml"/><Relationship Id="rId7" Type="http://schemas.openxmlformats.org/officeDocument/2006/relationships/slide" Target="slides/slide2.xml"/><Relationship Id="rId69" Type="http://schemas.openxmlformats.org/officeDocument/2006/relationships/slide" Target="slides/slide64.xml"/><Relationship Id="rId68" Type="http://schemas.openxmlformats.org/officeDocument/2006/relationships/slide" Target="slides/slide63.xml"/><Relationship Id="rId67" Type="http://schemas.openxmlformats.org/officeDocument/2006/relationships/slide" Target="slides/slide62.xml"/><Relationship Id="rId66" Type="http://schemas.openxmlformats.org/officeDocument/2006/relationships/slide" Target="slides/slide61.xml"/><Relationship Id="rId65" Type="http://schemas.openxmlformats.org/officeDocument/2006/relationships/slide" Target="slides/slide60.xml"/><Relationship Id="rId64" Type="http://schemas.openxmlformats.org/officeDocument/2006/relationships/slide" Target="slides/slide59.xml"/><Relationship Id="rId63" Type="http://schemas.openxmlformats.org/officeDocument/2006/relationships/slide" Target="slides/slide58.xml"/><Relationship Id="rId62" Type="http://schemas.openxmlformats.org/officeDocument/2006/relationships/slide" Target="slides/slide57.xml"/><Relationship Id="rId61" Type="http://schemas.openxmlformats.org/officeDocument/2006/relationships/slide" Target="slides/slide56.xml"/><Relationship Id="rId60" Type="http://schemas.openxmlformats.org/officeDocument/2006/relationships/slide" Target="slides/slide55.xml"/><Relationship Id="rId6" Type="http://schemas.openxmlformats.org/officeDocument/2006/relationships/notesMaster" Target="notesMasters/notesMaster1.xml"/><Relationship Id="rId59" Type="http://schemas.openxmlformats.org/officeDocument/2006/relationships/slide" Target="slides/slide54.xml"/><Relationship Id="rId58" Type="http://schemas.openxmlformats.org/officeDocument/2006/relationships/slide" Target="slides/slide53.xml"/><Relationship Id="rId57" Type="http://schemas.openxmlformats.org/officeDocument/2006/relationships/slide" Target="slides/slide52.xml"/><Relationship Id="rId56" Type="http://schemas.openxmlformats.org/officeDocument/2006/relationships/slide" Target="slides/slide51.xml"/><Relationship Id="rId55" Type="http://schemas.openxmlformats.org/officeDocument/2006/relationships/slide" Target="slides/slide50.xml"/><Relationship Id="rId54" Type="http://schemas.openxmlformats.org/officeDocument/2006/relationships/slide" Target="slides/slide49.xml"/><Relationship Id="rId53" Type="http://schemas.openxmlformats.org/officeDocument/2006/relationships/slide" Target="slides/slide48.xml"/><Relationship Id="rId52" Type="http://schemas.openxmlformats.org/officeDocument/2006/relationships/slide" Target="slides/slide47.xml"/><Relationship Id="rId51" Type="http://schemas.openxmlformats.org/officeDocument/2006/relationships/slide" Target="slides/slide46.xml"/><Relationship Id="rId50" Type="http://schemas.openxmlformats.org/officeDocument/2006/relationships/slide" Target="slides/slide45.xml"/><Relationship Id="rId5" Type="http://schemas.openxmlformats.org/officeDocument/2006/relationships/slide" Target="slides/slide1.xml"/><Relationship Id="rId49" Type="http://schemas.openxmlformats.org/officeDocument/2006/relationships/slide" Target="slides/slide44.xml"/><Relationship Id="rId48" Type="http://schemas.openxmlformats.org/officeDocument/2006/relationships/slide" Target="slides/slide43.xml"/><Relationship Id="rId47" Type="http://schemas.openxmlformats.org/officeDocument/2006/relationships/slide" Target="slides/slide42.xml"/><Relationship Id="rId46" Type="http://schemas.openxmlformats.org/officeDocument/2006/relationships/slide" Target="slides/slide41.xml"/><Relationship Id="rId45" Type="http://schemas.openxmlformats.org/officeDocument/2006/relationships/slide" Target="slides/slide40.xml"/><Relationship Id="rId44" Type="http://schemas.openxmlformats.org/officeDocument/2006/relationships/slide" Target="slides/slide39.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2.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961AB6C-AFE0-4DFD-A3BB-82E4179AFCF7}"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01CC8E9-8CCE-456B-B840-17D175C53E0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6275E458-CC16-44BB-82FC-CF6C47E97F2E}"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6275E458-CC16-44BB-82FC-CF6C47E97F2E}"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6275E458-CC16-44BB-82FC-CF6C47E97F2E}"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8_空白">
    <p:spTree>
      <p:nvGrpSpPr>
        <p:cNvPr id="1" name=""/>
        <p:cNvGrpSpPr/>
        <p:nvPr/>
      </p:nvGrpSpPr>
      <p:grpSpPr>
        <a:xfrm>
          <a:off x="0" y="0"/>
          <a:ext cx="0" cy="0"/>
          <a:chOff x="0" y="0"/>
          <a:chExt cx="0" cy="0"/>
        </a:xfrm>
      </p:grpSpPr>
      <p:sp>
        <p:nvSpPr>
          <p:cNvPr id="23" name="Picture Placeholder 13"/>
          <p:cNvSpPr>
            <a:spLocks noGrp="1"/>
          </p:cNvSpPr>
          <p:nvPr>
            <p:ph type="pic" sz="quarter" idx="19"/>
          </p:nvPr>
        </p:nvSpPr>
        <p:spPr>
          <a:xfrm>
            <a:off x="4723877" y="1616464"/>
            <a:ext cx="3302245" cy="1887887"/>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
        <p:nvSpPr>
          <p:cNvPr id="15" name="Picture Placeholder 13"/>
          <p:cNvSpPr>
            <a:spLocks noGrp="1"/>
          </p:cNvSpPr>
          <p:nvPr>
            <p:ph type="pic" sz="quarter" idx="18"/>
          </p:nvPr>
        </p:nvSpPr>
        <p:spPr>
          <a:xfrm>
            <a:off x="1190615" y="1596087"/>
            <a:ext cx="3302245" cy="1887887"/>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
        <p:nvSpPr>
          <p:cNvPr id="11" name="Picture Placeholder 13"/>
          <p:cNvSpPr>
            <a:spLocks noGrp="1"/>
          </p:cNvSpPr>
          <p:nvPr>
            <p:ph type="pic" sz="quarter" idx="16"/>
          </p:nvPr>
        </p:nvSpPr>
        <p:spPr>
          <a:xfrm>
            <a:off x="9235260" y="1552688"/>
            <a:ext cx="1931285" cy="1931285"/>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nodePh="1">
                                  <p:stCondLst>
                                    <p:cond delay="1000"/>
                                  </p:stCondLst>
                                  <p:endCondLst>
                                    <p:cond evt="begin" delay="0">
                                      <p:tn val="8"/>
                                    </p:cond>
                                  </p:end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par>
                                <p:cTn id="11" presetID="10" presetClass="entr" presetSubtype="0" fill="hold" grpId="0" nodeType="withEffect" nodePh="1">
                                  <p:stCondLst>
                                    <p:cond delay="1000"/>
                                  </p:stCondLst>
                                  <p:endCondLst>
                                    <p:cond evt="begin" delay="0">
                                      <p:tn val="11"/>
                                    </p:cond>
                                  </p:endCondLst>
                                  <p:childTnLst>
                                    <p:set>
                                      <p:cBhvr>
                                        <p:cTn id="12" dur="1" fill="hold">
                                          <p:stCondLst>
                                            <p:cond delay="0"/>
                                          </p:stCondLst>
                                        </p:cTn>
                                        <p:tgtEl>
                                          <p:spTgt spid="23"/>
                                        </p:tgtEl>
                                        <p:attrNameLst>
                                          <p:attrName>style.visibility</p:attrName>
                                        </p:attrNameLst>
                                      </p:cBhvr>
                                      <p:to>
                                        <p:strVal val="visible"/>
                                      </p:to>
                                    </p:set>
                                    <p:animEffect transition="in" filter="fade">
                                      <p:cBhvr>
                                        <p:cTn id="1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15" grpId="0"/>
      <p:bldP spid="11" grpId="0"/>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_空白">
    <p:spTree>
      <p:nvGrpSpPr>
        <p:cNvPr id="1" name=""/>
        <p:cNvGrpSpPr/>
        <p:nvPr/>
      </p:nvGrpSpPr>
      <p:grpSpPr>
        <a:xfrm>
          <a:off x="0" y="0"/>
          <a:ext cx="0" cy="0"/>
          <a:chOff x="0" y="0"/>
          <a:chExt cx="0" cy="0"/>
        </a:xfrm>
      </p:grpSpPr>
      <p:sp>
        <p:nvSpPr>
          <p:cNvPr id="10" name="Picture Placeholder 13"/>
          <p:cNvSpPr>
            <a:spLocks noGrp="1"/>
          </p:cNvSpPr>
          <p:nvPr>
            <p:ph type="pic" sz="quarter" idx="18"/>
          </p:nvPr>
        </p:nvSpPr>
        <p:spPr>
          <a:xfrm>
            <a:off x="9301965" y="2053390"/>
            <a:ext cx="2544389" cy="2544389"/>
          </a:xfrm>
          <a:prstGeom prst="parallelogram">
            <a:avLst/>
          </a:pr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1" name="Picture Placeholder 13"/>
          <p:cNvSpPr>
            <a:spLocks noGrp="1"/>
          </p:cNvSpPr>
          <p:nvPr>
            <p:ph type="pic" sz="quarter" idx="16"/>
          </p:nvPr>
        </p:nvSpPr>
        <p:spPr>
          <a:xfrm>
            <a:off x="4636791" y="2053390"/>
            <a:ext cx="2544389" cy="2544389"/>
          </a:xfrm>
          <a:prstGeom prst="parallelogram">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
        <p:nvSpPr>
          <p:cNvPr id="12" name="Picture Placeholder 13"/>
          <p:cNvSpPr>
            <a:spLocks noGrp="1"/>
          </p:cNvSpPr>
          <p:nvPr>
            <p:ph type="pic" sz="quarter" idx="17"/>
          </p:nvPr>
        </p:nvSpPr>
        <p:spPr>
          <a:xfrm>
            <a:off x="6941199" y="2053390"/>
            <a:ext cx="2544389" cy="2544389"/>
          </a:xfrm>
          <a:prstGeom prst="parallelogram">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nodePh="1">
                                  <p:stCondLst>
                                    <p:cond delay="1000"/>
                                  </p:stCondLst>
                                  <p:endCondLst>
                                    <p:cond evt="begin" delay="0">
                                      <p:tn val="8"/>
                                    </p:cond>
                                  </p:end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grpId="0" nodeType="withEffect" nodePh="1">
                                  <p:stCondLst>
                                    <p:cond delay="1000"/>
                                  </p:stCondLst>
                                  <p:endCondLst>
                                    <p:cond evt="begin" delay="0">
                                      <p:tn val="11"/>
                                    </p:cond>
                                  </p:end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8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1" name="Picture Placeholder 13"/>
          <p:cNvSpPr>
            <a:spLocks noGrp="1"/>
          </p:cNvSpPr>
          <p:nvPr>
            <p:ph type="pic" sz="quarter" idx="16"/>
          </p:nvPr>
        </p:nvSpPr>
        <p:spPr>
          <a:xfrm>
            <a:off x="688942" y="1608281"/>
            <a:ext cx="3125157" cy="4166877"/>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6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1" name="Picture Placeholder 13"/>
          <p:cNvSpPr>
            <a:spLocks noGrp="1"/>
          </p:cNvSpPr>
          <p:nvPr>
            <p:ph type="pic" sz="quarter" idx="16"/>
          </p:nvPr>
        </p:nvSpPr>
        <p:spPr>
          <a:xfrm>
            <a:off x="8862578" y="1574046"/>
            <a:ext cx="2206198" cy="3676996"/>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1" name="Picture Placeholder 13"/>
          <p:cNvSpPr>
            <a:spLocks noGrp="1"/>
          </p:cNvSpPr>
          <p:nvPr>
            <p:ph type="pic" sz="quarter" idx="16"/>
          </p:nvPr>
        </p:nvSpPr>
        <p:spPr>
          <a:xfrm>
            <a:off x="1649022" y="1336204"/>
            <a:ext cx="2194333" cy="1223518"/>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
        <p:nvSpPr>
          <p:cNvPr id="25" name="Picture Placeholder 13"/>
          <p:cNvSpPr>
            <a:spLocks noGrp="1"/>
          </p:cNvSpPr>
          <p:nvPr>
            <p:ph type="pic" sz="quarter" idx="17"/>
          </p:nvPr>
        </p:nvSpPr>
        <p:spPr>
          <a:xfrm>
            <a:off x="1649023" y="3111106"/>
            <a:ext cx="2194333" cy="1223518"/>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
        <p:nvSpPr>
          <p:cNvPr id="26" name="Picture Placeholder 13"/>
          <p:cNvSpPr>
            <a:spLocks noGrp="1"/>
          </p:cNvSpPr>
          <p:nvPr>
            <p:ph type="pic" sz="quarter" idx="18"/>
          </p:nvPr>
        </p:nvSpPr>
        <p:spPr>
          <a:xfrm>
            <a:off x="1649021" y="4886008"/>
            <a:ext cx="2194333" cy="1223518"/>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nodePh="1">
                                  <p:stCondLst>
                                    <p:cond delay="1000"/>
                                  </p:stCondLst>
                                  <p:endCondLst>
                                    <p:cond evt="begin" delay="0">
                                      <p:tn val="8"/>
                                    </p:cond>
                                  </p:endCondLst>
                                  <p:childTnLst>
                                    <p:set>
                                      <p:cBhvr>
                                        <p:cTn id="9" dur="1" fill="hold">
                                          <p:stCondLst>
                                            <p:cond delay="0"/>
                                          </p:stCondLst>
                                        </p:cTn>
                                        <p:tgtEl>
                                          <p:spTgt spid="25"/>
                                        </p:tgtEl>
                                        <p:attrNameLst>
                                          <p:attrName>style.visibility</p:attrName>
                                        </p:attrNameLst>
                                      </p:cBhvr>
                                      <p:to>
                                        <p:strVal val="visible"/>
                                      </p:to>
                                    </p:set>
                                    <p:animEffect transition="in" filter="fade">
                                      <p:cBhvr>
                                        <p:cTn id="10" dur="500"/>
                                        <p:tgtEl>
                                          <p:spTgt spid="25"/>
                                        </p:tgtEl>
                                      </p:cBhvr>
                                    </p:animEffect>
                                  </p:childTnLst>
                                </p:cTn>
                              </p:par>
                              <p:par>
                                <p:cTn id="11" presetID="10" presetClass="entr" presetSubtype="0" fill="hold" grpId="0" nodeType="withEffect" nodePh="1">
                                  <p:stCondLst>
                                    <p:cond delay="1000"/>
                                  </p:stCondLst>
                                  <p:endCondLst>
                                    <p:cond evt="begin" delay="0">
                                      <p:tn val="11"/>
                                    </p:cond>
                                  </p:endCondLst>
                                  <p:childTnLst>
                                    <p:set>
                                      <p:cBhvr>
                                        <p:cTn id="12" dur="1" fill="hold">
                                          <p:stCondLst>
                                            <p:cond delay="0"/>
                                          </p:stCondLst>
                                        </p:cTn>
                                        <p:tgtEl>
                                          <p:spTgt spid="26"/>
                                        </p:tgtEl>
                                        <p:attrNameLst>
                                          <p:attrName>style.visibility</p:attrName>
                                        </p:attrNameLst>
                                      </p:cBhvr>
                                      <p:to>
                                        <p:strVal val="visible"/>
                                      </p:to>
                                    </p:set>
                                    <p:animEffect transition="in" filter="fade">
                                      <p:cBhvr>
                                        <p:cTn id="13"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5" grpId="0"/>
      <p:bldP spid="26" grpId="0"/>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1" name="Picture Placeholder 13"/>
          <p:cNvSpPr>
            <a:spLocks noGrp="1"/>
          </p:cNvSpPr>
          <p:nvPr>
            <p:ph type="pic" sz="quarter" idx="16"/>
          </p:nvPr>
        </p:nvSpPr>
        <p:spPr>
          <a:xfrm>
            <a:off x="8738368" y="1909426"/>
            <a:ext cx="2356392" cy="3518343"/>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9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6" name="图片占位符 2"/>
          <p:cNvSpPr>
            <a:spLocks noGrp="1"/>
          </p:cNvSpPr>
          <p:nvPr>
            <p:ph type="pic" sz="quarter" idx="16"/>
          </p:nvPr>
        </p:nvSpPr>
        <p:spPr>
          <a:xfrm>
            <a:off x="8551584" y="1419239"/>
            <a:ext cx="2608812" cy="3291117"/>
          </a:xfrm>
          <a:prstGeom prst="rect">
            <a:avLst/>
          </a:prstGeom>
        </p:spPr>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1" name="Picture Placeholder 13"/>
          <p:cNvSpPr>
            <a:spLocks noGrp="1"/>
          </p:cNvSpPr>
          <p:nvPr>
            <p:ph type="pic" sz="quarter" idx="16"/>
          </p:nvPr>
        </p:nvSpPr>
        <p:spPr>
          <a:xfrm>
            <a:off x="1411705" y="1304607"/>
            <a:ext cx="4620128" cy="2127486"/>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0_空白">
    <p:spTree>
      <p:nvGrpSpPr>
        <p:cNvPr id="1" name=""/>
        <p:cNvGrpSpPr/>
        <p:nvPr/>
      </p:nvGrpSpPr>
      <p:grpSpPr>
        <a:xfrm>
          <a:off x="0" y="0"/>
          <a:ext cx="0" cy="0"/>
          <a:chOff x="0" y="0"/>
          <a:chExt cx="0" cy="0"/>
        </a:xfrm>
      </p:grpSpPr>
      <p:sp>
        <p:nvSpPr>
          <p:cNvPr id="8" name="Picture Placeholder 13"/>
          <p:cNvSpPr>
            <a:spLocks noGrp="1"/>
          </p:cNvSpPr>
          <p:nvPr>
            <p:ph type="pic" sz="quarter" idx="17"/>
          </p:nvPr>
        </p:nvSpPr>
        <p:spPr>
          <a:xfrm>
            <a:off x="4168058" y="1805371"/>
            <a:ext cx="2432043" cy="3648818"/>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1" name="Picture Placeholder 13"/>
          <p:cNvSpPr>
            <a:spLocks noGrp="1"/>
          </p:cNvSpPr>
          <p:nvPr>
            <p:ph type="pic" sz="quarter" idx="16"/>
          </p:nvPr>
        </p:nvSpPr>
        <p:spPr>
          <a:xfrm>
            <a:off x="1149357" y="1805372"/>
            <a:ext cx="2432043" cy="3648818"/>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nodePh="1">
                                  <p:stCondLst>
                                    <p:cond delay="1000"/>
                                  </p:stCondLst>
                                  <p:endCondLst>
                                    <p:cond evt="begin" delay="0">
                                      <p:tn val="8"/>
                                    </p:cond>
                                  </p:end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5_空白">
    <p:spTree>
      <p:nvGrpSpPr>
        <p:cNvPr id="1" name=""/>
        <p:cNvGrpSpPr/>
        <p:nvPr/>
      </p:nvGrpSpPr>
      <p:grpSpPr>
        <a:xfrm>
          <a:off x="0" y="0"/>
          <a:ext cx="0" cy="0"/>
          <a:chOff x="0" y="0"/>
          <a:chExt cx="0" cy="0"/>
        </a:xfrm>
      </p:grpSpPr>
      <p:sp>
        <p:nvSpPr>
          <p:cNvPr id="11" name="Picture Placeholder 13"/>
          <p:cNvSpPr>
            <a:spLocks noGrp="1"/>
          </p:cNvSpPr>
          <p:nvPr>
            <p:ph type="pic" sz="quarter" idx="16"/>
          </p:nvPr>
        </p:nvSpPr>
        <p:spPr>
          <a:xfrm>
            <a:off x="529389" y="1573143"/>
            <a:ext cx="3192376" cy="4117378"/>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1" name="Picture Placeholder 13"/>
          <p:cNvSpPr>
            <a:spLocks noGrp="1"/>
          </p:cNvSpPr>
          <p:nvPr>
            <p:ph type="pic" sz="quarter" idx="16"/>
          </p:nvPr>
        </p:nvSpPr>
        <p:spPr>
          <a:xfrm>
            <a:off x="1106793" y="2026823"/>
            <a:ext cx="1710642" cy="1710642"/>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12" name="Picture Placeholder 13"/>
          <p:cNvSpPr>
            <a:spLocks noGrp="1"/>
          </p:cNvSpPr>
          <p:nvPr>
            <p:ph type="pic" sz="quarter" idx="17"/>
          </p:nvPr>
        </p:nvSpPr>
        <p:spPr>
          <a:xfrm>
            <a:off x="6416194" y="2026823"/>
            <a:ext cx="1710642" cy="1710642"/>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nodePh="1">
                                  <p:stCondLst>
                                    <p:cond delay="1000"/>
                                  </p:stCondLst>
                                  <p:endCondLst>
                                    <p:cond evt="begin" delay="0">
                                      <p:tn val="8"/>
                                    </p:cond>
                                  </p:end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9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1" name="Picture Placeholder 13"/>
          <p:cNvSpPr>
            <a:spLocks noGrp="1"/>
          </p:cNvSpPr>
          <p:nvPr>
            <p:ph type="pic" sz="quarter" idx="16"/>
          </p:nvPr>
        </p:nvSpPr>
        <p:spPr>
          <a:xfrm>
            <a:off x="1254270" y="3368517"/>
            <a:ext cx="3879204" cy="2182052"/>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2" name="Picture Placeholder 13"/>
          <p:cNvSpPr>
            <a:spLocks noGrp="1"/>
          </p:cNvSpPr>
          <p:nvPr>
            <p:ph type="pic" sz="quarter" idx="17"/>
          </p:nvPr>
        </p:nvSpPr>
        <p:spPr>
          <a:xfrm>
            <a:off x="8260405" y="1759171"/>
            <a:ext cx="3386879" cy="3386879"/>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7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2" name="Picture Placeholder 13"/>
          <p:cNvSpPr>
            <a:spLocks noGrp="1"/>
          </p:cNvSpPr>
          <p:nvPr>
            <p:ph type="pic" sz="quarter" idx="17"/>
          </p:nvPr>
        </p:nvSpPr>
        <p:spPr>
          <a:xfrm>
            <a:off x="4563979" y="1896980"/>
            <a:ext cx="3064042" cy="3064042"/>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5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2" name="Picture Placeholder 13"/>
          <p:cNvSpPr>
            <a:spLocks noGrp="1"/>
          </p:cNvSpPr>
          <p:nvPr>
            <p:ph type="pic" sz="quarter" idx="17"/>
          </p:nvPr>
        </p:nvSpPr>
        <p:spPr>
          <a:xfrm>
            <a:off x="1232056" y="2335391"/>
            <a:ext cx="3064042" cy="3064042"/>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_空白">
    <p:spTree>
      <p:nvGrpSpPr>
        <p:cNvPr id="1" name=""/>
        <p:cNvGrpSpPr/>
        <p:nvPr/>
      </p:nvGrpSpPr>
      <p:grpSpPr>
        <a:xfrm>
          <a:off x="0" y="0"/>
          <a:ext cx="0" cy="0"/>
          <a:chOff x="0" y="0"/>
          <a:chExt cx="0" cy="0"/>
        </a:xfrm>
      </p:grpSpPr>
      <p:sp>
        <p:nvSpPr>
          <p:cNvPr id="11" name="Picture Placeholder 13"/>
          <p:cNvSpPr>
            <a:spLocks noGrp="1"/>
          </p:cNvSpPr>
          <p:nvPr>
            <p:ph type="pic" sz="quarter" idx="16"/>
          </p:nvPr>
        </p:nvSpPr>
        <p:spPr>
          <a:xfrm>
            <a:off x="2121569" y="1941096"/>
            <a:ext cx="1263316" cy="1263316"/>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1" name="Picture Placeholder 13"/>
          <p:cNvSpPr>
            <a:spLocks noGrp="1"/>
          </p:cNvSpPr>
          <p:nvPr>
            <p:ph type="pic" sz="quarter" idx="16"/>
          </p:nvPr>
        </p:nvSpPr>
        <p:spPr>
          <a:xfrm>
            <a:off x="964595" y="1706711"/>
            <a:ext cx="1796406" cy="1796406"/>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12" name="Picture Placeholder 13"/>
          <p:cNvSpPr>
            <a:spLocks noGrp="1"/>
          </p:cNvSpPr>
          <p:nvPr>
            <p:ph type="pic" sz="quarter" idx="17"/>
          </p:nvPr>
        </p:nvSpPr>
        <p:spPr>
          <a:xfrm>
            <a:off x="3844083" y="1768081"/>
            <a:ext cx="1796406" cy="1796406"/>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25" name="Picture Placeholder 13"/>
          <p:cNvSpPr>
            <a:spLocks noGrp="1"/>
          </p:cNvSpPr>
          <p:nvPr>
            <p:ph type="pic" sz="quarter" idx="18"/>
          </p:nvPr>
        </p:nvSpPr>
        <p:spPr>
          <a:xfrm>
            <a:off x="6754687" y="1699873"/>
            <a:ext cx="1796406" cy="1796406"/>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26" name="Picture Placeholder 13"/>
          <p:cNvSpPr>
            <a:spLocks noGrp="1"/>
          </p:cNvSpPr>
          <p:nvPr>
            <p:ph type="pic" sz="quarter" idx="19"/>
          </p:nvPr>
        </p:nvSpPr>
        <p:spPr>
          <a:xfrm>
            <a:off x="9634175" y="1761243"/>
            <a:ext cx="1796406" cy="1796406"/>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nodePh="1">
                                  <p:stCondLst>
                                    <p:cond delay="1000"/>
                                  </p:stCondLst>
                                  <p:endCondLst>
                                    <p:cond evt="begin" delay="0">
                                      <p:tn val="8"/>
                                    </p:cond>
                                  </p:end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grpId="0" nodeType="withEffect" nodePh="1">
                                  <p:stCondLst>
                                    <p:cond delay="1000"/>
                                  </p:stCondLst>
                                  <p:endCondLst>
                                    <p:cond evt="begin" delay="0">
                                      <p:tn val="11"/>
                                    </p:cond>
                                  </p:endCondLst>
                                  <p:childTnLst>
                                    <p:set>
                                      <p:cBhvr>
                                        <p:cTn id="12" dur="1" fill="hold">
                                          <p:stCondLst>
                                            <p:cond delay="0"/>
                                          </p:stCondLst>
                                        </p:cTn>
                                        <p:tgtEl>
                                          <p:spTgt spid="25"/>
                                        </p:tgtEl>
                                        <p:attrNameLst>
                                          <p:attrName>style.visibility</p:attrName>
                                        </p:attrNameLst>
                                      </p:cBhvr>
                                      <p:to>
                                        <p:strVal val="visible"/>
                                      </p:to>
                                    </p:set>
                                    <p:animEffect transition="in" filter="fade">
                                      <p:cBhvr>
                                        <p:cTn id="13" dur="500"/>
                                        <p:tgtEl>
                                          <p:spTgt spid="25"/>
                                        </p:tgtEl>
                                      </p:cBhvr>
                                    </p:animEffect>
                                  </p:childTnLst>
                                </p:cTn>
                              </p:par>
                              <p:par>
                                <p:cTn id="14" presetID="10" presetClass="entr" presetSubtype="0" fill="hold" grpId="0" nodeType="withEffect" nodePh="1">
                                  <p:stCondLst>
                                    <p:cond delay="1000"/>
                                  </p:stCondLst>
                                  <p:endCondLst>
                                    <p:cond evt="begin" delay="0">
                                      <p:tn val="14"/>
                                    </p:cond>
                                  </p:endCondLst>
                                  <p:childTnLst>
                                    <p:set>
                                      <p:cBhvr>
                                        <p:cTn id="15" dur="1" fill="hold">
                                          <p:stCondLst>
                                            <p:cond delay="0"/>
                                          </p:stCondLst>
                                        </p:cTn>
                                        <p:tgtEl>
                                          <p:spTgt spid="26"/>
                                        </p:tgtEl>
                                        <p:attrNameLst>
                                          <p:attrName>style.visibility</p:attrName>
                                        </p:attrNameLst>
                                      </p:cBhvr>
                                      <p:to>
                                        <p:strVal val="visible"/>
                                      </p:to>
                                    </p:set>
                                    <p:animEffect transition="in" filter="fade">
                                      <p:cBhvr>
                                        <p:cTn id="1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25" grpId="0"/>
      <p:bldP spid="26" grpId="0"/>
    </p:bld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2" name="Picture Placeholder 13"/>
          <p:cNvSpPr>
            <a:spLocks noGrp="1"/>
          </p:cNvSpPr>
          <p:nvPr>
            <p:ph type="pic" sz="quarter" idx="17"/>
          </p:nvPr>
        </p:nvSpPr>
        <p:spPr>
          <a:xfrm>
            <a:off x="8447672" y="1850054"/>
            <a:ext cx="2209800" cy="2209800"/>
          </a:xfrm>
          <a:prstGeom prst="octagon">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6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2" name="Picture Placeholder 13"/>
          <p:cNvSpPr>
            <a:spLocks noGrp="1"/>
          </p:cNvSpPr>
          <p:nvPr>
            <p:ph type="pic" sz="quarter" idx="17"/>
          </p:nvPr>
        </p:nvSpPr>
        <p:spPr>
          <a:xfrm>
            <a:off x="1597943" y="1707288"/>
            <a:ext cx="2179757" cy="1892256"/>
          </a:xfrm>
          <a:prstGeom prst="hexagon">
            <a:avLst/>
          </a:pr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16" name="Picture Placeholder 13"/>
          <p:cNvSpPr>
            <a:spLocks noGrp="1"/>
          </p:cNvSpPr>
          <p:nvPr>
            <p:ph type="pic" sz="quarter" idx="18"/>
          </p:nvPr>
        </p:nvSpPr>
        <p:spPr>
          <a:xfrm>
            <a:off x="4850002" y="1707289"/>
            <a:ext cx="2179757" cy="1892256"/>
          </a:xfrm>
          <a:prstGeom prst="hexagon">
            <a:avLst/>
          </a:pr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17" name="Picture Placeholder 13"/>
          <p:cNvSpPr>
            <a:spLocks noGrp="1"/>
          </p:cNvSpPr>
          <p:nvPr>
            <p:ph type="pic" sz="quarter" idx="19"/>
          </p:nvPr>
        </p:nvSpPr>
        <p:spPr>
          <a:xfrm>
            <a:off x="8095448" y="1700643"/>
            <a:ext cx="2179757" cy="1892256"/>
          </a:xfrm>
          <a:prstGeom prst="hexagon">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grpId="0" nodeType="withEffect" nodePh="1">
                                  <p:stCondLst>
                                    <p:cond delay="1000"/>
                                  </p:stCondLst>
                                  <p:endCondLst>
                                    <p:cond evt="begin" delay="0">
                                      <p:tn val="8"/>
                                    </p:cond>
                                  </p:end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grpId="0" nodeType="withEffect" nodePh="1">
                                  <p:stCondLst>
                                    <p:cond delay="1000"/>
                                  </p:stCondLst>
                                  <p:endCondLst>
                                    <p:cond evt="begin" delay="0">
                                      <p:tn val="11"/>
                                    </p:cond>
                                  </p:end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6" grpId="0"/>
      <p:bldP spid="17" grpId="0"/>
    </p:bld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5_Titelfolie">
    <p:spTree>
      <p:nvGrpSpPr>
        <p:cNvPr id="1" name=""/>
        <p:cNvGrpSpPr/>
        <p:nvPr/>
      </p:nvGrpSpPr>
      <p:grpSpPr>
        <a:xfrm>
          <a:off x="0" y="0"/>
          <a:ext cx="0" cy="0"/>
          <a:chOff x="0" y="0"/>
          <a:chExt cx="0" cy="0"/>
        </a:xfrm>
      </p:grpSpPr>
      <p:sp>
        <p:nvSpPr>
          <p:cNvPr id="5" name="Picture Placeholder 13"/>
          <p:cNvSpPr>
            <a:spLocks noGrp="1"/>
          </p:cNvSpPr>
          <p:nvPr>
            <p:ph type="pic" sz="quarter" idx="17"/>
          </p:nvPr>
        </p:nvSpPr>
        <p:spPr>
          <a:xfrm>
            <a:off x="5591858" y="1465498"/>
            <a:ext cx="2883801" cy="4325701"/>
          </a:xfrm>
          <a:custGeom>
            <a:avLst/>
            <a:gdLst>
              <a:gd name="connsiteX0" fmla="*/ 14010 w 5330699"/>
              <a:gd name="connsiteY0" fmla="*/ 0 h 3735977"/>
              <a:gd name="connsiteX1" fmla="*/ 5316689 w 5330699"/>
              <a:gd name="connsiteY1" fmla="*/ 0 h 3735977"/>
              <a:gd name="connsiteX2" fmla="*/ 5330699 w 5330699"/>
              <a:gd name="connsiteY2" fmla="*/ 14010 h 3735977"/>
              <a:gd name="connsiteX3" fmla="*/ 5330699 w 5330699"/>
              <a:gd name="connsiteY3" fmla="*/ 3721967 h 3735977"/>
              <a:gd name="connsiteX4" fmla="*/ 5316689 w 5330699"/>
              <a:gd name="connsiteY4" fmla="*/ 3735977 h 3735977"/>
              <a:gd name="connsiteX5" fmla="*/ 14010 w 5330699"/>
              <a:gd name="connsiteY5" fmla="*/ 3735977 h 3735977"/>
              <a:gd name="connsiteX6" fmla="*/ 0 w 5330699"/>
              <a:gd name="connsiteY6" fmla="*/ 3721967 h 3735977"/>
              <a:gd name="connsiteX7" fmla="*/ 0 w 5330699"/>
              <a:gd name="connsiteY7" fmla="*/ 14010 h 3735977"/>
              <a:gd name="connsiteX8" fmla="*/ 14010 w 5330699"/>
              <a:gd name="connsiteY8" fmla="*/ 0 h 3735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30699" h="3735977">
                <a:moveTo>
                  <a:pt x="14010" y="0"/>
                </a:moveTo>
                <a:lnTo>
                  <a:pt x="5316689" y="0"/>
                </a:lnTo>
                <a:cubicBezTo>
                  <a:pt x="5324427" y="0"/>
                  <a:pt x="5330699" y="6272"/>
                  <a:pt x="5330699" y="14010"/>
                </a:cubicBezTo>
                <a:lnTo>
                  <a:pt x="5330699" y="3721967"/>
                </a:lnTo>
                <a:cubicBezTo>
                  <a:pt x="5330699" y="3729705"/>
                  <a:pt x="5324427" y="3735977"/>
                  <a:pt x="5316689" y="3735977"/>
                </a:cubicBezTo>
                <a:lnTo>
                  <a:pt x="14010" y="3735977"/>
                </a:lnTo>
                <a:cubicBezTo>
                  <a:pt x="6272" y="3735977"/>
                  <a:pt x="0" y="3729705"/>
                  <a:pt x="0" y="3721967"/>
                </a:cubicBezTo>
                <a:lnTo>
                  <a:pt x="0" y="14010"/>
                </a:lnTo>
                <a:cubicBezTo>
                  <a:pt x="0" y="6272"/>
                  <a:pt x="6272" y="0"/>
                  <a:pt x="14010" y="0"/>
                </a:cubicBezTo>
                <a:close/>
              </a:path>
            </a:pathLst>
          </a:cu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9" name="Picture Placeholder 13"/>
          <p:cNvSpPr>
            <a:spLocks noGrp="1"/>
          </p:cNvSpPr>
          <p:nvPr>
            <p:ph type="pic" sz="quarter" idx="18"/>
          </p:nvPr>
        </p:nvSpPr>
        <p:spPr>
          <a:xfrm>
            <a:off x="8792258" y="1465498"/>
            <a:ext cx="2883801" cy="4325701"/>
          </a:xfrm>
          <a:custGeom>
            <a:avLst/>
            <a:gdLst>
              <a:gd name="connsiteX0" fmla="*/ 14010 w 5330699"/>
              <a:gd name="connsiteY0" fmla="*/ 0 h 3735977"/>
              <a:gd name="connsiteX1" fmla="*/ 5316689 w 5330699"/>
              <a:gd name="connsiteY1" fmla="*/ 0 h 3735977"/>
              <a:gd name="connsiteX2" fmla="*/ 5330699 w 5330699"/>
              <a:gd name="connsiteY2" fmla="*/ 14010 h 3735977"/>
              <a:gd name="connsiteX3" fmla="*/ 5330699 w 5330699"/>
              <a:gd name="connsiteY3" fmla="*/ 3721967 h 3735977"/>
              <a:gd name="connsiteX4" fmla="*/ 5316689 w 5330699"/>
              <a:gd name="connsiteY4" fmla="*/ 3735977 h 3735977"/>
              <a:gd name="connsiteX5" fmla="*/ 14010 w 5330699"/>
              <a:gd name="connsiteY5" fmla="*/ 3735977 h 3735977"/>
              <a:gd name="connsiteX6" fmla="*/ 0 w 5330699"/>
              <a:gd name="connsiteY6" fmla="*/ 3721967 h 3735977"/>
              <a:gd name="connsiteX7" fmla="*/ 0 w 5330699"/>
              <a:gd name="connsiteY7" fmla="*/ 14010 h 3735977"/>
              <a:gd name="connsiteX8" fmla="*/ 14010 w 5330699"/>
              <a:gd name="connsiteY8" fmla="*/ 0 h 3735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30699" h="3735977">
                <a:moveTo>
                  <a:pt x="14010" y="0"/>
                </a:moveTo>
                <a:lnTo>
                  <a:pt x="5316689" y="0"/>
                </a:lnTo>
                <a:cubicBezTo>
                  <a:pt x="5324427" y="0"/>
                  <a:pt x="5330699" y="6272"/>
                  <a:pt x="5330699" y="14010"/>
                </a:cubicBezTo>
                <a:lnTo>
                  <a:pt x="5330699" y="3721967"/>
                </a:lnTo>
                <a:cubicBezTo>
                  <a:pt x="5330699" y="3729705"/>
                  <a:pt x="5324427" y="3735977"/>
                  <a:pt x="5316689" y="3735977"/>
                </a:cubicBezTo>
                <a:lnTo>
                  <a:pt x="14010" y="3735977"/>
                </a:lnTo>
                <a:cubicBezTo>
                  <a:pt x="6272" y="3735977"/>
                  <a:pt x="0" y="3729705"/>
                  <a:pt x="0" y="3721967"/>
                </a:cubicBezTo>
                <a:lnTo>
                  <a:pt x="0" y="14010"/>
                </a:lnTo>
                <a:cubicBezTo>
                  <a:pt x="0" y="6272"/>
                  <a:pt x="6272" y="0"/>
                  <a:pt x="14010" y="0"/>
                </a:cubicBezTo>
                <a:close/>
              </a:path>
            </a:pathLst>
          </a:cu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nodePh="1">
                                  <p:stCondLst>
                                    <p:cond delay="1000"/>
                                  </p:stCondLst>
                                  <p:endCondLst>
                                    <p:cond evt="begin" delay="0">
                                      <p:tn val="8"/>
                                    </p:cond>
                                  </p:end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6_Titelfolie">
    <p:spTree>
      <p:nvGrpSpPr>
        <p:cNvPr id="1" name=""/>
        <p:cNvGrpSpPr/>
        <p:nvPr/>
      </p:nvGrpSpPr>
      <p:grpSpPr>
        <a:xfrm>
          <a:off x="0" y="0"/>
          <a:ext cx="0" cy="0"/>
          <a:chOff x="0" y="0"/>
          <a:chExt cx="0" cy="0"/>
        </a:xfrm>
      </p:grpSpPr>
      <p:sp>
        <p:nvSpPr>
          <p:cNvPr id="5" name="Picture Placeholder 13"/>
          <p:cNvSpPr>
            <a:spLocks noGrp="1"/>
          </p:cNvSpPr>
          <p:nvPr>
            <p:ph type="pic" sz="quarter" idx="17"/>
          </p:nvPr>
        </p:nvSpPr>
        <p:spPr>
          <a:xfrm>
            <a:off x="1222462" y="1236675"/>
            <a:ext cx="4255423" cy="2836949"/>
          </a:xfrm>
          <a:custGeom>
            <a:avLst/>
            <a:gdLst>
              <a:gd name="connsiteX0" fmla="*/ 14010 w 5330699"/>
              <a:gd name="connsiteY0" fmla="*/ 0 h 3735977"/>
              <a:gd name="connsiteX1" fmla="*/ 5316689 w 5330699"/>
              <a:gd name="connsiteY1" fmla="*/ 0 h 3735977"/>
              <a:gd name="connsiteX2" fmla="*/ 5330699 w 5330699"/>
              <a:gd name="connsiteY2" fmla="*/ 14010 h 3735977"/>
              <a:gd name="connsiteX3" fmla="*/ 5330699 w 5330699"/>
              <a:gd name="connsiteY3" fmla="*/ 3721967 h 3735977"/>
              <a:gd name="connsiteX4" fmla="*/ 5316689 w 5330699"/>
              <a:gd name="connsiteY4" fmla="*/ 3735977 h 3735977"/>
              <a:gd name="connsiteX5" fmla="*/ 14010 w 5330699"/>
              <a:gd name="connsiteY5" fmla="*/ 3735977 h 3735977"/>
              <a:gd name="connsiteX6" fmla="*/ 0 w 5330699"/>
              <a:gd name="connsiteY6" fmla="*/ 3721967 h 3735977"/>
              <a:gd name="connsiteX7" fmla="*/ 0 w 5330699"/>
              <a:gd name="connsiteY7" fmla="*/ 14010 h 3735977"/>
              <a:gd name="connsiteX8" fmla="*/ 14010 w 5330699"/>
              <a:gd name="connsiteY8" fmla="*/ 0 h 3735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30699" h="3735977">
                <a:moveTo>
                  <a:pt x="14010" y="0"/>
                </a:moveTo>
                <a:lnTo>
                  <a:pt x="5316689" y="0"/>
                </a:lnTo>
                <a:cubicBezTo>
                  <a:pt x="5324427" y="0"/>
                  <a:pt x="5330699" y="6272"/>
                  <a:pt x="5330699" y="14010"/>
                </a:cubicBezTo>
                <a:lnTo>
                  <a:pt x="5330699" y="3721967"/>
                </a:lnTo>
                <a:cubicBezTo>
                  <a:pt x="5330699" y="3729705"/>
                  <a:pt x="5324427" y="3735977"/>
                  <a:pt x="5316689" y="3735977"/>
                </a:cubicBezTo>
                <a:lnTo>
                  <a:pt x="14010" y="3735977"/>
                </a:lnTo>
                <a:cubicBezTo>
                  <a:pt x="6272" y="3735977"/>
                  <a:pt x="0" y="3729705"/>
                  <a:pt x="0" y="3721967"/>
                </a:cubicBezTo>
                <a:lnTo>
                  <a:pt x="0" y="14010"/>
                </a:lnTo>
                <a:cubicBezTo>
                  <a:pt x="0" y="6272"/>
                  <a:pt x="6272" y="0"/>
                  <a:pt x="14010" y="0"/>
                </a:cubicBezTo>
                <a:close/>
              </a:path>
            </a:pathLst>
          </a:cu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3_空白">
    <p:spTree>
      <p:nvGrpSpPr>
        <p:cNvPr id="1" name=""/>
        <p:cNvGrpSpPr/>
        <p:nvPr/>
      </p:nvGrpSpPr>
      <p:grpSpPr>
        <a:xfrm>
          <a:off x="0" y="0"/>
          <a:ext cx="0" cy="0"/>
          <a:chOff x="0" y="0"/>
          <a:chExt cx="0" cy="0"/>
        </a:xfrm>
      </p:grpSpPr>
      <p:sp>
        <p:nvSpPr>
          <p:cNvPr id="20" name="Picture Placeholder 13"/>
          <p:cNvSpPr>
            <a:spLocks noGrp="1"/>
          </p:cNvSpPr>
          <p:nvPr>
            <p:ph type="pic" sz="quarter" idx="18"/>
          </p:nvPr>
        </p:nvSpPr>
        <p:spPr>
          <a:xfrm>
            <a:off x="5794339" y="1505279"/>
            <a:ext cx="5681281" cy="2054349"/>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1" name="Picture Placeholder 13"/>
          <p:cNvSpPr>
            <a:spLocks noGrp="1"/>
          </p:cNvSpPr>
          <p:nvPr>
            <p:ph type="pic" sz="quarter" idx="16"/>
          </p:nvPr>
        </p:nvSpPr>
        <p:spPr>
          <a:xfrm>
            <a:off x="772127" y="1547994"/>
            <a:ext cx="1563330" cy="1563330"/>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12" name="Picture Placeholder 13"/>
          <p:cNvSpPr>
            <a:spLocks noGrp="1"/>
          </p:cNvSpPr>
          <p:nvPr>
            <p:ph type="pic" sz="quarter" idx="17"/>
          </p:nvPr>
        </p:nvSpPr>
        <p:spPr>
          <a:xfrm>
            <a:off x="3437469" y="1589512"/>
            <a:ext cx="1563330" cy="1563330"/>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nodePh="1">
                                  <p:stCondLst>
                                    <p:cond delay="1000"/>
                                  </p:stCondLst>
                                  <p:endCondLst>
                                    <p:cond evt="begin" delay="0">
                                      <p:tn val="8"/>
                                    </p:cond>
                                  </p:end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grpId="0" nodeType="withEffect" nodePh="1">
                                  <p:stCondLst>
                                    <p:cond delay="1000"/>
                                  </p:stCondLst>
                                  <p:endCondLst>
                                    <p:cond evt="begin" delay="0">
                                      <p:tn val="11"/>
                                    </p:cond>
                                  </p:end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1" grpId="0"/>
      <p:bldP spid="12" grpId="0"/>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4_Titelfolie">
    <p:spTree>
      <p:nvGrpSpPr>
        <p:cNvPr id="1" name=""/>
        <p:cNvGrpSpPr/>
        <p:nvPr/>
      </p:nvGrpSpPr>
      <p:grpSpPr>
        <a:xfrm>
          <a:off x="0" y="0"/>
          <a:ext cx="0" cy="0"/>
          <a:chOff x="0" y="0"/>
          <a:chExt cx="0" cy="0"/>
        </a:xfrm>
      </p:grpSpPr>
      <p:sp>
        <p:nvSpPr>
          <p:cNvPr id="4" name="Picture Placeholder 13"/>
          <p:cNvSpPr>
            <a:spLocks noGrp="1"/>
          </p:cNvSpPr>
          <p:nvPr>
            <p:ph type="pic" sz="quarter" idx="16"/>
          </p:nvPr>
        </p:nvSpPr>
        <p:spPr>
          <a:xfrm>
            <a:off x="1470897" y="1486601"/>
            <a:ext cx="5090324" cy="1907906"/>
          </a:xfrm>
          <a:custGeom>
            <a:avLst/>
            <a:gdLst>
              <a:gd name="connsiteX0" fmla="*/ 14010 w 5330699"/>
              <a:gd name="connsiteY0" fmla="*/ 0 h 3735977"/>
              <a:gd name="connsiteX1" fmla="*/ 5316689 w 5330699"/>
              <a:gd name="connsiteY1" fmla="*/ 0 h 3735977"/>
              <a:gd name="connsiteX2" fmla="*/ 5330699 w 5330699"/>
              <a:gd name="connsiteY2" fmla="*/ 14010 h 3735977"/>
              <a:gd name="connsiteX3" fmla="*/ 5330699 w 5330699"/>
              <a:gd name="connsiteY3" fmla="*/ 3721967 h 3735977"/>
              <a:gd name="connsiteX4" fmla="*/ 5316689 w 5330699"/>
              <a:gd name="connsiteY4" fmla="*/ 3735977 h 3735977"/>
              <a:gd name="connsiteX5" fmla="*/ 14010 w 5330699"/>
              <a:gd name="connsiteY5" fmla="*/ 3735977 h 3735977"/>
              <a:gd name="connsiteX6" fmla="*/ 0 w 5330699"/>
              <a:gd name="connsiteY6" fmla="*/ 3721967 h 3735977"/>
              <a:gd name="connsiteX7" fmla="*/ 0 w 5330699"/>
              <a:gd name="connsiteY7" fmla="*/ 14010 h 3735977"/>
              <a:gd name="connsiteX8" fmla="*/ 14010 w 5330699"/>
              <a:gd name="connsiteY8" fmla="*/ 0 h 3735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30699" h="3735977">
                <a:moveTo>
                  <a:pt x="14010" y="0"/>
                </a:moveTo>
                <a:lnTo>
                  <a:pt x="5316689" y="0"/>
                </a:lnTo>
                <a:cubicBezTo>
                  <a:pt x="5324427" y="0"/>
                  <a:pt x="5330699" y="6272"/>
                  <a:pt x="5330699" y="14010"/>
                </a:cubicBezTo>
                <a:lnTo>
                  <a:pt x="5330699" y="3721967"/>
                </a:lnTo>
                <a:cubicBezTo>
                  <a:pt x="5330699" y="3729705"/>
                  <a:pt x="5324427" y="3735977"/>
                  <a:pt x="5316689" y="3735977"/>
                </a:cubicBezTo>
                <a:lnTo>
                  <a:pt x="14010" y="3735977"/>
                </a:lnTo>
                <a:cubicBezTo>
                  <a:pt x="6272" y="3735977"/>
                  <a:pt x="0" y="3729705"/>
                  <a:pt x="0" y="3721967"/>
                </a:cubicBezTo>
                <a:lnTo>
                  <a:pt x="0" y="14010"/>
                </a:lnTo>
                <a:cubicBezTo>
                  <a:pt x="0" y="6272"/>
                  <a:pt x="6272" y="0"/>
                  <a:pt x="14010" y="0"/>
                </a:cubicBezTo>
                <a:close/>
              </a:path>
            </a:pathLst>
          </a:cu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9_Titelfolie">
    <p:spTree>
      <p:nvGrpSpPr>
        <p:cNvPr id="1" name=""/>
        <p:cNvGrpSpPr/>
        <p:nvPr/>
      </p:nvGrpSpPr>
      <p:grpSpPr>
        <a:xfrm>
          <a:off x="0" y="0"/>
          <a:ext cx="0" cy="0"/>
          <a:chOff x="0" y="0"/>
          <a:chExt cx="0" cy="0"/>
        </a:xfrm>
      </p:grpSpPr>
      <p:sp>
        <p:nvSpPr>
          <p:cNvPr id="4" name="Picture Placeholder 13"/>
          <p:cNvSpPr>
            <a:spLocks noGrp="1"/>
          </p:cNvSpPr>
          <p:nvPr>
            <p:ph type="pic" sz="quarter" idx="16"/>
          </p:nvPr>
        </p:nvSpPr>
        <p:spPr>
          <a:xfrm>
            <a:off x="1975297" y="1621183"/>
            <a:ext cx="2367642" cy="3551463"/>
          </a:xfrm>
          <a:custGeom>
            <a:avLst/>
            <a:gdLst>
              <a:gd name="connsiteX0" fmla="*/ 14010 w 5330699"/>
              <a:gd name="connsiteY0" fmla="*/ 0 h 3735977"/>
              <a:gd name="connsiteX1" fmla="*/ 5316689 w 5330699"/>
              <a:gd name="connsiteY1" fmla="*/ 0 h 3735977"/>
              <a:gd name="connsiteX2" fmla="*/ 5330699 w 5330699"/>
              <a:gd name="connsiteY2" fmla="*/ 14010 h 3735977"/>
              <a:gd name="connsiteX3" fmla="*/ 5330699 w 5330699"/>
              <a:gd name="connsiteY3" fmla="*/ 3721967 h 3735977"/>
              <a:gd name="connsiteX4" fmla="*/ 5316689 w 5330699"/>
              <a:gd name="connsiteY4" fmla="*/ 3735977 h 3735977"/>
              <a:gd name="connsiteX5" fmla="*/ 14010 w 5330699"/>
              <a:gd name="connsiteY5" fmla="*/ 3735977 h 3735977"/>
              <a:gd name="connsiteX6" fmla="*/ 0 w 5330699"/>
              <a:gd name="connsiteY6" fmla="*/ 3721967 h 3735977"/>
              <a:gd name="connsiteX7" fmla="*/ 0 w 5330699"/>
              <a:gd name="connsiteY7" fmla="*/ 14010 h 3735977"/>
              <a:gd name="connsiteX8" fmla="*/ 14010 w 5330699"/>
              <a:gd name="connsiteY8" fmla="*/ 0 h 3735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30699" h="3735977">
                <a:moveTo>
                  <a:pt x="14010" y="0"/>
                </a:moveTo>
                <a:lnTo>
                  <a:pt x="5316689" y="0"/>
                </a:lnTo>
                <a:cubicBezTo>
                  <a:pt x="5324427" y="0"/>
                  <a:pt x="5330699" y="6272"/>
                  <a:pt x="5330699" y="14010"/>
                </a:cubicBezTo>
                <a:lnTo>
                  <a:pt x="5330699" y="3721967"/>
                </a:lnTo>
                <a:cubicBezTo>
                  <a:pt x="5330699" y="3729705"/>
                  <a:pt x="5324427" y="3735977"/>
                  <a:pt x="5316689" y="3735977"/>
                </a:cubicBezTo>
                <a:lnTo>
                  <a:pt x="14010" y="3735977"/>
                </a:lnTo>
                <a:cubicBezTo>
                  <a:pt x="6272" y="3735977"/>
                  <a:pt x="0" y="3729705"/>
                  <a:pt x="0" y="3721967"/>
                </a:cubicBezTo>
                <a:lnTo>
                  <a:pt x="0" y="14010"/>
                </a:lnTo>
                <a:cubicBezTo>
                  <a:pt x="0" y="6272"/>
                  <a:pt x="6272" y="0"/>
                  <a:pt x="14010" y="0"/>
                </a:cubicBezTo>
                <a:close/>
              </a:path>
            </a:pathLst>
          </a:cu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5" name="Picture Placeholder 13"/>
          <p:cNvSpPr>
            <a:spLocks noGrp="1"/>
          </p:cNvSpPr>
          <p:nvPr>
            <p:ph type="pic" sz="quarter" idx="17"/>
          </p:nvPr>
        </p:nvSpPr>
        <p:spPr>
          <a:xfrm>
            <a:off x="5775160" y="1621183"/>
            <a:ext cx="2367642" cy="3551463"/>
          </a:xfrm>
          <a:custGeom>
            <a:avLst/>
            <a:gdLst>
              <a:gd name="connsiteX0" fmla="*/ 14010 w 5330699"/>
              <a:gd name="connsiteY0" fmla="*/ 0 h 3735977"/>
              <a:gd name="connsiteX1" fmla="*/ 5316689 w 5330699"/>
              <a:gd name="connsiteY1" fmla="*/ 0 h 3735977"/>
              <a:gd name="connsiteX2" fmla="*/ 5330699 w 5330699"/>
              <a:gd name="connsiteY2" fmla="*/ 14010 h 3735977"/>
              <a:gd name="connsiteX3" fmla="*/ 5330699 w 5330699"/>
              <a:gd name="connsiteY3" fmla="*/ 3721967 h 3735977"/>
              <a:gd name="connsiteX4" fmla="*/ 5316689 w 5330699"/>
              <a:gd name="connsiteY4" fmla="*/ 3735977 h 3735977"/>
              <a:gd name="connsiteX5" fmla="*/ 14010 w 5330699"/>
              <a:gd name="connsiteY5" fmla="*/ 3735977 h 3735977"/>
              <a:gd name="connsiteX6" fmla="*/ 0 w 5330699"/>
              <a:gd name="connsiteY6" fmla="*/ 3721967 h 3735977"/>
              <a:gd name="connsiteX7" fmla="*/ 0 w 5330699"/>
              <a:gd name="connsiteY7" fmla="*/ 14010 h 3735977"/>
              <a:gd name="connsiteX8" fmla="*/ 14010 w 5330699"/>
              <a:gd name="connsiteY8" fmla="*/ 0 h 3735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30699" h="3735977">
                <a:moveTo>
                  <a:pt x="14010" y="0"/>
                </a:moveTo>
                <a:lnTo>
                  <a:pt x="5316689" y="0"/>
                </a:lnTo>
                <a:cubicBezTo>
                  <a:pt x="5324427" y="0"/>
                  <a:pt x="5330699" y="6272"/>
                  <a:pt x="5330699" y="14010"/>
                </a:cubicBezTo>
                <a:lnTo>
                  <a:pt x="5330699" y="3721967"/>
                </a:lnTo>
                <a:cubicBezTo>
                  <a:pt x="5330699" y="3729705"/>
                  <a:pt x="5324427" y="3735977"/>
                  <a:pt x="5316689" y="3735977"/>
                </a:cubicBezTo>
                <a:lnTo>
                  <a:pt x="14010" y="3735977"/>
                </a:lnTo>
                <a:cubicBezTo>
                  <a:pt x="6272" y="3735977"/>
                  <a:pt x="0" y="3729705"/>
                  <a:pt x="0" y="3721967"/>
                </a:cubicBezTo>
                <a:lnTo>
                  <a:pt x="0" y="14010"/>
                </a:lnTo>
                <a:cubicBezTo>
                  <a:pt x="0" y="6272"/>
                  <a:pt x="6272" y="0"/>
                  <a:pt x="14010" y="0"/>
                </a:cubicBezTo>
                <a:close/>
              </a:path>
            </a:pathLst>
          </a:cu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nodePh="1">
                                  <p:stCondLst>
                                    <p:cond delay="1000"/>
                                  </p:stCondLst>
                                  <p:endCondLst>
                                    <p:cond evt="begin" delay="0">
                                      <p:tn val="8"/>
                                    </p:cond>
                                  </p:end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0_Titelfolie">
    <p:spTree>
      <p:nvGrpSpPr>
        <p:cNvPr id="1" name=""/>
        <p:cNvGrpSpPr/>
        <p:nvPr/>
      </p:nvGrpSpPr>
      <p:grpSpPr>
        <a:xfrm>
          <a:off x="0" y="0"/>
          <a:ext cx="0" cy="0"/>
          <a:chOff x="0" y="0"/>
          <a:chExt cx="0" cy="0"/>
        </a:xfrm>
      </p:grpSpPr>
      <p:sp>
        <p:nvSpPr>
          <p:cNvPr id="4" name="Picture Placeholder 13"/>
          <p:cNvSpPr>
            <a:spLocks noGrp="1"/>
          </p:cNvSpPr>
          <p:nvPr>
            <p:ph type="pic" sz="quarter" idx="16"/>
          </p:nvPr>
        </p:nvSpPr>
        <p:spPr>
          <a:xfrm>
            <a:off x="524049" y="1862519"/>
            <a:ext cx="5165552" cy="2905623"/>
          </a:xfrm>
          <a:prstGeom prst="round2DiagRect">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3_Titelfolie">
    <p:spTree>
      <p:nvGrpSpPr>
        <p:cNvPr id="1" name=""/>
        <p:cNvGrpSpPr/>
        <p:nvPr/>
      </p:nvGrpSpPr>
      <p:grpSpPr>
        <a:xfrm>
          <a:off x="0" y="0"/>
          <a:ext cx="0" cy="0"/>
          <a:chOff x="0" y="0"/>
          <a:chExt cx="0" cy="0"/>
        </a:xfrm>
      </p:grpSpPr>
      <p:sp>
        <p:nvSpPr>
          <p:cNvPr id="4" name="Picture Placeholder 13"/>
          <p:cNvSpPr>
            <a:spLocks noGrp="1"/>
          </p:cNvSpPr>
          <p:nvPr>
            <p:ph type="pic" sz="quarter" idx="16"/>
          </p:nvPr>
        </p:nvSpPr>
        <p:spPr>
          <a:xfrm>
            <a:off x="5731573" y="914401"/>
            <a:ext cx="5377667" cy="3144252"/>
          </a:xfrm>
          <a:prstGeom prst="round2DiagRect">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1_Titelfolie">
    <p:spTree>
      <p:nvGrpSpPr>
        <p:cNvPr id="1" name=""/>
        <p:cNvGrpSpPr/>
        <p:nvPr/>
      </p:nvGrpSpPr>
      <p:grpSpPr>
        <a:xfrm>
          <a:off x="0" y="0"/>
          <a:ext cx="0" cy="0"/>
          <a:chOff x="0" y="0"/>
          <a:chExt cx="0" cy="0"/>
        </a:xfrm>
      </p:grpSpPr>
      <p:sp>
        <p:nvSpPr>
          <p:cNvPr id="4" name="Picture Placeholder 13"/>
          <p:cNvSpPr>
            <a:spLocks noGrp="1"/>
          </p:cNvSpPr>
          <p:nvPr>
            <p:ph type="pic" sz="quarter" idx="16"/>
          </p:nvPr>
        </p:nvSpPr>
        <p:spPr>
          <a:xfrm>
            <a:off x="6590529" y="3152246"/>
            <a:ext cx="4674736" cy="2626953"/>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2_Titelfolie">
    <p:spTree>
      <p:nvGrpSpPr>
        <p:cNvPr id="1" name=""/>
        <p:cNvGrpSpPr/>
        <p:nvPr/>
      </p:nvGrpSpPr>
      <p:grpSpPr>
        <a:xfrm>
          <a:off x="0" y="0"/>
          <a:ext cx="0" cy="0"/>
          <a:chOff x="0" y="0"/>
          <a:chExt cx="0" cy="0"/>
        </a:xfrm>
      </p:grpSpPr>
      <p:sp>
        <p:nvSpPr>
          <p:cNvPr id="4" name="Picture Placeholder 13"/>
          <p:cNvSpPr>
            <a:spLocks noGrp="1"/>
          </p:cNvSpPr>
          <p:nvPr>
            <p:ph type="pic" sz="quarter" idx="16"/>
          </p:nvPr>
        </p:nvSpPr>
        <p:spPr>
          <a:xfrm>
            <a:off x="5089702" y="1460635"/>
            <a:ext cx="4438640" cy="2496735"/>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8_Titelfolie">
    <p:spTree>
      <p:nvGrpSpPr>
        <p:cNvPr id="1" name=""/>
        <p:cNvGrpSpPr/>
        <p:nvPr/>
      </p:nvGrpSpPr>
      <p:grpSpPr>
        <a:xfrm>
          <a:off x="0" y="0"/>
          <a:ext cx="0" cy="0"/>
          <a:chOff x="0" y="0"/>
          <a:chExt cx="0" cy="0"/>
        </a:xfrm>
      </p:grpSpPr>
      <p:sp>
        <p:nvSpPr>
          <p:cNvPr id="4" name="Picture Placeholder 13"/>
          <p:cNvSpPr>
            <a:spLocks noGrp="1"/>
          </p:cNvSpPr>
          <p:nvPr>
            <p:ph type="pic" sz="quarter" idx="16"/>
          </p:nvPr>
        </p:nvSpPr>
        <p:spPr>
          <a:xfrm>
            <a:off x="1277374" y="1437437"/>
            <a:ext cx="2917255" cy="3889305"/>
          </a:xfrm>
          <a:prstGeom prst="roundRect">
            <a:avLst/>
          </a:prstGeom>
          <a:noFill/>
          <a:effectLst>
            <a:outerShdw blurRad="50800" dist="38100" dir="5400000" algn="t" rotWithShape="0">
              <a:prstClr val="black">
                <a:alpha val="40000"/>
              </a:prstClr>
            </a:outerShdw>
          </a:effectLst>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4_Title Slide">
    <p:spTree>
      <p:nvGrpSpPr>
        <p:cNvPr id="1" name=""/>
        <p:cNvGrpSpPr/>
        <p:nvPr/>
      </p:nvGrpSpPr>
      <p:grpSpPr>
        <a:xfrm>
          <a:off x="0" y="0"/>
          <a:ext cx="0" cy="0"/>
          <a:chOff x="0" y="0"/>
          <a:chExt cx="0" cy="0"/>
        </a:xfrm>
      </p:grpSpPr>
      <p:sp>
        <p:nvSpPr>
          <p:cNvPr id="3" name="Picture Placeholder 13"/>
          <p:cNvSpPr>
            <a:spLocks noGrp="1"/>
          </p:cNvSpPr>
          <p:nvPr>
            <p:ph type="pic" sz="quarter" idx="16"/>
          </p:nvPr>
        </p:nvSpPr>
        <p:spPr>
          <a:xfrm>
            <a:off x="640189" y="1613256"/>
            <a:ext cx="2306211" cy="4326968"/>
          </a:xfrm>
          <a:custGeom>
            <a:avLst/>
            <a:gdLst>
              <a:gd name="connsiteX0" fmla="*/ 14010 w 5330699"/>
              <a:gd name="connsiteY0" fmla="*/ 0 h 3735977"/>
              <a:gd name="connsiteX1" fmla="*/ 5316689 w 5330699"/>
              <a:gd name="connsiteY1" fmla="*/ 0 h 3735977"/>
              <a:gd name="connsiteX2" fmla="*/ 5330699 w 5330699"/>
              <a:gd name="connsiteY2" fmla="*/ 14010 h 3735977"/>
              <a:gd name="connsiteX3" fmla="*/ 5330699 w 5330699"/>
              <a:gd name="connsiteY3" fmla="*/ 3721967 h 3735977"/>
              <a:gd name="connsiteX4" fmla="*/ 5316689 w 5330699"/>
              <a:gd name="connsiteY4" fmla="*/ 3735977 h 3735977"/>
              <a:gd name="connsiteX5" fmla="*/ 14010 w 5330699"/>
              <a:gd name="connsiteY5" fmla="*/ 3735977 h 3735977"/>
              <a:gd name="connsiteX6" fmla="*/ 0 w 5330699"/>
              <a:gd name="connsiteY6" fmla="*/ 3721967 h 3735977"/>
              <a:gd name="connsiteX7" fmla="*/ 0 w 5330699"/>
              <a:gd name="connsiteY7" fmla="*/ 14010 h 3735977"/>
              <a:gd name="connsiteX8" fmla="*/ 14010 w 5330699"/>
              <a:gd name="connsiteY8" fmla="*/ 0 h 3735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30699" h="3735977">
                <a:moveTo>
                  <a:pt x="14010" y="0"/>
                </a:moveTo>
                <a:lnTo>
                  <a:pt x="5316689" y="0"/>
                </a:lnTo>
                <a:cubicBezTo>
                  <a:pt x="5324427" y="0"/>
                  <a:pt x="5330699" y="6272"/>
                  <a:pt x="5330699" y="14010"/>
                </a:cubicBezTo>
                <a:lnTo>
                  <a:pt x="5330699" y="3721967"/>
                </a:lnTo>
                <a:cubicBezTo>
                  <a:pt x="5330699" y="3729705"/>
                  <a:pt x="5324427" y="3735977"/>
                  <a:pt x="5316689" y="3735977"/>
                </a:cubicBezTo>
                <a:lnTo>
                  <a:pt x="14010" y="3735977"/>
                </a:lnTo>
                <a:cubicBezTo>
                  <a:pt x="6272" y="3735977"/>
                  <a:pt x="0" y="3729705"/>
                  <a:pt x="0" y="3721967"/>
                </a:cubicBezTo>
                <a:lnTo>
                  <a:pt x="0" y="14010"/>
                </a:lnTo>
                <a:cubicBezTo>
                  <a:pt x="0" y="6272"/>
                  <a:pt x="6272" y="0"/>
                  <a:pt x="14010" y="0"/>
                </a:cubicBezTo>
                <a:close/>
              </a:path>
            </a:pathLst>
          </a:cu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4" name="Picture Placeholder 13"/>
          <p:cNvSpPr>
            <a:spLocks noGrp="1"/>
          </p:cNvSpPr>
          <p:nvPr>
            <p:ph type="pic" sz="quarter" idx="17"/>
          </p:nvPr>
        </p:nvSpPr>
        <p:spPr>
          <a:xfrm>
            <a:off x="4816349" y="1613256"/>
            <a:ext cx="2306211" cy="4326968"/>
          </a:xfrm>
          <a:custGeom>
            <a:avLst/>
            <a:gdLst>
              <a:gd name="connsiteX0" fmla="*/ 14010 w 5330699"/>
              <a:gd name="connsiteY0" fmla="*/ 0 h 3735977"/>
              <a:gd name="connsiteX1" fmla="*/ 5316689 w 5330699"/>
              <a:gd name="connsiteY1" fmla="*/ 0 h 3735977"/>
              <a:gd name="connsiteX2" fmla="*/ 5330699 w 5330699"/>
              <a:gd name="connsiteY2" fmla="*/ 14010 h 3735977"/>
              <a:gd name="connsiteX3" fmla="*/ 5330699 w 5330699"/>
              <a:gd name="connsiteY3" fmla="*/ 3721967 h 3735977"/>
              <a:gd name="connsiteX4" fmla="*/ 5316689 w 5330699"/>
              <a:gd name="connsiteY4" fmla="*/ 3735977 h 3735977"/>
              <a:gd name="connsiteX5" fmla="*/ 14010 w 5330699"/>
              <a:gd name="connsiteY5" fmla="*/ 3735977 h 3735977"/>
              <a:gd name="connsiteX6" fmla="*/ 0 w 5330699"/>
              <a:gd name="connsiteY6" fmla="*/ 3721967 h 3735977"/>
              <a:gd name="connsiteX7" fmla="*/ 0 w 5330699"/>
              <a:gd name="connsiteY7" fmla="*/ 14010 h 3735977"/>
              <a:gd name="connsiteX8" fmla="*/ 14010 w 5330699"/>
              <a:gd name="connsiteY8" fmla="*/ 0 h 3735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30699" h="3735977">
                <a:moveTo>
                  <a:pt x="14010" y="0"/>
                </a:moveTo>
                <a:lnTo>
                  <a:pt x="5316689" y="0"/>
                </a:lnTo>
                <a:cubicBezTo>
                  <a:pt x="5324427" y="0"/>
                  <a:pt x="5330699" y="6272"/>
                  <a:pt x="5330699" y="14010"/>
                </a:cubicBezTo>
                <a:lnTo>
                  <a:pt x="5330699" y="3721967"/>
                </a:lnTo>
                <a:cubicBezTo>
                  <a:pt x="5330699" y="3729705"/>
                  <a:pt x="5324427" y="3735977"/>
                  <a:pt x="5316689" y="3735977"/>
                </a:cubicBezTo>
                <a:lnTo>
                  <a:pt x="14010" y="3735977"/>
                </a:lnTo>
                <a:cubicBezTo>
                  <a:pt x="6272" y="3735977"/>
                  <a:pt x="0" y="3729705"/>
                  <a:pt x="0" y="3721967"/>
                </a:cubicBezTo>
                <a:lnTo>
                  <a:pt x="0" y="14010"/>
                </a:lnTo>
                <a:cubicBezTo>
                  <a:pt x="0" y="6272"/>
                  <a:pt x="6272" y="0"/>
                  <a:pt x="14010" y="0"/>
                </a:cubicBezTo>
                <a:close/>
              </a:path>
            </a:pathLst>
          </a:cu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nodePh="1">
                                  <p:stCondLst>
                                    <p:cond delay="1000"/>
                                  </p:stCondLst>
                                  <p:endCondLst>
                                    <p:cond evt="begin" delay="0">
                                      <p:tn val="8"/>
                                    </p:cond>
                                  </p:end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5_Title Slide">
    <p:spTree>
      <p:nvGrpSpPr>
        <p:cNvPr id="1" name=""/>
        <p:cNvGrpSpPr/>
        <p:nvPr/>
      </p:nvGrpSpPr>
      <p:grpSpPr>
        <a:xfrm>
          <a:off x="0" y="0"/>
          <a:ext cx="0" cy="0"/>
          <a:chOff x="0" y="0"/>
          <a:chExt cx="0" cy="0"/>
        </a:xfrm>
      </p:grpSpPr>
      <p:sp>
        <p:nvSpPr>
          <p:cNvPr id="3" name="Picture Placeholder 13"/>
          <p:cNvSpPr>
            <a:spLocks noGrp="1"/>
          </p:cNvSpPr>
          <p:nvPr>
            <p:ph type="pic" sz="quarter" idx="16"/>
          </p:nvPr>
        </p:nvSpPr>
        <p:spPr>
          <a:xfrm>
            <a:off x="1059542" y="2700613"/>
            <a:ext cx="2525487" cy="2827086"/>
          </a:xfrm>
          <a:prstGeom prst="parallelogram">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6_Title Slide">
    <p:spTree>
      <p:nvGrpSpPr>
        <p:cNvPr id="1" name=""/>
        <p:cNvGrpSpPr/>
        <p:nvPr/>
      </p:nvGrpSpPr>
      <p:grpSpPr>
        <a:xfrm>
          <a:off x="0" y="0"/>
          <a:ext cx="0" cy="0"/>
          <a:chOff x="0" y="0"/>
          <a:chExt cx="0" cy="0"/>
        </a:xfrm>
      </p:grpSpPr>
      <p:sp>
        <p:nvSpPr>
          <p:cNvPr id="3" name="Picture Placeholder 13"/>
          <p:cNvSpPr>
            <a:spLocks noGrp="1"/>
          </p:cNvSpPr>
          <p:nvPr>
            <p:ph type="pic" sz="quarter" idx="16"/>
          </p:nvPr>
        </p:nvSpPr>
        <p:spPr>
          <a:xfrm>
            <a:off x="500499" y="2081588"/>
            <a:ext cx="2984851" cy="3109223"/>
          </a:xfrm>
          <a:prstGeom prst="parallelogram">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1" name="Picture Placeholder 13"/>
          <p:cNvSpPr>
            <a:spLocks noGrp="1"/>
          </p:cNvSpPr>
          <p:nvPr>
            <p:ph type="pic" sz="quarter" idx="16"/>
          </p:nvPr>
        </p:nvSpPr>
        <p:spPr>
          <a:xfrm>
            <a:off x="6941959" y="1585875"/>
            <a:ext cx="2101429" cy="2802608"/>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12" name="Picture Placeholder 13"/>
          <p:cNvSpPr>
            <a:spLocks noGrp="1"/>
          </p:cNvSpPr>
          <p:nvPr>
            <p:ph type="pic" sz="quarter" idx="17"/>
          </p:nvPr>
        </p:nvSpPr>
        <p:spPr>
          <a:xfrm>
            <a:off x="9132424" y="1585875"/>
            <a:ext cx="2101429" cy="2802608"/>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nodePh="1">
                                  <p:stCondLst>
                                    <p:cond delay="1000"/>
                                  </p:stCondLst>
                                  <p:endCondLst>
                                    <p:cond evt="begin" delay="0">
                                      <p:tn val="8"/>
                                    </p:cond>
                                  </p:end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4_内容与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8_内容与标题">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1509924" y="1410751"/>
            <a:ext cx="3589856" cy="2003171"/>
          </a:xfrm>
          <a:prstGeom prst="rect">
            <a:avLst/>
          </a:prstGeom>
        </p:spPr>
        <p:txBody>
          <a:bodyPr/>
          <a:lstStyle/>
          <a:p>
            <a:endParaRPr lang="zh-CN" altLang="en-US"/>
          </a:p>
        </p:txBody>
      </p:sp>
      <p:sp>
        <p:nvSpPr>
          <p:cNvPr id="6" name="图片占位符 4"/>
          <p:cNvSpPr>
            <a:spLocks noGrp="1"/>
          </p:cNvSpPr>
          <p:nvPr>
            <p:ph type="pic" sz="quarter" idx="11"/>
          </p:nvPr>
        </p:nvSpPr>
        <p:spPr>
          <a:xfrm>
            <a:off x="7100013" y="3756829"/>
            <a:ext cx="3589856" cy="2019294"/>
          </a:xfrm>
          <a:prstGeom prst="rect">
            <a:avLst/>
          </a:prstGeo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18_空白">
    <p:spTree>
      <p:nvGrpSpPr>
        <p:cNvPr id="1" name=""/>
        <p:cNvGrpSpPr/>
        <p:nvPr/>
      </p:nvGrpSpPr>
      <p:grpSpPr>
        <a:xfrm>
          <a:off x="0" y="0"/>
          <a:ext cx="0" cy="0"/>
          <a:chOff x="0" y="0"/>
          <a:chExt cx="0" cy="0"/>
        </a:xfrm>
      </p:grpSpPr>
      <p:sp>
        <p:nvSpPr>
          <p:cNvPr id="3" name="图片占位符 3"/>
          <p:cNvSpPr>
            <a:spLocks noGrp="1"/>
          </p:cNvSpPr>
          <p:nvPr>
            <p:ph type="pic" sz="quarter" idx="12"/>
          </p:nvPr>
        </p:nvSpPr>
        <p:spPr>
          <a:xfrm>
            <a:off x="1678805" y="3299889"/>
            <a:ext cx="4160385" cy="2275411"/>
          </a:xfrm>
          <a:prstGeom prst="rect">
            <a:avLst/>
          </a:prstGeom>
        </p:spPr>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85_空白">
    <p:spTree>
      <p:nvGrpSpPr>
        <p:cNvPr id="1" name=""/>
        <p:cNvGrpSpPr/>
        <p:nvPr/>
      </p:nvGrpSpPr>
      <p:grpSpPr>
        <a:xfrm>
          <a:off x="0" y="0"/>
          <a:ext cx="0" cy="0"/>
          <a:chOff x="0" y="0"/>
          <a:chExt cx="0" cy="0"/>
        </a:xfrm>
      </p:grpSpPr>
      <p:sp>
        <p:nvSpPr>
          <p:cNvPr id="10" name="图片占位符 3"/>
          <p:cNvSpPr>
            <a:spLocks noGrp="1"/>
          </p:cNvSpPr>
          <p:nvPr>
            <p:ph type="pic" sz="quarter" idx="11"/>
          </p:nvPr>
        </p:nvSpPr>
        <p:spPr>
          <a:xfrm>
            <a:off x="764405" y="1666567"/>
            <a:ext cx="10724588" cy="1732935"/>
          </a:xfrm>
          <a:prstGeom prst="rect">
            <a:avLst/>
          </a:prstGeo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124_空白">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687388" y="3592513"/>
            <a:ext cx="5707062" cy="2589212"/>
          </a:xfrm>
          <a:prstGeom prst="rect">
            <a:avLst/>
          </a:prstGeo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130_空白">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687388" y="3592513"/>
            <a:ext cx="5707062" cy="2589212"/>
          </a:xfrm>
          <a:prstGeom prst="rect">
            <a:avLst/>
          </a:prstGeo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74_空白">
    <p:spTree>
      <p:nvGrpSpPr>
        <p:cNvPr id="1" name=""/>
        <p:cNvGrpSpPr/>
        <p:nvPr/>
      </p:nvGrpSpPr>
      <p:grpSpPr>
        <a:xfrm>
          <a:off x="0" y="0"/>
          <a:ext cx="0" cy="0"/>
          <a:chOff x="0" y="0"/>
          <a:chExt cx="0" cy="0"/>
        </a:xfrm>
      </p:grpSpPr>
      <p:sp>
        <p:nvSpPr>
          <p:cNvPr id="5" name="图片占位符 7"/>
          <p:cNvSpPr>
            <a:spLocks noGrp="1"/>
          </p:cNvSpPr>
          <p:nvPr>
            <p:ph type="pic" sz="quarter" idx="10"/>
          </p:nvPr>
        </p:nvSpPr>
        <p:spPr>
          <a:xfrm>
            <a:off x="1371161" y="2565652"/>
            <a:ext cx="2707229" cy="1470436"/>
          </a:xfrm>
          <a:prstGeom prst="rect">
            <a:avLst/>
          </a:prstGeom>
        </p:spPr>
      </p:sp>
      <p:sp>
        <p:nvSpPr>
          <p:cNvPr id="6" name="图片占位符 8"/>
          <p:cNvSpPr>
            <a:spLocks noGrp="1"/>
          </p:cNvSpPr>
          <p:nvPr>
            <p:ph type="pic" sz="quarter" idx="11"/>
          </p:nvPr>
        </p:nvSpPr>
        <p:spPr>
          <a:xfrm>
            <a:off x="4742385" y="2541768"/>
            <a:ext cx="2707229" cy="1470436"/>
          </a:xfrm>
          <a:prstGeom prst="rect">
            <a:avLst/>
          </a:prstGeom>
        </p:spPr>
      </p:sp>
      <p:sp>
        <p:nvSpPr>
          <p:cNvPr id="7" name="图片占位符 9"/>
          <p:cNvSpPr>
            <a:spLocks noGrp="1"/>
          </p:cNvSpPr>
          <p:nvPr>
            <p:ph type="pic" sz="quarter" idx="12"/>
          </p:nvPr>
        </p:nvSpPr>
        <p:spPr>
          <a:xfrm>
            <a:off x="8096773" y="2606906"/>
            <a:ext cx="2707229" cy="1470436"/>
          </a:xfrm>
          <a:prstGeom prst="rect">
            <a:avLst/>
          </a:prstGeom>
        </p:spPr>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206_空白">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687388" y="3592513"/>
            <a:ext cx="5707062" cy="2589212"/>
          </a:xfrm>
          <a:prstGeom prst="rect">
            <a:avLst/>
          </a:prstGeo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266_空白">
    <p:spTree>
      <p:nvGrpSpPr>
        <p:cNvPr id="1" name=""/>
        <p:cNvGrpSpPr/>
        <p:nvPr/>
      </p:nvGrpSpPr>
      <p:grpSpPr>
        <a:xfrm>
          <a:off x="0" y="0"/>
          <a:ext cx="0" cy="0"/>
          <a:chOff x="0" y="0"/>
          <a:chExt cx="0" cy="0"/>
        </a:xfrm>
      </p:grpSpPr>
      <p:sp>
        <p:nvSpPr>
          <p:cNvPr id="5" name="图片占位符 1"/>
          <p:cNvSpPr>
            <a:spLocks noGrp="1"/>
          </p:cNvSpPr>
          <p:nvPr>
            <p:ph type="pic" sz="quarter" idx="10"/>
          </p:nvPr>
        </p:nvSpPr>
        <p:spPr>
          <a:xfrm>
            <a:off x="4279901" y="2252382"/>
            <a:ext cx="1885017" cy="3364953"/>
          </a:xfrm>
          <a:prstGeom prst="rect">
            <a:avLst/>
          </a:prstGeom>
        </p:spPr>
      </p:sp>
      <p:sp>
        <p:nvSpPr>
          <p:cNvPr id="7" name="图片占位符 3"/>
          <p:cNvSpPr>
            <a:spLocks noGrp="1"/>
          </p:cNvSpPr>
          <p:nvPr>
            <p:ph type="pic" sz="quarter" idx="11"/>
          </p:nvPr>
        </p:nvSpPr>
        <p:spPr>
          <a:xfrm>
            <a:off x="6244623" y="2252382"/>
            <a:ext cx="1095977" cy="3364953"/>
          </a:xfrm>
          <a:prstGeom prst="rect">
            <a:avLst/>
          </a:prstGeom>
        </p:spPr>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159_空白">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687388" y="3592513"/>
            <a:ext cx="5707062" cy="2589212"/>
          </a:xfrm>
          <a:prstGeom prst="rect">
            <a:avLst/>
          </a:prstGeo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1_空白">
    <p:spTree>
      <p:nvGrpSpPr>
        <p:cNvPr id="1" name=""/>
        <p:cNvGrpSpPr/>
        <p:nvPr/>
      </p:nvGrpSpPr>
      <p:grpSpPr>
        <a:xfrm>
          <a:off x="0" y="0"/>
          <a:ext cx="0" cy="0"/>
          <a:chOff x="0" y="0"/>
          <a:chExt cx="0" cy="0"/>
        </a:xfrm>
      </p:grpSpPr>
      <p:sp>
        <p:nvSpPr>
          <p:cNvPr id="10" name="Picture Placeholder 13"/>
          <p:cNvSpPr>
            <a:spLocks noGrp="1"/>
          </p:cNvSpPr>
          <p:nvPr>
            <p:ph type="pic" sz="quarter" idx="18"/>
          </p:nvPr>
        </p:nvSpPr>
        <p:spPr>
          <a:xfrm>
            <a:off x="8557179" y="1931505"/>
            <a:ext cx="1325977" cy="1325977"/>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1" name="Picture Placeholder 13"/>
          <p:cNvSpPr>
            <a:spLocks noGrp="1"/>
          </p:cNvSpPr>
          <p:nvPr>
            <p:ph type="pic" sz="quarter" idx="16"/>
          </p:nvPr>
        </p:nvSpPr>
        <p:spPr>
          <a:xfrm>
            <a:off x="2284249" y="1812306"/>
            <a:ext cx="1325977" cy="1325977"/>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12" name="Picture Placeholder 13"/>
          <p:cNvSpPr>
            <a:spLocks noGrp="1"/>
          </p:cNvSpPr>
          <p:nvPr>
            <p:ph type="pic" sz="quarter" idx="17"/>
          </p:nvPr>
        </p:nvSpPr>
        <p:spPr>
          <a:xfrm>
            <a:off x="5454017" y="1812306"/>
            <a:ext cx="1325977" cy="1325977"/>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nodePh="1">
                                  <p:stCondLst>
                                    <p:cond delay="1000"/>
                                  </p:stCondLst>
                                  <p:endCondLst>
                                    <p:cond evt="begin" delay="0">
                                      <p:tn val="8"/>
                                    </p:cond>
                                  </p:end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grpId="0" nodeType="withEffect" nodePh="1">
                                  <p:stCondLst>
                                    <p:cond delay="1000"/>
                                  </p:stCondLst>
                                  <p:endCondLst>
                                    <p:cond evt="begin" delay="0">
                                      <p:tn val="11"/>
                                    </p:cond>
                                  </p:end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232_空白">
    <p:spTree>
      <p:nvGrpSpPr>
        <p:cNvPr id="1" name=""/>
        <p:cNvGrpSpPr/>
        <p:nvPr/>
      </p:nvGrpSpPr>
      <p:grpSpPr>
        <a:xfrm>
          <a:off x="0" y="0"/>
          <a:ext cx="0" cy="0"/>
          <a:chOff x="0" y="0"/>
          <a:chExt cx="0" cy="0"/>
        </a:xfrm>
      </p:grpSpPr>
      <p:sp>
        <p:nvSpPr>
          <p:cNvPr id="6" name="图片占位符 3"/>
          <p:cNvSpPr>
            <a:spLocks noGrp="1"/>
          </p:cNvSpPr>
          <p:nvPr>
            <p:ph type="pic" sz="quarter" idx="11"/>
          </p:nvPr>
        </p:nvSpPr>
        <p:spPr>
          <a:xfrm>
            <a:off x="4881380" y="1752437"/>
            <a:ext cx="2268778" cy="2210117"/>
          </a:xfrm>
          <a:prstGeom prst="diamond">
            <a:avLst/>
          </a:prstGeom>
        </p:spPr>
        <p:txBody>
          <a:bodyPr/>
          <a:lstStyle/>
          <a:p>
            <a:endParaRPr lang="zh-CN" altLang="en-US"/>
          </a:p>
        </p:txBody>
      </p:sp>
      <p:sp>
        <p:nvSpPr>
          <p:cNvPr id="4" name="图片占位符 3"/>
          <p:cNvSpPr>
            <a:spLocks noGrp="1"/>
          </p:cNvSpPr>
          <p:nvPr>
            <p:ph type="pic" sz="quarter" idx="10"/>
          </p:nvPr>
        </p:nvSpPr>
        <p:spPr>
          <a:xfrm>
            <a:off x="1559859" y="1752437"/>
            <a:ext cx="2268778" cy="2210117"/>
          </a:xfrm>
          <a:prstGeom prst="diamond">
            <a:avLst/>
          </a:prstGeom>
        </p:spPr>
        <p:txBody>
          <a:bodyPr/>
          <a:lstStyle/>
          <a:p>
            <a:endParaRPr lang="zh-CN" altLang="en-US"/>
          </a:p>
        </p:txBody>
      </p:sp>
      <p:sp>
        <p:nvSpPr>
          <p:cNvPr id="9" name="图片占位符 3"/>
          <p:cNvSpPr>
            <a:spLocks noGrp="1"/>
          </p:cNvSpPr>
          <p:nvPr>
            <p:ph type="pic" sz="quarter" idx="12"/>
          </p:nvPr>
        </p:nvSpPr>
        <p:spPr>
          <a:xfrm>
            <a:off x="8233375" y="1752436"/>
            <a:ext cx="2268778" cy="2210117"/>
          </a:xfrm>
          <a:prstGeom prst="diamond">
            <a:avLst/>
          </a:prstGeo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7_内容与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5_比较">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16_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263_空白">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687388" y="3592513"/>
            <a:ext cx="5707062" cy="2589212"/>
          </a:xfrm>
          <a:prstGeom prst="rect">
            <a:avLst/>
          </a:prstGeo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195_空白">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687388" y="3592513"/>
            <a:ext cx="5707062" cy="2589212"/>
          </a:xfrm>
          <a:prstGeom prst="rect">
            <a:avLst/>
          </a:prstGeo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42_空白">
    <p:spTree>
      <p:nvGrpSpPr>
        <p:cNvPr id="1" name=""/>
        <p:cNvGrpSpPr/>
        <p:nvPr/>
      </p:nvGrpSpPr>
      <p:grpSpPr>
        <a:xfrm>
          <a:off x="0" y="0"/>
          <a:ext cx="0" cy="0"/>
          <a:chOff x="0" y="0"/>
          <a:chExt cx="0" cy="0"/>
        </a:xfrm>
      </p:grpSpPr>
      <p:sp>
        <p:nvSpPr>
          <p:cNvPr id="3" name="图片占位符 30"/>
          <p:cNvSpPr>
            <a:spLocks noGrp="1"/>
          </p:cNvSpPr>
          <p:nvPr>
            <p:ph type="pic" sz="quarter" idx="11"/>
          </p:nvPr>
        </p:nvSpPr>
        <p:spPr>
          <a:xfrm>
            <a:off x="5743071" y="1395662"/>
            <a:ext cx="5325983" cy="2293561"/>
          </a:xfrm>
          <a:prstGeom prst="rect">
            <a:avLst/>
          </a:prstGeom>
        </p:spPr>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171_空白">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687388" y="3592513"/>
            <a:ext cx="5707062" cy="2589212"/>
          </a:xfrm>
          <a:prstGeom prst="rect">
            <a:avLst/>
          </a:prstGeo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198_空白">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687388" y="3592513"/>
            <a:ext cx="5707062" cy="2589212"/>
          </a:xfrm>
          <a:prstGeom prst="rect">
            <a:avLst/>
          </a:prstGeo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234_空白">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1114598" y="1951764"/>
            <a:ext cx="2097346" cy="2096376"/>
          </a:xfrm>
          <a:prstGeom prst="rect">
            <a:avLst/>
          </a:prstGeom>
        </p:spPr>
        <p:txBody>
          <a:bodyPr/>
          <a:lstStyle/>
          <a:p>
            <a:endParaRPr lang="zh-CN" altLang="en-US"/>
          </a:p>
        </p:txBody>
      </p:sp>
      <p:sp>
        <p:nvSpPr>
          <p:cNvPr id="8" name="图片占位符 3"/>
          <p:cNvSpPr>
            <a:spLocks noGrp="1"/>
          </p:cNvSpPr>
          <p:nvPr>
            <p:ph type="pic" sz="quarter" idx="11"/>
          </p:nvPr>
        </p:nvSpPr>
        <p:spPr>
          <a:xfrm>
            <a:off x="8980057" y="1951764"/>
            <a:ext cx="2097346" cy="2096376"/>
          </a:xfrm>
          <a:prstGeom prst="rect">
            <a:avLst/>
          </a:prstGeom>
        </p:spPr>
        <p:txBody>
          <a:bodyPr/>
          <a:lstStyle/>
          <a:p>
            <a:endParaRPr lang="zh-CN" altLang="en-US"/>
          </a:p>
        </p:txBody>
      </p:sp>
      <p:sp>
        <p:nvSpPr>
          <p:cNvPr id="9" name="图片占位符 3"/>
          <p:cNvSpPr>
            <a:spLocks noGrp="1"/>
          </p:cNvSpPr>
          <p:nvPr>
            <p:ph type="pic" sz="quarter" idx="12"/>
          </p:nvPr>
        </p:nvSpPr>
        <p:spPr>
          <a:xfrm>
            <a:off x="6357730" y="1951764"/>
            <a:ext cx="2097346" cy="2096376"/>
          </a:xfrm>
          <a:prstGeom prst="rect">
            <a:avLst/>
          </a:prstGeom>
        </p:spPr>
        <p:txBody>
          <a:bodyPr/>
          <a:lstStyle/>
          <a:p>
            <a:endParaRPr lang="zh-CN" altLang="en-US"/>
          </a:p>
        </p:txBody>
      </p:sp>
      <p:sp>
        <p:nvSpPr>
          <p:cNvPr id="10" name="图片占位符 3"/>
          <p:cNvSpPr>
            <a:spLocks noGrp="1"/>
          </p:cNvSpPr>
          <p:nvPr>
            <p:ph type="pic" sz="quarter" idx="13"/>
          </p:nvPr>
        </p:nvSpPr>
        <p:spPr>
          <a:xfrm>
            <a:off x="3732359" y="1951764"/>
            <a:ext cx="2097346" cy="2096376"/>
          </a:xfrm>
          <a:prstGeom prst="rect">
            <a:avLst/>
          </a:prstGeo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0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2" name="Picture Placeholder 13"/>
          <p:cNvSpPr>
            <a:spLocks noGrp="1"/>
          </p:cNvSpPr>
          <p:nvPr>
            <p:ph type="pic" sz="quarter" idx="17"/>
          </p:nvPr>
        </p:nvSpPr>
        <p:spPr>
          <a:xfrm>
            <a:off x="8335539" y="1543427"/>
            <a:ext cx="3038663" cy="3038663"/>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12_内容与标题">
    <p:spTree>
      <p:nvGrpSpPr>
        <p:cNvPr id="1" name=""/>
        <p:cNvGrpSpPr/>
        <p:nvPr/>
      </p:nvGrpSpPr>
      <p:grpSpPr>
        <a:xfrm>
          <a:off x="0" y="0"/>
          <a:ext cx="0" cy="0"/>
          <a:chOff x="0" y="0"/>
          <a:chExt cx="0" cy="0"/>
        </a:xfrm>
      </p:grpSpPr>
      <p:sp>
        <p:nvSpPr>
          <p:cNvPr id="2" name="文本框 1"/>
          <p:cNvSpPr txBox="1"/>
          <p:nvPr userDrawn="1"/>
        </p:nvSpPr>
        <p:spPr>
          <a:xfrm>
            <a:off x="164465" y="1125855"/>
            <a:ext cx="4064000" cy="368300"/>
          </a:xfrm>
          <a:prstGeom prst="rect">
            <a:avLst/>
          </a:prstGeom>
          <a:noFill/>
        </p:spPr>
        <p:txBody>
          <a:bodyPr wrap="square" rtlCol="0">
            <a:spAutoFit/>
          </a:bodyPr>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
        <p:nvSpPr>
          <p:cNvPr id="9" name="图片占位符 3"/>
          <p:cNvSpPr>
            <a:spLocks noGrp="1"/>
          </p:cNvSpPr>
          <p:nvPr>
            <p:ph type="pic" sz="quarter" idx="13"/>
          </p:nvPr>
        </p:nvSpPr>
        <p:spPr>
          <a:xfrm>
            <a:off x="8103344" y="2095402"/>
            <a:ext cx="2853414" cy="2853414"/>
          </a:xfrm>
          <a:prstGeom prst="ellipse">
            <a:avLst/>
          </a:prstGeom>
        </p:spPr>
        <p:txBody>
          <a:bodyPr/>
          <a:lstStyle/>
          <a:p>
            <a:endParaRPr lang="zh-CN" altLang="en-US"/>
          </a:p>
        </p:txBody>
      </p:sp>
    </p:spTree>
  </p:cSld>
  <p:clrMapOvr>
    <a:masterClrMapping/>
  </p:clrMapOvr>
  <p:transition advTm="2000">
    <p:pull/>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98_空白">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687388" y="3592513"/>
            <a:ext cx="5707062" cy="2589212"/>
          </a:xfrm>
          <a:prstGeom prst="rect">
            <a:avLst/>
          </a:prstGeo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cSld name="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cSld name="24_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2000">
        <p:split orient="vert"/>
      </p:transition>
    </mc:Choice>
    <mc:Fallback>
      <p:transition spd="slow" advTm="2000">
        <p:split orient="vert"/>
      </p:transition>
    </mc:Fallback>
  </mc:AlternateContent>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Tree>
  </p:cSld>
  <p:clrMapOvr>
    <a:masterClrMapping/>
  </p:clrMapOvr>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14" name="矩形 13"/>
          <p:cNvSpPr/>
          <p:nvPr userDrawn="1"/>
        </p:nvSpPr>
        <p:spPr>
          <a:xfrm>
            <a:off x="-25400" y="6774815"/>
            <a:ext cx="12217400" cy="83820"/>
          </a:xfrm>
          <a:prstGeom prst="rect">
            <a:avLst/>
          </a:prstGeom>
          <a:solidFill>
            <a:srgbClr val="E147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Tree>
  </p:cSld>
  <p:clrMapOvr>
    <a:masterClrMapping/>
  </p:clrMapOvr>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7" name="Picture Placeholder 13"/>
          <p:cNvSpPr>
            <a:spLocks noGrp="1"/>
          </p:cNvSpPr>
          <p:nvPr>
            <p:ph type="pic" sz="quarter" idx="17"/>
          </p:nvPr>
        </p:nvSpPr>
        <p:spPr>
          <a:xfrm>
            <a:off x="4576667" y="1909667"/>
            <a:ext cx="3038663" cy="3038663"/>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showMasterSp="0">
  <p:cSld name="仅标题">
    <p:spTree>
      <p:nvGrpSpPr>
        <p:cNvPr id="1" name=""/>
        <p:cNvGrpSpPr/>
        <p:nvPr/>
      </p:nvGrpSpPr>
      <p:grpSpPr>
        <a:xfrm>
          <a:off x="0" y="0"/>
          <a:ext cx="0" cy="0"/>
          <a:chOff x="0" y="0"/>
          <a:chExt cx="0" cy="0"/>
        </a:xfrm>
      </p:grpSpPr>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7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2" name="Picture Placeholder 13"/>
          <p:cNvSpPr>
            <a:spLocks noGrp="1"/>
          </p:cNvSpPr>
          <p:nvPr>
            <p:ph type="pic" sz="quarter" idx="17"/>
          </p:nvPr>
        </p:nvSpPr>
        <p:spPr>
          <a:xfrm>
            <a:off x="4175883" y="1555607"/>
            <a:ext cx="4096906" cy="4096906"/>
          </a:xfrm>
          <a:prstGeom prst="octagon">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cxnSp>
        <p:nvCxnSpPr>
          <p:cNvPr id="6" name="直接连接符 5"/>
          <p:cNvCxnSpPr/>
          <p:nvPr userDrawn="1"/>
        </p:nvCxnSpPr>
        <p:spPr>
          <a:xfrm>
            <a:off x="745490" y="851535"/>
            <a:ext cx="109474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10" name="图片 9" descr="摄图网_401332921"/>
          <p:cNvPicPr>
            <a:picLocks noChangeAspect="1"/>
          </p:cNvPicPr>
          <p:nvPr userDrawn="1"/>
        </p:nvPicPr>
        <p:blipFill>
          <a:blip r:embed="rId2"/>
          <a:stretch>
            <a:fillRect/>
          </a:stretch>
        </p:blipFill>
        <p:spPr>
          <a:xfrm>
            <a:off x="92075" y="50165"/>
            <a:ext cx="1018540" cy="1018540"/>
          </a:xfrm>
          <a:prstGeom prst="rect">
            <a:avLst/>
          </a:prstGeom>
        </p:spPr>
      </p:pic>
    </p:spTree>
  </p:cSld>
  <p:clrMapOvr>
    <a:masterClrMapping/>
  </p:clrMapOvr>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cSld>
  <p:clrMapOvr>
    <a:masterClrMapping/>
  </p:clrMapOvr>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教学过程">
    <p:spTree>
      <p:nvGrpSpPr>
        <p:cNvPr id="1" name=""/>
        <p:cNvGrpSpPr/>
        <p:nvPr/>
      </p:nvGrpSpPr>
      <p:grpSpPr>
        <a:xfrm>
          <a:off x="0" y="0"/>
          <a:ext cx="0" cy="0"/>
          <a:chOff x="0" y="0"/>
          <a:chExt cx="0" cy="0"/>
        </a:xfrm>
      </p:grpSpPr>
    </p:spTree>
  </p:cSld>
  <p:clrMapOvr>
    <a:masterClrMapping/>
  </p:clrMapOvr>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Tree>
  </p:cSld>
  <p:clrMapOvr>
    <a:masterClrMapping/>
  </p:clrMapOvr>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14" name="矩形 13"/>
          <p:cNvSpPr/>
          <p:nvPr userDrawn="1"/>
        </p:nvSpPr>
        <p:spPr>
          <a:xfrm>
            <a:off x="-25400" y="6774815"/>
            <a:ext cx="12217400" cy="83820"/>
          </a:xfrm>
          <a:prstGeom prst="rect">
            <a:avLst/>
          </a:prstGeom>
          <a:solidFill>
            <a:srgbClr val="E147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Tree>
  </p:cSld>
  <p:clrMapOvr>
    <a:masterClrMapping/>
  </p:clrMapOvr>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527051" y="933449"/>
            <a:ext cx="8832849" cy="5278967"/>
          </a:xfrm>
          <a:prstGeom prst="rect">
            <a:avLst/>
          </a:prstGeom>
        </p:spPr>
        <p:txBody>
          <a:bodyPr/>
          <a:lstStyle>
            <a:lvl1pPr marL="0" indent="719455" eaLnBrk="1" hangingPunct="1">
              <a:lnSpc>
                <a:spcPct val="140000"/>
              </a:lnSpc>
              <a:spcBef>
                <a:spcPts val="0"/>
              </a:spcBef>
              <a:buNone/>
              <a:defRPr sz="2400">
                <a:solidFill>
                  <a:schemeClr val="tx1"/>
                </a:solidFill>
                <a:latin typeface="微软雅黑" panose="020B0503020204020204" charset="-122"/>
                <a:ea typeface="微软雅黑" panose="020B0503020204020204" charset="-122"/>
              </a:defRPr>
            </a:lvl1pPr>
            <a:lvl2pPr>
              <a:lnSpc>
                <a:spcPct val="150000"/>
              </a:lnSpc>
              <a:buNone/>
              <a:defRPr sz="2935">
                <a:solidFill>
                  <a:srgbClr val="FFCC99"/>
                </a:solidFill>
                <a:latin typeface="黑体" panose="02010609060101010101" charset="-122"/>
                <a:ea typeface="黑体" panose="02010609060101010101" charset="-122"/>
              </a:defRPr>
            </a:lvl2pPr>
            <a:lvl3pPr>
              <a:lnSpc>
                <a:spcPct val="150000"/>
              </a:lnSpc>
              <a:buNone/>
              <a:defRPr sz="2935">
                <a:solidFill>
                  <a:srgbClr val="FFCC99"/>
                </a:solidFill>
                <a:latin typeface="黑体" panose="02010609060101010101" charset="-122"/>
                <a:ea typeface="黑体" panose="02010609060101010101" charset="-122"/>
              </a:defRPr>
            </a:lvl3pPr>
            <a:lvl4pPr>
              <a:lnSpc>
                <a:spcPct val="150000"/>
              </a:lnSpc>
              <a:buNone/>
              <a:defRPr sz="2935">
                <a:solidFill>
                  <a:srgbClr val="FFCC99"/>
                </a:solidFill>
                <a:latin typeface="黑体" panose="02010609060101010101" charset="-122"/>
                <a:ea typeface="黑体" panose="02010609060101010101" charset="-122"/>
              </a:defRPr>
            </a:lvl4pPr>
            <a:lvl5pPr>
              <a:lnSpc>
                <a:spcPct val="150000"/>
              </a:lnSpc>
              <a:buNone/>
              <a:defRPr sz="2935">
                <a:solidFill>
                  <a:srgbClr val="FFCC99"/>
                </a:solidFill>
                <a:latin typeface="黑体" panose="02010609060101010101" charset="-122"/>
                <a:ea typeface="黑体" panose="02010609060101010101" charset="-122"/>
              </a:defRPr>
            </a:lvl5pPr>
          </a:lstStyle>
          <a:p>
            <a:pPr lvl="0"/>
            <a:r>
              <a:rPr lang="zh-CN" altLang="en-US" dirty="0"/>
              <a:t>单击此处编辑母版文本样式</a:t>
            </a:r>
            <a:endParaRPr lang="zh-CN" altLang="en-US" dirty="0"/>
          </a:p>
        </p:txBody>
      </p:sp>
      <p:grpSp>
        <p:nvGrpSpPr>
          <p:cNvPr id="10" name="组合 9"/>
          <p:cNvGrpSpPr/>
          <p:nvPr userDrawn="1"/>
        </p:nvGrpSpPr>
        <p:grpSpPr>
          <a:xfrm>
            <a:off x="9075565" y="6363132"/>
            <a:ext cx="1829900" cy="209140"/>
            <a:chOff x="7531084" y="4876401"/>
            <a:chExt cx="1372425" cy="156855"/>
          </a:xfrm>
        </p:grpSpPr>
        <p:sp>
          <p:nvSpPr>
            <p:cNvPr id="5" name="燕尾形 4"/>
            <p:cNvSpPr/>
            <p:nvPr userDrawn="1"/>
          </p:nvSpPr>
          <p:spPr>
            <a:xfrm>
              <a:off x="7531084" y="4876401"/>
              <a:ext cx="161462" cy="156855"/>
            </a:xfrm>
            <a:prstGeom prst="chevron">
              <a:avLst/>
            </a:prstGeom>
            <a:solidFill>
              <a:schemeClr val="accent1"/>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140"/>
            </a:p>
          </p:txBody>
        </p:sp>
        <p:sp>
          <p:nvSpPr>
            <p:cNvPr id="6" name="燕尾形 5"/>
            <p:cNvSpPr/>
            <p:nvPr userDrawn="1"/>
          </p:nvSpPr>
          <p:spPr>
            <a:xfrm>
              <a:off x="7833825" y="4876401"/>
              <a:ext cx="161462" cy="156855"/>
            </a:xfrm>
            <a:prstGeom prst="chevron">
              <a:avLst/>
            </a:prstGeom>
            <a:solidFill>
              <a:schemeClr val="accent3"/>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140"/>
            </a:p>
          </p:txBody>
        </p:sp>
        <p:sp>
          <p:nvSpPr>
            <p:cNvPr id="7" name="燕尾形 6"/>
            <p:cNvSpPr/>
            <p:nvPr userDrawn="1"/>
          </p:nvSpPr>
          <p:spPr>
            <a:xfrm>
              <a:off x="8136566" y="4876401"/>
              <a:ext cx="161462" cy="156855"/>
            </a:xfrm>
            <a:prstGeom prst="chevron">
              <a:avLst/>
            </a:prstGeom>
            <a:solidFill>
              <a:schemeClr val="accent4"/>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140"/>
            </a:p>
          </p:txBody>
        </p:sp>
        <p:sp>
          <p:nvSpPr>
            <p:cNvPr id="8" name="燕尾形 7"/>
            <p:cNvSpPr/>
            <p:nvPr userDrawn="1"/>
          </p:nvSpPr>
          <p:spPr>
            <a:xfrm>
              <a:off x="8439306" y="4876401"/>
              <a:ext cx="161462" cy="156855"/>
            </a:xfrm>
            <a:prstGeom prst="chevron">
              <a:avLst/>
            </a:prstGeom>
            <a:solidFill>
              <a:schemeClr val="accent1"/>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140"/>
            </a:p>
          </p:txBody>
        </p:sp>
        <p:sp>
          <p:nvSpPr>
            <p:cNvPr id="9" name="燕尾形 8"/>
            <p:cNvSpPr/>
            <p:nvPr userDrawn="1"/>
          </p:nvSpPr>
          <p:spPr>
            <a:xfrm>
              <a:off x="8742047" y="4876401"/>
              <a:ext cx="161462" cy="156855"/>
            </a:xfrm>
            <a:prstGeom prst="chevron">
              <a:avLst/>
            </a:prstGeom>
            <a:solidFill>
              <a:schemeClr val="accent2"/>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140"/>
            </a:p>
          </p:txBody>
        </p:sp>
      </p:gr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2_空白">
    <p:spTree>
      <p:nvGrpSpPr>
        <p:cNvPr id="1" name=""/>
        <p:cNvGrpSpPr/>
        <p:nvPr/>
      </p:nvGrpSpPr>
      <p:grpSpPr>
        <a:xfrm>
          <a:off x="0" y="0"/>
          <a:ext cx="0" cy="0"/>
          <a:chOff x="0" y="0"/>
          <a:chExt cx="0" cy="0"/>
        </a:xfrm>
      </p:grpSpPr>
      <p:sp>
        <p:nvSpPr>
          <p:cNvPr id="15" name="Picture Placeholder 13"/>
          <p:cNvSpPr>
            <a:spLocks noGrp="1"/>
          </p:cNvSpPr>
          <p:nvPr>
            <p:ph type="pic" sz="quarter" idx="18"/>
          </p:nvPr>
        </p:nvSpPr>
        <p:spPr>
          <a:xfrm>
            <a:off x="987818" y="1223961"/>
            <a:ext cx="3960432" cy="2203712"/>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1" name="Picture Placeholder 13"/>
          <p:cNvSpPr>
            <a:spLocks noGrp="1"/>
          </p:cNvSpPr>
          <p:nvPr>
            <p:ph type="pic" sz="quarter" idx="16"/>
          </p:nvPr>
        </p:nvSpPr>
        <p:spPr>
          <a:xfrm>
            <a:off x="5262104" y="1652581"/>
            <a:ext cx="1562432" cy="1562432"/>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12" name="Picture Placeholder 13"/>
          <p:cNvSpPr>
            <a:spLocks noGrp="1"/>
          </p:cNvSpPr>
          <p:nvPr>
            <p:ph type="pic" sz="quarter" idx="17"/>
          </p:nvPr>
        </p:nvSpPr>
        <p:spPr>
          <a:xfrm>
            <a:off x="5262104" y="3799799"/>
            <a:ext cx="1562432" cy="1562432"/>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nodePh="1">
                                  <p:stCondLst>
                                    <p:cond delay="1000"/>
                                  </p:stCondLst>
                                  <p:endCondLst>
                                    <p:cond evt="begin" delay="0">
                                      <p:tn val="8"/>
                                    </p:cond>
                                  </p:end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grpId="0" nodeType="withEffect" nodePh="1">
                                  <p:stCondLst>
                                    <p:cond delay="1000"/>
                                  </p:stCondLst>
                                  <p:endCondLst>
                                    <p:cond evt="begin" delay="0">
                                      <p:tn val="11"/>
                                    </p:cond>
                                  </p:end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1" grpId="0"/>
      <p:bldP spid="12" grpId="0"/>
    </p:bld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noProof="1"/>
              <a:t>单击此处编辑母版标题样式</a:t>
            </a:r>
            <a:endParaRPr lang="zh-CN" altLang="en-US" noProof="1"/>
          </a:p>
        </p:txBody>
      </p:sp>
      <p:sp>
        <p:nvSpPr>
          <p:cNvPr id="3" name="文本占位符 2"/>
          <p:cNvSpPr>
            <a:spLocks noGrp="1"/>
          </p:cNvSpPr>
          <p:nvPr>
            <p:ph type="body" sz="half" idx="1"/>
          </p:nvPr>
        </p:nvSpPr>
        <p:spPr>
          <a:xfrm>
            <a:off x="609600" y="1600200"/>
            <a:ext cx="5384800" cy="4525963"/>
          </a:xfrm>
          <a:prstGeom prst="rect">
            <a:avLst/>
          </a:prstGeo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内容占位符 3"/>
          <p:cNvSpPr>
            <a:spLocks noGrp="1"/>
          </p:cNvSpPr>
          <p:nvPr>
            <p:ph sz="half" idx="2"/>
          </p:nvPr>
        </p:nvSpPr>
        <p:spPr>
          <a:xfrm>
            <a:off x="6197600" y="1600200"/>
            <a:ext cx="5384800" cy="4525963"/>
          </a:xfrm>
          <a:prstGeom prst="rect">
            <a:avLst/>
          </a:prstGeo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Tree>
  </p:cSld>
  <p:clrMapOvr>
    <a:masterClrMapping/>
  </p:clrMapOvr>
  <p:transition>
    <p:fade/>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1055351" cy="922337"/>
          </a:xfrm>
        </p:spPr>
        <p:txBody>
          <a:bodyPr/>
          <a:lstStyle/>
          <a:p>
            <a:r>
              <a:rPr lang="zh-CN" altLang="en-US" noProof="1"/>
              <a:t>单击此处编辑母版标题样式</a:t>
            </a:r>
            <a:endParaRPr lang="zh-CN" altLang="en-US" noProof="1"/>
          </a:p>
        </p:txBody>
      </p:sp>
      <p:sp>
        <p:nvSpPr>
          <p:cNvPr id="3" name="表格占位符 2"/>
          <p:cNvSpPr>
            <a:spLocks noGrp="1"/>
          </p:cNvSpPr>
          <p:nvPr>
            <p:ph type="tbl" idx="1"/>
          </p:nvPr>
        </p:nvSpPr>
        <p:spPr/>
        <p:txBody>
          <a:bodyPr/>
          <a:lstStyle/>
          <a:p>
            <a:pPr lvl="0"/>
            <a:endParaRPr lang="zh-CN" altLang="en-US" noProof="1"/>
          </a:p>
        </p:txBody>
      </p:sp>
      <p:sp>
        <p:nvSpPr>
          <p:cNvPr id="4" name="日期占位符 2051"/>
          <p:cNvSpPr>
            <a:spLocks noGrp="1"/>
          </p:cNvSpPr>
          <p:nvPr>
            <p:ph type="dt" sz="half" idx="10"/>
          </p:nvPr>
        </p:nvSpPr>
        <p:spPr>
          <a:xfrm>
            <a:off x="609275" y="6245225"/>
            <a:ext cx="2844365" cy="476250"/>
          </a:xfrm>
          <a:prstGeom prst="rect">
            <a:avLst/>
          </a:prstGeom>
        </p:spPr>
        <p:txBody>
          <a:bodyPr/>
          <a:lstStyle>
            <a:lvl1pPr>
              <a:defRPr/>
            </a:lvl1pPr>
          </a:lstStyle>
          <a:p>
            <a:pPr>
              <a:defRPr/>
            </a:pPr>
            <a:fld id="{88F4562C-DA09-48AB-BA34-345EB2C306C4}" type="datetimeFigureOut">
              <a:rPr lang="zh-CN" altLang="en-US"/>
            </a:fld>
            <a:endParaRPr lang="zh-CN" altLang="en-US"/>
          </a:p>
        </p:txBody>
      </p:sp>
      <p:sp>
        <p:nvSpPr>
          <p:cNvPr id="5" name="页脚占位符 2052"/>
          <p:cNvSpPr>
            <a:spLocks noGrp="1"/>
          </p:cNvSpPr>
          <p:nvPr>
            <p:ph type="ftr" sz="quarter" idx="11"/>
          </p:nvPr>
        </p:nvSpPr>
        <p:spPr>
          <a:xfrm>
            <a:off x="4165547" y="6245225"/>
            <a:ext cx="3860908" cy="476250"/>
          </a:xfrm>
          <a:prstGeom prst="rect">
            <a:avLst/>
          </a:prstGeom>
        </p:spPr>
        <p:txBody>
          <a:bodyPr/>
          <a:lstStyle>
            <a:lvl1pPr>
              <a:defRPr/>
            </a:lvl1pPr>
          </a:lstStyle>
          <a:p>
            <a:pPr>
              <a:defRPr/>
            </a:pPr>
            <a:endParaRPr lang="zh-CN" altLang="en-US"/>
          </a:p>
        </p:txBody>
      </p:sp>
      <p:sp>
        <p:nvSpPr>
          <p:cNvPr id="6" name="灯片编号占位符 2053"/>
          <p:cNvSpPr>
            <a:spLocks noGrp="1"/>
          </p:cNvSpPr>
          <p:nvPr>
            <p:ph type="sldNum" sz="quarter" idx="12"/>
          </p:nvPr>
        </p:nvSpPr>
        <p:spPr>
          <a:xfrm>
            <a:off x="8738361" y="6245225"/>
            <a:ext cx="2844365" cy="476250"/>
          </a:xfrm>
          <a:prstGeom prst="rect">
            <a:avLst/>
          </a:prstGeom>
        </p:spPr>
        <p:txBody>
          <a:bodyPr/>
          <a:lstStyle>
            <a:lvl1pPr>
              <a:defRPr/>
            </a:lvl1pPr>
          </a:lstStyle>
          <a:p>
            <a:pPr>
              <a:defRPr/>
            </a:pPr>
            <a:fld id="{2EBDC179-F6F4-4663-870C-67B3C0934342}" type="slidenum">
              <a:rPr lang="zh-CN" altLang="en-US"/>
            </a:fld>
            <a:endParaRPr lang="zh-CN" altLang="en-US"/>
          </a:p>
        </p:txBody>
      </p:sp>
    </p:spTree>
  </p:cSld>
  <p:clrMapOvr>
    <a:masterClrMapping/>
  </p:clrMapOvr>
  <p:transition>
    <p:fade/>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0"/>
            <a:ext cx="10972800" cy="4525963"/>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0"/>
            <a:ext cx="2844800" cy="365125"/>
          </a:xfrm>
        </p:spPr>
        <p:txBody>
          <a:bodyPr/>
          <a:lstStyle/>
          <a:p>
            <a:fld id="{739644C2-E6E3-4251-908E-A27FD6A9FD4B}" type="datetimeFigureOut">
              <a:rPr lang="zh-CN" altLang="en-US" smtClean="0"/>
            </a:fld>
            <a:endParaRPr lang="zh-CN" altLang="en-US"/>
          </a:p>
        </p:txBody>
      </p:sp>
      <p:sp>
        <p:nvSpPr>
          <p:cNvPr id="5" name="页脚占位符 4"/>
          <p:cNvSpPr>
            <a:spLocks noGrp="1"/>
          </p:cNvSpPr>
          <p:nvPr>
            <p:ph type="ftr" sz="quarter" idx="11"/>
          </p:nvPr>
        </p:nvSpPr>
        <p:spPr>
          <a:xfrm>
            <a:off x="4165600" y="6356350"/>
            <a:ext cx="3860800" cy="365125"/>
          </a:xfrm>
        </p:spPr>
        <p:txBody>
          <a:bodyPr/>
          <a:lstStyle/>
          <a:p>
            <a:endParaRPr lang="zh-CN" altLang="en-US"/>
          </a:p>
        </p:txBody>
      </p:sp>
      <p:sp>
        <p:nvSpPr>
          <p:cNvPr id="6" name="灯片编号占位符 5"/>
          <p:cNvSpPr>
            <a:spLocks noGrp="1"/>
          </p:cNvSpPr>
          <p:nvPr>
            <p:ph type="sldNum" sz="quarter" idx="12"/>
          </p:nvPr>
        </p:nvSpPr>
        <p:spPr>
          <a:xfrm>
            <a:off x="8737600" y="6356350"/>
            <a:ext cx="2844800" cy="365125"/>
          </a:xfrm>
        </p:spPr>
        <p:txBody>
          <a:bodyPr/>
          <a:lstStyle/>
          <a:p>
            <a:fld id="{2177C49E-8F3E-4CF9-A292-0711F12C8E05}" type="slidenum">
              <a:rPr lang="zh-CN" altLang="en-US" smtClean="0"/>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8" Type="http://schemas.openxmlformats.org/officeDocument/2006/relationships/theme" Target="../theme/theme1.xml"/><Relationship Id="rId67" Type="http://schemas.openxmlformats.org/officeDocument/2006/relationships/slideLayout" Target="../slideLayouts/slideLayout67.xml"/><Relationship Id="rId66" Type="http://schemas.openxmlformats.org/officeDocument/2006/relationships/slideLayout" Target="../slideLayouts/slideLayout66.xml"/><Relationship Id="rId65" Type="http://schemas.openxmlformats.org/officeDocument/2006/relationships/slideLayout" Target="../slideLayouts/slideLayout65.xml"/><Relationship Id="rId64" Type="http://schemas.openxmlformats.org/officeDocument/2006/relationships/slideLayout" Target="../slideLayouts/slideLayout64.xml"/><Relationship Id="rId63" Type="http://schemas.openxmlformats.org/officeDocument/2006/relationships/slideLayout" Target="../slideLayouts/slideLayout63.xml"/><Relationship Id="rId62" Type="http://schemas.openxmlformats.org/officeDocument/2006/relationships/slideLayout" Target="../slideLayouts/slideLayout62.xml"/><Relationship Id="rId61" Type="http://schemas.openxmlformats.org/officeDocument/2006/relationships/slideLayout" Target="../slideLayouts/slideLayout61.xml"/><Relationship Id="rId60" Type="http://schemas.openxmlformats.org/officeDocument/2006/relationships/slideLayout" Target="../slideLayouts/slideLayout60.xml"/><Relationship Id="rId6" Type="http://schemas.openxmlformats.org/officeDocument/2006/relationships/slideLayout" Target="../slideLayouts/slideLayout6.xml"/><Relationship Id="rId59" Type="http://schemas.openxmlformats.org/officeDocument/2006/relationships/slideLayout" Target="../slideLayouts/slideLayout59.xml"/><Relationship Id="rId58" Type="http://schemas.openxmlformats.org/officeDocument/2006/relationships/slideLayout" Target="../slideLayouts/slideLayout58.xml"/><Relationship Id="rId57" Type="http://schemas.openxmlformats.org/officeDocument/2006/relationships/slideLayout" Target="../slideLayouts/slideLayout57.xml"/><Relationship Id="rId56" Type="http://schemas.openxmlformats.org/officeDocument/2006/relationships/slideLayout" Target="../slideLayouts/slideLayout56.xml"/><Relationship Id="rId55" Type="http://schemas.openxmlformats.org/officeDocument/2006/relationships/slideLayout" Target="../slideLayouts/slideLayout55.xml"/><Relationship Id="rId54" Type="http://schemas.openxmlformats.org/officeDocument/2006/relationships/slideLayout" Target="../slideLayouts/slideLayout54.xml"/><Relationship Id="rId53" Type="http://schemas.openxmlformats.org/officeDocument/2006/relationships/slideLayout" Target="../slideLayouts/slideLayout53.xml"/><Relationship Id="rId52" Type="http://schemas.openxmlformats.org/officeDocument/2006/relationships/slideLayout" Target="../slideLayouts/slideLayout52.xml"/><Relationship Id="rId51" Type="http://schemas.openxmlformats.org/officeDocument/2006/relationships/slideLayout" Target="../slideLayouts/slideLayout51.xml"/><Relationship Id="rId50" Type="http://schemas.openxmlformats.org/officeDocument/2006/relationships/slideLayout" Target="../slideLayouts/slideLayout50.xml"/><Relationship Id="rId5" Type="http://schemas.openxmlformats.org/officeDocument/2006/relationships/slideLayout" Target="../slideLayouts/slideLayout5.xml"/><Relationship Id="rId49" Type="http://schemas.openxmlformats.org/officeDocument/2006/relationships/slideLayout" Target="../slideLayouts/slideLayout49.xml"/><Relationship Id="rId48" Type="http://schemas.openxmlformats.org/officeDocument/2006/relationships/slideLayout" Target="../slideLayouts/slideLayout48.xml"/><Relationship Id="rId47" Type="http://schemas.openxmlformats.org/officeDocument/2006/relationships/slideLayout" Target="../slideLayouts/slideLayout47.xml"/><Relationship Id="rId46" Type="http://schemas.openxmlformats.org/officeDocument/2006/relationships/slideLayout" Target="../slideLayouts/slideLayout46.xml"/><Relationship Id="rId45" Type="http://schemas.openxmlformats.org/officeDocument/2006/relationships/slideLayout" Target="../slideLayouts/slideLayout45.xml"/><Relationship Id="rId44" Type="http://schemas.openxmlformats.org/officeDocument/2006/relationships/slideLayout" Target="../slideLayouts/slideLayout44.xml"/><Relationship Id="rId43" Type="http://schemas.openxmlformats.org/officeDocument/2006/relationships/slideLayout" Target="../slideLayouts/slideLayout43.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76.xml"/><Relationship Id="rId8" Type="http://schemas.openxmlformats.org/officeDocument/2006/relationships/slideLayout" Target="../slideLayouts/slideLayout75.xml"/><Relationship Id="rId7" Type="http://schemas.openxmlformats.org/officeDocument/2006/relationships/slideLayout" Target="../slideLayouts/slideLayout74.xml"/><Relationship Id="rId6" Type="http://schemas.openxmlformats.org/officeDocument/2006/relationships/slideLayout" Target="../slideLayouts/slideLayout73.xml"/><Relationship Id="rId5" Type="http://schemas.openxmlformats.org/officeDocument/2006/relationships/slideLayout" Target="../slideLayouts/slideLayout72.xml"/><Relationship Id="rId4" Type="http://schemas.openxmlformats.org/officeDocument/2006/relationships/slideLayout" Target="../slideLayouts/slideLayout71.xml"/><Relationship Id="rId3" Type="http://schemas.openxmlformats.org/officeDocument/2006/relationships/slideLayout" Target="../slideLayouts/slideLayout70.xml"/><Relationship Id="rId2" Type="http://schemas.openxmlformats.org/officeDocument/2006/relationships/slideLayout" Target="../slideLayouts/slideLayout69.xml"/><Relationship Id="rId18" Type="http://schemas.openxmlformats.org/officeDocument/2006/relationships/theme" Target="../theme/theme2.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78.xml"/><Relationship Id="rId10" Type="http://schemas.openxmlformats.org/officeDocument/2006/relationships/slideLayout" Target="../slideLayouts/slideLayout77.xml"/><Relationship Id="rId1" Type="http://schemas.openxmlformats.org/officeDocument/2006/relationships/slideLayout" Target="../slideLayouts/slideLayout68.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87.xml"/><Relationship Id="rId8" Type="http://schemas.openxmlformats.org/officeDocument/2006/relationships/slideLayout" Target="../slideLayouts/slideLayout86.xml"/><Relationship Id="rId7" Type="http://schemas.openxmlformats.org/officeDocument/2006/relationships/slideLayout" Target="../slideLayouts/slideLayout85.xml"/><Relationship Id="rId6" Type="http://schemas.openxmlformats.org/officeDocument/2006/relationships/slideLayout" Target="../slideLayouts/slideLayout84.xml"/><Relationship Id="rId5" Type="http://schemas.openxmlformats.org/officeDocument/2006/relationships/slideLayout" Target="../slideLayouts/slideLayout83.xml"/><Relationship Id="rId4" Type="http://schemas.openxmlformats.org/officeDocument/2006/relationships/slideLayout" Target="../slideLayouts/slideLayout82.xml"/><Relationship Id="rId3" Type="http://schemas.openxmlformats.org/officeDocument/2006/relationships/slideLayout" Target="../slideLayouts/slideLayout81.xml"/><Relationship Id="rId2" Type="http://schemas.openxmlformats.org/officeDocument/2006/relationships/slideLayout" Target="../slideLayouts/slideLayout80.xml"/><Relationship Id="rId16" Type="http://schemas.openxmlformats.org/officeDocument/2006/relationships/theme" Target="../theme/theme3.xml"/><Relationship Id="rId15" Type="http://schemas.openxmlformats.org/officeDocument/2006/relationships/image" Target="../media/image2.jpeg"/><Relationship Id="rId14" Type="http://schemas.openxmlformats.org/officeDocument/2006/relationships/slideLayout" Target="../slideLayouts/slideLayout92.xml"/><Relationship Id="rId13" Type="http://schemas.openxmlformats.org/officeDocument/2006/relationships/slideLayout" Target="../slideLayouts/slideLayout91.xml"/><Relationship Id="rId12" Type="http://schemas.openxmlformats.org/officeDocument/2006/relationships/slideLayout" Target="../slideLayouts/slideLayout90.xml"/><Relationship Id="rId11" Type="http://schemas.openxmlformats.org/officeDocument/2006/relationships/slideLayout" Target="../slideLayouts/slideLayout89.xml"/><Relationship Id="rId10" Type="http://schemas.openxmlformats.org/officeDocument/2006/relationships/slideLayout" Target="../slideLayouts/slideLayout88.xml"/><Relationship Id="rId1" Type="http://schemas.openxmlformats.org/officeDocument/2006/relationships/slideLayout" Target="../slideLayouts/slideLayout7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矩形 25"/>
          <p:cNvSpPr/>
          <p:nvPr userDrawn="1"/>
        </p:nvSpPr>
        <p:spPr>
          <a:xfrm>
            <a:off x="0" y="6559"/>
            <a:ext cx="6726477" cy="6851441"/>
          </a:xfrm>
          <a:custGeom>
            <a:avLst/>
            <a:gdLst>
              <a:gd name="connsiteX0" fmla="*/ 0 w 6726477"/>
              <a:gd name="connsiteY0" fmla="*/ 0 h 6851441"/>
              <a:gd name="connsiteX1" fmla="*/ 6726477 w 6726477"/>
              <a:gd name="connsiteY1" fmla="*/ 0 h 6851441"/>
              <a:gd name="connsiteX2" fmla="*/ 6726477 w 6726477"/>
              <a:gd name="connsiteY2" fmla="*/ 6851441 h 6851441"/>
              <a:gd name="connsiteX3" fmla="*/ 0 w 6726477"/>
              <a:gd name="connsiteY3" fmla="*/ 6851441 h 6851441"/>
              <a:gd name="connsiteX4" fmla="*/ 0 w 6726477"/>
              <a:gd name="connsiteY4" fmla="*/ 0 h 6851441"/>
              <a:gd name="connsiteX0-1" fmla="*/ 0 w 6726477"/>
              <a:gd name="connsiteY0-2" fmla="*/ 0 h 6851441"/>
              <a:gd name="connsiteX1-3" fmla="*/ 3056351 w 6726477"/>
              <a:gd name="connsiteY1-4" fmla="*/ 2981195 h 6851441"/>
              <a:gd name="connsiteX2-5" fmla="*/ 6726477 w 6726477"/>
              <a:gd name="connsiteY2-6" fmla="*/ 6851441 h 6851441"/>
              <a:gd name="connsiteX3-7" fmla="*/ 0 w 6726477"/>
              <a:gd name="connsiteY3-8" fmla="*/ 6851441 h 6851441"/>
              <a:gd name="connsiteX4-9" fmla="*/ 0 w 6726477"/>
              <a:gd name="connsiteY4-10" fmla="*/ 0 h 685144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726477" h="6851441">
                <a:moveTo>
                  <a:pt x="0" y="0"/>
                </a:moveTo>
                <a:lnTo>
                  <a:pt x="3056351" y="2981195"/>
                </a:lnTo>
                <a:lnTo>
                  <a:pt x="6726477" y="6851441"/>
                </a:lnTo>
                <a:lnTo>
                  <a:pt x="0" y="6851441"/>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 name="矩形 25"/>
          <p:cNvSpPr/>
          <p:nvPr userDrawn="1"/>
        </p:nvSpPr>
        <p:spPr>
          <a:xfrm flipH="1" flipV="1">
            <a:off x="5624186" y="-1"/>
            <a:ext cx="6567814" cy="6830974"/>
          </a:xfrm>
          <a:custGeom>
            <a:avLst/>
            <a:gdLst>
              <a:gd name="connsiteX0" fmla="*/ 0 w 6726477"/>
              <a:gd name="connsiteY0" fmla="*/ 0 h 6851441"/>
              <a:gd name="connsiteX1" fmla="*/ 6726477 w 6726477"/>
              <a:gd name="connsiteY1" fmla="*/ 0 h 6851441"/>
              <a:gd name="connsiteX2" fmla="*/ 6726477 w 6726477"/>
              <a:gd name="connsiteY2" fmla="*/ 6851441 h 6851441"/>
              <a:gd name="connsiteX3" fmla="*/ 0 w 6726477"/>
              <a:gd name="connsiteY3" fmla="*/ 6851441 h 6851441"/>
              <a:gd name="connsiteX4" fmla="*/ 0 w 6726477"/>
              <a:gd name="connsiteY4" fmla="*/ 0 h 6851441"/>
              <a:gd name="connsiteX0-1" fmla="*/ 0 w 6726477"/>
              <a:gd name="connsiteY0-2" fmla="*/ 0 h 6851441"/>
              <a:gd name="connsiteX1-3" fmla="*/ 3056351 w 6726477"/>
              <a:gd name="connsiteY1-4" fmla="*/ 2981195 h 6851441"/>
              <a:gd name="connsiteX2-5" fmla="*/ 6726477 w 6726477"/>
              <a:gd name="connsiteY2-6" fmla="*/ 6851441 h 6851441"/>
              <a:gd name="connsiteX3-7" fmla="*/ 0 w 6726477"/>
              <a:gd name="connsiteY3-8" fmla="*/ 6851441 h 6851441"/>
              <a:gd name="connsiteX4-9" fmla="*/ 0 w 6726477"/>
              <a:gd name="connsiteY4-10" fmla="*/ 0 h 685144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726477" h="6851441">
                <a:moveTo>
                  <a:pt x="0" y="0"/>
                </a:moveTo>
                <a:lnTo>
                  <a:pt x="3056351" y="2981195"/>
                </a:lnTo>
                <a:lnTo>
                  <a:pt x="6726477" y="6851441"/>
                </a:lnTo>
                <a:lnTo>
                  <a:pt x="0" y="6851441"/>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 name="矩形 8"/>
          <p:cNvSpPr/>
          <p:nvPr userDrawn="1"/>
        </p:nvSpPr>
        <p:spPr>
          <a:xfrm>
            <a:off x="479739" y="436380"/>
            <a:ext cx="11232097" cy="59917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 id="2147483703" r:id="rId55"/>
    <p:sldLayoutId id="2147483704" r:id="rId56"/>
    <p:sldLayoutId id="2147483705" r:id="rId57"/>
    <p:sldLayoutId id="2147483706" r:id="rId58"/>
    <p:sldLayoutId id="2147483707" r:id="rId59"/>
    <p:sldLayoutId id="2147483708" r:id="rId60"/>
    <p:sldLayoutId id="2147483709" r:id="rId61"/>
    <p:sldLayoutId id="2147483710" r:id="rId62"/>
    <p:sldLayoutId id="2147483711" r:id="rId63"/>
    <p:sldLayoutId id="2147483712" r:id="rId64"/>
    <p:sldLayoutId id="2147483713" r:id="rId65"/>
    <p:sldLayoutId id="2147483714" r:id="rId66"/>
    <p:sldLayoutId id="2147483715" r:id="rId67"/>
  </p:sldLayoutIdLst>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txStyles>
    <p:titleStyle>
      <a:lvl1pPr algn="l" defTabSz="914400" rtl="0" eaLnBrk="1" latinLnBrk="0" hangingPunct="1">
        <a:lnSpc>
          <a:spcPct val="90000"/>
        </a:lnSpc>
        <a:spcBef>
          <a:spcPct val="0"/>
        </a:spcBef>
        <a:buNone/>
        <a:defRPr sz="4400" kern="1200">
          <a:solidFill>
            <a:schemeClr val="tx1"/>
          </a:solidFill>
          <a:latin typeface="思源宋体 CN" panose="02020400000000000000" pitchFamily="18" charset="-122"/>
          <a:ea typeface="思源宋体 CN" panose="02020400000000000000" pitchFamily="18"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宋体 CN" panose="02020400000000000000" pitchFamily="18" charset="-122"/>
          <a:ea typeface="思源宋体 CN" panose="02020400000000000000" pitchFamily="18"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宋体 CN" panose="02020400000000000000" pitchFamily="18" charset="-122"/>
          <a:ea typeface="思源宋体 CN" panose="02020400000000000000" pitchFamily="18"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宋体 CN" panose="02020400000000000000" pitchFamily="18" charset="-122"/>
          <a:ea typeface="思源宋体 CN" panose="02020400000000000000" pitchFamily="18"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宋体 CN" panose="02020400000000000000" pitchFamily="18" charset="-122"/>
          <a:ea typeface="思源宋体 CN" panose="02020400000000000000" pitchFamily="18"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宋体 CN" panose="02020400000000000000" pitchFamily="18" charset="-122"/>
          <a:ea typeface="思源宋体 CN" panose="02020400000000000000" pitchFamily="18"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717" r:id="rId1"/>
    <p:sldLayoutId id="2147483718" r:id="rId2"/>
    <p:sldLayoutId id="2147483719" r:id="rId3"/>
    <p:sldLayoutId id="2147483720" r:id="rId4"/>
    <p:sldLayoutId id="2147483721" r:id="rId5"/>
    <p:sldLayoutId id="2147483722" r:id="rId6"/>
    <p:sldLayoutId id="2147483723" r:id="rId7"/>
    <p:sldLayoutId id="2147483724" r:id="rId8"/>
    <p:sldLayoutId id="2147483725" r:id="rId9"/>
    <p:sldLayoutId id="2147483726" r:id="rId10"/>
    <p:sldLayoutId id="2147483727"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rotWithShape="1">
          <a:blip r:embed="rId15"/>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 id="2147483735" r:id="rId7"/>
    <p:sldLayoutId id="2147483736" r:id="rId8"/>
    <p:sldLayoutId id="2147483737" r:id="rId9"/>
    <p:sldLayoutId id="2147483738" r:id="rId10"/>
    <p:sldLayoutId id="2147483739" r:id="rId11"/>
    <p:sldLayoutId id="2147483740" r:id="rId12"/>
    <p:sldLayoutId id="2147483741" r:id="rId13"/>
    <p:sldLayoutId id="2147483742" r:id="rId14"/>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64.xml"/><Relationship Id="rId2" Type="http://schemas.openxmlformats.org/officeDocument/2006/relationships/image" Target="../media/image3.png"/><Relationship Id="rId1" Type="http://schemas.openxmlformats.org/officeDocument/2006/relationships/tags" Target="../tags/tag63.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9.xml"/><Relationship Id="rId2" Type="http://schemas.openxmlformats.org/officeDocument/2006/relationships/tags" Target="../tags/tag95.xml"/><Relationship Id="rId1" Type="http://schemas.openxmlformats.org/officeDocument/2006/relationships/image" Target="../media/image17.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69.xml"/><Relationship Id="rId1" Type="http://schemas.openxmlformats.org/officeDocument/2006/relationships/tags" Target="../tags/tag96.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68.xml"/><Relationship Id="rId1" Type="http://schemas.openxmlformats.org/officeDocument/2006/relationships/image" Target="../media/image7.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69.xml"/><Relationship Id="rId1" Type="http://schemas.openxmlformats.org/officeDocument/2006/relationships/tags" Target="../tags/tag97.xml"/></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69.xml"/><Relationship Id="rId2" Type="http://schemas.openxmlformats.org/officeDocument/2006/relationships/tags" Target="../tags/tag98.xml"/><Relationship Id="rId1" Type="http://schemas.openxmlformats.org/officeDocument/2006/relationships/image" Target="../media/image8.png"/></Relationships>
</file>

<file path=ppt/slides/_rels/slide15.xml.rels><?xml version="1.0" encoding="UTF-8" standalone="yes"?>
<Relationships xmlns="http://schemas.openxmlformats.org/package/2006/relationships"><Relationship Id="rId6" Type="http://schemas.openxmlformats.org/officeDocument/2006/relationships/slideLayout" Target="../slideLayouts/slideLayout69.xml"/><Relationship Id="rId5" Type="http://schemas.openxmlformats.org/officeDocument/2006/relationships/tags" Target="../tags/tag99.xml"/><Relationship Id="rId4" Type="http://schemas.openxmlformats.org/officeDocument/2006/relationships/image" Target="../media/image21.png"/><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8.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9.xml"/><Relationship Id="rId2" Type="http://schemas.openxmlformats.org/officeDocument/2006/relationships/tags" Target="../tags/tag100.xml"/><Relationship Id="rId1" Type="http://schemas.openxmlformats.org/officeDocument/2006/relationships/image" Target="../media/image17.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69.xml"/><Relationship Id="rId1" Type="http://schemas.openxmlformats.org/officeDocument/2006/relationships/tags" Target="../tags/tag101.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68.xml"/><Relationship Id="rId1" Type="http://schemas.openxmlformats.org/officeDocument/2006/relationships/image" Target="../media/image7.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69.xml"/><Relationship Id="rId1" Type="http://schemas.openxmlformats.org/officeDocument/2006/relationships/tags" Target="../tags/tag102.xml"/></Relationships>
</file>

<file path=ppt/slides/_rels/slide2.xml.rels><?xml version="1.0" encoding="UTF-8" standalone="yes"?>
<Relationships xmlns="http://schemas.openxmlformats.org/package/2006/relationships"><Relationship Id="rId9" Type="http://schemas.openxmlformats.org/officeDocument/2006/relationships/tags" Target="../tags/tag72.xml"/><Relationship Id="rId8" Type="http://schemas.openxmlformats.org/officeDocument/2006/relationships/tags" Target="../tags/tag71.xml"/><Relationship Id="rId7" Type="http://schemas.openxmlformats.org/officeDocument/2006/relationships/tags" Target="../tags/tag70.xml"/><Relationship Id="rId6" Type="http://schemas.openxmlformats.org/officeDocument/2006/relationships/tags" Target="../tags/tag69.xml"/><Relationship Id="rId5" Type="http://schemas.openxmlformats.org/officeDocument/2006/relationships/tags" Target="../tags/tag68.xml"/><Relationship Id="rId4" Type="http://schemas.openxmlformats.org/officeDocument/2006/relationships/tags" Target="../tags/tag67.xml"/><Relationship Id="rId3" Type="http://schemas.openxmlformats.org/officeDocument/2006/relationships/tags" Target="../tags/tag66.xml"/><Relationship Id="rId25" Type="http://schemas.openxmlformats.org/officeDocument/2006/relationships/slideLayout" Target="../slideLayouts/slideLayout1.xml"/><Relationship Id="rId24" Type="http://schemas.openxmlformats.org/officeDocument/2006/relationships/tags" Target="../tags/tag86.xml"/><Relationship Id="rId23" Type="http://schemas.openxmlformats.org/officeDocument/2006/relationships/tags" Target="../tags/tag85.xml"/><Relationship Id="rId22" Type="http://schemas.openxmlformats.org/officeDocument/2006/relationships/tags" Target="../tags/tag84.xml"/><Relationship Id="rId21" Type="http://schemas.openxmlformats.org/officeDocument/2006/relationships/tags" Target="../tags/tag83.xml"/><Relationship Id="rId20" Type="http://schemas.openxmlformats.org/officeDocument/2006/relationships/tags" Target="../tags/tag82.xml"/><Relationship Id="rId2" Type="http://schemas.openxmlformats.org/officeDocument/2006/relationships/tags" Target="../tags/tag65.xml"/><Relationship Id="rId19" Type="http://schemas.openxmlformats.org/officeDocument/2006/relationships/image" Target="../media/image4.png"/><Relationship Id="rId18" Type="http://schemas.openxmlformats.org/officeDocument/2006/relationships/tags" Target="../tags/tag81.xml"/><Relationship Id="rId17" Type="http://schemas.openxmlformats.org/officeDocument/2006/relationships/tags" Target="../tags/tag80.xml"/><Relationship Id="rId16" Type="http://schemas.openxmlformats.org/officeDocument/2006/relationships/tags" Target="../tags/tag79.xml"/><Relationship Id="rId15" Type="http://schemas.openxmlformats.org/officeDocument/2006/relationships/tags" Target="../tags/tag78.xml"/><Relationship Id="rId14" Type="http://schemas.openxmlformats.org/officeDocument/2006/relationships/tags" Target="../tags/tag77.xml"/><Relationship Id="rId13" Type="http://schemas.openxmlformats.org/officeDocument/2006/relationships/tags" Target="../tags/tag76.xml"/><Relationship Id="rId12" Type="http://schemas.openxmlformats.org/officeDocument/2006/relationships/tags" Target="../tags/tag75.xml"/><Relationship Id="rId11" Type="http://schemas.openxmlformats.org/officeDocument/2006/relationships/tags" Target="../tags/tag74.xml"/><Relationship Id="rId10" Type="http://schemas.openxmlformats.org/officeDocument/2006/relationships/tags" Target="../tags/tag73.xml"/><Relationship Id="rId1" Type="http://schemas.openxmlformats.org/officeDocument/2006/relationships/tags" Target="../tags/tag64.xml"/></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69.xml"/><Relationship Id="rId2" Type="http://schemas.openxmlformats.org/officeDocument/2006/relationships/tags" Target="../tags/tag103.xml"/><Relationship Id="rId1" Type="http://schemas.openxmlformats.org/officeDocument/2006/relationships/image" Target="../media/image8.png"/></Relationships>
</file>

<file path=ppt/slides/_rels/slide21.xml.rels><?xml version="1.0" encoding="UTF-8" standalone="yes"?>
<Relationships xmlns="http://schemas.openxmlformats.org/package/2006/relationships"><Relationship Id="rId6" Type="http://schemas.openxmlformats.org/officeDocument/2006/relationships/slideLayout" Target="../slideLayouts/slideLayout69.xml"/><Relationship Id="rId5" Type="http://schemas.openxmlformats.org/officeDocument/2006/relationships/tags" Target="../tags/tag104.xml"/><Relationship Id="rId4" Type="http://schemas.openxmlformats.org/officeDocument/2006/relationships/image" Target="../media/image25.png"/><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image" Target="../media/image22.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9.xml"/><Relationship Id="rId2" Type="http://schemas.openxmlformats.org/officeDocument/2006/relationships/tags" Target="../tags/tag105.xml"/><Relationship Id="rId1" Type="http://schemas.openxmlformats.org/officeDocument/2006/relationships/image" Target="../media/image17.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69.xml"/><Relationship Id="rId1" Type="http://schemas.openxmlformats.org/officeDocument/2006/relationships/tags" Target="../tags/tag106.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68.xml"/><Relationship Id="rId1" Type="http://schemas.openxmlformats.org/officeDocument/2006/relationships/image" Target="../media/image7.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69.xml"/><Relationship Id="rId1" Type="http://schemas.openxmlformats.org/officeDocument/2006/relationships/tags" Target="../tags/tag107.xml"/></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69.xml"/><Relationship Id="rId2" Type="http://schemas.openxmlformats.org/officeDocument/2006/relationships/tags" Target="../tags/tag108.xml"/><Relationship Id="rId1" Type="http://schemas.openxmlformats.org/officeDocument/2006/relationships/image" Target="../media/image8.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9.xml"/><Relationship Id="rId2" Type="http://schemas.openxmlformats.org/officeDocument/2006/relationships/tags" Target="../tags/tag109.xml"/><Relationship Id="rId1" Type="http://schemas.openxmlformats.org/officeDocument/2006/relationships/image" Target="../media/image26.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9.xml"/><Relationship Id="rId2" Type="http://schemas.openxmlformats.org/officeDocument/2006/relationships/tags" Target="../tags/tag110.xml"/><Relationship Id="rId1" Type="http://schemas.openxmlformats.org/officeDocument/2006/relationships/image" Target="../media/image27.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69.xml"/><Relationship Id="rId2" Type="http://schemas.openxmlformats.org/officeDocument/2006/relationships/tags" Target="../tags/tag111.xml"/><Relationship Id="rId1" Type="http://schemas.openxmlformats.org/officeDocument/2006/relationships/image" Target="../media/image28.pn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69.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tags" Target="../tags/tag88.xml"/><Relationship Id="rId1" Type="http://schemas.openxmlformats.org/officeDocument/2006/relationships/tags" Target="../tags/tag87.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9.xml"/><Relationship Id="rId2" Type="http://schemas.openxmlformats.org/officeDocument/2006/relationships/tags" Target="../tags/tag112.xml"/><Relationship Id="rId1" Type="http://schemas.openxmlformats.org/officeDocument/2006/relationships/image" Target="../media/image29.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69.xml"/><Relationship Id="rId2" Type="http://schemas.openxmlformats.org/officeDocument/2006/relationships/tags" Target="../tags/tag113.xml"/><Relationship Id="rId1" Type="http://schemas.openxmlformats.org/officeDocument/2006/relationships/image" Target="../media/image17.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69.xml"/><Relationship Id="rId1" Type="http://schemas.openxmlformats.org/officeDocument/2006/relationships/tags" Target="../tags/tag114.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84.xml"/><Relationship Id="rId1" Type="http://schemas.openxmlformats.org/officeDocument/2006/relationships/tags" Target="../tags/tag115.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68.xml"/><Relationship Id="rId1" Type="http://schemas.openxmlformats.org/officeDocument/2006/relationships/image" Target="../media/image7.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69.xml"/><Relationship Id="rId1" Type="http://schemas.openxmlformats.org/officeDocument/2006/relationships/tags" Target="../tags/tag116.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69.xml"/><Relationship Id="rId1" Type="http://schemas.openxmlformats.org/officeDocument/2006/relationships/tags" Target="../tags/tag117.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69.xml"/><Relationship Id="rId2" Type="http://schemas.openxmlformats.org/officeDocument/2006/relationships/tags" Target="../tags/tag118.xml"/><Relationship Id="rId1" Type="http://schemas.openxmlformats.org/officeDocument/2006/relationships/image" Target="../media/image30.pn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69.xml"/><Relationship Id="rId2" Type="http://schemas.openxmlformats.org/officeDocument/2006/relationships/tags" Target="../tags/tag119.xml"/><Relationship Id="rId1" Type="http://schemas.openxmlformats.org/officeDocument/2006/relationships/image" Target="../media/image17.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69.xml"/><Relationship Id="rId1" Type="http://schemas.openxmlformats.org/officeDocument/2006/relationships/tags" Target="../tags/tag120.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69.xml"/><Relationship Id="rId3" Type="http://schemas.openxmlformats.org/officeDocument/2006/relationships/image" Target="../media/image5.png"/><Relationship Id="rId2" Type="http://schemas.openxmlformats.org/officeDocument/2006/relationships/tags" Target="../tags/tag90.xml"/><Relationship Id="rId1" Type="http://schemas.openxmlformats.org/officeDocument/2006/relationships/tags" Target="../tags/tag89.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68.xml"/><Relationship Id="rId1" Type="http://schemas.openxmlformats.org/officeDocument/2006/relationships/image" Target="../media/image7.pn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69.xml"/><Relationship Id="rId2" Type="http://schemas.openxmlformats.org/officeDocument/2006/relationships/tags" Target="../tags/tag121.xml"/><Relationship Id="rId1" Type="http://schemas.openxmlformats.org/officeDocument/2006/relationships/image" Target="../media/image31.png"/></Relationships>
</file>

<file path=ppt/slides/_rels/slide42.xml.rels><?xml version="1.0" encoding="UTF-8" standalone="yes"?>
<Relationships xmlns="http://schemas.openxmlformats.org/package/2006/relationships"><Relationship Id="rId6" Type="http://schemas.openxmlformats.org/officeDocument/2006/relationships/notesSlide" Target="../notesSlides/notesSlide16.xml"/><Relationship Id="rId5" Type="http://schemas.openxmlformats.org/officeDocument/2006/relationships/vmlDrawing" Target="../drawings/vmlDrawing1.vml"/><Relationship Id="rId4" Type="http://schemas.openxmlformats.org/officeDocument/2006/relationships/slideLayout" Target="../slideLayouts/slideLayout69.xml"/><Relationship Id="rId3" Type="http://schemas.openxmlformats.org/officeDocument/2006/relationships/tags" Target="../tags/tag122.xml"/><Relationship Id="rId2" Type="http://schemas.openxmlformats.org/officeDocument/2006/relationships/image" Target="../media/image32.wmf"/><Relationship Id="rId1" Type="http://schemas.openxmlformats.org/officeDocument/2006/relationships/oleObject" Target="../embeddings/oleObject1.bin"/></Relationships>
</file>

<file path=ppt/slides/_rels/slide43.xml.rels><?xml version="1.0" encoding="UTF-8" standalone="yes"?>
<Relationships xmlns="http://schemas.openxmlformats.org/package/2006/relationships"><Relationship Id="rId4" Type="http://schemas.openxmlformats.org/officeDocument/2006/relationships/slideLayout" Target="../slideLayouts/slideLayout69.xml"/><Relationship Id="rId3" Type="http://schemas.openxmlformats.org/officeDocument/2006/relationships/tags" Target="../tags/tag123.xml"/><Relationship Id="rId2" Type="http://schemas.openxmlformats.org/officeDocument/2006/relationships/image" Target="../media/image34.png"/><Relationship Id="rId1" Type="http://schemas.openxmlformats.org/officeDocument/2006/relationships/image" Target="../media/image33.png"/></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69.xml"/><Relationship Id="rId2" Type="http://schemas.openxmlformats.org/officeDocument/2006/relationships/tags" Target="../tags/tag124.xml"/><Relationship Id="rId1" Type="http://schemas.openxmlformats.org/officeDocument/2006/relationships/image" Target="../media/image17.png"/></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69.xml"/><Relationship Id="rId2" Type="http://schemas.openxmlformats.org/officeDocument/2006/relationships/tags" Target="../tags/tag125.xml"/><Relationship Id="rId1" Type="http://schemas.openxmlformats.org/officeDocument/2006/relationships/image" Target="../media/image35.pn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84.xml"/><Relationship Id="rId1" Type="http://schemas.openxmlformats.org/officeDocument/2006/relationships/tags" Target="../tags/tag126.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68.xml"/><Relationship Id="rId1" Type="http://schemas.openxmlformats.org/officeDocument/2006/relationships/image" Target="../media/image7.pn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69.xml"/><Relationship Id="rId1" Type="http://schemas.openxmlformats.org/officeDocument/2006/relationships/tags" Target="../tags/tag127.xml"/></Relationships>
</file>

<file path=ppt/slides/_rels/slide4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69.xml"/><Relationship Id="rId2" Type="http://schemas.openxmlformats.org/officeDocument/2006/relationships/tags" Target="../tags/tag128.xml"/><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84.xml"/><Relationship Id="rId1" Type="http://schemas.openxmlformats.org/officeDocument/2006/relationships/tags" Target="../tags/tag91.xml"/></Relationships>
</file>

<file path=ppt/slides/_rels/slide50.xml.rels><?xml version="1.0" encoding="UTF-8" standalone="yes"?>
<Relationships xmlns="http://schemas.openxmlformats.org/package/2006/relationships"><Relationship Id="rId6" Type="http://schemas.openxmlformats.org/officeDocument/2006/relationships/notesSlide" Target="../notesSlides/notesSlide20.xml"/><Relationship Id="rId5" Type="http://schemas.openxmlformats.org/officeDocument/2006/relationships/slideLayout" Target="../slideLayouts/slideLayout69.xml"/><Relationship Id="rId4" Type="http://schemas.openxmlformats.org/officeDocument/2006/relationships/tags" Target="../tags/tag129.xml"/><Relationship Id="rId3" Type="http://schemas.openxmlformats.org/officeDocument/2006/relationships/image" Target="../media/image37.png"/><Relationship Id="rId2" Type="http://schemas.openxmlformats.org/officeDocument/2006/relationships/image" Target="../media/image5.png"/><Relationship Id="rId1" Type="http://schemas.openxmlformats.org/officeDocument/2006/relationships/image" Target="../media/image36.png"/></Relationships>
</file>

<file path=ppt/slides/_rels/slide51.xml.rels><?xml version="1.0" encoding="UTF-8" standalone="yes"?>
<Relationships xmlns="http://schemas.openxmlformats.org/package/2006/relationships"><Relationship Id="rId8" Type="http://schemas.openxmlformats.org/officeDocument/2006/relationships/slideLayout" Target="../slideLayouts/slideLayout69.xml"/><Relationship Id="rId7" Type="http://schemas.openxmlformats.org/officeDocument/2006/relationships/tags" Target="../tags/tag134.xml"/><Relationship Id="rId6" Type="http://schemas.openxmlformats.org/officeDocument/2006/relationships/tags" Target="../tags/tag133.xml"/><Relationship Id="rId5" Type="http://schemas.openxmlformats.org/officeDocument/2006/relationships/tags" Target="../tags/tag132.xml"/><Relationship Id="rId4" Type="http://schemas.openxmlformats.org/officeDocument/2006/relationships/tags" Target="../tags/tag131.xml"/><Relationship Id="rId3" Type="http://schemas.openxmlformats.org/officeDocument/2006/relationships/tags" Target="../tags/tag130.xml"/><Relationship Id="rId2" Type="http://schemas.openxmlformats.org/officeDocument/2006/relationships/image" Target="../media/image39.png"/><Relationship Id="rId1" Type="http://schemas.openxmlformats.org/officeDocument/2006/relationships/image" Target="../media/image38.png"/></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69.xml"/><Relationship Id="rId2" Type="http://schemas.openxmlformats.org/officeDocument/2006/relationships/tags" Target="../tags/tag135.xml"/><Relationship Id="rId1" Type="http://schemas.openxmlformats.org/officeDocument/2006/relationships/image" Target="../media/image17.png"/></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69.xml"/><Relationship Id="rId2" Type="http://schemas.openxmlformats.org/officeDocument/2006/relationships/tags" Target="../tags/tag136.xml"/><Relationship Id="rId1" Type="http://schemas.openxmlformats.org/officeDocument/2006/relationships/image" Target="../media/image40.pn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68.xml"/><Relationship Id="rId1" Type="http://schemas.openxmlformats.org/officeDocument/2006/relationships/image" Target="../media/image7.png"/></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69.xml"/><Relationship Id="rId1" Type="http://schemas.openxmlformats.org/officeDocument/2006/relationships/tags" Target="../tags/tag137.xml"/></Relationships>
</file>

<file path=ppt/slides/_rels/slide56.xml.rels><?xml version="1.0" encoding="UTF-8" standalone="yes"?>
<Relationships xmlns="http://schemas.openxmlformats.org/package/2006/relationships"><Relationship Id="rId6" Type="http://schemas.openxmlformats.org/officeDocument/2006/relationships/notesSlide" Target="../notesSlides/notesSlide22.xml"/><Relationship Id="rId5" Type="http://schemas.openxmlformats.org/officeDocument/2006/relationships/slideLayout" Target="../slideLayouts/slideLayout69.xml"/><Relationship Id="rId4" Type="http://schemas.openxmlformats.org/officeDocument/2006/relationships/tags" Target="../tags/tag138.xml"/><Relationship Id="rId3" Type="http://schemas.openxmlformats.org/officeDocument/2006/relationships/image" Target="../media/image41.png"/><Relationship Id="rId2" Type="http://schemas.openxmlformats.org/officeDocument/2006/relationships/image" Target="../media/image5.png"/><Relationship Id="rId1" Type="http://schemas.openxmlformats.org/officeDocument/2006/relationships/image" Target="../media/image36.png"/></Relationships>
</file>

<file path=ppt/slides/_rels/slide57.xml.rels><?xml version="1.0" encoding="UTF-8" standalone="yes"?>
<Relationships xmlns="http://schemas.openxmlformats.org/package/2006/relationships"><Relationship Id="rId7" Type="http://schemas.openxmlformats.org/officeDocument/2006/relationships/notesSlide" Target="../notesSlides/notesSlide23.xml"/><Relationship Id="rId6" Type="http://schemas.openxmlformats.org/officeDocument/2006/relationships/slideLayout" Target="../slideLayouts/slideLayout69.xml"/><Relationship Id="rId5" Type="http://schemas.openxmlformats.org/officeDocument/2006/relationships/tags" Target="../tags/tag141.xml"/><Relationship Id="rId4" Type="http://schemas.openxmlformats.org/officeDocument/2006/relationships/tags" Target="../tags/tag140.xml"/><Relationship Id="rId3" Type="http://schemas.openxmlformats.org/officeDocument/2006/relationships/tags" Target="../tags/tag139.xml"/><Relationship Id="rId2" Type="http://schemas.openxmlformats.org/officeDocument/2006/relationships/image" Target="../media/image5.png"/><Relationship Id="rId1" Type="http://schemas.openxmlformats.org/officeDocument/2006/relationships/image" Target="../media/image36.png"/></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69.xml"/><Relationship Id="rId2" Type="http://schemas.openxmlformats.org/officeDocument/2006/relationships/tags" Target="../tags/tag142.xml"/><Relationship Id="rId1" Type="http://schemas.openxmlformats.org/officeDocument/2006/relationships/image" Target="../media/image42.png"/></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69.xml"/><Relationship Id="rId2" Type="http://schemas.openxmlformats.org/officeDocument/2006/relationships/tags" Target="../tags/tag143.xml"/><Relationship Id="rId1" Type="http://schemas.openxmlformats.org/officeDocument/2006/relationships/image" Target="../media/image17.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68.xml"/><Relationship Id="rId1" Type="http://schemas.openxmlformats.org/officeDocument/2006/relationships/image" Target="../media/image7.png"/></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69.xml"/><Relationship Id="rId2" Type="http://schemas.openxmlformats.org/officeDocument/2006/relationships/tags" Target="../tags/tag144.xml"/><Relationship Id="rId1" Type="http://schemas.openxmlformats.org/officeDocument/2006/relationships/image" Target="../media/image43.png"/></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68.xml"/><Relationship Id="rId1" Type="http://schemas.openxmlformats.org/officeDocument/2006/relationships/image" Target="../media/image7.png"/></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69.xml"/><Relationship Id="rId1" Type="http://schemas.openxmlformats.org/officeDocument/2006/relationships/tags" Target="../tags/tag145.xml"/></Relationships>
</file>

<file path=ppt/slides/_rels/slide63.xml.rels><?xml version="1.0" encoding="UTF-8" standalone="yes"?>
<Relationships xmlns="http://schemas.openxmlformats.org/package/2006/relationships"><Relationship Id="rId5" Type="http://schemas.openxmlformats.org/officeDocument/2006/relationships/notesSlide" Target="../notesSlides/notesSlide25.xml"/><Relationship Id="rId4" Type="http://schemas.openxmlformats.org/officeDocument/2006/relationships/slideLayout" Target="../slideLayouts/slideLayout69.xml"/><Relationship Id="rId3" Type="http://schemas.openxmlformats.org/officeDocument/2006/relationships/tags" Target="../tags/tag146.xml"/><Relationship Id="rId2" Type="http://schemas.openxmlformats.org/officeDocument/2006/relationships/image" Target="../media/image5.png"/><Relationship Id="rId1" Type="http://schemas.openxmlformats.org/officeDocument/2006/relationships/image" Target="../media/image36.png"/></Relationships>
</file>

<file path=ppt/slides/_rels/slide64.xml.rels><?xml version="1.0" encoding="UTF-8" standalone="yes"?>
<Relationships xmlns="http://schemas.openxmlformats.org/package/2006/relationships"><Relationship Id="rId7" Type="http://schemas.openxmlformats.org/officeDocument/2006/relationships/notesSlide" Target="../notesSlides/notesSlide26.xml"/><Relationship Id="rId6" Type="http://schemas.openxmlformats.org/officeDocument/2006/relationships/slideLayout" Target="../slideLayouts/slideLayout69.xml"/><Relationship Id="rId5" Type="http://schemas.openxmlformats.org/officeDocument/2006/relationships/tags" Target="../tags/tag149.xml"/><Relationship Id="rId4" Type="http://schemas.openxmlformats.org/officeDocument/2006/relationships/tags" Target="../tags/tag148.xml"/><Relationship Id="rId3" Type="http://schemas.openxmlformats.org/officeDocument/2006/relationships/tags" Target="../tags/tag147.xml"/><Relationship Id="rId2" Type="http://schemas.openxmlformats.org/officeDocument/2006/relationships/image" Target="../media/image5.png"/><Relationship Id="rId1" Type="http://schemas.openxmlformats.org/officeDocument/2006/relationships/image" Target="../media/image36.png"/></Relationships>
</file>

<file path=ppt/slides/_rels/slide65.xml.rels><?xml version="1.0" encoding="UTF-8" standalone="yes"?>
<Relationships xmlns="http://schemas.openxmlformats.org/package/2006/relationships"><Relationship Id="rId3" Type="http://schemas.openxmlformats.org/officeDocument/2006/relationships/slideLayout" Target="../slideLayouts/slideLayout69.xml"/><Relationship Id="rId2" Type="http://schemas.openxmlformats.org/officeDocument/2006/relationships/tags" Target="../tags/tag150.xml"/><Relationship Id="rId1" Type="http://schemas.openxmlformats.org/officeDocument/2006/relationships/image" Target="../media/image44.png"/></Relationships>
</file>

<file path=ppt/slides/_rels/slide66.xml.rels><?xml version="1.0" encoding="UTF-8" standalone="yes"?>
<Relationships xmlns="http://schemas.openxmlformats.org/package/2006/relationships"><Relationship Id="rId3" Type="http://schemas.openxmlformats.org/officeDocument/2006/relationships/slideLayout" Target="../slideLayouts/slideLayout69.xml"/><Relationship Id="rId2" Type="http://schemas.openxmlformats.org/officeDocument/2006/relationships/tags" Target="../tags/tag151.xml"/><Relationship Id="rId1" Type="http://schemas.openxmlformats.org/officeDocument/2006/relationships/image" Target="../media/image17.png"/></Relationships>
</file>

<file path=ppt/slides/_rels/slide67.xml.rels><?xml version="1.0" encoding="UTF-8" standalone="yes"?>
<Relationships xmlns="http://schemas.openxmlformats.org/package/2006/relationships"><Relationship Id="rId3" Type="http://schemas.openxmlformats.org/officeDocument/2006/relationships/slideLayout" Target="../slideLayouts/slideLayout69.xml"/><Relationship Id="rId2" Type="http://schemas.openxmlformats.org/officeDocument/2006/relationships/tags" Target="../tags/tag152.xml"/><Relationship Id="rId1" Type="http://schemas.openxmlformats.org/officeDocument/2006/relationships/image" Target="../media/image43.png"/></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4.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69.xml"/><Relationship Id="rId1" Type="http://schemas.openxmlformats.org/officeDocument/2006/relationships/tags" Target="../tags/tag92.xml"/></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69.xml"/><Relationship Id="rId2" Type="http://schemas.openxmlformats.org/officeDocument/2006/relationships/tags" Target="../tags/tag93.xml"/><Relationship Id="rId1" Type="http://schemas.openxmlformats.org/officeDocument/2006/relationships/image" Target="../media/image8.png"/></Relationships>
</file>

<file path=ppt/slides/_rels/slide9.xml.rels><?xml version="1.0" encoding="UTF-8" standalone="yes"?>
<Relationships xmlns="http://schemas.openxmlformats.org/package/2006/relationships"><Relationship Id="rId9" Type="http://schemas.openxmlformats.org/officeDocument/2006/relationships/tags" Target="../tags/tag94.xml"/><Relationship Id="rId8" Type="http://schemas.openxmlformats.org/officeDocument/2006/relationships/image" Target="../media/image16.png"/><Relationship Id="rId7" Type="http://schemas.openxmlformats.org/officeDocument/2006/relationships/image" Target="../media/image15.png"/><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10.png"/><Relationship Id="rId11" Type="http://schemas.openxmlformats.org/officeDocument/2006/relationships/notesSlide" Target="../notesSlides/notesSlide5.xml"/><Relationship Id="rId10" Type="http://schemas.openxmlformats.org/officeDocument/2006/relationships/slideLayout" Target="../slideLayouts/slideLayout69.xml"/><Relationship Id="rId1"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8"/>
          <p:cNvSpPr txBox="1"/>
          <p:nvPr>
            <p:custDataLst>
              <p:tags r:id="rId1"/>
            </p:custDataLst>
          </p:nvPr>
        </p:nvSpPr>
        <p:spPr>
          <a:xfrm>
            <a:off x="1467485" y="4674870"/>
            <a:ext cx="1402715" cy="307975"/>
          </a:xfrm>
          <a:prstGeom prst="rect">
            <a:avLst/>
          </a:prstGeom>
          <a:noFill/>
        </p:spPr>
        <p:txBody>
          <a:bodyPr wrap="square" rtlCol="0">
            <a:spAutoFit/>
            <a:scene3d>
              <a:camera prst="orthographicFront"/>
              <a:lightRig rig="threePt" dir="t"/>
            </a:scene3d>
            <a:sp3d contourW="12700"/>
          </a:bodyPr>
          <a:lstStyle/>
          <a:p>
            <a:pPr algn="ctr"/>
            <a:r>
              <a:rPr lang="zh-CN" altLang="en-US" sz="1400" dirty="0" smtClean="0">
                <a:solidFill>
                  <a:schemeClr val="bg1"/>
                </a:solidFill>
                <a:latin typeface="汉仪全唐诗简" panose="00020600040101010101" pitchFamily="18" charset="-122"/>
                <a:ea typeface="汉仪全唐诗简" panose="00020600040101010101" pitchFamily="18" charset="-122"/>
              </a:rPr>
              <a:t>输入姓名</a:t>
            </a:r>
            <a:endParaRPr lang="zh-CN" altLang="en-US" sz="1400" dirty="0" smtClean="0">
              <a:solidFill>
                <a:schemeClr val="bg1"/>
              </a:solidFill>
              <a:latin typeface="汉仪全唐诗简" panose="00020600040101010101" pitchFamily="18" charset="-122"/>
              <a:ea typeface="汉仪全唐诗简" panose="00020600040101010101" pitchFamily="18" charset="-122"/>
            </a:endParaRPr>
          </a:p>
        </p:txBody>
      </p:sp>
      <p:pic>
        <p:nvPicPr>
          <p:cNvPr id="7" name="图片 6" descr="Excel在财务中的应用（第2版）"/>
          <p:cNvPicPr>
            <a:picLocks noChangeAspect="1"/>
          </p:cNvPicPr>
          <p:nvPr/>
        </p:nvPicPr>
        <p:blipFill>
          <a:blip r:embed="rId2"/>
          <a:stretch>
            <a:fillRect/>
          </a:stretch>
        </p:blipFill>
        <p:spPr>
          <a:xfrm>
            <a:off x="7177405" y="631190"/>
            <a:ext cx="5596255" cy="5596255"/>
          </a:xfrm>
          <a:prstGeom prst="rect">
            <a:avLst/>
          </a:prstGeom>
        </p:spPr>
      </p:pic>
      <p:grpSp>
        <p:nvGrpSpPr>
          <p:cNvPr id="15" name="组合 14"/>
          <p:cNvGrpSpPr/>
          <p:nvPr/>
        </p:nvGrpSpPr>
        <p:grpSpPr>
          <a:xfrm>
            <a:off x="902970" y="1764030"/>
            <a:ext cx="8623935" cy="1397635"/>
            <a:chOff x="1573" y="2449"/>
            <a:chExt cx="13581" cy="2201"/>
          </a:xfrm>
        </p:grpSpPr>
        <p:grpSp>
          <p:nvGrpSpPr>
            <p:cNvPr id="47" name="组合 46"/>
            <p:cNvGrpSpPr/>
            <p:nvPr/>
          </p:nvGrpSpPr>
          <p:grpSpPr>
            <a:xfrm rot="0" flipH="1">
              <a:off x="8857" y="2524"/>
              <a:ext cx="2126" cy="2127"/>
              <a:chOff x="2848131" y="1860029"/>
              <a:chExt cx="3807502" cy="3807502"/>
            </a:xfrm>
          </p:grpSpPr>
          <p:sp>
            <p:nvSpPr>
              <p:cNvPr id="48" name="椭圆 47"/>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177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735">
                  <a:solidFill>
                    <a:schemeClr val="accent1"/>
                  </a:solidFill>
                </a:endParaRPr>
              </a:p>
            </p:txBody>
          </p:sp>
          <p:sp>
            <p:nvSpPr>
              <p:cNvPr id="49" name="椭圆 48"/>
              <p:cNvSpPr/>
              <p:nvPr/>
            </p:nvSpPr>
            <p:spPr>
              <a:xfrm>
                <a:off x="2936814" y="1948725"/>
                <a:ext cx="3630123" cy="3630123"/>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735">
                  <a:solidFill>
                    <a:schemeClr val="accent1"/>
                  </a:solidFill>
                </a:endParaRPr>
              </a:p>
            </p:txBody>
          </p:sp>
        </p:grpSp>
        <p:grpSp>
          <p:nvGrpSpPr>
            <p:cNvPr id="77" name="组合 76"/>
            <p:cNvGrpSpPr/>
            <p:nvPr/>
          </p:nvGrpSpPr>
          <p:grpSpPr>
            <a:xfrm rot="0" flipH="1">
              <a:off x="3321" y="2449"/>
              <a:ext cx="2126" cy="2127"/>
              <a:chOff x="2848131" y="1860029"/>
              <a:chExt cx="3807502" cy="3807502"/>
            </a:xfrm>
          </p:grpSpPr>
          <p:sp>
            <p:nvSpPr>
              <p:cNvPr id="78" name="椭圆 77"/>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177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735">
                  <a:solidFill>
                    <a:schemeClr val="accent1"/>
                  </a:solidFill>
                </a:endParaRPr>
              </a:p>
            </p:txBody>
          </p:sp>
          <p:sp>
            <p:nvSpPr>
              <p:cNvPr id="79" name="椭圆 78"/>
              <p:cNvSpPr/>
              <p:nvPr/>
            </p:nvSpPr>
            <p:spPr>
              <a:xfrm>
                <a:off x="2936814" y="1948725"/>
                <a:ext cx="3630123" cy="3630123"/>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735">
                  <a:solidFill>
                    <a:schemeClr val="accent1"/>
                  </a:solidFill>
                </a:endParaRPr>
              </a:p>
            </p:txBody>
          </p:sp>
        </p:grpSp>
        <p:grpSp>
          <p:nvGrpSpPr>
            <p:cNvPr id="82" name="组合 81"/>
            <p:cNvGrpSpPr/>
            <p:nvPr/>
          </p:nvGrpSpPr>
          <p:grpSpPr>
            <a:xfrm rot="0" flipH="1">
              <a:off x="1573" y="2450"/>
              <a:ext cx="2126" cy="2127"/>
              <a:chOff x="2848131" y="1860029"/>
              <a:chExt cx="3807502" cy="3807502"/>
            </a:xfrm>
          </p:grpSpPr>
          <p:sp>
            <p:nvSpPr>
              <p:cNvPr id="83" name="椭圆 82"/>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177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735">
                  <a:solidFill>
                    <a:schemeClr val="accent1"/>
                  </a:solidFill>
                </a:endParaRPr>
              </a:p>
            </p:txBody>
          </p:sp>
          <p:sp>
            <p:nvSpPr>
              <p:cNvPr id="84" name="椭圆 83"/>
              <p:cNvSpPr/>
              <p:nvPr/>
            </p:nvSpPr>
            <p:spPr>
              <a:xfrm>
                <a:off x="2936814" y="1948725"/>
                <a:ext cx="3630123" cy="3630123"/>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735">
                  <a:solidFill>
                    <a:schemeClr val="accent1"/>
                  </a:solidFill>
                </a:endParaRPr>
              </a:p>
            </p:txBody>
          </p:sp>
        </p:grpSp>
        <p:grpSp>
          <p:nvGrpSpPr>
            <p:cNvPr id="12" name="组合 11"/>
            <p:cNvGrpSpPr/>
            <p:nvPr/>
          </p:nvGrpSpPr>
          <p:grpSpPr>
            <a:xfrm rot="0" flipH="1">
              <a:off x="10716" y="2524"/>
              <a:ext cx="2126" cy="2127"/>
              <a:chOff x="2848131" y="1860029"/>
              <a:chExt cx="3807502" cy="3807502"/>
            </a:xfrm>
          </p:grpSpPr>
          <p:sp>
            <p:nvSpPr>
              <p:cNvPr id="13" name="椭圆 12"/>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177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735">
                  <a:solidFill>
                    <a:schemeClr val="accent1"/>
                  </a:solidFill>
                </a:endParaRPr>
              </a:p>
            </p:txBody>
          </p:sp>
          <p:sp>
            <p:nvSpPr>
              <p:cNvPr id="14" name="椭圆 13"/>
              <p:cNvSpPr/>
              <p:nvPr/>
            </p:nvSpPr>
            <p:spPr>
              <a:xfrm>
                <a:off x="2936814" y="1948725"/>
                <a:ext cx="3630123" cy="3630123"/>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735">
                  <a:solidFill>
                    <a:schemeClr val="accent1"/>
                  </a:solidFill>
                </a:endParaRPr>
              </a:p>
            </p:txBody>
          </p:sp>
        </p:grpSp>
        <p:grpSp>
          <p:nvGrpSpPr>
            <p:cNvPr id="87" name="组合 86"/>
            <p:cNvGrpSpPr/>
            <p:nvPr/>
          </p:nvGrpSpPr>
          <p:grpSpPr>
            <a:xfrm rot="0" flipH="1">
              <a:off x="4989" y="2519"/>
              <a:ext cx="2126" cy="2127"/>
              <a:chOff x="2848131" y="1860029"/>
              <a:chExt cx="3807502" cy="3807502"/>
            </a:xfrm>
          </p:grpSpPr>
          <p:sp>
            <p:nvSpPr>
              <p:cNvPr id="88" name="椭圆 87"/>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177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735">
                  <a:solidFill>
                    <a:schemeClr val="accent1"/>
                  </a:solidFill>
                </a:endParaRPr>
              </a:p>
            </p:txBody>
          </p:sp>
          <p:sp>
            <p:nvSpPr>
              <p:cNvPr id="89" name="椭圆 88"/>
              <p:cNvSpPr/>
              <p:nvPr/>
            </p:nvSpPr>
            <p:spPr>
              <a:xfrm>
                <a:off x="2936814" y="1948725"/>
                <a:ext cx="3630123" cy="3630123"/>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735">
                  <a:solidFill>
                    <a:schemeClr val="accent1"/>
                  </a:solidFill>
                </a:endParaRPr>
              </a:p>
            </p:txBody>
          </p:sp>
        </p:grpSp>
        <p:grpSp>
          <p:nvGrpSpPr>
            <p:cNvPr id="92" name="组合 91"/>
            <p:cNvGrpSpPr/>
            <p:nvPr/>
          </p:nvGrpSpPr>
          <p:grpSpPr>
            <a:xfrm rot="0" flipH="1">
              <a:off x="6923" y="2519"/>
              <a:ext cx="2126" cy="2127"/>
              <a:chOff x="2848131" y="1860029"/>
              <a:chExt cx="3807502" cy="3807502"/>
            </a:xfrm>
          </p:grpSpPr>
          <p:sp>
            <p:nvSpPr>
              <p:cNvPr id="93" name="椭圆 92"/>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177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735">
                  <a:solidFill>
                    <a:schemeClr val="accent1"/>
                  </a:solidFill>
                </a:endParaRPr>
              </a:p>
            </p:txBody>
          </p:sp>
          <p:sp>
            <p:nvSpPr>
              <p:cNvPr id="94" name="椭圆 93"/>
              <p:cNvSpPr/>
              <p:nvPr/>
            </p:nvSpPr>
            <p:spPr>
              <a:xfrm>
                <a:off x="2936814" y="1948725"/>
                <a:ext cx="3630123" cy="3630123"/>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735">
                  <a:solidFill>
                    <a:schemeClr val="accent1"/>
                  </a:solidFill>
                </a:endParaRPr>
              </a:p>
            </p:txBody>
          </p:sp>
        </p:grpSp>
        <p:sp>
          <p:nvSpPr>
            <p:cNvPr id="10" name="文本框 9"/>
            <p:cNvSpPr txBox="1"/>
            <p:nvPr/>
          </p:nvSpPr>
          <p:spPr>
            <a:xfrm>
              <a:off x="1970" y="2798"/>
              <a:ext cx="13185" cy="1452"/>
            </a:xfrm>
            <a:prstGeom prst="rect">
              <a:avLst/>
            </a:prstGeom>
            <a:noFill/>
          </p:spPr>
          <p:txBody>
            <a:bodyPr wrap="square" rtlCol="0" anchor="t">
              <a:spAutoFit/>
              <a:scene3d>
                <a:camera prst="orthographicFront"/>
                <a:lightRig rig="threePt" dir="t"/>
              </a:scene3d>
            </a:bodyPr>
            <a:p>
              <a:r>
                <a:rPr lang="en-US" altLang="zh-CN" sz="5400" b="1" dirty="0">
                  <a:solidFill>
                    <a:schemeClr val="accent1"/>
                  </a:solidFill>
                  <a:effectLst>
                    <a:outerShdw blurRad="38100" dist="25400" dir="5400000" algn="ctr" rotWithShape="0">
                      <a:srgbClr val="6E747A">
                        <a:alpha val="43000"/>
                      </a:srgbClr>
                    </a:outerShdw>
                  </a:effectLst>
                  <a:latin typeface="标准粗黑" panose="02000503000000000000" charset="-122"/>
                  <a:ea typeface="标准粗黑" panose="02000503000000000000" charset="-122"/>
                  <a:cs typeface="标准粗黑" panose="02000503000000000000" charset="-122"/>
                  <a:sym typeface="+mn-ea"/>
                </a:rPr>
                <a:t>Excel</a:t>
              </a:r>
              <a:r>
                <a:rPr lang="zh-CN" altLang="en-US" sz="5400" b="1" dirty="0">
                  <a:solidFill>
                    <a:schemeClr val="accent1"/>
                  </a:solidFill>
                  <a:effectLst>
                    <a:outerShdw blurRad="38100" dist="25400" dir="5400000" algn="ctr" rotWithShape="0">
                      <a:srgbClr val="6E747A">
                        <a:alpha val="43000"/>
                      </a:srgbClr>
                    </a:outerShdw>
                  </a:effectLst>
                  <a:latin typeface="标准粗黑" panose="02000503000000000000" charset="-122"/>
                  <a:ea typeface="标准粗黑" panose="02000503000000000000" charset="-122"/>
                  <a:cs typeface="标准粗黑" panose="02000503000000000000" charset="-122"/>
                  <a:sym typeface="+mn-ea"/>
                </a:rPr>
                <a:t>在财务中的应用</a:t>
              </a:r>
              <a:endParaRPr lang="zh-CN" altLang="en-US" sz="5400" b="1" dirty="0">
                <a:solidFill>
                  <a:schemeClr val="accent1"/>
                </a:solidFill>
                <a:effectLst>
                  <a:outerShdw blurRad="38100" dist="25400" dir="5400000" algn="ctr" rotWithShape="0">
                    <a:srgbClr val="6E747A">
                      <a:alpha val="43000"/>
                    </a:srgbClr>
                  </a:outerShdw>
                </a:effectLst>
                <a:latin typeface="标准粗黑" panose="02000503000000000000" charset="-122"/>
                <a:ea typeface="标准粗黑" panose="02000503000000000000" charset="-122"/>
                <a:cs typeface="标准粗黑" panose="02000503000000000000" charset="-122"/>
                <a:sym typeface="+mn-ea"/>
              </a:endParaRPr>
            </a:p>
          </p:txBody>
        </p:sp>
      </p:grpSp>
      <p:sp>
        <p:nvSpPr>
          <p:cNvPr id="16" name="文本框 15"/>
          <p:cNvSpPr txBox="1"/>
          <p:nvPr/>
        </p:nvSpPr>
        <p:spPr>
          <a:xfrm>
            <a:off x="2128520" y="3639820"/>
            <a:ext cx="4311650" cy="521970"/>
          </a:xfrm>
          <a:prstGeom prst="rect">
            <a:avLst/>
          </a:prstGeom>
          <a:noFill/>
        </p:spPr>
        <p:txBody>
          <a:bodyPr wrap="square" rtlCol="0">
            <a:spAutoFit/>
            <a:scene3d>
              <a:camera prst="orthographicFront"/>
              <a:lightRig rig="threePt" dir="t"/>
            </a:scene3d>
          </a:bodyPr>
          <a:p>
            <a:pPr algn="ctr"/>
            <a:r>
              <a:rPr lang="en-US" altLang="zh-CN" sz="2800" b="1" dirty="0">
                <a:solidFill>
                  <a:schemeClr val="accent1"/>
                </a:solidFill>
                <a:effectLst>
                  <a:outerShdw blurRad="38100" dist="25400" dir="5400000" algn="ctr" rotWithShape="0">
                    <a:srgbClr val="6E747A">
                      <a:alpha val="43000"/>
                    </a:srgbClr>
                  </a:outerShdw>
                </a:effectLst>
                <a:sym typeface="+mn-ea"/>
              </a:rPr>
              <a:t>—— </a:t>
            </a:r>
            <a:r>
              <a:rPr lang="zh-CN" altLang="en-US" sz="2800" b="1" dirty="0">
                <a:solidFill>
                  <a:schemeClr val="accent1"/>
                </a:solidFill>
                <a:effectLst>
                  <a:outerShdw blurRad="38100" dist="25400" dir="5400000" algn="ctr" rotWithShape="0">
                    <a:srgbClr val="6E747A">
                      <a:alpha val="43000"/>
                    </a:srgbClr>
                  </a:outerShdw>
                </a:effectLst>
                <a:sym typeface="+mn-ea"/>
              </a:rPr>
              <a:t>基于</a:t>
            </a:r>
            <a:r>
              <a:rPr lang="en-US" altLang="zh-CN" sz="2800" b="1" dirty="0">
                <a:solidFill>
                  <a:schemeClr val="accent1"/>
                </a:solidFill>
                <a:effectLst>
                  <a:outerShdw blurRad="38100" dist="25400" dir="5400000" algn="ctr" rotWithShape="0">
                    <a:srgbClr val="6E747A">
                      <a:alpha val="43000"/>
                    </a:srgbClr>
                  </a:outerShdw>
                </a:effectLst>
                <a:sym typeface="+mn-ea"/>
              </a:rPr>
              <a:t>WPS</a:t>
            </a:r>
            <a:r>
              <a:rPr lang="zh-CN" altLang="en-US" sz="2800" b="1" dirty="0">
                <a:solidFill>
                  <a:schemeClr val="accent1"/>
                </a:solidFill>
                <a:effectLst>
                  <a:outerShdw blurRad="38100" dist="25400" dir="5400000" algn="ctr" rotWithShape="0">
                    <a:srgbClr val="6E747A">
                      <a:alpha val="43000"/>
                    </a:srgbClr>
                  </a:outerShdw>
                </a:effectLst>
                <a:sym typeface="+mn-ea"/>
              </a:rPr>
              <a:t>版本</a:t>
            </a:r>
            <a:r>
              <a:rPr lang="en-US" altLang="zh-CN" sz="2800" b="1" dirty="0">
                <a:solidFill>
                  <a:schemeClr val="accent1"/>
                </a:solidFill>
                <a:effectLst>
                  <a:outerShdw blurRad="38100" dist="25400" dir="5400000" algn="ctr" rotWithShape="0">
                    <a:srgbClr val="6E747A">
                      <a:alpha val="43000"/>
                    </a:srgbClr>
                  </a:outerShdw>
                </a:effectLst>
                <a:sym typeface="+mn-ea"/>
              </a:rPr>
              <a:t> ——</a:t>
            </a:r>
            <a:endParaRPr lang="en-US" altLang="zh-CN" sz="2800" b="1" dirty="0">
              <a:solidFill>
                <a:schemeClr val="accent1"/>
              </a:solidFill>
              <a:effectLst>
                <a:outerShdw blurRad="38100" dist="25400" dir="5400000" algn="ctr" rotWithShape="0">
                  <a:srgbClr val="6E747A">
                    <a:alpha val="43000"/>
                  </a:srgbClr>
                </a:outerShdw>
              </a:effectLst>
              <a:sym typeface="+mn-ea"/>
            </a:endParaRPr>
          </a:p>
        </p:txBody>
      </p:sp>
      <p:sp>
        <p:nvSpPr>
          <p:cNvPr id="26" name="矩形: 圆角 87"/>
          <p:cNvSpPr/>
          <p:nvPr/>
        </p:nvSpPr>
        <p:spPr>
          <a:xfrm>
            <a:off x="3529330" y="4718050"/>
            <a:ext cx="1766570" cy="387985"/>
          </a:xfrm>
          <a:prstGeom prst="roundRect">
            <a:avLst>
              <a:gd name="adj" fmla="val 50000"/>
            </a:avLst>
          </a:prstGeom>
        </p:spPr>
        <p:style>
          <a:lnRef idx="2">
            <a:schemeClr val="lt1"/>
          </a:lnRef>
          <a:fillRef idx="1">
            <a:schemeClr val="accent1"/>
          </a:fillRef>
          <a:effectRef idx="1">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b="1" dirty="0">
                <a:solidFill>
                  <a:schemeClr val="bg1"/>
                </a:solidFill>
                <a:latin typeface="汉仪文黑-75简" panose="00020600040101010101" charset="-122"/>
                <a:ea typeface="汉仪文黑-75简" panose="00020600040101010101" charset="-122"/>
                <a:cs typeface="汉仪文黑-75简" panose="00020600040101010101" charset="-122"/>
                <a:sym typeface="+mn-lt"/>
              </a:rPr>
              <a:t>主编：丁贵娥</a:t>
            </a:r>
            <a:endParaRPr lang="zh-CN" altLang="en-US" sz="1600" b="1" dirty="0">
              <a:solidFill>
                <a:schemeClr val="bg1"/>
              </a:solidFill>
              <a:latin typeface="汉仪文黑-75简" panose="00020600040101010101" charset="-122"/>
              <a:ea typeface="汉仪文黑-75简" panose="00020600040101010101" charset="-122"/>
              <a:cs typeface="汉仪文黑-75简" panose="00020600040101010101" charset="-122"/>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400" advTm="0">
        <p14:ripple/>
      </p:transition>
    </mc:Choice>
    <mc:Fallback>
      <p:transition spd="slow" advTm="0">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bg1"/>
                </a:solidFill>
              </a:rPr>
              <a:t>新知解析</a:t>
            </a:r>
            <a:endParaRPr lang="zh-CN" altLang="en-US">
              <a:solidFill>
                <a:schemeClr val="bg1"/>
              </a:solidFill>
            </a:endParaRPr>
          </a:p>
        </p:txBody>
      </p:sp>
      <p:sp>
        <p:nvSpPr>
          <p:cNvPr id="7" name="矩形 6"/>
          <p:cNvSpPr/>
          <p:nvPr/>
        </p:nvSpPr>
        <p:spPr>
          <a:xfrm>
            <a:off x="5603875" y="18732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任务小结</a:t>
            </a:r>
            <a:endParaRPr lang="zh-CN" altLang="en-US">
              <a:solidFill>
                <a:schemeClr val="tx1"/>
              </a:solidFill>
            </a:endParaRPr>
          </a:p>
        </p:txBody>
      </p:sp>
      <p:sp>
        <p:nvSpPr>
          <p:cNvPr id="9" name="矩形 8"/>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11" name="矩形 10"/>
          <p:cNvSpPr/>
          <p:nvPr/>
        </p:nvSpPr>
        <p:spPr>
          <a:xfrm>
            <a:off x="960120" y="1363345"/>
            <a:ext cx="10217150" cy="1811020"/>
          </a:xfrm>
          <a:prstGeom prst="rect">
            <a:avLst/>
          </a:prstGeom>
          <a:solidFill>
            <a:schemeClr val="accent5">
              <a:lumMod val="20000"/>
              <a:lumOff val="80000"/>
            </a:schemeClr>
          </a:solidFill>
          <a:ln>
            <a:solidFill>
              <a:schemeClr val="accent5">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indent="0" algn="l" fontAlgn="auto">
              <a:lnSpc>
                <a:spcPct val="150000"/>
              </a:lnSpc>
            </a:pPr>
            <a:endPar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1.固定资产基础表表格格式的美化；</a:t>
            </a:r>
            <a:endParaRPr lang="zh-CN" altLang="en-US" sz="2800">
              <a:solidFill>
                <a:schemeClr val="tx1"/>
              </a:solidFill>
              <a:latin typeface="微软雅黑" panose="020B0503020204020204" charset="-122"/>
              <a:ea typeface="微软雅黑" panose="020B0503020204020204" charset="-122"/>
              <a:cs typeface="微软雅黑" panose="020B0503020204020204" charset="-122"/>
            </a:endParaRPr>
          </a:p>
          <a:p>
            <a:pPr indent="0" algn="l"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2.单元格格式设置；</a:t>
            </a:r>
            <a:endParaRPr lang="zh-CN" altLang="en-US" sz="2800">
              <a:solidFill>
                <a:schemeClr val="tx1"/>
              </a:solidFill>
              <a:latin typeface="微软雅黑" panose="020B0503020204020204" charset="-122"/>
              <a:ea typeface="微软雅黑" panose="020B0503020204020204" charset="-122"/>
              <a:cs typeface="微软雅黑" panose="020B0503020204020204" charset="-122"/>
            </a:endParaRPr>
          </a:p>
          <a:p>
            <a:pPr indent="0" algn="l" fontAlgn="auto">
              <a:lnSpc>
                <a:spcPct val="150000"/>
              </a:lnSpc>
            </a:pPr>
            <a:endPar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pic>
        <p:nvPicPr>
          <p:cNvPr id="18435" name="Picture 4" descr="png-012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580563" y="5135563"/>
            <a:ext cx="2155825" cy="172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新知解析</a:t>
            </a:r>
            <a:endParaRPr lang="zh-CN" altLang="en-US"/>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学以致用</a:t>
            </a:r>
            <a:endParaRPr lang="zh-CN" altLang="en-US">
              <a:solidFill>
                <a:schemeClr val="tx1"/>
              </a:solidFill>
            </a:endParaRPr>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3" name="文本框 2"/>
          <p:cNvSpPr txBox="1"/>
          <p:nvPr/>
        </p:nvSpPr>
        <p:spPr>
          <a:xfrm>
            <a:off x="-118745" y="704215"/>
            <a:ext cx="12092940" cy="5908040"/>
          </a:xfrm>
          <a:prstGeom prst="rect">
            <a:avLst/>
          </a:prstGeom>
          <a:noFill/>
          <a:ln w="9525">
            <a:noFill/>
          </a:ln>
        </p:spPr>
        <p:txBody>
          <a:bodyPr>
            <a:noAutofit/>
          </a:bodyPr>
          <a:p>
            <a:pPr marL="533400" indent="0" fontAlgn="auto">
              <a:lnSpc>
                <a:spcPts val="2400"/>
              </a:lnSpc>
            </a:pPr>
            <a:r>
              <a:rPr lang="zh-CN" sz="2400" b="0">
                <a:solidFill>
                  <a:srgbClr val="231F20"/>
                </a:solidFill>
                <a:ea typeface="微软雅黑" panose="020B0503020204020204" charset="-122"/>
              </a:rPr>
              <a:t>   </a:t>
            </a:r>
            <a:r>
              <a:rPr lang="en-US" altLang="zh-CN" sz="2400">
                <a:solidFill>
                  <a:srgbClr val="000000"/>
                </a:solidFill>
                <a:cs typeface="Arial" panose="020B0604020202020204" pitchFamily="34" charset="0"/>
                <a:sym typeface="+mn-ea"/>
              </a:rPr>
              <a:t>   </a:t>
            </a:r>
            <a:r>
              <a:rPr lang="zh-CN" altLang="en-US" sz="2400" b="1" dirty="0" smtClean="0">
                <a:solidFill>
                  <a:srgbClr val="C00000"/>
                </a:solidFill>
                <a:sym typeface="+mn-ea"/>
              </a:rPr>
              <a:t>思考？？</a:t>
            </a:r>
            <a:endParaRPr lang="en-US" altLang="zh-CN" sz="2400" b="1" dirty="0" smtClean="0">
              <a:solidFill>
                <a:srgbClr val="C00000"/>
              </a:solidFill>
            </a:endParaRPr>
          </a:p>
          <a:p>
            <a:pPr marL="533400" indent="0" fontAlgn="auto">
              <a:lnSpc>
                <a:spcPts val="2600"/>
              </a:lnSpc>
            </a:pPr>
            <a:r>
              <a:rPr lang="zh-CN" sz="2400">
                <a:solidFill>
                  <a:srgbClr val="231F20"/>
                </a:solidFill>
                <a:ea typeface="微软雅黑" panose="020B0503020204020204" charset="-122"/>
              </a:rPr>
              <a:t>齐鲁公司是一家生产机械设备的企业，虽然规模不大，但固定资产较多，而且价值较高。因此，固定资产管理对该企业来说是相当重要的。该公司设有厂部、财务处、人事处、采购处、销售处、金工车间和机装车间等部门。固定资产所属部门负责其固定资产的维护。目前，该公司已有各类固定资产设备10台，集中在财务处管理。每个固定资产都有一张卡片，记录它增加的方式、开始使用的日期、固定资产编码、规格、种类所属部门、原始价值、累计价值、净值和折旧方法等信息。固定资产日常管理业务有固定资产的增加和减少、部门间的调拨、月折旧的计提和折旧数据的汇总分析。该公司的固定资产分为房屋建筑类、机械设备类、运输工具类和办公设备类，其编码分别是02、03、05、06，净残值率分别为 5%、4%、4%、3%。其中，05 号固定资产预计总工作量为400000千米，本月工作量为2000千米。该公司从20</a:t>
            </a:r>
            <a:r>
              <a:rPr lang="en-US" altLang="zh-CN" sz="2400">
                <a:solidFill>
                  <a:srgbClr val="231F20"/>
                </a:solidFill>
                <a:ea typeface="微软雅黑" panose="020B0503020204020204" charset="-122"/>
              </a:rPr>
              <a:t>23</a:t>
            </a:r>
            <a:r>
              <a:rPr lang="zh-CN" sz="2400">
                <a:solidFill>
                  <a:srgbClr val="231F20"/>
                </a:solidFill>
                <a:ea typeface="微软雅黑" panose="020B0503020204020204" charset="-122"/>
              </a:rPr>
              <a:t>年</a:t>
            </a:r>
            <a:r>
              <a:rPr lang="en-US" altLang="zh-CN" sz="2400">
                <a:solidFill>
                  <a:srgbClr val="231F20"/>
                </a:solidFill>
                <a:ea typeface="微软雅黑" panose="020B0503020204020204" charset="-122"/>
              </a:rPr>
              <a:t>1</a:t>
            </a:r>
            <a:r>
              <a:rPr lang="zh-CN" sz="2400">
                <a:solidFill>
                  <a:srgbClr val="231F20"/>
                </a:solidFill>
                <a:ea typeface="微软雅黑" panose="020B0503020204020204" charset="-122"/>
              </a:rPr>
              <a:t>月起用电子表格(Excel)核算固定资产。</a:t>
            </a:r>
            <a:endParaRPr lang="zh-CN" sz="2400">
              <a:solidFill>
                <a:srgbClr val="231F20"/>
              </a:solidFill>
              <a:ea typeface="微软雅黑" panose="020B0503020204020204" charset="-122"/>
            </a:endParaRPr>
          </a:p>
          <a:p>
            <a:pPr marL="533400" indent="0" fontAlgn="auto">
              <a:lnSpc>
                <a:spcPts val="2600"/>
              </a:lnSpc>
            </a:pPr>
            <a:r>
              <a:rPr lang="zh-CN" sz="2400">
                <a:solidFill>
                  <a:srgbClr val="231F20"/>
                </a:solidFill>
                <a:ea typeface="微软雅黑" panose="020B0503020204020204" charset="-122"/>
              </a:rPr>
              <a:t>【要求】</a:t>
            </a:r>
            <a:endParaRPr lang="zh-CN" sz="2400">
              <a:solidFill>
                <a:srgbClr val="231F20"/>
              </a:solidFill>
              <a:ea typeface="微软雅黑" panose="020B0503020204020204" charset="-122"/>
            </a:endParaRPr>
          </a:p>
          <a:p>
            <a:pPr marL="533400" indent="0" fontAlgn="auto">
              <a:lnSpc>
                <a:spcPts val="2600"/>
              </a:lnSpc>
            </a:pPr>
            <a:r>
              <a:rPr lang="zh-CN" sz="2400">
                <a:solidFill>
                  <a:srgbClr val="231F20"/>
                </a:solidFill>
                <a:ea typeface="微软雅黑" panose="020B0503020204020204" charset="-122"/>
              </a:rPr>
              <a:t>根据上述资料，完成下列操作。</a:t>
            </a:r>
            <a:endParaRPr lang="zh-CN" sz="2400">
              <a:solidFill>
                <a:srgbClr val="231F20"/>
              </a:solidFill>
              <a:ea typeface="微软雅黑" panose="020B0503020204020204" charset="-122"/>
            </a:endParaRPr>
          </a:p>
          <a:p>
            <a:pPr marL="533400" indent="0" fontAlgn="auto">
              <a:lnSpc>
                <a:spcPts val="2600"/>
              </a:lnSpc>
            </a:pPr>
            <a:r>
              <a:rPr lang="zh-CN" sz="2400">
                <a:solidFill>
                  <a:srgbClr val="231F20"/>
                </a:solidFill>
                <a:ea typeface="微软雅黑" panose="020B0503020204020204" charset="-122"/>
              </a:rPr>
              <a:t>(1)设计固定资产卡片样式，录入固定资产卡片的初始数据，</a:t>
            </a:r>
            <a:endParaRPr lang="zh-CN" sz="2400">
              <a:solidFill>
                <a:srgbClr val="231F20"/>
              </a:solidFill>
              <a:ea typeface="微软雅黑" panose="020B0503020204020204" charset="-122"/>
            </a:endParaRPr>
          </a:p>
          <a:p>
            <a:pPr marL="533400" indent="-533400" fontAlgn="auto">
              <a:lnSpc>
                <a:spcPct val="100000"/>
              </a:lnSpc>
            </a:pPr>
            <a:r>
              <a:rPr lang="en-US" altLang="zh-CN" sz="2400" b="0">
                <a:solidFill>
                  <a:schemeClr val="tx1"/>
                </a:solidFill>
                <a:cs typeface="Arial" panose="020B0604020202020204" pitchFamily="34" charset="0"/>
              </a:rPr>
              <a:t>        </a:t>
            </a:r>
            <a:endParaRPr lang="en-US" altLang="zh-CN" sz="2400" b="0">
              <a:solidFill>
                <a:schemeClr val="tx1"/>
              </a:solidFill>
              <a:cs typeface="Arial" panose="020B0604020202020204" pitchFamily="34" charset="0"/>
              <a:sym typeface="+mn-ea"/>
            </a:endParaRPr>
          </a:p>
        </p:txBody>
      </p:sp>
      <p:grpSp>
        <p:nvGrpSpPr>
          <p:cNvPr id="4" name="Group 144"/>
          <p:cNvGrpSpPr>
            <a:grpSpLocks noChangeAspect="1"/>
          </p:cNvGrpSpPr>
          <p:nvPr/>
        </p:nvGrpSpPr>
        <p:grpSpPr bwMode="auto">
          <a:xfrm flipH="1">
            <a:off x="10367645" y="4956175"/>
            <a:ext cx="1791335" cy="1793240"/>
            <a:chOff x="192" y="1920"/>
            <a:chExt cx="1100" cy="1155"/>
          </a:xfrm>
        </p:grpSpPr>
        <p:sp>
          <p:nvSpPr>
            <p:cNvPr id="11" name="AutoShape 145"/>
            <p:cNvSpPr>
              <a:spLocks noChangeAspect="1" noChangeArrowheads="1" noTextEdit="1"/>
            </p:cNvSpPr>
            <p:nvPr/>
          </p:nvSpPr>
          <p:spPr bwMode="auto">
            <a:xfrm>
              <a:off x="192" y="1920"/>
              <a:ext cx="1100" cy="1155"/>
            </a:xfrm>
            <a:prstGeom prst="rect">
              <a:avLst/>
            </a:prstGeom>
            <a:noFill/>
            <a:ln w="9525">
              <a:noFill/>
              <a:miter lim="800000"/>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2" name="Freeform 146"/>
            <p:cNvSpPr/>
            <p:nvPr/>
          </p:nvSpPr>
          <p:spPr bwMode="auto">
            <a:xfrm>
              <a:off x="198" y="1937"/>
              <a:ext cx="1086" cy="1133"/>
            </a:xfrm>
            <a:custGeom>
              <a:avLst/>
              <a:gdLst/>
              <a:ahLst/>
              <a:cxnLst>
                <a:cxn ang="0">
                  <a:pos x="2110" y="793"/>
                </a:cxn>
                <a:cxn ang="0">
                  <a:pos x="2022" y="811"/>
                </a:cxn>
                <a:cxn ang="0">
                  <a:pos x="1939" y="616"/>
                </a:cxn>
                <a:cxn ang="0">
                  <a:pos x="1938" y="435"/>
                </a:cxn>
                <a:cxn ang="0">
                  <a:pos x="1871" y="336"/>
                </a:cxn>
                <a:cxn ang="0">
                  <a:pos x="1836" y="111"/>
                </a:cxn>
                <a:cxn ang="0">
                  <a:pos x="1764" y="124"/>
                </a:cxn>
                <a:cxn ang="0">
                  <a:pos x="1711" y="72"/>
                </a:cxn>
                <a:cxn ang="0">
                  <a:pos x="1590" y="3"/>
                </a:cxn>
                <a:cxn ang="0">
                  <a:pos x="1449" y="140"/>
                </a:cxn>
                <a:cxn ang="0">
                  <a:pos x="1320" y="351"/>
                </a:cxn>
                <a:cxn ang="0">
                  <a:pos x="1135" y="605"/>
                </a:cxn>
                <a:cxn ang="0">
                  <a:pos x="941" y="743"/>
                </a:cxn>
                <a:cxn ang="0">
                  <a:pos x="724" y="626"/>
                </a:cxn>
                <a:cxn ang="0">
                  <a:pos x="457" y="654"/>
                </a:cxn>
                <a:cxn ang="0">
                  <a:pos x="254" y="940"/>
                </a:cxn>
                <a:cxn ang="0">
                  <a:pos x="116" y="1008"/>
                </a:cxn>
                <a:cxn ang="0">
                  <a:pos x="0" y="1179"/>
                </a:cxn>
                <a:cxn ang="0">
                  <a:pos x="70" y="1184"/>
                </a:cxn>
                <a:cxn ang="0">
                  <a:pos x="138" y="1099"/>
                </a:cxn>
                <a:cxn ang="0">
                  <a:pos x="114" y="1174"/>
                </a:cxn>
                <a:cxn ang="0">
                  <a:pos x="123" y="1258"/>
                </a:cxn>
                <a:cxn ang="0">
                  <a:pos x="179" y="1251"/>
                </a:cxn>
                <a:cxn ang="0">
                  <a:pos x="227" y="1155"/>
                </a:cxn>
                <a:cxn ang="0">
                  <a:pos x="250" y="1132"/>
                </a:cxn>
                <a:cxn ang="0">
                  <a:pos x="341" y="1176"/>
                </a:cxn>
                <a:cxn ang="0">
                  <a:pos x="380" y="1126"/>
                </a:cxn>
                <a:cxn ang="0">
                  <a:pos x="335" y="1027"/>
                </a:cxn>
                <a:cxn ang="0">
                  <a:pos x="496" y="882"/>
                </a:cxn>
                <a:cxn ang="0">
                  <a:pos x="594" y="880"/>
                </a:cxn>
                <a:cxn ang="0">
                  <a:pos x="631" y="1030"/>
                </a:cxn>
                <a:cxn ang="0">
                  <a:pos x="503" y="1333"/>
                </a:cxn>
                <a:cxn ang="0">
                  <a:pos x="576" y="1910"/>
                </a:cxn>
                <a:cxn ang="0">
                  <a:pos x="672" y="2202"/>
                </a:cxn>
                <a:cxn ang="0">
                  <a:pos x="490" y="2197"/>
                </a:cxn>
                <a:cxn ang="0">
                  <a:pos x="587" y="2265"/>
                </a:cxn>
                <a:cxn ang="0">
                  <a:pos x="737" y="2235"/>
                </a:cxn>
                <a:cxn ang="0">
                  <a:pos x="786" y="2200"/>
                </a:cxn>
                <a:cxn ang="0">
                  <a:pos x="1434" y="2205"/>
                </a:cxn>
                <a:cxn ang="0">
                  <a:pos x="1488" y="2235"/>
                </a:cxn>
                <a:cxn ang="0">
                  <a:pos x="1658" y="2265"/>
                </a:cxn>
                <a:cxn ang="0">
                  <a:pos x="1718" y="2193"/>
                </a:cxn>
                <a:cxn ang="0">
                  <a:pos x="1544" y="2201"/>
                </a:cxn>
                <a:cxn ang="0">
                  <a:pos x="1467" y="1849"/>
                </a:cxn>
                <a:cxn ang="0">
                  <a:pos x="1420" y="1472"/>
                </a:cxn>
                <a:cxn ang="0">
                  <a:pos x="1620" y="1517"/>
                </a:cxn>
                <a:cxn ang="0">
                  <a:pos x="1619" y="1231"/>
                </a:cxn>
                <a:cxn ang="0">
                  <a:pos x="1449" y="1107"/>
                </a:cxn>
                <a:cxn ang="0">
                  <a:pos x="1573" y="829"/>
                </a:cxn>
                <a:cxn ang="0">
                  <a:pos x="1681" y="908"/>
                </a:cxn>
                <a:cxn ang="0">
                  <a:pos x="1825" y="933"/>
                </a:cxn>
                <a:cxn ang="0">
                  <a:pos x="1908" y="893"/>
                </a:cxn>
                <a:cxn ang="0">
                  <a:pos x="1907" y="946"/>
                </a:cxn>
                <a:cxn ang="0">
                  <a:pos x="1871" y="1034"/>
                </a:cxn>
                <a:cxn ang="0">
                  <a:pos x="1807" y="1214"/>
                </a:cxn>
                <a:cxn ang="0">
                  <a:pos x="1702" y="1272"/>
                </a:cxn>
                <a:cxn ang="0">
                  <a:pos x="1756" y="1508"/>
                </a:cxn>
                <a:cxn ang="0">
                  <a:pos x="1909" y="1348"/>
                </a:cxn>
                <a:cxn ang="0">
                  <a:pos x="1984" y="1127"/>
                </a:cxn>
                <a:cxn ang="0">
                  <a:pos x="2112" y="1074"/>
                </a:cxn>
                <a:cxn ang="0">
                  <a:pos x="2180" y="969"/>
                </a:cxn>
              </a:cxnLst>
              <a:rect l="0" t="0" r="r" b="b"/>
              <a:pathLst>
                <a:path w="2181" h="2265">
                  <a:moveTo>
                    <a:pt x="2152" y="908"/>
                  </a:moveTo>
                  <a:lnTo>
                    <a:pt x="2154" y="887"/>
                  </a:lnTo>
                  <a:lnTo>
                    <a:pt x="2151" y="861"/>
                  </a:lnTo>
                  <a:lnTo>
                    <a:pt x="2144" y="831"/>
                  </a:lnTo>
                  <a:lnTo>
                    <a:pt x="2129" y="807"/>
                  </a:lnTo>
                  <a:lnTo>
                    <a:pt x="2125" y="802"/>
                  </a:lnTo>
                  <a:lnTo>
                    <a:pt x="2120" y="799"/>
                  </a:lnTo>
                  <a:lnTo>
                    <a:pt x="2114" y="795"/>
                  </a:lnTo>
                  <a:lnTo>
                    <a:pt x="2110" y="793"/>
                  </a:lnTo>
                  <a:lnTo>
                    <a:pt x="2104" y="791"/>
                  </a:lnTo>
                  <a:lnTo>
                    <a:pt x="2097" y="790"/>
                  </a:lnTo>
                  <a:lnTo>
                    <a:pt x="2091" y="790"/>
                  </a:lnTo>
                  <a:lnTo>
                    <a:pt x="2084" y="790"/>
                  </a:lnTo>
                  <a:lnTo>
                    <a:pt x="2072" y="791"/>
                  </a:lnTo>
                  <a:lnTo>
                    <a:pt x="2058" y="794"/>
                  </a:lnTo>
                  <a:lnTo>
                    <a:pt x="2045" y="799"/>
                  </a:lnTo>
                  <a:lnTo>
                    <a:pt x="2034" y="804"/>
                  </a:lnTo>
                  <a:lnTo>
                    <a:pt x="2022" y="811"/>
                  </a:lnTo>
                  <a:lnTo>
                    <a:pt x="2011" y="818"/>
                  </a:lnTo>
                  <a:lnTo>
                    <a:pt x="2000" y="826"/>
                  </a:lnTo>
                  <a:lnTo>
                    <a:pt x="1990" y="834"/>
                  </a:lnTo>
                  <a:lnTo>
                    <a:pt x="1879" y="710"/>
                  </a:lnTo>
                  <a:lnTo>
                    <a:pt x="1894" y="693"/>
                  </a:lnTo>
                  <a:lnTo>
                    <a:pt x="1908" y="676"/>
                  </a:lnTo>
                  <a:lnTo>
                    <a:pt x="1920" y="656"/>
                  </a:lnTo>
                  <a:lnTo>
                    <a:pt x="1930" y="636"/>
                  </a:lnTo>
                  <a:lnTo>
                    <a:pt x="1939" y="616"/>
                  </a:lnTo>
                  <a:lnTo>
                    <a:pt x="1946" y="594"/>
                  </a:lnTo>
                  <a:lnTo>
                    <a:pt x="1951" y="572"/>
                  </a:lnTo>
                  <a:lnTo>
                    <a:pt x="1953" y="549"/>
                  </a:lnTo>
                  <a:lnTo>
                    <a:pt x="1987" y="563"/>
                  </a:lnTo>
                  <a:lnTo>
                    <a:pt x="2002" y="537"/>
                  </a:lnTo>
                  <a:lnTo>
                    <a:pt x="1953" y="502"/>
                  </a:lnTo>
                  <a:lnTo>
                    <a:pt x="1950" y="479"/>
                  </a:lnTo>
                  <a:lnTo>
                    <a:pt x="1945" y="457"/>
                  </a:lnTo>
                  <a:lnTo>
                    <a:pt x="1938" y="435"/>
                  </a:lnTo>
                  <a:lnTo>
                    <a:pt x="1929" y="414"/>
                  </a:lnTo>
                  <a:lnTo>
                    <a:pt x="1919" y="395"/>
                  </a:lnTo>
                  <a:lnTo>
                    <a:pt x="1907" y="375"/>
                  </a:lnTo>
                  <a:lnTo>
                    <a:pt x="1893" y="358"/>
                  </a:lnTo>
                  <a:lnTo>
                    <a:pt x="1877" y="340"/>
                  </a:lnTo>
                  <a:lnTo>
                    <a:pt x="1876" y="339"/>
                  </a:lnTo>
                  <a:lnTo>
                    <a:pt x="1875" y="338"/>
                  </a:lnTo>
                  <a:lnTo>
                    <a:pt x="1873" y="337"/>
                  </a:lnTo>
                  <a:lnTo>
                    <a:pt x="1871" y="336"/>
                  </a:lnTo>
                  <a:lnTo>
                    <a:pt x="1874" y="324"/>
                  </a:lnTo>
                  <a:lnTo>
                    <a:pt x="1884" y="276"/>
                  </a:lnTo>
                  <a:lnTo>
                    <a:pt x="1891" y="230"/>
                  </a:lnTo>
                  <a:lnTo>
                    <a:pt x="1892" y="188"/>
                  </a:lnTo>
                  <a:lnTo>
                    <a:pt x="1883" y="157"/>
                  </a:lnTo>
                  <a:lnTo>
                    <a:pt x="1870" y="139"/>
                  </a:lnTo>
                  <a:lnTo>
                    <a:pt x="1859" y="125"/>
                  </a:lnTo>
                  <a:lnTo>
                    <a:pt x="1847" y="117"/>
                  </a:lnTo>
                  <a:lnTo>
                    <a:pt x="1836" y="111"/>
                  </a:lnTo>
                  <a:lnTo>
                    <a:pt x="1824" y="110"/>
                  </a:lnTo>
                  <a:lnTo>
                    <a:pt x="1813" y="110"/>
                  </a:lnTo>
                  <a:lnTo>
                    <a:pt x="1800" y="114"/>
                  </a:lnTo>
                  <a:lnTo>
                    <a:pt x="1787" y="117"/>
                  </a:lnTo>
                  <a:lnTo>
                    <a:pt x="1783" y="118"/>
                  </a:lnTo>
                  <a:lnTo>
                    <a:pt x="1778" y="119"/>
                  </a:lnTo>
                  <a:lnTo>
                    <a:pt x="1773" y="122"/>
                  </a:lnTo>
                  <a:lnTo>
                    <a:pt x="1769" y="123"/>
                  </a:lnTo>
                  <a:lnTo>
                    <a:pt x="1764" y="124"/>
                  </a:lnTo>
                  <a:lnTo>
                    <a:pt x="1760" y="124"/>
                  </a:lnTo>
                  <a:lnTo>
                    <a:pt x="1754" y="125"/>
                  </a:lnTo>
                  <a:lnTo>
                    <a:pt x="1749" y="125"/>
                  </a:lnTo>
                  <a:lnTo>
                    <a:pt x="1740" y="124"/>
                  </a:lnTo>
                  <a:lnTo>
                    <a:pt x="1734" y="119"/>
                  </a:lnTo>
                  <a:lnTo>
                    <a:pt x="1729" y="109"/>
                  </a:lnTo>
                  <a:lnTo>
                    <a:pt x="1722" y="94"/>
                  </a:lnTo>
                  <a:lnTo>
                    <a:pt x="1717" y="84"/>
                  </a:lnTo>
                  <a:lnTo>
                    <a:pt x="1711" y="72"/>
                  </a:lnTo>
                  <a:lnTo>
                    <a:pt x="1706" y="59"/>
                  </a:lnTo>
                  <a:lnTo>
                    <a:pt x="1697" y="48"/>
                  </a:lnTo>
                  <a:lnTo>
                    <a:pt x="1687" y="36"/>
                  </a:lnTo>
                  <a:lnTo>
                    <a:pt x="1676" y="25"/>
                  </a:lnTo>
                  <a:lnTo>
                    <a:pt x="1661" y="13"/>
                  </a:lnTo>
                  <a:lnTo>
                    <a:pt x="1642" y="4"/>
                  </a:lnTo>
                  <a:lnTo>
                    <a:pt x="1625" y="0"/>
                  </a:lnTo>
                  <a:lnTo>
                    <a:pt x="1608" y="0"/>
                  </a:lnTo>
                  <a:lnTo>
                    <a:pt x="1590" y="3"/>
                  </a:lnTo>
                  <a:lnTo>
                    <a:pt x="1573" y="11"/>
                  </a:lnTo>
                  <a:lnTo>
                    <a:pt x="1555" y="21"/>
                  </a:lnTo>
                  <a:lnTo>
                    <a:pt x="1537" y="35"/>
                  </a:lnTo>
                  <a:lnTo>
                    <a:pt x="1521" y="50"/>
                  </a:lnTo>
                  <a:lnTo>
                    <a:pt x="1505" y="67"/>
                  </a:lnTo>
                  <a:lnTo>
                    <a:pt x="1489" y="86"/>
                  </a:lnTo>
                  <a:lnTo>
                    <a:pt x="1475" y="104"/>
                  </a:lnTo>
                  <a:lnTo>
                    <a:pt x="1461" y="123"/>
                  </a:lnTo>
                  <a:lnTo>
                    <a:pt x="1449" y="140"/>
                  </a:lnTo>
                  <a:lnTo>
                    <a:pt x="1438" y="157"/>
                  </a:lnTo>
                  <a:lnTo>
                    <a:pt x="1428" y="172"/>
                  </a:lnTo>
                  <a:lnTo>
                    <a:pt x="1420" y="186"/>
                  </a:lnTo>
                  <a:lnTo>
                    <a:pt x="1414" y="196"/>
                  </a:lnTo>
                  <a:lnTo>
                    <a:pt x="1323" y="143"/>
                  </a:lnTo>
                  <a:lnTo>
                    <a:pt x="1266" y="254"/>
                  </a:lnTo>
                  <a:lnTo>
                    <a:pt x="1368" y="298"/>
                  </a:lnTo>
                  <a:lnTo>
                    <a:pt x="1344" y="324"/>
                  </a:lnTo>
                  <a:lnTo>
                    <a:pt x="1320" y="351"/>
                  </a:lnTo>
                  <a:lnTo>
                    <a:pt x="1295" y="380"/>
                  </a:lnTo>
                  <a:lnTo>
                    <a:pt x="1272" y="408"/>
                  </a:lnTo>
                  <a:lnTo>
                    <a:pt x="1251" y="438"/>
                  </a:lnTo>
                  <a:lnTo>
                    <a:pt x="1229" y="467"/>
                  </a:lnTo>
                  <a:lnTo>
                    <a:pt x="1208" y="496"/>
                  </a:lnTo>
                  <a:lnTo>
                    <a:pt x="1188" y="525"/>
                  </a:lnTo>
                  <a:lnTo>
                    <a:pt x="1170" y="553"/>
                  </a:lnTo>
                  <a:lnTo>
                    <a:pt x="1152" y="580"/>
                  </a:lnTo>
                  <a:lnTo>
                    <a:pt x="1135" y="605"/>
                  </a:lnTo>
                  <a:lnTo>
                    <a:pt x="1120" y="629"/>
                  </a:lnTo>
                  <a:lnTo>
                    <a:pt x="1107" y="652"/>
                  </a:lnTo>
                  <a:lnTo>
                    <a:pt x="1094" y="672"/>
                  </a:lnTo>
                  <a:lnTo>
                    <a:pt x="1084" y="690"/>
                  </a:lnTo>
                  <a:lnTo>
                    <a:pt x="1074" y="705"/>
                  </a:lnTo>
                  <a:lnTo>
                    <a:pt x="998" y="623"/>
                  </a:lnTo>
                  <a:lnTo>
                    <a:pt x="968" y="763"/>
                  </a:lnTo>
                  <a:lnTo>
                    <a:pt x="956" y="754"/>
                  </a:lnTo>
                  <a:lnTo>
                    <a:pt x="941" y="743"/>
                  </a:lnTo>
                  <a:lnTo>
                    <a:pt x="923" y="731"/>
                  </a:lnTo>
                  <a:lnTo>
                    <a:pt x="905" y="718"/>
                  </a:lnTo>
                  <a:lnTo>
                    <a:pt x="883" y="704"/>
                  </a:lnTo>
                  <a:lnTo>
                    <a:pt x="860" y="690"/>
                  </a:lnTo>
                  <a:lnTo>
                    <a:pt x="835" y="677"/>
                  </a:lnTo>
                  <a:lnTo>
                    <a:pt x="808" y="663"/>
                  </a:lnTo>
                  <a:lnTo>
                    <a:pt x="782" y="649"/>
                  </a:lnTo>
                  <a:lnTo>
                    <a:pt x="753" y="636"/>
                  </a:lnTo>
                  <a:lnTo>
                    <a:pt x="724" y="626"/>
                  </a:lnTo>
                  <a:lnTo>
                    <a:pt x="695" y="616"/>
                  </a:lnTo>
                  <a:lnTo>
                    <a:pt x="667" y="608"/>
                  </a:lnTo>
                  <a:lnTo>
                    <a:pt x="637" y="602"/>
                  </a:lnTo>
                  <a:lnTo>
                    <a:pt x="608" y="600"/>
                  </a:lnTo>
                  <a:lnTo>
                    <a:pt x="579" y="598"/>
                  </a:lnTo>
                  <a:lnTo>
                    <a:pt x="548" y="603"/>
                  </a:lnTo>
                  <a:lnTo>
                    <a:pt x="517" y="614"/>
                  </a:lnTo>
                  <a:lnTo>
                    <a:pt x="487" y="632"/>
                  </a:lnTo>
                  <a:lnTo>
                    <a:pt x="457" y="654"/>
                  </a:lnTo>
                  <a:lnTo>
                    <a:pt x="428" y="680"/>
                  </a:lnTo>
                  <a:lnTo>
                    <a:pt x="401" y="710"/>
                  </a:lnTo>
                  <a:lnTo>
                    <a:pt x="374" y="742"/>
                  </a:lnTo>
                  <a:lnTo>
                    <a:pt x="350" y="777"/>
                  </a:lnTo>
                  <a:lnTo>
                    <a:pt x="327" y="811"/>
                  </a:lnTo>
                  <a:lnTo>
                    <a:pt x="305" y="846"/>
                  </a:lnTo>
                  <a:lnTo>
                    <a:pt x="286" y="879"/>
                  </a:lnTo>
                  <a:lnTo>
                    <a:pt x="269" y="910"/>
                  </a:lnTo>
                  <a:lnTo>
                    <a:pt x="254" y="940"/>
                  </a:lnTo>
                  <a:lnTo>
                    <a:pt x="242" y="965"/>
                  </a:lnTo>
                  <a:lnTo>
                    <a:pt x="231" y="986"/>
                  </a:lnTo>
                  <a:lnTo>
                    <a:pt x="224" y="1001"/>
                  </a:lnTo>
                  <a:lnTo>
                    <a:pt x="212" y="999"/>
                  </a:lnTo>
                  <a:lnTo>
                    <a:pt x="197" y="998"/>
                  </a:lnTo>
                  <a:lnTo>
                    <a:pt x="178" y="997"/>
                  </a:lnTo>
                  <a:lnTo>
                    <a:pt x="159" y="998"/>
                  </a:lnTo>
                  <a:lnTo>
                    <a:pt x="137" y="1001"/>
                  </a:lnTo>
                  <a:lnTo>
                    <a:pt x="116" y="1008"/>
                  </a:lnTo>
                  <a:lnTo>
                    <a:pt x="94" y="1018"/>
                  </a:lnTo>
                  <a:lnTo>
                    <a:pt x="73" y="1030"/>
                  </a:lnTo>
                  <a:lnTo>
                    <a:pt x="55" y="1047"/>
                  </a:lnTo>
                  <a:lnTo>
                    <a:pt x="38" y="1068"/>
                  </a:lnTo>
                  <a:lnTo>
                    <a:pt x="24" y="1090"/>
                  </a:lnTo>
                  <a:lnTo>
                    <a:pt x="12" y="1114"/>
                  </a:lnTo>
                  <a:lnTo>
                    <a:pt x="4" y="1137"/>
                  </a:lnTo>
                  <a:lnTo>
                    <a:pt x="0" y="1159"/>
                  </a:lnTo>
                  <a:lnTo>
                    <a:pt x="0" y="1179"/>
                  </a:lnTo>
                  <a:lnTo>
                    <a:pt x="3" y="1194"/>
                  </a:lnTo>
                  <a:lnTo>
                    <a:pt x="9" y="1202"/>
                  </a:lnTo>
                  <a:lnTo>
                    <a:pt x="16" y="1206"/>
                  </a:lnTo>
                  <a:lnTo>
                    <a:pt x="24" y="1209"/>
                  </a:lnTo>
                  <a:lnTo>
                    <a:pt x="33" y="1209"/>
                  </a:lnTo>
                  <a:lnTo>
                    <a:pt x="42" y="1205"/>
                  </a:lnTo>
                  <a:lnTo>
                    <a:pt x="53" y="1201"/>
                  </a:lnTo>
                  <a:lnTo>
                    <a:pt x="61" y="1194"/>
                  </a:lnTo>
                  <a:lnTo>
                    <a:pt x="70" y="1184"/>
                  </a:lnTo>
                  <a:lnTo>
                    <a:pt x="78" y="1175"/>
                  </a:lnTo>
                  <a:lnTo>
                    <a:pt x="86" y="1164"/>
                  </a:lnTo>
                  <a:lnTo>
                    <a:pt x="94" y="1153"/>
                  </a:lnTo>
                  <a:lnTo>
                    <a:pt x="102" y="1142"/>
                  </a:lnTo>
                  <a:lnTo>
                    <a:pt x="110" y="1129"/>
                  </a:lnTo>
                  <a:lnTo>
                    <a:pt x="121" y="1115"/>
                  </a:lnTo>
                  <a:lnTo>
                    <a:pt x="129" y="1105"/>
                  </a:lnTo>
                  <a:lnTo>
                    <a:pt x="136" y="1100"/>
                  </a:lnTo>
                  <a:lnTo>
                    <a:pt x="138" y="1099"/>
                  </a:lnTo>
                  <a:lnTo>
                    <a:pt x="141" y="1099"/>
                  </a:lnTo>
                  <a:lnTo>
                    <a:pt x="144" y="1099"/>
                  </a:lnTo>
                  <a:lnTo>
                    <a:pt x="146" y="1098"/>
                  </a:lnTo>
                  <a:lnTo>
                    <a:pt x="142" y="1107"/>
                  </a:lnTo>
                  <a:lnTo>
                    <a:pt x="138" y="1119"/>
                  </a:lnTo>
                  <a:lnTo>
                    <a:pt x="133" y="1130"/>
                  </a:lnTo>
                  <a:lnTo>
                    <a:pt x="128" y="1143"/>
                  </a:lnTo>
                  <a:lnTo>
                    <a:pt x="121" y="1159"/>
                  </a:lnTo>
                  <a:lnTo>
                    <a:pt x="114" y="1174"/>
                  </a:lnTo>
                  <a:lnTo>
                    <a:pt x="108" y="1188"/>
                  </a:lnTo>
                  <a:lnTo>
                    <a:pt x="103" y="1202"/>
                  </a:lnTo>
                  <a:lnTo>
                    <a:pt x="101" y="1214"/>
                  </a:lnTo>
                  <a:lnTo>
                    <a:pt x="101" y="1226"/>
                  </a:lnTo>
                  <a:lnTo>
                    <a:pt x="102" y="1236"/>
                  </a:lnTo>
                  <a:lnTo>
                    <a:pt x="107" y="1244"/>
                  </a:lnTo>
                  <a:lnTo>
                    <a:pt x="111" y="1250"/>
                  </a:lnTo>
                  <a:lnTo>
                    <a:pt x="117" y="1254"/>
                  </a:lnTo>
                  <a:lnTo>
                    <a:pt x="123" y="1258"/>
                  </a:lnTo>
                  <a:lnTo>
                    <a:pt x="129" y="1260"/>
                  </a:lnTo>
                  <a:lnTo>
                    <a:pt x="134" y="1263"/>
                  </a:lnTo>
                  <a:lnTo>
                    <a:pt x="141" y="1264"/>
                  </a:lnTo>
                  <a:lnTo>
                    <a:pt x="147" y="1264"/>
                  </a:lnTo>
                  <a:lnTo>
                    <a:pt x="154" y="1264"/>
                  </a:lnTo>
                  <a:lnTo>
                    <a:pt x="160" y="1263"/>
                  </a:lnTo>
                  <a:lnTo>
                    <a:pt x="166" y="1260"/>
                  </a:lnTo>
                  <a:lnTo>
                    <a:pt x="172" y="1257"/>
                  </a:lnTo>
                  <a:lnTo>
                    <a:pt x="179" y="1251"/>
                  </a:lnTo>
                  <a:lnTo>
                    <a:pt x="186" y="1244"/>
                  </a:lnTo>
                  <a:lnTo>
                    <a:pt x="192" y="1235"/>
                  </a:lnTo>
                  <a:lnTo>
                    <a:pt x="199" y="1225"/>
                  </a:lnTo>
                  <a:lnTo>
                    <a:pt x="205" y="1211"/>
                  </a:lnTo>
                  <a:lnTo>
                    <a:pt x="209" y="1199"/>
                  </a:lnTo>
                  <a:lnTo>
                    <a:pt x="214" y="1189"/>
                  </a:lnTo>
                  <a:lnTo>
                    <a:pt x="217" y="1179"/>
                  </a:lnTo>
                  <a:lnTo>
                    <a:pt x="221" y="1168"/>
                  </a:lnTo>
                  <a:lnTo>
                    <a:pt x="227" y="1155"/>
                  </a:lnTo>
                  <a:lnTo>
                    <a:pt x="231" y="1141"/>
                  </a:lnTo>
                  <a:lnTo>
                    <a:pt x="237" y="1128"/>
                  </a:lnTo>
                  <a:lnTo>
                    <a:pt x="242" y="1120"/>
                  </a:lnTo>
                  <a:lnTo>
                    <a:pt x="243" y="1121"/>
                  </a:lnTo>
                  <a:lnTo>
                    <a:pt x="243" y="1121"/>
                  </a:lnTo>
                  <a:lnTo>
                    <a:pt x="243" y="1122"/>
                  </a:lnTo>
                  <a:lnTo>
                    <a:pt x="244" y="1123"/>
                  </a:lnTo>
                  <a:lnTo>
                    <a:pt x="246" y="1128"/>
                  </a:lnTo>
                  <a:lnTo>
                    <a:pt x="250" y="1132"/>
                  </a:lnTo>
                  <a:lnTo>
                    <a:pt x="253" y="1136"/>
                  </a:lnTo>
                  <a:lnTo>
                    <a:pt x="258" y="1141"/>
                  </a:lnTo>
                  <a:lnTo>
                    <a:pt x="263" y="1145"/>
                  </a:lnTo>
                  <a:lnTo>
                    <a:pt x="272" y="1151"/>
                  </a:lnTo>
                  <a:lnTo>
                    <a:pt x="281" y="1156"/>
                  </a:lnTo>
                  <a:lnTo>
                    <a:pt x="292" y="1160"/>
                  </a:lnTo>
                  <a:lnTo>
                    <a:pt x="311" y="1167"/>
                  </a:lnTo>
                  <a:lnTo>
                    <a:pt x="327" y="1173"/>
                  </a:lnTo>
                  <a:lnTo>
                    <a:pt x="341" y="1176"/>
                  </a:lnTo>
                  <a:lnTo>
                    <a:pt x="352" y="1178"/>
                  </a:lnTo>
                  <a:lnTo>
                    <a:pt x="362" y="1178"/>
                  </a:lnTo>
                  <a:lnTo>
                    <a:pt x="371" y="1176"/>
                  </a:lnTo>
                  <a:lnTo>
                    <a:pt x="377" y="1173"/>
                  </a:lnTo>
                  <a:lnTo>
                    <a:pt x="383" y="1168"/>
                  </a:lnTo>
                  <a:lnTo>
                    <a:pt x="389" y="1157"/>
                  </a:lnTo>
                  <a:lnTo>
                    <a:pt x="388" y="1144"/>
                  </a:lnTo>
                  <a:lnTo>
                    <a:pt x="384" y="1133"/>
                  </a:lnTo>
                  <a:lnTo>
                    <a:pt x="380" y="1126"/>
                  </a:lnTo>
                  <a:lnTo>
                    <a:pt x="372" y="1114"/>
                  </a:lnTo>
                  <a:lnTo>
                    <a:pt x="364" y="1102"/>
                  </a:lnTo>
                  <a:lnTo>
                    <a:pt x="356" y="1091"/>
                  </a:lnTo>
                  <a:lnTo>
                    <a:pt x="346" y="1080"/>
                  </a:lnTo>
                  <a:lnTo>
                    <a:pt x="338" y="1070"/>
                  </a:lnTo>
                  <a:lnTo>
                    <a:pt x="330" y="1061"/>
                  </a:lnTo>
                  <a:lnTo>
                    <a:pt x="323" y="1053"/>
                  </a:lnTo>
                  <a:lnTo>
                    <a:pt x="316" y="1046"/>
                  </a:lnTo>
                  <a:lnTo>
                    <a:pt x="335" y="1027"/>
                  </a:lnTo>
                  <a:lnTo>
                    <a:pt x="354" y="1007"/>
                  </a:lnTo>
                  <a:lnTo>
                    <a:pt x="373" y="989"/>
                  </a:lnTo>
                  <a:lnTo>
                    <a:pt x="392" y="970"/>
                  </a:lnTo>
                  <a:lnTo>
                    <a:pt x="411" y="953"/>
                  </a:lnTo>
                  <a:lnTo>
                    <a:pt x="429" y="936"/>
                  </a:lnTo>
                  <a:lnTo>
                    <a:pt x="448" y="921"/>
                  </a:lnTo>
                  <a:lnTo>
                    <a:pt x="465" y="906"/>
                  </a:lnTo>
                  <a:lnTo>
                    <a:pt x="481" y="893"/>
                  </a:lnTo>
                  <a:lnTo>
                    <a:pt x="496" y="882"/>
                  </a:lnTo>
                  <a:lnTo>
                    <a:pt x="511" y="872"/>
                  </a:lnTo>
                  <a:lnTo>
                    <a:pt x="524" y="864"/>
                  </a:lnTo>
                  <a:lnTo>
                    <a:pt x="534" y="859"/>
                  </a:lnTo>
                  <a:lnTo>
                    <a:pt x="544" y="855"/>
                  </a:lnTo>
                  <a:lnTo>
                    <a:pt x="551" y="854"/>
                  </a:lnTo>
                  <a:lnTo>
                    <a:pt x="557" y="855"/>
                  </a:lnTo>
                  <a:lnTo>
                    <a:pt x="568" y="862"/>
                  </a:lnTo>
                  <a:lnTo>
                    <a:pt x="580" y="870"/>
                  </a:lnTo>
                  <a:lnTo>
                    <a:pt x="594" y="880"/>
                  </a:lnTo>
                  <a:lnTo>
                    <a:pt x="610" y="893"/>
                  </a:lnTo>
                  <a:lnTo>
                    <a:pt x="626" y="907"/>
                  </a:lnTo>
                  <a:lnTo>
                    <a:pt x="642" y="921"/>
                  </a:lnTo>
                  <a:lnTo>
                    <a:pt x="660" y="936"/>
                  </a:lnTo>
                  <a:lnTo>
                    <a:pt x="676" y="951"/>
                  </a:lnTo>
                  <a:lnTo>
                    <a:pt x="668" y="965"/>
                  </a:lnTo>
                  <a:lnTo>
                    <a:pt x="657" y="983"/>
                  </a:lnTo>
                  <a:lnTo>
                    <a:pt x="645" y="1005"/>
                  </a:lnTo>
                  <a:lnTo>
                    <a:pt x="631" y="1030"/>
                  </a:lnTo>
                  <a:lnTo>
                    <a:pt x="617" y="1058"/>
                  </a:lnTo>
                  <a:lnTo>
                    <a:pt x="601" y="1088"/>
                  </a:lnTo>
                  <a:lnTo>
                    <a:pt x="585" y="1120"/>
                  </a:lnTo>
                  <a:lnTo>
                    <a:pt x="570" y="1155"/>
                  </a:lnTo>
                  <a:lnTo>
                    <a:pt x="554" y="1190"/>
                  </a:lnTo>
                  <a:lnTo>
                    <a:pt x="539" y="1226"/>
                  </a:lnTo>
                  <a:lnTo>
                    <a:pt x="525" y="1262"/>
                  </a:lnTo>
                  <a:lnTo>
                    <a:pt x="513" y="1297"/>
                  </a:lnTo>
                  <a:lnTo>
                    <a:pt x="503" y="1333"/>
                  </a:lnTo>
                  <a:lnTo>
                    <a:pt x="495" y="1368"/>
                  </a:lnTo>
                  <a:lnTo>
                    <a:pt x="489" y="1400"/>
                  </a:lnTo>
                  <a:lnTo>
                    <a:pt x="487" y="1431"/>
                  </a:lnTo>
                  <a:lnTo>
                    <a:pt x="490" y="1505"/>
                  </a:lnTo>
                  <a:lnTo>
                    <a:pt x="501" y="1589"/>
                  </a:lnTo>
                  <a:lnTo>
                    <a:pt x="518" y="1677"/>
                  </a:lnTo>
                  <a:lnTo>
                    <a:pt x="538" y="1764"/>
                  </a:lnTo>
                  <a:lnTo>
                    <a:pt x="557" y="1844"/>
                  </a:lnTo>
                  <a:lnTo>
                    <a:pt x="576" y="1910"/>
                  </a:lnTo>
                  <a:lnTo>
                    <a:pt x="589" y="1956"/>
                  </a:lnTo>
                  <a:lnTo>
                    <a:pt x="595" y="1977"/>
                  </a:lnTo>
                  <a:lnTo>
                    <a:pt x="597" y="1987"/>
                  </a:lnTo>
                  <a:lnTo>
                    <a:pt x="638" y="1987"/>
                  </a:lnTo>
                  <a:lnTo>
                    <a:pt x="715" y="2187"/>
                  </a:lnTo>
                  <a:lnTo>
                    <a:pt x="708" y="2191"/>
                  </a:lnTo>
                  <a:lnTo>
                    <a:pt x="698" y="2194"/>
                  </a:lnTo>
                  <a:lnTo>
                    <a:pt x="686" y="2199"/>
                  </a:lnTo>
                  <a:lnTo>
                    <a:pt x="672" y="2202"/>
                  </a:lnTo>
                  <a:lnTo>
                    <a:pt x="656" y="2205"/>
                  </a:lnTo>
                  <a:lnTo>
                    <a:pt x="638" y="2206"/>
                  </a:lnTo>
                  <a:lnTo>
                    <a:pt x="618" y="2206"/>
                  </a:lnTo>
                  <a:lnTo>
                    <a:pt x="597" y="2202"/>
                  </a:lnTo>
                  <a:lnTo>
                    <a:pt x="571" y="2198"/>
                  </a:lnTo>
                  <a:lnTo>
                    <a:pt x="546" y="2194"/>
                  </a:lnTo>
                  <a:lnTo>
                    <a:pt x="523" y="2192"/>
                  </a:lnTo>
                  <a:lnTo>
                    <a:pt x="504" y="2193"/>
                  </a:lnTo>
                  <a:lnTo>
                    <a:pt x="490" y="2197"/>
                  </a:lnTo>
                  <a:lnTo>
                    <a:pt x="481" y="2202"/>
                  </a:lnTo>
                  <a:lnTo>
                    <a:pt x="480" y="2213"/>
                  </a:lnTo>
                  <a:lnTo>
                    <a:pt x="486" y="2225"/>
                  </a:lnTo>
                  <a:lnTo>
                    <a:pt x="497" y="2239"/>
                  </a:lnTo>
                  <a:lnTo>
                    <a:pt x="510" y="2250"/>
                  </a:lnTo>
                  <a:lnTo>
                    <a:pt x="525" y="2258"/>
                  </a:lnTo>
                  <a:lnTo>
                    <a:pt x="543" y="2262"/>
                  </a:lnTo>
                  <a:lnTo>
                    <a:pt x="563" y="2265"/>
                  </a:lnTo>
                  <a:lnTo>
                    <a:pt x="587" y="2265"/>
                  </a:lnTo>
                  <a:lnTo>
                    <a:pt x="614" y="2261"/>
                  </a:lnTo>
                  <a:lnTo>
                    <a:pt x="645" y="2255"/>
                  </a:lnTo>
                  <a:lnTo>
                    <a:pt x="675" y="2249"/>
                  </a:lnTo>
                  <a:lnTo>
                    <a:pt x="697" y="2244"/>
                  </a:lnTo>
                  <a:lnTo>
                    <a:pt x="713" y="2239"/>
                  </a:lnTo>
                  <a:lnTo>
                    <a:pt x="724" y="2237"/>
                  </a:lnTo>
                  <a:lnTo>
                    <a:pt x="731" y="2236"/>
                  </a:lnTo>
                  <a:lnTo>
                    <a:pt x="735" y="2235"/>
                  </a:lnTo>
                  <a:lnTo>
                    <a:pt x="737" y="2235"/>
                  </a:lnTo>
                  <a:lnTo>
                    <a:pt x="737" y="2235"/>
                  </a:lnTo>
                  <a:lnTo>
                    <a:pt x="738" y="2253"/>
                  </a:lnTo>
                  <a:lnTo>
                    <a:pt x="791" y="2253"/>
                  </a:lnTo>
                  <a:lnTo>
                    <a:pt x="792" y="2250"/>
                  </a:lnTo>
                  <a:lnTo>
                    <a:pt x="796" y="2240"/>
                  </a:lnTo>
                  <a:lnTo>
                    <a:pt x="796" y="2228"/>
                  </a:lnTo>
                  <a:lnTo>
                    <a:pt x="791" y="2212"/>
                  </a:lnTo>
                  <a:lnTo>
                    <a:pt x="789" y="2206"/>
                  </a:lnTo>
                  <a:lnTo>
                    <a:pt x="786" y="2200"/>
                  </a:lnTo>
                  <a:lnTo>
                    <a:pt x="784" y="2196"/>
                  </a:lnTo>
                  <a:lnTo>
                    <a:pt x="782" y="2192"/>
                  </a:lnTo>
                  <a:lnTo>
                    <a:pt x="785" y="2192"/>
                  </a:lnTo>
                  <a:lnTo>
                    <a:pt x="790" y="1987"/>
                  </a:lnTo>
                  <a:lnTo>
                    <a:pt x="1307" y="1987"/>
                  </a:lnTo>
                  <a:lnTo>
                    <a:pt x="1442" y="2190"/>
                  </a:lnTo>
                  <a:lnTo>
                    <a:pt x="1439" y="2194"/>
                  </a:lnTo>
                  <a:lnTo>
                    <a:pt x="1436" y="2199"/>
                  </a:lnTo>
                  <a:lnTo>
                    <a:pt x="1434" y="2205"/>
                  </a:lnTo>
                  <a:lnTo>
                    <a:pt x="1430" y="2212"/>
                  </a:lnTo>
                  <a:lnTo>
                    <a:pt x="1426" y="2228"/>
                  </a:lnTo>
                  <a:lnTo>
                    <a:pt x="1427" y="2240"/>
                  </a:lnTo>
                  <a:lnTo>
                    <a:pt x="1429" y="2250"/>
                  </a:lnTo>
                  <a:lnTo>
                    <a:pt x="1430" y="2253"/>
                  </a:lnTo>
                  <a:lnTo>
                    <a:pt x="1483" y="2253"/>
                  </a:lnTo>
                  <a:lnTo>
                    <a:pt x="1486" y="2235"/>
                  </a:lnTo>
                  <a:lnTo>
                    <a:pt x="1486" y="2235"/>
                  </a:lnTo>
                  <a:lnTo>
                    <a:pt x="1488" y="2235"/>
                  </a:lnTo>
                  <a:lnTo>
                    <a:pt x="1491" y="2236"/>
                  </a:lnTo>
                  <a:lnTo>
                    <a:pt x="1498" y="2237"/>
                  </a:lnTo>
                  <a:lnTo>
                    <a:pt x="1510" y="2239"/>
                  </a:lnTo>
                  <a:lnTo>
                    <a:pt x="1526" y="2244"/>
                  </a:lnTo>
                  <a:lnTo>
                    <a:pt x="1548" y="2249"/>
                  </a:lnTo>
                  <a:lnTo>
                    <a:pt x="1577" y="2255"/>
                  </a:lnTo>
                  <a:lnTo>
                    <a:pt x="1608" y="2261"/>
                  </a:lnTo>
                  <a:lnTo>
                    <a:pt x="1635" y="2265"/>
                  </a:lnTo>
                  <a:lnTo>
                    <a:pt x="1658" y="2265"/>
                  </a:lnTo>
                  <a:lnTo>
                    <a:pt x="1679" y="2262"/>
                  </a:lnTo>
                  <a:lnTo>
                    <a:pt x="1697" y="2258"/>
                  </a:lnTo>
                  <a:lnTo>
                    <a:pt x="1712" y="2250"/>
                  </a:lnTo>
                  <a:lnTo>
                    <a:pt x="1725" y="2239"/>
                  </a:lnTo>
                  <a:lnTo>
                    <a:pt x="1737" y="2225"/>
                  </a:lnTo>
                  <a:lnTo>
                    <a:pt x="1742" y="2213"/>
                  </a:lnTo>
                  <a:lnTo>
                    <a:pt x="1740" y="2202"/>
                  </a:lnTo>
                  <a:lnTo>
                    <a:pt x="1732" y="2197"/>
                  </a:lnTo>
                  <a:lnTo>
                    <a:pt x="1718" y="2193"/>
                  </a:lnTo>
                  <a:lnTo>
                    <a:pt x="1699" y="2192"/>
                  </a:lnTo>
                  <a:lnTo>
                    <a:pt x="1677" y="2194"/>
                  </a:lnTo>
                  <a:lnTo>
                    <a:pt x="1651" y="2198"/>
                  </a:lnTo>
                  <a:lnTo>
                    <a:pt x="1625" y="2202"/>
                  </a:lnTo>
                  <a:lnTo>
                    <a:pt x="1606" y="2205"/>
                  </a:lnTo>
                  <a:lnTo>
                    <a:pt x="1589" y="2206"/>
                  </a:lnTo>
                  <a:lnTo>
                    <a:pt x="1573" y="2206"/>
                  </a:lnTo>
                  <a:lnTo>
                    <a:pt x="1558" y="2204"/>
                  </a:lnTo>
                  <a:lnTo>
                    <a:pt x="1544" y="2201"/>
                  </a:lnTo>
                  <a:lnTo>
                    <a:pt x="1533" y="2198"/>
                  </a:lnTo>
                  <a:lnTo>
                    <a:pt x="1522" y="2194"/>
                  </a:lnTo>
                  <a:lnTo>
                    <a:pt x="1514" y="2191"/>
                  </a:lnTo>
                  <a:lnTo>
                    <a:pt x="1459" y="1987"/>
                  </a:lnTo>
                  <a:lnTo>
                    <a:pt x="1511" y="1987"/>
                  </a:lnTo>
                  <a:lnTo>
                    <a:pt x="1504" y="1968"/>
                  </a:lnTo>
                  <a:lnTo>
                    <a:pt x="1499" y="1951"/>
                  </a:lnTo>
                  <a:lnTo>
                    <a:pt x="1486" y="1910"/>
                  </a:lnTo>
                  <a:lnTo>
                    <a:pt x="1467" y="1849"/>
                  </a:lnTo>
                  <a:lnTo>
                    <a:pt x="1445" y="1774"/>
                  </a:lnTo>
                  <a:lnTo>
                    <a:pt x="1421" y="1691"/>
                  </a:lnTo>
                  <a:lnTo>
                    <a:pt x="1399" y="1606"/>
                  </a:lnTo>
                  <a:lnTo>
                    <a:pt x="1380" y="1524"/>
                  </a:lnTo>
                  <a:lnTo>
                    <a:pt x="1365" y="1452"/>
                  </a:lnTo>
                  <a:lnTo>
                    <a:pt x="1375" y="1456"/>
                  </a:lnTo>
                  <a:lnTo>
                    <a:pt x="1388" y="1461"/>
                  </a:lnTo>
                  <a:lnTo>
                    <a:pt x="1403" y="1467"/>
                  </a:lnTo>
                  <a:lnTo>
                    <a:pt x="1420" y="1472"/>
                  </a:lnTo>
                  <a:lnTo>
                    <a:pt x="1437" y="1478"/>
                  </a:lnTo>
                  <a:lnTo>
                    <a:pt x="1457" y="1484"/>
                  </a:lnTo>
                  <a:lnTo>
                    <a:pt x="1479" y="1491"/>
                  </a:lnTo>
                  <a:lnTo>
                    <a:pt x="1501" y="1497"/>
                  </a:lnTo>
                  <a:lnTo>
                    <a:pt x="1524" y="1502"/>
                  </a:lnTo>
                  <a:lnTo>
                    <a:pt x="1547" y="1507"/>
                  </a:lnTo>
                  <a:lnTo>
                    <a:pt x="1571" y="1512"/>
                  </a:lnTo>
                  <a:lnTo>
                    <a:pt x="1596" y="1515"/>
                  </a:lnTo>
                  <a:lnTo>
                    <a:pt x="1620" y="1517"/>
                  </a:lnTo>
                  <a:lnTo>
                    <a:pt x="1646" y="1520"/>
                  </a:lnTo>
                  <a:lnTo>
                    <a:pt x="1671" y="1520"/>
                  </a:lnTo>
                  <a:lnTo>
                    <a:pt x="1695" y="1518"/>
                  </a:lnTo>
                  <a:lnTo>
                    <a:pt x="1695" y="1271"/>
                  </a:lnTo>
                  <a:lnTo>
                    <a:pt x="1682" y="1265"/>
                  </a:lnTo>
                  <a:lnTo>
                    <a:pt x="1669" y="1258"/>
                  </a:lnTo>
                  <a:lnTo>
                    <a:pt x="1653" y="1250"/>
                  </a:lnTo>
                  <a:lnTo>
                    <a:pt x="1636" y="1241"/>
                  </a:lnTo>
                  <a:lnTo>
                    <a:pt x="1619" y="1231"/>
                  </a:lnTo>
                  <a:lnTo>
                    <a:pt x="1602" y="1219"/>
                  </a:lnTo>
                  <a:lnTo>
                    <a:pt x="1583" y="1206"/>
                  </a:lnTo>
                  <a:lnTo>
                    <a:pt x="1565" y="1194"/>
                  </a:lnTo>
                  <a:lnTo>
                    <a:pt x="1545" y="1180"/>
                  </a:lnTo>
                  <a:lnTo>
                    <a:pt x="1526" y="1166"/>
                  </a:lnTo>
                  <a:lnTo>
                    <a:pt x="1506" y="1152"/>
                  </a:lnTo>
                  <a:lnTo>
                    <a:pt x="1487" y="1137"/>
                  </a:lnTo>
                  <a:lnTo>
                    <a:pt x="1468" y="1122"/>
                  </a:lnTo>
                  <a:lnTo>
                    <a:pt x="1449" y="1107"/>
                  </a:lnTo>
                  <a:lnTo>
                    <a:pt x="1430" y="1094"/>
                  </a:lnTo>
                  <a:lnTo>
                    <a:pt x="1413" y="1079"/>
                  </a:lnTo>
                  <a:lnTo>
                    <a:pt x="1559" y="1058"/>
                  </a:lnTo>
                  <a:lnTo>
                    <a:pt x="1444" y="967"/>
                  </a:lnTo>
                  <a:lnTo>
                    <a:pt x="1549" y="796"/>
                  </a:lnTo>
                  <a:lnTo>
                    <a:pt x="1553" y="803"/>
                  </a:lnTo>
                  <a:lnTo>
                    <a:pt x="1559" y="811"/>
                  </a:lnTo>
                  <a:lnTo>
                    <a:pt x="1565" y="819"/>
                  </a:lnTo>
                  <a:lnTo>
                    <a:pt x="1573" y="829"/>
                  </a:lnTo>
                  <a:lnTo>
                    <a:pt x="1581" y="837"/>
                  </a:lnTo>
                  <a:lnTo>
                    <a:pt x="1590" y="846"/>
                  </a:lnTo>
                  <a:lnTo>
                    <a:pt x="1600" y="855"/>
                  </a:lnTo>
                  <a:lnTo>
                    <a:pt x="1611" y="866"/>
                  </a:lnTo>
                  <a:lnTo>
                    <a:pt x="1623" y="875"/>
                  </a:lnTo>
                  <a:lnTo>
                    <a:pt x="1636" y="884"/>
                  </a:lnTo>
                  <a:lnTo>
                    <a:pt x="1650" y="892"/>
                  </a:lnTo>
                  <a:lnTo>
                    <a:pt x="1665" y="900"/>
                  </a:lnTo>
                  <a:lnTo>
                    <a:pt x="1681" y="908"/>
                  </a:lnTo>
                  <a:lnTo>
                    <a:pt x="1699" y="915"/>
                  </a:lnTo>
                  <a:lnTo>
                    <a:pt x="1718" y="922"/>
                  </a:lnTo>
                  <a:lnTo>
                    <a:pt x="1738" y="928"/>
                  </a:lnTo>
                  <a:lnTo>
                    <a:pt x="1753" y="931"/>
                  </a:lnTo>
                  <a:lnTo>
                    <a:pt x="1768" y="935"/>
                  </a:lnTo>
                  <a:lnTo>
                    <a:pt x="1783" y="937"/>
                  </a:lnTo>
                  <a:lnTo>
                    <a:pt x="1798" y="938"/>
                  </a:lnTo>
                  <a:lnTo>
                    <a:pt x="1812" y="937"/>
                  </a:lnTo>
                  <a:lnTo>
                    <a:pt x="1825" y="933"/>
                  </a:lnTo>
                  <a:lnTo>
                    <a:pt x="1838" y="929"/>
                  </a:lnTo>
                  <a:lnTo>
                    <a:pt x="1850" y="921"/>
                  </a:lnTo>
                  <a:lnTo>
                    <a:pt x="1862" y="908"/>
                  </a:lnTo>
                  <a:lnTo>
                    <a:pt x="1871" y="892"/>
                  </a:lnTo>
                  <a:lnTo>
                    <a:pt x="1878" y="872"/>
                  </a:lnTo>
                  <a:lnTo>
                    <a:pt x="1883" y="849"/>
                  </a:lnTo>
                  <a:lnTo>
                    <a:pt x="1913" y="884"/>
                  </a:lnTo>
                  <a:lnTo>
                    <a:pt x="1909" y="889"/>
                  </a:lnTo>
                  <a:lnTo>
                    <a:pt x="1908" y="893"/>
                  </a:lnTo>
                  <a:lnTo>
                    <a:pt x="1906" y="898"/>
                  </a:lnTo>
                  <a:lnTo>
                    <a:pt x="1906" y="904"/>
                  </a:lnTo>
                  <a:lnTo>
                    <a:pt x="1907" y="912"/>
                  </a:lnTo>
                  <a:lnTo>
                    <a:pt x="1911" y="920"/>
                  </a:lnTo>
                  <a:lnTo>
                    <a:pt x="1915" y="929"/>
                  </a:lnTo>
                  <a:lnTo>
                    <a:pt x="1921" y="937"/>
                  </a:lnTo>
                  <a:lnTo>
                    <a:pt x="1916" y="940"/>
                  </a:lnTo>
                  <a:lnTo>
                    <a:pt x="1912" y="943"/>
                  </a:lnTo>
                  <a:lnTo>
                    <a:pt x="1907" y="946"/>
                  </a:lnTo>
                  <a:lnTo>
                    <a:pt x="1902" y="950"/>
                  </a:lnTo>
                  <a:lnTo>
                    <a:pt x="1898" y="954"/>
                  </a:lnTo>
                  <a:lnTo>
                    <a:pt x="1893" y="958"/>
                  </a:lnTo>
                  <a:lnTo>
                    <a:pt x="1889" y="962"/>
                  </a:lnTo>
                  <a:lnTo>
                    <a:pt x="1884" y="967"/>
                  </a:lnTo>
                  <a:lnTo>
                    <a:pt x="1874" y="983"/>
                  </a:lnTo>
                  <a:lnTo>
                    <a:pt x="1869" y="999"/>
                  </a:lnTo>
                  <a:lnTo>
                    <a:pt x="1868" y="1018"/>
                  </a:lnTo>
                  <a:lnTo>
                    <a:pt x="1871" y="1034"/>
                  </a:lnTo>
                  <a:lnTo>
                    <a:pt x="1877" y="1050"/>
                  </a:lnTo>
                  <a:lnTo>
                    <a:pt x="1883" y="1065"/>
                  </a:lnTo>
                  <a:lnTo>
                    <a:pt x="1891" y="1077"/>
                  </a:lnTo>
                  <a:lnTo>
                    <a:pt x="1897" y="1087"/>
                  </a:lnTo>
                  <a:lnTo>
                    <a:pt x="1886" y="1104"/>
                  </a:lnTo>
                  <a:lnTo>
                    <a:pt x="1871" y="1127"/>
                  </a:lnTo>
                  <a:lnTo>
                    <a:pt x="1853" y="1156"/>
                  </a:lnTo>
                  <a:lnTo>
                    <a:pt x="1831" y="1186"/>
                  </a:lnTo>
                  <a:lnTo>
                    <a:pt x="1807" y="1214"/>
                  </a:lnTo>
                  <a:lnTo>
                    <a:pt x="1782" y="1241"/>
                  </a:lnTo>
                  <a:lnTo>
                    <a:pt x="1755" y="1262"/>
                  </a:lnTo>
                  <a:lnTo>
                    <a:pt x="1730" y="1275"/>
                  </a:lnTo>
                  <a:lnTo>
                    <a:pt x="1727" y="1275"/>
                  </a:lnTo>
                  <a:lnTo>
                    <a:pt x="1724" y="1275"/>
                  </a:lnTo>
                  <a:lnTo>
                    <a:pt x="1719" y="1274"/>
                  </a:lnTo>
                  <a:lnTo>
                    <a:pt x="1714" y="1273"/>
                  </a:lnTo>
                  <a:lnTo>
                    <a:pt x="1708" y="1273"/>
                  </a:lnTo>
                  <a:lnTo>
                    <a:pt x="1702" y="1272"/>
                  </a:lnTo>
                  <a:lnTo>
                    <a:pt x="1699" y="1271"/>
                  </a:lnTo>
                  <a:lnTo>
                    <a:pt x="1695" y="1271"/>
                  </a:lnTo>
                  <a:lnTo>
                    <a:pt x="1695" y="1518"/>
                  </a:lnTo>
                  <a:lnTo>
                    <a:pt x="1703" y="1517"/>
                  </a:lnTo>
                  <a:lnTo>
                    <a:pt x="1714" y="1516"/>
                  </a:lnTo>
                  <a:lnTo>
                    <a:pt x="1724" y="1514"/>
                  </a:lnTo>
                  <a:lnTo>
                    <a:pt x="1735" y="1513"/>
                  </a:lnTo>
                  <a:lnTo>
                    <a:pt x="1746" y="1510"/>
                  </a:lnTo>
                  <a:lnTo>
                    <a:pt x="1756" y="1508"/>
                  </a:lnTo>
                  <a:lnTo>
                    <a:pt x="1765" y="1506"/>
                  </a:lnTo>
                  <a:lnTo>
                    <a:pt x="1773" y="1503"/>
                  </a:lnTo>
                  <a:lnTo>
                    <a:pt x="1797" y="1492"/>
                  </a:lnTo>
                  <a:lnTo>
                    <a:pt x="1820" y="1477"/>
                  </a:lnTo>
                  <a:lnTo>
                    <a:pt x="1840" y="1456"/>
                  </a:lnTo>
                  <a:lnTo>
                    <a:pt x="1859" y="1433"/>
                  </a:lnTo>
                  <a:lnTo>
                    <a:pt x="1877" y="1407"/>
                  </a:lnTo>
                  <a:lnTo>
                    <a:pt x="1893" y="1378"/>
                  </a:lnTo>
                  <a:lnTo>
                    <a:pt x="1909" y="1348"/>
                  </a:lnTo>
                  <a:lnTo>
                    <a:pt x="1923" y="1318"/>
                  </a:lnTo>
                  <a:lnTo>
                    <a:pt x="1936" y="1287"/>
                  </a:lnTo>
                  <a:lnTo>
                    <a:pt x="1946" y="1257"/>
                  </a:lnTo>
                  <a:lnTo>
                    <a:pt x="1957" y="1228"/>
                  </a:lnTo>
                  <a:lnTo>
                    <a:pt x="1965" y="1202"/>
                  </a:lnTo>
                  <a:lnTo>
                    <a:pt x="1972" y="1178"/>
                  </a:lnTo>
                  <a:lnTo>
                    <a:pt x="1977" y="1156"/>
                  </a:lnTo>
                  <a:lnTo>
                    <a:pt x="1982" y="1140"/>
                  </a:lnTo>
                  <a:lnTo>
                    <a:pt x="1984" y="1127"/>
                  </a:lnTo>
                  <a:lnTo>
                    <a:pt x="1993" y="1123"/>
                  </a:lnTo>
                  <a:lnTo>
                    <a:pt x="2006" y="1120"/>
                  </a:lnTo>
                  <a:lnTo>
                    <a:pt x="2019" y="1115"/>
                  </a:lnTo>
                  <a:lnTo>
                    <a:pt x="2034" y="1111"/>
                  </a:lnTo>
                  <a:lnTo>
                    <a:pt x="2049" y="1104"/>
                  </a:lnTo>
                  <a:lnTo>
                    <a:pt x="2065" y="1098"/>
                  </a:lnTo>
                  <a:lnTo>
                    <a:pt x="2081" y="1090"/>
                  </a:lnTo>
                  <a:lnTo>
                    <a:pt x="2097" y="1082"/>
                  </a:lnTo>
                  <a:lnTo>
                    <a:pt x="2112" y="1074"/>
                  </a:lnTo>
                  <a:lnTo>
                    <a:pt x="2127" y="1066"/>
                  </a:lnTo>
                  <a:lnTo>
                    <a:pt x="2141" y="1056"/>
                  </a:lnTo>
                  <a:lnTo>
                    <a:pt x="2154" y="1046"/>
                  </a:lnTo>
                  <a:lnTo>
                    <a:pt x="2164" y="1036"/>
                  </a:lnTo>
                  <a:lnTo>
                    <a:pt x="2172" y="1026"/>
                  </a:lnTo>
                  <a:lnTo>
                    <a:pt x="2178" y="1015"/>
                  </a:lnTo>
                  <a:lnTo>
                    <a:pt x="2180" y="1004"/>
                  </a:lnTo>
                  <a:lnTo>
                    <a:pt x="2181" y="985"/>
                  </a:lnTo>
                  <a:lnTo>
                    <a:pt x="2180" y="969"/>
                  </a:lnTo>
                  <a:lnTo>
                    <a:pt x="2178" y="954"/>
                  </a:lnTo>
                  <a:lnTo>
                    <a:pt x="2173" y="942"/>
                  </a:lnTo>
                  <a:lnTo>
                    <a:pt x="2169" y="930"/>
                  </a:lnTo>
                  <a:lnTo>
                    <a:pt x="2163" y="921"/>
                  </a:lnTo>
                  <a:lnTo>
                    <a:pt x="2157" y="914"/>
                  </a:lnTo>
                  <a:lnTo>
                    <a:pt x="2152" y="908"/>
                  </a:lnTo>
                  <a:close/>
                </a:path>
              </a:pathLst>
            </a:custGeom>
            <a:solidFill>
              <a:srgbClr val="000000"/>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3" name="Freeform 147"/>
            <p:cNvSpPr/>
            <p:nvPr/>
          </p:nvSpPr>
          <p:spPr bwMode="auto">
            <a:xfrm>
              <a:off x="894" y="2434"/>
              <a:ext cx="48" cy="29"/>
            </a:xfrm>
            <a:custGeom>
              <a:avLst/>
              <a:gdLst/>
              <a:ahLst/>
              <a:cxnLst>
                <a:cxn ang="0">
                  <a:pos x="38" y="0"/>
                </a:cxn>
                <a:cxn ang="0">
                  <a:pos x="96" y="46"/>
                </a:cxn>
                <a:cxn ang="0">
                  <a:pos x="0" y="60"/>
                </a:cxn>
                <a:cxn ang="0">
                  <a:pos x="38" y="0"/>
                </a:cxn>
              </a:cxnLst>
              <a:rect l="0" t="0" r="r" b="b"/>
              <a:pathLst>
                <a:path w="96" h="60">
                  <a:moveTo>
                    <a:pt x="38" y="0"/>
                  </a:moveTo>
                  <a:lnTo>
                    <a:pt x="96" y="46"/>
                  </a:lnTo>
                  <a:lnTo>
                    <a:pt x="0" y="60"/>
                  </a:lnTo>
                  <a:lnTo>
                    <a:pt x="38" y="0"/>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9" name="Freeform 148"/>
            <p:cNvSpPr/>
            <p:nvPr/>
          </p:nvSpPr>
          <p:spPr bwMode="auto">
            <a:xfrm>
              <a:off x="978" y="2314"/>
              <a:ext cx="148" cy="78"/>
            </a:xfrm>
            <a:custGeom>
              <a:avLst/>
              <a:gdLst/>
              <a:ahLst/>
              <a:cxnLst>
                <a:cxn ang="0">
                  <a:pos x="248" y="9"/>
                </a:cxn>
                <a:cxn ang="0">
                  <a:pos x="296" y="64"/>
                </a:cxn>
                <a:cxn ang="0">
                  <a:pos x="295" y="92"/>
                </a:cxn>
                <a:cxn ang="0">
                  <a:pos x="291" y="115"/>
                </a:cxn>
                <a:cxn ang="0">
                  <a:pos x="282" y="132"/>
                </a:cxn>
                <a:cxn ang="0">
                  <a:pos x="272" y="145"/>
                </a:cxn>
                <a:cxn ang="0">
                  <a:pos x="264" y="150"/>
                </a:cxn>
                <a:cxn ang="0">
                  <a:pos x="255" y="153"/>
                </a:cxn>
                <a:cxn ang="0">
                  <a:pos x="244" y="154"/>
                </a:cxn>
                <a:cxn ang="0">
                  <a:pos x="234" y="154"/>
                </a:cxn>
                <a:cxn ang="0">
                  <a:pos x="223" y="153"/>
                </a:cxn>
                <a:cxn ang="0">
                  <a:pos x="211" y="152"/>
                </a:cxn>
                <a:cxn ang="0">
                  <a:pos x="200" y="148"/>
                </a:cxn>
                <a:cxn ang="0">
                  <a:pos x="187" y="146"/>
                </a:cxn>
                <a:cxn ang="0">
                  <a:pos x="141" y="130"/>
                </a:cxn>
                <a:cxn ang="0">
                  <a:pos x="102" y="109"/>
                </a:cxn>
                <a:cxn ang="0">
                  <a:pos x="69" y="87"/>
                </a:cxn>
                <a:cxn ang="0">
                  <a:pos x="45" y="64"/>
                </a:cxn>
                <a:cxn ang="0">
                  <a:pos x="26" y="42"/>
                </a:cxn>
                <a:cxn ang="0">
                  <a:pos x="13" y="25"/>
                </a:cxn>
                <a:cxn ang="0">
                  <a:pos x="6" y="12"/>
                </a:cxn>
                <a:cxn ang="0">
                  <a:pos x="4" y="8"/>
                </a:cxn>
                <a:cxn ang="0">
                  <a:pos x="0" y="0"/>
                </a:cxn>
                <a:cxn ang="0">
                  <a:pos x="15" y="8"/>
                </a:cxn>
                <a:cxn ang="0">
                  <a:pos x="31" y="15"/>
                </a:cxn>
                <a:cxn ang="0">
                  <a:pos x="47" y="22"/>
                </a:cxn>
                <a:cxn ang="0">
                  <a:pos x="64" y="26"/>
                </a:cxn>
                <a:cxn ang="0">
                  <a:pos x="81" y="30"/>
                </a:cxn>
                <a:cxn ang="0">
                  <a:pos x="98" y="33"/>
                </a:cxn>
                <a:cxn ang="0">
                  <a:pos x="115" y="34"/>
                </a:cxn>
                <a:cxn ang="0">
                  <a:pos x="133" y="36"/>
                </a:cxn>
                <a:cxn ang="0">
                  <a:pos x="148" y="36"/>
                </a:cxn>
                <a:cxn ang="0">
                  <a:pos x="163" y="34"/>
                </a:cxn>
                <a:cxn ang="0">
                  <a:pos x="178" y="32"/>
                </a:cxn>
                <a:cxn ang="0">
                  <a:pos x="193" y="29"/>
                </a:cxn>
                <a:cxn ang="0">
                  <a:pos x="206" y="25"/>
                </a:cxn>
                <a:cxn ang="0">
                  <a:pos x="220" y="21"/>
                </a:cxn>
                <a:cxn ang="0">
                  <a:pos x="234" y="15"/>
                </a:cxn>
                <a:cxn ang="0">
                  <a:pos x="248" y="9"/>
                </a:cxn>
              </a:cxnLst>
              <a:rect l="0" t="0" r="r" b="b"/>
              <a:pathLst>
                <a:path w="296" h="154">
                  <a:moveTo>
                    <a:pt x="248" y="9"/>
                  </a:moveTo>
                  <a:lnTo>
                    <a:pt x="296" y="64"/>
                  </a:lnTo>
                  <a:lnTo>
                    <a:pt x="295" y="92"/>
                  </a:lnTo>
                  <a:lnTo>
                    <a:pt x="291" y="115"/>
                  </a:lnTo>
                  <a:lnTo>
                    <a:pt x="282" y="132"/>
                  </a:lnTo>
                  <a:lnTo>
                    <a:pt x="272" y="145"/>
                  </a:lnTo>
                  <a:lnTo>
                    <a:pt x="264" y="150"/>
                  </a:lnTo>
                  <a:lnTo>
                    <a:pt x="255" y="153"/>
                  </a:lnTo>
                  <a:lnTo>
                    <a:pt x="244" y="154"/>
                  </a:lnTo>
                  <a:lnTo>
                    <a:pt x="234" y="154"/>
                  </a:lnTo>
                  <a:lnTo>
                    <a:pt x="223" y="153"/>
                  </a:lnTo>
                  <a:lnTo>
                    <a:pt x="211" y="152"/>
                  </a:lnTo>
                  <a:lnTo>
                    <a:pt x="200" y="148"/>
                  </a:lnTo>
                  <a:lnTo>
                    <a:pt x="187" y="146"/>
                  </a:lnTo>
                  <a:lnTo>
                    <a:pt x="141" y="130"/>
                  </a:lnTo>
                  <a:lnTo>
                    <a:pt x="102" y="109"/>
                  </a:lnTo>
                  <a:lnTo>
                    <a:pt x="69" y="87"/>
                  </a:lnTo>
                  <a:lnTo>
                    <a:pt x="45" y="64"/>
                  </a:lnTo>
                  <a:lnTo>
                    <a:pt x="26" y="42"/>
                  </a:lnTo>
                  <a:lnTo>
                    <a:pt x="13" y="25"/>
                  </a:lnTo>
                  <a:lnTo>
                    <a:pt x="6" y="12"/>
                  </a:lnTo>
                  <a:lnTo>
                    <a:pt x="4" y="8"/>
                  </a:lnTo>
                  <a:lnTo>
                    <a:pt x="0" y="0"/>
                  </a:lnTo>
                  <a:lnTo>
                    <a:pt x="15" y="8"/>
                  </a:lnTo>
                  <a:lnTo>
                    <a:pt x="31" y="15"/>
                  </a:lnTo>
                  <a:lnTo>
                    <a:pt x="47" y="22"/>
                  </a:lnTo>
                  <a:lnTo>
                    <a:pt x="64" y="26"/>
                  </a:lnTo>
                  <a:lnTo>
                    <a:pt x="81" y="30"/>
                  </a:lnTo>
                  <a:lnTo>
                    <a:pt x="98" y="33"/>
                  </a:lnTo>
                  <a:lnTo>
                    <a:pt x="115" y="34"/>
                  </a:lnTo>
                  <a:lnTo>
                    <a:pt x="133" y="36"/>
                  </a:lnTo>
                  <a:lnTo>
                    <a:pt x="148" y="36"/>
                  </a:lnTo>
                  <a:lnTo>
                    <a:pt x="163" y="34"/>
                  </a:lnTo>
                  <a:lnTo>
                    <a:pt x="178" y="32"/>
                  </a:lnTo>
                  <a:lnTo>
                    <a:pt x="193" y="29"/>
                  </a:lnTo>
                  <a:lnTo>
                    <a:pt x="206" y="25"/>
                  </a:lnTo>
                  <a:lnTo>
                    <a:pt x="220" y="21"/>
                  </a:lnTo>
                  <a:lnTo>
                    <a:pt x="234" y="15"/>
                  </a:lnTo>
                  <a:lnTo>
                    <a:pt x="248" y="9"/>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5" name="Freeform 149"/>
            <p:cNvSpPr/>
            <p:nvPr/>
          </p:nvSpPr>
          <p:spPr bwMode="auto">
            <a:xfrm>
              <a:off x="1115" y="2302"/>
              <a:ext cx="62" cy="72"/>
            </a:xfrm>
            <a:custGeom>
              <a:avLst/>
              <a:gdLst/>
              <a:ahLst/>
              <a:cxnLst>
                <a:cxn ang="0">
                  <a:pos x="109" y="142"/>
                </a:cxn>
                <a:cxn ang="0">
                  <a:pos x="0" y="18"/>
                </a:cxn>
                <a:cxn ang="0">
                  <a:pos x="7" y="13"/>
                </a:cxn>
                <a:cxn ang="0">
                  <a:pos x="13" y="9"/>
                </a:cxn>
                <a:cxn ang="0">
                  <a:pos x="20" y="4"/>
                </a:cxn>
                <a:cxn ang="0">
                  <a:pos x="26" y="0"/>
                </a:cxn>
                <a:cxn ang="0">
                  <a:pos x="136" y="123"/>
                </a:cxn>
                <a:cxn ang="0">
                  <a:pos x="128" y="129"/>
                </a:cxn>
                <a:cxn ang="0">
                  <a:pos x="121" y="134"/>
                </a:cxn>
                <a:cxn ang="0">
                  <a:pos x="114" y="139"/>
                </a:cxn>
                <a:cxn ang="0">
                  <a:pos x="109" y="142"/>
                </a:cxn>
              </a:cxnLst>
              <a:rect l="0" t="0" r="r" b="b"/>
              <a:pathLst>
                <a:path w="136" h="142">
                  <a:moveTo>
                    <a:pt x="109" y="142"/>
                  </a:moveTo>
                  <a:lnTo>
                    <a:pt x="0" y="18"/>
                  </a:lnTo>
                  <a:lnTo>
                    <a:pt x="7" y="13"/>
                  </a:lnTo>
                  <a:lnTo>
                    <a:pt x="13" y="9"/>
                  </a:lnTo>
                  <a:lnTo>
                    <a:pt x="20" y="4"/>
                  </a:lnTo>
                  <a:lnTo>
                    <a:pt x="26" y="0"/>
                  </a:lnTo>
                  <a:lnTo>
                    <a:pt x="136" y="123"/>
                  </a:lnTo>
                  <a:lnTo>
                    <a:pt x="128" y="129"/>
                  </a:lnTo>
                  <a:lnTo>
                    <a:pt x="121" y="134"/>
                  </a:lnTo>
                  <a:lnTo>
                    <a:pt x="114" y="139"/>
                  </a:lnTo>
                  <a:lnTo>
                    <a:pt x="109" y="142"/>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6" name="Freeform 150"/>
            <p:cNvSpPr/>
            <p:nvPr/>
          </p:nvSpPr>
          <p:spPr bwMode="auto">
            <a:xfrm>
              <a:off x="927" y="2084"/>
              <a:ext cx="234" cy="233"/>
            </a:xfrm>
            <a:custGeom>
              <a:avLst/>
              <a:gdLst/>
              <a:ahLst/>
              <a:cxnLst>
                <a:cxn ang="0">
                  <a:pos x="466" y="257"/>
                </a:cxn>
                <a:cxn ang="0">
                  <a:pos x="457" y="302"/>
                </a:cxn>
                <a:cxn ang="0">
                  <a:pos x="439" y="345"/>
                </a:cxn>
                <a:cxn ang="0">
                  <a:pos x="415" y="381"/>
                </a:cxn>
                <a:cxn ang="0">
                  <a:pos x="382" y="414"/>
                </a:cxn>
                <a:cxn ang="0">
                  <a:pos x="345" y="438"/>
                </a:cxn>
                <a:cxn ang="0">
                  <a:pos x="303" y="456"/>
                </a:cxn>
                <a:cxn ang="0">
                  <a:pos x="258" y="465"/>
                </a:cxn>
                <a:cxn ang="0">
                  <a:pos x="211" y="465"/>
                </a:cxn>
                <a:cxn ang="0">
                  <a:pos x="165" y="456"/>
                </a:cxn>
                <a:cxn ang="0">
                  <a:pos x="123" y="439"/>
                </a:cxn>
                <a:cxn ang="0">
                  <a:pos x="85" y="414"/>
                </a:cxn>
                <a:cxn ang="0">
                  <a:pos x="53" y="381"/>
                </a:cxn>
                <a:cxn ang="0">
                  <a:pos x="28" y="343"/>
                </a:cxn>
                <a:cxn ang="0">
                  <a:pos x="10" y="302"/>
                </a:cxn>
                <a:cxn ang="0">
                  <a:pos x="1" y="256"/>
                </a:cxn>
                <a:cxn ang="0">
                  <a:pos x="1" y="210"/>
                </a:cxn>
                <a:cxn ang="0">
                  <a:pos x="10" y="165"/>
                </a:cxn>
                <a:cxn ang="0">
                  <a:pos x="28" y="123"/>
                </a:cxn>
                <a:cxn ang="0">
                  <a:pos x="53" y="85"/>
                </a:cxn>
                <a:cxn ang="0">
                  <a:pos x="85" y="53"/>
                </a:cxn>
                <a:cxn ang="0">
                  <a:pos x="123" y="28"/>
                </a:cxn>
                <a:cxn ang="0">
                  <a:pos x="165" y="11"/>
                </a:cxn>
                <a:cxn ang="0">
                  <a:pos x="211" y="1"/>
                </a:cxn>
                <a:cxn ang="0">
                  <a:pos x="257" y="1"/>
                </a:cxn>
                <a:cxn ang="0">
                  <a:pos x="302" y="11"/>
                </a:cxn>
                <a:cxn ang="0">
                  <a:pos x="343" y="28"/>
                </a:cxn>
                <a:cxn ang="0">
                  <a:pos x="381" y="53"/>
                </a:cxn>
                <a:cxn ang="0">
                  <a:pos x="413" y="85"/>
                </a:cxn>
                <a:cxn ang="0">
                  <a:pos x="440" y="123"/>
                </a:cxn>
                <a:cxn ang="0">
                  <a:pos x="457" y="165"/>
                </a:cxn>
                <a:cxn ang="0">
                  <a:pos x="466" y="210"/>
                </a:cxn>
              </a:cxnLst>
              <a:rect l="0" t="0" r="r" b="b"/>
              <a:pathLst>
                <a:path w="468" h="467">
                  <a:moveTo>
                    <a:pt x="468" y="233"/>
                  </a:moveTo>
                  <a:lnTo>
                    <a:pt x="466" y="257"/>
                  </a:lnTo>
                  <a:lnTo>
                    <a:pt x="463" y="280"/>
                  </a:lnTo>
                  <a:lnTo>
                    <a:pt x="457" y="302"/>
                  </a:lnTo>
                  <a:lnTo>
                    <a:pt x="449" y="324"/>
                  </a:lnTo>
                  <a:lnTo>
                    <a:pt x="439" y="345"/>
                  </a:lnTo>
                  <a:lnTo>
                    <a:pt x="427" y="363"/>
                  </a:lnTo>
                  <a:lnTo>
                    <a:pt x="415" y="381"/>
                  </a:lnTo>
                  <a:lnTo>
                    <a:pt x="400" y="397"/>
                  </a:lnTo>
                  <a:lnTo>
                    <a:pt x="382" y="414"/>
                  </a:lnTo>
                  <a:lnTo>
                    <a:pt x="364" y="426"/>
                  </a:lnTo>
                  <a:lnTo>
                    <a:pt x="345" y="438"/>
                  </a:lnTo>
                  <a:lnTo>
                    <a:pt x="325" y="448"/>
                  </a:lnTo>
                  <a:lnTo>
                    <a:pt x="303" y="456"/>
                  </a:lnTo>
                  <a:lnTo>
                    <a:pt x="281" y="462"/>
                  </a:lnTo>
                  <a:lnTo>
                    <a:pt x="258" y="465"/>
                  </a:lnTo>
                  <a:lnTo>
                    <a:pt x="234" y="467"/>
                  </a:lnTo>
                  <a:lnTo>
                    <a:pt x="211" y="465"/>
                  </a:lnTo>
                  <a:lnTo>
                    <a:pt x="188" y="462"/>
                  </a:lnTo>
                  <a:lnTo>
                    <a:pt x="165" y="456"/>
                  </a:lnTo>
                  <a:lnTo>
                    <a:pt x="144" y="449"/>
                  </a:lnTo>
                  <a:lnTo>
                    <a:pt x="123" y="439"/>
                  </a:lnTo>
                  <a:lnTo>
                    <a:pt x="104" y="427"/>
                  </a:lnTo>
                  <a:lnTo>
                    <a:pt x="85" y="414"/>
                  </a:lnTo>
                  <a:lnTo>
                    <a:pt x="68" y="399"/>
                  </a:lnTo>
                  <a:lnTo>
                    <a:pt x="53" y="381"/>
                  </a:lnTo>
                  <a:lnTo>
                    <a:pt x="39" y="363"/>
                  </a:lnTo>
                  <a:lnTo>
                    <a:pt x="28" y="343"/>
                  </a:lnTo>
                  <a:lnTo>
                    <a:pt x="17" y="323"/>
                  </a:lnTo>
                  <a:lnTo>
                    <a:pt x="10" y="302"/>
                  </a:lnTo>
                  <a:lnTo>
                    <a:pt x="4" y="279"/>
                  </a:lnTo>
                  <a:lnTo>
                    <a:pt x="1" y="256"/>
                  </a:lnTo>
                  <a:lnTo>
                    <a:pt x="0" y="233"/>
                  </a:lnTo>
                  <a:lnTo>
                    <a:pt x="1" y="210"/>
                  </a:lnTo>
                  <a:lnTo>
                    <a:pt x="4" y="187"/>
                  </a:lnTo>
                  <a:lnTo>
                    <a:pt x="10" y="165"/>
                  </a:lnTo>
                  <a:lnTo>
                    <a:pt x="17" y="143"/>
                  </a:lnTo>
                  <a:lnTo>
                    <a:pt x="28" y="123"/>
                  </a:lnTo>
                  <a:lnTo>
                    <a:pt x="39" y="104"/>
                  </a:lnTo>
                  <a:lnTo>
                    <a:pt x="53" y="85"/>
                  </a:lnTo>
                  <a:lnTo>
                    <a:pt x="68" y="68"/>
                  </a:lnTo>
                  <a:lnTo>
                    <a:pt x="85" y="53"/>
                  </a:lnTo>
                  <a:lnTo>
                    <a:pt x="104" y="39"/>
                  </a:lnTo>
                  <a:lnTo>
                    <a:pt x="123" y="28"/>
                  </a:lnTo>
                  <a:lnTo>
                    <a:pt x="144" y="17"/>
                  </a:lnTo>
                  <a:lnTo>
                    <a:pt x="165" y="11"/>
                  </a:lnTo>
                  <a:lnTo>
                    <a:pt x="188" y="5"/>
                  </a:lnTo>
                  <a:lnTo>
                    <a:pt x="211" y="1"/>
                  </a:lnTo>
                  <a:lnTo>
                    <a:pt x="234" y="0"/>
                  </a:lnTo>
                  <a:lnTo>
                    <a:pt x="257" y="1"/>
                  </a:lnTo>
                  <a:lnTo>
                    <a:pt x="280" y="5"/>
                  </a:lnTo>
                  <a:lnTo>
                    <a:pt x="302" y="11"/>
                  </a:lnTo>
                  <a:lnTo>
                    <a:pt x="324" y="17"/>
                  </a:lnTo>
                  <a:lnTo>
                    <a:pt x="343" y="28"/>
                  </a:lnTo>
                  <a:lnTo>
                    <a:pt x="363" y="39"/>
                  </a:lnTo>
                  <a:lnTo>
                    <a:pt x="381" y="53"/>
                  </a:lnTo>
                  <a:lnTo>
                    <a:pt x="398" y="68"/>
                  </a:lnTo>
                  <a:lnTo>
                    <a:pt x="413" y="85"/>
                  </a:lnTo>
                  <a:lnTo>
                    <a:pt x="427" y="104"/>
                  </a:lnTo>
                  <a:lnTo>
                    <a:pt x="440" y="123"/>
                  </a:lnTo>
                  <a:lnTo>
                    <a:pt x="449" y="143"/>
                  </a:lnTo>
                  <a:lnTo>
                    <a:pt x="457" y="165"/>
                  </a:lnTo>
                  <a:lnTo>
                    <a:pt x="463" y="187"/>
                  </a:lnTo>
                  <a:lnTo>
                    <a:pt x="466" y="210"/>
                  </a:lnTo>
                  <a:lnTo>
                    <a:pt x="468" y="233"/>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7" name="Freeform 151"/>
            <p:cNvSpPr/>
            <p:nvPr/>
          </p:nvSpPr>
          <p:spPr bwMode="auto">
            <a:xfrm>
              <a:off x="917" y="1952"/>
              <a:ext cx="214" cy="144"/>
            </a:xfrm>
            <a:custGeom>
              <a:avLst/>
              <a:gdLst/>
              <a:ahLst/>
              <a:cxnLst>
                <a:cxn ang="0">
                  <a:pos x="205" y="11"/>
                </a:cxn>
                <a:cxn ang="0">
                  <a:pos x="227" y="28"/>
                </a:cxn>
                <a:cxn ang="0">
                  <a:pos x="241" y="48"/>
                </a:cxn>
                <a:cxn ang="0">
                  <a:pos x="252" y="67"/>
                </a:cxn>
                <a:cxn ang="0">
                  <a:pos x="258" y="86"/>
                </a:cxn>
                <a:cxn ang="0">
                  <a:pos x="268" y="103"/>
                </a:cxn>
                <a:cxn ang="0">
                  <a:pos x="279" y="118"/>
                </a:cxn>
                <a:cxn ang="0">
                  <a:pos x="298" y="126"/>
                </a:cxn>
                <a:cxn ang="0">
                  <a:pos x="317" y="127"/>
                </a:cxn>
                <a:cxn ang="0">
                  <a:pos x="330" y="125"/>
                </a:cxn>
                <a:cxn ang="0">
                  <a:pos x="341" y="122"/>
                </a:cxn>
                <a:cxn ang="0">
                  <a:pos x="353" y="119"/>
                </a:cxn>
                <a:cxn ang="0">
                  <a:pos x="367" y="113"/>
                </a:cxn>
                <a:cxn ang="0">
                  <a:pos x="383" y="111"/>
                </a:cxn>
                <a:cxn ang="0">
                  <a:pos x="397" y="115"/>
                </a:cxn>
                <a:cxn ang="0">
                  <a:pos x="412" y="132"/>
                </a:cxn>
                <a:cxn ang="0">
                  <a:pos x="425" y="170"/>
                </a:cxn>
                <a:cxn ang="0">
                  <a:pos x="416" y="247"/>
                </a:cxn>
                <a:cxn ang="0">
                  <a:pos x="390" y="274"/>
                </a:cxn>
                <a:cxn ang="0">
                  <a:pos x="353" y="256"/>
                </a:cxn>
                <a:cxn ang="0">
                  <a:pos x="315" y="243"/>
                </a:cxn>
                <a:cxn ang="0">
                  <a:pos x="273" y="236"/>
                </a:cxn>
                <a:cxn ang="0">
                  <a:pos x="238" y="235"/>
                </a:cxn>
                <a:cxn ang="0">
                  <a:pos x="207" y="240"/>
                </a:cxn>
                <a:cxn ang="0">
                  <a:pos x="178" y="247"/>
                </a:cxn>
                <a:cxn ang="0">
                  <a:pos x="150" y="257"/>
                </a:cxn>
                <a:cxn ang="0">
                  <a:pos x="0" y="183"/>
                </a:cxn>
                <a:cxn ang="0">
                  <a:pos x="17" y="157"/>
                </a:cxn>
                <a:cxn ang="0">
                  <a:pos x="37" y="125"/>
                </a:cxn>
                <a:cxn ang="0">
                  <a:pos x="62" y="91"/>
                </a:cxn>
                <a:cxn ang="0">
                  <a:pos x="88" y="60"/>
                </a:cxn>
                <a:cxn ang="0">
                  <a:pos x="114" y="33"/>
                </a:cxn>
                <a:cxn ang="0">
                  <a:pos x="142" y="12"/>
                </a:cxn>
                <a:cxn ang="0">
                  <a:pos x="167" y="1"/>
                </a:cxn>
                <a:cxn ang="0">
                  <a:pos x="192" y="4"/>
                </a:cxn>
              </a:cxnLst>
              <a:rect l="0" t="0" r="r" b="b"/>
              <a:pathLst>
                <a:path w="425" h="286">
                  <a:moveTo>
                    <a:pt x="192" y="4"/>
                  </a:moveTo>
                  <a:lnTo>
                    <a:pt x="205" y="11"/>
                  </a:lnTo>
                  <a:lnTo>
                    <a:pt x="218" y="19"/>
                  </a:lnTo>
                  <a:lnTo>
                    <a:pt x="227" y="28"/>
                  </a:lnTo>
                  <a:lnTo>
                    <a:pt x="235" y="37"/>
                  </a:lnTo>
                  <a:lnTo>
                    <a:pt x="241" y="48"/>
                  </a:lnTo>
                  <a:lnTo>
                    <a:pt x="247" y="57"/>
                  </a:lnTo>
                  <a:lnTo>
                    <a:pt x="252" y="67"/>
                  </a:lnTo>
                  <a:lnTo>
                    <a:pt x="255" y="76"/>
                  </a:lnTo>
                  <a:lnTo>
                    <a:pt x="258" y="86"/>
                  </a:lnTo>
                  <a:lnTo>
                    <a:pt x="263" y="95"/>
                  </a:lnTo>
                  <a:lnTo>
                    <a:pt x="268" y="103"/>
                  </a:lnTo>
                  <a:lnTo>
                    <a:pt x="272" y="111"/>
                  </a:lnTo>
                  <a:lnTo>
                    <a:pt x="279" y="118"/>
                  </a:lnTo>
                  <a:lnTo>
                    <a:pt x="288" y="122"/>
                  </a:lnTo>
                  <a:lnTo>
                    <a:pt x="298" y="126"/>
                  </a:lnTo>
                  <a:lnTo>
                    <a:pt x="310" y="127"/>
                  </a:lnTo>
                  <a:lnTo>
                    <a:pt x="317" y="127"/>
                  </a:lnTo>
                  <a:lnTo>
                    <a:pt x="324" y="126"/>
                  </a:lnTo>
                  <a:lnTo>
                    <a:pt x="330" y="125"/>
                  </a:lnTo>
                  <a:lnTo>
                    <a:pt x="336" y="124"/>
                  </a:lnTo>
                  <a:lnTo>
                    <a:pt x="341" y="122"/>
                  </a:lnTo>
                  <a:lnTo>
                    <a:pt x="347" y="120"/>
                  </a:lnTo>
                  <a:lnTo>
                    <a:pt x="353" y="119"/>
                  </a:lnTo>
                  <a:lnTo>
                    <a:pt x="358" y="117"/>
                  </a:lnTo>
                  <a:lnTo>
                    <a:pt x="367" y="113"/>
                  </a:lnTo>
                  <a:lnTo>
                    <a:pt x="375" y="111"/>
                  </a:lnTo>
                  <a:lnTo>
                    <a:pt x="383" y="111"/>
                  </a:lnTo>
                  <a:lnTo>
                    <a:pt x="390" y="112"/>
                  </a:lnTo>
                  <a:lnTo>
                    <a:pt x="397" y="115"/>
                  </a:lnTo>
                  <a:lnTo>
                    <a:pt x="404" y="121"/>
                  </a:lnTo>
                  <a:lnTo>
                    <a:pt x="412" y="132"/>
                  </a:lnTo>
                  <a:lnTo>
                    <a:pt x="420" y="144"/>
                  </a:lnTo>
                  <a:lnTo>
                    <a:pt x="425" y="170"/>
                  </a:lnTo>
                  <a:lnTo>
                    <a:pt x="423" y="205"/>
                  </a:lnTo>
                  <a:lnTo>
                    <a:pt x="416" y="247"/>
                  </a:lnTo>
                  <a:lnTo>
                    <a:pt x="407" y="286"/>
                  </a:lnTo>
                  <a:lnTo>
                    <a:pt x="390" y="274"/>
                  </a:lnTo>
                  <a:lnTo>
                    <a:pt x="373" y="264"/>
                  </a:lnTo>
                  <a:lnTo>
                    <a:pt x="353" y="256"/>
                  </a:lnTo>
                  <a:lnTo>
                    <a:pt x="334" y="248"/>
                  </a:lnTo>
                  <a:lnTo>
                    <a:pt x="315" y="243"/>
                  </a:lnTo>
                  <a:lnTo>
                    <a:pt x="294" y="239"/>
                  </a:lnTo>
                  <a:lnTo>
                    <a:pt x="273" y="236"/>
                  </a:lnTo>
                  <a:lnTo>
                    <a:pt x="253" y="235"/>
                  </a:lnTo>
                  <a:lnTo>
                    <a:pt x="238" y="235"/>
                  </a:lnTo>
                  <a:lnTo>
                    <a:pt x="222" y="238"/>
                  </a:lnTo>
                  <a:lnTo>
                    <a:pt x="207" y="240"/>
                  </a:lnTo>
                  <a:lnTo>
                    <a:pt x="193" y="242"/>
                  </a:lnTo>
                  <a:lnTo>
                    <a:pt x="178" y="247"/>
                  </a:lnTo>
                  <a:lnTo>
                    <a:pt x="164" y="251"/>
                  </a:lnTo>
                  <a:lnTo>
                    <a:pt x="150" y="257"/>
                  </a:lnTo>
                  <a:lnTo>
                    <a:pt x="136" y="263"/>
                  </a:lnTo>
                  <a:lnTo>
                    <a:pt x="0" y="183"/>
                  </a:lnTo>
                  <a:lnTo>
                    <a:pt x="7" y="171"/>
                  </a:lnTo>
                  <a:lnTo>
                    <a:pt x="17" y="157"/>
                  </a:lnTo>
                  <a:lnTo>
                    <a:pt x="26" y="141"/>
                  </a:lnTo>
                  <a:lnTo>
                    <a:pt x="37" y="125"/>
                  </a:lnTo>
                  <a:lnTo>
                    <a:pt x="49" y="109"/>
                  </a:lnTo>
                  <a:lnTo>
                    <a:pt x="62" y="91"/>
                  </a:lnTo>
                  <a:lnTo>
                    <a:pt x="74" y="75"/>
                  </a:lnTo>
                  <a:lnTo>
                    <a:pt x="88" y="60"/>
                  </a:lnTo>
                  <a:lnTo>
                    <a:pt x="101" y="45"/>
                  </a:lnTo>
                  <a:lnTo>
                    <a:pt x="114" y="33"/>
                  </a:lnTo>
                  <a:lnTo>
                    <a:pt x="128" y="21"/>
                  </a:lnTo>
                  <a:lnTo>
                    <a:pt x="142" y="12"/>
                  </a:lnTo>
                  <a:lnTo>
                    <a:pt x="155" y="5"/>
                  </a:lnTo>
                  <a:lnTo>
                    <a:pt x="167" y="1"/>
                  </a:lnTo>
                  <a:lnTo>
                    <a:pt x="180" y="0"/>
                  </a:lnTo>
                  <a:lnTo>
                    <a:pt x="192" y="4"/>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8" name="Freeform 152"/>
            <p:cNvSpPr/>
            <p:nvPr/>
          </p:nvSpPr>
          <p:spPr bwMode="auto">
            <a:xfrm>
              <a:off x="851" y="2030"/>
              <a:ext cx="121" cy="73"/>
            </a:xfrm>
            <a:custGeom>
              <a:avLst/>
              <a:gdLst/>
              <a:ahLst/>
              <a:cxnLst>
                <a:cxn ang="0">
                  <a:pos x="29" y="0"/>
                </a:cxn>
                <a:cxn ang="0">
                  <a:pos x="241" y="122"/>
                </a:cxn>
                <a:cxn ang="0">
                  <a:pos x="233" y="128"/>
                </a:cxn>
                <a:cxn ang="0">
                  <a:pos x="226" y="134"/>
                </a:cxn>
                <a:cxn ang="0">
                  <a:pos x="218" y="139"/>
                </a:cxn>
                <a:cxn ang="0">
                  <a:pos x="211" y="145"/>
                </a:cxn>
                <a:cxn ang="0">
                  <a:pos x="0" y="55"/>
                </a:cxn>
                <a:cxn ang="0">
                  <a:pos x="29" y="0"/>
                </a:cxn>
              </a:cxnLst>
              <a:rect l="0" t="0" r="r" b="b"/>
              <a:pathLst>
                <a:path w="241" h="145">
                  <a:moveTo>
                    <a:pt x="29" y="0"/>
                  </a:moveTo>
                  <a:lnTo>
                    <a:pt x="241" y="122"/>
                  </a:lnTo>
                  <a:lnTo>
                    <a:pt x="233" y="128"/>
                  </a:lnTo>
                  <a:lnTo>
                    <a:pt x="226" y="134"/>
                  </a:lnTo>
                  <a:lnTo>
                    <a:pt x="218" y="139"/>
                  </a:lnTo>
                  <a:lnTo>
                    <a:pt x="211" y="145"/>
                  </a:lnTo>
                  <a:lnTo>
                    <a:pt x="0" y="55"/>
                  </a:lnTo>
                  <a:lnTo>
                    <a:pt x="29" y="0"/>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9" name="Freeform 153"/>
            <p:cNvSpPr/>
            <p:nvPr/>
          </p:nvSpPr>
          <p:spPr bwMode="auto">
            <a:xfrm>
              <a:off x="746" y="2093"/>
              <a:ext cx="225" cy="381"/>
            </a:xfrm>
            <a:custGeom>
              <a:avLst/>
              <a:gdLst/>
              <a:ahLst/>
              <a:cxnLst>
                <a:cxn ang="0">
                  <a:pos x="302" y="0"/>
                </a:cxn>
                <a:cxn ang="0">
                  <a:pos x="400" y="42"/>
                </a:cxn>
                <a:cxn ang="0">
                  <a:pos x="385" y="60"/>
                </a:cxn>
                <a:cxn ang="0">
                  <a:pos x="372" y="80"/>
                </a:cxn>
                <a:cxn ang="0">
                  <a:pos x="361" y="101"/>
                </a:cxn>
                <a:cxn ang="0">
                  <a:pos x="351" y="121"/>
                </a:cxn>
                <a:cxn ang="0">
                  <a:pos x="343" y="144"/>
                </a:cxn>
                <a:cxn ang="0">
                  <a:pos x="338" y="167"/>
                </a:cxn>
                <a:cxn ang="0">
                  <a:pos x="334" y="192"/>
                </a:cxn>
                <a:cxn ang="0">
                  <a:pos x="333" y="216"/>
                </a:cxn>
                <a:cxn ang="0">
                  <a:pos x="334" y="242"/>
                </a:cxn>
                <a:cxn ang="0">
                  <a:pos x="338" y="268"/>
                </a:cxn>
                <a:cxn ang="0">
                  <a:pos x="344" y="293"/>
                </a:cxn>
                <a:cxn ang="0">
                  <a:pos x="353" y="317"/>
                </a:cxn>
                <a:cxn ang="0">
                  <a:pos x="364" y="340"/>
                </a:cxn>
                <a:cxn ang="0">
                  <a:pos x="377" y="362"/>
                </a:cxn>
                <a:cxn ang="0">
                  <a:pos x="393" y="383"/>
                </a:cxn>
                <a:cxn ang="0">
                  <a:pos x="410" y="402"/>
                </a:cxn>
                <a:cxn ang="0">
                  <a:pos x="415" y="407"/>
                </a:cxn>
                <a:cxn ang="0">
                  <a:pos x="419" y="412"/>
                </a:cxn>
                <a:cxn ang="0">
                  <a:pos x="425" y="416"/>
                </a:cxn>
                <a:cxn ang="0">
                  <a:pos x="430" y="420"/>
                </a:cxn>
                <a:cxn ang="0">
                  <a:pos x="435" y="424"/>
                </a:cxn>
                <a:cxn ang="0">
                  <a:pos x="440" y="428"/>
                </a:cxn>
                <a:cxn ang="0">
                  <a:pos x="446" y="432"/>
                </a:cxn>
                <a:cxn ang="0">
                  <a:pos x="450" y="436"/>
                </a:cxn>
                <a:cxn ang="0">
                  <a:pos x="259" y="748"/>
                </a:cxn>
                <a:cxn ang="0">
                  <a:pos x="145" y="764"/>
                </a:cxn>
                <a:cxn ang="0">
                  <a:pos x="191" y="627"/>
                </a:cxn>
                <a:cxn ang="0">
                  <a:pos x="0" y="417"/>
                </a:cxn>
                <a:cxn ang="0">
                  <a:pos x="8" y="404"/>
                </a:cxn>
                <a:cxn ang="0">
                  <a:pos x="18" y="386"/>
                </a:cxn>
                <a:cxn ang="0">
                  <a:pos x="30" y="367"/>
                </a:cxn>
                <a:cxn ang="0">
                  <a:pos x="44" y="344"/>
                </a:cxn>
                <a:cxn ang="0">
                  <a:pos x="59" y="319"/>
                </a:cxn>
                <a:cxn ang="0">
                  <a:pos x="76" y="293"/>
                </a:cxn>
                <a:cxn ang="0">
                  <a:pos x="95" y="265"/>
                </a:cxn>
                <a:cxn ang="0">
                  <a:pos x="114" y="237"/>
                </a:cxn>
                <a:cxn ang="0">
                  <a:pos x="135" y="207"/>
                </a:cxn>
                <a:cxn ang="0">
                  <a:pos x="157" y="177"/>
                </a:cxn>
                <a:cxn ang="0">
                  <a:pos x="179" y="146"/>
                </a:cxn>
                <a:cxn ang="0">
                  <a:pos x="203" y="116"/>
                </a:cxn>
                <a:cxn ang="0">
                  <a:pos x="226" y="85"/>
                </a:cxn>
                <a:cxn ang="0">
                  <a:pos x="251" y="56"/>
                </a:cxn>
                <a:cxn ang="0">
                  <a:pos x="277" y="27"/>
                </a:cxn>
                <a:cxn ang="0">
                  <a:pos x="302" y="0"/>
                </a:cxn>
              </a:cxnLst>
              <a:rect l="0" t="0" r="r" b="b"/>
              <a:pathLst>
                <a:path w="450" h="764">
                  <a:moveTo>
                    <a:pt x="302" y="0"/>
                  </a:moveTo>
                  <a:lnTo>
                    <a:pt x="400" y="42"/>
                  </a:lnTo>
                  <a:lnTo>
                    <a:pt x="385" y="60"/>
                  </a:lnTo>
                  <a:lnTo>
                    <a:pt x="372" y="80"/>
                  </a:lnTo>
                  <a:lnTo>
                    <a:pt x="361" y="101"/>
                  </a:lnTo>
                  <a:lnTo>
                    <a:pt x="351" y="121"/>
                  </a:lnTo>
                  <a:lnTo>
                    <a:pt x="343" y="144"/>
                  </a:lnTo>
                  <a:lnTo>
                    <a:pt x="338" y="167"/>
                  </a:lnTo>
                  <a:lnTo>
                    <a:pt x="334" y="192"/>
                  </a:lnTo>
                  <a:lnTo>
                    <a:pt x="333" y="216"/>
                  </a:lnTo>
                  <a:lnTo>
                    <a:pt x="334" y="242"/>
                  </a:lnTo>
                  <a:lnTo>
                    <a:pt x="338" y="268"/>
                  </a:lnTo>
                  <a:lnTo>
                    <a:pt x="344" y="293"/>
                  </a:lnTo>
                  <a:lnTo>
                    <a:pt x="353" y="317"/>
                  </a:lnTo>
                  <a:lnTo>
                    <a:pt x="364" y="340"/>
                  </a:lnTo>
                  <a:lnTo>
                    <a:pt x="377" y="362"/>
                  </a:lnTo>
                  <a:lnTo>
                    <a:pt x="393" y="383"/>
                  </a:lnTo>
                  <a:lnTo>
                    <a:pt x="410" y="402"/>
                  </a:lnTo>
                  <a:lnTo>
                    <a:pt x="415" y="407"/>
                  </a:lnTo>
                  <a:lnTo>
                    <a:pt x="419" y="412"/>
                  </a:lnTo>
                  <a:lnTo>
                    <a:pt x="425" y="416"/>
                  </a:lnTo>
                  <a:lnTo>
                    <a:pt x="430" y="420"/>
                  </a:lnTo>
                  <a:lnTo>
                    <a:pt x="435" y="424"/>
                  </a:lnTo>
                  <a:lnTo>
                    <a:pt x="440" y="428"/>
                  </a:lnTo>
                  <a:lnTo>
                    <a:pt x="446" y="432"/>
                  </a:lnTo>
                  <a:lnTo>
                    <a:pt x="450" y="436"/>
                  </a:lnTo>
                  <a:lnTo>
                    <a:pt x="259" y="748"/>
                  </a:lnTo>
                  <a:lnTo>
                    <a:pt x="145" y="764"/>
                  </a:lnTo>
                  <a:lnTo>
                    <a:pt x="191" y="627"/>
                  </a:lnTo>
                  <a:lnTo>
                    <a:pt x="0" y="417"/>
                  </a:lnTo>
                  <a:lnTo>
                    <a:pt x="8" y="404"/>
                  </a:lnTo>
                  <a:lnTo>
                    <a:pt x="18" y="386"/>
                  </a:lnTo>
                  <a:lnTo>
                    <a:pt x="30" y="367"/>
                  </a:lnTo>
                  <a:lnTo>
                    <a:pt x="44" y="344"/>
                  </a:lnTo>
                  <a:lnTo>
                    <a:pt x="59" y="319"/>
                  </a:lnTo>
                  <a:lnTo>
                    <a:pt x="76" y="293"/>
                  </a:lnTo>
                  <a:lnTo>
                    <a:pt x="95" y="265"/>
                  </a:lnTo>
                  <a:lnTo>
                    <a:pt x="114" y="237"/>
                  </a:lnTo>
                  <a:lnTo>
                    <a:pt x="135" y="207"/>
                  </a:lnTo>
                  <a:lnTo>
                    <a:pt x="157" y="177"/>
                  </a:lnTo>
                  <a:lnTo>
                    <a:pt x="179" y="146"/>
                  </a:lnTo>
                  <a:lnTo>
                    <a:pt x="203" y="116"/>
                  </a:lnTo>
                  <a:lnTo>
                    <a:pt x="226" y="85"/>
                  </a:lnTo>
                  <a:lnTo>
                    <a:pt x="251" y="56"/>
                  </a:lnTo>
                  <a:lnTo>
                    <a:pt x="277" y="27"/>
                  </a:lnTo>
                  <a:lnTo>
                    <a:pt x="302" y="0"/>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0" name="Freeform 154"/>
            <p:cNvSpPr/>
            <p:nvPr/>
          </p:nvSpPr>
          <p:spPr bwMode="auto">
            <a:xfrm>
              <a:off x="695" y="2279"/>
              <a:ext cx="132" cy="180"/>
            </a:xfrm>
            <a:custGeom>
              <a:avLst/>
              <a:gdLst/>
              <a:ahLst/>
              <a:cxnLst>
                <a:cxn ang="0">
                  <a:pos x="71" y="54"/>
                </a:cxn>
                <a:cxn ang="0">
                  <a:pos x="259" y="260"/>
                </a:cxn>
                <a:cxn ang="0">
                  <a:pos x="225" y="360"/>
                </a:cxn>
                <a:cxn ang="0">
                  <a:pos x="0" y="101"/>
                </a:cxn>
                <a:cxn ang="0">
                  <a:pos x="22" y="0"/>
                </a:cxn>
                <a:cxn ang="0">
                  <a:pos x="65" y="48"/>
                </a:cxn>
                <a:cxn ang="0">
                  <a:pos x="64" y="49"/>
                </a:cxn>
                <a:cxn ang="0">
                  <a:pos x="64" y="49"/>
                </a:cxn>
                <a:cxn ang="0">
                  <a:pos x="64" y="50"/>
                </a:cxn>
                <a:cxn ang="0">
                  <a:pos x="64" y="50"/>
                </a:cxn>
                <a:cxn ang="0">
                  <a:pos x="71" y="54"/>
                </a:cxn>
              </a:cxnLst>
              <a:rect l="0" t="0" r="r" b="b"/>
              <a:pathLst>
                <a:path w="259" h="360">
                  <a:moveTo>
                    <a:pt x="71" y="54"/>
                  </a:moveTo>
                  <a:lnTo>
                    <a:pt x="259" y="260"/>
                  </a:lnTo>
                  <a:lnTo>
                    <a:pt x="225" y="360"/>
                  </a:lnTo>
                  <a:lnTo>
                    <a:pt x="0" y="101"/>
                  </a:lnTo>
                  <a:lnTo>
                    <a:pt x="22" y="0"/>
                  </a:lnTo>
                  <a:lnTo>
                    <a:pt x="65" y="48"/>
                  </a:lnTo>
                  <a:lnTo>
                    <a:pt x="64" y="49"/>
                  </a:lnTo>
                  <a:lnTo>
                    <a:pt x="64" y="49"/>
                  </a:lnTo>
                  <a:lnTo>
                    <a:pt x="64" y="50"/>
                  </a:lnTo>
                  <a:lnTo>
                    <a:pt x="64" y="50"/>
                  </a:lnTo>
                  <a:lnTo>
                    <a:pt x="71" y="54"/>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1" name="Freeform 155"/>
            <p:cNvSpPr/>
            <p:nvPr/>
          </p:nvSpPr>
          <p:spPr bwMode="auto">
            <a:xfrm>
              <a:off x="213" y="2451"/>
              <a:ext cx="165" cy="103"/>
            </a:xfrm>
            <a:custGeom>
              <a:avLst/>
              <a:gdLst/>
              <a:ahLst/>
              <a:cxnLst>
                <a:cxn ang="0">
                  <a:pos x="328" y="122"/>
                </a:cxn>
                <a:cxn ang="0">
                  <a:pos x="320" y="121"/>
                </a:cxn>
                <a:cxn ang="0">
                  <a:pos x="306" y="117"/>
                </a:cxn>
                <a:cxn ang="0">
                  <a:pos x="286" y="111"/>
                </a:cxn>
                <a:cxn ang="0">
                  <a:pos x="261" y="101"/>
                </a:cxn>
                <a:cxn ang="0">
                  <a:pos x="245" y="87"/>
                </a:cxn>
                <a:cxn ang="0">
                  <a:pos x="238" y="76"/>
                </a:cxn>
                <a:cxn ang="0">
                  <a:pos x="226" y="65"/>
                </a:cxn>
                <a:cxn ang="0">
                  <a:pos x="209" y="63"/>
                </a:cxn>
                <a:cxn ang="0">
                  <a:pos x="194" y="71"/>
                </a:cxn>
                <a:cxn ang="0">
                  <a:pos x="181" y="90"/>
                </a:cxn>
                <a:cxn ang="0">
                  <a:pos x="171" y="116"/>
                </a:cxn>
                <a:cxn ang="0">
                  <a:pos x="162" y="141"/>
                </a:cxn>
                <a:cxn ang="0">
                  <a:pos x="155" y="162"/>
                </a:cxn>
                <a:cxn ang="0">
                  <a:pos x="143" y="187"/>
                </a:cxn>
                <a:cxn ang="0">
                  <a:pos x="128" y="205"/>
                </a:cxn>
                <a:cxn ang="0">
                  <a:pos x="114" y="208"/>
                </a:cxn>
                <a:cxn ang="0">
                  <a:pos x="105" y="202"/>
                </a:cxn>
                <a:cxn ang="0">
                  <a:pos x="103" y="186"/>
                </a:cxn>
                <a:cxn ang="0">
                  <a:pos x="118" y="146"/>
                </a:cxn>
                <a:cxn ang="0">
                  <a:pos x="135" y="106"/>
                </a:cxn>
                <a:cxn ang="0">
                  <a:pos x="148" y="75"/>
                </a:cxn>
                <a:cxn ang="0">
                  <a:pos x="149" y="55"/>
                </a:cxn>
                <a:cxn ang="0">
                  <a:pos x="146" y="40"/>
                </a:cxn>
                <a:cxn ang="0">
                  <a:pos x="133" y="33"/>
                </a:cxn>
                <a:cxn ang="0">
                  <a:pos x="123" y="35"/>
                </a:cxn>
                <a:cxn ang="0">
                  <a:pos x="116" y="40"/>
                </a:cxn>
                <a:cxn ang="0">
                  <a:pos x="108" y="43"/>
                </a:cxn>
                <a:cxn ang="0">
                  <a:pos x="96" y="47"/>
                </a:cxn>
                <a:cxn ang="0">
                  <a:pos x="83" y="55"/>
                </a:cxn>
                <a:cxn ang="0">
                  <a:pos x="71" y="69"/>
                </a:cxn>
                <a:cxn ang="0">
                  <a:pos x="57" y="87"/>
                </a:cxn>
                <a:cxn ang="0">
                  <a:pos x="44" y="106"/>
                </a:cxn>
                <a:cxn ang="0">
                  <a:pos x="32" y="123"/>
                </a:cxn>
                <a:cxn ang="0">
                  <a:pos x="19" y="139"/>
                </a:cxn>
                <a:cxn ang="0">
                  <a:pos x="7" y="151"/>
                </a:cxn>
                <a:cxn ang="0">
                  <a:pos x="0" y="144"/>
                </a:cxn>
                <a:cxn ang="0">
                  <a:pos x="6" y="115"/>
                </a:cxn>
                <a:cxn ang="0">
                  <a:pos x="21" y="78"/>
                </a:cxn>
                <a:cxn ang="0">
                  <a:pos x="47" y="41"/>
                </a:cxn>
                <a:cxn ang="0">
                  <a:pos x="83" y="14"/>
                </a:cxn>
                <a:cxn ang="0">
                  <a:pos x="126" y="2"/>
                </a:cxn>
                <a:cxn ang="0">
                  <a:pos x="166" y="0"/>
                </a:cxn>
                <a:cxn ang="0">
                  <a:pos x="193" y="3"/>
                </a:cxn>
                <a:cxn ang="0">
                  <a:pos x="260" y="32"/>
                </a:cxn>
                <a:cxn ang="0">
                  <a:pos x="270" y="43"/>
                </a:cxn>
                <a:cxn ang="0">
                  <a:pos x="288" y="62"/>
                </a:cxn>
                <a:cxn ang="0">
                  <a:pos x="308" y="86"/>
                </a:cxn>
                <a:cxn ang="0">
                  <a:pos x="326" y="114"/>
                </a:cxn>
                <a:cxn ang="0">
                  <a:pos x="329" y="118"/>
                </a:cxn>
                <a:cxn ang="0">
                  <a:pos x="331" y="122"/>
                </a:cxn>
              </a:cxnLst>
              <a:rect l="0" t="0" r="r" b="b"/>
              <a:pathLst>
                <a:path w="331" h="208">
                  <a:moveTo>
                    <a:pt x="331" y="122"/>
                  </a:moveTo>
                  <a:lnTo>
                    <a:pt x="328" y="122"/>
                  </a:lnTo>
                  <a:lnTo>
                    <a:pt x="324" y="122"/>
                  </a:lnTo>
                  <a:lnTo>
                    <a:pt x="320" y="121"/>
                  </a:lnTo>
                  <a:lnTo>
                    <a:pt x="314" y="119"/>
                  </a:lnTo>
                  <a:lnTo>
                    <a:pt x="306" y="117"/>
                  </a:lnTo>
                  <a:lnTo>
                    <a:pt x="296" y="115"/>
                  </a:lnTo>
                  <a:lnTo>
                    <a:pt x="286" y="111"/>
                  </a:lnTo>
                  <a:lnTo>
                    <a:pt x="275" y="108"/>
                  </a:lnTo>
                  <a:lnTo>
                    <a:pt x="261" y="101"/>
                  </a:lnTo>
                  <a:lnTo>
                    <a:pt x="252" y="94"/>
                  </a:lnTo>
                  <a:lnTo>
                    <a:pt x="245" y="87"/>
                  </a:lnTo>
                  <a:lnTo>
                    <a:pt x="241" y="81"/>
                  </a:lnTo>
                  <a:lnTo>
                    <a:pt x="238" y="76"/>
                  </a:lnTo>
                  <a:lnTo>
                    <a:pt x="233" y="70"/>
                  </a:lnTo>
                  <a:lnTo>
                    <a:pt x="226" y="65"/>
                  </a:lnTo>
                  <a:lnTo>
                    <a:pt x="218" y="63"/>
                  </a:lnTo>
                  <a:lnTo>
                    <a:pt x="209" y="63"/>
                  </a:lnTo>
                  <a:lnTo>
                    <a:pt x="201" y="65"/>
                  </a:lnTo>
                  <a:lnTo>
                    <a:pt x="194" y="71"/>
                  </a:lnTo>
                  <a:lnTo>
                    <a:pt x="187" y="79"/>
                  </a:lnTo>
                  <a:lnTo>
                    <a:pt x="181" y="90"/>
                  </a:lnTo>
                  <a:lnTo>
                    <a:pt x="176" y="102"/>
                  </a:lnTo>
                  <a:lnTo>
                    <a:pt x="171" y="116"/>
                  </a:lnTo>
                  <a:lnTo>
                    <a:pt x="165" y="131"/>
                  </a:lnTo>
                  <a:lnTo>
                    <a:pt x="162" y="141"/>
                  </a:lnTo>
                  <a:lnTo>
                    <a:pt x="158" y="152"/>
                  </a:lnTo>
                  <a:lnTo>
                    <a:pt x="155" y="162"/>
                  </a:lnTo>
                  <a:lnTo>
                    <a:pt x="150" y="174"/>
                  </a:lnTo>
                  <a:lnTo>
                    <a:pt x="143" y="187"/>
                  </a:lnTo>
                  <a:lnTo>
                    <a:pt x="136" y="198"/>
                  </a:lnTo>
                  <a:lnTo>
                    <a:pt x="128" y="205"/>
                  </a:lnTo>
                  <a:lnTo>
                    <a:pt x="121" y="208"/>
                  </a:lnTo>
                  <a:lnTo>
                    <a:pt x="114" y="208"/>
                  </a:lnTo>
                  <a:lnTo>
                    <a:pt x="110" y="205"/>
                  </a:lnTo>
                  <a:lnTo>
                    <a:pt x="105" y="202"/>
                  </a:lnTo>
                  <a:lnTo>
                    <a:pt x="102" y="199"/>
                  </a:lnTo>
                  <a:lnTo>
                    <a:pt x="103" y="186"/>
                  </a:lnTo>
                  <a:lnTo>
                    <a:pt x="109" y="167"/>
                  </a:lnTo>
                  <a:lnTo>
                    <a:pt x="118" y="146"/>
                  </a:lnTo>
                  <a:lnTo>
                    <a:pt x="126" y="126"/>
                  </a:lnTo>
                  <a:lnTo>
                    <a:pt x="135" y="106"/>
                  </a:lnTo>
                  <a:lnTo>
                    <a:pt x="143" y="88"/>
                  </a:lnTo>
                  <a:lnTo>
                    <a:pt x="148" y="75"/>
                  </a:lnTo>
                  <a:lnTo>
                    <a:pt x="149" y="63"/>
                  </a:lnTo>
                  <a:lnTo>
                    <a:pt x="149" y="55"/>
                  </a:lnTo>
                  <a:lnTo>
                    <a:pt x="148" y="47"/>
                  </a:lnTo>
                  <a:lnTo>
                    <a:pt x="146" y="40"/>
                  </a:lnTo>
                  <a:lnTo>
                    <a:pt x="140" y="35"/>
                  </a:lnTo>
                  <a:lnTo>
                    <a:pt x="133" y="33"/>
                  </a:lnTo>
                  <a:lnTo>
                    <a:pt x="127" y="33"/>
                  </a:lnTo>
                  <a:lnTo>
                    <a:pt x="123" y="35"/>
                  </a:lnTo>
                  <a:lnTo>
                    <a:pt x="118" y="38"/>
                  </a:lnTo>
                  <a:lnTo>
                    <a:pt x="116" y="40"/>
                  </a:lnTo>
                  <a:lnTo>
                    <a:pt x="112" y="41"/>
                  </a:lnTo>
                  <a:lnTo>
                    <a:pt x="108" y="43"/>
                  </a:lnTo>
                  <a:lnTo>
                    <a:pt x="103" y="45"/>
                  </a:lnTo>
                  <a:lnTo>
                    <a:pt x="96" y="47"/>
                  </a:lnTo>
                  <a:lnTo>
                    <a:pt x="89" y="50"/>
                  </a:lnTo>
                  <a:lnTo>
                    <a:pt x="83" y="55"/>
                  </a:lnTo>
                  <a:lnTo>
                    <a:pt x="76" y="62"/>
                  </a:lnTo>
                  <a:lnTo>
                    <a:pt x="71" y="69"/>
                  </a:lnTo>
                  <a:lnTo>
                    <a:pt x="64" y="78"/>
                  </a:lnTo>
                  <a:lnTo>
                    <a:pt x="57" y="87"/>
                  </a:lnTo>
                  <a:lnTo>
                    <a:pt x="50" y="98"/>
                  </a:lnTo>
                  <a:lnTo>
                    <a:pt x="44" y="106"/>
                  </a:lnTo>
                  <a:lnTo>
                    <a:pt x="38" y="115"/>
                  </a:lnTo>
                  <a:lnTo>
                    <a:pt x="32" y="123"/>
                  </a:lnTo>
                  <a:lnTo>
                    <a:pt x="26" y="131"/>
                  </a:lnTo>
                  <a:lnTo>
                    <a:pt x="19" y="139"/>
                  </a:lnTo>
                  <a:lnTo>
                    <a:pt x="13" y="145"/>
                  </a:lnTo>
                  <a:lnTo>
                    <a:pt x="7" y="151"/>
                  </a:lnTo>
                  <a:lnTo>
                    <a:pt x="2" y="153"/>
                  </a:lnTo>
                  <a:lnTo>
                    <a:pt x="0" y="144"/>
                  </a:lnTo>
                  <a:lnTo>
                    <a:pt x="2" y="131"/>
                  </a:lnTo>
                  <a:lnTo>
                    <a:pt x="6" y="115"/>
                  </a:lnTo>
                  <a:lnTo>
                    <a:pt x="12" y="96"/>
                  </a:lnTo>
                  <a:lnTo>
                    <a:pt x="21" y="78"/>
                  </a:lnTo>
                  <a:lnTo>
                    <a:pt x="33" y="60"/>
                  </a:lnTo>
                  <a:lnTo>
                    <a:pt x="47" y="41"/>
                  </a:lnTo>
                  <a:lnTo>
                    <a:pt x="63" y="26"/>
                  </a:lnTo>
                  <a:lnTo>
                    <a:pt x="83" y="14"/>
                  </a:lnTo>
                  <a:lnTo>
                    <a:pt x="104" y="5"/>
                  </a:lnTo>
                  <a:lnTo>
                    <a:pt x="126" y="2"/>
                  </a:lnTo>
                  <a:lnTo>
                    <a:pt x="147" y="0"/>
                  </a:lnTo>
                  <a:lnTo>
                    <a:pt x="166" y="0"/>
                  </a:lnTo>
                  <a:lnTo>
                    <a:pt x="181" y="1"/>
                  </a:lnTo>
                  <a:lnTo>
                    <a:pt x="193" y="3"/>
                  </a:lnTo>
                  <a:lnTo>
                    <a:pt x="200" y="4"/>
                  </a:lnTo>
                  <a:lnTo>
                    <a:pt x="260" y="32"/>
                  </a:lnTo>
                  <a:lnTo>
                    <a:pt x="264" y="37"/>
                  </a:lnTo>
                  <a:lnTo>
                    <a:pt x="270" y="43"/>
                  </a:lnTo>
                  <a:lnTo>
                    <a:pt x="278" y="52"/>
                  </a:lnTo>
                  <a:lnTo>
                    <a:pt x="288" y="62"/>
                  </a:lnTo>
                  <a:lnTo>
                    <a:pt x="298" y="73"/>
                  </a:lnTo>
                  <a:lnTo>
                    <a:pt x="308" y="86"/>
                  </a:lnTo>
                  <a:lnTo>
                    <a:pt x="317" y="100"/>
                  </a:lnTo>
                  <a:lnTo>
                    <a:pt x="326" y="114"/>
                  </a:lnTo>
                  <a:lnTo>
                    <a:pt x="328" y="116"/>
                  </a:lnTo>
                  <a:lnTo>
                    <a:pt x="329" y="118"/>
                  </a:lnTo>
                  <a:lnTo>
                    <a:pt x="330" y="119"/>
                  </a:lnTo>
                  <a:lnTo>
                    <a:pt x="331" y="122"/>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2" name="Freeform 156"/>
            <p:cNvSpPr/>
            <p:nvPr/>
          </p:nvSpPr>
          <p:spPr bwMode="auto">
            <a:xfrm>
              <a:off x="456" y="2660"/>
              <a:ext cx="201" cy="189"/>
            </a:xfrm>
            <a:custGeom>
              <a:avLst/>
              <a:gdLst/>
              <a:ahLst/>
              <a:cxnLst>
                <a:cxn ang="0">
                  <a:pos x="411" y="363"/>
                </a:cxn>
                <a:cxn ang="0">
                  <a:pos x="371" y="363"/>
                </a:cxn>
                <a:cxn ang="0">
                  <a:pos x="371" y="33"/>
                </a:cxn>
                <a:cxn ang="0">
                  <a:pos x="1" y="33"/>
                </a:cxn>
                <a:cxn ang="0">
                  <a:pos x="1" y="25"/>
                </a:cxn>
                <a:cxn ang="0">
                  <a:pos x="1" y="16"/>
                </a:cxn>
                <a:cxn ang="0">
                  <a:pos x="0" y="8"/>
                </a:cxn>
                <a:cxn ang="0">
                  <a:pos x="0" y="0"/>
                </a:cxn>
                <a:cxn ang="0">
                  <a:pos x="411" y="0"/>
                </a:cxn>
                <a:cxn ang="0">
                  <a:pos x="411" y="363"/>
                </a:cxn>
              </a:cxnLst>
              <a:rect l="0" t="0" r="r" b="b"/>
              <a:pathLst>
                <a:path w="411" h="363">
                  <a:moveTo>
                    <a:pt x="411" y="363"/>
                  </a:moveTo>
                  <a:lnTo>
                    <a:pt x="371" y="363"/>
                  </a:lnTo>
                  <a:lnTo>
                    <a:pt x="371" y="33"/>
                  </a:lnTo>
                  <a:lnTo>
                    <a:pt x="1" y="33"/>
                  </a:lnTo>
                  <a:lnTo>
                    <a:pt x="1" y="25"/>
                  </a:lnTo>
                  <a:lnTo>
                    <a:pt x="1" y="16"/>
                  </a:lnTo>
                  <a:lnTo>
                    <a:pt x="0" y="8"/>
                  </a:lnTo>
                  <a:lnTo>
                    <a:pt x="0" y="0"/>
                  </a:lnTo>
                  <a:lnTo>
                    <a:pt x="411" y="0"/>
                  </a:lnTo>
                  <a:lnTo>
                    <a:pt x="411" y="363"/>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3" name="Freeform 157"/>
            <p:cNvSpPr/>
            <p:nvPr/>
          </p:nvSpPr>
          <p:spPr bwMode="auto">
            <a:xfrm>
              <a:off x="324" y="2251"/>
              <a:ext cx="487" cy="665"/>
            </a:xfrm>
            <a:custGeom>
              <a:avLst/>
              <a:gdLst/>
              <a:ahLst/>
              <a:cxnLst>
                <a:cxn ang="0">
                  <a:pos x="606" y="882"/>
                </a:cxn>
                <a:cxn ang="0">
                  <a:pos x="704" y="1212"/>
                </a:cxn>
                <a:cxn ang="0">
                  <a:pos x="265" y="789"/>
                </a:cxn>
                <a:cxn ang="0">
                  <a:pos x="294" y="667"/>
                </a:cxn>
                <a:cxn ang="0">
                  <a:pos x="345" y="537"/>
                </a:cxn>
                <a:cxn ang="0">
                  <a:pos x="403" y="420"/>
                </a:cxn>
                <a:cxn ang="0">
                  <a:pos x="446" y="343"/>
                </a:cxn>
                <a:cxn ang="0">
                  <a:pos x="471" y="367"/>
                </a:cxn>
                <a:cxn ang="0">
                  <a:pos x="493" y="387"/>
                </a:cxn>
                <a:cxn ang="0">
                  <a:pos x="507" y="401"/>
                </a:cxn>
                <a:cxn ang="0">
                  <a:pos x="512" y="407"/>
                </a:cxn>
                <a:cxn ang="0">
                  <a:pos x="530" y="382"/>
                </a:cxn>
                <a:cxn ang="0">
                  <a:pos x="516" y="369"/>
                </a:cxn>
                <a:cxn ang="0">
                  <a:pos x="492" y="346"/>
                </a:cxn>
                <a:cxn ang="0">
                  <a:pos x="461" y="318"/>
                </a:cxn>
                <a:cxn ang="0">
                  <a:pos x="427" y="287"/>
                </a:cxn>
                <a:cxn ang="0">
                  <a:pos x="393" y="257"/>
                </a:cxn>
                <a:cxn ang="0">
                  <a:pos x="359" y="229"/>
                </a:cxn>
                <a:cxn ang="0">
                  <a:pos x="332" y="210"/>
                </a:cxn>
                <a:cxn ang="0">
                  <a:pos x="309" y="199"/>
                </a:cxn>
                <a:cxn ang="0">
                  <a:pos x="278" y="204"/>
                </a:cxn>
                <a:cxn ang="0">
                  <a:pos x="242" y="222"/>
                </a:cxn>
                <a:cxn ang="0">
                  <a:pos x="201" y="250"/>
                </a:cxn>
                <a:cxn ang="0">
                  <a:pos x="160" y="285"/>
                </a:cxn>
                <a:cxn ang="0">
                  <a:pos x="121" y="321"/>
                </a:cxn>
                <a:cxn ang="0">
                  <a:pos x="84" y="357"/>
                </a:cxn>
                <a:cxn ang="0">
                  <a:pos x="54" y="389"/>
                </a:cxn>
                <a:cxn ang="0">
                  <a:pos x="0" y="384"/>
                </a:cxn>
                <a:cxn ang="0">
                  <a:pos x="17" y="348"/>
                </a:cxn>
                <a:cxn ang="0">
                  <a:pos x="44" y="296"/>
                </a:cxn>
                <a:cxn ang="0">
                  <a:pos x="78" y="234"/>
                </a:cxn>
                <a:cxn ang="0">
                  <a:pos x="121" y="168"/>
                </a:cxn>
                <a:cxn ang="0">
                  <a:pos x="168" y="106"/>
                </a:cxn>
                <a:cxn ang="0">
                  <a:pos x="219" y="52"/>
                </a:cxn>
                <a:cxn ang="0">
                  <a:pos x="273" y="15"/>
                </a:cxn>
                <a:cxn ang="0">
                  <a:pos x="328" y="0"/>
                </a:cxn>
                <a:cxn ang="0">
                  <a:pos x="390" y="6"/>
                </a:cxn>
                <a:cxn ang="0">
                  <a:pos x="455" y="23"/>
                </a:cxn>
                <a:cxn ang="0">
                  <a:pos x="518" y="50"/>
                </a:cxn>
                <a:cxn ang="0">
                  <a:pos x="577" y="80"/>
                </a:cxn>
                <a:cxn ang="0">
                  <a:pos x="629" y="112"/>
                </a:cxn>
                <a:cxn ang="0">
                  <a:pos x="671" y="139"/>
                </a:cxn>
                <a:cxn ang="0">
                  <a:pos x="701" y="161"/>
                </a:cxn>
                <a:cxn ang="0">
                  <a:pos x="715" y="173"/>
                </a:cxn>
                <a:cxn ang="0">
                  <a:pos x="956" y="452"/>
                </a:cxn>
                <a:cxn ang="0">
                  <a:pos x="952" y="473"/>
                </a:cxn>
                <a:cxn ang="0">
                  <a:pos x="939" y="556"/>
                </a:cxn>
                <a:cxn ang="0">
                  <a:pos x="924" y="700"/>
                </a:cxn>
                <a:cxn ang="0">
                  <a:pos x="920" y="888"/>
                </a:cxn>
                <a:cxn ang="0">
                  <a:pos x="933" y="1070"/>
                </a:cxn>
                <a:cxn ang="0">
                  <a:pos x="947" y="1189"/>
                </a:cxn>
                <a:cxn ang="0">
                  <a:pos x="957" y="1269"/>
                </a:cxn>
                <a:cxn ang="0">
                  <a:pos x="965" y="1316"/>
                </a:cxn>
                <a:cxn ang="0">
                  <a:pos x="367" y="1330"/>
                </a:cxn>
                <a:cxn ang="0">
                  <a:pos x="348" y="1262"/>
                </a:cxn>
                <a:cxn ang="0">
                  <a:pos x="318" y="1148"/>
                </a:cxn>
                <a:cxn ang="0">
                  <a:pos x="288" y="1013"/>
                </a:cxn>
                <a:cxn ang="0">
                  <a:pos x="267" y="882"/>
                </a:cxn>
              </a:cxnLst>
              <a:rect l="0" t="0" r="r" b="b"/>
              <a:pathLst>
                <a:path w="967" h="1330">
                  <a:moveTo>
                    <a:pt x="267" y="882"/>
                  </a:moveTo>
                  <a:lnTo>
                    <a:pt x="606" y="882"/>
                  </a:lnTo>
                  <a:lnTo>
                    <a:pt x="606" y="1212"/>
                  </a:lnTo>
                  <a:lnTo>
                    <a:pt x="704" y="1212"/>
                  </a:lnTo>
                  <a:lnTo>
                    <a:pt x="704" y="789"/>
                  </a:lnTo>
                  <a:lnTo>
                    <a:pt x="265" y="789"/>
                  </a:lnTo>
                  <a:lnTo>
                    <a:pt x="275" y="730"/>
                  </a:lnTo>
                  <a:lnTo>
                    <a:pt x="294" y="667"/>
                  </a:lnTo>
                  <a:lnTo>
                    <a:pt x="318" y="601"/>
                  </a:lnTo>
                  <a:lnTo>
                    <a:pt x="345" y="537"/>
                  </a:lnTo>
                  <a:lnTo>
                    <a:pt x="375" y="475"/>
                  </a:lnTo>
                  <a:lnTo>
                    <a:pt x="403" y="420"/>
                  </a:lnTo>
                  <a:lnTo>
                    <a:pt x="427" y="376"/>
                  </a:lnTo>
                  <a:lnTo>
                    <a:pt x="446" y="343"/>
                  </a:lnTo>
                  <a:lnTo>
                    <a:pt x="460" y="356"/>
                  </a:lnTo>
                  <a:lnTo>
                    <a:pt x="471" y="367"/>
                  </a:lnTo>
                  <a:lnTo>
                    <a:pt x="483" y="378"/>
                  </a:lnTo>
                  <a:lnTo>
                    <a:pt x="493" y="387"/>
                  </a:lnTo>
                  <a:lnTo>
                    <a:pt x="501" y="395"/>
                  </a:lnTo>
                  <a:lnTo>
                    <a:pt x="507" y="401"/>
                  </a:lnTo>
                  <a:lnTo>
                    <a:pt x="511" y="405"/>
                  </a:lnTo>
                  <a:lnTo>
                    <a:pt x="512" y="407"/>
                  </a:lnTo>
                  <a:lnTo>
                    <a:pt x="533" y="385"/>
                  </a:lnTo>
                  <a:lnTo>
                    <a:pt x="530" y="382"/>
                  </a:lnTo>
                  <a:lnTo>
                    <a:pt x="524" y="377"/>
                  </a:lnTo>
                  <a:lnTo>
                    <a:pt x="516" y="369"/>
                  </a:lnTo>
                  <a:lnTo>
                    <a:pt x="504" y="358"/>
                  </a:lnTo>
                  <a:lnTo>
                    <a:pt x="492" y="346"/>
                  </a:lnTo>
                  <a:lnTo>
                    <a:pt x="477" y="332"/>
                  </a:lnTo>
                  <a:lnTo>
                    <a:pt x="461" y="318"/>
                  </a:lnTo>
                  <a:lnTo>
                    <a:pt x="445" y="302"/>
                  </a:lnTo>
                  <a:lnTo>
                    <a:pt x="427" y="287"/>
                  </a:lnTo>
                  <a:lnTo>
                    <a:pt x="410" y="272"/>
                  </a:lnTo>
                  <a:lnTo>
                    <a:pt x="393" y="257"/>
                  </a:lnTo>
                  <a:lnTo>
                    <a:pt x="375" y="243"/>
                  </a:lnTo>
                  <a:lnTo>
                    <a:pt x="359" y="229"/>
                  </a:lnTo>
                  <a:lnTo>
                    <a:pt x="344" y="219"/>
                  </a:lnTo>
                  <a:lnTo>
                    <a:pt x="332" y="210"/>
                  </a:lnTo>
                  <a:lnTo>
                    <a:pt x="320" y="203"/>
                  </a:lnTo>
                  <a:lnTo>
                    <a:pt x="309" y="199"/>
                  </a:lnTo>
                  <a:lnTo>
                    <a:pt x="294" y="199"/>
                  </a:lnTo>
                  <a:lnTo>
                    <a:pt x="278" y="204"/>
                  </a:lnTo>
                  <a:lnTo>
                    <a:pt x="260" y="212"/>
                  </a:lnTo>
                  <a:lnTo>
                    <a:pt x="242" y="222"/>
                  </a:lnTo>
                  <a:lnTo>
                    <a:pt x="222" y="235"/>
                  </a:lnTo>
                  <a:lnTo>
                    <a:pt x="201" y="250"/>
                  </a:lnTo>
                  <a:lnTo>
                    <a:pt x="181" y="267"/>
                  </a:lnTo>
                  <a:lnTo>
                    <a:pt x="160" y="285"/>
                  </a:lnTo>
                  <a:lnTo>
                    <a:pt x="140" y="303"/>
                  </a:lnTo>
                  <a:lnTo>
                    <a:pt x="121" y="321"/>
                  </a:lnTo>
                  <a:lnTo>
                    <a:pt x="101" y="340"/>
                  </a:lnTo>
                  <a:lnTo>
                    <a:pt x="84" y="357"/>
                  </a:lnTo>
                  <a:lnTo>
                    <a:pt x="68" y="374"/>
                  </a:lnTo>
                  <a:lnTo>
                    <a:pt x="54" y="389"/>
                  </a:lnTo>
                  <a:lnTo>
                    <a:pt x="41" y="402"/>
                  </a:lnTo>
                  <a:lnTo>
                    <a:pt x="0" y="384"/>
                  </a:lnTo>
                  <a:lnTo>
                    <a:pt x="7" y="369"/>
                  </a:lnTo>
                  <a:lnTo>
                    <a:pt x="17" y="348"/>
                  </a:lnTo>
                  <a:lnTo>
                    <a:pt x="29" y="324"/>
                  </a:lnTo>
                  <a:lnTo>
                    <a:pt x="44" y="296"/>
                  </a:lnTo>
                  <a:lnTo>
                    <a:pt x="60" y="265"/>
                  </a:lnTo>
                  <a:lnTo>
                    <a:pt x="78" y="234"/>
                  </a:lnTo>
                  <a:lnTo>
                    <a:pt x="99" y="201"/>
                  </a:lnTo>
                  <a:lnTo>
                    <a:pt x="121" y="168"/>
                  </a:lnTo>
                  <a:lnTo>
                    <a:pt x="144" y="136"/>
                  </a:lnTo>
                  <a:lnTo>
                    <a:pt x="168" y="106"/>
                  </a:lnTo>
                  <a:lnTo>
                    <a:pt x="193" y="77"/>
                  </a:lnTo>
                  <a:lnTo>
                    <a:pt x="219" y="52"/>
                  </a:lnTo>
                  <a:lnTo>
                    <a:pt x="245" y="31"/>
                  </a:lnTo>
                  <a:lnTo>
                    <a:pt x="273" y="15"/>
                  </a:lnTo>
                  <a:lnTo>
                    <a:pt x="301" y="5"/>
                  </a:lnTo>
                  <a:lnTo>
                    <a:pt x="328" y="0"/>
                  </a:lnTo>
                  <a:lnTo>
                    <a:pt x="359" y="1"/>
                  </a:lnTo>
                  <a:lnTo>
                    <a:pt x="390" y="6"/>
                  </a:lnTo>
                  <a:lnTo>
                    <a:pt x="423" y="13"/>
                  </a:lnTo>
                  <a:lnTo>
                    <a:pt x="455" y="23"/>
                  </a:lnTo>
                  <a:lnTo>
                    <a:pt x="487" y="36"/>
                  </a:lnTo>
                  <a:lnTo>
                    <a:pt x="518" y="50"/>
                  </a:lnTo>
                  <a:lnTo>
                    <a:pt x="548" y="65"/>
                  </a:lnTo>
                  <a:lnTo>
                    <a:pt x="577" y="80"/>
                  </a:lnTo>
                  <a:lnTo>
                    <a:pt x="603" y="96"/>
                  </a:lnTo>
                  <a:lnTo>
                    <a:pt x="629" y="112"/>
                  </a:lnTo>
                  <a:lnTo>
                    <a:pt x="652" y="127"/>
                  </a:lnTo>
                  <a:lnTo>
                    <a:pt x="671" y="139"/>
                  </a:lnTo>
                  <a:lnTo>
                    <a:pt x="688" y="152"/>
                  </a:lnTo>
                  <a:lnTo>
                    <a:pt x="701" y="161"/>
                  </a:lnTo>
                  <a:lnTo>
                    <a:pt x="711" y="168"/>
                  </a:lnTo>
                  <a:lnTo>
                    <a:pt x="715" y="173"/>
                  </a:lnTo>
                  <a:lnTo>
                    <a:pt x="959" y="452"/>
                  </a:lnTo>
                  <a:lnTo>
                    <a:pt x="956" y="452"/>
                  </a:lnTo>
                  <a:lnTo>
                    <a:pt x="955" y="462"/>
                  </a:lnTo>
                  <a:lnTo>
                    <a:pt x="952" y="473"/>
                  </a:lnTo>
                  <a:lnTo>
                    <a:pt x="947" y="506"/>
                  </a:lnTo>
                  <a:lnTo>
                    <a:pt x="939" y="556"/>
                  </a:lnTo>
                  <a:lnTo>
                    <a:pt x="931" y="622"/>
                  </a:lnTo>
                  <a:lnTo>
                    <a:pt x="924" y="700"/>
                  </a:lnTo>
                  <a:lnTo>
                    <a:pt x="919" y="790"/>
                  </a:lnTo>
                  <a:lnTo>
                    <a:pt x="920" y="888"/>
                  </a:lnTo>
                  <a:lnTo>
                    <a:pt x="926" y="993"/>
                  </a:lnTo>
                  <a:lnTo>
                    <a:pt x="933" y="1070"/>
                  </a:lnTo>
                  <a:lnTo>
                    <a:pt x="940" y="1134"/>
                  </a:lnTo>
                  <a:lnTo>
                    <a:pt x="947" y="1189"/>
                  </a:lnTo>
                  <a:lnTo>
                    <a:pt x="952" y="1233"/>
                  </a:lnTo>
                  <a:lnTo>
                    <a:pt x="957" y="1269"/>
                  </a:lnTo>
                  <a:lnTo>
                    <a:pt x="962" y="1297"/>
                  </a:lnTo>
                  <a:lnTo>
                    <a:pt x="965" y="1316"/>
                  </a:lnTo>
                  <a:lnTo>
                    <a:pt x="967" y="1330"/>
                  </a:lnTo>
                  <a:lnTo>
                    <a:pt x="367" y="1330"/>
                  </a:lnTo>
                  <a:lnTo>
                    <a:pt x="359" y="1303"/>
                  </a:lnTo>
                  <a:lnTo>
                    <a:pt x="348" y="1262"/>
                  </a:lnTo>
                  <a:lnTo>
                    <a:pt x="334" y="1209"/>
                  </a:lnTo>
                  <a:lnTo>
                    <a:pt x="318" y="1148"/>
                  </a:lnTo>
                  <a:lnTo>
                    <a:pt x="303" y="1083"/>
                  </a:lnTo>
                  <a:lnTo>
                    <a:pt x="288" y="1013"/>
                  </a:lnTo>
                  <a:lnTo>
                    <a:pt x="276" y="947"/>
                  </a:lnTo>
                  <a:lnTo>
                    <a:pt x="267" y="882"/>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4" name="Freeform 158"/>
            <p:cNvSpPr/>
            <p:nvPr/>
          </p:nvSpPr>
          <p:spPr bwMode="auto">
            <a:xfrm>
              <a:off x="799" y="2479"/>
              <a:ext cx="379" cy="437"/>
            </a:xfrm>
            <a:custGeom>
              <a:avLst/>
              <a:gdLst/>
              <a:ahLst/>
              <a:cxnLst>
                <a:cxn ang="0">
                  <a:pos x="533" y="401"/>
                </a:cxn>
                <a:cxn ang="0">
                  <a:pos x="470" y="407"/>
                </a:cxn>
                <a:cxn ang="0">
                  <a:pos x="403" y="403"/>
                </a:cxn>
                <a:cxn ang="0">
                  <a:pos x="339" y="392"/>
                </a:cxn>
                <a:cxn ang="0">
                  <a:pos x="278" y="377"/>
                </a:cxn>
                <a:cxn ang="0">
                  <a:pos x="226" y="361"/>
                </a:cxn>
                <a:cxn ang="0">
                  <a:pos x="185" y="346"/>
                </a:cxn>
                <a:cxn ang="0">
                  <a:pos x="162" y="336"/>
                </a:cxn>
                <a:cxn ang="0">
                  <a:pos x="159" y="332"/>
                </a:cxn>
                <a:cxn ang="0">
                  <a:pos x="158" y="325"/>
                </a:cxn>
                <a:cxn ang="0">
                  <a:pos x="152" y="236"/>
                </a:cxn>
                <a:cxn ang="0">
                  <a:pos x="158" y="158"/>
                </a:cxn>
                <a:cxn ang="0">
                  <a:pos x="136" y="134"/>
                </a:cxn>
                <a:cxn ang="0">
                  <a:pos x="126" y="175"/>
                </a:cxn>
                <a:cxn ang="0">
                  <a:pos x="129" y="325"/>
                </a:cxn>
                <a:cxn ang="0">
                  <a:pos x="152" y="457"/>
                </a:cxn>
                <a:cxn ang="0">
                  <a:pos x="195" y="620"/>
                </a:cxn>
                <a:cxn ang="0">
                  <a:pos x="238" y="773"/>
                </a:cxn>
                <a:cxn ang="0">
                  <a:pos x="270" y="874"/>
                </a:cxn>
                <a:cxn ang="0">
                  <a:pos x="46" y="864"/>
                </a:cxn>
                <a:cxn ang="0">
                  <a:pos x="39" y="821"/>
                </a:cxn>
                <a:cxn ang="0">
                  <a:pos x="29" y="743"/>
                </a:cxn>
                <a:cxn ang="0">
                  <a:pos x="15" y="617"/>
                </a:cxn>
                <a:cxn ang="0">
                  <a:pos x="1" y="443"/>
                </a:cxn>
                <a:cxn ang="0">
                  <a:pos x="2" y="275"/>
                </a:cxn>
                <a:cxn ang="0">
                  <a:pos x="14" y="139"/>
                </a:cxn>
                <a:cxn ang="0">
                  <a:pos x="28" y="47"/>
                </a:cxn>
                <a:cxn ang="0">
                  <a:pos x="181" y="0"/>
                </a:cxn>
                <a:cxn ang="0">
                  <a:pos x="189" y="14"/>
                </a:cxn>
                <a:cxn ang="0">
                  <a:pos x="222" y="42"/>
                </a:cxn>
                <a:cxn ang="0">
                  <a:pos x="268" y="77"/>
                </a:cxn>
                <a:cxn ang="0">
                  <a:pos x="321" y="118"/>
                </a:cxn>
                <a:cxn ang="0">
                  <a:pos x="378" y="156"/>
                </a:cxn>
                <a:cxn ang="0">
                  <a:pos x="433" y="189"/>
                </a:cxn>
                <a:cxn ang="0">
                  <a:pos x="483" y="213"/>
                </a:cxn>
                <a:cxn ang="0">
                  <a:pos x="523" y="222"/>
                </a:cxn>
                <a:cxn ang="0">
                  <a:pos x="567" y="205"/>
                </a:cxn>
                <a:cxn ang="0">
                  <a:pos x="622" y="157"/>
                </a:cxn>
                <a:cxn ang="0">
                  <a:pos x="670" y="96"/>
                </a:cxn>
                <a:cxn ang="0">
                  <a:pos x="707" y="40"/>
                </a:cxn>
                <a:cxn ang="0">
                  <a:pos x="754" y="40"/>
                </a:cxn>
                <a:cxn ang="0">
                  <a:pos x="746" y="70"/>
                </a:cxn>
                <a:cxn ang="0">
                  <a:pos x="734" y="113"/>
                </a:cxn>
                <a:cxn ang="0">
                  <a:pos x="716" y="166"/>
                </a:cxn>
                <a:cxn ang="0">
                  <a:pos x="695" y="222"/>
                </a:cxn>
                <a:cxn ang="0">
                  <a:pos x="668" y="279"/>
                </a:cxn>
                <a:cxn ang="0">
                  <a:pos x="637" y="329"/>
                </a:cxn>
                <a:cxn ang="0">
                  <a:pos x="602" y="369"/>
                </a:cxn>
                <a:cxn ang="0">
                  <a:pos x="562" y="393"/>
                </a:cxn>
              </a:cxnLst>
              <a:rect l="0" t="0" r="r" b="b"/>
              <a:pathLst>
                <a:path w="754" h="874">
                  <a:moveTo>
                    <a:pt x="562" y="393"/>
                  </a:moveTo>
                  <a:lnTo>
                    <a:pt x="533" y="401"/>
                  </a:lnTo>
                  <a:lnTo>
                    <a:pt x="502" y="405"/>
                  </a:lnTo>
                  <a:lnTo>
                    <a:pt x="470" y="407"/>
                  </a:lnTo>
                  <a:lnTo>
                    <a:pt x="437" y="405"/>
                  </a:lnTo>
                  <a:lnTo>
                    <a:pt x="403" y="403"/>
                  </a:lnTo>
                  <a:lnTo>
                    <a:pt x="371" y="397"/>
                  </a:lnTo>
                  <a:lnTo>
                    <a:pt x="339" y="392"/>
                  </a:lnTo>
                  <a:lnTo>
                    <a:pt x="308" y="385"/>
                  </a:lnTo>
                  <a:lnTo>
                    <a:pt x="278" y="377"/>
                  </a:lnTo>
                  <a:lnTo>
                    <a:pt x="250" y="369"/>
                  </a:lnTo>
                  <a:lnTo>
                    <a:pt x="226" y="361"/>
                  </a:lnTo>
                  <a:lnTo>
                    <a:pt x="204" y="353"/>
                  </a:lnTo>
                  <a:lnTo>
                    <a:pt x="185" y="346"/>
                  </a:lnTo>
                  <a:lnTo>
                    <a:pt x="172" y="341"/>
                  </a:lnTo>
                  <a:lnTo>
                    <a:pt x="162" y="336"/>
                  </a:lnTo>
                  <a:lnTo>
                    <a:pt x="159" y="335"/>
                  </a:lnTo>
                  <a:lnTo>
                    <a:pt x="159" y="332"/>
                  </a:lnTo>
                  <a:lnTo>
                    <a:pt x="159" y="328"/>
                  </a:lnTo>
                  <a:lnTo>
                    <a:pt x="158" y="325"/>
                  </a:lnTo>
                  <a:lnTo>
                    <a:pt x="158" y="323"/>
                  </a:lnTo>
                  <a:lnTo>
                    <a:pt x="152" y="236"/>
                  </a:lnTo>
                  <a:lnTo>
                    <a:pt x="153" y="184"/>
                  </a:lnTo>
                  <a:lnTo>
                    <a:pt x="158" y="158"/>
                  </a:lnTo>
                  <a:lnTo>
                    <a:pt x="160" y="151"/>
                  </a:lnTo>
                  <a:lnTo>
                    <a:pt x="136" y="134"/>
                  </a:lnTo>
                  <a:lnTo>
                    <a:pt x="131" y="145"/>
                  </a:lnTo>
                  <a:lnTo>
                    <a:pt x="126" y="175"/>
                  </a:lnTo>
                  <a:lnTo>
                    <a:pt x="123" y="233"/>
                  </a:lnTo>
                  <a:lnTo>
                    <a:pt x="129" y="325"/>
                  </a:lnTo>
                  <a:lnTo>
                    <a:pt x="137" y="385"/>
                  </a:lnTo>
                  <a:lnTo>
                    <a:pt x="152" y="457"/>
                  </a:lnTo>
                  <a:lnTo>
                    <a:pt x="172" y="538"/>
                  </a:lnTo>
                  <a:lnTo>
                    <a:pt x="195" y="620"/>
                  </a:lnTo>
                  <a:lnTo>
                    <a:pt x="217" y="700"/>
                  </a:lnTo>
                  <a:lnTo>
                    <a:pt x="238" y="773"/>
                  </a:lnTo>
                  <a:lnTo>
                    <a:pt x="257" y="833"/>
                  </a:lnTo>
                  <a:lnTo>
                    <a:pt x="270" y="874"/>
                  </a:lnTo>
                  <a:lnTo>
                    <a:pt x="48" y="874"/>
                  </a:lnTo>
                  <a:lnTo>
                    <a:pt x="46" y="864"/>
                  </a:lnTo>
                  <a:lnTo>
                    <a:pt x="44" y="847"/>
                  </a:lnTo>
                  <a:lnTo>
                    <a:pt x="39" y="821"/>
                  </a:lnTo>
                  <a:lnTo>
                    <a:pt x="35" y="787"/>
                  </a:lnTo>
                  <a:lnTo>
                    <a:pt x="29" y="743"/>
                  </a:lnTo>
                  <a:lnTo>
                    <a:pt x="22" y="686"/>
                  </a:lnTo>
                  <a:lnTo>
                    <a:pt x="15" y="617"/>
                  </a:lnTo>
                  <a:lnTo>
                    <a:pt x="7" y="534"/>
                  </a:lnTo>
                  <a:lnTo>
                    <a:pt x="1" y="443"/>
                  </a:lnTo>
                  <a:lnTo>
                    <a:pt x="0" y="356"/>
                  </a:lnTo>
                  <a:lnTo>
                    <a:pt x="2" y="275"/>
                  </a:lnTo>
                  <a:lnTo>
                    <a:pt x="8" y="203"/>
                  </a:lnTo>
                  <a:lnTo>
                    <a:pt x="14" y="139"/>
                  </a:lnTo>
                  <a:lnTo>
                    <a:pt x="21" y="87"/>
                  </a:lnTo>
                  <a:lnTo>
                    <a:pt x="28" y="47"/>
                  </a:lnTo>
                  <a:lnTo>
                    <a:pt x="32" y="22"/>
                  </a:lnTo>
                  <a:lnTo>
                    <a:pt x="181" y="0"/>
                  </a:lnTo>
                  <a:lnTo>
                    <a:pt x="177" y="5"/>
                  </a:lnTo>
                  <a:lnTo>
                    <a:pt x="189" y="14"/>
                  </a:lnTo>
                  <a:lnTo>
                    <a:pt x="204" y="27"/>
                  </a:lnTo>
                  <a:lnTo>
                    <a:pt x="222" y="42"/>
                  </a:lnTo>
                  <a:lnTo>
                    <a:pt x="244" y="59"/>
                  </a:lnTo>
                  <a:lnTo>
                    <a:pt x="268" y="77"/>
                  </a:lnTo>
                  <a:lnTo>
                    <a:pt x="294" y="97"/>
                  </a:lnTo>
                  <a:lnTo>
                    <a:pt x="321" y="118"/>
                  </a:lnTo>
                  <a:lnTo>
                    <a:pt x="349" y="137"/>
                  </a:lnTo>
                  <a:lnTo>
                    <a:pt x="378" y="156"/>
                  </a:lnTo>
                  <a:lnTo>
                    <a:pt x="405" y="174"/>
                  </a:lnTo>
                  <a:lnTo>
                    <a:pt x="433" y="189"/>
                  </a:lnTo>
                  <a:lnTo>
                    <a:pt x="458" y="203"/>
                  </a:lnTo>
                  <a:lnTo>
                    <a:pt x="483" y="213"/>
                  </a:lnTo>
                  <a:lnTo>
                    <a:pt x="505" y="220"/>
                  </a:lnTo>
                  <a:lnTo>
                    <a:pt x="523" y="222"/>
                  </a:lnTo>
                  <a:lnTo>
                    <a:pt x="538" y="220"/>
                  </a:lnTo>
                  <a:lnTo>
                    <a:pt x="567" y="205"/>
                  </a:lnTo>
                  <a:lnTo>
                    <a:pt x="594" y="183"/>
                  </a:lnTo>
                  <a:lnTo>
                    <a:pt x="622" y="157"/>
                  </a:lnTo>
                  <a:lnTo>
                    <a:pt x="647" y="126"/>
                  </a:lnTo>
                  <a:lnTo>
                    <a:pt x="670" y="96"/>
                  </a:lnTo>
                  <a:lnTo>
                    <a:pt x="691" y="66"/>
                  </a:lnTo>
                  <a:lnTo>
                    <a:pt x="707" y="40"/>
                  </a:lnTo>
                  <a:lnTo>
                    <a:pt x="719" y="22"/>
                  </a:lnTo>
                  <a:lnTo>
                    <a:pt x="754" y="40"/>
                  </a:lnTo>
                  <a:lnTo>
                    <a:pt x="751" y="53"/>
                  </a:lnTo>
                  <a:lnTo>
                    <a:pt x="746" y="70"/>
                  </a:lnTo>
                  <a:lnTo>
                    <a:pt x="741" y="90"/>
                  </a:lnTo>
                  <a:lnTo>
                    <a:pt x="734" y="113"/>
                  </a:lnTo>
                  <a:lnTo>
                    <a:pt x="726" y="138"/>
                  </a:lnTo>
                  <a:lnTo>
                    <a:pt x="716" y="166"/>
                  </a:lnTo>
                  <a:lnTo>
                    <a:pt x="706" y="194"/>
                  </a:lnTo>
                  <a:lnTo>
                    <a:pt x="695" y="222"/>
                  </a:lnTo>
                  <a:lnTo>
                    <a:pt x="682" y="251"/>
                  </a:lnTo>
                  <a:lnTo>
                    <a:pt x="668" y="279"/>
                  </a:lnTo>
                  <a:lnTo>
                    <a:pt x="653" y="305"/>
                  </a:lnTo>
                  <a:lnTo>
                    <a:pt x="637" y="329"/>
                  </a:lnTo>
                  <a:lnTo>
                    <a:pt x="620" y="350"/>
                  </a:lnTo>
                  <a:lnTo>
                    <a:pt x="602" y="369"/>
                  </a:lnTo>
                  <a:lnTo>
                    <a:pt x="583" y="382"/>
                  </a:lnTo>
                  <a:lnTo>
                    <a:pt x="562" y="393"/>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5" name="Freeform 159"/>
            <p:cNvSpPr/>
            <p:nvPr/>
          </p:nvSpPr>
          <p:spPr bwMode="auto">
            <a:xfrm>
              <a:off x="1146" y="2347"/>
              <a:ext cx="123" cy="144"/>
            </a:xfrm>
            <a:custGeom>
              <a:avLst/>
              <a:gdLst/>
              <a:ahLst/>
              <a:cxnLst>
                <a:cxn ang="0">
                  <a:pos x="248" y="194"/>
                </a:cxn>
                <a:cxn ang="0">
                  <a:pos x="215" y="222"/>
                </a:cxn>
                <a:cxn ang="0">
                  <a:pos x="163" y="248"/>
                </a:cxn>
                <a:cxn ang="0">
                  <a:pos x="105" y="271"/>
                </a:cxn>
                <a:cxn ang="0">
                  <a:pos x="25" y="255"/>
                </a:cxn>
                <a:cxn ang="0">
                  <a:pos x="16" y="240"/>
                </a:cxn>
                <a:cxn ang="0">
                  <a:pos x="4" y="217"/>
                </a:cxn>
                <a:cxn ang="0">
                  <a:pos x="0" y="190"/>
                </a:cxn>
                <a:cxn ang="0">
                  <a:pos x="8" y="167"/>
                </a:cxn>
                <a:cxn ang="0">
                  <a:pos x="19" y="156"/>
                </a:cxn>
                <a:cxn ang="0">
                  <a:pos x="31" y="148"/>
                </a:cxn>
                <a:cxn ang="0">
                  <a:pos x="43" y="141"/>
                </a:cxn>
                <a:cxn ang="0">
                  <a:pos x="53" y="137"/>
                </a:cxn>
                <a:cxn ang="0">
                  <a:pos x="63" y="139"/>
                </a:cxn>
                <a:cxn ang="0">
                  <a:pos x="74" y="139"/>
                </a:cxn>
                <a:cxn ang="0">
                  <a:pos x="63" y="166"/>
                </a:cxn>
                <a:cxn ang="0">
                  <a:pos x="41" y="195"/>
                </a:cxn>
                <a:cxn ang="0">
                  <a:pos x="66" y="211"/>
                </a:cxn>
                <a:cxn ang="0">
                  <a:pos x="74" y="202"/>
                </a:cxn>
                <a:cxn ang="0">
                  <a:pos x="84" y="187"/>
                </a:cxn>
                <a:cxn ang="0">
                  <a:pos x="94" y="171"/>
                </a:cxn>
                <a:cxn ang="0">
                  <a:pos x="165" y="237"/>
                </a:cxn>
                <a:cxn ang="0">
                  <a:pos x="165" y="96"/>
                </a:cxn>
                <a:cxn ang="0">
                  <a:pos x="152" y="80"/>
                </a:cxn>
                <a:cxn ang="0">
                  <a:pos x="140" y="87"/>
                </a:cxn>
                <a:cxn ang="0">
                  <a:pos x="120" y="96"/>
                </a:cxn>
                <a:cxn ang="0">
                  <a:pos x="94" y="105"/>
                </a:cxn>
                <a:cxn ang="0">
                  <a:pos x="82" y="108"/>
                </a:cxn>
                <a:cxn ang="0">
                  <a:pos x="81" y="108"/>
                </a:cxn>
                <a:cxn ang="0">
                  <a:pos x="75" y="106"/>
                </a:cxn>
                <a:cxn ang="0">
                  <a:pos x="62" y="105"/>
                </a:cxn>
                <a:cxn ang="0">
                  <a:pos x="51" y="104"/>
                </a:cxn>
                <a:cxn ang="0">
                  <a:pos x="45" y="98"/>
                </a:cxn>
                <a:cxn ang="0">
                  <a:pos x="40" y="93"/>
                </a:cxn>
                <a:cxn ang="0">
                  <a:pos x="38" y="87"/>
                </a:cxn>
                <a:cxn ang="0">
                  <a:pos x="45" y="83"/>
                </a:cxn>
                <a:cxn ang="0">
                  <a:pos x="57" y="79"/>
                </a:cxn>
                <a:cxn ang="0">
                  <a:pos x="71" y="70"/>
                </a:cxn>
                <a:cxn ang="0">
                  <a:pos x="86" y="58"/>
                </a:cxn>
                <a:cxn ang="0">
                  <a:pos x="105" y="43"/>
                </a:cxn>
                <a:cxn ang="0">
                  <a:pos x="127" y="26"/>
                </a:cxn>
                <a:cxn ang="0">
                  <a:pos x="151" y="11"/>
                </a:cxn>
                <a:cxn ang="0">
                  <a:pos x="176" y="2"/>
                </a:cxn>
                <a:cxn ang="0">
                  <a:pos x="196" y="0"/>
                </a:cxn>
                <a:cxn ang="0">
                  <a:pos x="206" y="4"/>
                </a:cxn>
                <a:cxn ang="0">
                  <a:pos x="220" y="27"/>
                </a:cxn>
                <a:cxn ang="0">
                  <a:pos x="226" y="75"/>
                </a:cxn>
                <a:cxn ang="0">
                  <a:pos x="223" y="102"/>
                </a:cxn>
                <a:cxn ang="0">
                  <a:pos x="227" y="104"/>
                </a:cxn>
                <a:cxn ang="0">
                  <a:pos x="229" y="106"/>
                </a:cxn>
                <a:cxn ang="0">
                  <a:pos x="244" y="126"/>
                </a:cxn>
                <a:cxn ang="0">
                  <a:pos x="253" y="181"/>
                </a:cxn>
              </a:cxnLst>
              <a:rect l="0" t="0" r="r" b="b"/>
              <a:pathLst>
                <a:path w="253" h="280">
                  <a:moveTo>
                    <a:pt x="253" y="181"/>
                  </a:moveTo>
                  <a:lnTo>
                    <a:pt x="248" y="194"/>
                  </a:lnTo>
                  <a:lnTo>
                    <a:pt x="235" y="208"/>
                  </a:lnTo>
                  <a:lnTo>
                    <a:pt x="215" y="222"/>
                  </a:lnTo>
                  <a:lnTo>
                    <a:pt x="191" y="234"/>
                  </a:lnTo>
                  <a:lnTo>
                    <a:pt x="163" y="248"/>
                  </a:lnTo>
                  <a:lnTo>
                    <a:pt x="134" y="260"/>
                  </a:lnTo>
                  <a:lnTo>
                    <a:pt x="105" y="271"/>
                  </a:lnTo>
                  <a:lnTo>
                    <a:pt x="76" y="280"/>
                  </a:lnTo>
                  <a:lnTo>
                    <a:pt x="25" y="255"/>
                  </a:lnTo>
                  <a:lnTo>
                    <a:pt x="21" y="249"/>
                  </a:lnTo>
                  <a:lnTo>
                    <a:pt x="16" y="240"/>
                  </a:lnTo>
                  <a:lnTo>
                    <a:pt x="10" y="230"/>
                  </a:lnTo>
                  <a:lnTo>
                    <a:pt x="4" y="217"/>
                  </a:lnTo>
                  <a:lnTo>
                    <a:pt x="1" y="204"/>
                  </a:lnTo>
                  <a:lnTo>
                    <a:pt x="0" y="190"/>
                  </a:lnTo>
                  <a:lnTo>
                    <a:pt x="1" y="178"/>
                  </a:lnTo>
                  <a:lnTo>
                    <a:pt x="8" y="167"/>
                  </a:lnTo>
                  <a:lnTo>
                    <a:pt x="14" y="162"/>
                  </a:lnTo>
                  <a:lnTo>
                    <a:pt x="19" y="156"/>
                  </a:lnTo>
                  <a:lnTo>
                    <a:pt x="25" y="151"/>
                  </a:lnTo>
                  <a:lnTo>
                    <a:pt x="31" y="148"/>
                  </a:lnTo>
                  <a:lnTo>
                    <a:pt x="37" y="144"/>
                  </a:lnTo>
                  <a:lnTo>
                    <a:pt x="43" y="141"/>
                  </a:lnTo>
                  <a:lnTo>
                    <a:pt x="47" y="139"/>
                  </a:lnTo>
                  <a:lnTo>
                    <a:pt x="53" y="137"/>
                  </a:lnTo>
                  <a:lnTo>
                    <a:pt x="59" y="139"/>
                  </a:lnTo>
                  <a:lnTo>
                    <a:pt x="63" y="139"/>
                  </a:lnTo>
                  <a:lnTo>
                    <a:pt x="69" y="139"/>
                  </a:lnTo>
                  <a:lnTo>
                    <a:pt x="74" y="139"/>
                  </a:lnTo>
                  <a:lnTo>
                    <a:pt x="71" y="150"/>
                  </a:lnTo>
                  <a:lnTo>
                    <a:pt x="63" y="166"/>
                  </a:lnTo>
                  <a:lnTo>
                    <a:pt x="53" y="181"/>
                  </a:lnTo>
                  <a:lnTo>
                    <a:pt x="41" y="195"/>
                  </a:lnTo>
                  <a:lnTo>
                    <a:pt x="63" y="215"/>
                  </a:lnTo>
                  <a:lnTo>
                    <a:pt x="66" y="211"/>
                  </a:lnTo>
                  <a:lnTo>
                    <a:pt x="69" y="208"/>
                  </a:lnTo>
                  <a:lnTo>
                    <a:pt x="74" y="202"/>
                  </a:lnTo>
                  <a:lnTo>
                    <a:pt x="79" y="195"/>
                  </a:lnTo>
                  <a:lnTo>
                    <a:pt x="84" y="187"/>
                  </a:lnTo>
                  <a:lnTo>
                    <a:pt x="90" y="179"/>
                  </a:lnTo>
                  <a:lnTo>
                    <a:pt x="94" y="171"/>
                  </a:lnTo>
                  <a:lnTo>
                    <a:pt x="99" y="162"/>
                  </a:lnTo>
                  <a:lnTo>
                    <a:pt x="165" y="237"/>
                  </a:lnTo>
                  <a:lnTo>
                    <a:pt x="234" y="173"/>
                  </a:lnTo>
                  <a:lnTo>
                    <a:pt x="165" y="96"/>
                  </a:lnTo>
                  <a:lnTo>
                    <a:pt x="154" y="79"/>
                  </a:lnTo>
                  <a:lnTo>
                    <a:pt x="152" y="80"/>
                  </a:lnTo>
                  <a:lnTo>
                    <a:pt x="147" y="82"/>
                  </a:lnTo>
                  <a:lnTo>
                    <a:pt x="140" y="87"/>
                  </a:lnTo>
                  <a:lnTo>
                    <a:pt x="130" y="91"/>
                  </a:lnTo>
                  <a:lnTo>
                    <a:pt x="120" y="96"/>
                  </a:lnTo>
                  <a:lnTo>
                    <a:pt x="107" y="101"/>
                  </a:lnTo>
                  <a:lnTo>
                    <a:pt x="94" y="105"/>
                  </a:lnTo>
                  <a:lnTo>
                    <a:pt x="82" y="109"/>
                  </a:lnTo>
                  <a:lnTo>
                    <a:pt x="82" y="108"/>
                  </a:lnTo>
                  <a:lnTo>
                    <a:pt x="82" y="108"/>
                  </a:lnTo>
                  <a:lnTo>
                    <a:pt x="81" y="108"/>
                  </a:lnTo>
                  <a:lnTo>
                    <a:pt x="81" y="108"/>
                  </a:lnTo>
                  <a:lnTo>
                    <a:pt x="75" y="106"/>
                  </a:lnTo>
                  <a:lnTo>
                    <a:pt x="68" y="105"/>
                  </a:lnTo>
                  <a:lnTo>
                    <a:pt x="62" y="105"/>
                  </a:lnTo>
                  <a:lnTo>
                    <a:pt x="55" y="106"/>
                  </a:lnTo>
                  <a:lnTo>
                    <a:pt x="51" y="104"/>
                  </a:lnTo>
                  <a:lnTo>
                    <a:pt x="47" y="102"/>
                  </a:lnTo>
                  <a:lnTo>
                    <a:pt x="45" y="98"/>
                  </a:lnTo>
                  <a:lnTo>
                    <a:pt x="43" y="96"/>
                  </a:lnTo>
                  <a:lnTo>
                    <a:pt x="40" y="93"/>
                  </a:lnTo>
                  <a:lnTo>
                    <a:pt x="39" y="89"/>
                  </a:lnTo>
                  <a:lnTo>
                    <a:pt x="38" y="87"/>
                  </a:lnTo>
                  <a:lnTo>
                    <a:pt x="38" y="85"/>
                  </a:lnTo>
                  <a:lnTo>
                    <a:pt x="45" y="83"/>
                  </a:lnTo>
                  <a:lnTo>
                    <a:pt x="51" y="81"/>
                  </a:lnTo>
                  <a:lnTo>
                    <a:pt x="57" y="79"/>
                  </a:lnTo>
                  <a:lnTo>
                    <a:pt x="64" y="74"/>
                  </a:lnTo>
                  <a:lnTo>
                    <a:pt x="71" y="70"/>
                  </a:lnTo>
                  <a:lnTo>
                    <a:pt x="78" y="64"/>
                  </a:lnTo>
                  <a:lnTo>
                    <a:pt x="86" y="58"/>
                  </a:lnTo>
                  <a:lnTo>
                    <a:pt x="94" y="51"/>
                  </a:lnTo>
                  <a:lnTo>
                    <a:pt x="105" y="43"/>
                  </a:lnTo>
                  <a:lnTo>
                    <a:pt x="115" y="34"/>
                  </a:lnTo>
                  <a:lnTo>
                    <a:pt x="127" y="26"/>
                  </a:lnTo>
                  <a:lnTo>
                    <a:pt x="138" y="18"/>
                  </a:lnTo>
                  <a:lnTo>
                    <a:pt x="151" y="11"/>
                  </a:lnTo>
                  <a:lnTo>
                    <a:pt x="163" y="6"/>
                  </a:lnTo>
                  <a:lnTo>
                    <a:pt x="176" y="2"/>
                  </a:lnTo>
                  <a:lnTo>
                    <a:pt x="189" y="0"/>
                  </a:lnTo>
                  <a:lnTo>
                    <a:pt x="196" y="0"/>
                  </a:lnTo>
                  <a:lnTo>
                    <a:pt x="201" y="2"/>
                  </a:lnTo>
                  <a:lnTo>
                    <a:pt x="206" y="4"/>
                  </a:lnTo>
                  <a:lnTo>
                    <a:pt x="210" y="7"/>
                  </a:lnTo>
                  <a:lnTo>
                    <a:pt x="220" y="27"/>
                  </a:lnTo>
                  <a:lnTo>
                    <a:pt x="224" y="51"/>
                  </a:lnTo>
                  <a:lnTo>
                    <a:pt x="226" y="75"/>
                  </a:lnTo>
                  <a:lnTo>
                    <a:pt x="224" y="94"/>
                  </a:lnTo>
                  <a:lnTo>
                    <a:pt x="223" y="102"/>
                  </a:lnTo>
                  <a:lnTo>
                    <a:pt x="224" y="103"/>
                  </a:lnTo>
                  <a:lnTo>
                    <a:pt x="227" y="104"/>
                  </a:lnTo>
                  <a:lnTo>
                    <a:pt x="228" y="105"/>
                  </a:lnTo>
                  <a:lnTo>
                    <a:pt x="229" y="106"/>
                  </a:lnTo>
                  <a:lnTo>
                    <a:pt x="234" y="112"/>
                  </a:lnTo>
                  <a:lnTo>
                    <a:pt x="244" y="126"/>
                  </a:lnTo>
                  <a:lnTo>
                    <a:pt x="252" y="149"/>
                  </a:lnTo>
                  <a:lnTo>
                    <a:pt x="253" y="181"/>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6" name="Freeform 160"/>
            <p:cNvSpPr/>
            <p:nvPr/>
          </p:nvSpPr>
          <p:spPr bwMode="auto">
            <a:xfrm>
              <a:off x="1203" y="2405"/>
              <a:ext cx="41" cy="40"/>
            </a:xfrm>
            <a:custGeom>
              <a:avLst/>
              <a:gdLst/>
              <a:ahLst/>
              <a:cxnLst>
                <a:cxn ang="0">
                  <a:pos x="34" y="0"/>
                </a:cxn>
                <a:cxn ang="0">
                  <a:pos x="82" y="54"/>
                </a:cxn>
                <a:cxn ang="0">
                  <a:pos x="57" y="78"/>
                </a:cxn>
                <a:cxn ang="0">
                  <a:pos x="0" y="14"/>
                </a:cxn>
                <a:cxn ang="0">
                  <a:pos x="10" y="10"/>
                </a:cxn>
                <a:cxn ang="0">
                  <a:pos x="19" y="7"/>
                </a:cxn>
                <a:cxn ang="0">
                  <a:pos x="27" y="3"/>
                </a:cxn>
                <a:cxn ang="0">
                  <a:pos x="34" y="0"/>
                </a:cxn>
              </a:cxnLst>
              <a:rect l="0" t="0" r="r" b="b"/>
              <a:pathLst>
                <a:path w="82" h="78">
                  <a:moveTo>
                    <a:pt x="34" y="0"/>
                  </a:moveTo>
                  <a:lnTo>
                    <a:pt x="82" y="54"/>
                  </a:lnTo>
                  <a:lnTo>
                    <a:pt x="57" y="78"/>
                  </a:lnTo>
                  <a:lnTo>
                    <a:pt x="0" y="14"/>
                  </a:lnTo>
                  <a:lnTo>
                    <a:pt x="10" y="10"/>
                  </a:lnTo>
                  <a:lnTo>
                    <a:pt x="19" y="7"/>
                  </a:lnTo>
                  <a:lnTo>
                    <a:pt x="27" y="3"/>
                  </a:lnTo>
                  <a:lnTo>
                    <a:pt x="34" y="0"/>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7" name="Rectangle 161"/>
            <p:cNvSpPr>
              <a:spLocks noChangeArrowheads="1"/>
            </p:cNvSpPr>
            <p:nvPr/>
          </p:nvSpPr>
          <p:spPr bwMode="auto">
            <a:xfrm>
              <a:off x="1225" y="2386"/>
              <a:ext cx="1" cy="1"/>
            </a:xfrm>
            <a:prstGeom prst="rect">
              <a:avLst/>
            </a:prstGeom>
            <a:solidFill>
              <a:srgbClr val="93C65B"/>
            </a:solidFill>
            <a:ln w="9525">
              <a:noFill/>
              <a:miter lim="800000"/>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8" name="Freeform 162"/>
            <p:cNvSpPr/>
            <p:nvPr/>
          </p:nvSpPr>
          <p:spPr bwMode="auto">
            <a:xfrm>
              <a:off x="938" y="2095"/>
              <a:ext cx="212" cy="211"/>
            </a:xfrm>
            <a:custGeom>
              <a:avLst/>
              <a:gdLst/>
              <a:ahLst/>
              <a:cxnLst>
                <a:cxn ang="0">
                  <a:pos x="190" y="1"/>
                </a:cxn>
                <a:cxn ang="0">
                  <a:pos x="148" y="9"/>
                </a:cxn>
                <a:cxn ang="0">
                  <a:pos x="110" y="25"/>
                </a:cxn>
                <a:cxn ang="0">
                  <a:pos x="77" y="48"/>
                </a:cxn>
                <a:cxn ang="0">
                  <a:pos x="48" y="77"/>
                </a:cxn>
                <a:cxn ang="0">
                  <a:pos x="25" y="111"/>
                </a:cxn>
                <a:cxn ang="0">
                  <a:pos x="9" y="149"/>
                </a:cxn>
                <a:cxn ang="0">
                  <a:pos x="1" y="189"/>
                </a:cxn>
                <a:cxn ang="0">
                  <a:pos x="1" y="232"/>
                </a:cxn>
                <a:cxn ang="0">
                  <a:pos x="9" y="273"/>
                </a:cxn>
                <a:cxn ang="0">
                  <a:pos x="25" y="311"/>
                </a:cxn>
                <a:cxn ang="0">
                  <a:pos x="48" y="346"/>
                </a:cxn>
                <a:cxn ang="0">
                  <a:pos x="78" y="374"/>
                </a:cxn>
                <a:cxn ang="0">
                  <a:pos x="113" y="397"/>
                </a:cxn>
                <a:cxn ang="0">
                  <a:pos x="151" y="413"/>
                </a:cxn>
                <a:cxn ang="0">
                  <a:pos x="191" y="422"/>
                </a:cxn>
                <a:cxn ang="0">
                  <a:pos x="232" y="422"/>
                </a:cxn>
                <a:cxn ang="0">
                  <a:pos x="273" y="413"/>
                </a:cxn>
                <a:cxn ang="0">
                  <a:pos x="311" y="397"/>
                </a:cxn>
                <a:cxn ang="0">
                  <a:pos x="345" y="374"/>
                </a:cxn>
                <a:cxn ang="0">
                  <a:pos x="374" y="346"/>
                </a:cxn>
                <a:cxn ang="0">
                  <a:pos x="397" y="311"/>
                </a:cxn>
                <a:cxn ang="0">
                  <a:pos x="413" y="273"/>
                </a:cxn>
                <a:cxn ang="0">
                  <a:pos x="421" y="232"/>
                </a:cxn>
                <a:cxn ang="0">
                  <a:pos x="421" y="190"/>
                </a:cxn>
                <a:cxn ang="0">
                  <a:pos x="413" y="150"/>
                </a:cxn>
                <a:cxn ang="0">
                  <a:pos x="397" y="112"/>
                </a:cxn>
                <a:cxn ang="0">
                  <a:pos x="374" y="77"/>
                </a:cxn>
                <a:cxn ang="0">
                  <a:pos x="345" y="48"/>
                </a:cxn>
                <a:cxn ang="0">
                  <a:pos x="311" y="25"/>
                </a:cxn>
                <a:cxn ang="0">
                  <a:pos x="273" y="9"/>
                </a:cxn>
                <a:cxn ang="0">
                  <a:pos x="232" y="1"/>
                </a:cxn>
              </a:cxnLst>
              <a:rect l="0" t="0" r="r" b="b"/>
              <a:pathLst>
                <a:path w="422" h="423">
                  <a:moveTo>
                    <a:pt x="212" y="0"/>
                  </a:moveTo>
                  <a:lnTo>
                    <a:pt x="190" y="1"/>
                  </a:lnTo>
                  <a:lnTo>
                    <a:pt x="169" y="5"/>
                  </a:lnTo>
                  <a:lnTo>
                    <a:pt x="148" y="9"/>
                  </a:lnTo>
                  <a:lnTo>
                    <a:pt x="129" y="16"/>
                  </a:lnTo>
                  <a:lnTo>
                    <a:pt x="110" y="25"/>
                  </a:lnTo>
                  <a:lnTo>
                    <a:pt x="93" y="36"/>
                  </a:lnTo>
                  <a:lnTo>
                    <a:pt x="77" y="48"/>
                  </a:lnTo>
                  <a:lnTo>
                    <a:pt x="62" y="62"/>
                  </a:lnTo>
                  <a:lnTo>
                    <a:pt x="48" y="77"/>
                  </a:lnTo>
                  <a:lnTo>
                    <a:pt x="35" y="93"/>
                  </a:lnTo>
                  <a:lnTo>
                    <a:pt x="25" y="111"/>
                  </a:lnTo>
                  <a:lnTo>
                    <a:pt x="16" y="129"/>
                  </a:lnTo>
                  <a:lnTo>
                    <a:pt x="9" y="149"/>
                  </a:lnTo>
                  <a:lnTo>
                    <a:pt x="4" y="168"/>
                  </a:lnTo>
                  <a:lnTo>
                    <a:pt x="1" y="189"/>
                  </a:lnTo>
                  <a:lnTo>
                    <a:pt x="0" y="211"/>
                  </a:lnTo>
                  <a:lnTo>
                    <a:pt x="1" y="232"/>
                  </a:lnTo>
                  <a:lnTo>
                    <a:pt x="4" y="252"/>
                  </a:lnTo>
                  <a:lnTo>
                    <a:pt x="9" y="273"/>
                  </a:lnTo>
                  <a:lnTo>
                    <a:pt x="16" y="293"/>
                  </a:lnTo>
                  <a:lnTo>
                    <a:pt x="25" y="311"/>
                  </a:lnTo>
                  <a:lnTo>
                    <a:pt x="35" y="328"/>
                  </a:lnTo>
                  <a:lnTo>
                    <a:pt x="48" y="346"/>
                  </a:lnTo>
                  <a:lnTo>
                    <a:pt x="62" y="361"/>
                  </a:lnTo>
                  <a:lnTo>
                    <a:pt x="78" y="374"/>
                  </a:lnTo>
                  <a:lnTo>
                    <a:pt x="94" y="387"/>
                  </a:lnTo>
                  <a:lnTo>
                    <a:pt x="113" y="397"/>
                  </a:lnTo>
                  <a:lnTo>
                    <a:pt x="131" y="407"/>
                  </a:lnTo>
                  <a:lnTo>
                    <a:pt x="151" y="413"/>
                  </a:lnTo>
                  <a:lnTo>
                    <a:pt x="170" y="418"/>
                  </a:lnTo>
                  <a:lnTo>
                    <a:pt x="191" y="422"/>
                  </a:lnTo>
                  <a:lnTo>
                    <a:pt x="212" y="423"/>
                  </a:lnTo>
                  <a:lnTo>
                    <a:pt x="232" y="422"/>
                  </a:lnTo>
                  <a:lnTo>
                    <a:pt x="253" y="418"/>
                  </a:lnTo>
                  <a:lnTo>
                    <a:pt x="273" y="413"/>
                  </a:lnTo>
                  <a:lnTo>
                    <a:pt x="292" y="407"/>
                  </a:lnTo>
                  <a:lnTo>
                    <a:pt x="311" y="397"/>
                  </a:lnTo>
                  <a:lnTo>
                    <a:pt x="328" y="387"/>
                  </a:lnTo>
                  <a:lnTo>
                    <a:pt x="345" y="374"/>
                  </a:lnTo>
                  <a:lnTo>
                    <a:pt x="360" y="361"/>
                  </a:lnTo>
                  <a:lnTo>
                    <a:pt x="374" y="346"/>
                  </a:lnTo>
                  <a:lnTo>
                    <a:pt x="387" y="328"/>
                  </a:lnTo>
                  <a:lnTo>
                    <a:pt x="397" y="311"/>
                  </a:lnTo>
                  <a:lnTo>
                    <a:pt x="406" y="293"/>
                  </a:lnTo>
                  <a:lnTo>
                    <a:pt x="413" y="273"/>
                  </a:lnTo>
                  <a:lnTo>
                    <a:pt x="418" y="252"/>
                  </a:lnTo>
                  <a:lnTo>
                    <a:pt x="421" y="232"/>
                  </a:lnTo>
                  <a:lnTo>
                    <a:pt x="422" y="211"/>
                  </a:lnTo>
                  <a:lnTo>
                    <a:pt x="421" y="190"/>
                  </a:lnTo>
                  <a:lnTo>
                    <a:pt x="418" y="169"/>
                  </a:lnTo>
                  <a:lnTo>
                    <a:pt x="413" y="150"/>
                  </a:lnTo>
                  <a:lnTo>
                    <a:pt x="406" y="130"/>
                  </a:lnTo>
                  <a:lnTo>
                    <a:pt x="397" y="112"/>
                  </a:lnTo>
                  <a:lnTo>
                    <a:pt x="387" y="94"/>
                  </a:lnTo>
                  <a:lnTo>
                    <a:pt x="374" y="77"/>
                  </a:lnTo>
                  <a:lnTo>
                    <a:pt x="360" y="62"/>
                  </a:lnTo>
                  <a:lnTo>
                    <a:pt x="345" y="48"/>
                  </a:lnTo>
                  <a:lnTo>
                    <a:pt x="328" y="36"/>
                  </a:lnTo>
                  <a:lnTo>
                    <a:pt x="311" y="25"/>
                  </a:lnTo>
                  <a:lnTo>
                    <a:pt x="292" y="16"/>
                  </a:lnTo>
                  <a:lnTo>
                    <a:pt x="273" y="9"/>
                  </a:lnTo>
                  <a:lnTo>
                    <a:pt x="253" y="5"/>
                  </a:lnTo>
                  <a:lnTo>
                    <a:pt x="232" y="1"/>
                  </a:lnTo>
                  <a:lnTo>
                    <a:pt x="212" y="0"/>
                  </a:lnTo>
                  <a:close/>
                </a:path>
              </a:pathLst>
            </a:custGeom>
            <a:solidFill>
              <a:srgbClr val="000000"/>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9" name="Freeform 163"/>
            <p:cNvSpPr/>
            <p:nvPr/>
          </p:nvSpPr>
          <p:spPr bwMode="auto">
            <a:xfrm>
              <a:off x="953" y="2109"/>
              <a:ext cx="182" cy="182"/>
            </a:xfrm>
            <a:custGeom>
              <a:avLst/>
              <a:gdLst/>
              <a:ahLst/>
              <a:cxnLst>
                <a:cxn ang="0">
                  <a:pos x="182" y="364"/>
                </a:cxn>
                <a:cxn ang="0">
                  <a:pos x="163" y="363"/>
                </a:cxn>
                <a:cxn ang="0">
                  <a:pos x="146" y="360"/>
                </a:cxn>
                <a:cxn ang="0">
                  <a:pos x="129" y="356"/>
                </a:cxn>
                <a:cxn ang="0">
                  <a:pos x="111" y="350"/>
                </a:cxn>
                <a:cxn ang="0">
                  <a:pos x="95" y="343"/>
                </a:cxn>
                <a:cxn ang="0">
                  <a:pos x="80" y="334"/>
                </a:cxn>
                <a:cxn ang="0">
                  <a:pos x="67" y="323"/>
                </a:cxn>
                <a:cxn ang="0">
                  <a:pos x="53" y="311"/>
                </a:cxn>
                <a:cxn ang="0">
                  <a:pos x="40" y="297"/>
                </a:cxn>
                <a:cxn ang="0">
                  <a:pos x="30" y="283"/>
                </a:cxn>
                <a:cxn ang="0">
                  <a:pos x="20" y="268"/>
                </a:cxn>
                <a:cxn ang="0">
                  <a:pos x="14" y="252"/>
                </a:cxn>
                <a:cxn ang="0">
                  <a:pos x="8" y="235"/>
                </a:cxn>
                <a:cxn ang="0">
                  <a:pos x="3" y="218"/>
                </a:cxn>
                <a:cxn ang="0">
                  <a:pos x="1" y="200"/>
                </a:cxn>
                <a:cxn ang="0">
                  <a:pos x="0" y="182"/>
                </a:cxn>
                <a:cxn ang="0">
                  <a:pos x="1" y="163"/>
                </a:cxn>
                <a:cxn ang="0">
                  <a:pos x="3" y="146"/>
                </a:cxn>
                <a:cxn ang="0">
                  <a:pos x="8" y="129"/>
                </a:cxn>
                <a:cxn ang="0">
                  <a:pos x="14" y="113"/>
                </a:cxn>
                <a:cxn ang="0">
                  <a:pos x="20" y="97"/>
                </a:cxn>
                <a:cxn ang="0">
                  <a:pos x="30" y="82"/>
                </a:cxn>
                <a:cxn ang="0">
                  <a:pos x="40" y="68"/>
                </a:cxn>
                <a:cxn ang="0">
                  <a:pos x="53" y="54"/>
                </a:cxn>
                <a:cxn ang="0">
                  <a:pos x="67" y="41"/>
                </a:cxn>
                <a:cxn ang="0">
                  <a:pos x="80" y="31"/>
                </a:cxn>
                <a:cxn ang="0">
                  <a:pos x="95" y="22"/>
                </a:cxn>
                <a:cxn ang="0">
                  <a:pos x="111" y="14"/>
                </a:cxn>
                <a:cxn ang="0">
                  <a:pos x="129" y="8"/>
                </a:cxn>
                <a:cxn ang="0">
                  <a:pos x="146" y="3"/>
                </a:cxn>
                <a:cxn ang="0">
                  <a:pos x="163" y="1"/>
                </a:cxn>
                <a:cxn ang="0">
                  <a:pos x="182" y="0"/>
                </a:cxn>
                <a:cxn ang="0">
                  <a:pos x="200" y="1"/>
                </a:cxn>
                <a:cxn ang="0">
                  <a:pos x="217" y="3"/>
                </a:cxn>
                <a:cxn ang="0">
                  <a:pos x="235" y="8"/>
                </a:cxn>
                <a:cxn ang="0">
                  <a:pos x="251" y="14"/>
                </a:cxn>
                <a:cxn ang="0">
                  <a:pos x="267" y="22"/>
                </a:cxn>
                <a:cxn ang="0">
                  <a:pos x="282" y="31"/>
                </a:cxn>
                <a:cxn ang="0">
                  <a:pos x="296" y="41"/>
                </a:cxn>
                <a:cxn ang="0">
                  <a:pos x="310" y="54"/>
                </a:cxn>
                <a:cxn ang="0">
                  <a:pos x="322" y="68"/>
                </a:cxn>
                <a:cxn ang="0">
                  <a:pos x="333" y="82"/>
                </a:cxn>
                <a:cxn ang="0">
                  <a:pos x="342" y="97"/>
                </a:cxn>
                <a:cxn ang="0">
                  <a:pos x="350" y="113"/>
                </a:cxn>
                <a:cxn ang="0">
                  <a:pos x="356" y="129"/>
                </a:cxn>
                <a:cxn ang="0">
                  <a:pos x="360" y="146"/>
                </a:cxn>
                <a:cxn ang="0">
                  <a:pos x="363" y="163"/>
                </a:cxn>
                <a:cxn ang="0">
                  <a:pos x="364" y="182"/>
                </a:cxn>
                <a:cxn ang="0">
                  <a:pos x="360" y="219"/>
                </a:cxn>
                <a:cxn ang="0">
                  <a:pos x="350" y="253"/>
                </a:cxn>
                <a:cxn ang="0">
                  <a:pos x="333" y="284"/>
                </a:cxn>
                <a:cxn ang="0">
                  <a:pos x="311" y="311"/>
                </a:cxn>
                <a:cxn ang="0">
                  <a:pos x="283" y="333"/>
                </a:cxn>
                <a:cxn ang="0">
                  <a:pos x="252" y="350"/>
                </a:cxn>
                <a:cxn ang="0">
                  <a:pos x="219" y="360"/>
                </a:cxn>
                <a:cxn ang="0">
                  <a:pos x="182" y="364"/>
                </a:cxn>
              </a:cxnLst>
              <a:rect l="0" t="0" r="r" b="b"/>
              <a:pathLst>
                <a:path w="364" h="364">
                  <a:moveTo>
                    <a:pt x="182" y="364"/>
                  </a:moveTo>
                  <a:lnTo>
                    <a:pt x="163" y="363"/>
                  </a:lnTo>
                  <a:lnTo>
                    <a:pt x="146" y="360"/>
                  </a:lnTo>
                  <a:lnTo>
                    <a:pt x="129" y="356"/>
                  </a:lnTo>
                  <a:lnTo>
                    <a:pt x="111" y="350"/>
                  </a:lnTo>
                  <a:lnTo>
                    <a:pt x="95" y="343"/>
                  </a:lnTo>
                  <a:lnTo>
                    <a:pt x="80" y="334"/>
                  </a:lnTo>
                  <a:lnTo>
                    <a:pt x="67" y="323"/>
                  </a:lnTo>
                  <a:lnTo>
                    <a:pt x="53" y="311"/>
                  </a:lnTo>
                  <a:lnTo>
                    <a:pt x="40" y="297"/>
                  </a:lnTo>
                  <a:lnTo>
                    <a:pt x="30" y="283"/>
                  </a:lnTo>
                  <a:lnTo>
                    <a:pt x="20" y="268"/>
                  </a:lnTo>
                  <a:lnTo>
                    <a:pt x="14" y="252"/>
                  </a:lnTo>
                  <a:lnTo>
                    <a:pt x="8" y="235"/>
                  </a:lnTo>
                  <a:lnTo>
                    <a:pt x="3" y="218"/>
                  </a:lnTo>
                  <a:lnTo>
                    <a:pt x="1" y="200"/>
                  </a:lnTo>
                  <a:lnTo>
                    <a:pt x="0" y="182"/>
                  </a:lnTo>
                  <a:lnTo>
                    <a:pt x="1" y="163"/>
                  </a:lnTo>
                  <a:lnTo>
                    <a:pt x="3" y="146"/>
                  </a:lnTo>
                  <a:lnTo>
                    <a:pt x="8" y="129"/>
                  </a:lnTo>
                  <a:lnTo>
                    <a:pt x="14" y="113"/>
                  </a:lnTo>
                  <a:lnTo>
                    <a:pt x="20" y="97"/>
                  </a:lnTo>
                  <a:lnTo>
                    <a:pt x="30" y="82"/>
                  </a:lnTo>
                  <a:lnTo>
                    <a:pt x="40" y="68"/>
                  </a:lnTo>
                  <a:lnTo>
                    <a:pt x="53" y="54"/>
                  </a:lnTo>
                  <a:lnTo>
                    <a:pt x="67" y="41"/>
                  </a:lnTo>
                  <a:lnTo>
                    <a:pt x="80" y="31"/>
                  </a:lnTo>
                  <a:lnTo>
                    <a:pt x="95" y="22"/>
                  </a:lnTo>
                  <a:lnTo>
                    <a:pt x="111" y="14"/>
                  </a:lnTo>
                  <a:lnTo>
                    <a:pt x="129" y="8"/>
                  </a:lnTo>
                  <a:lnTo>
                    <a:pt x="146" y="3"/>
                  </a:lnTo>
                  <a:lnTo>
                    <a:pt x="163" y="1"/>
                  </a:lnTo>
                  <a:lnTo>
                    <a:pt x="182" y="0"/>
                  </a:lnTo>
                  <a:lnTo>
                    <a:pt x="200" y="1"/>
                  </a:lnTo>
                  <a:lnTo>
                    <a:pt x="217" y="3"/>
                  </a:lnTo>
                  <a:lnTo>
                    <a:pt x="235" y="8"/>
                  </a:lnTo>
                  <a:lnTo>
                    <a:pt x="251" y="14"/>
                  </a:lnTo>
                  <a:lnTo>
                    <a:pt x="267" y="22"/>
                  </a:lnTo>
                  <a:lnTo>
                    <a:pt x="282" y="31"/>
                  </a:lnTo>
                  <a:lnTo>
                    <a:pt x="296" y="41"/>
                  </a:lnTo>
                  <a:lnTo>
                    <a:pt x="310" y="54"/>
                  </a:lnTo>
                  <a:lnTo>
                    <a:pt x="322" y="68"/>
                  </a:lnTo>
                  <a:lnTo>
                    <a:pt x="333" y="82"/>
                  </a:lnTo>
                  <a:lnTo>
                    <a:pt x="342" y="97"/>
                  </a:lnTo>
                  <a:lnTo>
                    <a:pt x="350" y="113"/>
                  </a:lnTo>
                  <a:lnTo>
                    <a:pt x="356" y="129"/>
                  </a:lnTo>
                  <a:lnTo>
                    <a:pt x="360" y="146"/>
                  </a:lnTo>
                  <a:lnTo>
                    <a:pt x="363" y="163"/>
                  </a:lnTo>
                  <a:lnTo>
                    <a:pt x="364" y="182"/>
                  </a:lnTo>
                  <a:lnTo>
                    <a:pt x="360" y="219"/>
                  </a:lnTo>
                  <a:lnTo>
                    <a:pt x="350" y="253"/>
                  </a:lnTo>
                  <a:lnTo>
                    <a:pt x="333" y="284"/>
                  </a:lnTo>
                  <a:lnTo>
                    <a:pt x="311" y="311"/>
                  </a:lnTo>
                  <a:lnTo>
                    <a:pt x="283" y="333"/>
                  </a:lnTo>
                  <a:lnTo>
                    <a:pt x="252" y="350"/>
                  </a:lnTo>
                  <a:lnTo>
                    <a:pt x="219" y="360"/>
                  </a:lnTo>
                  <a:lnTo>
                    <a:pt x="182" y="364"/>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30" name="Freeform 164"/>
            <p:cNvSpPr/>
            <p:nvPr/>
          </p:nvSpPr>
          <p:spPr bwMode="auto">
            <a:xfrm>
              <a:off x="995" y="2130"/>
              <a:ext cx="107" cy="130"/>
            </a:xfrm>
            <a:custGeom>
              <a:avLst/>
              <a:gdLst/>
              <a:ahLst/>
              <a:cxnLst>
                <a:cxn ang="0">
                  <a:pos x="100" y="0"/>
                </a:cxn>
                <a:cxn ang="0">
                  <a:pos x="79" y="2"/>
                </a:cxn>
                <a:cxn ang="0">
                  <a:pos x="61" y="11"/>
                </a:cxn>
                <a:cxn ang="0">
                  <a:pos x="43" y="22"/>
                </a:cxn>
                <a:cxn ang="0">
                  <a:pos x="29" y="38"/>
                </a:cxn>
                <a:cxn ang="0">
                  <a:pos x="17" y="58"/>
                </a:cxn>
                <a:cxn ang="0">
                  <a:pos x="8" y="80"/>
                </a:cxn>
                <a:cxn ang="0">
                  <a:pos x="2" y="104"/>
                </a:cxn>
                <a:cxn ang="0">
                  <a:pos x="0" y="130"/>
                </a:cxn>
                <a:cxn ang="0">
                  <a:pos x="2" y="157"/>
                </a:cxn>
                <a:cxn ang="0">
                  <a:pos x="8" y="181"/>
                </a:cxn>
                <a:cxn ang="0">
                  <a:pos x="17" y="204"/>
                </a:cxn>
                <a:cxn ang="0">
                  <a:pos x="29" y="224"/>
                </a:cxn>
                <a:cxn ang="0">
                  <a:pos x="43" y="240"/>
                </a:cxn>
                <a:cxn ang="0">
                  <a:pos x="61" y="251"/>
                </a:cxn>
                <a:cxn ang="0">
                  <a:pos x="79" y="259"/>
                </a:cxn>
                <a:cxn ang="0">
                  <a:pos x="100" y="262"/>
                </a:cxn>
                <a:cxn ang="0">
                  <a:pos x="120" y="259"/>
                </a:cxn>
                <a:cxn ang="0">
                  <a:pos x="139" y="251"/>
                </a:cxn>
                <a:cxn ang="0">
                  <a:pos x="156" y="240"/>
                </a:cxn>
                <a:cxn ang="0">
                  <a:pos x="171" y="224"/>
                </a:cxn>
                <a:cxn ang="0">
                  <a:pos x="184" y="204"/>
                </a:cxn>
                <a:cxn ang="0">
                  <a:pos x="193" y="181"/>
                </a:cxn>
                <a:cxn ang="0">
                  <a:pos x="199" y="157"/>
                </a:cxn>
                <a:cxn ang="0">
                  <a:pos x="201" y="130"/>
                </a:cxn>
                <a:cxn ang="0">
                  <a:pos x="199" y="104"/>
                </a:cxn>
                <a:cxn ang="0">
                  <a:pos x="193" y="80"/>
                </a:cxn>
                <a:cxn ang="0">
                  <a:pos x="184" y="58"/>
                </a:cxn>
                <a:cxn ang="0">
                  <a:pos x="171" y="38"/>
                </a:cxn>
                <a:cxn ang="0">
                  <a:pos x="156" y="22"/>
                </a:cxn>
                <a:cxn ang="0">
                  <a:pos x="139" y="11"/>
                </a:cxn>
                <a:cxn ang="0">
                  <a:pos x="120" y="2"/>
                </a:cxn>
                <a:cxn ang="0">
                  <a:pos x="100" y="0"/>
                </a:cxn>
              </a:cxnLst>
              <a:rect l="0" t="0" r="r" b="b"/>
              <a:pathLst>
                <a:path w="201" h="262">
                  <a:moveTo>
                    <a:pt x="100" y="0"/>
                  </a:moveTo>
                  <a:lnTo>
                    <a:pt x="79" y="2"/>
                  </a:lnTo>
                  <a:lnTo>
                    <a:pt x="61" y="11"/>
                  </a:lnTo>
                  <a:lnTo>
                    <a:pt x="43" y="22"/>
                  </a:lnTo>
                  <a:lnTo>
                    <a:pt x="29" y="38"/>
                  </a:lnTo>
                  <a:lnTo>
                    <a:pt x="17" y="58"/>
                  </a:lnTo>
                  <a:lnTo>
                    <a:pt x="8" y="80"/>
                  </a:lnTo>
                  <a:lnTo>
                    <a:pt x="2" y="104"/>
                  </a:lnTo>
                  <a:lnTo>
                    <a:pt x="0" y="130"/>
                  </a:lnTo>
                  <a:lnTo>
                    <a:pt x="2" y="157"/>
                  </a:lnTo>
                  <a:lnTo>
                    <a:pt x="8" y="181"/>
                  </a:lnTo>
                  <a:lnTo>
                    <a:pt x="17" y="204"/>
                  </a:lnTo>
                  <a:lnTo>
                    <a:pt x="29" y="224"/>
                  </a:lnTo>
                  <a:lnTo>
                    <a:pt x="43" y="240"/>
                  </a:lnTo>
                  <a:lnTo>
                    <a:pt x="61" y="251"/>
                  </a:lnTo>
                  <a:lnTo>
                    <a:pt x="79" y="259"/>
                  </a:lnTo>
                  <a:lnTo>
                    <a:pt x="100" y="262"/>
                  </a:lnTo>
                  <a:lnTo>
                    <a:pt x="120" y="259"/>
                  </a:lnTo>
                  <a:lnTo>
                    <a:pt x="139" y="251"/>
                  </a:lnTo>
                  <a:lnTo>
                    <a:pt x="156" y="240"/>
                  </a:lnTo>
                  <a:lnTo>
                    <a:pt x="171" y="224"/>
                  </a:lnTo>
                  <a:lnTo>
                    <a:pt x="184" y="204"/>
                  </a:lnTo>
                  <a:lnTo>
                    <a:pt x="193" y="181"/>
                  </a:lnTo>
                  <a:lnTo>
                    <a:pt x="199" y="157"/>
                  </a:lnTo>
                  <a:lnTo>
                    <a:pt x="201" y="130"/>
                  </a:lnTo>
                  <a:lnTo>
                    <a:pt x="199" y="104"/>
                  </a:lnTo>
                  <a:lnTo>
                    <a:pt x="193" y="80"/>
                  </a:lnTo>
                  <a:lnTo>
                    <a:pt x="184" y="58"/>
                  </a:lnTo>
                  <a:lnTo>
                    <a:pt x="171" y="38"/>
                  </a:lnTo>
                  <a:lnTo>
                    <a:pt x="156" y="22"/>
                  </a:lnTo>
                  <a:lnTo>
                    <a:pt x="139" y="11"/>
                  </a:lnTo>
                  <a:lnTo>
                    <a:pt x="120" y="2"/>
                  </a:lnTo>
                  <a:lnTo>
                    <a:pt x="100" y="0"/>
                  </a:lnTo>
                  <a:close/>
                </a:path>
              </a:pathLst>
            </a:custGeom>
            <a:solidFill>
              <a:srgbClr val="000000"/>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grpSp>
    </p:spTree>
    <p:custDataLst>
      <p:tags r:id="rId1"/>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Freeform 5"/>
          <p:cNvSpPr/>
          <p:nvPr/>
        </p:nvSpPr>
        <p:spPr bwMode="auto">
          <a:xfrm>
            <a:off x="890954" y="1534522"/>
            <a:ext cx="3883197" cy="4006976"/>
          </a:xfrm>
          <a:custGeom>
            <a:avLst/>
            <a:gdLst>
              <a:gd name="T0" fmla="*/ 0 w 5532"/>
              <a:gd name="T1" fmla="*/ 0 h 5715"/>
              <a:gd name="T2" fmla="*/ 5532 w 5532"/>
              <a:gd name="T3" fmla="*/ 0 h 5715"/>
              <a:gd name="T4" fmla="*/ 5532 w 5532"/>
              <a:gd name="T5" fmla="*/ 1093 h 5715"/>
              <a:gd name="T6" fmla="*/ 5280 w 5532"/>
              <a:gd name="T7" fmla="*/ 1093 h 5715"/>
              <a:gd name="T8" fmla="*/ 5280 w 5532"/>
              <a:gd name="T9" fmla="*/ 252 h 5715"/>
              <a:gd name="T10" fmla="*/ 252 w 5532"/>
              <a:gd name="T11" fmla="*/ 252 h 5715"/>
              <a:gd name="T12" fmla="*/ 252 w 5532"/>
              <a:gd name="T13" fmla="*/ 5463 h 5715"/>
              <a:gd name="T14" fmla="*/ 5280 w 5532"/>
              <a:gd name="T15" fmla="*/ 5463 h 5715"/>
              <a:gd name="T16" fmla="*/ 5280 w 5532"/>
              <a:gd name="T17" fmla="*/ 4454 h 5715"/>
              <a:gd name="T18" fmla="*/ 5532 w 5532"/>
              <a:gd name="T19" fmla="*/ 4454 h 5715"/>
              <a:gd name="T20" fmla="*/ 5532 w 5532"/>
              <a:gd name="T21" fmla="*/ 5715 h 5715"/>
              <a:gd name="T22" fmla="*/ 0 w 5532"/>
              <a:gd name="T23" fmla="*/ 5715 h 5715"/>
              <a:gd name="T24" fmla="*/ 0 w 5532"/>
              <a:gd name="T25" fmla="*/ 0 h 5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32" h="5715">
                <a:moveTo>
                  <a:pt x="0" y="0"/>
                </a:moveTo>
                <a:lnTo>
                  <a:pt x="5532" y="0"/>
                </a:lnTo>
                <a:lnTo>
                  <a:pt x="5532" y="1093"/>
                </a:lnTo>
                <a:lnTo>
                  <a:pt x="5280" y="1093"/>
                </a:lnTo>
                <a:lnTo>
                  <a:pt x="5280" y="252"/>
                </a:lnTo>
                <a:lnTo>
                  <a:pt x="252" y="252"/>
                </a:lnTo>
                <a:lnTo>
                  <a:pt x="252" y="5463"/>
                </a:lnTo>
                <a:lnTo>
                  <a:pt x="5280" y="5463"/>
                </a:lnTo>
                <a:lnTo>
                  <a:pt x="5280" y="4454"/>
                </a:lnTo>
                <a:lnTo>
                  <a:pt x="5532" y="4454"/>
                </a:lnTo>
                <a:lnTo>
                  <a:pt x="5532" y="5715"/>
                </a:lnTo>
                <a:lnTo>
                  <a:pt x="0" y="5715"/>
                </a:lnTo>
                <a:lnTo>
                  <a:pt x="0" y="0"/>
                </a:lnTo>
                <a:close/>
              </a:path>
            </a:pathLst>
          </a:custGeom>
          <a:ln>
            <a:solidFill>
              <a:srgbClr val="00B050"/>
            </a:solidFill>
          </a:ln>
        </p:spPr>
        <p:style>
          <a:lnRef idx="2">
            <a:schemeClr val="accent5"/>
          </a:lnRef>
          <a:fillRef idx="2">
            <a:schemeClr val="accent5"/>
          </a:fillRef>
          <a:effectRef idx="0">
            <a:srgbClr val="FFFFFF"/>
          </a:effectRef>
          <a:fontRef idx="minor">
            <a:schemeClr val="lt1"/>
          </a:fontRef>
        </p:style>
        <p:txBody>
          <a:bodyPr vert="horz" wrap="square" lIns="91406" tIns="45703" rIns="91406" bIns="45703" numCol="1" anchor="t" anchorCtr="0" compatLnSpc="1"/>
          <a:lstStyle/>
          <a:p>
            <a:endParaRPr lang="zh-CN" altLang="en-US"/>
          </a:p>
        </p:txBody>
      </p:sp>
      <p:sp>
        <p:nvSpPr>
          <p:cNvPr id="49" name="文本框 48"/>
          <p:cNvSpPr txBox="1"/>
          <p:nvPr/>
        </p:nvSpPr>
        <p:spPr>
          <a:xfrm>
            <a:off x="1303662" y="3030829"/>
            <a:ext cx="6818127" cy="1014730"/>
          </a:xfrm>
          <a:prstGeom prst="rect">
            <a:avLst/>
          </a:prstGeom>
          <a:noFill/>
        </p:spPr>
        <p:txBody>
          <a:bodyPr wrap="square" rtlCol="0">
            <a:spAutoFit/>
          </a:bodyPr>
          <a:lstStyle/>
          <a:p>
            <a:pPr>
              <a:lnSpc>
                <a:spcPct val="150000"/>
              </a:lnSpc>
            </a:pPr>
            <a:r>
              <a:rPr lang="zh-CN" sz="2000" b="1" dirty="0">
                <a:latin typeface="+mj-ea"/>
                <a:ea typeface="+mj-ea"/>
              </a:rPr>
              <a:t>子任务 8.1.2  在“8-1 固定资产增加表”中输入信息</a:t>
            </a:r>
            <a:endParaRPr lang="zh-CN" sz="2000" b="1" dirty="0">
              <a:latin typeface="+mj-ea"/>
              <a:ea typeface="+mj-ea"/>
            </a:endParaRPr>
          </a:p>
          <a:p>
            <a:pPr>
              <a:lnSpc>
                <a:spcPct val="150000"/>
              </a:lnSpc>
            </a:pPr>
            <a:endParaRPr lang="zh-CN" sz="2000" b="1" dirty="0">
              <a:latin typeface="+mj-ea"/>
              <a:ea typeface="+mj-ea"/>
            </a:endParaRPr>
          </a:p>
        </p:txBody>
      </p:sp>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flipH="1">
            <a:off x="8997315" y="2239645"/>
            <a:ext cx="3261995" cy="46183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6046">
        <p:blinds dir="vert"/>
      </p:transition>
    </mc:Choice>
    <mc:Fallback>
      <p:transition spd="slow" advTm="6046">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176530" y="1205230"/>
            <a:ext cx="11838940" cy="3613150"/>
          </a:xfrm>
          <a:prstGeom prst="rect">
            <a:avLst/>
          </a:prstGeom>
          <a:solidFill>
            <a:schemeClr val="accent5">
              <a:lumMod val="20000"/>
              <a:lumOff val="80000"/>
            </a:schemeClr>
          </a:solidFill>
          <a:ln>
            <a:solidFill>
              <a:schemeClr val="accent5">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50000"/>
              </a:lnSpc>
            </a:pP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情景任务】固定资产清单通过存放与该固定资产相关的所有数据，实现对企业的固定资产详细、全面的管理。清单中一般要包括如下的项目：资产名称、资产编号、类别编号、类别名称、使用部门、费用科目、起始日期、使用年限、终止日期、资产状态增加方式、资产性质、资产原值、资产净残值率、资产残值、已计提月份、本月折旧额、本年计提月数、本年折旧额等基本项目。项目设置的多少可以根据实际情况灵活掌握，如果企业管理需要，还可以包括资产设备的规格型号、制造单位等一些辅助项目。</a:t>
            </a: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4" name="矩形 3"/>
          <p:cNvSpPr/>
          <p:nvPr/>
        </p:nvSpPr>
        <p:spPr>
          <a:xfrm>
            <a:off x="504190" y="18542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tx1"/>
                </a:solidFill>
              </a:rPr>
              <a:t>情景引入</a:t>
            </a:r>
            <a:endParaRPr lang="zh-CN" altLang="en-US">
              <a:solidFill>
                <a:schemeClr val="tx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新知解析</a:t>
            </a:r>
            <a:endParaRPr lang="zh-CN" altLang="en-US"/>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136525" y="998220"/>
            <a:ext cx="11899900" cy="5646420"/>
          </a:xfrm>
          <a:prstGeom prst="rect">
            <a:avLst/>
          </a:prstGeom>
          <a:solidFill>
            <a:schemeClr val="bg1"/>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50000"/>
              </a:lnSpc>
            </a:pP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9" name="矩形 8"/>
          <p:cNvSpPr/>
          <p:nvPr/>
        </p:nvSpPr>
        <p:spPr>
          <a:xfrm>
            <a:off x="2204085" y="18605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新知解析</a:t>
            </a:r>
            <a:endParaRPr lang="zh-CN" altLang="en-US">
              <a:solidFill>
                <a:schemeClr val="tx1"/>
              </a:solidFill>
            </a:endParaRPr>
          </a:p>
        </p:txBody>
      </p:sp>
      <p:pic>
        <p:nvPicPr>
          <p:cNvPr id="5" name="图片 4"/>
          <p:cNvPicPr>
            <a:picLocks noChangeAspect="1"/>
          </p:cNvPicPr>
          <p:nvPr/>
        </p:nvPicPr>
        <p:blipFill>
          <a:blip r:embed="rId1"/>
          <a:stretch>
            <a:fillRect/>
          </a:stretch>
        </p:blipFill>
        <p:spPr>
          <a:xfrm>
            <a:off x="8065770" y="1240790"/>
            <a:ext cx="2915920" cy="4692650"/>
          </a:xfrm>
          <a:prstGeom prst="rect">
            <a:avLst/>
          </a:prstGeom>
        </p:spPr>
      </p:pic>
      <p:sp>
        <p:nvSpPr>
          <p:cNvPr id="3" name="文本框 2"/>
          <p:cNvSpPr txBox="1"/>
          <p:nvPr/>
        </p:nvSpPr>
        <p:spPr>
          <a:xfrm>
            <a:off x="1919605" y="2055495"/>
            <a:ext cx="4933950" cy="3425190"/>
          </a:xfrm>
          <a:prstGeom prst="rect">
            <a:avLst/>
          </a:prstGeom>
          <a:ln>
            <a:solidFill>
              <a:schemeClr val="bg1"/>
            </a:solidFill>
          </a:ln>
        </p:spPr>
        <p:txBody>
          <a:bodyPr wrap="square">
            <a:noAutofit/>
            <a:extLst>
              <a:ext uri="{4A0BC546-FE56-4ADE-93B0-CB8AF2F6F144}">
                <wpsdc:textFrameExt xmlns:wpsdc="http://www.wps.cn/officeDocument/2022/drawingmlCustomData" type="text"/>
              </a:ext>
            </a:extLst>
          </a:bodyPr>
          <a:p>
            <a:pPr indent="0" algn="l" fontAlgn="auto">
              <a:lnSpc>
                <a:spcPct val="150000"/>
              </a:lnSpc>
            </a:pPr>
            <a:r>
              <a:rPr lang="zh-CN" altLang="en-US" sz="2400">
                <a:latin typeface="微软雅黑" panose="020B0503020204020204" charset="-122"/>
                <a:ea typeface="微软雅黑" panose="020B0503020204020204" charset="-122"/>
                <a:cs typeface="微软雅黑" panose="020B0503020204020204" charset="-122"/>
              </a:rPr>
              <a:t>1.固定资产基础表表格格式的美化；</a:t>
            </a:r>
            <a:endParaRPr lang="zh-CN" altLang="en-US" sz="2400">
              <a:latin typeface="微软雅黑" panose="020B0503020204020204" charset="-122"/>
              <a:ea typeface="微软雅黑" panose="020B0503020204020204" charset="-122"/>
              <a:cs typeface="微软雅黑" panose="020B0503020204020204" charset="-122"/>
            </a:endParaRPr>
          </a:p>
          <a:p>
            <a:pPr indent="0" algn="l" fontAlgn="auto">
              <a:lnSpc>
                <a:spcPct val="150000"/>
              </a:lnSpc>
            </a:pPr>
            <a:r>
              <a:rPr lang="zh-CN" altLang="en-US" sz="2400">
                <a:latin typeface="微软雅黑" panose="020B0503020204020204" charset="-122"/>
                <a:ea typeface="微软雅黑" panose="020B0503020204020204" charset="-122"/>
                <a:cs typeface="微软雅黑" panose="020B0503020204020204" charset="-122"/>
              </a:rPr>
              <a:t>2.单元格格式设置；</a:t>
            </a:r>
            <a:endParaRPr lang="zh-CN" altLang="en-US" sz="2400">
              <a:latin typeface="微软雅黑" panose="020B0503020204020204" charset="-122"/>
              <a:ea typeface="微软雅黑" panose="020B0503020204020204" charset="-122"/>
              <a:cs typeface="微软雅黑" panose="020B0503020204020204" charset="-122"/>
            </a:endParaRPr>
          </a:p>
          <a:p>
            <a:pPr indent="0" algn="l" fontAlgn="auto">
              <a:lnSpc>
                <a:spcPct val="150000"/>
              </a:lnSpc>
            </a:pPr>
            <a:r>
              <a:rPr lang="zh-CN" altLang="en-US" sz="2400">
                <a:latin typeface="微软雅黑" panose="020B0503020204020204" charset="-122"/>
                <a:ea typeface="微软雅黑" panose="020B0503020204020204" charset="-122"/>
                <a:cs typeface="微软雅黑" panose="020B0503020204020204" charset="-122"/>
              </a:rPr>
              <a:t>3.</a:t>
            </a:r>
            <a:r>
              <a:rPr lang="zh-CN" altLang="en-US" sz="2400">
                <a:latin typeface="微软雅黑" panose="020B0503020204020204" charset="-122"/>
                <a:ea typeface="微软雅黑" panose="020B0503020204020204" charset="-122"/>
                <a:cs typeface="微软雅黑" panose="020B0503020204020204" charset="-122"/>
                <a:sym typeface="+mn-ea"/>
              </a:rPr>
              <a:t>单元格数据验证；</a:t>
            </a:r>
            <a:endParaRPr lang="zh-CN" altLang="en-US" sz="2400">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pPr>
            <a:r>
              <a:rPr lang="en-US" altLang="zh-CN" sz="2400">
                <a:latin typeface="微软雅黑" panose="020B0503020204020204" charset="-122"/>
                <a:ea typeface="微软雅黑" panose="020B0503020204020204" charset="-122"/>
                <a:cs typeface="微软雅黑" panose="020B0503020204020204" charset="-122"/>
                <a:sym typeface="+mn-ea"/>
              </a:rPr>
              <a:t>4.</a:t>
            </a:r>
            <a:r>
              <a:rPr lang="zh-CN" altLang="en-US" sz="2400">
                <a:latin typeface="微软雅黑" panose="020B0503020204020204" charset="-122"/>
                <a:ea typeface="微软雅黑" panose="020B0503020204020204" charset="-122"/>
                <a:cs typeface="微软雅黑" panose="020B0503020204020204" charset="-122"/>
                <a:sym typeface="+mn-ea"/>
              </a:rPr>
              <a:t>单元格公式输入；</a:t>
            </a:r>
            <a:endParaRPr lang="zh-CN" altLang="en-US" sz="2400">
              <a:latin typeface="微软雅黑" panose="020B0503020204020204" charset="-122"/>
              <a:ea typeface="微软雅黑" panose="020B0503020204020204" charset="-122"/>
              <a:cs typeface="微软雅黑" panose="020B0503020204020204" charset="-122"/>
              <a:sym typeface="+mn-ea"/>
            </a:endParaRPr>
          </a:p>
          <a:p>
            <a:pPr algn="l"/>
            <a:endParaRPr lang="en-US" altLang="zh-CN" sz="2000">
              <a:latin typeface="Arial" panose="020B0604020202020204" pitchFamily="34" charset="0"/>
              <a:ea typeface="微软雅黑" panose="020B0503020204020204" charset="-122"/>
            </a:endParaRPr>
          </a:p>
          <a:p>
            <a:pPr algn="l"/>
            <a:endParaRPr lang="en-US" altLang="zh-CN" sz="2000">
              <a:latin typeface="Arial" panose="020B0604020202020204" pitchFamily="34" charset="0"/>
              <a:ea typeface="微软雅黑" panose="020B0503020204020204" charset="-122"/>
            </a:endParaRPr>
          </a:p>
        </p:txBody>
      </p:sp>
    </p:spTree>
    <p:custDataLst>
      <p:tags r:id="rId2"/>
    </p:custData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bg1"/>
                </a:solidFill>
              </a:rPr>
              <a:t>新知解析</a:t>
            </a:r>
            <a:endParaRPr lang="zh-CN" altLang="en-US">
              <a:solidFill>
                <a:schemeClr val="bg1"/>
              </a:solidFill>
            </a:endParaRPr>
          </a:p>
        </p:txBody>
      </p:sp>
      <p:sp>
        <p:nvSpPr>
          <p:cNvPr id="6" name="矩形 5"/>
          <p:cNvSpPr/>
          <p:nvPr/>
        </p:nvSpPr>
        <p:spPr>
          <a:xfrm>
            <a:off x="3903980" y="18669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操作演示</a:t>
            </a:r>
            <a:endParaRPr lang="zh-CN" altLang="en-US">
              <a:solidFill>
                <a:schemeClr val="tx1"/>
              </a:solidFill>
            </a:endParaRPr>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9" name="矩形 8"/>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pic>
        <p:nvPicPr>
          <p:cNvPr id="10" name="图片 9"/>
          <p:cNvPicPr>
            <a:picLocks noChangeAspect="1"/>
          </p:cNvPicPr>
          <p:nvPr/>
        </p:nvPicPr>
        <p:blipFill>
          <a:blip r:embed="rId1"/>
          <a:stretch>
            <a:fillRect/>
          </a:stretch>
        </p:blipFill>
        <p:spPr>
          <a:xfrm>
            <a:off x="6153785" y="1426845"/>
            <a:ext cx="5798185" cy="2176780"/>
          </a:xfrm>
          <a:prstGeom prst="rect">
            <a:avLst/>
          </a:prstGeom>
        </p:spPr>
      </p:pic>
      <p:pic>
        <p:nvPicPr>
          <p:cNvPr id="11" name="图片 10"/>
          <p:cNvPicPr>
            <a:picLocks noChangeAspect="1"/>
          </p:cNvPicPr>
          <p:nvPr/>
        </p:nvPicPr>
        <p:blipFill>
          <a:blip r:embed="rId2"/>
          <a:stretch>
            <a:fillRect/>
          </a:stretch>
        </p:blipFill>
        <p:spPr>
          <a:xfrm>
            <a:off x="0" y="3870325"/>
            <a:ext cx="5725160" cy="1908810"/>
          </a:xfrm>
          <a:prstGeom prst="rect">
            <a:avLst/>
          </a:prstGeom>
        </p:spPr>
      </p:pic>
      <p:sp>
        <p:nvSpPr>
          <p:cNvPr id="14" name="文本框 13"/>
          <p:cNvSpPr txBox="1"/>
          <p:nvPr/>
        </p:nvSpPr>
        <p:spPr>
          <a:xfrm>
            <a:off x="440760" y="985575"/>
            <a:ext cx="4064000" cy="368300"/>
          </a:xfrm>
          <a:prstGeom prst="rect">
            <a:avLst/>
          </a:prstGeom>
        </p:spPr>
        <p:txBody>
          <a:bodyPr>
            <a:spAutoFit/>
            <a:extLst>
              <a:ext uri="{4A0BC546-FE56-4ADE-93B0-CB8AF2F6F144}">
                <wpsdc:textFrameExt xmlns:wpsdc="http://www.wps.cn/officeDocument/2022/drawingmlCustomData" type="text"/>
              </a:ext>
            </a:extLst>
          </a:bodyPr>
          <a:p>
            <a:pPr algn="l"/>
            <a:r>
              <a:rPr lang="zh-CN" altLang="en-US" sz="1800" b="1">
                <a:latin typeface="宋体" panose="02010600030101010101" pitchFamily="2" charset="-122"/>
                <a:ea typeface="宋体" panose="02010600030101010101" pitchFamily="2" charset="-122"/>
              </a:rPr>
              <a:t>②固定资产增加表</a:t>
            </a:r>
            <a:endParaRPr lang="zh-CN" altLang="en-US" sz="1800" b="1">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3"/>
          <a:stretch>
            <a:fillRect/>
          </a:stretch>
        </p:blipFill>
        <p:spPr>
          <a:xfrm>
            <a:off x="126365" y="1558290"/>
            <a:ext cx="5805805" cy="2224405"/>
          </a:xfrm>
          <a:prstGeom prst="rect">
            <a:avLst/>
          </a:prstGeom>
        </p:spPr>
      </p:pic>
      <p:pic>
        <p:nvPicPr>
          <p:cNvPr id="8" name="图片 7"/>
          <p:cNvPicPr>
            <a:picLocks noChangeAspect="1"/>
          </p:cNvPicPr>
          <p:nvPr/>
        </p:nvPicPr>
        <p:blipFill>
          <a:blip r:embed="rId4"/>
          <a:stretch>
            <a:fillRect/>
          </a:stretch>
        </p:blipFill>
        <p:spPr>
          <a:xfrm>
            <a:off x="6096000" y="3650615"/>
            <a:ext cx="5739130" cy="2348230"/>
          </a:xfrm>
          <a:prstGeom prst="rect">
            <a:avLst/>
          </a:prstGeom>
        </p:spPr>
      </p:pic>
    </p:spTree>
    <p:custDataLst>
      <p:tags r:id="rId5"/>
    </p:custData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bg1"/>
                </a:solidFill>
              </a:rPr>
              <a:t>新知解析</a:t>
            </a:r>
            <a:endParaRPr lang="zh-CN" altLang="en-US">
              <a:solidFill>
                <a:schemeClr val="bg1"/>
              </a:solidFill>
            </a:endParaRPr>
          </a:p>
        </p:txBody>
      </p:sp>
      <p:sp>
        <p:nvSpPr>
          <p:cNvPr id="7" name="矩形 6"/>
          <p:cNvSpPr/>
          <p:nvPr/>
        </p:nvSpPr>
        <p:spPr>
          <a:xfrm>
            <a:off x="5603875" y="18732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任务小结</a:t>
            </a:r>
            <a:endParaRPr lang="zh-CN" altLang="en-US">
              <a:solidFill>
                <a:schemeClr val="tx1"/>
              </a:solidFill>
            </a:endParaRPr>
          </a:p>
        </p:txBody>
      </p:sp>
      <p:sp>
        <p:nvSpPr>
          <p:cNvPr id="9" name="矩形 8"/>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11" name="矩形 10"/>
          <p:cNvSpPr/>
          <p:nvPr/>
        </p:nvSpPr>
        <p:spPr>
          <a:xfrm>
            <a:off x="960120" y="1363345"/>
            <a:ext cx="10217150" cy="2396490"/>
          </a:xfrm>
          <a:prstGeom prst="rect">
            <a:avLst/>
          </a:prstGeom>
          <a:solidFill>
            <a:schemeClr val="accent5">
              <a:lumMod val="20000"/>
              <a:lumOff val="80000"/>
            </a:schemeClr>
          </a:solidFill>
          <a:ln>
            <a:solidFill>
              <a:schemeClr val="accent5">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indent="0" algn="l" fontAlgn="auto">
              <a:lnSpc>
                <a:spcPct val="150000"/>
              </a:lnSpc>
            </a:pPr>
            <a:endPar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pPr>
            <a:endPar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1.固定资产基础表表格格式的美化；（行高、字体等）</a:t>
            </a:r>
            <a:endParaRPr lang="zh-CN" altLang="en-US" sz="2800">
              <a:solidFill>
                <a:schemeClr val="tx1"/>
              </a:solidFill>
              <a:latin typeface="微软雅黑" panose="020B0503020204020204" charset="-122"/>
              <a:ea typeface="微软雅黑" panose="020B0503020204020204" charset="-122"/>
              <a:cs typeface="微软雅黑" panose="020B0503020204020204" charset="-122"/>
            </a:endParaRPr>
          </a:p>
          <a:p>
            <a:pPr indent="0" algn="l"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2.单元格格式设置；</a:t>
            </a:r>
            <a:endPar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pPr>
            <a:r>
              <a:rPr lang="en-US" altLang="zh-CN" sz="2800">
                <a:solidFill>
                  <a:schemeClr val="tx1"/>
                </a:solidFill>
                <a:latin typeface="微软雅黑" panose="020B0503020204020204" charset="-122"/>
                <a:ea typeface="微软雅黑" panose="020B0503020204020204" charset="-122"/>
                <a:cs typeface="微软雅黑" panose="020B0503020204020204" charset="-122"/>
                <a:sym typeface="+mn-ea"/>
              </a:rPr>
              <a:t>3.</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单元格数据验证；</a:t>
            </a:r>
            <a:endParaRPr lang="zh-CN" altLang="en-US" sz="2800">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pPr>
            <a:endParaRPr lang="zh-CN" altLang="en-US" sz="2800">
              <a:solidFill>
                <a:schemeClr val="tx1"/>
              </a:solidFill>
              <a:latin typeface="微软雅黑" panose="020B0503020204020204" charset="-122"/>
              <a:ea typeface="微软雅黑" panose="020B0503020204020204" charset="-122"/>
              <a:cs typeface="微软雅黑" panose="020B0503020204020204" charset="-122"/>
            </a:endParaRPr>
          </a:p>
          <a:p>
            <a:pPr indent="0" algn="l" fontAlgn="auto">
              <a:lnSpc>
                <a:spcPct val="150000"/>
              </a:lnSpc>
            </a:pPr>
            <a:endPar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pic>
        <p:nvPicPr>
          <p:cNvPr id="18435" name="Picture 4" descr="png-012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580563" y="5135563"/>
            <a:ext cx="2155825" cy="172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新知解析</a:t>
            </a:r>
            <a:endParaRPr lang="zh-CN" altLang="en-US"/>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学以致用</a:t>
            </a:r>
            <a:endParaRPr lang="zh-CN" altLang="en-US">
              <a:solidFill>
                <a:schemeClr val="tx1"/>
              </a:solidFill>
            </a:endParaRPr>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3" name="文本框 2"/>
          <p:cNvSpPr txBox="1"/>
          <p:nvPr/>
        </p:nvSpPr>
        <p:spPr>
          <a:xfrm>
            <a:off x="-118745" y="704215"/>
            <a:ext cx="12092940" cy="5908040"/>
          </a:xfrm>
          <a:prstGeom prst="rect">
            <a:avLst/>
          </a:prstGeom>
          <a:noFill/>
          <a:ln w="9525">
            <a:noFill/>
          </a:ln>
        </p:spPr>
        <p:txBody>
          <a:bodyPr>
            <a:noAutofit/>
          </a:bodyPr>
          <a:p>
            <a:pPr marL="533400" indent="0" fontAlgn="auto">
              <a:lnSpc>
                <a:spcPts val="2400"/>
              </a:lnSpc>
            </a:pPr>
            <a:r>
              <a:rPr lang="zh-CN" sz="2400" b="0">
                <a:solidFill>
                  <a:srgbClr val="231F20"/>
                </a:solidFill>
                <a:ea typeface="微软雅黑" panose="020B0503020204020204" charset="-122"/>
              </a:rPr>
              <a:t>   </a:t>
            </a:r>
            <a:r>
              <a:rPr lang="en-US" altLang="zh-CN" sz="2400">
                <a:solidFill>
                  <a:srgbClr val="000000"/>
                </a:solidFill>
                <a:cs typeface="Arial" panose="020B0604020202020204" pitchFamily="34" charset="0"/>
                <a:sym typeface="+mn-ea"/>
              </a:rPr>
              <a:t>   </a:t>
            </a:r>
            <a:r>
              <a:rPr lang="zh-CN" altLang="en-US" sz="2400" b="1" dirty="0" smtClean="0">
                <a:solidFill>
                  <a:srgbClr val="C00000"/>
                </a:solidFill>
                <a:sym typeface="+mn-ea"/>
              </a:rPr>
              <a:t>思考？？</a:t>
            </a:r>
            <a:endParaRPr lang="en-US" altLang="zh-CN" sz="2400" b="1" dirty="0" smtClean="0">
              <a:solidFill>
                <a:srgbClr val="C00000"/>
              </a:solidFill>
            </a:endParaRPr>
          </a:p>
          <a:p>
            <a:pPr marL="533400" indent="0" fontAlgn="auto">
              <a:lnSpc>
                <a:spcPts val="2600"/>
              </a:lnSpc>
            </a:pPr>
            <a:r>
              <a:rPr lang="zh-CN" sz="2400">
                <a:solidFill>
                  <a:srgbClr val="231F20"/>
                </a:solidFill>
                <a:ea typeface="微软雅黑" panose="020B0503020204020204" charset="-122"/>
              </a:rPr>
              <a:t>齐鲁公司是一家生产机械设备的企业，虽然规模不大，但固定资产较多，而且价值较高。因此，固定资产管理对该企业来说是相当重要的。该公司设有厂部、财务处、人事处、采购处、销售处、金工车间和机装车间等部门。固定资产所属部门负责其固定资产的维护。目前，该公司已有各类固定资产设备10台，集中在财务处管理。每个固定资产都有一张卡片，记录它增加的方式、开始使用的日期、固定资产编码、规格、种类所属部门、原始价值、累计价值、净值和折旧方法等信息。固定资产日常管理业务有固定资产的增加和减少、部门间的调拨、月折旧的计提和折旧数据的汇总分析。该公司的固定资产分为房屋建筑类、机械设备类、运输工具类和办公设备类，其编码分别是02、03、05、06，净残值率分别为 5%、4%、4%、3%。其中，05 号固定资产预计总工作量为400000千米，本月工作量为2000千米。该公司从20</a:t>
            </a:r>
            <a:r>
              <a:rPr lang="en-US" altLang="zh-CN" sz="2400">
                <a:solidFill>
                  <a:srgbClr val="231F20"/>
                </a:solidFill>
                <a:ea typeface="微软雅黑" panose="020B0503020204020204" charset="-122"/>
              </a:rPr>
              <a:t>23</a:t>
            </a:r>
            <a:r>
              <a:rPr lang="zh-CN" sz="2400">
                <a:solidFill>
                  <a:srgbClr val="231F20"/>
                </a:solidFill>
                <a:ea typeface="微软雅黑" panose="020B0503020204020204" charset="-122"/>
              </a:rPr>
              <a:t>年</a:t>
            </a:r>
            <a:r>
              <a:rPr lang="en-US" altLang="zh-CN" sz="2400">
                <a:solidFill>
                  <a:srgbClr val="231F20"/>
                </a:solidFill>
                <a:ea typeface="微软雅黑" panose="020B0503020204020204" charset="-122"/>
              </a:rPr>
              <a:t>1</a:t>
            </a:r>
            <a:r>
              <a:rPr lang="zh-CN" sz="2400">
                <a:solidFill>
                  <a:srgbClr val="231F20"/>
                </a:solidFill>
                <a:ea typeface="微软雅黑" panose="020B0503020204020204" charset="-122"/>
              </a:rPr>
              <a:t>月起用电子表格(Excel)核算固定资产。</a:t>
            </a:r>
            <a:endParaRPr lang="zh-CN" sz="2400">
              <a:solidFill>
                <a:srgbClr val="231F20"/>
              </a:solidFill>
              <a:ea typeface="微软雅黑" panose="020B0503020204020204" charset="-122"/>
            </a:endParaRPr>
          </a:p>
          <a:p>
            <a:pPr marL="533400" indent="0" fontAlgn="auto">
              <a:lnSpc>
                <a:spcPts val="2600"/>
              </a:lnSpc>
            </a:pPr>
            <a:r>
              <a:rPr lang="zh-CN" sz="2400">
                <a:solidFill>
                  <a:srgbClr val="231F20"/>
                </a:solidFill>
                <a:ea typeface="微软雅黑" panose="020B0503020204020204" charset="-122"/>
              </a:rPr>
              <a:t>【要求】</a:t>
            </a:r>
            <a:endParaRPr lang="zh-CN" sz="2400">
              <a:solidFill>
                <a:srgbClr val="231F20"/>
              </a:solidFill>
              <a:ea typeface="微软雅黑" panose="020B0503020204020204" charset="-122"/>
            </a:endParaRPr>
          </a:p>
          <a:p>
            <a:pPr marL="533400" indent="0" fontAlgn="auto">
              <a:lnSpc>
                <a:spcPts val="2600"/>
              </a:lnSpc>
            </a:pPr>
            <a:r>
              <a:rPr lang="zh-CN" sz="2400">
                <a:solidFill>
                  <a:srgbClr val="231F20"/>
                </a:solidFill>
                <a:ea typeface="微软雅黑" panose="020B0503020204020204" charset="-122"/>
              </a:rPr>
              <a:t>根据上述资料，完成下列操作。</a:t>
            </a:r>
            <a:endParaRPr lang="zh-CN" sz="2400">
              <a:solidFill>
                <a:srgbClr val="231F20"/>
              </a:solidFill>
              <a:ea typeface="微软雅黑" panose="020B0503020204020204" charset="-122"/>
            </a:endParaRPr>
          </a:p>
          <a:p>
            <a:pPr marL="533400" indent="0" fontAlgn="auto">
              <a:lnSpc>
                <a:spcPts val="2600"/>
              </a:lnSpc>
            </a:pPr>
            <a:r>
              <a:rPr lang="zh-CN" sz="2400">
                <a:solidFill>
                  <a:srgbClr val="231F20"/>
                </a:solidFill>
                <a:ea typeface="微软雅黑" panose="020B0503020204020204" charset="-122"/>
              </a:rPr>
              <a:t>(1)增加固定资产</a:t>
            </a:r>
            <a:endParaRPr lang="zh-CN" sz="2400">
              <a:solidFill>
                <a:srgbClr val="231F20"/>
              </a:solidFill>
              <a:ea typeface="微软雅黑" panose="020B0503020204020204" charset="-122"/>
            </a:endParaRPr>
          </a:p>
          <a:p>
            <a:pPr marL="533400" indent="-533400" fontAlgn="auto">
              <a:lnSpc>
                <a:spcPct val="100000"/>
              </a:lnSpc>
            </a:pPr>
            <a:r>
              <a:rPr lang="en-US" altLang="zh-CN" sz="2400" b="0">
                <a:solidFill>
                  <a:schemeClr val="tx1"/>
                </a:solidFill>
                <a:cs typeface="Arial" panose="020B0604020202020204" pitchFamily="34" charset="0"/>
              </a:rPr>
              <a:t>        </a:t>
            </a:r>
            <a:endParaRPr lang="en-US" altLang="zh-CN" sz="2400" b="0">
              <a:solidFill>
                <a:schemeClr val="tx1"/>
              </a:solidFill>
              <a:cs typeface="Arial" panose="020B0604020202020204" pitchFamily="34" charset="0"/>
              <a:sym typeface="+mn-ea"/>
            </a:endParaRPr>
          </a:p>
        </p:txBody>
      </p:sp>
      <p:grpSp>
        <p:nvGrpSpPr>
          <p:cNvPr id="4" name="Group 144"/>
          <p:cNvGrpSpPr>
            <a:grpSpLocks noChangeAspect="1"/>
          </p:cNvGrpSpPr>
          <p:nvPr/>
        </p:nvGrpSpPr>
        <p:grpSpPr bwMode="auto">
          <a:xfrm flipH="1">
            <a:off x="10367645" y="4956175"/>
            <a:ext cx="1791335" cy="1793240"/>
            <a:chOff x="192" y="1920"/>
            <a:chExt cx="1100" cy="1155"/>
          </a:xfrm>
        </p:grpSpPr>
        <p:sp>
          <p:nvSpPr>
            <p:cNvPr id="11" name="AutoShape 145"/>
            <p:cNvSpPr>
              <a:spLocks noChangeAspect="1" noChangeArrowheads="1" noTextEdit="1"/>
            </p:cNvSpPr>
            <p:nvPr/>
          </p:nvSpPr>
          <p:spPr bwMode="auto">
            <a:xfrm>
              <a:off x="192" y="1920"/>
              <a:ext cx="1100" cy="1155"/>
            </a:xfrm>
            <a:prstGeom prst="rect">
              <a:avLst/>
            </a:prstGeom>
            <a:noFill/>
            <a:ln w="9525">
              <a:noFill/>
              <a:miter lim="800000"/>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2" name="Freeform 146"/>
            <p:cNvSpPr/>
            <p:nvPr/>
          </p:nvSpPr>
          <p:spPr bwMode="auto">
            <a:xfrm>
              <a:off x="198" y="1937"/>
              <a:ext cx="1086" cy="1133"/>
            </a:xfrm>
            <a:custGeom>
              <a:avLst/>
              <a:gdLst/>
              <a:ahLst/>
              <a:cxnLst>
                <a:cxn ang="0">
                  <a:pos x="2110" y="793"/>
                </a:cxn>
                <a:cxn ang="0">
                  <a:pos x="2022" y="811"/>
                </a:cxn>
                <a:cxn ang="0">
                  <a:pos x="1939" y="616"/>
                </a:cxn>
                <a:cxn ang="0">
                  <a:pos x="1938" y="435"/>
                </a:cxn>
                <a:cxn ang="0">
                  <a:pos x="1871" y="336"/>
                </a:cxn>
                <a:cxn ang="0">
                  <a:pos x="1836" y="111"/>
                </a:cxn>
                <a:cxn ang="0">
                  <a:pos x="1764" y="124"/>
                </a:cxn>
                <a:cxn ang="0">
                  <a:pos x="1711" y="72"/>
                </a:cxn>
                <a:cxn ang="0">
                  <a:pos x="1590" y="3"/>
                </a:cxn>
                <a:cxn ang="0">
                  <a:pos x="1449" y="140"/>
                </a:cxn>
                <a:cxn ang="0">
                  <a:pos x="1320" y="351"/>
                </a:cxn>
                <a:cxn ang="0">
                  <a:pos x="1135" y="605"/>
                </a:cxn>
                <a:cxn ang="0">
                  <a:pos x="941" y="743"/>
                </a:cxn>
                <a:cxn ang="0">
                  <a:pos x="724" y="626"/>
                </a:cxn>
                <a:cxn ang="0">
                  <a:pos x="457" y="654"/>
                </a:cxn>
                <a:cxn ang="0">
                  <a:pos x="254" y="940"/>
                </a:cxn>
                <a:cxn ang="0">
                  <a:pos x="116" y="1008"/>
                </a:cxn>
                <a:cxn ang="0">
                  <a:pos x="0" y="1179"/>
                </a:cxn>
                <a:cxn ang="0">
                  <a:pos x="70" y="1184"/>
                </a:cxn>
                <a:cxn ang="0">
                  <a:pos x="138" y="1099"/>
                </a:cxn>
                <a:cxn ang="0">
                  <a:pos x="114" y="1174"/>
                </a:cxn>
                <a:cxn ang="0">
                  <a:pos x="123" y="1258"/>
                </a:cxn>
                <a:cxn ang="0">
                  <a:pos x="179" y="1251"/>
                </a:cxn>
                <a:cxn ang="0">
                  <a:pos x="227" y="1155"/>
                </a:cxn>
                <a:cxn ang="0">
                  <a:pos x="250" y="1132"/>
                </a:cxn>
                <a:cxn ang="0">
                  <a:pos x="341" y="1176"/>
                </a:cxn>
                <a:cxn ang="0">
                  <a:pos x="380" y="1126"/>
                </a:cxn>
                <a:cxn ang="0">
                  <a:pos x="335" y="1027"/>
                </a:cxn>
                <a:cxn ang="0">
                  <a:pos x="496" y="882"/>
                </a:cxn>
                <a:cxn ang="0">
                  <a:pos x="594" y="880"/>
                </a:cxn>
                <a:cxn ang="0">
                  <a:pos x="631" y="1030"/>
                </a:cxn>
                <a:cxn ang="0">
                  <a:pos x="503" y="1333"/>
                </a:cxn>
                <a:cxn ang="0">
                  <a:pos x="576" y="1910"/>
                </a:cxn>
                <a:cxn ang="0">
                  <a:pos x="672" y="2202"/>
                </a:cxn>
                <a:cxn ang="0">
                  <a:pos x="490" y="2197"/>
                </a:cxn>
                <a:cxn ang="0">
                  <a:pos x="587" y="2265"/>
                </a:cxn>
                <a:cxn ang="0">
                  <a:pos x="737" y="2235"/>
                </a:cxn>
                <a:cxn ang="0">
                  <a:pos x="786" y="2200"/>
                </a:cxn>
                <a:cxn ang="0">
                  <a:pos x="1434" y="2205"/>
                </a:cxn>
                <a:cxn ang="0">
                  <a:pos x="1488" y="2235"/>
                </a:cxn>
                <a:cxn ang="0">
                  <a:pos x="1658" y="2265"/>
                </a:cxn>
                <a:cxn ang="0">
                  <a:pos x="1718" y="2193"/>
                </a:cxn>
                <a:cxn ang="0">
                  <a:pos x="1544" y="2201"/>
                </a:cxn>
                <a:cxn ang="0">
                  <a:pos x="1467" y="1849"/>
                </a:cxn>
                <a:cxn ang="0">
                  <a:pos x="1420" y="1472"/>
                </a:cxn>
                <a:cxn ang="0">
                  <a:pos x="1620" y="1517"/>
                </a:cxn>
                <a:cxn ang="0">
                  <a:pos x="1619" y="1231"/>
                </a:cxn>
                <a:cxn ang="0">
                  <a:pos x="1449" y="1107"/>
                </a:cxn>
                <a:cxn ang="0">
                  <a:pos x="1573" y="829"/>
                </a:cxn>
                <a:cxn ang="0">
                  <a:pos x="1681" y="908"/>
                </a:cxn>
                <a:cxn ang="0">
                  <a:pos x="1825" y="933"/>
                </a:cxn>
                <a:cxn ang="0">
                  <a:pos x="1908" y="893"/>
                </a:cxn>
                <a:cxn ang="0">
                  <a:pos x="1907" y="946"/>
                </a:cxn>
                <a:cxn ang="0">
                  <a:pos x="1871" y="1034"/>
                </a:cxn>
                <a:cxn ang="0">
                  <a:pos x="1807" y="1214"/>
                </a:cxn>
                <a:cxn ang="0">
                  <a:pos x="1702" y="1272"/>
                </a:cxn>
                <a:cxn ang="0">
                  <a:pos x="1756" y="1508"/>
                </a:cxn>
                <a:cxn ang="0">
                  <a:pos x="1909" y="1348"/>
                </a:cxn>
                <a:cxn ang="0">
                  <a:pos x="1984" y="1127"/>
                </a:cxn>
                <a:cxn ang="0">
                  <a:pos x="2112" y="1074"/>
                </a:cxn>
                <a:cxn ang="0">
                  <a:pos x="2180" y="969"/>
                </a:cxn>
              </a:cxnLst>
              <a:rect l="0" t="0" r="r" b="b"/>
              <a:pathLst>
                <a:path w="2181" h="2265">
                  <a:moveTo>
                    <a:pt x="2152" y="908"/>
                  </a:moveTo>
                  <a:lnTo>
                    <a:pt x="2154" y="887"/>
                  </a:lnTo>
                  <a:lnTo>
                    <a:pt x="2151" y="861"/>
                  </a:lnTo>
                  <a:lnTo>
                    <a:pt x="2144" y="831"/>
                  </a:lnTo>
                  <a:lnTo>
                    <a:pt x="2129" y="807"/>
                  </a:lnTo>
                  <a:lnTo>
                    <a:pt x="2125" y="802"/>
                  </a:lnTo>
                  <a:lnTo>
                    <a:pt x="2120" y="799"/>
                  </a:lnTo>
                  <a:lnTo>
                    <a:pt x="2114" y="795"/>
                  </a:lnTo>
                  <a:lnTo>
                    <a:pt x="2110" y="793"/>
                  </a:lnTo>
                  <a:lnTo>
                    <a:pt x="2104" y="791"/>
                  </a:lnTo>
                  <a:lnTo>
                    <a:pt x="2097" y="790"/>
                  </a:lnTo>
                  <a:lnTo>
                    <a:pt x="2091" y="790"/>
                  </a:lnTo>
                  <a:lnTo>
                    <a:pt x="2084" y="790"/>
                  </a:lnTo>
                  <a:lnTo>
                    <a:pt x="2072" y="791"/>
                  </a:lnTo>
                  <a:lnTo>
                    <a:pt x="2058" y="794"/>
                  </a:lnTo>
                  <a:lnTo>
                    <a:pt x="2045" y="799"/>
                  </a:lnTo>
                  <a:lnTo>
                    <a:pt x="2034" y="804"/>
                  </a:lnTo>
                  <a:lnTo>
                    <a:pt x="2022" y="811"/>
                  </a:lnTo>
                  <a:lnTo>
                    <a:pt x="2011" y="818"/>
                  </a:lnTo>
                  <a:lnTo>
                    <a:pt x="2000" y="826"/>
                  </a:lnTo>
                  <a:lnTo>
                    <a:pt x="1990" y="834"/>
                  </a:lnTo>
                  <a:lnTo>
                    <a:pt x="1879" y="710"/>
                  </a:lnTo>
                  <a:lnTo>
                    <a:pt x="1894" y="693"/>
                  </a:lnTo>
                  <a:lnTo>
                    <a:pt x="1908" y="676"/>
                  </a:lnTo>
                  <a:lnTo>
                    <a:pt x="1920" y="656"/>
                  </a:lnTo>
                  <a:lnTo>
                    <a:pt x="1930" y="636"/>
                  </a:lnTo>
                  <a:lnTo>
                    <a:pt x="1939" y="616"/>
                  </a:lnTo>
                  <a:lnTo>
                    <a:pt x="1946" y="594"/>
                  </a:lnTo>
                  <a:lnTo>
                    <a:pt x="1951" y="572"/>
                  </a:lnTo>
                  <a:lnTo>
                    <a:pt x="1953" y="549"/>
                  </a:lnTo>
                  <a:lnTo>
                    <a:pt x="1987" y="563"/>
                  </a:lnTo>
                  <a:lnTo>
                    <a:pt x="2002" y="537"/>
                  </a:lnTo>
                  <a:lnTo>
                    <a:pt x="1953" y="502"/>
                  </a:lnTo>
                  <a:lnTo>
                    <a:pt x="1950" y="479"/>
                  </a:lnTo>
                  <a:lnTo>
                    <a:pt x="1945" y="457"/>
                  </a:lnTo>
                  <a:lnTo>
                    <a:pt x="1938" y="435"/>
                  </a:lnTo>
                  <a:lnTo>
                    <a:pt x="1929" y="414"/>
                  </a:lnTo>
                  <a:lnTo>
                    <a:pt x="1919" y="395"/>
                  </a:lnTo>
                  <a:lnTo>
                    <a:pt x="1907" y="375"/>
                  </a:lnTo>
                  <a:lnTo>
                    <a:pt x="1893" y="358"/>
                  </a:lnTo>
                  <a:lnTo>
                    <a:pt x="1877" y="340"/>
                  </a:lnTo>
                  <a:lnTo>
                    <a:pt x="1876" y="339"/>
                  </a:lnTo>
                  <a:lnTo>
                    <a:pt x="1875" y="338"/>
                  </a:lnTo>
                  <a:lnTo>
                    <a:pt x="1873" y="337"/>
                  </a:lnTo>
                  <a:lnTo>
                    <a:pt x="1871" y="336"/>
                  </a:lnTo>
                  <a:lnTo>
                    <a:pt x="1874" y="324"/>
                  </a:lnTo>
                  <a:lnTo>
                    <a:pt x="1884" y="276"/>
                  </a:lnTo>
                  <a:lnTo>
                    <a:pt x="1891" y="230"/>
                  </a:lnTo>
                  <a:lnTo>
                    <a:pt x="1892" y="188"/>
                  </a:lnTo>
                  <a:lnTo>
                    <a:pt x="1883" y="157"/>
                  </a:lnTo>
                  <a:lnTo>
                    <a:pt x="1870" y="139"/>
                  </a:lnTo>
                  <a:lnTo>
                    <a:pt x="1859" y="125"/>
                  </a:lnTo>
                  <a:lnTo>
                    <a:pt x="1847" y="117"/>
                  </a:lnTo>
                  <a:lnTo>
                    <a:pt x="1836" y="111"/>
                  </a:lnTo>
                  <a:lnTo>
                    <a:pt x="1824" y="110"/>
                  </a:lnTo>
                  <a:lnTo>
                    <a:pt x="1813" y="110"/>
                  </a:lnTo>
                  <a:lnTo>
                    <a:pt x="1800" y="114"/>
                  </a:lnTo>
                  <a:lnTo>
                    <a:pt x="1787" y="117"/>
                  </a:lnTo>
                  <a:lnTo>
                    <a:pt x="1783" y="118"/>
                  </a:lnTo>
                  <a:lnTo>
                    <a:pt x="1778" y="119"/>
                  </a:lnTo>
                  <a:lnTo>
                    <a:pt x="1773" y="122"/>
                  </a:lnTo>
                  <a:lnTo>
                    <a:pt x="1769" y="123"/>
                  </a:lnTo>
                  <a:lnTo>
                    <a:pt x="1764" y="124"/>
                  </a:lnTo>
                  <a:lnTo>
                    <a:pt x="1760" y="124"/>
                  </a:lnTo>
                  <a:lnTo>
                    <a:pt x="1754" y="125"/>
                  </a:lnTo>
                  <a:lnTo>
                    <a:pt x="1749" y="125"/>
                  </a:lnTo>
                  <a:lnTo>
                    <a:pt x="1740" y="124"/>
                  </a:lnTo>
                  <a:lnTo>
                    <a:pt x="1734" y="119"/>
                  </a:lnTo>
                  <a:lnTo>
                    <a:pt x="1729" y="109"/>
                  </a:lnTo>
                  <a:lnTo>
                    <a:pt x="1722" y="94"/>
                  </a:lnTo>
                  <a:lnTo>
                    <a:pt x="1717" y="84"/>
                  </a:lnTo>
                  <a:lnTo>
                    <a:pt x="1711" y="72"/>
                  </a:lnTo>
                  <a:lnTo>
                    <a:pt x="1706" y="59"/>
                  </a:lnTo>
                  <a:lnTo>
                    <a:pt x="1697" y="48"/>
                  </a:lnTo>
                  <a:lnTo>
                    <a:pt x="1687" y="36"/>
                  </a:lnTo>
                  <a:lnTo>
                    <a:pt x="1676" y="25"/>
                  </a:lnTo>
                  <a:lnTo>
                    <a:pt x="1661" y="13"/>
                  </a:lnTo>
                  <a:lnTo>
                    <a:pt x="1642" y="4"/>
                  </a:lnTo>
                  <a:lnTo>
                    <a:pt x="1625" y="0"/>
                  </a:lnTo>
                  <a:lnTo>
                    <a:pt x="1608" y="0"/>
                  </a:lnTo>
                  <a:lnTo>
                    <a:pt x="1590" y="3"/>
                  </a:lnTo>
                  <a:lnTo>
                    <a:pt x="1573" y="11"/>
                  </a:lnTo>
                  <a:lnTo>
                    <a:pt x="1555" y="21"/>
                  </a:lnTo>
                  <a:lnTo>
                    <a:pt x="1537" y="35"/>
                  </a:lnTo>
                  <a:lnTo>
                    <a:pt x="1521" y="50"/>
                  </a:lnTo>
                  <a:lnTo>
                    <a:pt x="1505" y="67"/>
                  </a:lnTo>
                  <a:lnTo>
                    <a:pt x="1489" y="86"/>
                  </a:lnTo>
                  <a:lnTo>
                    <a:pt x="1475" y="104"/>
                  </a:lnTo>
                  <a:lnTo>
                    <a:pt x="1461" y="123"/>
                  </a:lnTo>
                  <a:lnTo>
                    <a:pt x="1449" y="140"/>
                  </a:lnTo>
                  <a:lnTo>
                    <a:pt x="1438" y="157"/>
                  </a:lnTo>
                  <a:lnTo>
                    <a:pt x="1428" y="172"/>
                  </a:lnTo>
                  <a:lnTo>
                    <a:pt x="1420" y="186"/>
                  </a:lnTo>
                  <a:lnTo>
                    <a:pt x="1414" y="196"/>
                  </a:lnTo>
                  <a:lnTo>
                    <a:pt x="1323" y="143"/>
                  </a:lnTo>
                  <a:lnTo>
                    <a:pt x="1266" y="254"/>
                  </a:lnTo>
                  <a:lnTo>
                    <a:pt x="1368" y="298"/>
                  </a:lnTo>
                  <a:lnTo>
                    <a:pt x="1344" y="324"/>
                  </a:lnTo>
                  <a:lnTo>
                    <a:pt x="1320" y="351"/>
                  </a:lnTo>
                  <a:lnTo>
                    <a:pt x="1295" y="380"/>
                  </a:lnTo>
                  <a:lnTo>
                    <a:pt x="1272" y="408"/>
                  </a:lnTo>
                  <a:lnTo>
                    <a:pt x="1251" y="438"/>
                  </a:lnTo>
                  <a:lnTo>
                    <a:pt x="1229" y="467"/>
                  </a:lnTo>
                  <a:lnTo>
                    <a:pt x="1208" y="496"/>
                  </a:lnTo>
                  <a:lnTo>
                    <a:pt x="1188" y="525"/>
                  </a:lnTo>
                  <a:lnTo>
                    <a:pt x="1170" y="553"/>
                  </a:lnTo>
                  <a:lnTo>
                    <a:pt x="1152" y="580"/>
                  </a:lnTo>
                  <a:lnTo>
                    <a:pt x="1135" y="605"/>
                  </a:lnTo>
                  <a:lnTo>
                    <a:pt x="1120" y="629"/>
                  </a:lnTo>
                  <a:lnTo>
                    <a:pt x="1107" y="652"/>
                  </a:lnTo>
                  <a:lnTo>
                    <a:pt x="1094" y="672"/>
                  </a:lnTo>
                  <a:lnTo>
                    <a:pt x="1084" y="690"/>
                  </a:lnTo>
                  <a:lnTo>
                    <a:pt x="1074" y="705"/>
                  </a:lnTo>
                  <a:lnTo>
                    <a:pt x="998" y="623"/>
                  </a:lnTo>
                  <a:lnTo>
                    <a:pt x="968" y="763"/>
                  </a:lnTo>
                  <a:lnTo>
                    <a:pt x="956" y="754"/>
                  </a:lnTo>
                  <a:lnTo>
                    <a:pt x="941" y="743"/>
                  </a:lnTo>
                  <a:lnTo>
                    <a:pt x="923" y="731"/>
                  </a:lnTo>
                  <a:lnTo>
                    <a:pt x="905" y="718"/>
                  </a:lnTo>
                  <a:lnTo>
                    <a:pt x="883" y="704"/>
                  </a:lnTo>
                  <a:lnTo>
                    <a:pt x="860" y="690"/>
                  </a:lnTo>
                  <a:lnTo>
                    <a:pt x="835" y="677"/>
                  </a:lnTo>
                  <a:lnTo>
                    <a:pt x="808" y="663"/>
                  </a:lnTo>
                  <a:lnTo>
                    <a:pt x="782" y="649"/>
                  </a:lnTo>
                  <a:lnTo>
                    <a:pt x="753" y="636"/>
                  </a:lnTo>
                  <a:lnTo>
                    <a:pt x="724" y="626"/>
                  </a:lnTo>
                  <a:lnTo>
                    <a:pt x="695" y="616"/>
                  </a:lnTo>
                  <a:lnTo>
                    <a:pt x="667" y="608"/>
                  </a:lnTo>
                  <a:lnTo>
                    <a:pt x="637" y="602"/>
                  </a:lnTo>
                  <a:lnTo>
                    <a:pt x="608" y="600"/>
                  </a:lnTo>
                  <a:lnTo>
                    <a:pt x="579" y="598"/>
                  </a:lnTo>
                  <a:lnTo>
                    <a:pt x="548" y="603"/>
                  </a:lnTo>
                  <a:lnTo>
                    <a:pt x="517" y="614"/>
                  </a:lnTo>
                  <a:lnTo>
                    <a:pt x="487" y="632"/>
                  </a:lnTo>
                  <a:lnTo>
                    <a:pt x="457" y="654"/>
                  </a:lnTo>
                  <a:lnTo>
                    <a:pt x="428" y="680"/>
                  </a:lnTo>
                  <a:lnTo>
                    <a:pt x="401" y="710"/>
                  </a:lnTo>
                  <a:lnTo>
                    <a:pt x="374" y="742"/>
                  </a:lnTo>
                  <a:lnTo>
                    <a:pt x="350" y="777"/>
                  </a:lnTo>
                  <a:lnTo>
                    <a:pt x="327" y="811"/>
                  </a:lnTo>
                  <a:lnTo>
                    <a:pt x="305" y="846"/>
                  </a:lnTo>
                  <a:lnTo>
                    <a:pt x="286" y="879"/>
                  </a:lnTo>
                  <a:lnTo>
                    <a:pt x="269" y="910"/>
                  </a:lnTo>
                  <a:lnTo>
                    <a:pt x="254" y="940"/>
                  </a:lnTo>
                  <a:lnTo>
                    <a:pt x="242" y="965"/>
                  </a:lnTo>
                  <a:lnTo>
                    <a:pt x="231" y="986"/>
                  </a:lnTo>
                  <a:lnTo>
                    <a:pt x="224" y="1001"/>
                  </a:lnTo>
                  <a:lnTo>
                    <a:pt x="212" y="999"/>
                  </a:lnTo>
                  <a:lnTo>
                    <a:pt x="197" y="998"/>
                  </a:lnTo>
                  <a:lnTo>
                    <a:pt x="178" y="997"/>
                  </a:lnTo>
                  <a:lnTo>
                    <a:pt x="159" y="998"/>
                  </a:lnTo>
                  <a:lnTo>
                    <a:pt x="137" y="1001"/>
                  </a:lnTo>
                  <a:lnTo>
                    <a:pt x="116" y="1008"/>
                  </a:lnTo>
                  <a:lnTo>
                    <a:pt x="94" y="1018"/>
                  </a:lnTo>
                  <a:lnTo>
                    <a:pt x="73" y="1030"/>
                  </a:lnTo>
                  <a:lnTo>
                    <a:pt x="55" y="1047"/>
                  </a:lnTo>
                  <a:lnTo>
                    <a:pt x="38" y="1068"/>
                  </a:lnTo>
                  <a:lnTo>
                    <a:pt x="24" y="1090"/>
                  </a:lnTo>
                  <a:lnTo>
                    <a:pt x="12" y="1114"/>
                  </a:lnTo>
                  <a:lnTo>
                    <a:pt x="4" y="1137"/>
                  </a:lnTo>
                  <a:lnTo>
                    <a:pt x="0" y="1159"/>
                  </a:lnTo>
                  <a:lnTo>
                    <a:pt x="0" y="1179"/>
                  </a:lnTo>
                  <a:lnTo>
                    <a:pt x="3" y="1194"/>
                  </a:lnTo>
                  <a:lnTo>
                    <a:pt x="9" y="1202"/>
                  </a:lnTo>
                  <a:lnTo>
                    <a:pt x="16" y="1206"/>
                  </a:lnTo>
                  <a:lnTo>
                    <a:pt x="24" y="1209"/>
                  </a:lnTo>
                  <a:lnTo>
                    <a:pt x="33" y="1209"/>
                  </a:lnTo>
                  <a:lnTo>
                    <a:pt x="42" y="1205"/>
                  </a:lnTo>
                  <a:lnTo>
                    <a:pt x="53" y="1201"/>
                  </a:lnTo>
                  <a:lnTo>
                    <a:pt x="61" y="1194"/>
                  </a:lnTo>
                  <a:lnTo>
                    <a:pt x="70" y="1184"/>
                  </a:lnTo>
                  <a:lnTo>
                    <a:pt x="78" y="1175"/>
                  </a:lnTo>
                  <a:lnTo>
                    <a:pt x="86" y="1164"/>
                  </a:lnTo>
                  <a:lnTo>
                    <a:pt x="94" y="1153"/>
                  </a:lnTo>
                  <a:lnTo>
                    <a:pt x="102" y="1142"/>
                  </a:lnTo>
                  <a:lnTo>
                    <a:pt x="110" y="1129"/>
                  </a:lnTo>
                  <a:lnTo>
                    <a:pt x="121" y="1115"/>
                  </a:lnTo>
                  <a:lnTo>
                    <a:pt x="129" y="1105"/>
                  </a:lnTo>
                  <a:lnTo>
                    <a:pt x="136" y="1100"/>
                  </a:lnTo>
                  <a:lnTo>
                    <a:pt x="138" y="1099"/>
                  </a:lnTo>
                  <a:lnTo>
                    <a:pt x="141" y="1099"/>
                  </a:lnTo>
                  <a:lnTo>
                    <a:pt x="144" y="1099"/>
                  </a:lnTo>
                  <a:lnTo>
                    <a:pt x="146" y="1098"/>
                  </a:lnTo>
                  <a:lnTo>
                    <a:pt x="142" y="1107"/>
                  </a:lnTo>
                  <a:lnTo>
                    <a:pt x="138" y="1119"/>
                  </a:lnTo>
                  <a:lnTo>
                    <a:pt x="133" y="1130"/>
                  </a:lnTo>
                  <a:lnTo>
                    <a:pt x="128" y="1143"/>
                  </a:lnTo>
                  <a:lnTo>
                    <a:pt x="121" y="1159"/>
                  </a:lnTo>
                  <a:lnTo>
                    <a:pt x="114" y="1174"/>
                  </a:lnTo>
                  <a:lnTo>
                    <a:pt x="108" y="1188"/>
                  </a:lnTo>
                  <a:lnTo>
                    <a:pt x="103" y="1202"/>
                  </a:lnTo>
                  <a:lnTo>
                    <a:pt x="101" y="1214"/>
                  </a:lnTo>
                  <a:lnTo>
                    <a:pt x="101" y="1226"/>
                  </a:lnTo>
                  <a:lnTo>
                    <a:pt x="102" y="1236"/>
                  </a:lnTo>
                  <a:lnTo>
                    <a:pt x="107" y="1244"/>
                  </a:lnTo>
                  <a:lnTo>
                    <a:pt x="111" y="1250"/>
                  </a:lnTo>
                  <a:lnTo>
                    <a:pt x="117" y="1254"/>
                  </a:lnTo>
                  <a:lnTo>
                    <a:pt x="123" y="1258"/>
                  </a:lnTo>
                  <a:lnTo>
                    <a:pt x="129" y="1260"/>
                  </a:lnTo>
                  <a:lnTo>
                    <a:pt x="134" y="1263"/>
                  </a:lnTo>
                  <a:lnTo>
                    <a:pt x="141" y="1264"/>
                  </a:lnTo>
                  <a:lnTo>
                    <a:pt x="147" y="1264"/>
                  </a:lnTo>
                  <a:lnTo>
                    <a:pt x="154" y="1264"/>
                  </a:lnTo>
                  <a:lnTo>
                    <a:pt x="160" y="1263"/>
                  </a:lnTo>
                  <a:lnTo>
                    <a:pt x="166" y="1260"/>
                  </a:lnTo>
                  <a:lnTo>
                    <a:pt x="172" y="1257"/>
                  </a:lnTo>
                  <a:lnTo>
                    <a:pt x="179" y="1251"/>
                  </a:lnTo>
                  <a:lnTo>
                    <a:pt x="186" y="1244"/>
                  </a:lnTo>
                  <a:lnTo>
                    <a:pt x="192" y="1235"/>
                  </a:lnTo>
                  <a:lnTo>
                    <a:pt x="199" y="1225"/>
                  </a:lnTo>
                  <a:lnTo>
                    <a:pt x="205" y="1211"/>
                  </a:lnTo>
                  <a:lnTo>
                    <a:pt x="209" y="1199"/>
                  </a:lnTo>
                  <a:lnTo>
                    <a:pt x="214" y="1189"/>
                  </a:lnTo>
                  <a:lnTo>
                    <a:pt x="217" y="1179"/>
                  </a:lnTo>
                  <a:lnTo>
                    <a:pt x="221" y="1168"/>
                  </a:lnTo>
                  <a:lnTo>
                    <a:pt x="227" y="1155"/>
                  </a:lnTo>
                  <a:lnTo>
                    <a:pt x="231" y="1141"/>
                  </a:lnTo>
                  <a:lnTo>
                    <a:pt x="237" y="1128"/>
                  </a:lnTo>
                  <a:lnTo>
                    <a:pt x="242" y="1120"/>
                  </a:lnTo>
                  <a:lnTo>
                    <a:pt x="243" y="1121"/>
                  </a:lnTo>
                  <a:lnTo>
                    <a:pt x="243" y="1121"/>
                  </a:lnTo>
                  <a:lnTo>
                    <a:pt x="243" y="1122"/>
                  </a:lnTo>
                  <a:lnTo>
                    <a:pt x="244" y="1123"/>
                  </a:lnTo>
                  <a:lnTo>
                    <a:pt x="246" y="1128"/>
                  </a:lnTo>
                  <a:lnTo>
                    <a:pt x="250" y="1132"/>
                  </a:lnTo>
                  <a:lnTo>
                    <a:pt x="253" y="1136"/>
                  </a:lnTo>
                  <a:lnTo>
                    <a:pt x="258" y="1141"/>
                  </a:lnTo>
                  <a:lnTo>
                    <a:pt x="263" y="1145"/>
                  </a:lnTo>
                  <a:lnTo>
                    <a:pt x="272" y="1151"/>
                  </a:lnTo>
                  <a:lnTo>
                    <a:pt x="281" y="1156"/>
                  </a:lnTo>
                  <a:lnTo>
                    <a:pt x="292" y="1160"/>
                  </a:lnTo>
                  <a:lnTo>
                    <a:pt x="311" y="1167"/>
                  </a:lnTo>
                  <a:lnTo>
                    <a:pt x="327" y="1173"/>
                  </a:lnTo>
                  <a:lnTo>
                    <a:pt x="341" y="1176"/>
                  </a:lnTo>
                  <a:lnTo>
                    <a:pt x="352" y="1178"/>
                  </a:lnTo>
                  <a:lnTo>
                    <a:pt x="362" y="1178"/>
                  </a:lnTo>
                  <a:lnTo>
                    <a:pt x="371" y="1176"/>
                  </a:lnTo>
                  <a:lnTo>
                    <a:pt x="377" y="1173"/>
                  </a:lnTo>
                  <a:lnTo>
                    <a:pt x="383" y="1168"/>
                  </a:lnTo>
                  <a:lnTo>
                    <a:pt x="389" y="1157"/>
                  </a:lnTo>
                  <a:lnTo>
                    <a:pt x="388" y="1144"/>
                  </a:lnTo>
                  <a:lnTo>
                    <a:pt x="384" y="1133"/>
                  </a:lnTo>
                  <a:lnTo>
                    <a:pt x="380" y="1126"/>
                  </a:lnTo>
                  <a:lnTo>
                    <a:pt x="372" y="1114"/>
                  </a:lnTo>
                  <a:lnTo>
                    <a:pt x="364" y="1102"/>
                  </a:lnTo>
                  <a:lnTo>
                    <a:pt x="356" y="1091"/>
                  </a:lnTo>
                  <a:lnTo>
                    <a:pt x="346" y="1080"/>
                  </a:lnTo>
                  <a:lnTo>
                    <a:pt x="338" y="1070"/>
                  </a:lnTo>
                  <a:lnTo>
                    <a:pt x="330" y="1061"/>
                  </a:lnTo>
                  <a:lnTo>
                    <a:pt x="323" y="1053"/>
                  </a:lnTo>
                  <a:lnTo>
                    <a:pt x="316" y="1046"/>
                  </a:lnTo>
                  <a:lnTo>
                    <a:pt x="335" y="1027"/>
                  </a:lnTo>
                  <a:lnTo>
                    <a:pt x="354" y="1007"/>
                  </a:lnTo>
                  <a:lnTo>
                    <a:pt x="373" y="989"/>
                  </a:lnTo>
                  <a:lnTo>
                    <a:pt x="392" y="970"/>
                  </a:lnTo>
                  <a:lnTo>
                    <a:pt x="411" y="953"/>
                  </a:lnTo>
                  <a:lnTo>
                    <a:pt x="429" y="936"/>
                  </a:lnTo>
                  <a:lnTo>
                    <a:pt x="448" y="921"/>
                  </a:lnTo>
                  <a:lnTo>
                    <a:pt x="465" y="906"/>
                  </a:lnTo>
                  <a:lnTo>
                    <a:pt x="481" y="893"/>
                  </a:lnTo>
                  <a:lnTo>
                    <a:pt x="496" y="882"/>
                  </a:lnTo>
                  <a:lnTo>
                    <a:pt x="511" y="872"/>
                  </a:lnTo>
                  <a:lnTo>
                    <a:pt x="524" y="864"/>
                  </a:lnTo>
                  <a:lnTo>
                    <a:pt x="534" y="859"/>
                  </a:lnTo>
                  <a:lnTo>
                    <a:pt x="544" y="855"/>
                  </a:lnTo>
                  <a:lnTo>
                    <a:pt x="551" y="854"/>
                  </a:lnTo>
                  <a:lnTo>
                    <a:pt x="557" y="855"/>
                  </a:lnTo>
                  <a:lnTo>
                    <a:pt x="568" y="862"/>
                  </a:lnTo>
                  <a:lnTo>
                    <a:pt x="580" y="870"/>
                  </a:lnTo>
                  <a:lnTo>
                    <a:pt x="594" y="880"/>
                  </a:lnTo>
                  <a:lnTo>
                    <a:pt x="610" y="893"/>
                  </a:lnTo>
                  <a:lnTo>
                    <a:pt x="626" y="907"/>
                  </a:lnTo>
                  <a:lnTo>
                    <a:pt x="642" y="921"/>
                  </a:lnTo>
                  <a:lnTo>
                    <a:pt x="660" y="936"/>
                  </a:lnTo>
                  <a:lnTo>
                    <a:pt x="676" y="951"/>
                  </a:lnTo>
                  <a:lnTo>
                    <a:pt x="668" y="965"/>
                  </a:lnTo>
                  <a:lnTo>
                    <a:pt x="657" y="983"/>
                  </a:lnTo>
                  <a:lnTo>
                    <a:pt x="645" y="1005"/>
                  </a:lnTo>
                  <a:lnTo>
                    <a:pt x="631" y="1030"/>
                  </a:lnTo>
                  <a:lnTo>
                    <a:pt x="617" y="1058"/>
                  </a:lnTo>
                  <a:lnTo>
                    <a:pt x="601" y="1088"/>
                  </a:lnTo>
                  <a:lnTo>
                    <a:pt x="585" y="1120"/>
                  </a:lnTo>
                  <a:lnTo>
                    <a:pt x="570" y="1155"/>
                  </a:lnTo>
                  <a:lnTo>
                    <a:pt x="554" y="1190"/>
                  </a:lnTo>
                  <a:lnTo>
                    <a:pt x="539" y="1226"/>
                  </a:lnTo>
                  <a:lnTo>
                    <a:pt x="525" y="1262"/>
                  </a:lnTo>
                  <a:lnTo>
                    <a:pt x="513" y="1297"/>
                  </a:lnTo>
                  <a:lnTo>
                    <a:pt x="503" y="1333"/>
                  </a:lnTo>
                  <a:lnTo>
                    <a:pt x="495" y="1368"/>
                  </a:lnTo>
                  <a:lnTo>
                    <a:pt x="489" y="1400"/>
                  </a:lnTo>
                  <a:lnTo>
                    <a:pt x="487" y="1431"/>
                  </a:lnTo>
                  <a:lnTo>
                    <a:pt x="490" y="1505"/>
                  </a:lnTo>
                  <a:lnTo>
                    <a:pt x="501" y="1589"/>
                  </a:lnTo>
                  <a:lnTo>
                    <a:pt x="518" y="1677"/>
                  </a:lnTo>
                  <a:lnTo>
                    <a:pt x="538" y="1764"/>
                  </a:lnTo>
                  <a:lnTo>
                    <a:pt x="557" y="1844"/>
                  </a:lnTo>
                  <a:lnTo>
                    <a:pt x="576" y="1910"/>
                  </a:lnTo>
                  <a:lnTo>
                    <a:pt x="589" y="1956"/>
                  </a:lnTo>
                  <a:lnTo>
                    <a:pt x="595" y="1977"/>
                  </a:lnTo>
                  <a:lnTo>
                    <a:pt x="597" y="1987"/>
                  </a:lnTo>
                  <a:lnTo>
                    <a:pt x="638" y="1987"/>
                  </a:lnTo>
                  <a:lnTo>
                    <a:pt x="715" y="2187"/>
                  </a:lnTo>
                  <a:lnTo>
                    <a:pt x="708" y="2191"/>
                  </a:lnTo>
                  <a:lnTo>
                    <a:pt x="698" y="2194"/>
                  </a:lnTo>
                  <a:lnTo>
                    <a:pt x="686" y="2199"/>
                  </a:lnTo>
                  <a:lnTo>
                    <a:pt x="672" y="2202"/>
                  </a:lnTo>
                  <a:lnTo>
                    <a:pt x="656" y="2205"/>
                  </a:lnTo>
                  <a:lnTo>
                    <a:pt x="638" y="2206"/>
                  </a:lnTo>
                  <a:lnTo>
                    <a:pt x="618" y="2206"/>
                  </a:lnTo>
                  <a:lnTo>
                    <a:pt x="597" y="2202"/>
                  </a:lnTo>
                  <a:lnTo>
                    <a:pt x="571" y="2198"/>
                  </a:lnTo>
                  <a:lnTo>
                    <a:pt x="546" y="2194"/>
                  </a:lnTo>
                  <a:lnTo>
                    <a:pt x="523" y="2192"/>
                  </a:lnTo>
                  <a:lnTo>
                    <a:pt x="504" y="2193"/>
                  </a:lnTo>
                  <a:lnTo>
                    <a:pt x="490" y="2197"/>
                  </a:lnTo>
                  <a:lnTo>
                    <a:pt x="481" y="2202"/>
                  </a:lnTo>
                  <a:lnTo>
                    <a:pt x="480" y="2213"/>
                  </a:lnTo>
                  <a:lnTo>
                    <a:pt x="486" y="2225"/>
                  </a:lnTo>
                  <a:lnTo>
                    <a:pt x="497" y="2239"/>
                  </a:lnTo>
                  <a:lnTo>
                    <a:pt x="510" y="2250"/>
                  </a:lnTo>
                  <a:lnTo>
                    <a:pt x="525" y="2258"/>
                  </a:lnTo>
                  <a:lnTo>
                    <a:pt x="543" y="2262"/>
                  </a:lnTo>
                  <a:lnTo>
                    <a:pt x="563" y="2265"/>
                  </a:lnTo>
                  <a:lnTo>
                    <a:pt x="587" y="2265"/>
                  </a:lnTo>
                  <a:lnTo>
                    <a:pt x="614" y="2261"/>
                  </a:lnTo>
                  <a:lnTo>
                    <a:pt x="645" y="2255"/>
                  </a:lnTo>
                  <a:lnTo>
                    <a:pt x="675" y="2249"/>
                  </a:lnTo>
                  <a:lnTo>
                    <a:pt x="697" y="2244"/>
                  </a:lnTo>
                  <a:lnTo>
                    <a:pt x="713" y="2239"/>
                  </a:lnTo>
                  <a:lnTo>
                    <a:pt x="724" y="2237"/>
                  </a:lnTo>
                  <a:lnTo>
                    <a:pt x="731" y="2236"/>
                  </a:lnTo>
                  <a:lnTo>
                    <a:pt x="735" y="2235"/>
                  </a:lnTo>
                  <a:lnTo>
                    <a:pt x="737" y="2235"/>
                  </a:lnTo>
                  <a:lnTo>
                    <a:pt x="737" y="2235"/>
                  </a:lnTo>
                  <a:lnTo>
                    <a:pt x="738" y="2253"/>
                  </a:lnTo>
                  <a:lnTo>
                    <a:pt x="791" y="2253"/>
                  </a:lnTo>
                  <a:lnTo>
                    <a:pt x="792" y="2250"/>
                  </a:lnTo>
                  <a:lnTo>
                    <a:pt x="796" y="2240"/>
                  </a:lnTo>
                  <a:lnTo>
                    <a:pt x="796" y="2228"/>
                  </a:lnTo>
                  <a:lnTo>
                    <a:pt x="791" y="2212"/>
                  </a:lnTo>
                  <a:lnTo>
                    <a:pt x="789" y="2206"/>
                  </a:lnTo>
                  <a:lnTo>
                    <a:pt x="786" y="2200"/>
                  </a:lnTo>
                  <a:lnTo>
                    <a:pt x="784" y="2196"/>
                  </a:lnTo>
                  <a:lnTo>
                    <a:pt x="782" y="2192"/>
                  </a:lnTo>
                  <a:lnTo>
                    <a:pt x="785" y="2192"/>
                  </a:lnTo>
                  <a:lnTo>
                    <a:pt x="790" y="1987"/>
                  </a:lnTo>
                  <a:lnTo>
                    <a:pt x="1307" y="1987"/>
                  </a:lnTo>
                  <a:lnTo>
                    <a:pt x="1442" y="2190"/>
                  </a:lnTo>
                  <a:lnTo>
                    <a:pt x="1439" y="2194"/>
                  </a:lnTo>
                  <a:lnTo>
                    <a:pt x="1436" y="2199"/>
                  </a:lnTo>
                  <a:lnTo>
                    <a:pt x="1434" y="2205"/>
                  </a:lnTo>
                  <a:lnTo>
                    <a:pt x="1430" y="2212"/>
                  </a:lnTo>
                  <a:lnTo>
                    <a:pt x="1426" y="2228"/>
                  </a:lnTo>
                  <a:lnTo>
                    <a:pt x="1427" y="2240"/>
                  </a:lnTo>
                  <a:lnTo>
                    <a:pt x="1429" y="2250"/>
                  </a:lnTo>
                  <a:lnTo>
                    <a:pt x="1430" y="2253"/>
                  </a:lnTo>
                  <a:lnTo>
                    <a:pt x="1483" y="2253"/>
                  </a:lnTo>
                  <a:lnTo>
                    <a:pt x="1486" y="2235"/>
                  </a:lnTo>
                  <a:lnTo>
                    <a:pt x="1486" y="2235"/>
                  </a:lnTo>
                  <a:lnTo>
                    <a:pt x="1488" y="2235"/>
                  </a:lnTo>
                  <a:lnTo>
                    <a:pt x="1491" y="2236"/>
                  </a:lnTo>
                  <a:lnTo>
                    <a:pt x="1498" y="2237"/>
                  </a:lnTo>
                  <a:lnTo>
                    <a:pt x="1510" y="2239"/>
                  </a:lnTo>
                  <a:lnTo>
                    <a:pt x="1526" y="2244"/>
                  </a:lnTo>
                  <a:lnTo>
                    <a:pt x="1548" y="2249"/>
                  </a:lnTo>
                  <a:lnTo>
                    <a:pt x="1577" y="2255"/>
                  </a:lnTo>
                  <a:lnTo>
                    <a:pt x="1608" y="2261"/>
                  </a:lnTo>
                  <a:lnTo>
                    <a:pt x="1635" y="2265"/>
                  </a:lnTo>
                  <a:lnTo>
                    <a:pt x="1658" y="2265"/>
                  </a:lnTo>
                  <a:lnTo>
                    <a:pt x="1679" y="2262"/>
                  </a:lnTo>
                  <a:lnTo>
                    <a:pt x="1697" y="2258"/>
                  </a:lnTo>
                  <a:lnTo>
                    <a:pt x="1712" y="2250"/>
                  </a:lnTo>
                  <a:lnTo>
                    <a:pt x="1725" y="2239"/>
                  </a:lnTo>
                  <a:lnTo>
                    <a:pt x="1737" y="2225"/>
                  </a:lnTo>
                  <a:lnTo>
                    <a:pt x="1742" y="2213"/>
                  </a:lnTo>
                  <a:lnTo>
                    <a:pt x="1740" y="2202"/>
                  </a:lnTo>
                  <a:lnTo>
                    <a:pt x="1732" y="2197"/>
                  </a:lnTo>
                  <a:lnTo>
                    <a:pt x="1718" y="2193"/>
                  </a:lnTo>
                  <a:lnTo>
                    <a:pt x="1699" y="2192"/>
                  </a:lnTo>
                  <a:lnTo>
                    <a:pt x="1677" y="2194"/>
                  </a:lnTo>
                  <a:lnTo>
                    <a:pt x="1651" y="2198"/>
                  </a:lnTo>
                  <a:lnTo>
                    <a:pt x="1625" y="2202"/>
                  </a:lnTo>
                  <a:lnTo>
                    <a:pt x="1606" y="2205"/>
                  </a:lnTo>
                  <a:lnTo>
                    <a:pt x="1589" y="2206"/>
                  </a:lnTo>
                  <a:lnTo>
                    <a:pt x="1573" y="2206"/>
                  </a:lnTo>
                  <a:lnTo>
                    <a:pt x="1558" y="2204"/>
                  </a:lnTo>
                  <a:lnTo>
                    <a:pt x="1544" y="2201"/>
                  </a:lnTo>
                  <a:lnTo>
                    <a:pt x="1533" y="2198"/>
                  </a:lnTo>
                  <a:lnTo>
                    <a:pt x="1522" y="2194"/>
                  </a:lnTo>
                  <a:lnTo>
                    <a:pt x="1514" y="2191"/>
                  </a:lnTo>
                  <a:lnTo>
                    <a:pt x="1459" y="1987"/>
                  </a:lnTo>
                  <a:lnTo>
                    <a:pt x="1511" y="1987"/>
                  </a:lnTo>
                  <a:lnTo>
                    <a:pt x="1504" y="1968"/>
                  </a:lnTo>
                  <a:lnTo>
                    <a:pt x="1499" y="1951"/>
                  </a:lnTo>
                  <a:lnTo>
                    <a:pt x="1486" y="1910"/>
                  </a:lnTo>
                  <a:lnTo>
                    <a:pt x="1467" y="1849"/>
                  </a:lnTo>
                  <a:lnTo>
                    <a:pt x="1445" y="1774"/>
                  </a:lnTo>
                  <a:lnTo>
                    <a:pt x="1421" y="1691"/>
                  </a:lnTo>
                  <a:lnTo>
                    <a:pt x="1399" y="1606"/>
                  </a:lnTo>
                  <a:lnTo>
                    <a:pt x="1380" y="1524"/>
                  </a:lnTo>
                  <a:lnTo>
                    <a:pt x="1365" y="1452"/>
                  </a:lnTo>
                  <a:lnTo>
                    <a:pt x="1375" y="1456"/>
                  </a:lnTo>
                  <a:lnTo>
                    <a:pt x="1388" y="1461"/>
                  </a:lnTo>
                  <a:lnTo>
                    <a:pt x="1403" y="1467"/>
                  </a:lnTo>
                  <a:lnTo>
                    <a:pt x="1420" y="1472"/>
                  </a:lnTo>
                  <a:lnTo>
                    <a:pt x="1437" y="1478"/>
                  </a:lnTo>
                  <a:lnTo>
                    <a:pt x="1457" y="1484"/>
                  </a:lnTo>
                  <a:lnTo>
                    <a:pt x="1479" y="1491"/>
                  </a:lnTo>
                  <a:lnTo>
                    <a:pt x="1501" y="1497"/>
                  </a:lnTo>
                  <a:lnTo>
                    <a:pt x="1524" y="1502"/>
                  </a:lnTo>
                  <a:lnTo>
                    <a:pt x="1547" y="1507"/>
                  </a:lnTo>
                  <a:lnTo>
                    <a:pt x="1571" y="1512"/>
                  </a:lnTo>
                  <a:lnTo>
                    <a:pt x="1596" y="1515"/>
                  </a:lnTo>
                  <a:lnTo>
                    <a:pt x="1620" y="1517"/>
                  </a:lnTo>
                  <a:lnTo>
                    <a:pt x="1646" y="1520"/>
                  </a:lnTo>
                  <a:lnTo>
                    <a:pt x="1671" y="1520"/>
                  </a:lnTo>
                  <a:lnTo>
                    <a:pt x="1695" y="1518"/>
                  </a:lnTo>
                  <a:lnTo>
                    <a:pt x="1695" y="1271"/>
                  </a:lnTo>
                  <a:lnTo>
                    <a:pt x="1682" y="1265"/>
                  </a:lnTo>
                  <a:lnTo>
                    <a:pt x="1669" y="1258"/>
                  </a:lnTo>
                  <a:lnTo>
                    <a:pt x="1653" y="1250"/>
                  </a:lnTo>
                  <a:lnTo>
                    <a:pt x="1636" y="1241"/>
                  </a:lnTo>
                  <a:lnTo>
                    <a:pt x="1619" y="1231"/>
                  </a:lnTo>
                  <a:lnTo>
                    <a:pt x="1602" y="1219"/>
                  </a:lnTo>
                  <a:lnTo>
                    <a:pt x="1583" y="1206"/>
                  </a:lnTo>
                  <a:lnTo>
                    <a:pt x="1565" y="1194"/>
                  </a:lnTo>
                  <a:lnTo>
                    <a:pt x="1545" y="1180"/>
                  </a:lnTo>
                  <a:lnTo>
                    <a:pt x="1526" y="1166"/>
                  </a:lnTo>
                  <a:lnTo>
                    <a:pt x="1506" y="1152"/>
                  </a:lnTo>
                  <a:lnTo>
                    <a:pt x="1487" y="1137"/>
                  </a:lnTo>
                  <a:lnTo>
                    <a:pt x="1468" y="1122"/>
                  </a:lnTo>
                  <a:lnTo>
                    <a:pt x="1449" y="1107"/>
                  </a:lnTo>
                  <a:lnTo>
                    <a:pt x="1430" y="1094"/>
                  </a:lnTo>
                  <a:lnTo>
                    <a:pt x="1413" y="1079"/>
                  </a:lnTo>
                  <a:lnTo>
                    <a:pt x="1559" y="1058"/>
                  </a:lnTo>
                  <a:lnTo>
                    <a:pt x="1444" y="967"/>
                  </a:lnTo>
                  <a:lnTo>
                    <a:pt x="1549" y="796"/>
                  </a:lnTo>
                  <a:lnTo>
                    <a:pt x="1553" y="803"/>
                  </a:lnTo>
                  <a:lnTo>
                    <a:pt x="1559" y="811"/>
                  </a:lnTo>
                  <a:lnTo>
                    <a:pt x="1565" y="819"/>
                  </a:lnTo>
                  <a:lnTo>
                    <a:pt x="1573" y="829"/>
                  </a:lnTo>
                  <a:lnTo>
                    <a:pt x="1581" y="837"/>
                  </a:lnTo>
                  <a:lnTo>
                    <a:pt x="1590" y="846"/>
                  </a:lnTo>
                  <a:lnTo>
                    <a:pt x="1600" y="855"/>
                  </a:lnTo>
                  <a:lnTo>
                    <a:pt x="1611" y="866"/>
                  </a:lnTo>
                  <a:lnTo>
                    <a:pt x="1623" y="875"/>
                  </a:lnTo>
                  <a:lnTo>
                    <a:pt x="1636" y="884"/>
                  </a:lnTo>
                  <a:lnTo>
                    <a:pt x="1650" y="892"/>
                  </a:lnTo>
                  <a:lnTo>
                    <a:pt x="1665" y="900"/>
                  </a:lnTo>
                  <a:lnTo>
                    <a:pt x="1681" y="908"/>
                  </a:lnTo>
                  <a:lnTo>
                    <a:pt x="1699" y="915"/>
                  </a:lnTo>
                  <a:lnTo>
                    <a:pt x="1718" y="922"/>
                  </a:lnTo>
                  <a:lnTo>
                    <a:pt x="1738" y="928"/>
                  </a:lnTo>
                  <a:lnTo>
                    <a:pt x="1753" y="931"/>
                  </a:lnTo>
                  <a:lnTo>
                    <a:pt x="1768" y="935"/>
                  </a:lnTo>
                  <a:lnTo>
                    <a:pt x="1783" y="937"/>
                  </a:lnTo>
                  <a:lnTo>
                    <a:pt x="1798" y="938"/>
                  </a:lnTo>
                  <a:lnTo>
                    <a:pt x="1812" y="937"/>
                  </a:lnTo>
                  <a:lnTo>
                    <a:pt x="1825" y="933"/>
                  </a:lnTo>
                  <a:lnTo>
                    <a:pt x="1838" y="929"/>
                  </a:lnTo>
                  <a:lnTo>
                    <a:pt x="1850" y="921"/>
                  </a:lnTo>
                  <a:lnTo>
                    <a:pt x="1862" y="908"/>
                  </a:lnTo>
                  <a:lnTo>
                    <a:pt x="1871" y="892"/>
                  </a:lnTo>
                  <a:lnTo>
                    <a:pt x="1878" y="872"/>
                  </a:lnTo>
                  <a:lnTo>
                    <a:pt x="1883" y="849"/>
                  </a:lnTo>
                  <a:lnTo>
                    <a:pt x="1913" y="884"/>
                  </a:lnTo>
                  <a:lnTo>
                    <a:pt x="1909" y="889"/>
                  </a:lnTo>
                  <a:lnTo>
                    <a:pt x="1908" y="893"/>
                  </a:lnTo>
                  <a:lnTo>
                    <a:pt x="1906" y="898"/>
                  </a:lnTo>
                  <a:lnTo>
                    <a:pt x="1906" y="904"/>
                  </a:lnTo>
                  <a:lnTo>
                    <a:pt x="1907" y="912"/>
                  </a:lnTo>
                  <a:lnTo>
                    <a:pt x="1911" y="920"/>
                  </a:lnTo>
                  <a:lnTo>
                    <a:pt x="1915" y="929"/>
                  </a:lnTo>
                  <a:lnTo>
                    <a:pt x="1921" y="937"/>
                  </a:lnTo>
                  <a:lnTo>
                    <a:pt x="1916" y="940"/>
                  </a:lnTo>
                  <a:lnTo>
                    <a:pt x="1912" y="943"/>
                  </a:lnTo>
                  <a:lnTo>
                    <a:pt x="1907" y="946"/>
                  </a:lnTo>
                  <a:lnTo>
                    <a:pt x="1902" y="950"/>
                  </a:lnTo>
                  <a:lnTo>
                    <a:pt x="1898" y="954"/>
                  </a:lnTo>
                  <a:lnTo>
                    <a:pt x="1893" y="958"/>
                  </a:lnTo>
                  <a:lnTo>
                    <a:pt x="1889" y="962"/>
                  </a:lnTo>
                  <a:lnTo>
                    <a:pt x="1884" y="967"/>
                  </a:lnTo>
                  <a:lnTo>
                    <a:pt x="1874" y="983"/>
                  </a:lnTo>
                  <a:lnTo>
                    <a:pt x="1869" y="999"/>
                  </a:lnTo>
                  <a:lnTo>
                    <a:pt x="1868" y="1018"/>
                  </a:lnTo>
                  <a:lnTo>
                    <a:pt x="1871" y="1034"/>
                  </a:lnTo>
                  <a:lnTo>
                    <a:pt x="1877" y="1050"/>
                  </a:lnTo>
                  <a:lnTo>
                    <a:pt x="1883" y="1065"/>
                  </a:lnTo>
                  <a:lnTo>
                    <a:pt x="1891" y="1077"/>
                  </a:lnTo>
                  <a:lnTo>
                    <a:pt x="1897" y="1087"/>
                  </a:lnTo>
                  <a:lnTo>
                    <a:pt x="1886" y="1104"/>
                  </a:lnTo>
                  <a:lnTo>
                    <a:pt x="1871" y="1127"/>
                  </a:lnTo>
                  <a:lnTo>
                    <a:pt x="1853" y="1156"/>
                  </a:lnTo>
                  <a:lnTo>
                    <a:pt x="1831" y="1186"/>
                  </a:lnTo>
                  <a:lnTo>
                    <a:pt x="1807" y="1214"/>
                  </a:lnTo>
                  <a:lnTo>
                    <a:pt x="1782" y="1241"/>
                  </a:lnTo>
                  <a:lnTo>
                    <a:pt x="1755" y="1262"/>
                  </a:lnTo>
                  <a:lnTo>
                    <a:pt x="1730" y="1275"/>
                  </a:lnTo>
                  <a:lnTo>
                    <a:pt x="1727" y="1275"/>
                  </a:lnTo>
                  <a:lnTo>
                    <a:pt x="1724" y="1275"/>
                  </a:lnTo>
                  <a:lnTo>
                    <a:pt x="1719" y="1274"/>
                  </a:lnTo>
                  <a:lnTo>
                    <a:pt x="1714" y="1273"/>
                  </a:lnTo>
                  <a:lnTo>
                    <a:pt x="1708" y="1273"/>
                  </a:lnTo>
                  <a:lnTo>
                    <a:pt x="1702" y="1272"/>
                  </a:lnTo>
                  <a:lnTo>
                    <a:pt x="1699" y="1271"/>
                  </a:lnTo>
                  <a:lnTo>
                    <a:pt x="1695" y="1271"/>
                  </a:lnTo>
                  <a:lnTo>
                    <a:pt x="1695" y="1518"/>
                  </a:lnTo>
                  <a:lnTo>
                    <a:pt x="1703" y="1517"/>
                  </a:lnTo>
                  <a:lnTo>
                    <a:pt x="1714" y="1516"/>
                  </a:lnTo>
                  <a:lnTo>
                    <a:pt x="1724" y="1514"/>
                  </a:lnTo>
                  <a:lnTo>
                    <a:pt x="1735" y="1513"/>
                  </a:lnTo>
                  <a:lnTo>
                    <a:pt x="1746" y="1510"/>
                  </a:lnTo>
                  <a:lnTo>
                    <a:pt x="1756" y="1508"/>
                  </a:lnTo>
                  <a:lnTo>
                    <a:pt x="1765" y="1506"/>
                  </a:lnTo>
                  <a:lnTo>
                    <a:pt x="1773" y="1503"/>
                  </a:lnTo>
                  <a:lnTo>
                    <a:pt x="1797" y="1492"/>
                  </a:lnTo>
                  <a:lnTo>
                    <a:pt x="1820" y="1477"/>
                  </a:lnTo>
                  <a:lnTo>
                    <a:pt x="1840" y="1456"/>
                  </a:lnTo>
                  <a:lnTo>
                    <a:pt x="1859" y="1433"/>
                  </a:lnTo>
                  <a:lnTo>
                    <a:pt x="1877" y="1407"/>
                  </a:lnTo>
                  <a:lnTo>
                    <a:pt x="1893" y="1378"/>
                  </a:lnTo>
                  <a:lnTo>
                    <a:pt x="1909" y="1348"/>
                  </a:lnTo>
                  <a:lnTo>
                    <a:pt x="1923" y="1318"/>
                  </a:lnTo>
                  <a:lnTo>
                    <a:pt x="1936" y="1287"/>
                  </a:lnTo>
                  <a:lnTo>
                    <a:pt x="1946" y="1257"/>
                  </a:lnTo>
                  <a:lnTo>
                    <a:pt x="1957" y="1228"/>
                  </a:lnTo>
                  <a:lnTo>
                    <a:pt x="1965" y="1202"/>
                  </a:lnTo>
                  <a:lnTo>
                    <a:pt x="1972" y="1178"/>
                  </a:lnTo>
                  <a:lnTo>
                    <a:pt x="1977" y="1156"/>
                  </a:lnTo>
                  <a:lnTo>
                    <a:pt x="1982" y="1140"/>
                  </a:lnTo>
                  <a:lnTo>
                    <a:pt x="1984" y="1127"/>
                  </a:lnTo>
                  <a:lnTo>
                    <a:pt x="1993" y="1123"/>
                  </a:lnTo>
                  <a:lnTo>
                    <a:pt x="2006" y="1120"/>
                  </a:lnTo>
                  <a:lnTo>
                    <a:pt x="2019" y="1115"/>
                  </a:lnTo>
                  <a:lnTo>
                    <a:pt x="2034" y="1111"/>
                  </a:lnTo>
                  <a:lnTo>
                    <a:pt x="2049" y="1104"/>
                  </a:lnTo>
                  <a:lnTo>
                    <a:pt x="2065" y="1098"/>
                  </a:lnTo>
                  <a:lnTo>
                    <a:pt x="2081" y="1090"/>
                  </a:lnTo>
                  <a:lnTo>
                    <a:pt x="2097" y="1082"/>
                  </a:lnTo>
                  <a:lnTo>
                    <a:pt x="2112" y="1074"/>
                  </a:lnTo>
                  <a:lnTo>
                    <a:pt x="2127" y="1066"/>
                  </a:lnTo>
                  <a:lnTo>
                    <a:pt x="2141" y="1056"/>
                  </a:lnTo>
                  <a:lnTo>
                    <a:pt x="2154" y="1046"/>
                  </a:lnTo>
                  <a:lnTo>
                    <a:pt x="2164" y="1036"/>
                  </a:lnTo>
                  <a:lnTo>
                    <a:pt x="2172" y="1026"/>
                  </a:lnTo>
                  <a:lnTo>
                    <a:pt x="2178" y="1015"/>
                  </a:lnTo>
                  <a:lnTo>
                    <a:pt x="2180" y="1004"/>
                  </a:lnTo>
                  <a:lnTo>
                    <a:pt x="2181" y="985"/>
                  </a:lnTo>
                  <a:lnTo>
                    <a:pt x="2180" y="969"/>
                  </a:lnTo>
                  <a:lnTo>
                    <a:pt x="2178" y="954"/>
                  </a:lnTo>
                  <a:lnTo>
                    <a:pt x="2173" y="942"/>
                  </a:lnTo>
                  <a:lnTo>
                    <a:pt x="2169" y="930"/>
                  </a:lnTo>
                  <a:lnTo>
                    <a:pt x="2163" y="921"/>
                  </a:lnTo>
                  <a:lnTo>
                    <a:pt x="2157" y="914"/>
                  </a:lnTo>
                  <a:lnTo>
                    <a:pt x="2152" y="908"/>
                  </a:lnTo>
                  <a:close/>
                </a:path>
              </a:pathLst>
            </a:custGeom>
            <a:solidFill>
              <a:srgbClr val="000000"/>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3" name="Freeform 147"/>
            <p:cNvSpPr/>
            <p:nvPr/>
          </p:nvSpPr>
          <p:spPr bwMode="auto">
            <a:xfrm>
              <a:off x="894" y="2434"/>
              <a:ext cx="48" cy="29"/>
            </a:xfrm>
            <a:custGeom>
              <a:avLst/>
              <a:gdLst/>
              <a:ahLst/>
              <a:cxnLst>
                <a:cxn ang="0">
                  <a:pos x="38" y="0"/>
                </a:cxn>
                <a:cxn ang="0">
                  <a:pos x="96" y="46"/>
                </a:cxn>
                <a:cxn ang="0">
                  <a:pos x="0" y="60"/>
                </a:cxn>
                <a:cxn ang="0">
                  <a:pos x="38" y="0"/>
                </a:cxn>
              </a:cxnLst>
              <a:rect l="0" t="0" r="r" b="b"/>
              <a:pathLst>
                <a:path w="96" h="60">
                  <a:moveTo>
                    <a:pt x="38" y="0"/>
                  </a:moveTo>
                  <a:lnTo>
                    <a:pt x="96" y="46"/>
                  </a:lnTo>
                  <a:lnTo>
                    <a:pt x="0" y="60"/>
                  </a:lnTo>
                  <a:lnTo>
                    <a:pt x="38" y="0"/>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9" name="Freeform 148"/>
            <p:cNvSpPr/>
            <p:nvPr/>
          </p:nvSpPr>
          <p:spPr bwMode="auto">
            <a:xfrm>
              <a:off x="978" y="2314"/>
              <a:ext cx="148" cy="78"/>
            </a:xfrm>
            <a:custGeom>
              <a:avLst/>
              <a:gdLst/>
              <a:ahLst/>
              <a:cxnLst>
                <a:cxn ang="0">
                  <a:pos x="248" y="9"/>
                </a:cxn>
                <a:cxn ang="0">
                  <a:pos x="296" y="64"/>
                </a:cxn>
                <a:cxn ang="0">
                  <a:pos x="295" y="92"/>
                </a:cxn>
                <a:cxn ang="0">
                  <a:pos x="291" y="115"/>
                </a:cxn>
                <a:cxn ang="0">
                  <a:pos x="282" y="132"/>
                </a:cxn>
                <a:cxn ang="0">
                  <a:pos x="272" y="145"/>
                </a:cxn>
                <a:cxn ang="0">
                  <a:pos x="264" y="150"/>
                </a:cxn>
                <a:cxn ang="0">
                  <a:pos x="255" y="153"/>
                </a:cxn>
                <a:cxn ang="0">
                  <a:pos x="244" y="154"/>
                </a:cxn>
                <a:cxn ang="0">
                  <a:pos x="234" y="154"/>
                </a:cxn>
                <a:cxn ang="0">
                  <a:pos x="223" y="153"/>
                </a:cxn>
                <a:cxn ang="0">
                  <a:pos x="211" y="152"/>
                </a:cxn>
                <a:cxn ang="0">
                  <a:pos x="200" y="148"/>
                </a:cxn>
                <a:cxn ang="0">
                  <a:pos x="187" y="146"/>
                </a:cxn>
                <a:cxn ang="0">
                  <a:pos x="141" y="130"/>
                </a:cxn>
                <a:cxn ang="0">
                  <a:pos x="102" y="109"/>
                </a:cxn>
                <a:cxn ang="0">
                  <a:pos x="69" y="87"/>
                </a:cxn>
                <a:cxn ang="0">
                  <a:pos x="45" y="64"/>
                </a:cxn>
                <a:cxn ang="0">
                  <a:pos x="26" y="42"/>
                </a:cxn>
                <a:cxn ang="0">
                  <a:pos x="13" y="25"/>
                </a:cxn>
                <a:cxn ang="0">
                  <a:pos x="6" y="12"/>
                </a:cxn>
                <a:cxn ang="0">
                  <a:pos x="4" y="8"/>
                </a:cxn>
                <a:cxn ang="0">
                  <a:pos x="0" y="0"/>
                </a:cxn>
                <a:cxn ang="0">
                  <a:pos x="15" y="8"/>
                </a:cxn>
                <a:cxn ang="0">
                  <a:pos x="31" y="15"/>
                </a:cxn>
                <a:cxn ang="0">
                  <a:pos x="47" y="22"/>
                </a:cxn>
                <a:cxn ang="0">
                  <a:pos x="64" y="26"/>
                </a:cxn>
                <a:cxn ang="0">
                  <a:pos x="81" y="30"/>
                </a:cxn>
                <a:cxn ang="0">
                  <a:pos x="98" y="33"/>
                </a:cxn>
                <a:cxn ang="0">
                  <a:pos x="115" y="34"/>
                </a:cxn>
                <a:cxn ang="0">
                  <a:pos x="133" y="36"/>
                </a:cxn>
                <a:cxn ang="0">
                  <a:pos x="148" y="36"/>
                </a:cxn>
                <a:cxn ang="0">
                  <a:pos x="163" y="34"/>
                </a:cxn>
                <a:cxn ang="0">
                  <a:pos x="178" y="32"/>
                </a:cxn>
                <a:cxn ang="0">
                  <a:pos x="193" y="29"/>
                </a:cxn>
                <a:cxn ang="0">
                  <a:pos x="206" y="25"/>
                </a:cxn>
                <a:cxn ang="0">
                  <a:pos x="220" y="21"/>
                </a:cxn>
                <a:cxn ang="0">
                  <a:pos x="234" y="15"/>
                </a:cxn>
                <a:cxn ang="0">
                  <a:pos x="248" y="9"/>
                </a:cxn>
              </a:cxnLst>
              <a:rect l="0" t="0" r="r" b="b"/>
              <a:pathLst>
                <a:path w="296" h="154">
                  <a:moveTo>
                    <a:pt x="248" y="9"/>
                  </a:moveTo>
                  <a:lnTo>
                    <a:pt x="296" y="64"/>
                  </a:lnTo>
                  <a:lnTo>
                    <a:pt x="295" y="92"/>
                  </a:lnTo>
                  <a:lnTo>
                    <a:pt x="291" y="115"/>
                  </a:lnTo>
                  <a:lnTo>
                    <a:pt x="282" y="132"/>
                  </a:lnTo>
                  <a:lnTo>
                    <a:pt x="272" y="145"/>
                  </a:lnTo>
                  <a:lnTo>
                    <a:pt x="264" y="150"/>
                  </a:lnTo>
                  <a:lnTo>
                    <a:pt x="255" y="153"/>
                  </a:lnTo>
                  <a:lnTo>
                    <a:pt x="244" y="154"/>
                  </a:lnTo>
                  <a:lnTo>
                    <a:pt x="234" y="154"/>
                  </a:lnTo>
                  <a:lnTo>
                    <a:pt x="223" y="153"/>
                  </a:lnTo>
                  <a:lnTo>
                    <a:pt x="211" y="152"/>
                  </a:lnTo>
                  <a:lnTo>
                    <a:pt x="200" y="148"/>
                  </a:lnTo>
                  <a:lnTo>
                    <a:pt x="187" y="146"/>
                  </a:lnTo>
                  <a:lnTo>
                    <a:pt x="141" y="130"/>
                  </a:lnTo>
                  <a:lnTo>
                    <a:pt x="102" y="109"/>
                  </a:lnTo>
                  <a:lnTo>
                    <a:pt x="69" y="87"/>
                  </a:lnTo>
                  <a:lnTo>
                    <a:pt x="45" y="64"/>
                  </a:lnTo>
                  <a:lnTo>
                    <a:pt x="26" y="42"/>
                  </a:lnTo>
                  <a:lnTo>
                    <a:pt x="13" y="25"/>
                  </a:lnTo>
                  <a:lnTo>
                    <a:pt x="6" y="12"/>
                  </a:lnTo>
                  <a:lnTo>
                    <a:pt x="4" y="8"/>
                  </a:lnTo>
                  <a:lnTo>
                    <a:pt x="0" y="0"/>
                  </a:lnTo>
                  <a:lnTo>
                    <a:pt x="15" y="8"/>
                  </a:lnTo>
                  <a:lnTo>
                    <a:pt x="31" y="15"/>
                  </a:lnTo>
                  <a:lnTo>
                    <a:pt x="47" y="22"/>
                  </a:lnTo>
                  <a:lnTo>
                    <a:pt x="64" y="26"/>
                  </a:lnTo>
                  <a:lnTo>
                    <a:pt x="81" y="30"/>
                  </a:lnTo>
                  <a:lnTo>
                    <a:pt x="98" y="33"/>
                  </a:lnTo>
                  <a:lnTo>
                    <a:pt x="115" y="34"/>
                  </a:lnTo>
                  <a:lnTo>
                    <a:pt x="133" y="36"/>
                  </a:lnTo>
                  <a:lnTo>
                    <a:pt x="148" y="36"/>
                  </a:lnTo>
                  <a:lnTo>
                    <a:pt x="163" y="34"/>
                  </a:lnTo>
                  <a:lnTo>
                    <a:pt x="178" y="32"/>
                  </a:lnTo>
                  <a:lnTo>
                    <a:pt x="193" y="29"/>
                  </a:lnTo>
                  <a:lnTo>
                    <a:pt x="206" y="25"/>
                  </a:lnTo>
                  <a:lnTo>
                    <a:pt x="220" y="21"/>
                  </a:lnTo>
                  <a:lnTo>
                    <a:pt x="234" y="15"/>
                  </a:lnTo>
                  <a:lnTo>
                    <a:pt x="248" y="9"/>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5" name="Freeform 149"/>
            <p:cNvSpPr/>
            <p:nvPr/>
          </p:nvSpPr>
          <p:spPr bwMode="auto">
            <a:xfrm>
              <a:off x="1115" y="2302"/>
              <a:ext cx="62" cy="72"/>
            </a:xfrm>
            <a:custGeom>
              <a:avLst/>
              <a:gdLst/>
              <a:ahLst/>
              <a:cxnLst>
                <a:cxn ang="0">
                  <a:pos x="109" y="142"/>
                </a:cxn>
                <a:cxn ang="0">
                  <a:pos x="0" y="18"/>
                </a:cxn>
                <a:cxn ang="0">
                  <a:pos x="7" y="13"/>
                </a:cxn>
                <a:cxn ang="0">
                  <a:pos x="13" y="9"/>
                </a:cxn>
                <a:cxn ang="0">
                  <a:pos x="20" y="4"/>
                </a:cxn>
                <a:cxn ang="0">
                  <a:pos x="26" y="0"/>
                </a:cxn>
                <a:cxn ang="0">
                  <a:pos x="136" y="123"/>
                </a:cxn>
                <a:cxn ang="0">
                  <a:pos x="128" y="129"/>
                </a:cxn>
                <a:cxn ang="0">
                  <a:pos x="121" y="134"/>
                </a:cxn>
                <a:cxn ang="0">
                  <a:pos x="114" y="139"/>
                </a:cxn>
                <a:cxn ang="0">
                  <a:pos x="109" y="142"/>
                </a:cxn>
              </a:cxnLst>
              <a:rect l="0" t="0" r="r" b="b"/>
              <a:pathLst>
                <a:path w="136" h="142">
                  <a:moveTo>
                    <a:pt x="109" y="142"/>
                  </a:moveTo>
                  <a:lnTo>
                    <a:pt x="0" y="18"/>
                  </a:lnTo>
                  <a:lnTo>
                    <a:pt x="7" y="13"/>
                  </a:lnTo>
                  <a:lnTo>
                    <a:pt x="13" y="9"/>
                  </a:lnTo>
                  <a:lnTo>
                    <a:pt x="20" y="4"/>
                  </a:lnTo>
                  <a:lnTo>
                    <a:pt x="26" y="0"/>
                  </a:lnTo>
                  <a:lnTo>
                    <a:pt x="136" y="123"/>
                  </a:lnTo>
                  <a:lnTo>
                    <a:pt x="128" y="129"/>
                  </a:lnTo>
                  <a:lnTo>
                    <a:pt x="121" y="134"/>
                  </a:lnTo>
                  <a:lnTo>
                    <a:pt x="114" y="139"/>
                  </a:lnTo>
                  <a:lnTo>
                    <a:pt x="109" y="142"/>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6" name="Freeform 150"/>
            <p:cNvSpPr/>
            <p:nvPr/>
          </p:nvSpPr>
          <p:spPr bwMode="auto">
            <a:xfrm>
              <a:off x="927" y="2084"/>
              <a:ext cx="234" cy="233"/>
            </a:xfrm>
            <a:custGeom>
              <a:avLst/>
              <a:gdLst/>
              <a:ahLst/>
              <a:cxnLst>
                <a:cxn ang="0">
                  <a:pos x="466" y="257"/>
                </a:cxn>
                <a:cxn ang="0">
                  <a:pos x="457" y="302"/>
                </a:cxn>
                <a:cxn ang="0">
                  <a:pos x="439" y="345"/>
                </a:cxn>
                <a:cxn ang="0">
                  <a:pos x="415" y="381"/>
                </a:cxn>
                <a:cxn ang="0">
                  <a:pos x="382" y="414"/>
                </a:cxn>
                <a:cxn ang="0">
                  <a:pos x="345" y="438"/>
                </a:cxn>
                <a:cxn ang="0">
                  <a:pos x="303" y="456"/>
                </a:cxn>
                <a:cxn ang="0">
                  <a:pos x="258" y="465"/>
                </a:cxn>
                <a:cxn ang="0">
                  <a:pos x="211" y="465"/>
                </a:cxn>
                <a:cxn ang="0">
                  <a:pos x="165" y="456"/>
                </a:cxn>
                <a:cxn ang="0">
                  <a:pos x="123" y="439"/>
                </a:cxn>
                <a:cxn ang="0">
                  <a:pos x="85" y="414"/>
                </a:cxn>
                <a:cxn ang="0">
                  <a:pos x="53" y="381"/>
                </a:cxn>
                <a:cxn ang="0">
                  <a:pos x="28" y="343"/>
                </a:cxn>
                <a:cxn ang="0">
                  <a:pos x="10" y="302"/>
                </a:cxn>
                <a:cxn ang="0">
                  <a:pos x="1" y="256"/>
                </a:cxn>
                <a:cxn ang="0">
                  <a:pos x="1" y="210"/>
                </a:cxn>
                <a:cxn ang="0">
                  <a:pos x="10" y="165"/>
                </a:cxn>
                <a:cxn ang="0">
                  <a:pos x="28" y="123"/>
                </a:cxn>
                <a:cxn ang="0">
                  <a:pos x="53" y="85"/>
                </a:cxn>
                <a:cxn ang="0">
                  <a:pos x="85" y="53"/>
                </a:cxn>
                <a:cxn ang="0">
                  <a:pos x="123" y="28"/>
                </a:cxn>
                <a:cxn ang="0">
                  <a:pos x="165" y="11"/>
                </a:cxn>
                <a:cxn ang="0">
                  <a:pos x="211" y="1"/>
                </a:cxn>
                <a:cxn ang="0">
                  <a:pos x="257" y="1"/>
                </a:cxn>
                <a:cxn ang="0">
                  <a:pos x="302" y="11"/>
                </a:cxn>
                <a:cxn ang="0">
                  <a:pos x="343" y="28"/>
                </a:cxn>
                <a:cxn ang="0">
                  <a:pos x="381" y="53"/>
                </a:cxn>
                <a:cxn ang="0">
                  <a:pos x="413" y="85"/>
                </a:cxn>
                <a:cxn ang="0">
                  <a:pos x="440" y="123"/>
                </a:cxn>
                <a:cxn ang="0">
                  <a:pos x="457" y="165"/>
                </a:cxn>
                <a:cxn ang="0">
                  <a:pos x="466" y="210"/>
                </a:cxn>
              </a:cxnLst>
              <a:rect l="0" t="0" r="r" b="b"/>
              <a:pathLst>
                <a:path w="468" h="467">
                  <a:moveTo>
                    <a:pt x="468" y="233"/>
                  </a:moveTo>
                  <a:lnTo>
                    <a:pt x="466" y="257"/>
                  </a:lnTo>
                  <a:lnTo>
                    <a:pt x="463" y="280"/>
                  </a:lnTo>
                  <a:lnTo>
                    <a:pt x="457" y="302"/>
                  </a:lnTo>
                  <a:lnTo>
                    <a:pt x="449" y="324"/>
                  </a:lnTo>
                  <a:lnTo>
                    <a:pt x="439" y="345"/>
                  </a:lnTo>
                  <a:lnTo>
                    <a:pt x="427" y="363"/>
                  </a:lnTo>
                  <a:lnTo>
                    <a:pt x="415" y="381"/>
                  </a:lnTo>
                  <a:lnTo>
                    <a:pt x="400" y="397"/>
                  </a:lnTo>
                  <a:lnTo>
                    <a:pt x="382" y="414"/>
                  </a:lnTo>
                  <a:lnTo>
                    <a:pt x="364" y="426"/>
                  </a:lnTo>
                  <a:lnTo>
                    <a:pt x="345" y="438"/>
                  </a:lnTo>
                  <a:lnTo>
                    <a:pt x="325" y="448"/>
                  </a:lnTo>
                  <a:lnTo>
                    <a:pt x="303" y="456"/>
                  </a:lnTo>
                  <a:lnTo>
                    <a:pt x="281" y="462"/>
                  </a:lnTo>
                  <a:lnTo>
                    <a:pt x="258" y="465"/>
                  </a:lnTo>
                  <a:lnTo>
                    <a:pt x="234" y="467"/>
                  </a:lnTo>
                  <a:lnTo>
                    <a:pt x="211" y="465"/>
                  </a:lnTo>
                  <a:lnTo>
                    <a:pt x="188" y="462"/>
                  </a:lnTo>
                  <a:lnTo>
                    <a:pt x="165" y="456"/>
                  </a:lnTo>
                  <a:lnTo>
                    <a:pt x="144" y="449"/>
                  </a:lnTo>
                  <a:lnTo>
                    <a:pt x="123" y="439"/>
                  </a:lnTo>
                  <a:lnTo>
                    <a:pt x="104" y="427"/>
                  </a:lnTo>
                  <a:lnTo>
                    <a:pt x="85" y="414"/>
                  </a:lnTo>
                  <a:lnTo>
                    <a:pt x="68" y="399"/>
                  </a:lnTo>
                  <a:lnTo>
                    <a:pt x="53" y="381"/>
                  </a:lnTo>
                  <a:lnTo>
                    <a:pt x="39" y="363"/>
                  </a:lnTo>
                  <a:lnTo>
                    <a:pt x="28" y="343"/>
                  </a:lnTo>
                  <a:lnTo>
                    <a:pt x="17" y="323"/>
                  </a:lnTo>
                  <a:lnTo>
                    <a:pt x="10" y="302"/>
                  </a:lnTo>
                  <a:lnTo>
                    <a:pt x="4" y="279"/>
                  </a:lnTo>
                  <a:lnTo>
                    <a:pt x="1" y="256"/>
                  </a:lnTo>
                  <a:lnTo>
                    <a:pt x="0" y="233"/>
                  </a:lnTo>
                  <a:lnTo>
                    <a:pt x="1" y="210"/>
                  </a:lnTo>
                  <a:lnTo>
                    <a:pt x="4" y="187"/>
                  </a:lnTo>
                  <a:lnTo>
                    <a:pt x="10" y="165"/>
                  </a:lnTo>
                  <a:lnTo>
                    <a:pt x="17" y="143"/>
                  </a:lnTo>
                  <a:lnTo>
                    <a:pt x="28" y="123"/>
                  </a:lnTo>
                  <a:lnTo>
                    <a:pt x="39" y="104"/>
                  </a:lnTo>
                  <a:lnTo>
                    <a:pt x="53" y="85"/>
                  </a:lnTo>
                  <a:lnTo>
                    <a:pt x="68" y="68"/>
                  </a:lnTo>
                  <a:lnTo>
                    <a:pt x="85" y="53"/>
                  </a:lnTo>
                  <a:lnTo>
                    <a:pt x="104" y="39"/>
                  </a:lnTo>
                  <a:lnTo>
                    <a:pt x="123" y="28"/>
                  </a:lnTo>
                  <a:lnTo>
                    <a:pt x="144" y="17"/>
                  </a:lnTo>
                  <a:lnTo>
                    <a:pt x="165" y="11"/>
                  </a:lnTo>
                  <a:lnTo>
                    <a:pt x="188" y="5"/>
                  </a:lnTo>
                  <a:lnTo>
                    <a:pt x="211" y="1"/>
                  </a:lnTo>
                  <a:lnTo>
                    <a:pt x="234" y="0"/>
                  </a:lnTo>
                  <a:lnTo>
                    <a:pt x="257" y="1"/>
                  </a:lnTo>
                  <a:lnTo>
                    <a:pt x="280" y="5"/>
                  </a:lnTo>
                  <a:lnTo>
                    <a:pt x="302" y="11"/>
                  </a:lnTo>
                  <a:lnTo>
                    <a:pt x="324" y="17"/>
                  </a:lnTo>
                  <a:lnTo>
                    <a:pt x="343" y="28"/>
                  </a:lnTo>
                  <a:lnTo>
                    <a:pt x="363" y="39"/>
                  </a:lnTo>
                  <a:lnTo>
                    <a:pt x="381" y="53"/>
                  </a:lnTo>
                  <a:lnTo>
                    <a:pt x="398" y="68"/>
                  </a:lnTo>
                  <a:lnTo>
                    <a:pt x="413" y="85"/>
                  </a:lnTo>
                  <a:lnTo>
                    <a:pt x="427" y="104"/>
                  </a:lnTo>
                  <a:lnTo>
                    <a:pt x="440" y="123"/>
                  </a:lnTo>
                  <a:lnTo>
                    <a:pt x="449" y="143"/>
                  </a:lnTo>
                  <a:lnTo>
                    <a:pt x="457" y="165"/>
                  </a:lnTo>
                  <a:lnTo>
                    <a:pt x="463" y="187"/>
                  </a:lnTo>
                  <a:lnTo>
                    <a:pt x="466" y="210"/>
                  </a:lnTo>
                  <a:lnTo>
                    <a:pt x="468" y="233"/>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7" name="Freeform 151"/>
            <p:cNvSpPr/>
            <p:nvPr/>
          </p:nvSpPr>
          <p:spPr bwMode="auto">
            <a:xfrm>
              <a:off x="917" y="1952"/>
              <a:ext cx="214" cy="144"/>
            </a:xfrm>
            <a:custGeom>
              <a:avLst/>
              <a:gdLst/>
              <a:ahLst/>
              <a:cxnLst>
                <a:cxn ang="0">
                  <a:pos x="205" y="11"/>
                </a:cxn>
                <a:cxn ang="0">
                  <a:pos x="227" y="28"/>
                </a:cxn>
                <a:cxn ang="0">
                  <a:pos x="241" y="48"/>
                </a:cxn>
                <a:cxn ang="0">
                  <a:pos x="252" y="67"/>
                </a:cxn>
                <a:cxn ang="0">
                  <a:pos x="258" y="86"/>
                </a:cxn>
                <a:cxn ang="0">
                  <a:pos x="268" y="103"/>
                </a:cxn>
                <a:cxn ang="0">
                  <a:pos x="279" y="118"/>
                </a:cxn>
                <a:cxn ang="0">
                  <a:pos x="298" y="126"/>
                </a:cxn>
                <a:cxn ang="0">
                  <a:pos x="317" y="127"/>
                </a:cxn>
                <a:cxn ang="0">
                  <a:pos x="330" y="125"/>
                </a:cxn>
                <a:cxn ang="0">
                  <a:pos x="341" y="122"/>
                </a:cxn>
                <a:cxn ang="0">
                  <a:pos x="353" y="119"/>
                </a:cxn>
                <a:cxn ang="0">
                  <a:pos x="367" y="113"/>
                </a:cxn>
                <a:cxn ang="0">
                  <a:pos x="383" y="111"/>
                </a:cxn>
                <a:cxn ang="0">
                  <a:pos x="397" y="115"/>
                </a:cxn>
                <a:cxn ang="0">
                  <a:pos x="412" y="132"/>
                </a:cxn>
                <a:cxn ang="0">
                  <a:pos x="425" y="170"/>
                </a:cxn>
                <a:cxn ang="0">
                  <a:pos x="416" y="247"/>
                </a:cxn>
                <a:cxn ang="0">
                  <a:pos x="390" y="274"/>
                </a:cxn>
                <a:cxn ang="0">
                  <a:pos x="353" y="256"/>
                </a:cxn>
                <a:cxn ang="0">
                  <a:pos x="315" y="243"/>
                </a:cxn>
                <a:cxn ang="0">
                  <a:pos x="273" y="236"/>
                </a:cxn>
                <a:cxn ang="0">
                  <a:pos x="238" y="235"/>
                </a:cxn>
                <a:cxn ang="0">
                  <a:pos x="207" y="240"/>
                </a:cxn>
                <a:cxn ang="0">
                  <a:pos x="178" y="247"/>
                </a:cxn>
                <a:cxn ang="0">
                  <a:pos x="150" y="257"/>
                </a:cxn>
                <a:cxn ang="0">
                  <a:pos x="0" y="183"/>
                </a:cxn>
                <a:cxn ang="0">
                  <a:pos x="17" y="157"/>
                </a:cxn>
                <a:cxn ang="0">
                  <a:pos x="37" y="125"/>
                </a:cxn>
                <a:cxn ang="0">
                  <a:pos x="62" y="91"/>
                </a:cxn>
                <a:cxn ang="0">
                  <a:pos x="88" y="60"/>
                </a:cxn>
                <a:cxn ang="0">
                  <a:pos x="114" y="33"/>
                </a:cxn>
                <a:cxn ang="0">
                  <a:pos x="142" y="12"/>
                </a:cxn>
                <a:cxn ang="0">
                  <a:pos x="167" y="1"/>
                </a:cxn>
                <a:cxn ang="0">
                  <a:pos x="192" y="4"/>
                </a:cxn>
              </a:cxnLst>
              <a:rect l="0" t="0" r="r" b="b"/>
              <a:pathLst>
                <a:path w="425" h="286">
                  <a:moveTo>
                    <a:pt x="192" y="4"/>
                  </a:moveTo>
                  <a:lnTo>
                    <a:pt x="205" y="11"/>
                  </a:lnTo>
                  <a:lnTo>
                    <a:pt x="218" y="19"/>
                  </a:lnTo>
                  <a:lnTo>
                    <a:pt x="227" y="28"/>
                  </a:lnTo>
                  <a:lnTo>
                    <a:pt x="235" y="37"/>
                  </a:lnTo>
                  <a:lnTo>
                    <a:pt x="241" y="48"/>
                  </a:lnTo>
                  <a:lnTo>
                    <a:pt x="247" y="57"/>
                  </a:lnTo>
                  <a:lnTo>
                    <a:pt x="252" y="67"/>
                  </a:lnTo>
                  <a:lnTo>
                    <a:pt x="255" y="76"/>
                  </a:lnTo>
                  <a:lnTo>
                    <a:pt x="258" y="86"/>
                  </a:lnTo>
                  <a:lnTo>
                    <a:pt x="263" y="95"/>
                  </a:lnTo>
                  <a:lnTo>
                    <a:pt x="268" y="103"/>
                  </a:lnTo>
                  <a:lnTo>
                    <a:pt x="272" y="111"/>
                  </a:lnTo>
                  <a:lnTo>
                    <a:pt x="279" y="118"/>
                  </a:lnTo>
                  <a:lnTo>
                    <a:pt x="288" y="122"/>
                  </a:lnTo>
                  <a:lnTo>
                    <a:pt x="298" y="126"/>
                  </a:lnTo>
                  <a:lnTo>
                    <a:pt x="310" y="127"/>
                  </a:lnTo>
                  <a:lnTo>
                    <a:pt x="317" y="127"/>
                  </a:lnTo>
                  <a:lnTo>
                    <a:pt x="324" y="126"/>
                  </a:lnTo>
                  <a:lnTo>
                    <a:pt x="330" y="125"/>
                  </a:lnTo>
                  <a:lnTo>
                    <a:pt x="336" y="124"/>
                  </a:lnTo>
                  <a:lnTo>
                    <a:pt x="341" y="122"/>
                  </a:lnTo>
                  <a:lnTo>
                    <a:pt x="347" y="120"/>
                  </a:lnTo>
                  <a:lnTo>
                    <a:pt x="353" y="119"/>
                  </a:lnTo>
                  <a:lnTo>
                    <a:pt x="358" y="117"/>
                  </a:lnTo>
                  <a:lnTo>
                    <a:pt x="367" y="113"/>
                  </a:lnTo>
                  <a:lnTo>
                    <a:pt x="375" y="111"/>
                  </a:lnTo>
                  <a:lnTo>
                    <a:pt x="383" y="111"/>
                  </a:lnTo>
                  <a:lnTo>
                    <a:pt x="390" y="112"/>
                  </a:lnTo>
                  <a:lnTo>
                    <a:pt x="397" y="115"/>
                  </a:lnTo>
                  <a:lnTo>
                    <a:pt x="404" y="121"/>
                  </a:lnTo>
                  <a:lnTo>
                    <a:pt x="412" y="132"/>
                  </a:lnTo>
                  <a:lnTo>
                    <a:pt x="420" y="144"/>
                  </a:lnTo>
                  <a:lnTo>
                    <a:pt x="425" y="170"/>
                  </a:lnTo>
                  <a:lnTo>
                    <a:pt x="423" y="205"/>
                  </a:lnTo>
                  <a:lnTo>
                    <a:pt x="416" y="247"/>
                  </a:lnTo>
                  <a:lnTo>
                    <a:pt x="407" y="286"/>
                  </a:lnTo>
                  <a:lnTo>
                    <a:pt x="390" y="274"/>
                  </a:lnTo>
                  <a:lnTo>
                    <a:pt x="373" y="264"/>
                  </a:lnTo>
                  <a:lnTo>
                    <a:pt x="353" y="256"/>
                  </a:lnTo>
                  <a:lnTo>
                    <a:pt x="334" y="248"/>
                  </a:lnTo>
                  <a:lnTo>
                    <a:pt x="315" y="243"/>
                  </a:lnTo>
                  <a:lnTo>
                    <a:pt x="294" y="239"/>
                  </a:lnTo>
                  <a:lnTo>
                    <a:pt x="273" y="236"/>
                  </a:lnTo>
                  <a:lnTo>
                    <a:pt x="253" y="235"/>
                  </a:lnTo>
                  <a:lnTo>
                    <a:pt x="238" y="235"/>
                  </a:lnTo>
                  <a:lnTo>
                    <a:pt x="222" y="238"/>
                  </a:lnTo>
                  <a:lnTo>
                    <a:pt x="207" y="240"/>
                  </a:lnTo>
                  <a:lnTo>
                    <a:pt x="193" y="242"/>
                  </a:lnTo>
                  <a:lnTo>
                    <a:pt x="178" y="247"/>
                  </a:lnTo>
                  <a:lnTo>
                    <a:pt x="164" y="251"/>
                  </a:lnTo>
                  <a:lnTo>
                    <a:pt x="150" y="257"/>
                  </a:lnTo>
                  <a:lnTo>
                    <a:pt x="136" y="263"/>
                  </a:lnTo>
                  <a:lnTo>
                    <a:pt x="0" y="183"/>
                  </a:lnTo>
                  <a:lnTo>
                    <a:pt x="7" y="171"/>
                  </a:lnTo>
                  <a:lnTo>
                    <a:pt x="17" y="157"/>
                  </a:lnTo>
                  <a:lnTo>
                    <a:pt x="26" y="141"/>
                  </a:lnTo>
                  <a:lnTo>
                    <a:pt x="37" y="125"/>
                  </a:lnTo>
                  <a:lnTo>
                    <a:pt x="49" y="109"/>
                  </a:lnTo>
                  <a:lnTo>
                    <a:pt x="62" y="91"/>
                  </a:lnTo>
                  <a:lnTo>
                    <a:pt x="74" y="75"/>
                  </a:lnTo>
                  <a:lnTo>
                    <a:pt x="88" y="60"/>
                  </a:lnTo>
                  <a:lnTo>
                    <a:pt x="101" y="45"/>
                  </a:lnTo>
                  <a:lnTo>
                    <a:pt x="114" y="33"/>
                  </a:lnTo>
                  <a:lnTo>
                    <a:pt x="128" y="21"/>
                  </a:lnTo>
                  <a:lnTo>
                    <a:pt x="142" y="12"/>
                  </a:lnTo>
                  <a:lnTo>
                    <a:pt x="155" y="5"/>
                  </a:lnTo>
                  <a:lnTo>
                    <a:pt x="167" y="1"/>
                  </a:lnTo>
                  <a:lnTo>
                    <a:pt x="180" y="0"/>
                  </a:lnTo>
                  <a:lnTo>
                    <a:pt x="192" y="4"/>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8" name="Freeform 152"/>
            <p:cNvSpPr/>
            <p:nvPr/>
          </p:nvSpPr>
          <p:spPr bwMode="auto">
            <a:xfrm>
              <a:off x="851" y="2030"/>
              <a:ext cx="121" cy="73"/>
            </a:xfrm>
            <a:custGeom>
              <a:avLst/>
              <a:gdLst/>
              <a:ahLst/>
              <a:cxnLst>
                <a:cxn ang="0">
                  <a:pos x="29" y="0"/>
                </a:cxn>
                <a:cxn ang="0">
                  <a:pos x="241" y="122"/>
                </a:cxn>
                <a:cxn ang="0">
                  <a:pos x="233" y="128"/>
                </a:cxn>
                <a:cxn ang="0">
                  <a:pos x="226" y="134"/>
                </a:cxn>
                <a:cxn ang="0">
                  <a:pos x="218" y="139"/>
                </a:cxn>
                <a:cxn ang="0">
                  <a:pos x="211" y="145"/>
                </a:cxn>
                <a:cxn ang="0">
                  <a:pos x="0" y="55"/>
                </a:cxn>
                <a:cxn ang="0">
                  <a:pos x="29" y="0"/>
                </a:cxn>
              </a:cxnLst>
              <a:rect l="0" t="0" r="r" b="b"/>
              <a:pathLst>
                <a:path w="241" h="145">
                  <a:moveTo>
                    <a:pt x="29" y="0"/>
                  </a:moveTo>
                  <a:lnTo>
                    <a:pt x="241" y="122"/>
                  </a:lnTo>
                  <a:lnTo>
                    <a:pt x="233" y="128"/>
                  </a:lnTo>
                  <a:lnTo>
                    <a:pt x="226" y="134"/>
                  </a:lnTo>
                  <a:lnTo>
                    <a:pt x="218" y="139"/>
                  </a:lnTo>
                  <a:lnTo>
                    <a:pt x="211" y="145"/>
                  </a:lnTo>
                  <a:lnTo>
                    <a:pt x="0" y="55"/>
                  </a:lnTo>
                  <a:lnTo>
                    <a:pt x="29" y="0"/>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9" name="Freeform 153"/>
            <p:cNvSpPr/>
            <p:nvPr/>
          </p:nvSpPr>
          <p:spPr bwMode="auto">
            <a:xfrm>
              <a:off x="746" y="2093"/>
              <a:ext cx="225" cy="381"/>
            </a:xfrm>
            <a:custGeom>
              <a:avLst/>
              <a:gdLst/>
              <a:ahLst/>
              <a:cxnLst>
                <a:cxn ang="0">
                  <a:pos x="302" y="0"/>
                </a:cxn>
                <a:cxn ang="0">
                  <a:pos x="400" y="42"/>
                </a:cxn>
                <a:cxn ang="0">
                  <a:pos x="385" y="60"/>
                </a:cxn>
                <a:cxn ang="0">
                  <a:pos x="372" y="80"/>
                </a:cxn>
                <a:cxn ang="0">
                  <a:pos x="361" y="101"/>
                </a:cxn>
                <a:cxn ang="0">
                  <a:pos x="351" y="121"/>
                </a:cxn>
                <a:cxn ang="0">
                  <a:pos x="343" y="144"/>
                </a:cxn>
                <a:cxn ang="0">
                  <a:pos x="338" y="167"/>
                </a:cxn>
                <a:cxn ang="0">
                  <a:pos x="334" y="192"/>
                </a:cxn>
                <a:cxn ang="0">
                  <a:pos x="333" y="216"/>
                </a:cxn>
                <a:cxn ang="0">
                  <a:pos x="334" y="242"/>
                </a:cxn>
                <a:cxn ang="0">
                  <a:pos x="338" y="268"/>
                </a:cxn>
                <a:cxn ang="0">
                  <a:pos x="344" y="293"/>
                </a:cxn>
                <a:cxn ang="0">
                  <a:pos x="353" y="317"/>
                </a:cxn>
                <a:cxn ang="0">
                  <a:pos x="364" y="340"/>
                </a:cxn>
                <a:cxn ang="0">
                  <a:pos x="377" y="362"/>
                </a:cxn>
                <a:cxn ang="0">
                  <a:pos x="393" y="383"/>
                </a:cxn>
                <a:cxn ang="0">
                  <a:pos x="410" y="402"/>
                </a:cxn>
                <a:cxn ang="0">
                  <a:pos x="415" y="407"/>
                </a:cxn>
                <a:cxn ang="0">
                  <a:pos x="419" y="412"/>
                </a:cxn>
                <a:cxn ang="0">
                  <a:pos x="425" y="416"/>
                </a:cxn>
                <a:cxn ang="0">
                  <a:pos x="430" y="420"/>
                </a:cxn>
                <a:cxn ang="0">
                  <a:pos x="435" y="424"/>
                </a:cxn>
                <a:cxn ang="0">
                  <a:pos x="440" y="428"/>
                </a:cxn>
                <a:cxn ang="0">
                  <a:pos x="446" y="432"/>
                </a:cxn>
                <a:cxn ang="0">
                  <a:pos x="450" y="436"/>
                </a:cxn>
                <a:cxn ang="0">
                  <a:pos x="259" y="748"/>
                </a:cxn>
                <a:cxn ang="0">
                  <a:pos x="145" y="764"/>
                </a:cxn>
                <a:cxn ang="0">
                  <a:pos x="191" y="627"/>
                </a:cxn>
                <a:cxn ang="0">
                  <a:pos x="0" y="417"/>
                </a:cxn>
                <a:cxn ang="0">
                  <a:pos x="8" y="404"/>
                </a:cxn>
                <a:cxn ang="0">
                  <a:pos x="18" y="386"/>
                </a:cxn>
                <a:cxn ang="0">
                  <a:pos x="30" y="367"/>
                </a:cxn>
                <a:cxn ang="0">
                  <a:pos x="44" y="344"/>
                </a:cxn>
                <a:cxn ang="0">
                  <a:pos x="59" y="319"/>
                </a:cxn>
                <a:cxn ang="0">
                  <a:pos x="76" y="293"/>
                </a:cxn>
                <a:cxn ang="0">
                  <a:pos x="95" y="265"/>
                </a:cxn>
                <a:cxn ang="0">
                  <a:pos x="114" y="237"/>
                </a:cxn>
                <a:cxn ang="0">
                  <a:pos x="135" y="207"/>
                </a:cxn>
                <a:cxn ang="0">
                  <a:pos x="157" y="177"/>
                </a:cxn>
                <a:cxn ang="0">
                  <a:pos x="179" y="146"/>
                </a:cxn>
                <a:cxn ang="0">
                  <a:pos x="203" y="116"/>
                </a:cxn>
                <a:cxn ang="0">
                  <a:pos x="226" y="85"/>
                </a:cxn>
                <a:cxn ang="0">
                  <a:pos x="251" y="56"/>
                </a:cxn>
                <a:cxn ang="0">
                  <a:pos x="277" y="27"/>
                </a:cxn>
                <a:cxn ang="0">
                  <a:pos x="302" y="0"/>
                </a:cxn>
              </a:cxnLst>
              <a:rect l="0" t="0" r="r" b="b"/>
              <a:pathLst>
                <a:path w="450" h="764">
                  <a:moveTo>
                    <a:pt x="302" y="0"/>
                  </a:moveTo>
                  <a:lnTo>
                    <a:pt x="400" y="42"/>
                  </a:lnTo>
                  <a:lnTo>
                    <a:pt x="385" y="60"/>
                  </a:lnTo>
                  <a:lnTo>
                    <a:pt x="372" y="80"/>
                  </a:lnTo>
                  <a:lnTo>
                    <a:pt x="361" y="101"/>
                  </a:lnTo>
                  <a:lnTo>
                    <a:pt x="351" y="121"/>
                  </a:lnTo>
                  <a:lnTo>
                    <a:pt x="343" y="144"/>
                  </a:lnTo>
                  <a:lnTo>
                    <a:pt x="338" y="167"/>
                  </a:lnTo>
                  <a:lnTo>
                    <a:pt x="334" y="192"/>
                  </a:lnTo>
                  <a:lnTo>
                    <a:pt x="333" y="216"/>
                  </a:lnTo>
                  <a:lnTo>
                    <a:pt x="334" y="242"/>
                  </a:lnTo>
                  <a:lnTo>
                    <a:pt x="338" y="268"/>
                  </a:lnTo>
                  <a:lnTo>
                    <a:pt x="344" y="293"/>
                  </a:lnTo>
                  <a:lnTo>
                    <a:pt x="353" y="317"/>
                  </a:lnTo>
                  <a:lnTo>
                    <a:pt x="364" y="340"/>
                  </a:lnTo>
                  <a:lnTo>
                    <a:pt x="377" y="362"/>
                  </a:lnTo>
                  <a:lnTo>
                    <a:pt x="393" y="383"/>
                  </a:lnTo>
                  <a:lnTo>
                    <a:pt x="410" y="402"/>
                  </a:lnTo>
                  <a:lnTo>
                    <a:pt x="415" y="407"/>
                  </a:lnTo>
                  <a:lnTo>
                    <a:pt x="419" y="412"/>
                  </a:lnTo>
                  <a:lnTo>
                    <a:pt x="425" y="416"/>
                  </a:lnTo>
                  <a:lnTo>
                    <a:pt x="430" y="420"/>
                  </a:lnTo>
                  <a:lnTo>
                    <a:pt x="435" y="424"/>
                  </a:lnTo>
                  <a:lnTo>
                    <a:pt x="440" y="428"/>
                  </a:lnTo>
                  <a:lnTo>
                    <a:pt x="446" y="432"/>
                  </a:lnTo>
                  <a:lnTo>
                    <a:pt x="450" y="436"/>
                  </a:lnTo>
                  <a:lnTo>
                    <a:pt x="259" y="748"/>
                  </a:lnTo>
                  <a:lnTo>
                    <a:pt x="145" y="764"/>
                  </a:lnTo>
                  <a:lnTo>
                    <a:pt x="191" y="627"/>
                  </a:lnTo>
                  <a:lnTo>
                    <a:pt x="0" y="417"/>
                  </a:lnTo>
                  <a:lnTo>
                    <a:pt x="8" y="404"/>
                  </a:lnTo>
                  <a:lnTo>
                    <a:pt x="18" y="386"/>
                  </a:lnTo>
                  <a:lnTo>
                    <a:pt x="30" y="367"/>
                  </a:lnTo>
                  <a:lnTo>
                    <a:pt x="44" y="344"/>
                  </a:lnTo>
                  <a:lnTo>
                    <a:pt x="59" y="319"/>
                  </a:lnTo>
                  <a:lnTo>
                    <a:pt x="76" y="293"/>
                  </a:lnTo>
                  <a:lnTo>
                    <a:pt x="95" y="265"/>
                  </a:lnTo>
                  <a:lnTo>
                    <a:pt x="114" y="237"/>
                  </a:lnTo>
                  <a:lnTo>
                    <a:pt x="135" y="207"/>
                  </a:lnTo>
                  <a:lnTo>
                    <a:pt x="157" y="177"/>
                  </a:lnTo>
                  <a:lnTo>
                    <a:pt x="179" y="146"/>
                  </a:lnTo>
                  <a:lnTo>
                    <a:pt x="203" y="116"/>
                  </a:lnTo>
                  <a:lnTo>
                    <a:pt x="226" y="85"/>
                  </a:lnTo>
                  <a:lnTo>
                    <a:pt x="251" y="56"/>
                  </a:lnTo>
                  <a:lnTo>
                    <a:pt x="277" y="27"/>
                  </a:lnTo>
                  <a:lnTo>
                    <a:pt x="302" y="0"/>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0" name="Freeform 154"/>
            <p:cNvSpPr/>
            <p:nvPr/>
          </p:nvSpPr>
          <p:spPr bwMode="auto">
            <a:xfrm>
              <a:off x="695" y="2279"/>
              <a:ext cx="132" cy="180"/>
            </a:xfrm>
            <a:custGeom>
              <a:avLst/>
              <a:gdLst/>
              <a:ahLst/>
              <a:cxnLst>
                <a:cxn ang="0">
                  <a:pos x="71" y="54"/>
                </a:cxn>
                <a:cxn ang="0">
                  <a:pos x="259" y="260"/>
                </a:cxn>
                <a:cxn ang="0">
                  <a:pos x="225" y="360"/>
                </a:cxn>
                <a:cxn ang="0">
                  <a:pos x="0" y="101"/>
                </a:cxn>
                <a:cxn ang="0">
                  <a:pos x="22" y="0"/>
                </a:cxn>
                <a:cxn ang="0">
                  <a:pos x="65" y="48"/>
                </a:cxn>
                <a:cxn ang="0">
                  <a:pos x="64" y="49"/>
                </a:cxn>
                <a:cxn ang="0">
                  <a:pos x="64" y="49"/>
                </a:cxn>
                <a:cxn ang="0">
                  <a:pos x="64" y="50"/>
                </a:cxn>
                <a:cxn ang="0">
                  <a:pos x="64" y="50"/>
                </a:cxn>
                <a:cxn ang="0">
                  <a:pos x="71" y="54"/>
                </a:cxn>
              </a:cxnLst>
              <a:rect l="0" t="0" r="r" b="b"/>
              <a:pathLst>
                <a:path w="259" h="360">
                  <a:moveTo>
                    <a:pt x="71" y="54"/>
                  </a:moveTo>
                  <a:lnTo>
                    <a:pt x="259" y="260"/>
                  </a:lnTo>
                  <a:lnTo>
                    <a:pt x="225" y="360"/>
                  </a:lnTo>
                  <a:lnTo>
                    <a:pt x="0" y="101"/>
                  </a:lnTo>
                  <a:lnTo>
                    <a:pt x="22" y="0"/>
                  </a:lnTo>
                  <a:lnTo>
                    <a:pt x="65" y="48"/>
                  </a:lnTo>
                  <a:lnTo>
                    <a:pt x="64" y="49"/>
                  </a:lnTo>
                  <a:lnTo>
                    <a:pt x="64" y="49"/>
                  </a:lnTo>
                  <a:lnTo>
                    <a:pt x="64" y="50"/>
                  </a:lnTo>
                  <a:lnTo>
                    <a:pt x="64" y="50"/>
                  </a:lnTo>
                  <a:lnTo>
                    <a:pt x="71" y="54"/>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1" name="Freeform 155"/>
            <p:cNvSpPr/>
            <p:nvPr/>
          </p:nvSpPr>
          <p:spPr bwMode="auto">
            <a:xfrm>
              <a:off x="213" y="2451"/>
              <a:ext cx="165" cy="103"/>
            </a:xfrm>
            <a:custGeom>
              <a:avLst/>
              <a:gdLst/>
              <a:ahLst/>
              <a:cxnLst>
                <a:cxn ang="0">
                  <a:pos x="328" y="122"/>
                </a:cxn>
                <a:cxn ang="0">
                  <a:pos x="320" y="121"/>
                </a:cxn>
                <a:cxn ang="0">
                  <a:pos x="306" y="117"/>
                </a:cxn>
                <a:cxn ang="0">
                  <a:pos x="286" y="111"/>
                </a:cxn>
                <a:cxn ang="0">
                  <a:pos x="261" y="101"/>
                </a:cxn>
                <a:cxn ang="0">
                  <a:pos x="245" y="87"/>
                </a:cxn>
                <a:cxn ang="0">
                  <a:pos x="238" y="76"/>
                </a:cxn>
                <a:cxn ang="0">
                  <a:pos x="226" y="65"/>
                </a:cxn>
                <a:cxn ang="0">
                  <a:pos x="209" y="63"/>
                </a:cxn>
                <a:cxn ang="0">
                  <a:pos x="194" y="71"/>
                </a:cxn>
                <a:cxn ang="0">
                  <a:pos x="181" y="90"/>
                </a:cxn>
                <a:cxn ang="0">
                  <a:pos x="171" y="116"/>
                </a:cxn>
                <a:cxn ang="0">
                  <a:pos x="162" y="141"/>
                </a:cxn>
                <a:cxn ang="0">
                  <a:pos x="155" y="162"/>
                </a:cxn>
                <a:cxn ang="0">
                  <a:pos x="143" y="187"/>
                </a:cxn>
                <a:cxn ang="0">
                  <a:pos x="128" y="205"/>
                </a:cxn>
                <a:cxn ang="0">
                  <a:pos x="114" y="208"/>
                </a:cxn>
                <a:cxn ang="0">
                  <a:pos x="105" y="202"/>
                </a:cxn>
                <a:cxn ang="0">
                  <a:pos x="103" y="186"/>
                </a:cxn>
                <a:cxn ang="0">
                  <a:pos x="118" y="146"/>
                </a:cxn>
                <a:cxn ang="0">
                  <a:pos x="135" y="106"/>
                </a:cxn>
                <a:cxn ang="0">
                  <a:pos x="148" y="75"/>
                </a:cxn>
                <a:cxn ang="0">
                  <a:pos x="149" y="55"/>
                </a:cxn>
                <a:cxn ang="0">
                  <a:pos x="146" y="40"/>
                </a:cxn>
                <a:cxn ang="0">
                  <a:pos x="133" y="33"/>
                </a:cxn>
                <a:cxn ang="0">
                  <a:pos x="123" y="35"/>
                </a:cxn>
                <a:cxn ang="0">
                  <a:pos x="116" y="40"/>
                </a:cxn>
                <a:cxn ang="0">
                  <a:pos x="108" y="43"/>
                </a:cxn>
                <a:cxn ang="0">
                  <a:pos x="96" y="47"/>
                </a:cxn>
                <a:cxn ang="0">
                  <a:pos x="83" y="55"/>
                </a:cxn>
                <a:cxn ang="0">
                  <a:pos x="71" y="69"/>
                </a:cxn>
                <a:cxn ang="0">
                  <a:pos x="57" y="87"/>
                </a:cxn>
                <a:cxn ang="0">
                  <a:pos x="44" y="106"/>
                </a:cxn>
                <a:cxn ang="0">
                  <a:pos x="32" y="123"/>
                </a:cxn>
                <a:cxn ang="0">
                  <a:pos x="19" y="139"/>
                </a:cxn>
                <a:cxn ang="0">
                  <a:pos x="7" y="151"/>
                </a:cxn>
                <a:cxn ang="0">
                  <a:pos x="0" y="144"/>
                </a:cxn>
                <a:cxn ang="0">
                  <a:pos x="6" y="115"/>
                </a:cxn>
                <a:cxn ang="0">
                  <a:pos x="21" y="78"/>
                </a:cxn>
                <a:cxn ang="0">
                  <a:pos x="47" y="41"/>
                </a:cxn>
                <a:cxn ang="0">
                  <a:pos x="83" y="14"/>
                </a:cxn>
                <a:cxn ang="0">
                  <a:pos x="126" y="2"/>
                </a:cxn>
                <a:cxn ang="0">
                  <a:pos x="166" y="0"/>
                </a:cxn>
                <a:cxn ang="0">
                  <a:pos x="193" y="3"/>
                </a:cxn>
                <a:cxn ang="0">
                  <a:pos x="260" y="32"/>
                </a:cxn>
                <a:cxn ang="0">
                  <a:pos x="270" y="43"/>
                </a:cxn>
                <a:cxn ang="0">
                  <a:pos x="288" y="62"/>
                </a:cxn>
                <a:cxn ang="0">
                  <a:pos x="308" y="86"/>
                </a:cxn>
                <a:cxn ang="0">
                  <a:pos x="326" y="114"/>
                </a:cxn>
                <a:cxn ang="0">
                  <a:pos x="329" y="118"/>
                </a:cxn>
                <a:cxn ang="0">
                  <a:pos x="331" y="122"/>
                </a:cxn>
              </a:cxnLst>
              <a:rect l="0" t="0" r="r" b="b"/>
              <a:pathLst>
                <a:path w="331" h="208">
                  <a:moveTo>
                    <a:pt x="331" y="122"/>
                  </a:moveTo>
                  <a:lnTo>
                    <a:pt x="328" y="122"/>
                  </a:lnTo>
                  <a:lnTo>
                    <a:pt x="324" y="122"/>
                  </a:lnTo>
                  <a:lnTo>
                    <a:pt x="320" y="121"/>
                  </a:lnTo>
                  <a:lnTo>
                    <a:pt x="314" y="119"/>
                  </a:lnTo>
                  <a:lnTo>
                    <a:pt x="306" y="117"/>
                  </a:lnTo>
                  <a:lnTo>
                    <a:pt x="296" y="115"/>
                  </a:lnTo>
                  <a:lnTo>
                    <a:pt x="286" y="111"/>
                  </a:lnTo>
                  <a:lnTo>
                    <a:pt x="275" y="108"/>
                  </a:lnTo>
                  <a:lnTo>
                    <a:pt x="261" y="101"/>
                  </a:lnTo>
                  <a:lnTo>
                    <a:pt x="252" y="94"/>
                  </a:lnTo>
                  <a:lnTo>
                    <a:pt x="245" y="87"/>
                  </a:lnTo>
                  <a:lnTo>
                    <a:pt x="241" y="81"/>
                  </a:lnTo>
                  <a:lnTo>
                    <a:pt x="238" y="76"/>
                  </a:lnTo>
                  <a:lnTo>
                    <a:pt x="233" y="70"/>
                  </a:lnTo>
                  <a:lnTo>
                    <a:pt x="226" y="65"/>
                  </a:lnTo>
                  <a:lnTo>
                    <a:pt x="218" y="63"/>
                  </a:lnTo>
                  <a:lnTo>
                    <a:pt x="209" y="63"/>
                  </a:lnTo>
                  <a:lnTo>
                    <a:pt x="201" y="65"/>
                  </a:lnTo>
                  <a:lnTo>
                    <a:pt x="194" y="71"/>
                  </a:lnTo>
                  <a:lnTo>
                    <a:pt x="187" y="79"/>
                  </a:lnTo>
                  <a:lnTo>
                    <a:pt x="181" y="90"/>
                  </a:lnTo>
                  <a:lnTo>
                    <a:pt x="176" y="102"/>
                  </a:lnTo>
                  <a:lnTo>
                    <a:pt x="171" y="116"/>
                  </a:lnTo>
                  <a:lnTo>
                    <a:pt x="165" y="131"/>
                  </a:lnTo>
                  <a:lnTo>
                    <a:pt x="162" y="141"/>
                  </a:lnTo>
                  <a:lnTo>
                    <a:pt x="158" y="152"/>
                  </a:lnTo>
                  <a:lnTo>
                    <a:pt x="155" y="162"/>
                  </a:lnTo>
                  <a:lnTo>
                    <a:pt x="150" y="174"/>
                  </a:lnTo>
                  <a:lnTo>
                    <a:pt x="143" y="187"/>
                  </a:lnTo>
                  <a:lnTo>
                    <a:pt x="136" y="198"/>
                  </a:lnTo>
                  <a:lnTo>
                    <a:pt x="128" y="205"/>
                  </a:lnTo>
                  <a:lnTo>
                    <a:pt x="121" y="208"/>
                  </a:lnTo>
                  <a:lnTo>
                    <a:pt x="114" y="208"/>
                  </a:lnTo>
                  <a:lnTo>
                    <a:pt x="110" y="205"/>
                  </a:lnTo>
                  <a:lnTo>
                    <a:pt x="105" y="202"/>
                  </a:lnTo>
                  <a:lnTo>
                    <a:pt x="102" y="199"/>
                  </a:lnTo>
                  <a:lnTo>
                    <a:pt x="103" y="186"/>
                  </a:lnTo>
                  <a:lnTo>
                    <a:pt x="109" y="167"/>
                  </a:lnTo>
                  <a:lnTo>
                    <a:pt x="118" y="146"/>
                  </a:lnTo>
                  <a:lnTo>
                    <a:pt x="126" y="126"/>
                  </a:lnTo>
                  <a:lnTo>
                    <a:pt x="135" y="106"/>
                  </a:lnTo>
                  <a:lnTo>
                    <a:pt x="143" y="88"/>
                  </a:lnTo>
                  <a:lnTo>
                    <a:pt x="148" y="75"/>
                  </a:lnTo>
                  <a:lnTo>
                    <a:pt x="149" y="63"/>
                  </a:lnTo>
                  <a:lnTo>
                    <a:pt x="149" y="55"/>
                  </a:lnTo>
                  <a:lnTo>
                    <a:pt x="148" y="47"/>
                  </a:lnTo>
                  <a:lnTo>
                    <a:pt x="146" y="40"/>
                  </a:lnTo>
                  <a:lnTo>
                    <a:pt x="140" y="35"/>
                  </a:lnTo>
                  <a:lnTo>
                    <a:pt x="133" y="33"/>
                  </a:lnTo>
                  <a:lnTo>
                    <a:pt x="127" y="33"/>
                  </a:lnTo>
                  <a:lnTo>
                    <a:pt x="123" y="35"/>
                  </a:lnTo>
                  <a:lnTo>
                    <a:pt x="118" y="38"/>
                  </a:lnTo>
                  <a:lnTo>
                    <a:pt x="116" y="40"/>
                  </a:lnTo>
                  <a:lnTo>
                    <a:pt x="112" y="41"/>
                  </a:lnTo>
                  <a:lnTo>
                    <a:pt x="108" y="43"/>
                  </a:lnTo>
                  <a:lnTo>
                    <a:pt x="103" y="45"/>
                  </a:lnTo>
                  <a:lnTo>
                    <a:pt x="96" y="47"/>
                  </a:lnTo>
                  <a:lnTo>
                    <a:pt x="89" y="50"/>
                  </a:lnTo>
                  <a:lnTo>
                    <a:pt x="83" y="55"/>
                  </a:lnTo>
                  <a:lnTo>
                    <a:pt x="76" y="62"/>
                  </a:lnTo>
                  <a:lnTo>
                    <a:pt x="71" y="69"/>
                  </a:lnTo>
                  <a:lnTo>
                    <a:pt x="64" y="78"/>
                  </a:lnTo>
                  <a:lnTo>
                    <a:pt x="57" y="87"/>
                  </a:lnTo>
                  <a:lnTo>
                    <a:pt x="50" y="98"/>
                  </a:lnTo>
                  <a:lnTo>
                    <a:pt x="44" y="106"/>
                  </a:lnTo>
                  <a:lnTo>
                    <a:pt x="38" y="115"/>
                  </a:lnTo>
                  <a:lnTo>
                    <a:pt x="32" y="123"/>
                  </a:lnTo>
                  <a:lnTo>
                    <a:pt x="26" y="131"/>
                  </a:lnTo>
                  <a:lnTo>
                    <a:pt x="19" y="139"/>
                  </a:lnTo>
                  <a:lnTo>
                    <a:pt x="13" y="145"/>
                  </a:lnTo>
                  <a:lnTo>
                    <a:pt x="7" y="151"/>
                  </a:lnTo>
                  <a:lnTo>
                    <a:pt x="2" y="153"/>
                  </a:lnTo>
                  <a:lnTo>
                    <a:pt x="0" y="144"/>
                  </a:lnTo>
                  <a:lnTo>
                    <a:pt x="2" y="131"/>
                  </a:lnTo>
                  <a:lnTo>
                    <a:pt x="6" y="115"/>
                  </a:lnTo>
                  <a:lnTo>
                    <a:pt x="12" y="96"/>
                  </a:lnTo>
                  <a:lnTo>
                    <a:pt x="21" y="78"/>
                  </a:lnTo>
                  <a:lnTo>
                    <a:pt x="33" y="60"/>
                  </a:lnTo>
                  <a:lnTo>
                    <a:pt x="47" y="41"/>
                  </a:lnTo>
                  <a:lnTo>
                    <a:pt x="63" y="26"/>
                  </a:lnTo>
                  <a:lnTo>
                    <a:pt x="83" y="14"/>
                  </a:lnTo>
                  <a:lnTo>
                    <a:pt x="104" y="5"/>
                  </a:lnTo>
                  <a:lnTo>
                    <a:pt x="126" y="2"/>
                  </a:lnTo>
                  <a:lnTo>
                    <a:pt x="147" y="0"/>
                  </a:lnTo>
                  <a:lnTo>
                    <a:pt x="166" y="0"/>
                  </a:lnTo>
                  <a:lnTo>
                    <a:pt x="181" y="1"/>
                  </a:lnTo>
                  <a:lnTo>
                    <a:pt x="193" y="3"/>
                  </a:lnTo>
                  <a:lnTo>
                    <a:pt x="200" y="4"/>
                  </a:lnTo>
                  <a:lnTo>
                    <a:pt x="260" y="32"/>
                  </a:lnTo>
                  <a:lnTo>
                    <a:pt x="264" y="37"/>
                  </a:lnTo>
                  <a:lnTo>
                    <a:pt x="270" y="43"/>
                  </a:lnTo>
                  <a:lnTo>
                    <a:pt x="278" y="52"/>
                  </a:lnTo>
                  <a:lnTo>
                    <a:pt x="288" y="62"/>
                  </a:lnTo>
                  <a:lnTo>
                    <a:pt x="298" y="73"/>
                  </a:lnTo>
                  <a:lnTo>
                    <a:pt x="308" y="86"/>
                  </a:lnTo>
                  <a:lnTo>
                    <a:pt x="317" y="100"/>
                  </a:lnTo>
                  <a:lnTo>
                    <a:pt x="326" y="114"/>
                  </a:lnTo>
                  <a:lnTo>
                    <a:pt x="328" y="116"/>
                  </a:lnTo>
                  <a:lnTo>
                    <a:pt x="329" y="118"/>
                  </a:lnTo>
                  <a:lnTo>
                    <a:pt x="330" y="119"/>
                  </a:lnTo>
                  <a:lnTo>
                    <a:pt x="331" y="122"/>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2" name="Freeform 156"/>
            <p:cNvSpPr/>
            <p:nvPr/>
          </p:nvSpPr>
          <p:spPr bwMode="auto">
            <a:xfrm>
              <a:off x="456" y="2660"/>
              <a:ext cx="201" cy="189"/>
            </a:xfrm>
            <a:custGeom>
              <a:avLst/>
              <a:gdLst/>
              <a:ahLst/>
              <a:cxnLst>
                <a:cxn ang="0">
                  <a:pos x="411" y="363"/>
                </a:cxn>
                <a:cxn ang="0">
                  <a:pos x="371" y="363"/>
                </a:cxn>
                <a:cxn ang="0">
                  <a:pos x="371" y="33"/>
                </a:cxn>
                <a:cxn ang="0">
                  <a:pos x="1" y="33"/>
                </a:cxn>
                <a:cxn ang="0">
                  <a:pos x="1" y="25"/>
                </a:cxn>
                <a:cxn ang="0">
                  <a:pos x="1" y="16"/>
                </a:cxn>
                <a:cxn ang="0">
                  <a:pos x="0" y="8"/>
                </a:cxn>
                <a:cxn ang="0">
                  <a:pos x="0" y="0"/>
                </a:cxn>
                <a:cxn ang="0">
                  <a:pos x="411" y="0"/>
                </a:cxn>
                <a:cxn ang="0">
                  <a:pos x="411" y="363"/>
                </a:cxn>
              </a:cxnLst>
              <a:rect l="0" t="0" r="r" b="b"/>
              <a:pathLst>
                <a:path w="411" h="363">
                  <a:moveTo>
                    <a:pt x="411" y="363"/>
                  </a:moveTo>
                  <a:lnTo>
                    <a:pt x="371" y="363"/>
                  </a:lnTo>
                  <a:lnTo>
                    <a:pt x="371" y="33"/>
                  </a:lnTo>
                  <a:lnTo>
                    <a:pt x="1" y="33"/>
                  </a:lnTo>
                  <a:lnTo>
                    <a:pt x="1" y="25"/>
                  </a:lnTo>
                  <a:lnTo>
                    <a:pt x="1" y="16"/>
                  </a:lnTo>
                  <a:lnTo>
                    <a:pt x="0" y="8"/>
                  </a:lnTo>
                  <a:lnTo>
                    <a:pt x="0" y="0"/>
                  </a:lnTo>
                  <a:lnTo>
                    <a:pt x="411" y="0"/>
                  </a:lnTo>
                  <a:lnTo>
                    <a:pt x="411" y="363"/>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3" name="Freeform 157"/>
            <p:cNvSpPr/>
            <p:nvPr/>
          </p:nvSpPr>
          <p:spPr bwMode="auto">
            <a:xfrm>
              <a:off x="324" y="2251"/>
              <a:ext cx="487" cy="665"/>
            </a:xfrm>
            <a:custGeom>
              <a:avLst/>
              <a:gdLst/>
              <a:ahLst/>
              <a:cxnLst>
                <a:cxn ang="0">
                  <a:pos x="606" y="882"/>
                </a:cxn>
                <a:cxn ang="0">
                  <a:pos x="704" y="1212"/>
                </a:cxn>
                <a:cxn ang="0">
                  <a:pos x="265" y="789"/>
                </a:cxn>
                <a:cxn ang="0">
                  <a:pos x="294" y="667"/>
                </a:cxn>
                <a:cxn ang="0">
                  <a:pos x="345" y="537"/>
                </a:cxn>
                <a:cxn ang="0">
                  <a:pos x="403" y="420"/>
                </a:cxn>
                <a:cxn ang="0">
                  <a:pos x="446" y="343"/>
                </a:cxn>
                <a:cxn ang="0">
                  <a:pos x="471" y="367"/>
                </a:cxn>
                <a:cxn ang="0">
                  <a:pos x="493" y="387"/>
                </a:cxn>
                <a:cxn ang="0">
                  <a:pos x="507" y="401"/>
                </a:cxn>
                <a:cxn ang="0">
                  <a:pos x="512" y="407"/>
                </a:cxn>
                <a:cxn ang="0">
                  <a:pos x="530" y="382"/>
                </a:cxn>
                <a:cxn ang="0">
                  <a:pos x="516" y="369"/>
                </a:cxn>
                <a:cxn ang="0">
                  <a:pos x="492" y="346"/>
                </a:cxn>
                <a:cxn ang="0">
                  <a:pos x="461" y="318"/>
                </a:cxn>
                <a:cxn ang="0">
                  <a:pos x="427" y="287"/>
                </a:cxn>
                <a:cxn ang="0">
                  <a:pos x="393" y="257"/>
                </a:cxn>
                <a:cxn ang="0">
                  <a:pos x="359" y="229"/>
                </a:cxn>
                <a:cxn ang="0">
                  <a:pos x="332" y="210"/>
                </a:cxn>
                <a:cxn ang="0">
                  <a:pos x="309" y="199"/>
                </a:cxn>
                <a:cxn ang="0">
                  <a:pos x="278" y="204"/>
                </a:cxn>
                <a:cxn ang="0">
                  <a:pos x="242" y="222"/>
                </a:cxn>
                <a:cxn ang="0">
                  <a:pos x="201" y="250"/>
                </a:cxn>
                <a:cxn ang="0">
                  <a:pos x="160" y="285"/>
                </a:cxn>
                <a:cxn ang="0">
                  <a:pos x="121" y="321"/>
                </a:cxn>
                <a:cxn ang="0">
                  <a:pos x="84" y="357"/>
                </a:cxn>
                <a:cxn ang="0">
                  <a:pos x="54" y="389"/>
                </a:cxn>
                <a:cxn ang="0">
                  <a:pos x="0" y="384"/>
                </a:cxn>
                <a:cxn ang="0">
                  <a:pos x="17" y="348"/>
                </a:cxn>
                <a:cxn ang="0">
                  <a:pos x="44" y="296"/>
                </a:cxn>
                <a:cxn ang="0">
                  <a:pos x="78" y="234"/>
                </a:cxn>
                <a:cxn ang="0">
                  <a:pos x="121" y="168"/>
                </a:cxn>
                <a:cxn ang="0">
                  <a:pos x="168" y="106"/>
                </a:cxn>
                <a:cxn ang="0">
                  <a:pos x="219" y="52"/>
                </a:cxn>
                <a:cxn ang="0">
                  <a:pos x="273" y="15"/>
                </a:cxn>
                <a:cxn ang="0">
                  <a:pos x="328" y="0"/>
                </a:cxn>
                <a:cxn ang="0">
                  <a:pos x="390" y="6"/>
                </a:cxn>
                <a:cxn ang="0">
                  <a:pos x="455" y="23"/>
                </a:cxn>
                <a:cxn ang="0">
                  <a:pos x="518" y="50"/>
                </a:cxn>
                <a:cxn ang="0">
                  <a:pos x="577" y="80"/>
                </a:cxn>
                <a:cxn ang="0">
                  <a:pos x="629" y="112"/>
                </a:cxn>
                <a:cxn ang="0">
                  <a:pos x="671" y="139"/>
                </a:cxn>
                <a:cxn ang="0">
                  <a:pos x="701" y="161"/>
                </a:cxn>
                <a:cxn ang="0">
                  <a:pos x="715" y="173"/>
                </a:cxn>
                <a:cxn ang="0">
                  <a:pos x="956" y="452"/>
                </a:cxn>
                <a:cxn ang="0">
                  <a:pos x="952" y="473"/>
                </a:cxn>
                <a:cxn ang="0">
                  <a:pos x="939" y="556"/>
                </a:cxn>
                <a:cxn ang="0">
                  <a:pos x="924" y="700"/>
                </a:cxn>
                <a:cxn ang="0">
                  <a:pos x="920" y="888"/>
                </a:cxn>
                <a:cxn ang="0">
                  <a:pos x="933" y="1070"/>
                </a:cxn>
                <a:cxn ang="0">
                  <a:pos x="947" y="1189"/>
                </a:cxn>
                <a:cxn ang="0">
                  <a:pos x="957" y="1269"/>
                </a:cxn>
                <a:cxn ang="0">
                  <a:pos x="965" y="1316"/>
                </a:cxn>
                <a:cxn ang="0">
                  <a:pos x="367" y="1330"/>
                </a:cxn>
                <a:cxn ang="0">
                  <a:pos x="348" y="1262"/>
                </a:cxn>
                <a:cxn ang="0">
                  <a:pos x="318" y="1148"/>
                </a:cxn>
                <a:cxn ang="0">
                  <a:pos x="288" y="1013"/>
                </a:cxn>
                <a:cxn ang="0">
                  <a:pos x="267" y="882"/>
                </a:cxn>
              </a:cxnLst>
              <a:rect l="0" t="0" r="r" b="b"/>
              <a:pathLst>
                <a:path w="967" h="1330">
                  <a:moveTo>
                    <a:pt x="267" y="882"/>
                  </a:moveTo>
                  <a:lnTo>
                    <a:pt x="606" y="882"/>
                  </a:lnTo>
                  <a:lnTo>
                    <a:pt x="606" y="1212"/>
                  </a:lnTo>
                  <a:lnTo>
                    <a:pt x="704" y="1212"/>
                  </a:lnTo>
                  <a:lnTo>
                    <a:pt x="704" y="789"/>
                  </a:lnTo>
                  <a:lnTo>
                    <a:pt x="265" y="789"/>
                  </a:lnTo>
                  <a:lnTo>
                    <a:pt x="275" y="730"/>
                  </a:lnTo>
                  <a:lnTo>
                    <a:pt x="294" y="667"/>
                  </a:lnTo>
                  <a:lnTo>
                    <a:pt x="318" y="601"/>
                  </a:lnTo>
                  <a:lnTo>
                    <a:pt x="345" y="537"/>
                  </a:lnTo>
                  <a:lnTo>
                    <a:pt x="375" y="475"/>
                  </a:lnTo>
                  <a:lnTo>
                    <a:pt x="403" y="420"/>
                  </a:lnTo>
                  <a:lnTo>
                    <a:pt x="427" y="376"/>
                  </a:lnTo>
                  <a:lnTo>
                    <a:pt x="446" y="343"/>
                  </a:lnTo>
                  <a:lnTo>
                    <a:pt x="460" y="356"/>
                  </a:lnTo>
                  <a:lnTo>
                    <a:pt x="471" y="367"/>
                  </a:lnTo>
                  <a:lnTo>
                    <a:pt x="483" y="378"/>
                  </a:lnTo>
                  <a:lnTo>
                    <a:pt x="493" y="387"/>
                  </a:lnTo>
                  <a:lnTo>
                    <a:pt x="501" y="395"/>
                  </a:lnTo>
                  <a:lnTo>
                    <a:pt x="507" y="401"/>
                  </a:lnTo>
                  <a:lnTo>
                    <a:pt x="511" y="405"/>
                  </a:lnTo>
                  <a:lnTo>
                    <a:pt x="512" y="407"/>
                  </a:lnTo>
                  <a:lnTo>
                    <a:pt x="533" y="385"/>
                  </a:lnTo>
                  <a:lnTo>
                    <a:pt x="530" y="382"/>
                  </a:lnTo>
                  <a:lnTo>
                    <a:pt x="524" y="377"/>
                  </a:lnTo>
                  <a:lnTo>
                    <a:pt x="516" y="369"/>
                  </a:lnTo>
                  <a:lnTo>
                    <a:pt x="504" y="358"/>
                  </a:lnTo>
                  <a:lnTo>
                    <a:pt x="492" y="346"/>
                  </a:lnTo>
                  <a:lnTo>
                    <a:pt x="477" y="332"/>
                  </a:lnTo>
                  <a:lnTo>
                    <a:pt x="461" y="318"/>
                  </a:lnTo>
                  <a:lnTo>
                    <a:pt x="445" y="302"/>
                  </a:lnTo>
                  <a:lnTo>
                    <a:pt x="427" y="287"/>
                  </a:lnTo>
                  <a:lnTo>
                    <a:pt x="410" y="272"/>
                  </a:lnTo>
                  <a:lnTo>
                    <a:pt x="393" y="257"/>
                  </a:lnTo>
                  <a:lnTo>
                    <a:pt x="375" y="243"/>
                  </a:lnTo>
                  <a:lnTo>
                    <a:pt x="359" y="229"/>
                  </a:lnTo>
                  <a:lnTo>
                    <a:pt x="344" y="219"/>
                  </a:lnTo>
                  <a:lnTo>
                    <a:pt x="332" y="210"/>
                  </a:lnTo>
                  <a:lnTo>
                    <a:pt x="320" y="203"/>
                  </a:lnTo>
                  <a:lnTo>
                    <a:pt x="309" y="199"/>
                  </a:lnTo>
                  <a:lnTo>
                    <a:pt x="294" y="199"/>
                  </a:lnTo>
                  <a:lnTo>
                    <a:pt x="278" y="204"/>
                  </a:lnTo>
                  <a:lnTo>
                    <a:pt x="260" y="212"/>
                  </a:lnTo>
                  <a:lnTo>
                    <a:pt x="242" y="222"/>
                  </a:lnTo>
                  <a:lnTo>
                    <a:pt x="222" y="235"/>
                  </a:lnTo>
                  <a:lnTo>
                    <a:pt x="201" y="250"/>
                  </a:lnTo>
                  <a:lnTo>
                    <a:pt x="181" y="267"/>
                  </a:lnTo>
                  <a:lnTo>
                    <a:pt x="160" y="285"/>
                  </a:lnTo>
                  <a:lnTo>
                    <a:pt x="140" y="303"/>
                  </a:lnTo>
                  <a:lnTo>
                    <a:pt x="121" y="321"/>
                  </a:lnTo>
                  <a:lnTo>
                    <a:pt x="101" y="340"/>
                  </a:lnTo>
                  <a:lnTo>
                    <a:pt x="84" y="357"/>
                  </a:lnTo>
                  <a:lnTo>
                    <a:pt x="68" y="374"/>
                  </a:lnTo>
                  <a:lnTo>
                    <a:pt x="54" y="389"/>
                  </a:lnTo>
                  <a:lnTo>
                    <a:pt x="41" y="402"/>
                  </a:lnTo>
                  <a:lnTo>
                    <a:pt x="0" y="384"/>
                  </a:lnTo>
                  <a:lnTo>
                    <a:pt x="7" y="369"/>
                  </a:lnTo>
                  <a:lnTo>
                    <a:pt x="17" y="348"/>
                  </a:lnTo>
                  <a:lnTo>
                    <a:pt x="29" y="324"/>
                  </a:lnTo>
                  <a:lnTo>
                    <a:pt x="44" y="296"/>
                  </a:lnTo>
                  <a:lnTo>
                    <a:pt x="60" y="265"/>
                  </a:lnTo>
                  <a:lnTo>
                    <a:pt x="78" y="234"/>
                  </a:lnTo>
                  <a:lnTo>
                    <a:pt x="99" y="201"/>
                  </a:lnTo>
                  <a:lnTo>
                    <a:pt x="121" y="168"/>
                  </a:lnTo>
                  <a:lnTo>
                    <a:pt x="144" y="136"/>
                  </a:lnTo>
                  <a:lnTo>
                    <a:pt x="168" y="106"/>
                  </a:lnTo>
                  <a:lnTo>
                    <a:pt x="193" y="77"/>
                  </a:lnTo>
                  <a:lnTo>
                    <a:pt x="219" y="52"/>
                  </a:lnTo>
                  <a:lnTo>
                    <a:pt x="245" y="31"/>
                  </a:lnTo>
                  <a:lnTo>
                    <a:pt x="273" y="15"/>
                  </a:lnTo>
                  <a:lnTo>
                    <a:pt x="301" y="5"/>
                  </a:lnTo>
                  <a:lnTo>
                    <a:pt x="328" y="0"/>
                  </a:lnTo>
                  <a:lnTo>
                    <a:pt x="359" y="1"/>
                  </a:lnTo>
                  <a:lnTo>
                    <a:pt x="390" y="6"/>
                  </a:lnTo>
                  <a:lnTo>
                    <a:pt x="423" y="13"/>
                  </a:lnTo>
                  <a:lnTo>
                    <a:pt x="455" y="23"/>
                  </a:lnTo>
                  <a:lnTo>
                    <a:pt x="487" y="36"/>
                  </a:lnTo>
                  <a:lnTo>
                    <a:pt x="518" y="50"/>
                  </a:lnTo>
                  <a:lnTo>
                    <a:pt x="548" y="65"/>
                  </a:lnTo>
                  <a:lnTo>
                    <a:pt x="577" y="80"/>
                  </a:lnTo>
                  <a:lnTo>
                    <a:pt x="603" y="96"/>
                  </a:lnTo>
                  <a:lnTo>
                    <a:pt x="629" y="112"/>
                  </a:lnTo>
                  <a:lnTo>
                    <a:pt x="652" y="127"/>
                  </a:lnTo>
                  <a:lnTo>
                    <a:pt x="671" y="139"/>
                  </a:lnTo>
                  <a:lnTo>
                    <a:pt x="688" y="152"/>
                  </a:lnTo>
                  <a:lnTo>
                    <a:pt x="701" y="161"/>
                  </a:lnTo>
                  <a:lnTo>
                    <a:pt x="711" y="168"/>
                  </a:lnTo>
                  <a:lnTo>
                    <a:pt x="715" y="173"/>
                  </a:lnTo>
                  <a:lnTo>
                    <a:pt x="959" y="452"/>
                  </a:lnTo>
                  <a:lnTo>
                    <a:pt x="956" y="452"/>
                  </a:lnTo>
                  <a:lnTo>
                    <a:pt x="955" y="462"/>
                  </a:lnTo>
                  <a:lnTo>
                    <a:pt x="952" y="473"/>
                  </a:lnTo>
                  <a:lnTo>
                    <a:pt x="947" y="506"/>
                  </a:lnTo>
                  <a:lnTo>
                    <a:pt x="939" y="556"/>
                  </a:lnTo>
                  <a:lnTo>
                    <a:pt x="931" y="622"/>
                  </a:lnTo>
                  <a:lnTo>
                    <a:pt x="924" y="700"/>
                  </a:lnTo>
                  <a:lnTo>
                    <a:pt x="919" y="790"/>
                  </a:lnTo>
                  <a:lnTo>
                    <a:pt x="920" y="888"/>
                  </a:lnTo>
                  <a:lnTo>
                    <a:pt x="926" y="993"/>
                  </a:lnTo>
                  <a:lnTo>
                    <a:pt x="933" y="1070"/>
                  </a:lnTo>
                  <a:lnTo>
                    <a:pt x="940" y="1134"/>
                  </a:lnTo>
                  <a:lnTo>
                    <a:pt x="947" y="1189"/>
                  </a:lnTo>
                  <a:lnTo>
                    <a:pt x="952" y="1233"/>
                  </a:lnTo>
                  <a:lnTo>
                    <a:pt x="957" y="1269"/>
                  </a:lnTo>
                  <a:lnTo>
                    <a:pt x="962" y="1297"/>
                  </a:lnTo>
                  <a:lnTo>
                    <a:pt x="965" y="1316"/>
                  </a:lnTo>
                  <a:lnTo>
                    <a:pt x="967" y="1330"/>
                  </a:lnTo>
                  <a:lnTo>
                    <a:pt x="367" y="1330"/>
                  </a:lnTo>
                  <a:lnTo>
                    <a:pt x="359" y="1303"/>
                  </a:lnTo>
                  <a:lnTo>
                    <a:pt x="348" y="1262"/>
                  </a:lnTo>
                  <a:lnTo>
                    <a:pt x="334" y="1209"/>
                  </a:lnTo>
                  <a:lnTo>
                    <a:pt x="318" y="1148"/>
                  </a:lnTo>
                  <a:lnTo>
                    <a:pt x="303" y="1083"/>
                  </a:lnTo>
                  <a:lnTo>
                    <a:pt x="288" y="1013"/>
                  </a:lnTo>
                  <a:lnTo>
                    <a:pt x="276" y="947"/>
                  </a:lnTo>
                  <a:lnTo>
                    <a:pt x="267" y="882"/>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4" name="Freeform 158"/>
            <p:cNvSpPr/>
            <p:nvPr/>
          </p:nvSpPr>
          <p:spPr bwMode="auto">
            <a:xfrm>
              <a:off x="799" y="2479"/>
              <a:ext cx="379" cy="437"/>
            </a:xfrm>
            <a:custGeom>
              <a:avLst/>
              <a:gdLst/>
              <a:ahLst/>
              <a:cxnLst>
                <a:cxn ang="0">
                  <a:pos x="533" y="401"/>
                </a:cxn>
                <a:cxn ang="0">
                  <a:pos x="470" y="407"/>
                </a:cxn>
                <a:cxn ang="0">
                  <a:pos x="403" y="403"/>
                </a:cxn>
                <a:cxn ang="0">
                  <a:pos x="339" y="392"/>
                </a:cxn>
                <a:cxn ang="0">
                  <a:pos x="278" y="377"/>
                </a:cxn>
                <a:cxn ang="0">
                  <a:pos x="226" y="361"/>
                </a:cxn>
                <a:cxn ang="0">
                  <a:pos x="185" y="346"/>
                </a:cxn>
                <a:cxn ang="0">
                  <a:pos x="162" y="336"/>
                </a:cxn>
                <a:cxn ang="0">
                  <a:pos x="159" y="332"/>
                </a:cxn>
                <a:cxn ang="0">
                  <a:pos x="158" y="325"/>
                </a:cxn>
                <a:cxn ang="0">
                  <a:pos x="152" y="236"/>
                </a:cxn>
                <a:cxn ang="0">
                  <a:pos x="158" y="158"/>
                </a:cxn>
                <a:cxn ang="0">
                  <a:pos x="136" y="134"/>
                </a:cxn>
                <a:cxn ang="0">
                  <a:pos x="126" y="175"/>
                </a:cxn>
                <a:cxn ang="0">
                  <a:pos x="129" y="325"/>
                </a:cxn>
                <a:cxn ang="0">
                  <a:pos x="152" y="457"/>
                </a:cxn>
                <a:cxn ang="0">
                  <a:pos x="195" y="620"/>
                </a:cxn>
                <a:cxn ang="0">
                  <a:pos x="238" y="773"/>
                </a:cxn>
                <a:cxn ang="0">
                  <a:pos x="270" y="874"/>
                </a:cxn>
                <a:cxn ang="0">
                  <a:pos x="46" y="864"/>
                </a:cxn>
                <a:cxn ang="0">
                  <a:pos x="39" y="821"/>
                </a:cxn>
                <a:cxn ang="0">
                  <a:pos x="29" y="743"/>
                </a:cxn>
                <a:cxn ang="0">
                  <a:pos x="15" y="617"/>
                </a:cxn>
                <a:cxn ang="0">
                  <a:pos x="1" y="443"/>
                </a:cxn>
                <a:cxn ang="0">
                  <a:pos x="2" y="275"/>
                </a:cxn>
                <a:cxn ang="0">
                  <a:pos x="14" y="139"/>
                </a:cxn>
                <a:cxn ang="0">
                  <a:pos x="28" y="47"/>
                </a:cxn>
                <a:cxn ang="0">
                  <a:pos x="181" y="0"/>
                </a:cxn>
                <a:cxn ang="0">
                  <a:pos x="189" y="14"/>
                </a:cxn>
                <a:cxn ang="0">
                  <a:pos x="222" y="42"/>
                </a:cxn>
                <a:cxn ang="0">
                  <a:pos x="268" y="77"/>
                </a:cxn>
                <a:cxn ang="0">
                  <a:pos x="321" y="118"/>
                </a:cxn>
                <a:cxn ang="0">
                  <a:pos x="378" y="156"/>
                </a:cxn>
                <a:cxn ang="0">
                  <a:pos x="433" y="189"/>
                </a:cxn>
                <a:cxn ang="0">
                  <a:pos x="483" y="213"/>
                </a:cxn>
                <a:cxn ang="0">
                  <a:pos x="523" y="222"/>
                </a:cxn>
                <a:cxn ang="0">
                  <a:pos x="567" y="205"/>
                </a:cxn>
                <a:cxn ang="0">
                  <a:pos x="622" y="157"/>
                </a:cxn>
                <a:cxn ang="0">
                  <a:pos x="670" y="96"/>
                </a:cxn>
                <a:cxn ang="0">
                  <a:pos x="707" y="40"/>
                </a:cxn>
                <a:cxn ang="0">
                  <a:pos x="754" y="40"/>
                </a:cxn>
                <a:cxn ang="0">
                  <a:pos x="746" y="70"/>
                </a:cxn>
                <a:cxn ang="0">
                  <a:pos x="734" y="113"/>
                </a:cxn>
                <a:cxn ang="0">
                  <a:pos x="716" y="166"/>
                </a:cxn>
                <a:cxn ang="0">
                  <a:pos x="695" y="222"/>
                </a:cxn>
                <a:cxn ang="0">
                  <a:pos x="668" y="279"/>
                </a:cxn>
                <a:cxn ang="0">
                  <a:pos x="637" y="329"/>
                </a:cxn>
                <a:cxn ang="0">
                  <a:pos x="602" y="369"/>
                </a:cxn>
                <a:cxn ang="0">
                  <a:pos x="562" y="393"/>
                </a:cxn>
              </a:cxnLst>
              <a:rect l="0" t="0" r="r" b="b"/>
              <a:pathLst>
                <a:path w="754" h="874">
                  <a:moveTo>
                    <a:pt x="562" y="393"/>
                  </a:moveTo>
                  <a:lnTo>
                    <a:pt x="533" y="401"/>
                  </a:lnTo>
                  <a:lnTo>
                    <a:pt x="502" y="405"/>
                  </a:lnTo>
                  <a:lnTo>
                    <a:pt x="470" y="407"/>
                  </a:lnTo>
                  <a:lnTo>
                    <a:pt x="437" y="405"/>
                  </a:lnTo>
                  <a:lnTo>
                    <a:pt x="403" y="403"/>
                  </a:lnTo>
                  <a:lnTo>
                    <a:pt x="371" y="397"/>
                  </a:lnTo>
                  <a:lnTo>
                    <a:pt x="339" y="392"/>
                  </a:lnTo>
                  <a:lnTo>
                    <a:pt x="308" y="385"/>
                  </a:lnTo>
                  <a:lnTo>
                    <a:pt x="278" y="377"/>
                  </a:lnTo>
                  <a:lnTo>
                    <a:pt x="250" y="369"/>
                  </a:lnTo>
                  <a:lnTo>
                    <a:pt x="226" y="361"/>
                  </a:lnTo>
                  <a:lnTo>
                    <a:pt x="204" y="353"/>
                  </a:lnTo>
                  <a:lnTo>
                    <a:pt x="185" y="346"/>
                  </a:lnTo>
                  <a:lnTo>
                    <a:pt x="172" y="341"/>
                  </a:lnTo>
                  <a:lnTo>
                    <a:pt x="162" y="336"/>
                  </a:lnTo>
                  <a:lnTo>
                    <a:pt x="159" y="335"/>
                  </a:lnTo>
                  <a:lnTo>
                    <a:pt x="159" y="332"/>
                  </a:lnTo>
                  <a:lnTo>
                    <a:pt x="159" y="328"/>
                  </a:lnTo>
                  <a:lnTo>
                    <a:pt x="158" y="325"/>
                  </a:lnTo>
                  <a:lnTo>
                    <a:pt x="158" y="323"/>
                  </a:lnTo>
                  <a:lnTo>
                    <a:pt x="152" y="236"/>
                  </a:lnTo>
                  <a:lnTo>
                    <a:pt x="153" y="184"/>
                  </a:lnTo>
                  <a:lnTo>
                    <a:pt x="158" y="158"/>
                  </a:lnTo>
                  <a:lnTo>
                    <a:pt x="160" y="151"/>
                  </a:lnTo>
                  <a:lnTo>
                    <a:pt x="136" y="134"/>
                  </a:lnTo>
                  <a:lnTo>
                    <a:pt x="131" y="145"/>
                  </a:lnTo>
                  <a:lnTo>
                    <a:pt x="126" y="175"/>
                  </a:lnTo>
                  <a:lnTo>
                    <a:pt x="123" y="233"/>
                  </a:lnTo>
                  <a:lnTo>
                    <a:pt x="129" y="325"/>
                  </a:lnTo>
                  <a:lnTo>
                    <a:pt x="137" y="385"/>
                  </a:lnTo>
                  <a:lnTo>
                    <a:pt x="152" y="457"/>
                  </a:lnTo>
                  <a:lnTo>
                    <a:pt x="172" y="538"/>
                  </a:lnTo>
                  <a:lnTo>
                    <a:pt x="195" y="620"/>
                  </a:lnTo>
                  <a:lnTo>
                    <a:pt x="217" y="700"/>
                  </a:lnTo>
                  <a:lnTo>
                    <a:pt x="238" y="773"/>
                  </a:lnTo>
                  <a:lnTo>
                    <a:pt x="257" y="833"/>
                  </a:lnTo>
                  <a:lnTo>
                    <a:pt x="270" y="874"/>
                  </a:lnTo>
                  <a:lnTo>
                    <a:pt x="48" y="874"/>
                  </a:lnTo>
                  <a:lnTo>
                    <a:pt x="46" y="864"/>
                  </a:lnTo>
                  <a:lnTo>
                    <a:pt x="44" y="847"/>
                  </a:lnTo>
                  <a:lnTo>
                    <a:pt x="39" y="821"/>
                  </a:lnTo>
                  <a:lnTo>
                    <a:pt x="35" y="787"/>
                  </a:lnTo>
                  <a:lnTo>
                    <a:pt x="29" y="743"/>
                  </a:lnTo>
                  <a:lnTo>
                    <a:pt x="22" y="686"/>
                  </a:lnTo>
                  <a:lnTo>
                    <a:pt x="15" y="617"/>
                  </a:lnTo>
                  <a:lnTo>
                    <a:pt x="7" y="534"/>
                  </a:lnTo>
                  <a:lnTo>
                    <a:pt x="1" y="443"/>
                  </a:lnTo>
                  <a:lnTo>
                    <a:pt x="0" y="356"/>
                  </a:lnTo>
                  <a:lnTo>
                    <a:pt x="2" y="275"/>
                  </a:lnTo>
                  <a:lnTo>
                    <a:pt x="8" y="203"/>
                  </a:lnTo>
                  <a:lnTo>
                    <a:pt x="14" y="139"/>
                  </a:lnTo>
                  <a:lnTo>
                    <a:pt x="21" y="87"/>
                  </a:lnTo>
                  <a:lnTo>
                    <a:pt x="28" y="47"/>
                  </a:lnTo>
                  <a:lnTo>
                    <a:pt x="32" y="22"/>
                  </a:lnTo>
                  <a:lnTo>
                    <a:pt x="181" y="0"/>
                  </a:lnTo>
                  <a:lnTo>
                    <a:pt x="177" y="5"/>
                  </a:lnTo>
                  <a:lnTo>
                    <a:pt x="189" y="14"/>
                  </a:lnTo>
                  <a:lnTo>
                    <a:pt x="204" y="27"/>
                  </a:lnTo>
                  <a:lnTo>
                    <a:pt x="222" y="42"/>
                  </a:lnTo>
                  <a:lnTo>
                    <a:pt x="244" y="59"/>
                  </a:lnTo>
                  <a:lnTo>
                    <a:pt x="268" y="77"/>
                  </a:lnTo>
                  <a:lnTo>
                    <a:pt x="294" y="97"/>
                  </a:lnTo>
                  <a:lnTo>
                    <a:pt x="321" y="118"/>
                  </a:lnTo>
                  <a:lnTo>
                    <a:pt x="349" y="137"/>
                  </a:lnTo>
                  <a:lnTo>
                    <a:pt x="378" y="156"/>
                  </a:lnTo>
                  <a:lnTo>
                    <a:pt x="405" y="174"/>
                  </a:lnTo>
                  <a:lnTo>
                    <a:pt x="433" y="189"/>
                  </a:lnTo>
                  <a:lnTo>
                    <a:pt x="458" y="203"/>
                  </a:lnTo>
                  <a:lnTo>
                    <a:pt x="483" y="213"/>
                  </a:lnTo>
                  <a:lnTo>
                    <a:pt x="505" y="220"/>
                  </a:lnTo>
                  <a:lnTo>
                    <a:pt x="523" y="222"/>
                  </a:lnTo>
                  <a:lnTo>
                    <a:pt x="538" y="220"/>
                  </a:lnTo>
                  <a:lnTo>
                    <a:pt x="567" y="205"/>
                  </a:lnTo>
                  <a:lnTo>
                    <a:pt x="594" y="183"/>
                  </a:lnTo>
                  <a:lnTo>
                    <a:pt x="622" y="157"/>
                  </a:lnTo>
                  <a:lnTo>
                    <a:pt x="647" y="126"/>
                  </a:lnTo>
                  <a:lnTo>
                    <a:pt x="670" y="96"/>
                  </a:lnTo>
                  <a:lnTo>
                    <a:pt x="691" y="66"/>
                  </a:lnTo>
                  <a:lnTo>
                    <a:pt x="707" y="40"/>
                  </a:lnTo>
                  <a:lnTo>
                    <a:pt x="719" y="22"/>
                  </a:lnTo>
                  <a:lnTo>
                    <a:pt x="754" y="40"/>
                  </a:lnTo>
                  <a:lnTo>
                    <a:pt x="751" y="53"/>
                  </a:lnTo>
                  <a:lnTo>
                    <a:pt x="746" y="70"/>
                  </a:lnTo>
                  <a:lnTo>
                    <a:pt x="741" y="90"/>
                  </a:lnTo>
                  <a:lnTo>
                    <a:pt x="734" y="113"/>
                  </a:lnTo>
                  <a:lnTo>
                    <a:pt x="726" y="138"/>
                  </a:lnTo>
                  <a:lnTo>
                    <a:pt x="716" y="166"/>
                  </a:lnTo>
                  <a:lnTo>
                    <a:pt x="706" y="194"/>
                  </a:lnTo>
                  <a:lnTo>
                    <a:pt x="695" y="222"/>
                  </a:lnTo>
                  <a:lnTo>
                    <a:pt x="682" y="251"/>
                  </a:lnTo>
                  <a:lnTo>
                    <a:pt x="668" y="279"/>
                  </a:lnTo>
                  <a:lnTo>
                    <a:pt x="653" y="305"/>
                  </a:lnTo>
                  <a:lnTo>
                    <a:pt x="637" y="329"/>
                  </a:lnTo>
                  <a:lnTo>
                    <a:pt x="620" y="350"/>
                  </a:lnTo>
                  <a:lnTo>
                    <a:pt x="602" y="369"/>
                  </a:lnTo>
                  <a:lnTo>
                    <a:pt x="583" y="382"/>
                  </a:lnTo>
                  <a:lnTo>
                    <a:pt x="562" y="393"/>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5" name="Freeform 159"/>
            <p:cNvSpPr/>
            <p:nvPr/>
          </p:nvSpPr>
          <p:spPr bwMode="auto">
            <a:xfrm>
              <a:off x="1146" y="2347"/>
              <a:ext cx="123" cy="144"/>
            </a:xfrm>
            <a:custGeom>
              <a:avLst/>
              <a:gdLst/>
              <a:ahLst/>
              <a:cxnLst>
                <a:cxn ang="0">
                  <a:pos x="248" y="194"/>
                </a:cxn>
                <a:cxn ang="0">
                  <a:pos x="215" y="222"/>
                </a:cxn>
                <a:cxn ang="0">
                  <a:pos x="163" y="248"/>
                </a:cxn>
                <a:cxn ang="0">
                  <a:pos x="105" y="271"/>
                </a:cxn>
                <a:cxn ang="0">
                  <a:pos x="25" y="255"/>
                </a:cxn>
                <a:cxn ang="0">
                  <a:pos x="16" y="240"/>
                </a:cxn>
                <a:cxn ang="0">
                  <a:pos x="4" y="217"/>
                </a:cxn>
                <a:cxn ang="0">
                  <a:pos x="0" y="190"/>
                </a:cxn>
                <a:cxn ang="0">
                  <a:pos x="8" y="167"/>
                </a:cxn>
                <a:cxn ang="0">
                  <a:pos x="19" y="156"/>
                </a:cxn>
                <a:cxn ang="0">
                  <a:pos x="31" y="148"/>
                </a:cxn>
                <a:cxn ang="0">
                  <a:pos x="43" y="141"/>
                </a:cxn>
                <a:cxn ang="0">
                  <a:pos x="53" y="137"/>
                </a:cxn>
                <a:cxn ang="0">
                  <a:pos x="63" y="139"/>
                </a:cxn>
                <a:cxn ang="0">
                  <a:pos x="74" y="139"/>
                </a:cxn>
                <a:cxn ang="0">
                  <a:pos x="63" y="166"/>
                </a:cxn>
                <a:cxn ang="0">
                  <a:pos x="41" y="195"/>
                </a:cxn>
                <a:cxn ang="0">
                  <a:pos x="66" y="211"/>
                </a:cxn>
                <a:cxn ang="0">
                  <a:pos x="74" y="202"/>
                </a:cxn>
                <a:cxn ang="0">
                  <a:pos x="84" y="187"/>
                </a:cxn>
                <a:cxn ang="0">
                  <a:pos x="94" y="171"/>
                </a:cxn>
                <a:cxn ang="0">
                  <a:pos x="165" y="237"/>
                </a:cxn>
                <a:cxn ang="0">
                  <a:pos x="165" y="96"/>
                </a:cxn>
                <a:cxn ang="0">
                  <a:pos x="152" y="80"/>
                </a:cxn>
                <a:cxn ang="0">
                  <a:pos x="140" y="87"/>
                </a:cxn>
                <a:cxn ang="0">
                  <a:pos x="120" y="96"/>
                </a:cxn>
                <a:cxn ang="0">
                  <a:pos x="94" y="105"/>
                </a:cxn>
                <a:cxn ang="0">
                  <a:pos x="82" y="108"/>
                </a:cxn>
                <a:cxn ang="0">
                  <a:pos x="81" y="108"/>
                </a:cxn>
                <a:cxn ang="0">
                  <a:pos x="75" y="106"/>
                </a:cxn>
                <a:cxn ang="0">
                  <a:pos x="62" y="105"/>
                </a:cxn>
                <a:cxn ang="0">
                  <a:pos x="51" y="104"/>
                </a:cxn>
                <a:cxn ang="0">
                  <a:pos x="45" y="98"/>
                </a:cxn>
                <a:cxn ang="0">
                  <a:pos x="40" y="93"/>
                </a:cxn>
                <a:cxn ang="0">
                  <a:pos x="38" y="87"/>
                </a:cxn>
                <a:cxn ang="0">
                  <a:pos x="45" y="83"/>
                </a:cxn>
                <a:cxn ang="0">
                  <a:pos x="57" y="79"/>
                </a:cxn>
                <a:cxn ang="0">
                  <a:pos x="71" y="70"/>
                </a:cxn>
                <a:cxn ang="0">
                  <a:pos x="86" y="58"/>
                </a:cxn>
                <a:cxn ang="0">
                  <a:pos x="105" y="43"/>
                </a:cxn>
                <a:cxn ang="0">
                  <a:pos x="127" y="26"/>
                </a:cxn>
                <a:cxn ang="0">
                  <a:pos x="151" y="11"/>
                </a:cxn>
                <a:cxn ang="0">
                  <a:pos x="176" y="2"/>
                </a:cxn>
                <a:cxn ang="0">
                  <a:pos x="196" y="0"/>
                </a:cxn>
                <a:cxn ang="0">
                  <a:pos x="206" y="4"/>
                </a:cxn>
                <a:cxn ang="0">
                  <a:pos x="220" y="27"/>
                </a:cxn>
                <a:cxn ang="0">
                  <a:pos x="226" y="75"/>
                </a:cxn>
                <a:cxn ang="0">
                  <a:pos x="223" y="102"/>
                </a:cxn>
                <a:cxn ang="0">
                  <a:pos x="227" y="104"/>
                </a:cxn>
                <a:cxn ang="0">
                  <a:pos x="229" y="106"/>
                </a:cxn>
                <a:cxn ang="0">
                  <a:pos x="244" y="126"/>
                </a:cxn>
                <a:cxn ang="0">
                  <a:pos x="253" y="181"/>
                </a:cxn>
              </a:cxnLst>
              <a:rect l="0" t="0" r="r" b="b"/>
              <a:pathLst>
                <a:path w="253" h="280">
                  <a:moveTo>
                    <a:pt x="253" y="181"/>
                  </a:moveTo>
                  <a:lnTo>
                    <a:pt x="248" y="194"/>
                  </a:lnTo>
                  <a:lnTo>
                    <a:pt x="235" y="208"/>
                  </a:lnTo>
                  <a:lnTo>
                    <a:pt x="215" y="222"/>
                  </a:lnTo>
                  <a:lnTo>
                    <a:pt x="191" y="234"/>
                  </a:lnTo>
                  <a:lnTo>
                    <a:pt x="163" y="248"/>
                  </a:lnTo>
                  <a:lnTo>
                    <a:pt x="134" y="260"/>
                  </a:lnTo>
                  <a:lnTo>
                    <a:pt x="105" y="271"/>
                  </a:lnTo>
                  <a:lnTo>
                    <a:pt x="76" y="280"/>
                  </a:lnTo>
                  <a:lnTo>
                    <a:pt x="25" y="255"/>
                  </a:lnTo>
                  <a:lnTo>
                    <a:pt x="21" y="249"/>
                  </a:lnTo>
                  <a:lnTo>
                    <a:pt x="16" y="240"/>
                  </a:lnTo>
                  <a:lnTo>
                    <a:pt x="10" y="230"/>
                  </a:lnTo>
                  <a:lnTo>
                    <a:pt x="4" y="217"/>
                  </a:lnTo>
                  <a:lnTo>
                    <a:pt x="1" y="204"/>
                  </a:lnTo>
                  <a:lnTo>
                    <a:pt x="0" y="190"/>
                  </a:lnTo>
                  <a:lnTo>
                    <a:pt x="1" y="178"/>
                  </a:lnTo>
                  <a:lnTo>
                    <a:pt x="8" y="167"/>
                  </a:lnTo>
                  <a:lnTo>
                    <a:pt x="14" y="162"/>
                  </a:lnTo>
                  <a:lnTo>
                    <a:pt x="19" y="156"/>
                  </a:lnTo>
                  <a:lnTo>
                    <a:pt x="25" y="151"/>
                  </a:lnTo>
                  <a:lnTo>
                    <a:pt x="31" y="148"/>
                  </a:lnTo>
                  <a:lnTo>
                    <a:pt x="37" y="144"/>
                  </a:lnTo>
                  <a:lnTo>
                    <a:pt x="43" y="141"/>
                  </a:lnTo>
                  <a:lnTo>
                    <a:pt x="47" y="139"/>
                  </a:lnTo>
                  <a:lnTo>
                    <a:pt x="53" y="137"/>
                  </a:lnTo>
                  <a:lnTo>
                    <a:pt x="59" y="139"/>
                  </a:lnTo>
                  <a:lnTo>
                    <a:pt x="63" y="139"/>
                  </a:lnTo>
                  <a:lnTo>
                    <a:pt x="69" y="139"/>
                  </a:lnTo>
                  <a:lnTo>
                    <a:pt x="74" y="139"/>
                  </a:lnTo>
                  <a:lnTo>
                    <a:pt x="71" y="150"/>
                  </a:lnTo>
                  <a:lnTo>
                    <a:pt x="63" y="166"/>
                  </a:lnTo>
                  <a:lnTo>
                    <a:pt x="53" y="181"/>
                  </a:lnTo>
                  <a:lnTo>
                    <a:pt x="41" y="195"/>
                  </a:lnTo>
                  <a:lnTo>
                    <a:pt x="63" y="215"/>
                  </a:lnTo>
                  <a:lnTo>
                    <a:pt x="66" y="211"/>
                  </a:lnTo>
                  <a:lnTo>
                    <a:pt x="69" y="208"/>
                  </a:lnTo>
                  <a:lnTo>
                    <a:pt x="74" y="202"/>
                  </a:lnTo>
                  <a:lnTo>
                    <a:pt x="79" y="195"/>
                  </a:lnTo>
                  <a:lnTo>
                    <a:pt x="84" y="187"/>
                  </a:lnTo>
                  <a:lnTo>
                    <a:pt x="90" y="179"/>
                  </a:lnTo>
                  <a:lnTo>
                    <a:pt x="94" y="171"/>
                  </a:lnTo>
                  <a:lnTo>
                    <a:pt x="99" y="162"/>
                  </a:lnTo>
                  <a:lnTo>
                    <a:pt x="165" y="237"/>
                  </a:lnTo>
                  <a:lnTo>
                    <a:pt x="234" y="173"/>
                  </a:lnTo>
                  <a:lnTo>
                    <a:pt x="165" y="96"/>
                  </a:lnTo>
                  <a:lnTo>
                    <a:pt x="154" y="79"/>
                  </a:lnTo>
                  <a:lnTo>
                    <a:pt x="152" y="80"/>
                  </a:lnTo>
                  <a:lnTo>
                    <a:pt x="147" y="82"/>
                  </a:lnTo>
                  <a:lnTo>
                    <a:pt x="140" y="87"/>
                  </a:lnTo>
                  <a:lnTo>
                    <a:pt x="130" y="91"/>
                  </a:lnTo>
                  <a:lnTo>
                    <a:pt x="120" y="96"/>
                  </a:lnTo>
                  <a:lnTo>
                    <a:pt x="107" y="101"/>
                  </a:lnTo>
                  <a:lnTo>
                    <a:pt x="94" y="105"/>
                  </a:lnTo>
                  <a:lnTo>
                    <a:pt x="82" y="109"/>
                  </a:lnTo>
                  <a:lnTo>
                    <a:pt x="82" y="108"/>
                  </a:lnTo>
                  <a:lnTo>
                    <a:pt x="82" y="108"/>
                  </a:lnTo>
                  <a:lnTo>
                    <a:pt x="81" y="108"/>
                  </a:lnTo>
                  <a:lnTo>
                    <a:pt x="81" y="108"/>
                  </a:lnTo>
                  <a:lnTo>
                    <a:pt x="75" y="106"/>
                  </a:lnTo>
                  <a:lnTo>
                    <a:pt x="68" y="105"/>
                  </a:lnTo>
                  <a:lnTo>
                    <a:pt x="62" y="105"/>
                  </a:lnTo>
                  <a:lnTo>
                    <a:pt x="55" y="106"/>
                  </a:lnTo>
                  <a:lnTo>
                    <a:pt x="51" y="104"/>
                  </a:lnTo>
                  <a:lnTo>
                    <a:pt x="47" y="102"/>
                  </a:lnTo>
                  <a:lnTo>
                    <a:pt x="45" y="98"/>
                  </a:lnTo>
                  <a:lnTo>
                    <a:pt x="43" y="96"/>
                  </a:lnTo>
                  <a:lnTo>
                    <a:pt x="40" y="93"/>
                  </a:lnTo>
                  <a:lnTo>
                    <a:pt x="39" y="89"/>
                  </a:lnTo>
                  <a:lnTo>
                    <a:pt x="38" y="87"/>
                  </a:lnTo>
                  <a:lnTo>
                    <a:pt x="38" y="85"/>
                  </a:lnTo>
                  <a:lnTo>
                    <a:pt x="45" y="83"/>
                  </a:lnTo>
                  <a:lnTo>
                    <a:pt x="51" y="81"/>
                  </a:lnTo>
                  <a:lnTo>
                    <a:pt x="57" y="79"/>
                  </a:lnTo>
                  <a:lnTo>
                    <a:pt x="64" y="74"/>
                  </a:lnTo>
                  <a:lnTo>
                    <a:pt x="71" y="70"/>
                  </a:lnTo>
                  <a:lnTo>
                    <a:pt x="78" y="64"/>
                  </a:lnTo>
                  <a:lnTo>
                    <a:pt x="86" y="58"/>
                  </a:lnTo>
                  <a:lnTo>
                    <a:pt x="94" y="51"/>
                  </a:lnTo>
                  <a:lnTo>
                    <a:pt x="105" y="43"/>
                  </a:lnTo>
                  <a:lnTo>
                    <a:pt x="115" y="34"/>
                  </a:lnTo>
                  <a:lnTo>
                    <a:pt x="127" y="26"/>
                  </a:lnTo>
                  <a:lnTo>
                    <a:pt x="138" y="18"/>
                  </a:lnTo>
                  <a:lnTo>
                    <a:pt x="151" y="11"/>
                  </a:lnTo>
                  <a:lnTo>
                    <a:pt x="163" y="6"/>
                  </a:lnTo>
                  <a:lnTo>
                    <a:pt x="176" y="2"/>
                  </a:lnTo>
                  <a:lnTo>
                    <a:pt x="189" y="0"/>
                  </a:lnTo>
                  <a:lnTo>
                    <a:pt x="196" y="0"/>
                  </a:lnTo>
                  <a:lnTo>
                    <a:pt x="201" y="2"/>
                  </a:lnTo>
                  <a:lnTo>
                    <a:pt x="206" y="4"/>
                  </a:lnTo>
                  <a:lnTo>
                    <a:pt x="210" y="7"/>
                  </a:lnTo>
                  <a:lnTo>
                    <a:pt x="220" y="27"/>
                  </a:lnTo>
                  <a:lnTo>
                    <a:pt x="224" y="51"/>
                  </a:lnTo>
                  <a:lnTo>
                    <a:pt x="226" y="75"/>
                  </a:lnTo>
                  <a:lnTo>
                    <a:pt x="224" y="94"/>
                  </a:lnTo>
                  <a:lnTo>
                    <a:pt x="223" y="102"/>
                  </a:lnTo>
                  <a:lnTo>
                    <a:pt x="224" y="103"/>
                  </a:lnTo>
                  <a:lnTo>
                    <a:pt x="227" y="104"/>
                  </a:lnTo>
                  <a:lnTo>
                    <a:pt x="228" y="105"/>
                  </a:lnTo>
                  <a:lnTo>
                    <a:pt x="229" y="106"/>
                  </a:lnTo>
                  <a:lnTo>
                    <a:pt x="234" y="112"/>
                  </a:lnTo>
                  <a:lnTo>
                    <a:pt x="244" y="126"/>
                  </a:lnTo>
                  <a:lnTo>
                    <a:pt x="252" y="149"/>
                  </a:lnTo>
                  <a:lnTo>
                    <a:pt x="253" y="181"/>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6" name="Freeform 160"/>
            <p:cNvSpPr/>
            <p:nvPr/>
          </p:nvSpPr>
          <p:spPr bwMode="auto">
            <a:xfrm>
              <a:off x="1203" y="2405"/>
              <a:ext cx="41" cy="40"/>
            </a:xfrm>
            <a:custGeom>
              <a:avLst/>
              <a:gdLst/>
              <a:ahLst/>
              <a:cxnLst>
                <a:cxn ang="0">
                  <a:pos x="34" y="0"/>
                </a:cxn>
                <a:cxn ang="0">
                  <a:pos x="82" y="54"/>
                </a:cxn>
                <a:cxn ang="0">
                  <a:pos x="57" y="78"/>
                </a:cxn>
                <a:cxn ang="0">
                  <a:pos x="0" y="14"/>
                </a:cxn>
                <a:cxn ang="0">
                  <a:pos x="10" y="10"/>
                </a:cxn>
                <a:cxn ang="0">
                  <a:pos x="19" y="7"/>
                </a:cxn>
                <a:cxn ang="0">
                  <a:pos x="27" y="3"/>
                </a:cxn>
                <a:cxn ang="0">
                  <a:pos x="34" y="0"/>
                </a:cxn>
              </a:cxnLst>
              <a:rect l="0" t="0" r="r" b="b"/>
              <a:pathLst>
                <a:path w="82" h="78">
                  <a:moveTo>
                    <a:pt x="34" y="0"/>
                  </a:moveTo>
                  <a:lnTo>
                    <a:pt x="82" y="54"/>
                  </a:lnTo>
                  <a:lnTo>
                    <a:pt x="57" y="78"/>
                  </a:lnTo>
                  <a:lnTo>
                    <a:pt x="0" y="14"/>
                  </a:lnTo>
                  <a:lnTo>
                    <a:pt x="10" y="10"/>
                  </a:lnTo>
                  <a:lnTo>
                    <a:pt x="19" y="7"/>
                  </a:lnTo>
                  <a:lnTo>
                    <a:pt x="27" y="3"/>
                  </a:lnTo>
                  <a:lnTo>
                    <a:pt x="34" y="0"/>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7" name="Rectangle 161"/>
            <p:cNvSpPr>
              <a:spLocks noChangeArrowheads="1"/>
            </p:cNvSpPr>
            <p:nvPr/>
          </p:nvSpPr>
          <p:spPr bwMode="auto">
            <a:xfrm>
              <a:off x="1225" y="2386"/>
              <a:ext cx="1" cy="1"/>
            </a:xfrm>
            <a:prstGeom prst="rect">
              <a:avLst/>
            </a:prstGeom>
            <a:solidFill>
              <a:srgbClr val="93C65B"/>
            </a:solidFill>
            <a:ln w="9525">
              <a:noFill/>
              <a:miter lim="800000"/>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8" name="Freeform 162"/>
            <p:cNvSpPr/>
            <p:nvPr/>
          </p:nvSpPr>
          <p:spPr bwMode="auto">
            <a:xfrm>
              <a:off x="938" y="2095"/>
              <a:ext cx="212" cy="211"/>
            </a:xfrm>
            <a:custGeom>
              <a:avLst/>
              <a:gdLst/>
              <a:ahLst/>
              <a:cxnLst>
                <a:cxn ang="0">
                  <a:pos x="190" y="1"/>
                </a:cxn>
                <a:cxn ang="0">
                  <a:pos x="148" y="9"/>
                </a:cxn>
                <a:cxn ang="0">
                  <a:pos x="110" y="25"/>
                </a:cxn>
                <a:cxn ang="0">
                  <a:pos x="77" y="48"/>
                </a:cxn>
                <a:cxn ang="0">
                  <a:pos x="48" y="77"/>
                </a:cxn>
                <a:cxn ang="0">
                  <a:pos x="25" y="111"/>
                </a:cxn>
                <a:cxn ang="0">
                  <a:pos x="9" y="149"/>
                </a:cxn>
                <a:cxn ang="0">
                  <a:pos x="1" y="189"/>
                </a:cxn>
                <a:cxn ang="0">
                  <a:pos x="1" y="232"/>
                </a:cxn>
                <a:cxn ang="0">
                  <a:pos x="9" y="273"/>
                </a:cxn>
                <a:cxn ang="0">
                  <a:pos x="25" y="311"/>
                </a:cxn>
                <a:cxn ang="0">
                  <a:pos x="48" y="346"/>
                </a:cxn>
                <a:cxn ang="0">
                  <a:pos x="78" y="374"/>
                </a:cxn>
                <a:cxn ang="0">
                  <a:pos x="113" y="397"/>
                </a:cxn>
                <a:cxn ang="0">
                  <a:pos x="151" y="413"/>
                </a:cxn>
                <a:cxn ang="0">
                  <a:pos x="191" y="422"/>
                </a:cxn>
                <a:cxn ang="0">
                  <a:pos x="232" y="422"/>
                </a:cxn>
                <a:cxn ang="0">
                  <a:pos x="273" y="413"/>
                </a:cxn>
                <a:cxn ang="0">
                  <a:pos x="311" y="397"/>
                </a:cxn>
                <a:cxn ang="0">
                  <a:pos x="345" y="374"/>
                </a:cxn>
                <a:cxn ang="0">
                  <a:pos x="374" y="346"/>
                </a:cxn>
                <a:cxn ang="0">
                  <a:pos x="397" y="311"/>
                </a:cxn>
                <a:cxn ang="0">
                  <a:pos x="413" y="273"/>
                </a:cxn>
                <a:cxn ang="0">
                  <a:pos x="421" y="232"/>
                </a:cxn>
                <a:cxn ang="0">
                  <a:pos x="421" y="190"/>
                </a:cxn>
                <a:cxn ang="0">
                  <a:pos x="413" y="150"/>
                </a:cxn>
                <a:cxn ang="0">
                  <a:pos x="397" y="112"/>
                </a:cxn>
                <a:cxn ang="0">
                  <a:pos x="374" y="77"/>
                </a:cxn>
                <a:cxn ang="0">
                  <a:pos x="345" y="48"/>
                </a:cxn>
                <a:cxn ang="0">
                  <a:pos x="311" y="25"/>
                </a:cxn>
                <a:cxn ang="0">
                  <a:pos x="273" y="9"/>
                </a:cxn>
                <a:cxn ang="0">
                  <a:pos x="232" y="1"/>
                </a:cxn>
              </a:cxnLst>
              <a:rect l="0" t="0" r="r" b="b"/>
              <a:pathLst>
                <a:path w="422" h="423">
                  <a:moveTo>
                    <a:pt x="212" y="0"/>
                  </a:moveTo>
                  <a:lnTo>
                    <a:pt x="190" y="1"/>
                  </a:lnTo>
                  <a:lnTo>
                    <a:pt x="169" y="5"/>
                  </a:lnTo>
                  <a:lnTo>
                    <a:pt x="148" y="9"/>
                  </a:lnTo>
                  <a:lnTo>
                    <a:pt x="129" y="16"/>
                  </a:lnTo>
                  <a:lnTo>
                    <a:pt x="110" y="25"/>
                  </a:lnTo>
                  <a:lnTo>
                    <a:pt x="93" y="36"/>
                  </a:lnTo>
                  <a:lnTo>
                    <a:pt x="77" y="48"/>
                  </a:lnTo>
                  <a:lnTo>
                    <a:pt x="62" y="62"/>
                  </a:lnTo>
                  <a:lnTo>
                    <a:pt x="48" y="77"/>
                  </a:lnTo>
                  <a:lnTo>
                    <a:pt x="35" y="93"/>
                  </a:lnTo>
                  <a:lnTo>
                    <a:pt x="25" y="111"/>
                  </a:lnTo>
                  <a:lnTo>
                    <a:pt x="16" y="129"/>
                  </a:lnTo>
                  <a:lnTo>
                    <a:pt x="9" y="149"/>
                  </a:lnTo>
                  <a:lnTo>
                    <a:pt x="4" y="168"/>
                  </a:lnTo>
                  <a:lnTo>
                    <a:pt x="1" y="189"/>
                  </a:lnTo>
                  <a:lnTo>
                    <a:pt x="0" y="211"/>
                  </a:lnTo>
                  <a:lnTo>
                    <a:pt x="1" y="232"/>
                  </a:lnTo>
                  <a:lnTo>
                    <a:pt x="4" y="252"/>
                  </a:lnTo>
                  <a:lnTo>
                    <a:pt x="9" y="273"/>
                  </a:lnTo>
                  <a:lnTo>
                    <a:pt x="16" y="293"/>
                  </a:lnTo>
                  <a:lnTo>
                    <a:pt x="25" y="311"/>
                  </a:lnTo>
                  <a:lnTo>
                    <a:pt x="35" y="328"/>
                  </a:lnTo>
                  <a:lnTo>
                    <a:pt x="48" y="346"/>
                  </a:lnTo>
                  <a:lnTo>
                    <a:pt x="62" y="361"/>
                  </a:lnTo>
                  <a:lnTo>
                    <a:pt x="78" y="374"/>
                  </a:lnTo>
                  <a:lnTo>
                    <a:pt x="94" y="387"/>
                  </a:lnTo>
                  <a:lnTo>
                    <a:pt x="113" y="397"/>
                  </a:lnTo>
                  <a:lnTo>
                    <a:pt x="131" y="407"/>
                  </a:lnTo>
                  <a:lnTo>
                    <a:pt x="151" y="413"/>
                  </a:lnTo>
                  <a:lnTo>
                    <a:pt x="170" y="418"/>
                  </a:lnTo>
                  <a:lnTo>
                    <a:pt x="191" y="422"/>
                  </a:lnTo>
                  <a:lnTo>
                    <a:pt x="212" y="423"/>
                  </a:lnTo>
                  <a:lnTo>
                    <a:pt x="232" y="422"/>
                  </a:lnTo>
                  <a:lnTo>
                    <a:pt x="253" y="418"/>
                  </a:lnTo>
                  <a:lnTo>
                    <a:pt x="273" y="413"/>
                  </a:lnTo>
                  <a:lnTo>
                    <a:pt x="292" y="407"/>
                  </a:lnTo>
                  <a:lnTo>
                    <a:pt x="311" y="397"/>
                  </a:lnTo>
                  <a:lnTo>
                    <a:pt x="328" y="387"/>
                  </a:lnTo>
                  <a:lnTo>
                    <a:pt x="345" y="374"/>
                  </a:lnTo>
                  <a:lnTo>
                    <a:pt x="360" y="361"/>
                  </a:lnTo>
                  <a:lnTo>
                    <a:pt x="374" y="346"/>
                  </a:lnTo>
                  <a:lnTo>
                    <a:pt x="387" y="328"/>
                  </a:lnTo>
                  <a:lnTo>
                    <a:pt x="397" y="311"/>
                  </a:lnTo>
                  <a:lnTo>
                    <a:pt x="406" y="293"/>
                  </a:lnTo>
                  <a:lnTo>
                    <a:pt x="413" y="273"/>
                  </a:lnTo>
                  <a:lnTo>
                    <a:pt x="418" y="252"/>
                  </a:lnTo>
                  <a:lnTo>
                    <a:pt x="421" y="232"/>
                  </a:lnTo>
                  <a:lnTo>
                    <a:pt x="422" y="211"/>
                  </a:lnTo>
                  <a:lnTo>
                    <a:pt x="421" y="190"/>
                  </a:lnTo>
                  <a:lnTo>
                    <a:pt x="418" y="169"/>
                  </a:lnTo>
                  <a:lnTo>
                    <a:pt x="413" y="150"/>
                  </a:lnTo>
                  <a:lnTo>
                    <a:pt x="406" y="130"/>
                  </a:lnTo>
                  <a:lnTo>
                    <a:pt x="397" y="112"/>
                  </a:lnTo>
                  <a:lnTo>
                    <a:pt x="387" y="94"/>
                  </a:lnTo>
                  <a:lnTo>
                    <a:pt x="374" y="77"/>
                  </a:lnTo>
                  <a:lnTo>
                    <a:pt x="360" y="62"/>
                  </a:lnTo>
                  <a:lnTo>
                    <a:pt x="345" y="48"/>
                  </a:lnTo>
                  <a:lnTo>
                    <a:pt x="328" y="36"/>
                  </a:lnTo>
                  <a:lnTo>
                    <a:pt x="311" y="25"/>
                  </a:lnTo>
                  <a:lnTo>
                    <a:pt x="292" y="16"/>
                  </a:lnTo>
                  <a:lnTo>
                    <a:pt x="273" y="9"/>
                  </a:lnTo>
                  <a:lnTo>
                    <a:pt x="253" y="5"/>
                  </a:lnTo>
                  <a:lnTo>
                    <a:pt x="232" y="1"/>
                  </a:lnTo>
                  <a:lnTo>
                    <a:pt x="212" y="0"/>
                  </a:lnTo>
                  <a:close/>
                </a:path>
              </a:pathLst>
            </a:custGeom>
            <a:solidFill>
              <a:srgbClr val="000000"/>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9" name="Freeform 163"/>
            <p:cNvSpPr/>
            <p:nvPr/>
          </p:nvSpPr>
          <p:spPr bwMode="auto">
            <a:xfrm>
              <a:off x="953" y="2109"/>
              <a:ext cx="182" cy="182"/>
            </a:xfrm>
            <a:custGeom>
              <a:avLst/>
              <a:gdLst/>
              <a:ahLst/>
              <a:cxnLst>
                <a:cxn ang="0">
                  <a:pos x="182" y="364"/>
                </a:cxn>
                <a:cxn ang="0">
                  <a:pos x="163" y="363"/>
                </a:cxn>
                <a:cxn ang="0">
                  <a:pos x="146" y="360"/>
                </a:cxn>
                <a:cxn ang="0">
                  <a:pos x="129" y="356"/>
                </a:cxn>
                <a:cxn ang="0">
                  <a:pos x="111" y="350"/>
                </a:cxn>
                <a:cxn ang="0">
                  <a:pos x="95" y="343"/>
                </a:cxn>
                <a:cxn ang="0">
                  <a:pos x="80" y="334"/>
                </a:cxn>
                <a:cxn ang="0">
                  <a:pos x="67" y="323"/>
                </a:cxn>
                <a:cxn ang="0">
                  <a:pos x="53" y="311"/>
                </a:cxn>
                <a:cxn ang="0">
                  <a:pos x="40" y="297"/>
                </a:cxn>
                <a:cxn ang="0">
                  <a:pos x="30" y="283"/>
                </a:cxn>
                <a:cxn ang="0">
                  <a:pos x="20" y="268"/>
                </a:cxn>
                <a:cxn ang="0">
                  <a:pos x="14" y="252"/>
                </a:cxn>
                <a:cxn ang="0">
                  <a:pos x="8" y="235"/>
                </a:cxn>
                <a:cxn ang="0">
                  <a:pos x="3" y="218"/>
                </a:cxn>
                <a:cxn ang="0">
                  <a:pos x="1" y="200"/>
                </a:cxn>
                <a:cxn ang="0">
                  <a:pos x="0" y="182"/>
                </a:cxn>
                <a:cxn ang="0">
                  <a:pos x="1" y="163"/>
                </a:cxn>
                <a:cxn ang="0">
                  <a:pos x="3" y="146"/>
                </a:cxn>
                <a:cxn ang="0">
                  <a:pos x="8" y="129"/>
                </a:cxn>
                <a:cxn ang="0">
                  <a:pos x="14" y="113"/>
                </a:cxn>
                <a:cxn ang="0">
                  <a:pos x="20" y="97"/>
                </a:cxn>
                <a:cxn ang="0">
                  <a:pos x="30" y="82"/>
                </a:cxn>
                <a:cxn ang="0">
                  <a:pos x="40" y="68"/>
                </a:cxn>
                <a:cxn ang="0">
                  <a:pos x="53" y="54"/>
                </a:cxn>
                <a:cxn ang="0">
                  <a:pos x="67" y="41"/>
                </a:cxn>
                <a:cxn ang="0">
                  <a:pos x="80" y="31"/>
                </a:cxn>
                <a:cxn ang="0">
                  <a:pos x="95" y="22"/>
                </a:cxn>
                <a:cxn ang="0">
                  <a:pos x="111" y="14"/>
                </a:cxn>
                <a:cxn ang="0">
                  <a:pos x="129" y="8"/>
                </a:cxn>
                <a:cxn ang="0">
                  <a:pos x="146" y="3"/>
                </a:cxn>
                <a:cxn ang="0">
                  <a:pos x="163" y="1"/>
                </a:cxn>
                <a:cxn ang="0">
                  <a:pos x="182" y="0"/>
                </a:cxn>
                <a:cxn ang="0">
                  <a:pos x="200" y="1"/>
                </a:cxn>
                <a:cxn ang="0">
                  <a:pos x="217" y="3"/>
                </a:cxn>
                <a:cxn ang="0">
                  <a:pos x="235" y="8"/>
                </a:cxn>
                <a:cxn ang="0">
                  <a:pos x="251" y="14"/>
                </a:cxn>
                <a:cxn ang="0">
                  <a:pos x="267" y="22"/>
                </a:cxn>
                <a:cxn ang="0">
                  <a:pos x="282" y="31"/>
                </a:cxn>
                <a:cxn ang="0">
                  <a:pos x="296" y="41"/>
                </a:cxn>
                <a:cxn ang="0">
                  <a:pos x="310" y="54"/>
                </a:cxn>
                <a:cxn ang="0">
                  <a:pos x="322" y="68"/>
                </a:cxn>
                <a:cxn ang="0">
                  <a:pos x="333" y="82"/>
                </a:cxn>
                <a:cxn ang="0">
                  <a:pos x="342" y="97"/>
                </a:cxn>
                <a:cxn ang="0">
                  <a:pos x="350" y="113"/>
                </a:cxn>
                <a:cxn ang="0">
                  <a:pos x="356" y="129"/>
                </a:cxn>
                <a:cxn ang="0">
                  <a:pos x="360" y="146"/>
                </a:cxn>
                <a:cxn ang="0">
                  <a:pos x="363" y="163"/>
                </a:cxn>
                <a:cxn ang="0">
                  <a:pos x="364" y="182"/>
                </a:cxn>
                <a:cxn ang="0">
                  <a:pos x="360" y="219"/>
                </a:cxn>
                <a:cxn ang="0">
                  <a:pos x="350" y="253"/>
                </a:cxn>
                <a:cxn ang="0">
                  <a:pos x="333" y="284"/>
                </a:cxn>
                <a:cxn ang="0">
                  <a:pos x="311" y="311"/>
                </a:cxn>
                <a:cxn ang="0">
                  <a:pos x="283" y="333"/>
                </a:cxn>
                <a:cxn ang="0">
                  <a:pos x="252" y="350"/>
                </a:cxn>
                <a:cxn ang="0">
                  <a:pos x="219" y="360"/>
                </a:cxn>
                <a:cxn ang="0">
                  <a:pos x="182" y="364"/>
                </a:cxn>
              </a:cxnLst>
              <a:rect l="0" t="0" r="r" b="b"/>
              <a:pathLst>
                <a:path w="364" h="364">
                  <a:moveTo>
                    <a:pt x="182" y="364"/>
                  </a:moveTo>
                  <a:lnTo>
                    <a:pt x="163" y="363"/>
                  </a:lnTo>
                  <a:lnTo>
                    <a:pt x="146" y="360"/>
                  </a:lnTo>
                  <a:lnTo>
                    <a:pt x="129" y="356"/>
                  </a:lnTo>
                  <a:lnTo>
                    <a:pt x="111" y="350"/>
                  </a:lnTo>
                  <a:lnTo>
                    <a:pt x="95" y="343"/>
                  </a:lnTo>
                  <a:lnTo>
                    <a:pt x="80" y="334"/>
                  </a:lnTo>
                  <a:lnTo>
                    <a:pt x="67" y="323"/>
                  </a:lnTo>
                  <a:lnTo>
                    <a:pt x="53" y="311"/>
                  </a:lnTo>
                  <a:lnTo>
                    <a:pt x="40" y="297"/>
                  </a:lnTo>
                  <a:lnTo>
                    <a:pt x="30" y="283"/>
                  </a:lnTo>
                  <a:lnTo>
                    <a:pt x="20" y="268"/>
                  </a:lnTo>
                  <a:lnTo>
                    <a:pt x="14" y="252"/>
                  </a:lnTo>
                  <a:lnTo>
                    <a:pt x="8" y="235"/>
                  </a:lnTo>
                  <a:lnTo>
                    <a:pt x="3" y="218"/>
                  </a:lnTo>
                  <a:lnTo>
                    <a:pt x="1" y="200"/>
                  </a:lnTo>
                  <a:lnTo>
                    <a:pt x="0" y="182"/>
                  </a:lnTo>
                  <a:lnTo>
                    <a:pt x="1" y="163"/>
                  </a:lnTo>
                  <a:lnTo>
                    <a:pt x="3" y="146"/>
                  </a:lnTo>
                  <a:lnTo>
                    <a:pt x="8" y="129"/>
                  </a:lnTo>
                  <a:lnTo>
                    <a:pt x="14" y="113"/>
                  </a:lnTo>
                  <a:lnTo>
                    <a:pt x="20" y="97"/>
                  </a:lnTo>
                  <a:lnTo>
                    <a:pt x="30" y="82"/>
                  </a:lnTo>
                  <a:lnTo>
                    <a:pt x="40" y="68"/>
                  </a:lnTo>
                  <a:lnTo>
                    <a:pt x="53" y="54"/>
                  </a:lnTo>
                  <a:lnTo>
                    <a:pt x="67" y="41"/>
                  </a:lnTo>
                  <a:lnTo>
                    <a:pt x="80" y="31"/>
                  </a:lnTo>
                  <a:lnTo>
                    <a:pt x="95" y="22"/>
                  </a:lnTo>
                  <a:lnTo>
                    <a:pt x="111" y="14"/>
                  </a:lnTo>
                  <a:lnTo>
                    <a:pt x="129" y="8"/>
                  </a:lnTo>
                  <a:lnTo>
                    <a:pt x="146" y="3"/>
                  </a:lnTo>
                  <a:lnTo>
                    <a:pt x="163" y="1"/>
                  </a:lnTo>
                  <a:lnTo>
                    <a:pt x="182" y="0"/>
                  </a:lnTo>
                  <a:lnTo>
                    <a:pt x="200" y="1"/>
                  </a:lnTo>
                  <a:lnTo>
                    <a:pt x="217" y="3"/>
                  </a:lnTo>
                  <a:lnTo>
                    <a:pt x="235" y="8"/>
                  </a:lnTo>
                  <a:lnTo>
                    <a:pt x="251" y="14"/>
                  </a:lnTo>
                  <a:lnTo>
                    <a:pt x="267" y="22"/>
                  </a:lnTo>
                  <a:lnTo>
                    <a:pt x="282" y="31"/>
                  </a:lnTo>
                  <a:lnTo>
                    <a:pt x="296" y="41"/>
                  </a:lnTo>
                  <a:lnTo>
                    <a:pt x="310" y="54"/>
                  </a:lnTo>
                  <a:lnTo>
                    <a:pt x="322" y="68"/>
                  </a:lnTo>
                  <a:lnTo>
                    <a:pt x="333" y="82"/>
                  </a:lnTo>
                  <a:lnTo>
                    <a:pt x="342" y="97"/>
                  </a:lnTo>
                  <a:lnTo>
                    <a:pt x="350" y="113"/>
                  </a:lnTo>
                  <a:lnTo>
                    <a:pt x="356" y="129"/>
                  </a:lnTo>
                  <a:lnTo>
                    <a:pt x="360" y="146"/>
                  </a:lnTo>
                  <a:lnTo>
                    <a:pt x="363" y="163"/>
                  </a:lnTo>
                  <a:lnTo>
                    <a:pt x="364" y="182"/>
                  </a:lnTo>
                  <a:lnTo>
                    <a:pt x="360" y="219"/>
                  </a:lnTo>
                  <a:lnTo>
                    <a:pt x="350" y="253"/>
                  </a:lnTo>
                  <a:lnTo>
                    <a:pt x="333" y="284"/>
                  </a:lnTo>
                  <a:lnTo>
                    <a:pt x="311" y="311"/>
                  </a:lnTo>
                  <a:lnTo>
                    <a:pt x="283" y="333"/>
                  </a:lnTo>
                  <a:lnTo>
                    <a:pt x="252" y="350"/>
                  </a:lnTo>
                  <a:lnTo>
                    <a:pt x="219" y="360"/>
                  </a:lnTo>
                  <a:lnTo>
                    <a:pt x="182" y="364"/>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30" name="Freeform 164"/>
            <p:cNvSpPr/>
            <p:nvPr/>
          </p:nvSpPr>
          <p:spPr bwMode="auto">
            <a:xfrm>
              <a:off x="995" y="2130"/>
              <a:ext cx="107" cy="130"/>
            </a:xfrm>
            <a:custGeom>
              <a:avLst/>
              <a:gdLst/>
              <a:ahLst/>
              <a:cxnLst>
                <a:cxn ang="0">
                  <a:pos x="100" y="0"/>
                </a:cxn>
                <a:cxn ang="0">
                  <a:pos x="79" y="2"/>
                </a:cxn>
                <a:cxn ang="0">
                  <a:pos x="61" y="11"/>
                </a:cxn>
                <a:cxn ang="0">
                  <a:pos x="43" y="22"/>
                </a:cxn>
                <a:cxn ang="0">
                  <a:pos x="29" y="38"/>
                </a:cxn>
                <a:cxn ang="0">
                  <a:pos x="17" y="58"/>
                </a:cxn>
                <a:cxn ang="0">
                  <a:pos x="8" y="80"/>
                </a:cxn>
                <a:cxn ang="0">
                  <a:pos x="2" y="104"/>
                </a:cxn>
                <a:cxn ang="0">
                  <a:pos x="0" y="130"/>
                </a:cxn>
                <a:cxn ang="0">
                  <a:pos x="2" y="157"/>
                </a:cxn>
                <a:cxn ang="0">
                  <a:pos x="8" y="181"/>
                </a:cxn>
                <a:cxn ang="0">
                  <a:pos x="17" y="204"/>
                </a:cxn>
                <a:cxn ang="0">
                  <a:pos x="29" y="224"/>
                </a:cxn>
                <a:cxn ang="0">
                  <a:pos x="43" y="240"/>
                </a:cxn>
                <a:cxn ang="0">
                  <a:pos x="61" y="251"/>
                </a:cxn>
                <a:cxn ang="0">
                  <a:pos x="79" y="259"/>
                </a:cxn>
                <a:cxn ang="0">
                  <a:pos x="100" y="262"/>
                </a:cxn>
                <a:cxn ang="0">
                  <a:pos x="120" y="259"/>
                </a:cxn>
                <a:cxn ang="0">
                  <a:pos x="139" y="251"/>
                </a:cxn>
                <a:cxn ang="0">
                  <a:pos x="156" y="240"/>
                </a:cxn>
                <a:cxn ang="0">
                  <a:pos x="171" y="224"/>
                </a:cxn>
                <a:cxn ang="0">
                  <a:pos x="184" y="204"/>
                </a:cxn>
                <a:cxn ang="0">
                  <a:pos x="193" y="181"/>
                </a:cxn>
                <a:cxn ang="0">
                  <a:pos x="199" y="157"/>
                </a:cxn>
                <a:cxn ang="0">
                  <a:pos x="201" y="130"/>
                </a:cxn>
                <a:cxn ang="0">
                  <a:pos x="199" y="104"/>
                </a:cxn>
                <a:cxn ang="0">
                  <a:pos x="193" y="80"/>
                </a:cxn>
                <a:cxn ang="0">
                  <a:pos x="184" y="58"/>
                </a:cxn>
                <a:cxn ang="0">
                  <a:pos x="171" y="38"/>
                </a:cxn>
                <a:cxn ang="0">
                  <a:pos x="156" y="22"/>
                </a:cxn>
                <a:cxn ang="0">
                  <a:pos x="139" y="11"/>
                </a:cxn>
                <a:cxn ang="0">
                  <a:pos x="120" y="2"/>
                </a:cxn>
                <a:cxn ang="0">
                  <a:pos x="100" y="0"/>
                </a:cxn>
              </a:cxnLst>
              <a:rect l="0" t="0" r="r" b="b"/>
              <a:pathLst>
                <a:path w="201" h="262">
                  <a:moveTo>
                    <a:pt x="100" y="0"/>
                  </a:moveTo>
                  <a:lnTo>
                    <a:pt x="79" y="2"/>
                  </a:lnTo>
                  <a:lnTo>
                    <a:pt x="61" y="11"/>
                  </a:lnTo>
                  <a:lnTo>
                    <a:pt x="43" y="22"/>
                  </a:lnTo>
                  <a:lnTo>
                    <a:pt x="29" y="38"/>
                  </a:lnTo>
                  <a:lnTo>
                    <a:pt x="17" y="58"/>
                  </a:lnTo>
                  <a:lnTo>
                    <a:pt x="8" y="80"/>
                  </a:lnTo>
                  <a:lnTo>
                    <a:pt x="2" y="104"/>
                  </a:lnTo>
                  <a:lnTo>
                    <a:pt x="0" y="130"/>
                  </a:lnTo>
                  <a:lnTo>
                    <a:pt x="2" y="157"/>
                  </a:lnTo>
                  <a:lnTo>
                    <a:pt x="8" y="181"/>
                  </a:lnTo>
                  <a:lnTo>
                    <a:pt x="17" y="204"/>
                  </a:lnTo>
                  <a:lnTo>
                    <a:pt x="29" y="224"/>
                  </a:lnTo>
                  <a:lnTo>
                    <a:pt x="43" y="240"/>
                  </a:lnTo>
                  <a:lnTo>
                    <a:pt x="61" y="251"/>
                  </a:lnTo>
                  <a:lnTo>
                    <a:pt x="79" y="259"/>
                  </a:lnTo>
                  <a:lnTo>
                    <a:pt x="100" y="262"/>
                  </a:lnTo>
                  <a:lnTo>
                    <a:pt x="120" y="259"/>
                  </a:lnTo>
                  <a:lnTo>
                    <a:pt x="139" y="251"/>
                  </a:lnTo>
                  <a:lnTo>
                    <a:pt x="156" y="240"/>
                  </a:lnTo>
                  <a:lnTo>
                    <a:pt x="171" y="224"/>
                  </a:lnTo>
                  <a:lnTo>
                    <a:pt x="184" y="204"/>
                  </a:lnTo>
                  <a:lnTo>
                    <a:pt x="193" y="181"/>
                  </a:lnTo>
                  <a:lnTo>
                    <a:pt x="199" y="157"/>
                  </a:lnTo>
                  <a:lnTo>
                    <a:pt x="201" y="130"/>
                  </a:lnTo>
                  <a:lnTo>
                    <a:pt x="199" y="104"/>
                  </a:lnTo>
                  <a:lnTo>
                    <a:pt x="193" y="80"/>
                  </a:lnTo>
                  <a:lnTo>
                    <a:pt x="184" y="58"/>
                  </a:lnTo>
                  <a:lnTo>
                    <a:pt x="171" y="38"/>
                  </a:lnTo>
                  <a:lnTo>
                    <a:pt x="156" y="22"/>
                  </a:lnTo>
                  <a:lnTo>
                    <a:pt x="139" y="11"/>
                  </a:lnTo>
                  <a:lnTo>
                    <a:pt x="120" y="2"/>
                  </a:lnTo>
                  <a:lnTo>
                    <a:pt x="100" y="0"/>
                  </a:lnTo>
                  <a:close/>
                </a:path>
              </a:pathLst>
            </a:custGeom>
            <a:solidFill>
              <a:srgbClr val="000000"/>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grpSp>
    </p:spTree>
    <p:custDataLst>
      <p:tags r:id="rId1"/>
    </p:custData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Freeform 5"/>
          <p:cNvSpPr/>
          <p:nvPr/>
        </p:nvSpPr>
        <p:spPr bwMode="auto">
          <a:xfrm>
            <a:off x="890954" y="1534522"/>
            <a:ext cx="3883197" cy="4006976"/>
          </a:xfrm>
          <a:custGeom>
            <a:avLst/>
            <a:gdLst>
              <a:gd name="T0" fmla="*/ 0 w 5532"/>
              <a:gd name="T1" fmla="*/ 0 h 5715"/>
              <a:gd name="T2" fmla="*/ 5532 w 5532"/>
              <a:gd name="T3" fmla="*/ 0 h 5715"/>
              <a:gd name="T4" fmla="*/ 5532 w 5532"/>
              <a:gd name="T5" fmla="*/ 1093 h 5715"/>
              <a:gd name="T6" fmla="*/ 5280 w 5532"/>
              <a:gd name="T7" fmla="*/ 1093 h 5715"/>
              <a:gd name="T8" fmla="*/ 5280 w 5532"/>
              <a:gd name="T9" fmla="*/ 252 h 5715"/>
              <a:gd name="T10" fmla="*/ 252 w 5532"/>
              <a:gd name="T11" fmla="*/ 252 h 5715"/>
              <a:gd name="T12" fmla="*/ 252 w 5532"/>
              <a:gd name="T13" fmla="*/ 5463 h 5715"/>
              <a:gd name="T14" fmla="*/ 5280 w 5532"/>
              <a:gd name="T15" fmla="*/ 5463 h 5715"/>
              <a:gd name="T16" fmla="*/ 5280 w 5532"/>
              <a:gd name="T17" fmla="*/ 4454 h 5715"/>
              <a:gd name="T18" fmla="*/ 5532 w 5532"/>
              <a:gd name="T19" fmla="*/ 4454 h 5715"/>
              <a:gd name="T20" fmla="*/ 5532 w 5532"/>
              <a:gd name="T21" fmla="*/ 5715 h 5715"/>
              <a:gd name="T22" fmla="*/ 0 w 5532"/>
              <a:gd name="T23" fmla="*/ 5715 h 5715"/>
              <a:gd name="T24" fmla="*/ 0 w 5532"/>
              <a:gd name="T25" fmla="*/ 0 h 5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32" h="5715">
                <a:moveTo>
                  <a:pt x="0" y="0"/>
                </a:moveTo>
                <a:lnTo>
                  <a:pt x="5532" y="0"/>
                </a:lnTo>
                <a:lnTo>
                  <a:pt x="5532" y="1093"/>
                </a:lnTo>
                <a:lnTo>
                  <a:pt x="5280" y="1093"/>
                </a:lnTo>
                <a:lnTo>
                  <a:pt x="5280" y="252"/>
                </a:lnTo>
                <a:lnTo>
                  <a:pt x="252" y="252"/>
                </a:lnTo>
                <a:lnTo>
                  <a:pt x="252" y="5463"/>
                </a:lnTo>
                <a:lnTo>
                  <a:pt x="5280" y="5463"/>
                </a:lnTo>
                <a:lnTo>
                  <a:pt x="5280" y="4454"/>
                </a:lnTo>
                <a:lnTo>
                  <a:pt x="5532" y="4454"/>
                </a:lnTo>
                <a:lnTo>
                  <a:pt x="5532" y="5715"/>
                </a:lnTo>
                <a:lnTo>
                  <a:pt x="0" y="5715"/>
                </a:lnTo>
                <a:lnTo>
                  <a:pt x="0" y="0"/>
                </a:lnTo>
                <a:close/>
              </a:path>
            </a:pathLst>
          </a:custGeom>
          <a:ln>
            <a:solidFill>
              <a:srgbClr val="00B050"/>
            </a:solidFill>
          </a:ln>
        </p:spPr>
        <p:style>
          <a:lnRef idx="2">
            <a:schemeClr val="accent5"/>
          </a:lnRef>
          <a:fillRef idx="2">
            <a:schemeClr val="accent5"/>
          </a:fillRef>
          <a:effectRef idx="0">
            <a:srgbClr val="FFFFFF"/>
          </a:effectRef>
          <a:fontRef idx="minor">
            <a:schemeClr val="lt1"/>
          </a:fontRef>
        </p:style>
        <p:txBody>
          <a:bodyPr vert="horz" wrap="square" lIns="91406" tIns="45703" rIns="91406" bIns="45703" numCol="1" anchor="t" anchorCtr="0" compatLnSpc="1"/>
          <a:lstStyle/>
          <a:p>
            <a:endParaRPr lang="zh-CN" altLang="en-US"/>
          </a:p>
        </p:txBody>
      </p:sp>
      <p:sp>
        <p:nvSpPr>
          <p:cNvPr id="49" name="文本框 48"/>
          <p:cNvSpPr txBox="1"/>
          <p:nvPr/>
        </p:nvSpPr>
        <p:spPr>
          <a:xfrm>
            <a:off x="1243972" y="3101314"/>
            <a:ext cx="6818127" cy="1014730"/>
          </a:xfrm>
          <a:prstGeom prst="rect">
            <a:avLst/>
          </a:prstGeom>
          <a:noFill/>
        </p:spPr>
        <p:txBody>
          <a:bodyPr wrap="square" rtlCol="0">
            <a:spAutoFit/>
          </a:bodyPr>
          <a:lstStyle/>
          <a:p>
            <a:pPr>
              <a:lnSpc>
                <a:spcPct val="150000"/>
              </a:lnSpc>
            </a:pPr>
            <a:r>
              <a:rPr lang="zh-CN" sz="2000" b="1" dirty="0">
                <a:latin typeface="+mj-ea"/>
                <a:ea typeface="+mj-ea"/>
                <a:sym typeface="+mn-ea"/>
              </a:rPr>
              <a:t>子任务 8.1.3  在“8-2 固定资产减少表” 中输入信息</a:t>
            </a:r>
            <a:endParaRPr lang="zh-CN" sz="2000" b="1" dirty="0">
              <a:latin typeface="+mj-ea"/>
              <a:ea typeface="+mj-ea"/>
            </a:endParaRPr>
          </a:p>
          <a:p>
            <a:pPr>
              <a:lnSpc>
                <a:spcPct val="150000"/>
              </a:lnSpc>
            </a:pPr>
            <a:endParaRPr lang="zh-CN" sz="2000" b="1" dirty="0">
              <a:latin typeface="+mj-ea"/>
              <a:ea typeface="+mj-ea"/>
            </a:endParaRPr>
          </a:p>
        </p:txBody>
      </p:sp>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flipH="1">
            <a:off x="8997315" y="2239645"/>
            <a:ext cx="3261995" cy="46183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6046">
        <p:blinds dir="vert"/>
      </p:transition>
    </mc:Choice>
    <mc:Fallback>
      <p:transition spd="slow" advTm="6046">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176530" y="1205230"/>
            <a:ext cx="11838940" cy="3613150"/>
          </a:xfrm>
          <a:prstGeom prst="rect">
            <a:avLst/>
          </a:prstGeom>
          <a:solidFill>
            <a:schemeClr val="accent5">
              <a:lumMod val="20000"/>
              <a:lumOff val="80000"/>
            </a:schemeClr>
          </a:solidFill>
          <a:ln>
            <a:solidFill>
              <a:schemeClr val="accent5">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50000"/>
              </a:lnSpc>
            </a:pP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情景任务】固定资产清单通过存放与该固定资产相关的所有数据，实现对企业的固定资产详细、全面的管理。清单中一般要包括如下的项目：资产名称、资产编号、类别编号、类别名称、使用部门、费用科目、起始日期、使用年限、终止日期、资产状态增加方式、资产性质、资产原值、资产净残值率、资产残值、已计提月份、本月折旧额、本年计提月数、本年折旧额等基本项目。项目设置的多少可以根据实际情况灵活掌握，如果企业管理需要，还可以包括资产设备的规格型号、制造单位等一些辅助项目。</a:t>
            </a: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4" name="矩形 3"/>
          <p:cNvSpPr/>
          <p:nvPr/>
        </p:nvSpPr>
        <p:spPr>
          <a:xfrm>
            <a:off x="504190" y="18542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tx1"/>
                </a:solidFill>
              </a:rPr>
              <a:t>情景引入</a:t>
            </a:r>
            <a:endParaRPr lang="zh-CN" altLang="en-US">
              <a:solidFill>
                <a:schemeClr val="tx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新知解析</a:t>
            </a:r>
            <a:endParaRPr lang="zh-CN" altLang="en-US"/>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nvSpPr>
        <p:spPr>
          <a:xfrm>
            <a:off x="5223192" y="817880"/>
            <a:ext cx="1745615" cy="706755"/>
          </a:xfrm>
          <a:prstGeom prst="rect">
            <a:avLst/>
          </a:prstGeom>
          <a:noFill/>
        </p:spPr>
        <p:txBody>
          <a:bodyPr wrap="square" rtlCol="0">
            <a:spAutoFit/>
          </a:bodyPr>
          <a:lstStyle/>
          <a:p>
            <a:pPr algn="dist"/>
            <a:r>
              <a:rPr lang="zh-CN" altLang="en-US" sz="4000" b="1" dirty="0">
                <a:solidFill>
                  <a:schemeClr val="accent1">
                    <a:lumMod val="75000"/>
                  </a:schemeClr>
                </a:solidFill>
              </a:rPr>
              <a:t>目录</a:t>
            </a:r>
            <a:endParaRPr lang="zh-CN" altLang="en-US" sz="4000" b="1" dirty="0">
              <a:solidFill>
                <a:schemeClr val="accent1">
                  <a:lumMod val="75000"/>
                </a:schemeClr>
              </a:solidFill>
            </a:endParaRPr>
          </a:p>
        </p:txBody>
      </p:sp>
      <p:sp>
        <p:nvSpPr>
          <p:cNvPr id="22" name="文本框 21"/>
          <p:cNvSpPr txBox="1"/>
          <p:nvPr/>
        </p:nvSpPr>
        <p:spPr>
          <a:xfrm>
            <a:off x="5223192" y="1544955"/>
            <a:ext cx="1673860" cy="398780"/>
          </a:xfrm>
          <a:prstGeom prst="rect">
            <a:avLst/>
          </a:prstGeom>
          <a:noFill/>
        </p:spPr>
        <p:txBody>
          <a:bodyPr wrap="square" rtlCol="0">
            <a:spAutoFit/>
          </a:bodyPr>
          <a:lstStyle/>
          <a:p>
            <a:pPr algn="dist"/>
            <a:r>
              <a:rPr lang="en-US" altLang="zh-CN" sz="2000" dirty="0">
                <a:solidFill>
                  <a:schemeClr val="accent1">
                    <a:lumMod val="75000"/>
                  </a:schemeClr>
                </a:solidFill>
              </a:rPr>
              <a:t>CONTENTS</a:t>
            </a:r>
            <a:endParaRPr lang="en-US" altLang="zh-CN" sz="2000" dirty="0">
              <a:solidFill>
                <a:schemeClr val="accent1">
                  <a:lumMod val="75000"/>
                </a:schemeClr>
              </a:solidFill>
            </a:endParaRPr>
          </a:p>
        </p:txBody>
      </p:sp>
      <p:grpSp>
        <p:nvGrpSpPr>
          <p:cNvPr id="14" name="组合 13"/>
          <p:cNvGrpSpPr/>
          <p:nvPr>
            <p:custDataLst>
              <p:tags r:id="rId1"/>
            </p:custDataLst>
          </p:nvPr>
        </p:nvGrpSpPr>
        <p:grpSpPr>
          <a:xfrm>
            <a:off x="2041841" y="2280680"/>
            <a:ext cx="3798570" cy="633095"/>
            <a:chOff x="5142" y="3536"/>
            <a:chExt cx="5982" cy="997"/>
          </a:xfrm>
        </p:grpSpPr>
        <p:sp>
          <p:nvSpPr>
            <p:cNvPr id="28" name="圆角矩形 27"/>
            <p:cNvSpPr/>
            <p:nvPr>
              <p:custDataLst>
                <p:tags r:id="rId2"/>
              </p:custDataLst>
            </p:nvPr>
          </p:nvSpPr>
          <p:spPr>
            <a:xfrm>
              <a:off x="5142" y="3536"/>
              <a:ext cx="997" cy="997"/>
            </a:xfrm>
            <a:prstGeom prst="roundRect">
              <a:avLst/>
            </a:prstGeom>
            <a:solidFill>
              <a:schemeClr val="accent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微软雅黑" panose="020B0503020204020204" charset="-122"/>
                  <a:ea typeface="微软雅黑" panose="020B0503020204020204" charset="-122"/>
                </a:rPr>
                <a:t>01</a:t>
              </a:r>
              <a:endParaRPr lang="en-US" altLang="zh-CN" sz="2400" dirty="0">
                <a:latin typeface="微软雅黑" panose="020B0503020204020204" charset="-122"/>
                <a:ea typeface="微软雅黑" panose="020B0503020204020204" charset="-122"/>
              </a:endParaRPr>
            </a:p>
          </p:txBody>
        </p:sp>
        <p:sp>
          <p:nvSpPr>
            <p:cNvPr id="4" name="文本框 3"/>
            <p:cNvSpPr txBox="1"/>
            <p:nvPr>
              <p:custDataLst>
                <p:tags r:id="rId3"/>
              </p:custDataLst>
            </p:nvPr>
          </p:nvSpPr>
          <p:spPr>
            <a:xfrm>
              <a:off x="6139" y="3536"/>
              <a:ext cx="4985" cy="871"/>
            </a:xfrm>
            <a:prstGeom prst="rect">
              <a:avLst/>
            </a:prstGeom>
            <a:noFill/>
          </p:spPr>
          <p:txBody>
            <a:bodyPr wrap="square" rtlCol="0" anchor="t">
              <a:spAutoFit/>
            </a:bodyPr>
            <a:lstStyle/>
            <a:p>
              <a:pPr algn="dist">
                <a:lnSpc>
                  <a:spcPct val="150000"/>
                </a:lnSpc>
              </a:pPr>
              <a:r>
                <a:rPr sz="2000" b="1" dirty="0">
                  <a:solidFill>
                    <a:schemeClr val="accent1">
                      <a:lumMod val="75000"/>
                    </a:schemeClr>
                  </a:solidFill>
                  <a:latin typeface="微软雅黑" panose="020B0503020204020204" charset="-122"/>
                  <a:ea typeface="微软雅黑" panose="020B0503020204020204" charset="-122"/>
                </a:rPr>
                <a:t>数据、公式和函数的应用</a:t>
              </a:r>
              <a:endParaRPr lang="zh-CN" altLang="en-US" sz="2000" b="1" dirty="0">
                <a:solidFill>
                  <a:srgbClr val="FF0000"/>
                </a:solidFill>
                <a:latin typeface="微软雅黑" panose="020B0503020204020204" charset="-122"/>
                <a:ea typeface="微软雅黑" panose="020B0503020204020204" charset="-122"/>
                <a:sym typeface="+mn-ea"/>
              </a:endParaRPr>
            </a:p>
          </p:txBody>
        </p:sp>
      </p:grpSp>
      <p:grpSp>
        <p:nvGrpSpPr>
          <p:cNvPr id="16" name="组合 15"/>
          <p:cNvGrpSpPr/>
          <p:nvPr>
            <p:custDataLst>
              <p:tags r:id="rId4"/>
            </p:custDataLst>
          </p:nvPr>
        </p:nvGrpSpPr>
        <p:grpSpPr>
          <a:xfrm>
            <a:off x="6821486" y="2250200"/>
            <a:ext cx="4355465" cy="633095"/>
            <a:chOff x="6992" y="5301"/>
            <a:chExt cx="6859" cy="997"/>
          </a:xfrm>
        </p:grpSpPr>
        <p:sp>
          <p:nvSpPr>
            <p:cNvPr id="33" name="文本框 32"/>
            <p:cNvSpPr txBox="1"/>
            <p:nvPr>
              <p:custDataLst>
                <p:tags r:id="rId5"/>
              </p:custDataLst>
            </p:nvPr>
          </p:nvSpPr>
          <p:spPr>
            <a:xfrm>
              <a:off x="7988" y="5301"/>
              <a:ext cx="5863" cy="871"/>
            </a:xfrm>
            <a:prstGeom prst="rect">
              <a:avLst/>
            </a:prstGeom>
            <a:noFill/>
          </p:spPr>
          <p:txBody>
            <a:bodyPr wrap="square" rtlCol="0" anchor="t">
              <a:spAutoFit/>
            </a:bodyPr>
            <a:lstStyle/>
            <a:p>
              <a:pPr algn="dist">
                <a:lnSpc>
                  <a:spcPct val="150000"/>
                </a:lnSpc>
              </a:pPr>
              <a:r>
                <a:rPr lang="zh-CN" altLang="en-US" sz="2000" b="1" dirty="0">
                  <a:solidFill>
                    <a:schemeClr val="accent1">
                      <a:lumMod val="75000"/>
                    </a:schemeClr>
                  </a:solidFill>
                  <a:latin typeface="微软雅黑" panose="020B0503020204020204" charset="-122"/>
                  <a:ea typeface="微软雅黑" panose="020B0503020204020204" charset="-122"/>
                  <a:cs typeface="微软雅黑" panose="020B0503020204020204" charset="-122"/>
                  <a:sym typeface="+mn-ea"/>
                </a:rPr>
                <a:t>Excel 在资金时间价值中的应用</a:t>
              </a:r>
              <a:endParaRPr lang="en-US" altLang="zh-CN" sz="1000" dirty="0">
                <a:solidFill>
                  <a:schemeClr val="accent1">
                    <a:lumMod val="7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11" name="圆角矩形 10"/>
            <p:cNvSpPr/>
            <p:nvPr>
              <p:custDataLst>
                <p:tags r:id="rId6"/>
              </p:custDataLst>
            </p:nvPr>
          </p:nvSpPr>
          <p:spPr>
            <a:xfrm>
              <a:off x="6992" y="5301"/>
              <a:ext cx="997" cy="997"/>
            </a:xfrm>
            <a:prstGeom prst="roundRect">
              <a:avLst/>
            </a:prstGeom>
            <a:solidFill>
              <a:schemeClr val="accent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微软雅黑" panose="020B0503020204020204" charset="-122"/>
                  <a:ea typeface="微软雅黑" panose="020B0503020204020204" charset="-122"/>
                </a:rPr>
                <a:t>02</a:t>
              </a:r>
              <a:endParaRPr lang="en-US" altLang="zh-CN" sz="2400" dirty="0">
                <a:latin typeface="微软雅黑" panose="020B0503020204020204" charset="-122"/>
                <a:ea typeface="微软雅黑" panose="020B0503020204020204" charset="-122"/>
              </a:endParaRPr>
            </a:p>
          </p:txBody>
        </p:sp>
      </p:grpSp>
      <p:grpSp>
        <p:nvGrpSpPr>
          <p:cNvPr id="17" name="组合 16"/>
          <p:cNvGrpSpPr/>
          <p:nvPr>
            <p:custDataLst>
              <p:tags r:id="rId7"/>
            </p:custDataLst>
          </p:nvPr>
        </p:nvGrpSpPr>
        <p:grpSpPr>
          <a:xfrm>
            <a:off x="2041841" y="3176030"/>
            <a:ext cx="4083685" cy="654685"/>
            <a:chOff x="5142" y="6158"/>
            <a:chExt cx="6431" cy="1031"/>
          </a:xfrm>
        </p:grpSpPr>
        <p:sp>
          <p:nvSpPr>
            <p:cNvPr id="36" name="文本框 35"/>
            <p:cNvSpPr txBox="1"/>
            <p:nvPr>
              <p:custDataLst>
                <p:tags r:id="rId8"/>
              </p:custDataLst>
            </p:nvPr>
          </p:nvSpPr>
          <p:spPr>
            <a:xfrm>
              <a:off x="5999" y="6158"/>
              <a:ext cx="5574" cy="871"/>
            </a:xfrm>
            <a:prstGeom prst="rect">
              <a:avLst/>
            </a:prstGeom>
            <a:noFill/>
          </p:spPr>
          <p:txBody>
            <a:bodyPr wrap="square" rtlCol="0" anchor="t">
              <a:spAutoFit/>
            </a:bodyPr>
            <a:lstStyle/>
            <a:p>
              <a:pPr algn="dist">
                <a:lnSpc>
                  <a:spcPct val="150000"/>
                </a:lnSpc>
              </a:pPr>
              <a:r>
                <a:rPr sz="2000" b="1" dirty="0">
                  <a:solidFill>
                    <a:schemeClr val="accent1">
                      <a:lumMod val="75000"/>
                    </a:schemeClr>
                  </a:solidFill>
                  <a:latin typeface="微软雅黑" panose="020B0503020204020204" charset="-122"/>
                  <a:ea typeface="微软雅黑" panose="020B0503020204020204" charset="-122"/>
                  <a:sym typeface="+mn-ea"/>
                </a:rPr>
                <a:t> Excel 在筹资管理中的应用 </a:t>
              </a:r>
              <a:endParaRPr sz="2000" b="1" dirty="0">
                <a:solidFill>
                  <a:schemeClr val="accent1">
                    <a:lumMod val="75000"/>
                  </a:schemeClr>
                </a:solidFill>
                <a:latin typeface="微软雅黑" panose="020B0503020204020204" charset="-122"/>
                <a:ea typeface="微软雅黑" panose="020B0503020204020204" charset="-122"/>
                <a:sym typeface="+mn-ea"/>
              </a:endParaRPr>
            </a:p>
          </p:txBody>
        </p:sp>
        <p:sp>
          <p:nvSpPr>
            <p:cNvPr id="12" name="圆角矩形 11"/>
            <p:cNvSpPr/>
            <p:nvPr>
              <p:custDataLst>
                <p:tags r:id="rId9"/>
              </p:custDataLst>
            </p:nvPr>
          </p:nvSpPr>
          <p:spPr>
            <a:xfrm>
              <a:off x="5142" y="6192"/>
              <a:ext cx="997" cy="997"/>
            </a:xfrm>
            <a:prstGeom prst="roundRect">
              <a:avLst/>
            </a:prstGeom>
            <a:solidFill>
              <a:schemeClr val="accent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latin typeface="微软雅黑" panose="020B0503020204020204" charset="-122"/>
                  <a:ea typeface="微软雅黑" panose="020B0503020204020204" charset="-122"/>
                </a:rPr>
                <a:t>03</a:t>
              </a:r>
              <a:endParaRPr lang="en-US" altLang="zh-CN" sz="2400">
                <a:latin typeface="微软雅黑" panose="020B0503020204020204" charset="-122"/>
                <a:ea typeface="微软雅黑" panose="020B0503020204020204" charset="-122"/>
              </a:endParaRPr>
            </a:p>
          </p:txBody>
        </p:sp>
      </p:grpSp>
      <p:grpSp>
        <p:nvGrpSpPr>
          <p:cNvPr id="18" name="组合 17"/>
          <p:cNvGrpSpPr/>
          <p:nvPr>
            <p:custDataLst>
              <p:tags r:id="rId10"/>
            </p:custDataLst>
          </p:nvPr>
        </p:nvGrpSpPr>
        <p:grpSpPr>
          <a:xfrm>
            <a:off x="6821486" y="3199525"/>
            <a:ext cx="4355465" cy="633095"/>
            <a:chOff x="6407" y="7952"/>
            <a:chExt cx="6859" cy="997"/>
          </a:xfrm>
        </p:grpSpPr>
        <p:sp>
          <p:nvSpPr>
            <p:cNvPr id="39" name="文本框 38"/>
            <p:cNvSpPr txBox="1"/>
            <p:nvPr>
              <p:custDataLst>
                <p:tags r:id="rId11"/>
              </p:custDataLst>
            </p:nvPr>
          </p:nvSpPr>
          <p:spPr>
            <a:xfrm>
              <a:off x="7405" y="7952"/>
              <a:ext cx="5861" cy="871"/>
            </a:xfrm>
            <a:prstGeom prst="rect">
              <a:avLst/>
            </a:prstGeom>
            <a:noFill/>
          </p:spPr>
          <p:txBody>
            <a:bodyPr wrap="square" rtlCol="0" anchor="t">
              <a:spAutoFit/>
            </a:bodyPr>
            <a:lstStyle/>
            <a:p>
              <a:pPr algn="dist">
                <a:lnSpc>
                  <a:spcPct val="150000"/>
                </a:lnSpc>
              </a:pPr>
              <a:r>
                <a:rPr sz="2000" b="1" dirty="0">
                  <a:solidFill>
                    <a:schemeClr val="accent1">
                      <a:lumMod val="75000"/>
                    </a:schemeClr>
                  </a:solidFill>
                  <a:latin typeface="微软雅黑" panose="020B0503020204020204" charset="-122"/>
                  <a:ea typeface="微软雅黑" panose="020B0503020204020204" charset="-122"/>
                  <a:sym typeface="+mn-ea"/>
                </a:rPr>
                <a:t>Excel 在营运资金管理中的应用</a:t>
              </a:r>
              <a:endParaRPr sz="2000" b="1" dirty="0">
                <a:solidFill>
                  <a:schemeClr val="accent1">
                    <a:lumMod val="75000"/>
                  </a:schemeClr>
                </a:solidFill>
                <a:latin typeface="微软雅黑" panose="020B0503020204020204" charset="-122"/>
                <a:ea typeface="微软雅黑" panose="020B0503020204020204" charset="-122"/>
                <a:sym typeface="+mn-ea"/>
              </a:endParaRPr>
            </a:p>
          </p:txBody>
        </p:sp>
        <p:sp>
          <p:nvSpPr>
            <p:cNvPr id="13" name="圆角矩形 12"/>
            <p:cNvSpPr/>
            <p:nvPr>
              <p:custDataLst>
                <p:tags r:id="rId12"/>
              </p:custDataLst>
            </p:nvPr>
          </p:nvSpPr>
          <p:spPr>
            <a:xfrm>
              <a:off x="6407" y="7952"/>
              <a:ext cx="997" cy="997"/>
            </a:xfrm>
            <a:prstGeom prst="roundRect">
              <a:avLst/>
            </a:prstGeom>
            <a:solidFill>
              <a:schemeClr val="accent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微软雅黑" panose="020B0503020204020204" charset="-122"/>
                  <a:ea typeface="微软雅黑" panose="020B0503020204020204" charset="-122"/>
                </a:rPr>
                <a:t>04</a:t>
              </a:r>
              <a:endParaRPr lang="en-US" altLang="zh-CN" sz="2400" dirty="0">
                <a:latin typeface="微软雅黑" panose="020B0503020204020204" charset="-122"/>
                <a:ea typeface="微软雅黑" panose="020B0503020204020204" charset="-122"/>
              </a:endParaRPr>
            </a:p>
          </p:txBody>
        </p:sp>
      </p:grpSp>
      <p:grpSp>
        <p:nvGrpSpPr>
          <p:cNvPr id="31" name="组合 30"/>
          <p:cNvGrpSpPr/>
          <p:nvPr>
            <p:custDataLst>
              <p:tags r:id="rId13"/>
            </p:custDataLst>
          </p:nvPr>
        </p:nvGrpSpPr>
        <p:grpSpPr>
          <a:xfrm>
            <a:off x="2041841" y="4071600"/>
            <a:ext cx="3905885" cy="633095"/>
            <a:chOff x="5142" y="3536"/>
            <a:chExt cx="6151" cy="997"/>
          </a:xfrm>
        </p:grpSpPr>
        <p:sp>
          <p:nvSpPr>
            <p:cNvPr id="32" name="圆角矩形 27"/>
            <p:cNvSpPr/>
            <p:nvPr>
              <p:custDataLst>
                <p:tags r:id="rId14"/>
              </p:custDataLst>
            </p:nvPr>
          </p:nvSpPr>
          <p:spPr>
            <a:xfrm>
              <a:off x="5142" y="3536"/>
              <a:ext cx="997" cy="997"/>
            </a:xfrm>
            <a:prstGeom prst="roundRect">
              <a:avLst/>
            </a:prstGeom>
            <a:solidFill>
              <a:schemeClr val="accent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微软雅黑" panose="020B0503020204020204" charset="-122"/>
                  <a:ea typeface="微软雅黑" panose="020B0503020204020204" charset="-122"/>
                </a:rPr>
                <a:t>05</a:t>
              </a:r>
              <a:endParaRPr lang="en-US" altLang="zh-CN" sz="2400" dirty="0">
                <a:latin typeface="微软雅黑" panose="020B0503020204020204" charset="-122"/>
                <a:ea typeface="微软雅黑" panose="020B0503020204020204" charset="-122"/>
              </a:endParaRPr>
            </a:p>
          </p:txBody>
        </p:sp>
        <p:sp>
          <p:nvSpPr>
            <p:cNvPr id="34" name="文本框 33"/>
            <p:cNvSpPr txBox="1"/>
            <p:nvPr>
              <p:custDataLst>
                <p:tags r:id="rId15"/>
              </p:custDataLst>
            </p:nvPr>
          </p:nvSpPr>
          <p:spPr>
            <a:xfrm>
              <a:off x="5999" y="3577"/>
              <a:ext cx="5294" cy="886"/>
            </a:xfrm>
            <a:prstGeom prst="rect">
              <a:avLst/>
            </a:prstGeom>
            <a:noFill/>
          </p:spPr>
          <p:txBody>
            <a:bodyPr wrap="square" rtlCol="0" anchor="t">
              <a:noAutofit/>
            </a:bodyPr>
            <a:lstStyle/>
            <a:p>
              <a:pPr algn="dist">
                <a:lnSpc>
                  <a:spcPct val="150000"/>
                </a:lnSpc>
              </a:pPr>
              <a:r>
                <a:rPr sz="2000" b="1" dirty="0">
                  <a:solidFill>
                    <a:schemeClr val="accent1">
                      <a:lumMod val="75000"/>
                    </a:schemeClr>
                  </a:solidFill>
                  <a:latin typeface="微软雅黑" panose="020B0503020204020204" charset="-122"/>
                  <a:ea typeface="微软雅黑" panose="020B0503020204020204" charset="-122"/>
                  <a:cs typeface="微软雅黑" panose="020B0503020204020204" charset="-122"/>
                  <a:sym typeface="+mn-ea"/>
                </a:rPr>
                <a:t> Excel 在投资管理中的应用 </a:t>
              </a:r>
              <a:endParaRPr sz="2000" b="1" dirty="0">
                <a:solidFill>
                  <a:schemeClr val="accent1">
                    <a:lumMod val="75000"/>
                  </a:schemeClr>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35" name="组合 34"/>
          <p:cNvGrpSpPr/>
          <p:nvPr>
            <p:custDataLst>
              <p:tags r:id="rId16"/>
            </p:custDataLst>
          </p:nvPr>
        </p:nvGrpSpPr>
        <p:grpSpPr>
          <a:xfrm>
            <a:off x="2041841" y="4945360"/>
            <a:ext cx="4406900" cy="633095"/>
            <a:chOff x="-2283" y="6682"/>
            <a:chExt cx="6940" cy="997"/>
          </a:xfrm>
        </p:grpSpPr>
        <p:sp>
          <p:nvSpPr>
            <p:cNvPr id="37" name="文本框 36"/>
            <p:cNvSpPr txBox="1"/>
            <p:nvPr>
              <p:custDataLst>
                <p:tags r:id="rId17"/>
              </p:custDataLst>
            </p:nvPr>
          </p:nvSpPr>
          <p:spPr>
            <a:xfrm>
              <a:off x="-1286" y="6682"/>
              <a:ext cx="5943" cy="871"/>
            </a:xfrm>
            <a:prstGeom prst="rect">
              <a:avLst/>
            </a:prstGeom>
            <a:noFill/>
          </p:spPr>
          <p:txBody>
            <a:bodyPr wrap="square" rtlCol="0" anchor="t">
              <a:spAutoFit/>
            </a:bodyPr>
            <a:lstStyle/>
            <a:p>
              <a:pPr algn="dist">
                <a:lnSpc>
                  <a:spcPct val="150000"/>
                </a:lnSpc>
              </a:pPr>
              <a:r>
                <a:rPr sz="2000" b="1" dirty="0">
                  <a:solidFill>
                    <a:schemeClr val="accent1">
                      <a:lumMod val="75000"/>
                    </a:schemeClr>
                  </a:solidFill>
                  <a:latin typeface="微软雅黑" panose="020B0503020204020204" charset="-122"/>
                  <a:ea typeface="微软雅黑" panose="020B0503020204020204" charset="-122"/>
                  <a:cs typeface="微软雅黑" panose="020B0503020204020204" charset="-122"/>
                </a:rPr>
                <a:t>Excel 在财务分析管理中的应用</a:t>
              </a:r>
              <a:endParaRPr sz="2000" b="1" dirty="0">
                <a:solidFill>
                  <a:schemeClr val="accent1">
                    <a:lumMod val="75000"/>
                  </a:schemeClr>
                </a:solidFill>
                <a:latin typeface="微软雅黑" panose="020B0503020204020204" charset="-122"/>
                <a:ea typeface="微软雅黑" panose="020B0503020204020204" charset="-122"/>
                <a:cs typeface="微软雅黑" panose="020B0503020204020204" charset="-122"/>
              </a:endParaRPr>
            </a:p>
          </p:txBody>
        </p:sp>
        <p:sp>
          <p:nvSpPr>
            <p:cNvPr id="38" name="圆角矩形 10"/>
            <p:cNvSpPr/>
            <p:nvPr>
              <p:custDataLst>
                <p:tags r:id="rId18"/>
              </p:custDataLst>
            </p:nvPr>
          </p:nvSpPr>
          <p:spPr>
            <a:xfrm>
              <a:off x="-2283" y="6682"/>
              <a:ext cx="997" cy="997"/>
            </a:xfrm>
            <a:prstGeom prst="roundRect">
              <a:avLst/>
            </a:prstGeom>
            <a:solidFill>
              <a:schemeClr val="accent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微软雅黑" panose="020B0503020204020204" charset="-122"/>
                  <a:ea typeface="微软雅黑" panose="020B0503020204020204" charset="-122"/>
                </a:rPr>
                <a:t>07</a:t>
              </a:r>
              <a:endParaRPr lang="en-US" altLang="zh-CN" sz="2400" dirty="0">
                <a:latin typeface="微软雅黑" panose="020B0503020204020204" charset="-122"/>
                <a:ea typeface="微软雅黑" panose="020B0503020204020204" charset="-122"/>
              </a:endParaRPr>
            </a:p>
          </p:txBody>
        </p:sp>
      </p:grpSp>
      <p:sp>
        <p:nvSpPr>
          <p:cNvPr id="5" name="文本框 4"/>
          <p:cNvSpPr txBox="1"/>
          <p:nvPr/>
        </p:nvSpPr>
        <p:spPr>
          <a:xfrm>
            <a:off x="647700" y="86995"/>
            <a:ext cx="2434590" cy="645160"/>
          </a:xfrm>
          <a:prstGeom prst="rect">
            <a:avLst/>
          </a:prstGeom>
          <a:noFill/>
        </p:spPr>
        <p:txBody>
          <a:bodyPr wrap="square" rtlCol="0">
            <a:spAutoFit/>
          </a:bodyPr>
          <a:p>
            <a:r>
              <a:rPr lang="zh-CN" altLang="en-US" sz="3600" b="1">
                <a:ln w="15875"/>
                <a:gradFill>
                  <a:gsLst>
                    <a:gs pos="0">
                      <a:schemeClr val="accent1">
                        <a:hueMod val="80000"/>
                      </a:schemeClr>
                    </a:gs>
                    <a:gs pos="100000">
                      <a:schemeClr val="accent1">
                        <a:alpha val="100000"/>
                      </a:schemeClr>
                    </a:gs>
                  </a:gsLst>
                  <a:lin ang="2700000" scaled="0"/>
                </a:gradFill>
                <a:effectLst>
                  <a:outerShdw blurRad="38100" dist="38100" dir="2700000" algn="tl">
                    <a:srgbClr val="000000">
                      <a:alpha val="43137"/>
                    </a:srgbClr>
                  </a:outerShdw>
                </a:effectLst>
              </a:rPr>
              <a:t>教学内容</a:t>
            </a:r>
            <a:endParaRPr lang="zh-CN" altLang="en-US" sz="3600" b="1">
              <a:ln w="15875"/>
              <a:gradFill>
                <a:gsLst>
                  <a:gs pos="0">
                    <a:schemeClr val="accent1">
                      <a:hueMod val="80000"/>
                    </a:schemeClr>
                  </a:gs>
                  <a:gs pos="100000">
                    <a:schemeClr val="accent1">
                      <a:alpha val="100000"/>
                    </a:schemeClr>
                  </a:gs>
                </a:gsLst>
                <a:lin ang="2700000" scaled="0"/>
              </a:gradFill>
              <a:effectLst>
                <a:outerShdw blurRad="38100" dist="38100" dir="2700000" algn="tl">
                  <a:srgbClr val="000000">
                    <a:alpha val="43137"/>
                  </a:srgbClr>
                </a:outerShdw>
              </a:effectLst>
            </a:endParaRPr>
          </a:p>
        </p:txBody>
      </p:sp>
      <p:pic>
        <p:nvPicPr>
          <p:cNvPr id="10" name="图片 9"/>
          <p:cNvPicPr>
            <a:picLocks noChangeAspect="1"/>
          </p:cNvPicPr>
          <p:nvPr/>
        </p:nvPicPr>
        <p:blipFill>
          <a:blip r:embed="rId19"/>
          <a:stretch>
            <a:fillRect/>
          </a:stretch>
        </p:blipFill>
        <p:spPr>
          <a:xfrm>
            <a:off x="0" y="689610"/>
            <a:ext cx="1953895" cy="5746750"/>
          </a:xfrm>
          <a:prstGeom prst="rect">
            <a:avLst/>
          </a:prstGeom>
        </p:spPr>
      </p:pic>
      <p:sp>
        <p:nvSpPr>
          <p:cNvPr id="23" name="圆角矩形 22"/>
          <p:cNvSpPr/>
          <p:nvPr>
            <p:custDataLst>
              <p:tags r:id="rId20"/>
            </p:custDataLst>
          </p:nvPr>
        </p:nvSpPr>
        <p:spPr>
          <a:xfrm>
            <a:off x="6819581" y="4098050"/>
            <a:ext cx="633095" cy="633095"/>
          </a:xfrm>
          <a:prstGeom prst="roundRect">
            <a:avLst/>
          </a:prstGeom>
          <a:solidFill>
            <a:schemeClr val="accent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dirty="0">
                <a:latin typeface="微软雅黑" panose="020B0503020204020204" charset="-122"/>
                <a:ea typeface="微软雅黑" panose="020B0503020204020204" charset="-122"/>
              </a:rPr>
              <a:t>06</a:t>
            </a:r>
            <a:endParaRPr lang="en-US" altLang="zh-CN" sz="2400" dirty="0">
              <a:latin typeface="微软雅黑" panose="020B0503020204020204" charset="-122"/>
              <a:ea typeface="微软雅黑" panose="020B0503020204020204" charset="-122"/>
            </a:endParaRPr>
          </a:p>
        </p:txBody>
      </p:sp>
      <p:sp>
        <p:nvSpPr>
          <p:cNvPr id="24" name="文本框 23"/>
          <p:cNvSpPr txBox="1"/>
          <p:nvPr>
            <p:custDataLst>
              <p:tags r:id="rId21"/>
            </p:custDataLst>
          </p:nvPr>
        </p:nvSpPr>
        <p:spPr>
          <a:xfrm>
            <a:off x="7455216" y="4072650"/>
            <a:ext cx="3721735" cy="553085"/>
          </a:xfrm>
          <a:prstGeom prst="rect">
            <a:avLst/>
          </a:prstGeom>
          <a:noFill/>
        </p:spPr>
        <p:txBody>
          <a:bodyPr wrap="square" rtlCol="0" anchor="t">
            <a:spAutoFit/>
          </a:bodyPr>
          <a:p>
            <a:pPr algn="dist">
              <a:lnSpc>
                <a:spcPct val="150000"/>
              </a:lnSpc>
            </a:pPr>
            <a:r>
              <a:rPr sz="2000" b="1" dirty="0">
                <a:solidFill>
                  <a:schemeClr val="accent1">
                    <a:lumMod val="75000"/>
                  </a:schemeClr>
                </a:solidFill>
                <a:latin typeface="微软雅黑" panose="020B0503020204020204" charset="-122"/>
                <a:ea typeface="微软雅黑" panose="020B0503020204020204" charset="-122"/>
                <a:sym typeface="+mn-ea"/>
              </a:rPr>
              <a:t>Excel 在会计核算管理中的应用</a:t>
            </a:r>
            <a:endParaRPr sz="2000" b="1" dirty="0">
              <a:solidFill>
                <a:schemeClr val="accent1">
                  <a:lumMod val="75000"/>
                </a:schemeClr>
              </a:solidFill>
              <a:latin typeface="微软雅黑" panose="020B0503020204020204" charset="-122"/>
              <a:ea typeface="微软雅黑" panose="020B0503020204020204" charset="-122"/>
              <a:sym typeface="+mn-ea"/>
            </a:endParaRPr>
          </a:p>
        </p:txBody>
      </p:sp>
      <p:sp>
        <p:nvSpPr>
          <p:cNvPr id="25" name="圆角矩形 24"/>
          <p:cNvSpPr/>
          <p:nvPr>
            <p:custDataLst>
              <p:tags r:id="rId22"/>
            </p:custDataLst>
          </p:nvPr>
        </p:nvSpPr>
        <p:spPr>
          <a:xfrm>
            <a:off x="6819581" y="4945140"/>
            <a:ext cx="633095" cy="633095"/>
          </a:xfrm>
          <a:prstGeom prst="roundRect">
            <a:avLst/>
          </a:prstGeom>
          <a:solidFill>
            <a:schemeClr val="accent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dirty="0">
                <a:latin typeface="微软雅黑" panose="020B0503020204020204" charset="-122"/>
                <a:ea typeface="微软雅黑" panose="020B0503020204020204" charset="-122"/>
              </a:rPr>
              <a:t>08</a:t>
            </a:r>
            <a:endParaRPr lang="en-US" altLang="zh-CN" sz="2400" dirty="0">
              <a:latin typeface="微软雅黑" panose="020B0503020204020204" charset="-122"/>
              <a:ea typeface="微软雅黑" panose="020B0503020204020204" charset="-122"/>
            </a:endParaRPr>
          </a:p>
        </p:txBody>
      </p:sp>
      <p:sp>
        <p:nvSpPr>
          <p:cNvPr id="26" name="文本框 25"/>
          <p:cNvSpPr txBox="1"/>
          <p:nvPr>
            <p:custDataLst>
              <p:tags r:id="rId23"/>
            </p:custDataLst>
          </p:nvPr>
        </p:nvSpPr>
        <p:spPr>
          <a:xfrm>
            <a:off x="7452676" y="4945140"/>
            <a:ext cx="3721735" cy="553085"/>
          </a:xfrm>
          <a:prstGeom prst="rect">
            <a:avLst/>
          </a:prstGeom>
          <a:noFill/>
        </p:spPr>
        <p:txBody>
          <a:bodyPr wrap="square" rtlCol="0" anchor="t">
            <a:spAutoFit/>
          </a:bodyPr>
          <a:p>
            <a:pPr algn="dist">
              <a:lnSpc>
                <a:spcPct val="150000"/>
              </a:lnSpc>
            </a:pPr>
            <a:r>
              <a:rPr sz="2000" b="1" dirty="0">
                <a:solidFill>
                  <a:srgbClr val="FF0000"/>
                </a:solidFill>
                <a:latin typeface="微软雅黑" panose="020B0503020204020204" charset="-122"/>
                <a:ea typeface="微软雅黑" panose="020B0503020204020204" charset="-122"/>
                <a:sym typeface="+mn-ea"/>
              </a:rPr>
              <a:t>Excel 在固定资产管理中的应用</a:t>
            </a:r>
            <a:endParaRPr sz="2000" b="1" dirty="0">
              <a:solidFill>
                <a:srgbClr val="FF0000"/>
              </a:solidFill>
              <a:latin typeface="微软雅黑" panose="020B0503020204020204" charset="-122"/>
              <a:ea typeface="微软雅黑" panose="020B0503020204020204" charset="-122"/>
              <a:sym typeface="+mn-ea"/>
            </a:endParaRPr>
          </a:p>
        </p:txBody>
      </p:sp>
    </p:spTree>
    <p:custDataLst>
      <p:tags r:id="rId24"/>
    </p:custData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136525" y="998220"/>
            <a:ext cx="11899900" cy="5646420"/>
          </a:xfrm>
          <a:prstGeom prst="rect">
            <a:avLst/>
          </a:prstGeom>
          <a:solidFill>
            <a:schemeClr val="bg1"/>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50000"/>
              </a:lnSpc>
            </a:pP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9" name="矩形 8"/>
          <p:cNvSpPr/>
          <p:nvPr/>
        </p:nvSpPr>
        <p:spPr>
          <a:xfrm>
            <a:off x="2204085" y="18605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新知解析</a:t>
            </a:r>
            <a:endParaRPr lang="zh-CN" altLang="en-US">
              <a:solidFill>
                <a:schemeClr val="tx1"/>
              </a:solidFill>
            </a:endParaRPr>
          </a:p>
        </p:txBody>
      </p:sp>
      <p:pic>
        <p:nvPicPr>
          <p:cNvPr id="5" name="图片 4"/>
          <p:cNvPicPr>
            <a:picLocks noChangeAspect="1"/>
          </p:cNvPicPr>
          <p:nvPr/>
        </p:nvPicPr>
        <p:blipFill>
          <a:blip r:embed="rId1"/>
          <a:stretch>
            <a:fillRect/>
          </a:stretch>
        </p:blipFill>
        <p:spPr>
          <a:xfrm>
            <a:off x="8065770" y="1240790"/>
            <a:ext cx="2915920" cy="4692650"/>
          </a:xfrm>
          <a:prstGeom prst="rect">
            <a:avLst/>
          </a:prstGeom>
        </p:spPr>
      </p:pic>
      <p:sp>
        <p:nvSpPr>
          <p:cNvPr id="3" name="文本框 2"/>
          <p:cNvSpPr txBox="1"/>
          <p:nvPr/>
        </p:nvSpPr>
        <p:spPr>
          <a:xfrm>
            <a:off x="1919605" y="2055495"/>
            <a:ext cx="4933950" cy="3425190"/>
          </a:xfrm>
          <a:prstGeom prst="rect">
            <a:avLst/>
          </a:prstGeom>
          <a:ln>
            <a:solidFill>
              <a:schemeClr val="bg1"/>
            </a:solidFill>
          </a:ln>
        </p:spPr>
        <p:txBody>
          <a:bodyPr wrap="square">
            <a:noAutofit/>
            <a:extLst>
              <a:ext uri="{4A0BC546-FE56-4ADE-93B0-CB8AF2F6F144}">
                <wpsdc:textFrameExt xmlns:wpsdc="http://www.wps.cn/officeDocument/2022/drawingmlCustomData" type="text"/>
              </a:ext>
            </a:extLst>
          </a:bodyPr>
          <a:p>
            <a:pPr indent="0" algn="l" fontAlgn="auto">
              <a:lnSpc>
                <a:spcPct val="150000"/>
              </a:lnSpc>
            </a:pPr>
            <a:r>
              <a:rPr lang="zh-CN" altLang="en-US" sz="2400">
                <a:latin typeface="微软雅黑" panose="020B0503020204020204" charset="-122"/>
                <a:ea typeface="微软雅黑" panose="020B0503020204020204" charset="-122"/>
                <a:cs typeface="微软雅黑" panose="020B0503020204020204" charset="-122"/>
              </a:rPr>
              <a:t>1.固定资产基础表表格格式的美化；</a:t>
            </a:r>
            <a:endParaRPr lang="zh-CN" altLang="en-US" sz="2400">
              <a:latin typeface="微软雅黑" panose="020B0503020204020204" charset="-122"/>
              <a:ea typeface="微软雅黑" panose="020B0503020204020204" charset="-122"/>
              <a:cs typeface="微软雅黑" panose="020B0503020204020204" charset="-122"/>
            </a:endParaRPr>
          </a:p>
          <a:p>
            <a:pPr indent="0" algn="l" fontAlgn="auto">
              <a:lnSpc>
                <a:spcPct val="150000"/>
              </a:lnSpc>
            </a:pPr>
            <a:r>
              <a:rPr lang="zh-CN" altLang="en-US" sz="2400">
                <a:latin typeface="微软雅黑" panose="020B0503020204020204" charset="-122"/>
                <a:ea typeface="微软雅黑" panose="020B0503020204020204" charset="-122"/>
                <a:cs typeface="微软雅黑" panose="020B0503020204020204" charset="-122"/>
              </a:rPr>
              <a:t>2.单元格格式设置；</a:t>
            </a:r>
            <a:endParaRPr lang="zh-CN" altLang="en-US" sz="2400">
              <a:latin typeface="微软雅黑" panose="020B0503020204020204" charset="-122"/>
              <a:ea typeface="微软雅黑" panose="020B0503020204020204" charset="-122"/>
              <a:cs typeface="微软雅黑" panose="020B0503020204020204" charset="-122"/>
            </a:endParaRPr>
          </a:p>
          <a:p>
            <a:pPr indent="0" algn="l" fontAlgn="auto">
              <a:lnSpc>
                <a:spcPct val="150000"/>
              </a:lnSpc>
            </a:pPr>
            <a:r>
              <a:rPr lang="zh-CN" altLang="en-US" sz="2400">
                <a:latin typeface="微软雅黑" panose="020B0503020204020204" charset="-122"/>
                <a:ea typeface="微软雅黑" panose="020B0503020204020204" charset="-122"/>
                <a:cs typeface="微软雅黑" panose="020B0503020204020204" charset="-122"/>
              </a:rPr>
              <a:t>3.</a:t>
            </a:r>
            <a:r>
              <a:rPr lang="zh-CN" altLang="en-US" sz="2400">
                <a:latin typeface="微软雅黑" panose="020B0503020204020204" charset="-122"/>
                <a:ea typeface="微软雅黑" panose="020B0503020204020204" charset="-122"/>
                <a:cs typeface="微软雅黑" panose="020B0503020204020204" charset="-122"/>
                <a:sym typeface="+mn-ea"/>
              </a:rPr>
              <a:t>单元格数据验证；</a:t>
            </a:r>
            <a:endParaRPr lang="zh-CN" altLang="en-US" sz="2400">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pPr>
            <a:r>
              <a:rPr lang="en-US" altLang="zh-CN" sz="2400">
                <a:latin typeface="微软雅黑" panose="020B0503020204020204" charset="-122"/>
                <a:ea typeface="微软雅黑" panose="020B0503020204020204" charset="-122"/>
                <a:cs typeface="微软雅黑" panose="020B0503020204020204" charset="-122"/>
                <a:sym typeface="+mn-ea"/>
              </a:rPr>
              <a:t>4.</a:t>
            </a:r>
            <a:r>
              <a:rPr lang="zh-CN" altLang="en-US" sz="2400">
                <a:latin typeface="微软雅黑" panose="020B0503020204020204" charset="-122"/>
                <a:ea typeface="微软雅黑" panose="020B0503020204020204" charset="-122"/>
                <a:cs typeface="微软雅黑" panose="020B0503020204020204" charset="-122"/>
                <a:sym typeface="+mn-ea"/>
              </a:rPr>
              <a:t>单元格公式输入；</a:t>
            </a:r>
            <a:endParaRPr lang="zh-CN" altLang="en-US" sz="2400">
              <a:latin typeface="微软雅黑" panose="020B0503020204020204" charset="-122"/>
              <a:ea typeface="微软雅黑" panose="020B0503020204020204" charset="-122"/>
              <a:cs typeface="微软雅黑" panose="020B0503020204020204" charset="-122"/>
              <a:sym typeface="+mn-ea"/>
            </a:endParaRPr>
          </a:p>
          <a:p>
            <a:pPr algn="l"/>
            <a:endParaRPr lang="en-US" altLang="zh-CN" sz="2000">
              <a:latin typeface="Arial" panose="020B0604020202020204" pitchFamily="34" charset="0"/>
              <a:ea typeface="微软雅黑" panose="020B0503020204020204" charset="-122"/>
            </a:endParaRPr>
          </a:p>
          <a:p>
            <a:pPr algn="l"/>
            <a:endParaRPr lang="en-US" altLang="zh-CN" sz="2000">
              <a:latin typeface="Arial" panose="020B0604020202020204" pitchFamily="34" charset="0"/>
              <a:ea typeface="微软雅黑" panose="020B0503020204020204" charset="-122"/>
            </a:endParaRPr>
          </a:p>
        </p:txBody>
      </p:sp>
    </p:spTree>
    <p:custDataLst>
      <p:tags r:id="rId2"/>
    </p:custData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bg1"/>
                </a:solidFill>
              </a:rPr>
              <a:t>新知解析</a:t>
            </a:r>
            <a:endParaRPr lang="zh-CN" altLang="en-US">
              <a:solidFill>
                <a:schemeClr val="bg1"/>
              </a:solidFill>
            </a:endParaRPr>
          </a:p>
        </p:txBody>
      </p:sp>
      <p:sp>
        <p:nvSpPr>
          <p:cNvPr id="6" name="矩形 5"/>
          <p:cNvSpPr/>
          <p:nvPr/>
        </p:nvSpPr>
        <p:spPr>
          <a:xfrm>
            <a:off x="3903980" y="18669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操作演示</a:t>
            </a:r>
            <a:endParaRPr lang="zh-CN" altLang="en-US">
              <a:solidFill>
                <a:schemeClr val="tx1"/>
              </a:solidFill>
            </a:endParaRPr>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9" name="矩形 8"/>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pic>
        <p:nvPicPr>
          <p:cNvPr id="3" name="图片 2"/>
          <p:cNvPicPr>
            <a:picLocks noChangeAspect="1"/>
          </p:cNvPicPr>
          <p:nvPr/>
        </p:nvPicPr>
        <p:blipFill>
          <a:blip r:embed="rId1"/>
          <a:stretch>
            <a:fillRect/>
          </a:stretch>
        </p:blipFill>
        <p:spPr>
          <a:xfrm>
            <a:off x="7205345" y="1372235"/>
            <a:ext cx="3497580" cy="1729105"/>
          </a:xfrm>
          <a:prstGeom prst="rect">
            <a:avLst/>
          </a:prstGeom>
        </p:spPr>
      </p:pic>
      <p:pic>
        <p:nvPicPr>
          <p:cNvPr id="8" name="图片 7"/>
          <p:cNvPicPr>
            <a:picLocks noChangeAspect="1"/>
          </p:cNvPicPr>
          <p:nvPr/>
        </p:nvPicPr>
        <p:blipFill>
          <a:blip r:embed="rId2"/>
          <a:stretch>
            <a:fillRect/>
          </a:stretch>
        </p:blipFill>
        <p:spPr>
          <a:xfrm>
            <a:off x="1548130" y="3651250"/>
            <a:ext cx="3005455" cy="3014980"/>
          </a:xfrm>
          <a:prstGeom prst="rect">
            <a:avLst/>
          </a:prstGeom>
        </p:spPr>
      </p:pic>
      <p:sp>
        <p:nvSpPr>
          <p:cNvPr id="12" name="文本框 11"/>
          <p:cNvSpPr txBox="1"/>
          <p:nvPr/>
        </p:nvSpPr>
        <p:spPr>
          <a:xfrm>
            <a:off x="917010" y="859845"/>
            <a:ext cx="4064000" cy="368300"/>
          </a:xfrm>
          <a:prstGeom prst="rect">
            <a:avLst/>
          </a:prstGeom>
        </p:spPr>
        <p:txBody>
          <a:bodyPr>
            <a:spAutoFit/>
            <a:extLst>
              <a:ext uri="{4A0BC546-FE56-4ADE-93B0-CB8AF2F6F144}">
                <wpsdc:textFrameExt xmlns:wpsdc="http://www.wps.cn/officeDocument/2022/drawingmlCustomData" type="text"/>
              </a:ext>
            </a:extLst>
          </a:bodyPr>
          <a:p>
            <a:pPr algn="l"/>
            <a:r>
              <a:rPr lang="zh-CN" altLang="en-US" sz="1800" b="1">
                <a:latin typeface="宋体" panose="02010600030101010101" pitchFamily="2" charset="-122"/>
                <a:ea typeface="宋体" panose="02010600030101010101" pitchFamily="2" charset="-122"/>
              </a:rPr>
              <a:t>③固定资产减少表</a:t>
            </a:r>
            <a:endParaRPr lang="zh-CN" altLang="en-US" sz="1800" b="1">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3"/>
          <a:stretch>
            <a:fillRect/>
          </a:stretch>
        </p:blipFill>
        <p:spPr>
          <a:xfrm>
            <a:off x="975995" y="1156970"/>
            <a:ext cx="5548630" cy="2424430"/>
          </a:xfrm>
          <a:prstGeom prst="rect">
            <a:avLst/>
          </a:prstGeom>
        </p:spPr>
      </p:pic>
      <p:pic>
        <p:nvPicPr>
          <p:cNvPr id="13" name="图片 12"/>
          <p:cNvPicPr>
            <a:picLocks noChangeAspect="1"/>
          </p:cNvPicPr>
          <p:nvPr/>
        </p:nvPicPr>
        <p:blipFill>
          <a:blip r:embed="rId4"/>
          <a:stretch>
            <a:fillRect/>
          </a:stretch>
        </p:blipFill>
        <p:spPr>
          <a:xfrm>
            <a:off x="5153660" y="4004945"/>
            <a:ext cx="5958205" cy="1881505"/>
          </a:xfrm>
          <a:prstGeom prst="rect">
            <a:avLst/>
          </a:prstGeom>
        </p:spPr>
      </p:pic>
    </p:spTree>
    <p:custDataLst>
      <p:tags r:id="rId5"/>
    </p:custData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bg1"/>
                </a:solidFill>
              </a:rPr>
              <a:t>新知解析</a:t>
            </a:r>
            <a:endParaRPr lang="zh-CN" altLang="en-US">
              <a:solidFill>
                <a:schemeClr val="bg1"/>
              </a:solidFill>
            </a:endParaRPr>
          </a:p>
        </p:txBody>
      </p:sp>
      <p:sp>
        <p:nvSpPr>
          <p:cNvPr id="7" name="矩形 6"/>
          <p:cNvSpPr/>
          <p:nvPr/>
        </p:nvSpPr>
        <p:spPr>
          <a:xfrm>
            <a:off x="5603875" y="18732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任务小结</a:t>
            </a:r>
            <a:endParaRPr lang="zh-CN" altLang="en-US">
              <a:solidFill>
                <a:schemeClr val="tx1"/>
              </a:solidFill>
            </a:endParaRPr>
          </a:p>
        </p:txBody>
      </p:sp>
      <p:sp>
        <p:nvSpPr>
          <p:cNvPr id="9" name="矩形 8"/>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11" name="矩形 10"/>
          <p:cNvSpPr/>
          <p:nvPr/>
        </p:nvSpPr>
        <p:spPr>
          <a:xfrm>
            <a:off x="960120" y="1363345"/>
            <a:ext cx="10217150" cy="2396490"/>
          </a:xfrm>
          <a:prstGeom prst="rect">
            <a:avLst/>
          </a:prstGeom>
          <a:solidFill>
            <a:schemeClr val="accent5">
              <a:lumMod val="20000"/>
              <a:lumOff val="80000"/>
            </a:schemeClr>
          </a:solidFill>
          <a:ln>
            <a:solidFill>
              <a:schemeClr val="accent5">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indent="0" algn="l" fontAlgn="auto">
              <a:lnSpc>
                <a:spcPct val="150000"/>
              </a:lnSpc>
            </a:pPr>
            <a:endPar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pPr>
            <a:endPar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1.固定资产基础表表格格式的美化；（行高、字体等）</a:t>
            </a:r>
            <a:endParaRPr lang="zh-CN" altLang="en-US" sz="2800">
              <a:solidFill>
                <a:schemeClr val="tx1"/>
              </a:solidFill>
              <a:latin typeface="微软雅黑" panose="020B0503020204020204" charset="-122"/>
              <a:ea typeface="微软雅黑" panose="020B0503020204020204" charset="-122"/>
              <a:cs typeface="微软雅黑" panose="020B0503020204020204" charset="-122"/>
            </a:endParaRPr>
          </a:p>
          <a:p>
            <a:pPr indent="0" algn="l"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2.单元格格式设置；</a:t>
            </a:r>
            <a:endPar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pPr>
            <a:r>
              <a:rPr lang="en-US" altLang="zh-CN" sz="2800">
                <a:solidFill>
                  <a:schemeClr val="tx1"/>
                </a:solidFill>
                <a:latin typeface="微软雅黑" panose="020B0503020204020204" charset="-122"/>
                <a:ea typeface="微软雅黑" panose="020B0503020204020204" charset="-122"/>
                <a:cs typeface="微软雅黑" panose="020B0503020204020204" charset="-122"/>
                <a:sym typeface="+mn-ea"/>
              </a:rPr>
              <a:t>3.</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单元格数据验证；</a:t>
            </a:r>
            <a:endParaRPr lang="zh-CN" altLang="en-US" sz="2800">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pPr>
            <a:endParaRPr lang="zh-CN" altLang="en-US" sz="2800">
              <a:solidFill>
                <a:schemeClr val="tx1"/>
              </a:solidFill>
              <a:latin typeface="微软雅黑" panose="020B0503020204020204" charset="-122"/>
              <a:ea typeface="微软雅黑" panose="020B0503020204020204" charset="-122"/>
              <a:cs typeface="微软雅黑" panose="020B0503020204020204" charset="-122"/>
            </a:endParaRPr>
          </a:p>
          <a:p>
            <a:pPr indent="0" algn="l" fontAlgn="auto">
              <a:lnSpc>
                <a:spcPct val="150000"/>
              </a:lnSpc>
            </a:pPr>
            <a:endPar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pic>
        <p:nvPicPr>
          <p:cNvPr id="18435" name="Picture 4" descr="png-012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580563" y="5135563"/>
            <a:ext cx="2155825" cy="172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新知解析</a:t>
            </a:r>
            <a:endParaRPr lang="zh-CN" altLang="en-US"/>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学以致用</a:t>
            </a:r>
            <a:endParaRPr lang="zh-CN" altLang="en-US">
              <a:solidFill>
                <a:schemeClr val="tx1"/>
              </a:solidFill>
            </a:endParaRPr>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3" name="文本框 2"/>
          <p:cNvSpPr txBox="1"/>
          <p:nvPr/>
        </p:nvSpPr>
        <p:spPr>
          <a:xfrm>
            <a:off x="-118745" y="704215"/>
            <a:ext cx="12092940" cy="5908040"/>
          </a:xfrm>
          <a:prstGeom prst="rect">
            <a:avLst/>
          </a:prstGeom>
          <a:noFill/>
          <a:ln w="9525">
            <a:noFill/>
          </a:ln>
        </p:spPr>
        <p:txBody>
          <a:bodyPr>
            <a:noAutofit/>
          </a:bodyPr>
          <a:p>
            <a:pPr marL="533400" indent="0" fontAlgn="auto">
              <a:lnSpc>
                <a:spcPts val="2400"/>
              </a:lnSpc>
            </a:pPr>
            <a:r>
              <a:rPr lang="zh-CN" sz="2400" b="0">
                <a:solidFill>
                  <a:srgbClr val="231F20"/>
                </a:solidFill>
                <a:ea typeface="微软雅黑" panose="020B0503020204020204" charset="-122"/>
              </a:rPr>
              <a:t>   </a:t>
            </a:r>
            <a:r>
              <a:rPr lang="en-US" altLang="zh-CN" sz="2400">
                <a:solidFill>
                  <a:srgbClr val="000000"/>
                </a:solidFill>
                <a:cs typeface="Arial" panose="020B0604020202020204" pitchFamily="34" charset="0"/>
                <a:sym typeface="+mn-ea"/>
              </a:rPr>
              <a:t>   </a:t>
            </a:r>
            <a:r>
              <a:rPr lang="zh-CN" altLang="en-US" sz="2400" b="1" dirty="0" smtClean="0">
                <a:solidFill>
                  <a:srgbClr val="C00000"/>
                </a:solidFill>
                <a:sym typeface="+mn-ea"/>
              </a:rPr>
              <a:t>思考？？</a:t>
            </a:r>
            <a:endParaRPr lang="en-US" altLang="zh-CN" sz="2400" b="1" dirty="0" smtClean="0">
              <a:solidFill>
                <a:srgbClr val="C00000"/>
              </a:solidFill>
            </a:endParaRPr>
          </a:p>
          <a:p>
            <a:pPr marL="533400" indent="0" fontAlgn="auto">
              <a:lnSpc>
                <a:spcPts val="2600"/>
              </a:lnSpc>
            </a:pPr>
            <a:r>
              <a:rPr lang="zh-CN" sz="2400">
                <a:solidFill>
                  <a:srgbClr val="231F20"/>
                </a:solidFill>
                <a:ea typeface="微软雅黑" panose="020B0503020204020204" charset="-122"/>
              </a:rPr>
              <a:t>齐鲁公司是一家生产机械设备的企业，虽然规模不大，但固定资产较多，而且价值较高。因此，固定资产管理对该企业来说是相当重要的。该公司设有厂部、财务处、人事处、采购处、销售处、金工车间和机装车间等部门。固定资产所属部门负责其固定资产的维护。目前，该公司已有各类固定资产设备10台，集中在财务处管理。每个固定资产都有一张卡片，记录它增加的方式、开始使用的日期、固定资产编码、规格、种类所属部门、原始价值、累计价值、净值和折旧方法等信息。固定资产日常管理业务有固定资产的增加和减少、部门间的调拨、月折旧的计提和折旧数据的汇总分析。该公司的固定资产分为房屋建筑类、机械设备类、运输工具类和办公设备类，其编码分别是02、03、05、06，净残值率分别为 5%、4%、4%、3%。其中，05 号固定资产预计总工作量为400000千米，本月工作量为2000千米。该公司从20</a:t>
            </a:r>
            <a:r>
              <a:rPr lang="en-US" altLang="zh-CN" sz="2400">
                <a:solidFill>
                  <a:srgbClr val="231F20"/>
                </a:solidFill>
                <a:ea typeface="微软雅黑" panose="020B0503020204020204" charset="-122"/>
              </a:rPr>
              <a:t>23</a:t>
            </a:r>
            <a:r>
              <a:rPr lang="zh-CN" sz="2400">
                <a:solidFill>
                  <a:srgbClr val="231F20"/>
                </a:solidFill>
                <a:ea typeface="微软雅黑" panose="020B0503020204020204" charset="-122"/>
              </a:rPr>
              <a:t>年</a:t>
            </a:r>
            <a:r>
              <a:rPr lang="en-US" altLang="zh-CN" sz="2400">
                <a:solidFill>
                  <a:srgbClr val="231F20"/>
                </a:solidFill>
                <a:ea typeface="微软雅黑" panose="020B0503020204020204" charset="-122"/>
              </a:rPr>
              <a:t>1</a:t>
            </a:r>
            <a:r>
              <a:rPr lang="zh-CN" sz="2400">
                <a:solidFill>
                  <a:srgbClr val="231F20"/>
                </a:solidFill>
                <a:ea typeface="微软雅黑" panose="020B0503020204020204" charset="-122"/>
              </a:rPr>
              <a:t>月起用电子表格(Excel)核算固定资产。</a:t>
            </a:r>
            <a:endParaRPr lang="zh-CN" sz="2400">
              <a:solidFill>
                <a:srgbClr val="231F20"/>
              </a:solidFill>
              <a:ea typeface="微软雅黑" panose="020B0503020204020204" charset="-122"/>
            </a:endParaRPr>
          </a:p>
          <a:p>
            <a:pPr marL="533400" indent="0" fontAlgn="auto">
              <a:lnSpc>
                <a:spcPts val="2600"/>
              </a:lnSpc>
            </a:pPr>
            <a:r>
              <a:rPr lang="zh-CN" sz="2400">
                <a:solidFill>
                  <a:srgbClr val="231F20"/>
                </a:solidFill>
                <a:ea typeface="微软雅黑" panose="020B0503020204020204" charset="-122"/>
              </a:rPr>
              <a:t>【要求】</a:t>
            </a:r>
            <a:endParaRPr lang="zh-CN" sz="2400">
              <a:solidFill>
                <a:srgbClr val="231F20"/>
              </a:solidFill>
              <a:ea typeface="微软雅黑" panose="020B0503020204020204" charset="-122"/>
            </a:endParaRPr>
          </a:p>
          <a:p>
            <a:pPr marL="533400" indent="0" fontAlgn="auto">
              <a:lnSpc>
                <a:spcPts val="2600"/>
              </a:lnSpc>
            </a:pPr>
            <a:r>
              <a:rPr lang="zh-CN" sz="2400">
                <a:solidFill>
                  <a:srgbClr val="231F20"/>
                </a:solidFill>
                <a:ea typeface="微软雅黑" panose="020B0503020204020204" charset="-122"/>
              </a:rPr>
              <a:t>根据上述资料，完成下列操作。</a:t>
            </a:r>
            <a:endParaRPr lang="zh-CN" sz="2400">
              <a:solidFill>
                <a:srgbClr val="231F20"/>
              </a:solidFill>
              <a:ea typeface="微软雅黑" panose="020B0503020204020204" charset="-122"/>
            </a:endParaRPr>
          </a:p>
          <a:p>
            <a:pPr marL="533400" indent="0" fontAlgn="auto">
              <a:lnSpc>
                <a:spcPts val="2600"/>
              </a:lnSpc>
            </a:pPr>
            <a:r>
              <a:rPr lang="zh-CN" sz="2400">
                <a:solidFill>
                  <a:srgbClr val="231F20"/>
                </a:solidFill>
                <a:ea typeface="微软雅黑" panose="020B0503020204020204" charset="-122"/>
              </a:rPr>
              <a:t>(1)减少固定资产</a:t>
            </a:r>
            <a:endParaRPr lang="zh-CN" sz="2400">
              <a:solidFill>
                <a:srgbClr val="231F20"/>
              </a:solidFill>
              <a:ea typeface="微软雅黑" panose="020B0503020204020204" charset="-122"/>
            </a:endParaRPr>
          </a:p>
          <a:p>
            <a:pPr marL="533400" indent="-533400" fontAlgn="auto">
              <a:lnSpc>
                <a:spcPct val="100000"/>
              </a:lnSpc>
            </a:pPr>
            <a:r>
              <a:rPr lang="en-US" altLang="zh-CN" sz="2400" b="0">
                <a:solidFill>
                  <a:schemeClr val="tx1"/>
                </a:solidFill>
                <a:cs typeface="Arial" panose="020B0604020202020204" pitchFamily="34" charset="0"/>
              </a:rPr>
              <a:t>        </a:t>
            </a:r>
            <a:endParaRPr lang="en-US" altLang="zh-CN" sz="2400" b="0">
              <a:solidFill>
                <a:schemeClr val="tx1"/>
              </a:solidFill>
              <a:cs typeface="Arial" panose="020B0604020202020204" pitchFamily="34" charset="0"/>
              <a:sym typeface="+mn-ea"/>
            </a:endParaRPr>
          </a:p>
        </p:txBody>
      </p:sp>
      <p:grpSp>
        <p:nvGrpSpPr>
          <p:cNvPr id="4" name="Group 144"/>
          <p:cNvGrpSpPr>
            <a:grpSpLocks noChangeAspect="1"/>
          </p:cNvGrpSpPr>
          <p:nvPr/>
        </p:nvGrpSpPr>
        <p:grpSpPr bwMode="auto">
          <a:xfrm flipH="1">
            <a:off x="10367645" y="4956175"/>
            <a:ext cx="1791335" cy="1793240"/>
            <a:chOff x="192" y="1920"/>
            <a:chExt cx="1100" cy="1155"/>
          </a:xfrm>
        </p:grpSpPr>
        <p:sp>
          <p:nvSpPr>
            <p:cNvPr id="11" name="AutoShape 145"/>
            <p:cNvSpPr>
              <a:spLocks noChangeAspect="1" noChangeArrowheads="1" noTextEdit="1"/>
            </p:cNvSpPr>
            <p:nvPr/>
          </p:nvSpPr>
          <p:spPr bwMode="auto">
            <a:xfrm>
              <a:off x="192" y="1920"/>
              <a:ext cx="1100" cy="1155"/>
            </a:xfrm>
            <a:prstGeom prst="rect">
              <a:avLst/>
            </a:prstGeom>
            <a:noFill/>
            <a:ln w="9525">
              <a:noFill/>
              <a:miter lim="800000"/>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2" name="Freeform 146"/>
            <p:cNvSpPr/>
            <p:nvPr/>
          </p:nvSpPr>
          <p:spPr bwMode="auto">
            <a:xfrm>
              <a:off x="198" y="1937"/>
              <a:ext cx="1086" cy="1133"/>
            </a:xfrm>
            <a:custGeom>
              <a:avLst/>
              <a:gdLst/>
              <a:ahLst/>
              <a:cxnLst>
                <a:cxn ang="0">
                  <a:pos x="2110" y="793"/>
                </a:cxn>
                <a:cxn ang="0">
                  <a:pos x="2022" y="811"/>
                </a:cxn>
                <a:cxn ang="0">
                  <a:pos x="1939" y="616"/>
                </a:cxn>
                <a:cxn ang="0">
                  <a:pos x="1938" y="435"/>
                </a:cxn>
                <a:cxn ang="0">
                  <a:pos x="1871" y="336"/>
                </a:cxn>
                <a:cxn ang="0">
                  <a:pos x="1836" y="111"/>
                </a:cxn>
                <a:cxn ang="0">
                  <a:pos x="1764" y="124"/>
                </a:cxn>
                <a:cxn ang="0">
                  <a:pos x="1711" y="72"/>
                </a:cxn>
                <a:cxn ang="0">
                  <a:pos x="1590" y="3"/>
                </a:cxn>
                <a:cxn ang="0">
                  <a:pos x="1449" y="140"/>
                </a:cxn>
                <a:cxn ang="0">
                  <a:pos x="1320" y="351"/>
                </a:cxn>
                <a:cxn ang="0">
                  <a:pos x="1135" y="605"/>
                </a:cxn>
                <a:cxn ang="0">
                  <a:pos x="941" y="743"/>
                </a:cxn>
                <a:cxn ang="0">
                  <a:pos x="724" y="626"/>
                </a:cxn>
                <a:cxn ang="0">
                  <a:pos x="457" y="654"/>
                </a:cxn>
                <a:cxn ang="0">
                  <a:pos x="254" y="940"/>
                </a:cxn>
                <a:cxn ang="0">
                  <a:pos x="116" y="1008"/>
                </a:cxn>
                <a:cxn ang="0">
                  <a:pos x="0" y="1179"/>
                </a:cxn>
                <a:cxn ang="0">
                  <a:pos x="70" y="1184"/>
                </a:cxn>
                <a:cxn ang="0">
                  <a:pos x="138" y="1099"/>
                </a:cxn>
                <a:cxn ang="0">
                  <a:pos x="114" y="1174"/>
                </a:cxn>
                <a:cxn ang="0">
                  <a:pos x="123" y="1258"/>
                </a:cxn>
                <a:cxn ang="0">
                  <a:pos x="179" y="1251"/>
                </a:cxn>
                <a:cxn ang="0">
                  <a:pos x="227" y="1155"/>
                </a:cxn>
                <a:cxn ang="0">
                  <a:pos x="250" y="1132"/>
                </a:cxn>
                <a:cxn ang="0">
                  <a:pos x="341" y="1176"/>
                </a:cxn>
                <a:cxn ang="0">
                  <a:pos x="380" y="1126"/>
                </a:cxn>
                <a:cxn ang="0">
                  <a:pos x="335" y="1027"/>
                </a:cxn>
                <a:cxn ang="0">
                  <a:pos x="496" y="882"/>
                </a:cxn>
                <a:cxn ang="0">
                  <a:pos x="594" y="880"/>
                </a:cxn>
                <a:cxn ang="0">
                  <a:pos x="631" y="1030"/>
                </a:cxn>
                <a:cxn ang="0">
                  <a:pos x="503" y="1333"/>
                </a:cxn>
                <a:cxn ang="0">
                  <a:pos x="576" y="1910"/>
                </a:cxn>
                <a:cxn ang="0">
                  <a:pos x="672" y="2202"/>
                </a:cxn>
                <a:cxn ang="0">
                  <a:pos x="490" y="2197"/>
                </a:cxn>
                <a:cxn ang="0">
                  <a:pos x="587" y="2265"/>
                </a:cxn>
                <a:cxn ang="0">
                  <a:pos x="737" y="2235"/>
                </a:cxn>
                <a:cxn ang="0">
                  <a:pos x="786" y="2200"/>
                </a:cxn>
                <a:cxn ang="0">
                  <a:pos x="1434" y="2205"/>
                </a:cxn>
                <a:cxn ang="0">
                  <a:pos x="1488" y="2235"/>
                </a:cxn>
                <a:cxn ang="0">
                  <a:pos x="1658" y="2265"/>
                </a:cxn>
                <a:cxn ang="0">
                  <a:pos x="1718" y="2193"/>
                </a:cxn>
                <a:cxn ang="0">
                  <a:pos x="1544" y="2201"/>
                </a:cxn>
                <a:cxn ang="0">
                  <a:pos x="1467" y="1849"/>
                </a:cxn>
                <a:cxn ang="0">
                  <a:pos x="1420" y="1472"/>
                </a:cxn>
                <a:cxn ang="0">
                  <a:pos x="1620" y="1517"/>
                </a:cxn>
                <a:cxn ang="0">
                  <a:pos x="1619" y="1231"/>
                </a:cxn>
                <a:cxn ang="0">
                  <a:pos x="1449" y="1107"/>
                </a:cxn>
                <a:cxn ang="0">
                  <a:pos x="1573" y="829"/>
                </a:cxn>
                <a:cxn ang="0">
                  <a:pos x="1681" y="908"/>
                </a:cxn>
                <a:cxn ang="0">
                  <a:pos x="1825" y="933"/>
                </a:cxn>
                <a:cxn ang="0">
                  <a:pos x="1908" y="893"/>
                </a:cxn>
                <a:cxn ang="0">
                  <a:pos x="1907" y="946"/>
                </a:cxn>
                <a:cxn ang="0">
                  <a:pos x="1871" y="1034"/>
                </a:cxn>
                <a:cxn ang="0">
                  <a:pos x="1807" y="1214"/>
                </a:cxn>
                <a:cxn ang="0">
                  <a:pos x="1702" y="1272"/>
                </a:cxn>
                <a:cxn ang="0">
                  <a:pos x="1756" y="1508"/>
                </a:cxn>
                <a:cxn ang="0">
                  <a:pos x="1909" y="1348"/>
                </a:cxn>
                <a:cxn ang="0">
                  <a:pos x="1984" y="1127"/>
                </a:cxn>
                <a:cxn ang="0">
                  <a:pos x="2112" y="1074"/>
                </a:cxn>
                <a:cxn ang="0">
                  <a:pos x="2180" y="969"/>
                </a:cxn>
              </a:cxnLst>
              <a:rect l="0" t="0" r="r" b="b"/>
              <a:pathLst>
                <a:path w="2181" h="2265">
                  <a:moveTo>
                    <a:pt x="2152" y="908"/>
                  </a:moveTo>
                  <a:lnTo>
                    <a:pt x="2154" y="887"/>
                  </a:lnTo>
                  <a:lnTo>
                    <a:pt x="2151" y="861"/>
                  </a:lnTo>
                  <a:lnTo>
                    <a:pt x="2144" y="831"/>
                  </a:lnTo>
                  <a:lnTo>
                    <a:pt x="2129" y="807"/>
                  </a:lnTo>
                  <a:lnTo>
                    <a:pt x="2125" y="802"/>
                  </a:lnTo>
                  <a:lnTo>
                    <a:pt x="2120" y="799"/>
                  </a:lnTo>
                  <a:lnTo>
                    <a:pt x="2114" y="795"/>
                  </a:lnTo>
                  <a:lnTo>
                    <a:pt x="2110" y="793"/>
                  </a:lnTo>
                  <a:lnTo>
                    <a:pt x="2104" y="791"/>
                  </a:lnTo>
                  <a:lnTo>
                    <a:pt x="2097" y="790"/>
                  </a:lnTo>
                  <a:lnTo>
                    <a:pt x="2091" y="790"/>
                  </a:lnTo>
                  <a:lnTo>
                    <a:pt x="2084" y="790"/>
                  </a:lnTo>
                  <a:lnTo>
                    <a:pt x="2072" y="791"/>
                  </a:lnTo>
                  <a:lnTo>
                    <a:pt x="2058" y="794"/>
                  </a:lnTo>
                  <a:lnTo>
                    <a:pt x="2045" y="799"/>
                  </a:lnTo>
                  <a:lnTo>
                    <a:pt x="2034" y="804"/>
                  </a:lnTo>
                  <a:lnTo>
                    <a:pt x="2022" y="811"/>
                  </a:lnTo>
                  <a:lnTo>
                    <a:pt x="2011" y="818"/>
                  </a:lnTo>
                  <a:lnTo>
                    <a:pt x="2000" y="826"/>
                  </a:lnTo>
                  <a:lnTo>
                    <a:pt x="1990" y="834"/>
                  </a:lnTo>
                  <a:lnTo>
                    <a:pt x="1879" y="710"/>
                  </a:lnTo>
                  <a:lnTo>
                    <a:pt x="1894" y="693"/>
                  </a:lnTo>
                  <a:lnTo>
                    <a:pt x="1908" y="676"/>
                  </a:lnTo>
                  <a:lnTo>
                    <a:pt x="1920" y="656"/>
                  </a:lnTo>
                  <a:lnTo>
                    <a:pt x="1930" y="636"/>
                  </a:lnTo>
                  <a:lnTo>
                    <a:pt x="1939" y="616"/>
                  </a:lnTo>
                  <a:lnTo>
                    <a:pt x="1946" y="594"/>
                  </a:lnTo>
                  <a:lnTo>
                    <a:pt x="1951" y="572"/>
                  </a:lnTo>
                  <a:lnTo>
                    <a:pt x="1953" y="549"/>
                  </a:lnTo>
                  <a:lnTo>
                    <a:pt x="1987" y="563"/>
                  </a:lnTo>
                  <a:lnTo>
                    <a:pt x="2002" y="537"/>
                  </a:lnTo>
                  <a:lnTo>
                    <a:pt x="1953" y="502"/>
                  </a:lnTo>
                  <a:lnTo>
                    <a:pt x="1950" y="479"/>
                  </a:lnTo>
                  <a:lnTo>
                    <a:pt x="1945" y="457"/>
                  </a:lnTo>
                  <a:lnTo>
                    <a:pt x="1938" y="435"/>
                  </a:lnTo>
                  <a:lnTo>
                    <a:pt x="1929" y="414"/>
                  </a:lnTo>
                  <a:lnTo>
                    <a:pt x="1919" y="395"/>
                  </a:lnTo>
                  <a:lnTo>
                    <a:pt x="1907" y="375"/>
                  </a:lnTo>
                  <a:lnTo>
                    <a:pt x="1893" y="358"/>
                  </a:lnTo>
                  <a:lnTo>
                    <a:pt x="1877" y="340"/>
                  </a:lnTo>
                  <a:lnTo>
                    <a:pt x="1876" y="339"/>
                  </a:lnTo>
                  <a:lnTo>
                    <a:pt x="1875" y="338"/>
                  </a:lnTo>
                  <a:lnTo>
                    <a:pt x="1873" y="337"/>
                  </a:lnTo>
                  <a:lnTo>
                    <a:pt x="1871" y="336"/>
                  </a:lnTo>
                  <a:lnTo>
                    <a:pt x="1874" y="324"/>
                  </a:lnTo>
                  <a:lnTo>
                    <a:pt x="1884" y="276"/>
                  </a:lnTo>
                  <a:lnTo>
                    <a:pt x="1891" y="230"/>
                  </a:lnTo>
                  <a:lnTo>
                    <a:pt x="1892" y="188"/>
                  </a:lnTo>
                  <a:lnTo>
                    <a:pt x="1883" y="157"/>
                  </a:lnTo>
                  <a:lnTo>
                    <a:pt x="1870" y="139"/>
                  </a:lnTo>
                  <a:lnTo>
                    <a:pt x="1859" y="125"/>
                  </a:lnTo>
                  <a:lnTo>
                    <a:pt x="1847" y="117"/>
                  </a:lnTo>
                  <a:lnTo>
                    <a:pt x="1836" y="111"/>
                  </a:lnTo>
                  <a:lnTo>
                    <a:pt x="1824" y="110"/>
                  </a:lnTo>
                  <a:lnTo>
                    <a:pt x="1813" y="110"/>
                  </a:lnTo>
                  <a:lnTo>
                    <a:pt x="1800" y="114"/>
                  </a:lnTo>
                  <a:lnTo>
                    <a:pt x="1787" y="117"/>
                  </a:lnTo>
                  <a:lnTo>
                    <a:pt x="1783" y="118"/>
                  </a:lnTo>
                  <a:lnTo>
                    <a:pt x="1778" y="119"/>
                  </a:lnTo>
                  <a:lnTo>
                    <a:pt x="1773" y="122"/>
                  </a:lnTo>
                  <a:lnTo>
                    <a:pt x="1769" y="123"/>
                  </a:lnTo>
                  <a:lnTo>
                    <a:pt x="1764" y="124"/>
                  </a:lnTo>
                  <a:lnTo>
                    <a:pt x="1760" y="124"/>
                  </a:lnTo>
                  <a:lnTo>
                    <a:pt x="1754" y="125"/>
                  </a:lnTo>
                  <a:lnTo>
                    <a:pt x="1749" y="125"/>
                  </a:lnTo>
                  <a:lnTo>
                    <a:pt x="1740" y="124"/>
                  </a:lnTo>
                  <a:lnTo>
                    <a:pt x="1734" y="119"/>
                  </a:lnTo>
                  <a:lnTo>
                    <a:pt x="1729" y="109"/>
                  </a:lnTo>
                  <a:lnTo>
                    <a:pt x="1722" y="94"/>
                  </a:lnTo>
                  <a:lnTo>
                    <a:pt x="1717" y="84"/>
                  </a:lnTo>
                  <a:lnTo>
                    <a:pt x="1711" y="72"/>
                  </a:lnTo>
                  <a:lnTo>
                    <a:pt x="1706" y="59"/>
                  </a:lnTo>
                  <a:lnTo>
                    <a:pt x="1697" y="48"/>
                  </a:lnTo>
                  <a:lnTo>
                    <a:pt x="1687" y="36"/>
                  </a:lnTo>
                  <a:lnTo>
                    <a:pt x="1676" y="25"/>
                  </a:lnTo>
                  <a:lnTo>
                    <a:pt x="1661" y="13"/>
                  </a:lnTo>
                  <a:lnTo>
                    <a:pt x="1642" y="4"/>
                  </a:lnTo>
                  <a:lnTo>
                    <a:pt x="1625" y="0"/>
                  </a:lnTo>
                  <a:lnTo>
                    <a:pt x="1608" y="0"/>
                  </a:lnTo>
                  <a:lnTo>
                    <a:pt x="1590" y="3"/>
                  </a:lnTo>
                  <a:lnTo>
                    <a:pt x="1573" y="11"/>
                  </a:lnTo>
                  <a:lnTo>
                    <a:pt x="1555" y="21"/>
                  </a:lnTo>
                  <a:lnTo>
                    <a:pt x="1537" y="35"/>
                  </a:lnTo>
                  <a:lnTo>
                    <a:pt x="1521" y="50"/>
                  </a:lnTo>
                  <a:lnTo>
                    <a:pt x="1505" y="67"/>
                  </a:lnTo>
                  <a:lnTo>
                    <a:pt x="1489" y="86"/>
                  </a:lnTo>
                  <a:lnTo>
                    <a:pt x="1475" y="104"/>
                  </a:lnTo>
                  <a:lnTo>
                    <a:pt x="1461" y="123"/>
                  </a:lnTo>
                  <a:lnTo>
                    <a:pt x="1449" y="140"/>
                  </a:lnTo>
                  <a:lnTo>
                    <a:pt x="1438" y="157"/>
                  </a:lnTo>
                  <a:lnTo>
                    <a:pt x="1428" y="172"/>
                  </a:lnTo>
                  <a:lnTo>
                    <a:pt x="1420" y="186"/>
                  </a:lnTo>
                  <a:lnTo>
                    <a:pt x="1414" y="196"/>
                  </a:lnTo>
                  <a:lnTo>
                    <a:pt x="1323" y="143"/>
                  </a:lnTo>
                  <a:lnTo>
                    <a:pt x="1266" y="254"/>
                  </a:lnTo>
                  <a:lnTo>
                    <a:pt x="1368" y="298"/>
                  </a:lnTo>
                  <a:lnTo>
                    <a:pt x="1344" y="324"/>
                  </a:lnTo>
                  <a:lnTo>
                    <a:pt x="1320" y="351"/>
                  </a:lnTo>
                  <a:lnTo>
                    <a:pt x="1295" y="380"/>
                  </a:lnTo>
                  <a:lnTo>
                    <a:pt x="1272" y="408"/>
                  </a:lnTo>
                  <a:lnTo>
                    <a:pt x="1251" y="438"/>
                  </a:lnTo>
                  <a:lnTo>
                    <a:pt x="1229" y="467"/>
                  </a:lnTo>
                  <a:lnTo>
                    <a:pt x="1208" y="496"/>
                  </a:lnTo>
                  <a:lnTo>
                    <a:pt x="1188" y="525"/>
                  </a:lnTo>
                  <a:lnTo>
                    <a:pt x="1170" y="553"/>
                  </a:lnTo>
                  <a:lnTo>
                    <a:pt x="1152" y="580"/>
                  </a:lnTo>
                  <a:lnTo>
                    <a:pt x="1135" y="605"/>
                  </a:lnTo>
                  <a:lnTo>
                    <a:pt x="1120" y="629"/>
                  </a:lnTo>
                  <a:lnTo>
                    <a:pt x="1107" y="652"/>
                  </a:lnTo>
                  <a:lnTo>
                    <a:pt x="1094" y="672"/>
                  </a:lnTo>
                  <a:lnTo>
                    <a:pt x="1084" y="690"/>
                  </a:lnTo>
                  <a:lnTo>
                    <a:pt x="1074" y="705"/>
                  </a:lnTo>
                  <a:lnTo>
                    <a:pt x="998" y="623"/>
                  </a:lnTo>
                  <a:lnTo>
                    <a:pt x="968" y="763"/>
                  </a:lnTo>
                  <a:lnTo>
                    <a:pt x="956" y="754"/>
                  </a:lnTo>
                  <a:lnTo>
                    <a:pt x="941" y="743"/>
                  </a:lnTo>
                  <a:lnTo>
                    <a:pt x="923" y="731"/>
                  </a:lnTo>
                  <a:lnTo>
                    <a:pt x="905" y="718"/>
                  </a:lnTo>
                  <a:lnTo>
                    <a:pt x="883" y="704"/>
                  </a:lnTo>
                  <a:lnTo>
                    <a:pt x="860" y="690"/>
                  </a:lnTo>
                  <a:lnTo>
                    <a:pt x="835" y="677"/>
                  </a:lnTo>
                  <a:lnTo>
                    <a:pt x="808" y="663"/>
                  </a:lnTo>
                  <a:lnTo>
                    <a:pt x="782" y="649"/>
                  </a:lnTo>
                  <a:lnTo>
                    <a:pt x="753" y="636"/>
                  </a:lnTo>
                  <a:lnTo>
                    <a:pt x="724" y="626"/>
                  </a:lnTo>
                  <a:lnTo>
                    <a:pt x="695" y="616"/>
                  </a:lnTo>
                  <a:lnTo>
                    <a:pt x="667" y="608"/>
                  </a:lnTo>
                  <a:lnTo>
                    <a:pt x="637" y="602"/>
                  </a:lnTo>
                  <a:lnTo>
                    <a:pt x="608" y="600"/>
                  </a:lnTo>
                  <a:lnTo>
                    <a:pt x="579" y="598"/>
                  </a:lnTo>
                  <a:lnTo>
                    <a:pt x="548" y="603"/>
                  </a:lnTo>
                  <a:lnTo>
                    <a:pt x="517" y="614"/>
                  </a:lnTo>
                  <a:lnTo>
                    <a:pt x="487" y="632"/>
                  </a:lnTo>
                  <a:lnTo>
                    <a:pt x="457" y="654"/>
                  </a:lnTo>
                  <a:lnTo>
                    <a:pt x="428" y="680"/>
                  </a:lnTo>
                  <a:lnTo>
                    <a:pt x="401" y="710"/>
                  </a:lnTo>
                  <a:lnTo>
                    <a:pt x="374" y="742"/>
                  </a:lnTo>
                  <a:lnTo>
                    <a:pt x="350" y="777"/>
                  </a:lnTo>
                  <a:lnTo>
                    <a:pt x="327" y="811"/>
                  </a:lnTo>
                  <a:lnTo>
                    <a:pt x="305" y="846"/>
                  </a:lnTo>
                  <a:lnTo>
                    <a:pt x="286" y="879"/>
                  </a:lnTo>
                  <a:lnTo>
                    <a:pt x="269" y="910"/>
                  </a:lnTo>
                  <a:lnTo>
                    <a:pt x="254" y="940"/>
                  </a:lnTo>
                  <a:lnTo>
                    <a:pt x="242" y="965"/>
                  </a:lnTo>
                  <a:lnTo>
                    <a:pt x="231" y="986"/>
                  </a:lnTo>
                  <a:lnTo>
                    <a:pt x="224" y="1001"/>
                  </a:lnTo>
                  <a:lnTo>
                    <a:pt x="212" y="999"/>
                  </a:lnTo>
                  <a:lnTo>
                    <a:pt x="197" y="998"/>
                  </a:lnTo>
                  <a:lnTo>
                    <a:pt x="178" y="997"/>
                  </a:lnTo>
                  <a:lnTo>
                    <a:pt x="159" y="998"/>
                  </a:lnTo>
                  <a:lnTo>
                    <a:pt x="137" y="1001"/>
                  </a:lnTo>
                  <a:lnTo>
                    <a:pt x="116" y="1008"/>
                  </a:lnTo>
                  <a:lnTo>
                    <a:pt x="94" y="1018"/>
                  </a:lnTo>
                  <a:lnTo>
                    <a:pt x="73" y="1030"/>
                  </a:lnTo>
                  <a:lnTo>
                    <a:pt x="55" y="1047"/>
                  </a:lnTo>
                  <a:lnTo>
                    <a:pt x="38" y="1068"/>
                  </a:lnTo>
                  <a:lnTo>
                    <a:pt x="24" y="1090"/>
                  </a:lnTo>
                  <a:lnTo>
                    <a:pt x="12" y="1114"/>
                  </a:lnTo>
                  <a:lnTo>
                    <a:pt x="4" y="1137"/>
                  </a:lnTo>
                  <a:lnTo>
                    <a:pt x="0" y="1159"/>
                  </a:lnTo>
                  <a:lnTo>
                    <a:pt x="0" y="1179"/>
                  </a:lnTo>
                  <a:lnTo>
                    <a:pt x="3" y="1194"/>
                  </a:lnTo>
                  <a:lnTo>
                    <a:pt x="9" y="1202"/>
                  </a:lnTo>
                  <a:lnTo>
                    <a:pt x="16" y="1206"/>
                  </a:lnTo>
                  <a:lnTo>
                    <a:pt x="24" y="1209"/>
                  </a:lnTo>
                  <a:lnTo>
                    <a:pt x="33" y="1209"/>
                  </a:lnTo>
                  <a:lnTo>
                    <a:pt x="42" y="1205"/>
                  </a:lnTo>
                  <a:lnTo>
                    <a:pt x="53" y="1201"/>
                  </a:lnTo>
                  <a:lnTo>
                    <a:pt x="61" y="1194"/>
                  </a:lnTo>
                  <a:lnTo>
                    <a:pt x="70" y="1184"/>
                  </a:lnTo>
                  <a:lnTo>
                    <a:pt x="78" y="1175"/>
                  </a:lnTo>
                  <a:lnTo>
                    <a:pt x="86" y="1164"/>
                  </a:lnTo>
                  <a:lnTo>
                    <a:pt x="94" y="1153"/>
                  </a:lnTo>
                  <a:lnTo>
                    <a:pt x="102" y="1142"/>
                  </a:lnTo>
                  <a:lnTo>
                    <a:pt x="110" y="1129"/>
                  </a:lnTo>
                  <a:lnTo>
                    <a:pt x="121" y="1115"/>
                  </a:lnTo>
                  <a:lnTo>
                    <a:pt x="129" y="1105"/>
                  </a:lnTo>
                  <a:lnTo>
                    <a:pt x="136" y="1100"/>
                  </a:lnTo>
                  <a:lnTo>
                    <a:pt x="138" y="1099"/>
                  </a:lnTo>
                  <a:lnTo>
                    <a:pt x="141" y="1099"/>
                  </a:lnTo>
                  <a:lnTo>
                    <a:pt x="144" y="1099"/>
                  </a:lnTo>
                  <a:lnTo>
                    <a:pt x="146" y="1098"/>
                  </a:lnTo>
                  <a:lnTo>
                    <a:pt x="142" y="1107"/>
                  </a:lnTo>
                  <a:lnTo>
                    <a:pt x="138" y="1119"/>
                  </a:lnTo>
                  <a:lnTo>
                    <a:pt x="133" y="1130"/>
                  </a:lnTo>
                  <a:lnTo>
                    <a:pt x="128" y="1143"/>
                  </a:lnTo>
                  <a:lnTo>
                    <a:pt x="121" y="1159"/>
                  </a:lnTo>
                  <a:lnTo>
                    <a:pt x="114" y="1174"/>
                  </a:lnTo>
                  <a:lnTo>
                    <a:pt x="108" y="1188"/>
                  </a:lnTo>
                  <a:lnTo>
                    <a:pt x="103" y="1202"/>
                  </a:lnTo>
                  <a:lnTo>
                    <a:pt x="101" y="1214"/>
                  </a:lnTo>
                  <a:lnTo>
                    <a:pt x="101" y="1226"/>
                  </a:lnTo>
                  <a:lnTo>
                    <a:pt x="102" y="1236"/>
                  </a:lnTo>
                  <a:lnTo>
                    <a:pt x="107" y="1244"/>
                  </a:lnTo>
                  <a:lnTo>
                    <a:pt x="111" y="1250"/>
                  </a:lnTo>
                  <a:lnTo>
                    <a:pt x="117" y="1254"/>
                  </a:lnTo>
                  <a:lnTo>
                    <a:pt x="123" y="1258"/>
                  </a:lnTo>
                  <a:lnTo>
                    <a:pt x="129" y="1260"/>
                  </a:lnTo>
                  <a:lnTo>
                    <a:pt x="134" y="1263"/>
                  </a:lnTo>
                  <a:lnTo>
                    <a:pt x="141" y="1264"/>
                  </a:lnTo>
                  <a:lnTo>
                    <a:pt x="147" y="1264"/>
                  </a:lnTo>
                  <a:lnTo>
                    <a:pt x="154" y="1264"/>
                  </a:lnTo>
                  <a:lnTo>
                    <a:pt x="160" y="1263"/>
                  </a:lnTo>
                  <a:lnTo>
                    <a:pt x="166" y="1260"/>
                  </a:lnTo>
                  <a:lnTo>
                    <a:pt x="172" y="1257"/>
                  </a:lnTo>
                  <a:lnTo>
                    <a:pt x="179" y="1251"/>
                  </a:lnTo>
                  <a:lnTo>
                    <a:pt x="186" y="1244"/>
                  </a:lnTo>
                  <a:lnTo>
                    <a:pt x="192" y="1235"/>
                  </a:lnTo>
                  <a:lnTo>
                    <a:pt x="199" y="1225"/>
                  </a:lnTo>
                  <a:lnTo>
                    <a:pt x="205" y="1211"/>
                  </a:lnTo>
                  <a:lnTo>
                    <a:pt x="209" y="1199"/>
                  </a:lnTo>
                  <a:lnTo>
                    <a:pt x="214" y="1189"/>
                  </a:lnTo>
                  <a:lnTo>
                    <a:pt x="217" y="1179"/>
                  </a:lnTo>
                  <a:lnTo>
                    <a:pt x="221" y="1168"/>
                  </a:lnTo>
                  <a:lnTo>
                    <a:pt x="227" y="1155"/>
                  </a:lnTo>
                  <a:lnTo>
                    <a:pt x="231" y="1141"/>
                  </a:lnTo>
                  <a:lnTo>
                    <a:pt x="237" y="1128"/>
                  </a:lnTo>
                  <a:lnTo>
                    <a:pt x="242" y="1120"/>
                  </a:lnTo>
                  <a:lnTo>
                    <a:pt x="243" y="1121"/>
                  </a:lnTo>
                  <a:lnTo>
                    <a:pt x="243" y="1121"/>
                  </a:lnTo>
                  <a:lnTo>
                    <a:pt x="243" y="1122"/>
                  </a:lnTo>
                  <a:lnTo>
                    <a:pt x="244" y="1123"/>
                  </a:lnTo>
                  <a:lnTo>
                    <a:pt x="246" y="1128"/>
                  </a:lnTo>
                  <a:lnTo>
                    <a:pt x="250" y="1132"/>
                  </a:lnTo>
                  <a:lnTo>
                    <a:pt x="253" y="1136"/>
                  </a:lnTo>
                  <a:lnTo>
                    <a:pt x="258" y="1141"/>
                  </a:lnTo>
                  <a:lnTo>
                    <a:pt x="263" y="1145"/>
                  </a:lnTo>
                  <a:lnTo>
                    <a:pt x="272" y="1151"/>
                  </a:lnTo>
                  <a:lnTo>
                    <a:pt x="281" y="1156"/>
                  </a:lnTo>
                  <a:lnTo>
                    <a:pt x="292" y="1160"/>
                  </a:lnTo>
                  <a:lnTo>
                    <a:pt x="311" y="1167"/>
                  </a:lnTo>
                  <a:lnTo>
                    <a:pt x="327" y="1173"/>
                  </a:lnTo>
                  <a:lnTo>
                    <a:pt x="341" y="1176"/>
                  </a:lnTo>
                  <a:lnTo>
                    <a:pt x="352" y="1178"/>
                  </a:lnTo>
                  <a:lnTo>
                    <a:pt x="362" y="1178"/>
                  </a:lnTo>
                  <a:lnTo>
                    <a:pt x="371" y="1176"/>
                  </a:lnTo>
                  <a:lnTo>
                    <a:pt x="377" y="1173"/>
                  </a:lnTo>
                  <a:lnTo>
                    <a:pt x="383" y="1168"/>
                  </a:lnTo>
                  <a:lnTo>
                    <a:pt x="389" y="1157"/>
                  </a:lnTo>
                  <a:lnTo>
                    <a:pt x="388" y="1144"/>
                  </a:lnTo>
                  <a:lnTo>
                    <a:pt x="384" y="1133"/>
                  </a:lnTo>
                  <a:lnTo>
                    <a:pt x="380" y="1126"/>
                  </a:lnTo>
                  <a:lnTo>
                    <a:pt x="372" y="1114"/>
                  </a:lnTo>
                  <a:lnTo>
                    <a:pt x="364" y="1102"/>
                  </a:lnTo>
                  <a:lnTo>
                    <a:pt x="356" y="1091"/>
                  </a:lnTo>
                  <a:lnTo>
                    <a:pt x="346" y="1080"/>
                  </a:lnTo>
                  <a:lnTo>
                    <a:pt x="338" y="1070"/>
                  </a:lnTo>
                  <a:lnTo>
                    <a:pt x="330" y="1061"/>
                  </a:lnTo>
                  <a:lnTo>
                    <a:pt x="323" y="1053"/>
                  </a:lnTo>
                  <a:lnTo>
                    <a:pt x="316" y="1046"/>
                  </a:lnTo>
                  <a:lnTo>
                    <a:pt x="335" y="1027"/>
                  </a:lnTo>
                  <a:lnTo>
                    <a:pt x="354" y="1007"/>
                  </a:lnTo>
                  <a:lnTo>
                    <a:pt x="373" y="989"/>
                  </a:lnTo>
                  <a:lnTo>
                    <a:pt x="392" y="970"/>
                  </a:lnTo>
                  <a:lnTo>
                    <a:pt x="411" y="953"/>
                  </a:lnTo>
                  <a:lnTo>
                    <a:pt x="429" y="936"/>
                  </a:lnTo>
                  <a:lnTo>
                    <a:pt x="448" y="921"/>
                  </a:lnTo>
                  <a:lnTo>
                    <a:pt x="465" y="906"/>
                  </a:lnTo>
                  <a:lnTo>
                    <a:pt x="481" y="893"/>
                  </a:lnTo>
                  <a:lnTo>
                    <a:pt x="496" y="882"/>
                  </a:lnTo>
                  <a:lnTo>
                    <a:pt x="511" y="872"/>
                  </a:lnTo>
                  <a:lnTo>
                    <a:pt x="524" y="864"/>
                  </a:lnTo>
                  <a:lnTo>
                    <a:pt x="534" y="859"/>
                  </a:lnTo>
                  <a:lnTo>
                    <a:pt x="544" y="855"/>
                  </a:lnTo>
                  <a:lnTo>
                    <a:pt x="551" y="854"/>
                  </a:lnTo>
                  <a:lnTo>
                    <a:pt x="557" y="855"/>
                  </a:lnTo>
                  <a:lnTo>
                    <a:pt x="568" y="862"/>
                  </a:lnTo>
                  <a:lnTo>
                    <a:pt x="580" y="870"/>
                  </a:lnTo>
                  <a:lnTo>
                    <a:pt x="594" y="880"/>
                  </a:lnTo>
                  <a:lnTo>
                    <a:pt x="610" y="893"/>
                  </a:lnTo>
                  <a:lnTo>
                    <a:pt x="626" y="907"/>
                  </a:lnTo>
                  <a:lnTo>
                    <a:pt x="642" y="921"/>
                  </a:lnTo>
                  <a:lnTo>
                    <a:pt x="660" y="936"/>
                  </a:lnTo>
                  <a:lnTo>
                    <a:pt x="676" y="951"/>
                  </a:lnTo>
                  <a:lnTo>
                    <a:pt x="668" y="965"/>
                  </a:lnTo>
                  <a:lnTo>
                    <a:pt x="657" y="983"/>
                  </a:lnTo>
                  <a:lnTo>
                    <a:pt x="645" y="1005"/>
                  </a:lnTo>
                  <a:lnTo>
                    <a:pt x="631" y="1030"/>
                  </a:lnTo>
                  <a:lnTo>
                    <a:pt x="617" y="1058"/>
                  </a:lnTo>
                  <a:lnTo>
                    <a:pt x="601" y="1088"/>
                  </a:lnTo>
                  <a:lnTo>
                    <a:pt x="585" y="1120"/>
                  </a:lnTo>
                  <a:lnTo>
                    <a:pt x="570" y="1155"/>
                  </a:lnTo>
                  <a:lnTo>
                    <a:pt x="554" y="1190"/>
                  </a:lnTo>
                  <a:lnTo>
                    <a:pt x="539" y="1226"/>
                  </a:lnTo>
                  <a:lnTo>
                    <a:pt x="525" y="1262"/>
                  </a:lnTo>
                  <a:lnTo>
                    <a:pt x="513" y="1297"/>
                  </a:lnTo>
                  <a:lnTo>
                    <a:pt x="503" y="1333"/>
                  </a:lnTo>
                  <a:lnTo>
                    <a:pt x="495" y="1368"/>
                  </a:lnTo>
                  <a:lnTo>
                    <a:pt x="489" y="1400"/>
                  </a:lnTo>
                  <a:lnTo>
                    <a:pt x="487" y="1431"/>
                  </a:lnTo>
                  <a:lnTo>
                    <a:pt x="490" y="1505"/>
                  </a:lnTo>
                  <a:lnTo>
                    <a:pt x="501" y="1589"/>
                  </a:lnTo>
                  <a:lnTo>
                    <a:pt x="518" y="1677"/>
                  </a:lnTo>
                  <a:lnTo>
                    <a:pt x="538" y="1764"/>
                  </a:lnTo>
                  <a:lnTo>
                    <a:pt x="557" y="1844"/>
                  </a:lnTo>
                  <a:lnTo>
                    <a:pt x="576" y="1910"/>
                  </a:lnTo>
                  <a:lnTo>
                    <a:pt x="589" y="1956"/>
                  </a:lnTo>
                  <a:lnTo>
                    <a:pt x="595" y="1977"/>
                  </a:lnTo>
                  <a:lnTo>
                    <a:pt x="597" y="1987"/>
                  </a:lnTo>
                  <a:lnTo>
                    <a:pt x="638" y="1987"/>
                  </a:lnTo>
                  <a:lnTo>
                    <a:pt x="715" y="2187"/>
                  </a:lnTo>
                  <a:lnTo>
                    <a:pt x="708" y="2191"/>
                  </a:lnTo>
                  <a:lnTo>
                    <a:pt x="698" y="2194"/>
                  </a:lnTo>
                  <a:lnTo>
                    <a:pt x="686" y="2199"/>
                  </a:lnTo>
                  <a:lnTo>
                    <a:pt x="672" y="2202"/>
                  </a:lnTo>
                  <a:lnTo>
                    <a:pt x="656" y="2205"/>
                  </a:lnTo>
                  <a:lnTo>
                    <a:pt x="638" y="2206"/>
                  </a:lnTo>
                  <a:lnTo>
                    <a:pt x="618" y="2206"/>
                  </a:lnTo>
                  <a:lnTo>
                    <a:pt x="597" y="2202"/>
                  </a:lnTo>
                  <a:lnTo>
                    <a:pt x="571" y="2198"/>
                  </a:lnTo>
                  <a:lnTo>
                    <a:pt x="546" y="2194"/>
                  </a:lnTo>
                  <a:lnTo>
                    <a:pt x="523" y="2192"/>
                  </a:lnTo>
                  <a:lnTo>
                    <a:pt x="504" y="2193"/>
                  </a:lnTo>
                  <a:lnTo>
                    <a:pt x="490" y="2197"/>
                  </a:lnTo>
                  <a:lnTo>
                    <a:pt x="481" y="2202"/>
                  </a:lnTo>
                  <a:lnTo>
                    <a:pt x="480" y="2213"/>
                  </a:lnTo>
                  <a:lnTo>
                    <a:pt x="486" y="2225"/>
                  </a:lnTo>
                  <a:lnTo>
                    <a:pt x="497" y="2239"/>
                  </a:lnTo>
                  <a:lnTo>
                    <a:pt x="510" y="2250"/>
                  </a:lnTo>
                  <a:lnTo>
                    <a:pt x="525" y="2258"/>
                  </a:lnTo>
                  <a:lnTo>
                    <a:pt x="543" y="2262"/>
                  </a:lnTo>
                  <a:lnTo>
                    <a:pt x="563" y="2265"/>
                  </a:lnTo>
                  <a:lnTo>
                    <a:pt x="587" y="2265"/>
                  </a:lnTo>
                  <a:lnTo>
                    <a:pt x="614" y="2261"/>
                  </a:lnTo>
                  <a:lnTo>
                    <a:pt x="645" y="2255"/>
                  </a:lnTo>
                  <a:lnTo>
                    <a:pt x="675" y="2249"/>
                  </a:lnTo>
                  <a:lnTo>
                    <a:pt x="697" y="2244"/>
                  </a:lnTo>
                  <a:lnTo>
                    <a:pt x="713" y="2239"/>
                  </a:lnTo>
                  <a:lnTo>
                    <a:pt x="724" y="2237"/>
                  </a:lnTo>
                  <a:lnTo>
                    <a:pt x="731" y="2236"/>
                  </a:lnTo>
                  <a:lnTo>
                    <a:pt x="735" y="2235"/>
                  </a:lnTo>
                  <a:lnTo>
                    <a:pt x="737" y="2235"/>
                  </a:lnTo>
                  <a:lnTo>
                    <a:pt x="737" y="2235"/>
                  </a:lnTo>
                  <a:lnTo>
                    <a:pt x="738" y="2253"/>
                  </a:lnTo>
                  <a:lnTo>
                    <a:pt x="791" y="2253"/>
                  </a:lnTo>
                  <a:lnTo>
                    <a:pt x="792" y="2250"/>
                  </a:lnTo>
                  <a:lnTo>
                    <a:pt x="796" y="2240"/>
                  </a:lnTo>
                  <a:lnTo>
                    <a:pt x="796" y="2228"/>
                  </a:lnTo>
                  <a:lnTo>
                    <a:pt x="791" y="2212"/>
                  </a:lnTo>
                  <a:lnTo>
                    <a:pt x="789" y="2206"/>
                  </a:lnTo>
                  <a:lnTo>
                    <a:pt x="786" y="2200"/>
                  </a:lnTo>
                  <a:lnTo>
                    <a:pt x="784" y="2196"/>
                  </a:lnTo>
                  <a:lnTo>
                    <a:pt x="782" y="2192"/>
                  </a:lnTo>
                  <a:lnTo>
                    <a:pt x="785" y="2192"/>
                  </a:lnTo>
                  <a:lnTo>
                    <a:pt x="790" y="1987"/>
                  </a:lnTo>
                  <a:lnTo>
                    <a:pt x="1307" y="1987"/>
                  </a:lnTo>
                  <a:lnTo>
                    <a:pt x="1442" y="2190"/>
                  </a:lnTo>
                  <a:lnTo>
                    <a:pt x="1439" y="2194"/>
                  </a:lnTo>
                  <a:lnTo>
                    <a:pt x="1436" y="2199"/>
                  </a:lnTo>
                  <a:lnTo>
                    <a:pt x="1434" y="2205"/>
                  </a:lnTo>
                  <a:lnTo>
                    <a:pt x="1430" y="2212"/>
                  </a:lnTo>
                  <a:lnTo>
                    <a:pt x="1426" y="2228"/>
                  </a:lnTo>
                  <a:lnTo>
                    <a:pt x="1427" y="2240"/>
                  </a:lnTo>
                  <a:lnTo>
                    <a:pt x="1429" y="2250"/>
                  </a:lnTo>
                  <a:lnTo>
                    <a:pt x="1430" y="2253"/>
                  </a:lnTo>
                  <a:lnTo>
                    <a:pt x="1483" y="2253"/>
                  </a:lnTo>
                  <a:lnTo>
                    <a:pt x="1486" y="2235"/>
                  </a:lnTo>
                  <a:lnTo>
                    <a:pt x="1486" y="2235"/>
                  </a:lnTo>
                  <a:lnTo>
                    <a:pt x="1488" y="2235"/>
                  </a:lnTo>
                  <a:lnTo>
                    <a:pt x="1491" y="2236"/>
                  </a:lnTo>
                  <a:lnTo>
                    <a:pt x="1498" y="2237"/>
                  </a:lnTo>
                  <a:lnTo>
                    <a:pt x="1510" y="2239"/>
                  </a:lnTo>
                  <a:lnTo>
                    <a:pt x="1526" y="2244"/>
                  </a:lnTo>
                  <a:lnTo>
                    <a:pt x="1548" y="2249"/>
                  </a:lnTo>
                  <a:lnTo>
                    <a:pt x="1577" y="2255"/>
                  </a:lnTo>
                  <a:lnTo>
                    <a:pt x="1608" y="2261"/>
                  </a:lnTo>
                  <a:lnTo>
                    <a:pt x="1635" y="2265"/>
                  </a:lnTo>
                  <a:lnTo>
                    <a:pt x="1658" y="2265"/>
                  </a:lnTo>
                  <a:lnTo>
                    <a:pt x="1679" y="2262"/>
                  </a:lnTo>
                  <a:lnTo>
                    <a:pt x="1697" y="2258"/>
                  </a:lnTo>
                  <a:lnTo>
                    <a:pt x="1712" y="2250"/>
                  </a:lnTo>
                  <a:lnTo>
                    <a:pt x="1725" y="2239"/>
                  </a:lnTo>
                  <a:lnTo>
                    <a:pt x="1737" y="2225"/>
                  </a:lnTo>
                  <a:lnTo>
                    <a:pt x="1742" y="2213"/>
                  </a:lnTo>
                  <a:lnTo>
                    <a:pt x="1740" y="2202"/>
                  </a:lnTo>
                  <a:lnTo>
                    <a:pt x="1732" y="2197"/>
                  </a:lnTo>
                  <a:lnTo>
                    <a:pt x="1718" y="2193"/>
                  </a:lnTo>
                  <a:lnTo>
                    <a:pt x="1699" y="2192"/>
                  </a:lnTo>
                  <a:lnTo>
                    <a:pt x="1677" y="2194"/>
                  </a:lnTo>
                  <a:lnTo>
                    <a:pt x="1651" y="2198"/>
                  </a:lnTo>
                  <a:lnTo>
                    <a:pt x="1625" y="2202"/>
                  </a:lnTo>
                  <a:lnTo>
                    <a:pt x="1606" y="2205"/>
                  </a:lnTo>
                  <a:lnTo>
                    <a:pt x="1589" y="2206"/>
                  </a:lnTo>
                  <a:lnTo>
                    <a:pt x="1573" y="2206"/>
                  </a:lnTo>
                  <a:lnTo>
                    <a:pt x="1558" y="2204"/>
                  </a:lnTo>
                  <a:lnTo>
                    <a:pt x="1544" y="2201"/>
                  </a:lnTo>
                  <a:lnTo>
                    <a:pt x="1533" y="2198"/>
                  </a:lnTo>
                  <a:lnTo>
                    <a:pt x="1522" y="2194"/>
                  </a:lnTo>
                  <a:lnTo>
                    <a:pt x="1514" y="2191"/>
                  </a:lnTo>
                  <a:lnTo>
                    <a:pt x="1459" y="1987"/>
                  </a:lnTo>
                  <a:lnTo>
                    <a:pt x="1511" y="1987"/>
                  </a:lnTo>
                  <a:lnTo>
                    <a:pt x="1504" y="1968"/>
                  </a:lnTo>
                  <a:lnTo>
                    <a:pt x="1499" y="1951"/>
                  </a:lnTo>
                  <a:lnTo>
                    <a:pt x="1486" y="1910"/>
                  </a:lnTo>
                  <a:lnTo>
                    <a:pt x="1467" y="1849"/>
                  </a:lnTo>
                  <a:lnTo>
                    <a:pt x="1445" y="1774"/>
                  </a:lnTo>
                  <a:lnTo>
                    <a:pt x="1421" y="1691"/>
                  </a:lnTo>
                  <a:lnTo>
                    <a:pt x="1399" y="1606"/>
                  </a:lnTo>
                  <a:lnTo>
                    <a:pt x="1380" y="1524"/>
                  </a:lnTo>
                  <a:lnTo>
                    <a:pt x="1365" y="1452"/>
                  </a:lnTo>
                  <a:lnTo>
                    <a:pt x="1375" y="1456"/>
                  </a:lnTo>
                  <a:lnTo>
                    <a:pt x="1388" y="1461"/>
                  </a:lnTo>
                  <a:lnTo>
                    <a:pt x="1403" y="1467"/>
                  </a:lnTo>
                  <a:lnTo>
                    <a:pt x="1420" y="1472"/>
                  </a:lnTo>
                  <a:lnTo>
                    <a:pt x="1437" y="1478"/>
                  </a:lnTo>
                  <a:lnTo>
                    <a:pt x="1457" y="1484"/>
                  </a:lnTo>
                  <a:lnTo>
                    <a:pt x="1479" y="1491"/>
                  </a:lnTo>
                  <a:lnTo>
                    <a:pt x="1501" y="1497"/>
                  </a:lnTo>
                  <a:lnTo>
                    <a:pt x="1524" y="1502"/>
                  </a:lnTo>
                  <a:lnTo>
                    <a:pt x="1547" y="1507"/>
                  </a:lnTo>
                  <a:lnTo>
                    <a:pt x="1571" y="1512"/>
                  </a:lnTo>
                  <a:lnTo>
                    <a:pt x="1596" y="1515"/>
                  </a:lnTo>
                  <a:lnTo>
                    <a:pt x="1620" y="1517"/>
                  </a:lnTo>
                  <a:lnTo>
                    <a:pt x="1646" y="1520"/>
                  </a:lnTo>
                  <a:lnTo>
                    <a:pt x="1671" y="1520"/>
                  </a:lnTo>
                  <a:lnTo>
                    <a:pt x="1695" y="1518"/>
                  </a:lnTo>
                  <a:lnTo>
                    <a:pt x="1695" y="1271"/>
                  </a:lnTo>
                  <a:lnTo>
                    <a:pt x="1682" y="1265"/>
                  </a:lnTo>
                  <a:lnTo>
                    <a:pt x="1669" y="1258"/>
                  </a:lnTo>
                  <a:lnTo>
                    <a:pt x="1653" y="1250"/>
                  </a:lnTo>
                  <a:lnTo>
                    <a:pt x="1636" y="1241"/>
                  </a:lnTo>
                  <a:lnTo>
                    <a:pt x="1619" y="1231"/>
                  </a:lnTo>
                  <a:lnTo>
                    <a:pt x="1602" y="1219"/>
                  </a:lnTo>
                  <a:lnTo>
                    <a:pt x="1583" y="1206"/>
                  </a:lnTo>
                  <a:lnTo>
                    <a:pt x="1565" y="1194"/>
                  </a:lnTo>
                  <a:lnTo>
                    <a:pt x="1545" y="1180"/>
                  </a:lnTo>
                  <a:lnTo>
                    <a:pt x="1526" y="1166"/>
                  </a:lnTo>
                  <a:lnTo>
                    <a:pt x="1506" y="1152"/>
                  </a:lnTo>
                  <a:lnTo>
                    <a:pt x="1487" y="1137"/>
                  </a:lnTo>
                  <a:lnTo>
                    <a:pt x="1468" y="1122"/>
                  </a:lnTo>
                  <a:lnTo>
                    <a:pt x="1449" y="1107"/>
                  </a:lnTo>
                  <a:lnTo>
                    <a:pt x="1430" y="1094"/>
                  </a:lnTo>
                  <a:lnTo>
                    <a:pt x="1413" y="1079"/>
                  </a:lnTo>
                  <a:lnTo>
                    <a:pt x="1559" y="1058"/>
                  </a:lnTo>
                  <a:lnTo>
                    <a:pt x="1444" y="967"/>
                  </a:lnTo>
                  <a:lnTo>
                    <a:pt x="1549" y="796"/>
                  </a:lnTo>
                  <a:lnTo>
                    <a:pt x="1553" y="803"/>
                  </a:lnTo>
                  <a:lnTo>
                    <a:pt x="1559" y="811"/>
                  </a:lnTo>
                  <a:lnTo>
                    <a:pt x="1565" y="819"/>
                  </a:lnTo>
                  <a:lnTo>
                    <a:pt x="1573" y="829"/>
                  </a:lnTo>
                  <a:lnTo>
                    <a:pt x="1581" y="837"/>
                  </a:lnTo>
                  <a:lnTo>
                    <a:pt x="1590" y="846"/>
                  </a:lnTo>
                  <a:lnTo>
                    <a:pt x="1600" y="855"/>
                  </a:lnTo>
                  <a:lnTo>
                    <a:pt x="1611" y="866"/>
                  </a:lnTo>
                  <a:lnTo>
                    <a:pt x="1623" y="875"/>
                  </a:lnTo>
                  <a:lnTo>
                    <a:pt x="1636" y="884"/>
                  </a:lnTo>
                  <a:lnTo>
                    <a:pt x="1650" y="892"/>
                  </a:lnTo>
                  <a:lnTo>
                    <a:pt x="1665" y="900"/>
                  </a:lnTo>
                  <a:lnTo>
                    <a:pt x="1681" y="908"/>
                  </a:lnTo>
                  <a:lnTo>
                    <a:pt x="1699" y="915"/>
                  </a:lnTo>
                  <a:lnTo>
                    <a:pt x="1718" y="922"/>
                  </a:lnTo>
                  <a:lnTo>
                    <a:pt x="1738" y="928"/>
                  </a:lnTo>
                  <a:lnTo>
                    <a:pt x="1753" y="931"/>
                  </a:lnTo>
                  <a:lnTo>
                    <a:pt x="1768" y="935"/>
                  </a:lnTo>
                  <a:lnTo>
                    <a:pt x="1783" y="937"/>
                  </a:lnTo>
                  <a:lnTo>
                    <a:pt x="1798" y="938"/>
                  </a:lnTo>
                  <a:lnTo>
                    <a:pt x="1812" y="937"/>
                  </a:lnTo>
                  <a:lnTo>
                    <a:pt x="1825" y="933"/>
                  </a:lnTo>
                  <a:lnTo>
                    <a:pt x="1838" y="929"/>
                  </a:lnTo>
                  <a:lnTo>
                    <a:pt x="1850" y="921"/>
                  </a:lnTo>
                  <a:lnTo>
                    <a:pt x="1862" y="908"/>
                  </a:lnTo>
                  <a:lnTo>
                    <a:pt x="1871" y="892"/>
                  </a:lnTo>
                  <a:lnTo>
                    <a:pt x="1878" y="872"/>
                  </a:lnTo>
                  <a:lnTo>
                    <a:pt x="1883" y="849"/>
                  </a:lnTo>
                  <a:lnTo>
                    <a:pt x="1913" y="884"/>
                  </a:lnTo>
                  <a:lnTo>
                    <a:pt x="1909" y="889"/>
                  </a:lnTo>
                  <a:lnTo>
                    <a:pt x="1908" y="893"/>
                  </a:lnTo>
                  <a:lnTo>
                    <a:pt x="1906" y="898"/>
                  </a:lnTo>
                  <a:lnTo>
                    <a:pt x="1906" y="904"/>
                  </a:lnTo>
                  <a:lnTo>
                    <a:pt x="1907" y="912"/>
                  </a:lnTo>
                  <a:lnTo>
                    <a:pt x="1911" y="920"/>
                  </a:lnTo>
                  <a:lnTo>
                    <a:pt x="1915" y="929"/>
                  </a:lnTo>
                  <a:lnTo>
                    <a:pt x="1921" y="937"/>
                  </a:lnTo>
                  <a:lnTo>
                    <a:pt x="1916" y="940"/>
                  </a:lnTo>
                  <a:lnTo>
                    <a:pt x="1912" y="943"/>
                  </a:lnTo>
                  <a:lnTo>
                    <a:pt x="1907" y="946"/>
                  </a:lnTo>
                  <a:lnTo>
                    <a:pt x="1902" y="950"/>
                  </a:lnTo>
                  <a:lnTo>
                    <a:pt x="1898" y="954"/>
                  </a:lnTo>
                  <a:lnTo>
                    <a:pt x="1893" y="958"/>
                  </a:lnTo>
                  <a:lnTo>
                    <a:pt x="1889" y="962"/>
                  </a:lnTo>
                  <a:lnTo>
                    <a:pt x="1884" y="967"/>
                  </a:lnTo>
                  <a:lnTo>
                    <a:pt x="1874" y="983"/>
                  </a:lnTo>
                  <a:lnTo>
                    <a:pt x="1869" y="999"/>
                  </a:lnTo>
                  <a:lnTo>
                    <a:pt x="1868" y="1018"/>
                  </a:lnTo>
                  <a:lnTo>
                    <a:pt x="1871" y="1034"/>
                  </a:lnTo>
                  <a:lnTo>
                    <a:pt x="1877" y="1050"/>
                  </a:lnTo>
                  <a:lnTo>
                    <a:pt x="1883" y="1065"/>
                  </a:lnTo>
                  <a:lnTo>
                    <a:pt x="1891" y="1077"/>
                  </a:lnTo>
                  <a:lnTo>
                    <a:pt x="1897" y="1087"/>
                  </a:lnTo>
                  <a:lnTo>
                    <a:pt x="1886" y="1104"/>
                  </a:lnTo>
                  <a:lnTo>
                    <a:pt x="1871" y="1127"/>
                  </a:lnTo>
                  <a:lnTo>
                    <a:pt x="1853" y="1156"/>
                  </a:lnTo>
                  <a:lnTo>
                    <a:pt x="1831" y="1186"/>
                  </a:lnTo>
                  <a:lnTo>
                    <a:pt x="1807" y="1214"/>
                  </a:lnTo>
                  <a:lnTo>
                    <a:pt x="1782" y="1241"/>
                  </a:lnTo>
                  <a:lnTo>
                    <a:pt x="1755" y="1262"/>
                  </a:lnTo>
                  <a:lnTo>
                    <a:pt x="1730" y="1275"/>
                  </a:lnTo>
                  <a:lnTo>
                    <a:pt x="1727" y="1275"/>
                  </a:lnTo>
                  <a:lnTo>
                    <a:pt x="1724" y="1275"/>
                  </a:lnTo>
                  <a:lnTo>
                    <a:pt x="1719" y="1274"/>
                  </a:lnTo>
                  <a:lnTo>
                    <a:pt x="1714" y="1273"/>
                  </a:lnTo>
                  <a:lnTo>
                    <a:pt x="1708" y="1273"/>
                  </a:lnTo>
                  <a:lnTo>
                    <a:pt x="1702" y="1272"/>
                  </a:lnTo>
                  <a:lnTo>
                    <a:pt x="1699" y="1271"/>
                  </a:lnTo>
                  <a:lnTo>
                    <a:pt x="1695" y="1271"/>
                  </a:lnTo>
                  <a:lnTo>
                    <a:pt x="1695" y="1518"/>
                  </a:lnTo>
                  <a:lnTo>
                    <a:pt x="1703" y="1517"/>
                  </a:lnTo>
                  <a:lnTo>
                    <a:pt x="1714" y="1516"/>
                  </a:lnTo>
                  <a:lnTo>
                    <a:pt x="1724" y="1514"/>
                  </a:lnTo>
                  <a:lnTo>
                    <a:pt x="1735" y="1513"/>
                  </a:lnTo>
                  <a:lnTo>
                    <a:pt x="1746" y="1510"/>
                  </a:lnTo>
                  <a:lnTo>
                    <a:pt x="1756" y="1508"/>
                  </a:lnTo>
                  <a:lnTo>
                    <a:pt x="1765" y="1506"/>
                  </a:lnTo>
                  <a:lnTo>
                    <a:pt x="1773" y="1503"/>
                  </a:lnTo>
                  <a:lnTo>
                    <a:pt x="1797" y="1492"/>
                  </a:lnTo>
                  <a:lnTo>
                    <a:pt x="1820" y="1477"/>
                  </a:lnTo>
                  <a:lnTo>
                    <a:pt x="1840" y="1456"/>
                  </a:lnTo>
                  <a:lnTo>
                    <a:pt x="1859" y="1433"/>
                  </a:lnTo>
                  <a:lnTo>
                    <a:pt x="1877" y="1407"/>
                  </a:lnTo>
                  <a:lnTo>
                    <a:pt x="1893" y="1378"/>
                  </a:lnTo>
                  <a:lnTo>
                    <a:pt x="1909" y="1348"/>
                  </a:lnTo>
                  <a:lnTo>
                    <a:pt x="1923" y="1318"/>
                  </a:lnTo>
                  <a:lnTo>
                    <a:pt x="1936" y="1287"/>
                  </a:lnTo>
                  <a:lnTo>
                    <a:pt x="1946" y="1257"/>
                  </a:lnTo>
                  <a:lnTo>
                    <a:pt x="1957" y="1228"/>
                  </a:lnTo>
                  <a:lnTo>
                    <a:pt x="1965" y="1202"/>
                  </a:lnTo>
                  <a:lnTo>
                    <a:pt x="1972" y="1178"/>
                  </a:lnTo>
                  <a:lnTo>
                    <a:pt x="1977" y="1156"/>
                  </a:lnTo>
                  <a:lnTo>
                    <a:pt x="1982" y="1140"/>
                  </a:lnTo>
                  <a:lnTo>
                    <a:pt x="1984" y="1127"/>
                  </a:lnTo>
                  <a:lnTo>
                    <a:pt x="1993" y="1123"/>
                  </a:lnTo>
                  <a:lnTo>
                    <a:pt x="2006" y="1120"/>
                  </a:lnTo>
                  <a:lnTo>
                    <a:pt x="2019" y="1115"/>
                  </a:lnTo>
                  <a:lnTo>
                    <a:pt x="2034" y="1111"/>
                  </a:lnTo>
                  <a:lnTo>
                    <a:pt x="2049" y="1104"/>
                  </a:lnTo>
                  <a:lnTo>
                    <a:pt x="2065" y="1098"/>
                  </a:lnTo>
                  <a:lnTo>
                    <a:pt x="2081" y="1090"/>
                  </a:lnTo>
                  <a:lnTo>
                    <a:pt x="2097" y="1082"/>
                  </a:lnTo>
                  <a:lnTo>
                    <a:pt x="2112" y="1074"/>
                  </a:lnTo>
                  <a:lnTo>
                    <a:pt x="2127" y="1066"/>
                  </a:lnTo>
                  <a:lnTo>
                    <a:pt x="2141" y="1056"/>
                  </a:lnTo>
                  <a:lnTo>
                    <a:pt x="2154" y="1046"/>
                  </a:lnTo>
                  <a:lnTo>
                    <a:pt x="2164" y="1036"/>
                  </a:lnTo>
                  <a:lnTo>
                    <a:pt x="2172" y="1026"/>
                  </a:lnTo>
                  <a:lnTo>
                    <a:pt x="2178" y="1015"/>
                  </a:lnTo>
                  <a:lnTo>
                    <a:pt x="2180" y="1004"/>
                  </a:lnTo>
                  <a:lnTo>
                    <a:pt x="2181" y="985"/>
                  </a:lnTo>
                  <a:lnTo>
                    <a:pt x="2180" y="969"/>
                  </a:lnTo>
                  <a:lnTo>
                    <a:pt x="2178" y="954"/>
                  </a:lnTo>
                  <a:lnTo>
                    <a:pt x="2173" y="942"/>
                  </a:lnTo>
                  <a:lnTo>
                    <a:pt x="2169" y="930"/>
                  </a:lnTo>
                  <a:lnTo>
                    <a:pt x="2163" y="921"/>
                  </a:lnTo>
                  <a:lnTo>
                    <a:pt x="2157" y="914"/>
                  </a:lnTo>
                  <a:lnTo>
                    <a:pt x="2152" y="908"/>
                  </a:lnTo>
                  <a:close/>
                </a:path>
              </a:pathLst>
            </a:custGeom>
            <a:solidFill>
              <a:srgbClr val="000000"/>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3" name="Freeform 147"/>
            <p:cNvSpPr/>
            <p:nvPr/>
          </p:nvSpPr>
          <p:spPr bwMode="auto">
            <a:xfrm>
              <a:off x="894" y="2434"/>
              <a:ext cx="48" cy="29"/>
            </a:xfrm>
            <a:custGeom>
              <a:avLst/>
              <a:gdLst/>
              <a:ahLst/>
              <a:cxnLst>
                <a:cxn ang="0">
                  <a:pos x="38" y="0"/>
                </a:cxn>
                <a:cxn ang="0">
                  <a:pos x="96" y="46"/>
                </a:cxn>
                <a:cxn ang="0">
                  <a:pos x="0" y="60"/>
                </a:cxn>
                <a:cxn ang="0">
                  <a:pos x="38" y="0"/>
                </a:cxn>
              </a:cxnLst>
              <a:rect l="0" t="0" r="r" b="b"/>
              <a:pathLst>
                <a:path w="96" h="60">
                  <a:moveTo>
                    <a:pt x="38" y="0"/>
                  </a:moveTo>
                  <a:lnTo>
                    <a:pt x="96" y="46"/>
                  </a:lnTo>
                  <a:lnTo>
                    <a:pt x="0" y="60"/>
                  </a:lnTo>
                  <a:lnTo>
                    <a:pt x="38" y="0"/>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9" name="Freeform 148"/>
            <p:cNvSpPr/>
            <p:nvPr/>
          </p:nvSpPr>
          <p:spPr bwMode="auto">
            <a:xfrm>
              <a:off x="978" y="2314"/>
              <a:ext cx="148" cy="78"/>
            </a:xfrm>
            <a:custGeom>
              <a:avLst/>
              <a:gdLst/>
              <a:ahLst/>
              <a:cxnLst>
                <a:cxn ang="0">
                  <a:pos x="248" y="9"/>
                </a:cxn>
                <a:cxn ang="0">
                  <a:pos x="296" y="64"/>
                </a:cxn>
                <a:cxn ang="0">
                  <a:pos x="295" y="92"/>
                </a:cxn>
                <a:cxn ang="0">
                  <a:pos x="291" y="115"/>
                </a:cxn>
                <a:cxn ang="0">
                  <a:pos x="282" y="132"/>
                </a:cxn>
                <a:cxn ang="0">
                  <a:pos x="272" y="145"/>
                </a:cxn>
                <a:cxn ang="0">
                  <a:pos x="264" y="150"/>
                </a:cxn>
                <a:cxn ang="0">
                  <a:pos x="255" y="153"/>
                </a:cxn>
                <a:cxn ang="0">
                  <a:pos x="244" y="154"/>
                </a:cxn>
                <a:cxn ang="0">
                  <a:pos x="234" y="154"/>
                </a:cxn>
                <a:cxn ang="0">
                  <a:pos x="223" y="153"/>
                </a:cxn>
                <a:cxn ang="0">
                  <a:pos x="211" y="152"/>
                </a:cxn>
                <a:cxn ang="0">
                  <a:pos x="200" y="148"/>
                </a:cxn>
                <a:cxn ang="0">
                  <a:pos x="187" y="146"/>
                </a:cxn>
                <a:cxn ang="0">
                  <a:pos x="141" y="130"/>
                </a:cxn>
                <a:cxn ang="0">
                  <a:pos x="102" y="109"/>
                </a:cxn>
                <a:cxn ang="0">
                  <a:pos x="69" y="87"/>
                </a:cxn>
                <a:cxn ang="0">
                  <a:pos x="45" y="64"/>
                </a:cxn>
                <a:cxn ang="0">
                  <a:pos x="26" y="42"/>
                </a:cxn>
                <a:cxn ang="0">
                  <a:pos x="13" y="25"/>
                </a:cxn>
                <a:cxn ang="0">
                  <a:pos x="6" y="12"/>
                </a:cxn>
                <a:cxn ang="0">
                  <a:pos x="4" y="8"/>
                </a:cxn>
                <a:cxn ang="0">
                  <a:pos x="0" y="0"/>
                </a:cxn>
                <a:cxn ang="0">
                  <a:pos x="15" y="8"/>
                </a:cxn>
                <a:cxn ang="0">
                  <a:pos x="31" y="15"/>
                </a:cxn>
                <a:cxn ang="0">
                  <a:pos x="47" y="22"/>
                </a:cxn>
                <a:cxn ang="0">
                  <a:pos x="64" y="26"/>
                </a:cxn>
                <a:cxn ang="0">
                  <a:pos x="81" y="30"/>
                </a:cxn>
                <a:cxn ang="0">
                  <a:pos x="98" y="33"/>
                </a:cxn>
                <a:cxn ang="0">
                  <a:pos x="115" y="34"/>
                </a:cxn>
                <a:cxn ang="0">
                  <a:pos x="133" y="36"/>
                </a:cxn>
                <a:cxn ang="0">
                  <a:pos x="148" y="36"/>
                </a:cxn>
                <a:cxn ang="0">
                  <a:pos x="163" y="34"/>
                </a:cxn>
                <a:cxn ang="0">
                  <a:pos x="178" y="32"/>
                </a:cxn>
                <a:cxn ang="0">
                  <a:pos x="193" y="29"/>
                </a:cxn>
                <a:cxn ang="0">
                  <a:pos x="206" y="25"/>
                </a:cxn>
                <a:cxn ang="0">
                  <a:pos x="220" y="21"/>
                </a:cxn>
                <a:cxn ang="0">
                  <a:pos x="234" y="15"/>
                </a:cxn>
                <a:cxn ang="0">
                  <a:pos x="248" y="9"/>
                </a:cxn>
              </a:cxnLst>
              <a:rect l="0" t="0" r="r" b="b"/>
              <a:pathLst>
                <a:path w="296" h="154">
                  <a:moveTo>
                    <a:pt x="248" y="9"/>
                  </a:moveTo>
                  <a:lnTo>
                    <a:pt x="296" y="64"/>
                  </a:lnTo>
                  <a:lnTo>
                    <a:pt x="295" y="92"/>
                  </a:lnTo>
                  <a:lnTo>
                    <a:pt x="291" y="115"/>
                  </a:lnTo>
                  <a:lnTo>
                    <a:pt x="282" y="132"/>
                  </a:lnTo>
                  <a:lnTo>
                    <a:pt x="272" y="145"/>
                  </a:lnTo>
                  <a:lnTo>
                    <a:pt x="264" y="150"/>
                  </a:lnTo>
                  <a:lnTo>
                    <a:pt x="255" y="153"/>
                  </a:lnTo>
                  <a:lnTo>
                    <a:pt x="244" y="154"/>
                  </a:lnTo>
                  <a:lnTo>
                    <a:pt x="234" y="154"/>
                  </a:lnTo>
                  <a:lnTo>
                    <a:pt x="223" y="153"/>
                  </a:lnTo>
                  <a:lnTo>
                    <a:pt x="211" y="152"/>
                  </a:lnTo>
                  <a:lnTo>
                    <a:pt x="200" y="148"/>
                  </a:lnTo>
                  <a:lnTo>
                    <a:pt x="187" y="146"/>
                  </a:lnTo>
                  <a:lnTo>
                    <a:pt x="141" y="130"/>
                  </a:lnTo>
                  <a:lnTo>
                    <a:pt x="102" y="109"/>
                  </a:lnTo>
                  <a:lnTo>
                    <a:pt x="69" y="87"/>
                  </a:lnTo>
                  <a:lnTo>
                    <a:pt x="45" y="64"/>
                  </a:lnTo>
                  <a:lnTo>
                    <a:pt x="26" y="42"/>
                  </a:lnTo>
                  <a:lnTo>
                    <a:pt x="13" y="25"/>
                  </a:lnTo>
                  <a:lnTo>
                    <a:pt x="6" y="12"/>
                  </a:lnTo>
                  <a:lnTo>
                    <a:pt x="4" y="8"/>
                  </a:lnTo>
                  <a:lnTo>
                    <a:pt x="0" y="0"/>
                  </a:lnTo>
                  <a:lnTo>
                    <a:pt x="15" y="8"/>
                  </a:lnTo>
                  <a:lnTo>
                    <a:pt x="31" y="15"/>
                  </a:lnTo>
                  <a:lnTo>
                    <a:pt x="47" y="22"/>
                  </a:lnTo>
                  <a:lnTo>
                    <a:pt x="64" y="26"/>
                  </a:lnTo>
                  <a:lnTo>
                    <a:pt x="81" y="30"/>
                  </a:lnTo>
                  <a:lnTo>
                    <a:pt x="98" y="33"/>
                  </a:lnTo>
                  <a:lnTo>
                    <a:pt x="115" y="34"/>
                  </a:lnTo>
                  <a:lnTo>
                    <a:pt x="133" y="36"/>
                  </a:lnTo>
                  <a:lnTo>
                    <a:pt x="148" y="36"/>
                  </a:lnTo>
                  <a:lnTo>
                    <a:pt x="163" y="34"/>
                  </a:lnTo>
                  <a:lnTo>
                    <a:pt x="178" y="32"/>
                  </a:lnTo>
                  <a:lnTo>
                    <a:pt x="193" y="29"/>
                  </a:lnTo>
                  <a:lnTo>
                    <a:pt x="206" y="25"/>
                  </a:lnTo>
                  <a:lnTo>
                    <a:pt x="220" y="21"/>
                  </a:lnTo>
                  <a:lnTo>
                    <a:pt x="234" y="15"/>
                  </a:lnTo>
                  <a:lnTo>
                    <a:pt x="248" y="9"/>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5" name="Freeform 149"/>
            <p:cNvSpPr/>
            <p:nvPr/>
          </p:nvSpPr>
          <p:spPr bwMode="auto">
            <a:xfrm>
              <a:off x="1115" y="2302"/>
              <a:ext cx="62" cy="72"/>
            </a:xfrm>
            <a:custGeom>
              <a:avLst/>
              <a:gdLst/>
              <a:ahLst/>
              <a:cxnLst>
                <a:cxn ang="0">
                  <a:pos x="109" y="142"/>
                </a:cxn>
                <a:cxn ang="0">
                  <a:pos x="0" y="18"/>
                </a:cxn>
                <a:cxn ang="0">
                  <a:pos x="7" y="13"/>
                </a:cxn>
                <a:cxn ang="0">
                  <a:pos x="13" y="9"/>
                </a:cxn>
                <a:cxn ang="0">
                  <a:pos x="20" y="4"/>
                </a:cxn>
                <a:cxn ang="0">
                  <a:pos x="26" y="0"/>
                </a:cxn>
                <a:cxn ang="0">
                  <a:pos x="136" y="123"/>
                </a:cxn>
                <a:cxn ang="0">
                  <a:pos x="128" y="129"/>
                </a:cxn>
                <a:cxn ang="0">
                  <a:pos x="121" y="134"/>
                </a:cxn>
                <a:cxn ang="0">
                  <a:pos x="114" y="139"/>
                </a:cxn>
                <a:cxn ang="0">
                  <a:pos x="109" y="142"/>
                </a:cxn>
              </a:cxnLst>
              <a:rect l="0" t="0" r="r" b="b"/>
              <a:pathLst>
                <a:path w="136" h="142">
                  <a:moveTo>
                    <a:pt x="109" y="142"/>
                  </a:moveTo>
                  <a:lnTo>
                    <a:pt x="0" y="18"/>
                  </a:lnTo>
                  <a:lnTo>
                    <a:pt x="7" y="13"/>
                  </a:lnTo>
                  <a:lnTo>
                    <a:pt x="13" y="9"/>
                  </a:lnTo>
                  <a:lnTo>
                    <a:pt x="20" y="4"/>
                  </a:lnTo>
                  <a:lnTo>
                    <a:pt x="26" y="0"/>
                  </a:lnTo>
                  <a:lnTo>
                    <a:pt x="136" y="123"/>
                  </a:lnTo>
                  <a:lnTo>
                    <a:pt x="128" y="129"/>
                  </a:lnTo>
                  <a:lnTo>
                    <a:pt x="121" y="134"/>
                  </a:lnTo>
                  <a:lnTo>
                    <a:pt x="114" y="139"/>
                  </a:lnTo>
                  <a:lnTo>
                    <a:pt x="109" y="142"/>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6" name="Freeform 150"/>
            <p:cNvSpPr/>
            <p:nvPr/>
          </p:nvSpPr>
          <p:spPr bwMode="auto">
            <a:xfrm>
              <a:off x="927" y="2084"/>
              <a:ext cx="234" cy="233"/>
            </a:xfrm>
            <a:custGeom>
              <a:avLst/>
              <a:gdLst/>
              <a:ahLst/>
              <a:cxnLst>
                <a:cxn ang="0">
                  <a:pos x="466" y="257"/>
                </a:cxn>
                <a:cxn ang="0">
                  <a:pos x="457" y="302"/>
                </a:cxn>
                <a:cxn ang="0">
                  <a:pos x="439" y="345"/>
                </a:cxn>
                <a:cxn ang="0">
                  <a:pos x="415" y="381"/>
                </a:cxn>
                <a:cxn ang="0">
                  <a:pos x="382" y="414"/>
                </a:cxn>
                <a:cxn ang="0">
                  <a:pos x="345" y="438"/>
                </a:cxn>
                <a:cxn ang="0">
                  <a:pos x="303" y="456"/>
                </a:cxn>
                <a:cxn ang="0">
                  <a:pos x="258" y="465"/>
                </a:cxn>
                <a:cxn ang="0">
                  <a:pos x="211" y="465"/>
                </a:cxn>
                <a:cxn ang="0">
                  <a:pos x="165" y="456"/>
                </a:cxn>
                <a:cxn ang="0">
                  <a:pos x="123" y="439"/>
                </a:cxn>
                <a:cxn ang="0">
                  <a:pos x="85" y="414"/>
                </a:cxn>
                <a:cxn ang="0">
                  <a:pos x="53" y="381"/>
                </a:cxn>
                <a:cxn ang="0">
                  <a:pos x="28" y="343"/>
                </a:cxn>
                <a:cxn ang="0">
                  <a:pos x="10" y="302"/>
                </a:cxn>
                <a:cxn ang="0">
                  <a:pos x="1" y="256"/>
                </a:cxn>
                <a:cxn ang="0">
                  <a:pos x="1" y="210"/>
                </a:cxn>
                <a:cxn ang="0">
                  <a:pos x="10" y="165"/>
                </a:cxn>
                <a:cxn ang="0">
                  <a:pos x="28" y="123"/>
                </a:cxn>
                <a:cxn ang="0">
                  <a:pos x="53" y="85"/>
                </a:cxn>
                <a:cxn ang="0">
                  <a:pos x="85" y="53"/>
                </a:cxn>
                <a:cxn ang="0">
                  <a:pos x="123" y="28"/>
                </a:cxn>
                <a:cxn ang="0">
                  <a:pos x="165" y="11"/>
                </a:cxn>
                <a:cxn ang="0">
                  <a:pos x="211" y="1"/>
                </a:cxn>
                <a:cxn ang="0">
                  <a:pos x="257" y="1"/>
                </a:cxn>
                <a:cxn ang="0">
                  <a:pos x="302" y="11"/>
                </a:cxn>
                <a:cxn ang="0">
                  <a:pos x="343" y="28"/>
                </a:cxn>
                <a:cxn ang="0">
                  <a:pos x="381" y="53"/>
                </a:cxn>
                <a:cxn ang="0">
                  <a:pos x="413" y="85"/>
                </a:cxn>
                <a:cxn ang="0">
                  <a:pos x="440" y="123"/>
                </a:cxn>
                <a:cxn ang="0">
                  <a:pos x="457" y="165"/>
                </a:cxn>
                <a:cxn ang="0">
                  <a:pos x="466" y="210"/>
                </a:cxn>
              </a:cxnLst>
              <a:rect l="0" t="0" r="r" b="b"/>
              <a:pathLst>
                <a:path w="468" h="467">
                  <a:moveTo>
                    <a:pt x="468" y="233"/>
                  </a:moveTo>
                  <a:lnTo>
                    <a:pt x="466" y="257"/>
                  </a:lnTo>
                  <a:lnTo>
                    <a:pt x="463" y="280"/>
                  </a:lnTo>
                  <a:lnTo>
                    <a:pt x="457" y="302"/>
                  </a:lnTo>
                  <a:lnTo>
                    <a:pt x="449" y="324"/>
                  </a:lnTo>
                  <a:lnTo>
                    <a:pt x="439" y="345"/>
                  </a:lnTo>
                  <a:lnTo>
                    <a:pt x="427" y="363"/>
                  </a:lnTo>
                  <a:lnTo>
                    <a:pt x="415" y="381"/>
                  </a:lnTo>
                  <a:lnTo>
                    <a:pt x="400" y="397"/>
                  </a:lnTo>
                  <a:lnTo>
                    <a:pt x="382" y="414"/>
                  </a:lnTo>
                  <a:lnTo>
                    <a:pt x="364" y="426"/>
                  </a:lnTo>
                  <a:lnTo>
                    <a:pt x="345" y="438"/>
                  </a:lnTo>
                  <a:lnTo>
                    <a:pt x="325" y="448"/>
                  </a:lnTo>
                  <a:lnTo>
                    <a:pt x="303" y="456"/>
                  </a:lnTo>
                  <a:lnTo>
                    <a:pt x="281" y="462"/>
                  </a:lnTo>
                  <a:lnTo>
                    <a:pt x="258" y="465"/>
                  </a:lnTo>
                  <a:lnTo>
                    <a:pt x="234" y="467"/>
                  </a:lnTo>
                  <a:lnTo>
                    <a:pt x="211" y="465"/>
                  </a:lnTo>
                  <a:lnTo>
                    <a:pt x="188" y="462"/>
                  </a:lnTo>
                  <a:lnTo>
                    <a:pt x="165" y="456"/>
                  </a:lnTo>
                  <a:lnTo>
                    <a:pt x="144" y="449"/>
                  </a:lnTo>
                  <a:lnTo>
                    <a:pt x="123" y="439"/>
                  </a:lnTo>
                  <a:lnTo>
                    <a:pt x="104" y="427"/>
                  </a:lnTo>
                  <a:lnTo>
                    <a:pt x="85" y="414"/>
                  </a:lnTo>
                  <a:lnTo>
                    <a:pt x="68" y="399"/>
                  </a:lnTo>
                  <a:lnTo>
                    <a:pt x="53" y="381"/>
                  </a:lnTo>
                  <a:lnTo>
                    <a:pt x="39" y="363"/>
                  </a:lnTo>
                  <a:lnTo>
                    <a:pt x="28" y="343"/>
                  </a:lnTo>
                  <a:lnTo>
                    <a:pt x="17" y="323"/>
                  </a:lnTo>
                  <a:lnTo>
                    <a:pt x="10" y="302"/>
                  </a:lnTo>
                  <a:lnTo>
                    <a:pt x="4" y="279"/>
                  </a:lnTo>
                  <a:lnTo>
                    <a:pt x="1" y="256"/>
                  </a:lnTo>
                  <a:lnTo>
                    <a:pt x="0" y="233"/>
                  </a:lnTo>
                  <a:lnTo>
                    <a:pt x="1" y="210"/>
                  </a:lnTo>
                  <a:lnTo>
                    <a:pt x="4" y="187"/>
                  </a:lnTo>
                  <a:lnTo>
                    <a:pt x="10" y="165"/>
                  </a:lnTo>
                  <a:lnTo>
                    <a:pt x="17" y="143"/>
                  </a:lnTo>
                  <a:lnTo>
                    <a:pt x="28" y="123"/>
                  </a:lnTo>
                  <a:lnTo>
                    <a:pt x="39" y="104"/>
                  </a:lnTo>
                  <a:lnTo>
                    <a:pt x="53" y="85"/>
                  </a:lnTo>
                  <a:lnTo>
                    <a:pt x="68" y="68"/>
                  </a:lnTo>
                  <a:lnTo>
                    <a:pt x="85" y="53"/>
                  </a:lnTo>
                  <a:lnTo>
                    <a:pt x="104" y="39"/>
                  </a:lnTo>
                  <a:lnTo>
                    <a:pt x="123" y="28"/>
                  </a:lnTo>
                  <a:lnTo>
                    <a:pt x="144" y="17"/>
                  </a:lnTo>
                  <a:lnTo>
                    <a:pt x="165" y="11"/>
                  </a:lnTo>
                  <a:lnTo>
                    <a:pt x="188" y="5"/>
                  </a:lnTo>
                  <a:lnTo>
                    <a:pt x="211" y="1"/>
                  </a:lnTo>
                  <a:lnTo>
                    <a:pt x="234" y="0"/>
                  </a:lnTo>
                  <a:lnTo>
                    <a:pt x="257" y="1"/>
                  </a:lnTo>
                  <a:lnTo>
                    <a:pt x="280" y="5"/>
                  </a:lnTo>
                  <a:lnTo>
                    <a:pt x="302" y="11"/>
                  </a:lnTo>
                  <a:lnTo>
                    <a:pt x="324" y="17"/>
                  </a:lnTo>
                  <a:lnTo>
                    <a:pt x="343" y="28"/>
                  </a:lnTo>
                  <a:lnTo>
                    <a:pt x="363" y="39"/>
                  </a:lnTo>
                  <a:lnTo>
                    <a:pt x="381" y="53"/>
                  </a:lnTo>
                  <a:lnTo>
                    <a:pt x="398" y="68"/>
                  </a:lnTo>
                  <a:lnTo>
                    <a:pt x="413" y="85"/>
                  </a:lnTo>
                  <a:lnTo>
                    <a:pt x="427" y="104"/>
                  </a:lnTo>
                  <a:lnTo>
                    <a:pt x="440" y="123"/>
                  </a:lnTo>
                  <a:lnTo>
                    <a:pt x="449" y="143"/>
                  </a:lnTo>
                  <a:lnTo>
                    <a:pt x="457" y="165"/>
                  </a:lnTo>
                  <a:lnTo>
                    <a:pt x="463" y="187"/>
                  </a:lnTo>
                  <a:lnTo>
                    <a:pt x="466" y="210"/>
                  </a:lnTo>
                  <a:lnTo>
                    <a:pt x="468" y="233"/>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7" name="Freeform 151"/>
            <p:cNvSpPr/>
            <p:nvPr/>
          </p:nvSpPr>
          <p:spPr bwMode="auto">
            <a:xfrm>
              <a:off x="917" y="1952"/>
              <a:ext cx="214" cy="144"/>
            </a:xfrm>
            <a:custGeom>
              <a:avLst/>
              <a:gdLst/>
              <a:ahLst/>
              <a:cxnLst>
                <a:cxn ang="0">
                  <a:pos x="205" y="11"/>
                </a:cxn>
                <a:cxn ang="0">
                  <a:pos x="227" y="28"/>
                </a:cxn>
                <a:cxn ang="0">
                  <a:pos x="241" y="48"/>
                </a:cxn>
                <a:cxn ang="0">
                  <a:pos x="252" y="67"/>
                </a:cxn>
                <a:cxn ang="0">
                  <a:pos x="258" y="86"/>
                </a:cxn>
                <a:cxn ang="0">
                  <a:pos x="268" y="103"/>
                </a:cxn>
                <a:cxn ang="0">
                  <a:pos x="279" y="118"/>
                </a:cxn>
                <a:cxn ang="0">
                  <a:pos x="298" y="126"/>
                </a:cxn>
                <a:cxn ang="0">
                  <a:pos x="317" y="127"/>
                </a:cxn>
                <a:cxn ang="0">
                  <a:pos x="330" y="125"/>
                </a:cxn>
                <a:cxn ang="0">
                  <a:pos x="341" y="122"/>
                </a:cxn>
                <a:cxn ang="0">
                  <a:pos x="353" y="119"/>
                </a:cxn>
                <a:cxn ang="0">
                  <a:pos x="367" y="113"/>
                </a:cxn>
                <a:cxn ang="0">
                  <a:pos x="383" y="111"/>
                </a:cxn>
                <a:cxn ang="0">
                  <a:pos x="397" y="115"/>
                </a:cxn>
                <a:cxn ang="0">
                  <a:pos x="412" y="132"/>
                </a:cxn>
                <a:cxn ang="0">
                  <a:pos x="425" y="170"/>
                </a:cxn>
                <a:cxn ang="0">
                  <a:pos x="416" y="247"/>
                </a:cxn>
                <a:cxn ang="0">
                  <a:pos x="390" y="274"/>
                </a:cxn>
                <a:cxn ang="0">
                  <a:pos x="353" y="256"/>
                </a:cxn>
                <a:cxn ang="0">
                  <a:pos x="315" y="243"/>
                </a:cxn>
                <a:cxn ang="0">
                  <a:pos x="273" y="236"/>
                </a:cxn>
                <a:cxn ang="0">
                  <a:pos x="238" y="235"/>
                </a:cxn>
                <a:cxn ang="0">
                  <a:pos x="207" y="240"/>
                </a:cxn>
                <a:cxn ang="0">
                  <a:pos x="178" y="247"/>
                </a:cxn>
                <a:cxn ang="0">
                  <a:pos x="150" y="257"/>
                </a:cxn>
                <a:cxn ang="0">
                  <a:pos x="0" y="183"/>
                </a:cxn>
                <a:cxn ang="0">
                  <a:pos x="17" y="157"/>
                </a:cxn>
                <a:cxn ang="0">
                  <a:pos x="37" y="125"/>
                </a:cxn>
                <a:cxn ang="0">
                  <a:pos x="62" y="91"/>
                </a:cxn>
                <a:cxn ang="0">
                  <a:pos x="88" y="60"/>
                </a:cxn>
                <a:cxn ang="0">
                  <a:pos x="114" y="33"/>
                </a:cxn>
                <a:cxn ang="0">
                  <a:pos x="142" y="12"/>
                </a:cxn>
                <a:cxn ang="0">
                  <a:pos x="167" y="1"/>
                </a:cxn>
                <a:cxn ang="0">
                  <a:pos x="192" y="4"/>
                </a:cxn>
              </a:cxnLst>
              <a:rect l="0" t="0" r="r" b="b"/>
              <a:pathLst>
                <a:path w="425" h="286">
                  <a:moveTo>
                    <a:pt x="192" y="4"/>
                  </a:moveTo>
                  <a:lnTo>
                    <a:pt x="205" y="11"/>
                  </a:lnTo>
                  <a:lnTo>
                    <a:pt x="218" y="19"/>
                  </a:lnTo>
                  <a:lnTo>
                    <a:pt x="227" y="28"/>
                  </a:lnTo>
                  <a:lnTo>
                    <a:pt x="235" y="37"/>
                  </a:lnTo>
                  <a:lnTo>
                    <a:pt x="241" y="48"/>
                  </a:lnTo>
                  <a:lnTo>
                    <a:pt x="247" y="57"/>
                  </a:lnTo>
                  <a:lnTo>
                    <a:pt x="252" y="67"/>
                  </a:lnTo>
                  <a:lnTo>
                    <a:pt x="255" y="76"/>
                  </a:lnTo>
                  <a:lnTo>
                    <a:pt x="258" y="86"/>
                  </a:lnTo>
                  <a:lnTo>
                    <a:pt x="263" y="95"/>
                  </a:lnTo>
                  <a:lnTo>
                    <a:pt x="268" y="103"/>
                  </a:lnTo>
                  <a:lnTo>
                    <a:pt x="272" y="111"/>
                  </a:lnTo>
                  <a:lnTo>
                    <a:pt x="279" y="118"/>
                  </a:lnTo>
                  <a:lnTo>
                    <a:pt x="288" y="122"/>
                  </a:lnTo>
                  <a:lnTo>
                    <a:pt x="298" y="126"/>
                  </a:lnTo>
                  <a:lnTo>
                    <a:pt x="310" y="127"/>
                  </a:lnTo>
                  <a:lnTo>
                    <a:pt x="317" y="127"/>
                  </a:lnTo>
                  <a:lnTo>
                    <a:pt x="324" y="126"/>
                  </a:lnTo>
                  <a:lnTo>
                    <a:pt x="330" y="125"/>
                  </a:lnTo>
                  <a:lnTo>
                    <a:pt x="336" y="124"/>
                  </a:lnTo>
                  <a:lnTo>
                    <a:pt x="341" y="122"/>
                  </a:lnTo>
                  <a:lnTo>
                    <a:pt x="347" y="120"/>
                  </a:lnTo>
                  <a:lnTo>
                    <a:pt x="353" y="119"/>
                  </a:lnTo>
                  <a:lnTo>
                    <a:pt x="358" y="117"/>
                  </a:lnTo>
                  <a:lnTo>
                    <a:pt x="367" y="113"/>
                  </a:lnTo>
                  <a:lnTo>
                    <a:pt x="375" y="111"/>
                  </a:lnTo>
                  <a:lnTo>
                    <a:pt x="383" y="111"/>
                  </a:lnTo>
                  <a:lnTo>
                    <a:pt x="390" y="112"/>
                  </a:lnTo>
                  <a:lnTo>
                    <a:pt x="397" y="115"/>
                  </a:lnTo>
                  <a:lnTo>
                    <a:pt x="404" y="121"/>
                  </a:lnTo>
                  <a:lnTo>
                    <a:pt x="412" y="132"/>
                  </a:lnTo>
                  <a:lnTo>
                    <a:pt x="420" y="144"/>
                  </a:lnTo>
                  <a:lnTo>
                    <a:pt x="425" y="170"/>
                  </a:lnTo>
                  <a:lnTo>
                    <a:pt x="423" y="205"/>
                  </a:lnTo>
                  <a:lnTo>
                    <a:pt x="416" y="247"/>
                  </a:lnTo>
                  <a:lnTo>
                    <a:pt x="407" y="286"/>
                  </a:lnTo>
                  <a:lnTo>
                    <a:pt x="390" y="274"/>
                  </a:lnTo>
                  <a:lnTo>
                    <a:pt x="373" y="264"/>
                  </a:lnTo>
                  <a:lnTo>
                    <a:pt x="353" y="256"/>
                  </a:lnTo>
                  <a:lnTo>
                    <a:pt x="334" y="248"/>
                  </a:lnTo>
                  <a:lnTo>
                    <a:pt x="315" y="243"/>
                  </a:lnTo>
                  <a:lnTo>
                    <a:pt x="294" y="239"/>
                  </a:lnTo>
                  <a:lnTo>
                    <a:pt x="273" y="236"/>
                  </a:lnTo>
                  <a:lnTo>
                    <a:pt x="253" y="235"/>
                  </a:lnTo>
                  <a:lnTo>
                    <a:pt x="238" y="235"/>
                  </a:lnTo>
                  <a:lnTo>
                    <a:pt x="222" y="238"/>
                  </a:lnTo>
                  <a:lnTo>
                    <a:pt x="207" y="240"/>
                  </a:lnTo>
                  <a:lnTo>
                    <a:pt x="193" y="242"/>
                  </a:lnTo>
                  <a:lnTo>
                    <a:pt x="178" y="247"/>
                  </a:lnTo>
                  <a:lnTo>
                    <a:pt x="164" y="251"/>
                  </a:lnTo>
                  <a:lnTo>
                    <a:pt x="150" y="257"/>
                  </a:lnTo>
                  <a:lnTo>
                    <a:pt x="136" y="263"/>
                  </a:lnTo>
                  <a:lnTo>
                    <a:pt x="0" y="183"/>
                  </a:lnTo>
                  <a:lnTo>
                    <a:pt x="7" y="171"/>
                  </a:lnTo>
                  <a:lnTo>
                    <a:pt x="17" y="157"/>
                  </a:lnTo>
                  <a:lnTo>
                    <a:pt x="26" y="141"/>
                  </a:lnTo>
                  <a:lnTo>
                    <a:pt x="37" y="125"/>
                  </a:lnTo>
                  <a:lnTo>
                    <a:pt x="49" y="109"/>
                  </a:lnTo>
                  <a:lnTo>
                    <a:pt x="62" y="91"/>
                  </a:lnTo>
                  <a:lnTo>
                    <a:pt x="74" y="75"/>
                  </a:lnTo>
                  <a:lnTo>
                    <a:pt x="88" y="60"/>
                  </a:lnTo>
                  <a:lnTo>
                    <a:pt x="101" y="45"/>
                  </a:lnTo>
                  <a:lnTo>
                    <a:pt x="114" y="33"/>
                  </a:lnTo>
                  <a:lnTo>
                    <a:pt x="128" y="21"/>
                  </a:lnTo>
                  <a:lnTo>
                    <a:pt x="142" y="12"/>
                  </a:lnTo>
                  <a:lnTo>
                    <a:pt x="155" y="5"/>
                  </a:lnTo>
                  <a:lnTo>
                    <a:pt x="167" y="1"/>
                  </a:lnTo>
                  <a:lnTo>
                    <a:pt x="180" y="0"/>
                  </a:lnTo>
                  <a:lnTo>
                    <a:pt x="192" y="4"/>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8" name="Freeform 152"/>
            <p:cNvSpPr/>
            <p:nvPr/>
          </p:nvSpPr>
          <p:spPr bwMode="auto">
            <a:xfrm>
              <a:off x="851" y="2030"/>
              <a:ext cx="121" cy="73"/>
            </a:xfrm>
            <a:custGeom>
              <a:avLst/>
              <a:gdLst/>
              <a:ahLst/>
              <a:cxnLst>
                <a:cxn ang="0">
                  <a:pos x="29" y="0"/>
                </a:cxn>
                <a:cxn ang="0">
                  <a:pos x="241" y="122"/>
                </a:cxn>
                <a:cxn ang="0">
                  <a:pos x="233" y="128"/>
                </a:cxn>
                <a:cxn ang="0">
                  <a:pos x="226" y="134"/>
                </a:cxn>
                <a:cxn ang="0">
                  <a:pos x="218" y="139"/>
                </a:cxn>
                <a:cxn ang="0">
                  <a:pos x="211" y="145"/>
                </a:cxn>
                <a:cxn ang="0">
                  <a:pos x="0" y="55"/>
                </a:cxn>
                <a:cxn ang="0">
                  <a:pos x="29" y="0"/>
                </a:cxn>
              </a:cxnLst>
              <a:rect l="0" t="0" r="r" b="b"/>
              <a:pathLst>
                <a:path w="241" h="145">
                  <a:moveTo>
                    <a:pt x="29" y="0"/>
                  </a:moveTo>
                  <a:lnTo>
                    <a:pt x="241" y="122"/>
                  </a:lnTo>
                  <a:lnTo>
                    <a:pt x="233" y="128"/>
                  </a:lnTo>
                  <a:lnTo>
                    <a:pt x="226" y="134"/>
                  </a:lnTo>
                  <a:lnTo>
                    <a:pt x="218" y="139"/>
                  </a:lnTo>
                  <a:lnTo>
                    <a:pt x="211" y="145"/>
                  </a:lnTo>
                  <a:lnTo>
                    <a:pt x="0" y="55"/>
                  </a:lnTo>
                  <a:lnTo>
                    <a:pt x="29" y="0"/>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9" name="Freeform 153"/>
            <p:cNvSpPr/>
            <p:nvPr/>
          </p:nvSpPr>
          <p:spPr bwMode="auto">
            <a:xfrm>
              <a:off x="746" y="2093"/>
              <a:ext cx="225" cy="381"/>
            </a:xfrm>
            <a:custGeom>
              <a:avLst/>
              <a:gdLst/>
              <a:ahLst/>
              <a:cxnLst>
                <a:cxn ang="0">
                  <a:pos x="302" y="0"/>
                </a:cxn>
                <a:cxn ang="0">
                  <a:pos x="400" y="42"/>
                </a:cxn>
                <a:cxn ang="0">
                  <a:pos x="385" y="60"/>
                </a:cxn>
                <a:cxn ang="0">
                  <a:pos x="372" y="80"/>
                </a:cxn>
                <a:cxn ang="0">
                  <a:pos x="361" y="101"/>
                </a:cxn>
                <a:cxn ang="0">
                  <a:pos x="351" y="121"/>
                </a:cxn>
                <a:cxn ang="0">
                  <a:pos x="343" y="144"/>
                </a:cxn>
                <a:cxn ang="0">
                  <a:pos x="338" y="167"/>
                </a:cxn>
                <a:cxn ang="0">
                  <a:pos x="334" y="192"/>
                </a:cxn>
                <a:cxn ang="0">
                  <a:pos x="333" y="216"/>
                </a:cxn>
                <a:cxn ang="0">
                  <a:pos x="334" y="242"/>
                </a:cxn>
                <a:cxn ang="0">
                  <a:pos x="338" y="268"/>
                </a:cxn>
                <a:cxn ang="0">
                  <a:pos x="344" y="293"/>
                </a:cxn>
                <a:cxn ang="0">
                  <a:pos x="353" y="317"/>
                </a:cxn>
                <a:cxn ang="0">
                  <a:pos x="364" y="340"/>
                </a:cxn>
                <a:cxn ang="0">
                  <a:pos x="377" y="362"/>
                </a:cxn>
                <a:cxn ang="0">
                  <a:pos x="393" y="383"/>
                </a:cxn>
                <a:cxn ang="0">
                  <a:pos x="410" y="402"/>
                </a:cxn>
                <a:cxn ang="0">
                  <a:pos x="415" y="407"/>
                </a:cxn>
                <a:cxn ang="0">
                  <a:pos x="419" y="412"/>
                </a:cxn>
                <a:cxn ang="0">
                  <a:pos x="425" y="416"/>
                </a:cxn>
                <a:cxn ang="0">
                  <a:pos x="430" y="420"/>
                </a:cxn>
                <a:cxn ang="0">
                  <a:pos x="435" y="424"/>
                </a:cxn>
                <a:cxn ang="0">
                  <a:pos x="440" y="428"/>
                </a:cxn>
                <a:cxn ang="0">
                  <a:pos x="446" y="432"/>
                </a:cxn>
                <a:cxn ang="0">
                  <a:pos x="450" y="436"/>
                </a:cxn>
                <a:cxn ang="0">
                  <a:pos x="259" y="748"/>
                </a:cxn>
                <a:cxn ang="0">
                  <a:pos x="145" y="764"/>
                </a:cxn>
                <a:cxn ang="0">
                  <a:pos x="191" y="627"/>
                </a:cxn>
                <a:cxn ang="0">
                  <a:pos x="0" y="417"/>
                </a:cxn>
                <a:cxn ang="0">
                  <a:pos x="8" y="404"/>
                </a:cxn>
                <a:cxn ang="0">
                  <a:pos x="18" y="386"/>
                </a:cxn>
                <a:cxn ang="0">
                  <a:pos x="30" y="367"/>
                </a:cxn>
                <a:cxn ang="0">
                  <a:pos x="44" y="344"/>
                </a:cxn>
                <a:cxn ang="0">
                  <a:pos x="59" y="319"/>
                </a:cxn>
                <a:cxn ang="0">
                  <a:pos x="76" y="293"/>
                </a:cxn>
                <a:cxn ang="0">
                  <a:pos x="95" y="265"/>
                </a:cxn>
                <a:cxn ang="0">
                  <a:pos x="114" y="237"/>
                </a:cxn>
                <a:cxn ang="0">
                  <a:pos x="135" y="207"/>
                </a:cxn>
                <a:cxn ang="0">
                  <a:pos x="157" y="177"/>
                </a:cxn>
                <a:cxn ang="0">
                  <a:pos x="179" y="146"/>
                </a:cxn>
                <a:cxn ang="0">
                  <a:pos x="203" y="116"/>
                </a:cxn>
                <a:cxn ang="0">
                  <a:pos x="226" y="85"/>
                </a:cxn>
                <a:cxn ang="0">
                  <a:pos x="251" y="56"/>
                </a:cxn>
                <a:cxn ang="0">
                  <a:pos x="277" y="27"/>
                </a:cxn>
                <a:cxn ang="0">
                  <a:pos x="302" y="0"/>
                </a:cxn>
              </a:cxnLst>
              <a:rect l="0" t="0" r="r" b="b"/>
              <a:pathLst>
                <a:path w="450" h="764">
                  <a:moveTo>
                    <a:pt x="302" y="0"/>
                  </a:moveTo>
                  <a:lnTo>
                    <a:pt x="400" y="42"/>
                  </a:lnTo>
                  <a:lnTo>
                    <a:pt x="385" y="60"/>
                  </a:lnTo>
                  <a:lnTo>
                    <a:pt x="372" y="80"/>
                  </a:lnTo>
                  <a:lnTo>
                    <a:pt x="361" y="101"/>
                  </a:lnTo>
                  <a:lnTo>
                    <a:pt x="351" y="121"/>
                  </a:lnTo>
                  <a:lnTo>
                    <a:pt x="343" y="144"/>
                  </a:lnTo>
                  <a:lnTo>
                    <a:pt x="338" y="167"/>
                  </a:lnTo>
                  <a:lnTo>
                    <a:pt x="334" y="192"/>
                  </a:lnTo>
                  <a:lnTo>
                    <a:pt x="333" y="216"/>
                  </a:lnTo>
                  <a:lnTo>
                    <a:pt x="334" y="242"/>
                  </a:lnTo>
                  <a:lnTo>
                    <a:pt x="338" y="268"/>
                  </a:lnTo>
                  <a:lnTo>
                    <a:pt x="344" y="293"/>
                  </a:lnTo>
                  <a:lnTo>
                    <a:pt x="353" y="317"/>
                  </a:lnTo>
                  <a:lnTo>
                    <a:pt x="364" y="340"/>
                  </a:lnTo>
                  <a:lnTo>
                    <a:pt x="377" y="362"/>
                  </a:lnTo>
                  <a:lnTo>
                    <a:pt x="393" y="383"/>
                  </a:lnTo>
                  <a:lnTo>
                    <a:pt x="410" y="402"/>
                  </a:lnTo>
                  <a:lnTo>
                    <a:pt x="415" y="407"/>
                  </a:lnTo>
                  <a:lnTo>
                    <a:pt x="419" y="412"/>
                  </a:lnTo>
                  <a:lnTo>
                    <a:pt x="425" y="416"/>
                  </a:lnTo>
                  <a:lnTo>
                    <a:pt x="430" y="420"/>
                  </a:lnTo>
                  <a:lnTo>
                    <a:pt x="435" y="424"/>
                  </a:lnTo>
                  <a:lnTo>
                    <a:pt x="440" y="428"/>
                  </a:lnTo>
                  <a:lnTo>
                    <a:pt x="446" y="432"/>
                  </a:lnTo>
                  <a:lnTo>
                    <a:pt x="450" y="436"/>
                  </a:lnTo>
                  <a:lnTo>
                    <a:pt x="259" y="748"/>
                  </a:lnTo>
                  <a:lnTo>
                    <a:pt x="145" y="764"/>
                  </a:lnTo>
                  <a:lnTo>
                    <a:pt x="191" y="627"/>
                  </a:lnTo>
                  <a:lnTo>
                    <a:pt x="0" y="417"/>
                  </a:lnTo>
                  <a:lnTo>
                    <a:pt x="8" y="404"/>
                  </a:lnTo>
                  <a:lnTo>
                    <a:pt x="18" y="386"/>
                  </a:lnTo>
                  <a:lnTo>
                    <a:pt x="30" y="367"/>
                  </a:lnTo>
                  <a:lnTo>
                    <a:pt x="44" y="344"/>
                  </a:lnTo>
                  <a:lnTo>
                    <a:pt x="59" y="319"/>
                  </a:lnTo>
                  <a:lnTo>
                    <a:pt x="76" y="293"/>
                  </a:lnTo>
                  <a:lnTo>
                    <a:pt x="95" y="265"/>
                  </a:lnTo>
                  <a:lnTo>
                    <a:pt x="114" y="237"/>
                  </a:lnTo>
                  <a:lnTo>
                    <a:pt x="135" y="207"/>
                  </a:lnTo>
                  <a:lnTo>
                    <a:pt x="157" y="177"/>
                  </a:lnTo>
                  <a:lnTo>
                    <a:pt x="179" y="146"/>
                  </a:lnTo>
                  <a:lnTo>
                    <a:pt x="203" y="116"/>
                  </a:lnTo>
                  <a:lnTo>
                    <a:pt x="226" y="85"/>
                  </a:lnTo>
                  <a:lnTo>
                    <a:pt x="251" y="56"/>
                  </a:lnTo>
                  <a:lnTo>
                    <a:pt x="277" y="27"/>
                  </a:lnTo>
                  <a:lnTo>
                    <a:pt x="302" y="0"/>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0" name="Freeform 154"/>
            <p:cNvSpPr/>
            <p:nvPr/>
          </p:nvSpPr>
          <p:spPr bwMode="auto">
            <a:xfrm>
              <a:off x="695" y="2279"/>
              <a:ext cx="132" cy="180"/>
            </a:xfrm>
            <a:custGeom>
              <a:avLst/>
              <a:gdLst/>
              <a:ahLst/>
              <a:cxnLst>
                <a:cxn ang="0">
                  <a:pos x="71" y="54"/>
                </a:cxn>
                <a:cxn ang="0">
                  <a:pos x="259" y="260"/>
                </a:cxn>
                <a:cxn ang="0">
                  <a:pos x="225" y="360"/>
                </a:cxn>
                <a:cxn ang="0">
                  <a:pos x="0" y="101"/>
                </a:cxn>
                <a:cxn ang="0">
                  <a:pos x="22" y="0"/>
                </a:cxn>
                <a:cxn ang="0">
                  <a:pos x="65" y="48"/>
                </a:cxn>
                <a:cxn ang="0">
                  <a:pos x="64" y="49"/>
                </a:cxn>
                <a:cxn ang="0">
                  <a:pos x="64" y="49"/>
                </a:cxn>
                <a:cxn ang="0">
                  <a:pos x="64" y="50"/>
                </a:cxn>
                <a:cxn ang="0">
                  <a:pos x="64" y="50"/>
                </a:cxn>
                <a:cxn ang="0">
                  <a:pos x="71" y="54"/>
                </a:cxn>
              </a:cxnLst>
              <a:rect l="0" t="0" r="r" b="b"/>
              <a:pathLst>
                <a:path w="259" h="360">
                  <a:moveTo>
                    <a:pt x="71" y="54"/>
                  </a:moveTo>
                  <a:lnTo>
                    <a:pt x="259" y="260"/>
                  </a:lnTo>
                  <a:lnTo>
                    <a:pt x="225" y="360"/>
                  </a:lnTo>
                  <a:lnTo>
                    <a:pt x="0" y="101"/>
                  </a:lnTo>
                  <a:lnTo>
                    <a:pt x="22" y="0"/>
                  </a:lnTo>
                  <a:lnTo>
                    <a:pt x="65" y="48"/>
                  </a:lnTo>
                  <a:lnTo>
                    <a:pt x="64" y="49"/>
                  </a:lnTo>
                  <a:lnTo>
                    <a:pt x="64" y="49"/>
                  </a:lnTo>
                  <a:lnTo>
                    <a:pt x="64" y="50"/>
                  </a:lnTo>
                  <a:lnTo>
                    <a:pt x="64" y="50"/>
                  </a:lnTo>
                  <a:lnTo>
                    <a:pt x="71" y="54"/>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1" name="Freeform 155"/>
            <p:cNvSpPr/>
            <p:nvPr/>
          </p:nvSpPr>
          <p:spPr bwMode="auto">
            <a:xfrm>
              <a:off x="213" y="2451"/>
              <a:ext cx="165" cy="103"/>
            </a:xfrm>
            <a:custGeom>
              <a:avLst/>
              <a:gdLst/>
              <a:ahLst/>
              <a:cxnLst>
                <a:cxn ang="0">
                  <a:pos x="328" y="122"/>
                </a:cxn>
                <a:cxn ang="0">
                  <a:pos x="320" y="121"/>
                </a:cxn>
                <a:cxn ang="0">
                  <a:pos x="306" y="117"/>
                </a:cxn>
                <a:cxn ang="0">
                  <a:pos x="286" y="111"/>
                </a:cxn>
                <a:cxn ang="0">
                  <a:pos x="261" y="101"/>
                </a:cxn>
                <a:cxn ang="0">
                  <a:pos x="245" y="87"/>
                </a:cxn>
                <a:cxn ang="0">
                  <a:pos x="238" y="76"/>
                </a:cxn>
                <a:cxn ang="0">
                  <a:pos x="226" y="65"/>
                </a:cxn>
                <a:cxn ang="0">
                  <a:pos x="209" y="63"/>
                </a:cxn>
                <a:cxn ang="0">
                  <a:pos x="194" y="71"/>
                </a:cxn>
                <a:cxn ang="0">
                  <a:pos x="181" y="90"/>
                </a:cxn>
                <a:cxn ang="0">
                  <a:pos x="171" y="116"/>
                </a:cxn>
                <a:cxn ang="0">
                  <a:pos x="162" y="141"/>
                </a:cxn>
                <a:cxn ang="0">
                  <a:pos x="155" y="162"/>
                </a:cxn>
                <a:cxn ang="0">
                  <a:pos x="143" y="187"/>
                </a:cxn>
                <a:cxn ang="0">
                  <a:pos x="128" y="205"/>
                </a:cxn>
                <a:cxn ang="0">
                  <a:pos x="114" y="208"/>
                </a:cxn>
                <a:cxn ang="0">
                  <a:pos x="105" y="202"/>
                </a:cxn>
                <a:cxn ang="0">
                  <a:pos x="103" y="186"/>
                </a:cxn>
                <a:cxn ang="0">
                  <a:pos x="118" y="146"/>
                </a:cxn>
                <a:cxn ang="0">
                  <a:pos x="135" y="106"/>
                </a:cxn>
                <a:cxn ang="0">
                  <a:pos x="148" y="75"/>
                </a:cxn>
                <a:cxn ang="0">
                  <a:pos x="149" y="55"/>
                </a:cxn>
                <a:cxn ang="0">
                  <a:pos x="146" y="40"/>
                </a:cxn>
                <a:cxn ang="0">
                  <a:pos x="133" y="33"/>
                </a:cxn>
                <a:cxn ang="0">
                  <a:pos x="123" y="35"/>
                </a:cxn>
                <a:cxn ang="0">
                  <a:pos x="116" y="40"/>
                </a:cxn>
                <a:cxn ang="0">
                  <a:pos x="108" y="43"/>
                </a:cxn>
                <a:cxn ang="0">
                  <a:pos x="96" y="47"/>
                </a:cxn>
                <a:cxn ang="0">
                  <a:pos x="83" y="55"/>
                </a:cxn>
                <a:cxn ang="0">
                  <a:pos x="71" y="69"/>
                </a:cxn>
                <a:cxn ang="0">
                  <a:pos x="57" y="87"/>
                </a:cxn>
                <a:cxn ang="0">
                  <a:pos x="44" y="106"/>
                </a:cxn>
                <a:cxn ang="0">
                  <a:pos x="32" y="123"/>
                </a:cxn>
                <a:cxn ang="0">
                  <a:pos x="19" y="139"/>
                </a:cxn>
                <a:cxn ang="0">
                  <a:pos x="7" y="151"/>
                </a:cxn>
                <a:cxn ang="0">
                  <a:pos x="0" y="144"/>
                </a:cxn>
                <a:cxn ang="0">
                  <a:pos x="6" y="115"/>
                </a:cxn>
                <a:cxn ang="0">
                  <a:pos x="21" y="78"/>
                </a:cxn>
                <a:cxn ang="0">
                  <a:pos x="47" y="41"/>
                </a:cxn>
                <a:cxn ang="0">
                  <a:pos x="83" y="14"/>
                </a:cxn>
                <a:cxn ang="0">
                  <a:pos x="126" y="2"/>
                </a:cxn>
                <a:cxn ang="0">
                  <a:pos x="166" y="0"/>
                </a:cxn>
                <a:cxn ang="0">
                  <a:pos x="193" y="3"/>
                </a:cxn>
                <a:cxn ang="0">
                  <a:pos x="260" y="32"/>
                </a:cxn>
                <a:cxn ang="0">
                  <a:pos x="270" y="43"/>
                </a:cxn>
                <a:cxn ang="0">
                  <a:pos x="288" y="62"/>
                </a:cxn>
                <a:cxn ang="0">
                  <a:pos x="308" y="86"/>
                </a:cxn>
                <a:cxn ang="0">
                  <a:pos x="326" y="114"/>
                </a:cxn>
                <a:cxn ang="0">
                  <a:pos x="329" y="118"/>
                </a:cxn>
                <a:cxn ang="0">
                  <a:pos x="331" y="122"/>
                </a:cxn>
              </a:cxnLst>
              <a:rect l="0" t="0" r="r" b="b"/>
              <a:pathLst>
                <a:path w="331" h="208">
                  <a:moveTo>
                    <a:pt x="331" y="122"/>
                  </a:moveTo>
                  <a:lnTo>
                    <a:pt x="328" y="122"/>
                  </a:lnTo>
                  <a:lnTo>
                    <a:pt x="324" y="122"/>
                  </a:lnTo>
                  <a:lnTo>
                    <a:pt x="320" y="121"/>
                  </a:lnTo>
                  <a:lnTo>
                    <a:pt x="314" y="119"/>
                  </a:lnTo>
                  <a:lnTo>
                    <a:pt x="306" y="117"/>
                  </a:lnTo>
                  <a:lnTo>
                    <a:pt x="296" y="115"/>
                  </a:lnTo>
                  <a:lnTo>
                    <a:pt x="286" y="111"/>
                  </a:lnTo>
                  <a:lnTo>
                    <a:pt x="275" y="108"/>
                  </a:lnTo>
                  <a:lnTo>
                    <a:pt x="261" y="101"/>
                  </a:lnTo>
                  <a:lnTo>
                    <a:pt x="252" y="94"/>
                  </a:lnTo>
                  <a:lnTo>
                    <a:pt x="245" y="87"/>
                  </a:lnTo>
                  <a:lnTo>
                    <a:pt x="241" y="81"/>
                  </a:lnTo>
                  <a:lnTo>
                    <a:pt x="238" y="76"/>
                  </a:lnTo>
                  <a:lnTo>
                    <a:pt x="233" y="70"/>
                  </a:lnTo>
                  <a:lnTo>
                    <a:pt x="226" y="65"/>
                  </a:lnTo>
                  <a:lnTo>
                    <a:pt x="218" y="63"/>
                  </a:lnTo>
                  <a:lnTo>
                    <a:pt x="209" y="63"/>
                  </a:lnTo>
                  <a:lnTo>
                    <a:pt x="201" y="65"/>
                  </a:lnTo>
                  <a:lnTo>
                    <a:pt x="194" y="71"/>
                  </a:lnTo>
                  <a:lnTo>
                    <a:pt x="187" y="79"/>
                  </a:lnTo>
                  <a:lnTo>
                    <a:pt x="181" y="90"/>
                  </a:lnTo>
                  <a:lnTo>
                    <a:pt x="176" y="102"/>
                  </a:lnTo>
                  <a:lnTo>
                    <a:pt x="171" y="116"/>
                  </a:lnTo>
                  <a:lnTo>
                    <a:pt x="165" y="131"/>
                  </a:lnTo>
                  <a:lnTo>
                    <a:pt x="162" y="141"/>
                  </a:lnTo>
                  <a:lnTo>
                    <a:pt x="158" y="152"/>
                  </a:lnTo>
                  <a:lnTo>
                    <a:pt x="155" y="162"/>
                  </a:lnTo>
                  <a:lnTo>
                    <a:pt x="150" y="174"/>
                  </a:lnTo>
                  <a:lnTo>
                    <a:pt x="143" y="187"/>
                  </a:lnTo>
                  <a:lnTo>
                    <a:pt x="136" y="198"/>
                  </a:lnTo>
                  <a:lnTo>
                    <a:pt x="128" y="205"/>
                  </a:lnTo>
                  <a:lnTo>
                    <a:pt x="121" y="208"/>
                  </a:lnTo>
                  <a:lnTo>
                    <a:pt x="114" y="208"/>
                  </a:lnTo>
                  <a:lnTo>
                    <a:pt x="110" y="205"/>
                  </a:lnTo>
                  <a:lnTo>
                    <a:pt x="105" y="202"/>
                  </a:lnTo>
                  <a:lnTo>
                    <a:pt x="102" y="199"/>
                  </a:lnTo>
                  <a:lnTo>
                    <a:pt x="103" y="186"/>
                  </a:lnTo>
                  <a:lnTo>
                    <a:pt x="109" y="167"/>
                  </a:lnTo>
                  <a:lnTo>
                    <a:pt x="118" y="146"/>
                  </a:lnTo>
                  <a:lnTo>
                    <a:pt x="126" y="126"/>
                  </a:lnTo>
                  <a:lnTo>
                    <a:pt x="135" y="106"/>
                  </a:lnTo>
                  <a:lnTo>
                    <a:pt x="143" y="88"/>
                  </a:lnTo>
                  <a:lnTo>
                    <a:pt x="148" y="75"/>
                  </a:lnTo>
                  <a:lnTo>
                    <a:pt x="149" y="63"/>
                  </a:lnTo>
                  <a:lnTo>
                    <a:pt x="149" y="55"/>
                  </a:lnTo>
                  <a:lnTo>
                    <a:pt x="148" y="47"/>
                  </a:lnTo>
                  <a:lnTo>
                    <a:pt x="146" y="40"/>
                  </a:lnTo>
                  <a:lnTo>
                    <a:pt x="140" y="35"/>
                  </a:lnTo>
                  <a:lnTo>
                    <a:pt x="133" y="33"/>
                  </a:lnTo>
                  <a:lnTo>
                    <a:pt x="127" y="33"/>
                  </a:lnTo>
                  <a:lnTo>
                    <a:pt x="123" y="35"/>
                  </a:lnTo>
                  <a:lnTo>
                    <a:pt x="118" y="38"/>
                  </a:lnTo>
                  <a:lnTo>
                    <a:pt x="116" y="40"/>
                  </a:lnTo>
                  <a:lnTo>
                    <a:pt x="112" y="41"/>
                  </a:lnTo>
                  <a:lnTo>
                    <a:pt x="108" y="43"/>
                  </a:lnTo>
                  <a:lnTo>
                    <a:pt x="103" y="45"/>
                  </a:lnTo>
                  <a:lnTo>
                    <a:pt x="96" y="47"/>
                  </a:lnTo>
                  <a:lnTo>
                    <a:pt x="89" y="50"/>
                  </a:lnTo>
                  <a:lnTo>
                    <a:pt x="83" y="55"/>
                  </a:lnTo>
                  <a:lnTo>
                    <a:pt x="76" y="62"/>
                  </a:lnTo>
                  <a:lnTo>
                    <a:pt x="71" y="69"/>
                  </a:lnTo>
                  <a:lnTo>
                    <a:pt x="64" y="78"/>
                  </a:lnTo>
                  <a:lnTo>
                    <a:pt x="57" y="87"/>
                  </a:lnTo>
                  <a:lnTo>
                    <a:pt x="50" y="98"/>
                  </a:lnTo>
                  <a:lnTo>
                    <a:pt x="44" y="106"/>
                  </a:lnTo>
                  <a:lnTo>
                    <a:pt x="38" y="115"/>
                  </a:lnTo>
                  <a:lnTo>
                    <a:pt x="32" y="123"/>
                  </a:lnTo>
                  <a:lnTo>
                    <a:pt x="26" y="131"/>
                  </a:lnTo>
                  <a:lnTo>
                    <a:pt x="19" y="139"/>
                  </a:lnTo>
                  <a:lnTo>
                    <a:pt x="13" y="145"/>
                  </a:lnTo>
                  <a:lnTo>
                    <a:pt x="7" y="151"/>
                  </a:lnTo>
                  <a:lnTo>
                    <a:pt x="2" y="153"/>
                  </a:lnTo>
                  <a:lnTo>
                    <a:pt x="0" y="144"/>
                  </a:lnTo>
                  <a:lnTo>
                    <a:pt x="2" y="131"/>
                  </a:lnTo>
                  <a:lnTo>
                    <a:pt x="6" y="115"/>
                  </a:lnTo>
                  <a:lnTo>
                    <a:pt x="12" y="96"/>
                  </a:lnTo>
                  <a:lnTo>
                    <a:pt x="21" y="78"/>
                  </a:lnTo>
                  <a:lnTo>
                    <a:pt x="33" y="60"/>
                  </a:lnTo>
                  <a:lnTo>
                    <a:pt x="47" y="41"/>
                  </a:lnTo>
                  <a:lnTo>
                    <a:pt x="63" y="26"/>
                  </a:lnTo>
                  <a:lnTo>
                    <a:pt x="83" y="14"/>
                  </a:lnTo>
                  <a:lnTo>
                    <a:pt x="104" y="5"/>
                  </a:lnTo>
                  <a:lnTo>
                    <a:pt x="126" y="2"/>
                  </a:lnTo>
                  <a:lnTo>
                    <a:pt x="147" y="0"/>
                  </a:lnTo>
                  <a:lnTo>
                    <a:pt x="166" y="0"/>
                  </a:lnTo>
                  <a:lnTo>
                    <a:pt x="181" y="1"/>
                  </a:lnTo>
                  <a:lnTo>
                    <a:pt x="193" y="3"/>
                  </a:lnTo>
                  <a:lnTo>
                    <a:pt x="200" y="4"/>
                  </a:lnTo>
                  <a:lnTo>
                    <a:pt x="260" y="32"/>
                  </a:lnTo>
                  <a:lnTo>
                    <a:pt x="264" y="37"/>
                  </a:lnTo>
                  <a:lnTo>
                    <a:pt x="270" y="43"/>
                  </a:lnTo>
                  <a:lnTo>
                    <a:pt x="278" y="52"/>
                  </a:lnTo>
                  <a:lnTo>
                    <a:pt x="288" y="62"/>
                  </a:lnTo>
                  <a:lnTo>
                    <a:pt x="298" y="73"/>
                  </a:lnTo>
                  <a:lnTo>
                    <a:pt x="308" y="86"/>
                  </a:lnTo>
                  <a:lnTo>
                    <a:pt x="317" y="100"/>
                  </a:lnTo>
                  <a:lnTo>
                    <a:pt x="326" y="114"/>
                  </a:lnTo>
                  <a:lnTo>
                    <a:pt x="328" y="116"/>
                  </a:lnTo>
                  <a:lnTo>
                    <a:pt x="329" y="118"/>
                  </a:lnTo>
                  <a:lnTo>
                    <a:pt x="330" y="119"/>
                  </a:lnTo>
                  <a:lnTo>
                    <a:pt x="331" y="122"/>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2" name="Freeform 156"/>
            <p:cNvSpPr/>
            <p:nvPr/>
          </p:nvSpPr>
          <p:spPr bwMode="auto">
            <a:xfrm>
              <a:off x="456" y="2660"/>
              <a:ext cx="201" cy="189"/>
            </a:xfrm>
            <a:custGeom>
              <a:avLst/>
              <a:gdLst/>
              <a:ahLst/>
              <a:cxnLst>
                <a:cxn ang="0">
                  <a:pos x="411" y="363"/>
                </a:cxn>
                <a:cxn ang="0">
                  <a:pos x="371" y="363"/>
                </a:cxn>
                <a:cxn ang="0">
                  <a:pos x="371" y="33"/>
                </a:cxn>
                <a:cxn ang="0">
                  <a:pos x="1" y="33"/>
                </a:cxn>
                <a:cxn ang="0">
                  <a:pos x="1" y="25"/>
                </a:cxn>
                <a:cxn ang="0">
                  <a:pos x="1" y="16"/>
                </a:cxn>
                <a:cxn ang="0">
                  <a:pos x="0" y="8"/>
                </a:cxn>
                <a:cxn ang="0">
                  <a:pos x="0" y="0"/>
                </a:cxn>
                <a:cxn ang="0">
                  <a:pos x="411" y="0"/>
                </a:cxn>
                <a:cxn ang="0">
                  <a:pos x="411" y="363"/>
                </a:cxn>
              </a:cxnLst>
              <a:rect l="0" t="0" r="r" b="b"/>
              <a:pathLst>
                <a:path w="411" h="363">
                  <a:moveTo>
                    <a:pt x="411" y="363"/>
                  </a:moveTo>
                  <a:lnTo>
                    <a:pt x="371" y="363"/>
                  </a:lnTo>
                  <a:lnTo>
                    <a:pt x="371" y="33"/>
                  </a:lnTo>
                  <a:lnTo>
                    <a:pt x="1" y="33"/>
                  </a:lnTo>
                  <a:lnTo>
                    <a:pt x="1" y="25"/>
                  </a:lnTo>
                  <a:lnTo>
                    <a:pt x="1" y="16"/>
                  </a:lnTo>
                  <a:lnTo>
                    <a:pt x="0" y="8"/>
                  </a:lnTo>
                  <a:lnTo>
                    <a:pt x="0" y="0"/>
                  </a:lnTo>
                  <a:lnTo>
                    <a:pt x="411" y="0"/>
                  </a:lnTo>
                  <a:lnTo>
                    <a:pt x="411" y="363"/>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3" name="Freeform 157"/>
            <p:cNvSpPr/>
            <p:nvPr/>
          </p:nvSpPr>
          <p:spPr bwMode="auto">
            <a:xfrm>
              <a:off x="324" y="2251"/>
              <a:ext cx="487" cy="665"/>
            </a:xfrm>
            <a:custGeom>
              <a:avLst/>
              <a:gdLst/>
              <a:ahLst/>
              <a:cxnLst>
                <a:cxn ang="0">
                  <a:pos x="606" y="882"/>
                </a:cxn>
                <a:cxn ang="0">
                  <a:pos x="704" y="1212"/>
                </a:cxn>
                <a:cxn ang="0">
                  <a:pos x="265" y="789"/>
                </a:cxn>
                <a:cxn ang="0">
                  <a:pos x="294" y="667"/>
                </a:cxn>
                <a:cxn ang="0">
                  <a:pos x="345" y="537"/>
                </a:cxn>
                <a:cxn ang="0">
                  <a:pos x="403" y="420"/>
                </a:cxn>
                <a:cxn ang="0">
                  <a:pos x="446" y="343"/>
                </a:cxn>
                <a:cxn ang="0">
                  <a:pos x="471" y="367"/>
                </a:cxn>
                <a:cxn ang="0">
                  <a:pos x="493" y="387"/>
                </a:cxn>
                <a:cxn ang="0">
                  <a:pos x="507" y="401"/>
                </a:cxn>
                <a:cxn ang="0">
                  <a:pos x="512" y="407"/>
                </a:cxn>
                <a:cxn ang="0">
                  <a:pos x="530" y="382"/>
                </a:cxn>
                <a:cxn ang="0">
                  <a:pos x="516" y="369"/>
                </a:cxn>
                <a:cxn ang="0">
                  <a:pos x="492" y="346"/>
                </a:cxn>
                <a:cxn ang="0">
                  <a:pos x="461" y="318"/>
                </a:cxn>
                <a:cxn ang="0">
                  <a:pos x="427" y="287"/>
                </a:cxn>
                <a:cxn ang="0">
                  <a:pos x="393" y="257"/>
                </a:cxn>
                <a:cxn ang="0">
                  <a:pos x="359" y="229"/>
                </a:cxn>
                <a:cxn ang="0">
                  <a:pos x="332" y="210"/>
                </a:cxn>
                <a:cxn ang="0">
                  <a:pos x="309" y="199"/>
                </a:cxn>
                <a:cxn ang="0">
                  <a:pos x="278" y="204"/>
                </a:cxn>
                <a:cxn ang="0">
                  <a:pos x="242" y="222"/>
                </a:cxn>
                <a:cxn ang="0">
                  <a:pos x="201" y="250"/>
                </a:cxn>
                <a:cxn ang="0">
                  <a:pos x="160" y="285"/>
                </a:cxn>
                <a:cxn ang="0">
                  <a:pos x="121" y="321"/>
                </a:cxn>
                <a:cxn ang="0">
                  <a:pos x="84" y="357"/>
                </a:cxn>
                <a:cxn ang="0">
                  <a:pos x="54" y="389"/>
                </a:cxn>
                <a:cxn ang="0">
                  <a:pos x="0" y="384"/>
                </a:cxn>
                <a:cxn ang="0">
                  <a:pos x="17" y="348"/>
                </a:cxn>
                <a:cxn ang="0">
                  <a:pos x="44" y="296"/>
                </a:cxn>
                <a:cxn ang="0">
                  <a:pos x="78" y="234"/>
                </a:cxn>
                <a:cxn ang="0">
                  <a:pos x="121" y="168"/>
                </a:cxn>
                <a:cxn ang="0">
                  <a:pos x="168" y="106"/>
                </a:cxn>
                <a:cxn ang="0">
                  <a:pos x="219" y="52"/>
                </a:cxn>
                <a:cxn ang="0">
                  <a:pos x="273" y="15"/>
                </a:cxn>
                <a:cxn ang="0">
                  <a:pos x="328" y="0"/>
                </a:cxn>
                <a:cxn ang="0">
                  <a:pos x="390" y="6"/>
                </a:cxn>
                <a:cxn ang="0">
                  <a:pos x="455" y="23"/>
                </a:cxn>
                <a:cxn ang="0">
                  <a:pos x="518" y="50"/>
                </a:cxn>
                <a:cxn ang="0">
                  <a:pos x="577" y="80"/>
                </a:cxn>
                <a:cxn ang="0">
                  <a:pos x="629" y="112"/>
                </a:cxn>
                <a:cxn ang="0">
                  <a:pos x="671" y="139"/>
                </a:cxn>
                <a:cxn ang="0">
                  <a:pos x="701" y="161"/>
                </a:cxn>
                <a:cxn ang="0">
                  <a:pos x="715" y="173"/>
                </a:cxn>
                <a:cxn ang="0">
                  <a:pos x="956" y="452"/>
                </a:cxn>
                <a:cxn ang="0">
                  <a:pos x="952" y="473"/>
                </a:cxn>
                <a:cxn ang="0">
                  <a:pos x="939" y="556"/>
                </a:cxn>
                <a:cxn ang="0">
                  <a:pos x="924" y="700"/>
                </a:cxn>
                <a:cxn ang="0">
                  <a:pos x="920" y="888"/>
                </a:cxn>
                <a:cxn ang="0">
                  <a:pos x="933" y="1070"/>
                </a:cxn>
                <a:cxn ang="0">
                  <a:pos x="947" y="1189"/>
                </a:cxn>
                <a:cxn ang="0">
                  <a:pos x="957" y="1269"/>
                </a:cxn>
                <a:cxn ang="0">
                  <a:pos x="965" y="1316"/>
                </a:cxn>
                <a:cxn ang="0">
                  <a:pos x="367" y="1330"/>
                </a:cxn>
                <a:cxn ang="0">
                  <a:pos x="348" y="1262"/>
                </a:cxn>
                <a:cxn ang="0">
                  <a:pos x="318" y="1148"/>
                </a:cxn>
                <a:cxn ang="0">
                  <a:pos x="288" y="1013"/>
                </a:cxn>
                <a:cxn ang="0">
                  <a:pos x="267" y="882"/>
                </a:cxn>
              </a:cxnLst>
              <a:rect l="0" t="0" r="r" b="b"/>
              <a:pathLst>
                <a:path w="967" h="1330">
                  <a:moveTo>
                    <a:pt x="267" y="882"/>
                  </a:moveTo>
                  <a:lnTo>
                    <a:pt x="606" y="882"/>
                  </a:lnTo>
                  <a:lnTo>
                    <a:pt x="606" y="1212"/>
                  </a:lnTo>
                  <a:lnTo>
                    <a:pt x="704" y="1212"/>
                  </a:lnTo>
                  <a:lnTo>
                    <a:pt x="704" y="789"/>
                  </a:lnTo>
                  <a:lnTo>
                    <a:pt x="265" y="789"/>
                  </a:lnTo>
                  <a:lnTo>
                    <a:pt x="275" y="730"/>
                  </a:lnTo>
                  <a:lnTo>
                    <a:pt x="294" y="667"/>
                  </a:lnTo>
                  <a:lnTo>
                    <a:pt x="318" y="601"/>
                  </a:lnTo>
                  <a:lnTo>
                    <a:pt x="345" y="537"/>
                  </a:lnTo>
                  <a:lnTo>
                    <a:pt x="375" y="475"/>
                  </a:lnTo>
                  <a:lnTo>
                    <a:pt x="403" y="420"/>
                  </a:lnTo>
                  <a:lnTo>
                    <a:pt x="427" y="376"/>
                  </a:lnTo>
                  <a:lnTo>
                    <a:pt x="446" y="343"/>
                  </a:lnTo>
                  <a:lnTo>
                    <a:pt x="460" y="356"/>
                  </a:lnTo>
                  <a:lnTo>
                    <a:pt x="471" y="367"/>
                  </a:lnTo>
                  <a:lnTo>
                    <a:pt x="483" y="378"/>
                  </a:lnTo>
                  <a:lnTo>
                    <a:pt x="493" y="387"/>
                  </a:lnTo>
                  <a:lnTo>
                    <a:pt x="501" y="395"/>
                  </a:lnTo>
                  <a:lnTo>
                    <a:pt x="507" y="401"/>
                  </a:lnTo>
                  <a:lnTo>
                    <a:pt x="511" y="405"/>
                  </a:lnTo>
                  <a:lnTo>
                    <a:pt x="512" y="407"/>
                  </a:lnTo>
                  <a:lnTo>
                    <a:pt x="533" y="385"/>
                  </a:lnTo>
                  <a:lnTo>
                    <a:pt x="530" y="382"/>
                  </a:lnTo>
                  <a:lnTo>
                    <a:pt x="524" y="377"/>
                  </a:lnTo>
                  <a:lnTo>
                    <a:pt x="516" y="369"/>
                  </a:lnTo>
                  <a:lnTo>
                    <a:pt x="504" y="358"/>
                  </a:lnTo>
                  <a:lnTo>
                    <a:pt x="492" y="346"/>
                  </a:lnTo>
                  <a:lnTo>
                    <a:pt x="477" y="332"/>
                  </a:lnTo>
                  <a:lnTo>
                    <a:pt x="461" y="318"/>
                  </a:lnTo>
                  <a:lnTo>
                    <a:pt x="445" y="302"/>
                  </a:lnTo>
                  <a:lnTo>
                    <a:pt x="427" y="287"/>
                  </a:lnTo>
                  <a:lnTo>
                    <a:pt x="410" y="272"/>
                  </a:lnTo>
                  <a:lnTo>
                    <a:pt x="393" y="257"/>
                  </a:lnTo>
                  <a:lnTo>
                    <a:pt x="375" y="243"/>
                  </a:lnTo>
                  <a:lnTo>
                    <a:pt x="359" y="229"/>
                  </a:lnTo>
                  <a:lnTo>
                    <a:pt x="344" y="219"/>
                  </a:lnTo>
                  <a:lnTo>
                    <a:pt x="332" y="210"/>
                  </a:lnTo>
                  <a:lnTo>
                    <a:pt x="320" y="203"/>
                  </a:lnTo>
                  <a:lnTo>
                    <a:pt x="309" y="199"/>
                  </a:lnTo>
                  <a:lnTo>
                    <a:pt x="294" y="199"/>
                  </a:lnTo>
                  <a:lnTo>
                    <a:pt x="278" y="204"/>
                  </a:lnTo>
                  <a:lnTo>
                    <a:pt x="260" y="212"/>
                  </a:lnTo>
                  <a:lnTo>
                    <a:pt x="242" y="222"/>
                  </a:lnTo>
                  <a:lnTo>
                    <a:pt x="222" y="235"/>
                  </a:lnTo>
                  <a:lnTo>
                    <a:pt x="201" y="250"/>
                  </a:lnTo>
                  <a:lnTo>
                    <a:pt x="181" y="267"/>
                  </a:lnTo>
                  <a:lnTo>
                    <a:pt x="160" y="285"/>
                  </a:lnTo>
                  <a:lnTo>
                    <a:pt x="140" y="303"/>
                  </a:lnTo>
                  <a:lnTo>
                    <a:pt x="121" y="321"/>
                  </a:lnTo>
                  <a:lnTo>
                    <a:pt x="101" y="340"/>
                  </a:lnTo>
                  <a:lnTo>
                    <a:pt x="84" y="357"/>
                  </a:lnTo>
                  <a:lnTo>
                    <a:pt x="68" y="374"/>
                  </a:lnTo>
                  <a:lnTo>
                    <a:pt x="54" y="389"/>
                  </a:lnTo>
                  <a:lnTo>
                    <a:pt x="41" y="402"/>
                  </a:lnTo>
                  <a:lnTo>
                    <a:pt x="0" y="384"/>
                  </a:lnTo>
                  <a:lnTo>
                    <a:pt x="7" y="369"/>
                  </a:lnTo>
                  <a:lnTo>
                    <a:pt x="17" y="348"/>
                  </a:lnTo>
                  <a:lnTo>
                    <a:pt x="29" y="324"/>
                  </a:lnTo>
                  <a:lnTo>
                    <a:pt x="44" y="296"/>
                  </a:lnTo>
                  <a:lnTo>
                    <a:pt x="60" y="265"/>
                  </a:lnTo>
                  <a:lnTo>
                    <a:pt x="78" y="234"/>
                  </a:lnTo>
                  <a:lnTo>
                    <a:pt x="99" y="201"/>
                  </a:lnTo>
                  <a:lnTo>
                    <a:pt x="121" y="168"/>
                  </a:lnTo>
                  <a:lnTo>
                    <a:pt x="144" y="136"/>
                  </a:lnTo>
                  <a:lnTo>
                    <a:pt x="168" y="106"/>
                  </a:lnTo>
                  <a:lnTo>
                    <a:pt x="193" y="77"/>
                  </a:lnTo>
                  <a:lnTo>
                    <a:pt x="219" y="52"/>
                  </a:lnTo>
                  <a:lnTo>
                    <a:pt x="245" y="31"/>
                  </a:lnTo>
                  <a:lnTo>
                    <a:pt x="273" y="15"/>
                  </a:lnTo>
                  <a:lnTo>
                    <a:pt x="301" y="5"/>
                  </a:lnTo>
                  <a:lnTo>
                    <a:pt x="328" y="0"/>
                  </a:lnTo>
                  <a:lnTo>
                    <a:pt x="359" y="1"/>
                  </a:lnTo>
                  <a:lnTo>
                    <a:pt x="390" y="6"/>
                  </a:lnTo>
                  <a:lnTo>
                    <a:pt x="423" y="13"/>
                  </a:lnTo>
                  <a:lnTo>
                    <a:pt x="455" y="23"/>
                  </a:lnTo>
                  <a:lnTo>
                    <a:pt x="487" y="36"/>
                  </a:lnTo>
                  <a:lnTo>
                    <a:pt x="518" y="50"/>
                  </a:lnTo>
                  <a:lnTo>
                    <a:pt x="548" y="65"/>
                  </a:lnTo>
                  <a:lnTo>
                    <a:pt x="577" y="80"/>
                  </a:lnTo>
                  <a:lnTo>
                    <a:pt x="603" y="96"/>
                  </a:lnTo>
                  <a:lnTo>
                    <a:pt x="629" y="112"/>
                  </a:lnTo>
                  <a:lnTo>
                    <a:pt x="652" y="127"/>
                  </a:lnTo>
                  <a:lnTo>
                    <a:pt x="671" y="139"/>
                  </a:lnTo>
                  <a:lnTo>
                    <a:pt x="688" y="152"/>
                  </a:lnTo>
                  <a:lnTo>
                    <a:pt x="701" y="161"/>
                  </a:lnTo>
                  <a:lnTo>
                    <a:pt x="711" y="168"/>
                  </a:lnTo>
                  <a:lnTo>
                    <a:pt x="715" y="173"/>
                  </a:lnTo>
                  <a:lnTo>
                    <a:pt x="959" y="452"/>
                  </a:lnTo>
                  <a:lnTo>
                    <a:pt x="956" y="452"/>
                  </a:lnTo>
                  <a:lnTo>
                    <a:pt x="955" y="462"/>
                  </a:lnTo>
                  <a:lnTo>
                    <a:pt x="952" y="473"/>
                  </a:lnTo>
                  <a:lnTo>
                    <a:pt x="947" y="506"/>
                  </a:lnTo>
                  <a:lnTo>
                    <a:pt x="939" y="556"/>
                  </a:lnTo>
                  <a:lnTo>
                    <a:pt x="931" y="622"/>
                  </a:lnTo>
                  <a:lnTo>
                    <a:pt x="924" y="700"/>
                  </a:lnTo>
                  <a:lnTo>
                    <a:pt x="919" y="790"/>
                  </a:lnTo>
                  <a:lnTo>
                    <a:pt x="920" y="888"/>
                  </a:lnTo>
                  <a:lnTo>
                    <a:pt x="926" y="993"/>
                  </a:lnTo>
                  <a:lnTo>
                    <a:pt x="933" y="1070"/>
                  </a:lnTo>
                  <a:lnTo>
                    <a:pt x="940" y="1134"/>
                  </a:lnTo>
                  <a:lnTo>
                    <a:pt x="947" y="1189"/>
                  </a:lnTo>
                  <a:lnTo>
                    <a:pt x="952" y="1233"/>
                  </a:lnTo>
                  <a:lnTo>
                    <a:pt x="957" y="1269"/>
                  </a:lnTo>
                  <a:lnTo>
                    <a:pt x="962" y="1297"/>
                  </a:lnTo>
                  <a:lnTo>
                    <a:pt x="965" y="1316"/>
                  </a:lnTo>
                  <a:lnTo>
                    <a:pt x="967" y="1330"/>
                  </a:lnTo>
                  <a:lnTo>
                    <a:pt x="367" y="1330"/>
                  </a:lnTo>
                  <a:lnTo>
                    <a:pt x="359" y="1303"/>
                  </a:lnTo>
                  <a:lnTo>
                    <a:pt x="348" y="1262"/>
                  </a:lnTo>
                  <a:lnTo>
                    <a:pt x="334" y="1209"/>
                  </a:lnTo>
                  <a:lnTo>
                    <a:pt x="318" y="1148"/>
                  </a:lnTo>
                  <a:lnTo>
                    <a:pt x="303" y="1083"/>
                  </a:lnTo>
                  <a:lnTo>
                    <a:pt x="288" y="1013"/>
                  </a:lnTo>
                  <a:lnTo>
                    <a:pt x="276" y="947"/>
                  </a:lnTo>
                  <a:lnTo>
                    <a:pt x="267" y="882"/>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4" name="Freeform 158"/>
            <p:cNvSpPr/>
            <p:nvPr/>
          </p:nvSpPr>
          <p:spPr bwMode="auto">
            <a:xfrm>
              <a:off x="799" y="2479"/>
              <a:ext cx="379" cy="437"/>
            </a:xfrm>
            <a:custGeom>
              <a:avLst/>
              <a:gdLst/>
              <a:ahLst/>
              <a:cxnLst>
                <a:cxn ang="0">
                  <a:pos x="533" y="401"/>
                </a:cxn>
                <a:cxn ang="0">
                  <a:pos x="470" y="407"/>
                </a:cxn>
                <a:cxn ang="0">
                  <a:pos x="403" y="403"/>
                </a:cxn>
                <a:cxn ang="0">
                  <a:pos x="339" y="392"/>
                </a:cxn>
                <a:cxn ang="0">
                  <a:pos x="278" y="377"/>
                </a:cxn>
                <a:cxn ang="0">
                  <a:pos x="226" y="361"/>
                </a:cxn>
                <a:cxn ang="0">
                  <a:pos x="185" y="346"/>
                </a:cxn>
                <a:cxn ang="0">
                  <a:pos x="162" y="336"/>
                </a:cxn>
                <a:cxn ang="0">
                  <a:pos x="159" y="332"/>
                </a:cxn>
                <a:cxn ang="0">
                  <a:pos x="158" y="325"/>
                </a:cxn>
                <a:cxn ang="0">
                  <a:pos x="152" y="236"/>
                </a:cxn>
                <a:cxn ang="0">
                  <a:pos x="158" y="158"/>
                </a:cxn>
                <a:cxn ang="0">
                  <a:pos x="136" y="134"/>
                </a:cxn>
                <a:cxn ang="0">
                  <a:pos x="126" y="175"/>
                </a:cxn>
                <a:cxn ang="0">
                  <a:pos x="129" y="325"/>
                </a:cxn>
                <a:cxn ang="0">
                  <a:pos x="152" y="457"/>
                </a:cxn>
                <a:cxn ang="0">
                  <a:pos x="195" y="620"/>
                </a:cxn>
                <a:cxn ang="0">
                  <a:pos x="238" y="773"/>
                </a:cxn>
                <a:cxn ang="0">
                  <a:pos x="270" y="874"/>
                </a:cxn>
                <a:cxn ang="0">
                  <a:pos x="46" y="864"/>
                </a:cxn>
                <a:cxn ang="0">
                  <a:pos x="39" y="821"/>
                </a:cxn>
                <a:cxn ang="0">
                  <a:pos x="29" y="743"/>
                </a:cxn>
                <a:cxn ang="0">
                  <a:pos x="15" y="617"/>
                </a:cxn>
                <a:cxn ang="0">
                  <a:pos x="1" y="443"/>
                </a:cxn>
                <a:cxn ang="0">
                  <a:pos x="2" y="275"/>
                </a:cxn>
                <a:cxn ang="0">
                  <a:pos x="14" y="139"/>
                </a:cxn>
                <a:cxn ang="0">
                  <a:pos x="28" y="47"/>
                </a:cxn>
                <a:cxn ang="0">
                  <a:pos x="181" y="0"/>
                </a:cxn>
                <a:cxn ang="0">
                  <a:pos x="189" y="14"/>
                </a:cxn>
                <a:cxn ang="0">
                  <a:pos x="222" y="42"/>
                </a:cxn>
                <a:cxn ang="0">
                  <a:pos x="268" y="77"/>
                </a:cxn>
                <a:cxn ang="0">
                  <a:pos x="321" y="118"/>
                </a:cxn>
                <a:cxn ang="0">
                  <a:pos x="378" y="156"/>
                </a:cxn>
                <a:cxn ang="0">
                  <a:pos x="433" y="189"/>
                </a:cxn>
                <a:cxn ang="0">
                  <a:pos x="483" y="213"/>
                </a:cxn>
                <a:cxn ang="0">
                  <a:pos x="523" y="222"/>
                </a:cxn>
                <a:cxn ang="0">
                  <a:pos x="567" y="205"/>
                </a:cxn>
                <a:cxn ang="0">
                  <a:pos x="622" y="157"/>
                </a:cxn>
                <a:cxn ang="0">
                  <a:pos x="670" y="96"/>
                </a:cxn>
                <a:cxn ang="0">
                  <a:pos x="707" y="40"/>
                </a:cxn>
                <a:cxn ang="0">
                  <a:pos x="754" y="40"/>
                </a:cxn>
                <a:cxn ang="0">
                  <a:pos x="746" y="70"/>
                </a:cxn>
                <a:cxn ang="0">
                  <a:pos x="734" y="113"/>
                </a:cxn>
                <a:cxn ang="0">
                  <a:pos x="716" y="166"/>
                </a:cxn>
                <a:cxn ang="0">
                  <a:pos x="695" y="222"/>
                </a:cxn>
                <a:cxn ang="0">
                  <a:pos x="668" y="279"/>
                </a:cxn>
                <a:cxn ang="0">
                  <a:pos x="637" y="329"/>
                </a:cxn>
                <a:cxn ang="0">
                  <a:pos x="602" y="369"/>
                </a:cxn>
                <a:cxn ang="0">
                  <a:pos x="562" y="393"/>
                </a:cxn>
              </a:cxnLst>
              <a:rect l="0" t="0" r="r" b="b"/>
              <a:pathLst>
                <a:path w="754" h="874">
                  <a:moveTo>
                    <a:pt x="562" y="393"/>
                  </a:moveTo>
                  <a:lnTo>
                    <a:pt x="533" y="401"/>
                  </a:lnTo>
                  <a:lnTo>
                    <a:pt x="502" y="405"/>
                  </a:lnTo>
                  <a:lnTo>
                    <a:pt x="470" y="407"/>
                  </a:lnTo>
                  <a:lnTo>
                    <a:pt x="437" y="405"/>
                  </a:lnTo>
                  <a:lnTo>
                    <a:pt x="403" y="403"/>
                  </a:lnTo>
                  <a:lnTo>
                    <a:pt x="371" y="397"/>
                  </a:lnTo>
                  <a:lnTo>
                    <a:pt x="339" y="392"/>
                  </a:lnTo>
                  <a:lnTo>
                    <a:pt x="308" y="385"/>
                  </a:lnTo>
                  <a:lnTo>
                    <a:pt x="278" y="377"/>
                  </a:lnTo>
                  <a:lnTo>
                    <a:pt x="250" y="369"/>
                  </a:lnTo>
                  <a:lnTo>
                    <a:pt x="226" y="361"/>
                  </a:lnTo>
                  <a:lnTo>
                    <a:pt x="204" y="353"/>
                  </a:lnTo>
                  <a:lnTo>
                    <a:pt x="185" y="346"/>
                  </a:lnTo>
                  <a:lnTo>
                    <a:pt x="172" y="341"/>
                  </a:lnTo>
                  <a:lnTo>
                    <a:pt x="162" y="336"/>
                  </a:lnTo>
                  <a:lnTo>
                    <a:pt x="159" y="335"/>
                  </a:lnTo>
                  <a:lnTo>
                    <a:pt x="159" y="332"/>
                  </a:lnTo>
                  <a:lnTo>
                    <a:pt x="159" y="328"/>
                  </a:lnTo>
                  <a:lnTo>
                    <a:pt x="158" y="325"/>
                  </a:lnTo>
                  <a:lnTo>
                    <a:pt x="158" y="323"/>
                  </a:lnTo>
                  <a:lnTo>
                    <a:pt x="152" y="236"/>
                  </a:lnTo>
                  <a:lnTo>
                    <a:pt x="153" y="184"/>
                  </a:lnTo>
                  <a:lnTo>
                    <a:pt x="158" y="158"/>
                  </a:lnTo>
                  <a:lnTo>
                    <a:pt x="160" y="151"/>
                  </a:lnTo>
                  <a:lnTo>
                    <a:pt x="136" y="134"/>
                  </a:lnTo>
                  <a:lnTo>
                    <a:pt x="131" y="145"/>
                  </a:lnTo>
                  <a:lnTo>
                    <a:pt x="126" y="175"/>
                  </a:lnTo>
                  <a:lnTo>
                    <a:pt x="123" y="233"/>
                  </a:lnTo>
                  <a:lnTo>
                    <a:pt x="129" y="325"/>
                  </a:lnTo>
                  <a:lnTo>
                    <a:pt x="137" y="385"/>
                  </a:lnTo>
                  <a:lnTo>
                    <a:pt x="152" y="457"/>
                  </a:lnTo>
                  <a:lnTo>
                    <a:pt x="172" y="538"/>
                  </a:lnTo>
                  <a:lnTo>
                    <a:pt x="195" y="620"/>
                  </a:lnTo>
                  <a:lnTo>
                    <a:pt x="217" y="700"/>
                  </a:lnTo>
                  <a:lnTo>
                    <a:pt x="238" y="773"/>
                  </a:lnTo>
                  <a:lnTo>
                    <a:pt x="257" y="833"/>
                  </a:lnTo>
                  <a:lnTo>
                    <a:pt x="270" y="874"/>
                  </a:lnTo>
                  <a:lnTo>
                    <a:pt x="48" y="874"/>
                  </a:lnTo>
                  <a:lnTo>
                    <a:pt x="46" y="864"/>
                  </a:lnTo>
                  <a:lnTo>
                    <a:pt x="44" y="847"/>
                  </a:lnTo>
                  <a:lnTo>
                    <a:pt x="39" y="821"/>
                  </a:lnTo>
                  <a:lnTo>
                    <a:pt x="35" y="787"/>
                  </a:lnTo>
                  <a:lnTo>
                    <a:pt x="29" y="743"/>
                  </a:lnTo>
                  <a:lnTo>
                    <a:pt x="22" y="686"/>
                  </a:lnTo>
                  <a:lnTo>
                    <a:pt x="15" y="617"/>
                  </a:lnTo>
                  <a:lnTo>
                    <a:pt x="7" y="534"/>
                  </a:lnTo>
                  <a:lnTo>
                    <a:pt x="1" y="443"/>
                  </a:lnTo>
                  <a:lnTo>
                    <a:pt x="0" y="356"/>
                  </a:lnTo>
                  <a:lnTo>
                    <a:pt x="2" y="275"/>
                  </a:lnTo>
                  <a:lnTo>
                    <a:pt x="8" y="203"/>
                  </a:lnTo>
                  <a:lnTo>
                    <a:pt x="14" y="139"/>
                  </a:lnTo>
                  <a:lnTo>
                    <a:pt x="21" y="87"/>
                  </a:lnTo>
                  <a:lnTo>
                    <a:pt x="28" y="47"/>
                  </a:lnTo>
                  <a:lnTo>
                    <a:pt x="32" y="22"/>
                  </a:lnTo>
                  <a:lnTo>
                    <a:pt x="181" y="0"/>
                  </a:lnTo>
                  <a:lnTo>
                    <a:pt x="177" y="5"/>
                  </a:lnTo>
                  <a:lnTo>
                    <a:pt x="189" y="14"/>
                  </a:lnTo>
                  <a:lnTo>
                    <a:pt x="204" y="27"/>
                  </a:lnTo>
                  <a:lnTo>
                    <a:pt x="222" y="42"/>
                  </a:lnTo>
                  <a:lnTo>
                    <a:pt x="244" y="59"/>
                  </a:lnTo>
                  <a:lnTo>
                    <a:pt x="268" y="77"/>
                  </a:lnTo>
                  <a:lnTo>
                    <a:pt x="294" y="97"/>
                  </a:lnTo>
                  <a:lnTo>
                    <a:pt x="321" y="118"/>
                  </a:lnTo>
                  <a:lnTo>
                    <a:pt x="349" y="137"/>
                  </a:lnTo>
                  <a:lnTo>
                    <a:pt x="378" y="156"/>
                  </a:lnTo>
                  <a:lnTo>
                    <a:pt x="405" y="174"/>
                  </a:lnTo>
                  <a:lnTo>
                    <a:pt x="433" y="189"/>
                  </a:lnTo>
                  <a:lnTo>
                    <a:pt x="458" y="203"/>
                  </a:lnTo>
                  <a:lnTo>
                    <a:pt x="483" y="213"/>
                  </a:lnTo>
                  <a:lnTo>
                    <a:pt x="505" y="220"/>
                  </a:lnTo>
                  <a:lnTo>
                    <a:pt x="523" y="222"/>
                  </a:lnTo>
                  <a:lnTo>
                    <a:pt x="538" y="220"/>
                  </a:lnTo>
                  <a:lnTo>
                    <a:pt x="567" y="205"/>
                  </a:lnTo>
                  <a:lnTo>
                    <a:pt x="594" y="183"/>
                  </a:lnTo>
                  <a:lnTo>
                    <a:pt x="622" y="157"/>
                  </a:lnTo>
                  <a:lnTo>
                    <a:pt x="647" y="126"/>
                  </a:lnTo>
                  <a:lnTo>
                    <a:pt x="670" y="96"/>
                  </a:lnTo>
                  <a:lnTo>
                    <a:pt x="691" y="66"/>
                  </a:lnTo>
                  <a:lnTo>
                    <a:pt x="707" y="40"/>
                  </a:lnTo>
                  <a:lnTo>
                    <a:pt x="719" y="22"/>
                  </a:lnTo>
                  <a:lnTo>
                    <a:pt x="754" y="40"/>
                  </a:lnTo>
                  <a:lnTo>
                    <a:pt x="751" y="53"/>
                  </a:lnTo>
                  <a:lnTo>
                    <a:pt x="746" y="70"/>
                  </a:lnTo>
                  <a:lnTo>
                    <a:pt x="741" y="90"/>
                  </a:lnTo>
                  <a:lnTo>
                    <a:pt x="734" y="113"/>
                  </a:lnTo>
                  <a:lnTo>
                    <a:pt x="726" y="138"/>
                  </a:lnTo>
                  <a:lnTo>
                    <a:pt x="716" y="166"/>
                  </a:lnTo>
                  <a:lnTo>
                    <a:pt x="706" y="194"/>
                  </a:lnTo>
                  <a:lnTo>
                    <a:pt x="695" y="222"/>
                  </a:lnTo>
                  <a:lnTo>
                    <a:pt x="682" y="251"/>
                  </a:lnTo>
                  <a:lnTo>
                    <a:pt x="668" y="279"/>
                  </a:lnTo>
                  <a:lnTo>
                    <a:pt x="653" y="305"/>
                  </a:lnTo>
                  <a:lnTo>
                    <a:pt x="637" y="329"/>
                  </a:lnTo>
                  <a:lnTo>
                    <a:pt x="620" y="350"/>
                  </a:lnTo>
                  <a:lnTo>
                    <a:pt x="602" y="369"/>
                  </a:lnTo>
                  <a:lnTo>
                    <a:pt x="583" y="382"/>
                  </a:lnTo>
                  <a:lnTo>
                    <a:pt x="562" y="393"/>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5" name="Freeform 159"/>
            <p:cNvSpPr/>
            <p:nvPr/>
          </p:nvSpPr>
          <p:spPr bwMode="auto">
            <a:xfrm>
              <a:off x="1146" y="2347"/>
              <a:ext cx="123" cy="144"/>
            </a:xfrm>
            <a:custGeom>
              <a:avLst/>
              <a:gdLst/>
              <a:ahLst/>
              <a:cxnLst>
                <a:cxn ang="0">
                  <a:pos x="248" y="194"/>
                </a:cxn>
                <a:cxn ang="0">
                  <a:pos x="215" y="222"/>
                </a:cxn>
                <a:cxn ang="0">
                  <a:pos x="163" y="248"/>
                </a:cxn>
                <a:cxn ang="0">
                  <a:pos x="105" y="271"/>
                </a:cxn>
                <a:cxn ang="0">
                  <a:pos x="25" y="255"/>
                </a:cxn>
                <a:cxn ang="0">
                  <a:pos x="16" y="240"/>
                </a:cxn>
                <a:cxn ang="0">
                  <a:pos x="4" y="217"/>
                </a:cxn>
                <a:cxn ang="0">
                  <a:pos x="0" y="190"/>
                </a:cxn>
                <a:cxn ang="0">
                  <a:pos x="8" y="167"/>
                </a:cxn>
                <a:cxn ang="0">
                  <a:pos x="19" y="156"/>
                </a:cxn>
                <a:cxn ang="0">
                  <a:pos x="31" y="148"/>
                </a:cxn>
                <a:cxn ang="0">
                  <a:pos x="43" y="141"/>
                </a:cxn>
                <a:cxn ang="0">
                  <a:pos x="53" y="137"/>
                </a:cxn>
                <a:cxn ang="0">
                  <a:pos x="63" y="139"/>
                </a:cxn>
                <a:cxn ang="0">
                  <a:pos x="74" y="139"/>
                </a:cxn>
                <a:cxn ang="0">
                  <a:pos x="63" y="166"/>
                </a:cxn>
                <a:cxn ang="0">
                  <a:pos x="41" y="195"/>
                </a:cxn>
                <a:cxn ang="0">
                  <a:pos x="66" y="211"/>
                </a:cxn>
                <a:cxn ang="0">
                  <a:pos x="74" y="202"/>
                </a:cxn>
                <a:cxn ang="0">
                  <a:pos x="84" y="187"/>
                </a:cxn>
                <a:cxn ang="0">
                  <a:pos x="94" y="171"/>
                </a:cxn>
                <a:cxn ang="0">
                  <a:pos x="165" y="237"/>
                </a:cxn>
                <a:cxn ang="0">
                  <a:pos x="165" y="96"/>
                </a:cxn>
                <a:cxn ang="0">
                  <a:pos x="152" y="80"/>
                </a:cxn>
                <a:cxn ang="0">
                  <a:pos x="140" y="87"/>
                </a:cxn>
                <a:cxn ang="0">
                  <a:pos x="120" y="96"/>
                </a:cxn>
                <a:cxn ang="0">
                  <a:pos x="94" y="105"/>
                </a:cxn>
                <a:cxn ang="0">
                  <a:pos x="82" y="108"/>
                </a:cxn>
                <a:cxn ang="0">
                  <a:pos x="81" y="108"/>
                </a:cxn>
                <a:cxn ang="0">
                  <a:pos x="75" y="106"/>
                </a:cxn>
                <a:cxn ang="0">
                  <a:pos x="62" y="105"/>
                </a:cxn>
                <a:cxn ang="0">
                  <a:pos x="51" y="104"/>
                </a:cxn>
                <a:cxn ang="0">
                  <a:pos x="45" y="98"/>
                </a:cxn>
                <a:cxn ang="0">
                  <a:pos x="40" y="93"/>
                </a:cxn>
                <a:cxn ang="0">
                  <a:pos x="38" y="87"/>
                </a:cxn>
                <a:cxn ang="0">
                  <a:pos x="45" y="83"/>
                </a:cxn>
                <a:cxn ang="0">
                  <a:pos x="57" y="79"/>
                </a:cxn>
                <a:cxn ang="0">
                  <a:pos x="71" y="70"/>
                </a:cxn>
                <a:cxn ang="0">
                  <a:pos x="86" y="58"/>
                </a:cxn>
                <a:cxn ang="0">
                  <a:pos x="105" y="43"/>
                </a:cxn>
                <a:cxn ang="0">
                  <a:pos x="127" y="26"/>
                </a:cxn>
                <a:cxn ang="0">
                  <a:pos x="151" y="11"/>
                </a:cxn>
                <a:cxn ang="0">
                  <a:pos x="176" y="2"/>
                </a:cxn>
                <a:cxn ang="0">
                  <a:pos x="196" y="0"/>
                </a:cxn>
                <a:cxn ang="0">
                  <a:pos x="206" y="4"/>
                </a:cxn>
                <a:cxn ang="0">
                  <a:pos x="220" y="27"/>
                </a:cxn>
                <a:cxn ang="0">
                  <a:pos x="226" y="75"/>
                </a:cxn>
                <a:cxn ang="0">
                  <a:pos x="223" y="102"/>
                </a:cxn>
                <a:cxn ang="0">
                  <a:pos x="227" y="104"/>
                </a:cxn>
                <a:cxn ang="0">
                  <a:pos x="229" y="106"/>
                </a:cxn>
                <a:cxn ang="0">
                  <a:pos x="244" y="126"/>
                </a:cxn>
                <a:cxn ang="0">
                  <a:pos x="253" y="181"/>
                </a:cxn>
              </a:cxnLst>
              <a:rect l="0" t="0" r="r" b="b"/>
              <a:pathLst>
                <a:path w="253" h="280">
                  <a:moveTo>
                    <a:pt x="253" y="181"/>
                  </a:moveTo>
                  <a:lnTo>
                    <a:pt x="248" y="194"/>
                  </a:lnTo>
                  <a:lnTo>
                    <a:pt x="235" y="208"/>
                  </a:lnTo>
                  <a:lnTo>
                    <a:pt x="215" y="222"/>
                  </a:lnTo>
                  <a:lnTo>
                    <a:pt x="191" y="234"/>
                  </a:lnTo>
                  <a:lnTo>
                    <a:pt x="163" y="248"/>
                  </a:lnTo>
                  <a:lnTo>
                    <a:pt x="134" y="260"/>
                  </a:lnTo>
                  <a:lnTo>
                    <a:pt x="105" y="271"/>
                  </a:lnTo>
                  <a:lnTo>
                    <a:pt x="76" y="280"/>
                  </a:lnTo>
                  <a:lnTo>
                    <a:pt x="25" y="255"/>
                  </a:lnTo>
                  <a:lnTo>
                    <a:pt x="21" y="249"/>
                  </a:lnTo>
                  <a:lnTo>
                    <a:pt x="16" y="240"/>
                  </a:lnTo>
                  <a:lnTo>
                    <a:pt x="10" y="230"/>
                  </a:lnTo>
                  <a:lnTo>
                    <a:pt x="4" y="217"/>
                  </a:lnTo>
                  <a:lnTo>
                    <a:pt x="1" y="204"/>
                  </a:lnTo>
                  <a:lnTo>
                    <a:pt x="0" y="190"/>
                  </a:lnTo>
                  <a:lnTo>
                    <a:pt x="1" y="178"/>
                  </a:lnTo>
                  <a:lnTo>
                    <a:pt x="8" y="167"/>
                  </a:lnTo>
                  <a:lnTo>
                    <a:pt x="14" y="162"/>
                  </a:lnTo>
                  <a:lnTo>
                    <a:pt x="19" y="156"/>
                  </a:lnTo>
                  <a:lnTo>
                    <a:pt x="25" y="151"/>
                  </a:lnTo>
                  <a:lnTo>
                    <a:pt x="31" y="148"/>
                  </a:lnTo>
                  <a:lnTo>
                    <a:pt x="37" y="144"/>
                  </a:lnTo>
                  <a:lnTo>
                    <a:pt x="43" y="141"/>
                  </a:lnTo>
                  <a:lnTo>
                    <a:pt x="47" y="139"/>
                  </a:lnTo>
                  <a:lnTo>
                    <a:pt x="53" y="137"/>
                  </a:lnTo>
                  <a:lnTo>
                    <a:pt x="59" y="139"/>
                  </a:lnTo>
                  <a:lnTo>
                    <a:pt x="63" y="139"/>
                  </a:lnTo>
                  <a:lnTo>
                    <a:pt x="69" y="139"/>
                  </a:lnTo>
                  <a:lnTo>
                    <a:pt x="74" y="139"/>
                  </a:lnTo>
                  <a:lnTo>
                    <a:pt x="71" y="150"/>
                  </a:lnTo>
                  <a:lnTo>
                    <a:pt x="63" y="166"/>
                  </a:lnTo>
                  <a:lnTo>
                    <a:pt x="53" y="181"/>
                  </a:lnTo>
                  <a:lnTo>
                    <a:pt x="41" y="195"/>
                  </a:lnTo>
                  <a:lnTo>
                    <a:pt x="63" y="215"/>
                  </a:lnTo>
                  <a:lnTo>
                    <a:pt x="66" y="211"/>
                  </a:lnTo>
                  <a:lnTo>
                    <a:pt x="69" y="208"/>
                  </a:lnTo>
                  <a:lnTo>
                    <a:pt x="74" y="202"/>
                  </a:lnTo>
                  <a:lnTo>
                    <a:pt x="79" y="195"/>
                  </a:lnTo>
                  <a:lnTo>
                    <a:pt x="84" y="187"/>
                  </a:lnTo>
                  <a:lnTo>
                    <a:pt x="90" y="179"/>
                  </a:lnTo>
                  <a:lnTo>
                    <a:pt x="94" y="171"/>
                  </a:lnTo>
                  <a:lnTo>
                    <a:pt x="99" y="162"/>
                  </a:lnTo>
                  <a:lnTo>
                    <a:pt x="165" y="237"/>
                  </a:lnTo>
                  <a:lnTo>
                    <a:pt x="234" y="173"/>
                  </a:lnTo>
                  <a:lnTo>
                    <a:pt x="165" y="96"/>
                  </a:lnTo>
                  <a:lnTo>
                    <a:pt x="154" y="79"/>
                  </a:lnTo>
                  <a:lnTo>
                    <a:pt x="152" y="80"/>
                  </a:lnTo>
                  <a:lnTo>
                    <a:pt x="147" y="82"/>
                  </a:lnTo>
                  <a:lnTo>
                    <a:pt x="140" y="87"/>
                  </a:lnTo>
                  <a:lnTo>
                    <a:pt x="130" y="91"/>
                  </a:lnTo>
                  <a:lnTo>
                    <a:pt x="120" y="96"/>
                  </a:lnTo>
                  <a:lnTo>
                    <a:pt x="107" y="101"/>
                  </a:lnTo>
                  <a:lnTo>
                    <a:pt x="94" y="105"/>
                  </a:lnTo>
                  <a:lnTo>
                    <a:pt x="82" y="109"/>
                  </a:lnTo>
                  <a:lnTo>
                    <a:pt x="82" y="108"/>
                  </a:lnTo>
                  <a:lnTo>
                    <a:pt x="82" y="108"/>
                  </a:lnTo>
                  <a:lnTo>
                    <a:pt x="81" y="108"/>
                  </a:lnTo>
                  <a:lnTo>
                    <a:pt x="81" y="108"/>
                  </a:lnTo>
                  <a:lnTo>
                    <a:pt x="75" y="106"/>
                  </a:lnTo>
                  <a:lnTo>
                    <a:pt x="68" y="105"/>
                  </a:lnTo>
                  <a:lnTo>
                    <a:pt x="62" y="105"/>
                  </a:lnTo>
                  <a:lnTo>
                    <a:pt x="55" y="106"/>
                  </a:lnTo>
                  <a:lnTo>
                    <a:pt x="51" y="104"/>
                  </a:lnTo>
                  <a:lnTo>
                    <a:pt x="47" y="102"/>
                  </a:lnTo>
                  <a:lnTo>
                    <a:pt x="45" y="98"/>
                  </a:lnTo>
                  <a:lnTo>
                    <a:pt x="43" y="96"/>
                  </a:lnTo>
                  <a:lnTo>
                    <a:pt x="40" y="93"/>
                  </a:lnTo>
                  <a:lnTo>
                    <a:pt x="39" y="89"/>
                  </a:lnTo>
                  <a:lnTo>
                    <a:pt x="38" y="87"/>
                  </a:lnTo>
                  <a:lnTo>
                    <a:pt x="38" y="85"/>
                  </a:lnTo>
                  <a:lnTo>
                    <a:pt x="45" y="83"/>
                  </a:lnTo>
                  <a:lnTo>
                    <a:pt x="51" y="81"/>
                  </a:lnTo>
                  <a:lnTo>
                    <a:pt x="57" y="79"/>
                  </a:lnTo>
                  <a:lnTo>
                    <a:pt x="64" y="74"/>
                  </a:lnTo>
                  <a:lnTo>
                    <a:pt x="71" y="70"/>
                  </a:lnTo>
                  <a:lnTo>
                    <a:pt x="78" y="64"/>
                  </a:lnTo>
                  <a:lnTo>
                    <a:pt x="86" y="58"/>
                  </a:lnTo>
                  <a:lnTo>
                    <a:pt x="94" y="51"/>
                  </a:lnTo>
                  <a:lnTo>
                    <a:pt x="105" y="43"/>
                  </a:lnTo>
                  <a:lnTo>
                    <a:pt x="115" y="34"/>
                  </a:lnTo>
                  <a:lnTo>
                    <a:pt x="127" y="26"/>
                  </a:lnTo>
                  <a:lnTo>
                    <a:pt x="138" y="18"/>
                  </a:lnTo>
                  <a:lnTo>
                    <a:pt x="151" y="11"/>
                  </a:lnTo>
                  <a:lnTo>
                    <a:pt x="163" y="6"/>
                  </a:lnTo>
                  <a:lnTo>
                    <a:pt x="176" y="2"/>
                  </a:lnTo>
                  <a:lnTo>
                    <a:pt x="189" y="0"/>
                  </a:lnTo>
                  <a:lnTo>
                    <a:pt x="196" y="0"/>
                  </a:lnTo>
                  <a:lnTo>
                    <a:pt x="201" y="2"/>
                  </a:lnTo>
                  <a:lnTo>
                    <a:pt x="206" y="4"/>
                  </a:lnTo>
                  <a:lnTo>
                    <a:pt x="210" y="7"/>
                  </a:lnTo>
                  <a:lnTo>
                    <a:pt x="220" y="27"/>
                  </a:lnTo>
                  <a:lnTo>
                    <a:pt x="224" y="51"/>
                  </a:lnTo>
                  <a:lnTo>
                    <a:pt x="226" y="75"/>
                  </a:lnTo>
                  <a:lnTo>
                    <a:pt x="224" y="94"/>
                  </a:lnTo>
                  <a:lnTo>
                    <a:pt x="223" y="102"/>
                  </a:lnTo>
                  <a:lnTo>
                    <a:pt x="224" y="103"/>
                  </a:lnTo>
                  <a:lnTo>
                    <a:pt x="227" y="104"/>
                  </a:lnTo>
                  <a:lnTo>
                    <a:pt x="228" y="105"/>
                  </a:lnTo>
                  <a:lnTo>
                    <a:pt x="229" y="106"/>
                  </a:lnTo>
                  <a:lnTo>
                    <a:pt x="234" y="112"/>
                  </a:lnTo>
                  <a:lnTo>
                    <a:pt x="244" y="126"/>
                  </a:lnTo>
                  <a:lnTo>
                    <a:pt x="252" y="149"/>
                  </a:lnTo>
                  <a:lnTo>
                    <a:pt x="253" y="181"/>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6" name="Freeform 160"/>
            <p:cNvSpPr/>
            <p:nvPr/>
          </p:nvSpPr>
          <p:spPr bwMode="auto">
            <a:xfrm>
              <a:off x="1203" y="2405"/>
              <a:ext cx="41" cy="40"/>
            </a:xfrm>
            <a:custGeom>
              <a:avLst/>
              <a:gdLst/>
              <a:ahLst/>
              <a:cxnLst>
                <a:cxn ang="0">
                  <a:pos x="34" y="0"/>
                </a:cxn>
                <a:cxn ang="0">
                  <a:pos x="82" y="54"/>
                </a:cxn>
                <a:cxn ang="0">
                  <a:pos x="57" y="78"/>
                </a:cxn>
                <a:cxn ang="0">
                  <a:pos x="0" y="14"/>
                </a:cxn>
                <a:cxn ang="0">
                  <a:pos x="10" y="10"/>
                </a:cxn>
                <a:cxn ang="0">
                  <a:pos x="19" y="7"/>
                </a:cxn>
                <a:cxn ang="0">
                  <a:pos x="27" y="3"/>
                </a:cxn>
                <a:cxn ang="0">
                  <a:pos x="34" y="0"/>
                </a:cxn>
              </a:cxnLst>
              <a:rect l="0" t="0" r="r" b="b"/>
              <a:pathLst>
                <a:path w="82" h="78">
                  <a:moveTo>
                    <a:pt x="34" y="0"/>
                  </a:moveTo>
                  <a:lnTo>
                    <a:pt x="82" y="54"/>
                  </a:lnTo>
                  <a:lnTo>
                    <a:pt x="57" y="78"/>
                  </a:lnTo>
                  <a:lnTo>
                    <a:pt x="0" y="14"/>
                  </a:lnTo>
                  <a:lnTo>
                    <a:pt x="10" y="10"/>
                  </a:lnTo>
                  <a:lnTo>
                    <a:pt x="19" y="7"/>
                  </a:lnTo>
                  <a:lnTo>
                    <a:pt x="27" y="3"/>
                  </a:lnTo>
                  <a:lnTo>
                    <a:pt x="34" y="0"/>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7" name="Rectangle 161"/>
            <p:cNvSpPr>
              <a:spLocks noChangeArrowheads="1"/>
            </p:cNvSpPr>
            <p:nvPr/>
          </p:nvSpPr>
          <p:spPr bwMode="auto">
            <a:xfrm>
              <a:off x="1225" y="2386"/>
              <a:ext cx="1" cy="1"/>
            </a:xfrm>
            <a:prstGeom prst="rect">
              <a:avLst/>
            </a:prstGeom>
            <a:solidFill>
              <a:srgbClr val="93C65B"/>
            </a:solidFill>
            <a:ln w="9525">
              <a:noFill/>
              <a:miter lim="800000"/>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8" name="Freeform 162"/>
            <p:cNvSpPr/>
            <p:nvPr/>
          </p:nvSpPr>
          <p:spPr bwMode="auto">
            <a:xfrm>
              <a:off x="938" y="2095"/>
              <a:ext cx="212" cy="211"/>
            </a:xfrm>
            <a:custGeom>
              <a:avLst/>
              <a:gdLst/>
              <a:ahLst/>
              <a:cxnLst>
                <a:cxn ang="0">
                  <a:pos x="190" y="1"/>
                </a:cxn>
                <a:cxn ang="0">
                  <a:pos x="148" y="9"/>
                </a:cxn>
                <a:cxn ang="0">
                  <a:pos x="110" y="25"/>
                </a:cxn>
                <a:cxn ang="0">
                  <a:pos x="77" y="48"/>
                </a:cxn>
                <a:cxn ang="0">
                  <a:pos x="48" y="77"/>
                </a:cxn>
                <a:cxn ang="0">
                  <a:pos x="25" y="111"/>
                </a:cxn>
                <a:cxn ang="0">
                  <a:pos x="9" y="149"/>
                </a:cxn>
                <a:cxn ang="0">
                  <a:pos x="1" y="189"/>
                </a:cxn>
                <a:cxn ang="0">
                  <a:pos x="1" y="232"/>
                </a:cxn>
                <a:cxn ang="0">
                  <a:pos x="9" y="273"/>
                </a:cxn>
                <a:cxn ang="0">
                  <a:pos x="25" y="311"/>
                </a:cxn>
                <a:cxn ang="0">
                  <a:pos x="48" y="346"/>
                </a:cxn>
                <a:cxn ang="0">
                  <a:pos x="78" y="374"/>
                </a:cxn>
                <a:cxn ang="0">
                  <a:pos x="113" y="397"/>
                </a:cxn>
                <a:cxn ang="0">
                  <a:pos x="151" y="413"/>
                </a:cxn>
                <a:cxn ang="0">
                  <a:pos x="191" y="422"/>
                </a:cxn>
                <a:cxn ang="0">
                  <a:pos x="232" y="422"/>
                </a:cxn>
                <a:cxn ang="0">
                  <a:pos x="273" y="413"/>
                </a:cxn>
                <a:cxn ang="0">
                  <a:pos x="311" y="397"/>
                </a:cxn>
                <a:cxn ang="0">
                  <a:pos x="345" y="374"/>
                </a:cxn>
                <a:cxn ang="0">
                  <a:pos x="374" y="346"/>
                </a:cxn>
                <a:cxn ang="0">
                  <a:pos x="397" y="311"/>
                </a:cxn>
                <a:cxn ang="0">
                  <a:pos x="413" y="273"/>
                </a:cxn>
                <a:cxn ang="0">
                  <a:pos x="421" y="232"/>
                </a:cxn>
                <a:cxn ang="0">
                  <a:pos x="421" y="190"/>
                </a:cxn>
                <a:cxn ang="0">
                  <a:pos x="413" y="150"/>
                </a:cxn>
                <a:cxn ang="0">
                  <a:pos x="397" y="112"/>
                </a:cxn>
                <a:cxn ang="0">
                  <a:pos x="374" y="77"/>
                </a:cxn>
                <a:cxn ang="0">
                  <a:pos x="345" y="48"/>
                </a:cxn>
                <a:cxn ang="0">
                  <a:pos x="311" y="25"/>
                </a:cxn>
                <a:cxn ang="0">
                  <a:pos x="273" y="9"/>
                </a:cxn>
                <a:cxn ang="0">
                  <a:pos x="232" y="1"/>
                </a:cxn>
              </a:cxnLst>
              <a:rect l="0" t="0" r="r" b="b"/>
              <a:pathLst>
                <a:path w="422" h="423">
                  <a:moveTo>
                    <a:pt x="212" y="0"/>
                  </a:moveTo>
                  <a:lnTo>
                    <a:pt x="190" y="1"/>
                  </a:lnTo>
                  <a:lnTo>
                    <a:pt x="169" y="5"/>
                  </a:lnTo>
                  <a:lnTo>
                    <a:pt x="148" y="9"/>
                  </a:lnTo>
                  <a:lnTo>
                    <a:pt x="129" y="16"/>
                  </a:lnTo>
                  <a:lnTo>
                    <a:pt x="110" y="25"/>
                  </a:lnTo>
                  <a:lnTo>
                    <a:pt x="93" y="36"/>
                  </a:lnTo>
                  <a:lnTo>
                    <a:pt x="77" y="48"/>
                  </a:lnTo>
                  <a:lnTo>
                    <a:pt x="62" y="62"/>
                  </a:lnTo>
                  <a:lnTo>
                    <a:pt x="48" y="77"/>
                  </a:lnTo>
                  <a:lnTo>
                    <a:pt x="35" y="93"/>
                  </a:lnTo>
                  <a:lnTo>
                    <a:pt x="25" y="111"/>
                  </a:lnTo>
                  <a:lnTo>
                    <a:pt x="16" y="129"/>
                  </a:lnTo>
                  <a:lnTo>
                    <a:pt x="9" y="149"/>
                  </a:lnTo>
                  <a:lnTo>
                    <a:pt x="4" y="168"/>
                  </a:lnTo>
                  <a:lnTo>
                    <a:pt x="1" y="189"/>
                  </a:lnTo>
                  <a:lnTo>
                    <a:pt x="0" y="211"/>
                  </a:lnTo>
                  <a:lnTo>
                    <a:pt x="1" y="232"/>
                  </a:lnTo>
                  <a:lnTo>
                    <a:pt x="4" y="252"/>
                  </a:lnTo>
                  <a:lnTo>
                    <a:pt x="9" y="273"/>
                  </a:lnTo>
                  <a:lnTo>
                    <a:pt x="16" y="293"/>
                  </a:lnTo>
                  <a:lnTo>
                    <a:pt x="25" y="311"/>
                  </a:lnTo>
                  <a:lnTo>
                    <a:pt x="35" y="328"/>
                  </a:lnTo>
                  <a:lnTo>
                    <a:pt x="48" y="346"/>
                  </a:lnTo>
                  <a:lnTo>
                    <a:pt x="62" y="361"/>
                  </a:lnTo>
                  <a:lnTo>
                    <a:pt x="78" y="374"/>
                  </a:lnTo>
                  <a:lnTo>
                    <a:pt x="94" y="387"/>
                  </a:lnTo>
                  <a:lnTo>
                    <a:pt x="113" y="397"/>
                  </a:lnTo>
                  <a:lnTo>
                    <a:pt x="131" y="407"/>
                  </a:lnTo>
                  <a:lnTo>
                    <a:pt x="151" y="413"/>
                  </a:lnTo>
                  <a:lnTo>
                    <a:pt x="170" y="418"/>
                  </a:lnTo>
                  <a:lnTo>
                    <a:pt x="191" y="422"/>
                  </a:lnTo>
                  <a:lnTo>
                    <a:pt x="212" y="423"/>
                  </a:lnTo>
                  <a:lnTo>
                    <a:pt x="232" y="422"/>
                  </a:lnTo>
                  <a:lnTo>
                    <a:pt x="253" y="418"/>
                  </a:lnTo>
                  <a:lnTo>
                    <a:pt x="273" y="413"/>
                  </a:lnTo>
                  <a:lnTo>
                    <a:pt x="292" y="407"/>
                  </a:lnTo>
                  <a:lnTo>
                    <a:pt x="311" y="397"/>
                  </a:lnTo>
                  <a:lnTo>
                    <a:pt x="328" y="387"/>
                  </a:lnTo>
                  <a:lnTo>
                    <a:pt x="345" y="374"/>
                  </a:lnTo>
                  <a:lnTo>
                    <a:pt x="360" y="361"/>
                  </a:lnTo>
                  <a:lnTo>
                    <a:pt x="374" y="346"/>
                  </a:lnTo>
                  <a:lnTo>
                    <a:pt x="387" y="328"/>
                  </a:lnTo>
                  <a:lnTo>
                    <a:pt x="397" y="311"/>
                  </a:lnTo>
                  <a:lnTo>
                    <a:pt x="406" y="293"/>
                  </a:lnTo>
                  <a:lnTo>
                    <a:pt x="413" y="273"/>
                  </a:lnTo>
                  <a:lnTo>
                    <a:pt x="418" y="252"/>
                  </a:lnTo>
                  <a:lnTo>
                    <a:pt x="421" y="232"/>
                  </a:lnTo>
                  <a:lnTo>
                    <a:pt x="422" y="211"/>
                  </a:lnTo>
                  <a:lnTo>
                    <a:pt x="421" y="190"/>
                  </a:lnTo>
                  <a:lnTo>
                    <a:pt x="418" y="169"/>
                  </a:lnTo>
                  <a:lnTo>
                    <a:pt x="413" y="150"/>
                  </a:lnTo>
                  <a:lnTo>
                    <a:pt x="406" y="130"/>
                  </a:lnTo>
                  <a:lnTo>
                    <a:pt x="397" y="112"/>
                  </a:lnTo>
                  <a:lnTo>
                    <a:pt x="387" y="94"/>
                  </a:lnTo>
                  <a:lnTo>
                    <a:pt x="374" y="77"/>
                  </a:lnTo>
                  <a:lnTo>
                    <a:pt x="360" y="62"/>
                  </a:lnTo>
                  <a:lnTo>
                    <a:pt x="345" y="48"/>
                  </a:lnTo>
                  <a:lnTo>
                    <a:pt x="328" y="36"/>
                  </a:lnTo>
                  <a:lnTo>
                    <a:pt x="311" y="25"/>
                  </a:lnTo>
                  <a:lnTo>
                    <a:pt x="292" y="16"/>
                  </a:lnTo>
                  <a:lnTo>
                    <a:pt x="273" y="9"/>
                  </a:lnTo>
                  <a:lnTo>
                    <a:pt x="253" y="5"/>
                  </a:lnTo>
                  <a:lnTo>
                    <a:pt x="232" y="1"/>
                  </a:lnTo>
                  <a:lnTo>
                    <a:pt x="212" y="0"/>
                  </a:lnTo>
                  <a:close/>
                </a:path>
              </a:pathLst>
            </a:custGeom>
            <a:solidFill>
              <a:srgbClr val="000000"/>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9" name="Freeform 163"/>
            <p:cNvSpPr/>
            <p:nvPr/>
          </p:nvSpPr>
          <p:spPr bwMode="auto">
            <a:xfrm>
              <a:off x="953" y="2109"/>
              <a:ext cx="182" cy="182"/>
            </a:xfrm>
            <a:custGeom>
              <a:avLst/>
              <a:gdLst/>
              <a:ahLst/>
              <a:cxnLst>
                <a:cxn ang="0">
                  <a:pos x="182" y="364"/>
                </a:cxn>
                <a:cxn ang="0">
                  <a:pos x="163" y="363"/>
                </a:cxn>
                <a:cxn ang="0">
                  <a:pos x="146" y="360"/>
                </a:cxn>
                <a:cxn ang="0">
                  <a:pos x="129" y="356"/>
                </a:cxn>
                <a:cxn ang="0">
                  <a:pos x="111" y="350"/>
                </a:cxn>
                <a:cxn ang="0">
                  <a:pos x="95" y="343"/>
                </a:cxn>
                <a:cxn ang="0">
                  <a:pos x="80" y="334"/>
                </a:cxn>
                <a:cxn ang="0">
                  <a:pos x="67" y="323"/>
                </a:cxn>
                <a:cxn ang="0">
                  <a:pos x="53" y="311"/>
                </a:cxn>
                <a:cxn ang="0">
                  <a:pos x="40" y="297"/>
                </a:cxn>
                <a:cxn ang="0">
                  <a:pos x="30" y="283"/>
                </a:cxn>
                <a:cxn ang="0">
                  <a:pos x="20" y="268"/>
                </a:cxn>
                <a:cxn ang="0">
                  <a:pos x="14" y="252"/>
                </a:cxn>
                <a:cxn ang="0">
                  <a:pos x="8" y="235"/>
                </a:cxn>
                <a:cxn ang="0">
                  <a:pos x="3" y="218"/>
                </a:cxn>
                <a:cxn ang="0">
                  <a:pos x="1" y="200"/>
                </a:cxn>
                <a:cxn ang="0">
                  <a:pos x="0" y="182"/>
                </a:cxn>
                <a:cxn ang="0">
                  <a:pos x="1" y="163"/>
                </a:cxn>
                <a:cxn ang="0">
                  <a:pos x="3" y="146"/>
                </a:cxn>
                <a:cxn ang="0">
                  <a:pos x="8" y="129"/>
                </a:cxn>
                <a:cxn ang="0">
                  <a:pos x="14" y="113"/>
                </a:cxn>
                <a:cxn ang="0">
                  <a:pos x="20" y="97"/>
                </a:cxn>
                <a:cxn ang="0">
                  <a:pos x="30" y="82"/>
                </a:cxn>
                <a:cxn ang="0">
                  <a:pos x="40" y="68"/>
                </a:cxn>
                <a:cxn ang="0">
                  <a:pos x="53" y="54"/>
                </a:cxn>
                <a:cxn ang="0">
                  <a:pos x="67" y="41"/>
                </a:cxn>
                <a:cxn ang="0">
                  <a:pos x="80" y="31"/>
                </a:cxn>
                <a:cxn ang="0">
                  <a:pos x="95" y="22"/>
                </a:cxn>
                <a:cxn ang="0">
                  <a:pos x="111" y="14"/>
                </a:cxn>
                <a:cxn ang="0">
                  <a:pos x="129" y="8"/>
                </a:cxn>
                <a:cxn ang="0">
                  <a:pos x="146" y="3"/>
                </a:cxn>
                <a:cxn ang="0">
                  <a:pos x="163" y="1"/>
                </a:cxn>
                <a:cxn ang="0">
                  <a:pos x="182" y="0"/>
                </a:cxn>
                <a:cxn ang="0">
                  <a:pos x="200" y="1"/>
                </a:cxn>
                <a:cxn ang="0">
                  <a:pos x="217" y="3"/>
                </a:cxn>
                <a:cxn ang="0">
                  <a:pos x="235" y="8"/>
                </a:cxn>
                <a:cxn ang="0">
                  <a:pos x="251" y="14"/>
                </a:cxn>
                <a:cxn ang="0">
                  <a:pos x="267" y="22"/>
                </a:cxn>
                <a:cxn ang="0">
                  <a:pos x="282" y="31"/>
                </a:cxn>
                <a:cxn ang="0">
                  <a:pos x="296" y="41"/>
                </a:cxn>
                <a:cxn ang="0">
                  <a:pos x="310" y="54"/>
                </a:cxn>
                <a:cxn ang="0">
                  <a:pos x="322" y="68"/>
                </a:cxn>
                <a:cxn ang="0">
                  <a:pos x="333" y="82"/>
                </a:cxn>
                <a:cxn ang="0">
                  <a:pos x="342" y="97"/>
                </a:cxn>
                <a:cxn ang="0">
                  <a:pos x="350" y="113"/>
                </a:cxn>
                <a:cxn ang="0">
                  <a:pos x="356" y="129"/>
                </a:cxn>
                <a:cxn ang="0">
                  <a:pos x="360" y="146"/>
                </a:cxn>
                <a:cxn ang="0">
                  <a:pos x="363" y="163"/>
                </a:cxn>
                <a:cxn ang="0">
                  <a:pos x="364" y="182"/>
                </a:cxn>
                <a:cxn ang="0">
                  <a:pos x="360" y="219"/>
                </a:cxn>
                <a:cxn ang="0">
                  <a:pos x="350" y="253"/>
                </a:cxn>
                <a:cxn ang="0">
                  <a:pos x="333" y="284"/>
                </a:cxn>
                <a:cxn ang="0">
                  <a:pos x="311" y="311"/>
                </a:cxn>
                <a:cxn ang="0">
                  <a:pos x="283" y="333"/>
                </a:cxn>
                <a:cxn ang="0">
                  <a:pos x="252" y="350"/>
                </a:cxn>
                <a:cxn ang="0">
                  <a:pos x="219" y="360"/>
                </a:cxn>
                <a:cxn ang="0">
                  <a:pos x="182" y="364"/>
                </a:cxn>
              </a:cxnLst>
              <a:rect l="0" t="0" r="r" b="b"/>
              <a:pathLst>
                <a:path w="364" h="364">
                  <a:moveTo>
                    <a:pt x="182" y="364"/>
                  </a:moveTo>
                  <a:lnTo>
                    <a:pt x="163" y="363"/>
                  </a:lnTo>
                  <a:lnTo>
                    <a:pt x="146" y="360"/>
                  </a:lnTo>
                  <a:lnTo>
                    <a:pt x="129" y="356"/>
                  </a:lnTo>
                  <a:lnTo>
                    <a:pt x="111" y="350"/>
                  </a:lnTo>
                  <a:lnTo>
                    <a:pt x="95" y="343"/>
                  </a:lnTo>
                  <a:lnTo>
                    <a:pt x="80" y="334"/>
                  </a:lnTo>
                  <a:lnTo>
                    <a:pt x="67" y="323"/>
                  </a:lnTo>
                  <a:lnTo>
                    <a:pt x="53" y="311"/>
                  </a:lnTo>
                  <a:lnTo>
                    <a:pt x="40" y="297"/>
                  </a:lnTo>
                  <a:lnTo>
                    <a:pt x="30" y="283"/>
                  </a:lnTo>
                  <a:lnTo>
                    <a:pt x="20" y="268"/>
                  </a:lnTo>
                  <a:lnTo>
                    <a:pt x="14" y="252"/>
                  </a:lnTo>
                  <a:lnTo>
                    <a:pt x="8" y="235"/>
                  </a:lnTo>
                  <a:lnTo>
                    <a:pt x="3" y="218"/>
                  </a:lnTo>
                  <a:lnTo>
                    <a:pt x="1" y="200"/>
                  </a:lnTo>
                  <a:lnTo>
                    <a:pt x="0" y="182"/>
                  </a:lnTo>
                  <a:lnTo>
                    <a:pt x="1" y="163"/>
                  </a:lnTo>
                  <a:lnTo>
                    <a:pt x="3" y="146"/>
                  </a:lnTo>
                  <a:lnTo>
                    <a:pt x="8" y="129"/>
                  </a:lnTo>
                  <a:lnTo>
                    <a:pt x="14" y="113"/>
                  </a:lnTo>
                  <a:lnTo>
                    <a:pt x="20" y="97"/>
                  </a:lnTo>
                  <a:lnTo>
                    <a:pt x="30" y="82"/>
                  </a:lnTo>
                  <a:lnTo>
                    <a:pt x="40" y="68"/>
                  </a:lnTo>
                  <a:lnTo>
                    <a:pt x="53" y="54"/>
                  </a:lnTo>
                  <a:lnTo>
                    <a:pt x="67" y="41"/>
                  </a:lnTo>
                  <a:lnTo>
                    <a:pt x="80" y="31"/>
                  </a:lnTo>
                  <a:lnTo>
                    <a:pt x="95" y="22"/>
                  </a:lnTo>
                  <a:lnTo>
                    <a:pt x="111" y="14"/>
                  </a:lnTo>
                  <a:lnTo>
                    <a:pt x="129" y="8"/>
                  </a:lnTo>
                  <a:lnTo>
                    <a:pt x="146" y="3"/>
                  </a:lnTo>
                  <a:lnTo>
                    <a:pt x="163" y="1"/>
                  </a:lnTo>
                  <a:lnTo>
                    <a:pt x="182" y="0"/>
                  </a:lnTo>
                  <a:lnTo>
                    <a:pt x="200" y="1"/>
                  </a:lnTo>
                  <a:lnTo>
                    <a:pt x="217" y="3"/>
                  </a:lnTo>
                  <a:lnTo>
                    <a:pt x="235" y="8"/>
                  </a:lnTo>
                  <a:lnTo>
                    <a:pt x="251" y="14"/>
                  </a:lnTo>
                  <a:lnTo>
                    <a:pt x="267" y="22"/>
                  </a:lnTo>
                  <a:lnTo>
                    <a:pt x="282" y="31"/>
                  </a:lnTo>
                  <a:lnTo>
                    <a:pt x="296" y="41"/>
                  </a:lnTo>
                  <a:lnTo>
                    <a:pt x="310" y="54"/>
                  </a:lnTo>
                  <a:lnTo>
                    <a:pt x="322" y="68"/>
                  </a:lnTo>
                  <a:lnTo>
                    <a:pt x="333" y="82"/>
                  </a:lnTo>
                  <a:lnTo>
                    <a:pt x="342" y="97"/>
                  </a:lnTo>
                  <a:lnTo>
                    <a:pt x="350" y="113"/>
                  </a:lnTo>
                  <a:lnTo>
                    <a:pt x="356" y="129"/>
                  </a:lnTo>
                  <a:lnTo>
                    <a:pt x="360" y="146"/>
                  </a:lnTo>
                  <a:lnTo>
                    <a:pt x="363" y="163"/>
                  </a:lnTo>
                  <a:lnTo>
                    <a:pt x="364" y="182"/>
                  </a:lnTo>
                  <a:lnTo>
                    <a:pt x="360" y="219"/>
                  </a:lnTo>
                  <a:lnTo>
                    <a:pt x="350" y="253"/>
                  </a:lnTo>
                  <a:lnTo>
                    <a:pt x="333" y="284"/>
                  </a:lnTo>
                  <a:lnTo>
                    <a:pt x="311" y="311"/>
                  </a:lnTo>
                  <a:lnTo>
                    <a:pt x="283" y="333"/>
                  </a:lnTo>
                  <a:lnTo>
                    <a:pt x="252" y="350"/>
                  </a:lnTo>
                  <a:lnTo>
                    <a:pt x="219" y="360"/>
                  </a:lnTo>
                  <a:lnTo>
                    <a:pt x="182" y="364"/>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30" name="Freeform 164"/>
            <p:cNvSpPr/>
            <p:nvPr/>
          </p:nvSpPr>
          <p:spPr bwMode="auto">
            <a:xfrm>
              <a:off x="995" y="2130"/>
              <a:ext cx="107" cy="130"/>
            </a:xfrm>
            <a:custGeom>
              <a:avLst/>
              <a:gdLst/>
              <a:ahLst/>
              <a:cxnLst>
                <a:cxn ang="0">
                  <a:pos x="100" y="0"/>
                </a:cxn>
                <a:cxn ang="0">
                  <a:pos x="79" y="2"/>
                </a:cxn>
                <a:cxn ang="0">
                  <a:pos x="61" y="11"/>
                </a:cxn>
                <a:cxn ang="0">
                  <a:pos x="43" y="22"/>
                </a:cxn>
                <a:cxn ang="0">
                  <a:pos x="29" y="38"/>
                </a:cxn>
                <a:cxn ang="0">
                  <a:pos x="17" y="58"/>
                </a:cxn>
                <a:cxn ang="0">
                  <a:pos x="8" y="80"/>
                </a:cxn>
                <a:cxn ang="0">
                  <a:pos x="2" y="104"/>
                </a:cxn>
                <a:cxn ang="0">
                  <a:pos x="0" y="130"/>
                </a:cxn>
                <a:cxn ang="0">
                  <a:pos x="2" y="157"/>
                </a:cxn>
                <a:cxn ang="0">
                  <a:pos x="8" y="181"/>
                </a:cxn>
                <a:cxn ang="0">
                  <a:pos x="17" y="204"/>
                </a:cxn>
                <a:cxn ang="0">
                  <a:pos x="29" y="224"/>
                </a:cxn>
                <a:cxn ang="0">
                  <a:pos x="43" y="240"/>
                </a:cxn>
                <a:cxn ang="0">
                  <a:pos x="61" y="251"/>
                </a:cxn>
                <a:cxn ang="0">
                  <a:pos x="79" y="259"/>
                </a:cxn>
                <a:cxn ang="0">
                  <a:pos x="100" y="262"/>
                </a:cxn>
                <a:cxn ang="0">
                  <a:pos x="120" y="259"/>
                </a:cxn>
                <a:cxn ang="0">
                  <a:pos x="139" y="251"/>
                </a:cxn>
                <a:cxn ang="0">
                  <a:pos x="156" y="240"/>
                </a:cxn>
                <a:cxn ang="0">
                  <a:pos x="171" y="224"/>
                </a:cxn>
                <a:cxn ang="0">
                  <a:pos x="184" y="204"/>
                </a:cxn>
                <a:cxn ang="0">
                  <a:pos x="193" y="181"/>
                </a:cxn>
                <a:cxn ang="0">
                  <a:pos x="199" y="157"/>
                </a:cxn>
                <a:cxn ang="0">
                  <a:pos x="201" y="130"/>
                </a:cxn>
                <a:cxn ang="0">
                  <a:pos x="199" y="104"/>
                </a:cxn>
                <a:cxn ang="0">
                  <a:pos x="193" y="80"/>
                </a:cxn>
                <a:cxn ang="0">
                  <a:pos x="184" y="58"/>
                </a:cxn>
                <a:cxn ang="0">
                  <a:pos x="171" y="38"/>
                </a:cxn>
                <a:cxn ang="0">
                  <a:pos x="156" y="22"/>
                </a:cxn>
                <a:cxn ang="0">
                  <a:pos x="139" y="11"/>
                </a:cxn>
                <a:cxn ang="0">
                  <a:pos x="120" y="2"/>
                </a:cxn>
                <a:cxn ang="0">
                  <a:pos x="100" y="0"/>
                </a:cxn>
              </a:cxnLst>
              <a:rect l="0" t="0" r="r" b="b"/>
              <a:pathLst>
                <a:path w="201" h="262">
                  <a:moveTo>
                    <a:pt x="100" y="0"/>
                  </a:moveTo>
                  <a:lnTo>
                    <a:pt x="79" y="2"/>
                  </a:lnTo>
                  <a:lnTo>
                    <a:pt x="61" y="11"/>
                  </a:lnTo>
                  <a:lnTo>
                    <a:pt x="43" y="22"/>
                  </a:lnTo>
                  <a:lnTo>
                    <a:pt x="29" y="38"/>
                  </a:lnTo>
                  <a:lnTo>
                    <a:pt x="17" y="58"/>
                  </a:lnTo>
                  <a:lnTo>
                    <a:pt x="8" y="80"/>
                  </a:lnTo>
                  <a:lnTo>
                    <a:pt x="2" y="104"/>
                  </a:lnTo>
                  <a:lnTo>
                    <a:pt x="0" y="130"/>
                  </a:lnTo>
                  <a:lnTo>
                    <a:pt x="2" y="157"/>
                  </a:lnTo>
                  <a:lnTo>
                    <a:pt x="8" y="181"/>
                  </a:lnTo>
                  <a:lnTo>
                    <a:pt x="17" y="204"/>
                  </a:lnTo>
                  <a:lnTo>
                    <a:pt x="29" y="224"/>
                  </a:lnTo>
                  <a:lnTo>
                    <a:pt x="43" y="240"/>
                  </a:lnTo>
                  <a:lnTo>
                    <a:pt x="61" y="251"/>
                  </a:lnTo>
                  <a:lnTo>
                    <a:pt x="79" y="259"/>
                  </a:lnTo>
                  <a:lnTo>
                    <a:pt x="100" y="262"/>
                  </a:lnTo>
                  <a:lnTo>
                    <a:pt x="120" y="259"/>
                  </a:lnTo>
                  <a:lnTo>
                    <a:pt x="139" y="251"/>
                  </a:lnTo>
                  <a:lnTo>
                    <a:pt x="156" y="240"/>
                  </a:lnTo>
                  <a:lnTo>
                    <a:pt x="171" y="224"/>
                  </a:lnTo>
                  <a:lnTo>
                    <a:pt x="184" y="204"/>
                  </a:lnTo>
                  <a:lnTo>
                    <a:pt x="193" y="181"/>
                  </a:lnTo>
                  <a:lnTo>
                    <a:pt x="199" y="157"/>
                  </a:lnTo>
                  <a:lnTo>
                    <a:pt x="201" y="130"/>
                  </a:lnTo>
                  <a:lnTo>
                    <a:pt x="199" y="104"/>
                  </a:lnTo>
                  <a:lnTo>
                    <a:pt x="193" y="80"/>
                  </a:lnTo>
                  <a:lnTo>
                    <a:pt x="184" y="58"/>
                  </a:lnTo>
                  <a:lnTo>
                    <a:pt x="171" y="38"/>
                  </a:lnTo>
                  <a:lnTo>
                    <a:pt x="156" y="22"/>
                  </a:lnTo>
                  <a:lnTo>
                    <a:pt x="139" y="11"/>
                  </a:lnTo>
                  <a:lnTo>
                    <a:pt x="120" y="2"/>
                  </a:lnTo>
                  <a:lnTo>
                    <a:pt x="100" y="0"/>
                  </a:lnTo>
                  <a:close/>
                </a:path>
              </a:pathLst>
            </a:custGeom>
            <a:solidFill>
              <a:srgbClr val="000000"/>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grpSp>
    </p:spTree>
    <p:custDataLst>
      <p:tags r:id="rId1"/>
    </p:custData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Freeform 5"/>
          <p:cNvSpPr/>
          <p:nvPr/>
        </p:nvSpPr>
        <p:spPr bwMode="auto">
          <a:xfrm>
            <a:off x="890954" y="1534522"/>
            <a:ext cx="3883197" cy="4006976"/>
          </a:xfrm>
          <a:custGeom>
            <a:avLst/>
            <a:gdLst>
              <a:gd name="T0" fmla="*/ 0 w 5532"/>
              <a:gd name="T1" fmla="*/ 0 h 5715"/>
              <a:gd name="T2" fmla="*/ 5532 w 5532"/>
              <a:gd name="T3" fmla="*/ 0 h 5715"/>
              <a:gd name="T4" fmla="*/ 5532 w 5532"/>
              <a:gd name="T5" fmla="*/ 1093 h 5715"/>
              <a:gd name="T6" fmla="*/ 5280 w 5532"/>
              <a:gd name="T7" fmla="*/ 1093 h 5715"/>
              <a:gd name="T8" fmla="*/ 5280 w 5532"/>
              <a:gd name="T9" fmla="*/ 252 h 5715"/>
              <a:gd name="T10" fmla="*/ 252 w 5532"/>
              <a:gd name="T11" fmla="*/ 252 h 5715"/>
              <a:gd name="T12" fmla="*/ 252 w 5532"/>
              <a:gd name="T13" fmla="*/ 5463 h 5715"/>
              <a:gd name="T14" fmla="*/ 5280 w 5532"/>
              <a:gd name="T15" fmla="*/ 5463 h 5715"/>
              <a:gd name="T16" fmla="*/ 5280 w 5532"/>
              <a:gd name="T17" fmla="*/ 4454 h 5715"/>
              <a:gd name="T18" fmla="*/ 5532 w 5532"/>
              <a:gd name="T19" fmla="*/ 4454 h 5715"/>
              <a:gd name="T20" fmla="*/ 5532 w 5532"/>
              <a:gd name="T21" fmla="*/ 5715 h 5715"/>
              <a:gd name="T22" fmla="*/ 0 w 5532"/>
              <a:gd name="T23" fmla="*/ 5715 h 5715"/>
              <a:gd name="T24" fmla="*/ 0 w 5532"/>
              <a:gd name="T25" fmla="*/ 0 h 5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32" h="5715">
                <a:moveTo>
                  <a:pt x="0" y="0"/>
                </a:moveTo>
                <a:lnTo>
                  <a:pt x="5532" y="0"/>
                </a:lnTo>
                <a:lnTo>
                  <a:pt x="5532" y="1093"/>
                </a:lnTo>
                <a:lnTo>
                  <a:pt x="5280" y="1093"/>
                </a:lnTo>
                <a:lnTo>
                  <a:pt x="5280" y="252"/>
                </a:lnTo>
                <a:lnTo>
                  <a:pt x="252" y="252"/>
                </a:lnTo>
                <a:lnTo>
                  <a:pt x="252" y="5463"/>
                </a:lnTo>
                <a:lnTo>
                  <a:pt x="5280" y="5463"/>
                </a:lnTo>
                <a:lnTo>
                  <a:pt x="5280" y="4454"/>
                </a:lnTo>
                <a:lnTo>
                  <a:pt x="5532" y="4454"/>
                </a:lnTo>
                <a:lnTo>
                  <a:pt x="5532" y="5715"/>
                </a:lnTo>
                <a:lnTo>
                  <a:pt x="0" y="5715"/>
                </a:lnTo>
                <a:lnTo>
                  <a:pt x="0" y="0"/>
                </a:lnTo>
                <a:close/>
              </a:path>
            </a:pathLst>
          </a:custGeom>
          <a:ln>
            <a:solidFill>
              <a:srgbClr val="00B050"/>
            </a:solidFill>
          </a:ln>
        </p:spPr>
        <p:style>
          <a:lnRef idx="2">
            <a:schemeClr val="accent5"/>
          </a:lnRef>
          <a:fillRef idx="2">
            <a:schemeClr val="accent5"/>
          </a:fillRef>
          <a:effectRef idx="0">
            <a:srgbClr val="FFFFFF"/>
          </a:effectRef>
          <a:fontRef idx="minor">
            <a:schemeClr val="lt1"/>
          </a:fontRef>
        </p:style>
        <p:txBody>
          <a:bodyPr vert="horz" wrap="square" lIns="91406" tIns="45703" rIns="91406" bIns="45703" numCol="1" anchor="t" anchorCtr="0" compatLnSpc="1"/>
          <a:lstStyle/>
          <a:p>
            <a:endParaRPr lang="zh-CN" altLang="en-US"/>
          </a:p>
        </p:txBody>
      </p:sp>
      <p:sp>
        <p:nvSpPr>
          <p:cNvPr id="49" name="文本框 48"/>
          <p:cNvSpPr txBox="1"/>
          <p:nvPr/>
        </p:nvSpPr>
        <p:spPr>
          <a:xfrm>
            <a:off x="1256665" y="3199130"/>
            <a:ext cx="7668895" cy="645160"/>
          </a:xfrm>
          <a:prstGeom prst="rect">
            <a:avLst/>
          </a:prstGeom>
          <a:noFill/>
        </p:spPr>
        <p:txBody>
          <a:bodyPr wrap="square" rtlCol="0">
            <a:spAutoFit/>
          </a:bodyPr>
          <a:lstStyle/>
          <a:p>
            <a:pPr>
              <a:lnSpc>
                <a:spcPct val="150000"/>
              </a:lnSpc>
            </a:pPr>
            <a:r>
              <a:rPr lang="zh-CN" sz="2400" b="1" dirty="0">
                <a:latin typeface="+mj-ea"/>
                <a:ea typeface="+mj-ea"/>
                <a:sym typeface="+mn-ea"/>
              </a:rPr>
              <a:t>子任务 8.1.4  在“8-3 固定资产明细表” 中输入信息</a:t>
            </a:r>
            <a:endParaRPr lang="zh-CN" sz="2400" b="1" dirty="0">
              <a:latin typeface="+mj-ea"/>
              <a:ea typeface="+mj-ea"/>
            </a:endParaRPr>
          </a:p>
        </p:txBody>
      </p:sp>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flipH="1">
            <a:off x="8997315" y="2239645"/>
            <a:ext cx="3261995" cy="46183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6046">
        <p:blinds dir="vert"/>
      </p:transition>
    </mc:Choice>
    <mc:Fallback>
      <p:transition spd="slow" advTm="6046">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176530" y="1205230"/>
            <a:ext cx="11838940" cy="3613150"/>
          </a:xfrm>
          <a:prstGeom prst="rect">
            <a:avLst/>
          </a:prstGeom>
          <a:solidFill>
            <a:schemeClr val="accent5">
              <a:lumMod val="20000"/>
              <a:lumOff val="80000"/>
            </a:schemeClr>
          </a:solidFill>
          <a:ln>
            <a:solidFill>
              <a:schemeClr val="accent5">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50000"/>
              </a:lnSpc>
            </a:pP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情景任务】固定资产清单通过存放与该固定资产相关的所有数据，实现对企业的固定资产详细、全面的管理。清单中一般要包括如下的项目：资产名称、资产编号、类别编号、类别名称、使用部门、费用科目、起始日期、使用年限、终止日期、资产状态增加方式、资产性质、资产原值、资产净残值率、资产残值、已计提月份、本月折旧额、本年计提月数、本年折旧额等基本项目。项目设置的多少可以根据实际情况灵活掌握，如果企业管理需要，还可以包括资产设备的规格型号、制造单位等一些辅助项目。</a:t>
            </a: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4" name="矩形 3"/>
          <p:cNvSpPr/>
          <p:nvPr/>
        </p:nvSpPr>
        <p:spPr>
          <a:xfrm>
            <a:off x="504190" y="18542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tx1"/>
                </a:solidFill>
              </a:rPr>
              <a:t>情景引入</a:t>
            </a:r>
            <a:endParaRPr lang="zh-CN" altLang="en-US">
              <a:solidFill>
                <a:schemeClr val="tx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新知解析</a:t>
            </a:r>
            <a:endParaRPr lang="zh-CN" altLang="en-US"/>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136525" y="998220"/>
            <a:ext cx="11899900" cy="5646420"/>
          </a:xfrm>
          <a:prstGeom prst="rect">
            <a:avLst/>
          </a:prstGeom>
          <a:solidFill>
            <a:schemeClr val="bg1"/>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50000"/>
              </a:lnSpc>
            </a:pP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9" name="矩形 8"/>
          <p:cNvSpPr/>
          <p:nvPr/>
        </p:nvSpPr>
        <p:spPr>
          <a:xfrm>
            <a:off x="2204085" y="18605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新知解析</a:t>
            </a:r>
            <a:endParaRPr lang="zh-CN" altLang="en-US">
              <a:solidFill>
                <a:schemeClr val="tx1"/>
              </a:solidFill>
            </a:endParaRPr>
          </a:p>
        </p:txBody>
      </p:sp>
      <p:pic>
        <p:nvPicPr>
          <p:cNvPr id="5" name="图片 4"/>
          <p:cNvPicPr>
            <a:picLocks noChangeAspect="1"/>
          </p:cNvPicPr>
          <p:nvPr/>
        </p:nvPicPr>
        <p:blipFill>
          <a:blip r:embed="rId1"/>
          <a:stretch>
            <a:fillRect/>
          </a:stretch>
        </p:blipFill>
        <p:spPr>
          <a:xfrm>
            <a:off x="8065770" y="1240790"/>
            <a:ext cx="2915920" cy="4692650"/>
          </a:xfrm>
          <a:prstGeom prst="rect">
            <a:avLst/>
          </a:prstGeom>
        </p:spPr>
      </p:pic>
      <p:sp>
        <p:nvSpPr>
          <p:cNvPr id="3" name="文本框 2"/>
          <p:cNvSpPr txBox="1"/>
          <p:nvPr/>
        </p:nvSpPr>
        <p:spPr>
          <a:xfrm>
            <a:off x="1919605" y="2055495"/>
            <a:ext cx="4933950" cy="3425190"/>
          </a:xfrm>
          <a:prstGeom prst="rect">
            <a:avLst/>
          </a:prstGeom>
          <a:ln>
            <a:solidFill>
              <a:schemeClr val="bg1"/>
            </a:solidFill>
          </a:ln>
        </p:spPr>
        <p:txBody>
          <a:bodyPr wrap="square">
            <a:noAutofit/>
            <a:extLst>
              <a:ext uri="{4A0BC546-FE56-4ADE-93B0-CB8AF2F6F144}">
                <wpsdc:textFrameExt xmlns:wpsdc="http://www.wps.cn/officeDocument/2022/drawingmlCustomData" type="text"/>
              </a:ext>
            </a:extLst>
          </a:bodyPr>
          <a:p>
            <a:pPr indent="0" algn="l" fontAlgn="auto">
              <a:lnSpc>
                <a:spcPct val="150000"/>
              </a:lnSpc>
            </a:pPr>
            <a:r>
              <a:rPr lang="zh-CN" altLang="en-US" sz="2400">
                <a:latin typeface="微软雅黑" panose="020B0503020204020204" charset="-122"/>
                <a:ea typeface="微软雅黑" panose="020B0503020204020204" charset="-122"/>
                <a:cs typeface="微软雅黑" panose="020B0503020204020204" charset="-122"/>
              </a:rPr>
              <a:t>1.固定资产基础表表格格式的美化；</a:t>
            </a:r>
            <a:endParaRPr lang="zh-CN" altLang="en-US" sz="2400">
              <a:latin typeface="微软雅黑" panose="020B0503020204020204" charset="-122"/>
              <a:ea typeface="微软雅黑" panose="020B0503020204020204" charset="-122"/>
              <a:cs typeface="微软雅黑" panose="020B0503020204020204" charset="-122"/>
            </a:endParaRPr>
          </a:p>
          <a:p>
            <a:pPr indent="0" algn="l" fontAlgn="auto">
              <a:lnSpc>
                <a:spcPct val="150000"/>
              </a:lnSpc>
            </a:pPr>
            <a:r>
              <a:rPr lang="zh-CN" altLang="en-US" sz="2400">
                <a:latin typeface="微软雅黑" panose="020B0503020204020204" charset="-122"/>
                <a:ea typeface="微软雅黑" panose="020B0503020204020204" charset="-122"/>
                <a:cs typeface="微软雅黑" panose="020B0503020204020204" charset="-122"/>
              </a:rPr>
              <a:t>2.单元格格式设置；</a:t>
            </a:r>
            <a:endParaRPr lang="zh-CN" altLang="en-US" sz="2400">
              <a:latin typeface="微软雅黑" panose="020B0503020204020204" charset="-122"/>
              <a:ea typeface="微软雅黑" panose="020B0503020204020204" charset="-122"/>
              <a:cs typeface="微软雅黑" panose="020B0503020204020204" charset="-122"/>
            </a:endParaRPr>
          </a:p>
          <a:p>
            <a:pPr indent="0" algn="l" fontAlgn="auto">
              <a:lnSpc>
                <a:spcPct val="150000"/>
              </a:lnSpc>
            </a:pPr>
            <a:r>
              <a:rPr lang="zh-CN" altLang="en-US" sz="2400">
                <a:latin typeface="微软雅黑" panose="020B0503020204020204" charset="-122"/>
                <a:ea typeface="微软雅黑" panose="020B0503020204020204" charset="-122"/>
                <a:cs typeface="微软雅黑" panose="020B0503020204020204" charset="-122"/>
              </a:rPr>
              <a:t>3.</a:t>
            </a:r>
            <a:r>
              <a:rPr lang="zh-CN" altLang="en-US" sz="2400">
                <a:latin typeface="微软雅黑" panose="020B0503020204020204" charset="-122"/>
                <a:ea typeface="微软雅黑" panose="020B0503020204020204" charset="-122"/>
                <a:cs typeface="微软雅黑" panose="020B0503020204020204" charset="-122"/>
                <a:sym typeface="+mn-ea"/>
              </a:rPr>
              <a:t>单元格数据验证；</a:t>
            </a:r>
            <a:endParaRPr lang="zh-CN" altLang="en-US" sz="2400">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pPr>
            <a:r>
              <a:rPr lang="en-US" altLang="zh-CN" sz="2400">
                <a:latin typeface="微软雅黑" panose="020B0503020204020204" charset="-122"/>
                <a:ea typeface="微软雅黑" panose="020B0503020204020204" charset="-122"/>
                <a:cs typeface="微软雅黑" panose="020B0503020204020204" charset="-122"/>
                <a:sym typeface="+mn-ea"/>
              </a:rPr>
              <a:t>4.</a:t>
            </a:r>
            <a:r>
              <a:rPr lang="zh-CN" altLang="en-US" sz="2400">
                <a:latin typeface="微软雅黑" panose="020B0503020204020204" charset="-122"/>
                <a:ea typeface="微软雅黑" panose="020B0503020204020204" charset="-122"/>
                <a:cs typeface="微软雅黑" panose="020B0503020204020204" charset="-122"/>
                <a:sym typeface="+mn-ea"/>
              </a:rPr>
              <a:t>单元格公式输入；</a:t>
            </a:r>
            <a:endParaRPr lang="zh-CN" altLang="en-US" sz="2400">
              <a:latin typeface="微软雅黑" panose="020B0503020204020204" charset="-122"/>
              <a:ea typeface="微软雅黑" panose="020B0503020204020204" charset="-122"/>
              <a:cs typeface="微软雅黑" panose="020B0503020204020204" charset="-122"/>
              <a:sym typeface="+mn-ea"/>
            </a:endParaRPr>
          </a:p>
          <a:p>
            <a:pPr algn="l"/>
            <a:endParaRPr lang="en-US" altLang="zh-CN" sz="2000">
              <a:latin typeface="Arial" panose="020B0604020202020204" pitchFamily="34" charset="0"/>
              <a:ea typeface="微软雅黑" panose="020B0503020204020204" charset="-122"/>
            </a:endParaRPr>
          </a:p>
          <a:p>
            <a:pPr algn="l"/>
            <a:endParaRPr lang="en-US" altLang="zh-CN" sz="2000">
              <a:latin typeface="Arial" panose="020B0604020202020204" pitchFamily="34" charset="0"/>
              <a:ea typeface="微软雅黑" panose="020B0503020204020204" charset="-122"/>
            </a:endParaRPr>
          </a:p>
        </p:txBody>
      </p:sp>
    </p:spTree>
    <p:custDataLst>
      <p:tags r:id="rId2"/>
    </p:custData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bg1"/>
                </a:solidFill>
              </a:rPr>
              <a:t>新知解析</a:t>
            </a:r>
            <a:endParaRPr lang="zh-CN" altLang="en-US">
              <a:solidFill>
                <a:schemeClr val="bg1"/>
              </a:solidFill>
            </a:endParaRPr>
          </a:p>
        </p:txBody>
      </p:sp>
      <p:sp>
        <p:nvSpPr>
          <p:cNvPr id="6" name="矩形 5"/>
          <p:cNvSpPr/>
          <p:nvPr/>
        </p:nvSpPr>
        <p:spPr>
          <a:xfrm>
            <a:off x="3903980" y="18669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操作演示</a:t>
            </a:r>
            <a:endParaRPr lang="zh-CN" altLang="en-US">
              <a:solidFill>
                <a:schemeClr val="tx1"/>
              </a:solidFill>
            </a:endParaRPr>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9" name="矩形 8"/>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文本框 1"/>
          <p:cNvSpPr txBox="1"/>
          <p:nvPr/>
        </p:nvSpPr>
        <p:spPr>
          <a:xfrm>
            <a:off x="608400" y="887150"/>
            <a:ext cx="4064000" cy="368300"/>
          </a:xfrm>
          <a:prstGeom prst="rect">
            <a:avLst/>
          </a:prstGeom>
        </p:spPr>
        <p:txBody>
          <a:bodyPr>
            <a:spAutoFit/>
            <a:extLst>
              <a:ext uri="{4A0BC546-FE56-4ADE-93B0-CB8AF2F6F144}">
                <wpsdc:textFrameExt xmlns:wpsdc="http://www.wps.cn/officeDocument/2022/drawingmlCustomData" type="text"/>
              </a:ext>
            </a:extLst>
          </a:bodyPr>
          <a:p>
            <a:pPr algn="l"/>
            <a:r>
              <a:rPr lang="zh-CN" altLang="en-US" sz="1800" b="1">
                <a:latin typeface="宋体" panose="02010600030101010101" pitchFamily="2" charset="-122"/>
                <a:ea typeface="宋体" panose="02010600030101010101" pitchFamily="2" charset="-122"/>
              </a:rPr>
              <a:t>①设置固定资产明细表格式</a:t>
            </a:r>
            <a:endParaRPr lang="zh-CN" altLang="en-US" sz="1800" b="1">
              <a:latin typeface="宋体" panose="02010600030101010101" pitchFamily="2" charset="-122"/>
              <a:ea typeface="宋体" panose="02010600030101010101" pitchFamily="2" charset="-122"/>
            </a:endParaRPr>
          </a:p>
        </p:txBody>
      </p:sp>
      <p:pic>
        <p:nvPicPr>
          <p:cNvPr id="10" name="图片 9"/>
          <p:cNvPicPr>
            <a:picLocks noChangeAspect="1"/>
          </p:cNvPicPr>
          <p:nvPr/>
        </p:nvPicPr>
        <p:blipFill>
          <a:blip r:embed="rId1"/>
          <a:stretch>
            <a:fillRect/>
          </a:stretch>
        </p:blipFill>
        <p:spPr>
          <a:xfrm>
            <a:off x="1658620" y="1491615"/>
            <a:ext cx="8911590" cy="3891280"/>
          </a:xfrm>
          <a:prstGeom prst="rect">
            <a:avLst/>
          </a:prstGeom>
        </p:spPr>
      </p:pic>
    </p:spTree>
    <p:custDataLst>
      <p:tags r:id="rId2"/>
    </p:custData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bg1"/>
                </a:solidFill>
              </a:rPr>
              <a:t>新知解析</a:t>
            </a:r>
            <a:endParaRPr lang="zh-CN" altLang="en-US">
              <a:solidFill>
                <a:schemeClr val="bg1"/>
              </a:solidFill>
            </a:endParaRPr>
          </a:p>
        </p:txBody>
      </p:sp>
      <p:sp>
        <p:nvSpPr>
          <p:cNvPr id="6" name="矩形 5"/>
          <p:cNvSpPr/>
          <p:nvPr/>
        </p:nvSpPr>
        <p:spPr>
          <a:xfrm>
            <a:off x="3903980" y="18669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操作演示</a:t>
            </a:r>
            <a:endParaRPr lang="zh-CN" altLang="en-US">
              <a:solidFill>
                <a:schemeClr val="tx1"/>
              </a:solidFill>
            </a:endParaRPr>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9" name="矩形 8"/>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文本框 1"/>
          <p:cNvSpPr txBox="1"/>
          <p:nvPr/>
        </p:nvSpPr>
        <p:spPr>
          <a:xfrm>
            <a:off x="608400" y="887150"/>
            <a:ext cx="4064000" cy="368300"/>
          </a:xfrm>
          <a:prstGeom prst="rect">
            <a:avLst/>
          </a:prstGeom>
        </p:spPr>
        <p:txBody>
          <a:bodyPr>
            <a:spAutoFit/>
            <a:extLst>
              <a:ext uri="{4A0BC546-FE56-4ADE-93B0-CB8AF2F6F144}">
                <wpsdc:textFrameExt xmlns:wpsdc="http://www.wps.cn/officeDocument/2022/drawingmlCustomData" type="text"/>
              </a:ext>
            </a:extLst>
          </a:bodyPr>
          <a:p>
            <a:pPr algn="l"/>
            <a:r>
              <a:rPr lang="zh-CN" altLang="en-US" sz="1800" b="1">
                <a:latin typeface="宋体" panose="02010600030101010101" pitchFamily="2" charset="-122"/>
                <a:ea typeface="宋体" panose="02010600030101010101" pitchFamily="2" charset="-122"/>
              </a:rPr>
              <a:t>②设置固定资产明细表单元格格式</a:t>
            </a:r>
            <a:endParaRPr lang="zh-CN" altLang="en-US" sz="1800" b="1">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1821815" y="1255395"/>
            <a:ext cx="8252460" cy="4081145"/>
          </a:xfrm>
          <a:prstGeom prst="rect">
            <a:avLst/>
          </a:prstGeom>
        </p:spPr>
      </p:pic>
    </p:spTree>
    <p:custDataLst>
      <p:tags r:id="rId2"/>
    </p:custData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bg1"/>
                </a:solidFill>
              </a:rPr>
              <a:t>新知解析</a:t>
            </a:r>
            <a:endParaRPr lang="zh-CN" altLang="en-US">
              <a:solidFill>
                <a:schemeClr val="bg1"/>
              </a:solidFill>
            </a:endParaRPr>
          </a:p>
        </p:txBody>
      </p:sp>
      <p:sp>
        <p:nvSpPr>
          <p:cNvPr id="6" name="矩形 5"/>
          <p:cNvSpPr/>
          <p:nvPr/>
        </p:nvSpPr>
        <p:spPr>
          <a:xfrm>
            <a:off x="3903980" y="18669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操作演示</a:t>
            </a:r>
            <a:endParaRPr lang="zh-CN" altLang="en-US">
              <a:solidFill>
                <a:schemeClr val="tx1"/>
              </a:solidFill>
            </a:endParaRPr>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9" name="矩形 8"/>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文本框 1"/>
          <p:cNvSpPr txBox="1"/>
          <p:nvPr/>
        </p:nvSpPr>
        <p:spPr>
          <a:xfrm>
            <a:off x="608400" y="887150"/>
            <a:ext cx="4064000" cy="368300"/>
          </a:xfrm>
          <a:prstGeom prst="rect">
            <a:avLst/>
          </a:prstGeom>
        </p:spPr>
        <p:txBody>
          <a:bodyPr>
            <a:spAutoFit/>
            <a:extLst>
              <a:ext uri="{4A0BC546-FE56-4ADE-93B0-CB8AF2F6F144}">
                <wpsdc:textFrameExt xmlns:wpsdc="http://www.wps.cn/officeDocument/2022/drawingmlCustomData" type="text"/>
              </a:ext>
            </a:extLst>
          </a:bodyPr>
          <a:p>
            <a:pPr algn="l"/>
            <a:r>
              <a:rPr lang="zh-CN" altLang="en-US" sz="1800" b="1">
                <a:latin typeface="宋体" panose="02010600030101010101" pitchFamily="2" charset="-122"/>
                <a:ea typeface="宋体" panose="02010600030101010101" pitchFamily="2" charset="-122"/>
              </a:rPr>
              <a:t>③设置固定资产明细表公式</a:t>
            </a:r>
            <a:endParaRPr lang="zh-CN" altLang="en-US" sz="1800" b="1">
              <a:latin typeface="宋体" panose="02010600030101010101" pitchFamily="2" charset="-122"/>
              <a:ea typeface="宋体" panose="02010600030101010101" pitchFamily="2" charset="-122"/>
            </a:endParaRPr>
          </a:p>
        </p:txBody>
      </p:sp>
      <p:pic>
        <p:nvPicPr>
          <p:cNvPr id="8" name="图片 7"/>
          <p:cNvPicPr>
            <a:picLocks noChangeAspect="1"/>
          </p:cNvPicPr>
          <p:nvPr/>
        </p:nvPicPr>
        <p:blipFill>
          <a:blip r:embed="rId1"/>
          <a:stretch>
            <a:fillRect/>
          </a:stretch>
        </p:blipFill>
        <p:spPr>
          <a:xfrm>
            <a:off x="3533775" y="1054735"/>
            <a:ext cx="4580255" cy="5499735"/>
          </a:xfrm>
          <a:prstGeom prst="rect">
            <a:avLst/>
          </a:prstGeom>
        </p:spPr>
      </p:pic>
    </p:spTree>
    <p:custDataLst>
      <p:tags r:id="rId2"/>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25"/>
          <p:cNvSpPr/>
          <p:nvPr userDrawn="1"/>
        </p:nvSpPr>
        <p:spPr>
          <a:xfrm>
            <a:off x="0" y="4077970"/>
            <a:ext cx="1886585" cy="2780030"/>
          </a:xfrm>
          <a:custGeom>
            <a:avLst/>
            <a:gdLst>
              <a:gd name="connsiteX0" fmla="*/ 0 w 6726477"/>
              <a:gd name="connsiteY0" fmla="*/ 0 h 6851441"/>
              <a:gd name="connsiteX1" fmla="*/ 6726477 w 6726477"/>
              <a:gd name="connsiteY1" fmla="*/ 0 h 6851441"/>
              <a:gd name="connsiteX2" fmla="*/ 6726477 w 6726477"/>
              <a:gd name="connsiteY2" fmla="*/ 6851441 h 6851441"/>
              <a:gd name="connsiteX3" fmla="*/ 0 w 6726477"/>
              <a:gd name="connsiteY3" fmla="*/ 6851441 h 6851441"/>
              <a:gd name="connsiteX4" fmla="*/ 0 w 6726477"/>
              <a:gd name="connsiteY4" fmla="*/ 0 h 6851441"/>
              <a:gd name="connsiteX0-1" fmla="*/ 0 w 6726477"/>
              <a:gd name="connsiteY0-2" fmla="*/ 0 h 6851441"/>
              <a:gd name="connsiteX1-3" fmla="*/ 3056351 w 6726477"/>
              <a:gd name="connsiteY1-4" fmla="*/ 2981195 h 6851441"/>
              <a:gd name="connsiteX2-5" fmla="*/ 6726477 w 6726477"/>
              <a:gd name="connsiteY2-6" fmla="*/ 6851441 h 6851441"/>
              <a:gd name="connsiteX3-7" fmla="*/ 0 w 6726477"/>
              <a:gd name="connsiteY3-8" fmla="*/ 6851441 h 6851441"/>
              <a:gd name="connsiteX4-9" fmla="*/ 0 w 6726477"/>
              <a:gd name="connsiteY4-10" fmla="*/ 0 h 685144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726477" h="6851441">
                <a:moveTo>
                  <a:pt x="0" y="0"/>
                </a:moveTo>
                <a:lnTo>
                  <a:pt x="3056351" y="2981195"/>
                </a:lnTo>
                <a:lnTo>
                  <a:pt x="6726477" y="6851441"/>
                </a:lnTo>
                <a:lnTo>
                  <a:pt x="0" y="6851441"/>
                </a:lnTo>
                <a:lnTo>
                  <a:pt x="0" y="0"/>
                </a:lnTo>
                <a:close/>
              </a:path>
            </a:pathLst>
          </a:custGeom>
          <a:solidFill>
            <a:srgbClr val="318F79"/>
          </a:solidFill>
          <a:ln w="12700" cap="flat" cmpd="sng" algn="ctr">
            <a:noFill/>
            <a:prstDash val="solid"/>
            <a:miter lim="800000"/>
          </a:ln>
          <a:effectLst/>
        </p:spPr>
        <p:txBody>
          <a:bodyPr rtlCol="0" anchor="ctr"/>
          <a:p>
            <a:pPr algn="ctr"/>
            <a:endParaRPr lang="zh-CN" altLang="en-US" dirty="0">
              <a:solidFill>
                <a:srgbClr val="FFFFFF"/>
              </a:solidFill>
              <a:latin typeface="Arial Narrow" panose="020B0606020202030204" charset="0"/>
              <a:ea typeface="汉仪全唐诗简" panose="00020600040101010101" pitchFamily="18" charset="-122"/>
              <a:cs typeface="汉仪全唐诗简" panose="00020600040101010101" pitchFamily="18" charset="-122"/>
              <a:sym typeface="Arial Narrow" panose="020B0606020202030204" charset="0"/>
            </a:endParaRPr>
          </a:p>
        </p:txBody>
      </p:sp>
      <p:sp>
        <p:nvSpPr>
          <p:cNvPr id="2" name="TextBox 2"/>
          <p:cNvSpPr txBox="1"/>
          <p:nvPr>
            <p:custDataLst>
              <p:tags r:id="rId1"/>
            </p:custDataLst>
          </p:nvPr>
        </p:nvSpPr>
        <p:spPr>
          <a:xfrm>
            <a:off x="540385" y="231140"/>
            <a:ext cx="2019935" cy="521970"/>
          </a:xfrm>
          <a:prstGeom prst="rect">
            <a:avLst/>
          </a:prstGeom>
          <a:noFill/>
        </p:spPr>
        <p:txBody>
          <a:bodyPr wrap="square" rtlCol="0">
            <a:spAutoFit/>
          </a:bodyPr>
          <a:p>
            <a:pPr algn="dist"/>
            <a:r>
              <a:rPr lang="zh-CN" altLang="en-US" sz="2800" b="1" dirty="0">
                <a:ln>
                  <a:noFill/>
                </a:ln>
                <a:solidFill>
                  <a:schemeClr val="accent4">
                    <a:lumMod val="50000"/>
                  </a:schemeClr>
                </a:solidFill>
                <a:effectLst/>
                <a:latin typeface="微软雅黑" panose="020B0503020204020204" charset="-122"/>
                <a:ea typeface="微软雅黑" panose="020B0503020204020204" charset="-122"/>
                <a:cs typeface="微软雅黑" panose="020B0503020204020204" charset="-122"/>
                <a:sym typeface="+mn-ea"/>
              </a:rPr>
              <a:t>本项目导图</a:t>
            </a:r>
            <a:endParaRPr lang="zh-CN" altLang="en-US" sz="2800" b="1" dirty="0">
              <a:ln>
                <a:noFill/>
              </a:ln>
              <a:solidFill>
                <a:schemeClr val="accent4">
                  <a:lumMod val="50000"/>
                </a:schemeClr>
              </a:solidFill>
              <a:effectLst/>
              <a:latin typeface="微软雅黑" panose="020B0503020204020204" charset="-122"/>
              <a:ea typeface="微软雅黑" panose="020B0503020204020204" charset="-122"/>
              <a:cs typeface="微软雅黑" panose="020B0503020204020204" charset="-122"/>
              <a:sym typeface="+mn-ea"/>
            </a:endParaRPr>
          </a:p>
        </p:txBody>
      </p:sp>
      <p:sp>
        <p:nvSpPr>
          <p:cNvPr id="3" name="同侧圆角矩形 2"/>
          <p:cNvSpPr/>
          <p:nvPr>
            <p:custDataLst>
              <p:tags r:id="rId2"/>
            </p:custDataLst>
          </p:nvPr>
        </p:nvSpPr>
        <p:spPr>
          <a:xfrm rot="5400000">
            <a:off x="23495" y="232410"/>
            <a:ext cx="399415" cy="457200"/>
          </a:xfrm>
          <a:prstGeom prst="round2SameRect">
            <a:avLst>
              <a:gd name="adj1" fmla="val 50000"/>
              <a:gd name="adj2" fmla="val 0"/>
            </a:avLst>
          </a:prstGeom>
        </p:spPr>
        <p:style>
          <a:lnRef idx="0">
            <a:srgbClr val="FFFFFF"/>
          </a:lnRef>
          <a:fillRef idx="1">
            <a:schemeClr val="accent5"/>
          </a:fillRef>
          <a:effectRef idx="2">
            <a:schemeClr val="accent5"/>
          </a:effectRef>
          <a:fontRef idx="minor">
            <a:schemeClr val="lt1"/>
          </a:fontRef>
        </p:style>
        <p:txBody>
          <a:bodyPr rtlCol="0" anchor="ctr"/>
          <a:p>
            <a:pPr algn="ctr"/>
            <a:endParaRPr lang="zh-CN" altLang="en-US"/>
          </a:p>
        </p:txBody>
      </p:sp>
      <p:pic>
        <p:nvPicPr>
          <p:cNvPr id="46" name="图片 4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90760" y="3698875"/>
            <a:ext cx="2242185" cy="2997200"/>
          </a:xfrm>
          <a:prstGeom prst="rect">
            <a:avLst/>
          </a:prstGeom>
        </p:spPr>
      </p:pic>
      <p:pic>
        <p:nvPicPr>
          <p:cNvPr id="24" name="图片 4"/>
          <p:cNvPicPr>
            <a:picLocks noChangeAspect="1"/>
          </p:cNvPicPr>
          <p:nvPr/>
        </p:nvPicPr>
        <p:blipFill>
          <a:blip r:embed="rId4"/>
          <a:stretch>
            <a:fillRect/>
          </a:stretch>
        </p:blipFill>
        <p:spPr>
          <a:xfrm>
            <a:off x="265430" y="879475"/>
            <a:ext cx="11661140" cy="509905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bg1"/>
                </a:solidFill>
              </a:rPr>
              <a:t>新知解析</a:t>
            </a:r>
            <a:endParaRPr lang="zh-CN" altLang="en-US">
              <a:solidFill>
                <a:schemeClr val="bg1"/>
              </a:solidFill>
            </a:endParaRPr>
          </a:p>
        </p:txBody>
      </p:sp>
      <p:sp>
        <p:nvSpPr>
          <p:cNvPr id="6" name="矩形 5"/>
          <p:cNvSpPr/>
          <p:nvPr/>
        </p:nvSpPr>
        <p:spPr>
          <a:xfrm>
            <a:off x="3903980" y="18669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操作演示</a:t>
            </a:r>
            <a:endParaRPr lang="zh-CN" altLang="en-US">
              <a:solidFill>
                <a:schemeClr val="tx1"/>
              </a:solidFill>
            </a:endParaRPr>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9" name="矩形 8"/>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文本框 1"/>
          <p:cNvSpPr txBox="1"/>
          <p:nvPr/>
        </p:nvSpPr>
        <p:spPr>
          <a:xfrm>
            <a:off x="608400" y="887150"/>
            <a:ext cx="4064000" cy="368300"/>
          </a:xfrm>
          <a:prstGeom prst="rect">
            <a:avLst/>
          </a:prstGeom>
        </p:spPr>
        <p:txBody>
          <a:bodyPr>
            <a:spAutoFit/>
            <a:extLst>
              <a:ext uri="{4A0BC546-FE56-4ADE-93B0-CB8AF2F6F144}">
                <wpsdc:textFrameExt xmlns:wpsdc="http://www.wps.cn/officeDocument/2022/drawingmlCustomData" type="text"/>
              </a:ext>
            </a:extLst>
          </a:bodyPr>
          <a:p>
            <a:pPr algn="l"/>
            <a:r>
              <a:rPr lang="zh-CN" altLang="en-US" sz="1800" b="1">
                <a:latin typeface="宋体" panose="02010600030101010101" pitchFamily="2" charset="-122"/>
                <a:ea typeface="宋体" panose="02010600030101010101" pitchFamily="2" charset="-122"/>
              </a:rPr>
              <a:t>④输入固定资产明细表信息</a:t>
            </a:r>
            <a:endParaRPr lang="zh-CN" altLang="en-US" sz="1800" b="1">
              <a:latin typeface="宋体" panose="02010600030101010101" pitchFamily="2" charset="-122"/>
              <a:ea typeface="宋体" panose="02010600030101010101" pitchFamily="2" charset="-122"/>
            </a:endParaRPr>
          </a:p>
        </p:txBody>
      </p:sp>
      <p:pic>
        <p:nvPicPr>
          <p:cNvPr id="10" name="图片 9"/>
          <p:cNvPicPr>
            <a:picLocks noChangeAspect="1"/>
          </p:cNvPicPr>
          <p:nvPr/>
        </p:nvPicPr>
        <p:blipFill>
          <a:blip r:embed="rId1"/>
          <a:stretch>
            <a:fillRect/>
          </a:stretch>
        </p:blipFill>
        <p:spPr>
          <a:xfrm rot="5400000">
            <a:off x="3928110" y="-2432685"/>
            <a:ext cx="4028440" cy="11297920"/>
          </a:xfrm>
          <a:prstGeom prst="rect">
            <a:avLst/>
          </a:prstGeom>
        </p:spPr>
      </p:pic>
    </p:spTree>
    <p:custDataLst>
      <p:tags r:id="rId2"/>
    </p:custData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bg1"/>
                </a:solidFill>
              </a:rPr>
              <a:t>新知解析</a:t>
            </a:r>
            <a:endParaRPr lang="zh-CN" altLang="en-US">
              <a:solidFill>
                <a:schemeClr val="bg1"/>
              </a:solidFill>
            </a:endParaRPr>
          </a:p>
        </p:txBody>
      </p:sp>
      <p:sp>
        <p:nvSpPr>
          <p:cNvPr id="7" name="矩形 6"/>
          <p:cNvSpPr/>
          <p:nvPr/>
        </p:nvSpPr>
        <p:spPr>
          <a:xfrm>
            <a:off x="5603875" y="18732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任务小结</a:t>
            </a:r>
            <a:endParaRPr lang="zh-CN" altLang="en-US">
              <a:solidFill>
                <a:schemeClr val="tx1"/>
              </a:solidFill>
            </a:endParaRPr>
          </a:p>
        </p:txBody>
      </p:sp>
      <p:sp>
        <p:nvSpPr>
          <p:cNvPr id="9" name="矩形 8"/>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11" name="矩形 10"/>
          <p:cNvSpPr/>
          <p:nvPr/>
        </p:nvSpPr>
        <p:spPr>
          <a:xfrm>
            <a:off x="960120" y="1363345"/>
            <a:ext cx="10217150" cy="2861945"/>
          </a:xfrm>
          <a:prstGeom prst="rect">
            <a:avLst/>
          </a:prstGeom>
          <a:solidFill>
            <a:schemeClr val="accent5">
              <a:lumMod val="20000"/>
              <a:lumOff val="80000"/>
            </a:schemeClr>
          </a:solidFill>
          <a:ln>
            <a:solidFill>
              <a:schemeClr val="accent5">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indent="0" algn="l"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1.固定资产基础表表格格式的美化；</a:t>
            </a:r>
            <a:endParaRPr lang="zh-CN" altLang="en-US" sz="2800">
              <a:solidFill>
                <a:schemeClr val="tx1"/>
              </a:solidFill>
              <a:latin typeface="微软雅黑" panose="020B0503020204020204" charset="-122"/>
              <a:ea typeface="微软雅黑" panose="020B0503020204020204" charset="-122"/>
              <a:cs typeface="微软雅黑" panose="020B0503020204020204" charset="-122"/>
            </a:endParaRPr>
          </a:p>
          <a:p>
            <a:pPr indent="0" algn="l"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2.单元格格式设置；</a:t>
            </a:r>
            <a:endParaRPr lang="zh-CN" altLang="en-US" sz="2800">
              <a:solidFill>
                <a:schemeClr val="tx1"/>
              </a:solidFill>
              <a:latin typeface="微软雅黑" panose="020B0503020204020204" charset="-122"/>
              <a:ea typeface="微软雅黑" panose="020B0503020204020204" charset="-122"/>
              <a:cs typeface="微软雅黑" panose="020B0503020204020204" charset="-122"/>
            </a:endParaRPr>
          </a:p>
          <a:p>
            <a:pPr indent="0" algn="l" fontAlgn="auto">
              <a:lnSpc>
                <a:spcPct val="150000"/>
              </a:lnSpc>
            </a:pP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3.</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单元格数据验证；</a:t>
            </a:r>
            <a:endPar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pPr>
            <a:r>
              <a:rPr lang="en-US" altLang="zh-CN" sz="2800">
                <a:solidFill>
                  <a:schemeClr val="tx1"/>
                </a:solidFill>
                <a:latin typeface="微软雅黑" panose="020B0503020204020204" charset="-122"/>
                <a:ea typeface="微软雅黑" panose="020B0503020204020204" charset="-122"/>
                <a:cs typeface="微软雅黑" panose="020B0503020204020204" charset="-122"/>
                <a:sym typeface="+mn-ea"/>
              </a:rPr>
              <a:t>4.</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单元格公式输入；</a:t>
            </a:r>
            <a:endPar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pic>
        <p:nvPicPr>
          <p:cNvPr id="18435" name="Picture 4" descr="png-012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580563" y="5135563"/>
            <a:ext cx="2155825" cy="172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新知解析</a:t>
            </a:r>
            <a:endParaRPr lang="zh-CN" altLang="en-US"/>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学以致用</a:t>
            </a:r>
            <a:endParaRPr lang="zh-CN" altLang="en-US">
              <a:solidFill>
                <a:schemeClr val="tx1"/>
              </a:solidFill>
            </a:endParaRPr>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3" name="文本框 2"/>
          <p:cNvSpPr txBox="1"/>
          <p:nvPr/>
        </p:nvSpPr>
        <p:spPr>
          <a:xfrm>
            <a:off x="-118745" y="704215"/>
            <a:ext cx="12092940" cy="5908040"/>
          </a:xfrm>
          <a:prstGeom prst="rect">
            <a:avLst/>
          </a:prstGeom>
          <a:noFill/>
          <a:ln w="9525">
            <a:noFill/>
          </a:ln>
        </p:spPr>
        <p:txBody>
          <a:bodyPr>
            <a:noAutofit/>
          </a:bodyPr>
          <a:p>
            <a:pPr marL="533400" indent="0" fontAlgn="auto">
              <a:lnSpc>
                <a:spcPts val="2400"/>
              </a:lnSpc>
            </a:pPr>
            <a:r>
              <a:rPr lang="zh-CN" sz="2400" b="0">
                <a:solidFill>
                  <a:srgbClr val="231F20"/>
                </a:solidFill>
                <a:ea typeface="微软雅黑" panose="020B0503020204020204" charset="-122"/>
              </a:rPr>
              <a:t>   </a:t>
            </a:r>
            <a:r>
              <a:rPr lang="en-US" altLang="zh-CN" sz="2400">
                <a:solidFill>
                  <a:srgbClr val="000000"/>
                </a:solidFill>
                <a:cs typeface="Arial" panose="020B0604020202020204" pitchFamily="34" charset="0"/>
                <a:sym typeface="+mn-ea"/>
              </a:rPr>
              <a:t>   </a:t>
            </a:r>
            <a:r>
              <a:rPr lang="zh-CN" altLang="en-US" sz="2400" b="1" dirty="0" smtClean="0">
                <a:solidFill>
                  <a:srgbClr val="C00000"/>
                </a:solidFill>
                <a:sym typeface="+mn-ea"/>
              </a:rPr>
              <a:t>思考？？</a:t>
            </a:r>
            <a:endParaRPr lang="en-US" altLang="zh-CN" sz="2400" b="1" dirty="0" smtClean="0">
              <a:solidFill>
                <a:srgbClr val="C00000"/>
              </a:solidFill>
            </a:endParaRPr>
          </a:p>
          <a:p>
            <a:pPr marL="533400" indent="0" fontAlgn="auto">
              <a:lnSpc>
                <a:spcPts val="2600"/>
              </a:lnSpc>
            </a:pPr>
            <a:r>
              <a:rPr lang="zh-CN" sz="2400">
                <a:solidFill>
                  <a:srgbClr val="231F20"/>
                </a:solidFill>
                <a:ea typeface="微软雅黑" panose="020B0503020204020204" charset="-122"/>
              </a:rPr>
              <a:t>齐鲁公司是一家生产机械设备的企业，虽然规模不大，但固定资产较多，而且价值较高。因此，固定资产管理对该企业来说是相当重要的。该公司设有厂部、财务处、人事处、采购处、销售处、金工车间和机装车间等部门。固定资产所属部门负责其固定资产的维护。目前，该公司已有各类固定资产设备10台，集中在财务处管理。每个固定资产都有一张卡片，记录它增加的方式、开始使用的日期、固定资产编码、规格、种类所属部门、原始价值、累计价值、净值和折旧方法等信息。固定资产日常管理业务有固定资产的增加和减少、部门间的调拨、月折旧的计提和折旧数据的汇总分析。该公司的固定资产分为房屋建筑类、机械设备类、运输工具类和办公设备类，其编码分别是02、03、05、06，净残值率分别为 5%、4%、4%、3%。其中，05 号固定资产预计总工作量为400000千米，本月工作量为2000千米。该公司从20</a:t>
            </a:r>
            <a:r>
              <a:rPr lang="en-US" altLang="zh-CN" sz="2400">
                <a:solidFill>
                  <a:srgbClr val="231F20"/>
                </a:solidFill>
                <a:ea typeface="微软雅黑" panose="020B0503020204020204" charset="-122"/>
              </a:rPr>
              <a:t>23</a:t>
            </a:r>
            <a:r>
              <a:rPr lang="zh-CN" sz="2400">
                <a:solidFill>
                  <a:srgbClr val="231F20"/>
                </a:solidFill>
                <a:ea typeface="微软雅黑" panose="020B0503020204020204" charset="-122"/>
              </a:rPr>
              <a:t>年</a:t>
            </a:r>
            <a:r>
              <a:rPr lang="en-US" altLang="zh-CN" sz="2400">
                <a:solidFill>
                  <a:srgbClr val="231F20"/>
                </a:solidFill>
                <a:ea typeface="微软雅黑" panose="020B0503020204020204" charset="-122"/>
              </a:rPr>
              <a:t>1</a:t>
            </a:r>
            <a:r>
              <a:rPr lang="zh-CN" sz="2400">
                <a:solidFill>
                  <a:srgbClr val="231F20"/>
                </a:solidFill>
                <a:ea typeface="微软雅黑" panose="020B0503020204020204" charset="-122"/>
              </a:rPr>
              <a:t>月起用电子表格(Excel)核算固定资产。</a:t>
            </a:r>
            <a:endParaRPr lang="zh-CN" sz="2400">
              <a:solidFill>
                <a:srgbClr val="231F20"/>
              </a:solidFill>
              <a:ea typeface="微软雅黑" panose="020B0503020204020204" charset="-122"/>
            </a:endParaRPr>
          </a:p>
          <a:p>
            <a:pPr marL="533400" indent="0" fontAlgn="auto">
              <a:lnSpc>
                <a:spcPts val="2600"/>
              </a:lnSpc>
            </a:pPr>
            <a:r>
              <a:rPr lang="zh-CN" sz="2400">
                <a:solidFill>
                  <a:srgbClr val="231F20"/>
                </a:solidFill>
                <a:ea typeface="微软雅黑" panose="020B0503020204020204" charset="-122"/>
              </a:rPr>
              <a:t>【要求】</a:t>
            </a:r>
            <a:endParaRPr lang="zh-CN" sz="2400">
              <a:solidFill>
                <a:srgbClr val="231F20"/>
              </a:solidFill>
              <a:ea typeface="微软雅黑" panose="020B0503020204020204" charset="-122"/>
            </a:endParaRPr>
          </a:p>
          <a:p>
            <a:pPr marL="533400" indent="0" fontAlgn="auto">
              <a:lnSpc>
                <a:spcPts val="2600"/>
              </a:lnSpc>
            </a:pPr>
            <a:r>
              <a:rPr lang="zh-CN" sz="2400">
                <a:solidFill>
                  <a:srgbClr val="231F20"/>
                </a:solidFill>
                <a:ea typeface="微软雅黑" panose="020B0503020204020204" charset="-122"/>
              </a:rPr>
              <a:t>根据上述资料，完成下列操作。</a:t>
            </a:r>
            <a:endParaRPr lang="zh-CN" sz="2400">
              <a:solidFill>
                <a:srgbClr val="231F20"/>
              </a:solidFill>
              <a:ea typeface="微软雅黑" panose="020B0503020204020204" charset="-122"/>
            </a:endParaRPr>
          </a:p>
          <a:p>
            <a:pPr marL="533400" indent="0" fontAlgn="auto">
              <a:lnSpc>
                <a:spcPts val="2600"/>
              </a:lnSpc>
            </a:pPr>
            <a:r>
              <a:rPr lang="zh-CN" sz="2400">
                <a:solidFill>
                  <a:srgbClr val="231F20"/>
                </a:solidFill>
                <a:ea typeface="微软雅黑" panose="020B0503020204020204" charset="-122"/>
              </a:rPr>
              <a:t>(1)设计固定资产卡片样式，录入固定资产卡片的初始数据，</a:t>
            </a:r>
            <a:endParaRPr lang="zh-CN" sz="2400">
              <a:solidFill>
                <a:srgbClr val="231F20"/>
              </a:solidFill>
              <a:ea typeface="微软雅黑" panose="020B0503020204020204" charset="-122"/>
            </a:endParaRPr>
          </a:p>
          <a:p>
            <a:pPr marL="533400" indent="0" fontAlgn="auto">
              <a:lnSpc>
                <a:spcPts val="2600"/>
              </a:lnSpc>
            </a:pPr>
            <a:r>
              <a:rPr lang="zh-CN" sz="2400">
                <a:solidFill>
                  <a:srgbClr val="231F20"/>
                </a:solidFill>
                <a:ea typeface="微软雅黑" panose="020B0503020204020204" charset="-122"/>
              </a:rPr>
              <a:t>(2)增加固定资产</a:t>
            </a:r>
            <a:endParaRPr lang="zh-CN" sz="2400">
              <a:solidFill>
                <a:srgbClr val="231F20"/>
              </a:solidFill>
              <a:ea typeface="微软雅黑" panose="020B0503020204020204" charset="-122"/>
            </a:endParaRPr>
          </a:p>
          <a:p>
            <a:pPr marL="533400" indent="0" fontAlgn="auto">
              <a:lnSpc>
                <a:spcPts val="2600"/>
              </a:lnSpc>
            </a:pPr>
            <a:r>
              <a:rPr lang="zh-CN" sz="2400">
                <a:solidFill>
                  <a:srgbClr val="231F20"/>
                </a:solidFill>
                <a:ea typeface="微软雅黑" panose="020B0503020204020204" charset="-122"/>
              </a:rPr>
              <a:t>(3)减少固定资产</a:t>
            </a:r>
            <a:endParaRPr lang="zh-CN" sz="2400">
              <a:solidFill>
                <a:srgbClr val="231F20"/>
              </a:solidFill>
              <a:ea typeface="微软雅黑" panose="020B0503020204020204" charset="-122"/>
            </a:endParaRPr>
          </a:p>
          <a:p>
            <a:pPr marL="533400" indent="0" fontAlgn="auto">
              <a:lnSpc>
                <a:spcPts val="2600"/>
              </a:lnSpc>
            </a:pPr>
            <a:r>
              <a:rPr lang="zh-CN" sz="2400">
                <a:solidFill>
                  <a:srgbClr val="231F20"/>
                </a:solidFill>
                <a:ea typeface="微软雅黑" panose="020B0503020204020204" charset="-122"/>
              </a:rPr>
              <a:t>(4)记录固定资产在部门间的调拨</a:t>
            </a:r>
            <a:endParaRPr lang="zh-CN" sz="2400">
              <a:solidFill>
                <a:srgbClr val="231F20"/>
              </a:solidFill>
              <a:ea typeface="微软雅黑" panose="020B0503020204020204" charset="-122"/>
            </a:endParaRPr>
          </a:p>
          <a:p>
            <a:pPr marL="533400" indent="-533400" fontAlgn="auto">
              <a:lnSpc>
                <a:spcPct val="100000"/>
              </a:lnSpc>
            </a:pPr>
            <a:r>
              <a:rPr lang="en-US" altLang="zh-CN" sz="2400" b="0">
                <a:solidFill>
                  <a:schemeClr val="tx1"/>
                </a:solidFill>
                <a:cs typeface="Arial" panose="020B0604020202020204" pitchFamily="34" charset="0"/>
              </a:rPr>
              <a:t>        </a:t>
            </a:r>
            <a:endParaRPr lang="en-US" altLang="zh-CN" sz="2400" b="0">
              <a:solidFill>
                <a:schemeClr val="tx1"/>
              </a:solidFill>
              <a:cs typeface="Arial" panose="020B0604020202020204" pitchFamily="34" charset="0"/>
              <a:sym typeface="+mn-ea"/>
            </a:endParaRPr>
          </a:p>
        </p:txBody>
      </p:sp>
      <p:grpSp>
        <p:nvGrpSpPr>
          <p:cNvPr id="4" name="Group 144"/>
          <p:cNvGrpSpPr>
            <a:grpSpLocks noChangeAspect="1"/>
          </p:cNvGrpSpPr>
          <p:nvPr/>
        </p:nvGrpSpPr>
        <p:grpSpPr bwMode="auto">
          <a:xfrm flipH="1">
            <a:off x="10367645" y="4956175"/>
            <a:ext cx="1791335" cy="1793240"/>
            <a:chOff x="192" y="1920"/>
            <a:chExt cx="1100" cy="1155"/>
          </a:xfrm>
        </p:grpSpPr>
        <p:sp>
          <p:nvSpPr>
            <p:cNvPr id="11" name="AutoShape 145"/>
            <p:cNvSpPr>
              <a:spLocks noChangeAspect="1" noChangeArrowheads="1" noTextEdit="1"/>
            </p:cNvSpPr>
            <p:nvPr/>
          </p:nvSpPr>
          <p:spPr bwMode="auto">
            <a:xfrm>
              <a:off x="192" y="1920"/>
              <a:ext cx="1100" cy="1155"/>
            </a:xfrm>
            <a:prstGeom prst="rect">
              <a:avLst/>
            </a:prstGeom>
            <a:noFill/>
            <a:ln w="9525">
              <a:noFill/>
              <a:miter lim="800000"/>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2" name="Freeform 146"/>
            <p:cNvSpPr/>
            <p:nvPr/>
          </p:nvSpPr>
          <p:spPr bwMode="auto">
            <a:xfrm>
              <a:off x="198" y="1937"/>
              <a:ext cx="1086" cy="1133"/>
            </a:xfrm>
            <a:custGeom>
              <a:avLst/>
              <a:gdLst/>
              <a:ahLst/>
              <a:cxnLst>
                <a:cxn ang="0">
                  <a:pos x="2110" y="793"/>
                </a:cxn>
                <a:cxn ang="0">
                  <a:pos x="2022" y="811"/>
                </a:cxn>
                <a:cxn ang="0">
                  <a:pos x="1939" y="616"/>
                </a:cxn>
                <a:cxn ang="0">
                  <a:pos x="1938" y="435"/>
                </a:cxn>
                <a:cxn ang="0">
                  <a:pos x="1871" y="336"/>
                </a:cxn>
                <a:cxn ang="0">
                  <a:pos x="1836" y="111"/>
                </a:cxn>
                <a:cxn ang="0">
                  <a:pos x="1764" y="124"/>
                </a:cxn>
                <a:cxn ang="0">
                  <a:pos x="1711" y="72"/>
                </a:cxn>
                <a:cxn ang="0">
                  <a:pos x="1590" y="3"/>
                </a:cxn>
                <a:cxn ang="0">
                  <a:pos x="1449" y="140"/>
                </a:cxn>
                <a:cxn ang="0">
                  <a:pos x="1320" y="351"/>
                </a:cxn>
                <a:cxn ang="0">
                  <a:pos x="1135" y="605"/>
                </a:cxn>
                <a:cxn ang="0">
                  <a:pos x="941" y="743"/>
                </a:cxn>
                <a:cxn ang="0">
                  <a:pos x="724" y="626"/>
                </a:cxn>
                <a:cxn ang="0">
                  <a:pos x="457" y="654"/>
                </a:cxn>
                <a:cxn ang="0">
                  <a:pos x="254" y="940"/>
                </a:cxn>
                <a:cxn ang="0">
                  <a:pos x="116" y="1008"/>
                </a:cxn>
                <a:cxn ang="0">
                  <a:pos x="0" y="1179"/>
                </a:cxn>
                <a:cxn ang="0">
                  <a:pos x="70" y="1184"/>
                </a:cxn>
                <a:cxn ang="0">
                  <a:pos x="138" y="1099"/>
                </a:cxn>
                <a:cxn ang="0">
                  <a:pos x="114" y="1174"/>
                </a:cxn>
                <a:cxn ang="0">
                  <a:pos x="123" y="1258"/>
                </a:cxn>
                <a:cxn ang="0">
                  <a:pos x="179" y="1251"/>
                </a:cxn>
                <a:cxn ang="0">
                  <a:pos x="227" y="1155"/>
                </a:cxn>
                <a:cxn ang="0">
                  <a:pos x="250" y="1132"/>
                </a:cxn>
                <a:cxn ang="0">
                  <a:pos x="341" y="1176"/>
                </a:cxn>
                <a:cxn ang="0">
                  <a:pos x="380" y="1126"/>
                </a:cxn>
                <a:cxn ang="0">
                  <a:pos x="335" y="1027"/>
                </a:cxn>
                <a:cxn ang="0">
                  <a:pos x="496" y="882"/>
                </a:cxn>
                <a:cxn ang="0">
                  <a:pos x="594" y="880"/>
                </a:cxn>
                <a:cxn ang="0">
                  <a:pos x="631" y="1030"/>
                </a:cxn>
                <a:cxn ang="0">
                  <a:pos x="503" y="1333"/>
                </a:cxn>
                <a:cxn ang="0">
                  <a:pos x="576" y="1910"/>
                </a:cxn>
                <a:cxn ang="0">
                  <a:pos x="672" y="2202"/>
                </a:cxn>
                <a:cxn ang="0">
                  <a:pos x="490" y="2197"/>
                </a:cxn>
                <a:cxn ang="0">
                  <a:pos x="587" y="2265"/>
                </a:cxn>
                <a:cxn ang="0">
                  <a:pos x="737" y="2235"/>
                </a:cxn>
                <a:cxn ang="0">
                  <a:pos x="786" y="2200"/>
                </a:cxn>
                <a:cxn ang="0">
                  <a:pos x="1434" y="2205"/>
                </a:cxn>
                <a:cxn ang="0">
                  <a:pos x="1488" y="2235"/>
                </a:cxn>
                <a:cxn ang="0">
                  <a:pos x="1658" y="2265"/>
                </a:cxn>
                <a:cxn ang="0">
                  <a:pos x="1718" y="2193"/>
                </a:cxn>
                <a:cxn ang="0">
                  <a:pos x="1544" y="2201"/>
                </a:cxn>
                <a:cxn ang="0">
                  <a:pos x="1467" y="1849"/>
                </a:cxn>
                <a:cxn ang="0">
                  <a:pos x="1420" y="1472"/>
                </a:cxn>
                <a:cxn ang="0">
                  <a:pos x="1620" y="1517"/>
                </a:cxn>
                <a:cxn ang="0">
                  <a:pos x="1619" y="1231"/>
                </a:cxn>
                <a:cxn ang="0">
                  <a:pos x="1449" y="1107"/>
                </a:cxn>
                <a:cxn ang="0">
                  <a:pos x="1573" y="829"/>
                </a:cxn>
                <a:cxn ang="0">
                  <a:pos x="1681" y="908"/>
                </a:cxn>
                <a:cxn ang="0">
                  <a:pos x="1825" y="933"/>
                </a:cxn>
                <a:cxn ang="0">
                  <a:pos x="1908" y="893"/>
                </a:cxn>
                <a:cxn ang="0">
                  <a:pos x="1907" y="946"/>
                </a:cxn>
                <a:cxn ang="0">
                  <a:pos x="1871" y="1034"/>
                </a:cxn>
                <a:cxn ang="0">
                  <a:pos x="1807" y="1214"/>
                </a:cxn>
                <a:cxn ang="0">
                  <a:pos x="1702" y="1272"/>
                </a:cxn>
                <a:cxn ang="0">
                  <a:pos x="1756" y="1508"/>
                </a:cxn>
                <a:cxn ang="0">
                  <a:pos x="1909" y="1348"/>
                </a:cxn>
                <a:cxn ang="0">
                  <a:pos x="1984" y="1127"/>
                </a:cxn>
                <a:cxn ang="0">
                  <a:pos x="2112" y="1074"/>
                </a:cxn>
                <a:cxn ang="0">
                  <a:pos x="2180" y="969"/>
                </a:cxn>
              </a:cxnLst>
              <a:rect l="0" t="0" r="r" b="b"/>
              <a:pathLst>
                <a:path w="2181" h="2265">
                  <a:moveTo>
                    <a:pt x="2152" y="908"/>
                  </a:moveTo>
                  <a:lnTo>
                    <a:pt x="2154" y="887"/>
                  </a:lnTo>
                  <a:lnTo>
                    <a:pt x="2151" y="861"/>
                  </a:lnTo>
                  <a:lnTo>
                    <a:pt x="2144" y="831"/>
                  </a:lnTo>
                  <a:lnTo>
                    <a:pt x="2129" y="807"/>
                  </a:lnTo>
                  <a:lnTo>
                    <a:pt x="2125" y="802"/>
                  </a:lnTo>
                  <a:lnTo>
                    <a:pt x="2120" y="799"/>
                  </a:lnTo>
                  <a:lnTo>
                    <a:pt x="2114" y="795"/>
                  </a:lnTo>
                  <a:lnTo>
                    <a:pt x="2110" y="793"/>
                  </a:lnTo>
                  <a:lnTo>
                    <a:pt x="2104" y="791"/>
                  </a:lnTo>
                  <a:lnTo>
                    <a:pt x="2097" y="790"/>
                  </a:lnTo>
                  <a:lnTo>
                    <a:pt x="2091" y="790"/>
                  </a:lnTo>
                  <a:lnTo>
                    <a:pt x="2084" y="790"/>
                  </a:lnTo>
                  <a:lnTo>
                    <a:pt x="2072" y="791"/>
                  </a:lnTo>
                  <a:lnTo>
                    <a:pt x="2058" y="794"/>
                  </a:lnTo>
                  <a:lnTo>
                    <a:pt x="2045" y="799"/>
                  </a:lnTo>
                  <a:lnTo>
                    <a:pt x="2034" y="804"/>
                  </a:lnTo>
                  <a:lnTo>
                    <a:pt x="2022" y="811"/>
                  </a:lnTo>
                  <a:lnTo>
                    <a:pt x="2011" y="818"/>
                  </a:lnTo>
                  <a:lnTo>
                    <a:pt x="2000" y="826"/>
                  </a:lnTo>
                  <a:lnTo>
                    <a:pt x="1990" y="834"/>
                  </a:lnTo>
                  <a:lnTo>
                    <a:pt x="1879" y="710"/>
                  </a:lnTo>
                  <a:lnTo>
                    <a:pt x="1894" y="693"/>
                  </a:lnTo>
                  <a:lnTo>
                    <a:pt x="1908" y="676"/>
                  </a:lnTo>
                  <a:lnTo>
                    <a:pt x="1920" y="656"/>
                  </a:lnTo>
                  <a:lnTo>
                    <a:pt x="1930" y="636"/>
                  </a:lnTo>
                  <a:lnTo>
                    <a:pt x="1939" y="616"/>
                  </a:lnTo>
                  <a:lnTo>
                    <a:pt x="1946" y="594"/>
                  </a:lnTo>
                  <a:lnTo>
                    <a:pt x="1951" y="572"/>
                  </a:lnTo>
                  <a:lnTo>
                    <a:pt x="1953" y="549"/>
                  </a:lnTo>
                  <a:lnTo>
                    <a:pt x="1987" y="563"/>
                  </a:lnTo>
                  <a:lnTo>
                    <a:pt x="2002" y="537"/>
                  </a:lnTo>
                  <a:lnTo>
                    <a:pt x="1953" y="502"/>
                  </a:lnTo>
                  <a:lnTo>
                    <a:pt x="1950" y="479"/>
                  </a:lnTo>
                  <a:lnTo>
                    <a:pt x="1945" y="457"/>
                  </a:lnTo>
                  <a:lnTo>
                    <a:pt x="1938" y="435"/>
                  </a:lnTo>
                  <a:lnTo>
                    <a:pt x="1929" y="414"/>
                  </a:lnTo>
                  <a:lnTo>
                    <a:pt x="1919" y="395"/>
                  </a:lnTo>
                  <a:lnTo>
                    <a:pt x="1907" y="375"/>
                  </a:lnTo>
                  <a:lnTo>
                    <a:pt x="1893" y="358"/>
                  </a:lnTo>
                  <a:lnTo>
                    <a:pt x="1877" y="340"/>
                  </a:lnTo>
                  <a:lnTo>
                    <a:pt x="1876" y="339"/>
                  </a:lnTo>
                  <a:lnTo>
                    <a:pt x="1875" y="338"/>
                  </a:lnTo>
                  <a:lnTo>
                    <a:pt x="1873" y="337"/>
                  </a:lnTo>
                  <a:lnTo>
                    <a:pt x="1871" y="336"/>
                  </a:lnTo>
                  <a:lnTo>
                    <a:pt x="1874" y="324"/>
                  </a:lnTo>
                  <a:lnTo>
                    <a:pt x="1884" y="276"/>
                  </a:lnTo>
                  <a:lnTo>
                    <a:pt x="1891" y="230"/>
                  </a:lnTo>
                  <a:lnTo>
                    <a:pt x="1892" y="188"/>
                  </a:lnTo>
                  <a:lnTo>
                    <a:pt x="1883" y="157"/>
                  </a:lnTo>
                  <a:lnTo>
                    <a:pt x="1870" y="139"/>
                  </a:lnTo>
                  <a:lnTo>
                    <a:pt x="1859" y="125"/>
                  </a:lnTo>
                  <a:lnTo>
                    <a:pt x="1847" y="117"/>
                  </a:lnTo>
                  <a:lnTo>
                    <a:pt x="1836" y="111"/>
                  </a:lnTo>
                  <a:lnTo>
                    <a:pt x="1824" y="110"/>
                  </a:lnTo>
                  <a:lnTo>
                    <a:pt x="1813" y="110"/>
                  </a:lnTo>
                  <a:lnTo>
                    <a:pt x="1800" y="114"/>
                  </a:lnTo>
                  <a:lnTo>
                    <a:pt x="1787" y="117"/>
                  </a:lnTo>
                  <a:lnTo>
                    <a:pt x="1783" y="118"/>
                  </a:lnTo>
                  <a:lnTo>
                    <a:pt x="1778" y="119"/>
                  </a:lnTo>
                  <a:lnTo>
                    <a:pt x="1773" y="122"/>
                  </a:lnTo>
                  <a:lnTo>
                    <a:pt x="1769" y="123"/>
                  </a:lnTo>
                  <a:lnTo>
                    <a:pt x="1764" y="124"/>
                  </a:lnTo>
                  <a:lnTo>
                    <a:pt x="1760" y="124"/>
                  </a:lnTo>
                  <a:lnTo>
                    <a:pt x="1754" y="125"/>
                  </a:lnTo>
                  <a:lnTo>
                    <a:pt x="1749" y="125"/>
                  </a:lnTo>
                  <a:lnTo>
                    <a:pt x="1740" y="124"/>
                  </a:lnTo>
                  <a:lnTo>
                    <a:pt x="1734" y="119"/>
                  </a:lnTo>
                  <a:lnTo>
                    <a:pt x="1729" y="109"/>
                  </a:lnTo>
                  <a:lnTo>
                    <a:pt x="1722" y="94"/>
                  </a:lnTo>
                  <a:lnTo>
                    <a:pt x="1717" y="84"/>
                  </a:lnTo>
                  <a:lnTo>
                    <a:pt x="1711" y="72"/>
                  </a:lnTo>
                  <a:lnTo>
                    <a:pt x="1706" y="59"/>
                  </a:lnTo>
                  <a:lnTo>
                    <a:pt x="1697" y="48"/>
                  </a:lnTo>
                  <a:lnTo>
                    <a:pt x="1687" y="36"/>
                  </a:lnTo>
                  <a:lnTo>
                    <a:pt x="1676" y="25"/>
                  </a:lnTo>
                  <a:lnTo>
                    <a:pt x="1661" y="13"/>
                  </a:lnTo>
                  <a:lnTo>
                    <a:pt x="1642" y="4"/>
                  </a:lnTo>
                  <a:lnTo>
                    <a:pt x="1625" y="0"/>
                  </a:lnTo>
                  <a:lnTo>
                    <a:pt x="1608" y="0"/>
                  </a:lnTo>
                  <a:lnTo>
                    <a:pt x="1590" y="3"/>
                  </a:lnTo>
                  <a:lnTo>
                    <a:pt x="1573" y="11"/>
                  </a:lnTo>
                  <a:lnTo>
                    <a:pt x="1555" y="21"/>
                  </a:lnTo>
                  <a:lnTo>
                    <a:pt x="1537" y="35"/>
                  </a:lnTo>
                  <a:lnTo>
                    <a:pt x="1521" y="50"/>
                  </a:lnTo>
                  <a:lnTo>
                    <a:pt x="1505" y="67"/>
                  </a:lnTo>
                  <a:lnTo>
                    <a:pt x="1489" y="86"/>
                  </a:lnTo>
                  <a:lnTo>
                    <a:pt x="1475" y="104"/>
                  </a:lnTo>
                  <a:lnTo>
                    <a:pt x="1461" y="123"/>
                  </a:lnTo>
                  <a:lnTo>
                    <a:pt x="1449" y="140"/>
                  </a:lnTo>
                  <a:lnTo>
                    <a:pt x="1438" y="157"/>
                  </a:lnTo>
                  <a:lnTo>
                    <a:pt x="1428" y="172"/>
                  </a:lnTo>
                  <a:lnTo>
                    <a:pt x="1420" y="186"/>
                  </a:lnTo>
                  <a:lnTo>
                    <a:pt x="1414" y="196"/>
                  </a:lnTo>
                  <a:lnTo>
                    <a:pt x="1323" y="143"/>
                  </a:lnTo>
                  <a:lnTo>
                    <a:pt x="1266" y="254"/>
                  </a:lnTo>
                  <a:lnTo>
                    <a:pt x="1368" y="298"/>
                  </a:lnTo>
                  <a:lnTo>
                    <a:pt x="1344" y="324"/>
                  </a:lnTo>
                  <a:lnTo>
                    <a:pt x="1320" y="351"/>
                  </a:lnTo>
                  <a:lnTo>
                    <a:pt x="1295" y="380"/>
                  </a:lnTo>
                  <a:lnTo>
                    <a:pt x="1272" y="408"/>
                  </a:lnTo>
                  <a:lnTo>
                    <a:pt x="1251" y="438"/>
                  </a:lnTo>
                  <a:lnTo>
                    <a:pt x="1229" y="467"/>
                  </a:lnTo>
                  <a:lnTo>
                    <a:pt x="1208" y="496"/>
                  </a:lnTo>
                  <a:lnTo>
                    <a:pt x="1188" y="525"/>
                  </a:lnTo>
                  <a:lnTo>
                    <a:pt x="1170" y="553"/>
                  </a:lnTo>
                  <a:lnTo>
                    <a:pt x="1152" y="580"/>
                  </a:lnTo>
                  <a:lnTo>
                    <a:pt x="1135" y="605"/>
                  </a:lnTo>
                  <a:lnTo>
                    <a:pt x="1120" y="629"/>
                  </a:lnTo>
                  <a:lnTo>
                    <a:pt x="1107" y="652"/>
                  </a:lnTo>
                  <a:lnTo>
                    <a:pt x="1094" y="672"/>
                  </a:lnTo>
                  <a:lnTo>
                    <a:pt x="1084" y="690"/>
                  </a:lnTo>
                  <a:lnTo>
                    <a:pt x="1074" y="705"/>
                  </a:lnTo>
                  <a:lnTo>
                    <a:pt x="998" y="623"/>
                  </a:lnTo>
                  <a:lnTo>
                    <a:pt x="968" y="763"/>
                  </a:lnTo>
                  <a:lnTo>
                    <a:pt x="956" y="754"/>
                  </a:lnTo>
                  <a:lnTo>
                    <a:pt x="941" y="743"/>
                  </a:lnTo>
                  <a:lnTo>
                    <a:pt x="923" y="731"/>
                  </a:lnTo>
                  <a:lnTo>
                    <a:pt x="905" y="718"/>
                  </a:lnTo>
                  <a:lnTo>
                    <a:pt x="883" y="704"/>
                  </a:lnTo>
                  <a:lnTo>
                    <a:pt x="860" y="690"/>
                  </a:lnTo>
                  <a:lnTo>
                    <a:pt x="835" y="677"/>
                  </a:lnTo>
                  <a:lnTo>
                    <a:pt x="808" y="663"/>
                  </a:lnTo>
                  <a:lnTo>
                    <a:pt x="782" y="649"/>
                  </a:lnTo>
                  <a:lnTo>
                    <a:pt x="753" y="636"/>
                  </a:lnTo>
                  <a:lnTo>
                    <a:pt x="724" y="626"/>
                  </a:lnTo>
                  <a:lnTo>
                    <a:pt x="695" y="616"/>
                  </a:lnTo>
                  <a:lnTo>
                    <a:pt x="667" y="608"/>
                  </a:lnTo>
                  <a:lnTo>
                    <a:pt x="637" y="602"/>
                  </a:lnTo>
                  <a:lnTo>
                    <a:pt x="608" y="600"/>
                  </a:lnTo>
                  <a:lnTo>
                    <a:pt x="579" y="598"/>
                  </a:lnTo>
                  <a:lnTo>
                    <a:pt x="548" y="603"/>
                  </a:lnTo>
                  <a:lnTo>
                    <a:pt x="517" y="614"/>
                  </a:lnTo>
                  <a:lnTo>
                    <a:pt x="487" y="632"/>
                  </a:lnTo>
                  <a:lnTo>
                    <a:pt x="457" y="654"/>
                  </a:lnTo>
                  <a:lnTo>
                    <a:pt x="428" y="680"/>
                  </a:lnTo>
                  <a:lnTo>
                    <a:pt x="401" y="710"/>
                  </a:lnTo>
                  <a:lnTo>
                    <a:pt x="374" y="742"/>
                  </a:lnTo>
                  <a:lnTo>
                    <a:pt x="350" y="777"/>
                  </a:lnTo>
                  <a:lnTo>
                    <a:pt x="327" y="811"/>
                  </a:lnTo>
                  <a:lnTo>
                    <a:pt x="305" y="846"/>
                  </a:lnTo>
                  <a:lnTo>
                    <a:pt x="286" y="879"/>
                  </a:lnTo>
                  <a:lnTo>
                    <a:pt x="269" y="910"/>
                  </a:lnTo>
                  <a:lnTo>
                    <a:pt x="254" y="940"/>
                  </a:lnTo>
                  <a:lnTo>
                    <a:pt x="242" y="965"/>
                  </a:lnTo>
                  <a:lnTo>
                    <a:pt x="231" y="986"/>
                  </a:lnTo>
                  <a:lnTo>
                    <a:pt x="224" y="1001"/>
                  </a:lnTo>
                  <a:lnTo>
                    <a:pt x="212" y="999"/>
                  </a:lnTo>
                  <a:lnTo>
                    <a:pt x="197" y="998"/>
                  </a:lnTo>
                  <a:lnTo>
                    <a:pt x="178" y="997"/>
                  </a:lnTo>
                  <a:lnTo>
                    <a:pt x="159" y="998"/>
                  </a:lnTo>
                  <a:lnTo>
                    <a:pt x="137" y="1001"/>
                  </a:lnTo>
                  <a:lnTo>
                    <a:pt x="116" y="1008"/>
                  </a:lnTo>
                  <a:lnTo>
                    <a:pt x="94" y="1018"/>
                  </a:lnTo>
                  <a:lnTo>
                    <a:pt x="73" y="1030"/>
                  </a:lnTo>
                  <a:lnTo>
                    <a:pt x="55" y="1047"/>
                  </a:lnTo>
                  <a:lnTo>
                    <a:pt x="38" y="1068"/>
                  </a:lnTo>
                  <a:lnTo>
                    <a:pt x="24" y="1090"/>
                  </a:lnTo>
                  <a:lnTo>
                    <a:pt x="12" y="1114"/>
                  </a:lnTo>
                  <a:lnTo>
                    <a:pt x="4" y="1137"/>
                  </a:lnTo>
                  <a:lnTo>
                    <a:pt x="0" y="1159"/>
                  </a:lnTo>
                  <a:lnTo>
                    <a:pt x="0" y="1179"/>
                  </a:lnTo>
                  <a:lnTo>
                    <a:pt x="3" y="1194"/>
                  </a:lnTo>
                  <a:lnTo>
                    <a:pt x="9" y="1202"/>
                  </a:lnTo>
                  <a:lnTo>
                    <a:pt x="16" y="1206"/>
                  </a:lnTo>
                  <a:lnTo>
                    <a:pt x="24" y="1209"/>
                  </a:lnTo>
                  <a:lnTo>
                    <a:pt x="33" y="1209"/>
                  </a:lnTo>
                  <a:lnTo>
                    <a:pt x="42" y="1205"/>
                  </a:lnTo>
                  <a:lnTo>
                    <a:pt x="53" y="1201"/>
                  </a:lnTo>
                  <a:lnTo>
                    <a:pt x="61" y="1194"/>
                  </a:lnTo>
                  <a:lnTo>
                    <a:pt x="70" y="1184"/>
                  </a:lnTo>
                  <a:lnTo>
                    <a:pt x="78" y="1175"/>
                  </a:lnTo>
                  <a:lnTo>
                    <a:pt x="86" y="1164"/>
                  </a:lnTo>
                  <a:lnTo>
                    <a:pt x="94" y="1153"/>
                  </a:lnTo>
                  <a:lnTo>
                    <a:pt x="102" y="1142"/>
                  </a:lnTo>
                  <a:lnTo>
                    <a:pt x="110" y="1129"/>
                  </a:lnTo>
                  <a:lnTo>
                    <a:pt x="121" y="1115"/>
                  </a:lnTo>
                  <a:lnTo>
                    <a:pt x="129" y="1105"/>
                  </a:lnTo>
                  <a:lnTo>
                    <a:pt x="136" y="1100"/>
                  </a:lnTo>
                  <a:lnTo>
                    <a:pt x="138" y="1099"/>
                  </a:lnTo>
                  <a:lnTo>
                    <a:pt x="141" y="1099"/>
                  </a:lnTo>
                  <a:lnTo>
                    <a:pt x="144" y="1099"/>
                  </a:lnTo>
                  <a:lnTo>
                    <a:pt x="146" y="1098"/>
                  </a:lnTo>
                  <a:lnTo>
                    <a:pt x="142" y="1107"/>
                  </a:lnTo>
                  <a:lnTo>
                    <a:pt x="138" y="1119"/>
                  </a:lnTo>
                  <a:lnTo>
                    <a:pt x="133" y="1130"/>
                  </a:lnTo>
                  <a:lnTo>
                    <a:pt x="128" y="1143"/>
                  </a:lnTo>
                  <a:lnTo>
                    <a:pt x="121" y="1159"/>
                  </a:lnTo>
                  <a:lnTo>
                    <a:pt x="114" y="1174"/>
                  </a:lnTo>
                  <a:lnTo>
                    <a:pt x="108" y="1188"/>
                  </a:lnTo>
                  <a:lnTo>
                    <a:pt x="103" y="1202"/>
                  </a:lnTo>
                  <a:lnTo>
                    <a:pt x="101" y="1214"/>
                  </a:lnTo>
                  <a:lnTo>
                    <a:pt x="101" y="1226"/>
                  </a:lnTo>
                  <a:lnTo>
                    <a:pt x="102" y="1236"/>
                  </a:lnTo>
                  <a:lnTo>
                    <a:pt x="107" y="1244"/>
                  </a:lnTo>
                  <a:lnTo>
                    <a:pt x="111" y="1250"/>
                  </a:lnTo>
                  <a:lnTo>
                    <a:pt x="117" y="1254"/>
                  </a:lnTo>
                  <a:lnTo>
                    <a:pt x="123" y="1258"/>
                  </a:lnTo>
                  <a:lnTo>
                    <a:pt x="129" y="1260"/>
                  </a:lnTo>
                  <a:lnTo>
                    <a:pt x="134" y="1263"/>
                  </a:lnTo>
                  <a:lnTo>
                    <a:pt x="141" y="1264"/>
                  </a:lnTo>
                  <a:lnTo>
                    <a:pt x="147" y="1264"/>
                  </a:lnTo>
                  <a:lnTo>
                    <a:pt x="154" y="1264"/>
                  </a:lnTo>
                  <a:lnTo>
                    <a:pt x="160" y="1263"/>
                  </a:lnTo>
                  <a:lnTo>
                    <a:pt x="166" y="1260"/>
                  </a:lnTo>
                  <a:lnTo>
                    <a:pt x="172" y="1257"/>
                  </a:lnTo>
                  <a:lnTo>
                    <a:pt x="179" y="1251"/>
                  </a:lnTo>
                  <a:lnTo>
                    <a:pt x="186" y="1244"/>
                  </a:lnTo>
                  <a:lnTo>
                    <a:pt x="192" y="1235"/>
                  </a:lnTo>
                  <a:lnTo>
                    <a:pt x="199" y="1225"/>
                  </a:lnTo>
                  <a:lnTo>
                    <a:pt x="205" y="1211"/>
                  </a:lnTo>
                  <a:lnTo>
                    <a:pt x="209" y="1199"/>
                  </a:lnTo>
                  <a:lnTo>
                    <a:pt x="214" y="1189"/>
                  </a:lnTo>
                  <a:lnTo>
                    <a:pt x="217" y="1179"/>
                  </a:lnTo>
                  <a:lnTo>
                    <a:pt x="221" y="1168"/>
                  </a:lnTo>
                  <a:lnTo>
                    <a:pt x="227" y="1155"/>
                  </a:lnTo>
                  <a:lnTo>
                    <a:pt x="231" y="1141"/>
                  </a:lnTo>
                  <a:lnTo>
                    <a:pt x="237" y="1128"/>
                  </a:lnTo>
                  <a:lnTo>
                    <a:pt x="242" y="1120"/>
                  </a:lnTo>
                  <a:lnTo>
                    <a:pt x="243" y="1121"/>
                  </a:lnTo>
                  <a:lnTo>
                    <a:pt x="243" y="1121"/>
                  </a:lnTo>
                  <a:lnTo>
                    <a:pt x="243" y="1122"/>
                  </a:lnTo>
                  <a:lnTo>
                    <a:pt x="244" y="1123"/>
                  </a:lnTo>
                  <a:lnTo>
                    <a:pt x="246" y="1128"/>
                  </a:lnTo>
                  <a:lnTo>
                    <a:pt x="250" y="1132"/>
                  </a:lnTo>
                  <a:lnTo>
                    <a:pt x="253" y="1136"/>
                  </a:lnTo>
                  <a:lnTo>
                    <a:pt x="258" y="1141"/>
                  </a:lnTo>
                  <a:lnTo>
                    <a:pt x="263" y="1145"/>
                  </a:lnTo>
                  <a:lnTo>
                    <a:pt x="272" y="1151"/>
                  </a:lnTo>
                  <a:lnTo>
                    <a:pt x="281" y="1156"/>
                  </a:lnTo>
                  <a:lnTo>
                    <a:pt x="292" y="1160"/>
                  </a:lnTo>
                  <a:lnTo>
                    <a:pt x="311" y="1167"/>
                  </a:lnTo>
                  <a:lnTo>
                    <a:pt x="327" y="1173"/>
                  </a:lnTo>
                  <a:lnTo>
                    <a:pt x="341" y="1176"/>
                  </a:lnTo>
                  <a:lnTo>
                    <a:pt x="352" y="1178"/>
                  </a:lnTo>
                  <a:lnTo>
                    <a:pt x="362" y="1178"/>
                  </a:lnTo>
                  <a:lnTo>
                    <a:pt x="371" y="1176"/>
                  </a:lnTo>
                  <a:lnTo>
                    <a:pt x="377" y="1173"/>
                  </a:lnTo>
                  <a:lnTo>
                    <a:pt x="383" y="1168"/>
                  </a:lnTo>
                  <a:lnTo>
                    <a:pt x="389" y="1157"/>
                  </a:lnTo>
                  <a:lnTo>
                    <a:pt x="388" y="1144"/>
                  </a:lnTo>
                  <a:lnTo>
                    <a:pt x="384" y="1133"/>
                  </a:lnTo>
                  <a:lnTo>
                    <a:pt x="380" y="1126"/>
                  </a:lnTo>
                  <a:lnTo>
                    <a:pt x="372" y="1114"/>
                  </a:lnTo>
                  <a:lnTo>
                    <a:pt x="364" y="1102"/>
                  </a:lnTo>
                  <a:lnTo>
                    <a:pt x="356" y="1091"/>
                  </a:lnTo>
                  <a:lnTo>
                    <a:pt x="346" y="1080"/>
                  </a:lnTo>
                  <a:lnTo>
                    <a:pt x="338" y="1070"/>
                  </a:lnTo>
                  <a:lnTo>
                    <a:pt x="330" y="1061"/>
                  </a:lnTo>
                  <a:lnTo>
                    <a:pt x="323" y="1053"/>
                  </a:lnTo>
                  <a:lnTo>
                    <a:pt x="316" y="1046"/>
                  </a:lnTo>
                  <a:lnTo>
                    <a:pt x="335" y="1027"/>
                  </a:lnTo>
                  <a:lnTo>
                    <a:pt x="354" y="1007"/>
                  </a:lnTo>
                  <a:lnTo>
                    <a:pt x="373" y="989"/>
                  </a:lnTo>
                  <a:lnTo>
                    <a:pt x="392" y="970"/>
                  </a:lnTo>
                  <a:lnTo>
                    <a:pt x="411" y="953"/>
                  </a:lnTo>
                  <a:lnTo>
                    <a:pt x="429" y="936"/>
                  </a:lnTo>
                  <a:lnTo>
                    <a:pt x="448" y="921"/>
                  </a:lnTo>
                  <a:lnTo>
                    <a:pt x="465" y="906"/>
                  </a:lnTo>
                  <a:lnTo>
                    <a:pt x="481" y="893"/>
                  </a:lnTo>
                  <a:lnTo>
                    <a:pt x="496" y="882"/>
                  </a:lnTo>
                  <a:lnTo>
                    <a:pt x="511" y="872"/>
                  </a:lnTo>
                  <a:lnTo>
                    <a:pt x="524" y="864"/>
                  </a:lnTo>
                  <a:lnTo>
                    <a:pt x="534" y="859"/>
                  </a:lnTo>
                  <a:lnTo>
                    <a:pt x="544" y="855"/>
                  </a:lnTo>
                  <a:lnTo>
                    <a:pt x="551" y="854"/>
                  </a:lnTo>
                  <a:lnTo>
                    <a:pt x="557" y="855"/>
                  </a:lnTo>
                  <a:lnTo>
                    <a:pt x="568" y="862"/>
                  </a:lnTo>
                  <a:lnTo>
                    <a:pt x="580" y="870"/>
                  </a:lnTo>
                  <a:lnTo>
                    <a:pt x="594" y="880"/>
                  </a:lnTo>
                  <a:lnTo>
                    <a:pt x="610" y="893"/>
                  </a:lnTo>
                  <a:lnTo>
                    <a:pt x="626" y="907"/>
                  </a:lnTo>
                  <a:lnTo>
                    <a:pt x="642" y="921"/>
                  </a:lnTo>
                  <a:lnTo>
                    <a:pt x="660" y="936"/>
                  </a:lnTo>
                  <a:lnTo>
                    <a:pt x="676" y="951"/>
                  </a:lnTo>
                  <a:lnTo>
                    <a:pt x="668" y="965"/>
                  </a:lnTo>
                  <a:lnTo>
                    <a:pt x="657" y="983"/>
                  </a:lnTo>
                  <a:lnTo>
                    <a:pt x="645" y="1005"/>
                  </a:lnTo>
                  <a:lnTo>
                    <a:pt x="631" y="1030"/>
                  </a:lnTo>
                  <a:lnTo>
                    <a:pt x="617" y="1058"/>
                  </a:lnTo>
                  <a:lnTo>
                    <a:pt x="601" y="1088"/>
                  </a:lnTo>
                  <a:lnTo>
                    <a:pt x="585" y="1120"/>
                  </a:lnTo>
                  <a:lnTo>
                    <a:pt x="570" y="1155"/>
                  </a:lnTo>
                  <a:lnTo>
                    <a:pt x="554" y="1190"/>
                  </a:lnTo>
                  <a:lnTo>
                    <a:pt x="539" y="1226"/>
                  </a:lnTo>
                  <a:lnTo>
                    <a:pt x="525" y="1262"/>
                  </a:lnTo>
                  <a:lnTo>
                    <a:pt x="513" y="1297"/>
                  </a:lnTo>
                  <a:lnTo>
                    <a:pt x="503" y="1333"/>
                  </a:lnTo>
                  <a:lnTo>
                    <a:pt x="495" y="1368"/>
                  </a:lnTo>
                  <a:lnTo>
                    <a:pt x="489" y="1400"/>
                  </a:lnTo>
                  <a:lnTo>
                    <a:pt x="487" y="1431"/>
                  </a:lnTo>
                  <a:lnTo>
                    <a:pt x="490" y="1505"/>
                  </a:lnTo>
                  <a:lnTo>
                    <a:pt x="501" y="1589"/>
                  </a:lnTo>
                  <a:lnTo>
                    <a:pt x="518" y="1677"/>
                  </a:lnTo>
                  <a:lnTo>
                    <a:pt x="538" y="1764"/>
                  </a:lnTo>
                  <a:lnTo>
                    <a:pt x="557" y="1844"/>
                  </a:lnTo>
                  <a:lnTo>
                    <a:pt x="576" y="1910"/>
                  </a:lnTo>
                  <a:lnTo>
                    <a:pt x="589" y="1956"/>
                  </a:lnTo>
                  <a:lnTo>
                    <a:pt x="595" y="1977"/>
                  </a:lnTo>
                  <a:lnTo>
                    <a:pt x="597" y="1987"/>
                  </a:lnTo>
                  <a:lnTo>
                    <a:pt x="638" y="1987"/>
                  </a:lnTo>
                  <a:lnTo>
                    <a:pt x="715" y="2187"/>
                  </a:lnTo>
                  <a:lnTo>
                    <a:pt x="708" y="2191"/>
                  </a:lnTo>
                  <a:lnTo>
                    <a:pt x="698" y="2194"/>
                  </a:lnTo>
                  <a:lnTo>
                    <a:pt x="686" y="2199"/>
                  </a:lnTo>
                  <a:lnTo>
                    <a:pt x="672" y="2202"/>
                  </a:lnTo>
                  <a:lnTo>
                    <a:pt x="656" y="2205"/>
                  </a:lnTo>
                  <a:lnTo>
                    <a:pt x="638" y="2206"/>
                  </a:lnTo>
                  <a:lnTo>
                    <a:pt x="618" y="2206"/>
                  </a:lnTo>
                  <a:lnTo>
                    <a:pt x="597" y="2202"/>
                  </a:lnTo>
                  <a:lnTo>
                    <a:pt x="571" y="2198"/>
                  </a:lnTo>
                  <a:lnTo>
                    <a:pt x="546" y="2194"/>
                  </a:lnTo>
                  <a:lnTo>
                    <a:pt x="523" y="2192"/>
                  </a:lnTo>
                  <a:lnTo>
                    <a:pt x="504" y="2193"/>
                  </a:lnTo>
                  <a:lnTo>
                    <a:pt x="490" y="2197"/>
                  </a:lnTo>
                  <a:lnTo>
                    <a:pt x="481" y="2202"/>
                  </a:lnTo>
                  <a:lnTo>
                    <a:pt x="480" y="2213"/>
                  </a:lnTo>
                  <a:lnTo>
                    <a:pt x="486" y="2225"/>
                  </a:lnTo>
                  <a:lnTo>
                    <a:pt x="497" y="2239"/>
                  </a:lnTo>
                  <a:lnTo>
                    <a:pt x="510" y="2250"/>
                  </a:lnTo>
                  <a:lnTo>
                    <a:pt x="525" y="2258"/>
                  </a:lnTo>
                  <a:lnTo>
                    <a:pt x="543" y="2262"/>
                  </a:lnTo>
                  <a:lnTo>
                    <a:pt x="563" y="2265"/>
                  </a:lnTo>
                  <a:lnTo>
                    <a:pt x="587" y="2265"/>
                  </a:lnTo>
                  <a:lnTo>
                    <a:pt x="614" y="2261"/>
                  </a:lnTo>
                  <a:lnTo>
                    <a:pt x="645" y="2255"/>
                  </a:lnTo>
                  <a:lnTo>
                    <a:pt x="675" y="2249"/>
                  </a:lnTo>
                  <a:lnTo>
                    <a:pt x="697" y="2244"/>
                  </a:lnTo>
                  <a:lnTo>
                    <a:pt x="713" y="2239"/>
                  </a:lnTo>
                  <a:lnTo>
                    <a:pt x="724" y="2237"/>
                  </a:lnTo>
                  <a:lnTo>
                    <a:pt x="731" y="2236"/>
                  </a:lnTo>
                  <a:lnTo>
                    <a:pt x="735" y="2235"/>
                  </a:lnTo>
                  <a:lnTo>
                    <a:pt x="737" y="2235"/>
                  </a:lnTo>
                  <a:lnTo>
                    <a:pt x="737" y="2235"/>
                  </a:lnTo>
                  <a:lnTo>
                    <a:pt x="738" y="2253"/>
                  </a:lnTo>
                  <a:lnTo>
                    <a:pt x="791" y="2253"/>
                  </a:lnTo>
                  <a:lnTo>
                    <a:pt x="792" y="2250"/>
                  </a:lnTo>
                  <a:lnTo>
                    <a:pt x="796" y="2240"/>
                  </a:lnTo>
                  <a:lnTo>
                    <a:pt x="796" y="2228"/>
                  </a:lnTo>
                  <a:lnTo>
                    <a:pt x="791" y="2212"/>
                  </a:lnTo>
                  <a:lnTo>
                    <a:pt x="789" y="2206"/>
                  </a:lnTo>
                  <a:lnTo>
                    <a:pt x="786" y="2200"/>
                  </a:lnTo>
                  <a:lnTo>
                    <a:pt x="784" y="2196"/>
                  </a:lnTo>
                  <a:lnTo>
                    <a:pt x="782" y="2192"/>
                  </a:lnTo>
                  <a:lnTo>
                    <a:pt x="785" y="2192"/>
                  </a:lnTo>
                  <a:lnTo>
                    <a:pt x="790" y="1987"/>
                  </a:lnTo>
                  <a:lnTo>
                    <a:pt x="1307" y="1987"/>
                  </a:lnTo>
                  <a:lnTo>
                    <a:pt x="1442" y="2190"/>
                  </a:lnTo>
                  <a:lnTo>
                    <a:pt x="1439" y="2194"/>
                  </a:lnTo>
                  <a:lnTo>
                    <a:pt x="1436" y="2199"/>
                  </a:lnTo>
                  <a:lnTo>
                    <a:pt x="1434" y="2205"/>
                  </a:lnTo>
                  <a:lnTo>
                    <a:pt x="1430" y="2212"/>
                  </a:lnTo>
                  <a:lnTo>
                    <a:pt x="1426" y="2228"/>
                  </a:lnTo>
                  <a:lnTo>
                    <a:pt x="1427" y="2240"/>
                  </a:lnTo>
                  <a:lnTo>
                    <a:pt x="1429" y="2250"/>
                  </a:lnTo>
                  <a:lnTo>
                    <a:pt x="1430" y="2253"/>
                  </a:lnTo>
                  <a:lnTo>
                    <a:pt x="1483" y="2253"/>
                  </a:lnTo>
                  <a:lnTo>
                    <a:pt x="1486" y="2235"/>
                  </a:lnTo>
                  <a:lnTo>
                    <a:pt x="1486" y="2235"/>
                  </a:lnTo>
                  <a:lnTo>
                    <a:pt x="1488" y="2235"/>
                  </a:lnTo>
                  <a:lnTo>
                    <a:pt x="1491" y="2236"/>
                  </a:lnTo>
                  <a:lnTo>
                    <a:pt x="1498" y="2237"/>
                  </a:lnTo>
                  <a:lnTo>
                    <a:pt x="1510" y="2239"/>
                  </a:lnTo>
                  <a:lnTo>
                    <a:pt x="1526" y="2244"/>
                  </a:lnTo>
                  <a:lnTo>
                    <a:pt x="1548" y="2249"/>
                  </a:lnTo>
                  <a:lnTo>
                    <a:pt x="1577" y="2255"/>
                  </a:lnTo>
                  <a:lnTo>
                    <a:pt x="1608" y="2261"/>
                  </a:lnTo>
                  <a:lnTo>
                    <a:pt x="1635" y="2265"/>
                  </a:lnTo>
                  <a:lnTo>
                    <a:pt x="1658" y="2265"/>
                  </a:lnTo>
                  <a:lnTo>
                    <a:pt x="1679" y="2262"/>
                  </a:lnTo>
                  <a:lnTo>
                    <a:pt x="1697" y="2258"/>
                  </a:lnTo>
                  <a:lnTo>
                    <a:pt x="1712" y="2250"/>
                  </a:lnTo>
                  <a:lnTo>
                    <a:pt x="1725" y="2239"/>
                  </a:lnTo>
                  <a:lnTo>
                    <a:pt x="1737" y="2225"/>
                  </a:lnTo>
                  <a:lnTo>
                    <a:pt x="1742" y="2213"/>
                  </a:lnTo>
                  <a:lnTo>
                    <a:pt x="1740" y="2202"/>
                  </a:lnTo>
                  <a:lnTo>
                    <a:pt x="1732" y="2197"/>
                  </a:lnTo>
                  <a:lnTo>
                    <a:pt x="1718" y="2193"/>
                  </a:lnTo>
                  <a:lnTo>
                    <a:pt x="1699" y="2192"/>
                  </a:lnTo>
                  <a:lnTo>
                    <a:pt x="1677" y="2194"/>
                  </a:lnTo>
                  <a:lnTo>
                    <a:pt x="1651" y="2198"/>
                  </a:lnTo>
                  <a:lnTo>
                    <a:pt x="1625" y="2202"/>
                  </a:lnTo>
                  <a:lnTo>
                    <a:pt x="1606" y="2205"/>
                  </a:lnTo>
                  <a:lnTo>
                    <a:pt x="1589" y="2206"/>
                  </a:lnTo>
                  <a:lnTo>
                    <a:pt x="1573" y="2206"/>
                  </a:lnTo>
                  <a:lnTo>
                    <a:pt x="1558" y="2204"/>
                  </a:lnTo>
                  <a:lnTo>
                    <a:pt x="1544" y="2201"/>
                  </a:lnTo>
                  <a:lnTo>
                    <a:pt x="1533" y="2198"/>
                  </a:lnTo>
                  <a:lnTo>
                    <a:pt x="1522" y="2194"/>
                  </a:lnTo>
                  <a:lnTo>
                    <a:pt x="1514" y="2191"/>
                  </a:lnTo>
                  <a:lnTo>
                    <a:pt x="1459" y="1987"/>
                  </a:lnTo>
                  <a:lnTo>
                    <a:pt x="1511" y="1987"/>
                  </a:lnTo>
                  <a:lnTo>
                    <a:pt x="1504" y="1968"/>
                  </a:lnTo>
                  <a:lnTo>
                    <a:pt x="1499" y="1951"/>
                  </a:lnTo>
                  <a:lnTo>
                    <a:pt x="1486" y="1910"/>
                  </a:lnTo>
                  <a:lnTo>
                    <a:pt x="1467" y="1849"/>
                  </a:lnTo>
                  <a:lnTo>
                    <a:pt x="1445" y="1774"/>
                  </a:lnTo>
                  <a:lnTo>
                    <a:pt x="1421" y="1691"/>
                  </a:lnTo>
                  <a:lnTo>
                    <a:pt x="1399" y="1606"/>
                  </a:lnTo>
                  <a:lnTo>
                    <a:pt x="1380" y="1524"/>
                  </a:lnTo>
                  <a:lnTo>
                    <a:pt x="1365" y="1452"/>
                  </a:lnTo>
                  <a:lnTo>
                    <a:pt x="1375" y="1456"/>
                  </a:lnTo>
                  <a:lnTo>
                    <a:pt x="1388" y="1461"/>
                  </a:lnTo>
                  <a:lnTo>
                    <a:pt x="1403" y="1467"/>
                  </a:lnTo>
                  <a:lnTo>
                    <a:pt x="1420" y="1472"/>
                  </a:lnTo>
                  <a:lnTo>
                    <a:pt x="1437" y="1478"/>
                  </a:lnTo>
                  <a:lnTo>
                    <a:pt x="1457" y="1484"/>
                  </a:lnTo>
                  <a:lnTo>
                    <a:pt x="1479" y="1491"/>
                  </a:lnTo>
                  <a:lnTo>
                    <a:pt x="1501" y="1497"/>
                  </a:lnTo>
                  <a:lnTo>
                    <a:pt x="1524" y="1502"/>
                  </a:lnTo>
                  <a:lnTo>
                    <a:pt x="1547" y="1507"/>
                  </a:lnTo>
                  <a:lnTo>
                    <a:pt x="1571" y="1512"/>
                  </a:lnTo>
                  <a:lnTo>
                    <a:pt x="1596" y="1515"/>
                  </a:lnTo>
                  <a:lnTo>
                    <a:pt x="1620" y="1517"/>
                  </a:lnTo>
                  <a:lnTo>
                    <a:pt x="1646" y="1520"/>
                  </a:lnTo>
                  <a:lnTo>
                    <a:pt x="1671" y="1520"/>
                  </a:lnTo>
                  <a:lnTo>
                    <a:pt x="1695" y="1518"/>
                  </a:lnTo>
                  <a:lnTo>
                    <a:pt x="1695" y="1271"/>
                  </a:lnTo>
                  <a:lnTo>
                    <a:pt x="1682" y="1265"/>
                  </a:lnTo>
                  <a:lnTo>
                    <a:pt x="1669" y="1258"/>
                  </a:lnTo>
                  <a:lnTo>
                    <a:pt x="1653" y="1250"/>
                  </a:lnTo>
                  <a:lnTo>
                    <a:pt x="1636" y="1241"/>
                  </a:lnTo>
                  <a:lnTo>
                    <a:pt x="1619" y="1231"/>
                  </a:lnTo>
                  <a:lnTo>
                    <a:pt x="1602" y="1219"/>
                  </a:lnTo>
                  <a:lnTo>
                    <a:pt x="1583" y="1206"/>
                  </a:lnTo>
                  <a:lnTo>
                    <a:pt x="1565" y="1194"/>
                  </a:lnTo>
                  <a:lnTo>
                    <a:pt x="1545" y="1180"/>
                  </a:lnTo>
                  <a:lnTo>
                    <a:pt x="1526" y="1166"/>
                  </a:lnTo>
                  <a:lnTo>
                    <a:pt x="1506" y="1152"/>
                  </a:lnTo>
                  <a:lnTo>
                    <a:pt x="1487" y="1137"/>
                  </a:lnTo>
                  <a:lnTo>
                    <a:pt x="1468" y="1122"/>
                  </a:lnTo>
                  <a:lnTo>
                    <a:pt x="1449" y="1107"/>
                  </a:lnTo>
                  <a:lnTo>
                    <a:pt x="1430" y="1094"/>
                  </a:lnTo>
                  <a:lnTo>
                    <a:pt x="1413" y="1079"/>
                  </a:lnTo>
                  <a:lnTo>
                    <a:pt x="1559" y="1058"/>
                  </a:lnTo>
                  <a:lnTo>
                    <a:pt x="1444" y="967"/>
                  </a:lnTo>
                  <a:lnTo>
                    <a:pt x="1549" y="796"/>
                  </a:lnTo>
                  <a:lnTo>
                    <a:pt x="1553" y="803"/>
                  </a:lnTo>
                  <a:lnTo>
                    <a:pt x="1559" y="811"/>
                  </a:lnTo>
                  <a:lnTo>
                    <a:pt x="1565" y="819"/>
                  </a:lnTo>
                  <a:lnTo>
                    <a:pt x="1573" y="829"/>
                  </a:lnTo>
                  <a:lnTo>
                    <a:pt x="1581" y="837"/>
                  </a:lnTo>
                  <a:lnTo>
                    <a:pt x="1590" y="846"/>
                  </a:lnTo>
                  <a:lnTo>
                    <a:pt x="1600" y="855"/>
                  </a:lnTo>
                  <a:lnTo>
                    <a:pt x="1611" y="866"/>
                  </a:lnTo>
                  <a:lnTo>
                    <a:pt x="1623" y="875"/>
                  </a:lnTo>
                  <a:lnTo>
                    <a:pt x="1636" y="884"/>
                  </a:lnTo>
                  <a:lnTo>
                    <a:pt x="1650" y="892"/>
                  </a:lnTo>
                  <a:lnTo>
                    <a:pt x="1665" y="900"/>
                  </a:lnTo>
                  <a:lnTo>
                    <a:pt x="1681" y="908"/>
                  </a:lnTo>
                  <a:lnTo>
                    <a:pt x="1699" y="915"/>
                  </a:lnTo>
                  <a:lnTo>
                    <a:pt x="1718" y="922"/>
                  </a:lnTo>
                  <a:lnTo>
                    <a:pt x="1738" y="928"/>
                  </a:lnTo>
                  <a:lnTo>
                    <a:pt x="1753" y="931"/>
                  </a:lnTo>
                  <a:lnTo>
                    <a:pt x="1768" y="935"/>
                  </a:lnTo>
                  <a:lnTo>
                    <a:pt x="1783" y="937"/>
                  </a:lnTo>
                  <a:lnTo>
                    <a:pt x="1798" y="938"/>
                  </a:lnTo>
                  <a:lnTo>
                    <a:pt x="1812" y="937"/>
                  </a:lnTo>
                  <a:lnTo>
                    <a:pt x="1825" y="933"/>
                  </a:lnTo>
                  <a:lnTo>
                    <a:pt x="1838" y="929"/>
                  </a:lnTo>
                  <a:lnTo>
                    <a:pt x="1850" y="921"/>
                  </a:lnTo>
                  <a:lnTo>
                    <a:pt x="1862" y="908"/>
                  </a:lnTo>
                  <a:lnTo>
                    <a:pt x="1871" y="892"/>
                  </a:lnTo>
                  <a:lnTo>
                    <a:pt x="1878" y="872"/>
                  </a:lnTo>
                  <a:lnTo>
                    <a:pt x="1883" y="849"/>
                  </a:lnTo>
                  <a:lnTo>
                    <a:pt x="1913" y="884"/>
                  </a:lnTo>
                  <a:lnTo>
                    <a:pt x="1909" y="889"/>
                  </a:lnTo>
                  <a:lnTo>
                    <a:pt x="1908" y="893"/>
                  </a:lnTo>
                  <a:lnTo>
                    <a:pt x="1906" y="898"/>
                  </a:lnTo>
                  <a:lnTo>
                    <a:pt x="1906" y="904"/>
                  </a:lnTo>
                  <a:lnTo>
                    <a:pt x="1907" y="912"/>
                  </a:lnTo>
                  <a:lnTo>
                    <a:pt x="1911" y="920"/>
                  </a:lnTo>
                  <a:lnTo>
                    <a:pt x="1915" y="929"/>
                  </a:lnTo>
                  <a:lnTo>
                    <a:pt x="1921" y="937"/>
                  </a:lnTo>
                  <a:lnTo>
                    <a:pt x="1916" y="940"/>
                  </a:lnTo>
                  <a:lnTo>
                    <a:pt x="1912" y="943"/>
                  </a:lnTo>
                  <a:lnTo>
                    <a:pt x="1907" y="946"/>
                  </a:lnTo>
                  <a:lnTo>
                    <a:pt x="1902" y="950"/>
                  </a:lnTo>
                  <a:lnTo>
                    <a:pt x="1898" y="954"/>
                  </a:lnTo>
                  <a:lnTo>
                    <a:pt x="1893" y="958"/>
                  </a:lnTo>
                  <a:lnTo>
                    <a:pt x="1889" y="962"/>
                  </a:lnTo>
                  <a:lnTo>
                    <a:pt x="1884" y="967"/>
                  </a:lnTo>
                  <a:lnTo>
                    <a:pt x="1874" y="983"/>
                  </a:lnTo>
                  <a:lnTo>
                    <a:pt x="1869" y="999"/>
                  </a:lnTo>
                  <a:lnTo>
                    <a:pt x="1868" y="1018"/>
                  </a:lnTo>
                  <a:lnTo>
                    <a:pt x="1871" y="1034"/>
                  </a:lnTo>
                  <a:lnTo>
                    <a:pt x="1877" y="1050"/>
                  </a:lnTo>
                  <a:lnTo>
                    <a:pt x="1883" y="1065"/>
                  </a:lnTo>
                  <a:lnTo>
                    <a:pt x="1891" y="1077"/>
                  </a:lnTo>
                  <a:lnTo>
                    <a:pt x="1897" y="1087"/>
                  </a:lnTo>
                  <a:lnTo>
                    <a:pt x="1886" y="1104"/>
                  </a:lnTo>
                  <a:lnTo>
                    <a:pt x="1871" y="1127"/>
                  </a:lnTo>
                  <a:lnTo>
                    <a:pt x="1853" y="1156"/>
                  </a:lnTo>
                  <a:lnTo>
                    <a:pt x="1831" y="1186"/>
                  </a:lnTo>
                  <a:lnTo>
                    <a:pt x="1807" y="1214"/>
                  </a:lnTo>
                  <a:lnTo>
                    <a:pt x="1782" y="1241"/>
                  </a:lnTo>
                  <a:lnTo>
                    <a:pt x="1755" y="1262"/>
                  </a:lnTo>
                  <a:lnTo>
                    <a:pt x="1730" y="1275"/>
                  </a:lnTo>
                  <a:lnTo>
                    <a:pt x="1727" y="1275"/>
                  </a:lnTo>
                  <a:lnTo>
                    <a:pt x="1724" y="1275"/>
                  </a:lnTo>
                  <a:lnTo>
                    <a:pt x="1719" y="1274"/>
                  </a:lnTo>
                  <a:lnTo>
                    <a:pt x="1714" y="1273"/>
                  </a:lnTo>
                  <a:lnTo>
                    <a:pt x="1708" y="1273"/>
                  </a:lnTo>
                  <a:lnTo>
                    <a:pt x="1702" y="1272"/>
                  </a:lnTo>
                  <a:lnTo>
                    <a:pt x="1699" y="1271"/>
                  </a:lnTo>
                  <a:lnTo>
                    <a:pt x="1695" y="1271"/>
                  </a:lnTo>
                  <a:lnTo>
                    <a:pt x="1695" y="1518"/>
                  </a:lnTo>
                  <a:lnTo>
                    <a:pt x="1703" y="1517"/>
                  </a:lnTo>
                  <a:lnTo>
                    <a:pt x="1714" y="1516"/>
                  </a:lnTo>
                  <a:lnTo>
                    <a:pt x="1724" y="1514"/>
                  </a:lnTo>
                  <a:lnTo>
                    <a:pt x="1735" y="1513"/>
                  </a:lnTo>
                  <a:lnTo>
                    <a:pt x="1746" y="1510"/>
                  </a:lnTo>
                  <a:lnTo>
                    <a:pt x="1756" y="1508"/>
                  </a:lnTo>
                  <a:lnTo>
                    <a:pt x="1765" y="1506"/>
                  </a:lnTo>
                  <a:lnTo>
                    <a:pt x="1773" y="1503"/>
                  </a:lnTo>
                  <a:lnTo>
                    <a:pt x="1797" y="1492"/>
                  </a:lnTo>
                  <a:lnTo>
                    <a:pt x="1820" y="1477"/>
                  </a:lnTo>
                  <a:lnTo>
                    <a:pt x="1840" y="1456"/>
                  </a:lnTo>
                  <a:lnTo>
                    <a:pt x="1859" y="1433"/>
                  </a:lnTo>
                  <a:lnTo>
                    <a:pt x="1877" y="1407"/>
                  </a:lnTo>
                  <a:lnTo>
                    <a:pt x="1893" y="1378"/>
                  </a:lnTo>
                  <a:lnTo>
                    <a:pt x="1909" y="1348"/>
                  </a:lnTo>
                  <a:lnTo>
                    <a:pt x="1923" y="1318"/>
                  </a:lnTo>
                  <a:lnTo>
                    <a:pt x="1936" y="1287"/>
                  </a:lnTo>
                  <a:lnTo>
                    <a:pt x="1946" y="1257"/>
                  </a:lnTo>
                  <a:lnTo>
                    <a:pt x="1957" y="1228"/>
                  </a:lnTo>
                  <a:lnTo>
                    <a:pt x="1965" y="1202"/>
                  </a:lnTo>
                  <a:lnTo>
                    <a:pt x="1972" y="1178"/>
                  </a:lnTo>
                  <a:lnTo>
                    <a:pt x="1977" y="1156"/>
                  </a:lnTo>
                  <a:lnTo>
                    <a:pt x="1982" y="1140"/>
                  </a:lnTo>
                  <a:lnTo>
                    <a:pt x="1984" y="1127"/>
                  </a:lnTo>
                  <a:lnTo>
                    <a:pt x="1993" y="1123"/>
                  </a:lnTo>
                  <a:lnTo>
                    <a:pt x="2006" y="1120"/>
                  </a:lnTo>
                  <a:lnTo>
                    <a:pt x="2019" y="1115"/>
                  </a:lnTo>
                  <a:lnTo>
                    <a:pt x="2034" y="1111"/>
                  </a:lnTo>
                  <a:lnTo>
                    <a:pt x="2049" y="1104"/>
                  </a:lnTo>
                  <a:lnTo>
                    <a:pt x="2065" y="1098"/>
                  </a:lnTo>
                  <a:lnTo>
                    <a:pt x="2081" y="1090"/>
                  </a:lnTo>
                  <a:lnTo>
                    <a:pt x="2097" y="1082"/>
                  </a:lnTo>
                  <a:lnTo>
                    <a:pt x="2112" y="1074"/>
                  </a:lnTo>
                  <a:lnTo>
                    <a:pt x="2127" y="1066"/>
                  </a:lnTo>
                  <a:lnTo>
                    <a:pt x="2141" y="1056"/>
                  </a:lnTo>
                  <a:lnTo>
                    <a:pt x="2154" y="1046"/>
                  </a:lnTo>
                  <a:lnTo>
                    <a:pt x="2164" y="1036"/>
                  </a:lnTo>
                  <a:lnTo>
                    <a:pt x="2172" y="1026"/>
                  </a:lnTo>
                  <a:lnTo>
                    <a:pt x="2178" y="1015"/>
                  </a:lnTo>
                  <a:lnTo>
                    <a:pt x="2180" y="1004"/>
                  </a:lnTo>
                  <a:lnTo>
                    <a:pt x="2181" y="985"/>
                  </a:lnTo>
                  <a:lnTo>
                    <a:pt x="2180" y="969"/>
                  </a:lnTo>
                  <a:lnTo>
                    <a:pt x="2178" y="954"/>
                  </a:lnTo>
                  <a:lnTo>
                    <a:pt x="2173" y="942"/>
                  </a:lnTo>
                  <a:lnTo>
                    <a:pt x="2169" y="930"/>
                  </a:lnTo>
                  <a:lnTo>
                    <a:pt x="2163" y="921"/>
                  </a:lnTo>
                  <a:lnTo>
                    <a:pt x="2157" y="914"/>
                  </a:lnTo>
                  <a:lnTo>
                    <a:pt x="2152" y="908"/>
                  </a:lnTo>
                  <a:close/>
                </a:path>
              </a:pathLst>
            </a:custGeom>
            <a:solidFill>
              <a:srgbClr val="000000"/>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3" name="Freeform 147"/>
            <p:cNvSpPr/>
            <p:nvPr/>
          </p:nvSpPr>
          <p:spPr bwMode="auto">
            <a:xfrm>
              <a:off x="894" y="2434"/>
              <a:ext cx="48" cy="29"/>
            </a:xfrm>
            <a:custGeom>
              <a:avLst/>
              <a:gdLst/>
              <a:ahLst/>
              <a:cxnLst>
                <a:cxn ang="0">
                  <a:pos x="38" y="0"/>
                </a:cxn>
                <a:cxn ang="0">
                  <a:pos x="96" y="46"/>
                </a:cxn>
                <a:cxn ang="0">
                  <a:pos x="0" y="60"/>
                </a:cxn>
                <a:cxn ang="0">
                  <a:pos x="38" y="0"/>
                </a:cxn>
              </a:cxnLst>
              <a:rect l="0" t="0" r="r" b="b"/>
              <a:pathLst>
                <a:path w="96" h="60">
                  <a:moveTo>
                    <a:pt x="38" y="0"/>
                  </a:moveTo>
                  <a:lnTo>
                    <a:pt x="96" y="46"/>
                  </a:lnTo>
                  <a:lnTo>
                    <a:pt x="0" y="60"/>
                  </a:lnTo>
                  <a:lnTo>
                    <a:pt x="38" y="0"/>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9" name="Freeform 148"/>
            <p:cNvSpPr/>
            <p:nvPr/>
          </p:nvSpPr>
          <p:spPr bwMode="auto">
            <a:xfrm>
              <a:off x="978" y="2314"/>
              <a:ext cx="148" cy="78"/>
            </a:xfrm>
            <a:custGeom>
              <a:avLst/>
              <a:gdLst/>
              <a:ahLst/>
              <a:cxnLst>
                <a:cxn ang="0">
                  <a:pos x="248" y="9"/>
                </a:cxn>
                <a:cxn ang="0">
                  <a:pos x="296" y="64"/>
                </a:cxn>
                <a:cxn ang="0">
                  <a:pos x="295" y="92"/>
                </a:cxn>
                <a:cxn ang="0">
                  <a:pos x="291" y="115"/>
                </a:cxn>
                <a:cxn ang="0">
                  <a:pos x="282" y="132"/>
                </a:cxn>
                <a:cxn ang="0">
                  <a:pos x="272" y="145"/>
                </a:cxn>
                <a:cxn ang="0">
                  <a:pos x="264" y="150"/>
                </a:cxn>
                <a:cxn ang="0">
                  <a:pos x="255" y="153"/>
                </a:cxn>
                <a:cxn ang="0">
                  <a:pos x="244" y="154"/>
                </a:cxn>
                <a:cxn ang="0">
                  <a:pos x="234" y="154"/>
                </a:cxn>
                <a:cxn ang="0">
                  <a:pos x="223" y="153"/>
                </a:cxn>
                <a:cxn ang="0">
                  <a:pos x="211" y="152"/>
                </a:cxn>
                <a:cxn ang="0">
                  <a:pos x="200" y="148"/>
                </a:cxn>
                <a:cxn ang="0">
                  <a:pos x="187" y="146"/>
                </a:cxn>
                <a:cxn ang="0">
                  <a:pos x="141" y="130"/>
                </a:cxn>
                <a:cxn ang="0">
                  <a:pos x="102" y="109"/>
                </a:cxn>
                <a:cxn ang="0">
                  <a:pos x="69" y="87"/>
                </a:cxn>
                <a:cxn ang="0">
                  <a:pos x="45" y="64"/>
                </a:cxn>
                <a:cxn ang="0">
                  <a:pos x="26" y="42"/>
                </a:cxn>
                <a:cxn ang="0">
                  <a:pos x="13" y="25"/>
                </a:cxn>
                <a:cxn ang="0">
                  <a:pos x="6" y="12"/>
                </a:cxn>
                <a:cxn ang="0">
                  <a:pos x="4" y="8"/>
                </a:cxn>
                <a:cxn ang="0">
                  <a:pos x="0" y="0"/>
                </a:cxn>
                <a:cxn ang="0">
                  <a:pos x="15" y="8"/>
                </a:cxn>
                <a:cxn ang="0">
                  <a:pos x="31" y="15"/>
                </a:cxn>
                <a:cxn ang="0">
                  <a:pos x="47" y="22"/>
                </a:cxn>
                <a:cxn ang="0">
                  <a:pos x="64" y="26"/>
                </a:cxn>
                <a:cxn ang="0">
                  <a:pos x="81" y="30"/>
                </a:cxn>
                <a:cxn ang="0">
                  <a:pos x="98" y="33"/>
                </a:cxn>
                <a:cxn ang="0">
                  <a:pos x="115" y="34"/>
                </a:cxn>
                <a:cxn ang="0">
                  <a:pos x="133" y="36"/>
                </a:cxn>
                <a:cxn ang="0">
                  <a:pos x="148" y="36"/>
                </a:cxn>
                <a:cxn ang="0">
                  <a:pos x="163" y="34"/>
                </a:cxn>
                <a:cxn ang="0">
                  <a:pos x="178" y="32"/>
                </a:cxn>
                <a:cxn ang="0">
                  <a:pos x="193" y="29"/>
                </a:cxn>
                <a:cxn ang="0">
                  <a:pos x="206" y="25"/>
                </a:cxn>
                <a:cxn ang="0">
                  <a:pos x="220" y="21"/>
                </a:cxn>
                <a:cxn ang="0">
                  <a:pos x="234" y="15"/>
                </a:cxn>
                <a:cxn ang="0">
                  <a:pos x="248" y="9"/>
                </a:cxn>
              </a:cxnLst>
              <a:rect l="0" t="0" r="r" b="b"/>
              <a:pathLst>
                <a:path w="296" h="154">
                  <a:moveTo>
                    <a:pt x="248" y="9"/>
                  </a:moveTo>
                  <a:lnTo>
                    <a:pt x="296" y="64"/>
                  </a:lnTo>
                  <a:lnTo>
                    <a:pt x="295" y="92"/>
                  </a:lnTo>
                  <a:lnTo>
                    <a:pt x="291" y="115"/>
                  </a:lnTo>
                  <a:lnTo>
                    <a:pt x="282" y="132"/>
                  </a:lnTo>
                  <a:lnTo>
                    <a:pt x="272" y="145"/>
                  </a:lnTo>
                  <a:lnTo>
                    <a:pt x="264" y="150"/>
                  </a:lnTo>
                  <a:lnTo>
                    <a:pt x="255" y="153"/>
                  </a:lnTo>
                  <a:lnTo>
                    <a:pt x="244" y="154"/>
                  </a:lnTo>
                  <a:lnTo>
                    <a:pt x="234" y="154"/>
                  </a:lnTo>
                  <a:lnTo>
                    <a:pt x="223" y="153"/>
                  </a:lnTo>
                  <a:lnTo>
                    <a:pt x="211" y="152"/>
                  </a:lnTo>
                  <a:lnTo>
                    <a:pt x="200" y="148"/>
                  </a:lnTo>
                  <a:lnTo>
                    <a:pt x="187" y="146"/>
                  </a:lnTo>
                  <a:lnTo>
                    <a:pt x="141" y="130"/>
                  </a:lnTo>
                  <a:lnTo>
                    <a:pt x="102" y="109"/>
                  </a:lnTo>
                  <a:lnTo>
                    <a:pt x="69" y="87"/>
                  </a:lnTo>
                  <a:lnTo>
                    <a:pt x="45" y="64"/>
                  </a:lnTo>
                  <a:lnTo>
                    <a:pt x="26" y="42"/>
                  </a:lnTo>
                  <a:lnTo>
                    <a:pt x="13" y="25"/>
                  </a:lnTo>
                  <a:lnTo>
                    <a:pt x="6" y="12"/>
                  </a:lnTo>
                  <a:lnTo>
                    <a:pt x="4" y="8"/>
                  </a:lnTo>
                  <a:lnTo>
                    <a:pt x="0" y="0"/>
                  </a:lnTo>
                  <a:lnTo>
                    <a:pt x="15" y="8"/>
                  </a:lnTo>
                  <a:lnTo>
                    <a:pt x="31" y="15"/>
                  </a:lnTo>
                  <a:lnTo>
                    <a:pt x="47" y="22"/>
                  </a:lnTo>
                  <a:lnTo>
                    <a:pt x="64" y="26"/>
                  </a:lnTo>
                  <a:lnTo>
                    <a:pt x="81" y="30"/>
                  </a:lnTo>
                  <a:lnTo>
                    <a:pt x="98" y="33"/>
                  </a:lnTo>
                  <a:lnTo>
                    <a:pt x="115" y="34"/>
                  </a:lnTo>
                  <a:lnTo>
                    <a:pt x="133" y="36"/>
                  </a:lnTo>
                  <a:lnTo>
                    <a:pt x="148" y="36"/>
                  </a:lnTo>
                  <a:lnTo>
                    <a:pt x="163" y="34"/>
                  </a:lnTo>
                  <a:lnTo>
                    <a:pt x="178" y="32"/>
                  </a:lnTo>
                  <a:lnTo>
                    <a:pt x="193" y="29"/>
                  </a:lnTo>
                  <a:lnTo>
                    <a:pt x="206" y="25"/>
                  </a:lnTo>
                  <a:lnTo>
                    <a:pt x="220" y="21"/>
                  </a:lnTo>
                  <a:lnTo>
                    <a:pt x="234" y="15"/>
                  </a:lnTo>
                  <a:lnTo>
                    <a:pt x="248" y="9"/>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5" name="Freeform 149"/>
            <p:cNvSpPr/>
            <p:nvPr/>
          </p:nvSpPr>
          <p:spPr bwMode="auto">
            <a:xfrm>
              <a:off x="1115" y="2302"/>
              <a:ext cx="62" cy="72"/>
            </a:xfrm>
            <a:custGeom>
              <a:avLst/>
              <a:gdLst/>
              <a:ahLst/>
              <a:cxnLst>
                <a:cxn ang="0">
                  <a:pos x="109" y="142"/>
                </a:cxn>
                <a:cxn ang="0">
                  <a:pos x="0" y="18"/>
                </a:cxn>
                <a:cxn ang="0">
                  <a:pos x="7" y="13"/>
                </a:cxn>
                <a:cxn ang="0">
                  <a:pos x="13" y="9"/>
                </a:cxn>
                <a:cxn ang="0">
                  <a:pos x="20" y="4"/>
                </a:cxn>
                <a:cxn ang="0">
                  <a:pos x="26" y="0"/>
                </a:cxn>
                <a:cxn ang="0">
                  <a:pos x="136" y="123"/>
                </a:cxn>
                <a:cxn ang="0">
                  <a:pos x="128" y="129"/>
                </a:cxn>
                <a:cxn ang="0">
                  <a:pos x="121" y="134"/>
                </a:cxn>
                <a:cxn ang="0">
                  <a:pos x="114" y="139"/>
                </a:cxn>
                <a:cxn ang="0">
                  <a:pos x="109" y="142"/>
                </a:cxn>
              </a:cxnLst>
              <a:rect l="0" t="0" r="r" b="b"/>
              <a:pathLst>
                <a:path w="136" h="142">
                  <a:moveTo>
                    <a:pt x="109" y="142"/>
                  </a:moveTo>
                  <a:lnTo>
                    <a:pt x="0" y="18"/>
                  </a:lnTo>
                  <a:lnTo>
                    <a:pt x="7" y="13"/>
                  </a:lnTo>
                  <a:lnTo>
                    <a:pt x="13" y="9"/>
                  </a:lnTo>
                  <a:lnTo>
                    <a:pt x="20" y="4"/>
                  </a:lnTo>
                  <a:lnTo>
                    <a:pt x="26" y="0"/>
                  </a:lnTo>
                  <a:lnTo>
                    <a:pt x="136" y="123"/>
                  </a:lnTo>
                  <a:lnTo>
                    <a:pt x="128" y="129"/>
                  </a:lnTo>
                  <a:lnTo>
                    <a:pt x="121" y="134"/>
                  </a:lnTo>
                  <a:lnTo>
                    <a:pt x="114" y="139"/>
                  </a:lnTo>
                  <a:lnTo>
                    <a:pt x="109" y="142"/>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6" name="Freeform 150"/>
            <p:cNvSpPr/>
            <p:nvPr/>
          </p:nvSpPr>
          <p:spPr bwMode="auto">
            <a:xfrm>
              <a:off x="927" y="2084"/>
              <a:ext cx="234" cy="233"/>
            </a:xfrm>
            <a:custGeom>
              <a:avLst/>
              <a:gdLst/>
              <a:ahLst/>
              <a:cxnLst>
                <a:cxn ang="0">
                  <a:pos x="466" y="257"/>
                </a:cxn>
                <a:cxn ang="0">
                  <a:pos x="457" y="302"/>
                </a:cxn>
                <a:cxn ang="0">
                  <a:pos x="439" y="345"/>
                </a:cxn>
                <a:cxn ang="0">
                  <a:pos x="415" y="381"/>
                </a:cxn>
                <a:cxn ang="0">
                  <a:pos x="382" y="414"/>
                </a:cxn>
                <a:cxn ang="0">
                  <a:pos x="345" y="438"/>
                </a:cxn>
                <a:cxn ang="0">
                  <a:pos x="303" y="456"/>
                </a:cxn>
                <a:cxn ang="0">
                  <a:pos x="258" y="465"/>
                </a:cxn>
                <a:cxn ang="0">
                  <a:pos x="211" y="465"/>
                </a:cxn>
                <a:cxn ang="0">
                  <a:pos x="165" y="456"/>
                </a:cxn>
                <a:cxn ang="0">
                  <a:pos x="123" y="439"/>
                </a:cxn>
                <a:cxn ang="0">
                  <a:pos x="85" y="414"/>
                </a:cxn>
                <a:cxn ang="0">
                  <a:pos x="53" y="381"/>
                </a:cxn>
                <a:cxn ang="0">
                  <a:pos x="28" y="343"/>
                </a:cxn>
                <a:cxn ang="0">
                  <a:pos x="10" y="302"/>
                </a:cxn>
                <a:cxn ang="0">
                  <a:pos x="1" y="256"/>
                </a:cxn>
                <a:cxn ang="0">
                  <a:pos x="1" y="210"/>
                </a:cxn>
                <a:cxn ang="0">
                  <a:pos x="10" y="165"/>
                </a:cxn>
                <a:cxn ang="0">
                  <a:pos x="28" y="123"/>
                </a:cxn>
                <a:cxn ang="0">
                  <a:pos x="53" y="85"/>
                </a:cxn>
                <a:cxn ang="0">
                  <a:pos x="85" y="53"/>
                </a:cxn>
                <a:cxn ang="0">
                  <a:pos x="123" y="28"/>
                </a:cxn>
                <a:cxn ang="0">
                  <a:pos x="165" y="11"/>
                </a:cxn>
                <a:cxn ang="0">
                  <a:pos x="211" y="1"/>
                </a:cxn>
                <a:cxn ang="0">
                  <a:pos x="257" y="1"/>
                </a:cxn>
                <a:cxn ang="0">
                  <a:pos x="302" y="11"/>
                </a:cxn>
                <a:cxn ang="0">
                  <a:pos x="343" y="28"/>
                </a:cxn>
                <a:cxn ang="0">
                  <a:pos x="381" y="53"/>
                </a:cxn>
                <a:cxn ang="0">
                  <a:pos x="413" y="85"/>
                </a:cxn>
                <a:cxn ang="0">
                  <a:pos x="440" y="123"/>
                </a:cxn>
                <a:cxn ang="0">
                  <a:pos x="457" y="165"/>
                </a:cxn>
                <a:cxn ang="0">
                  <a:pos x="466" y="210"/>
                </a:cxn>
              </a:cxnLst>
              <a:rect l="0" t="0" r="r" b="b"/>
              <a:pathLst>
                <a:path w="468" h="467">
                  <a:moveTo>
                    <a:pt x="468" y="233"/>
                  </a:moveTo>
                  <a:lnTo>
                    <a:pt x="466" y="257"/>
                  </a:lnTo>
                  <a:lnTo>
                    <a:pt x="463" y="280"/>
                  </a:lnTo>
                  <a:lnTo>
                    <a:pt x="457" y="302"/>
                  </a:lnTo>
                  <a:lnTo>
                    <a:pt x="449" y="324"/>
                  </a:lnTo>
                  <a:lnTo>
                    <a:pt x="439" y="345"/>
                  </a:lnTo>
                  <a:lnTo>
                    <a:pt x="427" y="363"/>
                  </a:lnTo>
                  <a:lnTo>
                    <a:pt x="415" y="381"/>
                  </a:lnTo>
                  <a:lnTo>
                    <a:pt x="400" y="397"/>
                  </a:lnTo>
                  <a:lnTo>
                    <a:pt x="382" y="414"/>
                  </a:lnTo>
                  <a:lnTo>
                    <a:pt x="364" y="426"/>
                  </a:lnTo>
                  <a:lnTo>
                    <a:pt x="345" y="438"/>
                  </a:lnTo>
                  <a:lnTo>
                    <a:pt x="325" y="448"/>
                  </a:lnTo>
                  <a:lnTo>
                    <a:pt x="303" y="456"/>
                  </a:lnTo>
                  <a:lnTo>
                    <a:pt x="281" y="462"/>
                  </a:lnTo>
                  <a:lnTo>
                    <a:pt x="258" y="465"/>
                  </a:lnTo>
                  <a:lnTo>
                    <a:pt x="234" y="467"/>
                  </a:lnTo>
                  <a:lnTo>
                    <a:pt x="211" y="465"/>
                  </a:lnTo>
                  <a:lnTo>
                    <a:pt x="188" y="462"/>
                  </a:lnTo>
                  <a:lnTo>
                    <a:pt x="165" y="456"/>
                  </a:lnTo>
                  <a:lnTo>
                    <a:pt x="144" y="449"/>
                  </a:lnTo>
                  <a:lnTo>
                    <a:pt x="123" y="439"/>
                  </a:lnTo>
                  <a:lnTo>
                    <a:pt x="104" y="427"/>
                  </a:lnTo>
                  <a:lnTo>
                    <a:pt x="85" y="414"/>
                  </a:lnTo>
                  <a:lnTo>
                    <a:pt x="68" y="399"/>
                  </a:lnTo>
                  <a:lnTo>
                    <a:pt x="53" y="381"/>
                  </a:lnTo>
                  <a:lnTo>
                    <a:pt x="39" y="363"/>
                  </a:lnTo>
                  <a:lnTo>
                    <a:pt x="28" y="343"/>
                  </a:lnTo>
                  <a:lnTo>
                    <a:pt x="17" y="323"/>
                  </a:lnTo>
                  <a:lnTo>
                    <a:pt x="10" y="302"/>
                  </a:lnTo>
                  <a:lnTo>
                    <a:pt x="4" y="279"/>
                  </a:lnTo>
                  <a:lnTo>
                    <a:pt x="1" y="256"/>
                  </a:lnTo>
                  <a:lnTo>
                    <a:pt x="0" y="233"/>
                  </a:lnTo>
                  <a:lnTo>
                    <a:pt x="1" y="210"/>
                  </a:lnTo>
                  <a:lnTo>
                    <a:pt x="4" y="187"/>
                  </a:lnTo>
                  <a:lnTo>
                    <a:pt x="10" y="165"/>
                  </a:lnTo>
                  <a:lnTo>
                    <a:pt x="17" y="143"/>
                  </a:lnTo>
                  <a:lnTo>
                    <a:pt x="28" y="123"/>
                  </a:lnTo>
                  <a:lnTo>
                    <a:pt x="39" y="104"/>
                  </a:lnTo>
                  <a:lnTo>
                    <a:pt x="53" y="85"/>
                  </a:lnTo>
                  <a:lnTo>
                    <a:pt x="68" y="68"/>
                  </a:lnTo>
                  <a:lnTo>
                    <a:pt x="85" y="53"/>
                  </a:lnTo>
                  <a:lnTo>
                    <a:pt x="104" y="39"/>
                  </a:lnTo>
                  <a:lnTo>
                    <a:pt x="123" y="28"/>
                  </a:lnTo>
                  <a:lnTo>
                    <a:pt x="144" y="17"/>
                  </a:lnTo>
                  <a:lnTo>
                    <a:pt x="165" y="11"/>
                  </a:lnTo>
                  <a:lnTo>
                    <a:pt x="188" y="5"/>
                  </a:lnTo>
                  <a:lnTo>
                    <a:pt x="211" y="1"/>
                  </a:lnTo>
                  <a:lnTo>
                    <a:pt x="234" y="0"/>
                  </a:lnTo>
                  <a:lnTo>
                    <a:pt x="257" y="1"/>
                  </a:lnTo>
                  <a:lnTo>
                    <a:pt x="280" y="5"/>
                  </a:lnTo>
                  <a:lnTo>
                    <a:pt x="302" y="11"/>
                  </a:lnTo>
                  <a:lnTo>
                    <a:pt x="324" y="17"/>
                  </a:lnTo>
                  <a:lnTo>
                    <a:pt x="343" y="28"/>
                  </a:lnTo>
                  <a:lnTo>
                    <a:pt x="363" y="39"/>
                  </a:lnTo>
                  <a:lnTo>
                    <a:pt x="381" y="53"/>
                  </a:lnTo>
                  <a:lnTo>
                    <a:pt x="398" y="68"/>
                  </a:lnTo>
                  <a:lnTo>
                    <a:pt x="413" y="85"/>
                  </a:lnTo>
                  <a:lnTo>
                    <a:pt x="427" y="104"/>
                  </a:lnTo>
                  <a:lnTo>
                    <a:pt x="440" y="123"/>
                  </a:lnTo>
                  <a:lnTo>
                    <a:pt x="449" y="143"/>
                  </a:lnTo>
                  <a:lnTo>
                    <a:pt x="457" y="165"/>
                  </a:lnTo>
                  <a:lnTo>
                    <a:pt x="463" y="187"/>
                  </a:lnTo>
                  <a:lnTo>
                    <a:pt x="466" y="210"/>
                  </a:lnTo>
                  <a:lnTo>
                    <a:pt x="468" y="233"/>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7" name="Freeform 151"/>
            <p:cNvSpPr/>
            <p:nvPr/>
          </p:nvSpPr>
          <p:spPr bwMode="auto">
            <a:xfrm>
              <a:off x="917" y="1952"/>
              <a:ext cx="214" cy="144"/>
            </a:xfrm>
            <a:custGeom>
              <a:avLst/>
              <a:gdLst/>
              <a:ahLst/>
              <a:cxnLst>
                <a:cxn ang="0">
                  <a:pos x="205" y="11"/>
                </a:cxn>
                <a:cxn ang="0">
                  <a:pos x="227" y="28"/>
                </a:cxn>
                <a:cxn ang="0">
                  <a:pos x="241" y="48"/>
                </a:cxn>
                <a:cxn ang="0">
                  <a:pos x="252" y="67"/>
                </a:cxn>
                <a:cxn ang="0">
                  <a:pos x="258" y="86"/>
                </a:cxn>
                <a:cxn ang="0">
                  <a:pos x="268" y="103"/>
                </a:cxn>
                <a:cxn ang="0">
                  <a:pos x="279" y="118"/>
                </a:cxn>
                <a:cxn ang="0">
                  <a:pos x="298" y="126"/>
                </a:cxn>
                <a:cxn ang="0">
                  <a:pos x="317" y="127"/>
                </a:cxn>
                <a:cxn ang="0">
                  <a:pos x="330" y="125"/>
                </a:cxn>
                <a:cxn ang="0">
                  <a:pos x="341" y="122"/>
                </a:cxn>
                <a:cxn ang="0">
                  <a:pos x="353" y="119"/>
                </a:cxn>
                <a:cxn ang="0">
                  <a:pos x="367" y="113"/>
                </a:cxn>
                <a:cxn ang="0">
                  <a:pos x="383" y="111"/>
                </a:cxn>
                <a:cxn ang="0">
                  <a:pos x="397" y="115"/>
                </a:cxn>
                <a:cxn ang="0">
                  <a:pos x="412" y="132"/>
                </a:cxn>
                <a:cxn ang="0">
                  <a:pos x="425" y="170"/>
                </a:cxn>
                <a:cxn ang="0">
                  <a:pos x="416" y="247"/>
                </a:cxn>
                <a:cxn ang="0">
                  <a:pos x="390" y="274"/>
                </a:cxn>
                <a:cxn ang="0">
                  <a:pos x="353" y="256"/>
                </a:cxn>
                <a:cxn ang="0">
                  <a:pos x="315" y="243"/>
                </a:cxn>
                <a:cxn ang="0">
                  <a:pos x="273" y="236"/>
                </a:cxn>
                <a:cxn ang="0">
                  <a:pos x="238" y="235"/>
                </a:cxn>
                <a:cxn ang="0">
                  <a:pos x="207" y="240"/>
                </a:cxn>
                <a:cxn ang="0">
                  <a:pos x="178" y="247"/>
                </a:cxn>
                <a:cxn ang="0">
                  <a:pos x="150" y="257"/>
                </a:cxn>
                <a:cxn ang="0">
                  <a:pos x="0" y="183"/>
                </a:cxn>
                <a:cxn ang="0">
                  <a:pos x="17" y="157"/>
                </a:cxn>
                <a:cxn ang="0">
                  <a:pos x="37" y="125"/>
                </a:cxn>
                <a:cxn ang="0">
                  <a:pos x="62" y="91"/>
                </a:cxn>
                <a:cxn ang="0">
                  <a:pos x="88" y="60"/>
                </a:cxn>
                <a:cxn ang="0">
                  <a:pos x="114" y="33"/>
                </a:cxn>
                <a:cxn ang="0">
                  <a:pos x="142" y="12"/>
                </a:cxn>
                <a:cxn ang="0">
                  <a:pos x="167" y="1"/>
                </a:cxn>
                <a:cxn ang="0">
                  <a:pos x="192" y="4"/>
                </a:cxn>
              </a:cxnLst>
              <a:rect l="0" t="0" r="r" b="b"/>
              <a:pathLst>
                <a:path w="425" h="286">
                  <a:moveTo>
                    <a:pt x="192" y="4"/>
                  </a:moveTo>
                  <a:lnTo>
                    <a:pt x="205" y="11"/>
                  </a:lnTo>
                  <a:lnTo>
                    <a:pt x="218" y="19"/>
                  </a:lnTo>
                  <a:lnTo>
                    <a:pt x="227" y="28"/>
                  </a:lnTo>
                  <a:lnTo>
                    <a:pt x="235" y="37"/>
                  </a:lnTo>
                  <a:lnTo>
                    <a:pt x="241" y="48"/>
                  </a:lnTo>
                  <a:lnTo>
                    <a:pt x="247" y="57"/>
                  </a:lnTo>
                  <a:lnTo>
                    <a:pt x="252" y="67"/>
                  </a:lnTo>
                  <a:lnTo>
                    <a:pt x="255" y="76"/>
                  </a:lnTo>
                  <a:lnTo>
                    <a:pt x="258" y="86"/>
                  </a:lnTo>
                  <a:lnTo>
                    <a:pt x="263" y="95"/>
                  </a:lnTo>
                  <a:lnTo>
                    <a:pt x="268" y="103"/>
                  </a:lnTo>
                  <a:lnTo>
                    <a:pt x="272" y="111"/>
                  </a:lnTo>
                  <a:lnTo>
                    <a:pt x="279" y="118"/>
                  </a:lnTo>
                  <a:lnTo>
                    <a:pt x="288" y="122"/>
                  </a:lnTo>
                  <a:lnTo>
                    <a:pt x="298" y="126"/>
                  </a:lnTo>
                  <a:lnTo>
                    <a:pt x="310" y="127"/>
                  </a:lnTo>
                  <a:lnTo>
                    <a:pt x="317" y="127"/>
                  </a:lnTo>
                  <a:lnTo>
                    <a:pt x="324" y="126"/>
                  </a:lnTo>
                  <a:lnTo>
                    <a:pt x="330" y="125"/>
                  </a:lnTo>
                  <a:lnTo>
                    <a:pt x="336" y="124"/>
                  </a:lnTo>
                  <a:lnTo>
                    <a:pt x="341" y="122"/>
                  </a:lnTo>
                  <a:lnTo>
                    <a:pt x="347" y="120"/>
                  </a:lnTo>
                  <a:lnTo>
                    <a:pt x="353" y="119"/>
                  </a:lnTo>
                  <a:lnTo>
                    <a:pt x="358" y="117"/>
                  </a:lnTo>
                  <a:lnTo>
                    <a:pt x="367" y="113"/>
                  </a:lnTo>
                  <a:lnTo>
                    <a:pt x="375" y="111"/>
                  </a:lnTo>
                  <a:lnTo>
                    <a:pt x="383" y="111"/>
                  </a:lnTo>
                  <a:lnTo>
                    <a:pt x="390" y="112"/>
                  </a:lnTo>
                  <a:lnTo>
                    <a:pt x="397" y="115"/>
                  </a:lnTo>
                  <a:lnTo>
                    <a:pt x="404" y="121"/>
                  </a:lnTo>
                  <a:lnTo>
                    <a:pt x="412" y="132"/>
                  </a:lnTo>
                  <a:lnTo>
                    <a:pt x="420" y="144"/>
                  </a:lnTo>
                  <a:lnTo>
                    <a:pt x="425" y="170"/>
                  </a:lnTo>
                  <a:lnTo>
                    <a:pt x="423" y="205"/>
                  </a:lnTo>
                  <a:lnTo>
                    <a:pt x="416" y="247"/>
                  </a:lnTo>
                  <a:lnTo>
                    <a:pt x="407" y="286"/>
                  </a:lnTo>
                  <a:lnTo>
                    <a:pt x="390" y="274"/>
                  </a:lnTo>
                  <a:lnTo>
                    <a:pt x="373" y="264"/>
                  </a:lnTo>
                  <a:lnTo>
                    <a:pt x="353" y="256"/>
                  </a:lnTo>
                  <a:lnTo>
                    <a:pt x="334" y="248"/>
                  </a:lnTo>
                  <a:lnTo>
                    <a:pt x="315" y="243"/>
                  </a:lnTo>
                  <a:lnTo>
                    <a:pt x="294" y="239"/>
                  </a:lnTo>
                  <a:lnTo>
                    <a:pt x="273" y="236"/>
                  </a:lnTo>
                  <a:lnTo>
                    <a:pt x="253" y="235"/>
                  </a:lnTo>
                  <a:lnTo>
                    <a:pt x="238" y="235"/>
                  </a:lnTo>
                  <a:lnTo>
                    <a:pt x="222" y="238"/>
                  </a:lnTo>
                  <a:lnTo>
                    <a:pt x="207" y="240"/>
                  </a:lnTo>
                  <a:lnTo>
                    <a:pt x="193" y="242"/>
                  </a:lnTo>
                  <a:lnTo>
                    <a:pt x="178" y="247"/>
                  </a:lnTo>
                  <a:lnTo>
                    <a:pt x="164" y="251"/>
                  </a:lnTo>
                  <a:lnTo>
                    <a:pt x="150" y="257"/>
                  </a:lnTo>
                  <a:lnTo>
                    <a:pt x="136" y="263"/>
                  </a:lnTo>
                  <a:lnTo>
                    <a:pt x="0" y="183"/>
                  </a:lnTo>
                  <a:lnTo>
                    <a:pt x="7" y="171"/>
                  </a:lnTo>
                  <a:lnTo>
                    <a:pt x="17" y="157"/>
                  </a:lnTo>
                  <a:lnTo>
                    <a:pt x="26" y="141"/>
                  </a:lnTo>
                  <a:lnTo>
                    <a:pt x="37" y="125"/>
                  </a:lnTo>
                  <a:lnTo>
                    <a:pt x="49" y="109"/>
                  </a:lnTo>
                  <a:lnTo>
                    <a:pt x="62" y="91"/>
                  </a:lnTo>
                  <a:lnTo>
                    <a:pt x="74" y="75"/>
                  </a:lnTo>
                  <a:lnTo>
                    <a:pt x="88" y="60"/>
                  </a:lnTo>
                  <a:lnTo>
                    <a:pt x="101" y="45"/>
                  </a:lnTo>
                  <a:lnTo>
                    <a:pt x="114" y="33"/>
                  </a:lnTo>
                  <a:lnTo>
                    <a:pt x="128" y="21"/>
                  </a:lnTo>
                  <a:lnTo>
                    <a:pt x="142" y="12"/>
                  </a:lnTo>
                  <a:lnTo>
                    <a:pt x="155" y="5"/>
                  </a:lnTo>
                  <a:lnTo>
                    <a:pt x="167" y="1"/>
                  </a:lnTo>
                  <a:lnTo>
                    <a:pt x="180" y="0"/>
                  </a:lnTo>
                  <a:lnTo>
                    <a:pt x="192" y="4"/>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8" name="Freeform 152"/>
            <p:cNvSpPr/>
            <p:nvPr/>
          </p:nvSpPr>
          <p:spPr bwMode="auto">
            <a:xfrm>
              <a:off x="851" y="2030"/>
              <a:ext cx="121" cy="73"/>
            </a:xfrm>
            <a:custGeom>
              <a:avLst/>
              <a:gdLst/>
              <a:ahLst/>
              <a:cxnLst>
                <a:cxn ang="0">
                  <a:pos x="29" y="0"/>
                </a:cxn>
                <a:cxn ang="0">
                  <a:pos x="241" y="122"/>
                </a:cxn>
                <a:cxn ang="0">
                  <a:pos x="233" y="128"/>
                </a:cxn>
                <a:cxn ang="0">
                  <a:pos x="226" y="134"/>
                </a:cxn>
                <a:cxn ang="0">
                  <a:pos x="218" y="139"/>
                </a:cxn>
                <a:cxn ang="0">
                  <a:pos x="211" y="145"/>
                </a:cxn>
                <a:cxn ang="0">
                  <a:pos x="0" y="55"/>
                </a:cxn>
                <a:cxn ang="0">
                  <a:pos x="29" y="0"/>
                </a:cxn>
              </a:cxnLst>
              <a:rect l="0" t="0" r="r" b="b"/>
              <a:pathLst>
                <a:path w="241" h="145">
                  <a:moveTo>
                    <a:pt x="29" y="0"/>
                  </a:moveTo>
                  <a:lnTo>
                    <a:pt x="241" y="122"/>
                  </a:lnTo>
                  <a:lnTo>
                    <a:pt x="233" y="128"/>
                  </a:lnTo>
                  <a:lnTo>
                    <a:pt x="226" y="134"/>
                  </a:lnTo>
                  <a:lnTo>
                    <a:pt x="218" y="139"/>
                  </a:lnTo>
                  <a:lnTo>
                    <a:pt x="211" y="145"/>
                  </a:lnTo>
                  <a:lnTo>
                    <a:pt x="0" y="55"/>
                  </a:lnTo>
                  <a:lnTo>
                    <a:pt x="29" y="0"/>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9" name="Freeform 153"/>
            <p:cNvSpPr/>
            <p:nvPr/>
          </p:nvSpPr>
          <p:spPr bwMode="auto">
            <a:xfrm>
              <a:off x="746" y="2093"/>
              <a:ext cx="225" cy="381"/>
            </a:xfrm>
            <a:custGeom>
              <a:avLst/>
              <a:gdLst/>
              <a:ahLst/>
              <a:cxnLst>
                <a:cxn ang="0">
                  <a:pos x="302" y="0"/>
                </a:cxn>
                <a:cxn ang="0">
                  <a:pos x="400" y="42"/>
                </a:cxn>
                <a:cxn ang="0">
                  <a:pos x="385" y="60"/>
                </a:cxn>
                <a:cxn ang="0">
                  <a:pos x="372" y="80"/>
                </a:cxn>
                <a:cxn ang="0">
                  <a:pos x="361" y="101"/>
                </a:cxn>
                <a:cxn ang="0">
                  <a:pos x="351" y="121"/>
                </a:cxn>
                <a:cxn ang="0">
                  <a:pos x="343" y="144"/>
                </a:cxn>
                <a:cxn ang="0">
                  <a:pos x="338" y="167"/>
                </a:cxn>
                <a:cxn ang="0">
                  <a:pos x="334" y="192"/>
                </a:cxn>
                <a:cxn ang="0">
                  <a:pos x="333" y="216"/>
                </a:cxn>
                <a:cxn ang="0">
                  <a:pos x="334" y="242"/>
                </a:cxn>
                <a:cxn ang="0">
                  <a:pos x="338" y="268"/>
                </a:cxn>
                <a:cxn ang="0">
                  <a:pos x="344" y="293"/>
                </a:cxn>
                <a:cxn ang="0">
                  <a:pos x="353" y="317"/>
                </a:cxn>
                <a:cxn ang="0">
                  <a:pos x="364" y="340"/>
                </a:cxn>
                <a:cxn ang="0">
                  <a:pos x="377" y="362"/>
                </a:cxn>
                <a:cxn ang="0">
                  <a:pos x="393" y="383"/>
                </a:cxn>
                <a:cxn ang="0">
                  <a:pos x="410" y="402"/>
                </a:cxn>
                <a:cxn ang="0">
                  <a:pos x="415" y="407"/>
                </a:cxn>
                <a:cxn ang="0">
                  <a:pos x="419" y="412"/>
                </a:cxn>
                <a:cxn ang="0">
                  <a:pos x="425" y="416"/>
                </a:cxn>
                <a:cxn ang="0">
                  <a:pos x="430" y="420"/>
                </a:cxn>
                <a:cxn ang="0">
                  <a:pos x="435" y="424"/>
                </a:cxn>
                <a:cxn ang="0">
                  <a:pos x="440" y="428"/>
                </a:cxn>
                <a:cxn ang="0">
                  <a:pos x="446" y="432"/>
                </a:cxn>
                <a:cxn ang="0">
                  <a:pos x="450" y="436"/>
                </a:cxn>
                <a:cxn ang="0">
                  <a:pos x="259" y="748"/>
                </a:cxn>
                <a:cxn ang="0">
                  <a:pos x="145" y="764"/>
                </a:cxn>
                <a:cxn ang="0">
                  <a:pos x="191" y="627"/>
                </a:cxn>
                <a:cxn ang="0">
                  <a:pos x="0" y="417"/>
                </a:cxn>
                <a:cxn ang="0">
                  <a:pos x="8" y="404"/>
                </a:cxn>
                <a:cxn ang="0">
                  <a:pos x="18" y="386"/>
                </a:cxn>
                <a:cxn ang="0">
                  <a:pos x="30" y="367"/>
                </a:cxn>
                <a:cxn ang="0">
                  <a:pos x="44" y="344"/>
                </a:cxn>
                <a:cxn ang="0">
                  <a:pos x="59" y="319"/>
                </a:cxn>
                <a:cxn ang="0">
                  <a:pos x="76" y="293"/>
                </a:cxn>
                <a:cxn ang="0">
                  <a:pos x="95" y="265"/>
                </a:cxn>
                <a:cxn ang="0">
                  <a:pos x="114" y="237"/>
                </a:cxn>
                <a:cxn ang="0">
                  <a:pos x="135" y="207"/>
                </a:cxn>
                <a:cxn ang="0">
                  <a:pos x="157" y="177"/>
                </a:cxn>
                <a:cxn ang="0">
                  <a:pos x="179" y="146"/>
                </a:cxn>
                <a:cxn ang="0">
                  <a:pos x="203" y="116"/>
                </a:cxn>
                <a:cxn ang="0">
                  <a:pos x="226" y="85"/>
                </a:cxn>
                <a:cxn ang="0">
                  <a:pos x="251" y="56"/>
                </a:cxn>
                <a:cxn ang="0">
                  <a:pos x="277" y="27"/>
                </a:cxn>
                <a:cxn ang="0">
                  <a:pos x="302" y="0"/>
                </a:cxn>
              </a:cxnLst>
              <a:rect l="0" t="0" r="r" b="b"/>
              <a:pathLst>
                <a:path w="450" h="764">
                  <a:moveTo>
                    <a:pt x="302" y="0"/>
                  </a:moveTo>
                  <a:lnTo>
                    <a:pt x="400" y="42"/>
                  </a:lnTo>
                  <a:lnTo>
                    <a:pt x="385" y="60"/>
                  </a:lnTo>
                  <a:lnTo>
                    <a:pt x="372" y="80"/>
                  </a:lnTo>
                  <a:lnTo>
                    <a:pt x="361" y="101"/>
                  </a:lnTo>
                  <a:lnTo>
                    <a:pt x="351" y="121"/>
                  </a:lnTo>
                  <a:lnTo>
                    <a:pt x="343" y="144"/>
                  </a:lnTo>
                  <a:lnTo>
                    <a:pt x="338" y="167"/>
                  </a:lnTo>
                  <a:lnTo>
                    <a:pt x="334" y="192"/>
                  </a:lnTo>
                  <a:lnTo>
                    <a:pt x="333" y="216"/>
                  </a:lnTo>
                  <a:lnTo>
                    <a:pt x="334" y="242"/>
                  </a:lnTo>
                  <a:lnTo>
                    <a:pt x="338" y="268"/>
                  </a:lnTo>
                  <a:lnTo>
                    <a:pt x="344" y="293"/>
                  </a:lnTo>
                  <a:lnTo>
                    <a:pt x="353" y="317"/>
                  </a:lnTo>
                  <a:lnTo>
                    <a:pt x="364" y="340"/>
                  </a:lnTo>
                  <a:lnTo>
                    <a:pt x="377" y="362"/>
                  </a:lnTo>
                  <a:lnTo>
                    <a:pt x="393" y="383"/>
                  </a:lnTo>
                  <a:lnTo>
                    <a:pt x="410" y="402"/>
                  </a:lnTo>
                  <a:lnTo>
                    <a:pt x="415" y="407"/>
                  </a:lnTo>
                  <a:lnTo>
                    <a:pt x="419" y="412"/>
                  </a:lnTo>
                  <a:lnTo>
                    <a:pt x="425" y="416"/>
                  </a:lnTo>
                  <a:lnTo>
                    <a:pt x="430" y="420"/>
                  </a:lnTo>
                  <a:lnTo>
                    <a:pt x="435" y="424"/>
                  </a:lnTo>
                  <a:lnTo>
                    <a:pt x="440" y="428"/>
                  </a:lnTo>
                  <a:lnTo>
                    <a:pt x="446" y="432"/>
                  </a:lnTo>
                  <a:lnTo>
                    <a:pt x="450" y="436"/>
                  </a:lnTo>
                  <a:lnTo>
                    <a:pt x="259" y="748"/>
                  </a:lnTo>
                  <a:lnTo>
                    <a:pt x="145" y="764"/>
                  </a:lnTo>
                  <a:lnTo>
                    <a:pt x="191" y="627"/>
                  </a:lnTo>
                  <a:lnTo>
                    <a:pt x="0" y="417"/>
                  </a:lnTo>
                  <a:lnTo>
                    <a:pt x="8" y="404"/>
                  </a:lnTo>
                  <a:lnTo>
                    <a:pt x="18" y="386"/>
                  </a:lnTo>
                  <a:lnTo>
                    <a:pt x="30" y="367"/>
                  </a:lnTo>
                  <a:lnTo>
                    <a:pt x="44" y="344"/>
                  </a:lnTo>
                  <a:lnTo>
                    <a:pt x="59" y="319"/>
                  </a:lnTo>
                  <a:lnTo>
                    <a:pt x="76" y="293"/>
                  </a:lnTo>
                  <a:lnTo>
                    <a:pt x="95" y="265"/>
                  </a:lnTo>
                  <a:lnTo>
                    <a:pt x="114" y="237"/>
                  </a:lnTo>
                  <a:lnTo>
                    <a:pt x="135" y="207"/>
                  </a:lnTo>
                  <a:lnTo>
                    <a:pt x="157" y="177"/>
                  </a:lnTo>
                  <a:lnTo>
                    <a:pt x="179" y="146"/>
                  </a:lnTo>
                  <a:lnTo>
                    <a:pt x="203" y="116"/>
                  </a:lnTo>
                  <a:lnTo>
                    <a:pt x="226" y="85"/>
                  </a:lnTo>
                  <a:lnTo>
                    <a:pt x="251" y="56"/>
                  </a:lnTo>
                  <a:lnTo>
                    <a:pt x="277" y="27"/>
                  </a:lnTo>
                  <a:lnTo>
                    <a:pt x="302" y="0"/>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0" name="Freeform 154"/>
            <p:cNvSpPr/>
            <p:nvPr/>
          </p:nvSpPr>
          <p:spPr bwMode="auto">
            <a:xfrm>
              <a:off x="695" y="2279"/>
              <a:ext cx="132" cy="180"/>
            </a:xfrm>
            <a:custGeom>
              <a:avLst/>
              <a:gdLst/>
              <a:ahLst/>
              <a:cxnLst>
                <a:cxn ang="0">
                  <a:pos x="71" y="54"/>
                </a:cxn>
                <a:cxn ang="0">
                  <a:pos x="259" y="260"/>
                </a:cxn>
                <a:cxn ang="0">
                  <a:pos x="225" y="360"/>
                </a:cxn>
                <a:cxn ang="0">
                  <a:pos x="0" y="101"/>
                </a:cxn>
                <a:cxn ang="0">
                  <a:pos x="22" y="0"/>
                </a:cxn>
                <a:cxn ang="0">
                  <a:pos x="65" y="48"/>
                </a:cxn>
                <a:cxn ang="0">
                  <a:pos x="64" y="49"/>
                </a:cxn>
                <a:cxn ang="0">
                  <a:pos x="64" y="49"/>
                </a:cxn>
                <a:cxn ang="0">
                  <a:pos x="64" y="50"/>
                </a:cxn>
                <a:cxn ang="0">
                  <a:pos x="64" y="50"/>
                </a:cxn>
                <a:cxn ang="0">
                  <a:pos x="71" y="54"/>
                </a:cxn>
              </a:cxnLst>
              <a:rect l="0" t="0" r="r" b="b"/>
              <a:pathLst>
                <a:path w="259" h="360">
                  <a:moveTo>
                    <a:pt x="71" y="54"/>
                  </a:moveTo>
                  <a:lnTo>
                    <a:pt x="259" y="260"/>
                  </a:lnTo>
                  <a:lnTo>
                    <a:pt x="225" y="360"/>
                  </a:lnTo>
                  <a:lnTo>
                    <a:pt x="0" y="101"/>
                  </a:lnTo>
                  <a:lnTo>
                    <a:pt x="22" y="0"/>
                  </a:lnTo>
                  <a:lnTo>
                    <a:pt x="65" y="48"/>
                  </a:lnTo>
                  <a:lnTo>
                    <a:pt x="64" y="49"/>
                  </a:lnTo>
                  <a:lnTo>
                    <a:pt x="64" y="49"/>
                  </a:lnTo>
                  <a:lnTo>
                    <a:pt x="64" y="50"/>
                  </a:lnTo>
                  <a:lnTo>
                    <a:pt x="64" y="50"/>
                  </a:lnTo>
                  <a:lnTo>
                    <a:pt x="71" y="54"/>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1" name="Freeform 155"/>
            <p:cNvSpPr/>
            <p:nvPr/>
          </p:nvSpPr>
          <p:spPr bwMode="auto">
            <a:xfrm>
              <a:off x="213" y="2451"/>
              <a:ext cx="165" cy="103"/>
            </a:xfrm>
            <a:custGeom>
              <a:avLst/>
              <a:gdLst/>
              <a:ahLst/>
              <a:cxnLst>
                <a:cxn ang="0">
                  <a:pos x="328" y="122"/>
                </a:cxn>
                <a:cxn ang="0">
                  <a:pos x="320" y="121"/>
                </a:cxn>
                <a:cxn ang="0">
                  <a:pos x="306" y="117"/>
                </a:cxn>
                <a:cxn ang="0">
                  <a:pos x="286" y="111"/>
                </a:cxn>
                <a:cxn ang="0">
                  <a:pos x="261" y="101"/>
                </a:cxn>
                <a:cxn ang="0">
                  <a:pos x="245" y="87"/>
                </a:cxn>
                <a:cxn ang="0">
                  <a:pos x="238" y="76"/>
                </a:cxn>
                <a:cxn ang="0">
                  <a:pos x="226" y="65"/>
                </a:cxn>
                <a:cxn ang="0">
                  <a:pos x="209" y="63"/>
                </a:cxn>
                <a:cxn ang="0">
                  <a:pos x="194" y="71"/>
                </a:cxn>
                <a:cxn ang="0">
                  <a:pos x="181" y="90"/>
                </a:cxn>
                <a:cxn ang="0">
                  <a:pos x="171" y="116"/>
                </a:cxn>
                <a:cxn ang="0">
                  <a:pos x="162" y="141"/>
                </a:cxn>
                <a:cxn ang="0">
                  <a:pos x="155" y="162"/>
                </a:cxn>
                <a:cxn ang="0">
                  <a:pos x="143" y="187"/>
                </a:cxn>
                <a:cxn ang="0">
                  <a:pos x="128" y="205"/>
                </a:cxn>
                <a:cxn ang="0">
                  <a:pos x="114" y="208"/>
                </a:cxn>
                <a:cxn ang="0">
                  <a:pos x="105" y="202"/>
                </a:cxn>
                <a:cxn ang="0">
                  <a:pos x="103" y="186"/>
                </a:cxn>
                <a:cxn ang="0">
                  <a:pos x="118" y="146"/>
                </a:cxn>
                <a:cxn ang="0">
                  <a:pos x="135" y="106"/>
                </a:cxn>
                <a:cxn ang="0">
                  <a:pos x="148" y="75"/>
                </a:cxn>
                <a:cxn ang="0">
                  <a:pos x="149" y="55"/>
                </a:cxn>
                <a:cxn ang="0">
                  <a:pos x="146" y="40"/>
                </a:cxn>
                <a:cxn ang="0">
                  <a:pos x="133" y="33"/>
                </a:cxn>
                <a:cxn ang="0">
                  <a:pos x="123" y="35"/>
                </a:cxn>
                <a:cxn ang="0">
                  <a:pos x="116" y="40"/>
                </a:cxn>
                <a:cxn ang="0">
                  <a:pos x="108" y="43"/>
                </a:cxn>
                <a:cxn ang="0">
                  <a:pos x="96" y="47"/>
                </a:cxn>
                <a:cxn ang="0">
                  <a:pos x="83" y="55"/>
                </a:cxn>
                <a:cxn ang="0">
                  <a:pos x="71" y="69"/>
                </a:cxn>
                <a:cxn ang="0">
                  <a:pos x="57" y="87"/>
                </a:cxn>
                <a:cxn ang="0">
                  <a:pos x="44" y="106"/>
                </a:cxn>
                <a:cxn ang="0">
                  <a:pos x="32" y="123"/>
                </a:cxn>
                <a:cxn ang="0">
                  <a:pos x="19" y="139"/>
                </a:cxn>
                <a:cxn ang="0">
                  <a:pos x="7" y="151"/>
                </a:cxn>
                <a:cxn ang="0">
                  <a:pos x="0" y="144"/>
                </a:cxn>
                <a:cxn ang="0">
                  <a:pos x="6" y="115"/>
                </a:cxn>
                <a:cxn ang="0">
                  <a:pos x="21" y="78"/>
                </a:cxn>
                <a:cxn ang="0">
                  <a:pos x="47" y="41"/>
                </a:cxn>
                <a:cxn ang="0">
                  <a:pos x="83" y="14"/>
                </a:cxn>
                <a:cxn ang="0">
                  <a:pos x="126" y="2"/>
                </a:cxn>
                <a:cxn ang="0">
                  <a:pos x="166" y="0"/>
                </a:cxn>
                <a:cxn ang="0">
                  <a:pos x="193" y="3"/>
                </a:cxn>
                <a:cxn ang="0">
                  <a:pos x="260" y="32"/>
                </a:cxn>
                <a:cxn ang="0">
                  <a:pos x="270" y="43"/>
                </a:cxn>
                <a:cxn ang="0">
                  <a:pos x="288" y="62"/>
                </a:cxn>
                <a:cxn ang="0">
                  <a:pos x="308" y="86"/>
                </a:cxn>
                <a:cxn ang="0">
                  <a:pos x="326" y="114"/>
                </a:cxn>
                <a:cxn ang="0">
                  <a:pos x="329" y="118"/>
                </a:cxn>
                <a:cxn ang="0">
                  <a:pos x="331" y="122"/>
                </a:cxn>
              </a:cxnLst>
              <a:rect l="0" t="0" r="r" b="b"/>
              <a:pathLst>
                <a:path w="331" h="208">
                  <a:moveTo>
                    <a:pt x="331" y="122"/>
                  </a:moveTo>
                  <a:lnTo>
                    <a:pt x="328" y="122"/>
                  </a:lnTo>
                  <a:lnTo>
                    <a:pt x="324" y="122"/>
                  </a:lnTo>
                  <a:lnTo>
                    <a:pt x="320" y="121"/>
                  </a:lnTo>
                  <a:lnTo>
                    <a:pt x="314" y="119"/>
                  </a:lnTo>
                  <a:lnTo>
                    <a:pt x="306" y="117"/>
                  </a:lnTo>
                  <a:lnTo>
                    <a:pt x="296" y="115"/>
                  </a:lnTo>
                  <a:lnTo>
                    <a:pt x="286" y="111"/>
                  </a:lnTo>
                  <a:lnTo>
                    <a:pt x="275" y="108"/>
                  </a:lnTo>
                  <a:lnTo>
                    <a:pt x="261" y="101"/>
                  </a:lnTo>
                  <a:lnTo>
                    <a:pt x="252" y="94"/>
                  </a:lnTo>
                  <a:lnTo>
                    <a:pt x="245" y="87"/>
                  </a:lnTo>
                  <a:lnTo>
                    <a:pt x="241" y="81"/>
                  </a:lnTo>
                  <a:lnTo>
                    <a:pt x="238" y="76"/>
                  </a:lnTo>
                  <a:lnTo>
                    <a:pt x="233" y="70"/>
                  </a:lnTo>
                  <a:lnTo>
                    <a:pt x="226" y="65"/>
                  </a:lnTo>
                  <a:lnTo>
                    <a:pt x="218" y="63"/>
                  </a:lnTo>
                  <a:lnTo>
                    <a:pt x="209" y="63"/>
                  </a:lnTo>
                  <a:lnTo>
                    <a:pt x="201" y="65"/>
                  </a:lnTo>
                  <a:lnTo>
                    <a:pt x="194" y="71"/>
                  </a:lnTo>
                  <a:lnTo>
                    <a:pt x="187" y="79"/>
                  </a:lnTo>
                  <a:lnTo>
                    <a:pt x="181" y="90"/>
                  </a:lnTo>
                  <a:lnTo>
                    <a:pt x="176" y="102"/>
                  </a:lnTo>
                  <a:lnTo>
                    <a:pt x="171" y="116"/>
                  </a:lnTo>
                  <a:lnTo>
                    <a:pt x="165" y="131"/>
                  </a:lnTo>
                  <a:lnTo>
                    <a:pt x="162" y="141"/>
                  </a:lnTo>
                  <a:lnTo>
                    <a:pt x="158" y="152"/>
                  </a:lnTo>
                  <a:lnTo>
                    <a:pt x="155" y="162"/>
                  </a:lnTo>
                  <a:lnTo>
                    <a:pt x="150" y="174"/>
                  </a:lnTo>
                  <a:lnTo>
                    <a:pt x="143" y="187"/>
                  </a:lnTo>
                  <a:lnTo>
                    <a:pt x="136" y="198"/>
                  </a:lnTo>
                  <a:lnTo>
                    <a:pt x="128" y="205"/>
                  </a:lnTo>
                  <a:lnTo>
                    <a:pt x="121" y="208"/>
                  </a:lnTo>
                  <a:lnTo>
                    <a:pt x="114" y="208"/>
                  </a:lnTo>
                  <a:lnTo>
                    <a:pt x="110" y="205"/>
                  </a:lnTo>
                  <a:lnTo>
                    <a:pt x="105" y="202"/>
                  </a:lnTo>
                  <a:lnTo>
                    <a:pt x="102" y="199"/>
                  </a:lnTo>
                  <a:lnTo>
                    <a:pt x="103" y="186"/>
                  </a:lnTo>
                  <a:lnTo>
                    <a:pt x="109" y="167"/>
                  </a:lnTo>
                  <a:lnTo>
                    <a:pt x="118" y="146"/>
                  </a:lnTo>
                  <a:lnTo>
                    <a:pt x="126" y="126"/>
                  </a:lnTo>
                  <a:lnTo>
                    <a:pt x="135" y="106"/>
                  </a:lnTo>
                  <a:lnTo>
                    <a:pt x="143" y="88"/>
                  </a:lnTo>
                  <a:lnTo>
                    <a:pt x="148" y="75"/>
                  </a:lnTo>
                  <a:lnTo>
                    <a:pt x="149" y="63"/>
                  </a:lnTo>
                  <a:lnTo>
                    <a:pt x="149" y="55"/>
                  </a:lnTo>
                  <a:lnTo>
                    <a:pt x="148" y="47"/>
                  </a:lnTo>
                  <a:lnTo>
                    <a:pt x="146" y="40"/>
                  </a:lnTo>
                  <a:lnTo>
                    <a:pt x="140" y="35"/>
                  </a:lnTo>
                  <a:lnTo>
                    <a:pt x="133" y="33"/>
                  </a:lnTo>
                  <a:lnTo>
                    <a:pt x="127" y="33"/>
                  </a:lnTo>
                  <a:lnTo>
                    <a:pt x="123" y="35"/>
                  </a:lnTo>
                  <a:lnTo>
                    <a:pt x="118" y="38"/>
                  </a:lnTo>
                  <a:lnTo>
                    <a:pt x="116" y="40"/>
                  </a:lnTo>
                  <a:lnTo>
                    <a:pt x="112" y="41"/>
                  </a:lnTo>
                  <a:lnTo>
                    <a:pt x="108" y="43"/>
                  </a:lnTo>
                  <a:lnTo>
                    <a:pt x="103" y="45"/>
                  </a:lnTo>
                  <a:lnTo>
                    <a:pt x="96" y="47"/>
                  </a:lnTo>
                  <a:lnTo>
                    <a:pt x="89" y="50"/>
                  </a:lnTo>
                  <a:lnTo>
                    <a:pt x="83" y="55"/>
                  </a:lnTo>
                  <a:lnTo>
                    <a:pt x="76" y="62"/>
                  </a:lnTo>
                  <a:lnTo>
                    <a:pt x="71" y="69"/>
                  </a:lnTo>
                  <a:lnTo>
                    <a:pt x="64" y="78"/>
                  </a:lnTo>
                  <a:lnTo>
                    <a:pt x="57" y="87"/>
                  </a:lnTo>
                  <a:lnTo>
                    <a:pt x="50" y="98"/>
                  </a:lnTo>
                  <a:lnTo>
                    <a:pt x="44" y="106"/>
                  </a:lnTo>
                  <a:lnTo>
                    <a:pt x="38" y="115"/>
                  </a:lnTo>
                  <a:lnTo>
                    <a:pt x="32" y="123"/>
                  </a:lnTo>
                  <a:lnTo>
                    <a:pt x="26" y="131"/>
                  </a:lnTo>
                  <a:lnTo>
                    <a:pt x="19" y="139"/>
                  </a:lnTo>
                  <a:lnTo>
                    <a:pt x="13" y="145"/>
                  </a:lnTo>
                  <a:lnTo>
                    <a:pt x="7" y="151"/>
                  </a:lnTo>
                  <a:lnTo>
                    <a:pt x="2" y="153"/>
                  </a:lnTo>
                  <a:lnTo>
                    <a:pt x="0" y="144"/>
                  </a:lnTo>
                  <a:lnTo>
                    <a:pt x="2" y="131"/>
                  </a:lnTo>
                  <a:lnTo>
                    <a:pt x="6" y="115"/>
                  </a:lnTo>
                  <a:lnTo>
                    <a:pt x="12" y="96"/>
                  </a:lnTo>
                  <a:lnTo>
                    <a:pt x="21" y="78"/>
                  </a:lnTo>
                  <a:lnTo>
                    <a:pt x="33" y="60"/>
                  </a:lnTo>
                  <a:lnTo>
                    <a:pt x="47" y="41"/>
                  </a:lnTo>
                  <a:lnTo>
                    <a:pt x="63" y="26"/>
                  </a:lnTo>
                  <a:lnTo>
                    <a:pt x="83" y="14"/>
                  </a:lnTo>
                  <a:lnTo>
                    <a:pt x="104" y="5"/>
                  </a:lnTo>
                  <a:lnTo>
                    <a:pt x="126" y="2"/>
                  </a:lnTo>
                  <a:lnTo>
                    <a:pt x="147" y="0"/>
                  </a:lnTo>
                  <a:lnTo>
                    <a:pt x="166" y="0"/>
                  </a:lnTo>
                  <a:lnTo>
                    <a:pt x="181" y="1"/>
                  </a:lnTo>
                  <a:lnTo>
                    <a:pt x="193" y="3"/>
                  </a:lnTo>
                  <a:lnTo>
                    <a:pt x="200" y="4"/>
                  </a:lnTo>
                  <a:lnTo>
                    <a:pt x="260" y="32"/>
                  </a:lnTo>
                  <a:lnTo>
                    <a:pt x="264" y="37"/>
                  </a:lnTo>
                  <a:lnTo>
                    <a:pt x="270" y="43"/>
                  </a:lnTo>
                  <a:lnTo>
                    <a:pt x="278" y="52"/>
                  </a:lnTo>
                  <a:lnTo>
                    <a:pt x="288" y="62"/>
                  </a:lnTo>
                  <a:lnTo>
                    <a:pt x="298" y="73"/>
                  </a:lnTo>
                  <a:lnTo>
                    <a:pt x="308" y="86"/>
                  </a:lnTo>
                  <a:lnTo>
                    <a:pt x="317" y="100"/>
                  </a:lnTo>
                  <a:lnTo>
                    <a:pt x="326" y="114"/>
                  </a:lnTo>
                  <a:lnTo>
                    <a:pt x="328" y="116"/>
                  </a:lnTo>
                  <a:lnTo>
                    <a:pt x="329" y="118"/>
                  </a:lnTo>
                  <a:lnTo>
                    <a:pt x="330" y="119"/>
                  </a:lnTo>
                  <a:lnTo>
                    <a:pt x="331" y="122"/>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2" name="Freeform 156"/>
            <p:cNvSpPr/>
            <p:nvPr/>
          </p:nvSpPr>
          <p:spPr bwMode="auto">
            <a:xfrm>
              <a:off x="456" y="2660"/>
              <a:ext cx="201" cy="189"/>
            </a:xfrm>
            <a:custGeom>
              <a:avLst/>
              <a:gdLst/>
              <a:ahLst/>
              <a:cxnLst>
                <a:cxn ang="0">
                  <a:pos x="411" y="363"/>
                </a:cxn>
                <a:cxn ang="0">
                  <a:pos x="371" y="363"/>
                </a:cxn>
                <a:cxn ang="0">
                  <a:pos x="371" y="33"/>
                </a:cxn>
                <a:cxn ang="0">
                  <a:pos x="1" y="33"/>
                </a:cxn>
                <a:cxn ang="0">
                  <a:pos x="1" y="25"/>
                </a:cxn>
                <a:cxn ang="0">
                  <a:pos x="1" y="16"/>
                </a:cxn>
                <a:cxn ang="0">
                  <a:pos x="0" y="8"/>
                </a:cxn>
                <a:cxn ang="0">
                  <a:pos x="0" y="0"/>
                </a:cxn>
                <a:cxn ang="0">
                  <a:pos x="411" y="0"/>
                </a:cxn>
                <a:cxn ang="0">
                  <a:pos x="411" y="363"/>
                </a:cxn>
              </a:cxnLst>
              <a:rect l="0" t="0" r="r" b="b"/>
              <a:pathLst>
                <a:path w="411" h="363">
                  <a:moveTo>
                    <a:pt x="411" y="363"/>
                  </a:moveTo>
                  <a:lnTo>
                    <a:pt x="371" y="363"/>
                  </a:lnTo>
                  <a:lnTo>
                    <a:pt x="371" y="33"/>
                  </a:lnTo>
                  <a:lnTo>
                    <a:pt x="1" y="33"/>
                  </a:lnTo>
                  <a:lnTo>
                    <a:pt x="1" y="25"/>
                  </a:lnTo>
                  <a:lnTo>
                    <a:pt x="1" y="16"/>
                  </a:lnTo>
                  <a:lnTo>
                    <a:pt x="0" y="8"/>
                  </a:lnTo>
                  <a:lnTo>
                    <a:pt x="0" y="0"/>
                  </a:lnTo>
                  <a:lnTo>
                    <a:pt x="411" y="0"/>
                  </a:lnTo>
                  <a:lnTo>
                    <a:pt x="411" y="363"/>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3" name="Freeform 157"/>
            <p:cNvSpPr/>
            <p:nvPr/>
          </p:nvSpPr>
          <p:spPr bwMode="auto">
            <a:xfrm>
              <a:off x="324" y="2251"/>
              <a:ext cx="487" cy="665"/>
            </a:xfrm>
            <a:custGeom>
              <a:avLst/>
              <a:gdLst/>
              <a:ahLst/>
              <a:cxnLst>
                <a:cxn ang="0">
                  <a:pos x="606" y="882"/>
                </a:cxn>
                <a:cxn ang="0">
                  <a:pos x="704" y="1212"/>
                </a:cxn>
                <a:cxn ang="0">
                  <a:pos x="265" y="789"/>
                </a:cxn>
                <a:cxn ang="0">
                  <a:pos x="294" y="667"/>
                </a:cxn>
                <a:cxn ang="0">
                  <a:pos x="345" y="537"/>
                </a:cxn>
                <a:cxn ang="0">
                  <a:pos x="403" y="420"/>
                </a:cxn>
                <a:cxn ang="0">
                  <a:pos x="446" y="343"/>
                </a:cxn>
                <a:cxn ang="0">
                  <a:pos x="471" y="367"/>
                </a:cxn>
                <a:cxn ang="0">
                  <a:pos x="493" y="387"/>
                </a:cxn>
                <a:cxn ang="0">
                  <a:pos x="507" y="401"/>
                </a:cxn>
                <a:cxn ang="0">
                  <a:pos x="512" y="407"/>
                </a:cxn>
                <a:cxn ang="0">
                  <a:pos x="530" y="382"/>
                </a:cxn>
                <a:cxn ang="0">
                  <a:pos x="516" y="369"/>
                </a:cxn>
                <a:cxn ang="0">
                  <a:pos x="492" y="346"/>
                </a:cxn>
                <a:cxn ang="0">
                  <a:pos x="461" y="318"/>
                </a:cxn>
                <a:cxn ang="0">
                  <a:pos x="427" y="287"/>
                </a:cxn>
                <a:cxn ang="0">
                  <a:pos x="393" y="257"/>
                </a:cxn>
                <a:cxn ang="0">
                  <a:pos x="359" y="229"/>
                </a:cxn>
                <a:cxn ang="0">
                  <a:pos x="332" y="210"/>
                </a:cxn>
                <a:cxn ang="0">
                  <a:pos x="309" y="199"/>
                </a:cxn>
                <a:cxn ang="0">
                  <a:pos x="278" y="204"/>
                </a:cxn>
                <a:cxn ang="0">
                  <a:pos x="242" y="222"/>
                </a:cxn>
                <a:cxn ang="0">
                  <a:pos x="201" y="250"/>
                </a:cxn>
                <a:cxn ang="0">
                  <a:pos x="160" y="285"/>
                </a:cxn>
                <a:cxn ang="0">
                  <a:pos x="121" y="321"/>
                </a:cxn>
                <a:cxn ang="0">
                  <a:pos x="84" y="357"/>
                </a:cxn>
                <a:cxn ang="0">
                  <a:pos x="54" y="389"/>
                </a:cxn>
                <a:cxn ang="0">
                  <a:pos x="0" y="384"/>
                </a:cxn>
                <a:cxn ang="0">
                  <a:pos x="17" y="348"/>
                </a:cxn>
                <a:cxn ang="0">
                  <a:pos x="44" y="296"/>
                </a:cxn>
                <a:cxn ang="0">
                  <a:pos x="78" y="234"/>
                </a:cxn>
                <a:cxn ang="0">
                  <a:pos x="121" y="168"/>
                </a:cxn>
                <a:cxn ang="0">
                  <a:pos x="168" y="106"/>
                </a:cxn>
                <a:cxn ang="0">
                  <a:pos x="219" y="52"/>
                </a:cxn>
                <a:cxn ang="0">
                  <a:pos x="273" y="15"/>
                </a:cxn>
                <a:cxn ang="0">
                  <a:pos x="328" y="0"/>
                </a:cxn>
                <a:cxn ang="0">
                  <a:pos x="390" y="6"/>
                </a:cxn>
                <a:cxn ang="0">
                  <a:pos x="455" y="23"/>
                </a:cxn>
                <a:cxn ang="0">
                  <a:pos x="518" y="50"/>
                </a:cxn>
                <a:cxn ang="0">
                  <a:pos x="577" y="80"/>
                </a:cxn>
                <a:cxn ang="0">
                  <a:pos x="629" y="112"/>
                </a:cxn>
                <a:cxn ang="0">
                  <a:pos x="671" y="139"/>
                </a:cxn>
                <a:cxn ang="0">
                  <a:pos x="701" y="161"/>
                </a:cxn>
                <a:cxn ang="0">
                  <a:pos x="715" y="173"/>
                </a:cxn>
                <a:cxn ang="0">
                  <a:pos x="956" y="452"/>
                </a:cxn>
                <a:cxn ang="0">
                  <a:pos x="952" y="473"/>
                </a:cxn>
                <a:cxn ang="0">
                  <a:pos x="939" y="556"/>
                </a:cxn>
                <a:cxn ang="0">
                  <a:pos x="924" y="700"/>
                </a:cxn>
                <a:cxn ang="0">
                  <a:pos x="920" y="888"/>
                </a:cxn>
                <a:cxn ang="0">
                  <a:pos x="933" y="1070"/>
                </a:cxn>
                <a:cxn ang="0">
                  <a:pos x="947" y="1189"/>
                </a:cxn>
                <a:cxn ang="0">
                  <a:pos x="957" y="1269"/>
                </a:cxn>
                <a:cxn ang="0">
                  <a:pos x="965" y="1316"/>
                </a:cxn>
                <a:cxn ang="0">
                  <a:pos x="367" y="1330"/>
                </a:cxn>
                <a:cxn ang="0">
                  <a:pos x="348" y="1262"/>
                </a:cxn>
                <a:cxn ang="0">
                  <a:pos x="318" y="1148"/>
                </a:cxn>
                <a:cxn ang="0">
                  <a:pos x="288" y="1013"/>
                </a:cxn>
                <a:cxn ang="0">
                  <a:pos x="267" y="882"/>
                </a:cxn>
              </a:cxnLst>
              <a:rect l="0" t="0" r="r" b="b"/>
              <a:pathLst>
                <a:path w="967" h="1330">
                  <a:moveTo>
                    <a:pt x="267" y="882"/>
                  </a:moveTo>
                  <a:lnTo>
                    <a:pt x="606" y="882"/>
                  </a:lnTo>
                  <a:lnTo>
                    <a:pt x="606" y="1212"/>
                  </a:lnTo>
                  <a:lnTo>
                    <a:pt x="704" y="1212"/>
                  </a:lnTo>
                  <a:lnTo>
                    <a:pt x="704" y="789"/>
                  </a:lnTo>
                  <a:lnTo>
                    <a:pt x="265" y="789"/>
                  </a:lnTo>
                  <a:lnTo>
                    <a:pt x="275" y="730"/>
                  </a:lnTo>
                  <a:lnTo>
                    <a:pt x="294" y="667"/>
                  </a:lnTo>
                  <a:lnTo>
                    <a:pt x="318" y="601"/>
                  </a:lnTo>
                  <a:lnTo>
                    <a:pt x="345" y="537"/>
                  </a:lnTo>
                  <a:lnTo>
                    <a:pt x="375" y="475"/>
                  </a:lnTo>
                  <a:lnTo>
                    <a:pt x="403" y="420"/>
                  </a:lnTo>
                  <a:lnTo>
                    <a:pt x="427" y="376"/>
                  </a:lnTo>
                  <a:lnTo>
                    <a:pt x="446" y="343"/>
                  </a:lnTo>
                  <a:lnTo>
                    <a:pt x="460" y="356"/>
                  </a:lnTo>
                  <a:lnTo>
                    <a:pt x="471" y="367"/>
                  </a:lnTo>
                  <a:lnTo>
                    <a:pt x="483" y="378"/>
                  </a:lnTo>
                  <a:lnTo>
                    <a:pt x="493" y="387"/>
                  </a:lnTo>
                  <a:lnTo>
                    <a:pt x="501" y="395"/>
                  </a:lnTo>
                  <a:lnTo>
                    <a:pt x="507" y="401"/>
                  </a:lnTo>
                  <a:lnTo>
                    <a:pt x="511" y="405"/>
                  </a:lnTo>
                  <a:lnTo>
                    <a:pt x="512" y="407"/>
                  </a:lnTo>
                  <a:lnTo>
                    <a:pt x="533" y="385"/>
                  </a:lnTo>
                  <a:lnTo>
                    <a:pt x="530" y="382"/>
                  </a:lnTo>
                  <a:lnTo>
                    <a:pt x="524" y="377"/>
                  </a:lnTo>
                  <a:lnTo>
                    <a:pt x="516" y="369"/>
                  </a:lnTo>
                  <a:lnTo>
                    <a:pt x="504" y="358"/>
                  </a:lnTo>
                  <a:lnTo>
                    <a:pt x="492" y="346"/>
                  </a:lnTo>
                  <a:lnTo>
                    <a:pt x="477" y="332"/>
                  </a:lnTo>
                  <a:lnTo>
                    <a:pt x="461" y="318"/>
                  </a:lnTo>
                  <a:lnTo>
                    <a:pt x="445" y="302"/>
                  </a:lnTo>
                  <a:lnTo>
                    <a:pt x="427" y="287"/>
                  </a:lnTo>
                  <a:lnTo>
                    <a:pt x="410" y="272"/>
                  </a:lnTo>
                  <a:lnTo>
                    <a:pt x="393" y="257"/>
                  </a:lnTo>
                  <a:lnTo>
                    <a:pt x="375" y="243"/>
                  </a:lnTo>
                  <a:lnTo>
                    <a:pt x="359" y="229"/>
                  </a:lnTo>
                  <a:lnTo>
                    <a:pt x="344" y="219"/>
                  </a:lnTo>
                  <a:lnTo>
                    <a:pt x="332" y="210"/>
                  </a:lnTo>
                  <a:lnTo>
                    <a:pt x="320" y="203"/>
                  </a:lnTo>
                  <a:lnTo>
                    <a:pt x="309" y="199"/>
                  </a:lnTo>
                  <a:lnTo>
                    <a:pt x="294" y="199"/>
                  </a:lnTo>
                  <a:lnTo>
                    <a:pt x="278" y="204"/>
                  </a:lnTo>
                  <a:lnTo>
                    <a:pt x="260" y="212"/>
                  </a:lnTo>
                  <a:lnTo>
                    <a:pt x="242" y="222"/>
                  </a:lnTo>
                  <a:lnTo>
                    <a:pt x="222" y="235"/>
                  </a:lnTo>
                  <a:lnTo>
                    <a:pt x="201" y="250"/>
                  </a:lnTo>
                  <a:lnTo>
                    <a:pt x="181" y="267"/>
                  </a:lnTo>
                  <a:lnTo>
                    <a:pt x="160" y="285"/>
                  </a:lnTo>
                  <a:lnTo>
                    <a:pt x="140" y="303"/>
                  </a:lnTo>
                  <a:lnTo>
                    <a:pt x="121" y="321"/>
                  </a:lnTo>
                  <a:lnTo>
                    <a:pt x="101" y="340"/>
                  </a:lnTo>
                  <a:lnTo>
                    <a:pt x="84" y="357"/>
                  </a:lnTo>
                  <a:lnTo>
                    <a:pt x="68" y="374"/>
                  </a:lnTo>
                  <a:lnTo>
                    <a:pt x="54" y="389"/>
                  </a:lnTo>
                  <a:lnTo>
                    <a:pt x="41" y="402"/>
                  </a:lnTo>
                  <a:lnTo>
                    <a:pt x="0" y="384"/>
                  </a:lnTo>
                  <a:lnTo>
                    <a:pt x="7" y="369"/>
                  </a:lnTo>
                  <a:lnTo>
                    <a:pt x="17" y="348"/>
                  </a:lnTo>
                  <a:lnTo>
                    <a:pt x="29" y="324"/>
                  </a:lnTo>
                  <a:lnTo>
                    <a:pt x="44" y="296"/>
                  </a:lnTo>
                  <a:lnTo>
                    <a:pt x="60" y="265"/>
                  </a:lnTo>
                  <a:lnTo>
                    <a:pt x="78" y="234"/>
                  </a:lnTo>
                  <a:lnTo>
                    <a:pt x="99" y="201"/>
                  </a:lnTo>
                  <a:lnTo>
                    <a:pt x="121" y="168"/>
                  </a:lnTo>
                  <a:lnTo>
                    <a:pt x="144" y="136"/>
                  </a:lnTo>
                  <a:lnTo>
                    <a:pt x="168" y="106"/>
                  </a:lnTo>
                  <a:lnTo>
                    <a:pt x="193" y="77"/>
                  </a:lnTo>
                  <a:lnTo>
                    <a:pt x="219" y="52"/>
                  </a:lnTo>
                  <a:lnTo>
                    <a:pt x="245" y="31"/>
                  </a:lnTo>
                  <a:lnTo>
                    <a:pt x="273" y="15"/>
                  </a:lnTo>
                  <a:lnTo>
                    <a:pt x="301" y="5"/>
                  </a:lnTo>
                  <a:lnTo>
                    <a:pt x="328" y="0"/>
                  </a:lnTo>
                  <a:lnTo>
                    <a:pt x="359" y="1"/>
                  </a:lnTo>
                  <a:lnTo>
                    <a:pt x="390" y="6"/>
                  </a:lnTo>
                  <a:lnTo>
                    <a:pt x="423" y="13"/>
                  </a:lnTo>
                  <a:lnTo>
                    <a:pt x="455" y="23"/>
                  </a:lnTo>
                  <a:lnTo>
                    <a:pt x="487" y="36"/>
                  </a:lnTo>
                  <a:lnTo>
                    <a:pt x="518" y="50"/>
                  </a:lnTo>
                  <a:lnTo>
                    <a:pt x="548" y="65"/>
                  </a:lnTo>
                  <a:lnTo>
                    <a:pt x="577" y="80"/>
                  </a:lnTo>
                  <a:lnTo>
                    <a:pt x="603" y="96"/>
                  </a:lnTo>
                  <a:lnTo>
                    <a:pt x="629" y="112"/>
                  </a:lnTo>
                  <a:lnTo>
                    <a:pt x="652" y="127"/>
                  </a:lnTo>
                  <a:lnTo>
                    <a:pt x="671" y="139"/>
                  </a:lnTo>
                  <a:lnTo>
                    <a:pt x="688" y="152"/>
                  </a:lnTo>
                  <a:lnTo>
                    <a:pt x="701" y="161"/>
                  </a:lnTo>
                  <a:lnTo>
                    <a:pt x="711" y="168"/>
                  </a:lnTo>
                  <a:lnTo>
                    <a:pt x="715" y="173"/>
                  </a:lnTo>
                  <a:lnTo>
                    <a:pt x="959" y="452"/>
                  </a:lnTo>
                  <a:lnTo>
                    <a:pt x="956" y="452"/>
                  </a:lnTo>
                  <a:lnTo>
                    <a:pt x="955" y="462"/>
                  </a:lnTo>
                  <a:lnTo>
                    <a:pt x="952" y="473"/>
                  </a:lnTo>
                  <a:lnTo>
                    <a:pt x="947" y="506"/>
                  </a:lnTo>
                  <a:lnTo>
                    <a:pt x="939" y="556"/>
                  </a:lnTo>
                  <a:lnTo>
                    <a:pt x="931" y="622"/>
                  </a:lnTo>
                  <a:lnTo>
                    <a:pt x="924" y="700"/>
                  </a:lnTo>
                  <a:lnTo>
                    <a:pt x="919" y="790"/>
                  </a:lnTo>
                  <a:lnTo>
                    <a:pt x="920" y="888"/>
                  </a:lnTo>
                  <a:lnTo>
                    <a:pt x="926" y="993"/>
                  </a:lnTo>
                  <a:lnTo>
                    <a:pt x="933" y="1070"/>
                  </a:lnTo>
                  <a:lnTo>
                    <a:pt x="940" y="1134"/>
                  </a:lnTo>
                  <a:lnTo>
                    <a:pt x="947" y="1189"/>
                  </a:lnTo>
                  <a:lnTo>
                    <a:pt x="952" y="1233"/>
                  </a:lnTo>
                  <a:lnTo>
                    <a:pt x="957" y="1269"/>
                  </a:lnTo>
                  <a:lnTo>
                    <a:pt x="962" y="1297"/>
                  </a:lnTo>
                  <a:lnTo>
                    <a:pt x="965" y="1316"/>
                  </a:lnTo>
                  <a:lnTo>
                    <a:pt x="967" y="1330"/>
                  </a:lnTo>
                  <a:lnTo>
                    <a:pt x="367" y="1330"/>
                  </a:lnTo>
                  <a:lnTo>
                    <a:pt x="359" y="1303"/>
                  </a:lnTo>
                  <a:lnTo>
                    <a:pt x="348" y="1262"/>
                  </a:lnTo>
                  <a:lnTo>
                    <a:pt x="334" y="1209"/>
                  </a:lnTo>
                  <a:lnTo>
                    <a:pt x="318" y="1148"/>
                  </a:lnTo>
                  <a:lnTo>
                    <a:pt x="303" y="1083"/>
                  </a:lnTo>
                  <a:lnTo>
                    <a:pt x="288" y="1013"/>
                  </a:lnTo>
                  <a:lnTo>
                    <a:pt x="276" y="947"/>
                  </a:lnTo>
                  <a:lnTo>
                    <a:pt x="267" y="882"/>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4" name="Freeform 158"/>
            <p:cNvSpPr/>
            <p:nvPr/>
          </p:nvSpPr>
          <p:spPr bwMode="auto">
            <a:xfrm>
              <a:off x="799" y="2479"/>
              <a:ext cx="379" cy="437"/>
            </a:xfrm>
            <a:custGeom>
              <a:avLst/>
              <a:gdLst/>
              <a:ahLst/>
              <a:cxnLst>
                <a:cxn ang="0">
                  <a:pos x="533" y="401"/>
                </a:cxn>
                <a:cxn ang="0">
                  <a:pos x="470" y="407"/>
                </a:cxn>
                <a:cxn ang="0">
                  <a:pos x="403" y="403"/>
                </a:cxn>
                <a:cxn ang="0">
                  <a:pos x="339" y="392"/>
                </a:cxn>
                <a:cxn ang="0">
                  <a:pos x="278" y="377"/>
                </a:cxn>
                <a:cxn ang="0">
                  <a:pos x="226" y="361"/>
                </a:cxn>
                <a:cxn ang="0">
                  <a:pos x="185" y="346"/>
                </a:cxn>
                <a:cxn ang="0">
                  <a:pos x="162" y="336"/>
                </a:cxn>
                <a:cxn ang="0">
                  <a:pos x="159" y="332"/>
                </a:cxn>
                <a:cxn ang="0">
                  <a:pos x="158" y="325"/>
                </a:cxn>
                <a:cxn ang="0">
                  <a:pos x="152" y="236"/>
                </a:cxn>
                <a:cxn ang="0">
                  <a:pos x="158" y="158"/>
                </a:cxn>
                <a:cxn ang="0">
                  <a:pos x="136" y="134"/>
                </a:cxn>
                <a:cxn ang="0">
                  <a:pos x="126" y="175"/>
                </a:cxn>
                <a:cxn ang="0">
                  <a:pos x="129" y="325"/>
                </a:cxn>
                <a:cxn ang="0">
                  <a:pos x="152" y="457"/>
                </a:cxn>
                <a:cxn ang="0">
                  <a:pos x="195" y="620"/>
                </a:cxn>
                <a:cxn ang="0">
                  <a:pos x="238" y="773"/>
                </a:cxn>
                <a:cxn ang="0">
                  <a:pos x="270" y="874"/>
                </a:cxn>
                <a:cxn ang="0">
                  <a:pos x="46" y="864"/>
                </a:cxn>
                <a:cxn ang="0">
                  <a:pos x="39" y="821"/>
                </a:cxn>
                <a:cxn ang="0">
                  <a:pos x="29" y="743"/>
                </a:cxn>
                <a:cxn ang="0">
                  <a:pos x="15" y="617"/>
                </a:cxn>
                <a:cxn ang="0">
                  <a:pos x="1" y="443"/>
                </a:cxn>
                <a:cxn ang="0">
                  <a:pos x="2" y="275"/>
                </a:cxn>
                <a:cxn ang="0">
                  <a:pos x="14" y="139"/>
                </a:cxn>
                <a:cxn ang="0">
                  <a:pos x="28" y="47"/>
                </a:cxn>
                <a:cxn ang="0">
                  <a:pos x="181" y="0"/>
                </a:cxn>
                <a:cxn ang="0">
                  <a:pos x="189" y="14"/>
                </a:cxn>
                <a:cxn ang="0">
                  <a:pos x="222" y="42"/>
                </a:cxn>
                <a:cxn ang="0">
                  <a:pos x="268" y="77"/>
                </a:cxn>
                <a:cxn ang="0">
                  <a:pos x="321" y="118"/>
                </a:cxn>
                <a:cxn ang="0">
                  <a:pos x="378" y="156"/>
                </a:cxn>
                <a:cxn ang="0">
                  <a:pos x="433" y="189"/>
                </a:cxn>
                <a:cxn ang="0">
                  <a:pos x="483" y="213"/>
                </a:cxn>
                <a:cxn ang="0">
                  <a:pos x="523" y="222"/>
                </a:cxn>
                <a:cxn ang="0">
                  <a:pos x="567" y="205"/>
                </a:cxn>
                <a:cxn ang="0">
                  <a:pos x="622" y="157"/>
                </a:cxn>
                <a:cxn ang="0">
                  <a:pos x="670" y="96"/>
                </a:cxn>
                <a:cxn ang="0">
                  <a:pos x="707" y="40"/>
                </a:cxn>
                <a:cxn ang="0">
                  <a:pos x="754" y="40"/>
                </a:cxn>
                <a:cxn ang="0">
                  <a:pos x="746" y="70"/>
                </a:cxn>
                <a:cxn ang="0">
                  <a:pos x="734" y="113"/>
                </a:cxn>
                <a:cxn ang="0">
                  <a:pos x="716" y="166"/>
                </a:cxn>
                <a:cxn ang="0">
                  <a:pos x="695" y="222"/>
                </a:cxn>
                <a:cxn ang="0">
                  <a:pos x="668" y="279"/>
                </a:cxn>
                <a:cxn ang="0">
                  <a:pos x="637" y="329"/>
                </a:cxn>
                <a:cxn ang="0">
                  <a:pos x="602" y="369"/>
                </a:cxn>
                <a:cxn ang="0">
                  <a:pos x="562" y="393"/>
                </a:cxn>
              </a:cxnLst>
              <a:rect l="0" t="0" r="r" b="b"/>
              <a:pathLst>
                <a:path w="754" h="874">
                  <a:moveTo>
                    <a:pt x="562" y="393"/>
                  </a:moveTo>
                  <a:lnTo>
                    <a:pt x="533" y="401"/>
                  </a:lnTo>
                  <a:lnTo>
                    <a:pt x="502" y="405"/>
                  </a:lnTo>
                  <a:lnTo>
                    <a:pt x="470" y="407"/>
                  </a:lnTo>
                  <a:lnTo>
                    <a:pt x="437" y="405"/>
                  </a:lnTo>
                  <a:lnTo>
                    <a:pt x="403" y="403"/>
                  </a:lnTo>
                  <a:lnTo>
                    <a:pt x="371" y="397"/>
                  </a:lnTo>
                  <a:lnTo>
                    <a:pt x="339" y="392"/>
                  </a:lnTo>
                  <a:lnTo>
                    <a:pt x="308" y="385"/>
                  </a:lnTo>
                  <a:lnTo>
                    <a:pt x="278" y="377"/>
                  </a:lnTo>
                  <a:lnTo>
                    <a:pt x="250" y="369"/>
                  </a:lnTo>
                  <a:lnTo>
                    <a:pt x="226" y="361"/>
                  </a:lnTo>
                  <a:lnTo>
                    <a:pt x="204" y="353"/>
                  </a:lnTo>
                  <a:lnTo>
                    <a:pt x="185" y="346"/>
                  </a:lnTo>
                  <a:lnTo>
                    <a:pt x="172" y="341"/>
                  </a:lnTo>
                  <a:lnTo>
                    <a:pt x="162" y="336"/>
                  </a:lnTo>
                  <a:lnTo>
                    <a:pt x="159" y="335"/>
                  </a:lnTo>
                  <a:lnTo>
                    <a:pt x="159" y="332"/>
                  </a:lnTo>
                  <a:lnTo>
                    <a:pt x="159" y="328"/>
                  </a:lnTo>
                  <a:lnTo>
                    <a:pt x="158" y="325"/>
                  </a:lnTo>
                  <a:lnTo>
                    <a:pt x="158" y="323"/>
                  </a:lnTo>
                  <a:lnTo>
                    <a:pt x="152" y="236"/>
                  </a:lnTo>
                  <a:lnTo>
                    <a:pt x="153" y="184"/>
                  </a:lnTo>
                  <a:lnTo>
                    <a:pt x="158" y="158"/>
                  </a:lnTo>
                  <a:lnTo>
                    <a:pt x="160" y="151"/>
                  </a:lnTo>
                  <a:lnTo>
                    <a:pt x="136" y="134"/>
                  </a:lnTo>
                  <a:lnTo>
                    <a:pt x="131" y="145"/>
                  </a:lnTo>
                  <a:lnTo>
                    <a:pt x="126" y="175"/>
                  </a:lnTo>
                  <a:lnTo>
                    <a:pt x="123" y="233"/>
                  </a:lnTo>
                  <a:lnTo>
                    <a:pt x="129" y="325"/>
                  </a:lnTo>
                  <a:lnTo>
                    <a:pt x="137" y="385"/>
                  </a:lnTo>
                  <a:lnTo>
                    <a:pt x="152" y="457"/>
                  </a:lnTo>
                  <a:lnTo>
                    <a:pt x="172" y="538"/>
                  </a:lnTo>
                  <a:lnTo>
                    <a:pt x="195" y="620"/>
                  </a:lnTo>
                  <a:lnTo>
                    <a:pt x="217" y="700"/>
                  </a:lnTo>
                  <a:lnTo>
                    <a:pt x="238" y="773"/>
                  </a:lnTo>
                  <a:lnTo>
                    <a:pt x="257" y="833"/>
                  </a:lnTo>
                  <a:lnTo>
                    <a:pt x="270" y="874"/>
                  </a:lnTo>
                  <a:lnTo>
                    <a:pt x="48" y="874"/>
                  </a:lnTo>
                  <a:lnTo>
                    <a:pt x="46" y="864"/>
                  </a:lnTo>
                  <a:lnTo>
                    <a:pt x="44" y="847"/>
                  </a:lnTo>
                  <a:lnTo>
                    <a:pt x="39" y="821"/>
                  </a:lnTo>
                  <a:lnTo>
                    <a:pt x="35" y="787"/>
                  </a:lnTo>
                  <a:lnTo>
                    <a:pt x="29" y="743"/>
                  </a:lnTo>
                  <a:lnTo>
                    <a:pt x="22" y="686"/>
                  </a:lnTo>
                  <a:lnTo>
                    <a:pt x="15" y="617"/>
                  </a:lnTo>
                  <a:lnTo>
                    <a:pt x="7" y="534"/>
                  </a:lnTo>
                  <a:lnTo>
                    <a:pt x="1" y="443"/>
                  </a:lnTo>
                  <a:lnTo>
                    <a:pt x="0" y="356"/>
                  </a:lnTo>
                  <a:lnTo>
                    <a:pt x="2" y="275"/>
                  </a:lnTo>
                  <a:lnTo>
                    <a:pt x="8" y="203"/>
                  </a:lnTo>
                  <a:lnTo>
                    <a:pt x="14" y="139"/>
                  </a:lnTo>
                  <a:lnTo>
                    <a:pt x="21" y="87"/>
                  </a:lnTo>
                  <a:lnTo>
                    <a:pt x="28" y="47"/>
                  </a:lnTo>
                  <a:lnTo>
                    <a:pt x="32" y="22"/>
                  </a:lnTo>
                  <a:lnTo>
                    <a:pt x="181" y="0"/>
                  </a:lnTo>
                  <a:lnTo>
                    <a:pt x="177" y="5"/>
                  </a:lnTo>
                  <a:lnTo>
                    <a:pt x="189" y="14"/>
                  </a:lnTo>
                  <a:lnTo>
                    <a:pt x="204" y="27"/>
                  </a:lnTo>
                  <a:lnTo>
                    <a:pt x="222" y="42"/>
                  </a:lnTo>
                  <a:lnTo>
                    <a:pt x="244" y="59"/>
                  </a:lnTo>
                  <a:lnTo>
                    <a:pt x="268" y="77"/>
                  </a:lnTo>
                  <a:lnTo>
                    <a:pt x="294" y="97"/>
                  </a:lnTo>
                  <a:lnTo>
                    <a:pt x="321" y="118"/>
                  </a:lnTo>
                  <a:lnTo>
                    <a:pt x="349" y="137"/>
                  </a:lnTo>
                  <a:lnTo>
                    <a:pt x="378" y="156"/>
                  </a:lnTo>
                  <a:lnTo>
                    <a:pt x="405" y="174"/>
                  </a:lnTo>
                  <a:lnTo>
                    <a:pt x="433" y="189"/>
                  </a:lnTo>
                  <a:lnTo>
                    <a:pt x="458" y="203"/>
                  </a:lnTo>
                  <a:lnTo>
                    <a:pt x="483" y="213"/>
                  </a:lnTo>
                  <a:lnTo>
                    <a:pt x="505" y="220"/>
                  </a:lnTo>
                  <a:lnTo>
                    <a:pt x="523" y="222"/>
                  </a:lnTo>
                  <a:lnTo>
                    <a:pt x="538" y="220"/>
                  </a:lnTo>
                  <a:lnTo>
                    <a:pt x="567" y="205"/>
                  </a:lnTo>
                  <a:lnTo>
                    <a:pt x="594" y="183"/>
                  </a:lnTo>
                  <a:lnTo>
                    <a:pt x="622" y="157"/>
                  </a:lnTo>
                  <a:lnTo>
                    <a:pt x="647" y="126"/>
                  </a:lnTo>
                  <a:lnTo>
                    <a:pt x="670" y="96"/>
                  </a:lnTo>
                  <a:lnTo>
                    <a:pt x="691" y="66"/>
                  </a:lnTo>
                  <a:lnTo>
                    <a:pt x="707" y="40"/>
                  </a:lnTo>
                  <a:lnTo>
                    <a:pt x="719" y="22"/>
                  </a:lnTo>
                  <a:lnTo>
                    <a:pt x="754" y="40"/>
                  </a:lnTo>
                  <a:lnTo>
                    <a:pt x="751" y="53"/>
                  </a:lnTo>
                  <a:lnTo>
                    <a:pt x="746" y="70"/>
                  </a:lnTo>
                  <a:lnTo>
                    <a:pt x="741" y="90"/>
                  </a:lnTo>
                  <a:lnTo>
                    <a:pt x="734" y="113"/>
                  </a:lnTo>
                  <a:lnTo>
                    <a:pt x="726" y="138"/>
                  </a:lnTo>
                  <a:lnTo>
                    <a:pt x="716" y="166"/>
                  </a:lnTo>
                  <a:lnTo>
                    <a:pt x="706" y="194"/>
                  </a:lnTo>
                  <a:lnTo>
                    <a:pt x="695" y="222"/>
                  </a:lnTo>
                  <a:lnTo>
                    <a:pt x="682" y="251"/>
                  </a:lnTo>
                  <a:lnTo>
                    <a:pt x="668" y="279"/>
                  </a:lnTo>
                  <a:lnTo>
                    <a:pt x="653" y="305"/>
                  </a:lnTo>
                  <a:lnTo>
                    <a:pt x="637" y="329"/>
                  </a:lnTo>
                  <a:lnTo>
                    <a:pt x="620" y="350"/>
                  </a:lnTo>
                  <a:lnTo>
                    <a:pt x="602" y="369"/>
                  </a:lnTo>
                  <a:lnTo>
                    <a:pt x="583" y="382"/>
                  </a:lnTo>
                  <a:lnTo>
                    <a:pt x="562" y="393"/>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5" name="Freeform 159"/>
            <p:cNvSpPr/>
            <p:nvPr/>
          </p:nvSpPr>
          <p:spPr bwMode="auto">
            <a:xfrm>
              <a:off x="1146" y="2347"/>
              <a:ext cx="123" cy="144"/>
            </a:xfrm>
            <a:custGeom>
              <a:avLst/>
              <a:gdLst/>
              <a:ahLst/>
              <a:cxnLst>
                <a:cxn ang="0">
                  <a:pos x="248" y="194"/>
                </a:cxn>
                <a:cxn ang="0">
                  <a:pos x="215" y="222"/>
                </a:cxn>
                <a:cxn ang="0">
                  <a:pos x="163" y="248"/>
                </a:cxn>
                <a:cxn ang="0">
                  <a:pos x="105" y="271"/>
                </a:cxn>
                <a:cxn ang="0">
                  <a:pos x="25" y="255"/>
                </a:cxn>
                <a:cxn ang="0">
                  <a:pos x="16" y="240"/>
                </a:cxn>
                <a:cxn ang="0">
                  <a:pos x="4" y="217"/>
                </a:cxn>
                <a:cxn ang="0">
                  <a:pos x="0" y="190"/>
                </a:cxn>
                <a:cxn ang="0">
                  <a:pos x="8" y="167"/>
                </a:cxn>
                <a:cxn ang="0">
                  <a:pos x="19" y="156"/>
                </a:cxn>
                <a:cxn ang="0">
                  <a:pos x="31" y="148"/>
                </a:cxn>
                <a:cxn ang="0">
                  <a:pos x="43" y="141"/>
                </a:cxn>
                <a:cxn ang="0">
                  <a:pos x="53" y="137"/>
                </a:cxn>
                <a:cxn ang="0">
                  <a:pos x="63" y="139"/>
                </a:cxn>
                <a:cxn ang="0">
                  <a:pos x="74" y="139"/>
                </a:cxn>
                <a:cxn ang="0">
                  <a:pos x="63" y="166"/>
                </a:cxn>
                <a:cxn ang="0">
                  <a:pos x="41" y="195"/>
                </a:cxn>
                <a:cxn ang="0">
                  <a:pos x="66" y="211"/>
                </a:cxn>
                <a:cxn ang="0">
                  <a:pos x="74" y="202"/>
                </a:cxn>
                <a:cxn ang="0">
                  <a:pos x="84" y="187"/>
                </a:cxn>
                <a:cxn ang="0">
                  <a:pos x="94" y="171"/>
                </a:cxn>
                <a:cxn ang="0">
                  <a:pos x="165" y="237"/>
                </a:cxn>
                <a:cxn ang="0">
                  <a:pos x="165" y="96"/>
                </a:cxn>
                <a:cxn ang="0">
                  <a:pos x="152" y="80"/>
                </a:cxn>
                <a:cxn ang="0">
                  <a:pos x="140" y="87"/>
                </a:cxn>
                <a:cxn ang="0">
                  <a:pos x="120" y="96"/>
                </a:cxn>
                <a:cxn ang="0">
                  <a:pos x="94" y="105"/>
                </a:cxn>
                <a:cxn ang="0">
                  <a:pos x="82" y="108"/>
                </a:cxn>
                <a:cxn ang="0">
                  <a:pos x="81" y="108"/>
                </a:cxn>
                <a:cxn ang="0">
                  <a:pos x="75" y="106"/>
                </a:cxn>
                <a:cxn ang="0">
                  <a:pos x="62" y="105"/>
                </a:cxn>
                <a:cxn ang="0">
                  <a:pos x="51" y="104"/>
                </a:cxn>
                <a:cxn ang="0">
                  <a:pos x="45" y="98"/>
                </a:cxn>
                <a:cxn ang="0">
                  <a:pos x="40" y="93"/>
                </a:cxn>
                <a:cxn ang="0">
                  <a:pos x="38" y="87"/>
                </a:cxn>
                <a:cxn ang="0">
                  <a:pos x="45" y="83"/>
                </a:cxn>
                <a:cxn ang="0">
                  <a:pos x="57" y="79"/>
                </a:cxn>
                <a:cxn ang="0">
                  <a:pos x="71" y="70"/>
                </a:cxn>
                <a:cxn ang="0">
                  <a:pos x="86" y="58"/>
                </a:cxn>
                <a:cxn ang="0">
                  <a:pos x="105" y="43"/>
                </a:cxn>
                <a:cxn ang="0">
                  <a:pos x="127" y="26"/>
                </a:cxn>
                <a:cxn ang="0">
                  <a:pos x="151" y="11"/>
                </a:cxn>
                <a:cxn ang="0">
                  <a:pos x="176" y="2"/>
                </a:cxn>
                <a:cxn ang="0">
                  <a:pos x="196" y="0"/>
                </a:cxn>
                <a:cxn ang="0">
                  <a:pos x="206" y="4"/>
                </a:cxn>
                <a:cxn ang="0">
                  <a:pos x="220" y="27"/>
                </a:cxn>
                <a:cxn ang="0">
                  <a:pos x="226" y="75"/>
                </a:cxn>
                <a:cxn ang="0">
                  <a:pos x="223" y="102"/>
                </a:cxn>
                <a:cxn ang="0">
                  <a:pos x="227" y="104"/>
                </a:cxn>
                <a:cxn ang="0">
                  <a:pos x="229" y="106"/>
                </a:cxn>
                <a:cxn ang="0">
                  <a:pos x="244" y="126"/>
                </a:cxn>
                <a:cxn ang="0">
                  <a:pos x="253" y="181"/>
                </a:cxn>
              </a:cxnLst>
              <a:rect l="0" t="0" r="r" b="b"/>
              <a:pathLst>
                <a:path w="253" h="280">
                  <a:moveTo>
                    <a:pt x="253" y="181"/>
                  </a:moveTo>
                  <a:lnTo>
                    <a:pt x="248" y="194"/>
                  </a:lnTo>
                  <a:lnTo>
                    <a:pt x="235" y="208"/>
                  </a:lnTo>
                  <a:lnTo>
                    <a:pt x="215" y="222"/>
                  </a:lnTo>
                  <a:lnTo>
                    <a:pt x="191" y="234"/>
                  </a:lnTo>
                  <a:lnTo>
                    <a:pt x="163" y="248"/>
                  </a:lnTo>
                  <a:lnTo>
                    <a:pt x="134" y="260"/>
                  </a:lnTo>
                  <a:lnTo>
                    <a:pt x="105" y="271"/>
                  </a:lnTo>
                  <a:lnTo>
                    <a:pt x="76" y="280"/>
                  </a:lnTo>
                  <a:lnTo>
                    <a:pt x="25" y="255"/>
                  </a:lnTo>
                  <a:lnTo>
                    <a:pt x="21" y="249"/>
                  </a:lnTo>
                  <a:lnTo>
                    <a:pt x="16" y="240"/>
                  </a:lnTo>
                  <a:lnTo>
                    <a:pt x="10" y="230"/>
                  </a:lnTo>
                  <a:lnTo>
                    <a:pt x="4" y="217"/>
                  </a:lnTo>
                  <a:lnTo>
                    <a:pt x="1" y="204"/>
                  </a:lnTo>
                  <a:lnTo>
                    <a:pt x="0" y="190"/>
                  </a:lnTo>
                  <a:lnTo>
                    <a:pt x="1" y="178"/>
                  </a:lnTo>
                  <a:lnTo>
                    <a:pt x="8" y="167"/>
                  </a:lnTo>
                  <a:lnTo>
                    <a:pt x="14" y="162"/>
                  </a:lnTo>
                  <a:lnTo>
                    <a:pt x="19" y="156"/>
                  </a:lnTo>
                  <a:lnTo>
                    <a:pt x="25" y="151"/>
                  </a:lnTo>
                  <a:lnTo>
                    <a:pt x="31" y="148"/>
                  </a:lnTo>
                  <a:lnTo>
                    <a:pt x="37" y="144"/>
                  </a:lnTo>
                  <a:lnTo>
                    <a:pt x="43" y="141"/>
                  </a:lnTo>
                  <a:lnTo>
                    <a:pt x="47" y="139"/>
                  </a:lnTo>
                  <a:lnTo>
                    <a:pt x="53" y="137"/>
                  </a:lnTo>
                  <a:lnTo>
                    <a:pt x="59" y="139"/>
                  </a:lnTo>
                  <a:lnTo>
                    <a:pt x="63" y="139"/>
                  </a:lnTo>
                  <a:lnTo>
                    <a:pt x="69" y="139"/>
                  </a:lnTo>
                  <a:lnTo>
                    <a:pt x="74" y="139"/>
                  </a:lnTo>
                  <a:lnTo>
                    <a:pt x="71" y="150"/>
                  </a:lnTo>
                  <a:lnTo>
                    <a:pt x="63" y="166"/>
                  </a:lnTo>
                  <a:lnTo>
                    <a:pt x="53" y="181"/>
                  </a:lnTo>
                  <a:lnTo>
                    <a:pt x="41" y="195"/>
                  </a:lnTo>
                  <a:lnTo>
                    <a:pt x="63" y="215"/>
                  </a:lnTo>
                  <a:lnTo>
                    <a:pt x="66" y="211"/>
                  </a:lnTo>
                  <a:lnTo>
                    <a:pt x="69" y="208"/>
                  </a:lnTo>
                  <a:lnTo>
                    <a:pt x="74" y="202"/>
                  </a:lnTo>
                  <a:lnTo>
                    <a:pt x="79" y="195"/>
                  </a:lnTo>
                  <a:lnTo>
                    <a:pt x="84" y="187"/>
                  </a:lnTo>
                  <a:lnTo>
                    <a:pt x="90" y="179"/>
                  </a:lnTo>
                  <a:lnTo>
                    <a:pt x="94" y="171"/>
                  </a:lnTo>
                  <a:lnTo>
                    <a:pt x="99" y="162"/>
                  </a:lnTo>
                  <a:lnTo>
                    <a:pt x="165" y="237"/>
                  </a:lnTo>
                  <a:lnTo>
                    <a:pt x="234" y="173"/>
                  </a:lnTo>
                  <a:lnTo>
                    <a:pt x="165" y="96"/>
                  </a:lnTo>
                  <a:lnTo>
                    <a:pt x="154" y="79"/>
                  </a:lnTo>
                  <a:lnTo>
                    <a:pt x="152" y="80"/>
                  </a:lnTo>
                  <a:lnTo>
                    <a:pt x="147" y="82"/>
                  </a:lnTo>
                  <a:lnTo>
                    <a:pt x="140" y="87"/>
                  </a:lnTo>
                  <a:lnTo>
                    <a:pt x="130" y="91"/>
                  </a:lnTo>
                  <a:lnTo>
                    <a:pt x="120" y="96"/>
                  </a:lnTo>
                  <a:lnTo>
                    <a:pt x="107" y="101"/>
                  </a:lnTo>
                  <a:lnTo>
                    <a:pt x="94" y="105"/>
                  </a:lnTo>
                  <a:lnTo>
                    <a:pt x="82" y="109"/>
                  </a:lnTo>
                  <a:lnTo>
                    <a:pt x="82" y="108"/>
                  </a:lnTo>
                  <a:lnTo>
                    <a:pt x="82" y="108"/>
                  </a:lnTo>
                  <a:lnTo>
                    <a:pt x="81" y="108"/>
                  </a:lnTo>
                  <a:lnTo>
                    <a:pt x="81" y="108"/>
                  </a:lnTo>
                  <a:lnTo>
                    <a:pt x="75" y="106"/>
                  </a:lnTo>
                  <a:lnTo>
                    <a:pt x="68" y="105"/>
                  </a:lnTo>
                  <a:lnTo>
                    <a:pt x="62" y="105"/>
                  </a:lnTo>
                  <a:lnTo>
                    <a:pt x="55" y="106"/>
                  </a:lnTo>
                  <a:lnTo>
                    <a:pt x="51" y="104"/>
                  </a:lnTo>
                  <a:lnTo>
                    <a:pt x="47" y="102"/>
                  </a:lnTo>
                  <a:lnTo>
                    <a:pt x="45" y="98"/>
                  </a:lnTo>
                  <a:lnTo>
                    <a:pt x="43" y="96"/>
                  </a:lnTo>
                  <a:lnTo>
                    <a:pt x="40" y="93"/>
                  </a:lnTo>
                  <a:lnTo>
                    <a:pt x="39" y="89"/>
                  </a:lnTo>
                  <a:lnTo>
                    <a:pt x="38" y="87"/>
                  </a:lnTo>
                  <a:lnTo>
                    <a:pt x="38" y="85"/>
                  </a:lnTo>
                  <a:lnTo>
                    <a:pt x="45" y="83"/>
                  </a:lnTo>
                  <a:lnTo>
                    <a:pt x="51" y="81"/>
                  </a:lnTo>
                  <a:lnTo>
                    <a:pt x="57" y="79"/>
                  </a:lnTo>
                  <a:lnTo>
                    <a:pt x="64" y="74"/>
                  </a:lnTo>
                  <a:lnTo>
                    <a:pt x="71" y="70"/>
                  </a:lnTo>
                  <a:lnTo>
                    <a:pt x="78" y="64"/>
                  </a:lnTo>
                  <a:lnTo>
                    <a:pt x="86" y="58"/>
                  </a:lnTo>
                  <a:lnTo>
                    <a:pt x="94" y="51"/>
                  </a:lnTo>
                  <a:lnTo>
                    <a:pt x="105" y="43"/>
                  </a:lnTo>
                  <a:lnTo>
                    <a:pt x="115" y="34"/>
                  </a:lnTo>
                  <a:lnTo>
                    <a:pt x="127" y="26"/>
                  </a:lnTo>
                  <a:lnTo>
                    <a:pt x="138" y="18"/>
                  </a:lnTo>
                  <a:lnTo>
                    <a:pt x="151" y="11"/>
                  </a:lnTo>
                  <a:lnTo>
                    <a:pt x="163" y="6"/>
                  </a:lnTo>
                  <a:lnTo>
                    <a:pt x="176" y="2"/>
                  </a:lnTo>
                  <a:lnTo>
                    <a:pt x="189" y="0"/>
                  </a:lnTo>
                  <a:lnTo>
                    <a:pt x="196" y="0"/>
                  </a:lnTo>
                  <a:lnTo>
                    <a:pt x="201" y="2"/>
                  </a:lnTo>
                  <a:lnTo>
                    <a:pt x="206" y="4"/>
                  </a:lnTo>
                  <a:lnTo>
                    <a:pt x="210" y="7"/>
                  </a:lnTo>
                  <a:lnTo>
                    <a:pt x="220" y="27"/>
                  </a:lnTo>
                  <a:lnTo>
                    <a:pt x="224" y="51"/>
                  </a:lnTo>
                  <a:lnTo>
                    <a:pt x="226" y="75"/>
                  </a:lnTo>
                  <a:lnTo>
                    <a:pt x="224" y="94"/>
                  </a:lnTo>
                  <a:lnTo>
                    <a:pt x="223" y="102"/>
                  </a:lnTo>
                  <a:lnTo>
                    <a:pt x="224" y="103"/>
                  </a:lnTo>
                  <a:lnTo>
                    <a:pt x="227" y="104"/>
                  </a:lnTo>
                  <a:lnTo>
                    <a:pt x="228" y="105"/>
                  </a:lnTo>
                  <a:lnTo>
                    <a:pt x="229" y="106"/>
                  </a:lnTo>
                  <a:lnTo>
                    <a:pt x="234" y="112"/>
                  </a:lnTo>
                  <a:lnTo>
                    <a:pt x="244" y="126"/>
                  </a:lnTo>
                  <a:lnTo>
                    <a:pt x="252" y="149"/>
                  </a:lnTo>
                  <a:lnTo>
                    <a:pt x="253" y="181"/>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6" name="Freeform 160"/>
            <p:cNvSpPr/>
            <p:nvPr/>
          </p:nvSpPr>
          <p:spPr bwMode="auto">
            <a:xfrm>
              <a:off x="1203" y="2405"/>
              <a:ext cx="41" cy="40"/>
            </a:xfrm>
            <a:custGeom>
              <a:avLst/>
              <a:gdLst/>
              <a:ahLst/>
              <a:cxnLst>
                <a:cxn ang="0">
                  <a:pos x="34" y="0"/>
                </a:cxn>
                <a:cxn ang="0">
                  <a:pos x="82" y="54"/>
                </a:cxn>
                <a:cxn ang="0">
                  <a:pos x="57" y="78"/>
                </a:cxn>
                <a:cxn ang="0">
                  <a:pos x="0" y="14"/>
                </a:cxn>
                <a:cxn ang="0">
                  <a:pos x="10" y="10"/>
                </a:cxn>
                <a:cxn ang="0">
                  <a:pos x="19" y="7"/>
                </a:cxn>
                <a:cxn ang="0">
                  <a:pos x="27" y="3"/>
                </a:cxn>
                <a:cxn ang="0">
                  <a:pos x="34" y="0"/>
                </a:cxn>
              </a:cxnLst>
              <a:rect l="0" t="0" r="r" b="b"/>
              <a:pathLst>
                <a:path w="82" h="78">
                  <a:moveTo>
                    <a:pt x="34" y="0"/>
                  </a:moveTo>
                  <a:lnTo>
                    <a:pt x="82" y="54"/>
                  </a:lnTo>
                  <a:lnTo>
                    <a:pt x="57" y="78"/>
                  </a:lnTo>
                  <a:lnTo>
                    <a:pt x="0" y="14"/>
                  </a:lnTo>
                  <a:lnTo>
                    <a:pt x="10" y="10"/>
                  </a:lnTo>
                  <a:lnTo>
                    <a:pt x="19" y="7"/>
                  </a:lnTo>
                  <a:lnTo>
                    <a:pt x="27" y="3"/>
                  </a:lnTo>
                  <a:lnTo>
                    <a:pt x="34" y="0"/>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7" name="Rectangle 161"/>
            <p:cNvSpPr>
              <a:spLocks noChangeArrowheads="1"/>
            </p:cNvSpPr>
            <p:nvPr/>
          </p:nvSpPr>
          <p:spPr bwMode="auto">
            <a:xfrm>
              <a:off x="1225" y="2386"/>
              <a:ext cx="1" cy="1"/>
            </a:xfrm>
            <a:prstGeom prst="rect">
              <a:avLst/>
            </a:prstGeom>
            <a:solidFill>
              <a:srgbClr val="93C65B"/>
            </a:solidFill>
            <a:ln w="9525">
              <a:noFill/>
              <a:miter lim="800000"/>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8" name="Freeform 162"/>
            <p:cNvSpPr/>
            <p:nvPr/>
          </p:nvSpPr>
          <p:spPr bwMode="auto">
            <a:xfrm>
              <a:off x="938" y="2095"/>
              <a:ext cx="212" cy="211"/>
            </a:xfrm>
            <a:custGeom>
              <a:avLst/>
              <a:gdLst/>
              <a:ahLst/>
              <a:cxnLst>
                <a:cxn ang="0">
                  <a:pos x="190" y="1"/>
                </a:cxn>
                <a:cxn ang="0">
                  <a:pos x="148" y="9"/>
                </a:cxn>
                <a:cxn ang="0">
                  <a:pos x="110" y="25"/>
                </a:cxn>
                <a:cxn ang="0">
                  <a:pos x="77" y="48"/>
                </a:cxn>
                <a:cxn ang="0">
                  <a:pos x="48" y="77"/>
                </a:cxn>
                <a:cxn ang="0">
                  <a:pos x="25" y="111"/>
                </a:cxn>
                <a:cxn ang="0">
                  <a:pos x="9" y="149"/>
                </a:cxn>
                <a:cxn ang="0">
                  <a:pos x="1" y="189"/>
                </a:cxn>
                <a:cxn ang="0">
                  <a:pos x="1" y="232"/>
                </a:cxn>
                <a:cxn ang="0">
                  <a:pos x="9" y="273"/>
                </a:cxn>
                <a:cxn ang="0">
                  <a:pos x="25" y="311"/>
                </a:cxn>
                <a:cxn ang="0">
                  <a:pos x="48" y="346"/>
                </a:cxn>
                <a:cxn ang="0">
                  <a:pos x="78" y="374"/>
                </a:cxn>
                <a:cxn ang="0">
                  <a:pos x="113" y="397"/>
                </a:cxn>
                <a:cxn ang="0">
                  <a:pos x="151" y="413"/>
                </a:cxn>
                <a:cxn ang="0">
                  <a:pos x="191" y="422"/>
                </a:cxn>
                <a:cxn ang="0">
                  <a:pos x="232" y="422"/>
                </a:cxn>
                <a:cxn ang="0">
                  <a:pos x="273" y="413"/>
                </a:cxn>
                <a:cxn ang="0">
                  <a:pos x="311" y="397"/>
                </a:cxn>
                <a:cxn ang="0">
                  <a:pos x="345" y="374"/>
                </a:cxn>
                <a:cxn ang="0">
                  <a:pos x="374" y="346"/>
                </a:cxn>
                <a:cxn ang="0">
                  <a:pos x="397" y="311"/>
                </a:cxn>
                <a:cxn ang="0">
                  <a:pos x="413" y="273"/>
                </a:cxn>
                <a:cxn ang="0">
                  <a:pos x="421" y="232"/>
                </a:cxn>
                <a:cxn ang="0">
                  <a:pos x="421" y="190"/>
                </a:cxn>
                <a:cxn ang="0">
                  <a:pos x="413" y="150"/>
                </a:cxn>
                <a:cxn ang="0">
                  <a:pos x="397" y="112"/>
                </a:cxn>
                <a:cxn ang="0">
                  <a:pos x="374" y="77"/>
                </a:cxn>
                <a:cxn ang="0">
                  <a:pos x="345" y="48"/>
                </a:cxn>
                <a:cxn ang="0">
                  <a:pos x="311" y="25"/>
                </a:cxn>
                <a:cxn ang="0">
                  <a:pos x="273" y="9"/>
                </a:cxn>
                <a:cxn ang="0">
                  <a:pos x="232" y="1"/>
                </a:cxn>
              </a:cxnLst>
              <a:rect l="0" t="0" r="r" b="b"/>
              <a:pathLst>
                <a:path w="422" h="423">
                  <a:moveTo>
                    <a:pt x="212" y="0"/>
                  </a:moveTo>
                  <a:lnTo>
                    <a:pt x="190" y="1"/>
                  </a:lnTo>
                  <a:lnTo>
                    <a:pt x="169" y="5"/>
                  </a:lnTo>
                  <a:lnTo>
                    <a:pt x="148" y="9"/>
                  </a:lnTo>
                  <a:lnTo>
                    <a:pt x="129" y="16"/>
                  </a:lnTo>
                  <a:lnTo>
                    <a:pt x="110" y="25"/>
                  </a:lnTo>
                  <a:lnTo>
                    <a:pt x="93" y="36"/>
                  </a:lnTo>
                  <a:lnTo>
                    <a:pt x="77" y="48"/>
                  </a:lnTo>
                  <a:lnTo>
                    <a:pt x="62" y="62"/>
                  </a:lnTo>
                  <a:lnTo>
                    <a:pt x="48" y="77"/>
                  </a:lnTo>
                  <a:lnTo>
                    <a:pt x="35" y="93"/>
                  </a:lnTo>
                  <a:lnTo>
                    <a:pt x="25" y="111"/>
                  </a:lnTo>
                  <a:lnTo>
                    <a:pt x="16" y="129"/>
                  </a:lnTo>
                  <a:lnTo>
                    <a:pt x="9" y="149"/>
                  </a:lnTo>
                  <a:lnTo>
                    <a:pt x="4" y="168"/>
                  </a:lnTo>
                  <a:lnTo>
                    <a:pt x="1" y="189"/>
                  </a:lnTo>
                  <a:lnTo>
                    <a:pt x="0" y="211"/>
                  </a:lnTo>
                  <a:lnTo>
                    <a:pt x="1" y="232"/>
                  </a:lnTo>
                  <a:lnTo>
                    <a:pt x="4" y="252"/>
                  </a:lnTo>
                  <a:lnTo>
                    <a:pt x="9" y="273"/>
                  </a:lnTo>
                  <a:lnTo>
                    <a:pt x="16" y="293"/>
                  </a:lnTo>
                  <a:lnTo>
                    <a:pt x="25" y="311"/>
                  </a:lnTo>
                  <a:lnTo>
                    <a:pt x="35" y="328"/>
                  </a:lnTo>
                  <a:lnTo>
                    <a:pt x="48" y="346"/>
                  </a:lnTo>
                  <a:lnTo>
                    <a:pt x="62" y="361"/>
                  </a:lnTo>
                  <a:lnTo>
                    <a:pt x="78" y="374"/>
                  </a:lnTo>
                  <a:lnTo>
                    <a:pt x="94" y="387"/>
                  </a:lnTo>
                  <a:lnTo>
                    <a:pt x="113" y="397"/>
                  </a:lnTo>
                  <a:lnTo>
                    <a:pt x="131" y="407"/>
                  </a:lnTo>
                  <a:lnTo>
                    <a:pt x="151" y="413"/>
                  </a:lnTo>
                  <a:lnTo>
                    <a:pt x="170" y="418"/>
                  </a:lnTo>
                  <a:lnTo>
                    <a:pt x="191" y="422"/>
                  </a:lnTo>
                  <a:lnTo>
                    <a:pt x="212" y="423"/>
                  </a:lnTo>
                  <a:lnTo>
                    <a:pt x="232" y="422"/>
                  </a:lnTo>
                  <a:lnTo>
                    <a:pt x="253" y="418"/>
                  </a:lnTo>
                  <a:lnTo>
                    <a:pt x="273" y="413"/>
                  </a:lnTo>
                  <a:lnTo>
                    <a:pt x="292" y="407"/>
                  </a:lnTo>
                  <a:lnTo>
                    <a:pt x="311" y="397"/>
                  </a:lnTo>
                  <a:lnTo>
                    <a:pt x="328" y="387"/>
                  </a:lnTo>
                  <a:lnTo>
                    <a:pt x="345" y="374"/>
                  </a:lnTo>
                  <a:lnTo>
                    <a:pt x="360" y="361"/>
                  </a:lnTo>
                  <a:lnTo>
                    <a:pt x="374" y="346"/>
                  </a:lnTo>
                  <a:lnTo>
                    <a:pt x="387" y="328"/>
                  </a:lnTo>
                  <a:lnTo>
                    <a:pt x="397" y="311"/>
                  </a:lnTo>
                  <a:lnTo>
                    <a:pt x="406" y="293"/>
                  </a:lnTo>
                  <a:lnTo>
                    <a:pt x="413" y="273"/>
                  </a:lnTo>
                  <a:lnTo>
                    <a:pt x="418" y="252"/>
                  </a:lnTo>
                  <a:lnTo>
                    <a:pt x="421" y="232"/>
                  </a:lnTo>
                  <a:lnTo>
                    <a:pt x="422" y="211"/>
                  </a:lnTo>
                  <a:lnTo>
                    <a:pt x="421" y="190"/>
                  </a:lnTo>
                  <a:lnTo>
                    <a:pt x="418" y="169"/>
                  </a:lnTo>
                  <a:lnTo>
                    <a:pt x="413" y="150"/>
                  </a:lnTo>
                  <a:lnTo>
                    <a:pt x="406" y="130"/>
                  </a:lnTo>
                  <a:lnTo>
                    <a:pt x="397" y="112"/>
                  </a:lnTo>
                  <a:lnTo>
                    <a:pt x="387" y="94"/>
                  </a:lnTo>
                  <a:lnTo>
                    <a:pt x="374" y="77"/>
                  </a:lnTo>
                  <a:lnTo>
                    <a:pt x="360" y="62"/>
                  </a:lnTo>
                  <a:lnTo>
                    <a:pt x="345" y="48"/>
                  </a:lnTo>
                  <a:lnTo>
                    <a:pt x="328" y="36"/>
                  </a:lnTo>
                  <a:lnTo>
                    <a:pt x="311" y="25"/>
                  </a:lnTo>
                  <a:lnTo>
                    <a:pt x="292" y="16"/>
                  </a:lnTo>
                  <a:lnTo>
                    <a:pt x="273" y="9"/>
                  </a:lnTo>
                  <a:lnTo>
                    <a:pt x="253" y="5"/>
                  </a:lnTo>
                  <a:lnTo>
                    <a:pt x="232" y="1"/>
                  </a:lnTo>
                  <a:lnTo>
                    <a:pt x="212" y="0"/>
                  </a:lnTo>
                  <a:close/>
                </a:path>
              </a:pathLst>
            </a:custGeom>
            <a:solidFill>
              <a:srgbClr val="000000"/>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9" name="Freeform 163"/>
            <p:cNvSpPr/>
            <p:nvPr/>
          </p:nvSpPr>
          <p:spPr bwMode="auto">
            <a:xfrm>
              <a:off x="953" y="2109"/>
              <a:ext cx="182" cy="182"/>
            </a:xfrm>
            <a:custGeom>
              <a:avLst/>
              <a:gdLst/>
              <a:ahLst/>
              <a:cxnLst>
                <a:cxn ang="0">
                  <a:pos x="182" y="364"/>
                </a:cxn>
                <a:cxn ang="0">
                  <a:pos x="163" y="363"/>
                </a:cxn>
                <a:cxn ang="0">
                  <a:pos x="146" y="360"/>
                </a:cxn>
                <a:cxn ang="0">
                  <a:pos x="129" y="356"/>
                </a:cxn>
                <a:cxn ang="0">
                  <a:pos x="111" y="350"/>
                </a:cxn>
                <a:cxn ang="0">
                  <a:pos x="95" y="343"/>
                </a:cxn>
                <a:cxn ang="0">
                  <a:pos x="80" y="334"/>
                </a:cxn>
                <a:cxn ang="0">
                  <a:pos x="67" y="323"/>
                </a:cxn>
                <a:cxn ang="0">
                  <a:pos x="53" y="311"/>
                </a:cxn>
                <a:cxn ang="0">
                  <a:pos x="40" y="297"/>
                </a:cxn>
                <a:cxn ang="0">
                  <a:pos x="30" y="283"/>
                </a:cxn>
                <a:cxn ang="0">
                  <a:pos x="20" y="268"/>
                </a:cxn>
                <a:cxn ang="0">
                  <a:pos x="14" y="252"/>
                </a:cxn>
                <a:cxn ang="0">
                  <a:pos x="8" y="235"/>
                </a:cxn>
                <a:cxn ang="0">
                  <a:pos x="3" y="218"/>
                </a:cxn>
                <a:cxn ang="0">
                  <a:pos x="1" y="200"/>
                </a:cxn>
                <a:cxn ang="0">
                  <a:pos x="0" y="182"/>
                </a:cxn>
                <a:cxn ang="0">
                  <a:pos x="1" y="163"/>
                </a:cxn>
                <a:cxn ang="0">
                  <a:pos x="3" y="146"/>
                </a:cxn>
                <a:cxn ang="0">
                  <a:pos x="8" y="129"/>
                </a:cxn>
                <a:cxn ang="0">
                  <a:pos x="14" y="113"/>
                </a:cxn>
                <a:cxn ang="0">
                  <a:pos x="20" y="97"/>
                </a:cxn>
                <a:cxn ang="0">
                  <a:pos x="30" y="82"/>
                </a:cxn>
                <a:cxn ang="0">
                  <a:pos x="40" y="68"/>
                </a:cxn>
                <a:cxn ang="0">
                  <a:pos x="53" y="54"/>
                </a:cxn>
                <a:cxn ang="0">
                  <a:pos x="67" y="41"/>
                </a:cxn>
                <a:cxn ang="0">
                  <a:pos x="80" y="31"/>
                </a:cxn>
                <a:cxn ang="0">
                  <a:pos x="95" y="22"/>
                </a:cxn>
                <a:cxn ang="0">
                  <a:pos x="111" y="14"/>
                </a:cxn>
                <a:cxn ang="0">
                  <a:pos x="129" y="8"/>
                </a:cxn>
                <a:cxn ang="0">
                  <a:pos x="146" y="3"/>
                </a:cxn>
                <a:cxn ang="0">
                  <a:pos x="163" y="1"/>
                </a:cxn>
                <a:cxn ang="0">
                  <a:pos x="182" y="0"/>
                </a:cxn>
                <a:cxn ang="0">
                  <a:pos x="200" y="1"/>
                </a:cxn>
                <a:cxn ang="0">
                  <a:pos x="217" y="3"/>
                </a:cxn>
                <a:cxn ang="0">
                  <a:pos x="235" y="8"/>
                </a:cxn>
                <a:cxn ang="0">
                  <a:pos x="251" y="14"/>
                </a:cxn>
                <a:cxn ang="0">
                  <a:pos x="267" y="22"/>
                </a:cxn>
                <a:cxn ang="0">
                  <a:pos x="282" y="31"/>
                </a:cxn>
                <a:cxn ang="0">
                  <a:pos x="296" y="41"/>
                </a:cxn>
                <a:cxn ang="0">
                  <a:pos x="310" y="54"/>
                </a:cxn>
                <a:cxn ang="0">
                  <a:pos x="322" y="68"/>
                </a:cxn>
                <a:cxn ang="0">
                  <a:pos x="333" y="82"/>
                </a:cxn>
                <a:cxn ang="0">
                  <a:pos x="342" y="97"/>
                </a:cxn>
                <a:cxn ang="0">
                  <a:pos x="350" y="113"/>
                </a:cxn>
                <a:cxn ang="0">
                  <a:pos x="356" y="129"/>
                </a:cxn>
                <a:cxn ang="0">
                  <a:pos x="360" y="146"/>
                </a:cxn>
                <a:cxn ang="0">
                  <a:pos x="363" y="163"/>
                </a:cxn>
                <a:cxn ang="0">
                  <a:pos x="364" y="182"/>
                </a:cxn>
                <a:cxn ang="0">
                  <a:pos x="360" y="219"/>
                </a:cxn>
                <a:cxn ang="0">
                  <a:pos x="350" y="253"/>
                </a:cxn>
                <a:cxn ang="0">
                  <a:pos x="333" y="284"/>
                </a:cxn>
                <a:cxn ang="0">
                  <a:pos x="311" y="311"/>
                </a:cxn>
                <a:cxn ang="0">
                  <a:pos x="283" y="333"/>
                </a:cxn>
                <a:cxn ang="0">
                  <a:pos x="252" y="350"/>
                </a:cxn>
                <a:cxn ang="0">
                  <a:pos x="219" y="360"/>
                </a:cxn>
                <a:cxn ang="0">
                  <a:pos x="182" y="364"/>
                </a:cxn>
              </a:cxnLst>
              <a:rect l="0" t="0" r="r" b="b"/>
              <a:pathLst>
                <a:path w="364" h="364">
                  <a:moveTo>
                    <a:pt x="182" y="364"/>
                  </a:moveTo>
                  <a:lnTo>
                    <a:pt x="163" y="363"/>
                  </a:lnTo>
                  <a:lnTo>
                    <a:pt x="146" y="360"/>
                  </a:lnTo>
                  <a:lnTo>
                    <a:pt x="129" y="356"/>
                  </a:lnTo>
                  <a:lnTo>
                    <a:pt x="111" y="350"/>
                  </a:lnTo>
                  <a:lnTo>
                    <a:pt x="95" y="343"/>
                  </a:lnTo>
                  <a:lnTo>
                    <a:pt x="80" y="334"/>
                  </a:lnTo>
                  <a:lnTo>
                    <a:pt x="67" y="323"/>
                  </a:lnTo>
                  <a:lnTo>
                    <a:pt x="53" y="311"/>
                  </a:lnTo>
                  <a:lnTo>
                    <a:pt x="40" y="297"/>
                  </a:lnTo>
                  <a:lnTo>
                    <a:pt x="30" y="283"/>
                  </a:lnTo>
                  <a:lnTo>
                    <a:pt x="20" y="268"/>
                  </a:lnTo>
                  <a:lnTo>
                    <a:pt x="14" y="252"/>
                  </a:lnTo>
                  <a:lnTo>
                    <a:pt x="8" y="235"/>
                  </a:lnTo>
                  <a:lnTo>
                    <a:pt x="3" y="218"/>
                  </a:lnTo>
                  <a:lnTo>
                    <a:pt x="1" y="200"/>
                  </a:lnTo>
                  <a:lnTo>
                    <a:pt x="0" y="182"/>
                  </a:lnTo>
                  <a:lnTo>
                    <a:pt x="1" y="163"/>
                  </a:lnTo>
                  <a:lnTo>
                    <a:pt x="3" y="146"/>
                  </a:lnTo>
                  <a:lnTo>
                    <a:pt x="8" y="129"/>
                  </a:lnTo>
                  <a:lnTo>
                    <a:pt x="14" y="113"/>
                  </a:lnTo>
                  <a:lnTo>
                    <a:pt x="20" y="97"/>
                  </a:lnTo>
                  <a:lnTo>
                    <a:pt x="30" y="82"/>
                  </a:lnTo>
                  <a:lnTo>
                    <a:pt x="40" y="68"/>
                  </a:lnTo>
                  <a:lnTo>
                    <a:pt x="53" y="54"/>
                  </a:lnTo>
                  <a:lnTo>
                    <a:pt x="67" y="41"/>
                  </a:lnTo>
                  <a:lnTo>
                    <a:pt x="80" y="31"/>
                  </a:lnTo>
                  <a:lnTo>
                    <a:pt x="95" y="22"/>
                  </a:lnTo>
                  <a:lnTo>
                    <a:pt x="111" y="14"/>
                  </a:lnTo>
                  <a:lnTo>
                    <a:pt x="129" y="8"/>
                  </a:lnTo>
                  <a:lnTo>
                    <a:pt x="146" y="3"/>
                  </a:lnTo>
                  <a:lnTo>
                    <a:pt x="163" y="1"/>
                  </a:lnTo>
                  <a:lnTo>
                    <a:pt x="182" y="0"/>
                  </a:lnTo>
                  <a:lnTo>
                    <a:pt x="200" y="1"/>
                  </a:lnTo>
                  <a:lnTo>
                    <a:pt x="217" y="3"/>
                  </a:lnTo>
                  <a:lnTo>
                    <a:pt x="235" y="8"/>
                  </a:lnTo>
                  <a:lnTo>
                    <a:pt x="251" y="14"/>
                  </a:lnTo>
                  <a:lnTo>
                    <a:pt x="267" y="22"/>
                  </a:lnTo>
                  <a:lnTo>
                    <a:pt x="282" y="31"/>
                  </a:lnTo>
                  <a:lnTo>
                    <a:pt x="296" y="41"/>
                  </a:lnTo>
                  <a:lnTo>
                    <a:pt x="310" y="54"/>
                  </a:lnTo>
                  <a:lnTo>
                    <a:pt x="322" y="68"/>
                  </a:lnTo>
                  <a:lnTo>
                    <a:pt x="333" y="82"/>
                  </a:lnTo>
                  <a:lnTo>
                    <a:pt x="342" y="97"/>
                  </a:lnTo>
                  <a:lnTo>
                    <a:pt x="350" y="113"/>
                  </a:lnTo>
                  <a:lnTo>
                    <a:pt x="356" y="129"/>
                  </a:lnTo>
                  <a:lnTo>
                    <a:pt x="360" y="146"/>
                  </a:lnTo>
                  <a:lnTo>
                    <a:pt x="363" y="163"/>
                  </a:lnTo>
                  <a:lnTo>
                    <a:pt x="364" y="182"/>
                  </a:lnTo>
                  <a:lnTo>
                    <a:pt x="360" y="219"/>
                  </a:lnTo>
                  <a:lnTo>
                    <a:pt x="350" y="253"/>
                  </a:lnTo>
                  <a:lnTo>
                    <a:pt x="333" y="284"/>
                  </a:lnTo>
                  <a:lnTo>
                    <a:pt x="311" y="311"/>
                  </a:lnTo>
                  <a:lnTo>
                    <a:pt x="283" y="333"/>
                  </a:lnTo>
                  <a:lnTo>
                    <a:pt x="252" y="350"/>
                  </a:lnTo>
                  <a:lnTo>
                    <a:pt x="219" y="360"/>
                  </a:lnTo>
                  <a:lnTo>
                    <a:pt x="182" y="364"/>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30" name="Freeform 164"/>
            <p:cNvSpPr/>
            <p:nvPr/>
          </p:nvSpPr>
          <p:spPr bwMode="auto">
            <a:xfrm>
              <a:off x="995" y="2130"/>
              <a:ext cx="107" cy="130"/>
            </a:xfrm>
            <a:custGeom>
              <a:avLst/>
              <a:gdLst/>
              <a:ahLst/>
              <a:cxnLst>
                <a:cxn ang="0">
                  <a:pos x="100" y="0"/>
                </a:cxn>
                <a:cxn ang="0">
                  <a:pos x="79" y="2"/>
                </a:cxn>
                <a:cxn ang="0">
                  <a:pos x="61" y="11"/>
                </a:cxn>
                <a:cxn ang="0">
                  <a:pos x="43" y="22"/>
                </a:cxn>
                <a:cxn ang="0">
                  <a:pos x="29" y="38"/>
                </a:cxn>
                <a:cxn ang="0">
                  <a:pos x="17" y="58"/>
                </a:cxn>
                <a:cxn ang="0">
                  <a:pos x="8" y="80"/>
                </a:cxn>
                <a:cxn ang="0">
                  <a:pos x="2" y="104"/>
                </a:cxn>
                <a:cxn ang="0">
                  <a:pos x="0" y="130"/>
                </a:cxn>
                <a:cxn ang="0">
                  <a:pos x="2" y="157"/>
                </a:cxn>
                <a:cxn ang="0">
                  <a:pos x="8" y="181"/>
                </a:cxn>
                <a:cxn ang="0">
                  <a:pos x="17" y="204"/>
                </a:cxn>
                <a:cxn ang="0">
                  <a:pos x="29" y="224"/>
                </a:cxn>
                <a:cxn ang="0">
                  <a:pos x="43" y="240"/>
                </a:cxn>
                <a:cxn ang="0">
                  <a:pos x="61" y="251"/>
                </a:cxn>
                <a:cxn ang="0">
                  <a:pos x="79" y="259"/>
                </a:cxn>
                <a:cxn ang="0">
                  <a:pos x="100" y="262"/>
                </a:cxn>
                <a:cxn ang="0">
                  <a:pos x="120" y="259"/>
                </a:cxn>
                <a:cxn ang="0">
                  <a:pos x="139" y="251"/>
                </a:cxn>
                <a:cxn ang="0">
                  <a:pos x="156" y="240"/>
                </a:cxn>
                <a:cxn ang="0">
                  <a:pos x="171" y="224"/>
                </a:cxn>
                <a:cxn ang="0">
                  <a:pos x="184" y="204"/>
                </a:cxn>
                <a:cxn ang="0">
                  <a:pos x="193" y="181"/>
                </a:cxn>
                <a:cxn ang="0">
                  <a:pos x="199" y="157"/>
                </a:cxn>
                <a:cxn ang="0">
                  <a:pos x="201" y="130"/>
                </a:cxn>
                <a:cxn ang="0">
                  <a:pos x="199" y="104"/>
                </a:cxn>
                <a:cxn ang="0">
                  <a:pos x="193" y="80"/>
                </a:cxn>
                <a:cxn ang="0">
                  <a:pos x="184" y="58"/>
                </a:cxn>
                <a:cxn ang="0">
                  <a:pos x="171" y="38"/>
                </a:cxn>
                <a:cxn ang="0">
                  <a:pos x="156" y="22"/>
                </a:cxn>
                <a:cxn ang="0">
                  <a:pos x="139" y="11"/>
                </a:cxn>
                <a:cxn ang="0">
                  <a:pos x="120" y="2"/>
                </a:cxn>
                <a:cxn ang="0">
                  <a:pos x="100" y="0"/>
                </a:cxn>
              </a:cxnLst>
              <a:rect l="0" t="0" r="r" b="b"/>
              <a:pathLst>
                <a:path w="201" h="262">
                  <a:moveTo>
                    <a:pt x="100" y="0"/>
                  </a:moveTo>
                  <a:lnTo>
                    <a:pt x="79" y="2"/>
                  </a:lnTo>
                  <a:lnTo>
                    <a:pt x="61" y="11"/>
                  </a:lnTo>
                  <a:lnTo>
                    <a:pt x="43" y="22"/>
                  </a:lnTo>
                  <a:lnTo>
                    <a:pt x="29" y="38"/>
                  </a:lnTo>
                  <a:lnTo>
                    <a:pt x="17" y="58"/>
                  </a:lnTo>
                  <a:lnTo>
                    <a:pt x="8" y="80"/>
                  </a:lnTo>
                  <a:lnTo>
                    <a:pt x="2" y="104"/>
                  </a:lnTo>
                  <a:lnTo>
                    <a:pt x="0" y="130"/>
                  </a:lnTo>
                  <a:lnTo>
                    <a:pt x="2" y="157"/>
                  </a:lnTo>
                  <a:lnTo>
                    <a:pt x="8" y="181"/>
                  </a:lnTo>
                  <a:lnTo>
                    <a:pt x="17" y="204"/>
                  </a:lnTo>
                  <a:lnTo>
                    <a:pt x="29" y="224"/>
                  </a:lnTo>
                  <a:lnTo>
                    <a:pt x="43" y="240"/>
                  </a:lnTo>
                  <a:lnTo>
                    <a:pt x="61" y="251"/>
                  </a:lnTo>
                  <a:lnTo>
                    <a:pt x="79" y="259"/>
                  </a:lnTo>
                  <a:lnTo>
                    <a:pt x="100" y="262"/>
                  </a:lnTo>
                  <a:lnTo>
                    <a:pt x="120" y="259"/>
                  </a:lnTo>
                  <a:lnTo>
                    <a:pt x="139" y="251"/>
                  </a:lnTo>
                  <a:lnTo>
                    <a:pt x="156" y="240"/>
                  </a:lnTo>
                  <a:lnTo>
                    <a:pt x="171" y="224"/>
                  </a:lnTo>
                  <a:lnTo>
                    <a:pt x="184" y="204"/>
                  </a:lnTo>
                  <a:lnTo>
                    <a:pt x="193" y="181"/>
                  </a:lnTo>
                  <a:lnTo>
                    <a:pt x="199" y="157"/>
                  </a:lnTo>
                  <a:lnTo>
                    <a:pt x="201" y="130"/>
                  </a:lnTo>
                  <a:lnTo>
                    <a:pt x="199" y="104"/>
                  </a:lnTo>
                  <a:lnTo>
                    <a:pt x="193" y="80"/>
                  </a:lnTo>
                  <a:lnTo>
                    <a:pt x="184" y="58"/>
                  </a:lnTo>
                  <a:lnTo>
                    <a:pt x="171" y="38"/>
                  </a:lnTo>
                  <a:lnTo>
                    <a:pt x="156" y="22"/>
                  </a:lnTo>
                  <a:lnTo>
                    <a:pt x="139" y="11"/>
                  </a:lnTo>
                  <a:lnTo>
                    <a:pt x="120" y="2"/>
                  </a:lnTo>
                  <a:lnTo>
                    <a:pt x="100" y="0"/>
                  </a:lnTo>
                  <a:close/>
                </a:path>
              </a:pathLst>
            </a:custGeom>
            <a:solidFill>
              <a:srgbClr val="000000"/>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grpSp>
    </p:spTree>
    <p:custDataLst>
      <p:tags r:id="rId1"/>
    </p:custData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3215217"/>
            <a:ext cx="12192000" cy="2161116"/>
          </a:xfrm>
          <a:prstGeom prst="rect">
            <a:avLst/>
          </a:prstGeom>
          <a:solidFill>
            <a:srgbClr val="48A088"/>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5"/>
          </a:p>
        </p:txBody>
      </p:sp>
      <p:sp>
        <p:nvSpPr>
          <p:cNvPr id="5" name="文本框 4"/>
          <p:cNvSpPr txBox="1">
            <a:spLocks noChangeArrowheads="1"/>
          </p:cNvSpPr>
          <p:nvPr/>
        </p:nvSpPr>
        <p:spPr bwMode="auto">
          <a:xfrm>
            <a:off x="1269365" y="3708400"/>
            <a:ext cx="9653270" cy="117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2800" b="1">
                <a:solidFill>
                  <a:schemeClr val="tx1"/>
                </a:solidFill>
                <a:latin typeface="Times New Roman" panose="02020603050405020304" pitchFamily="18" charset="0"/>
                <a:ea typeface="宋体" panose="02010600030101010101" pitchFamily="2" charset="-122"/>
              </a:defRPr>
            </a:lvl1pPr>
            <a:lvl2pPr marL="742950" indent="-285750">
              <a:defRPr kumimoji="1" sz="2800" b="1">
                <a:solidFill>
                  <a:schemeClr val="tx1"/>
                </a:solidFill>
                <a:latin typeface="Times New Roman" panose="02020603050405020304" pitchFamily="18" charset="0"/>
                <a:ea typeface="宋体" panose="02010600030101010101" pitchFamily="2" charset="-122"/>
              </a:defRPr>
            </a:lvl2pPr>
            <a:lvl3pPr marL="1143000" indent="-228600">
              <a:defRPr kumimoji="1" sz="2800" b="1">
                <a:solidFill>
                  <a:schemeClr val="tx1"/>
                </a:solidFill>
                <a:latin typeface="Times New Roman" panose="02020603050405020304" pitchFamily="18" charset="0"/>
                <a:ea typeface="宋体" panose="02010600030101010101" pitchFamily="2" charset="-122"/>
              </a:defRPr>
            </a:lvl3pPr>
            <a:lvl4pPr marL="1600200" indent="-228600">
              <a:defRPr kumimoji="1" sz="2800" b="1">
                <a:solidFill>
                  <a:schemeClr val="tx1"/>
                </a:solidFill>
                <a:latin typeface="Times New Roman" panose="02020603050405020304" pitchFamily="18" charset="0"/>
                <a:ea typeface="宋体" panose="02010600030101010101" pitchFamily="2" charset="-122"/>
              </a:defRPr>
            </a:lvl4pPr>
            <a:lvl5pPr marL="2057400" indent="-228600">
              <a:defRPr kumimoji="1" sz="28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9pPr>
          </a:lstStyle>
          <a:p>
            <a:pPr algn="ctr">
              <a:lnSpc>
                <a:spcPct val="120000"/>
              </a:lnSpc>
            </a:pPr>
            <a:r>
              <a:rPr lang="zh-CN" altLang="en-US" sz="5865"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利用Excel进行固定资产查询</a:t>
            </a:r>
            <a:endParaRPr lang="zh-CN" altLang="en-US" sz="5865"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sp>
        <p:nvSpPr>
          <p:cNvPr id="6" name="椭圆 5"/>
          <p:cNvSpPr/>
          <p:nvPr/>
        </p:nvSpPr>
        <p:spPr>
          <a:xfrm>
            <a:off x="5513917" y="2180167"/>
            <a:ext cx="677333" cy="677333"/>
          </a:xfrm>
          <a:prstGeom prst="ellipse">
            <a:avLst/>
          </a:prstGeom>
          <a:solidFill>
            <a:srgbClr val="0070C0"/>
          </a:solidFill>
          <a:ln w="25400">
            <a:solidFill>
              <a:schemeClr val="bg1"/>
            </a:soli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7" name="椭圆 6"/>
          <p:cNvSpPr/>
          <p:nvPr/>
        </p:nvSpPr>
        <p:spPr>
          <a:xfrm>
            <a:off x="2472267" y="673100"/>
            <a:ext cx="829733" cy="829733"/>
          </a:xfrm>
          <a:prstGeom prst="ellipse">
            <a:avLst/>
          </a:prstGeom>
          <a:solidFill>
            <a:srgbClr val="00B0F0"/>
          </a:solidFill>
          <a:ln w="25400">
            <a:solidFill>
              <a:schemeClr val="bg1"/>
            </a:soli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8" name="椭圆 7"/>
          <p:cNvSpPr/>
          <p:nvPr/>
        </p:nvSpPr>
        <p:spPr>
          <a:xfrm>
            <a:off x="4017433" y="1883833"/>
            <a:ext cx="768351" cy="768351"/>
          </a:xfrm>
          <a:prstGeom prst="ellipse">
            <a:avLst/>
          </a:prstGeom>
          <a:solidFill>
            <a:schemeClr val="bg1">
              <a:lumMod val="50000"/>
            </a:schemeClr>
          </a:solidFill>
          <a:ln w="25400">
            <a:solidFill>
              <a:schemeClr val="bg1"/>
            </a:soli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9" name="椭圆 8"/>
          <p:cNvSpPr/>
          <p:nvPr/>
        </p:nvSpPr>
        <p:spPr>
          <a:xfrm>
            <a:off x="6498167" y="76200"/>
            <a:ext cx="730251" cy="730251"/>
          </a:xfrm>
          <a:prstGeom prst="ellipse">
            <a:avLst/>
          </a:prstGeom>
          <a:solidFill>
            <a:srgbClr val="48A088"/>
          </a:solidFill>
          <a:ln w="25400">
            <a:solidFill>
              <a:schemeClr val="bg1"/>
            </a:soli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10" name="椭圆 9"/>
          <p:cNvSpPr/>
          <p:nvPr/>
        </p:nvSpPr>
        <p:spPr>
          <a:xfrm>
            <a:off x="2642376" y="-718520"/>
            <a:ext cx="1120555" cy="1120555"/>
          </a:xfrm>
          <a:prstGeom prst="ellipse">
            <a:avLst/>
          </a:prstGeom>
          <a:gradFill flip="none" rotWithShape="1">
            <a:gsLst>
              <a:gs pos="0">
                <a:schemeClr val="bg1"/>
              </a:gs>
              <a:gs pos="100000">
                <a:schemeClr val="bg1">
                  <a:lumMod val="85000"/>
                </a:schemeClr>
              </a:gs>
            </a:gsLst>
            <a:lin ang="13500000" scaled="1"/>
            <a:tileRect/>
          </a:gradFill>
          <a:ln w="25400">
            <a:gradFill flip="none" rotWithShape="1">
              <a:gsLst>
                <a:gs pos="0">
                  <a:schemeClr val="bg1">
                    <a:lumMod val="100000"/>
                  </a:schemeClr>
                </a:gs>
                <a:gs pos="100000">
                  <a:schemeClr val="bg1">
                    <a:lumMod val="85000"/>
                  </a:schemeClr>
                </a:gs>
              </a:gsLst>
              <a:lin ang="2700000" scaled="1"/>
              <a:tileRect/>
            </a:gra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11" name="椭圆 10"/>
          <p:cNvSpPr/>
          <p:nvPr/>
        </p:nvSpPr>
        <p:spPr>
          <a:xfrm>
            <a:off x="5993044" y="1087555"/>
            <a:ext cx="822601" cy="822601"/>
          </a:xfrm>
          <a:prstGeom prst="ellipse">
            <a:avLst/>
          </a:prstGeom>
          <a:gradFill flip="none" rotWithShape="1">
            <a:gsLst>
              <a:gs pos="0">
                <a:schemeClr val="bg1"/>
              </a:gs>
              <a:gs pos="100000">
                <a:schemeClr val="bg1">
                  <a:lumMod val="85000"/>
                </a:schemeClr>
              </a:gs>
            </a:gsLst>
            <a:lin ang="13500000" scaled="1"/>
            <a:tileRect/>
          </a:gradFill>
          <a:ln w="25400">
            <a:gradFill flip="none" rotWithShape="1">
              <a:gsLst>
                <a:gs pos="0">
                  <a:schemeClr val="bg1">
                    <a:lumMod val="100000"/>
                  </a:schemeClr>
                </a:gs>
                <a:gs pos="100000">
                  <a:schemeClr val="bg1">
                    <a:lumMod val="85000"/>
                  </a:schemeClr>
                </a:gs>
              </a:gsLst>
              <a:lin ang="2700000" scaled="1"/>
              <a:tileRect/>
            </a:gra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12" name="椭圆 11"/>
          <p:cNvSpPr/>
          <p:nvPr/>
        </p:nvSpPr>
        <p:spPr>
          <a:xfrm>
            <a:off x="3623853" y="-339291"/>
            <a:ext cx="2568292" cy="2568292"/>
          </a:xfrm>
          <a:prstGeom prst="ellipse">
            <a:avLst/>
          </a:prstGeom>
          <a:gradFill flip="none" rotWithShape="1">
            <a:gsLst>
              <a:gs pos="0">
                <a:schemeClr val="bg1"/>
              </a:gs>
              <a:gs pos="100000">
                <a:schemeClr val="bg1">
                  <a:lumMod val="75000"/>
                </a:schemeClr>
              </a:gs>
            </a:gsLst>
            <a:lin ang="13500000" scaled="1"/>
            <a:tileRect/>
          </a:gradFill>
          <a:ln w="38100">
            <a:gradFill flip="none" rotWithShape="1">
              <a:gsLst>
                <a:gs pos="0">
                  <a:schemeClr val="bg1">
                    <a:lumMod val="100000"/>
                  </a:schemeClr>
                </a:gs>
                <a:gs pos="100000">
                  <a:schemeClr val="bg1">
                    <a:lumMod val="85000"/>
                  </a:schemeClr>
                </a:gs>
              </a:gsLst>
              <a:lin ang="2700000" scaled="1"/>
              <a:tileRect/>
            </a:gradFill>
          </a:ln>
          <a:effectLst>
            <a:outerShdw blurRad="254000" dist="2032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13" name="文本框 105"/>
          <p:cNvSpPr txBox="1">
            <a:spLocks noChangeArrowheads="1"/>
          </p:cNvSpPr>
          <p:nvPr/>
        </p:nvSpPr>
        <p:spPr bwMode="auto">
          <a:xfrm>
            <a:off x="3656437" y="493184"/>
            <a:ext cx="2569845" cy="912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800" b="1">
                <a:solidFill>
                  <a:schemeClr val="tx1"/>
                </a:solidFill>
                <a:latin typeface="Times New Roman" panose="02020603050405020304" pitchFamily="18" charset="0"/>
                <a:ea typeface="宋体" panose="02010600030101010101" pitchFamily="2" charset="-122"/>
              </a:defRPr>
            </a:lvl1pPr>
            <a:lvl2pPr marL="742950" indent="-285750">
              <a:defRPr kumimoji="1" sz="2800" b="1">
                <a:solidFill>
                  <a:schemeClr val="tx1"/>
                </a:solidFill>
                <a:latin typeface="Times New Roman" panose="02020603050405020304" pitchFamily="18" charset="0"/>
                <a:ea typeface="宋体" panose="02010600030101010101" pitchFamily="2" charset="-122"/>
              </a:defRPr>
            </a:lvl2pPr>
            <a:lvl3pPr marL="1143000" indent="-228600">
              <a:defRPr kumimoji="1" sz="2800" b="1">
                <a:solidFill>
                  <a:schemeClr val="tx1"/>
                </a:solidFill>
                <a:latin typeface="Times New Roman" panose="02020603050405020304" pitchFamily="18" charset="0"/>
                <a:ea typeface="宋体" panose="02010600030101010101" pitchFamily="2" charset="-122"/>
              </a:defRPr>
            </a:lvl3pPr>
            <a:lvl4pPr marL="1600200" indent="-228600">
              <a:defRPr kumimoji="1" sz="2800" b="1">
                <a:solidFill>
                  <a:schemeClr val="tx1"/>
                </a:solidFill>
                <a:latin typeface="Times New Roman" panose="02020603050405020304" pitchFamily="18" charset="0"/>
                <a:ea typeface="宋体" panose="02010600030101010101" pitchFamily="2" charset="-122"/>
              </a:defRPr>
            </a:lvl4pPr>
            <a:lvl5pPr marL="2057400" indent="-228600">
              <a:defRPr kumimoji="1" sz="28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9pPr>
          </a:lstStyle>
          <a:p>
            <a:pPr algn="ctr"/>
            <a:r>
              <a:rPr lang="zh-CN" altLang="en-US" sz="5335" dirty="0">
                <a:solidFill>
                  <a:srgbClr val="48A088"/>
                </a:solidFill>
                <a:latin typeface="微软雅黑" panose="020B0503020204020204" charset="-122"/>
                <a:ea typeface="微软雅黑" panose="020B0503020204020204" charset="-122"/>
              </a:rPr>
              <a:t>任务</a:t>
            </a:r>
            <a:r>
              <a:rPr lang="en-US" altLang="zh-CN" sz="5335" dirty="0">
                <a:solidFill>
                  <a:srgbClr val="48A088"/>
                </a:solidFill>
                <a:latin typeface="微软雅黑" panose="020B0503020204020204" charset="-122"/>
                <a:ea typeface="微软雅黑" panose="020B0503020204020204" charset="-122"/>
              </a:rPr>
              <a:t>8</a:t>
            </a:r>
            <a:r>
              <a:rPr lang="en-US" altLang="zh-CN" sz="5335" dirty="0">
                <a:solidFill>
                  <a:srgbClr val="48A088"/>
                </a:solidFill>
                <a:latin typeface="微软雅黑" panose="020B0503020204020204" charset="-122"/>
                <a:ea typeface="微软雅黑" panose="020B0503020204020204" charset="-122"/>
              </a:rPr>
              <a:t>.2</a:t>
            </a:r>
            <a:endParaRPr lang="en-US" altLang="zh-CN" sz="5335" dirty="0">
              <a:solidFill>
                <a:srgbClr val="48A088"/>
              </a:solidFill>
              <a:latin typeface="微软雅黑" panose="020B0503020204020204" charset="-122"/>
              <a:ea typeface="微软雅黑" panose="020B0503020204020204"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250" fill="hold"/>
                                        <p:tgtEl>
                                          <p:spTgt spid="12"/>
                                        </p:tgtEl>
                                        <p:attrNameLst>
                                          <p:attrName>ppt_w</p:attrName>
                                        </p:attrNameLst>
                                      </p:cBhvr>
                                      <p:tavLst>
                                        <p:tav tm="0">
                                          <p:val>
                                            <p:fltVal val="0"/>
                                          </p:val>
                                        </p:tav>
                                        <p:tav tm="100000">
                                          <p:val>
                                            <p:strVal val="#ppt_w"/>
                                          </p:val>
                                        </p:tav>
                                      </p:tavLst>
                                    </p:anim>
                                    <p:anim calcmode="lin" valueType="num">
                                      <p:cBhvr>
                                        <p:cTn id="8" dur="250" fill="hold"/>
                                        <p:tgtEl>
                                          <p:spTgt spid="12"/>
                                        </p:tgtEl>
                                        <p:attrNameLst>
                                          <p:attrName>ppt_h</p:attrName>
                                        </p:attrNameLst>
                                      </p:cBhvr>
                                      <p:tavLst>
                                        <p:tav tm="0">
                                          <p:val>
                                            <p:fltVal val="0"/>
                                          </p:val>
                                        </p:tav>
                                        <p:tav tm="100000">
                                          <p:val>
                                            <p:strVal val="#ppt_h"/>
                                          </p:val>
                                        </p:tav>
                                      </p:tavLst>
                                    </p:anim>
                                    <p:animEffect transition="in" filter="fade">
                                      <p:cBhvr>
                                        <p:cTn id="9" dur="250"/>
                                        <p:tgtEl>
                                          <p:spTgt spid="12"/>
                                        </p:tgtEl>
                                      </p:cBhvr>
                                    </p:animEffect>
                                  </p:childTnLst>
                                </p:cTn>
                              </p:par>
                              <p:par>
                                <p:cTn id="10" presetID="6" presetClass="emph" presetSubtype="0" decel="100000" fill="hold" nodeType="withEffect">
                                  <p:stCondLst>
                                    <p:cond delay="200"/>
                                  </p:stCondLst>
                                  <p:childTnLst>
                                    <p:animScale>
                                      <p:cBhvr>
                                        <p:cTn id="11" dur="250" fill="hold"/>
                                        <p:tgtEl>
                                          <p:spTgt spid="12"/>
                                        </p:tgtEl>
                                      </p:cBhvr>
                                      <p:by x="120000" y="120000"/>
                                    </p:animScale>
                                  </p:childTnLst>
                                </p:cTn>
                              </p:par>
                              <p:par>
                                <p:cTn id="12" presetID="6" presetClass="emph" presetSubtype="0" decel="100000" fill="hold" nodeType="withEffect">
                                  <p:stCondLst>
                                    <p:cond delay="400"/>
                                  </p:stCondLst>
                                  <p:childTnLst>
                                    <p:animScale>
                                      <p:cBhvr>
                                        <p:cTn id="13" dur="250" fill="hold"/>
                                        <p:tgtEl>
                                          <p:spTgt spid="12"/>
                                        </p:tgtEl>
                                      </p:cBhvr>
                                      <p:by x="83000" y="83000"/>
                                    </p:animScale>
                                  </p:childTnLst>
                                </p:cTn>
                              </p:par>
                            </p:childTnLst>
                          </p:cTn>
                        </p:par>
                        <p:par>
                          <p:cTn id="14" fill="hold">
                            <p:stCondLst>
                              <p:cond delay="500"/>
                            </p:stCondLst>
                            <p:childTnLst>
                              <p:par>
                                <p:cTn id="15" presetID="53" presetClass="entr" presetSubtype="16"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par>
                                <p:cTn id="20" presetID="53" presetClass="entr" presetSubtype="16" fill="hold" grpId="0" nodeType="withEffect">
                                  <p:stCondLst>
                                    <p:cond delay="40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53" presetClass="entr" presetSubtype="16" fill="hold" grpId="0" nodeType="withEffect">
                                  <p:stCondLst>
                                    <p:cond delay="20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p:cTn id="32" dur="500" fill="hold"/>
                                        <p:tgtEl>
                                          <p:spTgt spid="6"/>
                                        </p:tgtEl>
                                        <p:attrNameLst>
                                          <p:attrName>ppt_w</p:attrName>
                                        </p:attrNameLst>
                                      </p:cBhvr>
                                      <p:tavLst>
                                        <p:tav tm="0">
                                          <p:val>
                                            <p:fltVal val="0"/>
                                          </p:val>
                                        </p:tav>
                                        <p:tav tm="100000">
                                          <p:val>
                                            <p:strVal val="#ppt_w"/>
                                          </p:val>
                                        </p:tav>
                                      </p:tavLst>
                                    </p:anim>
                                    <p:anim calcmode="lin" valueType="num">
                                      <p:cBhvr>
                                        <p:cTn id="33" dur="500" fill="hold"/>
                                        <p:tgtEl>
                                          <p:spTgt spid="6"/>
                                        </p:tgtEl>
                                        <p:attrNameLst>
                                          <p:attrName>ppt_h</p:attrName>
                                        </p:attrNameLst>
                                      </p:cBhvr>
                                      <p:tavLst>
                                        <p:tav tm="0">
                                          <p:val>
                                            <p:fltVal val="0"/>
                                          </p:val>
                                        </p:tav>
                                        <p:tav tm="100000">
                                          <p:val>
                                            <p:strVal val="#ppt_h"/>
                                          </p:val>
                                        </p:tav>
                                      </p:tavLst>
                                    </p:anim>
                                    <p:animEffect transition="in" filter="fade">
                                      <p:cBhvr>
                                        <p:cTn id="34" dur="500"/>
                                        <p:tgtEl>
                                          <p:spTgt spid="6"/>
                                        </p:tgtEl>
                                      </p:cBhvr>
                                    </p:animEffect>
                                  </p:childTnLst>
                                </p:cTn>
                              </p:par>
                              <p:par>
                                <p:cTn id="35" presetID="53" presetClass="entr" presetSubtype="16" fill="hold" nodeType="withEffect">
                                  <p:stCondLst>
                                    <p:cond delay="40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fltVal val="0"/>
                                          </p:val>
                                        </p:tav>
                                        <p:tav tm="100000">
                                          <p:val>
                                            <p:strVal val="#ppt_w"/>
                                          </p:val>
                                        </p:tav>
                                      </p:tavLst>
                                    </p:anim>
                                    <p:anim calcmode="lin" valueType="num">
                                      <p:cBhvr>
                                        <p:cTn id="38" dur="500" fill="hold"/>
                                        <p:tgtEl>
                                          <p:spTgt spid="11"/>
                                        </p:tgtEl>
                                        <p:attrNameLst>
                                          <p:attrName>ppt_h</p:attrName>
                                        </p:attrNameLst>
                                      </p:cBhvr>
                                      <p:tavLst>
                                        <p:tav tm="0">
                                          <p:val>
                                            <p:fltVal val="0"/>
                                          </p:val>
                                        </p:tav>
                                        <p:tav tm="100000">
                                          <p:val>
                                            <p:strVal val="#ppt_h"/>
                                          </p:val>
                                        </p:tav>
                                      </p:tavLst>
                                    </p:anim>
                                    <p:animEffect transition="in" filter="fade">
                                      <p:cBhvr>
                                        <p:cTn id="39" dur="500"/>
                                        <p:tgtEl>
                                          <p:spTgt spid="11"/>
                                        </p:tgtEl>
                                      </p:cBhvr>
                                    </p:animEffect>
                                  </p:childTnLst>
                                </p:cTn>
                              </p:par>
                              <p:par>
                                <p:cTn id="40" presetID="53" presetClass="entr" presetSubtype="16" fill="hold" grpId="0" nodeType="withEffect">
                                  <p:stCondLst>
                                    <p:cond delay="200"/>
                                  </p:stCondLst>
                                  <p:childTnLst>
                                    <p:set>
                                      <p:cBhvr>
                                        <p:cTn id="41" dur="1" fill="hold">
                                          <p:stCondLst>
                                            <p:cond delay="0"/>
                                          </p:stCondLst>
                                        </p:cTn>
                                        <p:tgtEl>
                                          <p:spTgt spid="9"/>
                                        </p:tgtEl>
                                        <p:attrNameLst>
                                          <p:attrName>style.visibility</p:attrName>
                                        </p:attrNameLst>
                                      </p:cBhvr>
                                      <p:to>
                                        <p:strVal val="visible"/>
                                      </p:to>
                                    </p:set>
                                    <p:anim calcmode="lin" valueType="num">
                                      <p:cBhvr>
                                        <p:cTn id="42" dur="500" fill="hold"/>
                                        <p:tgtEl>
                                          <p:spTgt spid="9"/>
                                        </p:tgtEl>
                                        <p:attrNameLst>
                                          <p:attrName>ppt_w</p:attrName>
                                        </p:attrNameLst>
                                      </p:cBhvr>
                                      <p:tavLst>
                                        <p:tav tm="0">
                                          <p:val>
                                            <p:fltVal val="0"/>
                                          </p:val>
                                        </p:tav>
                                        <p:tav tm="100000">
                                          <p:val>
                                            <p:strVal val="#ppt_w"/>
                                          </p:val>
                                        </p:tav>
                                      </p:tavLst>
                                    </p:anim>
                                    <p:anim calcmode="lin" valueType="num">
                                      <p:cBhvr>
                                        <p:cTn id="43" dur="500" fill="hold"/>
                                        <p:tgtEl>
                                          <p:spTgt spid="9"/>
                                        </p:tgtEl>
                                        <p:attrNameLst>
                                          <p:attrName>ppt_h</p:attrName>
                                        </p:attrNameLst>
                                      </p:cBhvr>
                                      <p:tavLst>
                                        <p:tav tm="0">
                                          <p:val>
                                            <p:fltVal val="0"/>
                                          </p:val>
                                        </p:tav>
                                        <p:tav tm="100000">
                                          <p:val>
                                            <p:strVal val="#ppt_h"/>
                                          </p:val>
                                        </p:tav>
                                      </p:tavLst>
                                    </p:anim>
                                    <p:animEffect transition="in" filter="fade">
                                      <p:cBhvr>
                                        <p:cTn id="44" dur="500"/>
                                        <p:tgtEl>
                                          <p:spTgt spid="9"/>
                                        </p:tgtEl>
                                      </p:cBhvr>
                                    </p:animEffect>
                                  </p:childTnLst>
                                </p:cTn>
                              </p:par>
                            </p:childTnLst>
                          </p:cTn>
                        </p:par>
                        <p:par>
                          <p:cTn id="45" fill="hold">
                            <p:stCondLst>
                              <p:cond delay="1000"/>
                            </p:stCondLst>
                            <p:childTnLst>
                              <p:par>
                                <p:cTn id="46" presetID="53" presetClass="entr" presetSubtype="16" fill="hold" grpId="0" nodeType="afterEffect">
                                  <p:stCondLst>
                                    <p:cond delay="0"/>
                                  </p:stCondLst>
                                  <p:childTnLst>
                                    <p:set>
                                      <p:cBhvr>
                                        <p:cTn id="47" dur="1" fill="hold">
                                          <p:stCondLst>
                                            <p:cond delay="0"/>
                                          </p:stCondLst>
                                        </p:cTn>
                                        <p:tgtEl>
                                          <p:spTgt spid="4"/>
                                        </p:tgtEl>
                                        <p:attrNameLst>
                                          <p:attrName>style.visibility</p:attrName>
                                        </p:attrNameLst>
                                      </p:cBhvr>
                                      <p:to>
                                        <p:strVal val="visible"/>
                                      </p:to>
                                    </p:set>
                                    <p:anim calcmode="lin" valueType="num">
                                      <p:cBhvr>
                                        <p:cTn id="48" dur="500" fill="hold"/>
                                        <p:tgtEl>
                                          <p:spTgt spid="4"/>
                                        </p:tgtEl>
                                        <p:attrNameLst>
                                          <p:attrName>ppt_w</p:attrName>
                                        </p:attrNameLst>
                                      </p:cBhvr>
                                      <p:tavLst>
                                        <p:tav tm="0">
                                          <p:val>
                                            <p:fltVal val="0"/>
                                          </p:val>
                                        </p:tav>
                                        <p:tav tm="100000">
                                          <p:val>
                                            <p:strVal val="#ppt_w"/>
                                          </p:val>
                                        </p:tav>
                                      </p:tavLst>
                                    </p:anim>
                                    <p:anim calcmode="lin" valueType="num">
                                      <p:cBhvr>
                                        <p:cTn id="49" dur="500" fill="hold"/>
                                        <p:tgtEl>
                                          <p:spTgt spid="4"/>
                                        </p:tgtEl>
                                        <p:attrNameLst>
                                          <p:attrName>ppt_h</p:attrName>
                                        </p:attrNameLst>
                                      </p:cBhvr>
                                      <p:tavLst>
                                        <p:tav tm="0">
                                          <p:val>
                                            <p:fltVal val="0"/>
                                          </p:val>
                                        </p:tav>
                                        <p:tav tm="100000">
                                          <p:val>
                                            <p:strVal val="#ppt_h"/>
                                          </p:val>
                                        </p:tav>
                                      </p:tavLst>
                                    </p:anim>
                                    <p:animEffect transition="in" filter="fade">
                                      <p:cBhvr>
                                        <p:cTn id="50" dur="500"/>
                                        <p:tgtEl>
                                          <p:spTgt spid="4"/>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3"/>
                                        </p:tgtEl>
                                        <p:attrNameLst>
                                          <p:attrName>style.visibility</p:attrName>
                                        </p:attrNameLst>
                                      </p:cBhvr>
                                      <p:to>
                                        <p:strVal val="visible"/>
                                      </p:to>
                                    </p:set>
                                    <p:anim calcmode="lin" valueType="num">
                                      <p:cBhvr>
                                        <p:cTn id="53" dur="250" fill="hold"/>
                                        <p:tgtEl>
                                          <p:spTgt spid="13"/>
                                        </p:tgtEl>
                                        <p:attrNameLst>
                                          <p:attrName>ppt_w</p:attrName>
                                        </p:attrNameLst>
                                      </p:cBhvr>
                                      <p:tavLst>
                                        <p:tav tm="0">
                                          <p:val>
                                            <p:fltVal val="0"/>
                                          </p:val>
                                        </p:tav>
                                        <p:tav tm="100000">
                                          <p:val>
                                            <p:strVal val="#ppt_w"/>
                                          </p:val>
                                        </p:tav>
                                      </p:tavLst>
                                    </p:anim>
                                    <p:anim calcmode="lin" valueType="num">
                                      <p:cBhvr>
                                        <p:cTn id="54" dur="250" fill="hold"/>
                                        <p:tgtEl>
                                          <p:spTgt spid="13"/>
                                        </p:tgtEl>
                                        <p:attrNameLst>
                                          <p:attrName>ppt_h</p:attrName>
                                        </p:attrNameLst>
                                      </p:cBhvr>
                                      <p:tavLst>
                                        <p:tav tm="0">
                                          <p:val>
                                            <p:fltVal val="0"/>
                                          </p:val>
                                        </p:tav>
                                        <p:tav tm="100000">
                                          <p:val>
                                            <p:strVal val="#ppt_h"/>
                                          </p:val>
                                        </p:tav>
                                      </p:tavLst>
                                    </p:anim>
                                    <p:animEffect transition="in" filter="fade">
                                      <p:cBhvr>
                                        <p:cTn id="55" dur="250"/>
                                        <p:tgtEl>
                                          <p:spTgt spid="13"/>
                                        </p:tgtEl>
                                      </p:cBhvr>
                                    </p:animEffect>
                                  </p:childTnLst>
                                </p:cTn>
                              </p:par>
                              <p:par>
                                <p:cTn id="56" presetID="6" presetClass="emph" presetSubtype="0" decel="100000" fill="hold" grpId="1" nodeType="withEffect">
                                  <p:stCondLst>
                                    <p:cond delay="200"/>
                                  </p:stCondLst>
                                  <p:childTnLst>
                                    <p:animScale>
                                      <p:cBhvr>
                                        <p:cTn id="57" dur="250" fill="hold"/>
                                        <p:tgtEl>
                                          <p:spTgt spid="13"/>
                                        </p:tgtEl>
                                      </p:cBhvr>
                                      <p:by x="120000" y="120000"/>
                                    </p:animScale>
                                  </p:childTnLst>
                                </p:cTn>
                              </p:par>
                              <p:par>
                                <p:cTn id="58" presetID="6" presetClass="emph" presetSubtype="0" decel="100000" fill="hold" grpId="2" nodeType="withEffect">
                                  <p:stCondLst>
                                    <p:cond delay="400"/>
                                  </p:stCondLst>
                                  <p:childTnLst>
                                    <p:animScale>
                                      <p:cBhvr>
                                        <p:cTn id="59" dur="250" fill="hold"/>
                                        <p:tgtEl>
                                          <p:spTgt spid="13"/>
                                        </p:tgtEl>
                                      </p:cBhvr>
                                      <p:by x="83000" y="83000"/>
                                    </p:animScale>
                                  </p:childTnLst>
                                </p:cTn>
                              </p:par>
                            </p:childTnLst>
                          </p:cTn>
                        </p:par>
                        <p:par>
                          <p:cTn id="60" fill="hold">
                            <p:stCondLst>
                              <p:cond delay="1500"/>
                            </p:stCondLst>
                            <p:childTnLst>
                              <p:par>
                                <p:cTn id="61" presetID="53" presetClass="entr" presetSubtype="16" fill="hold" grpId="0" nodeType="afterEffect">
                                  <p:stCondLst>
                                    <p:cond delay="0"/>
                                  </p:stCondLst>
                                  <p:childTnLst>
                                    <p:set>
                                      <p:cBhvr>
                                        <p:cTn id="62" dur="1" fill="hold">
                                          <p:stCondLst>
                                            <p:cond delay="0"/>
                                          </p:stCondLst>
                                        </p:cTn>
                                        <p:tgtEl>
                                          <p:spTgt spid="5"/>
                                        </p:tgtEl>
                                        <p:attrNameLst>
                                          <p:attrName>style.visibility</p:attrName>
                                        </p:attrNameLst>
                                      </p:cBhvr>
                                      <p:to>
                                        <p:strVal val="visible"/>
                                      </p:to>
                                    </p:set>
                                    <p:anim calcmode="lin" valueType="num">
                                      <p:cBhvr>
                                        <p:cTn id="63" dur="250" fill="hold"/>
                                        <p:tgtEl>
                                          <p:spTgt spid="5"/>
                                        </p:tgtEl>
                                        <p:attrNameLst>
                                          <p:attrName>ppt_w</p:attrName>
                                        </p:attrNameLst>
                                      </p:cBhvr>
                                      <p:tavLst>
                                        <p:tav tm="0">
                                          <p:val>
                                            <p:fltVal val="0"/>
                                          </p:val>
                                        </p:tav>
                                        <p:tav tm="100000">
                                          <p:val>
                                            <p:strVal val="#ppt_w"/>
                                          </p:val>
                                        </p:tav>
                                      </p:tavLst>
                                    </p:anim>
                                    <p:anim calcmode="lin" valueType="num">
                                      <p:cBhvr>
                                        <p:cTn id="64" dur="250" fill="hold"/>
                                        <p:tgtEl>
                                          <p:spTgt spid="5"/>
                                        </p:tgtEl>
                                        <p:attrNameLst>
                                          <p:attrName>ppt_h</p:attrName>
                                        </p:attrNameLst>
                                      </p:cBhvr>
                                      <p:tavLst>
                                        <p:tav tm="0">
                                          <p:val>
                                            <p:fltVal val="0"/>
                                          </p:val>
                                        </p:tav>
                                        <p:tav tm="100000">
                                          <p:val>
                                            <p:strVal val="#ppt_h"/>
                                          </p:val>
                                        </p:tav>
                                      </p:tavLst>
                                    </p:anim>
                                    <p:animEffect transition="in" filter="fade">
                                      <p:cBhvr>
                                        <p:cTn id="65" dur="250"/>
                                        <p:tgtEl>
                                          <p:spTgt spid="5"/>
                                        </p:tgtEl>
                                      </p:cBhvr>
                                    </p:animEffect>
                                  </p:childTnLst>
                                </p:cTn>
                              </p:par>
                              <p:par>
                                <p:cTn id="66" presetID="6" presetClass="emph" presetSubtype="0" decel="100000" fill="hold" grpId="1" nodeType="withEffect">
                                  <p:stCondLst>
                                    <p:cond delay="200"/>
                                  </p:stCondLst>
                                  <p:childTnLst>
                                    <p:animScale>
                                      <p:cBhvr>
                                        <p:cTn id="67" dur="250" fill="hold"/>
                                        <p:tgtEl>
                                          <p:spTgt spid="5"/>
                                        </p:tgtEl>
                                      </p:cBhvr>
                                      <p:by x="120000" y="120000"/>
                                    </p:animScale>
                                  </p:childTnLst>
                                </p:cTn>
                              </p:par>
                              <p:par>
                                <p:cTn id="68" presetID="6" presetClass="emph" presetSubtype="0" decel="100000" fill="hold" grpId="2" nodeType="withEffect">
                                  <p:stCondLst>
                                    <p:cond delay="400"/>
                                  </p:stCondLst>
                                  <p:childTnLst>
                                    <p:animScale>
                                      <p:cBhvr>
                                        <p:cTn id="69" dur="250" fill="hold"/>
                                        <p:tgtEl>
                                          <p:spTgt spid="5"/>
                                        </p:tgtEl>
                                      </p:cBhvr>
                                      <p:by x="83000" y="83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p:bldP spid="5" grpId="1"/>
      <p:bldP spid="5" grpId="2"/>
      <p:bldP spid="6" grpId="0" bldLvl="0" animBg="1"/>
      <p:bldP spid="7" grpId="0" bldLvl="0" animBg="1"/>
      <p:bldP spid="8" grpId="0" bldLvl="0" animBg="1"/>
      <p:bldP spid="9" grpId="0" bldLvl="0" animBg="1"/>
      <p:bldP spid="13" grpId="0" bldLvl="0"/>
      <p:bldP spid="13" grpId="1" bldLvl="0"/>
      <p:bldP spid="13" grpId="2" bldLvl="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Freeform 5"/>
          <p:cNvSpPr/>
          <p:nvPr/>
        </p:nvSpPr>
        <p:spPr bwMode="auto">
          <a:xfrm>
            <a:off x="890954" y="1534522"/>
            <a:ext cx="3883197" cy="4006976"/>
          </a:xfrm>
          <a:custGeom>
            <a:avLst/>
            <a:gdLst>
              <a:gd name="T0" fmla="*/ 0 w 5532"/>
              <a:gd name="T1" fmla="*/ 0 h 5715"/>
              <a:gd name="T2" fmla="*/ 5532 w 5532"/>
              <a:gd name="T3" fmla="*/ 0 h 5715"/>
              <a:gd name="T4" fmla="*/ 5532 w 5532"/>
              <a:gd name="T5" fmla="*/ 1093 h 5715"/>
              <a:gd name="T6" fmla="*/ 5280 w 5532"/>
              <a:gd name="T7" fmla="*/ 1093 h 5715"/>
              <a:gd name="T8" fmla="*/ 5280 w 5532"/>
              <a:gd name="T9" fmla="*/ 252 h 5715"/>
              <a:gd name="T10" fmla="*/ 252 w 5532"/>
              <a:gd name="T11" fmla="*/ 252 h 5715"/>
              <a:gd name="T12" fmla="*/ 252 w 5532"/>
              <a:gd name="T13" fmla="*/ 5463 h 5715"/>
              <a:gd name="T14" fmla="*/ 5280 w 5532"/>
              <a:gd name="T15" fmla="*/ 5463 h 5715"/>
              <a:gd name="T16" fmla="*/ 5280 w 5532"/>
              <a:gd name="T17" fmla="*/ 4454 h 5715"/>
              <a:gd name="T18" fmla="*/ 5532 w 5532"/>
              <a:gd name="T19" fmla="*/ 4454 h 5715"/>
              <a:gd name="T20" fmla="*/ 5532 w 5532"/>
              <a:gd name="T21" fmla="*/ 5715 h 5715"/>
              <a:gd name="T22" fmla="*/ 0 w 5532"/>
              <a:gd name="T23" fmla="*/ 5715 h 5715"/>
              <a:gd name="T24" fmla="*/ 0 w 5532"/>
              <a:gd name="T25" fmla="*/ 0 h 5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32" h="5715">
                <a:moveTo>
                  <a:pt x="0" y="0"/>
                </a:moveTo>
                <a:lnTo>
                  <a:pt x="5532" y="0"/>
                </a:lnTo>
                <a:lnTo>
                  <a:pt x="5532" y="1093"/>
                </a:lnTo>
                <a:lnTo>
                  <a:pt x="5280" y="1093"/>
                </a:lnTo>
                <a:lnTo>
                  <a:pt x="5280" y="252"/>
                </a:lnTo>
                <a:lnTo>
                  <a:pt x="252" y="252"/>
                </a:lnTo>
                <a:lnTo>
                  <a:pt x="252" y="5463"/>
                </a:lnTo>
                <a:lnTo>
                  <a:pt x="5280" y="5463"/>
                </a:lnTo>
                <a:lnTo>
                  <a:pt x="5280" y="4454"/>
                </a:lnTo>
                <a:lnTo>
                  <a:pt x="5532" y="4454"/>
                </a:lnTo>
                <a:lnTo>
                  <a:pt x="5532" y="5715"/>
                </a:lnTo>
                <a:lnTo>
                  <a:pt x="0" y="5715"/>
                </a:lnTo>
                <a:lnTo>
                  <a:pt x="0" y="0"/>
                </a:lnTo>
                <a:close/>
              </a:path>
            </a:pathLst>
          </a:custGeom>
          <a:ln>
            <a:solidFill>
              <a:srgbClr val="00B050"/>
            </a:solidFill>
          </a:ln>
        </p:spPr>
        <p:style>
          <a:lnRef idx="2">
            <a:schemeClr val="accent5"/>
          </a:lnRef>
          <a:fillRef idx="2">
            <a:schemeClr val="accent5"/>
          </a:fillRef>
          <a:effectRef idx="0">
            <a:srgbClr val="FFFFFF"/>
          </a:effectRef>
          <a:fontRef idx="minor">
            <a:schemeClr val="lt1"/>
          </a:fontRef>
        </p:style>
        <p:txBody>
          <a:bodyPr vert="horz" wrap="square" lIns="91406" tIns="45703" rIns="91406" bIns="45703" numCol="1" anchor="t" anchorCtr="0" compatLnSpc="1"/>
          <a:lstStyle/>
          <a:p>
            <a:endParaRPr lang="zh-CN" altLang="en-US"/>
          </a:p>
        </p:txBody>
      </p:sp>
      <p:sp>
        <p:nvSpPr>
          <p:cNvPr id="49" name="文本框 48"/>
          <p:cNvSpPr txBox="1"/>
          <p:nvPr/>
        </p:nvSpPr>
        <p:spPr>
          <a:xfrm>
            <a:off x="1230637" y="1998319"/>
            <a:ext cx="6818127" cy="2584450"/>
          </a:xfrm>
          <a:prstGeom prst="rect">
            <a:avLst/>
          </a:prstGeom>
          <a:noFill/>
        </p:spPr>
        <p:txBody>
          <a:bodyPr wrap="square" rtlCol="0">
            <a:spAutoFit/>
          </a:bodyPr>
          <a:lstStyle/>
          <a:p>
            <a:pPr>
              <a:lnSpc>
                <a:spcPct val="150000"/>
              </a:lnSpc>
            </a:pPr>
            <a:r>
              <a:rPr lang="zh-CN" altLang="en-US" sz="5400" b="1" dirty="0">
                <a:latin typeface="+mj-ea"/>
                <a:ea typeface="+mj-ea"/>
              </a:rPr>
              <a:t>子任务</a:t>
            </a:r>
            <a:r>
              <a:rPr lang="en-US" altLang="zh-CN" sz="5400" b="1" dirty="0">
                <a:latin typeface="+mj-ea"/>
                <a:ea typeface="+mj-ea"/>
              </a:rPr>
              <a:t>8</a:t>
            </a:r>
            <a:r>
              <a:rPr lang="en-US" altLang="zh-CN" sz="5400" b="1" dirty="0">
                <a:latin typeface="+mj-ea"/>
                <a:ea typeface="+mj-ea"/>
              </a:rPr>
              <a:t>.2.1 </a:t>
            </a:r>
            <a:endParaRPr lang="en-US" altLang="zh-CN" sz="5400" b="1" dirty="0">
              <a:latin typeface="+mj-ea"/>
              <a:ea typeface="+mj-ea"/>
            </a:endParaRPr>
          </a:p>
          <a:p>
            <a:pPr>
              <a:lnSpc>
                <a:spcPct val="150000"/>
              </a:lnSpc>
            </a:pPr>
            <a:r>
              <a:rPr lang="zh-CN" sz="5400" b="1" dirty="0">
                <a:latin typeface="+mj-ea"/>
                <a:ea typeface="+mj-ea"/>
              </a:rPr>
              <a:t>查询报废的固定资产</a:t>
            </a:r>
            <a:endParaRPr lang="zh-CN" sz="5400" b="1" dirty="0">
              <a:latin typeface="+mj-ea"/>
              <a:ea typeface="+mj-ea"/>
            </a:endParaRPr>
          </a:p>
        </p:txBody>
      </p:sp>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flipH="1">
            <a:off x="8997315" y="2239645"/>
            <a:ext cx="3261995" cy="46183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6046">
        <p:blinds dir="vert"/>
      </p:transition>
    </mc:Choice>
    <mc:Fallback>
      <p:transition spd="slow" advTm="6046">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136525" y="1152525"/>
            <a:ext cx="11838940" cy="2069465"/>
          </a:xfrm>
          <a:prstGeom prst="rect">
            <a:avLst/>
          </a:prstGeom>
          <a:solidFill>
            <a:schemeClr val="accent5">
              <a:lumMod val="20000"/>
              <a:lumOff val="80000"/>
            </a:schemeClr>
          </a:solidFill>
          <a:ln>
            <a:solidFill>
              <a:schemeClr val="accent5">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50000"/>
              </a:lnSpc>
            </a:pP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pP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【情景任务】当企业拥有的固定资产登记完毕后，由于固定资产数量众多，为方便查找某一项固定资产，我们可以利用</a:t>
            </a:r>
            <a:r>
              <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rPr>
              <a:t>EXCEL</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快速查找企业报废的固定资产。</a:t>
            </a: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4" name="矩形 3"/>
          <p:cNvSpPr/>
          <p:nvPr/>
        </p:nvSpPr>
        <p:spPr>
          <a:xfrm>
            <a:off x="504190" y="18542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tx1"/>
                </a:solidFill>
              </a:rPr>
              <a:t>情景引入</a:t>
            </a:r>
            <a:endParaRPr lang="zh-CN" altLang="en-US">
              <a:solidFill>
                <a:schemeClr val="tx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新知解析</a:t>
            </a:r>
            <a:endParaRPr lang="zh-CN" altLang="en-US"/>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1370965" y="1064260"/>
            <a:ext cx="9720580" cy="2364740"/>
          </a:xfrm>
          <a:prstGeom prst="rect">
            <a:avLst/>
          </a:prstGeom>
          <a:solidFill>
            <a:schemeClr val="bg1"/>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indent="0" algn="l" fontAlgn="auto">
              <a:lnSpc>
                <a:spcPct val="150000"/>
              </a:lnSpc>
              <a:buNone/>
            </a:pPr>
            <a:r>
              <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rPr>
              <a:t>  </a:t>
            </a: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buNone/>
            </a:pP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buNone/>
            </a:pP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buNone/>
            </a:pP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buNone/>
            </a:pP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buNone/>
            </a:pP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buNone/>
            </a:pP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buNone/>
            </a:pP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9" name="矩形 8"/>
          <p:cNvSpPr/>
          <p:nvPr/>
        </p:nvSpPr>
        <p:spPr>
          <a:xfrm>
            <a:off x="2204085" y="18605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新知解析</a:t>
            </a:r>
            <a:endParaRPr lang="zh-CN" altLang="en-US">
              <a:solidFill>
                <a:schemeClr val="tx1"/>
              </a:solidFill>
            </a:endParaRPr>
          </a:p>
        </p:txBody>
      </p:sp>
      <p:sp>
        <p:nvSpPr>
          <p:cNvPr id="4" name="文本框 3"/>
          <p:cNvSpPr txBox="1"/>
          <p:nvPr/>
        </p:nvSpPr>
        <p:spPr>
          <a:xfrm>
            <a:off x="1627505" y="1306830"/>
            <a:ext cx="9202420" cy="2031365"/>
          </a:xfrm>
          <a:prstGeom prst="rect">
            <a:avLst/>
          </a:prstGeom>
        </p:spPr>
        <p:txBody>
          <a:bodyPr wrap="square">
            <a:noAutofit/>
            <a:extLst>
              <a:ext uri="{4A0BC546-FE56-4ADE-93B0-CB8AF2F6F144}">
                <wpsdc:textFrameExt xmlns:wpsdc="http://www.wps.cn/officeDocument/2022/drawingmlCustomData" type="text"/>
              </a:ext>
            </a:extLst>
          </a:bodyPr>
          <a:p>
            <a:pPr algn="l"/>
            <a:r>
              <a:rPr lang="en-US" sz="2400">
                <a:latin typeface="微软雅黑" panose="020B0503020204020204" charset="-122"/>
                <a:ea typeface="微软雅黑" panose="020B0503020204020204" charset="-122"/>
                <a:cs typeface="微软雅黑" panose="020B0503020204020204" charset="-122"/>
                <a:sym typeface="+mn-ea"/>
              </a:rPr>
              <a:t>1.</a:t>
            </a:r>
            <a:r>
              <a:rPr sz="2400">
                <a:latin typeface="微软雅黑" panose="020B0503020204020204" charset="-122"/>
                <a:ea typeface="微软雅黑" panose="020B0503020204020204" charset="-122"/>
                <a:cs typeface="微软雅黑" panose="020B0503020204020204" charset="-122"/>
                <a:sym typeface="+mn-ea"/>
              </a:rPr>
              <a:t>选中“状况”列，在“开始”选项卡，点击“条件选项”按钮，光标移动到“突出显示单元格规则”上，在弹出的下拉菜单中选择“等于”命令</a:t>
            </a:r>
            <a:r>
              <a:rPr lang="zh-CN" sz="2400">
                <a:latin typeface="微软雅黑" panose="020B0503020204020204" charset="-122"/>
                <a:ea typeface="微软雅黑" panose="020B0503020204020204" charset="-122"/>
                <a:cs typeface="微软雅黑" panose="020B0503020204020204" charset="-122"/>
                <a:sym typeface="+mn-ea"/>
              </a:rPr>
              <a:t>；</a:t>
            </a:r>
            <a:endParaRPr lang="zh-CN" sz="2400">
              <a:latin typeface="微软雅黑" panose="020B0503020204020204" charset="-122"/>
              <a:ea typeface="微软雅黑" panose="020B0503020204020204" charset="-122"/>
              <a:cs typeface="微软雅黑" panose="020B0503020204020204" charset="-122"/>
              <a:sym typeface="+mn-ea"/>
            </a:endParaRPr>
          </a:p>
          <a:p>
            <a:pPr algn="l"/>
            <a:r>
              <a:rPr lang="en-US" altLang="zh-CN" sz="2400">
                <a:latin typeface="微软雅黑" panose="020B0503020204020204" charset="-122"/>
                <a:ea typeface="微软雅黑" panose="020B0503020204020204" charset="-122"/>
                <a:cs typeface="微软雅黑" panose="020B0503020204020204" charset="-122"/>
                <a:sym typeface="+mn-ea"/>
              </a:rPr>
              <a:t>2.在“为等于以下值的单元格设置格式”文本框中输入“报废”，设置为“浅红填充色深红色文本”</a:t>
            </a:r>
            <a:r>
              <a:rPr lang="zh-CN" altLang="en-US" sz="2400">
                <a:latin typeface="微软雅黑" panose="020B0503020204020204" charset="-122"/>
                <a:ea typeface="微软雅黑" panose="020B0503020204020204" charset="-122"/>
                <a:cs typeface="微软雅黑" panose="020B0503020204020204" charset="-122"/>
                <a:sym typeface="+mn-ea"/>
              </a:rPr>
              <a:t>；</a:t>
            </a:r>
            <a:endParaRPr lang="zh-CN" altLang="en-US" sz="2400">
              <a:latin typeface="微软雅黑" panose="020B0503020204020204" charset="-122"/>
              <a:ea typeface="微软雅黑" panose="020B0503020204020204" charset="-122"/>
              <a:cs typeface="微软雅黑" panose="020B0503020204020204" charset="-122"/>
              <a:sym typeface="+mn-ea"/>
            </a:endParaRPr>
          </a:p>
          <a:p>
            <a:pPr algn="l"/>
            <a:endParaRPr lang="en-US" altLang="zh-CN" sz="2400">
              <a:latin typeface="微软雅黑" panose="020B0503020204020204" charset="-122"/>
              <a:ea typeface="微软雅黑" panose="020B0503020204020204" charset="-122"/>
              <a:cs typeface="微软雅黑" panose="020B0503020204020204" charset="-122"/>
              <a:sym typeface="+mn-ea"/>
            </a:endParaRPr>
          </a:p>
        </p:txBody>
      </p:sp>
    </p:spTree>
    <p:custDataLst>
      <p:tags r:id="rId1"/>
    </p:custData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bg1"/>
                </a:solidFill>
              </a:rPr>
              <a:t>新知解析</a:t>
            </a:r>
            <a:endParaRPr lang="zh-CN" altLang="en-US">
              <a:solidFill>
                <a:schemeClr val="bg1"/>
              </a:solidFill>
            </a:endParaRPr>
          </a:p>
        </p:txBody>
      </p:sp>
      <p:sp>
        <p:nvSpPr>
          <p:cNvPr id="6" name="矩形 5"/>
          <p:cNvSpPr/>
          <p:nvPr/>
        </p:nvSpPr>
        <p:spPr>
          <a:xfrm>
            <a:off x="3903980" y="18669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操作演示</a:t>
            </a:r>
            <a:endParaRPr lang="zh-CN" altLang="en-US">
              <a:solidFill>
                <a:schemeClr val="tx1"/>
              </a:solidFill>
            </a:endParaRPr>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9" name="矩形 8"/>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pic>
        <p:nvPicPr>
          <p:cNvPr id="2" name="图片 1"/>
          <p:cNvPicPr>
            <a:picLocks noChangeAspect="1"/>
          </p:cNvPicPr>
          <p:nvPr/>
        </p:nvPicPr>
        <p:blipFill>
          <a:blip r:embed="rId1"/>
          <a:stretch>
            <a:fillRect/>
          </a:stretch>
        </p:blipFill>
        <p:spPr>
          <a:xfrm>
            <a:off x="372745" y="1190625"/>
            <a:ext cx="10980420" cy="4254500"/>
          </a:xfrm>
          <a:prstGeom prst="rect">
            <a:avLst/>
          </a:prstGeom>
          <a:noFill/>
          <a:ln>
            <a:noFill/>
          </a:ln>
        </p:spPr>
      </p:pic>
    </p:spTree>
    <p:custDataLst>
      <p:tags r:id="rId2"/>
    </p:custData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bg1"/>
                </a:solidFill>
              </a:rPr>
              <a:t>新知解析</a:t>
            </a:r>
            <a:endParaRPr lang="zh-CN" altLang="en-US">
              <a:solidFill>
                <a:schemeClr val="bg1"/>
              </a:solidFill>
            </a:endParaRPr>
          </a:p>
        </p:txBody>
      </p:sp>
      <p:sp>
        <p:nvSpPr>
          <p:cNvPr id="7" name="矩形 6"/>
          <p:cNvSpPr/>
          <p:nvPr/>
        </p:nvSpPr>
        <p:spPr>
          <a:xfrm>
            <a:off x="5603875" y="18732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任务小结</a:t>
            </a:r>
            <a:endParaRPr lang="zh-CN" altLang="en-US">
              <a:solidFill>
                <a:schemeClr val="tx1"/>
              </a:solidFill>
            </a:endParaRPr>
          </a:p>
        </p:txBody>
      </p:sp>
      <p:sp>
        <p:nvSpPr>
          <p:cNvPr id="9" name="矩形 8"/>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11" name="矩形 10"/>
          <p:cNvSpPr/>
          <p:nvPr/>
        </p:nvSpPr>
        <p:spPr>
          <a:xfrm>
            <a:off x="960120" y="1503680"/>
            <a:ext cx="10217150" cy="1925320"/>
          </a:xfrm>
          <a:prstGeom prst="rect">
            <a:avLst/>
          </a:prstGeom>
          <a:solidFill>
            <a:schemeClr val="accent5">
              <a:lumMod val="20000"/>
              <a:lumOff val="80000"/>
            </a:schemeClr>
          </a:solidFill>
          <a:ln>
            <a:solidFill>
              <a:schemeClr val="accent5">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indent="0" algn="l" fontAlgn="auto">
              <a:lnSpc>
                <a:spcPct val="150000"/>
              </a:lnSpc>
              <a:buNone/>
            </a:pPr>
            <a:r>
              <a:rPr lang="en-US" altLang="zh-CN" sz="320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查询报废固定资产，选中“状况”列，在“开始”选项卡，点击“条件选项”按钮来实现。</a:t>
            </a:r>
            <a:endPar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pic>
        <p:nvPicPr>
          <p:cNvPr id="18435" name="Picture 4" descr="png-012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580563" y="5135563"/>
            <a:ext cx="2155825" cy="172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新知解析</a:t>
            </a:r>
            <a:endParaRPr lang="zh-CN" altLang="en-US"/>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学以致用</a:t>
            </a:r>
            <a:endParaRPr lang="zh-CN" altLang="en-US">
              <a:solidFill>
                <a:schemeClr val="tx1"/>
              </a:solidFill>
            </a:endParaRPr>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3" name="文本框 2"/>
          <p:cNvSpPr txBox="1"/>
          <p:nvPr/>
        </p:nvSpPr>
        <p:spPr>
          <a:xfrm>
            <a:off x="692785" y="1638300"/>
            <a:ext cx="9538970" cy="2072640"/>
          </a:xfrm>
          <a:prstGeom prst="rect">
            <a:avLst/>
          </a:prstGeom>
          <a:noFill/>
          <a:ln w="9525">
            <a:noFill/>
          </a:ln>
        </p:spPr>
        <p:txBody>
          <a:bodyPr>
            <a:noAutofit/>
          </a:bodyPr>
          <a:p>
            <a:pPr marL="533400" indent="-533400">
              <a:lnSpc>
                <a:spcPct val="150000"/>
              </a:lnSpc>
            </a:pPr>
            <a:r>
              <a:rPr lang="en-US" altLang="zh-CN" b="0">
                <a:solidFill>
                  <a:srgbClr val="000000"/>
                </a:solidFill>
                <a:cs typeface="Arial" panose="020B0604020202020204" pitchFamily="34" charset="0"/>
              </a:rPr>
              <a:t>   </a:t>
            </a:r>
            <a:r>
              <a:rPr lang="zh-CN" altLang="en-US" sz="2800" b="1" dirty="0" smtClean="0">
                <a:solidFill>
                  <a:srgbClr val="C00000"/>
                </a:solidFill>
                <a:sym typeface="+mn-ea"/>
              </a:rPr>
              <a:t>思考？？</a:t>
            </a:r>
            <a:endParaRPr lang="en-US" altLang="zh-CN" sz="2800" b="1" dirty="0" smtClean="0">
              <a:solidFill>
                <a:srgbClr val="C00000"/>
              </a:solidFill>
            </a:endParaRPr>
          </a:p>
          <a:p>
            <a:pPr marL="533400" indent="-533400">
              <a:lnSpc>
                <a:spcPct val="150000"/>
              </a:lnSpc>
            </a:pPr>
            <a:r>
              <a:rPr lang="en-US" altLang="zh-CN" sz="2800" b="0">
                <a:solidFill>
                  <a:srgbClr val="000000"/>
                </a:solidFill>
                <a:cs typeface="Arial" panose="020B0604020202020204" pitchFamily="34" charset="0"/>
              </a:rPr>
              <a:t>        </a:t>
            </a:r>
            <a:r>
              <a:rPr lang="zh-CN" sz="2800" b="0">
                <a:solidFill>
                  <a:srgbClr val="000000"/>
                </a:solidFill>
                <a:cs typeface="Arial" panose="020B0604020202020204" pitchFamily="34" charset="0"/>
              </a:rPr>
              <a:t>固定资产的查询除了用使用</a:t>
            </a:r>
            <a:r>
              <a:rPr lang="en-US" altLang="zh-CN" sz="2800" b="0">
                <a:solidFill>
                  <a:srgbClr val="000000"/>
                </a:solidFill>
                <a:cs typeface="Arial" panose="020B0604020202020204" pitchFamily="34" charset="0"/>
              </a:rPr>
              <a:t>“</a:t>
            </a:r>
            <a:r>
              <a:rPr lang="zh-CN" sz="2800" b="0">
                <a:solidFill>
                  <a:srgbClr val="000000"/>
                </a:solidFill>
                <a:cs typeface="Arial" panose="020B0604020202020204" pitchFamily="34" charset="0"/>
              </a:rPr>
              <a:t>开始</a:t>
            </a:r>
            <a:r>
              <a:rPr lang="en-US" altLang="zh-CN" sz="2800" b="0">
                <a:solidFill>
                  <a:srgbClr val="000000"/>
                </a:solidFill>
                <a:cs typeface="Arial" panose="020B0604020202020204" pitchFamily="34" charset="0"/>
              </a:rPr>
              <a:t>”</a:t>
            </a:r>
            <a:r>
              <a:rPr lang="zh-CN" sz="2800" b="0">
                <a:solidFill>
                  <a:srgbClr val="000000"/>
                </a:solidFill>
                <a:cs typeface="Arial" panose="020B0604020202020204" pitchFamily="34" charset="0"/>
              </a:rPr>
              <a:t>选项卡中</a:t>
            </a:r>
            <a:r>
              <a:rPr lang="zh-CN" altLang="en-US" sz="2800">
                <a:latin typeface="微软雅黑" panose="020B0503020204020204" charset="-122"/>
                <a:ea typeface="微软雅黑" panose="020B0503020204020204" charset="-122"/>
                <a:cs typeface="微软雅黑" panose="020B0503020204020204" charset="-122"/>
                <a:sym typeface="+mn-ea"/>
              </a:rPr>
              <a:t>“条件选项”，还有别的方法吗？</a:t>
            </a:r>
            <a:endParaRPr lang="zh-CN" sz="2800" b="0">
              <a:solidFill>
                <a:srgbClr val="000000"/>
              </a:solidFill>
              <a:cs typeface="Arial" panose="020B0604020202020204" pitchFamily="34" charset="0"/>
              <a:sym typeface="+mn-ea"/>
            </a:endParaRPr>
          </a:p>
        </p:txBody>
      </p:sp>
      <p:grpSp>
        <p:nvGrpSpPr>
          <p:cNvPr id="4" name="Group 144"/>
          <p:cNvGrpSpPr>
            <a:grpSpLocks noChangeAspect="1"/>
          </p:cNvGrpSpPr>
          <p:nvPr/>
        </p:nvGrpSpPr>
        <p:grpSpPr bwMode="auto">
          <a:xfrm flipH="1">
            <a:off x="9629775" y="4389120"/>
            <a:ext cx="2230120" cy="2232660"/>
            <a:chOff x="192" y="1920"/>
            <a:chExt cx="1100" cy="1155"/>
          </a:xfrm>
        </p:grpSpPr>
        <p:sp>
          <p:nvSpPr>
            <p:cNvPr id="11" name="AutoShape 145"/>
            <p:cNvSpPr>
              <a:spLocks noChangeAspect="1" noChangeArrowheads="1" noTextEdit="1"/>
            </p:cNvSpPr>
            <p:nvPr/>
          </p:nvSpPr>
          <p:spPr bwMode="auto">
            <a:xfrm>
              <a:off x="192" y="1920"/>
              <a:ext cx="1100" cy="1155"/>
            </a:xfrm>
            <a:prstGeom prst="rect">
              <a:avLst/>
            </a:prstGeom>
            <a:noFill/>
            <a:ln w="9525">
              <a:noFill/>
              <a:miter lim="800000"/>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2" name="Freeform 146"/>
            <p:cNvSpPr/>
            <p:nvPr/>
          </p:nvSpPr>
          <p:spPr bwMode="auto">
            <a:xfrm>
              <a:off x="198" y="1937"/>
              <a:ext cx="1086" cy="1133"/>
            </a:xfrm>
            <a:custGeom>
              <a:avLst/>
              <a:gdLst/>
              <a:ahLst/>
              <a:cxnLst>
                <a:cxn ang="0">
                  <a:pos x="2110" y="793"/>
                </a:cxn>
                <a:cxn ang="0">
                  <a:pos x="2022" y="811"/>
                </a:cxn>
                <a:cxn ang="0">
                  <a:pos x="1939" y="616"/>
                </a:cxn>
                <a:cxn ang="0">
                  <a:pos x="1938" y="435"/>
                </a:cxn>
                <a:cxn ang="0">
                  <a:pos x="1871" y="336"/>
                </a:cxn>
                <a:cxn ang="0">
                  <a:pos x="1836" y="111"/>
                </a:cxn>
                <a:cxn ang="0">
                  <a:pos x="1764" y="124"/>
                </a:cxn>
                <a:cxn ang="0">
                  <a:pos x="1711" y="72"/>
                </a:cxn>
                <a:cxn ang="0">
                  <a:pos x="1590" y="3"/>
                </a:cxn>
                <a:cxn ang="0">
                  <a:pos x="1449" y="140"/>
                </a:cxn>
                <a:cxn ang="0">
                  <a:pos x="1320" y="351"/>
                </a:cxn>
                <a:cxn ang="0">
                  <a:pos x="1135" y="605"/>
                </a:cxn>
                <a:cxn ang="0">
                  <a:pos x="941" y="743"/>
                </a:cxn>
                <a:cxn ang="0">
                  <a:pos x="724" y="626"/>
                </a:cxn>
                <a:cxn ang="0">
                  <a:pos x="457" y="654"/>
                </a:cxn>
                <a:cxn ang="0">
                  <a:pos x="254" y="940"/>
                </a:cxn>
                <a:cxn ang="0">
                  <a:pos x="116" y="1008"/>
                </a:cxn>
                <a:cxn ang="0">
                  <a:pos x="0" y="1179"/>
                </a:cxn>
                <a:cxn ang="0">
                  <a:pos x="70" y="1184"/>
                </a:cxn>
                <a:cxn ang="0">
                  <a:pos x="138" y="1099"/>
                </a:cxn>
                <a:cxn ang="0">
                  <a:pos x="114" y="1174"/>
                </a:cxn>
                <a:cxn ang="0">
                  <a:pos x="123" y="1258"/>
                </a:cxn>
                <a:cxn ang="0">
                  <a:pos x="179" y="1251"/>
                </a:cxn>
                <a:cxn ang="0">
                  <a:pos x="227" y="1155"/>
                </a:cxn>
                <a:cxn ang="0">
                  <a:pos x="250" y="1132"/>
                </a:cxn>
                <a:cxn ang="0">
                  <a:pos x="341" y="1176"/>
                </a:cxn>
                <a:cxn ang="0">
                  <a:pos x="380" y="1126"/>
                </a:cxn>
                <a:cxn ang="0">
                  <a:pos x="335" y="1027"/>
                </a:cxn>
                <a:cxn ang="0">
                  <a:pos x="496" y="882"/>
                </a:cxn>
                <a:cxn ang="0">
                  <a:pos x="594" y="880"/>
                </a:cxn>
                <a:cxn ang="0">
                  <a:pos x="631" y="1030"/>
                </a:cxn>
                <a:cxn ang="0">
                  <a:pos x="503" y="1333"/>
                </a:cxn>
                <a:cxn ang="0">
                  <a:pos x="576" y="1910"/>
                </a:cxn>
                <a:cxn ang="0">
                  <a:pos x="672" y="2202"/>
                </a:cxn>
                <a:cxn ang="0">
                  <a:pos x="490" y="2197"/>
                </a:cxn>
                <a:cxn ang="0">
                  <a:pos x="587" y="2265"/>
                </a:cxn>
                <a:cxn ang="0">
                  <a:pos x="737" y="2235"/>
                </a:cxn>
                <a:cxn ang="0">
                  <a:pos x="786" y="2200"/>
                </a:cxn>
                <a:cxn ang="0">
                  <a:pos x="1434" y="2205"/>
                </a:cxn>
                <a:cxn ang="0">
                  <a:pos x="1488" y="2235"/>
                </a:cxn>
                <a:cxn ang="0">
                  <a:pos x="1658" y="2265"/>
                </a:cxn>
                <a:cxn ang="0">
                  <a:pos x="1718" y="2193"/>
                </a:cxn>
                <a:cxn ang="0">
                  <a:pos x="1544" y="2201"/>
                </a:cxn>
                <a:cxn ang="0">
                  <a:pos x="1467" y="1849"/>
                </a:cxn>
                <a:cxn ang="0">
                  <a:pos x="1420" y="1472"/>
                </a:cxn>
                <a:cxn ang="0">
                  <a:pos x="1620" y="1517"/>
                </a:cxn>
                <a:cxn ang="0">
                  <a:pos x="1619" y="1231"/>
                </a:cxn>
                <a:cxn ang="0">
                  <a:pos x="1449" y="1107"/>
                </a:cxn>
                <a:cxn ang="0">
                  <a:pos x="1573" y="829"/>
                </a:cxn>
                <a:cxn ang="0">
                  <a:pos x="1681" y="908"/>
                </a:cxn>
                <a:cxn ang="0">
                  <a:pos x="1825" y="933"/>
                </a:cxn>
                <a:cxn ang="0">
                  <a:pos x="1908" y="893"/>
                </a:cxn>
                <a:cxn ang="0">
                  <a:pos x="1907" y="946"/>
                </a:cxn>
                <a:cxn ang="0">
                  <a:pos x="1871" y="1034"/>
                </a:cxn>
                <a:cxn ang="0">
                  <a:pos x="1807" y="1214"/>
                </a:cxn>
                <a:cxn ang="0">
                  <a:pos x="1702" y="1272"/>
                </a:cxn>
                <a:cxn ang="0">
                  <a:pos x="1756" y="1508"/>
                </a:cxn>
                <a:cxn ang="0">
                  <a:pos x="1909" y="1348"/>
                </a:cxn>
                <a:cxn ang="0">
                  <a:pos x="1984" y="1127"/>
                </a:cxn>
                <a:cxn ang="0">
                  <a:pos x="2112" y="1074"/>
                </a:cxn>
                <a:cxn ang="0">
                  <a:pos x="2180" y="969"/>
                </a:cxn>
              </a:cxnLst>
              <a:rect l="0" t="0" r="r" b="b"/>
              <a:pathLst>
                <a:path w="2181" h="2265">
                  <a:moveTo>
                    <a:pt x="2152" y="908"/>
                  </a:moveTo>
                  <a:lnTo>
                    <a:pt x="2154" y="887"/>
                  </a:lnTo>
                  <a:lnTo>
                    <a:pt x="2151" y="861"/>
                  </a:lnTo>
                  <a:lnTo>
                    <a:pt x="2144" y="831"/>
                  </a:lnTo>
                  <a:lnTo>
                    <a:pt x="2129" y="807"/>
                  </a:lnTo>
                  <a:lnTo>
                    <a:pt x="2125" y="802"/>
                  </a:lnTo>
                  <a:lnTo>
                    <a:pt x="2120" y="799"/>
                  </a:lnTo>
                  <a:lnTo>
                    <a:pt x="2114" y="795"/>
                  </a:lnTo>
                  <a:lnTo>
                    <a:pt x="2110" y="793"/>
                  </a:lnTo>
                  <a:lnTo>
                    <a:pt x="2104" y="791"/>
                  </a:lnTo>
                  <a:lnTo>
                    <a:pt x="2097" y="790"/>
                  </a:lnTo>
                  <a:lnTo>
                    <a:pt x="2091" y="790"/>
                  </a:lnTo>
                  <a:lnTo>
                    <a:pt x="2084" y="790"/>
                  </a:lnTo>
                  <a:lnTo>
                    <a:pt x="2072" y="791"/>
                  </a:lnTo>
                  <a:lnTo>
                    <a:pt x="2058" y="794"/>
                  </a:lnTo>
                  <a:lnTo>
                    <a:pt x="2045" y="799"/>
                  </a:lnTo>
                  <a:lnTo>
                    <a:pt x="2034" y="804"/>
                  </a:lnTo>
                  <a:lnTo>
                    <a:pt x="2022" y="811"/>
                  </a:lnTo>
                  <a:lnTo>
                    <a:pt x="2011" y="818"/>
                  </a:lnTo>
                  <a:lnTo>
                    <a:pt x="2000" y="826"/>
                  </a:lnTo>
                  <a:lnTo>
                    <a:pt x="1990" y="834"/>
                  </a:lnTo>
                  <a:lnTo>
                    <a:pt x="1879" y="710"/>
                  </a:lnTo>
                  <a:lnTo>
                    <a:pt x="1894" y="693"/>
                  </a:lnTo>
                  <a:lnTo>
                    <a:pt x="1908" y="676"/>
                  </a:lnTo>
                  <a:lnTo>
                    <a:pt x="1920" y="656"/>
                  </a:lnTo>
                  <a:lnTo>
                    <a:pt x="1930" y="636"/>
                  </a:lnTo>
                  <a:lnTo>
                    <a:pt x="1939" y="616"/>
                  </a:lnTo>
                  <a:lnTo>
                    <a:pt x="1946" y="594"/>
                  </a:lnTo>
                  <a:lnTo>
                    <a:pt x="1951" y="572"/>
                  </a:lnTo>
                  <a:lnTo>
                    <a:pt x="1953" y="549"/>
                  </a:lnTo>
                  <a:lnTo>
                    <a:pt x="1987" y="563"/>
                  </a:lnTo>
                  <a:lnTo>
                    <a:pt x="2002" y="537"/>
                  </a:lnTo>
                  <a:lnTo>
                    <a:pt x="1953" y="502"/>
                  </a:lnTo>
                  <a:lnTo>
                    <a:pt x="1950" y="479"/>
                  </a:lnTo>
                  <a:lnTo>
                    <a:pt x="1945" y="457"/>
                  </a:lnTo>
                  <a:lnTo>
                    <a:pt x="1938" y="435"/>
                  </a:lnTo>
                  <a:lnTo>
                    <a:pt x="1929" y="414"/>
                  </a:lnTo>
                  <a:lnTo>
                    <a:pt x="1919" y="395"/>
                  </a:lnTo>
                  <a:lnTo>
                    <a:pt x="1907" y="375"/>
                  </a:lnTo>
                  <a:lnTo>
                    <a:pt x="1893" y="358"/>
                  </a:lnTo>
                  <a:lnTo>
                    <a:pt x="1877" y="340"/>
                  </a:lnTo>
                  <a:lnTo>
                    <a:pt x="1876" y="339"/>
                  </a:lnTo>
                  <a:lnTo>
                    <a:pt x="1875" y="338"/>
                  </a:lnTo>
                  <a:lnTo>
                    <a:pt x="1873" y="337"/>
                  </a:lnTo>
                  <a:lnTo>
                    <a:pt x="1871" y="336"/>
                  </a:lnTo>
                  <a:lnTo>
                    <a:pt x="1874" y="324"/>
                  </a:lnTo>
                  <a:lnTo>
                    <a:pt x="1884" y="276"/>
                  </a:lnTo>
                  <a:lnTo>
                    <a:pt x="1891" y="230"/>
                  </a:lnTo>
                  <a:lnTo>
                    <a:pt x="1892" y="188"/>
                  </a:lnTo>
                  <a:lnTo>
                    <a:pt x="1883" y="157"/>
                  </a:lnTo>
                  <a:lnTo>
                    <a:pt x="1870" y="139"/>
                  </a:lnTo>
                  <a:lnTo>
                    <a:pt x="1859" y="125"/>
                  </a:lnTo>
                  <a:lnTo>
                    <a:pt x="1847" y="117"/>
                  </a:lnTo>
                  <a:lnTo>
                    <a:pt x="1836" y="111"/>
                  </a:lnTo>
                  <a:lnTo>
                    <a:pt x="1824" y="110"/>
                  </a:lnTo>
                  <a:lnTo>
                    <a:pt x="1813" y="110"/>
                  </a:lnTo>
                  <a:lnTo>
                    <a:pt x="1800" y="114"/>
                  </a:lnTo>
                  <a:lnTo>
                    <a:pt x="1787" y="117"/>
                  </a:lnTo>
                  <a:lnTo>
                    <a:pt x="1783" y="118"/>
                  </a:lnTo>
                  <a:lnTo>
                    <a:pt x="1778" y="119"/>
                  </a:lnTo>
                  <a:lnTo>
                    <a:pt x="1773" y="122"/>
                  </a:lnTo>
                  <a:lnTo>
                    <a:pt x="1769" y="123"/>
                  </a:lnTo>
                  <a:lnTo>
                    <a:pt x="1764" y="124"/>
                  </a:lnTo>
                  <a:lnTo>
                    <a:pt x="1760" y="124"/>
                  </a:lnTo>
                  <a:lnTo>
                    <a:pt x="1754" y="125"/>
                  </a:lnTo>
                  <a:lnTo>
                    <a:pt x="1749" y="125"/>
                  </a:lnTo>
                  <a:lnTo>
                    <a:pt x="1740" y="124"/>
                  </a:lnTo>
                  <a:lnTo>
                    <a:pt x="1734" y="119"/>
                  </a:lnTo>
                  <a:lnTo>
                    <a:pt x="1729" y="109"/>
                  </a:lnTo>
                  <a:lnTo>
                    <a:pt x="1722" y="94"/>
                  </a:lnTo>
                  <a:lnTo>
                    <a:pt x="1717" y="84"/>
                  </a:lnTo>
                  <a:lnTo>
                    <a:pt x="1711" y="72"/>
                  </a:lnTo>
                  <a:lnTo>
                    <a:pt x="1706" y="59"/>
                  </a:lnTo>
                  <a:lnTo>
                    <a:pt x="1697" y="48"/>
                  </a:lnTo>
                  <a:lnTo>
                    <a:pt x="1687" y="36"/>
                  </a:lnTo>
                  <a:lnTo>
                    <a:pt x="1676" y="25"/>
                  </a:lnTo>
                  <a:lnTo>
                    <a:pt x="1661" y="13"/>
                  </a:lnTo>
                  <a:lnTo>
                    <a:pt x="1642" y="4"/>
                  </a:lnTo>
                  <a:lnTo>
                    <a:pt x="1625" y="0"/>
                  </a:lnTo>
                  <a:lnTo>
                    <a:pt x="1608" y="0"/>
                  </a:lnTo>
                  <a:lnTo>
                    <a:pt x="1590" y="3"/>
                  </a:lnTo>
                  <a:lnTo>
                    <a:pt x="1573" y="11"/>
                  </a:lnTo>
                  <a:lnTo>
                    <a:pt x="1555" y="21"/>
                  </a:lnTo>
                  <a:lnTo>
                    <a:pt x="1537" y="35"/>
                  </a:lnTo>
                  <a:lnTo>
                    <a:pt x="1521" y="50"/>
                  </a:lnTo>
                  <a:lnTo>
                    <a:pt x="1505" y="67"/>
                  </a:lnTo>
                  <a:lnTo>
                    <a:pt x="1489" y="86"/>
                  </a:lnTo>
                  <a:lnTo>
                    <a:pt x="1475" y="104"/>
                  </a:lnTo>
                  <a:lnTo>
                    <a:pt x="1461" y="123"/>
                  </a:lnTo>
                  <a:lnTo>
                    <a:pt x="1449" y="140"/>
                  </a:lnTo>
                  <a:lnTo>
                    <a:pt x="1438" y="157"/>
                  </a:lnTo>
                  <a:lnTo>
                    <a:pt x="1428" y="172"/>
                  </a:lnTo>
                  <a:lnTo>
                    <a:pt x="1420" y="186"/>
                  </a:lnTo>
                  <a:lnTo>
                    <a:pt x="1414" y="196"/>
                  </a:lnTo>
                  <a:lnTo>
                    <a:pt x="1323" y="143"/>
                  </a:lnTo>
                  <a:lnTo>
                    <a:pt x="1266" y="254"/>
                  </a:lnTo>
                  <a:lnTo>
                    <a:pt x="1368" y="298"/>
                  </a:lnTo>
                  <a:lnTo>
                    <a:pt x="1344" y="324"/>
                  </a:lnTo>
                  <a:lnTo>
                    <a:pt x="1320" y="351"/>
                  </a:lnTo>
                  <a:lnTo>
                    <a:pt x="1295" y="380"/>
                  </a:lnTo>
                  <a:lnTo>
                    <a:pt x="1272" y="408"/>
                  </a:lnTo>
                  <a:lnTo>
                    <a:pt x="1251" y="438"/>
                  </a:lnTo>
                  <a:lnTo>
                    <a:pt x="1229" y="467"/>
                  </a:lnTo>
                  <a:lnTo>
                    <a:pt x="1208" y="496"/>
                  </a:lnTo>
                  <a:lnTo>
                    <a:pt x="1188" y="525"/>
                  </a:lnTo>
                  <a:lnTo>
                    <a:pt x="1170" y="553"/>
                  </a:lnTo>
                  <a:lnTo>
                    <a:pt x="1152" y="580"/>
                  </a:lnTo>
                  <a:lnTo>
                    <a:pt x="1135" y="605"/>
                  </a:lnTo>
                  <a:lnTo>
                    <a:pt x="1120" y="629"/>
                  </a:lnTo>
                  <a:lnTo>
                    <a:pt x="1107" y="652"/>
                  </a:lnTo>
                  <a:lnTo>
                    <a:pt x="1094" y="672"/>
                  </a:lnTo>
                  <a:lnTo>
                    <a:pt x="1084" y="690"/>
                  </a:lnTo>
                  <a:lnTo>
                    <a:pt x="1074" y="705"/>
                  </a:lnTo>
                  <a:lnTo>
                    <a:pt x="998" y="623"/>
                  </a:lnTo>
                  <a:lnTo>
                    <a:pt x="968" y="763"/>
                  </a:lnTo>
                  <a:lnTo>
                    <a:pt x="956" y="754"/>
                  </a:lnTo>
                  <a:lnTo>
                    <a:pt x="941" y="743"/>
                  </a:lnTo>
                  <a:lnTo>
                    <a:pt x="923" y="731"/>
                  </a:lnTo>
                  <a:lnTo>
                    <a:pt x="905" y="718"/>
                  </a:lnTo>
                  <a:lnTo>
                    <a:pt x="883" y="704"/>
                  </a:lnTo>
                  <a:lnTo>
                    <a:pt x="860" y="690"/>
                  </a:lnTo>
                  <a:lnTo>
                    <a:pt x="835" y="677"/>
                  </a:lnTo>
                  <a:lnTo>
                    <a:pt x="808" y="663"/>
                  </a:lnTo>
                  <a:lnTo>
                    <a:pt x="782" y="649"/>
                  </a:lnTo>
                  <a:lnTo>
                    <a:pt x="753" y="636"/>
                  </a:lnTo>
                  <a:lnTo>
                    <a:pt x="724" y="626"/>
                  </a:lnTo>
                  <a:lnTo>
                    <a:pt x="695" y="616"/>
                  </a:lnTo>
                  <a:lnTo>
                    <a:pt x="667" y="608"/>
                  </a:lnTo>
                  <a:lnTo>
                    <a:pt x="637" y="602"/>
                  </a:lnTo>
                  <a:lnTo>
                    <a:pt x="608" y="600"/>
                  </a:lnTo>
                  <a:lnTo>
                    <a:pt x="579" y="598"/>
                  </a:lnTo>
                  <a:lnTo>
                    <a:pt x="548" y="603"/>
                  </a:lnTo>
                  <a:lnTo>
                    <a:pt x="517" y="614"/>
                  </a:lnTo>
                  <a:lnTo>
                    <a:pt x="487" y="632"/>
                  </a:lnTo>
                  <a:lnTo>
                    <a:pt x="457" y="654"/>
                  </a:lnTo>
                  <a:lnTo>
                    <a:pt x="428" y="680"/>
                  </a:lnTo>
                  <a:lnTo>
                    <a:pt x="401" y="710"/>
                  </a:lnTo>
                  <a:lnTo>
                    <a:pt x="374" y="742"/>
                  </a:lnTo>
                  <a:lnTo>
                    <a:pt x="350" y="777"/>
                  </a:lnTo>
                  <a:lnTo>
                    <a:pt x="327" y="811"/>
                  </a:lnTo>
                  <a:lnTo>
                    <a:pt x="305" y="846"/>
                  </a:lnTo>
                  <a:lnTo>
                    <a:pt x="286" y="879"/>
                  </a:lnTo>
                  <a:lnTo>
                    <a:pt x="269" y="910"/>
                  </a:lnTo>
                  <a:lnTo>
                    <a:pt x="254" y="940"/>
                  </a:lnTo>
                  <a:lnTo>
                    <a:pt x="242" y="965"/>
                  </a:lnTo>
                  <a:lnTo>
                    <a:pt x="231" y="986"/>
                  </a:lnTo>
                  <a:lnTo>
                    <a:pt x="224" y="1001"/>
                  </a:lnTo>
                  <a:lnTo>
                    <a:pt x="212" y="999"/>
                  </a:lnTo>
                  <a:lnTo>
                    <a:pt x="197" y="998"/>
                  </a:lnTo>
                  <a:lnTo>
                    <a:pt x="178" y="997"/>
                  </a:lnTo>
                  <a:lnTo>
                    <a:pt x="159" y="998"/>
                  </a:lnTo>
                  <a:lnTo>
                    <a:pt x="137" y="1001"/>
                  </a:lnTo>
                  <a:lnTo>
                    <a:pt x="116" y="1008"/>
                  </a:lnTo>
                  <a:lnTo>
                    <a:pt x="94" y="1018"/>
                  </a:lnTo>
                  <a:lnTo>
                    <a:pt x="73" y="1030"/>
                  </a:lnTo>
                  <a:lnTo>
                    <a:pt x="55" y="1047"/>
                  </a:lnTo>
                  <a:lnTo>
                    <a:pt x="38" y="1068"/>
                  </a:lnTo>
                  <a:lnTo>
                    <a:pt x="24" y="1090"/>
                  </a:lnTo>
                  <a:lnTo>
                    <a:pt x="12" y="1114"/>
                  </a:lnTo>
                  <a:lnTo>
                    <a:pt x="4" y="1137"/>
                  </a:lnTo>
                  <a:lnTo>
                    <a:pt x="0" y="1159"/>
                  </a:lnTo>
                  <a:lnTo>
                    <a:pt x="0" y="1179"/>
                  </a:lnTo>
                  <a:lnTo>
                    <a:pt x="3" y="1194"/>
                  </a:lnTo>
                  <a:lnTo>
                    <a:pt x="9" y="1202"/>
                  </a:lnTo>
                  <a:lnTo>
                    <a:pt x="16" y="1206"/>
                  </a:lnTo>
                  <a:lnTo>
                    <a:pt x="24" y="1209"/>
                  </a:lnTo>
                  <a:lnTo>
                    <a:pt x="33" y="1209"/>
                  </a:lnTo>
                  <a:lnTo>
                    <a:pt x="42" y="1205"/>
                  </a:lnTo>
                  <a:lnTo>
                    <a:pt x="53" y="1201"/>
                  </a:lnTo>
                  <a:lnTo>
                    <a:pt x="61" y="1194"/>
                  </a:lnTo>
                  <a:lnTo>
                    <a:pt x="70" y="1184"/>
                  </a:lnTo>
                  <a:lnTo>
                    <a:pt x="78" y="1175"/>
                  </a:lnTo>
                  <a:lnTo>
                    <a:pt x="86" y="1164"/>
                  </a:lnTo>
                  <a:lnTo>
                    <a:pt x="94" y="1153"/>
                  </a:lnTo>
                  <a:lnTo>
                    <a:pt x="102" y="1142"/>
                  </a:lnTo>
                  <a:lnTo>
                    <a:pt x="110" y="1129"/>
                  </a:lnTo>
                  <a:lnTo>
                    <a:pt x="121" y="1115"/>
                  </a:lnTo>
                  <a:lnTo>
                    <a:pt x="129" y="1105"/>
                  </a:lnTo>
                  <a:lnTo>
                    <a:pt x="136" y="1100"/>
                  </a:lnTo>
                  <a:lnTo>
                    <a:pt x="138" y="1099"/>
                  </a:lnTo>
                  <a:lnTo>
                    <a:pt x="141" y="1099"/>
                  </a:lnTo>
                  <a:lnTo>
                    <a:pt x="144" y="1099"/>
                  </a:lnTo>
                  <a:lnTo>
                    <a:pt x="146" y="1098"/>
                  </a:lnTo>
                  <a:lnTo>
                    <a:pt x="142" y="1107"/>
                  </a:lnTo>
                  <a:lnTo>
                    <a:pt x="138" y="1119"/>
                  </a:lnTo>
                  <a:lnTo>
                    <a:pt x="133" y="1130"/>
                  </a:lnTo>
                  <a:lnTo>
                    <a:pt x="128" y="1143"/>
                  </a:lnTo>
                  <a:lnTo>
                    <a:pt x="121" y="1159"/>
                  </a:lnTo>
                  <a:lnTo>
                    <a:pt x="114" y="1174"/>
                  </a:lnTo>
                  <a:lnTo>
                    <a:pt x="108" y="1188"/>
                  </a:lnTo>
                  <a:lnTo>
                    <a:pt x="103" y="1202"/>
                  </a:lnTo>
                  <a:lnTo>
                    <a:pt x="101" y="1214"/>
                  </a:lnTo>
                  <a:lnTo>
                    <a:pt x="101" y="1226"/>
                  </a:lnTo>
                  <a:lnTo>
                    <a:pt x="102" y="1236"/>
                  </a:lnTo>
                  <a:lnTo>
                    <a:pt x="107" y="1244"/>
                  </a:lnTo>
                  <a:lnTo>
                    <a:pt x="111" y="1250"/>
                  </a:lnTo>
                  <a:lnTo>
                    <a:pt x="117" y="1254"/>
                  </a:lnTo>
                  <a:lnTo>
                    <a:pt x="123" y="1258"/>
                  </a:lnTo>
                  <a:lnTo>
                    <a:pt x="129" y="1260"/>
                  </a:lnTo>
                  <a:lnTo>
                    <a:pt x="134" y="1263"/>
                  </a:lnTo>
                  <a:lnTo>
                    <a:pt x="141" y="1264"/>
                  </a:lnTo>
                  <a:lnTo>
                    <a:pt x="147" y="1264"/>
                  </a:lnTo>
                  <a:lnTo>
                    <a:pt x="154" y="1264"/>
                  </a:lnTo>
                  <a:lnTo>
                    <a:pt x="160" y="1263"/>
                  </a:lnTo>
                  <a:lnTo>
                    <a:pt x="166" y="1260"/>
                  </a:lnTo>
                  <a:lnTo>
                    <a:pt x="172" y="1257"/>
                  </a:lnTo>
                  <a:lnTo>
                    <a:pt x="179" y="1251"/>
                  </a:lnTo>
                  <a:lnTo>
                    <a:pt x="186" y="1244"/>
                  </a:lnTo>
                  <a:lnTo>
                    <a:pt x="192" y="1235"/>
                  </a:lnTo>
                  <a:lnTo>
                    <a:pt x="199" y="1225"/>
                  </a:lnTo>
                  <a:lnTo>
                    <a:pt x="205" y="1211"/>
                  </a:lnTo>
                  <a:lnTo>
                    <a:pt x="209" y="1199"/>
                  </a:lnTo>
                  <a:lnTo>
                    <a:pt x="214" y="1189"/>
                  </a:lnTo>
                  <a:lnTo>
                    <a:pt x="217" y="1179"/>
                  </a:lnTo>
                  <a:lnTo>
                    <a:pt x="221" y="1168"/>
                  </a:lnTo>
                  <a:lnTo>
                    <a:pt x="227" y="1155"/>
                  </a:lnTo>
                  <a:lnTo>
                    <a:pt x="231" y="1141"/>
                  </a:lnTo>
                  <a:lnTo>
                    <a:pt x="237" y="1128"/>
                  </a:lnTo>
                  <a:lnTo>
                    <a:pt x="242" y="1120"/>
                  </a:lnTo>
                  <a:lnTo>
                    <a:pt x="243" y="1121"/>
                  </a:lnTo>
                  <a:lnTo>
                    <a:pt x="243" y="1121"/>
                  </a:lnTo>
                  <a:lnTo>
                    <a:pt x="243" y="1122"/>
                  </a:lnTo>
                  <a:lnTo>
                    <a:pt x="244" y="1123"/>
                  </a:lnTo>
                  <a:lnTo>
                    <a:pt x="246" y="1128"/>
                  </a:lnTo>
                  <a:lnTo>
                    <a:pt x="250" y="1132"/>
                  </a:lnTo>
                  <a:lnTo>
                    <a:pt x="253" y="1136"/>
                  </a:lnTo>
                  <a:lnTo>
                    <a:pt x="258" y="1141"/>
                  </a:lnTo>
                  <a:lnTo>
                    <a:pt x="263" y="1145"/>
                  </a:lnTo>
                  <a:lnTo>
                    <a:pt x="272" y="1151"/>
                  </a:lnTo>
                  <a:lnTo>
                    <a:pt x="281" y="1156"/>
                  </a:lnTo>
                  <a:lnTo>
                    <a:pt x="292" y="1160"/>
                  </a:lnTo>
                  <a:lnTo>
                    <a:pt x="311" y="1167"/>
                  </a:lnTo>
                  <a:lnTo>
                    <a:pt x="327" y="1173"/>
                  </a:lnTo>
                  <a:lnTo>
                    <a:pt x="341" y="1176"/>
                  </a:lnTo>
                  <a:lnTo>
                    <a:pt x="352" y="1178"/>
                  </a:lnTo>
                  <a:lnTo>
                    <a:pt x="362" y="1178"/>
                  </a:lnTo>
                  <a:lnTo>
                    <a:pt x="371" y="1176"/>
                  </a:lnTo>
                  <a:lnTo>
                    <a:pt x="377" y="1173"/>
                  </a:lnTo>
                  <a:lnTo>
                    <a:pt x="383" y="1168"/>
                  </a:lnTo>
                  <a:lnTo>
                    <a:pt x="389" y="1157"/>
                  </a:lnTo>
                  <a:lnTo>
                    <a:pt x="388" y="1144"/>
                  </a:lnTo>
                  <a:lnTo>
                    <a:pt x="384" y="1133"/>
                  </a:lnTo>
                  <a:lnTo>
                    <a:pt x="380" y="1126"/>
                  </a:lnTo>
                  <a:lnTo>
                    <a:pt x="372" y="1114"/>
                  </a:lnTo>
                  <a:lnTo>
                    <a:pt x="364" y="1102"/>
                  </a:lnTo>
                  <a:lnTo>
                    <a:pt x="356" y="1091"/>
                  </a:lnTo>
                  <a:lnTo>
                    <a:pt x="346" y="1080"/>
                  </a:lnTo>
                  <a:lnTo>
                    <a:pt x="338" y="1070"/>
                  </a:lnTo>
                  <a:lnTo>
                    <a:pt x="330" y="1061"/>
                  </a:lnTo>
                  <a:lnTo>
                    <a:pt x="323" y="1053"/>
                  </a:lnTo>
                  <a:lnTo>
                    <a:pt x="316" y="1046"/>
                  </a:lnTo>
                  <a:lnTo>
                    <a:pt x="335" y="1027"/>
                  </a:lnTo>
                  <a:lnTo>
                    <a:pt x="354" y="1007"/>
                  </a:lnTo>
                  <a:lnTo>
                    <a:pt x="373" y="989"/>
                  </a:lnTo>
                  <a:lnTo>
                    <a:pt x="392" y="970"/>
                  </a:lnTo>
                  <a:lnTo>
                    <a:pt x="411" y="953"/>
                  </a:lnTo>
                  <a:lnTo>
                    <a:pt x="429" y="936"/>
                  </a:lnTo>
                  <a:lnTo>
                    <a:pt x="448" y="921"/>
                  </a:lnTo>
                  <a:lnTo>
                    <a:pt x="465" y="906"/>
                  </a:lnTo>
                  <a:lnTo>
                    <a:pt x="481" y="893"/>
                  </a:lnTo>
                  <a:lnTo>
                    <a:pt x="496" y="882"/>
                  </a:lnTo>
                  <a:lnTo>
                    <a:pt x="511" y="872"/>
                  </a:lnTo>
                  <a:lnTo>
                    <a:pt x="524" y="864"/>
                  </a:lnTo>
                  <a:lnTo>
                    <a:pt x="534" y="859"/>
                  </a:lnTo>
                  <a:lnTo>
                    <a:pt x="544" y="855"/>
                  </a:lnTo>
                  <a:lnTo>
                    <a:pt x="551" y="854"/>
                  </a:lnTo>
                  <a:lnTo>
                    <a:pt x="557" y="855"/>
                  </a:lnTo>
                  <a:lnTo>
                    <a:pt x="568" y="862"/>
                  </a:lnTo>
                  <a:lnTo>
                    <a:pt x="580" y="870"/>
                  </a:lnTo>
                  <a:lnTo>
                    <a:pt x="594" y="880"/>
                  </a:lnTo>
                  <a:lnTo>
                    <a:pt x="610" y="893"/>
                  </a:lnTo>
                  <a:lnTo>
                    <a:pt x="626" y="907"/>
                  </a:lnTo>
                  <a:lnTo>
                    <a:pt x="642" y="921"/>
                  </a:lnTo>
                  <a:lnTo>
                    <a:pt x="660" y="936"/>
                  </a:lnTo>
                  <a:lnTo>
                    <a:pt x="676" y="951"/>
                  </a:lnTo>
                  <a:lnTo>
                    <a:pt x="668" y="965"/>
                  </a:lnTo>
                  <a:lnTo>
                    <a:pt x="657" y="983"/>
                  </a:lnTo>
                  <a:lnTo>
                    <a:pt x="645" y="1005"/>
                  </a:lnTo>
                  <a:lnTo>
                    <a:pt x="631" y="1030"/>
                  </a:lnTo>
                  <a:lnTo>
                    <a:pt x="617" y="1058"/>
                  </a:lnTo>
                  <a:lnTo>
                    <a:pt x="601" y="1088"/>
                  </a:lnTo>
                  <a:lnTo>
                    <a:pt x="585" y="1120"/>
                  </a:lnTo>
                  <a:lnTo>
                    <a:pt x="570" y="1155"/>
                  </a:lnTo>
                  <a:lnTo>
                    <a:pt x="554" y="1190"/>
                  </a:lnTo>
                  <a:lnTo>
                    <a:pt x="539" y="1226"/>
                  </a:lnTo>
                  <a:lnTo>
                    <a:pt x="525" y="1262"/>
                  </a:lnTo>
                  <a:lnTo>
                    <a:pt x="513" y="1297"/>
                  </a:lnTo>
                  <a:lnTo>
                    <a:pt x="503" y="1333"/>
                  </a:lnTo>
                  <a:lnTo>
                    <a:pt x="495" y="1368"/>
                  </a:lnTo>
                  <a:lnTo>
                    <a:pt x="489" y="1400"/>
                  </a:lnTo>
                  <a:lnTo>
                    <a:pt x="487" y="1431"/>
                  </a:lnTo>
                  <a:lnTo>
                    <a:pt x="490" y="1505"/>
                  </a:lnTo>
                  <a:lnTo>
                    <a:pt x="501" y="1589"/>
                  </a:lnTo>
                  <a:lnTo>
                    <a:pt x="518" y="1677"/>
                  </a:lnTo>
                  <a:lnTo>
                    <a:pt x="538" y="1764"/>
                  </a:lnTo>
                  <a:lnTo>
                    <a:pt x="557" y="1844"/>
                  </a:lnTo>
                  <a:lnTo>
                    <a:pt x="576" y="1910"/>
                  </a:lnTo>
                  <a:lnTo>
                    <a:pt x="589" y="1956"/>
                  </a:lnTo>
                  <a:lnTo>
                    <a:pt x="595" y="1977"/>
                  </a:lnTo>
                  <a:lnTo>
                    <a:pt x="597" y="1987"/>
                  </a:lnTo>
                  <a:lnTo>
                    <a:pt x="638" y="1987"/>
                  </a:lnTo>
                  <a:lnTo>
                    <a:pt x="715" y="2187"/>
                  </a:lnTo>
                  <a:lnTo>
                    <a:pt x="708" y="2191"/>
                  </a:lnTo>
                  <a:lnTo>
                    <a:pt x="698" y="2194"/>
                  </a:lnTo>
                  <a:lnTo>
                    <a:pt x="686" y="2199"/>
                  </a:lnTo>
                  <a:lnTo>
                    <a:pt x="672" y="2202"/>
                  </a:lnTo>
                  <a:lnTo>
                    <a:pt x="656" y="2205"/>
                  </a:lnTo>
                  <a:lnTo>
                    <a:pt x="638" y="2206"/>
                  </a:lnTo>
                  <a:lnTo>
                    <a:pt x="618" y="2206"/>
                  </a:lnTo>
                  <a:lnTo>
                    <a:pt x="597" y="2202"/>
                  </a:lnTo>
                  <a:lnTo>
                    <a:pt x="571" y="2198"/>
                  </a:lnTo>
                  <a:lnTo>
                    <a:pt x="546" y="2194"/>
                  </a:lnTo>
                  <a:lnTo>
                    <a:pt x="523" y="2192"/>
                  </a:lnTo>
                  <a:lnTo>
                    <a:pt x="504" y="2193"/>
                  </a:lnTo>
                  <a:lnTo>
                    <a:pt x="490" y="2197"/>
                  </a:lnTo>
                  <a:lnTo>
                    <a:pt x="481" y="2202"/>
                  </a:lnTo>
                  <a:lnTo>
                    <a:pt x="480" y="2213"/>
                  </a:lnTo>
                  <a:lnTo>
                    <a:pt x="486" y="2225"/>
                  </a:lnTo>
                  <a:lnTo>
                    <a:pt x="497" y="2239"/>
                  </a:lnTo>
                  <a:lnTo>
                    <a:pt x="510" y="2250"/>
                  </a:lnTo>
                  <a:lnTo>
                    <a:pt x="525" y="2258"/>
                  </a:lnTo>
                  <a:lnTo>
                    <a:pt x="543" y="2262"/>
                  </a:lnTo>
                  <a:lnTo>
                    <a:pt x="563" y="2265"/>
                  </a:lnTo>
                  <a:lnTo>
                    <a:pt x="587" y="2265"/>
                  </a:lnTo>
                  <a:lnTo>
                    <a:pt x="614" y="2261"/>
                  </a:lnTo>
                  <a:lnTo>
                    <a:pt x="645" y="2255"/>
                  </a:lnTo>
                  <a:lnTo>
                    <a:pt x="675" y="2249"/>
                  </a:lnTo>
                  <a:lnTo>
                    <a:pt x="697" y="2244"/>
                  </a:lnTo>
                  <a:lnTo>
                    <a:pt x="713" y="2239"/>
                  </a:lnTo>
                  <a:lnTo>
                    <a:pt x="724" y="2237"/>
                  </a:lnTo>
                  <a:lnTo>
                    <a:pt x="731" y="2236"/>
                  </a:lnTo>
                  <a:lnTo>
                    <a:pt x="735" y="2235"/>
                  </a:lnTo>
                  <a:lnTo>
                    <a:pt x="737" y="2235"/>
                  </a:lnTo>
                  <a:lnTo>
                    <a:pt x="737" y="2235"/>
                  </a:lnTo>
                  <a:lnTo>
                    <a:pt x="738" y="2253"/>
                  </a:lnTo>
                  <a:lnTo>
                    <a:pt x="791" y="2253"/>
                  </a:lnTo>
                  <a:lnTo>
                    <a:pt x="792" y="2250"/>
                  </a:lnTo>
                  <a:lnTo>
                    <a:pt x="796" y="2240"/>
                  </a:lnTo>
                  <a:lnTo>
                    <a:pt x="796" y="2228"/>
                  </a:lnTo>
                  <a:lnTo>
                    <a:pt x="791" y="2212"/>
                  </a:lnTo>
                  <a:lnTo>
                    <a:pt x="789" y="2206"/>
                  </a:lnTo>
                  <a:lnTo>
                    <a:pt x="786" y="2200"/>
                  </a:lnTo>
                  <a:lnTo>
                    <a:pt x="784" y="2196"/>
                  </a:lnTo>
                  <a:lnTo>
                    <a:pt x="782" y="2192"/>
                  </a:lnTo>
                  <a:lnTo>
                    <a:pt x="785" y="2192"/>
                  </a:lnTo>
                  <a:lnTo>
                    <a:pt x="790" y="1987"/>
                  </a:lnTo>
                  <a:lnTo>
                    <a:pt x="1307" y="1987"/>
                  </a:lnTo>
                  <a:lnTo>
                    <a:pt x="1442" y="2190"/>
                  </a:lnTo>
                  <a:lnTo>
                    <a:pt x="1439" y="2194"/>
                  </a:lnTo>
                  <a:lnTo>
                    <a:pt x="1436" y="2199"/>
                  </a:lnTo>
                  <a:lnTo>
                    <a:pt x="1434" y="2205"/>
                  </a:lnTo>
                  <a:lnTo>
                    <a:pt x="1430" y="2212"/>
                  </a:lnTo>
                  <a:lnTo>
                    <a:pt x="1426" y="2228"/>
                  </a:lnTo>
                  <a:lnTo>
                    <a:pt x="1427" y="2240"/>
                  </a:lnTo>
                  <a:lnTo>
                    <a:pt x="1429" y="2250"/>
                  </a:lnTo>
                  <a:lnTo>
                    <a:pt x="1430" y="2253"/>
                  </a:lnTo>
                  <a:lnTo>
                    <a:pt x="1483" y="2253"/>
                  </a:lnTo>
                  <a:lnTo>
                    <a:pt x="1486" y="2235"/>
                  </a:lnTo>
                  <a:lnTo>
                    <a:pt x="1486" y="2235"/>
                  </a:lnTo>
                  <a:lnTo>
                    <a:pt x="1488" y="2235"/>
                  </a:lnTo>
                  <a:lnTo>
                    <a:pt x="1491" y="2236"/>
                  </a:lnTo>
                  <a:lnTo>
                    <a:pt x="1498" y="2237"/>
                  </a:lnTo>
                  <a:lnTo>
                    <a:pt x="1510" y="2239"/>
                  </a:lnTo>
                  <a:lnTo>
                    <a:pt x="1526" y="2244"/>
                  </a:lnTo>
                  <a:lnTo>
                    <a:pt x="1548" y="2249"/>
                  </a:lnTo>
                  <a:lnTo>
                    <a:pt x="1577" y="2255"/>
                  </a:lnTo>
                  <a:lnTo>
                    <a:pt x="1608" y="2261"/>
                  </a:lnTo>
                  <a:lnTo>
                    <a:pt x="1635" y="2265"/>
                  </a:lnTo>
                  <a:lnTo>
                    <a:pt x="1658" y="2265"/>
                  </a:lnTo>
                  <a:lnTo>
                    <a:pt x="1679" y="2262"/>
                  </a:lnTo>
                  <a:lnTo>
                    <a:pt x="1697" y="2258"/>
                  </a:lnTo>
                  <a:lnTo>
                    <a:pt x="1712" y="2250"/>
                  </a:lnTo>
                  <a:lnTo>
                    <a:pt x="1725" y="2239"/>
                  </a:lnTo>
                  <a:lnTo>
                    <a:pt x="1737" y="2225"/>
                  </a:lnTo>
                  <a:lnTo>
                    <a:pt x="1742" y="2213"/>
                  </a:lnTo>
                  <a:lnTo>
                    <a:pt x="1740" y="2202"/>
                  </a:lnTo>
                  <a:lnTo>
                    <a:pt x="1732" y="2197"/>
                  </a:lnTo>
                  <a:lnTo>
                    <a:pt x="1718" y="2193"/>
                  </a:lnTo>
                  <a:lnTo>
                    <a:pt x="1699" y="2192"/>
                  </a:lnTo>
                  <a:lnTo>
                    <a:pt x="1677" y="2194"/>
                  </a:lnTo>
                  <a:lnTo>
                    <a:pt x="1651" y="2198"/>
                  </a:lnTo>
                  <a:lnTo>
                    <a:pt x="1625" y="2202"/>
                  </a:lnTo>
                  <a:lnTo>
                    <a:pt x="1606" y="2205"/>
                  </a:lnTo>
                  <a:lnTo>
                    <a:pt x="1589" y="2206"/>
                  </a:lnTo>
                  <a:lnTo>
                    <a:pt x="1573" y="2206"/>
                  </a:lnTo>
                  <a:lnTo>
                    <a:pt x="1558" y="2204"/>
                  </a:lnTo>
                  <a:lnTo>
                    <a:pt x="1544" y="2201"/>
                  </a:lnTo>
                  <a:lnTo>
                    <a:pt x="1533" y="2198"/>
                  </a:lnTo>
                  <a:lnTo>
                    <a:pt x="1522" y="2194"/>
                  </a:lnTo>
                  <a:lnTo>
                    <a:pt x="1514" y="2191"/>
                  </a:lnTo>
                  <a:lnTo>
                    <a:pt x="1459" y="1987"/>
                  </a:lnTo>
                  <a:lnTo>
                    <a:pt x="1511" y="1987"/>
                  </a:lnTo>
                  <a:lnTo>
                    <a:pt x="1504" y="1968"/>
                  </a:lnTo>
                  <a:lnTo>
                    <a:pt x="1499" y="1951"/>
                  </a:lnTo>
                  <a:lnTo>
                    <a:pt x="1486" y="1910"/>
                  </a:lnTo>
                  <a:lnTo>
                    <a:pt x="1467" y="1849"/>
                  </a:lnTo>
                  <a:lnTo>
                    <a:pt x="1445" y="1774"/>
                  </a:lnTo>
                  <a:lnTo>
                    <a:pt x="1421" y="1691"/>
                  </a:lnTo>
                  <a:lnTo>
                    <a:pt x="1399" y="1606"/>
                  </a:lnTo>
                  <a:lnTo>
                    <a:pt x="1380" y="1524"/>
                  </a:lnTo>
                  <a:lnTo>
                    <a:pt x="1365" y="1452"/>
                  </a:lnTo>
                  <a:lnTo>
                    <a:pt x="1375" y="1456"/>
                  </a:lnTo>
                  <a:lnTo>
                    <a:pt x="1388" y="1461"/>
                  </a:lnTo>
                  <a:lnTo>
                    <a:pt x="1403" y="1467"/>
                  </a:lnTo>
                  <a:lnTo>
                    <a:pt x="1420" y="1472"/>
                  </a:lnTo>
                  <a:lnTo>
                    <a:pt x="1437" y="1478"/>
                  </a:lnTo>
                  <a:lnTo>
                    <a:pt x="1457" y="1484"/>
                  </a:lnTo>
                  <a:lnTo>
                    <a:pt x="1479" y="1491"/>
                  </a:lnTo>
                  <a:lnTo>
                    <a:pt x="1501" y="1497"/>
                  </a:lnTo>
                  <a:lnTo>
                    <a:pt x="1524" y="1502"/>
                  </a:lnTo>
                  <a:lnTo>
                    <a:pt x="1547" y="1507"/>
                  </a:lnTo>
                  <a:lnTo>
                    <a:pt x="1571" y="1512"/>
                  </a:lnTo>
                  <a:lnTo>
                    <a:pt x="1596" y="1515"/>
                  </a:lnTo>
                  <a:lnTo>
                    <a:pt x="1620" y="1517"/>
                  </a:lnTo>
                  <a:lnTo>
                    <a:pt x="1646" y="1520"/>
                  </a:lnTo>
                  <a:lnTo>
                    <a:pt x="1671" y="1520"/>
                  </a:lnTo>
                  <a:lnTo>
                    <a:pt x="1695" y="1518"/>
                  </a:lnTo>
                  <a:lnTo>
                    <a:pt x="1695" y="1271"/>
                  </a:lnTo>
                  <a:lnTo>
                    <a:pt x="1682" y="1265"/>
                  </a:lnTo>
                  <a:lnTo>
                    <a:pt x="1669" y="1258"/>
                  </a:lnTo>
                  <a:lnTo>
                    <a:pt x="1653" y="1250"/>
                  </a:lnTo>
                  <a:lnTo>
                    <a:pt x="1636" y="1241"/>
                  </a:lnTo>
                  <a:lnTo>
                    <a:pt x="1619" y="1231"/>
                  </a:lnTo>
                  <a:lnTo>
                    <a:pt x="1602" y="1219"/>
                  </a:lnTo>
                  <a:lnTo>
                    <a:pt x="1583" y="1206"/>
                  </a:lnTo>
                  <a:lnTo>
                    <a:pt x="1565" y="1194"/>
                  </a:lnTo>
                  <a:lnTo>
                    <a:pt x="1545" y="1180"/>
                  </a:lnTo>
                  <a:lnTo>
                    <a:pt x="1526" y="1166"/>
                  </a:lnTo>
                  <a:lnTo>
                    <a:pt x="1506" y="1152"/>
                  </a:lnTo>
                  <a:lnTo>
                    <a:pt x="1487" y="1137"/>
                  </a:lnTo>
                  <a:lnTo>
                    <a:pt x="1468" y="1122"/>
                  </a:lnTo>
                  <a:lnTo>
                    <a:pt x="1449" y="1107"/>
                  </a:lnTo>
                  <a:lnTo>
                    <a:pt x="1430" y="1094"/>
                  </a:lnTo>
                  <a:lnTo>
                    <a:pt x="1413" y="1079"/>
                  </a:lnTo>
                  <a:lnTo>
                    <a:pt x="1559" y="1058"/>
                  </a:lnTo>
                  <a:lnTo>
                    <a:pt x="1444" y="967"/>
                  </a:lnTo>
                  <a:lnTo>
                    <a:pt x="1549" y="796"/>
                  </a:lnTo>
                  <a:lnTo>
                    <a:pt x="1553" y="803"/>
                  </a:lnTo>
                  <a:lnTo>
                    <a:pt x="1559" y="811"/>
                  </a:lnTo>
                  <a:lnTo>
                    <a:pt x="1565" y="819"/>
                  </a:lnTo>
                  <a:lnTo>
                    <a:pt x="1573" y="829"/>
                  </a:lnTo>
                  <a:lnTo>
                    <a:pt x="1581" y="837"/>
                  </a:lnTo>
                  <a:lnTo>
                    <a:pt x="1590" y="846"/>
                  </a:lnTo>
                  <a:lnTo>
                    <a:pt x="1600" y="855"/>
                  </a:lnTo>
                  <a:lnTo>
                    <a:pt x="1611" y="866"/>
                  </a:lnTo>
                  <a:lnTo>
                    <a:pt x="1623" y="875"/>
                  </a:lnTo>
                  <a:lnTo>
                    <a:pt x="1636" y="884"/>
                  </a:lnTo>
                  <a:lnTo>
                    <a:pt x="1650" y="892"/>
                  </a:lnTo>
                  <a:lnTo>
                    <a:pt x="1665" y="900"/>
                  </a:lnTo>
                  <a:lnTo>
                    <a:pt x="1681" y="908"/>
                  </a:lnTo>
                  <a:lnTo>
                    <a:pt x="1699" y="915"/>
                  </a:lnTo>
                  <a:lnTo>
                    <a:pt x="1718" y="922"/>
                  </a:lnTo>
                  <a:lnTo>
                    <a:pt x="1738" y="928"/>
                  </a:lnTo>
                  <a:lnTo>
                    <a:pt x="1753" y="931"/>
                  </a:lnTo>
                  <a:lnTo>
                    <a:pt x="1768" y="935"/>
                  </a:lnTo>
                  <a:lnTo>
                    <a:pt x="1783" y="937"/>
                  </a:lnTo>
                  <a:lnTo>
                    <a:pt x="1798" y="938"/>
                  </a:lnTo>
                  <a:lnTo>
                    <a:pt x="1812" y="937"/>
                  </a:lnTo>
                  <a:lnTo>
                    <a:pt x="1825" y="933"/>
                  </a:lnTo>
                  <a:lnTo>
                    <a:pt x="1838" y="929"/>
                  </a:lnTo>
                  <a:lnTo>
                    <a:pt x="1850" y="921"/>
                  </a:lnTo>
                  <a:lnTo>
                    <a:pt x="1862" y="908"/>
                  </a:lnTo>
                  <a:lnTo>
                    <a:pt x="1871" y="892"/>
                  </a:lnTo>
                  <a:lnTo>
                    <a:pt x="1878" y="872"/>
                  </a:lnTo>
                  <a:lnTo>
                    <a:pt x="1883" y="849"/>
                  </a:lnTo>
                  <a:lnTo>
                    <a:pt x="1913" y="884"/>
                  </a:lnTo>
                  <a:lnTo>
                    <a:pt x="1909" y="889"/>
                  </a:lnTo>
                  <a:lnTo>
                    <a:pt x="1908" y="893"/>
                  </a:lnTo>
                  <a:lnTo>
                    <a:pt x="1906" y="898"/>
                  </a:lnTo>
                  <a:lnTo>
                    <a:pt x="1906" y="904"/>
                  </a:lnTo>
                  <a:lnTo>
                    <a:pt x="1907" y="912"/>
                  </a:lnTo>
                  <a:lnTo>
                    <a:pt x="1911" y="920"/>
                  </a:lnTo>
                  <a:lnTo>
                    <a:pt x="1915" y="929"/>
                  </a:lnTo>
                  <a:lnTo>
                    <a:pt x="1921" y="937"/>
                  </a:lnTo>
                  <a:lnTo>
                    <a:pt x="1916" y="940"/>
                  </a:lnTo>
                  <a:lnTo>
                    <a:pt x="1912" y="943"/>
                  </a:lnTo>
                  <a:lnTo>
                    <a:pt x="1907" y="946"/>
                  </a:lnTo>
                  <a:lnTo>
                    <a:pt x="1902" y="950"/>
                  </a:lnTo>
                  <a:lnTo>
                    <a:pt x="1898" y="954"/>
                  </a:lnTo>
                  <a:lnTo>
                    <a:pt x="1893" y="958"/>
                  </a:lnTo>
                  <a:lnTo>
                    <a:pt x="1889" y="962"/>
                  </a:lnTo>
                  <a:lnTo>
                    <a:pt x="1884" y="967"/>
                  </a:lnTo>
                  <a:lnTo>
                    <a:pt x="1874" y="983"/>
                  </a:lnTo>
                  <a:lnTo>
                    <a:pt x="1869" y="999"/>
                  </a:lnTo>
                  <a:lnTo>
                    <a:pt x="1868" y="1018"/>
                  </a:lnTo>
                  <a:lnTo>
                    <a:pt x="1871" y="1034"/>
                  </a:lnTo>
                  <a:lnTo>
                    <a:pt x="1877" y="1050"/>
                  </a:lnTo>
                  <a:lnTo>
                    <a:pt x="1883" y="1065"/>
                  </a:lnTo>
                  <a:lnTo>
                    <a:pt x="1891" y="1077"/>
                  </a:lnTo>
                  <a:lnTo>
                    <a:pt x="1897" y="1087"/>
                  </a:lnTo>
                  <a:lnTo>
                    <a:pt x="1886" y="1104"/>
                  </a:lnTo>
                  <a:lnTo>
                    <a:pt x="1871" y="1127"/>
                  </a:lnTo>
                  <a:lnTo>
                    <a:pt x="1853" y="1156"/>
                  </a:lnTo>
                  <a:lnTo>
                    <a:pt x="1831" y="1186"/>
                  </a:lnTo>
                  <a:lnTo>
                    <a:pt x="1807" y="1214"/>
                  </a:lnTo>
                  <a:lnTo>
                    <a:pt x="1782" y="1241"/>
                  </a:lnTo>
                  <a:lnTo>
                    <a:pt x="1755" y="1262"/>
                  </a:lnTo>
                  <a:lnTo>
                    <a:pt x="1730" y="1275"/>
                  </a:lnTo>
                  <a:lnTo>
                    <a:pt x="1727" y="1275"/>
                  </a:lnTo>
                  <a:lnTo>
                    <a:pt x="1724" y="1275"/>
                  </a:lnTo>
                  <a:lnTo>
                    <a:pt x="1719" y="1274"/>
                  </a:lnTo>
                  <a:lnTo>
                    <a:pt x="1714" y="1273"/>
                  </a:lnTo>
                  <a:lnTo>
                    <a:pt x="1708" y="1273"/>
                  </a:lnTo>
                  <a:lnTo>
                    <a:pt x="1702" y="1272"/>
                  </a:lnTo>
                  <a:lnTo>
                    <a:pt x="1699" y="1271"/>
                  </a:lnTo>
                  <a:lnTo>
                    <a:pt x="1695" y="1271"/>
                  </a:lnTo>
                  <a:lnTo>
                    <a:pt x="1695" y="1518"/>
                  </a:lnTo>
                  <a:lnTo>
                    <a:pt x="1703" y="1517"/>
                  </a:lnTo>
                  <a:lnTo>
                    <a:pt x="1714" y="1516"/>
                  </a:lnTo>
                  <a:lnTo>
                    <a:pt x="1724" y="1514"/>
                  </a:lnTo>
                  <a:lnTo>
                    <a:pt x="1735" y="1513"/>
                  </a:lnTo>
                  <a:lnTo>
                    <a:pt x="1746" y="1510"/>
                  </a:lnTo>
                  <a:lnTo>
                    <a:pt x="1756" y="1508"/>
                  </a:lnTo>
                  <a:lnTo>
                    <a:pt x="1765" y="1506"/>
                  </a:lnTo>
                  <a:lnTo>
                    <a:pt x="1773" y="1503"/>
                  </a:lnTo>
                  <a:lnTo>
                    <a:pt x="1797" y="1492"/>
                  </a:lnTo>
                  <a:lnTo>
                    <a:pt x="1820" y="1477"/>
                  </a:lnTo>
                  <a:lnTo>
                    <a:pt x="1840" y="1456"/>
                  </a:lnTo>
                  <a:lnTo>
                    <a:pt x="1859" y="1433"/>
                  </a:lnTo>
                  <a:lnTo>
                    <a:pt x="1877" y="1407"/>
                  </a:lnTo>
                  <a:lnTo>
                    <a:pt x="1893" y="1378"/>
                  </a:lnTo>
                  <a:lnTo>
                    <a:pt x="1909" y="1348"/>
                  </a:lnTo>
                  <a:lnTo>
                    <a:pt x="1923" y="1318"/>
                  </a:lnTo>
                  <a:lnTo>
                    <a:pt x="1936" y="1287"/>
                  </a:lnTo>
                  <a:lnTo>
                    <a:pt x="1946" y="1257"/>
                  </a:lnTo>
                  <a:lnTo>
                    <a:pt x="1957" y="1228"/>
                  </a:lnTo>
                  <a:lnTo>
                    <a:pt x="1965" y="1202"/>
                  </a:lnTo>
                  <a:lnTo>
                    <a:pt x="1972" y="1178"/>
                  </a:lnTo>
                  <a:lnTo>
                    <a:pt x="1977" y="1156"/>
                  </a:lnTo>
                  <a:lnTo>
                    <a:pt x="1982" y="1140"/>
                  </a:lnTo>
                  <a:lnTo>
                    <a:pt x="1984" y="1127"/>
                  </a:lnTo>
                  <a:lnTo>
                    <a:pt x="1993" y="1123"/>
                  </a:lnTo>
                  <a:lnTo>
                    <a:pt x="2006" y="1120"/>
                  </a:lnTo>
                  <a:lnTo>
                    <a:pt x="2019" y="1115"/>
                  </a:lnTo>
                  <a:lnTo>
                    <a:pt x="2034" y="1111"/>
                  </a:lnTo>
                  <a:lnTo>
                    <a:pt x="2049" y="1104"/>
                  </a:lnTo>
                  <a:lnTo>
                    <a:pt x="2065" y="1098"/>
                  </a:lnTo>
                  <a:lnTo>
                    <a:pt x="2081" y="1090"/>
                  </a:lnTo>
                  <a:lnTo>
                    <a:pt x="2097" y="1082"/>
                  </a:lnTo>
                  <a:lnTo>
                    <a:pt x="2112" y="1074"/>
                  </a:lnTo>
                  <a:lnTo>
                    <a:pt x="2127" y="1066"/>
                  </a:lnTo>
                  <a:lnTo>
                    <a:pt x="2141" y="1056"/>
                  </a:lnTo>
                  <a:lnTo>
                    <a:pt x="2154" y="1046"/>
                  </a:lnTo>
                  <a:lnTo>
                    <a:pt x="2164" y="1036"/>
                  </a:lnTo>
                  <a:lnTo>
                    <a:pt x="2172" y="1026"/>
                  </a:lnTo>
                  <a:lnTo>
                    <a:pt x="2178" y="1015"/>
                  </a:lnTo>
                  <a:lnTo>
                    <a:pt x="2180" y="1004"/>
                  </a:lnTo>
                  <a:lnTo>
                    <a:pt x="2181" y="985"/>
                  </a:lnTo>
                  <a:lnTo>
                    <a:pt x="2180" y="969"/>
                  </a:lnTo>
                  <a:lnTo>
                    <a:pt x="2178" y="954"/>
                  </a:lnTo>
                  <a:lnTo>
                    <a:pt x="2173" y="942"/>
                  </a:lnTo>
                  <a:lnTo>
                    <a:pt x="2169" y="930"/>
                  </a:lnTo>
                  <a:lnTo>
                    <a:pt x="2163" y="921"/>
                  </a:lnTo>
                  <a:lnTo>
                    <a:pt x="2157" y="914"/>
                  </a:lnTo>
                  <a:lnTo>
                    <a:pt x="2152" y="908"/>
                  </a:lnTo>
                  <a:close/>
                </a:path>
              </a:pathLst>
            </a:custGeom>
            <a:solidFill>
              <a:srgbClr val="000000"/>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3" name="Freeform 147"/>
            <p:cNvSpPr/>
            <p:nvPr/>
          </p:nvSpPr>
          <p:spPr bwMode="auto">
            <a:xfrm>
              <a:off x="894" y="2434"/>
              <a:ext cx="48" cy="29"/>
            </a:xfrm>
            <a:custGeom>
              <a:avLst/>
              <a:gdLst/>
              <a:ahLst/>
              <a:cxnLst>
                <a:cxn ang="0">
                  <a:pos x="38" y="0"/>
                </a:cxn>
                <a:cxn ang="0">
                  <a:pos x="96" y="46"/>
                </a:cxn>
                <a:cxn ang="0">
                  <a:pos x="0" y="60"/>
                </a:cxn>
                <a:cxn ang="0">
                  <a:pos x="38" y="0"/>
                </a:cxn>
              </a:cxnLst>
              <a:rect l="0" t="0" r="r" b="b"/>
              <a:pathLst>
                <a:path w="96" h="60">
                  <a:moveTo>
                    <a:pt x="38" y="0"/>
                  </a:moveTo>
                  <a:lnTo>
                    <a:pt x="96" y="46"/>
                  </a:lnTo>
                  <a:lnTo>
                    <a:pt x="0" y="60"/>
                  </a:lnTo>
                  <a:lnTo>
                    <a:pt x="38" y="0"/>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9" name="Freeform 148"/>
            <p:cNvSpPr/>
            <p:nvPr/>
          </p:nvSpPr>
          <p:spPr bwMode="auto">
            <a:xfrm>
              <a:off x="978" y="2314"/>
              <a:ext cx="148" cy="78"/>
            </a:xfrm>
            <a:custGeom>
              <a:avLst/>
              <a:gdLst/>
              <a:ahLst/>
              <a:cxnLst>
                <a:cxn ang="0">
                  <a:pos x="248" y="9"/>
                </a:cxn>
                <a:cxn ang="0">
                  <a:pos x="296" y="64"/>
                </a:cxn>
                <a:cxn ang="0">
                  <a:pos x="295" y="92"/>
                </a:cxn>
                <a:cxn ang="0">
                  <a:pos x="291" y="115"/>
                </a:cxn>
                <a:cxn ang="0">
                  <a:pos x="282" y="132"/>
                </a:cxn>
                <a:cxn ang="0">
                  <a:pos x="272" y="145"/>
                </a:cxn>
                <a:cxn ang="0">
                  <a:pos x="264" y="150"/>
                </a:cxn>
                <a:cxn ang="0">
                  <a:pos x="255" y="153"/>
                </a:cxn>
                <a:cxn ang="0">
                  <a:pos x="244" y="154"/>
                </a:cxn>
                <a:cxn ang="0">
                  <a:pos x="234" y="154"/>
                </a:cxn>
                <a:cxn ang="0">
                  <a:pos x="223" y="153"/>
                </a:cxn>
                <a:cxn ang="0">
                  <a:pos x="211" y="152"/>
                </a:cxn>
                <a:cxn ang="0">
                  <a:pos x="200" y="148"/>
                </a:cxn>
                <a:cxn ang="0">
                  <a:pos x="187" y="146"/>
                </a:cxn>
                <a:cxn ang="0">
                  <a:pos x="141" y="130"/>
                </a:cxn>
                <a:cxn ang="0">
                  <a:pos x="102" y="109"/>
                </a:cxn>
                <a:cxn ang="0">
                  <a:pos x="69" y="87"/>
                </a:cxn>
                <a:cxn ang="0">
                  <a:pos x="45" y="64"/>
                </a:cxn>
                <a:cxn ang="0">
                  <a:pos x="26" y="42"/>
                </a:cxn>
                <a:cxn ang="0">
                  <a:pos x="13" y="25"/>
                </a:cxn>
                <a:cxn ang="0">
                  <a:pos x="6" y="12"/>
                </a:cxn>
                <a:cxn ang="0">
                  <a:pos x="4" y="8"/>
                </a:cxn>
                <a:cxn ang="0">
                  <a:pos x="0" y="0"/>
                </a:cxn>
                <a:cxn ang="0">
                  <a:pos x="15" y="8"/>
                </a:cxn>
                <a:cxn ang="0">
                  <a:pos x="31" y="15"/>
                </a:cxn>
                <a:cxn ang="0">
                  <a:pos x="47" y="22"/>
                </a:cxn>
                <a:cxn ang="0">
                  <a:pos x="64" y="26"/>
                </a:cxn>
                <a:cxn ang="0">
                  <a:pos x="81" y="30"/>
                </a:cxn>
                <a:cxn ang="0">
                  <a:pos x="98" y="33"/>
                </a:cxn>
                <a:cxn ang="0">
                  <a:pos x="115" y="34"/>
                </a:cxn>
                <a:cxn ang="0">
                  <a:pos x="133" y="36"/>
                </a:cxn>
                <a:cxn ang="0">
                  <a:pos x="148" y="36"/>
                </a:cxn>
                <a:cxn ang="0">
                  <a:pos x="163" y="34"/>
                </a:cxn>
                <a:cxn ang="0">
                  <a:pos x="178" y="32"/>
                </a:cxn>
                <a:cxn ang="0">
                  <a:pos x="193" y="29"/>
                </a:cxn>
                <a:cxn ang="0">
                  <a:pos x="206" y="25"/>
                </a:cxn>
                <a:cxn ang="0">
                  <a:pos x="220" y="21"/>
                </a:cxn>
                <a:cxn ang="0">
                  <a:pos x="234" y="15"/>
                </a:cxn>
                <a:cxn ang="0">
                  <a:pos x="248" y="9"/>
                </a:cxn>
              </a:cxnLst>
              <a:rect l="0" t="0" r="r" b="b"/>
              <a:pathLst>
                <a:path w="296" h="154">
                  <a:moveTo>
                    <a:pt x="248" y="9"/>
                  </a:moveTo>
                  <a:lnTo>
                    <a:pt x="296" y="64"/>
                  </a:lnTo>
                  <a:lnTo>
                    <a:pt x="295" y="92"/>
                  </a:lnTo>
                  <a:lnTo>
                    <a:pt x="291" y="115"/>
                  </a:lnTo>
                  <a:lnTo>
                    <a:pt x="282" y="132"/>
                  </a:lnTo>
                  <a:lnTo>
                    <a:pt x="272" y="145"/>
                  </a:lnTo>
                  <a:lnTo>
                    <a:pt x="264" y="150"/>
                  </a:lnTo>
                  <a:lnTo>
                    <a:pt x="255" y="153"/>
                  </a:lnTo>
                  <a:lnTo>
                    <a:pt x="244" y="154"/>
                  </a:lnTo>
                  <a:lnTo>
                    <a:pt x="234" y="154"/>
                  </a:lnTo>
                  <a:lnTo>
                    <a:pt x="223" y="153"/>
                  </a:lnTo>
                  <a:lnTo>
                    <a:pt x="211" y="152"/>
                  </a:lnTo>
                  <a:lnTo>
                    <a:pt x="200" y="148"/>
                  </a:lnTo>
                  <a:lnTo>
                    <a:pt x="187" y="146"/>
                  </a:lnTo>
                  <a:lnTo>
                    <a:pt x="141" y="130"/>
                  </a:lnTo>
                  <a:lnTo>
                    <a:pt x="102" y="109"/>
                  </a:lnTo>
                  <a:lnTo>
                    <a:pt x="69" y="87"/>
                  </a:lnTo>
                  <a:lnTo>
                    <a:pt x="45" y="64"/>
                  </a:lnTo>
                  <a:lnTo>
                    <a:pt x="26" y="42"/>
                  </a:lnTo>
                  <a:lnTo>
                    <a:pt x="13" y="25"/>
                  </a:lnTo>
                  <a:lnTo>
                    <a:pt x="6" y="12"/>
                  </a:lnTo>
                  <a:lnTo>
                    <a:pt x="4" y="8"/>
                  </a:lnTo>
                  <a:lnTo>
                    <a:pt x="0" y="0"/>
                  </a:lnTo>
                  <a:lnTo>
                    <a:pt x="15" y="8"/>
                  </a:lnTo>
                  <a:lnTo>
                    <a:pt x="31" y="15"/>
                  </a:lnTo>
                  <a:lnTo>
                    <a:pt x="47" y="22"/>
                  </a:lnTo>
                  <a:lnTo>
                    <a:pt x="64" y="26"/>
                  </a:lnTo>
                  <a:lnTo>
                    <a:pt x="81" y="30"/>
                  </a:lnTo>
                  <a:lnTo>
                    <a:pt x="98" y="33"/>
                  </a:lnTo>
                  <a:lnTo>
                    <a:pt x="115" y="34"/>
                  </a:lnTo>
                  <a:lnTo>
                    <a:pt x="133" y="36"/>
                  </a:lnTo>
                  <a:lnTo>
                    <a:pt x="148" y="36"/>
                  </a:lnTo>
                  <a:lnTo>
                    <a:pt x="163" y="34"/>
                  </a:lnTo>
                  <a:lnTo>
                    <a:pt x="178" y="32"/>
                  </a:lnTo>
                  <a:lnTo>
                    <a:pt x="193" y="29"/>
                  </a:lnTo>
                  <a:lnTo>
                    <a:pt x="206" y="25"/>
                  </a:lnTo>
                  <a:lnTo>
                    <a:pt x="220" y="21"/>
                  </a:lnTo>
                  <a:lnTo>
                    <a:pt x="234" y="15"/>
                  </a:lnTo>
                  <a:lnTo>
                    <a:pt x="248" y="9"/>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5" name="Freeform 149"/>
            <p:cNvSpPr/>
            <p:nvPr/>
          </p:nvSpPr>
          <p:spPr bwMode="auto">
            <a:xfrm>
              <a:off x="1115" y="2302"/>
              <a:ext cx="62" cy="72"/>
            </a:xfrm>
            <a:custGeom>
              <a:avLst/>
              <a:gdLst/>
              <a:ahLst/>
              <a:cxnLst>
                <a:cxn ang="0">
                  <a:pos x="109" y="142"/>
                </a:cxn>
                <a:cxn ang="0">
                  <a:pos x="0" y="18"/>
                </a:cxn>
                <a:cxn ang="0">
                  <a:pos x="7" y="13"/>
                </a:cxn>
                <a:cxn ang="0">
                  <a:pos x="13" y="9"/>
                </a:cxn>
                <a:cxn ang="0">
                  <a:pos x="20" y="4"/>
                </a:cxn>
                <a:cxn ang="0">
                  <a:pos x="26" y="0"/>
                </a:cxn>
                <a:cxn ang="0">
                  <a:pos x="136" y="123"/>
                </a:cxn>
                <a:cxn ang="0">
                  <a:pos x="128" y="129"/>
                </a:cxn>
                <a:cxn ang="0">
                  <a:pos x="121" y="134"/>
                </a:cxn>
                <a:cxn ang="0">
                  <a:pos x="114" y="139"/>
                </a:cxn>
                <a:cxn ang="0">
                  <a:pos x="109" y="142"/>
                </a:cxn>
              </a:cxnLst>
              <a:rect l="0" t="0" r="r" b="b"/>
              <a:pathLst>
                <a:path w="136" h="142">
                  <a:moveTo>
                    <a:pt x="109" y="142"/>
                  </a:moveTo>
                  <a:lnTo>
                    <a:pt x="0" y="18"/>
                  </a:lnTo>
                  <a:lnTo>
                    <a:pt x="7" y="13"/>
                  </a:lnTo>
                  <a:lnTo>
                    <a:pt x="13" y="9"/>
                  </a:lnTo>
                  <a:lnTo>
                    <a:pt x="20" y="4"/>
                  </a:lnTo>
                  <a:lnTo>
                    <a:pt x="26" y="0"/>
                  </a:lnTo>
                  <a:lnTo>
                    <a:pt x="136" y="123"/>
                  </a:lnTo>
                  <a:lnTo>
                    <a:pt x="128" y="129"/>
                  </a:lnTo>
                  <a:lnTo>
                    <a:pt x="121" y="134"/>
                  </a:lnTo>
                  <a:lnTo>
                    <a:pt x="114" y="139"/>
                  </a:lnTo>
                  <a:lnTo>
                    <a:pt x="109" y="142"/>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6" name="Freeform 150"/>
            <p:cNvSpPr/>
            <p:nvPr/>
          </p:nvSpPr>
          <p:spPr bwMode="auto">
            <a:xfrm>
              <a:off x="927" y="2084"/>
              <a:ext cx="234" cy="233"/>
            </a:xfrm>
            <a:custGeom>
              <a:avLst/>
              <a:gdLst/>
              <a:ahLst/>
              <a:cxnLst>
                <a:cxn ang="0">
                  <a:pos x="466" y="257"/>
                </a:cxn>
                <a:cxn ang="0">
                  <a:pos x="457" y="302"/>
                </a:cxn>
                <a:cxn ang="0">
                  <a:pos x="439" y="345"/>
                </a:cxn>
                <a:cxn ang="0">
                  <a:pos x="415" y="381"/>
                </a:cxn>
                <a:cxn ang="0">
                  <a:pos x="382" y="414"/>
                </a:cxn>
                <a:cxn ang="0">
                  <a:pos x="345" y="438"/>
                </a:cxn>
                <a:cxn ang="0">
                  <a:pos x="303" y="456"/>
                </a:cxn>
                <a:cxn ang="0">
                  <a:pos x="258" y="465"/>
                </a:cxn>
                <a:cxn ang="0">
                  <a:pos x="211" y="465"/>
                </a:cxn>
                <a:cxn ang="0">
                  <a:pos x="165" y="456"/>
                </a:cxn>
                <a:cxn ang="0">
                  <a:pos x="123" y="439"/>
                </a:cxn>
                <a:cxn ang="0">
                  <a:pos x="85" y="414"/>
                </a:cxn>
                <a:cxn ang="0">
                  <a:pos x="53" y="381"/>
                </a:cxn>
                <a:cxn ang="0">
                  <a:pos x="28" y="343"/>
                </a:cxn>
                <a:cxn ang="0">
                  <a:pos x="10" y="302"/>
                </a:cxn>
                <a:cxn ang="0">
                  <a:pos x="1" y="256"/>
                </a:cxn>
                <a:cxn ang="0">
                  <a:pos x="1" y="210"/>
                </a:cxn>
                <a:cxn ang="0">
                  <a:pos x="10" y="165"/>
                </a:cxn>
                <a:cxn ang="0">
                  <a:pos x="28" y="123"/>
                </a:cxn>
                <a:cxn ang="0">
                  <a:pos x="53" y="85"/>
                </a:cxn>
                <a:cxn ang="0">
                  <a:pos x="85" y="53"/>
                </a:cxn>
                <a:cxn ang="0">
                  <a:pos x="123" y="28"/>
                </a:cxn>
                <a:cxn ang="0">
                  <a:pos x="165" y="11"/>
                </a:cxn>
                <a:cxn ang="0">
                  <a:pos x="211" y="1"/>
                </a:cxn>
                <a:cxn ang="0">
                  <a:pos x="257" y="1"/>
                </a:cxn>
                <a:cxn ang="0">
                  <a:pos x="302" y="11"/>
                </a:cxn>
                <a:cxn ang="0">
                  <a:pos x="343" y="28"/>
                </a:cxn>
                <a:cxn ang="0">
                  <a:pos x="381" y="53"/>
                </a:cxn>
                <a:cxn ang="0">
                  <a:pos x="413" y="85"/>
                </a:cxn>
                <a:cxn ang="0">
                  <a:pos x="440" y="123"/>
                </a:cxn>
                <a:cxn ang="0">
                  <a:pos x="457" y="165"/>
                </a:cxn>
                <a:cxn ang="0">
                  <a:pos x="466" y="210"/>
                </a:cxn>
              </a:cxnLst>
              <a:rect l="0" t="0" r="r" b="b"/>
              <a:pathLst>
                <a:path w="468" h="467">
                  <a:moveTo>
                    <a:pt x="468" y="233"/>
                  </a:moveTo>
                  <a:lnTo>
                    <a:pt x="466" y="257"/>
                  </a:lnTo>
                  <a:lnTo>
                    <a:pt x="463" y="280"/>
                  </a:lnTo>
                  <a:lnTo>
                    <a:pt x="457" y="302"/>
                  </a:lnTo>
                  <a:lnTo>
                    <a:pt x="449" y="324"/>
                  </a:lnTo>
                  <a:lnTo>
                    <a:pt x="439" y="345"/>
                  </a:lnTo>
                  <a:lnTo>
                    <a:pt x="427" y="363"/>
                  </a:lnTo>
                  <a:lnTo>
                    <a:pt x="415" y="381"/>
                  </a:lnTo>
                  <a:lnTo>
                    <a:pt x="400" y="397"/>
                  </a:lnTo>
                  <a:lnTo>
                    <a:pt x="382" y="414"/>
                  </a:lnTo>
                  <a:lnTo>
                    <a:pt x="364" y="426"/>
                  </a:lnTo>
                  <a:lnTo>
                    <a:pt x="345" y="438"/>
                  </a:lnTo>
                  <a:lnTo>
                    <a:pt x="325" y="448"/>
                  </a:lnTo>
                  <a:lnTo>
                    <a:pt x="303" y="456"/>
                  </a:lnTo>
                  <a:lnTo>
                    <a:pt x="281" y="462"/>
                  </a:lnTo>
                  <a:lnTo>
                    <a:pt x="258" y="465"/>
                  </a:lnTo>
                  <a:lnTo>
                    <a:pt x="234" y="467"/>
                  </a:lnTo>
                  <a:lnTo>
                    <a:pt x="211" y="465"/>
                  </a:lnTo>
                  <a:lnTo>
                    <a:pt x="188" y="462"/>
                  </a:lnTo>
                  <a:lnTo>
                    <a:pt x="165" y="456"/>
                  </a:lnTo>
                  <a:lnTo>
                    <a:pt x="144" y="449"/>
                  </a:lnTo>
                  <a:lnTo>
                    <a:pt x="123" y="439"/>
                  </a:lnTo>
                  <a:lnTo>
                    <a:pt x="104" y="427"/>
                  </a:lnTo>
                  <a:lnTo>
                    <a:pt x="85" y="414"/>
                  </a:lnTo>
                  <a:lnTo>
                    <a:pt x="68" y="399"/>
                  </a:lnTo>
                  <a:lnTo>
                    <a:pt x="53" y="381"/>
                  </a:lnTo>
                  <a:lnTo>
                    <a:pt x="39" y="363"/>
                  </a:lnTo>
                  <a:lnTo>
                    <a:pt x="28" y="343"/>
                  </a:lnTo>
                  <a:lnTo>
                    <a:pt x="17" y="323"/>
                  </a:lnTo>
                  <a:lnTo>
                    <a:pt x="10" y="302"/>
                  </a:lnTo>
                  <a:lnTo>
                    <a:pt x="4" y="279"/>
                  </a:lnTo>
                  <a:lnTo>
                    <a:pt x="1" y="256"/>
                  </a:lnTo>
                  <a:lnTo>
                    <a:pt x="0" y="233"/>
                  </a:lnTo>
                  <a:lnTo>
                    <a:pt x="1" y="210"/>
                  </a:lnTo>
                  <a:lnTo>
                    <a:pt x="4" y="187"/>
                  </a:lnTo>
                  <a:lnTo>
                    <a:pt x="10" y="165"/>
                  </a:lnTo>
                  <a:lnTo>
                    <a:pt x="17" y="143"/>
                  </a:lnTo>
                  <a:lnTo>
                    <a:pt x="28" y="123"/>
                  </a:lnTo>
                  <a:lnTo>
                    <a:pt x="39" y="104"/>
                  </a:lnTo>
                  <a:lnTo>
                    <a:pt x="53" y="85"/>
                  </a:lnTo>
                  <a:lnTo>
                    <a:pt x="68" y="68"/>
                  </a:lnTo>
                  <a:lnTo>
                    <a:pt x="85" y="53"/>
                  </a:lnTo>
                  <a:lnTo>
                    <a:pt x="104" y="39"/>
                  </a:lnTo>
                  <a:lnTo>
                    <a:pt x="123" y="28"/>
                  </a:lnTo>
                  <a:lnTo>
                    <a:pt x="144" y="17"/>
                  </a:lnTo>
                  <a:lnTo>
                    <a:pt x="165" y="11"/>
                  </a:lnTo>
                  <a:lnTo>
                    <a:pt x="188" y="5"/>
                  </a:lnTo>
                  <a:lnTo>
                    <a:pt x="211" y="1"/>
                  </a:lnTo>
                  <a:lnTo>
                    <a:pt x="234" y="0"/>
                  </a:lnTo>
                  <a:lnTo>
                    <a:pt x="257" y="1"/>
                  </a:lnTo>
                  <a:lnTo>
                    <a:pt x="280" y="5"/>
                  </a:lnTo>
                  <a:lnTo>
                    <a:pt x="302" y="11"/>
                  </a:lnTo>
                  <a:lnTo>
                    <a:pt x="324" y="17"/>
                  </a:lnTo>
                  <a:lnTo>
                    <a:pt x="343" y="28"/>
                  </a:lnTo>
                  <a:lnTo>
                    <a:pt x="363" y="39"/>
                  </a:lnTo>
                  <a:lnTo>
                    <a:pt x="381" y="53"/>
                  </a:lnTo>
                  <a:lnTo>
                    <a:pt x="398" y="68"/>
                  </a:lnTo>
                  <a:lnTo>
                    <a:pt x="413" y="85"/>
                  </a:lnTo>
                  <a:lnTo>
                    <a:pt x="427" y="104"/>
                  </a:lnTo>
                  <a:lnTo>
                    <a:pt x="440" y="123"/>
                  </a:lnTo>
                  <a:lnTo>
                    <a:pt x="449" y="143"/>
                  </a:lnTo>
                  <a:lnTo>
                    <a:pt x="457" y="165"/>
                  </a:lnTo>
                  <a:lnTo>
                    <a:pt x="463" y="187"/>
                  </a:lnTo>
                  <a:lnTo>
                    <a:pt x="466" y="210"/>
                  </a:lnTo>
                  <a:lnTo>
                    <a:pt x="468" y="233"/>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7" name="Freeform 151"/>
            <p:cNvSpPr/>
            <p:nvPr/>
          </p:nvSpPr>
          <p:spPr bwMode="auto">
            <a:xfrm>
              <a:off x="917" y="1952"/>
              <a:ext cx="214" cy="144"/>
            </a:xfrm>
            <a:custGeom>
              <a:avLst/>
              <a:gdLst/>
              <a:ahLst/>
              <a:cxnLst>
                <a:cxn ang="0">
                  <a:pos x="205" y="11"/>
                </a:cxn>
                <a:cxn ang="0">
                  <a:pos x="227" y="28"/>
                </a:cxn>
                <a:cxn ang="0">
                  <a:pos x="241" y="48"/>
                </a:cxn>
                <a:cxn ang="0">
                  <a:pos x="252" y="67"/>
                </a:cxn>
                <a:cxn ang="0">
                  <a:pos x="258" y="86"/>
                </a:cxn>
                <a:cxn ang="0">
                  <a:pos x="268" y="103"/>
                </a:cxn>
                <a:cxn ang="0">
                  <a:pos x="279" y="118"/>
                </a:cxn>
                <a:cxn ang="0">
                  <a:pos x="298" y="126"/>
                </a:cxn>
                <a:cxn ang="0">
                  <a:pos x="317" y="127"/>
                </a:cxn>
                <a:cxn ang="0">
                  <a:pos x="330" y="125"/>
                </a:cxn>
                <a:cxn ang="0">
                  <a:pos x="341" y="122"/>
                </a:cxn>
                <a:cxn ang="0">
                  <a:pos x="353" y="119"/>
                </a:cxn>
                <a:cxn ang="0">
                  <a:pos x="367" y="113"/>
                </a:cxn>
                <a:cxn ang="0">
                  <a:pos x="383" y="111"/>
                </a:cxn>
                <a:cxn ang="0">
                  <a:pos x="397" y="115"/>
                </a:cxn>
                <a:cxn ang="0">
                  <a:pos x="412" y="132"/>
                </a:cxn>
                <a:cxn ang="0">
                  <a:pos x="425" y="170"/>
                </a:cxn>
                <a:cxn ang="0">
                  <a:pos x="416" y="247"/>
                </a:cxn>
                <a:cxn ang="0">
                  <a:pos x="390" y="274"/>
                </a:cxn>
                <a:cxn ang="0">
                  <a:pos x="353" y="256"/>
                </a:cxn>
                <a:cxn ang="0">
                  <a:pos x="315" y="243"/>
                </a:cxn>
                <a:cxn ang="0">
                  <a:pos x="273" y="236"/>
                </a:cxn>
                <a:cxn ang="0">
                  <a:pos x="238" y="235"/>
                </a:cxn>
                <a:cxn ang="0">
                  <a:pos x="207" y="240"/>
                </a:cxn>
                <a:cxn ang="0">
                  <a:pos x="178" y="247"/>
                </a:cxn>
                <a:cxn ang="0">
                  <a:pos x="150" y="257"/>
                </a:cxn>
                <a:cxn ang="0">
                  <a:pos x="0" y="183"/>
                </a:cxn>
                <a:cxn ang="0">
                  <a:pos x="17" y="157"/>
                </a:cxn>
                <a:cxn ang="0">
                  <a:pos x="37" y="125"/>
                </a:cxn>
                <a:cxn ang="0">
                  <a:pos x="62" y="91"/>
                </a:cxn>
                <a:cxn ang="0">
                  <a:pos x="88" y="60"/>
                </a:cxn>
                <a:cxn ang="0">
                  <a:pos x="114" y="33"/>
                </a:cxn>
                <a:cxn ang="0">
                  <a:pos x="142" y="12"/>
                </a:cxn>
                <a:cxn ang="0">
                  <a:pos x="167" y="1"/>
                </a:cxn>
                <a:cxn ang="0">
                  <a:pos x="192" y="4"/>
                </a:cxn>
              </a:cxnLst>
              <a:rect l="0" t="0" r="r" b="b"/>
              <a:pathLst>
                <a:path w="425" h="286">
                  <a:moveTo>
                    <a:pt x="192" y="4"/>
                  </a:moveTo>
                  <a:lnTo>
                    <a:pt x="205" y="11"/>
                  </a:lnTo>
                  <a:lnTo>
                    <a:pt x="218" y="19"/>
                  </a:lnTo>
                  <a:lnTo>
                    <a:pt x="227" y="28"/>
                  </a:lnTo>
                  <a:lnTo>
                    <a:pt x="235" y="37"/>
                  </a:lnTo>
                  <a:lnTo>
                    <a:pt x="241" y="48"/>
                  </a:lnTo>
                  <a:lnTo>
                    <a:pt x="247" y="57"/>
                  </a:lnTo>
                  <a:lnTo>
                    <a:pt x="252" y="67"/>
                  </a:lnTo>
                  <a:lnTo>
                    <a:pt x="255" y="76"/>
                  </a:lnTo>
                  <a:lnTo>
                    <a:pt x="258" y="86"/>
                  </a:lnTo>
                  <a:lnTo>
                    <a:pt x="263" y="95"/>
                  </a:lnTo>
                  <a:lnTo>
                    <a:pt x="268" y="103"/>
                  </a:lnTo>
                  <a:lnTo>
                    <a:pt x="272" y="111"/>
                  </a:lnTo>
                  <a:lnTo>
                    <a:pt x="279" y="118"/>
                  </a:lnTo>
                  <a:lnTo>
                    <a:pt x="288" y="122"/>
                  </a:lnTo>
                  <a:lnTo>
                    <a:pt x="298" y="126"/>
                  </a:lnTo>
                  <a:lnTo>
                    <a:pt x="310" y="127"/>
                  </a:lnTo>
                  <a:lnTo>
                    <a:pt x="317" y="127"/>
                  </a:lnTo>
                  <a:lnTo>
                    <a:pt x="324" y="126"/>
                  </a:lnTo>
                  <a:lnTo>
                    <a:pt x="330" y="125"/>
                  </a:lnTo>
                  <a:lnTo>
                    <a:pt x="336" y="124"/>
                  </a:lnTo>
                  <a:lnTo>
                    <a:pt x="341" y="122"/>
                  </a:lnTo>
                  <a:lnTo>
                    <a:pt x="347" y="120"/>
                  </a:lnTo>
                  <a:lnTo>
                    <a:pt x="353" y="119"/>
                  </a:lnTo>
                  <a:lnTo>
                    <a:pt x="358" y="117"/>
                  </a:lnTo>
                  <a:lnTo>
                    <a:pt x="367" y="113"/>
                  </a:lnTo>
                  <a:lnTo>
                    <a:pt x="375" y="111"/>
                  </a:lnTo>
                  <a:lnTo>
                    <a:pt x="383" y="111"/>
                  </a:lnTo>
                  <a:lnTo>
                    <a:pt x="390" y="112"/>
                  </a:lnTo>
                  <a:lnTo>
                    <a:pt x="397" y="115"/>
                  </a:lnTo>
                  <a:lnTo>
                    <a:pt x="404" y="121"/>
                  </a:lnTo>
                  <a:lnTo>
                    <a:pt x="412" y="132"/>
                  </a:lnTo>
                  <a:lnTo>
                    <a:pt x="420" y="144"/>
                  </a:lnTo>
                  <a:lnTo>
                    <a:pt x="425" y="170"/>
                  </a:lnTo>
                  <a:lnTo>
                    <a:pt x="423" y="205"/>
                  </a:lnTo>
                  <a:lnTo>
                    <a:pt x="416" y="247"/>
                  </a:lnTo>
                  <a:lnTo>
                    <a:pt x="407" y="286"/>
                  </a:lnTo>
                  <a:lnTo>
                    <a:pt x="390" y="274"/>
                  </a:lnTo>
                  <a:lnTo>
                    <a:pt x="373" y="264"/>
                  </a:lnTo>
                  <a:lnTo>
                    <a:pt x="353" y="256"/>
                  </a:lnTo>
                  <a:lnTo>
                    <a:pt x="334" y="248"/>
                  </a:lnTo>
                  <a:lnTo>
                    <a:pt x="315" y="243"/>
                  </a:lnTo>
                  <a:lnTo>
                    <a:pt x="294" y="239"/>
                  </a:lnTo>
                  <a:lnTo>
                    <a:pt x="273" y="236"/>
                  </a:lnTo>
                  <a:lnTo>
                    <a:pt x="253" y="235"/>
                  </a:lnTo>
                  <a:lnTo>
                    <a:pt x="238" y="235"/>
                  </a:lnTo>
                  <a:lnTo>
                    <a:pt x="222" y="238"/>
                  </a:lnTo>
                  <a:lnTo>
                    <a:pt x="207" y="240"/>
                  </a:lnTo>
                  <a:lnTo>
                    <a:pt x="193" y="242"/>
                  </a:lnTo>
                  <a:lnTo>
                    <a:pt x="178" y="247"/>
                  </a:lnTo>
                  <a:lnTo>
                    <a:pt x="164" y="251"/>
                  </a:lnTo>
                  <a:lnTo>
                    <a:pt x="150" y="257"/>
                  </a:lnTo>
                  <a:lnTo>
                    <a:pt x="136" y="263"/>
                  </a:lnTo>
                  <a:lnTo>
                    <a:pt x="0" y="183"/>
                  </a:lnTo>
                  <a:lnTo>
                    <a:pt x="7" y="171"/>
                  </a:lnTo>
                  <a:lnTo>
                    <a:pt x="17" y="157"/>
                  </a:lnTo>
                  <a:lnTo>
                    <a:pt x="26" y="141"/>
                  </a:lnTo>
                  <a:lnTo>
                    <a:pt x="37" y="125"/>
                  </a:lnTo>
                  <a:lnTo>
                    <a:pt x="49" y="109"/>
                  </a:lnTo>
                  <a:lnTo>
                    <a:pt x="62" y="91"/>
                  </a:lnTo>
                  <a:lnTo>
                    <a:pt x="74" y="75"/>
                  </a:lnTo>
                  <a:lnTo>
                    <a:pt x="88" y="60"/>
                  </a:lnTo>
                  <a:lnTo>
                    <a:pt x="101" y="45"/>
                  </a:lnTo>
                  <a:lnTo>
                    <a:pt x="114" y="33"/>
                  </a:lnTo>
                  <a:lnTo>
                    <a:pt x="128" y="21"/>
                  </a:lnTo>
                  <a:lnTo>
                    <a:pt x="142" y="12"/>
                  </a:lnTo>
                  <a:lnTo>
                    <a:pt x="155" y="5"/>
                  </a:lnTo>
                  <a:lnTo>
                    <a:pt x="167" y="1"/>
                  </a:lnTo>
                  <a:lnTo>
                    <a:pt x="180" y="0"/>
                  </a:lnTo>
                  <a:lnTo>
                    <a:pt x="192" y="4"/>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8" name="Freeform 152"/>
            <p:cNvSpPr/>
            <p:nvPr/>
          </p:nvSpPr>
          <p:spPr bwMode="auto">
            <a:xfrm>
              <a:off x="851" y="2030"/>
              <a:ext cx="121" cy="73"/>
            </a:xfrm>
            <a:custGeom>
              <a:avLst/>
              <a:gdLst/>
              <a:ahLst/>
              <a:cxnLst>
                <a:cxn ang="0">
                  <a:pos x="29" y="0"/>
                </a:cxn>
                <a:cxn ang="0">
                  <a:pos x="241" y="122"/>
                </a:cxn>
                <a:cxn ang="0">
                  <a:pos x="233" y="128"/>
                </a:cxn>
                <a:cxn ang="0">
                  <a:pos x="226" y="134"/>
                </a:cxn>
                <a:cxn ang="0">
                  <a:pos x="218" y="139"/>
                </a:cxn>
                <a:cxn ang="0">
                  <a:pos x="211" y="145"/>
                </a:cxn>
                <a:cxn ang="0">
                  <a:pos x="0" y="55"/>
                </a:cxn>
                <a:cxn ang="0">
                  <a:pos x="29" y="0"/>
                </a:cxn>
              </a:cxnLst>
              <a:rect l="0" t="0" r="r" b="b"/>
              <a:pathLst>
                <a:path w="241" h="145">
                  <a:moveTo>
                    <a:pt x="29" y="0"/>
                  </a:moveTo>
                  <a:lnTo>
                    <a:pt x="241" y="122"/>
                  </a:lnTo>
                  <a:lnTo>
                    <a:pt x="233" y="128"/>
                  </a:lnTo>
                  <a:lnTo>
                    <a:pt x="226" y="134"/>
                  </a:lnTo>
                  <a:lnTo>
                    <a:pt x="218" y="139"/>
                  </a:lnTo>
                  <a:lnTo>
                    <a:pt x="211" y="145"/>
                  </a:lnTo>
                  <a:lnTo>
                    <a:pt x="0" y="55"/>
                  </a:lnTo>
                  <a:lnTo>
                    <a:pt x="29" y="0"/>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9" name="Freeform 153"/>
            <p:cNvSpPr/>
            <p:nvPr/>
          </p:nvSpPr>
          <p:spPr bwMode="auto">
            <a:xfrm>
              <a:off x="746" y="2093"/>
              <a:ext cx="225" cy="381"/>
            </a:xfrm>
            <a:custGeom>
              <a:avLst/>
              <a:gdLst/>
              <a:ahLst/>
              <a:cxnLst>
                <a:cxn ang="0">
                  <a:pos x="302" y="0"/>
                </a:cxn>
                <a:cxn ang="0">
                  <a:pos x="400" y="42"/>
                </a:cxn>
                <a:cxn ang="0">
                  <a:pos x="385" y="60"/>
                </a:cxn>
                <a:cxn ang="0">
                  <a:pos x="372" y="80"/>
                </a:cxn>
                <a:cxn ang="0">
                  <a:pos x="361" y="101"/>
                </a:cxn>
                <a:cxn ang="0">
                  <a:pos x="351" y="121"/>
                </a:cxn>
                <a:cxn ang="0">
                  <a:pos x="343" y="144"/>
                </a:cxn>
                <a:cxn ang="0">
                  <a:pos x="338" y="167"/>
                </a:cxn>
                <a:cxn ang="0">
                  <a:pos x="334" y="192"/>
                </a:cxn>
                <a:cxn ang="0">
                  <a:pos x="333" y="216"/>
                </a:cxn>
                <a:cxn ang="0">
                  <a:pos x="334" y="242"/>
                </a:cxn>
                <a:cxn ang="0">
                  <a:pos x="338" y="268"/>
                </a:cxn>
                <a:cxn ang="0">
                  <a:pos x="344" y="293"/>
                </a:cxn>
                <a:cxn ang="0">
                  <a:pos x="353" y="317"/>
                </a:cxn>
                <a:cxn ang="0">
                  <a:pos x="364" y="340"/>
                </a:cxn>
                <a:cxn ang="0">
                  <a:pos x="377" y="362"/>
                </a:cxn>
                <a:cxn ang="0">
                  <a:pos x="393" y="383"/>
                </a:cxn>
                <a:cxn ang="0">
                  <a:pos x="410" y="402"/>
                </a:cxn>
                <a:cxn ang="0">
                  <a:pos x="415" y="407"/>
                </a:cxn>
                <a:cxn ang="0">
                  <a:pos x="419" y="412"/>
                </a:cxn>
                <a:cxn ang="0">
                  <a:pos x="425" y="416"/>
                </a:cxn>
                <a:cxn ang="0">
                  <a:pos x="430" y="420"/>
                </a:cxn>
                <a:cxn ang="0">
                  <a:pos x="435" y="424"/>
                </a:cxn>
                <a:cxn ang="0">
                  <a:pos x="440" y="428"/>
                </a:cxn>
                <a:cxn ang="0">
                  <a:pos x="446" y="432"/>
                </a:cxn>
                <a:cxn ang="0">
                  <a:pos x="450" y="436"/>
                </a:cxn>
                <a:cxn ang="0">
                  <a:pos x="259" y="748"/>
                </a:cxn>
                <a:cxn ang="0">
                  <a:pos x="145" y="764"/>
                </a:cxn>
                <a:cxn ang="0">
                  <a:pos x="191" y="627"/>
                </a:cxn>
                <a:cxn ang="0">
                  <a:pos x="0" y="417"/>
                </a:cxn>
                <a:cxn ang="0">
                  <a:pos x="8" y="404"/>
                </a:cxn>
                <a:cxn ang="0">
                  <a:pos x="18" y="386"/>
                </a:cxn>
                <a:cxn ang="0">
                  <a:pos x="30" y="367"/>
                </a:cxn>
                <a:cxn ang="0">
                  <a:pos x="44" y="344"/>
                </a:cxn>
                <a:cxn ang="0">
                  <a:pos x="59" y="319"/>
                </a:cxn>
                <a:cxn ang="0">
                  <a:pos x="76" y="293"/>
                </a:cxn>
                <a:cxn ang="0">
                  <a:pos x="95" y="265"/>
                </a:cxn>
                <a:cxn ang="0">
                  <a:pos x="114" y="237"/>
                </a:cxn>
                <a:cxn ang="0">
                  <a:pos x="135" y="207"/>
                </a:cxn>
                <a:cxn ang="0">
                  <a:pos x="157" y="177"/>
                </a:cxn>
                <a:cxn ang="0">
                  <a:pos x="179" y="146"/>
                </a:cxn>
                <a:cxn ang="0">
                  <a:pos x="203" y="116"/>
                </a:cxn>
                <a:cxn ang="0">
                  <a:pos x="226" y="85"/>
                </a:cxn>
                <a:cxn ang="0">
                  <a:pos x="251" y="56"/>
                </a:cxn>
                <a:cxn ang="0">
                  <a:pos x="277" y="27"/>
                </a:cxn>
                <a:cxn ang="0">
                  <a:pos x="302" y="0"/>
                </a:cxn>
              </a:cxnLst>
              <a:rect l="0" t="0" r="r" b="b"/>
              <a:pathLst>
                <a:path w="450" h="764">
                  <a:moveTo>
                    <a:pt x="302" y="0"/>
                  </a:moveTo>
                  <a:lnTo>
                    <a:pt x="400" y="42"/>
                  </a:lnTo>
                  <a:lnTo>
                    <a:pt x="385" y="60"/>
                  </a:lnTo>
                  <a:lnTo>
                    <a:pt x="372" y="80"/>
                  </a:lnTo>
                  <a:lnTo>
                    <a:pt x="361" y="101"/>
                  </a:lnTo>
                  <a:lnTo>
                    <a:pt x="351" y="121"/>
                  </a:lnTo>
                  <a:lnTo>
                    <a:pt x="343" y="144"/>
                  </a:lnTo>
                  <a:lnTo>
                    <a:pt x="338" y="167"/>
                  </a:lnTo>
                  <a:lnTo>
                    <a:pt x="334" y="192"/>
                  </a:lnTo>
                  <a:lnTo>
                    <a:pt x="333" y="216"/>
                  </a:lnTo>
                  <a:lnTo>
                    <a:pt x="334" y="242"/>
                  </a:lnTo>
                  <a:lnTo>
                    <a:pt x="338" y="268"/>
                  </a:lnTo>
                  <a:lnTo>
                    <a:pt x="344" y="293"/>
                  </a:lnTo>
                  <a:lnTo>
                    <a:pt x="353" y="317"/>
                  </a:lnTo>
                  <a:lnTo>
                    <a:pt x="364" y="340"/>
                  </a:lnTo>
                  <a:lnTo>
                    <a:pt x="377" y="362"/>
                  </a:lnTo>
                  <a:lnTo>
                    <a:pt x="393" y="383"/>
                  </a:lnTo>
                  <a:lnTo>
                    <a:pt x="410" y="402"/>
                  </a:lnTo>
                  <a:lnTo>
                    <a:pt x="415" y="407"/>
                  </a:lnTo>
                  <a:lnTo>
                    <a:pt x="419" y="412"/>
                  </a:lnTo>
                  <a:lnTo>
                    <a:pt x="425" y="416"/>
                  </a:lnTo>
                  <a:lnTo>
                    <a:pt x="430" y="420"/>
                  </a:lnTo>
                  <a:lnTo>
                    <a:pt x="435" y="424"/>
                  </a:lnTo>
                  <a:lnTo>
                    <a:pt x="440" y="428"/>
                  </a:lnTo>
                  <a:lnTo>
                    <a:pt x="446" y="432"/>
                  </a:lnTo>
                  <a:lnTo>
                    <a:pt x="450" y="436"/>
                  </a:lnTo>
                  <a:lnTo>
                    <a:pt x="259" y="748"/>
                  </a:lnTo>
                  <a:lnTo>
                    <a:pt x="145" y="764"/>
                  </a:lnTo>
                  <a:lnTo>
                    <a:pt x="191" y="627"/>
                  </a:lnTo>
                  <a:lnTo>
                    <a:pt x="0" y="417"/>
                  </a:lnTo>
                  <a:lnTo>
                    <a:pt x="8" y="404"/>
                  </a:lnTo>
                  <a:lnTo>
                    <a:pt x="18" y="386"/>
                  </a:lnTo>
                  <a:lnTo>
                    <a:pt x="30" y="367"/>
                  </a:lnTo>
                  <a:lnTo>
                    <a:pt x="44" y="344"/>
                  </a:lnTo>
                  <a:lnTo>
                    <a:pt x="59" y="319"/>
                  </a:lnTo>
                  <a:lnTo>
                    <a:pt x="76" y="293"/>
                  </a:lnTo>
                  <a:lnTo>
                    <a:pt x="95" y="265"/>
                  </a:lnTo>
                  <a:lnTo>
                    <a:pt x="114" y="237"/>
                  </a:lnTo>
                  <a:lnTo>
                    <a:pt x="135" y="207"/>
                  </a:lnTo>
                  <a:lnTo>
                    <a:pt x="157" y="177"/>
                  </a:lnTo>
                  <a:lnTo>
                    <a:pt x="179" y="146"/>
                  </a:lnTo>
                  <a:lnTo>
                    <a:pt x="203" y="116"/>
                  </a:lnTo>
                  <a:lnTo>
                    <a:pt x="226" y="85"/>
                  </a:lnTo>
                  <a:lnTo>
                    <a:pt x="251" y="56"/>
                  </a:lnTo>
                  <a:lnTo>
                    <a:pt x="277" y="27"/>
                  </a:lnTo>
                  <a:lnTo>
                    <a:pt x="302" y="0"/>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0" name="Freeform 154"/>
            <p:cNvSpPr/>
            <p:nvPr/>
          </p:nvSpPr>
          <p:spPr bwMode="auto">
            <a:xfrm>
              <a:off x="695" y="2279"/>
              <a:ext cx="132" cy="180"/>
            </a:xfrm>
            <a:custGeom>
              <a:avLst/>
              <a:gdLst/>
              <a:ahLst/>
              <a:cxnLst>
                <a:cxn ang="0">
                  <a:pos x="71" y="54"/>
                </a:cxn>
                <a:cxn ang="0">
                  <a:pos x="259" y="260"/>
                </a:cxn>
                <a:cxn ang="0">
                  <a:pos x="225" y="360"/>
                </a:cxn>
                <a:cxn ang="0">
                  <a:pos x="0" y="101"/>
                </a:cxn>
                <a:cxn ang="0">
                  <a:pos x="22" y="0"/>
                </a:cxn>
                <a:cxn ang="0">
                  <a:pos x="65" y="48"/>
                </a:cxn>
                <a:cxn ang="0">
                  <a:pos x="64" y="49"/>
                </a:cxn>
                <a:cxn ang="0">
                  <a:pos x="64" y="49"/>
                </a:cxn>
                <a:cxn ang="0">
                  <a:pos x="64" y="50"/>
                </a:cxn>
                <a:cxn ang="0">
                  <a:pos x="64" y="50"/>
                </a:cxn>
                <a:cxn ang="0">
                  <a:pos x="71" y="54"/>
                </a:cxn>
              </a:cxnLst>
              <a:rect l="0" t="0" r="r" b="b"/>
              <a:pathLst>
                <a:path w="259" h="360">
                  <a:moveTo>
                    <a:pt x="71" y="54"/>
                  </a:moveTo>
                  <a:lnTo>
                    <a:pt x="259" y="260"/>
                  </a:lnTo>
                  <a:lnTo>
                    <a:pt x="225" y="360"/>
                  </a:lnTo>
                  <a:lnTo>
                    <a:pt x="0" y="101"/>
                  </a:lnTo>
                  <a:lnTo>
                    <a:pt x="22" y="0"/>
                  </a:lnTo>
                  <a:lnTo>
                    <a:pt x="65" y="48"/>
                  </a:lnTo>
                  <a:lnTo>
                    <a:pt x="64" y="49"/>
                  </a:lnTo>
                  <a:lnTo>
                    <a:pt x="64" y="49"/>
                  </a:lnTo>
                  <a:lnTo>
                    <a:pt x="64" y="50"/>
                  </a:lnTo>
                  <a:lnTo>
                    <a:pt x="64" y="50"/>
                  </a:lnTo>
                  <a:lnTo>
                    <a:pt x="71" y="54"/>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1" name="Freeform 155"/>
            <p:cNvSpPr/>
            <p:nvPr/>
          </p:nvSpPr>
          <p:spPr bwMode="auto">
            <a:xfrm>
              <a:off x="213" y="2451"/>
              <a:ext cx="165" cy="103"/>
            </a:xfrm>
            <a:custGeom>
              <a:avLst/>
              <a:gdLst/>
              <a:ahLst/>
              <a:cxnLst>
                <a:cxn ang="0">
                  <a:pos x="328" y="122"/>
                </a:cxn>
                <a:cxn ang="0">
                  <a:pos x="320" y="121"/>
                </a:cxn>
                <a:cxn ang="0">
                  <a:pos x="306" y="117"/>
                </a:cxn>
                <a:cxn ang="0">
                  <a:pos x="286" y="111"/>
                </a:cxn>
                <a:cxn ang="0">
                  <a:pos x="261" y="101"/>
                </a:cxn>
                <a:cxn ang="0">
                  <a:pos x="245" y="87"/>
                </a:cxn>
                <a:cxn ang="0">
                  <a:pos x="238" y="76"/>
                </a:cxn>
                <a:cxn ang="0">
                  <a:pos x="226" y="65"/>
                </a:cxn>
                <a:cxn ang="0">
                  <a:pos x="209" y="63"/>
                </a:cxn>
                <a:cxn ang="0">
                  <a:pos x="194" y="71"/>
                </a:cxn>
                <a:cxn ang="0">
                  <a:pos x="181" y="90"/>
                </a:cxn>
                <a:cxn ang="0">
                  <a:pos x="171" y="116"/>
                </a:cxn>
                <a:cxn ang="0">
                  <a:pos x="162" y="141"/>
                </a:cxn>
                <a:cxn ang="0">
                  <a:pos x="155" y="162"/>
                </a:cxn>
                <a:cxn ang="0">
                  <a:pos x="143" y="187"/>
                </a:cxn>
                <a:cxn ang="0">
                  <a:pos x="128" y="205"/>
                </a:cxn>
                <a:cxn ang="0">
                  <a:pos x="114" y="208"/>
                </a:cxn>
                <a:cxn ang="0">
                  <a:pos x="105" y="202"/>
                </a:cxn>
                <a:cxn ang="0">
                  <a:pos x="103" y="186"/>
                </a:cxn>
                <a:cxn ang="0">
                  <a:pos x="118" y="146"/>
                </a:cxn>
                <a:cxn ang="0">
                  <a:pos x="135" y="106"/>
                </a:cxn>
                <a:cxn ang="0">
                  <a:pos x="148" y="75"/>
                </a:cxn>
                <a:cxn ang="0">
                  <a:pos x="149" y="55"/>
                </a:cxn>
                <a:cxn ang="0">
                  <a:pos x="146" y="40"/>
                </a:cxn>
                <a:cxn ang="0">
                  <a:pos x="133" y="33"/>
                </a:cxn>
                <a:cxn ang="0">
                  <a:pos x="123" y="35"/>
                </a:cxn>
                <a:cxn ang="0">
                  <a:pos x="116" y="40"/>
                </a:cxn>
                <a:cxn ang="0">
                  <a:pos x="108" y="43"/>
                </a:cxn>
                <a:cxn ang="0">
                  <a:pos x="96" y="47"/>
                </a:cxn>
                <a:cxn ang="0">
                  <a:pos x="83" y="55"/>
                </a:cxn>
                <a:cxn ang="0">
                  <a:pos x="71" y="69"/>
                </a:cxn>
                <a:cxn ang="0">
                  <a:pos x="57" y="87"/>
                </a:cxn>
                <a:cxn ang="0">
                  <a:pos x="44" y="106"/>
                </a:cxn>
                <a:cxn ang="0">
                  <a:pos x="32" y="123"/>
                </a:cxn>
                <a:cxn ang="0">
                  <a:pos x="19" y="139"/>
                </a:cxn>
                <a:cxn ang="0">
                  <a:pos x="7" y="151"/>
                </a:cxn>
                <a:cxn ang="0">
                  <a:pos x="0" y="144"/>
                </a:cxn>
                <a:cxn ang="0">
                  <a:pos x="6" y="115"/>
                </a:cxn>
                <a:cxn ang="0">
                  <a:pos x="21" y="78"/>
                </a:cxn>
                <a:cxn ang="0">
                  <a:pos x="47" y="41"/>
                </a:cxn>
                <a:cxn ang="0">
                  <a:pos x="83" y="14"/>
                </a:cxn>
                <a:cxn ang="0">
                  <a:pos x="126" y="2"/>
                </a:cxn>
                <a:cxn ang="0">
                  <a:pos x="166" y="0"/>
                </a:cxn>
                <a:cxn ang="0">
                  <a:pos x="193" y="3"/>
                </a:cxn>
                <a:cxn ang="0">
                  <a:pos x="260" y="32"/>
                </a:cxn>
                <a:cxn ang="0">
                  <a:pos x="270" y="43"/>
                </a:cxn>
                <a:cxn ang="0">
                  <a:pos x="288" y="62"/>
                </a:cxn>
                <a:cxn ang="0">
                  <a:pos x="308" y="86"/>
                </a:cxn>
                <a:cxn ang="0">
                  <a:pos x="326" y="114"/>
                </a:cxn>
                <a:cxn ang="0">
                  <a:pos x="329" y="118"/>
                </a:cxn>
                <a:cxn ang="0">
                  <a:pos x="331" y="122"/>
                </a:cxn>
              </a:cxnLst>
              <a:rect l="0" t="0" r="r" b="b"/>
              <a:pathLst>
                <a:path w="331" h="208">
                  <a:moveTo>
                    <a:pt x="331" y="122"/>
                  </a:moveTo>
                  <a:lnTo>
                    <a:pt x="328" y="122"/>
                  </a:lnTo>
                  <a:lnTo>
                    <a:pt x="324" y="122"/>
                  </a:lnTo>
                  <a:lnTo>
                    <a:pt x="320" y="121"/>
                  </a:lnTo>
                  <a:lnTo>
                    <a:pt x="314" y="119"/>
                  </a:lnTo>
                  <a:lnTo>
                    <a:pt x="306" y="117"/>
                  </a:lnTo>
                  <a:lnTo>
                    <a:pt x="296" y="115"/>
                  </a:lnTo>
                  <a:lnTo>
                    <a:pt x="286" y="111"/>
                  </a:lnTo>
                  <a:lnTo>
                    <a:pt x="275" y="108"/>
                  </a:lnTo>
                  <a:lnTo>
                    <a:pt x="261" y="101"/>
                  </a:lnTo>
                  <a:lnTo>
                    <a:pt x="252" y="94"/>
                  </a:lnTo>
                  <a:lnTo>
                    <a:pt x="245" y="87"/>
                  </a:lnTo>
                  <a:lnTo>
                    <a:pt x="241" y="81"/>
                  </a:lnTo>
                  <a:lnTo>
                    <a:pt x="238" y="76"/>
                  </a:lnTo>
                  <a:lnTo>
                    <a:pt x="233" y="70"/>
                  </a:lnTo>
                  <a:lnTo>
                    <a:pt x="226" y="65"/>
                  </a:lnTo>
                  <a:lnTo>
                    <a:pt x="218" y="63"/>
                  </a:lnTo>
                  <a:lnTo>
                    <a:pt x="209" y="63"/>
                  </a:lnTo>
                  <a:lnTo>
                    <a:pt x="201" y="65"/>
                  </a:lnTo>
                  <a:lnTo>
                    <a:pt x="194" y="71"/>
                  </a:lnTo>
                  <a:lnTo>
                    <a:pt x="187" y="79"/>
                  </a:lnTo>
                  <a:lnTo>
                    <a:pt x="181" y="90"/>
                  </a:lnTo>
                  <a:lnTo>
                    <a:pt x="176" y="102"/>
                  </a:lnTo>
                  <a:lnTo>
                    <a:pt x="171" y="116"/>
                  </a:lnTo>
                  <a:lnTo>
                    <a:pt x="165" y="131"/>
                  </a:lnTo>
                  <a:lnTo>
                    <a:pt x="162" y="141"/>
                  </a:lnTo>
                  <a:lnTo>
                    <a:pt x="158" y="152"/>
                  </a:lnTo>
                  <a:lnTo>
                    <a:pt x="155" y="162"/>
                  </a:lnTo>
                  <a:lnTo>
                    <a:pt x="150" y="174"/>
                  </a:lnTo>
                  <a:lnTo>
                    <a:pt x="143" y="187"/>
                  </a:lnTo>
                  <a:lnTo>
                    <a:pt x="136" y="198"/>
                  </a:lnTo>
                  <a:lnTo>
                    <a:pt x="128" y="205"/>
                  </a:lnTo>
                  <a:lnTo>
                    <a:pt x="121" y="208"/>
                  </a:lnTo>
                  <a:lnTo>
                    <a:pt x="114" y="208"/>
                  </a:lnTo>
                  <a:lnTo>
                    <a:pt x="110" y="205"/>
                  </a:lnTo>
                  <a:lnTo>
                    <a:pt x="105" y="202"/>
                  </a:lnTo>
                  <a:lnTo>
                    <a:pt x="102" y="199"/>
                  </a:lnTo>
                  <a:lnTo>
                    <a:pt x="103" y="186"/>
                  </a:lnTo>
                  <a:lnTo>
                    <a:pt x="109" y="167"/>
                  </a:lnTo>
                  <a:lnTo>
                    <a:pt x="118" y="146"/>
                  </a:lnTo>
                  <a:lnTo>
                    <a:pt x="126" y="126"/>
                  </a:lnTo>
                  <a:lnTo>
                    <a:pt x="135" y="106"/>
                  </a:lnTo>
                  <a:lnTo>
                    <a:pt x="143" y="88"/>
                  </a:lnTo>
                  <a:lnTo>
                    <a:pt x="148" y="75"/>
                  </a:lnTo>
                  <a:lnTo>
                    <a:pt x="149" y="63"/>
                  </a:lnTo>
                  <a:lnTo>
                    <a:pt x="149" y="55"/>
                  </a:lnTo>
                  <a:lnTo>
                    <a:pt x="148" y="47"/>
                  </a:lnTo>
                  <a:lnTo>
                    <a:pt x="146" y="40"/>
                  </a:lnTo>
                  <a:lnTo>
                    <a:pt x="140" y="35"/>
                  </a:lnTo>
                  <a:lnTo>
                    <a:pt x="133" y="33"/>
                  </a:lnTo>
                  <a:lnTo>
                    <a:pt x="127" y="33"/>
                  </a:lnTo>
                  <a:lnTo>
                    <a:pt x="123" y="35"/>
                  </a:lnTo>
                  <a:lnTo>
                    <a:pt x="118" y="38"/>
                  </a:lnTo>
                  <a:lnTo>
                    <a:pt x="116" y="40"/>
                  </a:lnTo>
                  <a:lnTo>
                    <a:pt x="112" y="41"/>
                  </a:lnTo>
                  <a:lnTo>
                    <a:pt x="108" y="43"/>
                  </a:lnTo>
                  <a:lnTo>
                    <a:pt x="103" y="45"/>
                  </a:lnTo>
                  <a:lnTo>
                    <a:pt x="96" y="47"/>
                  </a:lnTo>
                  <a:lnTo>
                    <a:pt x="89" y="50"/>
                  </a:lnTo>
                  <a:lnTo>
                    <a:pt x="83" y="55"/>
                  </a:lnTo>
                  <a:lnTo>
                    <a:pt x="76" y="62"/>
                  </a:lnTo>
                  <a:lnTo>
                    <a:pt x="71" y="69"/>
                  </a:lnTo>
                  <a:lnTo>
                    <a:pt x="64" y="78"/>
                  </a:lnTo>
                  <a:lnTo>
                    <a:pt x="57" y="87"/>
                  </a:lnTo>
                  <a:lnTo>
                    <a:pt x="50" y="98"/>
                  </a:lnTo>
                  <a:lnTo>
                    <a:pt x="44" y="106"/>
                  </a:lnTo>
                  <a:lnTo>
                    <a:pt x="38" y="115"/>
                  </a:lnTo>
                  <a:lnTo>
                    <a:pt x="32" y="123"/>
                  </a:lnTo>
                  <a:lnTo>
                    <a:pt x="26" y="131"/>
                  </a:lnTo>
                  <a:lnTo>
                    <a:pt x="19" y="139"/>
                  </a:lnTo>
                  <a:lnTo>
                    <a:pt x="13" y="145"/>
                  </a:lnTo>
                  <a:lnTo>
                    <a:pt x="7" y="151"/>
                  </a:lnTo>
                  <a:lnTo>
                    <a:pt x="2" y="153"/>
                  </a:lnTo>
                  <a:lnTo>
                    <a:pt x="0" y="144"/>
                  </a:lnTo>
                  <a:lnTo>
                    <a:pt x="2" y="131"/>
                  </a:lnTo>
                  <a:lnTo>
                    <a:pt x="6" y="115"/>
                  </a:lnTo>
                  <a:lnTo>
                    <a:pt x="12" y="96"/>
                  </a:lnTo>
                  <a:lnTo>
                    <a:pt x="21" y="78"/>
                  </a:lnTo>
                  <a:lnTo>
                    <a:pt x="33" y="60"/>
                  </a:lnTo>
                  <a:lnTo>
                    <a:pt x="47" y="41"/>
                  </a:lnTo>
                  <a:lnTo>
                    <a:pt x="63" y="26"/>
                  </a:lnTo>
                  <a:lnTo>
                    <a:pt x="83" y="14"/>
                  </a:lnTo>
                  <a:lnTo>
                    <a:pt x="104" y="5"/>
                  </a:lnTo>
                  <a:lnTo>
                    <a:pt x="126" y="2"/>
                  </a:lnTo>
                  <a:lnTo>
                    <a:pt x="147" y="0"/>
                  </a:lnTo>
                  <a:lnTo>
                    <a:pt x="166" y="0"/>
                  </a:lnTo>
                  <a:lnTo>
                    <a:pt x="181" y="1"/>
                  </a:lnTo>
                  <a:lnTo>
                    <a:pt x="193" y="3"/>
                  </a:lnTo>
                  <a:lnTo>
                    <a:pt x="200" y="4"/>
                  </a:lnTo>
                  <a:lnTo>
                    <a:pt x="260" y="32"/>
                  </a:lnTo>
                  <a:lnTo>
                    <a:pt x="264" y="37"/>
                  </a:lnTo>
                  <a:lnTo>
                    <a:pt x="270" y="43"/>
                  </a:lnTo>
                  <a:lnTo>
                    <a:pt x="278" y="52"/>
                  </a:lnTo>
                  <a:lnTo>
                    <a:pt x="288" y="62"/>
                  </a:lnTo>
                  <a:lnTo>
                    <a:pt x="298" y="73"/>
                  </a:lnTo>
                  <a:lnTo>
                    <a:pt x="308" y="86"/>
                  </a:lnTo>
                  <a:lnTo>
                    <a:pt x="317" y="100"/>
                  </a:lnTo>
                  <a:lnTo>
                    <a:pt x="326" y="114"/>
                  </a:lnTo>
                  <a:lnTo>
                    <a:pt x="328" y="116"/>
                  </a:lnTo>
                  <a:lnTo>
                    <a:pt x="329" y="118"/>
                  </a:lnTo>
                  <a:lnTo>
                    <a:pt x="330" y="119"/>
                  </a:lnTo>
                  <a:lnTo>
                    <a:pt x="331" y="122"/>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2" name="Freeform 156"/>
            <p:cNvSpPr/>
            <p:nvPr/>
          </p:nvSpPr>
          <p:spPr bwMode="auto">
            <a:xfrm>
              <a:off x="456" y="2660"/>
              <a:ext cx="201" cy="189"/>
            </a:xfrm>
            <a:custGeom>
              <a:avLst/>
              <a:gdLst/>
              <a:ahLst/>
              <a:cxnLst>
                <a:cxn ang="0">
                  <a:pos x="411" y="363"/>
                </a:cxn>
                <a:cxn ang="0">
                  <a:pos x="371" y="363"/>
                </a:cxn>
                <a:cxn ang="0">
                  <a:pos x="371" y="33"/>
                </a:cxn>
                <a:cxn ang="0">
                  <a:pos x="1" y="33"/>
                </a:cxn>
                <a:cxn ang="0">
                  <a:pos x="1" y="25"/>
                </a:cxn>
                <a:cxn ang="0">
                  <a:pos x="1" y="16"/>
                </a:cxn>
                <a:cxn ang="0">
                  <a:pos x="0" y="8"/>
                </a:cxn>
                <a:cxn ang="0">
                  <a:pos x="0" y="0"/>
                </a:cxn>
                <a:cxn ang="0">
                  <a:pos x="411" y="0"/>
                </a:cxn>
                <a:cxn ang="0">
                  <a:pos x="411" y="363"/>
                </a:cxn>
              </a:cxnLst>
              <a:rect l="0" t="0" r="r" b="b"/>
              <a:pathLst>
                <a:path w="411" h="363">
                  <a:moveTo>
                    <a:pt x="411" y="363"/>
                  </a:moveTo>
                  <a:lnTo>
                    <a:pt x="371" y="363"/>
                  </a:lnTo>
                  <a:lnTo>
                    <a:pt x="371" y="33"/>
                  </a:lnTo>
                  <a:lnTo>
                    <a:pt x="1" y="33"/>
                  </a:lnTo>
                  <a:lnTo>
                    <a:pt x="1" y="25"/>
                  </a:lnTo>
                  <a:lnTo>
                    <a:pt x="1" y="16"/>
                  </a:lnTo>
                  <a:lnTo>
                    <a:pt x="0" y="8"/>
                  </a:lnTo>
                  <a:lnTo>
                    <a:pt x="0" y="0"/>
                  </a:lnTo>
                  <a:lnTo>
                    <a:pt x="411" y="0"/>
                  </a:lnTo>
                  <a:lnTo>
                    <a:pt x="411" y="363"/>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3" name="Freeform 157"/>
            <p:cNvSpPr/>
            <p:nvPr/>
          </p:nvSpPr>
          <p:spPr bwMode="auto">
            <a:xfrm>
              <a:off x="324" y="2251"/>
              <a:ext cx="487" cy="665"/>
            </a:xfrm>
            <a:custGeom>
              <a:avLst/>
              <a:gdLst/>
              <a:ahLst/>
              <a:cxnLst>
                <a:cxn ang="0">
                  <a:pos x="606" y="882"/>
                </a:cxn>
                <a:cxn ang="0">
                  <a:pos x="704" y="1212"/>
                </a:cxn>
                <a:cxn ang="0">
                  <a:pos x="265" y="789"/>
                </a:cxn>
                <a:cxn ang="0">
                  <a:pos x="294" y="667"/>
                </a:cxn>
                <a:cxn ang="0">
                  <a:pos x="345" y="537"/>
                </a:cxn>
                <a:cxn ang="0">
                  <a:pos x="403" y="420"/>
                </a:cxn>
                <a:cxn ang="0">
                  <a:pos x="446" y="343"/>
                </a:cxn>
                <a:cxn ang="0">
                  <a:pos x="471" y="367"/>
                </a:cxn>
                <a:cxn ang="0">
                  <a:pos x="493" y="387"/>
                </a:cxn>
                <a:cxn ang="0">
                  <a:pos x="507" y="401"/>
                </a:cxn>
                <a:cxn ang="0">
                  <a:pos x="512" y="407"/>
                </a:cxn>
                <a:cxn ang="0">
                  <a:pos x="530" y="382"/>
                </a:cxn>
                <a:cxn ang="0">
                  <a:pos x="516" y="369"/>
                </a:cxn>
                <a:cxn ang="0">
                  <a:pos x="492" y="346"/>
                </a:cxn>
                <a:cxn ang="0">
                  <a:pos x="461" y="318"/>
                </a:cxn>
                <a:cxn ang="0">
                  <a:pos x="427" y="287"/>
                </a:cxn>
                <a:cxn ang="0">
                  <a:pos x="393" y="257"/>
                </a:cxn>
                <a:cxn ang="0">
                  <a:pos x="359" y="229"/>
                </a:cxn>
                <a:cxn ang="0">
                  <a:pos x="332" y="210"/>
                </a:cxn>
                <a:cxn ang="0">
                  <a:pos x="309" y="199"/>
                </a:cxn>
                <a:cxn ang="0">
                  <a:pos x="278" y="204"/>
                </a:cxn>
                <a:cxn ang="0">
                  <a:pos x="242" y="222"/>
                </a:cxn>
                <a:cxn ang="0">
                  <a:pos x="201" y="250"/>
                </a:cxn>
                <a:cxn ang="0">
                  <a:pos x="160" y="285"/>
                </a:cxn>
                <a:cxn ang="0">
                  <a:pos x="121" y="321"/>
                </a:cxn>
                <a:cxn ang="0">
                  <a:pos x="84" y="357"/>
                </a:cxn>
                <a:cxn ang="0">
                  <a:pos x="54" y="389"/>
                </a:cxn>
                <a:cxn ang="0">
                  <a:pos x="0" y="384"/>
                </a:cxn>
                <a:cxn ang="0">
                  <a:pos x="17" y="348"/>
                </a:cxn>
                <a:cxn ang="0">
                  <a:pos x="44" y="296"/>
                </a:cxn>
                <a:cxn ang="0">
                  <a:pos x="78" y="234"/>
                </a:cxn>
                <a:cxn ang="0">
                  <a:pos x="121" y="168"/>
                </a:cxn>
                <a:cxn ang="0">
                  <a:pos x="168" y="106"/>
                </a:cxn>
                <a:cxn ang="0">
                  <a:pos x="219" y="52"/>
                </a:cxn>
                <a:cxn ang="0">
                  <a:pos x="273" y="15"/>
                </a:cxn>
                <a:cxn ang="0">
                  <a:pos x="328" y="0"/>
                </a:cxn>
                <a:cxn ang="0">
                  <a:pos x="390" y="6"/>
                </a:cxn>
                <a:cxn ang="0">
                  <a:pos x="455" y="23"/>
                </a:cxn>
                <a:cxn ang="0">
                  <a:pos x="518" y="50"/>
                </a:cxn>
                <a:cxn ang="0">
                  <a:pos x="577" y="80"/>
                </a:cxn>
                <a:cxn ang="0">
                  <a:pos x="629" y="112"/>
                </a:cxn>
                <a:cxn ang="0">
                  <a:pos x="671" y="139"/>
                </a:cxn>
                <a:cxn ang="0">
                  <a:pos x="701" y="161"/>
                </a:cxn>
                <a:cxn ang="0">
                  <a:pos x="715" y="173"/>
                </a:cxn>
                <a:cxn ang="0">
                  <a:pos x="956" y="452"/>
                </a:cxn>
                <a:cxn ang="0">
                  <a:pos x="952" y="473"/>
                </a:cxn>
                <a:cxn ang="0">
                  <a:pos x="939" y="556"/>
                </a:cxn>
                <a:cxn ang="0">
                  <a:pos x="924" y="700"/>
                </a:cxn>
                <a:cxn ang="0">
                  <a:pos x="920" y="888"/>
                </a:cxn>
                <a:cxn ang="0">
                  <a:pos x="933" y="1070"/>
                </a:cxn>
                <a:cxn ang="0">
                  <a:pos x="947" y="1189"/>
                </a:cxn>
                <a:cxn ang="0">
                  <a:pos x="957" y="1269"/>
                </a:cxn>
                <a:cxn ang="0">
                  <a:pos x="965" y="1316"/>
                </a:cxn>
                <a:cxn ang="0">
                  <a:pos x="367" y="1330"/>
                </a:cxn>
                <a:cxn ang="0">
                  <a:pos x="348" y="1262"/>
                </a:cxn>
                <a:cxn ang="0">
                  <a:pos x="318" y="1148"/>
                </a:cxn>
                <a:cxn ang="0">
                  <a:pos x="288" y="1013"/>
                </a:cxn>
                <a:cxn ang="0">
                  <a:pos x="267" y="882"/>
                </a:cxn>
              </a:cxnLst>
              <a:rect l="0" t="0" r="r" b="b"/>
              <a:pathLst>
                <a:path w="967" h="1330">
                  <a:moveTo>
                    <a:pt x="267" y="882"/>
                  </a:moveTo>
                  <a:lnTo>
                    <a:pt x="606" y="882"/>
                  </a:lnTo>
                  <a:lnTo>
                    <a:pt x="606" y="1212"/>
                  </a:lnTo>
                  <a:lnTo>
                    <a:pt x="704" y="1212"/>
                  </a:lnTo>
                  <a:lnTo>
                    <a:pt x="704" y="789"/>
                  </a:lnTo>
                  <a:lnTo>
                    <a:pt x="265" y="789"/>
                  </a:lnTo>
                  <a:lnTo>
                    <a:pt x="275" y="730"/>
                  </a:lnTo>
                  <a:lnTo>
                    <a:pt x="294" y="667"/>
                  </a:lnTo>
                  <a:lnTo>
                    <a:pt x="318" y="601"/>
                  </a:lnTo>
                  <a:lnTo>
                    <a:pt x="345" y="537"/>
                  </a:lnTo>
                  <a:lnTo>
                    <a:pt x="375" y="475"/>
                  </a:lnTo>
                  <a:lnTo>
                    <a:pt x="403" y="420"/>
                  </a:lnTo>
                  <a:lnTo>
                    <a:pt x="427" y="376"/>
                  </a:lnTo>
                  <a:lnTo>
                    <a:pt x="446" y="343"/>
                  </a:lnTo>
                  <a:lnTo>
                    <a:pt x="460" y="356"/>
                  </a:lnTo>
                  <a:lnTo>
                    <a:pt x="471" y="367"/>
                  </a:lnTo>
                  <a:lnTo>
                    <a:pt x="483" y="378"/>
                  </a:lnTo>
                  <a:lnTo>
                    <a:pt x="493" y="387"/>
                  </a:lnTo>
                  <a:lnTo>
                    <a:pt x="501" y="395"/>
                  </a:lnTo>
                  <a:lnTo>
                    <a:pt x="507" y="401"/>
                  </a:lnTo>
                  <a:lnTo>
                    <a:pt x="511" y="405"/>
                  </a:lnTo>
                  <a:lnTo>
                    <a:pt x="512" y="407"/>
                  </a:lnTo>
                  <a:lnTo>
                    <a:pt x="533" y="385"/>
                  </a:lnTo>
                  <a:lnTo>
                    <a:pt x="530" y="382"/>
                  </a:lnTo>
                  <a:lnTo>
                    <a:pt x="524" y="377"/>
                  </a:lnTo>
                  <a:lnTo>
                    <a:pt x="516" y="369"/>
                  </a:lnTo>
                  <a:lnTo>
                    <a:pt x="504" y="358"/>
                  </a:lnTo>
                  <a:lnTo>
                    <a:pt x="492" y="346"/>
                  </a:lnTo>
                  <a:lnTo>
                    <a:pt x="477" y="332"/>
                  </a:lnTo>
                  <a:lnTo>
                    <a:pt x="461" y="318"/>
                  </a:lnTo>
                  <a:lnTo>
                    <a:pt x="445" y="302"/>
                  </a:lnTo>
                  <a:lnTo>
                    <a:pt x="427" y="287"/>
                  </a:lnTo>
                  <a:lnTo>
                    <a:pt x="410" y="272"/>
                  </a:lnTo>
                  <a:lnTo>
                    <a:pt x="393" y="257"/>
                  </a:lnTo>
                  <a:lnTo>
                    <a:pt x="375" y="243"/>
                  </a:lnTo>
                  <a:lnTo>
                    <a:pt x="359" y="229"/>
                  </a:lnTo>
                  <a:lnTo>
                    <a:pt x="344" y="219"/>
                  </a:lnTo>
                  <a:lnTo>
                    <a:pt x="332" y="210"/>
                  </a:lnTo>
                  <a:lnTo>
                    <a:pt x="320" y="203"/>
                  </a:lnTo>
                  <a:lnTo>
                    <a:pt x="309" y="199"/>
                  </a:lnTo>
                  <a:lnTo>
                    <a:pt x="294" y="199"/>
                  </a:lnTo>
                  <a:lnTo>
                    <a:pt x="278" y="204"/>
                  </a:lnTo>
                  <a:lnTo>
                    <a:pt x="260" y="212"/>
                  </a:lnTo>
                  <a:lnTo>
                    <a:pt x="242" y="222"/>
                  </a:lnTo>
                  <a:lnTo>
                    <a:pt x="222" y="235"/>
                  </a:lnTo>
                  <a:lnTo>
                    <a:pt x="201" y="250"/>
                  </a:lnTo>
                  <a:lnTo>
                    <a:pt x="181" y="267"/>
                  </a:lnTo>
                  <a:lnTo>
                    <a:pt x="160" y="285"/>
                  </a:lnTo>
                  <a:lnTo>
                    <a:pt x="140" y="303"/>
                  </a:lnTo>
                  <a:lnTo>
                    <a:pt x="121" y="321"/>
                  </a:lnTo>
                  <a:lnTo>
                    <a:pt x="101" y="340"/>
                  </a:lnTo>
                  <a:lnTo>
                    <a:pt x="84" y="357"/>
                  </a:lnTo>
                  <a:lnTo>
                    <a:pt x="68" y="374"/>
                  </a:lnTo>
                  <a:lnTo>
                    <a:pt x="54" y="389"/>
                  </a:lnTo>
                  <a:lnTo>
                    <a:pt x="41" y="402"/>
                  </a:lnTo>
                  <a:lnTo>
                    <a:pt x="0" y="384"/>
                  </a:lnTo>
                  <a:lnTo>
                    <a:pt x="7" y="369"/>
                  </a:lnTo>
                  <a:lnTo>
                    <a:pt x="17" y="348"/>
                  </a:lnTo>
                  <a:lnTo>
                    <a:pt x="29" y="324"/>
                  </a:lnTo>
                  <a:lnTo>
                    <a:pt x="44" y="296"/>
                  </a:lnTo>
                  <a:lnTo>
                    <a:pt x="60" y="265"/>
                  </a:lnTo>
                  <a:lnTo>
                    <a:pt x="78" y="234"/>
                  </a:lnTo>
                  <a:lnTo>
                    <a:pt x="99" y="201"/>
                  </a:lnTo>
                  <a:lnTo>
                    <a:pt x="121" y="168"/>
                  </a:lnTo>
                  <a:lnTo>
                    <a:pt x="144" y="136"/>
                  </a:lnTo>
                  <a:lnTo>
                    <a:pt x="168" y="106"/>
                  </a:lnTo>
                  <a:lnTo>
                    <a:pt x="193" y="77"/>
                  </a:lnTo>
                  <a:lnTo>
                    <a:pt x="219" y="52"/>
                  </a:lnTo>
                  <a:lnTo>
                    <a:pt x="245" y="31"/>
                  </a:lnTo>
                  <a:lnTo>
                    <a:pt x="273" y="15"/>
                  </a:lnTo>
                  <a:lnTo>
                    <a:pt x="301" y="5"/>
                  </a:lnTo>
                  <a:lnTo>
                    <a:pt x="328" y="0"/>
                  </a:lnTo>
                  <a:lnTo>
                    <a:pt x="359" y="1"/>
                  </a:lnTo>
                  <a:lnTo>
                    <a:pt x="390" y="6"/>
                  </a:lnTo>
                  <a:lnTo>
                    <a:pt x="423" y="13"/>
                  </a:lnTo>
                  <a:lnTo>
                    <a:pt x="455" y="23"/>
                  </a:lnTo>
                  <a:lnTo>
                    <a:pt x="487" y="36"/>
                  </a:lnTo>
                  <a:lnTo>
                    <a:pt x="518" y="50"/>
                  </a:lnTo>
                  <a:lnTo>
                    <a:pt x="548" y="65"/>
                  </a:lnTo>
                  <a:lnTo>
                    <a:pt x="577" y="80"/>
                  </a:lnTo>
                  <a:lnTo>
                    <a:pt x="603" y="96"/>
                  </a:lnTo>
                  <a:lnTo>
                    <a:pt x="629" y="112"/>
                  </a:lnTo>
                  <a:lnTo>
                    <a:pt x="652" y="127"/>
                  </a:lnTo>
                  <a:lnTo>
                    <a:pt x="671" y="139"/>
                  </a:lnTo>
                  <a:lnTo>
                    <a:pt x="688" y="152"/>
                  </a:lnTo>
                  <a:lnTo>
                    <a:pt x="701" y="161"/>
                  </a:lnTo>
                  <a:lnTo>
                    <a:pt x="711" y="168"/>
                  </a:lnTo>
                  <a:lnTo>
                    <a:pt x="715" y="173"/>
                  </a:lnTo>
                  <a:lnTo>
                    <a:pt x="959" y="452"/>
                  </a:lnTo>
                  <a:lnTo>
                    <a:pt x="956" y="452"/>
                  </a:lnTo>
                  <a:lnTo>
                    <a:pt x="955" y="462"/>
                  </a:lnTo>
                  <a:lnTo>
                    <a:pt x="952" y="473"/>
                  </a:lnTo>
                  <a:lnTo>
                    <a:pt x="947" y="506"/>
                  </a:lnTo>
                  <a:lnTo>
                    <a:pt x="939" y="556"/>
                  </a:lnTo>
                  <a:lnTo>
                    <a:pt x="931" y="622"/>
                  </a:lnTo>
                  <a:lnTo>
                    <a:pt x="924" y="700"/>
                  </a:lnTo>
                  <a:lnTo>
                    <a:pt x="919" y="790"/>
                  </a:lnTo>
                  <a:lnTo>
                    <a:pt x="920" y="888"/>
                  </a:lnTo>
                  <a:lnTo>
                    <a:pt x="926" y="993"/>
                  </a:lnTo>
                  <a:lnTo>
                    <a:pt x="933" y="1070"/>
                  </a:lnTo>
                  <a:lnTo>
                    <a:pt x="940" y="1134"/>
                  </a:lnTo>
                  <a:lnTo>
                    <a:pt x="947" y="1189"/>
                  </a:lnTo>
                  <a:lnTo>
                    <a:pt x="952" y="1233"/>
                  </a:lnTo>
                  <a:lnTo>
                    <a:pt x="957" y="1269"/>
                  </a:lnTo>
                  <a:lnTo>
                    <a:pt x="962" y="1297"/>
                  </a:lnTo>
                  <a:lnTo>
                    <a:pt x="965" y="1316"/>
                  </a:lnTo>
                  <a:lnTo>
                    <a:pt x="967" y="1330"/>
                  </a:lnTo>
                  <a:lnTo>
                    <a:pt x="367" y="1330"/>
                  </a:lnTo>
                  <a:lnTo>
                    <a:pt x="359" y="1303"/>
                  </a:lnTo>
                  <a:lnTo>
                    <a:pt x="348" y="1262"/>
                  </a:lnTo>
                  <a:lnTo>
                    <a:pt x="334" y="1209"/>
                  </a:lnTo>
                  <a:lnTo>
                    <a:pt x="318" y="1148"/>
                  </a:lnTo>
                  <a:lnTo>
                    <a:pt x="303" y="1083"/>
                  </a:lnTo>
                  <a:lnTo>
                    <a:pt x="288" y="1013"/>
                  </a:lnTo>
                  <a:lnTo>
                    <a:pt x="276" y="947"/>
                  </a:lnTo>
                  <a:lnTo>
                    <a:pt x="267" y="882"/>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4" name="Freeform 158"/>
            <p:cNvSpPr/>
            <p:nvPr/>
          </p:nvSpPr>
          <p:spPr bwMode="auto">
            <a:xfrm>
              <a:off x="799" y="2479"/>
              <a:ext cx="379" cy="437"/>
            </a:xfrm>
            <a:custGeom>
              <a:avLst/>
              <a:gdLst/>
              <a:ahLst/>
              <a:cxnLst>
                <a:cxn ang="0">
                  <a:pos x="533" y="401"/>
                </a:cxn>
                <a:cxn ang="0">
                  <a:pos x="470" y="407"/>
                </a:cxn>
                <a:cxn ang="0">
                  <a:pos x="403" y="403"/>
                </a:cxn>
                <a:cxn ang="0">
                  <a:pos x="339" y="392"/>
                </a:cxn>
                <a:cxn ang="0">
                  <a:pos x="278" y="377"/>
                </a:cxn>
                <a:cxn ang="0">
                  <a:pos x="226" y="361"/>
                </a:cxn>
                <a:cxn ang="0">
                  <a:pos x="185" y="346"/>
                </a:cxn>
                <a:cxn ang="0">
                  <a:pos x="162" y="336"/>
                </a:cxn>
                <a:cxn ang="0">
                  <a:pos x="159" y="332"/>
                </a:cxn>
                <a:cxn ang="0">
                  <a:pos x="158" y="325"/>
                </a:cxn>
                <a:cxn ang="0">
                  <a:pos x="152" y="236"/>
                </a:cxn>
                <a:cxn ang="0">
                  <a:pos x="158" y="158"/>
                </a:cxn>
                <a:cxn ang="0">
                  <a:pos x="136" y="134"/>
                </a:cxn>
                <a:cxn ang="0">
                  <a:pos x="126" y="175"/>
                </a:cxn>
                <a:cxn ang="0">
                  <a:pos x="129" y="325"/>
                </a:cxn>
                <a:cxn ang="0">
                  <a:pos x="152" y="457"/>
                </a:cxn>
                <a:cxn ang="0">
                  <a:pos x="195" y="620"/>
                </a:cxn>
                <a:cxn ang="0">
                  <a:pos x="238" y="773"/>
                </a:cxn>
                <a:cxn ang="0">
                  <a:pos x="270" y="874"/>
                </a:cxn>
                <a:cxn ang="0">
                  <a:pos x="46" y="864"/>
                </a:cxn>
                <a:cxn ang="0">
                  <a:pos x="39" y="821"/>
                </a:cxn>
                <a:cxn ang="0">
                  <a:pos x="29" y="743"/>
                </a:cxn>
                <a:cxn ang="0">
                  <a:pos x="15" y="617"/>
                </a:cxn>
                <a:cxn ang="0">
                  <a:pos x="1" y="443"/>
                </a:cxn>
                <a:cxn ang="0">
                  <a:pos x="2" y="275"/>
                </a:cxn>
                <a:cxn ang="0">
                  <a:pos x="14" y="139"/>
                </a:cxn>
                <a:cxn ang="0">
                  <a:pos x="28" y="47"/>
                </a:cxn>
                <a:cxn ang="0">
                  <a:pos x="181" y="0"/>
                </a:cxn>
                <a:cxn ang="0">
                  <a:pos x="189" y="14"/>
                </a:cxn>
                <a:cxn ang="0">
                  <a:pos x="222" y="42"/>
                </a:cxn>
                <a:cxn ang="0">
                  <a:pos x="268" y="77"/>
                </a:cxn>
                <a:cxn ang="0">
                  <a:pos x="321" y="118"/>
                </a:cxn>
                <a:cxn ang="0">
                  <a:pos x="378" y="156"/>
                </a:cxn>
                <a:cxn ang="0">
                  <a:pos x="433" y="189"/>
                </a:cxn>
                <a:cxn ang="0">
                  <a:pos x="483" y="213"/>
                </a:cxn>
                <a:cxn ang="0">
                  <a:pos x="523" y="222"/>
                </a:cxn>
                <a:cxn ang="0">
                  <a:pos x="567" y="205"/>
                </a:cxn>
                <a:cxn ang="0">
                  <a:pos x="622" y="157"/>
                </a:cxn>
                <a:cxn ang="0">
                  <a:pos x="670" y="96"/>
                </a:cxn>
                <a:cxn ang="0">
                  <a:pos x="707" y="40"/>
                </a:cxn>
                <a:cxn ang="0">
                  <a:pos x="754" y="40"/>
                </a:cxn>
                <a:cxn ang="0">
                  <a:pos x="746" y="70"/>
                </a:cxn>
                <a:cxn ang="0">
                  <a:pos x="734" y="113"/>
                </a:cxn>
                <a:cxn ang="0">
                  <a:pos x="716" y="166"/>
                </a:cxn>
                <a:cxn ang="0">
                  <a:pos x="695" y="222"/>
                </a:cxn>
                <a:cxn ang="0">
                  <a:pos x="668" y="279"/>
                </a:cxn>
                <a:cxn ang="0">
                  <a:pos x="637" y="329"/>
                </a:cxn>
                <a:cxn ang="0">
                  <a:pos x="602" y="369"/>
                </a:cxn>
                <a:cxn ang="0">
                  <a:pos x="562" y="393"/>
                </a:cxn>
              </a:cxnLst>
              <a:rect l="0" t="0" r="r" b="b"/>
              <a:pathLst>
                <a:path w="754" h="874">
                  <a:moveTo>
                    <a:pt x="562" y="393"/>
                  </a:moveTo>
                  <a:lnTo>
                    <a:pt x="533" y="401"/>
                  </a:lnTo>
                  <a:lnTo>
                    <a:pt x="502" y="405"/>
                  </a:lnTo>
                  <a:lnTo>
                    <a:pt x="470" y="407"/>
                  </a:lnTo>
                  <a:lnTo>
                    <a:pt x="437" y="405"/>
                  </a:lnTo>
                  <a:lnTo>
                    <a:pt x="403" y="403"/>
                  </a:lnTo>
                  <a:lnTo>
                    <a:pt x="371" y="397"/>
                  </a:lnTo>
                  <a:lnTo>
                    <a:pt x="339" y="392"/>
                  </a:lnTo>
                  <a:lnTo>
                    <a:pt x="308" y="385"/>
                  </a:lnTo>
                  <a:lnTo>
                    <a:pt x="278" y="377"/>
                  </a:lnTo>
                  <a:lnTo>
                    <a:pt x="250" y="369"/>
                  </a:lnTo>
                  <a:lnTo>
                    <a:pt x="226" y="361"/>
                  </a:lnTo>
                  <a:lnTo>
                    <a:pt x="204" y="353"/>
                  </a:lnTo>
                  <a:lnTo>
                    <a:pt x="185" y="346"/>
                  </a:lnTo>
                  <a:lnTo>
                    <a:pt x="172" y="341"/>
                  </a:lnTo>
                  <a:lnTo>
                    <a:pt x="162" y="336"/>
                  </a:lnTo>
                  <a:lnTo>
                    <a:pt x="159" y="335"/>
                  </a:lnTo>
                  <a:lnTo>
                    <a:pt x="159" y="332"/>
                  </a:lnTo>
                  <a:lnTo>
                    <a:pt x="159" y="328"/>
                  </a:lnTo>
                  <a:lnTo>
                    <a:pt x="158" y="325"/>
                  </a:lnTo>
                  <a:lnTo>
                    <a:pt x="158" y="323"/>
                  </a:lnTo>
                  <a:lnTo>
                    <a:pt x="152" y="236"/>
                  </a:lnTo>
                  <a:lnTo>
                    <a:pt x="153" y="184"/>
                  </a:lnTo>
                  <a:lnTo>
                    <a:pt x="158" y="158"/>
                  </a:lnTo>
                  <a:lnTo>
                    <a:pt x="160" y="151"/>
                  </a:lnTo>
                  <a:lnTo>
                    <a:pt x="136" y="134"/>
                  </a:lnTo>
                  <a:lnTo>
                    <a:pt x="131" y="145"/>
                  </a:lnTo>
                  <a:lnTo>
                    <a:pt x="126" y="175"/>
                  </a:lnTo>
                  <a:lnTo>
                    <a:pt x="123" y="233"/>
                  </a:lnTo>
                  <a:lnTo>
                    <a:pt x="129" y="325"/>
                  </a:lnTo>
                  <a:lnTo>
                    <a:pt x="137" y="385"/>
                  </a:lnTo>
                  <a:lnTo>
                    <a:pt x="152" y="457"/>
                  </a:lnTo>
                  <a:lnTo>
                    <a:pt x="172" y="538"/>
                  </a:lnTo>
                  <a:lnTo>
                    <a:pt x="195" y="620"/>
                  </a:lnTo>
                  <a:lnTo>
                    <a:pt x="217" y="700"/>
                  </a:lnTo>
                  <a:lnTo>
                    <a:pt x="238" y="773"/>
                  </a:lnTo>
                  <a:lnTo>
                    <a:pt x="257" y="833"/>
                  </a:lnTo>
                  <a:lnTo>
                    <a:pt x="270" y="874"/>
                  </a:lnTo>
                  <a:lnTo>
                    <a:pt x="48" y="874"/>
                  </a:lnTo>
                  <a:lnTo>
                    <a:pt x="46" y="864"/>
                  </a:lnTo>
                  <a:lnTo>
                    <a:pt x="44" y="847"/>
                  </a:lnTo>
                  <a:lnTo>
                    <a:pt x="39" y="821"/>
                  </a:lnTo>
                  <a:lnTo>
                    <a:pt x="35" y="787"/>
                  </a:lnTo>
                  <a:lnTo>
                    <a:pt x="29" y="743"/>
                  </a:lnTo>
                  <a:lnTo>
                    <a:pt x="22" y="686"/>
                  </a:lnTo>
                  <a:lnTo>
                    <a:pt x="15" y="617"/>
                  </a:lnTo>
                  <a:lnTo>
                    <a:pt x="7" y="534"/>
                  </a:lnTo>
                  <a:lnTo>
                    <a:pt x="1" y="443"/>
                  </a:lnTo>
                  <a:lnTo>
                    <a:pt x="0" y="356"/>
                  </a:lnTo>
                  <a:lnTo>
                    <a:pt x="2" y="275"/>
                  </a:lnTo>
                  <a:lnTo>
                    <a:pt x="8" y="203"/>
                  </a:lnTo>
                  <a:lnTo>
                    <a:pt x="14" y="139"/>
                  </a:lnTo>
                  <a:lnTo>
                    <a:pt x="21" y="87"/>
                  </a:lnTo>
                  <a:lnTo>
                    <a:pt x="28" y="47"/>
                  </a:lnTo>
                  <a:lnTo>
                    <a:pt x="32" y="22"/>
                  </a:lnTo>
                  <a:lnTo>
                    <a:pt x="181" y="0"/>
                  </a:lnTo>
                  <a:lnTo>
                    <a:pt x="177" y="5"/>
                  </a:lnTo>
                  <a:lnTo>
                    <a:pt x="189" y="14"/>
                  </a:lnTo>
                  <a:lnTo>
                    <a:pt x="204" y="27"/>
                  </a:lnTo>
                  <a:lnTo>
                    <a:pt x="222" y="42"/>
                  </a:lnTo>
                  <a:lnTo>
                    <a:pt x="244" y="59"/>
                  </a:lnTo>
                  <a:lnTo>
                    <a:pt x="268" y="77"/>
                  </a:lnTo>
                  <a:lnTo>
                    <a:pt x="294" y="97"/>
                  </a:lnTo>
                  <a:lnTo>
                    <a:pt x="321" y="118"/>
                  </a:lnTo>
                  <a:lnTo>
                    <a:pt x="349" y="137"/>
                  </a:lnTo>
                  <a:lnTo>
                    <a:pt x="378" y="156"/>
                  </a:lnTo>
                  <a:lnTo>
                    <a:pt x="405" y="174"/>
                  </a:lnTo>
                  <a:lnTo>
                    <a:pt x="433" y="189"/>
                  </a:lnTo>
                  <a:lnTo>
                    <a:pt x="458" y="203"/>
                  </a:lnTo>
                  <a:lnTo>
                    <a:pt x="483" y="213"/>
                  </a:lnTo>
                  <a:lnTo>
                    <a:pt x="505" y="220"/>
                  </a:lnTo>
                  <a:lnTo>
                    <a:pt x="523" y="222"/>
                  </a:lnTo>
                  <a:lnTo>
                    <a:pt x="538" y="220"/>
                  </a:lnTo>
                  <a:lnTo>
                    <a:pt x="567" y="205"/>
                  </a:lnTo>
                  <a:lnTo>
                    <a:pt x="594" y="183"/>
                  </a:lnTo>
                  <a:lnTo>
                    <a:pt x="622" y="157"/>
                  </a:lnTo>
                  <a:lnTo>
                    <a:pt x="647" y="126"/>
                  </a:lnTo>
                  <a:lnTo>
                    <a:pt x="670" y="96"/>
                  </a:lnTo>
                  <a:lnTo>
                    <a:pt x="691" y="66"/>
                  </a:lnTo>
                  <a:lnTo>
                    <a:pt x="707" y="40"/>
                  </a:lnTo>
                  <a:lnTo>
                    <a:pt x="719" y="22"/>
                  </a:lnTo>
                  <a:lnTo>
                    <a:pt x="754" y="40"/>
                  </a:lnTo>
                  <a:lnTo>
                    <a:pt x="751" y="53"/>
                  </a:lnTo>
                  <a:lnTo>
                    <a:pt x="746" y="70"/>
                  </a:lnTo>
                  <a:lnTo>
                    <a:pt x="741" y="90"/>
                  </a:lnTo>
                  <a:lnTo>
                    <a:pt x="734" y="113"/>
                  </a:lnTo>
                  <a:lnTo>
                    <a:pt x="726" y="138"/>
                  </a:lnTo>
                  <a:lnTo>
                    <a:pt x="716" y="166"/>
                  </a:lnTo>
                  <a:lnTo>
                    <a:pt x="706" y="194"/>
                  </a:lnTo>
                  <a:lnTo>
                    <a:pt x="695" y="222"/>
                  </a:lnTo>
                  <a:lnTo>
                    <a:pt x="682" y="251"/>
                  </a:lnTo>
                  <a:lnTo>
                    <a:pt x="668" y="279"/>
                  </a:lnTo>
                  <a:lnTo>
                    <a:pt x="653" y="305"/>
                  </a:lnTo>
                  <a:lnTo>
                    <a:pt x="637" y="329"/>
                  </a:lnTo>
                  <a:lnTo>
                    <a:pt x="620" y="350"/>
                  </a:lnTo>
                  <a:lnTo>
                    <a:pt x="602" y="369"/>
                  </a:lnTo>
                  <a:lnTo>
                    <a:pt x="583" y="382"/>
                  </a:lnTo>
                  <a:lnTo>
                    <a:pt x="562" y="393"/>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5" name="Freeform 159"/>
            <p:cNvSpPr/>
            <p:nvPr/>
          </p:nvSpPr>
          <p:spPr bwMode="auto">
            <a:xfrm>
              <a:off x="1146" y="2347"/>
              <a:ext cx="123" cy="144"/>
            </a:xfrm>
            <a:custGeom>
              <a:avLst/>
              <a:gdLst/>
              <a:ahLst/>
              <a:cxnLst>
                <a:cxn ang="0">
                  <a:pos x="248" y="194"/>
                </a:cxn>
                <a:cxn ang="0">
                  <a:pos x="215" y="222"/>
                </a:cxn>
                <a:cxn ang="0">
                  <a:pos x="163" y="248"/>
                </a:cxn>
                <a:cxn ang="0">
                  <a:pos x="105" y="271"/>
                </a:cxn>
                <a:cxn ang="0">
                  <a:pos x="25" y="255"/>
                </a:cxn>
                <a:cxn ang="0">
                  <a:pos x="16" y="240"/>
                </a:cxn>
                <a:cxn ang="0">
                  <a:pos x="4" y="217"/>
                </a:cxn>
                <a:cxn ang="0">
                  <a:pos x="0" y="190"/>
                </a:cxn>
                <a:cxn ang="0">
                  <a:pos x="8" y="167"/>
                </a:cxn>
                <a:cxn ang="0">
                  <a:pos x="19" y="156"/>
                </a:cxn>
                <a:cxn ang="0">
                  <a:pos x="31" y="148"/>
                </a:cxn>
                <a:cxn ang="0">
                  <a:pos x="43" y="141"/>
                </a:cxn>
                <a:cxn ang="0">
                  <a:pos x="53" y="137"/>
                </a:cxn>
                <a:cxn ang="0">
                  <a:pos x="63" y="139"/>
                </a:cxn>
                <a:cxn ang="0">
                  <a:pos x="74" y="139"/>
                </a:cxn>
                <a:cxn ang="0">
                  <a:pos x="63" y="166"/>
                </a:cxn>
                <a:cxn ang="0">
                  <a:pos x="41" y="195"/>
                </a:cxn>
                <a:cxn ang="0">
                  <a:pos x="66" y="211"/>
                </a:cxn>
                <a:cxn ang="0">
                  <a:pos x="74" y="202"/>
                </a:cxn>
                <a:cxn ang="0">
                  <a:pos x="84" y="187"/>
                </a:cxn>
                <a:cxn ang="0">
                  <a:pos x="94" y="171"/>
                </a:cxn>
                <a:cxn ang="0">
                  <a:pos x="165" y="237"/>
                </a:cxn>
                <a:cxn ang="0">
                  <a:pos x="165" y="96"/>
                </a:cxn>
                <a:cxn ang="0">
                  <a:pos x="152" y="80"/>
                </a:cxn>
                <a:cxn ang="0">
                  <a:pos x="140" y="87"/>
                </a:cxn>
                <a:cxn ang="0">
                  <a:pos x="120" y="96"/>
                </a:cxn>
                <a:cxn ang="0">
                  <a:pos x="94" y="105"/>
                </a:cxn>
                <a:cxn ang="0">
                  <a:pos x="82" y="108"/>
                </a:cxn>
                <a:cxn ang="0">
                  <a:pos x="81" y="108"/>
                </a:cxn>
                <a:cxn ang="0">
                  <a:pos x="75" y="106"/>
                </a:cxn>
                <a:cxn ang="0">
                  <a:pos x="62" y="105"/>
                </a:cxn>
                <a:cxn ang="0">
                  <a:pos x="51" y="104"/>
                </a:cxn>
                <a:cxn ang="0">
                  <a:pos x="45" y="98"/>
                </a:cxn>
                <a:cxn ang="0">
                  <a:pos x="40" y="93"/>
                </a:cxn>
                <a:cxn ang="0">
                  <a:pos x="38" y="87"/>
                </a:cxn>
                <a:cxn ang="0">
                  <a:pos x="45" y="83"/>
                </a:cxn>
                <a:cxn ang="0">
                  <a:pos x="57" y="79"/>
                </a:cxn>
                <a:cxn ang="0">
                  <a:pos x="71" y="70"/>
                </a:cxn>
                <a:cxn ang="0">
                  <a:pos x="86" y="58"/>
                </a:cxn>
                <a:cxn ang="0">
                  <a:pos x="105" y="43"/>
                </a:cxn>
                <a:cxn ang="0">
                  <a:pos x="127" y="26"/>
                </a:cxn>
                <a:cxn ang="0">
                  <a:pos x="151" y="11"/>
                </a:cxn>
                <a:cxn ang="0">
                  <a:pos x="176" y="2"/>
                </a:cxn>
                <a:cxn ang="0">
                  <a:pos x="196" y="0"/>
                </a:cxn>
                <a:cxn ang="0">
                  <a:pos x="206" y="4"/>
                </a:cxn>
                <a:cxn ang="0">
                  <a:pos x="220" y="27"/>
                </a:cxn>
                <a:cxn ang="0">
                  <a:pos x="226" y="75"/>
                </a:cxn>
                <a:cxn ang="0">
                  <a:pos x="223" y="102"/>
                </a:cxn>
                <a:cxn ang="0">
                  <a:pos x="227" y="104"/>
                </a:cxn>
                <a:cxn ang="0">
                  <a:pos x="229" y="106"/>
                </a:cxn>
                <a:cxn ang="0">
                  <a:pos x="244" y="126"/>
                </a:cxn>
                <a:cxn ang="0">
                  <a:pos x="253" y="181"/>
                </a:cxn>
              </a:cxnLst>
              <a:rect l="0" t="0" r="r" b="b"/>
              <a:pathLst>
                <a:path w="253" h="280">
                  <a:moveTo>
                    <a:pt x="253" y="181"/>
                  </a:moveTo>
                  <a:lnTo>
                    <a:pt x="248" y="194"/>
                  </a:lnTo>
                  <a:lnTo>
                    <a:pt x="235" y="208"/>
                  </a:lnTo>
                  <a:lnTo>
                    <a:pt x="215" y="222"/>
                  </a:lnTo>
                  <a:lnTo>
                    <a:pt x="191" y="234"/>
                  </a:lnTo>
                  <a:lnTo>
                    <a:pt x="163" y="248"/>
                  </a:lnTo>
                  <a:lnTo>
                    <a:pt x="134" y="260"/>
                  </a:lnTo>
                  <a:lnTo>
                    <a:pt x="105" y="271"/>
                  </a:lnTo>
                  <a:lnTo>
                    <a:pt x="76" y="280"/>
                  </a:lnTo>
                  <a:lnTo>
                    <a:pt x="25" y="255"/>
                  </a:lnTo>
                  <a:lnTo>
                    <a:pt x="21" y="249"/>
                  </a:lnTo>
                  <a:lnTo>
                    <a:pt x="16" y="240"/>
                  </a:lnTo>
                  <a:lnTo>
                    <a:pt x="10" y="230"/>
                  </a:lnTo>
                  <a:lnTo>
                    <a:pt x="4" y="217"/>
                  </a:lnTo>
                  <a:lnTo>
                    <a:pt x="1" y="204"/>
                  </a:lnTo>
                  <a:lnTo>
                    <a:pt x="0" y="190"/>
                  </a:lnTo>
                  <a:lnTo>
                    <a:pt x="1" y="178"/>
                  </a:lnTo>
                  <a:lnTo>
                    <a:pt x="8" y="167"/>
                  </a:lnTo>
                  <a:lnTo>
                    <a:pt x="14" y="162"/>
                  </a:lnTo>
                  <a:lnTo>
                    <a:pt x="19" y="156"/>
                  </a:lnTo>
                  <a:lnTo>
                    <a:pt x="25" y="151"/>
                  </a:lnTo>
                  <a:lnTo>
                    <a:pt x="31" y="148"/>
                  </a:lnTo>
                  <a:lnTo>
                    <a:pt x="37" y="144"/>
                  </a:lnTo>
                  <a:lnTo>
                    <a:pt x="43" y="141"/>
                  </a:lnTo>
                  <a:lnTo>
                    <a:pt x="47" y="139"/>
                  </a:lnTo>
                  <a:lnTo>
                    <a:pt x="53" y="137"/>
                  </a:lnTo>
                  <a:lnTo>
                    <a:pt x="59" y="139"/>
                  </a:lnTo>
                  <a:lnTo>
                    <a:pt x="63" y="139"/>
                  </a:lnTo>
                  <a:lnTo>
                    <a:pt x="69" y="139"/>
                  </a:lnTo>
                  <a:lnTo>
                    <a:pt x="74" y="139"/>
                  </a:lnTo>
                  <a:lnTo>
                    <a:pt x="71" y="150"/>
                  </a:lnTo>
                  <a:lnTo>
                    <a:pt x="63" y="166"/>
                  </a:lnTo>
                  <a:lnTo>
                    <a:pt x="53" y="181"/>
                  </a:lnTo>
                  <a:lnTo>
                    <a:pt x="41" y="195"/>
                  </a:lnTo>
                  <a:lnTo>
                    <a:pt x="63" y="215"/>
                  </a:lnTo>
                  <a:lnTo>
                    <a:pt x="66" y="211"/>
                  </a:lnTo>
                  <a:lnTo>
                    <a:pt x="69" y="208"/>
                  </a:lnTo>
                  <a:lnTo>
                    <a:pt x="74" y="202"/>
                  </a:lnTo>
                  <a:lnTo>
                    <a:pt x="79" y="195"/>
                  </a:lnTo>
                  <a:lnTo>
                    <a:pt x="84" y="187"/>
                  </a:lnTo>
                  <a:lnTo>
                    <a:pt x="90" y="179"/>
                  </a:lnTo>
                  <a:lnTo>
                    <a:pt x="94" y="171"/>
                  </a:lnTo>
                  <a:lnTo>
                    <a:pt x="99" y="162"/>
                  </a:lnTo>
                  <a:lnTo>
                    <a:pt x="165" y="237"/>
                  </a:lnTo>
                  <a:lnTo>
                    <a:pt x="234" y="173"/>
                  </a:lnTo>
                  <a:lnTo>
                    <a:pt x="165" y="96"/>
                  </a:lnTo>
                  <a:lnTo>
                    <a:pt x="154" y="79"/>
                  </a:lnTo>
                  <a:lnTo>
                    <a:pt x="152" y="80"/>
                  </a:lnTo>
                  <a:lnTo>
                    <a:pt x="147" y="82"/>
                  </a:lnTo>
                  <a:lnTo>
                    <a:pt x="140" y="87"/>
                  </a:lnTo>
                  <a:lnTo>
                    <a:pt x="130" y="91"/>
                  </a:lnTo>
                  <a:lnTo>
                    <a:pt x="120" y="96"/>
                  </a:lnTo>
                  <a:lnTo>
                    <a:pt x="107" y="101"/>
                  </a:lnTo>
                  <a:lnTo>
                    <a:pt x="94" y="105"/>
                  </a:lnTo>
                  <a:lnTo>
                    <a:pt x="82" y="109"/>
                  </a:lnTo>
                  <a:lnTo>
                    <a:pt x="82" y="108"/>
                  </a:lnTo>
                  <a:lnTo>
                    <a:pt x="82" y="108"/>
                  </a:lnTo>
                  <a:lnTo>
                    <a:pt x="81" y="108"/>
                  </a:lnTo>
                  <a:lnTo>
                    <a:pt x="81" y="108"/>
                  </a:lnTo>
                  <a:lnTo>
                    <a:pt x="75" y="106"/>
                  </a:lnTo>
                  <a:lnTo>
                    <a:pt x="68" y="105"/>
                  </a:lnTo>
                  <a:lnTo>
                    <a:pt x="62" y="105"/>
                  </a:lnTo>
                  <a:lnTo>
                    <a:pt x="55" y="106"/>
                  </a:lnTo>
                  <a:lnTo>
                    <a:pt x="51" y="104"/>
                  </a:lnTo>
                  <a:lnTo>
                    <a:pt x="47" y="102"/>
                  </a:lnTo>
                  <a:lnTo>
                    <a:pt x="45" y="98"/>
                  </a:lnTo>
                  <a:lnTo>
                    <a:pt x="43" y="96"/>
                  </a:lnTo>
                  <a:lnTo>
                    <a:pt x="40" y="93"/>
                  </a:lnTo>
                  <a:lnTo>
                    <a:pt x="39" y="89"/>
                  </a:lnTo>
                  <a:lnTo>
                    <a:pt x="38" y="87"/>
                  </a:lnTo>
                  <a:lnTo>
                    <a:pt x="38" y="85"/>
                  </a:lnTo>
                  <a:lnTo>
                    <a:pt x="45" y="83"/>
                  </a:lnTo>
                  <a:lnTo>
                    <a:pt x="51" y="81"/>
                  </a:lnTo>
                  <a:lnTo>
                    <a:pt x="57" y="79"/>
                  </a:lnTo>
                  <a:lnTo>
                    <a:pt x="64" y="74"/>
                  </a:lnTo>
                  <a:lnTo>
                    <a:pt x="71" y="70"/>
                  </a:lnTo>
                  <a:lnTo>
                    <a:pt x="78" y="64"/>
                  </a:lnTo>
                  <a:lnTo>
                    <a:pt x="86" y="58"/>
                  </a:lnTo>
                  <a:lnTo>
                    <a:pt x="94" y="51"/>
                  </a:lnTo>
                  <a:lnTo>
                    <a:pt x="105" y="43"/>
                  </a:lnTo>
                  <a:lnTo>
                    <a:pt x="115" y="34"/>
                  </a:lnTo>
                  <a:lnTo>
                    <a:pt x="127" y="26"/>
                  </a:lnTo>
                  <a:lnTo>
                    <a:pt x="138" y="18"/>
                  </a:lnTo>
                  <a:lnTo>
                    <a:pt x="151" y="11"/>
                  </a:lnTo>
                  <a:lnTo>
                    <a:pt x="163" y="6"/>
                  </a:lnTo>
                  <a:lnTo>
                    <a:pt x="176" y="2"/>
                  </a:lnTo>
                  <a:lnTo>
                    <a:pt x="189" y="0"/>
                  </a:lnTo>
                  <a:lnTo>
                    <a:pt x="196" y="0"/>
                  </a:lnTo>
                  <a:lnTo>
                    <a:pt x="201" y="2"/>
                  </a:lnTo>
                  <a:lnTo>
                    <a:pt x="206" y="4"/>
                  </a:lnTo>
                  <a:lnTo>
                    <a:pt x="210" y="7"/>
                  </a:lnTo>
                  <a:lnTo>
                    <a:pt x="220" y="27"/>
                  </a:lnTo>
                  <a:lnTo>
                    <a:pt x="224" y="51"/>
                  </a:lnTo>
                  <a:lnTo>
                    <a:pt x="226" y="75"/>
                  </a:lnTo>
                  <a:lnTo>
                    <a:pt x="224" y="94"/>
                  </a:lnTo>
                  <a:lnTo>
                    <a:pt x="223" y="102"/>
                  </a:lnTo>
                  <a:lnTo>
                    <a:pt x="224" y="103"/>
                  </a:lnTo>
                  <a:lnTo>
                    <a:pt x="227" y="104"/>
                  </a:lnTo>
                  <a:lnTo>
                    <a:pt x="228" y="105"/>
                  </a:lnTo>
                  <a:lnTo>
                    <a:pt x="229" y="106"/>
                  </a:lnTo>
                  <a:lnTo>
                    <a:pt x="234" y="112"/>
                  </a:lnTo>
                  <a:lnTo>
                    <a:pt x="244" y="126"/>
                  </a:lnTo>
                  <a:lnTo>
                    <a:pt x="252" y="149"/>
                  </a:lnTo>
                  <a:lnTo>
                    <a:pt x="253" y="181"/>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6" name="Freeform 160"/>
            <p:cNvSpPr/>
            <p:nvPr/>
          </p:nvSpPr>
          <p:spPr bwMode="auto">
            <a:xfrm>
              <a:off x="1203" y="2405"/>
              <a:ext cx="41" cy="40"/>
            </a:xfrm>
            <a:custGeom>
              <a:avLst/>
              <a:gdLst/>
              <a:ahLst/>
              <a:cxnLst>
                <a:cxn ang="0">
                  <a:pos x="34" y="0"/>
                </a:cxn>
                <a:cxn ang="0">
                  <a:pos x="82" y="54"/>
                </a:cxn>
                <a:cxn ang="0">
                  <a:pos x="57" y="78"/>
                </a:cxn>
                <a:cxn ang="0">
                  <a:pos x="0" y="14"/>
                </a:cxn>
                <a:cxn ang="0">
                  <a:pos x="10" y="10"/>
                </a:cxn>
                <a:cxn ang="0">
                  <a:pos x="19" y="7"/>
                </a:cxn>
                <a:cxn ang="0">
                  <a:pos x="27" y="3"/>
                </a:cxn>
                <a:cxn ang="0">
                  <a:pos x="34" y="0"/>
                </a:cxn>
              </a:cxnLst>
              <a:rect l="0" t="0" r="r" b="b"/>
              <a:pathLst>
                <a:path w="82" h="78">
                  <a:moveTo>
                    <a:pt x="34" y="0"/>
                  </a:moveTo>
                  <a:lnTo>
                    <a:pt x="82" y="54"/>
                  </a:lnTo>
                  <a:lnTo>
                    <a:pt x="57" y="78"/>
                  </a:lnTo>
                  <a:lnTo>
                    <a:pt x="0" y="14"/>
                  </a:lnTo>
                  <a:lnTo>
                    <a:pt x="10" y="10"/>
                  </a:lnTo>
                  <a:lnTo>
                    <a:pt x="19" y="7"/>
                  </a:lnTo>
                  <a:lnTo>
                    <a:pt x="27" y="3"/>
                  </a:lnTo>
                  <a:lnTo>
                    <a:pt x="34" y="0"/>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7" name="Rectangle 161"/>
            <p:cNvSpPr>
              <a:spLocks noChangeArrowheads="1"/>
            </p:cNvSpPr>
            <p:nvPr/>
          </p:nvSpPr>
          <p:spPr bwMode="auto">
            <a:xfrm>
              <a:off x="1225" y="2386"/>
              <a:ext cx="1" cy="1"/>
            </a:xfrm>
            <a:prstGeom prst="rect">
              <a:avLst/>
            </a:prstGeom>
            <a:solidFill>
              <a:srgbClr val="93C65B"/>
            </a:solidFill>
            <a:ln w="9525">
              <a:noFill/>
              <a:miter lim="800000"/>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8" name="Freeform 162"/>
            <p:cNvSpPr/>
            <p:nvPr/>
          </p:nvSpPr>
          <p:spPr bwMode="auto">
            <a:xfrm>
              <a:off x="938" y="2095"/>
              <a:ext cx="212" cy="211"/>
            </a:xfrm>
            <a:custGeom>
              <a:avLst/>
              <a:gdLst/>
              <a:ahLst/>
              <a:cxnLst>
                <a:cxn ang="0">
                  <a:pos x="190" y="1"/>
                </a:cxn>
                <a:cxn ang="0">
                  <a:pos x="148" y="9"/>
                </a:cxn>
                <a:cxn ang="0">
                  <a:pos x="110" y="25"/>
                </a:cxn>
                <a:cxn ang="0">
                  <a:pos x="77" y="48"/>
                </a:cxn>
                <a:cxn ang="0">
                  <a:pos x="48" y="77"/>
                </a:cxn>
                <a:cxn ang="0">
                  <a:pos x="25" y="111"/>
                </a:cxn>
                <a:cxn ang="0">
                  <a:pos x="9" y="149"/>
                </a:cxn>
                <a:cxn ang="0">
                  <a:pos x="1" y="189"/>
                </a:cxn>
                <a:cxn ang="0">
                  <a:pos x="1" y="232"/>
                </a:cxn>
                <a:cxn ang="0">
                  <a:pos x="9" y="273"/>
                </a:cxn>
                <a:cxn ang="0">
                  <a:pos x="25" y="311"/>
                </a:cxn>
                <a:cxn ang="0">
                  <a:pos x="48" y="346"/>
                </a:cxn>
                <a:cxn ang="0">
                  <a:pos x="78" y="374"/>
                </a:cxn>
                <a:cxn ang="0">
                  <a:pos x="113" y="397"/>
                </a:cxn>
                <a:cxn ang="0">
                  <a:pos x="151" y="413"/>
                </a:cxn>
                <a:cxn ang="0">
                  <a:pos x="191" y="422"/>
                </a:cxn>
                <a:cxn ang="0">
                  <a:pos x="232" y="422"/>
                </a:cxn>
                <a:cxn ang="0">
                  <a:pos x="273" y="413"/>
                </a:cxn>
                <a:cxn ang="0">
                  <a:pos x="311" y="397"/>
                </a:cxn>
                <a:cxn ang="0">
                  <a:pos x="345" y="374"/>
                </a:cxn>
                <a:cxn ang="0">
                  <a:pos x="374" y="346"/>
                </a:cxn>
                <a:cxn ang="0">
                  <a:pos x="397" y="311"/>
                </a:cxn>
                <a:cxn ang="0">
                  <a:pos x="413" y="273"/>
                </a:cxn>
                <a:cxn ang="0">
                  <a:pos x="421" y="232"/>
                </a:cxn>
                <a:cxn ang="0">
                  <a:pos x="421" y="190"/>
                </a:cxn>
                <a:cxn ang="0">
                  <a:pos x="413" y="150"/>
                </a:cxn>
                <a:cxn ang="0">
                  <a:pos x="397" y="112"/>
                </a:cxn>
                <a:cxn ang="0">
                  <a:pos x="374" y="77"/>
                </a:cxn>
                <a:cxn ang="0">
                  <a:pos x="345" y="48"/>
                </a:cxn>
                <a:cxn ang="0">
                  <a:pos x="311" y="25"/>
                </a:cxn>
                <a:cxn ang="0">
                  <a:pos x="273" y="9"/>
                </a:cxn>
                <a:cxn ang="0">
                  <a:pos x="232" y="1"/>
                </a:cxn>
              </a:cxnLst>
              <a:rect l="0" t="0" r="r" b="b"/>
              <a:pathLst>
                <a:path w="422" h="423">
                  <a:moveTo>
                    <a:pt x="212" y="0"/>
                  </a:moveTo>
                  <a:lnTo>
                    <a:pt x="190" y="1"/>
                  </a:lnTo>
                  <a:lnTo>
                    <a:pt x="169" y="5"/>
                  </a:lnTo>
                  <a:lnTo>
                    <a:pt x="148" y="9"/>
                  </a:lnTo>
                  <a:lnTo>
                    <a:pt x="129" y="16"/>
                  </a:lnTo>
                  <a:lnTo>
                    <a:pt x="110" y="25"/>
                  </a:lnTo>
                  <a:lnTo>
                    <a:pt x="93" y="36"/>
                  </a:lnTo>
                  <a:lnTo>
                    <a:pt x="77" y="48"/>
                  </a:lnTo>
                  <a:lnTo>
                    <a:pt x="62" y="62"/>
                  </a:lnTo>
                  <a:lnTo>
                    <a:pt x="48" y="77"/>
                  </a:lnTo>
                  <a:lnTo>
                    <a:pt x="35" y="93"/>
                  </a:lnTo>
                  <a:lnTo>
                    <a:pt x="25" y="111"/>
                  </a:lnTo>
                  <a:lnTo>
                    <a:pt x="16" y="129"/>
                  </a:lnTo>
                  <a:lnTo>
                    <a:pt x="9" y="149"/>
                  </a:lnTo>
                  <a:lnTo>
                    <a:pt x="4" y="168"/>
                  </a:lnTo>
                  <a:lnTo>
                    <a:pt x="1" y="189"/>
                  </a:lnTo>
                  <a:lnTo>
                    <a:pt x="0" y="211"/>
                  </a:lnTo>
                  <a:lnTo>
                    <a:pt x="1" y="232"/>
                  </a:lnTo>
                  <a:lnTo>
                    <a:pt x="4" y="252"/>
                  </a:lnTo>
                  <a:lnTo>
                    <a:pt x="9" y="273"/>
                  </a:lnTo>
                  <a:lnTo>
                    <a:pt x="16" y="293"/>
                  </a:lnTo>
                  <a:lnTo>
                    <a:pt x="25" y="311"/>
                  </a:lnTo>
                  <a:lnTo>
                    <a:pt x="35" y="328"/>
                  </a:lnTo>
                  <a:lnTo>
                    <a:pt x="48" y="346"/>
                  </a:lnTo>
                  <a:lnTo>
                    <a:pt x="62" y="361"/>
                  </a:lnTo>
                  <a:lnTo>
                    <a:pt x="78" y="374"/>
                  </a:lnTo>
                  <a:lnTo>
                    <a:pt x="94" y="387"/>
                  </a:lnTo>
                  <a:lnTo>
                    <a:pt x="113" y="397"/>
                  </a:lnTo>
                  <a:lnTo>
                    <a:pt x="131" y="407"/>
                  </a:lnTo>
                  <a:lnTo>
                    <a:pt x="151" y="413"/>
                  </a:lnTo>
                  <a:lnTo>
                    <a:pt x="170" y="418"/>
                  </a:lnTo>
                  <a:lnTo>
                    <a:pt x="191" y="422"/>
                  </a:lnTo>
                  <a:lnTo>
                    <a:pt x="212" y="423"/>
                  </a:lnTo>
                  <a:lnTo>
                    <a:pt x="232" y="422"/>
                  </a:lnTo>
                  <a:lnTo>
                    <a:pt x="253" y="418"/>
                  </a:lnTo>
                  <a:lnTo>
                    <a:pt x="273" y="413"/>
                  </a:lnTo>
                  <a:lnTo>
                    <a:pt x="292" y="407"/>
                  </a:lnTo>
                  <a:lnTo>
                    <a:pt x="311" y="397"/>
                  </a:lnTo>
                  <a:lnTo>
                    <a:pt x="328" y="387"/>
                  </a:lnTo>
                  <a:lnTo>
                    <a:pt x="345" y="374"/>
                  </a:lnTo>
                  <a:lnTo>
                    <a:pt x="360" y="361"/>
                  </a:lnTo>
                  <a:lnTo>
                    <a:pt x="374" y="346"/>
                  </a:lnTo>
                  <a:lnTo>
                    <a:pt x="387" y="328"/>
                  </a:lnTo>
                  <a:lnTo>
                    <a:pt x="397" y="311"/>
                  </a:lnTo>
                  <a:lnTo>
                    <a:pt x="406" y="293"/>
                  </a:lnTo>
                  <a:lnTo>
                    <a:pt x="413" y="273"/>
                  </a:lnTo>
                  <a:lnTo>
                    <a:pt x="418" y="252"/>
                  </a:lnTo>
                  <a:lnTo>
                    <a:pt x="421" y="232"/>
                  </a:lnTo>
                  <a:lnTo>
                    <a:pt x="422" y="211"/>
                  </a:lnTo>
                  <a:lnTo>
                    <a:pt x="421" y="190"/>
                  </a:lnTo>
                  <a:lnTo>
                    <a:pt x="418" y="169"/>
                  </a:lnTo>
                  <a:lnTo>
                    <a:pt x="413" y="150"/>
                  </a:lnTo>
                  <a:lnTo>
                    <a:pt x="406" y="130"/>
                  </a:lnTo>
                  <a:lnTo>
                    <a:pt x="397" y="112"/>
                  </a:lnTo>
                  <a:lnTo>
                    <a:pt x="387" y="94"/>
                  </a:lnTo>
                  <a:lnTo>
                    <a:pt x="374" y="77"/>
                  </a:lnTo>
                  <a:lnTo>
                    <a:pt x="360" y="62"/>
                  </a:lnTo>
                  <a:lnTo>
                    <a:pt x="345" y="48"/>
                  </a:lnTo>
                  <a:lnTo>
                    <a:pt x="328" y="36"/>
                  </a:lnTo>
                  <a:lnTo>
                    <a:pt x="311" y="25"/>
                  </a:lnTo>
                  <a:lnTo>
                    <a:pt x="292" y="16"/>
                  </a:lnTo>
                  <a:lnTo>
                    <a:pt x="273" y="9"/>
                  </a:lnTo>
                  <a:lnTo>
                    <a:pt x="253" y="5"/>
                  </a:lnTo>
                  <a:lnTo>
                    <a:pt x="232" y="1"/>
                  </a:lnTo>
                  <a:lnTo>
                    <a:pt x="212" y="0"/>
                  </a:lnTo>
                  <a:close/>
                </a:path>
              </a:pathLst>
            </a:custGeom>
            <a:solidFill>
              <a:srgbClr val="000000"/>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9" name="Freeform 163"/>
            <p:cNvSpPr/>
            <p:nvPr/>
          </p:nvSpPr>
          <p:spPr bwMode="auto">
            <a:xfrm>
              <a:off x="953" y="2109"/>
              <a:ext cx="182" cy="182"/>
            </a:xfrm>
            <a:custGeom>
              <a:avLst/>
              <a:gdLst/>
              <a:ahLst/>
              <a:cxnLst>
                <a:cxn ang="0">
                  <a:pos x="182" y="364"/>
                </a:cxn>
                <a:cxn ang="0">
                  <a:pos x="163" y="363"/>
                </a:cxn>
                <a:cxn ang="0">
                  <a:pos x="146" y="360"/>
                </a:cxn>
                <a:cxn ang="0">
                  <a:pos x="129" y="356"/>
                </a:cxn>
                <a:cxn ang="0">
                  <a:pos x="111" y="350"/>
                </a:cxn>
                <a:cxn ang="0">
                  <a:pos x="95" y="343"/>
                </a:cxn>
                <a:cxn ang="0">
                  <a:pos x="80" y="334"/>
                </a:cxn>
                <a:cxn ang="0">
                  <a:pos x="67" y="323"/>
                </a:cxn>
                <a:cxn ang="0">
                  <a:pos x="53" y="311"/>
                </a:cxn>
                <a:cxn ang="0">
                  <a:pos x="40" y="297"/>
                </a:cxn>
                <a:cxn ang="0">
                  <a:pos x="30" y="283"/>
                </a:cxn>
                <a:cxn ang="0">
                  <a:pos x="20" y="268"/>
                </a:cxn>
                <a:cxn ang="0">
                  <a:pos x="14" y="252"/>
                </a:cxn>
                <a:cxn ang="0">
                  <a:pos x="8" y="235"/>
                </a:cxn>
                <a:cxn ang="0">
                  <a:pos x="3" y="218"/>
                </a:cxn>
                <a:cxn ang="0">
                  <a:pos x="1" y="200"/>
                </a:cxn>
                <a:cxn ang="0">
                  <a:pos x="0" y="182"/>
                </a:cxn>
                <a:cxn ang="0">
                  <a:pos x="1" y="163"/>
                </a:cxn>
                <a:cxn ang="0">
                  <a:pos x="3" y="146"/>
                </a:cxn>
                <a:cxn ang="0">
                  <a:pos x="8" y="129"/>
                </a:cxn>
                <a:cxn ang="0">
                  <a:pos x="14" y="113"/>
                </a:cxn>
                <a:cxn ang="0">
                  <a:pos x="20" y="97"/>
                </a:cxn>
                <a:cxn ang="0">
                  <a:pos x="30" y="82"/>
                </a:cxn>
                <a:cxn ang="0">
                  <a:pos x="40" y="68"/>
                </a:cxn>
                <a:cxn ang="0">
                  <a:pos x="53" y="54"/>
                </a:cxn>
                <a:cxn ang="0">
                  <a:pos x="67" y="41"/>
                </a:cxn>
                <a:cxn ang="0">
                  <a:pos x="80" y="31"/>
                </a:cxn>
                <a:cxn ang="0">
                  <a:pos x="95" y="22"/>
                </a:cxn>
                <a:cxn ang="0">
                  <a:pos x="111" y="14"/>
                </a:cxn>
                <a:cxn ang="0">
                  <a:pos x="129" y="8"/>
                </a:cxn>
                <a:cxn ang="0">
                  <a:pos x="146" y="3"/>
                </a:cxn>
                <a:cxn ang="0">
                  <a:pos x="163" y="1"/>
                </a:cxn>
                <a:cxn ang="0">
                  <a:pos x="182" y="0"/>
                </a:cxn>
                <a:cxn ang="0">
                  <a:pos x="200" y="1"/>
                </a:cxn>
                <a:cxn ang="0">
                  <a:pos x="217" y="3"/>
                </a:cxn>
                <a:cxn ang="0">
                  <a:pos x="235" y="8"/>
                </a:cxn>
                <a:cxn ang="0">
                  <a:pos x="251" y="14"/>
                </a:cxn>
                <a:cxn ang="0">
                  <a:pos x="267" y="22"/>
                </a:cxn>
                <a:cxn ang="0">
                  <a:pos x="282" y="31"/>
                </a:cxn>
                <a:cxn ang="0">
                  <a:pos x="296" y="41"/>
                </a:cxn>
                <a:cxn ang="0">
                  <a:pos x="310" y="54"/>
                </a:cxn>
                <a:cxn ang="0">
                  <a:pos x="322" y="68"/>
                </a:cxn>
                <a:cxn ang="0">
                  <a:pos x="333" y="82"/>
                </a:cxn>
                <a:cxn ang="0">
                  <a:pos x="342" y="97"/>
                </a:cxn>
                <a:cxn ang="0">
                  <a:pos x="350" y="113"/>
                </a:cxn>
                <a:cxn ang="0">
                  <a:pos x="356" y="129"/>
                </a:cxn>
                <a:cxn ang="0">
                  <a:pos x="360" y="146"/>
                </a:cxn>
                <a:cxn ang="0">
                  <a:pos x="363" y="163"/>
                </a:cxn>
                <a:cxn ang="0">
                  <a:pos x="364" y="182"/>
                </a:cxn>
                <a:cxn ang="0">
                  <a:pos x="360" y="219"/>
                </a:cxn>
                <a:cxn ang="0">
                  <a:pos x="350" y="253"/>
                </a:cxn>
                <a:cxn ang="0">
                  <a:pos x="333" y="284"/>
                </a:cxn>
                <a:cxn ang="0">
                  <a:pos x="311" y="311"/>
                </a:cxn>
                <a:cxn ang="0">
                  <a:pos x="283" y="333"/>
                </a:cxn>
                <a:cxn ang="0">
                  <a:pos x="252" y="350"/>
                </a:cxn>
                <a:cxn ang="0">
                  <a:pos x="219" y="360"/>
                </a:cxn>
                <a:cxn ang="0">
                  <a:pos x="182" y="364"/>
                </a:cxn>
              </a:cxnLst>
              <a:rect l="0" t="0" r="r" b="b"/>
              <a:pathLst>
                <a:path w="364" h="364">
                  <a:moveTo>
                    <a:pt x="182" y="364"/>
                  </a:moveTo>
                  <a:lnTo>
                    <a:pt x="163" y="363"/>
                  </a:lnTo>
                  <a:lnTo>
                    <a:pt x="146" y="360"/>
                  </a:lnTo>
                  <a:lnTo>
                    <a:pt x="129" y="356"/>
                  </a:lnTo>
                  <a:lnTo>
                    <a:pt x="111" y="350"/>
                  </a:lnTo>
                  <a:lnTo>
                    <a:pt x="95" y="343"/>
                  </a:lnTo>
                  <a:lnTo>
                    <a:pt x="80" y="334"/>
                  </a:lnTo>
                  <a:lnTo>
                    <a:pt x="67" y="323"/>
                  </a:lnTo>
                  <a:lnTo>
                    <a:pt x="53" y="311"/>
                  </a:lnTo>
                  <a:lnTo>
                    <a:pt x="40" y="297"/>
                  </a:lnTo>
                  <a:lnTo>
                    <a:pt x="30" y="283"/>
                  </a:lnTo>
                  <a:lnTo>
                    <a:pt x="20" y="268"/>
                  </a:lnTo>
                  <a:lnTo>
                    <a:pt x="14" y="252"/>
                  </a:lnTo>
                  <a:lnTo>
                    <a:pt x="8" y="235"/>
                  </a:lnTo>
                  <a:lnTo>
                    <a:pt x="3" y="218"/>
                  </a:lnTo>
                  <a:lnTo>
                    <a:pt x="1" y="200"/>
                  </a:lnTo>
                  <a:lnTo>
                    <a:pt x="0" y="182"/>
                  </a:lnTo>
                  <a:lnTo>
                    <a:pt x="1" y="163"/>
                  </a:lnTo>
                  <a:lnTo>
                    <a:pt x="3" y="146"/>
                  </a:lnTo>
                  <a:lnTo>
                    <a:pt x="8" y="129"/>
                  </a:lnTo>
                  <a:lnTo>
                    <a:pt x="14" y="113"/>
                  </a:lnTo>
                  <a:lnTo>
                    <a:pt x="20" y="97"/>
                  </a:lnTo>
                  <a:lnTo>
                    <a:pt x="30" y="82"/>
                  </a:lnTo>
                  <a:lnTo>
                    <a:pt x="40" y="68"/>
                  </a:lnTo>
                  <a:lnTo>
                    <a:pt x="53" y="54"/>
                  </a:lnTo>
                  <a:lnTo>
                    <a:pt x="67" y="41"/>
                  </a:lnTo>
                  <a:lnTo>
                    <a:pt x="80" y="31"/>
                  </a:lnTo>
                  <a:lnTo>
                    <a:pt x="95" y="22"/>
                  </a:lnTo>
                  <a:lnTo>
                    <a:pt x="111" y="14"/>
                  </a:lnTo>
                  <a:lnTo>
                    <a:pt x="129" y="8"/>
                  </a:lnTo>
                  <a:lnTo>
                    <a:pt x="146" y="3"/>
                  </a:lnTo>
                  <a:lnTo>
                    <a:pt x="163" y="1"/>
                  </a:lnTo>
                  <a:lnTo>
                    <a:pt x="182" y="0"/>
                  </a:lnTo>
                  <a:lnTo>
                    <a:pt x="200" y="1"/>
                  </a:lnTo>
                  <a:lnTo>
                    <a:pt x="217" y="3"/>
                  </a:lnTo>
                  <a:lnTo>
                    <a:pt x="235" y="8"/>
                  </a:lnTo>
                  <a:lnTo>
                    <a:pt x="251" y="14"/>
                  </a:lnTo>
                  <a:lnTo>
                    <a:pt x="267" y="22"/>
                  </a:lnTo>
                  <a:lnTo>
                    <a:pt x="282" y="31"/>
                  </a:lnTo>
                  <a:lnTo>
                    <a:pt x="296" y="41"/>
                  </a:lnTo>
                  <a:lnTo>
                    <a:pt x="310" y="54"/>
                  </a:lnTo>
                  <a:lnTo>
                    <a:pt x="322" y="68"/>
                  </a:lnTo>
                  <a:lnTo>
                    <a:pt x="333" y="82"/>
                  </a:lnTo>
                  <a:lnTo>
                    <a:pt x="342" y="97"/>
                  </a:lnTo>
                  <a:lnTo>
                    <a:pt x="350" y="113"/>
                  </a:lnTo>
                  <a:lnTo>
                    <a:pt x="356" y="129"/>
                  </a:lnTo>
                  <a:lnTo>
                    <a:pt x="360" y="146"/>
                  </a:lnTo>
                  <a:lnTo>
                    <a:pt x="363" y="163"/>
                  </a:lnTo>
                  <a:lnTo>
                    <a:pt x="364" y="182"/>
                  </a:lnTo>
                  <a:lnTo>
                    <a:pt x="360" y="219"/>
                  </a:lnTo>
                  <a:lnTo>
                    <a:pt x="350" y="253"/>
                  </a:lnTo>
                  <a:lnTo>
                    <a:pt x="333" y="284"/>
                  </a:lnTo>
                  <a:lnTo>
                    <a:pt x="311" y="311"/>
                  </a:lnTo>
                  <a:lnTo>
                    <a:pt x="283" y="333"/>
                  </a:lnTo>
                  <a:lnTo>
                    <a:pt x="252" y="350"/>
                  </a:lnTo>
                  <a:lnTo>
                    <a:pt x="219" y="360"/>
                  </a:lnTo>
                  <a:lnTo>
                    <a:pt x="182" y="364"/>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30" name="Freeform 164"/>
            <p:cNvSpPr/>
            <p:nvPr/>
          </p:nvSpPr>
          <p:spPr bwMode="auto">
            <a:xfrm>
              <a:off x="995" y="2130"/>
              <a:ext cx="107" cy="130"/>
            </a:xfrm>
            <a:custGeom>
              <a:avLst/>
              <a:gdLst/>
              <a:ahLst/>
              <a:cxnLst>
                <a:cxn ang="0">
                  <a:pos x="100" y="0"/>
                </a:cxn>
                <a:cxn ang="0">
                  <a:pos x="79" y="2"/>
                </a:cxn>
                <a:cxn ang="0">
                  <a:pos x="61" y="11"/>
                </a:cxn>
                <a:cxn ang="0">
                  <a:pos x="43" y="22"/>
                </a:cxn>
                <a:cxn ang="0">
                  <a:pos x="29" y="38"/>
                </a:cxn>
                <a:cxn ang="0">
                  <a:pos x="17" y="58"/>
                </a:cxn>
                <a:cxn ang="0">
                  <a:pos x="8" y="80"/>
                </a:cxn>
                <a:cxn ang="0">
                  <a:pos x="2" y="104"/>
                </a:cxn>
                <a:cxn ang="0">
                  <a:pos x="0" y="130"/>
                </a:cxn>
                <a:cxn ang="0">
                  <a:pos x="2" y="157"/>
                </a:cxn>
                <a:cxn ang="0">
                  <a:pos x="8" y="181"/>
                </a:cxn>
                <a:cxn ang="0">
                  <a:pos x="17" y="204"/>
                </a:cxn>
                <a:cxn ang="0">
                  <a:pos x="29" y="224"/>
                </a:cxn>
                <a:cxn ang="0">
                  <a:pos x="43" y="240"/>
                </a:cxn>
                <a:cxn ang="0">
                  <a:pos x="61" y="251"/>
                </a:cxn>
                <a:cxn ang="0">
                  <a:pos x="79" y="259"/>
                </a:cxn>
                <a:cxn ang="0">
                  <a:pos x="100" y="262"/>
                </a:cxn>
                <a:cxn ang="0">
                  <a:pos x="120" y="259"/>
                </a:cxn>
                <a:cxn ang="0">
                  <a:pos x="139" y="251"/>
                </a:cxn>
                <a:cxn ang="0">
                  <a:pos x="156" y="240"/>
                </a:cxn>
                <a:cxn ang="0">
                  <a:pos x="171" y="224"/>
                </a:cxn>
                <a:cxn ang="0">
                  <a:pos x="184" y="204"/>
                </a:cxn>
                <a:cxn ang="0">
                  <a:pos x="193" y="181"/>
                </a:cxn>
                <a:cxn ang="0">
                  <a:pos x="199" y="157"/>
                </a:cxn>
                <a:cxn ang="0">
                  <a:pos x="201" y="130"/>
                </a:cxn>
                <a:cxn ang="0">
                  <a:pos x="199" y="104"/>
                </a:cxn>
                <a:cxn ang="0">
                  <a:pos x="193" y="80"/>
                </a:cxn>
                <a:cxn ang="0">
                  <a:pos x="184" y="58"/>
                </a:cxn>
                <a:cxn ang="0">
                  <a:pos x="171" y="38"/>
                </a:cxn>
                <a:cxn ang="0">
                  <a:pos x="156" y="22"/>
                </a:cxn>
                <a:cxn ang="0">
                  <a:pos x="139" y="11"/>
                </a:cxn>
                <a:cxn ang="0">
                  <a:pos x="120" y="2"/>
                </a:cxn>
                <a:cxn ang="0">
                  <a:pos x="100" y="0"/>
                </a:cxn>
              </a:cxnLst>
              <a:rect l="0" t="0" r="r" b="b"/>
              <a:pathLst>
                <a:path w="201" h="262">
                  <a:moveTo>
                    <a:pt x="100" y="0"/>
                  </a:moveTo>
                  <a:lnTo>
                    <a:pt x="79" y="2"/>
                  </a:lnTo>
                  <a:lnTo>
                    <a:pt x="61" y="11"/>
                  </a:lnTo>
                  <a:lnTo>
                    <a:pt x="43" y="22"/>
                  </a:lnTo>
                  <a:lnTo>
                    <a:pt x="29" y="38"/>
                  </a:lnTo>
                  <a:lnTo>
                    <a:pt x="17" y="58"/>
                  </a:lnTo>
                  <a:lnTo>
                    <a:pt x="8" y="80"/>
                  </a:lnTo>
                  <a:lnTo>
                    <a:pt x="2" y="104"/>
                  </a:lnTo>
                  <a:lnTo>
                    <a:pt x="0" y="130"/>
                  </a:lnTo>
                  <a:lnTo>
                    <a:pt x="2" y="157"/>
                  </a:lnTo>
                  <a:lnTo>
                    <a:pt x="8" y="181"/>
                  </a:lnTo>
                  <a:lnTo>
                    <a:pt x="17" y="204"/>
                  </a:lnTo>
                  <a:lnTo>
                    <a:pt x="29" y="224"/>
                  </a:lnTo>
                  <a:lnTo>
                    <a:pt x="43" y="240"/>
                  </a:lnTo>
                  <a:lnTo>
                    <a:pt x="61" y="251"/>
                  </a:lnTo>
                  <a:lnTo>
                    <a:pt x="79" y="259"/>
                  </a:lnTo>
                  <a:lnTo>
                    <a:pt x="100" y="262"/>
                  </a:lnTo>
                  <a:lnTo>
                    <a:pt x="120" y="259"/>
                  </a:lnTo>
                  <a:lnTo>
                    <a:pt x="139" y="251"/>
                  </a:lnTo>
                  <a:lnTo>
                    <a:pt x="156" y="240"/>
                  </a:lnTo>
                  <a:lnTo>
                    <a:pt x="171" y="224"/>
                  </a:lnTo>
                  <a:lnTo>
                    <a:pt x="184" y="204"/>
                  </a:lnTo>
                  <a:lnTo>
                    <a:pt x="193" y="181"/>
                  </a:lnTo>
                  <a:lnTo>
                    <a:pt x="199" y="157"/>
                  </a:lnTo>
                  <a:lnTo>
                    <a:pt x="201" y="130"/>
                  </a:lnTo>
                  <a:lnTo>
                    <a:pt x="199" y="104"/>
                  </a:lnTo>
                  <a:lnTo>
                    <a:pt x="193" y="80"/>
                  </a:lnTo>
                  <a:lnTo>
                    <a:pt x="184" y="58"/>
                  </a:lnTo>
                  <a:lnTo>
                    <a:pt x="171" y="38"/>
                  </a:lnTo>
                  <a:lnTo>
                    <a:pt x="156" y="22"/>
                  </a:lnTo>
                  <a:lnTo>
                    <a:pt x="139" y="11"/>
                  </a:lnTo>
                  <a:lnTo>
                    <a:pt x="120" y="2"/>
                  </a:lnTo>
                  <a:lnTo>
                    <a:pt x="100" y="0"/>
                  </a:lnTo>
                  <a:close/>
                </a:path>
              </a:pathLst>
            </a:custGeom>
            <a:solidFill>
              <a:srgbClr val="000000"/>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grpSp>
    </p:spTree>
    <p:custDataLst>
      <p:tags r:id="rId1"/>
    </p:custData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25"/>
          <p:cNvSpPr/>
          <p:nvPr userDrawn="1"/>
        </p:nvSpPr>
        <p:spPr>
          <a:xfrm>
            <a:off x="0" y="4077970"/>
            <a:ext cx="1886585" cy="2780030"/>
          </a:xfrm>
          <a:custGeom>
            <a:avLst/>
            <a:gdLst>
              <a:gd name="connsiteX0" fmla="*/ 0 w 6726477"/>
              <a:gd name="connsiteY0" fmla="*/ 0 h 6851441"/>
              <a:gd name="connsiteX1" fmla="*/ 6726477 w 6726477"/>
              <a:gd name="connsiteY1" fmla="*/ 0 h 6851441"/>
              <a:gd name="connsiteX2" fmla="*/ 6726477 w 6726477"/>
              <a:gd name="connsiteY2" fmla="*/ 6851441 h 6851441"/>
              <a:gd name="connsiteX3" fmla="*/ 0 w 6726477"/>
              <a:gd name="connsiteY3" fmla="*/ 6851441 h 6851441"/>
              <a:gd name="connsiteX4" fmla="*/ 0 w 6726477"/>
              <a:gd name="connsiteY4" fmla="*/ 0 h 6851441"/>
              <a:gd name="connsiteX0-1" fmla="*/ 0 w 6726477"/>
              <a:gd name="connsiteY0-2" fmla="*/ 0 h 6851441"/>
              <a:gd name="connsiteX1-3" fmla="*/ 3056351 w 6726477"/>
              <a:gd name="connsiteY1-4" fmla="*/ 2981195 h 6851441"/>
              <a:gd name="connsiteX2-5" fmla="*/ 6726477 w 6726477"/>
              <a:gd name="connsiteY2-6" fmla="*/ 6851441 h 6851441"/>
              <a:gd name="connsiteX3-7" fmla="*/ 0 w 6726477"/>
              <a:gd name="connsiteY3-8" fmla="*/ 6851441 h 6851441"/>
              <a:gd name="connsiteX4-9" fmla="*/ 0 w 6726477"/>
              <a:gd name="connsiteY4-10" fmla="*/ 0 h 685144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726477" h="6851441">
                <a:moveTo>
                  <a:pt x="0" y="0"/>
                </a:moveTo>
                <a:lnTo>
                  <a:pt x="3056351" y="2981195"/>
                </a:lnTo>
                <a:lnTo>
                  <a:pt x="6726477" y="6851441"/>
                </a:lnTo>
                <a:lnTo>
                  <a:pt x="0" y="6851441"/>
                </a:lnTo>
                <a:lnTo>
                  <a:pt x="0" y="0"/>
                </a:lnTo>
                <a:close/>
              </a:path>
            </a:pathLst>
          </a:custGeom>
          <a:solidFill>
            <a:srgbClr val="318F79"/>
          </a:solidFill>
          <a:ln w="12700" cap="flat" cmpd="sng" algn="ctr">
            <a:noFill/>
            <a:prstDash val="solid"/>
            <a:miter lim="800000"/>
          </a:ln>
          <a:effectLst/>
        </p:spPr>
        <p:txBody>
          <a:bodyPr rtlCol="0" anchor="ctr"/>
          <a:p>
            <a:pPr algn="ctr"/>
            <a:endParaRPr lang="zh-CN" altLang="en-US" dirty="0">
              <a:solidFill>
                <a:srgbClr val="FFFFFF"/>
              </a:solidFill>
              <a:latin typeface="Arial Narrow" panose="020B0606020202030204" charset="0"/>
              <a:ea typeface="汉仪全唐诗简" panose="00020600040101010101" pitchFamily="18" charset="-122"/>
              <a:cs typeface="汉仪全唐诗简" panose="00020600040101010101" pitchFamily="18" charset="-122"/>
              <a:sym typeface="Arial Narrow" panose="020B0606020202030204" charset="0"/>
            </a:endParaRPr>
          </a:p>
        </p:txBody>
      </p:sp>
      <p:sp>
        <p:nvSpPr>
          <p:cNvPr id="2" name="TextBox 2"/>
          <p:cNvSpPr txBox="1"/>
          <p:nvPr>
            <p:custDataLst>
              <p:tags r:id="rId1"/>
            </p:custDataLst>
          </p:nvPr>
        </p:nvSpPr>
        <p:spPr>
          <a:xfrm>
            <a:off x="540385" y="0"/>
            <a:ext cx="2019935" cy="521970"/>
          </a:xfrm>
          <a:prstGeom prst="rect">
            <a:avLst/>
          </a:prstGeom>
          <a:noFill/>
        </p:spPr>
        <p:txBody>
          <a:bodyPr wrap="square" rtlCol="0">
            <a:spAutoFit/>
          </a:bodyPr>
          <a:p>
            <a:pPr algn="dist"/>
            <a:r>
              <a:rPr lang="zh-CN" altLang="en-US" sz="2800" b="1" dirty="0">
                <a:solidFill>
                  <a:schemeClr val="accent4">
                    <a:lumMod val="50000"/>
                  </a:schemeClr>
                </a:solidFill>
                <a:latin typeface="微软雅黑" panose="020B0503020204020204" charset="-122"/>
                <a:ea typeface="微软雅黑" panose="020B0503020204020204" charset="-122"/>
                <a:cs typeface="微软雅黑" panose="020B0503020204020204" charset="-122"/>
                <a:sym typeface="+mn-ea"/>
              </a:rPr>
              <a:t>学习目标</a:t>
            </a:r>
            <a:endParaRPr lang="zh-CN" altLang="en-US" sz="2800" b="1" dirty="0">
              <a:solidFill>
                <a:schemeClr val="accent4">
                  <a:lumMod val="50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3" name="同侧圆角矩形 2"/>
          <p:cNvSpPr/>
          <p:nvPr>
            <p:custDataLst>
              <p:tags r:id="rId2"/>
            </p:custDataLst>
          </p:nvPr>
        </p:nvSpPr>
        <p:spPr>
          <a:xfrm rot="5400000">
            <a:off x="23495" y="-29210"/>
            <a:ext cx="399415" cy="457200"/>
          </a:xfrm>
          <a:prstGeom prst="round2SameRect">
            <a:avLst>
              <a:gd name="adj1" fmla="val 50000"/>
              <a:gd name="adj2" fmla="val 0"/>
            </a:avLst>
          </a:prstGeom>
        </p:spPr>
        <p:style>
          <a:lnRef idx="0">
            <a:srgbClr val="FFFFFF"/>
          </a:lnRef>
          <a:fillRef idx="1">
            <a:schemeClr val="accent5"/>
          </a:fillRef>
          <a:effectRef idx="2">
            <a:schemeClr val="accent5"/>
          </a:effectRef>
          <a:fontRef idx="minor">
            <a:schemeClr val="lt1"/>
          </a:fontRef>
        </p:style>
        <p:txBody>
          <a:bodyPr rtlCol="0" anchor="ctr"/>
          <a:p>
            <a:pPr algn="ctr"/>
            <a:endParaRPr lang="zh-CN" altLang="en-US"/>
          </a:p>
        </p:txBody>
      </p:sp>
      <p:pic>
        <p:nvPicPr>
          <p:cNvPr id="46" name="图片 4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90760" y="3698875"/>
            <a:ext cx="2242185" cy="2997200"/>
          </a:xfrm>
          <a:prstGeom prst="rect">
            <a:avLst/>
          </a:prstGeom>
        </p:spPr>
      </p:pic>
      <p:sp>
        <p:nvSpPr>
          <p:cNvPr id="100" name="文本框 99"/>
          <p:cNvSpPr txBox="1"/>
          <p:nvPr/>
        </p:nvSpPr>
        <p:spPr>
          <a:xfrm>
            <a:off x="1473835" y="558800"/>
            <a:ext cx="10126980" cy="6156325"/>
          </a:xfrm>
          <a:prstGeom prst="rect">
            <a:avLst/>
          </a:prstGeom>
          <a:noFill/>
          <a:ln w="9525">
            <a:noFill/>
          </a:ln>
        </p:spPr>
        <p:txBody>
          <a:bodyPr wrap="square">
            <a:spAutoFit/>
          </a:bodyPr>
          <a:p>
            <a:pPr indent="0">
              <a:lnSpc>
                <a:spcPct val="135000"/>
              </a:lnSpc>
              <a:spcBef>
                <a:spcPts val="0"/>
              </a:spcBef>
              <a:spcAft>
                <a:spcPts val="0"/>
              </a:spcAft>
            </a:pPr>
            <a:r>
              <a:rPr lang="zh-CN" altLang="en-US" sz="2400" b="1" dirty="0">
                <a:solidFill>
                  <a:schemeClr val="accent4">
                    <a:lumMod val="50000"/>
                  </a:schemeClr>
                </a:solidFill>
                <a:latin typeface="微软雅黑" panose="020B0503020204020204" charset="-122"/>
                <a:ea typeface="微软雅黑" panose="020B0503020204020204" charset="-122"/>
                <a:cs typeface="微软雅黑" panose="020B0503020204020204" charset="-122"/>
              </a:rPr>
              <a:t>◆知识目标 </a:t>
            </a:r>
            <a:r>
              <a:rPr lang="en-US" sz="2000" b="1">
                <a:solidFill>
                  <a:srgbClr val="C00000"/>
                </a:solidFill>
                <a:latin typeface="宋体" panose="02010600030101010101" pitchFamily="2" charset="-122"/>
                <a:ea typeface="宋体" panose="02010600030101010101" pitchFamily="2" charset="-122"/>
                <a:cs typeface="宋体" panose="02010600030101010101" pitchFamily="2" charset="-122"/>
              </a:rPr>
              <a:t>  </a:t>
            </a:r>
            <a:r>
              <a:rPr lang="en-US" sz="2000">
                <a:solidFill>
                  <a:srgbClr val="00BAF1"/>
                </a:solidFill>
                <a:latin typeface="宋体" panose="02010600030101010101" pitchFamily="2" charset="-122"/>
                <a:ea typeface="宋体" panose="02010600030101010101" pitchFamily="2" charset="-122"/>
                <a:cs typeface="宋体" panose="02010600030101010101" pitchFamily="2" charset="-122"/>
              </a:rPr>
              <a:t>●</a:t>
            </a:r>
            <a:r>
              <a:rPr sz="2000" b="0">
                <a:latin typeface="宋体" panose="02010600030101010101" pitchFamily="2" charset="-122"/>
                <a:ea typeface="宋体" panose="02010600030101010101" pitchFamily="2" charset="-122"/>
                <a:cs typeface="宋体" panose="02010600030101010101" pitchFamily="2" charset="-122"/>
              </a:rPr>
              <a:t>掌握固定资产表结构设计。</a:t>
            </a:r>
            <a:endParaRPr sz="2000" b="0">
              <a:latin typeface="宋体" panose="02010600030101010101" pitchFamily="2" charset="-122"/>
              <a:ea typeface="宋体" panose="02010600030101010101" pitchFamily="2" charset="-122"/>
              <a:cs typeface="宋体" panose="02010600030101010101" pitchFamily="2" charset="-122"/>
            </a:endParaRPr>
          </a:p>
          <a:p>
            <a:pPr indent="0">
              <a:lnSpc>
                <a:spcPct val="135000"/>
              </a:lnSpc>
              <a:spcBef>
                <a:spcPts val="0"/>
              </a:spcBef>
              <a:spcAft>
                <a:spcPts val="0"/>
              </a:spcAft>
            </a:pPr>
            <a:r>
              <a:rPr lang="en-US" sz="2000">
                <a:solidFill>
                  <a:srgbClr val="00BAF1"/>
                </a:solidFill>
                <a:latin typeface="宋体" panose="02010600030101010101" pitchFamily="2" charset="-122"/>
                <a:ea typeface="宋体" panose="02010600030101010101" pitchFamily="2" charset="-122"/>
                <a:cs typeface="宋体" panose="02010600030101010101" pitchFamily="2" charset="-122"/>
                <a:sym typeface="+mn-ea"/>
              </a:rPr>
              <a:t>●</a:t>
            </a:r>
            <a:r>
              <a:rPr sz="2000" b="0">
                <a:latin typeface="宋体" panose="02010600030101010101" pitchFamily="2" charset="-122"/>
                <a:ea typeface="宋体" panose="02010600030101010101" pitchFamily="2" charset="-122"/>
                <a:cs typeface="宋体" panose="02010600030101010101" pitchFamily="2" charset="-122"/>
              </a:rPr>
              <a:t>掌握SLN函数、DDB函数和SYD函数的使用方法。</a:t>
            </a:r>
            <a:endParaRPr sz="2000" b="0">
              <a:latin typeface="宋体" panose="02010600030101010101" pitchFamily="2" charset="-122"/>
              <a:ea typeface="宋体" panose="02010600030101010101" pitchFamily="2" charset="-122"/>
              <a:cs typeface="宋体" panose="02010600030101010101" pitchFamily="2" charset="-122"/>
            </a:endParaRPr>
          </a:p>
          <a:p>
            <a:pPr indent="0">
              <a:lnSpc>
                <a:spcPct val="135000"/>
              </a:lnSpc>
              <a:spcBef>
                <a:spcPts val="0"/>
              </a:spcBef>
              <a:spcAft>
                <a:spcPts val="0"/>
              </a:spcAft>
            </a:pPr>
            <a:r>
              <a:rPr lang="en-US" sz="2000">
                <a:solidFill>
                  <a:srgbClr val="00BAF1"/>
                </a:solidFill>
                <a:latin typeface="宋体" panose="02010600030101010101" pitchFamily="2" charset="-122"/>
                <a:ea typeface="宋体" panose="02010600030101010101" pitchFamily="2" charset="-122"/>
                <a:cs typeface="宋体" panose="02010600030101010101" pitchFamily="2" charset="-122"/>
                <a:sym typeface="+mn-ea"/>
              </a:rPr>
              <a:t>●</a:t>
            </a:r>
            <a:r>
              <a:rPr sz="2000" b="0">
                <a:latin typeface="宋体" panose="02010600030101010101" pitchFamily="2" charset="-122"/>
                <a:ea typeface="宋体" panose="02010600030101010101" pitchFamily="2" charset="-122"/>
                <a:cs typeface="宋体" panose="02010600030101010101" pitchFamily="2" charset="-122"/>
              </a:rPr>
              <a:t>理解函数参数设置的原理及不同之处。</a:t>
            </a:r>
            <a:endParaRPr lang="en-US" sz="2000" b="0">
              <a:solidFill>
                <a:srgbClr val="00BAF1"/>
              </a:solidFill>
              <a:latin typeface="宋体" panose="02010600030101010101" pitchFamily="2" charset="-122"/>
              <a:ea typeface="宋体" panose="02010600030101010101" pitchFamily="2" charset="-122"/>
              <a:cs typeface="宋体" panose="02010600030101010101" pitchFamily="2" charset="-122"/>
            </a:endParaRPr>
          </a:p>
          <a:p>
            <a:pPr indent="0">
              <a:lnSpc>
                <a:spcPct val="135000"/>
              </a:lnSpc>
              <a:spcBef>
                <a:spcPts val="0"/>
              </a:spcBef>
              <a:spcAft>
                <a:spcPts val="0"/>
              </a:spcAft>
            </a:pPr>
            <a:r>
              <a:rPr lang="zh-CN" altLang="en-US" sz="2400" b="1" dirty="0">
                <a:solidFill>
                  <a:schemeClr val="accent4">
                    <a:lumMod val="50000"/>
                  </a:schemeClr>
                </a:solidFill>
                <a:latin typeface="微软雅黑" panose="020B0503020204020204" charset="-122"/>
                <a:ea typeface="微软雅黑" panose="020B0503020204020204" charset="-122"/>
                <a:cs typeface="微软雅黑" panose="020B0503020204020204" charset="-122"/>
              </a:rPr>
              <a:t>◆能力目标</a:t>
            </a:r>
            <a:endParaRPr lang="en-US" sz="2000" b="0">
              <a:solidFill>
                <a:srgbClr val="231F20"/>
              </a:solidFill>
              <a:latin typeface="宋体" panose="02010600030101010101" pitchFamily="2" charset="-122"/>
              <a:ea typeface="宋体" panose="02010600030101010101" pitchFamily="2" charset="-122"/>
              <a:cs typeface="宋体" panose="02010600030101010101" pitchFamily="2" charset="-122"/>
            </a:endParaRPr>
          </a:p>
          <a:p>
            <a:pPr indent="0">
              <a:lnSpc>
                <a:spcPct val="135000"/>
              </a:lnSpc>
              <a:spcBef>
                <a:spcPts val="0"/>
              </a:spcBef>
              <a:spcAft>
                <a:spcPts val="0"/>
              </a:spcAft>
            </a:pPr>
            <a:r>
              <a:rPr lang="en-US" sz="2000" b="0">
                <a:solidFill>
                  <a:srgbClr val="00BAF1"/>
                </a:solidFill>
                <a:latin typeface="宋体" panose="02010600030101010101" pitchFamily="2" charset="-122"/>
                <a:ea typeface="宋体" panose="02010600030101010101" pitchFamily="2" charset="-122"/>
                <a:cs typeface="宋体" panose="02010600030101010101" pitchFamily="2" charset="-122"/>
              </a:rPr>
              <a:t>●</a:t>
            </a:r>
            <a:r>
              <a:rPr sz="2000" b="0">
                <a:solidFill>
                  <a:srgbClr val="000000"/>
                </a:solidFill>
                <a:latin typeface="宋体" panose="02010600030101010101" pitchFamily="2" charset="-122"/>
                <a:ea typeface="宋体" panose="02010600030101010101" pitchFamily="2" charset="-122"/>
                <a:cs typeface="宋体" panose="02010600030101010101" pitchFamily="2" charset="-122"/>
              </a:rPr>
              <a:t> 能够利用Excel进行固定资产的管理</a:t>
            </a:r>
            <a:endParaRPr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35000"/>
              </a:lnSpc>
              <a:spcBef>
                <a:spcPts val="0"/>
              </a:spcBef>
              <a:spcAft>
                <a:spcPts val="0"/>
              </a:spcAft>
            </a:pPr>
            <a:r>
              <a:rPr lang="en-US" sz="2000">
                <a:solidFill>
                  <a:srgbClr val="00BAF1"/>
                </a:solidFill>
                <a:latin typeface="宋体" panose="02010600030101010101" pitchFamily="2" charset="-122"/>
                <a:ea typeface="宋体" panose="02010600030101010101" pitchFamily="2" charset="-122"/>
                <a:cs typeface="宋体" panose="02010600030101010101" pitchFamily="2" charset="-122"/>
                <a:sym typeface="+mn-ea"/>
              </a:rPr>
              <a:t>●</a:t>
            </a:r>
            <a:r>
              <a:rPr sz="2000" b="0">
                <a:solidFill>
                  <a:srgbClr val="000000"/>
                </a:solidFill>
                <a:latin typeface="宋体" panose="02010600030101010101" pitchFamily="2" charset="-122"/>
                <a:ea typeface="宋体" panose="02010600030101010101" pitchFamily="2" charset="-122"/>
                <a:cs typeface="宋体" panose="02010600030101010101" pitchFamily="2" charset="-122"/>
              </a:rPr>
              <a:t> 能够利用宏进行固定资产信息的查询</a:t>
            </a:r>
            <a:endParaRPr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35000"/>
              </a:lnSpc>
              <a:spcBef>
                <a:spcPts val="0"/>
              </a:spcBef>
              <a:spcAft>
                <a:spcPts val="0"/>
              </a:spcAft>
            </a:pPr>
            <a:r>
              <a:rPr lang="en-US" sz="2000">
                <a:solidFill>
                  <a:srgbClr val="00BAF1"/>
                </a:solidFill>
                <a:latin typeface="宋体" panose="02010600030101010101" pitchFamily="2" charset="-122"/>
                <a:ea typeface="宋体" panose="02010600030101010101" pitchFamily="2" charset="-122"/>
                <a:cs typeface="宋体" panose="02010600030101010101" pitchFamily="2" charset="-122"/>
                <a:sym typeface="+mn-ea"/>
              </a:rPr>
              <a:t>●</a:t>
            </a:r>
            <a:r>
              <a:rPr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 </a:t>
            </a:r>
            <a:r>
              <a:rPr sz="2000" b="0">
                <a:solidFill>
                  <a:srgbClr val="000000"/>
                </a:solidFill>
                <a:latin typeface="宋体" panose="02010600030101010101" pitchFamily="2" charset="-122"/>
                <a:ea typeface="宋体" panose="02010600030101010101" pitchFamily="2" charset="-122"/>
                <a:cs typeface="宋体" panose="02010600030101010101" pitchFamily="2" charset="-122"/>
              </a:rPr>
              <a:t>能利用WPS中Excel表格SLN函数计算直线法下折旧额。</a:t>
            </a:r>
            <a:endParaRPr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35000"/>
              </a:lnSpc>
              <a:spcBef>
                <a:spcPts val="0"/>
              </a:spcBef>
              <a:spcAft>
                <a:spcPts val="0"/>
              </a:spcAft>
            </a:pPr>
            <a:r>
              <a:rPr lang="en-US" sz="2000">
                <a:solidFill>
                  <a:srgbClr val="00BAF1"/>
                </a:solidFill>
                <a:latin typeface="宋体" panose="02010600030101010101" pitchFamily="2" charset="-122"/>
                <a:ea typeface="宋体" panose="02010600030101010101" pitchFamily="2" charset="-122"/>
                <a:cs typeface="宋体" panose="02010600030101010101" pitchFamily="2" charset="-122"/>
                <a:sym typeface="+mn-ea"/>
              </a:rPr>
              <a:t>●</a:t>
            </a:r>
            <a:r>
              <a:rPr sz="20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 </a:t>
            </a:r>
            <a:r>
              <a:rPr sz="2000" b="0">
                <a:solidFill>
                  <a:srgbClr val="000000"/>
                </a:solidFill>
                <a:latin typeface="宋体" panose="02010600030101010101" pitchFamily="2" charset="-122"/>
                <a:ea typeface="宋体" panose="02010600030101010101" pitchFamily="2" charset="-122"/>
                <a:cs typeface="宋体" panose="02010600030101010101" pitchFamily="2" charset="-122"/>
              </a:rPr>
              <a:t>能利用WPS中Excel表格DDB函数计算双倍余额递减法下折旧额。</a:t>
            </a:r>
            <a:endParaRPr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35000"/>
              </a:lnSpc>
              <a:spcBef>
                <a:spcPts val="0"/>
              </a:spcBef>
              <a:spcAft>
                <a:spcPts val="0"/>
              </a:spcAft>
            </a:pPr>
            <a:r>
              <a:rPr lang="en-US" sz="2000">
                <a:solidFill>
                  <a:srgbClr val="00BAF1"/>
                </a:solidFill>
                <a:latin typeface="宋体" panose="02010600030101010101" pitchFamily="2" charset="-122"/>
                <a:ea typeface="宋体" panose="02010600030101010101" pitchFamily="2" charset="-122"/>
                <a:cs typeface="宋体" panose="02010600030101010101" pitchFamily="2" charset="-122"/>
                <a:sym typeface="+mn-ea"/>
              </a:rPr>
              <a:t>●</a:t>
            </a:r>
            <a:r>
              <a:rPr sz="2000" b="0">
                <a:solidFill>
                  <a:srgbClr val="000000"/>
                </a:solidFill>
                <a:latin typeface="宋体" panose="02010600030101010101" pitchFamily="2" charset="-122"/>
                <a:ea typeface="宋体" panose="02010600030101010101" pitchFamily="2" charset="-122"/>
                <a:cs typeface="宋体" panose="02010600030101010101" pitchFamily="2" charset="-122"/>
              </a:rPr>
              <a:t> 能利用WPS中Excel表格SYD函数计算年数总和法下折旧额。</a:t>
            </a:r>
            <a:endParaRPr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35000"/>
              </a:lnSpc>
              <a:spcBef>
                <a:spcPts val="0"/>
              </a:spcBef>
              <a:spcAft>
                <a:spcPts val="0"/>
              </a:spcAft>
            </a:pPr>
            <a:r>
              <a:rPr lang="zh-CN" altLang="en-US" sz="2400" b="1" dirty="0">
                <a:solidFill>
                  <a:schemeClr val="accent4">
                    <a:lumMod val="50000"/>
                  </a:schemeClr>
                </a:solidFill>
                <a:latin typeface="微软雅黑" panose="020B0503020204020204" charset="-122"/>
                <a:ea typeface="微软雅黑" panose="020B0503020204020204" charset="-122"/>
                <a:cs typeface="微软雅黑" panose="020B0503020204020204" charset="-122"/>
              </a:rPr>
              <a:t>◆素质目标</a:t>
            </a:r>
            <a:r>
              <a:rPr lang="en-US" sz="2000" b="0">
                <a:solidFill>
                  <a:srgbClr val="00BAF1"/>
                </a:solidFill>
                <a:latin typeface="宋体" panose="02010600030101010101" pitchFamily="2" charset="-122"/>
                <a:ea typeface="宋体" panose="02010600030101010101" pitchFamily="2" charset="-122"/>
                <a:cs typeface="宋体" panose="02010600030101010101" pitchFamily="2" charset="-122"/>
              </a:rPr>
              <a:t>● </a:t>
            </a:r>
            <a:r>
              <a:rPr sz="2000" b="0">
                <a:latin typeface="宋体" panose="02010600030101010101" pitchFamily="2" charset="-122"/>
                <a:ea typeface="宋体" panose="02010600030101010101" pitchFamily="2" charset="-122"/>
                <a:cs typeface="宋体" panose="02010600030101010101" pitchFamily="2" charset="-122"/>
              </a:rPr>
              <a:t>通过固定资产折旧函数的具体应用，培养学生树立养成认真、细心的工作作风养成严谨、诚信的职业精神。</a:t>
            </a:r>
            <a:endParaRPr sz="2000" b="0">
              <a:latin typeface="宋体" panose="02010600030101010101" pitchFamily="2" charset="-122"/>
              <a:ea typeface="宋体" panose="02010600030101010101" pitchFamily="2" charset="-122"/>
              <a:cs typeface="宋体" panose="02010600030101010101" pitchFamily="2" charset="-122"/>
            </a:endParaRPr>
          </a:p>
          <a:p>
            <a:pPr indent="0">
              <a:lnSpc>
                <a:spcPct val="135000"/>
              </a:lnSpc>
              <a:spcBef>
                <a:spcPts val="0"/>
              </a:spcBef>
              <a:spcAft>
                <a:spcPts val="0"/>
              </a:spcAft>
            </a:pPr>
            <a:r>
              <a:rPr lang="en-US" sz="2000">
                <a:solidFill>
                  <a:srgbClr val="00BAF1"/>
                </a:solidFill>
                <a:latin typeface="宋体" panose="02010600030101010101" pitchFamily="2" charset="-122"/>
                <a:ea typeface="宋体" panose="02010600030101010101" pitchFamily="2" charset="-122"/>
                <a:cs typeface="宋体" panose="02010600030101010101" pitchFamily="2" charset="-122"/>
                <a:sym typeface="+mn-ea"/>
              </a:rPr>
              <a:t>● </a:t>
            </a:r>
            <a:r>
              <a:rPr sz="2000" b="0">
                <a:latin typeface="宋体" panose="02010600030101010101" pitchFamily="2" charset="-122"/>
                <a:ea typeface="宋体" panose="02010600030101010101" pitchFamily="2" charset="-122"/>
                <a:cs typeface="宋体" panose="02010600030101010101" pitchFamily="2" charset="-122"/>
              </a:rPr>
              <a:t>通过比较各折旧函数参数设置的不同之处，培养学生严谨细致、一丝不苟的工作作风。</a:t>
            </a:r>
            <a:endParaRPr sz="2000" b="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Freeform 5"/>
          <p:cNvSpPr/>
          <p:nvPr/>
        </p:nvSpPr>
        <p:spPr bwMode="auto">
          <a:xfrm>
            <a:off x="890954" y="1534522"/>
            <a:ext cx="3883197" cy="4006976"/>
          </a:xfrm>
          <a:custGeom>
            <a:avLst/>
            <a:gdLst>
              <a:gd name="T0" fmla="*/ 0 w 5532"/>
              <a:gd name="T1" fmla="*/ 0 h 5715"/>
              <a:gd name="T2" fmla="*/ 5532 w 5532"/>
              <a:gd name="T3" fmla="*/ 0 h 5715"/>
              <a:gd name="T4" fmla="*/ 5532 w 5532"/>
              <a:gd name="T5" fmla="*/ 1093 h 5715"/>
              <a:gd name="T6" fmla="*/ 5280 w 5532"/>
              <a:gd name="T7" fmla="*/ 1093 h 5715"/>
              <a:gd name="T8" fmla="*/ 5280 w 5532"/>
              <a:gd name="T9" fmla="*/ 252 h 5715"/>
              <a:gd name="T10" fmla="*/ 252 w 5532"/>
              <a:gd name="T11" fmla="*/ 252 h 5715"/>
              <a:gd name="T12" fmla="*/ 252 w 5532"/>
              <a:gd name="T13" fmla="*/ 5463 h 5715"/>
              <a:gd name="T14" fmla="*/ 5280 w 5532"/>
              <a:gd name="T15" fmla="*/ 5463 h 5715"/>
              <a:gd name="T16" fmla="*/ 5280 w 5532"/>
              <a:gd name="T17" fmla="*/ 4454 h 5715"/>
              <a:gd name="T18" fmla="*/ 5532 w 5532"/>
              <a:gd name="T19" fmla="*/ 4454 h 5715"/>
              <a:gd name="T20" fmla="*/ 5532 w 5532"/>
              <a:gd name="T21" fmla="*/ 5715 h 5715"/>
              <a:gd name="T22" fmla="*/ 0 w 5532"/>
              <a:gd name="T23" fmla="*/ 5715 h 5715"/>
              <a:gd name="T24" fmla="*/ 0 w 5532"/>
              <a:gd name="T25" fmla="*/ 0 h 5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32" h="5715">
                <a:moveTo>
                  <a:pt x="0" y="0"/>
                </a:moveTo>
                <a:lnTo>
                  <a:pt x="5532" y="0"/>
                </a:lnTo>
                <a:lnTo>
                  <a:pt x="5532" y="1093"/>
                </a:lnTo>
                <a:lnTo>
                  <a:pt x="5280" y="1093"/>
                </a:lnTo>
                <a:lnTo>
                  <a:pt x="5280" y="252"/>
                </a:lnTo>
                <a:lnTo>
                  <a:pt x="252" y="252"/>
                </a:lnTo>
                <a:lnTo>
                  <a:pt x="252" y="5463"/>
                </a:lnTo>
                <a:lnTo>
                  <a:pt x="5280" y="5463"/>
                </a:lnTo>
                <a:lnTo>
                  <a:pt x="5280" y="4454"/>
                </a:lnTo>
                <a:lnTo>
                  <a:pt x="5532" y="4454"/>
                </a:lnTo>
                <a:lnTo>
                  <a:pt x="5532" y="5715"/>
                </a:lnTo>
                <a:lnTo>
                  <a:pt x="0" y="5715"/>
                </a:lnTo>
                <a:lnTo>
                  <a:pt x="0" y="0"/>
                </a:lnTo>
                <a:close/>
              </a:path>
            </a:pathLst>
          </a:custGeom>
          <a:ln>
            <a:solidFill>
              <a:srgbClr val="00B050"/>
            </a:solidFill>
          </a:ln>
        </p:spPr>
        <p:style>
          <a:lnRef idx="2">
            <a:schemeClr val="accent5"/>
          </a:lnRef>
          <a:fillRef idx="2">
            <a:schemeClr val="accent5"/>
          </a:fillRef>
          <a:effectRef idx="0">
            <a:srgbClr val="FFFFFF"/>
          </a:effectRef>
          <a:fontRef idx="minor">
            <a:schemeClr val="lt1"/>
          </a:fontRef>
        </p:style>
        <p:txBody>
          <a:bodyPr vert="horz" wrap="square" lIns="91406" tIns="45703" rIns="91406" bIns="45703" numCol="1" anchor="t" anchorCtr="0" compatLnSpc="1"/>
          <a:lstStyle/>
          <a:p>
            <a:endParaRPr lang="zh-CN" altLang="en-US"/>
          </a:p>
        </p:txBody>
      </p:sp>
      <p:sp>
        <p:nvSpPr>
          <p:cNvPr id="49" name="文本框 48"/>
          <p:cNvSpPr txBox="1"/>
          <p:nvPr/>
        </p:nvSpPr>
        <p:spPr>
          <a:xfrm>
            <a:off x="1230630" y="1998345"/>
            <a:ext cx="8626475" cy="2445385"/>
          </a:xfrm>
          <a:prstGeom prst="rect">
            <a:avLst/>
          </a:prstGeom>
          <a:noFill/>
        </p:spPr>
        <p:txBody>
          <a:bodyPr wrap="square" rtlCol="0">
            <a:spAutoFit/>
          </a:bodyPr>
          <a:lstStyle/>
          <a:p>
            <a:pPr>
              <a:lnSpc>
                <a:spcPct val="150000"/>
              </a:lnSpc>
            </a:pPr>
            <a:r>
              <a:rPr lang="zh-CN" altLang="en-US" sz="4800" b="1" dirty="0">
                <a:latin typeface="+mj-ea"/>
                <a:ea typeface="+mj-ea"/>
              </a:rPr>
              <a:t>子任务</a:t>
            </a:r>
            <a:r>
              <a:rPr lang="en-US" altLang="zh-CN" sz="4800" b="1" dirty="0">
                <a:latin typeface="+mj-ea"/>
                <a:ea typeface="+mj-ea"/>
              </a:rPr>
              <a:t>8.2.2 </a:t>
            </a:r>
            <a:r>
              <a:rPr lang="en-US" altLang="zh-CN" sz="5400" b="1" dirty="0">
                <a:latin typeface="+mj-ea"/>
                <a:ea typeface="+mj-ea"/>
              </a:rPr>
              <a:t> </a:t>
            </a:r>
            <a:endParaRPr lang="en-US" altLang="zh-CN" sz="5400" b="1" dirty="0">
              <a:latin typeface="+mj-ea"/>
              <a:ea typeface="+mj-ea"/>
            </a:endParaRPr>
          </a:p>
          <a:p>
            <a:pPr>
              <a:lnSpc>
                <a:spcPct val="150000"/>
              </a:lnSpc>
            </a:pPr>
            <a:r>
              <a:rPr lang="zh-CN" sz="4800" b="1" dirty="0">
                <a:latin typeface="+mj-ea"/>
                <a:ea typeface="+mj-ea"/>
              </a:rPr>
              <a:t>查询特定使用寿命的固定资产</a:t>
            </a:r>
            <a:endParaRPr lang="zh-CN" sz="4800" b="1" dirty="0">
              <a:latin typeface="+mj-ea"/>
              <a:ea typeface="+mj-ea"/>
            </a:endParaRPr>
          </a:p>
        </p:txBody>
      </p:sp>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flipH="1">
            <a:off x="8997315" y="2239645"/>
            <a:ext cx="3261995" cy="46183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6046">
        <p:blinds dir="vert"/>
      </p:transition>
    </mc:Choice>
    <mc:Fallback>
      <p:transition spd="slow" advTm="6046">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136525" y="1152525"/>
            <a:ext cx="11838940" cy="1386840"/>
          </a:xfrm>
          <a:prstGeom prst="rect">
            <a:avLst/>
          </a:prstGeom>
          <a:solidFill>
            <a:schemeClr val="accent5">
              <a:lumMod val="20000"/>
              <a:lumOff val="80000"/>
            </a:schemeClr>
          </a:solidFill>
          <a:ln>
            <a:solidFill>
              <a:schemeClr val="accent5">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50000"/>
              </a:lnSpc>
            </a:pP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pP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【情景任务】 固定资产清单建立好以后，怎么快速查找使用年限为</a:t>
            </a:r>
            <a:r>
              <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rPr>
              <a:t>10</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年的固定资产？</a:t>
            </a: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pP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4" name="矩形 3"/>
          <p:cNvSpPr/>
          <p:nvPr/>
        </p:nvSpPr>
        <p:spPr>
          <a:xfrm>
            <a:off x="504190" y="18542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tx1"/>
                </a:solidFill>
              </a:rPr>
              <a:t>情景引入</a:t>
            </a:r>
            <a:endParaRPr lang="zh-CN" altLang="en-US">
              <a:solidFill>
                <a:schemeClr val="tx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新知解析</a:t>
            </a:r>
            <a:endParaRPr lang="zh-CN" altLang="en-US"/>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pic>
        <p:nvPicPr>
          <p:cNvPr id="3" name="图片 2"/>
          <p:cNvPicPr>
            <a:picLocks noChangeAspect="1"/>
          </p:cNvPicPr>
          <p:nvPr/>
        </p:nvPicPr>
        <p:blipFill>
          <a:blip r:embed="rId1"/>
          <a:stretch>
            <a:fillRect/>
          </a:stretch>
        </p:blipFill>
        <p:spPr>
          <a:xfrm>
            <a:off x="886460" y="2823210"/>
            <a:ext cx="10506075" cy="2567305"/>
          </a:xfrm>
          <a:prstGeom prst="rect">
            <a:avLst/>
          </a:prstGeom>
        </p:spPr>
      </p:pic>
    </p:spTree>
    <p:custDataLst>
      <p:tags r:id="rId2"/>
    </p:custData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136525" y="998220"/>
            <a:ext cx="11899900" cy="5646420"/>
          </a:xfrm>
          <a:prstGeom prst="rect">
            <a:avLst/>
          </a:prstGeom>
          <a:solidFill>
            <a:schemeClr val="bg1"/>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50000"/>
              </a:lnSpc>
            </a:pPr>
            <a:r>
              <a:rPr sz="2400" dirty="0">
                <a:latin typeface="+mj-ea"/>
                <a:ea typeface="+mj-ea"/>
                <a:sym typeface="+mn-ea"/>
              </a:rPr>
              <a:t>（1）按“ Alt+Enter”键，进行单元格的换行。</a:t>
            </a: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9" name="矩形 8"/>
          <p:cNvSpPr/>
          <p:nvPr/>
        </p:nvSpPr>
        <p:spPr>
          <a:xfrm>
            <a:off x="2204085" y="18605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新知解析</a:t>
            </a:r>
            <a:endParaRPr lang="zh-CN" altLang="en-US">
              <a:solidFill>
                <a:schemeClr val="tx1"/>
              </a:solidFill>
            </a:endParaRPr>
          </a:p>
        </p:txBody>
      </p:sp>
      <p:sp>
        <p:nvSpPr>
          <p:cNvPr id="23" name="矩形 22"/>
          <p:cNvSpPr/>
          <p:nvPr/>
        </p:nvSpPr>
        <p:spPr bwMode="auto">
          <a:xfrm>
            <a:off x="639445" y="1948815"/>
            <a:ext cx="8101965" cy="1765300"/>
          </a:xfrm>
          <a:prstGeom prst="rect">
            <a:avLst/>
          </a:prstGeom>
          <a:solidFill>
            <a:srgbClr val="FFFFFF"/>
          </a:solidFill>
          <a:ln w="9525" cap="flat" cmpd="sng" algn="ctr">
            <a:solidFill>
              <a:srgbClr val="FFFFFF">
                <a:lumMod val="75000"/>
              </a:srgb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rgbClr val="393A3F"/>
              </a:solidFill>
              <a:effectLst/>
              <a:latin typeface="Arial" panose="020B0604020202020204" pitchFamily="34" charset="0"/>
              <a:ea typeface="宋体" panose="02010600030101010101" pitchFamily="2" charset="-122"/>
            </a:endParaRPr>
          </a:p>
        </p:txBody>
      </p:sp>
      <p:sp>
        <p:nvSpPr>
          <p:cNvPr id="13" name="矩形 12"/>
          <p:cNvSpPr/>
          <p:nvPr/>
        </p:nvSpPr>
        <p:spPr>
          <a:xfrm>
            <a:off x="978799" y="1948953"/>
            <a:ext cx="7762460" cy="1568450"/>
          </a:xfrm>
          <a:prstGeom prst="rect">
            <a:avLst/>
          </a:prstGeom>
        </p:spPr>
        <p:txBody>
          <a:bodyPr wrap="square">
            <a:spAutoFit/>
          </a:bodyPr>
          <a:lstStyle/>
          <a:p>
            <a:pPr algn="just">
              <a:lnSpc>
                <a:spcPct val="120000"/>
              </a:lnSpc>
            </a:pPr>
            <a:r>
              <a:rPr sz="2000" dirty="0">
                <a:latin typeface="+mj-ea"/>
                <a:ea typeface="+mj-ea"/>
              </a:rPr>
              <a:t>①选中“预计使用寿命”列，在“数据”选项卡，点击“筛选”按钮，即可为列标识添加筛选按钮</a:t>
            </a:r>
            <a:r>
              <a:rPr lang="zh-CN" sz="2000" dirty="0">
                <a:latin typeface="+mj-ea"/>
                <a:ea typeface="+mj-ea"/>
              </a:rPr>
              <a:t>；</a:t>
            </a:r>
            <a:endParaRPr sz="2000" dirty="0">
              <a:latin typeface="+mj-ea"/>
              <a:ea typeface="+mj-ea"/>
            </a:endParaRPr>
          </a:p>
          <a:p>
            <a:pPr algn="just">
              <a:lnSpc>
                <a:spcPct val="120000"/>
              </a:lnSpc>
            </a:pPr>
            <a:r>
              <a:rPr sz="2000" dirty="0">
                <a:latin typeface="+mj-ea"/>
                <a:ea typeface="+mj-ea"/>
              </a:rPr>
              <a:t>②点击“预计使用年限”列标识右侧的下拉按钮，在下拉菜单中选中即可看到不同使用年限复选框</a:t>
            </a:r>
            <a:r>
              <a:rPr lang="zh-CN" sz="2000" dirty="0">
                <a:latin typeface="+mj-ea"/>
                <a:ea typeface="+mj-ea"/>
              </a:rPr>
              <a:t>。</a:t>
            </a:r>
            <a:endParaRPr lang="zh-CN" sz="2000" dirty="0">
              <a:latin typeface="+mj-ea"/>
              <a:ea typeface="+mj-ea"/>
            </a:endParaRPr>
          </a:p>
        </p:txBody>
      </p:sp>
      <p:graphicFrame>
        <p:nvGraphicFramePr>
          <p:cNvPr id="17410" name="Object 2"/>
          <p:cNvGraphicFramePr>
            <a:graphicFrameLocks noChangeAspect="1"/>
          </p:cNvGraphicFramePr>
          <p:nvPr/>
        </p:nvGraphicFramePr>
        <p:xfrm>
          <a:off x="8977630" y="4256405"/>
          <a:ext cx="2961640" cy="2229485"/>
        </p:xfrm>
        <a:graphic>
          <a:graphicData uri="http://schemas.openxmlformats.org/presentationml/2006/ole">
            <mc:AlternateContent xmlns:mc="http://schemas.openxmlformats.org/markup-compatibility/2006">
              <mc:Choice xmlns:v="urn:schemas-microsoft-com:vml" Requires="v">
                <p:oleObj spid="_x0000_s3091" name="" r:id="rId1" imgW="1112520" imgH="906145" progId="MS_ClipArt_Gallery.2">
                  <p:embed/>
                </p:oleObj>
              </mc:Choice>
              <mc:Fallback>
                <p:oleObj name="" r:id="rId1" imgW="1112520" imgH="906145" progId="MS_ClipArt_Gallery.2">
                  <p:embed/>
                  <p:pic>
                    <p:nvPicPr>
                      <p:cNvPr id="0" name="图片 3090"/>
                      <p:cNvPicPr/>
                      <p:nvPr/>
                    </p:nvPicPr>
                    <p:blipFill>
                      <a:blip r:embed="rId2"/>
                      <a:stretch>
                        <a:fillRect/>
                      </a:stretch>
                    </p:blipFill>
                    <p:spPr>
                      <a:xfrm>
                        <a:off x="8977630" y="4256405"/>
                        <a:ext cx="2961640" cy="2229485"/>
                      </a:xfrm>
                      <a:prstGeom prst="rect">
                        <a:avLst/>
                      </a:prstGeom>
                      <a:noFill/>
                      <a:ln w="38100">
                        <a:noFill/>
                        <a:miter/>
                      </a:ln>
                    </p:spPr>
                  </p:pic>
                </p:oleObj>
              </mc:Fallback>
            </mc:AlternateContent>
          </a:graphicData>
        </a:graphic>
      </p:graphicFrame>
    </p:spTree>
    <p:custDataLst>
      <p:tags r:id="rId3"/>
    </p:custData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bg1"/>
                </a:solidFill>
              </a:rPr>
              <a:t>新知解析</a:t>
            </a:r>
            <a:endParaRPr lang="zh-CN" altLang="en-US">
              <a:solidFill>
                <a:schemeClr val="bg1"/>
              </a:solidFill>
            </a:endParaRPr>
          </a:p>
        </p:txBody>
      </p:sp>
      <p:sp>
        <p:nvSpPr>
          <p:cNvPr id="6" name="矩形 5"/>
          <p:cNvSpPr/>
          <p:nvPr/>
        </p:nvSpPr>
        <p:spPr>
          <a:xfrm>
            <a:off x="3903980" y="18669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操作演示</a:t>
            </a:r>
            <a:endParaRPr lang="zh-CN" altLang="en-US">
              <a:solidFill>
                <a:schemeClr val="tx1"/>
              </a:solidFill>
            </a:endParaRPr>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9" name="矩形 8"/>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pic>
        <p:nvPicPr>
          <p:cNvPr id="101381" name="Picture 6" descr="MANSIGN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047480" y="4310380"/>
            <a:ext cx="3096260" cy="2305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文本框 18"/>
          <p:cNvSpPr txBox="1"/>
          <p:nvPr/>
        </p:nvSpPr>
        <p:spPr>
          <a:xfrm>
            <a:off x="2299970" y="4310380"/>
            <a:ext cx="1508125" cy="368300"/>
          </a:xfrm>
          <a:prstGeom prst="rect">
            <a:avLst/>
          </a:prstGeom>
          <a:noFill/>
        </p:spPr>
        <p:txBody>
          <a:bodyPr wrap="square" rtlCol="0">
            <a:spAutoFit/>
          </a:bodyPr>
          <a:p>
            <a:r>
              <a:rPr lang="zh-CN" altLang="en-US">
                <a:solidFill>
                  <a:schemeClr val="tx1"/>
                </a:solidFill>
              </a:rPr>
              <a:t>操作步骤</a:t>
            </a:r>
            <a:endParaRPr lang="zh-CN" altLang="en-US">
              <a:solidFill>
                <a:schemeClr val="tx1"/>
              </a:solidFill>
            </a:endParaRPr>
          </a:p>
        </p:txBody>
      </p:sp>
      <p:pic>
        <p:nvPicPr>
          <p:cNvPr id="13" name="图片 4"/>
          <p:cNvPicPr>
            <a:picLocks noChangeAspect="1"/>
          </p:cNvPicPr>
          <p:nvPr/>
        </p:nvPicPr>
        <p:blipFill>
          <a:blip r:embed="rId2"/>
          <a:stretch>
            <a:fillRect/>
          </a:stretch>
        </p:blipFill>
        <p:spPr>
          <a:xfrm>
            <a:off x="454025" y="1179830"/>
            <a:ext cx="8689340" cy="4685030"/>
          </a:xfrm>
          <a:prstGeom prst="rect">
            <a:avLst/>
          </a:prstGeom>
          <a:noFill/>
          <a:ln>
            <a:noFill/>
          </a:ln>
        </p:spPr>
      </p:pic>
    </p:spTree>
    <p:custDataLst>
      <p:tags r:id="rId3"/>
    </p:custData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bg1"/>
                </a:solidFill>
              </a:rPr>
              <a:t>新知解析</a:t>
            </a:r>
            <a:endParaRPr lang="zh-CN" altLang="en-US">
              <a:solidFill>
                <a:schemeClr val="bg1"/>
              </a:solidFill>
            </a:endParaRPr>
          </a:p>
        </p:txBody>
      </p:sp>
      <p:sp>
        <p:nvSpPr>
          <p:cNvPr id="7" name="矩形 6"/>
          <p:cNvSpPr/>
          <p:nvPr/>
        </p:nvSpPr>
        <p:spPr>
          <a:xfrm>
            <a:off x="5603875" y="18732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任务小结</a:t>
            </a:r>
            <a:endParaRPr lang="zh-CN" altLang="en-US">
              <a:solidFill>
                <a:schemeClr val="tx1"/>
              </a:solidFill>
            </a:endParaRPr>
          </a:p>
        </p:txBody>
      </p:sp>
      <p:sp>
        <p:nvSpPr>
          <p:cNvPr id="9" name="矩形 8"/>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pic>
        <p:nvPicPr>
          <p:cNvPr id="18435" name="Picture 4" descr="png-012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580563" y="5135563"/>
            <a:ext cx="2155825" cy="172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1120140" y="1360805"/>
            <a:ext cx="10217150" cy="1275080"/>
          </a:xfrm>
          <a:prstGeom prst="rect">
            <a:avLst/>
          </a:prstGeom>
          <a:solidFill>
            <a:schemeClr val="accent5">
              <a:lumMod val="20000"/>
              <a:lumOff val="80000"/>
            </a:schemeClr>
          </a:solidFill>
          <a:ln>
            <a:solidFill>
              <a:schemeClr val="accent5">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indent="0" algn="l" fontAlgn="auto">
              <a:lnSpc>
                <a:spcPct val="150000"/>
              </a:lnSpc>
              <a:buNone/>
            </a:pPr>
            <a:endParaRPr lang="zh-CN" altLang="en-US" sz="2400" dirty="0">
              <a:solidFill>
                <a:schemeClr val="tx1"/>
              </a:solidFill>
              <a:latin typeface="+mj-ea"/>
              <a:ea typeface="+mj-ea"/>
              <a:cs typeface="微软雅黑" panose="020B0503020204020204" charset="-122"/>
              <a:sym typeface="+mn-ea"/>
            </a:endParaRPr>
          </a:p>
          <a:p>
            <a:pPr indent="0" algn="l" fontAlgn="auto">
              <a:lnSpc>
                <a:spcPct val="150000"/>
              </a:lnSpc>
              <a:buNone/>
            </a:pPr>
            <a:endParaRPr lang="zh-CN" altLang="en-US" sz="2400" dirty="0">
              <a:solidFill>
                <a:schemeClr val="tx1"/>
              </a:solidFill>
              <a:latin typeface="+mj-ea"/>
              <a:ea typeface="+mj-ea"/>
              <a:cs typeface="微软雅黑" panose="020B0503020204020204" charset="-122"/>
              <a:sym typeface="+mn-ea"/>
            </a:endParaRPr>
          </a:p>
          <a:p>
            <a:pPr indent="0" algn="l" fontAlgn="auto">
              <a:lnSpc>
                <a:spcPct val="150000"/>
              </a:lnSpc>
              <a:buNone/>
            </a:pPr>
            <a:endParaRPr lang="zh-CN" altLang="en-US" sz="2400" dirty="0">
              <a:solidFill>
                <a:schemeClr val="tx1"/>
              </a:solidFill>
              <a:latin typeface="+mj-ea"/>
              <a:ea typeface="+mj-ea"/>
              <a:cs typeface="微软雅黑" panose="020B0503020204020204" charset="-122"/>
              <a:sym typeface="+mn-ea"/>
            </a:endParaRPr>
          </a:p>
          <a:p>
            <a:pPr indent="0" algn="l" fontAlgn="auto">
              <a:lnSpc>
                <a:spcPct val="150000"/>
              </a:lnSpc>
              <a:buNone/>
            </a:pPr>
            <a:endParaRPr lang="zh-CN" altLang="en-US" sz="2400" dirty="0">
              <a:solidFill>
                <a:schemeClr val="tx1"/>
              </a:solidFill>
              <a:latin typeface="+mj-ea"/>
              <a:ea typeface="+mj-ea"/>
              <a:cs typeface="微软雅黑" panose="020B0503020204020204" charset="-122"/>
              <a:sym typeface="+mn-ea"/>
            </a:endParaRPr>
          </a:p>
          <a:p>
            <a:pPr indent="0" algn="l" fontAlgn="auto">
              <a:lnSpc>
                <a:spcPct val="150000"/>
              </a:lnSpc>
              <a:buNone/>
            </a:pPr>
            <a:endParaRPr lang="zh-CN" altLang="en-US" sz="2400" dirty="0">
              <a:solidFill>
                <a:schemeClr val="tx1"/>
              </a:solidFill>
              <a:latin typeface="+mj-ea"/>
              <a:ea typeface="+mj-ea"/>
              <a:cs typeface="微软雅黑" panose="020B0503020204020204" charset="-122"/>
              <a:sym typeface="+mn-ea"/>
            </a:endParaRPr>
          </a:p>
        </p:txBody>
      </p:sp>
      <p:sp>
        <p:nvSpPr>
          <p:cNvPr id="3" name="文本框 2"/>
          <p:cNvSpPr txBox="1"/>
          <p:nvPr/>
        </p:nvSpPr>
        <p:spPr>
          <a:xfrm>
            <a:off x="1433195" y="1767840"/>
            <a:ext cx="9577705" cy="460375"/>
          </a:xfrm>
          <a:prstGeom prst="rect">
            <a:avLst/>
          </a:prstGeom>
        </p:spPr>
        <p:txBody>
          <a:bodyPr wrap="square">
            <a:spAutoFit/>
            <a:extLst>
              <a:ext uri="{4A0BC546-FE56-4ADE-93B0-CB8AF2F6F144}">
                <wpsdc:textFrameExt xmlns:wpsdc="http://www.wps.cn/officeDocument/2022/drawingmlCustomData" type="text"/>
              </a:ext>
            </a:extLst>
          </a:bodyPr>
          <a:p>
            <a:pPr algn="l"/>
            <a:r>
              <a:rPr lang="zh-CN" altLang="en-US" sz="2400" dirty="0">
                <a:latin typeface="+mj-ea"/>
                <a:ea typeface="+mj-ea"/>
                <a:cs typeface="微软雅黑" panose="020B0503020204020204" charset="-122"/>
                <a:sym typeface="+mn-ea"/>
              </a:rPr>
              <a:t>在“数据”选项卡，点击“筛选”按钮，即可为列标识添加筛选按钮</a:t>
            </a:r>
            <a:endParaRPr lang="zh-CN" altLang="en-US" sz="2400">
              <a:latin typeface="Arial" panose="020B0604020202020204" pitchFamily="34" charset="0"/>
              <a:ea typeface="微软雅黑" panose="020B0503020204020204" charset="-122"/>
            </a:endParaRPr>
          </a:p>
        </p:txBody>
      </p:sp>
    </p:spTree>
    <p:custDataLst>
      <p:tags r:id="rId2"/>
    </p:custData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新知解析</a:t>
            </a:r>
            <a:endParaRPr lang="zh-CN" altLang="en-US"/>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学以致用</a:t>
            </a:r>
            <a:endParaRPr lang="zh-CN" altLang="en-US">
              <a:solidFill>
                <a:schemeClr val="tx1"/>
              </a:solidFill>
            </a:endParaRPr>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10" name="文本框 9"/>
          <p:cNvSpPr txBox="1"/>
          <p:nvPr/>
        </p:nvSpPr>
        <p:spPr>
          <a:xfrm>
            <a:off x="1300480" y="1130935"/>
            <a:ext cx="9591040" cy="829945"/>
          </a:xfrm>
          <a:prstGeom prst="rect">
            <a:avLst/>
          </a:prstGeom>
          <a:noFill/>
        </p:spPr>
        <p:txBody>
          <a:bodyPr wrap="square" rtlCol="0">
            <a:spAutoFit/>
          </a:bodyPr>
          <a:p>
            <a:r>
              <a:rPr lang="en-US" altLang="zh-CN"/>
              <a:t>  </a:t>
            </a:r>
            <a:r>
              <a:rPr lang="zh-CN" altLang="en-US" sz="2400">
                <a:latin typeface="+mn-ea"/>
                <a:cs typeface="+mn-ea"/>
              </a:rPr>
              <a:t>实训任务：利用EXCEL表格查询使用年限为</a:t>
            </a:r>
            <a:r>
              <a:rPr lang="en-US" altLang="zh-CN" sz="2400">
                <a:latin typeface="+mn-ea"/>
                <a:cs typeface="+mn-ea"/>
              </a:rPr>
              <a:t>20</a:t>
            </a:r>
            <a:r>
              <a:rPr lang="zh-CN" altLang="en-US" sz="2400">
                <a:latin typeface="+mn-ea"/>
                <a:cs typeface="+mn-ea"/>
              </a:rPr>
              <a:t>年的固定资产。</a:t>
            </a:r>
            <a:endParaRPr lang="zh-CN" altLang="en-US" sz="2400">
              <a:latin typeface="+mn-ea"/>
              <a:cs typeface="+mn-ea"/>
            </a:endParaRPr>
          </a:p>
          <a:p>
            <a:endParaRPr lang="zh-CN" altLang="en-US" sz="2400">
              <a:latin typeface="+mn-ea"/>
              <a:cs typeface="+mn-ea"/>
            </a:endParaRPr>
          </a:p>
        </p:txBody>
      </p:sp>
      <p:pic>
        <p:nvPicPr>
          <p:cNvPr id="3" name="图片 2"/>
          <p:cNvPicPr>
            <a:picLocks noChangeAspect="1"/>
          </p:cNvPicPr>
          <p:nvPr/>
        </p:nvPicPr>
        <p:blipFill>
          <a:blip r:embed="rId1"/>
          <a:stretch>
            <a:fillRect/>
          </a:stretch>
        </p:blipFill>
        <p:spPr>
          <a:xfrm>
            <a:off x="981710" y="1755775"/>
            <a:ext cx="10387330" cy="2681605"/>
          </a:xfrm>
          <a:prstGeom prst="rect">
            <a:avLst/>
          </a:prstGeom>
        </p:spPr>
      </p:pic>
    </p:spTree>
    <p:custDataLst>
      <p:tags r:id="rId2"/>
    </p:custData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3215217"/>
            <a:ext cx="12192000" cy="2161116"/>
          </a:xfrm>
          <a:prstGeom prst="rect">
            <a:avLst/>
          </a:prstGeom>
          <a:solidFill>
            <a:srgbClr val="48A088"/>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5"/>
          </a:p>
        </p:txBody>
      </p:sp>
      <p:sp>
        <p:nvSpPr>
          <p:cNvPr id="5" name="文本框 4"/>
          <p:cNvSpPr txBox="1">
            <a:spLocks noChangeArrowheads="1"/>
          </p:cNvSpPr>
          <p:nvPr/>
        </p:nvSpPr>
        <p:spPr bwMode="auto">
          <a:xfrm>
            <a:off x="1139825" y="3708400"/>
            <a:ext cx="9739630" cy="117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2800" b="1">
                <a:solidFill>
                  <a:schemeClr val="tx1"/>
                </a:solidFill>
                <a:latin typeface="Times New Roman" panose="02020603050405020304" pitchFamily="18" charset="0"/>
                <a:ea typeface="宋体" panose="02010600030101010101" pitchFamily="2" charset="-122"/>
              </a:defRPr>
            </a:lvl1pPr>
            <a:lvl2pPr marL="742950" indent="-285750">
              <a:defRPr kumimoji="1" sz="2800" b="1">
                <a:solidFill>
                  <a:schemeClr val="tx1"/>
                </a:solidFill>
                <a:latin typeface="Times New Roman" panose="02020603050405020304" pitchFamily="18" charset="0"/>
                <a:ea typeface="宋体" panose="02010600030101010101" pitchFamily="2" charset="-122"/>
              </a:defRPr>
            </a:lvl2pPr>
            <a:lvl3pPr marL="1143000" indent="-228600">
              <a:defRPr kumimoji="1" sz="2800" b="1">
                <a:solidFill>
                  <a:schemeClr val="tx1"/>
                </a:solidFill>
                <a:latin typeface="Times New Roman" panose="02020603050405020304" pitchFamily="18" charset="0"/>
                <a:ea typeface="宋体" panose="02010600030101010101" pitchFamily="2" charset="-122"/>
              </a:defRPr>
            </a:lvl3pPr>
            <a:lvl4pPr marL="1600200" indent="-228600">
              <a:defRPr kumimoji="1" sz="2800" b="1">
                <a:solidFill>
                  <a:schemeClr val="tx1"/>
                </a:solidFill>
                <a:latin typeface="Times New Roman" panose="02020603050405020304" pitchFamily="18" charset="0"/>
                <a:ea typeface="宋体" panose="02010600030101010101" pitchFamily="2" charset="-122"/>
              </a:defRPr>
            </a:lvl4pPr>
            <a:lvl5pPr marL="2057400" indent="-228600">
              <a:defRPr kumimoji="1" sz="28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9pPr>
          </a:lstStyle>
          <a:p>
            <a:pPr algn="l">
              <a:lnSpc>
                <a:spcPct val="120000"/>
              </a:lnSpc>
            </a:pPr>
            <a:r>
              <a:rPr lang="zh-CN" altLang="en-US" sz="5865"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利用Excel计提固定资产折旧</a:t>
            </a:r>
            <a:endParaRPr lang="zh-CN" altLang="en-US" sz="5865"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sp>
        <p:nvSpPr>
          <p:cNvPr id="6" name="椭圆 5"/>
          <p:cNvSpPr/>
          <p:nvPr/>
        </p:nvSpPr>
        <p:spPr>
          <a:xfrm>
            <a:off x="5513917" y="2180167"/>
            <a:ext cx="677333" cy="677333"/>
          </a:xfrm>
          <a:prstGeom prst="ellipse">
            <a:avLst/>
          </a:prstGeom>
          <a:solidFill>
            <a:srgbClr val="0070C0"/>
          </a:solidFill>
          <a:ln w="25400">
            <a:solidFill>
              <a:schemeClr val="bg1"/>
            </a:soli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7" name="椭圆 6"/>
          <p:cNvSpPr/>
          <p:nvPr/>
        </p:nvSpPr>
        <p:spPr>
          <a:xfrm>
            <a:off x="2472267" y="673100"/>
            <a:ext cx="829733" cy="829733"/>
          </a:xfrm>
          <a:prstGeom prst="ellipse">
            <a:avLst/>
          </a:prstGeom>
          <a:solidFill>
            <a:srgbClr val="00B0F0"/>
          </a:solidFill>
          <a:ln w="25400">
            <a:solidFill>
              <a:schemeClr val="bg1"/>
            </a:soli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8" name="椭圆 7"/>
          <p:cNvSpPr/>
          <p:nvPr/>
        </p:nvSpPr>
        <p:spPr>
          <a:xfrm>
            <a:off x="4017433" y="1883833"/>
            <a:ext cx="768351" cy="768351"/>
          </a:xfrm>
          <a:prstGeom prst="ellipse">
            <a:avLst/>
          </a:prstGeom>
          <a:solidFill>
            <a:schemeClr val="bg1">
              <a:lumMod val="50000"/>
            </a:schemeClr>
          </a:solidFill>
          <a:ln w="25400">
            <a:solidFill>
              <a:schemeClr val="bg1"/>
            </a:soli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9" name="椭圆 8"/>
          <p:cNvSpPr/>
          <p:nvPr/>
        </p:nvSpPr>
        <p:spPr>
          <a:xfrm>
            <a:off x="6498167" y="76200"/>
            <a:ext cx="730251" cy="730251"/>
          </a:xfrm>
          <a:prstGeom prst="ellipse">
            <a:avLst/>
          </a:prstGeom>
          <a:solidFill>
            <a:srgbClr val="48A088"/>
          </a:solidFill>
          <a:ln w="25400">
            <a:solidFill>
              <a:schemeClr val="bg1"/>
            </a:soli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10" name="椭圆 9"/>
          <p:cNvSpPr/>
          <p:nvPr/>
        </p:nvSpPr>
        <p:spPr>
          <a:xfrm>
            <a:off x="2642376" y="-718520"/>
            <a:ext cx="1120555" cy="1120555"/>
          </a:xfrm>
          <a:prstGeom prst="ellipse">
            <a:avLst/>
          </a:prstGeom>
          <a:gradFill flip="none" rotWithShape="1">
            <a:gsLst>
              <a:gs pos="0">
                <a:schemeClr val="bg1"/>
              </a:gs>
              <a:gs pos="100000">
                <a:schemeClr val="bg1">
                  <a:lumMod val="85000"/>
                </a:schemeClr>
              </a:gs>
            </a:gsLst>
            <a:lin ang="13500000" scaled="1"/>
            <a:tileRect/>
          </a:gradFill>
          <a:ln w="25400">
            <a:gradFill flip="none" rotWithShape="1">
              <a:gsLst>
                <a:gs pos="0">
                  <a:schemeClr val="bg1">
                    <a:lumMod val="100000"/>
                  </a:schemeClr>
                </a:gs>
                <a:gs pos="100000">
                  <a:schemeClr val="bg1">
                    <a:lumMod val="85000"/>
                  </a:schemeClr>
                </a:gs>
              </a:gsLst>
              <a:lin ang="2700000" scaled="1"/>
              <a:tileRect/>
            </a:gra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11" name="椭圆 10"/>
          <p:cNvSpPr/>
          <p:nvPr/>
        </p:nvSpPr>
        <p:spPr>
          <a:xfrm>
            <a:off x="5993044" y="1087555"/>
            <a:ext cx="822601" cy="822601"/>
          </a:xfrm>
          <a:prstGeom prst="ellipse">
            <a:avLst/>
          </a:prstGeom>
          <a:gradFill flip="none" rotWithShape="1">
            <a:gsLst>
              <a:gs pos="0">
                <a:schemeClr val="bg1"/>
              </a:gs>
              <a:gs pos="100000">
                <a:schemeClr val="bg1">
                  <a:lumMod val="85000"/>
                </a:schemeClr>
              </a:gs>
            </a:gsLst>
            <a:lin ang="13500000" scaled="1"/>
            <a:tileRect/>
          </a:gradFill>
          <a:ln w="25400">
            <a:gradFill flip="none" rotWithShape="1">
              <a:gsLst>
                <a:gs pos="0">
                  <a:schemeClr val="bg1">
                    <a:lumMod val="100000"/>
                  </a:schemeClr>
                </a:gs>
                <a:gs pos="100000">
                  <a:schemeClr val="bg1">
                    <a:lumMod val="85000"/>
                  </a:schemeClr>
                </a:gs>
              </a:gsLst>
              <a:lin ang="2700000" scaled="1"/>
              <a:tileRect/>
            </a:gra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12" name="椭圆 11"/>
          <p:cNvSpPr/>
          <p:nvPr/>
        </p:nvSpPr>
        <p:spPr>
          <a:xfrm>
            <a:off x="3623853" y="-339291"/>
            <a:ext cx="2568292" cy="2568292"/>
          </a:xfrm>
          <a:prstGeom prst="ellipse">
            <a:avLst/>
          </a:prstGeom>
          <a:gradFill flip="none" rotWithShape="1">
            <a:gsLst>
              <a:gs pos="0">
                <a:schemeClr val="bg1"/>
              </a:gs>
              <a:gs pos="100000">
                <a:schemeClr val="bg1">
                  <a:lumMod val="75000"/>
                </a:schemeClr>
              </a:gs>
            </a:gsLst>
            <a:lin ang="13500000" scaled="1"/>
            <a:tileRect/>
          </a:gradFill>
          <a:ln w="38100">
            <a:gradFill flip="none" rotWithShape="1">
              <a:gsLst>
                <a:gs pos="0">
                  <a:schemeClr val="bg1">
                    <a:lumMod val="100000"/>
                  </a:schemeClr>
                </a:gs>
                <a:gs pos="100000">
                  <a:schemeClr val="bg1">
                    <a:lumMod val="85000"/>
                  </a:schemeClr>
                </a:gs>
              </a:gsLst>
              <a:lin ang="2700000" scaled="1"/>
              <a:tileRect/>
            </a:gradFill>
          </a:ln>
          <a:effectLst>
            <a:outerShdw blurRad="254000" dist="2032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13" name="文本框 105"/>
          <p:cNvSpPr txBox="1">
            <a:spLocks noChangeArrowheads="1"/>
          </p:cNvSpPr>
          <p:nvPr/>
        </p:nvSpPr>
        <p:spPr bwMode="auto">
          <a:xfrm>
            <a:off x="3656437" y="493184"/>
            <a:ext cx="2569845" cy="912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800" b="1">
                <a:solidFill>
                  <a:schemeClr val="tx1"/>
                </a:solidFill>
                <a:latin typeface="Times New Roman" panose="02020603050405020304" pitchFamily="18" charset="0"/>
                <a:ea typeface="宋体" panose="02010600030101010101" pitchFamily="2" charset="-122"/>
              </a:defRPr>
            </a:lvl1pPr>
            <a:lvl2pPr marL="742950" indent="-285750">
              <a:defRPr kumimoji="1" sz="2800" b="1">
                <a:solidFill>
                  <a:schemeClr val="tx1"/>
                </a:solidFill>
                <a:latin typeface="Times New Roman" panose="02020603050405020304" pitchFamily="18" charset="0"/>
                <a:ea typeface="宋体" panose="02010600030101010101" pitchFamily="2" charset="-122"/>
              </a:defRPr>
            </a:lvl2pPr>
            <a:lvl3pPr marL="1143000" indent="-228600">
              <a:defRPr kumimoji="1" sz="2800" b="1">
                <a:solidFill>
                  <a:schemeClr val="tx1"/>
                </a:solidFill>
                <a:latin typeface="Times New Roman" panose="02020603050405020304" pitchFamily="18" charset="0"/>
                <a:ea typeface="宋体" panose="02010600030101010101" pitchFamily="2" charset="-122"/>
              </a:defRPr>
            </a:lvl3pPr>
            <a:lvl4pPr marL="1600200" indent="-228600">
              <a:defRPr kumimoji="1" sz="2800" b="1">
                <a:solidFill>
                  <a:schemeClr val="tx1"/>
                </a:solidFill>
                <a:latin typeface="Times New Roman" panose="02020603050405020304" pitchFamily="18" charset="0"/>
                <a:ea typeface="宋体" panose="02010600030101010101" pitchFamily="2" charset="-122"/>
              </a:defRPr>
            </a:lvl4pPr>
            <a:lvl5pPr marL="2057400" indent="-228600">
              <a:defRPr kumimoji="1" sz="28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9pPr>
          </a:lstStyle>
          <a:p>
            <a:pPr algn="ctr"/>
            <a:r>
              <a:rPr lang="zh-CN" altLang="en-US" sz="5335" dirty="0">
                <a:solidFill>
                  <a:srgbClr val="48A088"/>
                </a:solidFill>
                <a:latin typeface="微软雅黑" panose="020B0503020204020204" charset="-122"/>
                <a:ea typeface="微软雅黑" panose="020B0503020204020204" charset="-122"/>
              </a:rPr>
              <a:t>任务</a:t>
            </a:r>
            <a:r>
              <a:rPr lang="en-US" altLang="zh-CN" sz="5335" dirty="0">
                <a:solidFill>
                  <a:srgbClr val="48A088"/>
                </a:solidFill>
                <a:latin typeface="微软雅黑" panose="020B0503020204020204" charset="-122"/>
                <a:ea typeface="微软雅黑" panose="020B0503020204020204" charset="-122"/>
              </a:rPr>
              <a:t>8</a:t>
            </a:r>
            <a:r>
              <a:rPr lang="en-US" altLang="zh-CN" sz="5335" dirty="0">
                <a:solidFill>
                  <a:srgbClr val="48A088"/>
                </a:solidFill>
                <a:latin typeface="微软雅黑" panose="020B0503020204020204" charset="-122"/>
                <a:ea typeface="微软雅黑" panose="020B0503020204020204" charset="-122"/>
              </a:rPr>
              <a:t>.3</a:t>
            </a:r>
            <a:endParaRPr lang="en-US" altLang="zh-CN" sz="5335" dirty="0">
              <a:solidFill>
                <a:srgbClr val="48A088"/>
              </a:solidFill>
              <a:latin typeface="微软雅黑" panose="020B0503020204020204" charset="-122"/>
              <a:ea typeface="微软雅黑" panose="020B0503020204020204"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250" fill="hold"/>
                                        <p:tgtEl>
                                          <p:spTgt spid="12"/>
                                        </p:tgtEl>
                                        <p:attrNameLst>
                                          <p:attrName>ppt_w</p:attrName>
                                        </p:attrNameLst>
                                      </p:cBhvr>
                                      <p:tavLst>
                                        <p:tav tm="0">
                                          <p:val>
                                            <p:fltVal val="0"/>
                                          </p:val>
                                        </p:tav>
                                        <p:tav tm="100000">
                                          <p:val>
                                            <p:strVal val="#ppt_w"/>
                                          </p:val>
                                        </p:tav>
                                      </p:tavLst>
                                    </p:anim>
                                    <p:anim calcmode="lin" valueType="num">
                                      <p:cBhvr>
                                        <p:cTn id="8" dur="250" fill="hold"/>
                                        <p:tgtEl>
                                          <p:spTgt spid="12"/>
                                        </p:tgtEl>
                                        <p:attrNameLst>
                                          <p:attrName>ppt_h</p:attrName>
                                        </p:attrNameLst>
                                      </p:cBhvr>
                                      <p:tavLst>
                                        <p:tav tm="0">
                                          <p:val>
                                            <p:fltVal val="0"/>
                                          </p:val>
                                        </p:tav>
                                        <p:tav tm="100000">
                                          <p:val>
                                            <p:strVal val="#ppt_h"/>
                                          </p:val>
                                        </p:tav>
                                      </p:tavLst>
                                    </p:anim>
                                    <p:animEffect transition="in" filter="fade">
                                      <p:cBhvr>
                                        <p:cTn id="9" dur="250"/>
                                        <p:tgtEl>
                                          <p:spTgt spid="12"/>
                                        </p:tgtEl>
                                      </p:cBhvr>
                                    </p:animEffect>
                                  </p:childTnLst>
                                </p:cTn>
                              </p:par>
                              <p:par>
                                <p:cTn id="10" presetID="6" presetClass="emph" presetSubtype="0" decel="100000" fill="hold" nodeType="withEffect">
                                  <p:stCondLst>
                                    <p:cond delay="200"/>
                                  </p:stCondLst>
                                  <p:childTnLst>
                                    <p:animScale>
                                      <p:cBhvr>
                                        <p:cTn id="11" dur="250" fill="hold"/>
                                        <p:tgtEl>
                                          <p:spTgt spid="12"/>
                                        </p:tgtEl>
                                      </p:cBhvr>
                                      <p:by x="120000" y="120000"/>
                                    </p:animScale>
                                  </p:childTnLst>
                                </p:cTn>
                              </p:par>
                              <p:par>
                                <p:cTn id="12" presetID="6" presetClass="emph" presetSubtype="0" decel="100000" fill="hold" nodeType="withEffect">
                                  <p:stCondLst>
                                    <p:cond delay="400"/>
                                  </p:stCondLst>
                                  <p:childTnLst>
                                    <p:animScale>
                                      <p:cBhvr>
                                        <p:cTn id="13" dur="250" fill="hold"/>
                                        <p:tgtEl>
                                          <p:spTgt spid="12"/>
                                        </p:tgtEl>
                                      </p:cBhvr>
                                      <p:by x="83000" y="83000"/>
                                    </p:animScale>
                                  </p:childTnLst>
                                </p:cTn>
                              </p:par>
                            </p:childTnLst>
                          </p:cTn>
                        </p:par>
                        <p:par>
                          <p:cTn id="14" fill="hold">
                            <p:stCondLst>
                              <p:cond delay="500"/>
                            </p:stCondLst>
                            <p:childTnLst>
                              <p:par>
                                <p:cTn id="15" presetID="53" presetClass="entr" presetSubtype="16"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par>
                                <p:cTn id="20" presetID="53" presetClass="entr" presetSubtype="16" fill="hold" grpId="0" nodeType="withEffect">
                                  <p:stCondLst>
                                    <p:cond delay="40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53" presetClass="entr" presetSubtype="16" fill="hold" grpId="0" nodeType="withEffect">
                                  <p:stCondLst>
                                    <p:cond delay="20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p:cTn id="32" dur="500" fill="hold"/>
                                        <p:tgtEl>
                                          <p:spTgt spid="6"/>
                                        </p:tgtEl>
                                        <p:attrNameLst>
                                          <p:attrName>ppt_w</p:attrName>
                                        </p:attrNameLst>
                                      </p:cBhvr>
                                      <p:tavLst>
                                        <p:tav tm="0">
                                          <p:val>
                                            <p:fltVal val="0"/>
                                          </p:val>
                                        </p:tav>
                                        <p:tav tm="100000">
                                          <p:val>
                                            <p:strVal val="#ppt_w"/>
                                          </p:val>
                                        </p:tav>
                                      </p:tavLst>
                                    </p:anim>
                                    <p:anim calcmode="lin" valueType="num">
                                      <p:cBhvr>
                                        <p:cTn id="33" dur="500" fill="hold"/>
                                        <p:tgtEl>
                                          <p:spTgt spid="6"/>
                                        </p:tgtEl>
                                        <p:attrNameLst>
                                          <p:attrName>ppt_h</p:attrName>
                                        </p:attrNameLst>
                                      </p:cBhvr>
                                      <p:tavLst>
                                        <p:tav tm="0">
                                          <p:val>
                                            <p:fltVal val="0"/>
                                          </p:val>
                                        </p:tav>
                                        <p:tav tm="100000">
                                          <p:val>
                                            <p:strVal val="#ppt_h"/>
                                          </p:val>
                                        </p:tav>
                                      </p:tavLst>
                                    </p:anim>
                                    <p:animEffect transition="in" filter="fade">
                                      <p:cBhvr>
                                        <p:cTn id="34" dur="500"/>
                                        <p:tgtEl>
                                          <p:spTgt spid="6"/>
                                        </p:tgtEl>
                                      </p:cBhvr>
                                    </p:animEffect>
                                  </p:childTnLst>
                                </p:cTn>
                              </p:par>
                              <p:par>
                                <p:cTn id="35" presetID="53" presetClass="entr" presetSubtype="16" fill="hold" nodeType="withEffect">
                                  <p:stCondLst>
                                    <p:cond delay="40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fltVal val="0"/>
                                          </p:val>
                                        </p:tav>
                                        <p:tav tm="100000">
                                          <p:val>
                                            <p:strVal val="#ppt_w"/>
                                          </p:val>
                                        </p:tav>
                                      </p:tavLst>
                                    </p:anim>
                                    <p:anim calcmode="lin" valueType="num">
                                      <p:cBhvr>
                                        <p:cTn id="38" dur="500" fill="hold"/>
                                        <p:tgtEl>
                                          <p:spTgt spid="11"/>
                                        </p:tgtEl>
                                        <p:attrNameLst>
                                          <p:attrName>ppt_h</p:attrName>
                                        </p:attrNameLst>
                                      </p:cBhvr>
                                      <p:tavLst>
                                        <p:tav tm="0">
                                          <p:val>
                                            <p:fltVal val="0"/>
                                          </p:val>
                                        </p:tav>
                                        <p:tav tm="100000">
                                          <p:val>
                                            <p:strVal val="#ppt_h"/>
                                          </p:val>
                                        </p:tav>
                                      </p:tavLst>
                                    </p:anim>
                                    <p:animEffect transition="in" filter="fade">
                                      <p:cBhvr>
                                        <p:cTn id="39" dur="500"/>
                                        <p:tgtEl>
                                          <p:spTgt spid="11"/>
                                        </p:tgtEl>
                                      </p:cBhvr>
                                    </p:animEffect>
                                  </p:childTnLst>
                                </p:cTn>
                              </p:par>
                              <p:par>
                                <p:cTn id="40" presetID="53" presetClass="entr" presetSubtype="16" fill="hold" grpId="0" nodeType="withEffect">
                                  <p:stCondLst>
                                    <p:cond delay="200"/>
                                  </p:stCondLst>
                                  <p:childTnLst>
                                    <p:set>
                                      <p:cBhvr>
                                        <p:cTn id="41" dur="1" fill="hold">
                                          <p:stCondLst>
                                            <p:cond delay="0"/>
                                          </p:stCondLst>
                                        </p:cTn>
                                        <p:tgtEl>
                                          <p:spTgt spid="9"/>
                                        </p:tgtEl>
                                        <p:attrNameLst>
                                          <p:attrName>style.visibility</p:attrName>
                                        </p:attrNameLst>
                                      </p:cBhvr>
                                      <p:to>
                                        <p:strVal val="visible"/>
                                      </p:to>
                                    </p:set>
                                    <p:anim calcmode="lin" valueType="num">
                                      <p:cBhvr>
                                        <p:cTn id="42" dur="500" fill="hold"/>
                                        <p:tgtEl>
                                          <p:spTgt spid="9"/>
                                        </p:tgtEl>
                                        <p:attrNameLst>
                                          <p:attrName>ppt_w</p:attrName>
                                        </p:attrNameLst>
                                      </p:cBhvr>
                                      <p:tavLst>
                                        <p:tav tm="0">
                                          <p:val>
                                            <p:fltVal val="0"/>
                                          </p:val>
                                        </p:tav>
                                        <p:tav tm="100000">
                                          <p:val>
                                            <p:strVal val="#ppt_w"/>
                                          </p:val>
                                        </p:tav>
                                      </p:tavLst>
                                    </p:anim>
                                    <p:anim calcmode="lin" valueType="num">
                                      <p:cBhvr>
                                        <p:cTn id="43" dur="500" fill="hold"/>
                                        <p:tgtEl>
                                          <p:spTgt spid="9"/>
                                        </p:tgtEl>
                                        <p:attrNameLst>
                                          <p:attrName>ppt_h</p:attrName>
                                        </p:attrNameLst>
                                      </p:cBhvr>
                                      <p:tavLst>
                                        <p:tav tm="0">
                                          <p:val>
                                            <p:fltVal val="0"/>
                                          </p:val>
                                        </p:tav>
                                        <p:tav tm="100000">
                                          <p:val>
                                            <p:strVal val="#ppt_h"/>
                                          </p:val>
                                        </p:tav>
                                      </p:tavLst>
                                    </p:anim>
                                    <p:animEffect transition="in" filter="fade">
                                      <p:cBhvr>
                                        <p:cTn id="44" dur="500"/>
                                        <p:tgtEl>
                                          <p:spTgt spid="9"/>
                                        </p:tgtEl>
                                      </p:cBhvr>
                                    </p:animEffect>
                                  </p:childTnLst>
                                </p:cTn>
                              </p:par>
                            </p:childTnLst>
                          </p:cTn>
                        </p:par>
                        <p:par>
                          <p:cTn id="45" fill="hold">
                            <p:stCondLst>
                              <p:cond delay="1000"/>
                            </p:stCondLst>
                            <p:childTnLst>
                              <p:par>
                                <p:cTn id="46" presetID="53" presetClass="entr" presetSubtype="16" fill="hold" grpId="0" nodeType="afterEffect">
                                  <p:stCondLst>
                                    <p:cond delay="0"/>
                                  </p:stCondLst>
                                  <p:childTnLst>
                                    <p:set>
                                      <p:cBhvr>
                                        <p:cTn id="47" dur="1" fill="hold">
                                          <p:stCondLst>
                                            <p:cond delay="0"/>
                                          </p:stCondLst>
                                        </p:cTn>
                                        <p:tgtEl>
                                          <p:spTgt spid="4"/>
                                        </p:tgtEl>
                                        <p:attrNameLst>
                                          <p:attrName>style.visibility</p:attrName>
                                        </p:attrNameLst>
                                      </p:cBhvr>
                                      <p:to>
                                        <p:strVal val="visible"/>
                                      </p:to>
                                    </p:set>
                                    <p:anim calcmode="lin" valueType="num">
                                      <p:cBhvr>
                                        <p:cTn id="48" dur="500" fill="hold"/>
                                        <p:tgtEl>
                                          <p:spTgt spid="4"/>
                                        </p:tgtEl>
                                        <p:attrNameLst>
                                          <p:attrName>ppt_w</p:attrName>
                                        </p:attrNameLst>
                                      </p:cBhvr>
                                      <p:tavLst>
                                        <p:tav tm="0">
                                          <p:val>
                                            <p:fltVal val="0"/>
                                          </p:val>
                                        </p:tav>
                                        <p:tav tm="100000">
                                          <p:val>
                                            <p:strVal val="#ppt_w"/>
                                          </p:val>
                                        </p:tav>
                                      </p:tavLst>
                                    </p:anim>
                                    <p:anim calcmode="lin" valueType="num">
                                      <p:cBhvr>
                                        <p:cTn id="49" dur="500" fill="hold"/>
                                        <p:tgtEl>
                                          <p:spTgt spid="4"/>
                                        </p:tgtEl>
                                        <p:attrNameLst>
                                          <p:attrName>ppt_h</p:attrName>
                                        </p:attrNameLst>
                                      </p:cBhvr>
                                      <p:tavLst>
                                        <p:tav tm="0">
                                          <p:val>
                                            <p:fltVal val="0"/>
                                          </p:val>
                                        </p:tav>
                                        <p:tav tm="100000">
                                          <p:val>
                                            <p:strVal val="#ppt_h"/>
                                          </p:val>
                                        </p:tav>
                                      </p:tavLst>
                                    </p:anim>
                                    <p:animEffect transition="in" filter="fade">
                                      <p:cBhvr>
                                        <p:cTn id="50" dur="500"/>
                                        <p:tgtEl>
                                          <p:spTgt spid="4"/>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3"/>
                                        </p:tgtEl>
                                        <p:attrNameLst>
                                          <p:attrName>style.visibility</p:attrName>
                                        </p:attrNameLst>
                                      </p:cBhvr>
                                      <p:to>
                                        <p:strVal val="visible"/>
                                      </p:to>
                                    </p:set>
                                    <p:anim calcmode="lin" valueType="num">
                                      <p:cBhvr>
                                        <p:cTn id="53" dur="250" fill="hold"/>
                                        <p:tgtEl>
                                          <p:spTgt spid="13"/>
                                        </p:tgtEl>
                                        <p:attrNameLst>
                                          <p:attrName>ppt_w</p:attrName>
                                        </p:attrNameLst>
                                      </p:cBhvr>
                                      <p:tavLst>
                                        <p:tav tm="0">
                                          <p:val>
                                            <p:fltVal val="0"/>
                                          </p:val>
                                        </p:tav>
                                        <p:tav tm="100000">
                                          <p:val>
                                            <p:strVal val="#ppt_w"/>
                                          </p:val>
                                        </p:tav>
                                      </p:tavLst>
                                    </p:anim>
                                    <p:anim calcmode="lin" valueType="num">
                                      <p:cBhvr>
                                        <p:cTn id="54" dur="250" fill="hold"/>
                                        <p:tgtEl>
                                          <p:spTgt spid="13"/>
                                        </p:tgtEl>
                                        <p:attrNameLst>
                                          <p:attrName>ppt_h</p:attrName>
                                        </p:attrNameLst>
                                      </p:cBhvr>
                                      <p:tavLst>
                                        <p:tav tm="0">
                                          <p:val>
                                            <p:fltVal val="0"/>
                                          </p:val>
                                        </p:tav>
                                        <p:tav tm="100000">
                                          <p:val>
                                            <p:strVal val="#ppt_h"/>
                                          </p:val>
                                        </p:tav>
                                      </p:tavLst>
                                    </p:anim>
                                    <p:animEffect transition="in" filter="fade">
                                      <p:cBhvr>
                                        <p:cTn id="55" dur="250"/>
                                        <p:tgtEl>
                                          <p:spTgt spid="13"/>
                                        </p:tgtEl>
                                      </p:cBhvr>
                                    </p:animEffect>
                                  </p:childTnLst>
                                </p:cTn>
                              </p:par>
                              <p:par>
                                <p:cTn id="56" presetID="6" presetClass="emph" presetSubtype="0" decel="100000" fill="hold" grpId="1" nodeType="withEffect">
                                  <p:stCondLst>
                                    <p:cond delay="200"/>
                                  </p:stCondLst>
                                  <p:childTnLst>
                                    <p:animScale>
                                      <p:cBhvr>
                                        <p:cTn id="57" dur="250" fill="hold"/>
                                        <p:tgtEl>
                                          <p:spTgt spid="13"/>
                                        </p:tgtEl>
                                      </p:cBhvr>
                                      <p:by x="120000" y="120000"/>
                                    </p:animScale>
                                  </p:childTnLst>
                                </p:cTn>
                              </p:par>
                              <p:par>
                                <p:cTn id="58" presetID="6" presetClass="emph" presetSubtype="0" decel="100000" fill="hold" grpId="2" nodeType="withEffect">
                                  <p:stCondLst>
                                    <p:cond delay="400"/>
                                  </p:stCondLst>
                                  <p:childTnLst>
                                    <p:animScale>
                                      <p:cBhvr>
                                        <p:cTn id="59" dur="250" fill="hold"/>
                                        <p:tgtEl>
                                          <p:spTgt spid="13"/>
                                        </p:tgtEl>
                                      </p:cBhvr>
                                      <p:by x="83000" y="83000"/>
                                    </p:animScale>
                                  </p:childTnLst>
                                </p:cTn>
                              </p:par>
                            </p:childTnLst>
                          </p:cTn>
                        </p:par>
                        <p:par>
                          <p:cTn id="60" fill="hold">
                            <p:stCondLst>
                              <p:cond delay="1500"/>
                            </p:stCondLst>
                            <p:childTnLst>
                              <p:par>
                                <p:cTn id="61" presetID="53" presetClass="entr" presetSubtype="16" fill="hold" grpId="0" nodeType="afterEffect">
                                  <p:stCondLst>
                                    <p:cond delay="0"/>
                                  </p:stCondLst>
                                  <p:childTnLst>
                                    <p:set>
                                      <p:cBhvr>
                                        <p:cTn id="62" dur="1" fill="hold">
                                          <p:stCondLst>
                                            <p:cond delay="0"/>
                                          </p:stCondLst>
                                        </p:cTn>
                                        <p:tgtEl>
                                          <p:spTgt spid="5"/>
                                        </p:tgtEl>
                                        <p:attrNameLst>
                                          <p:attrName>style.visibility</p:attrName>
                                        </p:attrNameLst>
                                      </p:cBhvr>
                                      <p:to>
                                        <p:strVal val="visible"/>
                                      </p:to>
                                    </p:set>
                                    <p:anim calcmode="lin" valueType="num">
                                      <p:cBhvr>
                                        <p:cTn id="63" dur="250" fill="hold"/>
                                        <p:tgtEl>
                                          <p:spTgt spid="5"/>
                                        </p:tgtEl>
                                        <p:attrNameLst>
                                          <p:attrName>ppt_w</p:attrName>
                                        </p:attrNameLst>
                                      </p:cBhvr>
                                      <p:tavLst>
                                        <p:tav tm="0">
                                          <p:val>
                                            <p:fltVal val="0"/>
                                          </p:val>
                                        </p:tav>
                                        <p:tav tm="100000">
                                          <p:val>
                                            <p:strVal val="#ppt_w"/>
                                          </p:val>
                                        </p:tav>
                                      </p:tavLst>
                                    </p:anim>
                                    <p:anim calcmode="lin" valueType="num">
                                      <p:cBhvr>
                                        <p:cTn id="64" dur="250" fill="hold"/>
                                        <p:tgtEl>
                                          <p:spTgt spid="5"/>
                                        </p:tgtEl>
                                        <p:attrNameLst>
                                          <p:attrName>ppt_h</p:attrName>
                                        </p:attrNameLst>
                                      </p:cBhvr>
                                      <p:tavLst>
                                        <p:tav tm="0">
                                          <p:val>
                                            <p:fltVal val="0"/>
                                          </p:val>
                                        </p:tav>
                                        <p:tav tm="100000">
                                          <p:val>
                                            <p:strVal val="#ppt_h"/>
                                          </p:val>
                                        </p:tav>
                                      </p:tavLst>
                                    </p:anim>
                                    <p:animEffect transition="in" filter="fade">
                                      <p:cBhvr>
                                        <p:cTn id="65" dur="250"/>
                                        <p:tgtEl>
                                          <p:spTgt spid="5"/>
                                        </p:tgtEl>
                                      </p:cBhvr>
                                    </p:animEffect>
                                  </p:childTnLst>
                                </p:cTn>
                              </p:par>
                              <p:par>
                                <p:cTn id="66" presetID="6" presetClass="emph" presetSubtype="0" decel="100000" fill="hold" grpId="1" nodeType="withEffect">
                                  <p:stCondLst>
                                    <p:cond delay="200"/>
                                  </p:stCondLst>
                                  <p:childTnLst>
                                    <p:animScale>
                                      <p:cBhvr>
                                        <p:cTn id="67" dur="250" fill="hold"/>
                                        <p:tgtEl>
                                          <p:spTgt spid="5"/>
                                        </p:tgtEl>
                                      </p:cBhvr>
                                      <p:by x="120000" y="120000"/>
                                    </p:animScale>
                                  </p:childTnLst>
                                </p:cTn>
                              </p:par>
                              <p:par>
                                <p:cTn id="68" presetID="6" presetClass="emph" presetSubtype="0" decel="100000" fill="hold" grpId="2" nodeType="withEffect">
                                  <p:stCondLst>
                                    <p:cond delay="400"/>
                                  </p:stCondLst>
                                  <p:childTnLst>
                                    <p:animScale>
                                      <p:cBhvr>
                                        <p:cTn id="69" dur="250" fill="hold"/>
                                        <p:tgtEl>
                                          <p:spTgt spid="5"/>
                                        </p:tgtEl>
                                      </p:cBhvr>
                                      <p:by x="83000" y="83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p:bldP spid="5" grpId="1"/>
      <p:bldP spid="5" grpId="2"/>
      <p:bldP spid="6" grpId="0" bldLvl="0" animBg="1"/>
      <p:bldP spid="7" grpId="0" bldLvl="0" animBg="1"/>
      <p:bldP spid="8" grpId="0" bldLvl="0" animBg="1"/>
      <p:bldP spid="9" grpId="0" bldLvl="0" animBg="1"/>
      <p:bldP spid="13" grpId="0" bldLvl="0"/>
      <p:bldP spid="13" grpId="1" bldLvl="0"/>
      <p:bldP spid="13" grpId="2" bldLvl="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Freeform 5"/>
          <p:cNvSpPr/>
          <p:nvPr/>
        </p:nvSpPr>
        <p:spPr bwMode="auto">
          <a:xfrm>
            <a:off x="405130" y="977900"/>
            <a:ext cx="4646930" cy="4347845"/>
          </a:xfrm>
          <a:custGeom>
            <a:avLst/>
            <a:gdLst>
              <a:gd name="T0" fmla="*/ 0 w 5532"/>
              <a:gd name="T1" fmla="*/ 0 h 5715"/>
              <a:gd name="T2" fmla="*/ 5532 w 5532"/>
              <a:gd name="T3" fmla="*/ 0 h 5715"/>
              <a:gd name="T4" fmla="*/ 5532 w 5532"/>
              <a:gd name="T5" fmla="*/ 1093 h 5715"/>
              <a:gd name="T6" fmla="*/ 5280 w 5532"/>
              <a:gd name="T7" fmla="*/ 1093 h 5715"/>
              <a:gd name="T8" fmla="*/ 5280 w 5532"/>
              <a:gd name="T9" fmla="*/ 252 h 5715"/>
              <a:gd name="T10" fmla="*/ 252 w 5532"/>
              <a:gd name="T11" fmla="*/ 252 h 5715"/>
              <a:gd name="T12" fmla="*/ 252 w 5532"/>
              <a:gd name="T13" fmla="*/ 5463 h 5715"/>
              <a:gd name="T14" fmla="*/ 5280 w 5532"/>
              <a:gd name="T15" fmla="*/ 5463 h 5715"/>
              <a:gd name="T16" fmla="*/ 5280 w 5532"/>
              <a:gd name="T17" fmla="*/ 4454 h 5715"/>
              <a:gd name="T18" fmla="*/ 5532 w 5532"/>
              <a:gd name="T19" fmla="*/ 4454 h 5715"/>
              <a:gd name="T20" fmla="*/ 5532 w 5532"/>
              <a:gd name="T21" fmla="*/ 5715 h 5715"/>
              <a:gd name="T22" fmla="*/ 0 w 5532"/>
              <a:gd name="T23" fmla="*/ 5715 h 5715"/>
              <a:gd name="T24" fmla="*/ 0 w 5532"/>
              <a:gd name="T25" fmla="*/ 0 h 5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32" h="5715">
                <a:moveTo>
                  <a:pt x="0" y="0"/>
                </a:moveTo>
                <a:lnTo>
                  <a:pt x="5532" y="0"/>
                </a:lnTo>
                <a:lnTo>
                  <a:pt x="5532" y="1093"/>
                </a:lnTo>
                <a:lnTo>
                  <a:pt x="5280" y="1093"/>
                </a:lnTo>
                <a:lnTo>
                  <a:pt x="5280" y="252"/>
                </a:lnTo>
                <a:lnTo>
                  <a:pt x="252" y="252"/>
                </a:lnTo>
                <a:lnTo>
                  <a:pt x="252" y="5463"/>
                </a:lnTo>
                <a:lnTo>
                  <a:pt x="5280" y="5463"/>
                </a:lnTo>
                <a:lnTo>
                  <a:pt x="5280" y="4454"/>
                </a:lnTo>
                <a:lnTo>
                  <a:pt x="5532" y="4454"/>
                </a:lnTo>
                <a:lnTo>
                  <a:pt x="5532" y="5715"/>
                </a:lnTo>
                <a:lnTo>
                  <a:pt x="0" y="5715"/>
                </a:lnTo>
                <a:lnTo>
                  <a:pt x="0" y="0"/>
                </a:lnTo>
                <a:close/>
              </a:path>
            </a:pathLst>
          </a:custGeom>
          <a:ln>
            <a:solidFill>
              <a:srgbClr val="00B050"/>
            </a:solidFill>
          </a:ln>
        </p:spPr>
        <p:style>
          <a:lnRef idx="2">
            <a:schemeClr val="accent5"/>
          </a:lnRef>
          <a:fillRef idx="2">
            <a:schemeClr val="accent5"/>
          </a:fillRef>
          <a:effectRef idx="0">
            <a:srgbClr val="FFFFFF"/>
          </a:effectRef>
          <a:fontRef idx="minor">
            <a:schemeClr val="lt1"/>
          </a:fontRef>
        </p:style>
        <p:txBody>
          <a:bodyPr vert="horz" wrap="square" lIns="91406" tIns="45703" rIns="91406" bIns="45703" numCol="1" anchor="t" anchorCtr="0" compatLnSpc="1"/>
          <a:lstStyle/>
          <a:p>
            <a:endParaRPr lang="zh-CN" altLang="en-US"/>
          </a:p>
        </p:txBody>
      </p:sp>
      <p:sp>
        <p:nvSpPr>
          <p:cNvPr id="49" name="文本框 48"/>
          <p:cNvSpPr txBox="1"/>
          <p:nvPr/>
        </p:nvSpPr>
        <p:spPr>
          <a:xfrm>
            <a:off x="818515" y="2363470"/>
            <a:ext cx="7592695" cy="1576070"/>
          </a:xfrm>
          <a:prstGeom prst="rect">
            <a:avLst/>
          </a:prstGeom>
          <a:noFill/>
        </p:spPr>
        <p:txBody>
          <a:bodyPr wrap="square" rtlCol="0">
            <a:noAutofit/>
          </a:bodyPr>
          <a:lstStyle/>
          <a:p>
            <a:pPr>
              <a:lnSpc>
                <a:spcPct val="150000"/>
              </a:lnSpc>
            </a:pPr>
            <a:r>
              <a:rPr lang="zh-CN" altLang="en-US" sz="4000" b="1" dirty="0">
                <a:latin typeface="+mj-ea"/>
                <a:ea typeface="+mj-ea"/>
              </a:rPr>
              <a:t>子任务</a:t>
            </a:r>
            <a:r>
              <a:rPr lang="en-US" altLang="zh-CN" sz="4000" b="1" dirty="0">
                <a:latin typeface="+mj-ea"/>
                <a:ea typeface="+mj-ea"/>
              </a:rPr>
              <a:t>8</a:t>
            </a:r>
            <a:r>
              <a:rPr lang="en-US" altLang="zh-CN" sz="4000" b="1" dirty="0">
                <a:latin typeface="+mj-ea"/>
                <a:ea typeface="+mj-ea"/>
              </a:rPr>
              <a:t>.3.1  直线法计提折旧</a:t>
            </a:r>
            <a:endParaRPr lang="en-US" altLang="zh-CN" sz="4000" b="1" dirty="0">
              <a:latin typeface="+mj-ea"/>
              <a:ea typeface="+mj-ea"/>
            </a:endParaRPr>
          </a:p>
        </p:txBody>
      </p:sp>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flipH="1">
            <a:off x="9617075" y="2456815"/>
            <a:ext cx="3261995" cy="46183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6046">
        <p:blinds dir="vert"/>
      </p:transition>
    </mc:Choice>
    <mc:Fallback>
      <p:transition spd="slow" advTm="6046">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136525" y="1007745"/>
            <a:ext cx="11838940" cy="2069465"/>
          </a:xfrm>
          <a:prstGeom prst="rect">
            <a:avLst/>
          </a:prstGeom>
          <a:solidFill>
            <a:schemeClr val="accent5">
              <a:lumMod val="20000"/>
              <a:lumOff val="80000"/>
            </a:schemeClr>
          </a:solidFill>
          <a:ln>
            <a:solidFill>
              <a:schemeClr val="accent5">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50000"/>
              </a:lnSpc>
            </a:pP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【情景任务】齐鲁公司拥有一台机器，其原值8600元，预计使用5年，预计净残值600元，利用</a:t>
            </a:r>
            <a:r>
              <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rPr>
              <a:t>EXCEL</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软件采用</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直线法下</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年折旧额，月折旧额？</a:t>
            </a: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4" name="矩形 3"/>
          <p:cNvSpPr/>
          <p:nvPr/>
        </p:nvSpPr>
        <p:spPr>
          <a:xfrm>
            <a:off x="504190" y="18542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tx1"/>
                </a:solidFill>
              </a:rPr>
              <a:t>情景引入</a:t>
            </a:r>
            <a:endParaRPr lang="zh-CN" altLang="en-US">
              <a:solidFill>
                <a:schemeClr val="tx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新知解析</a:t>
            </a:r>
            <a:endParaRPr lang="zh-CN" altLang="en-US"/>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9" name="矩形 8"/>
          <p:cNvSpPr/>
          <p:nvPr/>
        </p:nvSpPr>
        <p:spPr>
          <a:xfrm>
            <a:off x="2204085" y="18605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新知解析</a:t>
            </a:r>
            <a:endParaRPr lang="zh-CN" altLang="en-US">
              <a:solidFill>
                <a:schemeClr val="tx1"/>
              </a:solidFill>
            </a:endParaRPr>
          </a:p>
        </p:txBody>
      </p:sp>
      <p:pic>
        <p:nvPicPr>
          <p:cNvPr id="46" name="图片 4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3505" y="3732530"/>
            <a:ext cx="2242185" cy="2997200"/>
          </a:xfrm>
          <a:prstGeom prst="rect">
            <a:avLst/>
          </a:prstGeom>
        </p:spPr>
      </p:pic>
      <p:sp>
        <p:nvSpPr>
          <p:cNvPr id="3" name="文本框 2"/>
          <p:cNvSpPr txBox="1"/>
          <p:nvPr/>
        </p:nvSpPr>
        <p:spPr>
          <a:xfrm>
            <a:off x="344170" y="838835"/>
            <a:ext cx="11848465" cy="3248025"/>
          </a:xfrm>
          <a:prstGeom prst="rect">
            <a:avLst/>
          </a:prstGeom>
          <a:noFill/>
          <a:ln w="9525">
            <a:noFill/>
          </a:ln>
        </p:spPr>
        <p:txBody>
          <a:bodyPr>
            <a:noAutofit/>
          </a:bodyPr>
          <a:p>
            <a:pPr indent="0"/>
            <a:r>
              <a:rPr lang="zh-CN" altLang="en-US" sz="2400" b="0">
                <a:latin typeface="微软雅黑" panose="020B0503020204020204" charset="-122"/>
                <a:ea typeface="微软雅黑" panose="020B0503020204020204" charset="-122"/>
                <a:cs typeface="微软雅黑" panose="020B0503020204020204" charset="-122"/>
              </a:rPr>
              <a:t>1. 直线法计提折旧的概念和公式</a:t>
            </a:r>
            <a:endParaRPr lang="zh-CN" altLang="en-US" sz="2400" b="0">
              <a:latin typeface="微软雅黑" panose="020B0503020204020204" charset="-122"/>
              <a:ea typeface="微软雅黑" panose="020B0503020204020204" charset="-122"/>
              <a:cs typeface="微软雅黑" panose="020B0503020204020204" charset="-122"/>
            </a:endParaRPr>
          </a:p>
          <a:p>
            <a:pPr indent="0"/>
            <a:r>
              <a:rPr lang="zh-CN" altLang="en-US" sz="2400" b="0">
                <a:latin typeface="微软雅黑" panose="020B0503020204020204" charset="-122"/>
                <a:ea typeface="微软雅黑" panose="020B0503020204020204" charset="-122"/>
                <a:cs typeface="微软雅黑" panose="020B0503020204020204" charset="-122"/>
              </a:rPr>
              <a:t>（1）折旧的概念固定资产在使用过程中，逐渐损耗而消失的那部分价值称为固定资产折旧。在固定资产使用寿命内，按照确定的方法对应计折旧额进行系统分摊（计入成本费用）。应计折旧额=原价-预计净残值-减值准备（2）直线法的概念直线法，是指将固定资产的应计折旧额均衡地分摊到固定资产预计使用寿命内的一种方法。</a:t>
            </a:r>
            <a:endParaRPr lang="zh-CN" altLang="en-US" sz="2400" b="0">
              <a:latin typeface="微软雅黑" panose="020B0503020204020204" charset="-122"/>
              <a:ea typeface="微软雅黑" panose="020B0503020204020204" charset="-122"/>
              <a:cs typeface="微软雅黑" panose="020B0503020204020204" charset="-122"/>
            </a:endParaRPr>
          </a:p>
        </p:txBody>
      </p:sp>
      <p:sp>
        <p:nvSpPr>
          <p:cNvPr id="4" name="矩形 3"/>
          <p:cNvSpPr/>
          <p:nvPr/>
        </p:nvSpPr>
        <p:spPr>
          <a:xfrm>
            <a:off x="1029335" y="3992880"/>
            <a:ext cx="10133330" cy="2736215"/>
          </a:xfrm>
          <a:prstGeom prst="rect">
            <a:avLst/>
          </a:prstGeom>
          <a:solidFill>
            <a:schemeClr val="bg1"/>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50000"/>
              </a:lnSpc>
            </a:pPr>
            <a:endParaRPr lang="en-US" altLang="zh-CN" sz="2000" b="1">
              <a:solidFill>
                <a:srgbClr val="F1288C"/>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pPr>
            <a:r>
              <a:rPr sz="2000" b="1">
                <a:solidFill>
                  <a:srgbClr val="F1288C"/>
                </a:solidFill>
                <a:latin typeface="微软雅黑" panose="020B0503020204020204" charset="-122"/>
                <a:ea typeface="微软雅黑" panose="020B0503020204020204" charset="-122"/>
                <a:cs typeface="微软雅黑" panose="020B0503020204020204" charset="-122"/>
                <a:sym typeface="+mn-ea"/>
              </a:rPr>
              <a:t>直线法的计算公式</a:t>
            </a:r>
            <a:endParaRPr sz="2000" b="1">
              <a:solidFill>
                <a:srgbClr val="F1288C"/>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pPr>
            <a:r>
              <a:rPr sz="2000" b="1">
                <a:solidFill>
                  <a:schemeClr val="tx1"/>
                </a:solidFill>
                <a:latin typeface="微软雅黑" panose="020B0503020204020204" charset="-122"/>
                <a:ea typeface="微软雅黑" panose="020B0503020204020204" charset="-122"/>
                <a:cs typeface="微软雅黑" panose="020B0503020204020204" charset="-122"/>
                <a:sym typeface="+mn-ea"/>
              </a:rPr>
              <a:t>年折旧额=（固定资产原值-预计净残值）／预计使用年限</a:t>
            </a:r>
            <a:endParaRPr sz="2000" b="1">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pPr>
            <a:r>
              <a:rPr sz="2000" b="1">
                <a:solidFill>
                  <a:schemeClr val="tx1"/>
                </a:solidFill>
                <a:latin typeface="微软雅黑" panose="020B0503020204020204" charset="-122"/>
                <a:ea typeface="微软雅黑" panose="020B0503020204020204" charset="-122"/>
                <a:cs typeface="微软雅黑" panose="020B0503020204020204" charset="-122"/>
                <a:sym typeface="+mn-ea"/>
              </a:rPr>
              <a:t>月折旧额=年折旧额÷12</a:t>
            </a:r>
            <a:endParaRPr sz="2000" b="1">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pPr>
            <a:r>
              <a:rPr sz="2000" b="1">
                <a:solidFill>
                  <a:schemeClr val="tx1"/>
                </a:solidFill>
                <a:latin typeface="微软雅黑" panose="020B0503020204020204" charset="-122"/>
                <a:ea typeface="微软雅黑" panose="020B0503020204020204" charset="-122"/>
                <a:cs typeface="微软雅黑" panose="020B0503020204020204" charset="-122"/>
                <a:sym typeface="+mn-ea"/>
              </a:rPr>
              <a:t>年折旧率=（1—净残值率）／预计使用年限</a:t>
            </a:r>
            <a:endParaRPr sz="2000" b="1">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pPr>
            <a:r>
              <a:rPr sz="2000" b="1">
                <a:solidFill>
                  <a:schemeClr val="tx1"/>
                </a:solidFill>
                <a:latin typeface="微软雅黑" panose="020B0503020204020204" charset="-122"/>
                <a:ea typeface="微软雅黑" panose="020B0503020204020204" charset="-122"/>
                <a:cs typeface="微软雅黑" panose="020B0503020204020204" charset="-122"/>
                <a:sym typeface="+mn-ea"/>
              </a:rPr>
              <a:t>月折旧率=年折旧率÷12</a:t>
            </a:r>
            <a:endParaRPr sz="2000" b="1">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pPr>
            <a:r>
              <a:rPr sz="2000" b="1">
                <a:solidFill>
                  <a:schemeClr val="tx1"/>
                </a:solidFill>
                <a:latin typeface="微软雅黑" panose="020B0503020204020204" charset="-122"/>
                <a:ea typeface="微软雅黑" panose="020B0503020204020204" charset="-122"/>
                <a:cs typeface="微软雅黑" panose="020B0503020204020204" charset="-122"/>
                <a:sym typeface="+mn-ea"/>
              </a:rPr>
              <a:t>月折旧额=固定资产原值×月折旧率</a:t>
            </a:r>
            <a:endParaRPr sz="2000" b="1">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pPr>
            <a:endParaRPr sz="2000" b="1">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endParaRPr lang="zh-CN" altLang="en-US" sz="20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2"/>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3215217"/>
            <a:ext cx="12192000" cy="2161116"/>
          </a:xfrm>
          <a:prstGeom prst="rect">
            <a:avLst/>
          </a:prstGeom>
          <a:solidFill>
            <a:srgbClr val="48A088"/>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5"/>
          </a:p>
        </p:txBody>
      </p:sp>
      <p:sp>
        <p:nvSpPr>
          <p:cNvPr id="5" name="文本框 4"/>
          <p:cNvSpPr txBox="1">
            <a:spLocks noChangeArrowheads="1"/>
          </p:cNvSpPr>
          <p:nvPr/>
        </p:nvSpPr>
        <p:spPr bwMode="auto">
          <a:xfrm>
            <a:off x="1269365" y="3708400"/>
            <a:ext cx="9892665" cy="117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2800" b="1">
                <a:solidFill>
                  <a:schemeClr val="tx1"/>
                </a:solidFill>
                <a:latin typeface="Times New Roman" panose="02020603050405020304" pitchFamily="18" charset="0"/>
                <a:ea typeface="宋体" panose="02010600030101010101" pitchFamily="2" charset="-122"/>
              </a:defRPr>
            </a:lvl1pPr>
            <a:lvl2pPr marL="742950" indent="-285750">
              <a:defRPr kumimoji="1" sz="2800" b="1">
                <a:solidFill>
                  <a:schemeClr val="tx1"/>
                </a:solidFill>
                <a:latin typeface="Times New Roman" panose="02020603050405020304" pitchFamily="18" charset="0"/>
                <a:ea typeface="宋体" panose="02010600030101010101" pitchFamily="2" charset="-122"/>
              </a:defRPr>
            </a:lvl2pPr>
            <a:lvl3pPr marL="1143000" indent="-228600">
              <a:defRPr kumimoji="1" sz="2800" b="1">
                <a:solidFill>
                  <a:schemeClr val="tx1"/>
                </a:solidFill>
                <a:latin typeface="Times New Roman" panose="02020603050405020304" pitchFamily="18" charset="0"/>
                <a:ea typeface="宋体" panose="02010600030101010101" pitchFamily="2" charset="-122"/>
              </a:defRPr>
            </a:lvl3pPr>
            <a:lvl4pPr marL="1600200" indent="-228600">
              <a:defRPr kumimoji="1" sz="2800" b="1">
                <a:solidFill>
                  <a:schemeClr val="tx1"/>
                </a:solidFill>
                <a:latin typeface="Times New Roman" panose="02020603050405020304" pitchFamily="18" charset="0"/>
                <a:ea typeface="宋体" panose="02010600030101010101" pitchFamily="2" charset="-122"/>
              </a:defRPr>
            </a:lvl4pPr>
            <a:lvl5pPr marL="2057400" indent="-228600">
              <a:defRPr kumimoji="1" sz="28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9pPr>
          </a:lstStyle>
          <a:p>
            <a:pPr algn="ctr">
              <a:lnSpc>
                <a:spcPct val="120000"/>
              </a:lnSpc>
            </a:pPr>
            <a:r>
              <a:rPr lang="zh-CN" altLang="en-US" sz="5865"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 利用Excel建立固定资产清单 </a:t>
            </a:r>
            <a:endParaRPr lang="zh-CN" altLang="en-US" sz="5865"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sp>
        <p:nvSpPr>
          <p:cNvPr id="6" name="椭圆 5"/>
          <p:cNvSpPr/>
          <p:nvPr/>
        </p:nvSpPr>
        <p:spPr>
          <a:xfrm>
            <a:off x="5513917" y="2180167"/>
            <a:ext cx="677333" cy="677333"/>
          </a:xfrm>
          <a:prstGeom prst="ellipse">
            <a:avLst/>
          </a:prstGeom>
          <a:solidFill>
            <a:srgbClr val="0070C0"/>
          </a:solidFill>
          <a:ln w="25400">
            <a:solidFill>
              <a:schemeClr val="bg1"/>
            </a:soli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7" name="椭圆 6"/>
          <p:cNvSpPr/>
          <p:nvPr/>
        </p:nvSpPr>
        <p:spPr>
          <a:xfrm>
            <a:off x="2472267" y="673100"/>
            <a:ext cx="829733" cy="829733"/>
          </a:xfrm>
          <a:prstGeom prst="ellipse">
            <a:avLst/>
          </a:prstGeom>
          <a:solidFill>
            <a:srgbClr val="00B0F0"/>
          </a:solidFill>
          <a:ln w="25400">
            <a:solidFill>
              <a:schemeClr val="bg1"/>
            </a:soli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8" name="椭圆 7"/>
          <p:cNvSpPr/>
          <p:nvPr/>
        </p:nvSpPr>
        <p:spPr>
          <a:xfrm>
            <a:off x="4017433" y="1883833"/>
            <a:ext cx="768351" cy="768351"/>
          </a:xfrm>
          <a:prstGeom prst="ellipse">
            <a:avLst/>
          </a:prstGeom>
          <a:solidFill>
            <a:schemeClr val="bg1">
              <a:lumMod val="50000"/>
            </a:schemeClr>
          </a:solidFill>
          <a:ln w="25400">
            <a:solidFill>
              <a:schemeClr val="bg1"/>
            </a:soli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9" name="椭圆 8"/>
          <p:cNvSpPr/>
          <p:nvPr/>
        </p:nvSpPr>
        <p:spPr>
          <a:xfrm>
            <a:off x="6498167" y="76200"/>
            <a:ext cx="730251" cy="730251"/>
          </a:xfrm>
          <a:prstGeom prst="ellipse">
            <a:avLst/>
          </a:prstGeom>
          <a:solidFill>
            <a:srgbClr val="48A088"/>
          </a:solidFill>
          <a:ln w="25400">
            <a:solidFill>
              <a:schemeClr val="bg1"/>
            </a:soli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10" name="椭圆 9"/>
          <p:cNvSpPr/>
          <p:nvPr/>
        </p:nvSpPr>
        <p:spPr>
          <a:xfrm>
            <a:off x="2642376" y="-718520"/>
            <a:ext cx="1120555" cy="1120555"/>
          </a:xfrm>
          <a:prstGeom prst="ellipse">
            <a:avLst/>
          </a:prstGeom>
          <a:gradFill flip="none" rotWithShape="1">
            <a:gsLst>
              <a:gs pos="0">
                <a:schemeClr val="bg1"/>
              </a:gs>
              <a:gs pos="100000">
                <a:schemeClr val="bg1">
                  <a:lumMod val="85000"/>
                </a:schemeClr>
              </a:gs>
            </a:gsLst>
            <a:lin ang="13500000" scaled="1"/>
            <a:tileRect/>
          </a:gradFill>
          <a:ln w="25400">
            <a:gradFill flip="none" rotWithShape="1">
              <a:gsLst>
                <a:gs pos="0">
                  <a:schemeClr val="bg1">
                    <a:lumMod val="100000"/>
                  </a:schemeClr>
                </a:gs>
                <a:gs pos="100000">
                  <a:schemeClr val="bg1">
                    <a:lumMod val="85000"/>
                  </a:schemeClr>
                </a:gs>
              </a:gsLst>
              <a:lin ang="2700000" scaled="1"/>
              <a:tileRect/>
            </a:gra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11" name="椭圆 10"/>
          <p:cNvSpPr/>
          <p:nvPr/>
        </p:nvSpPr>
        <p:spPr>
          <a:xfrm>
            <a:off x="5993044" y="1087555"/>
            <a:ext cx="822601" cy="822601"/>
          </a:xfrm>
          <a:prstGeom prst="ellipse">
            <a:avLst/>
          </a:prstGeom>
          <a:gradFill flip="none" rotWithShape="1">
            <a:gsLst>
              <a:gs pos="0">
                <a:schemeClr val="bg1"/>
              </a:gs>
              <a:gs pos="100000">
                <a:schemeClr val="bg1">
                  <a:lumMod val="85000"/>
                </a:schemeClr>
              </a:gs>
            </a:gsLst>
            <a:lin ang="13500000" scaled="1"/>
            <a:tileRect/>
          </a:gradFill>
          <a:ln w="25400">
            <a:gradFill flip="none" rotWithShape="1">
              <a:gsLst>
                <a:gs pos="0">
                  <a:schemeClr val="bg1">
                    <a:lumMod val="100000"/>
                  </a:schemeClr>
                </a:gs>
                <a:gs pos="100000">
                  <a:schemeClr val="bg1">
                    <a:lumMod val="85000"/>
                  </a:schemeClr>
                </a:gs>
              </a:gsLst>
              <a:lin ang="2700000" scaled="1"/>
              <a:tileRect/>
            </a:gra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12" name="椭圆 11"/>
          <p:cNvSpPr/>
          <p:nvPr/>
        </p:nvSpPr>
        <p:spPr>
          <a:xfrm>
            <a:off x="3623853" y="-339291"/>
            <a:ext cx="2568292" cy="2568292"/>
          </a:xfrm>
          <a:prstGeom prst="ellipse">
            <a:avLst/>
          </a:prstGeom>
          <a:gradFill flip="none" rotWithShape="1">
            <a:gsLst>
              <a:gs pos="0">
                <a:schemeClr val="bg1"/>
              </a:gs>
              <a:gs pos="100000">
                <a:schemeClr val="bg1">
                  <a:lumMod val="75000"/>
                </a:schemeClr>
              </a:gs>
            </a:gsLst>
            <a:lin ang="13500000" scaled="1"/>
            <a:tileRect/>
          </a:gradFill>
          <a:ln w="38100">
            <a:gradFill flip="none" rotWithShape="1">
              <a:gsLst>
                <a:gs pos="0">
                  <a:schemeClr val="bg1">
                    <a:lumMod val="100000"/>
                  </a:schemeClr>
                </a:gs>
                <a:gs pos="100000">
                  <a:schemeClr val="bg1">
                    <a:lumMod val="85000"/>
                  </a:schemeClr>
                </a:gs>
              </a:gsLst>
              <a:lin ang="2700000" scaled="1"/>
              <a:tileRect/>
            </a:gradFill>
          </a:ln>
          <a:effectLst>
            <a:outerShdw blurRad="254000" dist="2032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13" name="文本框 105"/>
          <p:cNvSpPr txBox="1">
            <a:spLocks noChangeArrowheads="1"/>
          </p:cNvSpPr>
          <p:nvPr/>
        </p:nvSpPr>
        <p:spPr bwMode="auto">
          <a:xfrm>
            <a:off x="3656437" y="493184"/>
            <a:ext cx="2569845" cy="912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800" b="1">
                <a:solidFill>
                  <a:schemeClr val="tx1"/>
                </a:solidFill>
                <a:latin typeface="Times New Roman" panose="02020603050405020304" pitchFamily="18" charset="0"/>
                <a:ea typeface="宋体" panose="02010600030101010101" pitchFamily="2" charset="-122"/>
              </a:defRPr>
            </a:lvl1pPr>
            <a:lvl2pPr marL="742950" indent="-285750">
              <a:defRPr kumimoji="1" sz="2800" b="1">
                <a:solidFill>
                  <a:schemeClr val="tx1"/>
                </a:solidFill>
                <a:latin typeface="Times New Roman" panose="02020603050405020304" pitchFamily="18" charset="0"/>
                <a:ea typeface="宋体" panose="02010600030101010101" pitchFamily="2" charset="-122"/>
              </a:defRPr>
            </a:lvl2pPr>
            <a:lvl3pPr marL="1143000" indent="-228600">
              <a:defRPr kumimoji="1" sz="2800" b="1">
                <a:solidFill>
                  <a:schemeClr val="tx1"/>
                </a:solidFill>
                <a:latin typeface="Times New Roman" panose="02020603050405020304" pitchFamily="18" charset="0"/>
                <a:ea typeface="宋体" panose="02010600030101010101" pitchFamily="2" charset="-122"/>
              </a:defRPr>
            </a:lvl3pPr>
            <a:lvl4pPr marL="1600200" indent="-228600">
              <a:defRPr kumimoji="1" sz="2800" b="1">
                <a:solidFill>
                  <a:schemeClr val="tx1"/>
                </a:solidFill>
                <a:latin typeface="Times New Roman" panose="02020603050405020304" pitchFamily="18" charset="0"/>
                <a:ea typeface="宋体" panose="02010600030101010101" pitchFamily="2" charset="-122"/>
              </a:defRPr>
            </a:lvl4pPr>
            <a:lvl5pPr marL="2057400" indent="-228600">
              <a:defRPr kumimoji="1" sz="28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9pPr>
          </a:lstStyle>
          <a:p>
            <a:pPr algn="ctr"/>
            <a:r>
              <a:rPr lang="zh-CN" altLang="en-US" sz="5335" dirty="0">
                <a:solidFill>
                  <a:srgbClr val="48A088"/>
                </a:solidFill>
                <a:latin typeface="微软雅黑" panose="020B0503020204020204" charset="-122"/>
                <a:ea typeface="微软雅黑" panose="020B0503020204020204" charset="-122"/>
              </a:rPr>
              <a:t>任务</a:t>
            </a:r>
            <a:r>
              <a:rPr lang="en-US" altLang="zh-CN" sz="5335" dirty="0">
                <a:solidFill>
                  <a:srgbClr val="48A088"/>
                </a:solidFill>
                <a:latin typeface="微软雅黑" panose="020B0503020204020204" charset="-122"/>
                <a:ea typeface="微软雅黑" panose="020B0503020204020204" charset="-122"/>
              </a:rPr>
              <a:t>8</a:t>
            </a:r>
            <a:r>
              <a:rPr lang="en-US" altLang="zh-CN" sz="5335" dirty="0">
                <a:solidFill>
                  <a:srgbClr val="48A088"/>
                </a:solidFill>
                <a:latin typeface="微软雅黑" panose="020B0503020204020204" charset="-122"/>
                <a:ea typeface="微软雅黑" panose="020B0503020204020204" charset="-122"/>
              </a:rPr>
              <a:t>.1</a:t>
            </a:r>
            <a:endParaRPr lang="en-US" altLang="zh-CN" sz="5335" dirty="0">
              <a:solidFill>
                <a:srgbClr val="48A088"/>
              </a:solidFill>
              <a:latin typeface="微软雅黑" panose="020B0503020204020204" charset="-122"/>
              <a:ea typeface="微软雅黑" panose="020B0503020204020204"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250" fill="hold"/>
                                        <p:tgtEl>
                                          <p:spTgt spid="12"/>
                                        </p:tgtEl>
                                        <p:attrNameLst>
                                          <p:attrName>ppt_w</p:attrName>
                                        </p:attrNameLst>
                                      </p:cBhvr>
                                      <p:tavLst>
                                        <p:tav tm="0">
                                          <p:val>
                                            <p:fltVal val="0"/>
                                          </p:val>
                                        </p:tav>
                                        <p:tav tm="100000">
                                          <p:val>
                                            <p:strVal val="#ppt_w"/>
                                          </p:val>
                                        </p:tav>
                                      </p:tavLst>
                                    </p:anim>
                                    <p:anim calcmode="lin" valueType="num">
                                      <p:cBhvr>
                                        <p:cTn id="8" dur="250" fill="hold"/>
                                        <p:tgtEl>
                                          <p:spTgt spid="12"/>
                                        </p:tgtEl>
                                        <p:attrNameLst>
                                          <p:attrName>ppt_h</p:attrName>
                                        </p:attrNameLst>
                                      </p:cBhvr>
                                      <p:tavLst>
                                        <p:tav tm="0">
                                          <p:val>
                                            <p:fltVal val="0"/>
                                          </p:val>
                                        </p:tav>
                                        <p:tav tm="100000">
                                          <p:val>
                                            <p:strVal val="#ppt_h"/>
                                          </p:val>
                                        </p:tav>
                                      </p:tavLst>
                                    </p:anim>
                                    <p:animEffect transition="in" filter="fade">
                                      <p:cBhvr>
                                        <p:cTn id="9" dur="250"/>
                                        <p:tgtEl>
                                          <p:spTgt spid="12"/>
                                        </p:tgtEl>
                                      </p:cBhvr>
                                    </p:animEffect>
                                  </p:childTnLst>
                                </p:cTn>
                              </p:par>
                              <p:par>
                                <p:cTn id="10" presetID="6" presetClass="emph" presetSubtype="0" decel="100000" fill="hold" nodeType="withEffect">
                                  <p:stCondLst>
                                    <p:cond delay="200"/>
                                  </p:stCondLst>
                                  <p:childTnLst>
                                    <p:animScale>
                                      <p:cBhvr>
                                        <p:cTn id="11" dur="250" fill="hold"/>
                                        <p:tgtEl>
                                          <p:spTgt spid="12"/>
                                        </p:tgtEl>
                                      </p:cBhvr>
                                      <p:by x="120000" y="120000"/>
                                    </p:animScale>
                                  </p:childTnLst>
                                </p:cTn>
                              </p:par>
                              <p:par>
                                <p:cTn id="12" presetID="6" presetClass="emph" presetSubtype="0" decel="100000" fill="hold" nodeType="withEffect">
                                  <p:stCondLst>
                                    <p:cond delay="400"/>
                                  </p:stCondLst>
                                  <p:childTnLst>
                                    <p:animScale>
                                      <p:cBhvr>
                                        <p:cTn id="13" dur="250" fill="hold"/>
                                        <p:tgtEl>
                                          <p:spTgt spid="12"/>
                                        </p:tgtEl>
                                      </p:cBhvr>
                                      <p:by x="83000" y="83000"/>
                                    </p:animScale>
                                  </p:childTnLst>
                                </p:cTn>
                              </p:par>
                            </p:childTnLst>
                          </p:cTn>
                        </p:par>
                        <p:par>
                          <p:cTn id="14" fill="hold">
                            <p:stCondLst>
                              <p:cond delay="500"/>
                            </p:stCondLst>
                            <p:childTnLst>
                              <p:par>
                                <p:cTn id="15" presetID="53" presetClass="entr" presetSubtype="16"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par>
                                <p:cTn id="20" presetID="53" presetClass="entr" presetSubtype="16" fill="hold" grpId="0" nodeType="withEffect">
                                  <p:stCondLst>
                                    <p:cond delay="40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53" presetClass="entr" presetSubtype="16" fill="hold" grpId="0" nodeType="withEffect">
                                  <p:stCondLst>
                                    <p:cond delay="20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p:cTn id="32" dur="500" fill="hold"/>
                                        <p:tgtEl>
                                          <p:spTgt spid="6"/>
                                        </p:tgtEl>
                                        <p:attrNameLst>
                                          <p:attrName>ppt_w</p:attrName>
                                        </p:attrNameLst>
                                      </p:cBhvr>
                                      <p:tavLst>
                                        <p:tav tm="0">
                                          <p:val>
                                            <p:fltVal val="0"/>
                                          </p:val>
                                        </p:tav>
                                        <p:tav tm="100000">
                                          <p:val>
                                            <p:strVal val="#ppt_w"/>
                                          </p:val>
                                        </p:tav>
                                      </p:tavLst>
                                    </p:anim>
                                    <p:anim calcmode="lin" valueType="num">
                                      <p:cBhvr>
                                        <p:cTn id="33" dur="500" fill="hold"/>
                                        <p:tgtEl>
                                          <p:spTgt spid="6"/>
                                        </p:tgtEl>
                                        <p:attrNameLst>
                                          <p:attrName>ppt_h</p:attrName>
                                        </p:attrNameLst>
                                      </p:cBhvr>
                                      <p:tavLst>
                                        <p:tav tm="0">
                                          <p:val>
                                            <p:fltVal val="0"/>
                                          </p:val>
                                        </p:tav>
                                        <p:tav tm="100000">
                                          <p:val>
                                            <p:strVal val="#ppt_h"/>
                                          </p:val>
                                        </p:tav>
                                      </p:tavLst>
                                    </p:anim>
                                    <p:animEffect transition="in" filter="fade">
                                      <p:cBhvr>
                                        <p:cTn id="34" dur="500"/>
                                        <p:tgtEl>
                                          <p:spTgt spid="6"/>
                                        </p:tgtEl>
                                      </p:cBhvr>
                                    </p:animEffect>
                                  </p:childTnLst>
                                </p:cTn>
                              </p:par>
                              <p:par>
                                <p:cTn id="35" presetID="53" presetClass="entr" presetSubtype="16" fill="hold" nodeType="withEffect">
                                  <p:stCondLst>
                                    <p:cond delay="40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fltVal val="0"/>
                                          </p:val>
                                        </p:tav>
                                        <p:tav tm="100000">
                                          <p:val>
                                            <p:strVal val="#ppt_w"/>
                                          </p:val>
                                        </p:tav>
                                      </p:tavLst>
                                    </p:anim>
                                    <p:anim calcmode="lin" valueType="num">
                                      <p:cBhvr>
                                        <p:cTn id="38" dur="500" fill="hold"/>
                                        <p:tgtEl>
                                          <p:spTgt spid="11"/>
                                        </p:tgtEl>
                                        <p:attrNameLst>
                                          <p:attrName>ppt_h</p:attrName>
                                        </p:attrNameLst>
                                      </p:cBhvr>
                                      <p:tavLst>
                                        <p:tav tm="0">
                                          <p:val>
                                            <p:fltVal val="0"/>
                                          </p:val>
                                        </p:tav>
                                        <p:tav tm="100000">
                                          <p:val>
                                            <p:strVal val="#ppt_h"/>
                                          </p:val>
                                        </p:tav>
                                      </p:tavLst>
                                    </p:anim>
                                    <p:animEffect transition="in" filter="fade">
                                      <p:cBhvr>
                                        <p:cTn id="39" dur="500"/>
                                        <p:tgtEl>
                                          <p:spTgt spid="11"/>
                                        </p:tgtEl>
                                      </p:cBhvr>
                                    </p:animEffect>
                                  </p:childTnLst>
                                </p:cTn>
                              </p:par>
                              <p:par>
                                <p:cTn id="40" presetID="53" presetClass="entr" presetSubtype="16" fill="hold" grpId="0" nodeType="withEffect">
                                  <p:stCondLst>
                                    <p:cond delay="200"/>
                                  </p:stCondLst>
                                  <p:childTnLst>
                                    <p:set>
                                      <p:cBhvr>
                                        <p:cTn id="41" dur="1" fill="hold">
                                          <p:stCondLst>
                                            <p:cond delay="0"/>
                                          </p:stCondLst>
                                        </p:cTn>
                                        <p:tgtEl>
                                          <p:spTgt spid="9"/>
                                        </p:tgtEl>
                                        <p:attrNameLst>
                                          <p:attrName>style.visibility</p:attrName>
                                        </p:attrNameLst>
                                      </p:cBhvr>
                                      <p:to>
                                        <p:strVal val="visible"/>
                                      </p:to>
                                    </p:set>
                                    <p:anim calcmode="lin" valueType="num">
                                      <p:cBhvr>
                                        <p:cTn id="42" dur="500" fill="hold"/>
                                        <p:tgtEl>
                                          <p:spTgt spid="9"/>
                                        </p:tgtEl>
                                        <p:attrNameLst>
                                          <p:attrName>ppt_w</p:attrName>
                                        </p:attrNameLst>
                                      </p:cBhvr>
                                      <p:tavLst>
                                        <p:tav tm="0">
                                          <p:val>
                                            <p:fltVal val="0"/>
                                          </p:val>
                                        </p:tav>
                                        <p:tav tm="100000">
                                          <p:val>
                                            <p:strVal val="#ppt_w"/>
                                          </p:val>
                                        </p:tav>
                                      </p:tavLst>
                                    </p:anim>
                                    <p:anim calcmode="lin" valueType="num">
                                      <p:cBhvr>
                                        <p:cTn id="43" dur="500" fill="hold"/>
                                        <p:tgtEl>
                                          <p:spTgt spid="9"/>
                                        </p:tgtEl>
                                        <p:attrNameLst>
                                          <p:attrName>ppt_h</p:attrName>
                                        </p:attrNameLst>
                                      </p:cBhvr>
                                      <p:tavLst>
                                        <p:tav tm="0">
                                          <p:val>
                                            <p:fltVal val="0"/>
                                          </p:val>
                                        </p:tav>
                                        <p:tav tm="100000">
                                          <p:val>
                                            <p:strVal val="#ppt_h"/>
                                          </p:val>
                                        </p:tav>
                                      </p:tavLst>
                                    </p:anim>
                                    <p:animEffect transition="in" filter="fade">
                                      <p:cBhvr>
                                        <p:cTn id="44" dur="500"/>
                                        <p:tgtEl>
                                          <p:spTgt spid="9"/>
                                        </p:tgtEl>
                                      </p:cBhvr>
                                    </p:animEffect>
                                  </p:childTnLst>
                                </p:cTn>
                              </p:par>
                            </p:childTnLst>
                          </p:cTn>
                        </p:par>
                        <p:par>
                          <p:cTn id="45" fill="hold">
                            <p:stCondLst>
                              <p:cond delay="1000"/>
                            </p:stCondLst>
                            <p:childTnLst>
                              <p:par>
                                <p:cTn id="46" presetID="53" presetClass="entr" presetSubtype="16" fill="hold" grpId="0" nodeType="afterEffect">
                                  <p:stCondLst>
                                    <p:cond delay="0"/>
                                  </p:stCondLst>
                                  <p:childTnLst>
                                    <p:set>
                                      <p:cBhvr>
                                        <p:cTn id="47" dur="1" fill="hold">
                                          <p:stCondLst>
                                            <p:cond delay="0"/>
                                          </p:stCondLst>
                                        </p:cTn>
                                        <p:tgtEl>
                                          <p:spTgt spid="4"/>
                                        </p:tgtEl>
                                        <p:attrNameLst>
                                          <p:attrName>style.visibility</p:attrName>
                                        </p:attrNameLst>
                                      </p:cBhvr>
                                      <p:to>
                                        <p:strVal val="visible"/>
                                      </p:to>
                                    </p:set>
                                    <p:anim calcmode="lin" valueType="num">
                                      <p:cBhvr>
                                        <p:cTn id="48" dur="500" fill="hold"/>
                                        <p:tgtEl>
                                          <p:spTgt spid="4"/>
                                        </p:tgtEl>
                                        <p:attrNameLst>
                                          <p:attrName>ppt_w</p:attrName>
                                        </p:attrNameLst>
                                      </p:cBhvr>
                                      <p:tavLst>
                                        <p:tav tm="0">
                                          <p:val>
                                            <p:fltVal val="0"/>
                                          </p:val>
                                        </p:tav>
                                        <p:tav tm="100000">
                                          <p:val>
                                            <p:strVal val="#ppt_w"/>
                                          </p:val>
                                        </p:tav>
                                      </p:tavLst>
                                    </p:anim>
                                    <p:anim calcmode="lin" valueType="num">
                                      <p:cBhvr>
                                        <p:cTn id="49" dur="500" fill="hold"/>
                                        <p:tgtEl>
                                          <p:spTgt spid="4"/>
                                        </p:tgtEl>
                                        <p:attrNameLst>
                                          <p:attrName>ppt_h</p:attrName>
                                        </p:attrNameLst>
                                      </p:cBhvr>
                                      <p:tavLst>
                                        <p:tav tm="0">
                                          <p:val>
                                            <p:fltVal val="0"/>
                                          </p:val>
                                        </p:tav>
                                        <p:tav tm="100000">
                                          <p:val>
                                            <p:strVal val="#ppt_h"/>
                                          </p:val>
                                        </p:tav>
                                      </p:tavLst>
                                    </p:anim>
                                    <p:animEffect transition="in" filter="fade">
                                      <p:cBhvr>
                                        <p:cTn id="50" dur="500"/>
                                        <p:tgtEl>
                                          <p:spTgt spid="4"/>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3"/>
                                        </p:tgtEl>
                                        <p:attrNameLst>
                                          <p:attrName>style.visibility</p:attrName>
                                        </p:attrNameLst>
                                      </p:cBhvr>
                                      <p:to>
                                        <p:strVal val="visible"/>
                                      </p:to>
                                    </p:set>
                                    <p:anim calcmode="lin" valueType="num">
                                      <p:cBhvr>
                                        <p:cTn id="53" dur="250" fill="hold"/>
                                        <p:tgtEl>
                                          <p:spTgt spid="13"/>
                                        </p:tgtEl>
                                        <p:attrNameLst>
                                          <p:attrName>ppt_w</p:attrName>
                                        </p:attrNameLst>
                                      </p:cBhvr>
                                      <p:tavLst>
                                        <p:tav tm="0">
                                          <p:val>
                                            <p:fltVal val="0"/>
                                          </p:val>
                                        </p:tav>
                                        <p:tav tm="100000">
                                          <p:val>
                                            <p:strVal val="#ppt_w"/>
                                          </p:val>
                                        </p:tav>
                                      </p:tavLst>
                                    </p:anim>
                                    <p:anim calcmode="lin" valueType="num">
                                      <p:cBhvr>
                                        <p:cTn id="54" dur="250" fill="hold"/>
                                        <p:tgtEl>
                                          <p:spTgt spid="13"/>
                                        </p:tgtEl>
                                        <p:attrNameLst>
                                          <p:attrName>ppt_h</p:attrName>
                                        </p:attrNameLst>
                                      </p:cBhvr>
                                      <p:tavLst>
                                        <p:tav tm="0">
                                          <p:val>
                                            <p:fltVal val="0"/>
                                          </p:val>
                                        </p:tav>
                                        <p:tav tm="100000">
                                          <p:val>
                                            <p:strVal val="#ppt_h"/>
                                          </p:val>
                                        </p:tav>
                                      </p:tavLst>
                                    </p:anim>
                                    <p:animEffect transition="in" filter="fade">
                                      <p:cBhvr>
                                        <p:cTn id="55" dur="250"/>
                                        <p:tgtEl>
                                          <p:spTgt spid="13"/>
                                        </p:tgtEl>
                                      </p:cBhvr>
                                    </p:animEffect>
                                  </p:childTnLst>
                                </p:cTn>
                              </p:par>
                              <p:par>
                                <p:cTn id="56" presetID="6" presetClass="emph" presetSubtype="0" decel="100000" fill="hold" grpId="1" nodeType="withEffect">
                                  <p:stCondLst>
                                    <p:cond delay="200"/>
                                  </p:stCondLst>
                                  <p:childTnLst>
                                    <p:animScale>
                                      <p:cBhvr>
                                        <p:cTn id="57" dur="250" fill="hold"/>
                                        <p:tgtEl>
                                          <p:spTgt spid="13"/>
                                        </p:tgtEl>
                                      </p:cBhvr>
                                      <p:by x="120000" y="120000"/>
                                    </p:animScale>
                                  </p:childTnLst>
                                </p:cTn>
                              </p:par>
                              <p:par>
                                <p:cTn id="58" presetID="6" presetClass="emph" presetSubtype="0" decel="100000" fill="hold" grpId="2" nodeType="withEffect">
                                  <p:stCondLst>
                                    <p:cond delay="400"/>
                                  </p:stCondLst>
                                  <p:childTnLst>
                                    <p:animScale>
                                      <p:cBhvr>
                                        <p:cTn id="59" dur="250" fill="hold"/>
                                        <p:tgtEl>
                                          <p:spTgt spid="13"/>
                                        </p:tgtEl>
                                      </p:cBhvr>
                                      <p:by x="83000" y="83000"/>
                                    </p:animScale>
                                  </p:childTnLst>
                                </p:cTn>
                              </p:par>
                            </p:childTnLst>
                          </p:cTn>
                        </p:par>
                        <p:par>
                          <p:cTn id="60" fill="hold">
                            <p:stCondLst>
                              <p:cond delay="1500"/>
                            </p:stCondLst>
                            <p:childTnLst>
                              <p:par>
                                <p:cTn id="61" presetID="53" presetClass="entr" presetSubtype="16" fill="hold" grpId="0" nodeType="afterEffect">
                                  <p:stCondLst>
                                    <p:cond delay="0"/>
                                  </p:stCondLst>
                                  <p:childTnLst>
                                    <p:set>
                                      <p:cBhvr>
                                        <p:cTn id="62" dur="1" fill="hold">
                                          <p:stCondLst>
                                            <p:cond delay="0"/>
                                          </p:stCondLst>
                                        </p:cTn>
                                        <p:tgtEl>
                                          <p:spTgt spid="5"/>
                                        </p:tgtEl>
                                        <p:attrNameLst>
                                          <p:attrName>style.visibility</p:attrName>
                                        </p:attrNameLst>
                                      </p:cBhvr>
                                      <p:to>
                                        <p:strVal val="visible"/>
                                      </p:to>
                                    </p:set>
                                    <p:anim calcmode="lin" valueType="num">
                                      <p:cBhvr>
                                        <p:cTn id="63" dur="250" fill="hold"/>
                                        <p:tgtEl>
                                          <p:spTgt spid="5"/>
                                        </p:tgtEl>
                                        <p:attrNameLst>
                                          <p:attrName>ppt_w</p:attrName>
                                        </p:attrNameLst>
                                      </p:cBhvr>
                                      <p:tavLst>
                                        <p:tav tm="0">
                                          <p:val>
                                            <p:fltVal val="0"/>
                                          </p:val>
                                        </p:tav>
                                        <p:tav tm="100000">
                                          <p:val>
                                            <p:strVal val="#ppt_w"/>
                                          </p:val>
                                        </p:tav>
                                      </p:tavLst>
                                    </p:anim>
                                    <p:anim calcmode="lin" valueType="num">
                                      <p:cBhvr>
                                        <p:cTn id="64" dur="250" fill="hold"/>
                                        <p:tgtEl>
                                          <p:spTgt spid="5"/>
                                        </p:tgtEl>
                                        <p:attrNameLst>
                                          <p:attrName>ppt_h</p:attrName>
                                        </p:attrNameLst>
                                      </p:cBhvr>
                                      <p:tavLst>
                                        <p:tav tm="0">
                                          <p:val>
                                            <p:fltVal val="0"/>
                                          </p:val>
                                        </p:tav>
                                        <p:tav tm="100000">
                                          <p:val>
                                            <p:strVal val="#ppt_h"/>
                                          </p:val>
                                        </p:tav>
                                      </p:tavLst>
                                    </p:anim>
                                    <p:animEffect transition="in" filter="fade">
                                      <p:cBhvr>
                                        <p:cTn id="65" dur="250"/>
                                        <p:tgtEl>
                                          <p:spTgt spid="5"/>
                                        </p:tgtEl>
                                      </p:cBhvr>
                                    </p:animEffect>
                                  </p:childTnLst>
                                </p:cTn>
                              </p:par>
                              <p:par>
                                <p:cTn id="66" presetID="6" presetClass="emph" presetSubtype="0" decel="100000" fill="hold" grpId="1" nodeType="withEffect">
                                  <p:stCondLst>
                                    <p:cond delay="200"/>
                                  </p:stCondLst>
                                  <p:childTnLst>
                                    <p:animScale>
                                      <p:cBhvr>
                                        <p:cTn id="67" dur="250" fill="hold"/>
                                        <p:tgtEl>
                                          <p:spTgt spid="5"/>
                                        </p:tgtEl>
                                      </p:cBhvr>
                                      <p:by x="120000" y="120000"/>
                                    </p:animScale>
                                  </p:childTnLst>
                                </p:cTn>
                              </p:par>
                              <p:par>
                                <p:cTn id="68" presetID="6" presetClass="emph" presetSubtype="0" decel="100000" fill="hold" grpId="2" nodeType="withEffect">
                                  <p:stCondLst>
                                    <p:cond delay="400"/>
                                  </p:stCondLst>
                                  <p:childTnLst>
                                    <p:animScale>
                                      <p:cBhvr>
                                        <p:cTn id="69" dur="250" fill="hold"/>
                                        <p:tgtEl>
                                          <p:spTgt spid="5"/>
                                        </p:tgtEl>
                                      </p:cBhvr>
                                      <p:by x="83000" y="83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p:bldP spid="5" grpId="1"/>
      <p:bldP spid="5" grpId="2"/>
      <p:bldP spid="6" grpId="0" bldLvl="0" animBg="1"/>
      <p:bldP spid="7" grpId="0" bldLvl="0" animBg="1"/>
      <p:bldP spid="8" grpId="0" bldLvl="0" animBg="1"/>
      <p:bldP spid="9" grpId="0" bldLvl="0" animBg="1"/>
      <p:bldP spid="13" grpId="0" bldLvl="0"/>
      <p:bldP spid="13" grpId="1" bldLvl="0"/>
      <p:bldP spid="13" grpId="2" bldLvl="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9" name="矩形 8"/>
          <p:cNvSpPr/>
          <p:nvPr/>
        </p:nvSpPr>
        <p:spPr>
          <a:xfrm>
            <a:off x="2204085" y="18605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新知解析</a:t>
            </a:r>
            <a:endParaRPr lang="zh-CN" altLang="en-US">
              <a:solidFill>
                <a:schemeClr val="tx1"/>
              </a:solidFill>
            </a:endParaRPr>
          </a:p>
        </p:txBody>
      </p:sp>
      <p:pic>
        <p:nvPicPr>
          <p:cNvPr id="11" name="图片 10"/>
          <p:cNvPicPr>
            <a:picLocks noChangeAspect="1"/>
          </p:cNvPicPr>
          <p:nvPr/>
        </p:nvPicPr>
        <p:blipFill>
          <a:blip r:embed="rId1"/>
          <a:stretch>
            <a:fillRect/>
          </a:stretch>
        </p:blipFill>
        <p:spPr>
          <a:xfrm>
            <a:off x="9086850" y="0"/>
            <a:ext cx="3105150" cy="2385060"/>
          </a:xfrm>
          <a:prstGeom prst="rect">
            <a:avLst/>
          </a:prstGeom>
        </p:spPr>
      </p:pic>
      <p:pic>
        <p:nvPicPr>
          <p:cNvPr id="46" name="图片 4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505" y="3732530"/>
            <a:ext cx="2242185" cy="2997200"/>
          </a:xfrm>
          <a:prstGeom prst="rect">
            <a:avLst/>
          </a:prstGeom>
        </p:spPr>
      </p:pic>
      <p:sp>
        <p:nvSpPr>
          <p:cNvPr id="100" name="文本框 99"/>
          <p:cNvSpPr txBox="1"/>
          <p:nvPr/>
        </p:nvSpPr>
        <p:spPr>
          <a:xfrm>
            <a:off x="1215390" y="1009650"/>
            <a:ext cx="9857105" cy="5318760"/>
          </a:xfrm>
          <a:prstGeom prst="rect">
            <a:avLst/>
          </a:prstGeom>
          <a:noFill/>
          <a:ln w="9525">
            <a:solidFill>
              <a:schemeClr val="tx1"/>
            </a:solidFill>
          </a:ln>
        </p:spPr>
        <p:txBody>
          <a:bodyPr wrap="square">
            <a:noAutofit/>
          </a:bodyPr>
          <a:p>
            <a:pPr indent="0"/>
            <a:r>
              <a:rPr lang="en-US" sz="2000" b="1">
                <a:solidFill>
                  <a:srgbClr val="F1288C"/>
                </a:solidFill>
                <a:latin typeface="微软雅黑" panose="020B0503020204020204" charset="-122"/>
                <a:ea typeface="微软雅黑" panose="020B0503020204020204" charset="-122"/>
                <a:cs typeface="微软雅黑" panose="020B0503020204020204" charset="-122"/>
              </a:rPr>
              <a:t>2.</a:t>
            </a:r>
            <a:r>
              <a:rPr sz="2000" b="1">
                <a:solidFill>
                  <a:srgbClr val="F1288C"/>
                </a:solidFill>
                <a:latin typeface="微软雅黑" panose="020B0503020204020204" charset="-122"/>
                <a:ea typeface="微软雅黑" panose="020B0503020204020204" charset="-122"/>
                <a:cs typeface="微软雅黑" panose="020B0503020204020204" charset="-122"/>
              </a:rPr>
              <a:t>利用SLN 函数计算直线法折旧额</a:t>
            </a:r>
            <a:endParaRPr lang="zh-CN" sz="1900" b="0">
              <a:solidFill>
                <a:srgbClr val="231F20"/>
              </a:solidFill>
              <a:latin typeface="Times New Roman" panose="02020603050405020304" pitchFamily="18" charset="0"/>
              <a:ea typeface="宋体" panose="02010600030101010101" pitchFamily="2" charset="-122"/>
            </a:endParaRPr>
          </a:p>
          <a:p>
            <a:pPr indent="0"/>
            <a:r>
              <a:rPr sz="2000" b="1">
                <a:latin typeface="微软雅黑" panose="020B0503020204020204" charset="-122"/>
                <a:ea typeface="微软雅黑" panose="020B0503020204020204" charset="-122"/>
                <a:cs typeface="微软雅黑" panose="020B0503020204020204" charset="-122"/>
              </a:rPr>
              <a:t>（1 ）函数归属SLN 数为财务函数。（2 ）函数功能SLN 函数用于计算固定资产在一个期间中的线性折旧值。（3）语法表达SLN 函数的语法表达为 SLN(原值，残值，折旧期限)。</a:t>
            </a:r>
            <a:endParaRPr sz="2000" b="1">
              <a:latin typeface="微软雅黑" panose="020B0503020204020204" charset="-122"/>
              <a:ea typeface="微软雅黑" panose="020B0503020204020204" charset="-122"/>
              <a:cs typeface="微软雅黑" panose="020B0503020204020204" charset="-122"/>
            </a:endParaRPr>
          </a:p>
          <a:p>
            <a:pPr indent="0"/>
            <a:r>
              <a:rPr sz="2000" b="1">
                <a:latin typeface="微软雅黑" panose="020B0503020204020204" charset="-122"/>
                <a:ea typeface="微软雅黑" panose="020B0503020204020204" charset="-122"/>
                <a:cs typeface="微软雅黑" panose="020B0503020204020204" charset="-122"/>
              </a:rPr>
              <a:t>（4 ）语法参数</a:t>
            </a:r>
            <a:endParaRPr sz="2000" b="1">
              <a:latin typeface="微软雅黑" panose="020B0503020204020204" charset="-122"/>
              <a:ea typeface="微软雅黑" panose="020B0503020204020204" charset="-122"/>
              <a:cs typeface="微软雅黑" panose="020B0503020204020204" charset="-122"/>
            </a:endParaRPr>
          </a:p>
          <a:p>
            <a:pPr indent="0"/>
            <a:endParaRPr sz="2000" b="1">
              <a:latin typeface="微软雅黑" panose="020B0503020204020204" charset="-122"/>
              <a:ea typeface="微软雅黑" panose="020B0503020204020204" charset="-122"/>
              <a:cs typeface="微软雅黑" panose="020B0503020204020204" charset="-122"/>
            </a:endParaRPr>
          </a:p>
          <a:p>
            <a:pPr indent="0"/>
            <a:endParaRPr sz="2000" b="1">
              <a:latin typeface="微软雅黑" panose="020B0503020204020204" charset="-122"/>
              <a:ea typeface="微软雅黑" panose="020B0503020204020204" charset="-122"/>
              <a:cs typeface="微软雅黑" panose="020B0503020204020204" charset="-122"/>
            </a:endParaRPr>
          </a:p>
          <a:p>
            <a:pPr indent="0"/>
            <a:endParaRPr sz="2000" b="1">
              <a:latin typeface="微软雅黑" panose="020B0503020204020204" charset="-122"/>
              <a:ea typeface="微软雅黑" panose="020B0503020204020204" charset="-122"/>
              <a:cs typeface="微软雅黑" panose="020B0503020204020204" charset="-122"/>
            </a:endParaRPr>
          </a:p>
        </p:txBody>
      </p:sp>
      <p:pic>
        <p:nvPicPr>
          <p:cNvPr id="13" name="图片 12"/>
          <p:cNvPicPr>
            <a:picLocks noChangeAspect="1"/>
          </p:cNvPicPr>
          <p:nvPr/>
        </p:nvPicPr>
        <p:blipFill>
          <a:blip r:embed="rId3"/>
          <a:stretch>
            <a:fillRect/>
          </a:stretch>
        </p:blipFill>
        <p:spPr>
          <a:xfrm>
            <a:off x="2204085" y="3588385"/>
            <a:ext cx="8257540" cy="2608580"/>
          </a:xfrm>
          <a:prstGeom prst="rect">
            <a:avLst/>
          </a:prstGeom>
        </p:spPr>
      </p:pic>
    </p:spTree>
    <p:custDataLst>
      <p:tags r:id="rId4"/>
    </p:custData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bg1"/>
                </a:solidFill>
              </a:rPr>
              <a:t>新知解析</a:t>
            </a:r>
            <a:endParaRPr lang="zh-CN" altLang="en-US">
              <a:solidFill>
                <a:schemeClr val="bg1"/>
              </a:solidFill>
            </a:endParaRPr>
          </a:p>
        </p:txBody>
      </p:sp>
      <p:sp>
        <p:nvSpPr>
          <p:cNvPr id="6" name="矩形 5"/>
          <p:cNvSpPr/>
          <p:nvPr/>
        </p:nvSpPr>
        <p:spPr>
          <a:xfrm>
            <a:off x="3903980" y="18669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操作演示</a:t>
            </a:r>
            <a:endParaRPr lang="zh-CN" altLang="en-US">
              <a:solidFill>
                <a:schemeClr val="tx1"/>
              </a:solidFill>
            </a:endParaRPr>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9" name="矩形 8"/>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pic>
        <p:nvPicPr>
          <p:cNvPr id="17" name="图片 16"/>
          <p:cNvPicPr>
            <a:picLocks noChangeAspect="1"/>
          </p:cNvPicPr>
          <p:nvPr/>
        </p:nvPicPr>
        <p:blipFill>
          <a:blip r:embed="rId1"/>
          <a:stretch>
            <a:fillRect/>
          </a:stretch>
        </p:blipFill>
        <p:spPr>
          <a:xfrm>
            <a:off x="713740" y="4671695"/>
            <a:ext cx="2532380" cy="2101850"/>
          </a:xfrm>
          <a:prstGeom prst="rect">
            <a:avLst/>
          </a:prstGeom>
        </p:spPr>
      </p:pic>
      <p:pic>
        <p:nvPicPr>
          <p:cNvPr id="13" name="图片 12"/>
          <p:cNvPicPr>
            <a:picLocks noChangeAspect="1"/>
          </p:cNvPicPr>
          <p:nvPr/>
        </p:nvPicPr>
        <p:blipFill>
          <a:blip r:embed="rId2"/>
          <a:stretch>
            <a:fillRect/>
          </a:stretch>
        </p:blipFill>
        <p:spPr>
          <a:xfrm>
            <a:off x="2868295" y="1171575"/>
            <a:ext cx="7355840" cy="2472055"/>
          </a:xfrm>
          <a:prstGeom prst="rect">
            <a:avLst/>
          </a:prstGeom>
          <a:ln>
            <a:solidFill>
              <a:schemeClr val="bg1">
                <a:lumMod val="85000"/>
              </a:schemeClr>
            </a:solidFill>
          </a:ln>
        </p:spPr>
      </p:pic>
      <p:grpSp>
        <p:nvGrpSpPr>
          <p:cNvPr id="2" name="组合 1"/>
          <p:cNvGrpSpPr/>
          <p:nvPr/>
        </p:nvGrpSpPr>
        <p:grpSpPr>
          <a:xfrm>
            <a:off x="40005" y="2538095"/>
            <a:ext cx="2454910" cy="364490"/>
            <a:chOff x="63" y="3997"/>
            <a:chExt cx="3866" cy="574"/>
          </a:xfrm>
        </p:grpSpPr>
        <p:sp>
          <p:nvSpPr>
            <p:cNvPr id="18" name="矩形标注 17"/>
            <p:cNvSpPr/>
            <p:nvPr>
              <p:custDataLst>
                <p:tags r:id="rId3"/>
              </p:custDataLst>
            </p:nvPr>
          </p:nvSpPr>
          <p:spPr>
            <a:xfrm>
              <a:off x="156" y="3997"/>
              <a:ext cx="3772" cy="574"/>
            </a:xfrm>
            <a:prstGeom prst="wedgeRectCallout">
              <a:avLst>
                <a:gd name="adj1" fmla="val 90349"/>
                <a:gd name="adj2" fmla="val 64111"/>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9" name="文本框 18"/>
            <p:cNvSpPr txBox="1"/>
            <p:nvPr>
              <p:custDataLst>
                <p:tags r:id="rId4"/>
              </p:custDataLst>
            </p:nvPr>
          </p:nvSpPr>
          <p:spPr>
            <a:xfrm>
              <a:off x="63" y="3997"/>
              <a:ext cx="3866" cy="574"/>
            </a:xfrm>
            <a:prstGeom prst="rect">
              <a:avLst/>
            </a:prstGeom>
          </p:spPr>
          <p:txBody>
            <a:bodyPr wrap="square">
              <a:noAutofit/>
              <a:extLst>
                <a:ext uri="{4A0BC546-FE56-4ADE-93B0-CB8AF2F6F144}">
                  <wpsdc:textFrameExt xmlns:wpsdc="http://www.wps.cn/officeDocument/2022/drawingmlCustomData" type="text"/>
                </a:ext>
              </a:extLst>
            </a:bodyPr>
            <a:p>
              <a:pPr algn="l"/>
              <a:r>
                <a:rPr lang="zh-CN" altLang="en-US" sz="1400">
                  <a:latin typeface="Arial" panose="020B0604020202020204" pitchFamily="34" charset="0"/>
                  <a:ea typeface="微软雅黑" panose="020B0503020204020204" charset="-122"/>
                  <a:sym typeface="+mn-ea"/>
                </a:rPr>
                <a:t>B5=SLN（8600，600，5）</a:t>
              </a:r>
              <a:endParaRPr lang="zh-CN" altLang="en-US" sz="1400">
                <a:latin typeface="Arial" panose="020B0604020202020204" pitchFamily="34" charset="0"/>
                <a:ea typeface="微软雅黑" panose="020B0503020204020204" charset="-122"/>
              </a:endParaRPr>
            </a:p>
          </p:txBody>
        </p:sp>
      </p:grpSp>
      <p:grpSp>
        <p:nvGrpSpPr>
          <p:cNvPr id="3" name="组合 2"/>
          <p:cNvGrpSpPr/>
          <p:nvPr/>
        </p:nvGrpSpPr>
        <p:grpSpPr>
          <a:xfrm>
            <a:off x="0" y="3093085"/>
            <a:ext cx="2785110" cy="366395"/>
            <a:chOff x="0" y="4871"/>
            <a:chExt cx="4386" cy="577"/>
          </a:xfrm>
        </p:grpSpPr>
        <p:sp>
          <p:nvSpPr>
            <p:cNvPr id="20" name="文本框 19"/>
            <p:cNvSpPr txBox="1"/>
            <p:nvPr>
              <p:custDataLst>
                <p:tags r:id="rId5"/>
              </p:custDataLst>
            </p:nvPr>
          </p:nvSpPr>
          <p:spPr>
            <a:xfrm>
              <a:off x="0" y="4874"/>
              <a:ext cx="3866" cy="573"/>
            </a:xfrm>
            <a:prstGeom prst="rect">
              <a:avLst/>
            </a:prstGeom>
          </p:spPr>
          <p:txBody>
            <a:bodyPr wrap="square">
              <a:noAutofit/>
              <a:extLst>
                <a:ext uri="{4A0BC546-FE56-4ADE-93B0-CB8AF2F6F144}">
                  <wpsdc:textFrameExt xmlns:wpsdc="http://www.wps.cn/officeDocument/2022/drawingmlCustomData" type="text"/>
                </a:ext>
              </a:extLst>
            </a:bodyPr>
            <a:p>
              <a:pPr algn="l"/>
              <a:r>
                <a:rPr lang="zh-CN" altLang="en-US" sz="1400">
                  <a:latin typeface="Arial" panose="020B0604020202020204" pitchFamily="34" charset="0"/>
                  <a:ea typeface="微软雅黑" panose="020B0503020204020204" charset="-122"/>
                  <a:sym typeface="+mn-ea"/>
                </a:rPr>
                <a:t>B5=SLN（8600，600，5）</a:t>
              </a:r>
              <a:endParaRPr lang="zh-CN" altLang="en-US" sz="1400">
                <a:latin typeface="Arial" panose="020B0604020202020204" pitchFamily="34" charset="0"/>
                <a:ea typeface="微软雅黑" panose="020B0503020204020204" charset="-122"/>
              </a:endParaRPr>
            </a:p>
          </p:txBody>
        </p:sp>
        <p:sp>
          <p:nvSpPr>
            <p:cNvPr id="23" name="矩形标注 22"/>
            <p:cNvSpPr/>
            <p:nvPr>
              <p:custDataLst>
                <p:tags r:id="rId6"/>
              </p:custDataLst>
            </p:nvPr>
          </p:nvSpPr>
          <p:spPr>
            <a:xfrm>
              <a:off x="94" y="4874"/>
              <a:ext cx="3928" cy="574"/>
            </a:xfrm>
            <a:prstGeom prst="wedgeRectCallout">
              <a:avLst>
                <a:gd name="adj1" fmla="val 89307"/>
                <a:gd name="adj2" fmla="val 33449"/>
              </a:avLst>
            </a:pr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4" name="文本框 23"/>
            <p:cNvSpPr txBox="1"/>
            <p:nvPr/>
          </p:nvSpPr>
          <p:spPr>
            <a:xfrm>
              <a:off x="94" y="4871"/>
              <a:ext cx="4293" cy="483"/>
            </a:xfrm>
            <a:prstGeom prst="rect">
              <a:avLst/>
            </a:prstGeom>
          </p:spPr>
          <p:txBody>
            <a:bodyPr wrap="square">
              <a:spAutoFit/>
              <a:extLst>
                <a:ext uri="{4A0BC546-FE56-4ADE-93B0-CB8AF2F6F144}">
                  <wpsdc:textFrameExt xmlns:wpsdc="http://www.wps.cn/officeDocument/2022/drawingmlCustomData" type="text"/>
                </a:ext>
              </a:extLst>
            </a:bodyPr>
            <a:p>
              <a:pPr algn="l"/>
              <a:r>
                <a:rPr lang="zh-CN" altLang="en-US" sz="1400">
                  <a:latin typeface="Arial" panose="020B0604020202020204" pitchFamily="34" charset="0"/>
                  <a:ea typeface="微软雅黑" panose="020B0503020204020204" charset="-122"/>
                  <a:sym typeface="+mn-ea"/>
                </a:rPr>
                <a:t>B6=SLN（8600，600，5*12）</a:t>
              </a:r>
              <a:endParaRPr lang="zh-CN" altLang="en-US" sz="1400">
                <a:latin typeface="Arial" panose="020B0604020202020204" pitchFamily="34" charset="0"/>
                <a:ea typeface="微软雅黑" panose="020B0503020204020204" charset="-122"/>
              </a:endParaRPr>
            </a:p>
          </p:txBody>
        </p:sp>
      </p:grpSp>
    </p:spTree>
    <p:custDataLst>
      <p:tags r:id="rId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bg1"/>
                </a:solidFill>
              </a:rPr>
              <a:t>新知解析</a:t>
            </a:r>
            <a:endParaRPr lang="zh-CN" altLang="en-US">
              <a:solidFill>
                <a:schemeClr val="bg1"/>
              </a:solidFill>
            </a:endParaRPr>
          </a:p>
        </p:txBody>
      </p:sp>
      <p:sp>
        <p:nvSpPr>
          <p:cNvPr id="7" name="矩形 6"/>
          <p:cNvSpPr/>
          <p:nvPr/>
        </p:nvSpPr>
        <p:spPr>
          <a:xfrm>
            <a:off x="5603875" y="18732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任务小结</a:t>
            </a:r>
            <a:endParaRPr lang="zh-CN" altLang="en-US">
              <a:solidFill>
                <a:schemeClr val="tx1"/>
              </a:solidFill>
            </a:endParaRPr>
          </a:p>
        </p:txBody>
      </p:sp>
      <p:sp>
        <p:nvSpPr>
          <p:cNvPr id="9" name="矩形 8"/>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pic>
        <p:nvPicPr>
          <p:cNvPr id="18435" name="Picture 4" descr="png-012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580563" y="5135563"/>
            <a:ext cx="2155825" cy="172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860425" y="1780540"/>
            <a:ext cx="10351135" cy="1338580"/>
          </a:xfrm>
          <a:prstGeom prst="rect">
            <a:avLst/>
          </a:prstGeom>
          <a:solidFill>
            <a:schemeClr val="accent5">
              <a:lumMod val="20000"/>
              <a:lumOff val="80000"/>
            </a:schemeClr>
          </a:solidFill>
          <a:ln>
            <a:solidFill>
              <a:schemeClr val="accent5">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50000"/>
              </a:lnSpc>
            </a:pP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1.</a:t>
            </a:r>
            <a:r>
              <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认识</a:t>
            </a:r>
            <a:r>
              <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rPr>
              <a:t>SLN</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函数</a:t>
            </a: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pP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2. 能够运用</a:t>
            </a:r>
            <a:r>
              <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rPr>
              <a:t>SLN</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函数计算直线法下年折旧额和月折旧额</a:t>
            </a: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新知解析</a:t>
            </a:r>
            <a:endParaRPr lang="zh-CN" altLang="en-US"/>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学以致用</a:t>
            </a:r>
            <a:endParaRPr lang="zh-CN" altLang="en-US">
              <a:solidFill>
                <a:schemeClr val="tx1"/>
              </a:solidFill>
            </a:endParaRPr>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3" name="文本框 2"/>
          <p:cNvSpPr txBox="1"/>
          <p:nvPr/>
        </p:nvSpPr>
        <p:spPr>
          <a:xfrm>
            <a:off x="998220" y="963930"/>
            <a:ext cx="10049510" cy="1198880"/>
          </a:xfrm>
          <a:prstGeom prst="rect">
            <a:avLst/>
          </a:prstGeom>
          <a:noFill/>
        </p:spPr>
        <p:txBody>
          <a:bodyPr wrap="square" rtlCol="0" anchor="t">
            <a:spAutoFit/>
          </a:bodyPr>
          <a:p>
            <a:pPr algn="l">
              <a:lnSpc>
                <a:spcPct val="150000"/>
              </a:lnSpc>
            </a:pPr>
            <a:r>
              <a:rPr lang="zh-CN" altLang="en-US" sz="2400">
                <a:latin typeface="微软雅黑" panose="020B0503020204020204" charset="-122"/>
                <a:ea typeface="微软雅黑" panose="020B0503020204020204" charset="-122"/>
                <a:cs typeface="微软雅黑" panose="020B0503020204020204" charset="-122"/>
                <a:sym typeface="+mn-ea"/>
              </a:rPr>
              <a:t>实训任务：某项固定资产原值60000元，预计使用年限为5年，预计残值5000元，预计清理  费用2600，采用平均年限法计算年折旧额。</a:t>
            </a:r>
            <a:endParaRPr lang="zh-CN" altLang="en-US"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998855" y="2162810"/>
            <a:ext cx="9751695" cy="645160"/>
          </a:xfrm>
          <a:prstGeom prst="rect">
            <a:avLst/>
          </a:prstGeom>
          <a:noFill/>
          <a:ln w="9525">
            <a:noFill/>
          </a:ln>
        </p:spPr>
        <p:txBody>
          <a:bodyPr wrap="square">
            <a:spAutoFit/>
          </a:bodyPr>
          <a:p>
            <a:pPr indent="0" algn="l" fontAlgn="auto">
              <a:lnSpc>
                <a:spcPct val="150000"/>
              </a:lnSpc>
            </a:pPr>
            <a:r>
              <a:rPr lang="zh-CN" altLang="en-US" sz="2400" b="0">
                <a:latin typeface="微软雅黑" panose="020B0503020204020204" charset="-122"/>
                <a:ea typeface="微软雅黑" panose="020B0503020204020204" charset="-122"/>
                <a:cs typeface="微软雅黑" panose="020B0503020204020204" charset="-122"/>
              </a:rPr>
              <a:t>要求：利用EXCEL函数分别采用平均年限法计算固定资产各年的折旧额。</a:t>
            </a:r>
            <a:endParaRPr lang="zh-CN" altLang="en-US" sz="2400" b="0">
              <a:latin typeface="微软雅黑" panose="020B0503020204020204" charset="-122"/>
              <a:ea typeface="微软雅黑" panose="020B0503020204020204" charset="-122"/>
              <a:cs typeface="微软雅黑" panose="020B0503020204020204" charset="-122"/>
            </a:endParaRPr>
          </a:p>
        </p:txBody>
      </p:sp>
      <p:pic>
        <p:nvPicPr>
          <p:cNvPr id="9" name="图片 8"/>
          <p:cNvPicPr>
            <a:picLocks noChangeAspect="1"/>
          </p:cNvPicPr>
          <p:nvPr/>
        </p:nvPicPr>
        <p:blipFill>
          <a:blip r:embed="rId1"/>
          <a:stretch>
            <a:fillRect/>
          </a:stretch>
        </p:blipFill>
        <p:spPr>
          <a:xfrm>
            <a:off x="1617980" y="3145790"/>
            <a:ext cx="8810625" cy="2589530"/>
          </a:xfrm>
          <a:prstGeom prst="rect">
            <a:avLst/>
          </a:prstGeom>
        </p:spPr>
      </p:pic>
    </p:spTree>
    <p:custDataLst>
      <p:tags r:id="rId2"/>
    </p:custData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Freeform 5"/>
          <p:cNvSpPr/>
          <p:nvPr/>
        </p:nvSpPr>
        <p:spPr bwMode="auto">
          <a:xfrm>
            <a:off x="735965" y="1203960"/>
            <a:ext cx="4513580" cy="4316730"/>
          </a:xfrm>
          <a:custGeom>
            <a:avLst/>
            <a:gdLst>
              <a:gd name="T0" fmla="*/ 0 w 5532"/>
              <a:gd name="T1" fmla="*/ 0 h 5715"/>
              <a:gd name="T2" fmla="*/ 5532 w 5532"/>
              <a:gd name="T3" fmla="*/ 0 h 5715"/>
              <a:gd name="T4" fmla="*/ 5532 w 5532"/>
              <a:gd name="T5" fmla="*/ 1093 h 5715"/>
              <a:gd name="T6" fmla="*/ 5280 w 5532"/>
              <a:gd name="T7" fmla="*/ 1093 h 5715"/>
              <a:gd name="T8" fmla="*/ 5280 w 5532"/>
              <a:gd name="T9" fmla="*/ 252 h 5715"/>
              <a:gd name="T10" fmla="*/ 252 w 5532"/>
              <a:gd name="T11" fmla="*/ 252 h 5715"/>
              <a:gd name="T12" fmla="*/ 252 w 5532"/>
              <a:gd name="T13" fmla="*/ 5463 h 5715"/>
              <a:gd name="T14" fmla="*/ 5280 w 5532"/>
              <a:gd name="T15" fmla="*/ 5463 h 5715"/>
              <a:gd name="T16" fmla="*/ 5280 w 5532"/>
              <a:gd name="T17" fmla="*/ 4454 h 5715"/>
              <a:gd name="T18" fmla="*/ 5532 w 5532"/>
              <a:gd name="T19" fmla="*/ 4454 h 5715"/>
              <a:gd name="T20" fmla="*/ 5532 w 5532"/>
              <a:gd name="T21" fmla="*/ 5715 h 5715"/>
              <a:gd name="T22" fmla="*/ 0 w 5532"/>
              <a:gd name="T23" fmla="*/ 5715 h 5715"/>
              <a:gd name="T24" fmla="*/ 0 w 5532"/>
              <a:gd name="T25" fmla="*/ 0 h 5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32" h="5715">
                <a:moveTo>
                  <a:pt x="0" y="0"/>
                </a:moveTo>
                <a:lnTo>
                  <a:pt x="5532" y="0"/>
                </a:lnTo>
                <a:lnTo>
                  <a:pt x="5532" y="1093"/>
                </a:lnTo>
                <a:lnTo>
                  <a:pt x="5280" y="1093"/>
                </a:lnTo>
                <a:lnTo>
                  <a:pt x="5280" y="252"/>
                </a:lnTo>
                <a:lnTo>
                  <a:pt x="252" y="252"/>
                </a:lnTo>
                <a:lnTo>
                  <a:pt x="252" y="5463"/>
                </a:lnTo>
                <a:lnTo>
                  <a:pt x="5280" y="5463"/>
                </a:lnTo>
                <a:lnTo>
                  <a:pt x="5280" y="4454"/>
                </a:lnTo>
                <a:lnTo>
                  <a:pt x="5532" y="4454"/>
                </a:lnTo>
                <a:lnTo>
                  <a:pt x="5532" y="5715"/>
                </a:lnTo>
                <a:lnTo>
                  <a:pt x="0" y="5715"/>
                </a:lnTo>
                <a:lnTo>
                  <a:pt x="0" y="0"/>
                </a:lnTo>
                <a:close/>
              </a:path>
            </a:pathLst>
          </a:custGeom>
          <a:ln>
            <a:solidFill>
              <a:srgbClr val="00B050"/>
            </a:solidFill>
          </a:ln>
        </p:spPr>
        <p:style>
          <a:lnRef idx="2">
            <a:schemeClr val="accent5"/>
          </a:lnRef>
          <a:fillRef idx="2">
            <a:schemeClr val="accent5"/>
          </a:fillRef>
          <a:effectRef idx="0">
            <a:srgbClr val="FFFFFF"/>
          </a:effectRef>
          <a:fontRef idx="minor">
            <a:schemeClr val="lt1"/>
          </a:fontRef>
        </p:style>
        <p:txBody>
          <a:bodyPr vert="horz" wrap="square" lIns="91406" tIns="45703" rIns="91406" bIns="45703" numCol="1" anchor="t" anchorCtr="0" compatLnSpc="1"/>
          <a:lstStyle/>
          <a:p>
            <a:endParaRPr lang="zh-CN" altLang="en-US"/>
          </a:p>
        </p:txBody>
      </p:sp>
      <p:sp>
        <p:nvSpPr>
          <p:cNvPr id="49" name="文本框 48"/>
          <p:cNvSpPr txBox="1"/>
          <p:nvPr/>
        </p:nvSpPr>
        <p:spPr>
          <a:xfrm>
            <a:off x="1696085" y="1969770"/>
            <a:ext cx="4962525" cy="2030095"/>
          </a:xfrm>
          <a:prstGeom prst="rect">
            <a:avLst/>
          </a:prstGeom>
          <a:noFill/>
        </p:spPr>
        <p:txBody>
          <a:bodyPr wrap="square" rtlCol="0">
            <a:spAutoFit/>
          </a:bodyPr>
          <a:lstStyle/>
          <a:p>
            <a:pPr>
              <a:lnSpc>
                <a:spcPct val="150000"/>
              </a:lnSpc>
            </a:pPr>
            <a:r>
              <a:rPr lang="zh-CN" altLang="en-US" sz="4800" b="1" dirty="0">
                <a:latin typeface="+mj-ea"/>
                <a:ea typeface="+mj-ea"/>
              </a:rPr>
              <a:t>子任务</a:t>
            </a:r>
            <a:r>
              <a:rPr lang="en-US" sz="4800" b="1" dirty="0">
                <a:latin typeface="+mj-ea"/>
                <a:ea typeface="+mj-ea"/>
              </a:rPr>
              <a:t>8.3.2</a:t>
            </a:r>
            <a:endParaRPr lang="en-US" sz="4800" b="1" dirty="0">
              <a:latin typeface="+mj-ea"/>
              <a:ea typeface="+mj-ea"/>
            </a:endParaRPr>
          </a:p>
          <a:p>
            <a:pPr>
              <a:lnSpc>
                <a:spcPct val="150000"/>
              </a:lnSpc>
            </a:pPr>
            <a:r>
              <a:rPr lang="en-US" sz="3600" b="1" dirty="0">
                <a:latin typeface="+mj-ea"/>
                <a:ea typeface="+mj-ea"/>
              </a:rPr>
              <a:t>年数总和法计提折旧</a:t>
            </a:r>
            <a:endParaRPr lang="en-US" sz="3600" b="1" dirty="0">
              <a:latin typeface="+mj-ea"/>
              <a:ea typeface="+mj-ea"/>
            </a:endParaRPr>
          </a:p>
        </p:txBody>
      </p:sp>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flipH="1">
            <a:off x="8832215" y="2384425"/>
            <a:ext cx="3261995" cy="46183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6046">
        <p:blinds dir="vert"/>
      </p:transition>
    </mc:Choice>
    <mc:Fallback>
      <p:transition spd="slow" advTm="6046">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243205" y="904875"/>
            <a:ext cx="11250930" cy="1791335"/>
          </a:xfrm>
          <a:prstGeom prst="rect">
            <a:avLst/>
          </a:prstGeom>
          <a:solidFill>
            <a:schemeClr val="accent5">
              <a:lumMod val="20000"/>
              <a:lumOff val="80000"/>
            </a:schemeClr>
          </a:solidFill>
          <a:ln>
            <a:solidFill>
              <a:schemeClr val="accent5">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50000"/>
              </a:lnSpc>
            </a:pP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【情景任务】</a:t>
            </a:r>
            <a:r>
              <a:rPr sz="2400">
                <a:solidFill>
                  <a:schemeClr val="tx1"/>
                </a:solidFill>
                <a:latin typeface="微软雅黑" panose="020B0503020204020204" charset="-122"/>
                <a:ea typeface="微软雅黑" panose="020B0503020204020204" charset="-122"/>
                <a:cs typeface="微软雅黑" panose="020B0503020204020204" charset="-122"/>
                <a:sym typeface="+mn-ea"/>
              </a:rPr>
              <a:t>齐鲁公司固定资产的原值为50000元，预计使用年限为5年，预计净残值率为4%。</a:t>
            </a:r>
            <a:r>
              <a:rPr lang="zh-CN" sz="2400">
                <a:solidFill>
                  <a:schemeClr val="tx1"/>
                </a:solidFill>
                <a:latin typeface="微软雅黑" panose="020B0503020204020204" charset="-122"/>
                <a:ea typeface="微软雅黑" panose="020B0503020204020204" charset="-122"/>
                <a:cs typeface="微软雅黑" panose="020B0503020204020204" charset="-122"/>
                <a:sym typeface="+mn-ea"/>
              </a:rPr>
              <a:t>利</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用</a:t>
            </a:r>
            <a:r>
              <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rPr>
              <a:t>EXCEL</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软件</a:t>
            </a:r>
            <a:r>
              <a:rPr sz="2400">
                <a:solidFill>
                  <a:schemeClr val="tx1"/>
                </a:solidFill>
                <a:latin typeface="微软雅黑" panose="020B0503020204020204" charset="-122"/>
                <a:ea typeface="微软雅黑" panose="020B0503020204020204" charset="-122"/>
                <a:cs typeface="微软雅黑" panose="020B0503020204020204" charset="-122"/>
                <a:sym typeface="+mn-ea"/>
              </a:rPr>
              <a:t>采用年数总合法计算折旧计算每年折旧</a:t>
            </a:r>
            <a:r>
              <a:rPr lang="zh-CN" sz="2400">
                <a:solidFill>
                  <a:schemeClr val="tx1"/>
                </a:solidFill>
                <a:latin typeface="微软雅黑" panose="020B0503020204020204" charset="-122"/>
                <a:ea typeface="微软雅黑" panose="020B0503020204020204" charset="-122"/>
                <a:cs typeface="微软雅黑" panose="020B0503020204020204" charset="-122"/>
                <a:sym typeface="+mn-ea"/>
              </a:rPr>
              <a:t>额</a:t>
            </a:r>
            <a:r>
              <a:rPr sz="2400">
                <a:solidFill>
                  <a:schemeClr val="tx1"/>
                </a:solidFill>
                <a:latin typeface="微软雅黑" panose="020B0503020204020204" charset="-122"/>
                <a:ea typeface="微软雅黑" panose="020B0503020204020204" charset="-122"/>
                <a:cs typeface="微软雅黑" panose="020B0503020204020204" charset="-122"/>
                <a:sym typeface="+mn-ea"/>
              </a:rPr>
              <a:t>。</a:t>
            </a:r>
            <a:endParaRPr sz="24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4" name="矩形 3"/>
          <p:cNvSpPr/>
          <p:nvPr/>
        </p:nvSpPr>
        <p:spPr>
          <a:xfrm>
            <a:off x="504190" y="18542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tx1"/>
                </a:solidFill>
              </a:rPr>
              <a:t>情景引入</a:t>
            </a:r>
            <a:endParaRPr lang="zh-CN" altLang="en-US">
              <a:solidFill>
                <a:schemeClr val="tx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新知解析</a:t>
            </a:r>
            <a:endParaRPr lang="zh-CN" altLang="en-US"/>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9" name="矩形 8"/>
          <p:cNvSpPr/>
          <p:nvPr/>
        </p:nvSpPr>
        <p:spPr>
          <a:xfrm>
            <a:off x="2204085" y="18605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新知解析</a:t>
            </a:r>
            <a:endParaRPr lang="zh-CN" altLang="en-US">
              <a:solidFill>
                <a:schemeClr val="tx1"/>
              </a:solidFill>
            </a:endParaRPr>
          </a:p>
        </p:txBody>
      </p:sp>
      <p:pic>
        <p:nvPicPr>
          <p:cNvPr id="11" name="图片 10"/>
          <p:cNvPicPr>
            <a:picLocks noChangeAspect="1"/>
          </p:cNvPicPr>
          <p:nvPr/>
        </p:nvPicPr>
        <p:blipFill>
          <a:blip r:embed="rId1"/>
          <a:stretch>
            <a:fillRect/>
          </a:stretch>
        </p:blipFill>
        <p:spPr>
          <a:xfrm>
            <a:off x="9086850" y="0"/>
            <a:ext cx="3105150" cy="2385060"/>
          </a:xfrm>
          <a:prstGeom prst="rect">
            <a:avLst/>
          </a:prstGeom>
        </p:spPr>
      </p:pic>
      <p:pic>
        <p:nvPicPr>
          <p:cNvPr id="46" name="图片 4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505" y="3732530"/>
            <a:ext cx="2242185" cy="2997200"/>
          </a:xfrm>
          <a:prstGeom prst="rect">
            <a:avLst/>
          </a:prstGeom>
        </p:spPr>
      </p:pic>
      <p:sp>
        <p:nvSpPr>
          <p:cNvPr id="10" name="文本框 9"/>
          <p:cNvSpPr txBox="1"/>
          <p:nvPr/>
        </p:nvSpPr>
        <p:spPr>
          <a:xfrm>
            <a:off x="986155" y="922020"/>
            <a:ext cx="7610475" cy="3930650"/>
          </a:xfrm>
          <a:prstGeom prst="rect">
            <a:avLst/>
          </a:prstGeom>
          <a:noFill/>
          <a:ln w="9525">
            <a:noFill/>
          </a:ln>
        </p:spPr>
        <p:txBody>
          <a:bodyPr wrap="square">
            <a:spAutoFit/>
          </a:bodyPr>
          <a:p>
            <a:pPr indent="0" fontAlgn="auto">
              <a:lnSpc>
                <a:spcPct val="150000"/>
              </a:lnSpc>
            </a:pPr>
            <a:r>
              <a:rPr lang="en-US" sz="2100" b="0">
                <a:solidFill>
                  <a:srgbClr val="ED028C"/>
                </a:solidFill>
                <a:latin typeface="微软雅黑" panose="020B0503020204020204" charset="-122"/>
              </a:rPr>
              <a:t>1. </a:t>
            </a:r>
            <a:r>
              <a:rPr lang="zh-CN" sz="2100" b="0">
                <a:solidFill>
                  <a:srgbClr val="ED028C"/>
                </a:solidFill>
                <a:ea typeface="微软雅黑" panose="020B0503020204020204" charset="-122"/>
              </a:rPr>
              <a:t>年数总和法计提折旧的概念和公式</a:t>
            </a:r>
            <a:endParaRPr lang="zh-CN" b="0">
              <a:solidFill>
                <a:srgbClr val="231F20"/>
              </a:solidFill>
              <a:ea typeface="微软雅黑" panose="020B0503020204020204" charset="-122"/>
            </a:endParaRPr>
          </a:p>
          <a:p>
            <a:pPr indent="0" fontAlgn="auto">
              <a:lnSpc>
                <a:spcPct val="150000"/>
              </a:lnSpc>
            </a:pPr>
            <a:r>
              <a:rPr lang="zh-CN" sz="2200" b="0">
                <a:solidFill>
                  <a:srgbClr val="231F20"/>
                </a:solidFill>
                <a:ea typeface="微软雅黑" panose="020B0503020204020204" charset="-122"/>
              </a:rPr>
              <a:t>（1）年数总和法的概念年数总和法，又称合计年限法，是以固定资产应计折旧额作基数乘以一个逐年递减的分数，来计算各期固定资产折旧额的一种方法。（2）双倍余额递减法的计算公式年折旧率=尚可使用年数 /预计使用年限的年数总和×100%</a:t>
            </a:r>
            <a:endParaRPr lang="zh-CN" sz="2200" b="0">
              <a:solidFill>
                <a:srgbClr val="231F20"/>
              </a:solidFill>
              <a:ea typeface="微软雅黑" panose="020B0503020204020204" charset="-122"/>
            </a:endParaRPr>
          </a:p>
          <a:p>
            <a:pPr indent="0"/>
            <a:endParaRPr lang="zh-CN" altLang="en-US" sz="2000" b="0">
              <a:solidFill>
                <a:srgbClr val="231F20"/>
              </a:solidFill>
              <a:ea typeface="微软雅黑" panose="020B0503020204020204" charset="-122"/>
            </a:endParaRPr>
          </a:p>
        </p:txBody>
      </p:sp>
      <p:pic>
        <p:nvPicPr>
          <p:cNvPr id="12" name="图片 11"/>
          <p:cNvPicPr>
            <a:picLocks noChangeAspect="1"/>
          </p:cNvPicPr>
          <p:nvPr/>
        </p:nvPicPr>
        <p:blipFill>
          <a:blip r:embed="rId3"/>
          <a:stretch>
            <a:fillRect/>
          </a:stretch>
        </p:blipFill>
        <p:spPr>
          <a:xfrm>
            <a:off x="1860550" y="4504055"/>
            <a:ext cx="7331075" cy="1184910"/>
          </a:xfrm>
          <a:prstGeom prst="rect">
            <a:avLst/>
          </a:prstGeom>
        </p:spPr>
      </p:pic>
      <p:sp>
        <p:nvSpPr>
          <p:cNvPr id="4" name="文本框 3"/>
          <p:cNvSpPr txBox="1"/>
          <p:nvPr/>
        </p:nvSpPr>
        <p:spPr>
          <a:xfrm>
            <a:off x="2204085" y="5605145"/>
            <a:ext cx="7853680" cy="429895"/>
          </a:xfrm>
          <a:prstGeom prst="rect">
            <a:avLst/>
          </a:prstGeom>
        </p:spPr>
        <p:txBody>
          <a:bodyPr wrap="square">
            <a:spAutoFit/>
            <a:extLst>
              <a:ext uri="{4A0BC546-FE56-4ADE-93B0-CB8AF2F6F144}">
                <wpsdc:textFrameExt xmlns:wpsdc="http://www.wps.cn/officeDocument/2022/drawingmlCustomData" type="text"/>
              </a:ext>
            </a:extLst>
          </a:bodyPr>
          <a:p>
            <a:r>
              <a:rPr lang="zh-CN" sz="2200">
                <a:solidFill>
                  <a:srgbClr val="231F20"/>
                </a:solidFill>
                <a:ea typeface="微软雅黑" panose="020B0503020204020204" charset="-122"/>
              </a:rPr>
              <a:t>年折旧额 =（固定资产原值－预计净残值）×年折旧率</a:t>
            </a:r>
            <a:endParaRPr lang="zh-CN" sz="2200">
              <a:solidFill>
                <a:srgbClr val="231F20"/>
              </a:solidFill>
              <a:ea typeface="微软雅黑" panose="020B0503020204020204" charset="-122"/>
            </a:endParaRPr>
          </a:p>
        </p:txBody>
      </p:sp>
      <p:cxnSp>
        <p:nvCxnSpPr>
          <p:cNvPr id="354" name="直接箭头连接符 354"/>
          <p:cNvCxnSpPr/>
          <p:nvPr/>
        </p:nvCxnSpPr>
        <p:spPr>
          <a:xfrm>
            <a:off x="5603875" y="6034723"/>
            <a:ext cx="0" cy="264795"/>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cxnSp>
        <p:nvCxnSpPr>
          <p:cNvPr id="5" name="直接箭头连接符 356"/>
          <p:cNvCxnSpPr/>
          <p:nvPr/>
        </p:nvCxnSpPr>
        <p:spPr>
          <a:xfrm>
            <a:off x="2828925" y="6034723"/>
            <a:ext cx="0" cy="264795"/>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cxnSp>
        <p:nvCxnSpPr>
          <p:cNvPr id="13" name="直接箭头连接符 354"/>
          <p:cNvCxnSpPr/>
          <p:nvPr/>
        </p:nvCxnSpPr>
        <p:spPr>
          <a:xfrm>
            <a:off x="8378825" y="5977573"/>
            <a:ext cx="0" cy="264795"/>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sp>
        <p:nvSpPr>
          <p:cNvPr id="100" name="文本框 99"/>
          <p:cNvSpPr txBox="1"/>
          <p:nvPr/>
        </p:nvSpPr>
        <p:spPr>
          <a:xfrm>
            <a:off x="2204085" y="6361430"/>
            <a:ext cx="1317625" cy="429895"/>
          </a:xfrm>
          <a:prstGeom prst="rect">
            <a:avLst/>
          </a:prstGeom>
          <a:noFill/>
          <a:ln w="9525">
            <a:noFill/>
          </a:ln>
        </p:spPr>
        <p:txBody>
          <a:bodyPr wrap="square">
            <a:spAutoFit/>
          </a:bodyPr>
          <a:p>
            <a:pPr indent="0"/>
            <a:r>
              <a:rPr lang="zh-CN" sz="2200" b="0">
                <a:solidFill>
                  <a:srgbClr val="231F20"/>
                </a:solidFill>
                <a:ea typeface="微软雅黑" panose="020B0503020204020204" charset="-122"/>
              </a:rPr>
              <a:t>逐年递减 </a:t>
            </a:r>
            <a:endParaRPr lang="en-US" altLang="en-US" b="0">
              <a:solidFill>
                <a:srgbClr val="231F20"/>
              </a:solidFill>
              <a:latin typeface="微软雅黑" panose="020B0503020204020204" charset="-122"/>
            </a:endParaRPr>
          </a:p>
        </p:txBody>
      </p:sp>
      <p:sp>
        <p:nvSpPr>
          <p:cNvPr id="14" name="文本框 13"/>
          <p:cNvSpPr txBox="1"/>
          <p:nvPr/>
        </p:nvSpPr>
        <p:spPr>
          <a:xfrm>
            <a:off x="5109210" y="6423025"/>
            <a:ext cx="1042670" cy="429895"/>
          </a:xfrm>
          <a:prstGeom prst="rect">
            <a:avLst/>
          </a:prstGeom>
          <a:noFill/>
          <a:ln w="9525">
            <a:noFill/>
          </a:ln>
        </p:spPr>
        <p:txBody>
          <a:bodyPr wrap="square">
            <a:spAutoFit/>
          </a:bodyPr>
          <a:p>
            <a:pPr indent="0"/>
            <a:r>
              <a:rPr lang="en-US" altLang="zh-CN" b="0">
                <a:solidFill>
                  <a:srgbClr val="231F20"/>
                </a:solidFill>
                <a:latin typeface="微软雅黑" panose="020B0503020204020204" charset="-122"/>
              </a:rPr>
              <a:t> </a:t>
            </a:r>
            <a:r>
              <a:rPr lang="zh-CN" sz="2200" b="0">
                <a:solidFill>
                  <a:srgbClr val="231F20"/>
                </a:solidFill>
                <a:ea typeface="微软雅黑" panose="020B0503020204020204" charset="-122"/>
              </a:rPr>
              <a:t>不变</a:t>
            </a:r>
            <a:endParaRPr lang="zh-CN" sz="2200" b="0">
              <a:solidFill>
                <a:srgbClr val="231F20"/>
              </a:solidFill>
              <a:ea typeface="微软雅黑" panose="020B0503020204020204" charset="-122"/>
            </a:endParaRPr>
          </a:p>
        </p:txBody>
      </p:sp>
      <p:sp>
        <p:nvSpPr>
          <p:cNvPr id="15" name="文本框 14"/>
          <p:cNvSpPr txBox="1"/>
          <p:nvPr/>
        </p:nvSpPr>
        <p:spPr>
          <a:xfrm>
            <a:off x="7739380" y="6361430"/>
            <a:ext cx="1604645" cy="429895"/>
          </a:xfrm>
          <a:prstGeom prst="rect">
            <a:avLst/>
          </a:prstGeom>
          <a:noFill/>
          <a:ln w="9525">
            <a:noFill/>
          </a:ln>
        </p:spPr>
        <p:txBody>
          <a:bodyPr wrap="square">
            <a:spAutoFit/>
          </a:bodyPr>
          <a:p>
            <a:pPr indent="0"/>
            <a:r>
              <a:rPr lang="en-US" altLang="zh-CN" b="0">
                <a:solidFill>
                  <a:srgbClr val="231F20"/>
                </a:solidFill>
                <a:latin typeface="微软雅黑" panose="020B0503020204020204" charset="-122"/>
              </a:rPr>
              <a:t> </a:t>
            </a:r>
            <a:r>
              <a:rPr lang="zh-CN" sz="2200" b="0">
                <a:solidFill>
                  <a:srgbClr val="231F20"/>
                </a:solidFill>
                <a:ea typeface="微软雅黑" panose="020B0503020204020204" charset="-122"/>
              </a:rPr>
              <a:t>逐年递减</a:t>
            </a:r>
            <a:endParaRPr lang="zh-CN" sz="2200" b="0">
              <a:solidFill>
                <a:srgbClr val="231F20"/>
              </a:solidFill>
              <a:ea typeface="微软雅黑" panose="020B0503020204020204" charset="-122"/>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5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4" grpId="0"/>
      <p:bldP spid="15"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9" name="矩形 8"/>
          <p:cNvSpPr/>
          <p:nvPr/>
        </p:nvSpPr>
        <p:spPr>
          <a:xfrm>
            <a:off x="2204085" y="18605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新知解析</a:t>
            </a:r>
            <a:endParaRPr lang="zh-CN" altLang="en-US">
              <a:solidFill>
                <a:schemeClr val="tx1"/>
              </a:solidFill>
            </a:endParaRPr>
          </a:p>
        </p:txBody>
      </p:sp>
      <p:pic>
        <p:nvPicPr>
          <p:cNvPr id="11" name="图片 10"/>
          <p:cNvPicPr>
            <a:picLocks noChangeAspect="1"/>
          </p:cNvPicPr>
          <p:nvPr/>
        </p:nvPicPr>
        <p:blipFill>
          <a:blip r:embed="rId1"/>
          <a:stretch>
            <a:fillRect/>
          </a:stretch>
        </p:blipFill>
        <p:spPr>
          <a:xfrm>
            <a:off x="9086850" y="0"/>
            <a:ext cx="3105150" cy="2385060"/>
          </a:xfrm>
          <a:prstGeom prst="rect">
            <a:avLst/>
          </a:prstGeom>
        </p:spPr>
      </p:pic>
      <p:pic>
        <p:nvPicPr>
          <p:cNvPr id="46" name="图片 4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505" y="3732530"/>
            <a:ext cx="2242185" cy="2997200"/>
          </a:xfrm>
          <a:prstGeom prst="rect">
            <a:avLst/>
          </a:prstGeom>
        </p:spPr>
      </p:pic>
      <p:sp>
        <p:nvSpPr>
          <p:cNvPr id="3" name="文本框 2"/>
          <p:cNvSpPr txBox="1"/>
          <p:nvPr>
            <p:custDataLst>
              <p:tags r:id="rId3"/>
            </p:custDataLst>
          </p:nvPr>
        </p:nvSpPr>
        <p:spPr>
          <a:xfrm>
            <a:off x="779145" y="909955"/>
            <a:ext cx="6096000" cy="398780"/>
          </a:xfrm>
          <a:prstGeom prst="rect">
            <a:avLst/>
          </a:prstGeom>
          <a:noFill/>
        </p:spPr>
        <p:txBody>
          <a:bodyPr wrap="square" rtlCol="0" anchor="t">
            <a:spAutoFit/>
          </a:bodyPr>
          <a:p>
            <a:r>
              <a:rPr lang="en-US" sz="2000">
                <a:solidFill>
                  <a:srgbClr val="ED028C"/>
                </a:solidFill>
                <a:latin typeface="微软雅黑" panose="020B0503020204020204" charset="-122"/>
                <a:sym typeface="+mn-ea"/>
              </a:rPr>
              <a:t>2. </a:t>
            </a:r>
            <a:r>
              <a:rPr lang="zh-CN" sz="2000">
                <a:solidFill>
                  <a:srgbClr val="ED028C"/>
                </a:solidFill>
                <a:ea typeface="微软雅黑" panose="020B0503020204020204" charset="-122"/>
                <a:sym typeface="+mn-ea"/>
              </a:rPr>
              <a:t>利用</a:t>
            </a:r>
            <a:r>
              <a:rPr lang="en-US" sz="2000">
                <a:solidFill>
                  <a:srgbClr val="ED028C"/>
                </a:solidFill>
                <a:latin typeface="微软雅黑" panose="020B0503020204020204" charset="-122"/>
                <a:sym typeface="+mn-ea"/>
              </a:rPr>
              <a:t>SYD </a:t>
            </a:r>
            <a:r>
              <a:rPr lang="zh-CN" sz="2000">
                <a:solidFill>
                  <a:srgbClr val="ED028C"/>
                </a:solidFill>
                <a:ea typeface="微软雅黑" panose="020B0503020204020204" charset="-122"/>
                <a:sym typeface="+mn-ea"/>
              </a:rPr>
              <a:t>函数计算年数总和法折旧额</a:t>
            </a:r>
            <a:endParaRPr lang="zh-CN" altLang="en-US" sz="2000" b="1">
              <a:solidFill>
                <a:srgbClr val="F1288C"/>
              </a:solidFill>
              <a:latin typeface="微软雅黑" panose="020B0503020204020204" charset="-122"/>
              <a:ea typeface="微软雅黑" panose="020B0503020204020204" charset="-122"/>
              <a:cs typeface="微软雅黑" panose="020B0503020204020204" charset="-122"/>
            </a:endParaRPr>
          </a:p>
        </p:txBody>
      </p:sp>
      <p:sp>
        <p:nvSpPr>
          <p:cNvPr id="101" name="文本框 100"/>
          <p:cNvSpPr txBox="1"/>
          <p:nvPr/>
        </p:nvSpPr>
        <p:spPr>
          <a:xfrm>
            <a:off x="1031875" y="1308735"/>
            <a:ext cx="8944610" cy="2794000"/>
          </a:xfrm>
          <a:prstGeom prst="rect">
            <a:avLst/>
          </a:prstGeom>
          <a:noFill/>
          <a:ln w="9525">
            <a:noFill/>
          </a:ln>
        </p:spPr>
        <p:txBody>
          <a:bodyPr wrap="square">
            <a:noAutofit/>
          </a:bodyPr>
          <a:p>
            <a:r>
              <a:rPr lang="zh-CN" sz="2200">
                <a:solidFill>
                  <a:srgbClr val="231F20"/>
                </a:solidFill>
                <a:latin typeface="Times New Roman" panose="02020603050405020304" pitchFamily="18" charset="0"/>
                <a:ea typeface="宋体" panose="02010600030101010101" pitchFamily="2" charset="-122"/>
                <a:sym typeface="+mn-ea"/>
              </a:rPr>
              <a:t>（</a:t>
            </a:r>
            <a:r>
              <a:rPr lang="en-US" sz="2200">
                <a:solidFill>
                  <a:srgbClr val="231F20"/>
                </a:solidFill>
                <a:latin typeface="Times New Roman" panose="02020603050405020304" pitchFamily="18" charset="0"/>
                <a:sym typeface="+mn-ea"/>
              </a:rPr>
              <a:t>1 </a:t>
            </a:r>
            <a:r>
              <a:rPr lang="zh-CN" sz="2200">
                <a:solidFill>
                  <a:srgbClr val="231F20"/>
                </a:solidFill>
                <a:latin typeface="Times New Roman" panose="02020603050405020304" pitchFamily="18" charset="0"/>
                <a:ea typeface="宋体" panose="02010600030101010101" pitchFamily="2" charset="-122"/>
                <a:sym typeface="+mn-ea"/>
              </a:rPr>
              <a:t>）</a:t>
            </a:r>
            <a:r>
              <a:rPr lang="zh-CN" sz="2200">
                <a:solidFill>
                  <a:srgbClr val="231F20"/>
                </a:solidFill>
                <a:ea typeface="微软雅黑" panose="020B0503020204020204" charset="-122"/>
                <a:sym typeface="+mn-ea"/>
              </a:rPr>
              <a:t>函数归属</a:t>
            </a:r>
            <a:endParaRPr lang="en-US" sz="2200">
              <a:solidFill>
                <a:srgbClr val="231F20"/>
              </a:solidFill>
              <a:latin typeface="Times New Roman" panose="02020603050405020304" pitchFamily="18" charset="0"/>
              <a:sym typeface="+mn-ea"/>
            </a:endParaRPr>
          </a:p>
          <a:p>
            <a:r>
              <a:rPr lang="en-US" sz="2200">
                <a:solidFill>
                  <a:srgbClr val="231F20"/>
                </a:solidFill>
                <a:latin typeface="Times New Roman" panose="02020603050405020304" pitchFamily="18" charset="0"/>
                <a:sym typeface="+mn-ea"/>
              </a:rPr>
              <a:t>SYD</a:t>
            </a:r>
            <a:r>
              <a:rPr lang="zh-CN" sz="2200">
                <a:solidFill>
                  <a:srgbClr val="231F20"/>
                </a:solidFill>
                <a:ea typeface="微软雅黑" panose="020B0503020204020204" charset="-122"/>
                <a:sym typeface="+mn-ea"/>
              </a:rPr>
              <a:t>为财务函数。</a:t>
            </a:r>
            <a:r>
              <a:rPr lang="zh-CN" sz="2200">
                <a:solidFill>
                  <a:srgbClr val="231F20"/>
                </a:solidFill>
                <a:latin typeface="Times New Roman" panose="02020603050405020304" pitchFamily="18" charset="0"/>
                <a:ea typeface="宋体" panose="02010600030101010101" pitchFamily="2" charset="-122"/>
                <a:sym typeface="+mn-ea"/>
              </a:rPr>
              <a:t>（</a:t>
            </a:r>
            <a:r>
              <a:rPr lang="en-US" sz="2200">
                <a:solidFill>
                  <a:srgbClr val="231F20"/>
                </a:solidFill>
                <a:latin typeface="Times New Roman" panose="02020603050405020304" pitchFamily="18" charset="0"/>
                <a:sym typeface="+mn-ea"/>
              </a:rPr>
              <a:t>2 </a:t>
            </a:r>
            <a:r>
              <a:rPr lang="zh-CN" sz="2200">
                <a:solidFill>
                  <a:srgbClr val="231F20"/>
                </a:solidFill>
                <a:latin typeface="Times New Roman" panose="02020603050405020304" pitchFamily="18" charset="0"/>
                <a:ea typeface="宋体" panose="02010600030101010101" pitchFamily="2" charset="-122"/>
                <a:sym typeface="+mn-ea"/>
              </a:rPr>
              <a:t>）</a:t>
            </a:r>
            <a:r>
              <a:rPr lang="zh-CN" sz="2200">
                <a:solidFill>
                  <a:srgbClr val="231F20"/>
                </a:solidFill>
                <a:ea typeface="微软雅黑" panose="020B0503020204020204" charset="-122"/>
                <a:sym typeface="+mn-ea"/>
              </a:rPr>
              <a:t>函数功能</a:t>
            </a:r>
            <a:r>
              <a:rPr lang="en-US" sz="2200">
                <a:solidFill>
                  <a:srgbClr val="231F20"/>
                </a:solidFill>
                <a:latin typeface="Times New Roman" panose="02020603050405020304" pitchFamily="18" charset="0"/>
                <a:sym typeface="+mn-ea"/>
              </a:rPr>
              <a:t>SYD </a:t>
            </a:r>
            <a:r>
              <a:rPr lang="zh-CN" sz="2200">
                <a:solidFill>
                  <a:srgbClr val="231F20"/>
                </a:solidFill>
                <a:ea typeface="微软雅黑" panose="020B0503020204020204" charset="-122"/>
                <a:sym typeface="+mn-ea"/>
              </a:rPr>
              <a:t>函数是采用年数总和法计算固定资产在指定期间的折旧额。</a:t>
            </a:r>
            <a:r>
              <a:rPr lang="zh-CN" sz="2200">
                <a:solidFill>
                  <a:srgbClr val="231F20"/>
                </a:solidFill>
                <a:latin typeface="Times New Roman" panose="02020603050405020304" pitchFamily="18" charset="0"/>
                <a:ea typeface="宋体" panose="02010600030101010101" pitchFamily="2" charset="-122"/>
                <a:sym typeface="+mn-ea"/>
              </a:rPr>
              <a:t>（</a:t>
            </a:r>
            <a:r>
              <a:rPr lang="en-US" sz="2200">
                <a:solidFill>
                  <a:srgbClr val="231F20"/>
                </a:solidFill>
                <a:latin typeface="Times New Roman" panose="02020603050405020304" pitchFamily="18" charset="0"/>
                <a:sym typeface="+mn-ea"/>
              </a:rPr>
              <a:t>3</a:t>
            </a:r>
            <a:r>
              <a:rPr lang="zh-CN" sz="2200">
                <a:solidFill>
                  <a:srgbClr val="231F20"/>
                </a:solidFill>
                <a:latin typeface="Times New Roman" panose="02020603050405020304" pitchFamily="18" charset="0"/>
                <a:ea typeface="宋体" panose="02010600030101010101" pitchFamily="2" charset="-122"/>
                <a:sym typeface="+mn-ea"/>
              </a:rPr>
              <a:t>）</a:t>
            </a:r>
            <a:r>
              <a:rPr lang="zh-CN" sz="2200">
                <a:solidFill>
                  <a:srgbClr val="231F20"/>
                </a:solidFill>
                <a:ea typeface="微软雅黑" panose="020B0503020204020204" charset="-122"/>
                <a:sym typeface="+mn-ea"/>
              </a:rPr>
              <a:t>语法表达</a:t>
            </a:r>
            <a:r>
              <a:rPr lang="en-US" sz="2200">
                <a:solidFill>
                  <a:srgbClr val="000000"/>
                </a:solidFill>
                <a:latin typeface="Times New Roman" panose="02020603050405020304" pitchFamily="18" charset="0"/>
                <a:sym typeface="+mn-ea"/>
              </a:rPr>
              <a:t>SYD </a:t>
            </a:r>
            <a:r>
              <a:rPr lang="zh-CN" sz="2200">
                <a:solidFill>
                  <a:srgbClr val="000000"/>
                </a:solidFill>
                <a:ea typeface="微软雅黑" panose="020B0503020204020204" charset="-122"/>
                <a:sym typeface="+mn-ea"/>
              </a:rPr>
              <a:t>函数的语法表达为</a:t>
            </a:r>
            <a:r>
              <a:rPr lang="en-US" sz="2200">
                <a:solidFill>
                  <a:srgbClr val="000000"/>
                </a:solidFill>
                <a:latin typeface="微软雅黑" panose="020B0503020204020204" charset="-122"/>
                <a:sym typeface="+mn-ea"/>
              </a:rPr>
              <a:t> SYD(</a:t>
            </a:r>
            <a:r>
              <a:rPr lang="zh-CN" sz="2200">
                <a:solidFill>
                  <a:srgbClr val="000000"/>
                </a:solidFill>
                <a:ea typeface="微软雅黑" panose="020B0503020204020204" charset="-122"/>
                <a:sym typeface="+mn-ea"/>
              </a:rPr>
              <a:t>原值，残值，折旧期限,期间)。</a:t>
            </a:r>
            <a:endParaRPr lang="zh-CN" sz="2200">
              <a:solidFill>
                <a:srgbClr val="000000"/>
              </a:solidFill>
              <a:ea typeface="微软雅黑" panose="020B0503020204020204" charset="-122"/>
              <a:sym typeface="+mn-ea"/>
            </a:endParaRPr>
          </a:p>
          <a:p>
            <a:endParaRPr lang="zh-CN" altLang="en-US" sz="2200" b="0">
              <a:solidFill>
                <a:srgbClr val="000000"/>
              </a:solidFill>
              <a:ea typeface="微软雅黑" panose="020B0503020204020204" charset="-122"/>
            </a:endParaRPr>
          </a:p>
          <a:p>
            <a:endParaRPr lang="en-US" altLang="en-US" sz="2100" b="0">
              <a:solidFill>
                <a:srgbClr val="000000"/>
              </a:solidFill>
              <a:latin typeface="Arial" panose="020B0604020202020204" pitchFamily="34" charset="0"/>
            </a:endParaRPr>
          </a:p>
        </p:txBody>
      </p:sp>
      <p:graphicFrame>
        <p:nvGraphicFramePr>
          <p:cNvPr id="5" name="表格 4"/>
          <p:cNvGraphicFramePr/>
          <p:nvPr>
            <p:custDataLst>
              <p:tags r:id="rId4"/>
            </p:custDataLst>
          </p:nvPr>
        </p:nvGraphicFramePr>
        <p:xfrm>
          <a:off x="1652905" y="3813175"/>
          <a:ext cx="7433945" cy="2091690"/>
        </p:xfrm>
        <a:graphic>
          <a:graphicData uri="http://schemas.openxmlformats.org/drawingml/2006/table">
            <a:tbl>
              <a:tblPr/>
              <a:tblGrid>
                <a:gridCol w="1797685"/>
                <a:gridCol w="5636260"/>
              </a:tblGrid>
              <a:tr h="338455">
                <a:tc>
                  <a:txBody>
                    <a:bodyPr/>
                    <a:p>
                      <a:pPr indent="0" algn="ctr">
                        <a:buNone/>
                      </a:pPr>
                      <a:r>
                        <a:rPr lang="en-US" sz="1400" b="1">
                          <a:solidFill>
                            <a:srgbClr val="231F20"/>
                          </a:solidFill>
                          <a:latin typeface="微软雅黑" panose="020B0503020204020204" charset="-122"/>
                          <a:ea typeface="微软雅黑" panose="020B0503020204020204" charset="-122"/>
                          <a:cs typeface="微软雅黑" panose="020B0503020204020204" charset="-122"/>
                        </a:rPr>
                        <a:t>参数名称</a:t>
                      </a:r>
                      <a:endParaRPr lang="en-US" altLang="en-US" sz="1400" b="1">
                        <a:solidFill>
                          <a:srgbClr val="231F20"/>
                        </a:solidFill>
                        <a:latin typeface="微软雅黑" panose="020B0503020204020204" charset="-122"/>
                        <a:ea typeface="微软雅黑" panose="020B0503020204020204" charset="-122"/>
                        <a:cs typeface="微软雅黑" panose="020B0503020204020204" charset="-122"/>
                      </a:endParaRPr>
                    </a:p>
                  </a:txBody>
                  <a:tcPr marL="0" marR="0" marT="0" marB="0" vert="horz" anchor="t" anchorCtr="0">
                    <a:lnL w="12700" cap="flat" cmpd="sng">
                      <a:solidFill>
                        <a:srgbClr val="1C96D4"/>
                      </a:solidFill>
                      <a:prstDash val="solid"/>
                      <a:headEnd type="none" w="med" len="med"/>
                      <a:tailEnd type="none" w="med" len="med"/>
                    </a:lnL>
                    <a:lnR w="12700" cap="flat" cmpd="sng">
                      <a:solidFill>
                        <a:srgbClr val="1C96D4"/>
                      </a:solidFill>
                      <a:prstDash val="solid"/>
                      <a:headEnd type="none" w="med" len="med"/>
                      <a:tailEnd type="none" w="med" len="med"/>
                    </a:lnR>
                    <a:lnT w="12700" cap="flat" cmpd="sng">
                      <a:solidFill>
                        <a:srgbClr val="1C96D4"/>
                      </a:solidFill>
                      <a:prstDash val="solid"/>
                      <a:headEnd type="none" w="med" len="med"/>
                      <a:tailEnd type="none" w="med" len="med"/>
                    </a:lnT>
                    <a:lnB w="12700" cap="flat" cmpd="sng">
                      <a:solidFill>
                        <a:srgbClr val="1C96D4"/>
                      </a:solidFill>
                      <a:prstDash val="solid"/>
                      <a:headEnd type="none" w="med" len="med"/>
                      <a:tailEnd type="none" w="med" len="med"/>
                    </a:lnB>
                    <a:lnTlToBr>
                      <a:noFill/>
                    </a:lnTlToBr>
                    <a:lnBlToTr>
                      <a:noFill/>
                    </a:lnBlToTr>
                    <a:solidFill>
                      <a:srgbClr val="BFD8EF"/>
                    </a:solidFill>
                  </a:tcPr>
                </a:tc>
                <a:tc>
                  <a:txBody>
                    <a:bodyPr/>
                    <a:p>
                      <a:pPr indent="0" algn="ctr">
                        <a:buNone/>
                      </a:pPr>
                      <a:r>
                        <a:rPr lang="en-US" sz="1400" b="0">
                          <a:solidFill>
                            <a:srgbClr val="231F20"/>
                          </a:solidFill>
                          <a:latin typeface="微软雅黑" panose="020B0503020204020204" charset="-122"/>
                          <a:ea typeface="微软雅黑" panose="020B0503020204020204" charset="-122"/>
                          <a:cs typeface="微软雅黑" panose="020B0503020204020204" charset="-122"/>
                        </a:rPr>
                        <a:t>参数含义</a:t>
                      </a:r>
                      <a:endParaRPr lang="en-US" altLang="en-US" sz="1400" b="0">
                        <a:solidFill>
                          <a:srgbClr val="231F20"/>
                        </a:solidFill>
                        <a:latin typeface="微软雅黑" panose="020B0503020204020204" charset="-122"/>
                        <a:ea typeface="微软雅黑" panose="020B0503020204020204" charset="-122"/>
                        <a:cs typeface="微软雅黑" panose="020B0503020204020204" charset="-122"/>
                      </a:endParaRPr>
                    </a:p>
                  </a:txBody>
                  <a:tcPr marL="0" marR="0" marT="0" marB="0" vert="horz" anchor="t" anchorCtr="0">
                    <a:lnL w="12700" cap="flat" cmpd="sng">
                      <a:solidFill>
                        <a:srgbClr val="1C96D4"/>
                      </a:solidFill>
                      <a:prstDash val="solid"/>
                      <a:headEnd type="none" w="med" len="med"/>
                      <a:tailEnd type="none" w="med" len="med"/>
                    </a:lnL>
                    <a:lnR w="12700" cap="flat" cmpd="sng">
                      <a:solidFill>
                        <a:srgbClr val="1C96D4"/>
                      </a:solidFill>
                      <a:prstDash val="solid"/>
                      <a:headEnd type="none" w="med" len="med"/>
                      <a:tailEnd type="none" w="med" len="med"/>
                    </a:lnR>
                    <a:lnT w="12700" cap="flat" cmpd="sng">
                      <a:solidFill>
                        <a:srgbClr val="1C96D4"/>
                      </a:solidFill>
                      <a:prstDash val="solid"/>
                      <a:headEnd type="none" w="med" len="med"/>
                      <a:tailEnd type="none" w="med" len="med"/>
                    </a:lnT>
                    <a:lnB w="12700" cap="flat" cmpd="sng">
                      <a:solidFill>
                        <a:srgbClr val="1C96D4"/>
                      </a:solidFill>
                      <a:prstDash val="solid"/>
                      <a:headEnd type="none" w="med" len="med"/>
                      <a:tailEnd type="none" w="med" len="med"/>
                    </a:lnB>
                    <a:lnTlToBr>
                      <a:noFill/>
                    </a:lnTlToBr>
                    <a:lnBlToTr>
                      <a:noFill/>
                    </a:lnBlToTr>
                    <a:solidFill>
                      <a:srgbClr val="BFD8EF"/>
                    </a:solidFill>
                  </a:tcPr>
                </a:tc>
              </a:tr>
              <a:tr h="339090">
                <a:tc>
                  <a:txBody>
                    <a:bodyPr/>
                    <a:p>
                      <a:pPr indent="0" algn="l">
                        <a:buNone/>
                      </a:pPr>
                      <a:r>
                        <a:rPr lang="en-US" sz="1400" b="1">
                          <a:solidFill>
                            <a:srgbClr val="000000"/>
                          </a:solidFill>
                          <a:latin typeface="宋体" panose="02010600030101010101" pitchFamily="2" charset="-122"/>
                          <a:ea typeface="宋体" panose="02010600030101010101" pitchFamily="2" charset="-122"/>
                          <a:cs typeface="宋体" panose="02010600030101010101" pitchFamily="2" charset="-122"/>
                        </a:rPr>
                        <a:t>原值（cost）</a:t>
                      </a:r>
                      <a:endParaRPr lang="en-US" altLang="en-US" sz="1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w="12700" cap="flat" cmpd="sng">
                      <a:solidFill>
                        <a:srgbClr val="1C96D4"/>
                      </a:solidFill>
                      <a:prstDash val="solid"/>
                      <a:headEnd type="none" w="med" len="med"/>
                      <a:tailEnd type="none" w="med" len="med"/>
                    </a:lnL>
                    <a:lnR w="12700" cap="flat" cmpd="sng">
                      <a:solidFill>
                        <a:srgbClr val="1C96D4"/>
                      </a:solidFill>
                      <a:prstDash val="solid"/>
                      <a:headEnd type="none" w="med" len="med"/>
                      <a:tailEnd type="none" w="med" len="med"/>
                    </a:lnR>
                    <a:lnT w="12700" cap="flat" cmpd="sng">
                      <a:solidFill>
                        <a:srgbClr val="1C96D4"/>
                      </a:solidFill>
                      <a:prstDash val="solid"/>
                      <a:headEnd type="none" w="med" len="med"/>
                      <a:tailEnd type="none" w="med" len="med"/>
                    </a:lnT>
                    <a:lnB w="12700" cap="flat" cmpd="sng">
                      <a:solidFill>
                        <a:srgbClr val="1C96D4"/>
                      </a:solidFill>
                      <a:prstDash val="solid"/>
                      <a:headEnd type="none" w="med" len="med"/>
                      <a:tailEnd type="none" w="med" len="med"/>
                    </a:lnB>
                    <a:lnTlToBr>
                      <a:noFill/>
                    </a:lnTlToBr>
                    <a:lnBlToTr>
                      <a:noFill/>
                    </a:lnBlToTr>
                    <a:noFill/>
                  </a:tcPr>
                </a:tc>
                <a:tc>
                  <a:txBody>
                    <a:bodyPr/>
                    <a:p>
                      <a:pPr indent="0">
                        <a:buNone/>
                      </a:pPr>
                      <a:r>
                        <a:rPr lang="en-US" sz="1400" b="0">
                          <a:solidFill>
                            <a:srgbClr val="000000"/>
                          </a:solidFill>
                          <a:latin typeface="微软雅黑" panose="020B0503020204020204" charset="-122"/>
                          <a:ea typeface="微软雅黑" panose="020B0503020204020204" charset="-122"/>
                          <a:cs typeface="微软雅黑" panose="020B0503020204020204" charset="-122"/>
                        </a:rPr>
                        <a:t>必需。此参数为资产原值</a:t>
                      </a:r>
                      <a:endParaRPr lang="en-US" altLang="en-US" sz="1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vert="horz" anchor="t" anchorCtr="0">
                    <a:lnL w="12700" cap="flat" cmpd="sng">
                      <a:solidFill>
                        <a:srgbClr val="1C96D4"/>
                      </a:solidFill>
                      <a:prstDash val="solid"/>
                      <a:headEnd type="none" w="med" len="med"/>
                      <a:tailEnd type="none" w="med" len="med"/>
                    </a:lnL>
                    <a:lnR w="12700" cap="flat" cmpd="sng">
                      <a:solidFill>
                        <a:srgbClr val="1C96D4"/>
                      </a:solidFill>
                      <a:prstDash val="solid"/>
                      <a:headEnd type="none" w="med" len="med"/>
                      <a:tailEnd type="none" w="med" len="med"/>
                    </a:lnR>
                    <a:lnT w="12700" cap="flat" cmpd="sng">
                      <a:solidFill>
                        <a:srgbClr val="1C96D4"/>
                      </a:solidFill>
                      <a:prstDash val="solid"/>
                      <a:headEnd type="none" w="med" len="med"/>
                      <a:tailEnd type="none" w="med" len="med"/>
                    </a:lnT>
                    <a:lnB w="12700" cap="flat" cmpd="sng">
                      <a:solidFill>
                        <a:srgbClr val="1C96D4"/>
                      </a:solidFill>
                      <a:prstDash val="solid"/>
                      <a:headEnd type="none" w="med" len="med"/>
                      <a:tailEnd type="none" w="med" len="med"/>
                    </a:lnB>
                    <a:lnTlToBr>
                      <a:noFill/>
                    </a:lnTlToBr>
                    <a:lnBlToTr>
                      <a:noFill/>
                    </a:lnBlToTr>
                    <a:noFill/>
                  </a:tcPr>
                </a:tc>
              </a:tr>
              <a:tr h="338455">
                <a:tc>
                  <a:txBody>
                    <a:bodyPr/>
                    <a:p>
                      <a:pPr indent="0" algn="l">
                        <a:buNone/>
                      </a:pPr>
                      <a:r>
                        <a:rPr lang="en-US" sz="1400" b="1">
                          <a:solidFill>
                            <a:srgbClr val="000000"/>
                          </a:solidFill>
                          <a:latin typeface="宋体" panose="02010600030101010101" pitchFamily="2" charset="-122"/>
                          <a:ea typeface="宋体" panose="02010600030101010101" pitchFamily="2" charset="-122"/>
                          <a:cs typeface="宋体" panose="02010600030101010101" pitchFamily="2" charset="-122"/>
                        </a:rPr>
                        <a:t>残值（salvage）</a:t>
                      </a:r>
                      <a:endParaRPr lang="en-US" altLang="en-US" sz="1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w="12700" cap="flat" cmpd="sng">
                      <a:solidFill>
                        <a:srgbClr val="1C96D4"/>
                      </a:solidFill>
                      <a:prstDash val="solid"/>
                      <a:headEnd type="none" w="med" len="med"/>
                      <a:tailEnd type="none" w="med" len="med"/>
                    </a:lnL>
                    <a:lnR w="12700" cap="flat" cmpd="sng">
                      <a:solidFill>
                        <a:srgbClr val="1C96D4"/>
                      </a:solidFill>
                      <a:prstDash val="solid"/>
                      <a:headEnd type="none" w="med" len="med"/>
                      <a:tailEnd type="none" w="med" len="med"/>
                    </a:lnR>
                    <a:lnT w="12700" cap="flat" cmpd="sng">
                      <a:solidFill>
                        <a:srgbClr val="1C96D4"/>
                      </a:solidFill>
                      <a:prstDash val="solid"/>
                      <a:headEnd type="none" w="med" len="med"/>
                      <a:tailEnd type="none" w="med" len="med"/>
                    </a:lnT>
                    <a:lnB w="12700" cap="flat" cmpd="sng">
                      <a:solidFill>
                        <a:srgbClr val="1C96D4"/>
                      </a:solidFill>
                      <a:prstDash val="solid"/>
                      <a:headEnd type="none" w="med" len="med"/>
                      <a:tailEnd type="none" w="med" len="med"/>
                    </a:lnB>
                    <a:lnTlToBr>
                      <a:noFill/>
                    </a:lnTlToBr>
                    <a:lnBlToTr>
                      <a:noFill/>
                    </a:lnBlToTr>
                    <a:noFill/>
                  </a:tcPr>
                </a:tc>
                <a:tc>
                  <a:txBody>
                    <a:bodyPr/>
                    <a:p>
                      <a:pPr indent="0">
                        <a:buNone/>
                      </a:pPr>
                      <a:r>
                        <a:rPr lang="en-US" sz="1400" b="0">
                          <a:solidFill>
                            <a:srgbClr val="000000"/>
                          </a:solidFill>
                          <a:latin typeface="微软雅黑" panose="020B0503020204020204" charset="-122"/>
                          <a:ea typeface="微软雅黑" panose="020B0503020204020204" charset="-122"/>
                          <a:cs typeface="微软雅黑" panose="020B0503020204020204" charset="-122"/>
                        </a:rPr>
                        <a:t>必需。此参数为资产在折旧期末的价值，即资产残值</a:t>
                      </a:r>
                      <a:endParaRPr lang="en-US" altLang="en-US" sz="1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vert="horz" anchor="t" anchorCtr="0">
                    <a:lnL w="12700" cap="flat" cmpd="sng">
                      <a:solidFill>
                        <a:srgbClr val="1C96D4"/>
                      </a:solidFill>
                      <a:prstDash val="solid"/>
                      <a:headEnd type="none" w="med" len="med"/>
                      <a:tailEnd type="none" w="med" len="med"/>
                    </a:lnL>
                    <a:lnR w="12700" cap="flat" cmpd="sng">
                      <a:solidFill>
                        <a:srgbClr val="1C96D4"/>
                      </a:solidFill>
                      <a:prstDash val="solid"/>
                      <a:headEnd type="none" w="med" len="med"/>
                      <a:tailEnd type="none" w="med" len="med"/>
                    </a:lnR>
                    <a:lnT w="12700" cap="flat" cmpd="sng">
                      <a:solidFill>
                        <a:srgbClr val="1C96D4"/>
                      </a:solidFill>
                      <a:prstDash val="solid"/>
                      <a:headEnd type="none" w="med" len="med"/>
                      <a:tailEnd type="none" w="med" len="med"/>
                    </a:lnT>
                    <a:lnB w="12700" cap="flat" cmpd="sng">
                      <a:solidFill>
                        <a:srgbClr val="1C96D4"/>
                      </a:solidFill>
                      <a:prstDash val="solid"/>
                      <a:headEnd type="none" w="med" len="med"/>
                      <a:tailEnd type="none" w="med" len="med"/>
                    </a:lnB>
                    <a:lnTlToBr>
                      <a:noFill/>
                    </a:lnTlToBr>
                    <a:lnBlToTr>
                      <a:noFill/>
                    </a:lnBlToTr>
                    <a:noFill/>
                  </a:tcPr>
                </a:tc>
              </a:tr>
              <a:tr h="537845">
                <a:tc>
                  <a:txBody>
                    <a:bodyPr/>
                    <a:p>
                      <a:pPr indent="0" algn="l">
                        <a:buNone/>
                      </a:pPr>
                      <a:r>
                        <a:rPr lang="en-US" sz="1400" b="1">
                          <a:solidFill>
                            <a:srgbClr val="000000"/>
                          </a:solidFill>
                          <a:latin typeface="宋体" panose="02010600030101010101" pitchFamily="2" charset="-122"/>
                          <a:ea typeface="宋体" panose="02010600030101010101" pitchFamily="2" charset="-122"/>
                          <a:cs typeface="宋体" panose="02010600030101010101" pitchFamily="2" charset="-122"/>
                        </a:rPr>
                        <a:t>折旧期限（life）</a:t>
                      </a:r>
                      <a:endParaRPr lang="en-US" altLang="en-US" sz="1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w="12700" cap="flat" cmpd="sng">
                      <a:solidFill>
                        <a:srgbClr val="1C96D4"/>
                      </a:solidFill>
                      <a:prstDash val="solid"/>
                      <a:headEnd type="none" w="med" len="med"/>
                      <a:tailEnd type="none" w="med" len="med"/>
                    </a:lnL>
                    <a:lnR w="12700" cap="flat" cmpd="sng">
                      <a:solidFill>
                        <a:srgbClr val="1C96D4"/>
                      </a:solidFill>
                      <a:prstDash val="solid"/>
                      <a:headEnd type="none" w="med" len="med"/>
                      <a:tailEnd type="none" w="med" len="med"/>
                    </a:lnR>
                    <a:lnT w="12700" cap="flat" cmpd="sng">
                      <a:solidFill>
                        <a:srgbClr val="1C96D4"/>
                      </a:solidFill>
                      <a:prstDash val="solid"/>
                      <a:headEnd type="none" w="med" len="med"/>
                      <a:tailEnd type="none" w="med" len="med"/>
                    </a:lnT>
                    <a:lnB w="12700" cap="flat" cmpd="sng">
                      <a:solidFill>
                        <a:srgbClr val="1C96D4"/>
                      </a:solidFill>
                      <a:prstDash val="solid"/>
                      <a:headEnd type="none" w="med" len="med"/>
                      <a:tailEnd type="none" w="med" len="med"/>
                    </a:lnB>
                    <a:lnTlToBr>
                      <a:noFill/>
                    </a:lnTlToBr>
                    <a:lnBlToTr>
                      <a:noFill/>
                    </a:lnBlToTr>
                    <a:noFill/>
                  </a:tcPr>
                </a:tc>
                <a:tc>
                  <a:txBody>
                    <a:bodyPr/>
                    <a:p>
                      <a:pPr indent="0">
                        <a:buNone/>
                      </a:pPr>
                      <a:r>
                        <a:rPr lang="en-US" sz="1400" b="0">
                          <a:solidFill>
                            <a:srgbClr val="000000"/>
                          </a:solidFill>
                          <a:latin typeface="微软雅黑" panose="020B0503020204020204" charset="-122"/>
                          <a:ea typeface="微软雅黑" panose="020B0503020204020204" charset="-122"/>
                          <a:cs typeface="微软雅黑" panose="020B0503020204020204" charset="-122"/>
                        </a:rPr>
                        <a:t>必需。此参数为折旧期限，即资产的使用寿命</a:t>
                      </a:r>
                      <a:endParaRPr lang="en-US" altLang="en-US" sz="1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vert="horz" anchor="t" anchorCtr="0">
                    <a:lnL w="12700" cap="flat" cmpd="sng">
                      <a:solidFill>
                        <a:srgbClr val="1C96D4"/>
                      </a:solidFill>
                      <a:prstDash val="solid"/>
                      <a:headEnd type="none" w="med" len="med"/>
                      <a:tailEnd type="none" w="med" len="med"/>
                    </a:lnL>
                    <a:lnR w="12700" cap="flat" cmpd="sng">
                      <a:solidFill>
                        <a:srgbClr val="1C96D4"/>
                      </a:solidFill>
                      <a:prstDash val="solid"/>
                      <a:headEnd type="none" w="med" len="med"/>
                      <a:tailEnd type="none" w="med" len="med"/>
                    </a:lnR>
                    <a:lnT w="12700" cap="flat" cmpd="sng">
                      <a:solidFill>
                        <a:srgbClr val="1C96D4"/>
                      </a:solidFill>
                      <a:prstDash val="solid"/>
                      <a:headEnd type="none" w="med" len="med"/>
                      <a:tailEnd type="none" w="med" len="med"/>
                    </a:lnT>
                    <a:lnB w="12700" cap="flat" cmpd="sng">
                      <a:solidFill>
                        <a:srgbClr val="1C96D4"/>
                      </a:solidFill>
                      <a:prstDash val="solid"/>
                      <a:headEnd type="none" w="med" len="med"/>
                      <a:tailEnd type="none" w="med" len="med"/>
                    </a:lnB>
                    <a:lnTlToBr>
                      <a:noFill/>
                    </a:lnTlToBr>
                    <a:lnBlToTr>
                      <a:noFill/>
                    </a:lnBlToTr>
                    <a:noFill/>
                  </a:tcPr>
                </a:tc>
              </a:tr>
              <a:tr h="537845">
                <a:tc>
                  <a:txBody>
                    <a:bodyPr/>
                    <a:p>
                      <a:pPr indent="0" algn="l">
                        <a:buNone/>
                      </a:pPr>
                      <a:r>
                        <a:rPr lang="en-US" sz="1400" b="1">
                          <a:solidFill>
                            <a:srgbClr val="000000"/>
                          </a:solidFill>
                          <a:latin typeface="宋体" panose="02010600030101010101" pitchFamily="2" charset="-122"/>
                          <a:ea typeface="宋体" panose="02010600030101010101" pitchFamily="2" charset="-122"/>
                          <a:cs typeface="宋体" panose="02010600030101010101" pitchFamily="2" charset="-122"/>
                        </a:rPr>
                        <a:t>期间（period）</a:t>
                      </a:r>
                      <a:endParaRPr lang="en-US" altLang="en-US" sz="1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w="12700" cap="flat" cmpd="sng">
                      <a:solidFill>
                        <a:srgbClr val="1C96D4"/>
                      </a:solidFill>
                      <a:prstDash val="solid"/>
                      <a:headEnd type="none" w="med" len="med"/>
                      <a:tailEnd type="none" w="med" len="med"/>
                    </a:lnL>
                    <a:lnR w="12700" cap="flat" cmpd="sng">
                      <a:solidFill>
                        <a:srgbClr val="1C96D4"/>
                      </a:solidFill>
                      <a:prstDash val="solid"/>
                      <a:headEnd type="none" w="med" len="med"/>
                      <a:tailEnd type="none" w="med" len="med"/>
                    </a:lnR>
                    <a:lnT w="12700" cap="flat" cmpd="sng">
                      <a:solidFill>
                        <a:srgbClr val="1C96D4"/>
                      </a:solidFill>
                      <a:prstDash val="solid"/>
                      <a:headEnd type="none" w="med" len="med"/>
                      <a:tailEnd type="none" w="med" len="med"/>
                    </a:lnT>
                    <a:lnB w="12700" cap="flat" cmpd="sng">
                      <a:solidFill>
                        <a:srgbClr val="1C96D4"/>
                      </a:solidFill>
                      <a:prstDash val="solid"/>
                      <a:headEnd type="none" w="med" len="med"/>
                      <a:tailEnd type="none" w="med" len="med"/>
                    </a:lnB>
                    <a:lnTlToBr>
                      <a:noFill/>
                    </a:lnTlToBr>
                    <a:lnBlToTr>
                      <a:noFill/>
                    </a:lnBlToTr>
                    <a:noFill/>
                  </a:tcPr>
                </a:tc>
                <a:tc>
                  <a:txBody>
                    <a:bodyPr/>
                    <a:p>
                      <a:pPr indent="0">
                        <a:buNone/>
                      </a:pPr>
                      <a:r>
                        <a:rPr lang="en-US" sz="1400" b="0">
                          <a:solidFill>
                            <a:srgbClr val="000000"/>
                          </a:solidFill>
                          <a:latin typeface="微软雅黑" panose="020B0503020204020204" charset="-122"/>
                          <a:ea typeface="微软雅黑" panose="020B0503020204020204" charset="-122"/>
                          <a:cs typeface="微软雅黑" panose="020B0503020204020204" charset="-122"/>
                        </a:rPr>
                        <a:t>必需。此参数为需要计算折旧值的期间，即资产的使用期间，单位要与life相同</a:t>
                      </a:r>
                      <a:endParaRPr lang="en-US" altLang="en-US" sz="1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vert="horz" anchor="t" anchorCtr="0">
                    <a:lnL w="12700" cap="flat" cmpd="sng">
                      <a:solidFill>
                        <a:srgbClr val="1C96D4"/>
                      </a:solidFill>
                      <a:prstDash val="solid"/>
                      <a:headEnd type="none" w="med" len="med"/>
                      <a:tailEnd type="none" w="med" len="med"/>
                    </a:lnL>
                    <a:lnR w="12700" cap="flat" cmpd="sng">
                      <a:solidFill>
                        <a:srgbClr val="1C96D4"/>
                      </a:solidFill>
                      <a:prstDash val="solid"/>
                      <a:headEnd type="none" w="med" len="med"/>
                      <a:tailEnd type="none" w="med" len="med"/>
                    </a:lnR>
                    <a:lnT w="12700" cap="flat" cmpd="sng">
                      <a:solidFill>
                        <a:srgbClr val="1C96D4"/>
                      </a:solidFill>
                      <a:prstDash val="solid"/>
                      <a:headEnd type="none" w="med" len="med"/>
                      <a:tailEnd type="none" w="med" len="med"/>
                    </a:lnT>
                    <a:lnB w="12700" cap="flat" cmpd="sng">
                      <a:solidFill>
                        <a:srgbClr val="1C96D4"/>
                      </a:solidFill>
                      <a:prstDash val="solid"/>
                      <a:headEnd type="none" w="med" len="med"/>
                      <a:tailEnd type="none" w="med" len="med"/>
                    </a:lnB>
                    <a:lnTlToBr>
                      <a:noFill/>
                    </a:lnTlToBr>
                    <a:lnBlToTr>
                      <a:noFill/>
                    </a:lnBlToTr>
                    <a:noFill/>
                  </a:tcPr>
                </a:tc>
              </a:tr>
            </a:tbl>
          </a:graphicData>
        </a:graphic>
      </p:graphicFrame>
    </p:spTree>
    <p:custDataLst>
      <p:tags r:id="rId5"/>
    </p:custData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bg1"/>
                </a:solidFill>
              </a:rPr>
              <a:t>新知解析</a:t>
            </a:r>
            <a:endParaRPr lang="zh-CN" altLang="en-US">
              <a:solidFill>
                <a:schemeClr val="bg1"/>
              </a:solidFill>
            </a:endParaRPr>
          </a:p>
        </p:txBody>
      </p:sp>
      <p:sp>
        <p:nvSpPr>
          <p:cNvPr id="6" name="矩形 5"/>
          <p:cNvSpPr/>
          <p:nvPr/>
        </p:nvSpPr>
        <p:spPr>
          <a:xfrm>
            <a:off x="3903980" y="18669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操作演示</a:t>
            </a:r>
            <a:endParaRPr lang="zh-CN" altLang="en-US">
              <a:solidFill>
                <a:schemeClr val="tx1"/>
              </a:solidFill>
            </a:endParaRPr>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9" name="矩形 8"/>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pic>
        <p:nvPicPr>
          <p:cNvPr id="2" name="图片 1"/>
          <p:cNvPicPr>
            <a:picLocks noChangeAspect="1"/>
          </p:cNvPicPr>
          <p:nvPr/>
        </p:nvPicPr>
        <p:blipFill>
          <a:blip r:embed="rId1"/>
          <a:stretch>
            <a:fillRect/>
          </a:stretch>
        </p:blipFill>
        <p:spPr>
          <a:xfrm>
            <a:off x="3236595" y="1108075"/>
            <a:ext cx="7451090" cy="4046220"/>
          </a:xfrm>
          <a:prstGeom prst="rect">
            <a:avLst/>
          </a:prstGeom>
        </p:spPr>
      </p:pic>
      <p:grpSp>
        <p:nvGrpSpPr>
          <p:cNvPr id="25" name="组合 24"/>
          <p:cNvGrpSpPr/>
          <p:nvPr/>
        </p:nvGrpSpPr>
        <p:grpSpPr>
          <a:xfrm>
            <a:off x="73660" y="4499610"/>
            <a:ext cx="5085715" cy="433070"/>
            <a:chOff x="116" y="7086"/>
            <a:chExt cx="8009" cy="682"/>
          </a:xfrm>
        </p:grpSpPr>
        <p:sp>
          <p:nvSpPr>
            <p:cNvPr id="18" name="矩形标注 17"/>
            <p:cNvSpPr/>
            <p:nvPr/>
          </p:nvSpPr>
          <p:spPr>
            <a:xfrm>
              <a:off x="116" y="7086"/>
              <a:ext cx="4778" cy="682"/>
            </a:xfrm>
            <a:prstGeom prst="wedgeRectCallout">
              <a:avLst>
                <a:gd name="adj1" fmla="val 67789"/>
                <a:gd name="adj2" fmla="val 10557"/>
              </a:avLst>
            </a:prstGeom>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20" name="文本框 19"/>
            <p:cNvSpPr txBox="1"/>
            <p:nvPr/>
          </p:nvSpPr>
          <p:spPr>
            <a:xfrm>
              <a:off x="125" y="7194"/>
              <a:ext cx="8000" cy="531"/>
            </a:xfrm>
            <a:prstGeom prst="rect">
              <a:avLst/>
            </a:prstGeom>
            <a:noFill/>
            <a:ln w="9525">
              <a:noFill/>
            </a:ln>
          </p:spPr>
          <p:txBody>
            <a:bodyPr>
              <a:spAutoFit/>
            </a:bodyPr>
            <a:p>
              <a:pPr indent="0"/>
              <a:r>
                <a:rPr lang="zh-CN" altLang="en-US" sz="1600" b="0">
                  <a:latin typeface="Arial" panose="020B0604020202020204" pitchFamily="34" charset="0"/>
                  <a:ea typeface="微软雅黑" panose="020B0503020204020204" charset="-122"/>
                </a:rPr>
                <a:t>B9=SYD（50000，2000，5,4）</a:t>
              </a:r>
              <a:endParaRPr lang="zh-CN" altLang="en-US" b="0">
                <a:solidFill>
                  <a:srgbClr val="000000"/>
                </a:solidFill>
                <a:cs typeface="Arial" panose="020B0604020202020204" pitchFamily="34" charset="0"/>
              </a:endParaRPr>
            </a:p>
          </p:txBody>
        </p:sp>
      </p:grpSp>
      <p:grpSp>
        <p:nvGrpSpPr>
          <p:cNvPr id="24" name="组合 23"/>
          <p:cNvGrpSpPr/>
          <p:nvPr/>
        </p:nvGrpSpPr>
        <p:grpSpPr>
          <a:xfrm>
            <a:off x="79375" y="5056505"/>
            <a:ext cx="5035550" cy="433070"/>
            <a:chOff x="125" y="7963"/>
            <a:chExt cx="8000" cy="682"/>
          </a:xfrm>
        </p:grpSpPr>
        <p:sp>
          <p:nvSpPr>
            <p:cNvPr id="19" name="矩形标注 18"/>
            <p:cNvSpPr/>
            <p:nvPr/>
          </p:nvSpPr>
          <p:spPr>
            <a:xfrm>
              <a:off x="125" y="7963"/>
              <a:ext cx="4778" cy="682"/>
            </a:xfrm>
            <a:prstGeom prst="wedgeRectCallout">
              <a:avLst>
                <a:gd name="adj1" fmla="val 67789"/>
                <a:gd name="adj2" fmla="val 10557"/>
              </a:avLst>
            </a:prstGeom>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21" name="文本框 20"/>
            <p:cNvSpPr txBox="1"/>
            <p:nvPr/>
          </p:nvSpPr>
          <p:spPr>
            <a:xfrm>
              <a:off x="125" y="7982"/>
              <a:ext cx="8000" cy="531"/>
            </a:xfrm>
            <a:prstGeom prst="rect">
              <a:avLst/>
            </a:prstGeom>
            <a:noFill/>
            <a:ln w="9525">
              <a:noFill/>
            </a:ln>
          </p:spPr>
          <p:txBody>
            <a:bodyPr>
              <a:spAutoFit/>
            </a:bodyPr>
            <a:p>
              <a:pPr indent="0"/>
              <a:r>
                <a:rPr lang="zh-CN" altLang="en-US" sz="1600" b="0">
                  <a:latin typeface="Arial" panose="020B0604020202020204" pitchFamily="34" charset="0"/>
                  <a:ea typeface="微软雅黑" panose="020B0503020204020204" charset="-122"/>
                </a:rPr>
                <a:t>B10=SYD（50000，2000，5,5）</a:t>
              </a:r>
              <a:endParaRPr lang="zh-CN" altLang="en-US" b="0">
                <a:solidFill>
                  <a:srgbClr val="000000"/>
                </a:solidFill>
                <a:cs typeface="Arial" panose="020B0604020202020204" pitchFamily="34" charset="0"/>
              </a:endParaRPr>
            </a:p>
          </p:txBody>
        </p:sp>
      </p:grpSp>
      <p:grpSp>
        <p:nvGrpSpPr>
          <p:cNvPr id="23" name="组合 22"/>
          <p:cNvGrpSpPr/>
          <p:nvPr/>
        </p:nvGrpSpPr>
        <p:grpSpPr>
          <a:xfrm>
            <a:off x="73660" y="2952750"/>
            <a:ext cx="3380105" cy="433070"/>
            <a:chOff x="116" y="4650"/>
            <a:chExt cx="5323" cy="682"/>
          </a:xfrm>
        </p:grpSpPr>
        <p:sp>
          <p:nvSpPr>
            <p:cNvPr id="14" name="矩形标注 13"/>
            <p:cNvSpPr/>
            <p:nvPr/>
          </p:nvSpPr>
          <p:spPr>
            <a:xfrm>
              <a:off x="116" y="4650"/>
              <a:ext cx="4778" cy="682"/>
            </a:xfrm>
            <a:prstGeom prst="wedgeRectCallout">
              <a:avLst>
                <a:gd name="adj1" fmla="val 69464"/>
                <a:gd name="adj2" fmla="val 44281"/>
              </a:avLst>
            </a:prstGeom>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16" name="文本框 15"/>
            <p:cNvSpPr txBox="1"/>
            <p:nvPr/>
          </p:nvSpPr>
          <p:spPr>
            <a:xfrm>
              <a:off x="129" y="4752"/>
              <a:ext cx="5310" cy="531"/>
            </a:xfrm>
            <a:prstGeom prst="rect">
              <a:avLst/>
            </a:prstGeom>
            <a:noFill/>
            <a:ln w="9525">
              <a:noFill/>
            </a:ln>
          </p:spPr>
          <p:txBody>
            <a:bodyPr wrap="square">
              <a:spAutoFit/>
            </a:bodyPr>
            <a:p>
              <a:pPr indent="0"/>
              <a:r>
                <a:rPr lang="zh-CN" altLang="en-US" sz="1600" b="0">
                  <a:latin typeface="Arial" panose="020B0604020202020204" pitchFamily="34" charset="0"/>
                  <a:ea typeface="微软雅黑" panose="020B0503020204020204" charset="-122"/>
                </a:rPr>
                <a:t>B6=SYD（50000，2000，5,1）</a:t>
              </a:r>
              <a:endParaRPr lang="zh-CN" altLang="en-US" b="0">
                <a:solidFill>
                  <a:srgbClr val="000000"/>
                </a:solidFill>
                <a:cs typeface="Arial" panose="020B0604020202020204" pitchFamily="34" charset="0"/>
              </a:endParaRPr>
            </a:p>
          </p:txBody>
        </p:sp>
      </p:grpSp>
      <p:grpSp>
        <p:nvGrpSpPr>
          <p:cNvPr id="26" name="组合 25"/>
          <p:cNvGrpSpPr/>
          <p:nvPr/>
        </p:nvGrpSpPr>
        <p:grpSpPr>
          <a:xfrm>
            <a:off x="73660" y="3468370"/>
            <a:ext cx="3371850" cy="433070"/>
            <a:chOff x="116" y="5462"/>
            <a:chExt cx="5310" cy="682"/>
          </a:xfrm>
        </p:grpSpPr>
        <p:sp>
          <p:nvSpPr>
            <p:cNvPr id="13" name="矩形标注 12"/>
            <p:cNvSpPr/>
            <p:nvPr/>
          </p:nvSpPr>
          <p:spPr>
            <a:xfrm>
              <a:off x="125" y="5462"/>
              <a:ext cx="4778" cy="682"/>
            </a:xfrm>
            <a:prstGeom prst="wedgeRectCallout">
              <a:avLst>
                <a:gd name="adj1" fmla="val 68836"/>
                <a:gd name="adj2" fmla="val 26686"/>
              </a:avLst>
            </a:prstGeom>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17" name="文本框 16"/>
            <p:cNvSpPr txBox="1"/>
            <p:nvPr/>
          </p:nvSpPr>
          <p:spPr>
            <a:xfrm>
              <a:off x="116" y="5529"/>
              <a:ext cx="5310" cy="548"/>
            </a:xfrm>
            <a:prstGeom prst="rect">
              <a:avLst/>
            </a:prstGeom>
            <a:noFill/>
            <a:ln w="9525">
              <a:noFill/>
            </a:ln>
          </p:spPr>
          <p:txBody>
            <a:bodyPr wrap="square">
              <a:noAutofit/>
            </a:bodyPr>
            <a:p>
              <a:pPr indent="0"/>
              <a:r>
                <a:rPr lang="zh-CN" altLang="en-US" sz="1600" b="0">
                  <a:latin typeface="Arial" panose="020B0604020202020204" pitchFamily="34" charset="0"/>
                  <a:ea typeface="微软雅黑" panose="020B0503020204020204" charset="-122"/>
                </a:rPr>
                <a:t>B7=SYD（50000，2000，5,2）</a:t>
              </a:r>
              <a:endParaRPr lang="zh-CN" altLang="en-US" sz="1600" b="0">
                <a:latin typeface="Arial" panose="020B0604020202020204" pitchFamily="34" charset="0"/>
                <a:ea typeface="微软雅黑" panose="020B0503020204020204" charset="-122"/>
              </a:endParaRPr>
            </a:p>
          </p:txBody>
        </p:sp>
      </p:grpSp>
      <p:grpSp>
        <p:nvGrpSpPr>
          <p:cNvPr id="27" name="组合 26"/>
          <p:cNvGrpSpPr/>
          <p:nvPr/>
        </p:nvGrpSpPr>
        <p:grpSpPr>
          <a:xfrm>
            <a:off x="79375" y="3983990"/>
            <a:ext cx="3374390" cy="433070"/>
            <a:chOff x="125" y="6274"/>
            <a:chExt cx="5314" cy="682"/>
          </a:xfrm>
        </p:grpSpPr>
        <p:sp>
          <p:nvSpPr>
            <p:cNvPr id="10" name="矩形标注 9"/>
            <p:cNvSpPr/>
            <p:nvPr/>
          </p:nvSpPr>
          <p:spPr>
            <a:xfrm>
              <a:off x="125" y="6274"/>
              <a:ext cx="4778" cy="682"/>
            </a:xfrm>
            <a:prstGeom prst="wedgeRectCallout">
              <a:avLst>
                <a:gd name="adj1" fmla="val 67789"/>
                <a:gd name="adj2" fmla="val 17888"/>
              </a:avLst>
            </a:prstGeom>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22" name="文本框 21"/>
            <p:cNvSpPr txBox="1"/>
            <p:nvPr/>
          </p:nvSpPr>
          <p:spPr>
            <a:xfrm>
              <a:off x="129" y="6357"/>
              <a:ext cx="5310" cy="531"/>
            </a:xfrm>
            <a:prstGeom prst="rect">
              <a:avLst/>
            </a:prstGeom>
            <a:noFill/>
            <a:ln w="9525">
              <a:noFill/>
            </a:ln>
          </p:spPr>
          <p:txBody>
            <a:bodyPr wrap="square">
              <a:spAutoFit/>
            </a:bodyPr>
            <a:p>
              <a:pPr indent="0"/>
              <a:r>
                <a:rPr lang="zh-CN" altLang="en-US" sz="1600" b="0">
                  <a:latin typeface="Arial" panose="020B0604020202020204" pitchFamily="34" charset="0"/>
                  <a:ea typeface="微软雅黑" panose="020B0503020204020204" charset="-122"/>
                </a:rPr>
                <a:t>B8=SYD（50000，2000，5,3））</a:t>
              </a:r>
              <a:endParaRPr lang="zh-CN" altLang="en-US" sz="1600" b="0">
                <a:latin typeface="Arial" panose="020B0604020202020204" pitchFamily="34" charset="0"/>
                <a:ea typeface="微软雅黑" panose="020B0503020204020204" charset="-122"/>
              </a:endParaRPr>
            </a:p>
          </p:txBody>
        </p:sp>
      </p:gr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bg1"/>
                </a:solidFill>
              </a:rPr>
              <a:t>新知解析</a:t>
            </a:r>
            <a:endParaRPr lang="zh-CN" altLang="en-US">
              <a:solidFill>
                <a:schemeClr val="bg1"/>
              </a:solidFill>
            </a:endParaRPr>
          </a:p>
        </p:txBody>
      </p:sp>
      <p:sp>
        <p:nvSpPr>
          <p:cNvPr id="7" name="矩形 6"/>
          <p:cNvSpPr/>
          <p:nvPr/>
        </p:nvSpPr>
        <p:spPr>
          <a:xfrm>
            <a:off x="5603875" y="18732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任务小结</a:t>
            </a:r>
            <a:endParaRPr lang="zh-CN" altLang="en-US">
              <a:solidFill>
                <a:schemeClr val="tx1"/>
              </a:solidFill>
            </a:endParaRPr>
          </a:p>
        </p:txBody>
      </p:sp>
      <p:sp>
        <p:nvSpPr>
          <p:cNvPr id="9" name="矩形 8"/>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pic>
        <p:nvPicPr>
          <p:cNvPr id="18435" name="Picture 4" descr="png-012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580563" y="5135563"/>
            <a:ext cx="2155825" cy="172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837565" y="1728470"/>
            <a:ext cx="10351135" cy="2331720"/>
          </a:xfrm>
          <a:prstGeom prst="rect">
            <a:avLst/>
          </a:prstGeom>
          <a:solidFill>
            <a:schemeClr val="accent5">
              <a:lumMod val="20000"/>
              <a:lumOff val="80000"/>
            </a:schemeClr>
          </a:solidFill>
          <a:ln>
            <a:solidFill>
              <a:schemeClr val="accent5">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50000"/>
              </a:lnSpc>
            </a:pP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1.</a:t>
            </a:r>
            <a:r>
              <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认识</a:t>
            </a:r>
            <a:r>
              <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rPr>
              <a:t>SYD</a:t>
            </a:r>
            <a:r>
              <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函数</a:t>
            </a: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pP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2. 能够运用</a:t>
            </a:r>
            <a:r>
              <a:rPr lang="en-US" sz="2400">
                <a:solidFill>
                  <a:schemeClr val="tx1"/>
                </a:solidFill>
                <a:latin typeface="微软雅黑" panose="020B0503020204020204" charset="-122"/>
                <a:ea typeface="微软雅黑" panose="020B0503020204020204" charset="-122"/>
                <a:cs typeface="微软雅黑" panose="020B0503020204020204" charset="-122"/>
                <a:sym typeface="+mn-ea"/>
              </a:rPr>
              <a:t>SYD</a:t>
            </a:r>
            <a:r>
              <a:rPr sz="2400">
                <a:solidFill>
                  <a:schemeClr val="tx1"/>
                </a:solidFill>
                <a:latin typeface="微软雅黑" panose="020B0503020204020204" charset="-122"/>
                <a:ea typeface="微软雅黑" panose="020B0503020204020204" charset="-122"/>
                <a:cs typeface="微软雅黑" panose="020B0503020204020204" charset="-122"/>
                <a:sym typeface="+mn-ea"/>
              </a:rPr>
              <a:t> 函数</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计算年数总和法下年折旧额和月折旧额</a:t>
            </a:r>
            <a:endParaRPr lang="zh-CN" altLang="en-US" sz="240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Freeform 5"/>
          <p:cNvSpPr/>
          <p:nvPr/>
        </p:nvSpPr>
        <p:spPr bwMode="auto">
          <a:xfrm>
            <a:off x="890954" y="1534522"/>
            <a:ext cx="3883197" cy="4006976"/>
          </a:xfrm>
          <a:custGeom>
            <a:avLst/>
            <a:gdLst>
              <a:gd name="T0" fmla="*/ 0 w 5532"/>
              <a:gd name="T1" fmla="*/ 0 h 5715"/>
              <a:gd name="T2" fmla="*/ 5532 w 5532"/>
              <a:gd name="T3" fmla="*/ 0 h 5715"/>
              <a:gd name="T4" fmla="*/ 5532 w 5532"/>
              <a:gd name="T5" fmla="*/ 1093 h 5715"/>
              <a:gd name="T6" fmla="*/ 5280 w 5532"/>
              <a:gd name="T7" fmla="*/ 1093 h 5715"/>
              <a:gd name="T8" fmla="*/ 5280 w 5532"/>
              <a:gd name="T9" fmla="*/ 252 h 5715"/>
              <a:gd name="T10" fmla="*/ 252 w 5532"/>
              <a:gd name="T11" fmla="*/ 252 h 5715"/>
              <a:gd name="T12" fmla="*/ 252 w 5532"/>
              <a:gd name="T13" fmla="*/ 5463 h 5715"/>
              <a:gd name="T14" fmla="*/ 5280 w 5532"/>
              <a:gd name="T15" fmla="*/ 5463 h 5715"/>
              <a:gd name="T16" fmla="*/ 5280 w 5532"/>
              <a:gd name="T17" fmla="*/ 4454 h 5715"/>
              <a:gd name="T18" fmla="*/ 5532 w 5532"/>
              <a:gd name="T19" fmla="*/ 4454 h 5715"/>
              <a:gd name="T20" fmla="*/ 5532 w 5532"/>
              <a:gd name="T21" fmla="*/ 5715 h 5715"/>
              <a:gd name="T22" fmla="*/ 0 w 5532"/>
              <a:gd name="T23" fmla="*/ 5715 h 5715"/>
              <a:gd name="T24" fmla="*/ 0 w 5532"/>
              <a:gd name="T25" fmla="*/ 0 h 5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32" h="5715">
                <a:moveTo>
                  <a:pt x="0" y="0"/>
                </a:moveTo>
                <a:lnTo>
                  <a:pt x="5532" y="0"/>
                </a:lnTo>
                <a:lnTo>
                  <a:pt x="5532" y="1093"/>
                </a:lnTo>
                <a:lnTo>
                  <a:pt x="5280" y="1093"/>
                </a:lnTo>
                <a:lnTo>
                  <a:pt x="5280" y="252"/>
                </a:lnTo>
                <a:lnTo>
                  <a:pt x="252" y="252"/>
                </a:lnTo>
                <a:lnTo>
                  <a:pt x="252" y="5463"/>
                </a:lnTo>
                <a:lnTo>
                  <a:pt x="5280" y="5463"/>
                </a:lnTo>
                <a:lnTo>
                  <a:pt x="5280" y="4454"/>
                </a:lnTo>
                <a:lnTo>
                  <a:pt x="5532" y="4454"/>
                </a:lnTo>
                <a:lnTo>
                  <a:pt x="5532" y="5715"/>
                </a:lnTo>
                <a:lnTo>
                  <a:pt x="0" y="5715"/>
                </a:lnTo>
                <a:lnTo>
                  <a:pt x="0" y="0"/>
                </a:lnTo>
                <a:close/>
              </a:path>
            </a:pathLst>
          </a:custGeom>
          <a:ln>
            <a:solidFill>
              <a:srgbClr val="00B050"/>
            </a:solidFill>
          </a:ln>
        </p:spPr>
        <p:style>
          <a:lnRef idx="2">
            <a:schemeClr val="accent5"/>
          </a:lnRef>
          <a:fillRef idx="2">
            <a:schemeClr val="accent5"/>
          </a:fillRef>
          <a:effectRef idx="0">
            <a:srgbClr val="FFFFFF"/>
          </a:effectRef>
          <a:fontRef idx="minor">
            <a:schemeClr val="lt1"/>
          </a:fontRef>
        </p:style>
        <p:txBody>
          <a:bodyPr vert="horz" wrap="square" lIns="91406" tIns="45703" rIns="91406" bIns="45703" numCol="1" anchor="t" anchorCtr="0" compatLnSpc="1"/>
          <a:lstStyle/>
          <a:p>
            <a:endParaRPr lang="zh-CN" altLang="en-US"/>
          </a:p>
        </p:txBody>
      </p:sp>
      <p:sp>
        <p:nvSpPr>
          <p:cNvPr id="49" name="文本框 48"/>
          <p:cNvSpPr txBox="1"/>
          <p:nvPr/>
        </p:nvSpPr>
        <p:spPr>
          <a:xfrm>
            <a:off x="1303662" y="3030829"/>
            <a:ext cx="6818127" cy="1198880"/>
          </a:xfrm>
          <a:prstGeom prst="rect">
            <a:avLst/>
          </a:prstGeom>
          <a:noFill/>
        </p:spPr>
        <p:txBody>
          <a:bodyPr wrap="square" rtlCol="0">
            <a:spAutoFit/>
          </a:bodyPr>
          <a:lstStyle/>
          <a:p>
            <a:pPr>
              <a:lnSpc>
                <a:spcPct val="150000"/>
              </a:lnSpc>
            </a:pPr>
            <a:r>
              <a:rPr lang="zh-CN" sz="2400" b="1" dirty="0">
                <a:latin typeface="+mj-ea"/>
                <a:ea typeface="+mj-ea"/>
              </a:rPr>
              <a:t>子任务 8.1.1  在“0-1 基础信息表”中输入信息</a:t>
            </a:r>
            <a:endParaRPr lang="zh-CN" sz="2400" b="1" dirty="0">
              <a:latin typeface="+mj-ea"/>
              <a:ea typeface="+mj-ea"/>
            </a:endParaRPr>
          </a:p>
          <a:p>
            <a:pPr>
              <a:lnSpc>
                <a:spcPct val="150000"/>
              </a:lnSpc>
            </a:pPr>
            <a:endParaRPr lang="zh-CN" sz="2400" b="1" dirty="0">
              <a:latin typeface="+mj-ea"/>
              <a:ea typeface="+mj-ea"/>
            </a:endParaRPr>
          </a:p>
        </p:txBody>
      </p:sp>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flipH="1">
            <a:off x="8997315" y="2239645"/>
            <a:ext cx="3261995" cy="46183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6046">
        <p:blinds dir="vert"/>
      </p:transition>
    </mc:Choice>
    <mc:Fallback>
      <p:transition spd="slow" advTm="6046">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新知解析</a:t>
            </a:r>
            <a:endParaRPr lang="zh-CN" altLang="en-US"/>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学以致用</a:t>
            </a:r>
            <a:endParaRPr lang="zh-CN" altLang="en-US">
              <a:solidFill>
                <a:schemeClr val="tx1"/>
              </a:solidFill>
            </a:endParaRPr>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3" name="文本框 2"/>
          <p:cNvSpPr txBox="1"/>
          <p:nvPr/>
        </p:nvSpPr>
        <p:spPr>
          <a:xfrm>
            <a:off x="755015" y="942340"/>
            <a:ext cx="10681970" cy="1753235"/>
          </a:xfrm>
          <a:prstGeom prst="rect">
            <a:avLst/>
          </a:prstGeom>
          <a:noFill/>
        </p:spPr>
        <p:txBody>
          <a:bodyPr wrap="square" rtlCol="0" anchor="t">
            <a:spAutoFit/>
          </a:bodyPr>
          <a:p>
            <a:pPr>
              <a:lnSpc>
                <a:spcPct val="150000"/>
              </a:lnSpc>
            </a:pPr>
            <a:r>
              <a:rPr lang="zh-CN" sz="2400">
                <a:sym typeface="+mn-ea"/>
              </a:rPr>
              <a:t>实训任务：某项固定资产原值60000元，预计使用年限为5年，预计残值5000元，预计清理费用2600。采用年数总和法计算固定资产各年的折旧额。</a:t>
            </a:r>
            <a:endParaRPr lang="zh-CN" sz="2400">
              <a:sym typeface="+mn-ea"/>
            </a:endParaRPr>
          </a:p>
          <a:p>
            <a:pPr>
              <a:lnSpc>
                <a:spcPct val="150000"/>
              </a:lnSpc>
            </a:pPr>
            <a:r>
              <a:rPr sz="2400">
                <a:sym typeface="+mn-ea"/>
              </a:rPr>
              <a:t>要求：利用EXCEL函数采用</a:t>
            </a:r>
            <a:r>
              <a:rPr lang="zh-CN" sz="2400">
                <a:sym typeface="+mn-ea"/>
              </a:rPr>
              <a:t>年数总和</a:t>
            </a:r>
            <a:r>
              <a:rPr sz="2400">
                <a:sym typeface="+mn-ea"/>
              </a:rPr>
              <a:t>法计算固定资产各年的折旧额。</a:t>
            </a:r>
            <a:endParaRPr sz="2400">
              <a:sym typeface="+mn-ea"/>
            </a:endParaRPr>
          </a:p>
        </p:txBody>
      </p:sp>
      <p:pic>
        <p:nvPicPr>
          <p:cNvPr id="4" name="图片 3"/>
          <p:cNvPicPr>
            <a:picLocks noChangeAspect="1"/>
          </p:cNvPicPr>
          <p:nvPr/>
        </p:nvPicPr>
        <p:blipFill>
          <a:blip r:embed="rId1"/>
          <a:stretch>
            <a:fillRect/>
          </a:stretch>
        </p:blipFill>
        <p:spPr>
          <a:xfrm>
            <a:off x="1707515" y="2825115"/>
            <a:ext cx="8168640" cy="3211195"/>
          </a:xfrm>
          <a:prstGeom prst="rect">
            <a:avLst/>
          </a:prstGeom>
        </p:spPr>
      </p:pic>
    </p:spTree>
    <p:custDataLst>
      <p:tags r:id="rId2"/>
    </p:custData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Freeform 5"/>
          <p:cNvSpPr/>
          <p:nvPr/>
        </p:nvSpPr>
        <p:spPr bwMode="auto">
          <a:xfrm>
            <a:off x="735965" y="1203960"/>
            <a:ext cx="4513580" cy="4316730"/>
          </a:xfrm>
          <a:custGeom>
            <a:avLst/>
            <a:gdLst>
              <a:gd name="T0" fmla="*/ 0 w 5532"/>
              <a:gd name="T1" fmla="*/ 0 h 5715"/>
              <a:gd name="T2" fmla="*/ 5532 w 5532"/>
              <a:gd name="T3" fmla="*/ 0 h 5715"/>
              <a:gd name="T4" fmla="*/ 5532 w 5532"/>
              <a:gd name="T5" fmla="*/ 1093 h 5715"/>
              <a:gd name="T6" fmla="*/ 5280 w 5532"/>
              <a:gd name="T7" fmla="*/ 1093 h 5715"/>
              <a:gd name="T8" fmla="*/ 5280 w 5532"/>
              <a:gd name="T9" fmla="*/ 252 h 5715"/>
              <a:gd name="T10" fmla="*/ 252 w 5532"/>
              <a:gd name="T11" fmla="*/ 252 h 5715"/>
              <a:gd name="T12" fmla="*/ 252 w 5532"/>
              <a:gd name="T13" fmla="*/ 5463 h 5715"/>
              <a:gd name="T14" fmla="*/ 5280 w 5532"/>
              <a:gd name="T15" fmla="*/ 5463 h 5715"/>
              <a:gd name="T16" fmla="*/ 5280 w 5532"/>
              <a:gd name="T17" fmla="*/ 4454 h 5715"/>
              <a:gd name="T18" fmla="*/ 5532 w 5532"/>
              <a:gd name="T19" fmla="*/ 4454 h 5715"/>
              <a:gd name="T20" fmla="*/ 5532 w 5532"/>
              <a:gd name="T21" fmla="*/ 5715 h 5715"/>
              <a:gd name="T22" fmla="*/ 0 w 5532"/>
              <a:gd name="T23" fmla="*/ 5715 h 5715"/>
              <a:gd name="T24" fmla="*/ 0 w 5532"/>
              <a:gd name="T25" fmla="*/ 0 h 5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32" h="5715">
                <a:moveTo>
                  <a:pt x="0" y="0"/>
                </a:moveTo>
                <a:lnTo>
                  <a:pt x="5532" y="0"/>
                </a:lnTo>
                <a:lnTo>
                  <a:pt x="5532" y="1093"/>
                </a:lnTo>
                <a:lnTo>
                  <a:pt x="5280" y="1093"/>
                </a:lnTo>
                <a:lnTo>
                  <a:pt x="5280" y="252"/>
                </a:lnTo>
                <a:lnTo>
                  <a:pt x="252" y="252"/>
                </a:lnTo>
                <a:lnTo>
                  <a:pt x="252" y="5463"/>
                </a:lnTo>
                <a:lnTo>
                  <a:pt x="5280" y="5463"/>
                </a:lnTo>
                <a:lnTo>
                  <a:pt x="5280" y="4454"/>
                </a:lnTo>
                <a:lnTo>
                  <a:pt x="5532" y="4454"/>
                </a:lnTo>
                <a:lnTo>
                  <a:pt x="5532" y="5715"/>
                </a:lnTo>
                <a:lnTo>
                  <a:pt x="0" y="5715"/>
                </a:lnTo>
                <a:lnTo>
                  <a:pt x="0" y="0"/>
                </a:lnTo>
                <a:close/>
              </a:path>
            </a:pathLst>
          </a:custGeom>
          <a:ln>
            <a:solidFill>
              <a:srgbClr val="00B050"/>
            </a:solidFill>
          </a:ln>
        </p:spPr>
        <p:style>
          <a:lnRef idx="2">
            <a:schemeClr val="accent5"/>
          </a:lnRef>
          <a:fillRef idx="2">
            <a:schemeClr val="accent5"/>
          </a:fillRef>
          <a:effectRef idx="0">
            <a:srgbClr val="FFFFFF"/>
          </a:effectRef>
          <a:fontRef idx="minor">
            <a:schemeClr val="lt1"/>
          </a:fontRef>
        </p:style>
        <p:txBody>
          <a:bodyPr vert="horz" wrap="square" lIns="91406" tIns="45703" rIns="91406" bIns="45703" numCol="1" anchor="t" anchorCtr="0" compatLnSpc="1"/>
          <a:lstStyle/>
          <a:p>
            <a:endParaRPr lang="zh-CN" altLang="en-US"/>
          </a:p>
        </p:txBody>
      </p:sp>
      <p:sp>
        <p:nvSpPr>
          <p:cNvPr id="49" name="文本框 48"/>
          <p:cNvSpPr txBox="1"/>
          <p:nvPr/>
        </p:nvSpPr>
        <p:spPr>
          <a:xfrm>
            <a:off x="1170940" y="1969770"/>
            <a:ext cx="5487670" cy="2030095"/>
          </a:xfrm>
          <a:prstGeom prst="rect">
            <a:avLst/>
          </a:prstGeom>
          <a:noFill/>
        </p:spPr>
        <p:txBody>
          <a:bodyPr wrap="square" rtlCol="0">
            <a:spAutoFit/>
          </a:bodyPr>
          <a:lstStyle/>
          <a:p>
            <a:pPr>
              <a:lnSpc>
                <a:spcPct val="150000"/>
              </a:lnSpc>
            </a:pPr>
            <a:r>
              <a:rPr lang="zh-CN" altLang="en-US" sz="4800" b="1" dirty="0">
                <a:latin typeface="+mj-ea"/>
                <a:ea typeface="+mj-ea"/>
              </a:rPr>
              <a:t>子任务</a:t>
            </a:r>
            <a:r>
              <a:rPr lang="en-US" sz="4800" b="1" dirty="0">
                <a:latin typeface="+mj-ea"/>
                <a:ea typeface="+mj-ea"/>
              </a:rPr>
              <a:t>8.3.3</a:t>
            </a:r>
            <a:endParaRPr lang="en-US" sz="4800" b="1" dirty="0">
              <a:latin typeface="+mj-ea"/>
              <a:ea typeface="+mj-ea"/>
            </a:endParaRPr>
          </a:p>
          <a:p>
            <a:pPr>
              <a:lnSpc>
                <a:spcPct val="150000"/>
              </a:lnSpc>
            </a:pPr>
            <a:r>
              <a:rPr lang="en-US" sz="3600" b="1" dirty="0">
                <a:latin typeface="+mj-ea"/>
                <a:ea typeface="+mj-ea"/>
              </a:rPr>
              <a:t>双倍余额递减法计提折旧</a:t>
            </a:r>
            <a:endParaRPr lang="en-US" sz="3600" b="1" dirty="0">
              <a:latin typeface="+mj-ea"/>
              <a:ea typeface="+mj-ea"/>
            </a:endParaRPr>
          </a:p>
        </p:txBody>
      </p:sp>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flipH="1">
            <a:off x="8832215" y="2384425"/>
            <a:ext cx="3261995" cy="46183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6046">
        <p:blinds dir="vert"/>
      </p:transition>
    </mc:Choice>
    <mc:Fallback>
      <p:transition spd="slow" advTm="6046">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243205" y="904875"/>
            <a:ext cx="11250930" cy="1791335"/>
          </a:xfrm>
          <a:prstGeom prst="rect">
            <a:avLst/>
          </a:prstGeom>
          <a:solidFill>
            <a:schemeClr val="accent5">
              <a:lumMod val="20000"/>
              <a:lumOff val="80000"/>
            </a:schemeClr>
          </a:solidFill>
          <a:ln>
            <a:solidFill>
              <a:schemeClr val="accent5">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50000"/>
              </a:lnSpc>
            </a:pP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【情景任务】</a:t>
            </a:r>
            <a:r>
              <a:rPr sz="2400">
                <a:solidFill>
                  <a:schemeClr val="tx1"/>
                </a:solidFill>
                <a:latin typeface="微软雅黑" panose="020B0503020204020204" charset="-122"/>
                <a:ea typeface="微软雅黑" panose="020B0503020204020204" charset="-122"/>
                <a:cs typeface="微软雅黑" panose="020B0503020204020204" charset="-122"/>
                <a:sym typeface="+mn-ea"/>
              </a:rPr>
              <a:t>齐鲁公司一项固定资产的原价为20000元，预计使用年限为5年，预计净残值200元</a:t>
            </a:r>
            <a:r>
              <a:rPr lang="zh-CN" sz="2400">
                <a:solidFill>
                  <a:schemeClr val="tx1"/>
                </a:solidFill>
                <a:latin typeface="微软雅黑" panose="020B0503020204020204" charset="-122"/>
                <a:ea typeface="微软雅黑" panose="020B0503020204020204" charset="-122"/>
                <a:cs typeface="微软雅黑" panose="020B0503020204020204" charset="-122"/>
                <a:sym typeface="+mn-ea"/>
              </a:rPr>
              <a:t>，利</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用</a:t>
            </a:r>
            <a:r>
              <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rPr>
              <a:t>EXCEL</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软件</a:t>
            </a:r>
            <a:r>
              <a:rPr sz="2400">
                <a:solidFill>
                  <a:schemeClr val="tx1"/>
                </a:solidFill>
                <a:latin typeface="微软雅黑" panose="020B0503020204020204" charset="-122"/>
                <a:ea typeface="微软雅黑" panose="020B0503020204020204" charset="-122"/>
                <a:cs typeface="微软雅黑" panose="020B0503020204020204" charset="-122"/>
                <a:sym typeface="+mn-ea"/>
              </a:rPr>
              <a:t>采用双倍余额递减法计算每年折旧</a:t>
            </a:r>
            <a:r>
              <a:rPr lang="zh-CN" sz="2400">
                <a:solidFill>
                  <a:schemeClr val="tx1"/>
                </a:solidFill>
                <a:latin typeface="微软雅黑" panose="020B0503020204020204" charset="-122"/>
                <a:ea typeface="微软雅黑" panose="020B0503020204020204" charset="-122"/>
                <a:cs typeface="微软雅黑" panose="020B0503020204020204" charset="-122"/>
                <a:sym typeface="+mn-ea"/>
              </a:rPr>
              <a:t>额</a:t>
            </a:r>
            <a:r>
              <a:rPr sz="2400">
                <a:solidFill>
                  <a:schemeClr val="tx1"/>
                </a:solidFill>
                <a:latin typeface="微软雅黑" panose="020B0503020204020204" charset="-122"/>
                <a:ea typeface="微软雅黑" panose="020B0503020204020204" charset="-122"/>
                <a:cs typeface="微软雅黑" panose="020B0503020204020204" charset="-122"/>
                <a:sym typeface="+mn-ea"/>
              </a:rPr>
              <a:t>。</a:t>
            </a:r>
            <a:endParaRPr sz="24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4" name="矩形 3"/>
          <p:cNvSpPr/>
          <p:nvPr/>
        </p:nvSpPr>
        <p:spPr>
          <a:xfrm>
            <a:off x="504190" y="18542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tx1"/>
                </a:solidFill>
              </a:rPr>
              <a:t>情景引入</a:t>
            </a:r>
            <a:endParaRPr lang="zh-CN" altLang="en-US">
              <a:solidFill>
                <a:schemeClr val="tx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新知解析</a:t>
            </a:r>
            <a:endParaRPr lang="zh-CN" altLang="en-US"/>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9" name="矩形 8"/>
          <p:cNvSpPr/>
          <p:nvPr/>
        </p:nvSpPr>
        <p:spPr>
          <a:xfrm>
            <a:off x="2204085" y="18605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新知解析</a:t>
            </a:r>
            <a:endParaRPr lang="zh-CN" altLang="en-US">
              <a:solidFill>
                <a:schemeClr val="tx1"/>
              </a:solidFill>
            </a:endParaRPr>
          </a:p>
        </p:txBody>
      </p:sp>
      <p:pic>
        <p:nvPicPr>
          <p:cNvPr id="11" name="图片 10"/>
          <p:cNvPicPr>
            <a:picLocks noChangeAspect="1"/>
          </p:cNvPicPr>
          <p:nvPr/>
        </p:nvPicPr>
        <p:blipFill>
          <a:blip r:embed="rId1"/>
          <a:stretch>
            <a:fillRect/>
          </a:stretch>
        </p:blipFill>
        <p:spPr>
          <a:xfrm>
            <a:off x="9086850" y="0"/>
            <a:ext cx="3105150" cy="2385060"/>
          </a:xfrm>
          <a:prstGeom prst="rect">
            <a:avLst/>
          </a:prstGeom>
        </p:spPr>
      </p:pic>
      <p:pic>
        <p:nvPicPr>
          <p:cNvPr id="46" name="图片 4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505" y="3732530"/>
            <a:ext cx="2242185" cy="2997200"/>
          </a:xfrm>
          <a:prstGeom prst="rect">
            <a:avLst/>
          </a:prstGeom>
        </p:spPr>
      </p:pic>
      <p:sp>
        <p:nvSpPr>
          <p:cNvPr id="100" name="文本框 99"/>
          <p:cNvSpPr txBox="1"/>
          <p:nvPr/>
        </p:nvSpPr>
        <p:spPr>
          <a:xfrm>
            <a:off x="902335" y="1304925"/>
            <a:ext cx="7733665" cy="2461260"/>
          </a:xfrm>
          <a:prstGeom prst="rect">
            <a:avLst/>
          </a:prstGeom>
          <a:noFill/>
          <a:ln w="9525">
            <a:noFill/>
          </a:ln>
        </p:spPr>
        <p:txBody>
          <a:bodyPr wrap="square">
            <a:spAutoFit/>
          </a:bodyPr>
          <a:p>
            <a:pPr indent="0" fontAlgn="auto">
              <a:lnSpc>
                <a:spcPts val="3080"/>
              </a:lnSpc>
            </a:pPr>
            <a:r>
              <a:rPr lang="zh-CN" sz="2400" b="0">
                <a:solidFill>
                  <a:srgbClr val="ED028C"/>
                </a:solidFill>
                <a:ea typeface="微软雅黑" panose="020B0503020204020204" charset="-122"/>
              </a:rPr>
              <a:t>1. 双倍余额递减法计提折旧的概念和公式</a:t>
            </a:r>
            <a:r>
              <a:rPr lang="zh-CN" sz="2400" b="0">
                <a:solidFill>
                  <a:srgbClr val="231F20"/>
                </a:solidFill>
                <a:ea typeface="微软雅黑" panose="020B0503020204020204" charset="-122"/>
              </a:rPr>
              <a:t>（1）双倍余额递减法的概念双倍余额递减法，是在不考虑固定资产计净残值的情况下，根据每期（年）期初固定资产账面余额和双倍直线折旧率计算各期折旧额的一种方法。（</a:t>
            </a:r>
            <a:r>
              <a:rPr lang="en-US" sz="2400" b="0">
                <a:solidFill>
                  <a:srgbClr val="231F20"/>
                </a:solidFill>
                <a:latin typeface="微软雅黑" panose="020B0503020204020204" charset="-122"/>
              </a:rPr>
              <a:t>2</a:t>
            </a:r>
            <a:r>
              <a:rPr lang="zh-CN" sz="2400" b="0">
                <a:solidFill>
                  <a:srgbClr val="231F20"/>
                </a:solidFill>
                <a:ea typeface="微软雅黑" panose="020B0503020204020204" charset="-122"/>
              </a:rPr>
              <a:t>）双倍余额递减法的计算公式</a:t>
            </a:r>
            <a:endParaRPr lang="zh-CN" altLang="en-US" sz="2400" b="0">
              <a:solidFill>
                <a:srgbClr val="231F20"/>
              </a:solidFill>
              <a:ea typeface="微软雅黑" panose="020B0503020204020204" charset="-122"/>
            </a:endParaRPr>
          </a:p>
        </p:txBody>
      </p:sp>
      <p:sp>
        <p:nvSpPr>
          <p:cNvPr id="101" name="文本框 100"/>
          <p:cNvSpPr txBox="1"/>
          <p:nvPr/>
        </p:nvSpPr>
        <p:spPr>
          <a:xfrm>
            <a:off x="1007110" y="3550285"/>
            <a:ext cx="10475595" cy="2671445"/>
          </a:xfrm>
          <a:prstGeom prst="rect">
            <a:avLst/>
          </a:prstGeom>
          <a:noFill/>
          <a:ln w="9525">
            <a:noFill/>
          </a:ln>
        </p:spPr>
        <p:txBody>
          <a:bodyPr wrap="square">
            <a:noAutofit/>
          </a:bodyPr>
          <a:p>
            <a:pPr indent="0" fontAlgn="auto">
              <a:lnSpc>
                <a:spcPts val="3080"/>
              </a:lnSpc>
            </a:pPr>
            <a:endParaRPr lang="zh-CN" sz="2400" b="0">
              <a:solidFill>
                <a:srgbClr val="231F20"/>
              </a:solidFill>
              <a:ea typeface="微软雅黑" panose="020B0503020204020204" charset="-122"/>
            </a:endParaRPr>
          </a:p>
          <a:p>
            <a:pPr indent="0" fontAlgn="auto">
              <a:lnSpc>
                <a:spcPts val="3080"/>
              </a:lnSpc>
            </a:pPr>
            <a:r>
              <a:rPr lang="zh-CN" sz="2400" b="0">
                <a:solidFill>
                  <a:srgbClr val="231F20"/>
                </a:solidFill>
                <a:ea typeface="微软雅黑" panose="020B0503020204020204" charset="-122"/>
              </a:rPr>
              <a:t>年折旧率=2÷预计使用年限×100%年折旧额=期初固定资产账面净值×年折旧率月折旧额=年折旧额÷12</a:t>
            </a:r>
            <a:r>
              <a:rPr lang="zh-CN" sz="2400" b="1">
                <a:solidFill>
                  <a:srgbClr val="231F20"/>
                </a:solidFill>
                <a:ea typeface="微软雅黑" panose="020B0503020204020204" charset="-122"/>
              </a:rPr>
              <a:t>请注意：实行双倍余额递减法计提固定资产折旧，应当在其固定资产折旧年限到期前2年内，将固定资产净值扣除净残值后的余额予以平均摊销。</a:t>
            </a:r>
            <a:endParaRPr lang="zh-CN" sz="2400" b="1">
              <a:solidFill>
                <a:srgbClr val="231F20"/>
              </a:solidFill>
              <a:ea typeface="微软雅黑" panose="020B0503020204020204" charset="-122"/>
            </a:endParaRPr>
          </a:p>
          <a:p>
            <a:pPr indent="0"/>
            <a:endParaRPr lang="zh-CN" altLang="en-US" sz="2400" b="1">
              <a:solidFill>
                <a:srgbClr val="231F20"/>
              </a:solidFill>
              <a:ea typeface="微软雅黑" panose="020B0503020204020204" charset="-122"/>
            </a:endParaRPr>
          </a:p>
          <a:p>
            <a:pPr indent="0"/>
            <a:endParaRPr lang="zh-CN" altLang="en-US" sz="2400" b="1">
              <a:solidFill>
                <a:srgbClr val="231F20"/>
              </a:solidFill>
              <a:ea typeface="微软雅黑" panose="020B0503020204020204" charset="-122"/>
            </a:endParaRPr>
          </a:p>
        </p:txBody>
      </p:sp>
    </p:spTree>
    <p:custDataLst>
      <p:tags r:id="rId3"/>
    </p:custData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9" name="矩形 8"/>
          <p:cNvSpPr/>
          <p:nvPr/>
        </p:nvSpPr>
        <p:spPr>
          <a:xfrm>
            <a:off x="2204085" y="18605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新知解析</a:t>
            </a:r>
            <a:endParaRPr lang="zh-CN" altLang="en-US">
              <a:solidFill>
                <a:schemeClr val="tx1"/>
              </a:solidFill>
            </a:endParaRPr>
          </a:p>
        </p:txBody>
      </p:sp>
      <p:pic>
        <p:nvPicPr>
          <p:cNvPr id="11" name="图片 10"/>
          <p:cNvPicPr>
            <a:picLocks noChangeAspect="1"/>
          </p:cNvPicPr>
          <p:nvPr/>
        </p:nvPicPr>
        <p:blipFill>
          <a:blip r:embed="rId1"/>
          <a:stretch>
            <a:fillRect/>
          </a:stretch>
        </p:blipFill>
        <p:spPr>
          <a:xfrm>
            <a:off x="9086850" y="0"/>
            <a:ext cx="3105150" cy="2385060"/>
          </a:xfrm>
          <a:prstGeom prst="rect">
            <a:avLst/>
          </a:prstGeom>
        </p:spPr>
      </p:pic>
      <p:pic>
        <p:nvPicPr>
          <p:cNvPr id="46" name="图片 4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505" y="3732530"/>
            <a:ext cx="2242185" cy="2997200"/>
          </a:xfrm>
          <a:prstGeom prst="rect">
            <a:avLst/>
          </a:prstGeom>
        </p:spPr>
      </p:pic>
      <p:sp>
        <p:nvSpPr>
          <p:cNvPr id="3" name="文本框 2"/>
          <p:cNvSpPr txBox="1"/>
          <p:nvPr>
            <p:custDataLst>
              <p:tags r:id="rId3"/>
            </p:custDataLst>
          </p:nvPr>
        </p:nvSpPr>
        <p:spPr>
          <a:xfrm>
            <a:off x="779145" y="909955"/>
            <a:ext cx="6096000" cy="398780"/>
          </a:xfrm>
          <a:prstGeom prst="rect">
            <a:avLst/>
          </a:prstGeom>
          <a:noFill/>
        </p:spPr>
        <p:txBody>
          <a:bodyPr wrap="square" rtlCol="0" anchor="t">
            <a:spAutoFit/>
          </a:bodyPr>
          <a:p>
            <a:r>
              <a:rPr lang="en-US" sz="2000">
                <a:solidFill>
                  <a:srgbClr val="ED028C"/>
                </a:solidFill>
                <a:latin typeface="微软雅黑" panose="020B0503020204020204" charset="-122"/>
                <a:sym typeface="+mn-ea"/>
              </a:rPr>
              <a:t>2. </a:t>
            </a:r>
            <a:r>
              <a:rPr lang="zh-CN" sz="2000">
                <a:solidFill>
                  <a:srgbClr val="ED028C"/>
                </a:solidFill>
                <a:ea typeface="微软雅黑" panose="020B0503020204020204" charset="-122"/>
                <a:sym typeface="+mn-ea"/>
              </a:rPr>
              <a:t>利用</a:t>
            </a:r>
            <a:r>
              <a:rPr lang="en-US" sz="2000">
                <a:solidFill>
                  <a:srgbClr val="ED028C"/>
                </a:solidFill>
                <a:latin typeface="微软雅黑" panose="020B0503020204020204" charset="-122"/>
                <a:sym typeface="+mn-ea"/>
              </a:rPr>
              <a:t>DDB </a:t>
            </a:r>
            <a:r>
              <a:rPr lang="zh-CN" sz="2000">
                <a:solidFill>
                  <a:srgbClr val="ED028C"/>
                </a:solidFill>
                <a:ea typeface="微软雅黑" panose="020B0503020204020204" charset="-122"/>
                <a:sym typeface="+mn-ea"/>
              </a:rPr>
              <a:t>函数计算双倍余额递减法折旧额</a:t>
            </a:r>
            <a:endParaRPr lang="zh-CN" altLang="en-US" sz="2000" b="1">
              <a:solidFill>
                <a:srgbClr val="F1288C"/>
              </a:solidFill>
              <a:latin typeface="微软雅黑" panose="020B0503020204020204" charset="-122"/>
              <a:ea typeface="微软雅黑" panose="020B0503020204020204" charset="-122"/>
              <a:cs typeface="微软雅黑" panose="020B0503020204020204" charset="-122"/>
            </a:endParaRPr>
          </a:p>
        </p:txBody>
      </p:sp>
      <p:sp>
        <p:nvSpPr>
          <p:cNvPr id="101" name="文本框 100"/>
          <p:cNvSpPr txBox="1"/>
          <p:nvPr/>
        </p:nvSpPr>
        <p:spPr>
          <a:xfrm>
            <a:off x="974725" y="1567180"/>
            <a:ext cx="8944610" cy="2794000"/>
          </a:xfrm>
          <a:prstGeom prst="rect">
            <a:avLst/>
          </a:prstGeom>
          <a:noFill/>
          <a:ln w="9525">
            <a:noFill/>
          </a:ln>
        </p:spPr>
        <p:txBody>
          <a:bodyPr wrap="square">
            <a:noAutofit/>
          </a:bodyPr>
          <a:p>
            <a:pPr indent="0"/>
            <a:r>
              <a:rPr lang="zh-CN" sz="2200" b="0">
                <a:solidFill>
                  <a:srgbClr val="231F20"/>
                </a:solidFill>
                <a:latin typeface="Times New Roman" panose="02020603050405020304" pitchFamily="18" charset="0"/>
                <a:ea typeface="宋体" panose="02010600030101010101" pitchFamily="2" charset="-122"/>
              </a:rPr>
              <a:t>（</a:t>
            </a:r>
            <a:r>
              <a:rPr lang="en-US" sz="2200" b="0">
                <a:solidFill>
                  <a:srgbClr val="231F20"/>
                </a:solidFill>
                <a:latin typeface="Times New Roman" panose="02020603050405020304" pitchFamily="18" charset="0"/>
              </a:rPr>
              <a:t>1 </a:t>
            </a:r>
            <a:r>
              <a:rPr lang="zh-CN" sz="2200" b="0">
                <a:solidFill>
                  <a:srgbClr val="231F20"/>
                </a:solidFill>
                <a:latin typeface="Times New Roman" panose="02020603050405020304" pitchFamily="18" charset="0"/>
                <a:ea typeface="宋体" panose="02010600030101010101" pitchFamily="2" charset="-122"/>
              </a:rPr>
              <a:t>）</a:t>
            </a:r>
            <a:r>
              <a:rPr lang="zh-CN" sz="2200" b="0">
                <a:solidFill>
                  <a:srgbClr val="231F20"/>
                </a:solidFill>
                <a:ea typeface="微软雅黑" panose="020B0503020204020204" charset="-122"/>
              </a:rPr>
              <a:t>函数归属</a:t>
            </a:r>
            <a:r>
              <a:rPr lang="en-US" sz="2100" b="0">
                <a:solidFill>
                  <a:srgbClr val="231F20"/>
                </a:solidFill>
                <a:latin typeface="Times New Roman" panose="02020603050405020304" pitchFamily="18" charset="0"/>
              </a:rPr>
              <a:t>DDB</a:t>
            </a:r>
            <a:r>
              <a:rPr lang="zh-CN" sz="2100" b="0">
                <a:solidFill>
                  <a:srgbClr val="231F20"/>
                </a:solidFill>
                <a:ea typeface="微软雅黑" panose="020B0503020204020204" charset="-122"/>
              </a:rPr>
              <a:t>为财务函数。</a:t>
            </a:r>
            <a:r>
              <a:rPr lang="zh-CN" sz="2200" b="0">
                <a:solidFill>
                  <a:srgbClr val="231F20"/>
                </a:solidFill>
                <a:latin typeface="Times New Roman" panose="02020603050405020304" pitchFamily="18" charset="0"/>
                <a:ea typeface="宋体" panose="02010600030101010101" pitchFamily="2" charset="-122"/>
              </a:rPr>
              <a:t>（</a:t>
            </a:r>
            <a:r>
              <a:rPr lang="en-US" sz="2200" b="0">
                <a:solidFill>
                  <a:srgbClr val="231F20"/>
                </a:solidFill>
                <a:latin typeface="Times New Roman" panose="02020603050405020304" pitchFamily="18" charset="0"/>
              </a:rPr>
              <a:t>2 </a:t>
            </a:r>
            <a:r>
              <a:rPr lang="zh-CN" sz="2200" b="0">
                <a:solidFill>
                  <a:srgbClr val="231F20"/>
                </a:solidFill>
                <a:latin typeface="Times New Roman" panose="02020603050405020304" pitchFamily="18" charset="0"/>
                <a:ea typeface="宋体" panose="02010600030101010101" pitchFamily="2" charset="-122"/>
              </a:rPr>
              <a:t>）</a:t>
            </a:r>
            <a:r>
              <a:rPr lang="zh-CN" sz="2200" b="0">
                <a:solidFill>
                  <a:srgbClr val="231F20"/>
                </a:solidFill>
                <a:ea typeface="微软雅黑" panose="020B0503020204020204" charset="-122"/>
              </a:rPr>
              <a:t>函数功能</a:t>
            </a:r>
            <a:r>
              <a:rPr lang="en-US" sz="2100" b="0">
                <a:solidFill>
                  <a:srgbClr val="231F20"/>
                </a:solidFill>
                <a:latin typeface="Times New Roman" panose="02020603050405020304" pitchFamily="18" charset="0"/>
              </a:rPr>
              <a:t>DDB </a:t>
            </a:r>
            <a:r>
              <a:rPr lang="zh-CN" sz="2100" b="0">
                <a:solidFill>
                  <a:srgbClr val="231F20"/>
                </a:solidFill>
                <a:ea typeface="微软雅黑" panose="020B0503020204020204" charset="-122"/>
              </a:rPr>
              <a:t>函数是采用双倍余额递减法计算固定资产在指定期间的折旧额。</a:t>
            </a:r>
            <a:r>
              <a:rPr lang="zh-CN" sz="2200" b="0">
                <a:solidFill>
                  <a:srgbClr val="231F20"/>
                </a:solidFill>
                <a:latin typeface="Times New Roman" panose="02020603050405020304" pitchFamily="18" charset="0"/>
                <a:ea typeface="宋体" panose="02010600030101010101" pitchFamily="2" charset="-122"/>
              </a:rPr>
              <a:t>（</a:t>
            </a:r>
            <a:r>
              <a:rPr lang="en-US" sz="2200" b="0">
                <a:solidFill>
                  <a:srgbClr val="231F20"/>
                </a:solidFill>
                <a:latin typeface="Times New Roman" panose="02020603050405020304" pitchFamily="18" charset="0"/>
              </a:rPr>
              <a:t>3</a:t>
            </a:r>
            <a:r>
              <a:rPr lang="zh-CN" sz="2200" b="0">
                <a:solidFill>
                  <a:srgbClr val="231F20"/>
                </a:solidFill>
                <a:latin typeface="Times New Roman" panose="02020603050405020304" pitchFamily="18" charset="0"/>
                <a:ea typeface="宋体" panose="02010600030101010101" pitchFamily="2" charset="-122"/>
              </a:rPr>
              <a:t>）</a:t>
            </a:r>
            <a:r>
              <a:rPr lang="zh-CN" sz="2200" b="0">
                <a:solidFill>
                  <a:srgbClr val="231F20"/>
                </a:solidFill>
                <a:ea typeface="微软雅黑" panose="020B0503020204020204" charset="-122"/>
              </a:rPr>
              <a:t>语法表达</a:t>
            </a:r>
            <a:r>
              <a:rPr lang="en-US" sz="2100" b="0">
                <a:solidFill>
                  <a:srgbClr val="000000"/>
                </a:solidFill>
                <a:latin typeface="Times New Roman" panose="02020603050405020304" pitchFamily="18" charset="0"/>
              </a:rPr>
              <a:t>DDB </a:t>
            </a:r>
            <a:r>
              <a:rPr lang="zh-CN" sz="2100" b="0">
                <a:solidFill>
                  <a:srgbClr val="000000"/>
                </a:solidFill>
                <a:ea typeface="微软雅黑" panose="020B0503020204020204" charset="-122"/>
              </a:rPr>
              <a:t>函数的语法表达为</a:t>
            </a:r>
            <a:r>
              <a:rPr lang="en-US" sz="2100" b="0">
                <a:solidFill>
                  <a:srgbClr val="000000"/>
                </a:solidFill>
                <a:latin typeface="微软雅黑" panose="020B0503020204020204" charset="-122"/>
              </a:rPr>
              <a:t> DDB(</a:t>
            </a:r>
            <a:r>
              <a:rPr lang="zh-CN" sz="2100" b="0">
                <a:solidFill>
                  <a:srgbClr val="000000"/>
                </a:solidFill>
                <a:ea typeface="微软雅黑" panose="020B0503020204020204" charset="-122"/>
              </a:rPr>
              <a:t>原值，残值，折旧期限,期间,余额递减速率)。（</a:t>
            </a:r>
            <a:r>
              <a:rPr lang="en-US" sz="2100" b="0">
                <a:solidFill>
                  <a:srgbClr val="000000"/>
                </a:solidFill>
                <a:latin typeface="微软雅黑" panose="020B0503020204020204" charset="-122"/>
              </a:rPr>
              <a:t>4 </a:t>
            </a:r>
            <a:r>
              <a:rPr lang="zh-CN" sz="2100" b="0">
                <a:solidFill>
                  <a:srgbClr val="000000"/>
                </a:solidFill>
                <a:ea typeface="微软雅黑" panose="020B0503020204020204" charset="-122"/>
              </a:rPr>
              <a:t>）语法参数</a:t>
            </a:r>
            <a:endParaRPr lang="en-US" sz="2100" b="0">
              <a:solidFill>
                <a:srgbClr val="000000"/>
              </a:solidFill>
              <a:latin typeface="微软雅黑" panose="020B0503020204020204" charset="-122"/>
            </a:endParaRPr>
          </a:p>
          <a:p>
            <a:endParaRPr lang="en-US" altLang="en-US" sz="2100" b="0">
              <a:solidFill>
                <a:srgbClr val="000000"/>
              </a:solidFill>
              <a:latin typeface="Arial" panose="020B0604020202020204" pitchFamily="34" charset="0"/>
            </a:endParaRPr>
          </a:p>
        </p:txBody>
      </p:sp>
      <p:graphicFrame>
        <p:nvGraphicFramePr>
          <p:cNvPr id="4" name="表格 3"/>
          <p:cNvGraphicFramePr/>
          <p:nvPr>
            <p:custDataLst>
              <p:tags r:id="rId4"/>
            </p:custDataLst>
          </p:nvPr>
        </p:nvGraphicFramePr>
        <p:xfrm>
          <a:off x="1660525" y="4034155"/>
          <a:ext cx="8672195" cy="2586355"/>
        </p:xfrm>
        <a:graphic>
          <a:graphicData uri="http://schemas.openxmlformats.org/drawingml/2006/table">
            <a:tbl>
              <a:tblPr/>
              <a:tblGrid>
                <a:gridCol w="2097405"/>
                <a:gridCol w="6574790"/>
              </a:tblGrid>
              <a:tr h="333375">
                <a:tc>
                  <a:txBody>
                    <a:bodyPr/>
                    <a:p>
                      <a:pPr indent="0" algn="ctr">
                        <a:buNone/>
                      </a:pPr>
                      <a:r>
                        <a:rPr lang="en-US" sz="1400" b="1">
                          <a:solidFill>
                            <a:srgbClr val="231F20"/>
                          </a:solidFill>
                          <a:latin typeface="微软雅黑" panose="020B0503020204020204" charset="-122"/>
                          <a:ea typeface="微软雅黑" panose="020B0503020204020204" charset="-122"/>
                          <a:cs typeface="微软雅黑" panose="020B0503020204020204" charset="-122"/>
                        </a:rPr>
                        <a:t>参数名称</a:t>
                      </a:r>
                      <a:endParaRPr lang="en-US" altLang="en-US" sz="1400" b="1">
                        <a:solidFill>
                          <a:srgbClr val="231F20"/>
                        </a:solidFill>
                        <a:latin typeface="微软雅黑" panose="020B0503020204020204" charset="-122"/>
                        <a:ea typeface="微软雅黑" panose="020B0503020204020204" charset="-122"/>
                        <a:cs typeface="微软雅黑" panose="020B0503020204020204" charset="-122"/>
                      </a:endParaRPr>
                    </a:p>
                  </a:txBody>
                  <a:tcPr marL="0" marR="0" marT="0" marB="0" vert="horz" anchor="t" anchorCtr="0">
                    <a:lnL w="12700" cap="flat" cmpd="sng">
                      <a:solidFill>
                        <a:srgbClr val="1C96D4"/>
                      </a:solidFill>
                      <a:prstDash val="solid"/>
                      <a:headEnd type="none" w="med" len="med"/>
                      <a:tailEnd type="none" w="med" len="med"/>
                    </a:lnL>
                    <a:lnR w="12700" cap="flat" cmpd="sng">
                      <a:solidFill>
                        <a:srgbClr val="1C96D4"/>
                      </a:solidFill>
                      <a:prstDash val="solid"/>
                      <a:headEnd type="none" w="med" len="med"/>
                      <a:tailEnd type="none" w="med" len="med"/>
                    </a:lnR>
                    <a:lnT w="12700" cap="flat" cmpd="sng">
                      <a:solidFill>
                        <a:srgbClr val="1C96D4"/>
                      </a:solidFill>
                      <a:prstDash val="solid"/>
                      <a:headEnd type="none" w="med" len="med"/>
                      <a:tailEnd type="none" w="med" len="med"/>
                    </a:lnT>
                    <a:lnB w="12700" cap="flat" cmpd="sng">
                      <a:solidFill>
                        <a:srgbClr val="1C96D4"/>
                      </a:solidFill>
                      <a:prstDash val="solid"/>
                      <a:headEnd type="none" w="med" len="med"/>
                      <a:tailEnd type="none" w="med" len="med"/>
                    </a:lnB>
                    <a:lnTlToBr>
                      <a:noFill/>
                    </a:lnTlToBr>
                    <a:lnBlToTr>
                      <a:noFill/>
                    </a:lnBlToTr>
                    <a:solidFill>
                      <a:srgbClr val="BFD8EF"/>
                    </a:solidFill>
                  </a:tcPr>
                </a:tc>
                <a:tc>
                  <a:txBody>
                    <a:bodyPr/>
                    <a:p>
                      <a:pPr indent="0" algn="ctr">
                        <a:buNone/>
                      </a:pPr>
                      <a:r>
                        <a:rPr lang="en-US" sz="1400" b="1">
                          <a:solidFill>
                            <a:srgbClr val="231F20"/>
                          </a:solidFill>
                          <a:latin typeface="微软雅黑" panose="020B0503020204020204" charset="-122"/>
                          <a:ea typeface="微软雅黑" panose="020B0503020204020204" charset="-122"/>
                          <a:cs typeface="微软雅黑" panose="020B0503020204020204" charset="-122"/>
                        </a:rPr>
                        <a:t>参数含义</a:t>
                      </a:r>
                      <a:endParaRPr lang="en-US" altLang="en-US" sz="1400" b="1">
                        <a:solidFill>
                          <a:srgbClr val="231F20"/>
                        </a:solidFill>
                        <a:latin typeface="微软雅黑" panose="020B0503020204020204" charset="-122"/>
                        <a:ea typeface="微软雅黑" panose="020B0503020204020204" charset="-122"/>
                        <a:cs typeface="微软雅黑" panose="020B0503020204020204" charset="-122"/>
                      </a:endParaRPr>
                    </a:p>
                  </a:txBody>
                  <a:tcPr marL="0" marR="0" marT="0" marB="0" vert="horz" anchor="t" anchorCtr="0">
                    <a:lnL w="12700" cap="flat" cmpd="sng">
                      <a:solidFill>
                        <a:srgbClr val="1C96D4"/>
                      </a:solidFill>
                      <a:prstDash val="solid"/>
                      <a:headEnd type="none" w="med" len="med"/>
                      <a:tailEnd type="none" w="med" len="med"/>
                    </a:lnL>
                    <a:lnR w="12700" cap="flat" cmpd="sng">
                      <a:solidFill>
                        <a:srgbClr val="1C96D4"/>
                      </a:solidFill>
                      <a:prstDash val="solid"/>
                      <a:headEnd type="none" w="med" len="med"/>
                      <a:tailEnd type="none" w="med" len="med"/>
                    </a:lnR>
                    <a:lnT w="12700" cap="flat" cmpd="sng">
                      <a:solidFill>
                        <a:srgbClr val="1C96D4"/>
                      </a:solidFill>
                      <a:prstDash val="solid"/>
                      <a:headEnd type="none" w="med" len="med"/>
                      <a:tailEnd type="none" w="med" len="med"/>
                    </a:lnT>
                    <a:lnB w="12700" cap="flat" cmpd="sng">
                      <a:solidFill>
                        <a:srgbClr val="1C96D4"/>
                      </a:solidFill>
                      <a:prstDash val="solid"/>
                      <a:headEnd type="none" w="med" len="med"/>
                      <a:tailEnd type="none" w="med" len="med"/>
                    </a:lnB>
                    <a:lnTlToBr>
                      <a:noFill/>
                    </a:lnTlToBr>
                    <a:lnBlToTr>
                      <a:noFill/>
                    </a:lnBlToTr>
                    <a:solidFill>
                      <a:srgbClr val="BFD8EF"/>
                    </a:solidFill>
                  </a:tcPr>
                </a:tc>
              </a:tr>
              <a:tr h="332740">
                <a:tc>
                  <a:txBody>
                    <a:bodyPr/>
                    <a:p>
                      <a:pPr indent="0" algn="ctr">
                        <a:buNone/>
                      </a:pPr>
                      <a:r>
                        <a:rPr lang="en-US" sz="1400" b="1">
                          <a:solidFill>
                            <a:srgbClr val="000000"/>
                          </a:solidFill>
                          <a:latin typeface="宋体" panose="02010600030101010101" pitchFamily="2" charset="-122"/>
                          <a:ea typeface="宋体" panose="02010600030101010101" pitchFamily="2" charset="-122"/>
                          <a:cs typeface="宋体" panose="02010600030101010101" pitchFamily="2" charset="-122"/>
                        </a:rPr>
                        <a:t>原值（cost）</a:t>
                      </a:r>
                      <a:endParaRPr lang="en-US" altLang="en-US" sz="1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w="12700" cap="flat" cmpd="sng">
                      <a:solidFill>
                        <a:srgbClr val="1C96D4"/>
                      </a:solidFill>
                      <a:prstDash val="solid"/>
                      <a:headEnd type="none" w="med" len="med"/>
                      <a:tailEnd type="none" w="med" len="med"/>
                    </a:lnL>
                    <a:lnR w="12700" cap="flat" cmpd="sng">
                      <a:solidFill>
                        <a:srgbClr val="1C96D4"/>
                      </a:solidFill>
                      <a:prstDash val="solid"/>
                      <a:headEnd type="none" w="med" len="med"/>
                      <a:tailEnd type="none" w="med" len="med"/>
                    </a:lnR>
                    <a:lnT w="12700" cap="flat" cmpd="sng">
                      <a:solidFill>
                        <a:srgbClr val="1C96D4"/>
                      </a:solidFill>
                      <a:prstDash val="solid"/>
                      <a:headEnd type="none" w="med" len="med"/>
                      <a:tailEnd type="none" w="med" len="med"/>
                    </a:lnT>
                    <a:lnB w="12700" cap="flat" cmpd="sng">
                      <a:solidFill>
                        <a:srgbClr val="1C96D4"/>
                      </a:solidFill>
                      <a:prstDash val="solid"/>
                      <a:headEnd type="none" w="med" len="med"/>
                      <a:tailEnd type="none" w="med" len="med"/>
                    </a:lnB>
                    <a:lnTlToBr>
                      <a:noFill/>
                    </a:lnTlToBr>
                    <a:lnBlToTr>
                      <a:noFill/>
                    </a:lnBlToTr>
                    <a:noFill/>
                  </a:tcPr>
                </a:tc>
                <a:tc>
                  <a:txBody>
                    <a:bodyPr/>
                    <a:p>
                      <a:pPr indent="0" algn="l">
                        <a:buNone/>
                      </a:pPr>
                      <a:r>
                        <a:rPr lang="en-US" sz="1400" b="0">
                          <a:solidFill>
                            <a:srgbClr val="000000"/>
                          </a:solidFill>
                          <a:latin typeface="微软雅黑" panose="020B0503020204020204" charset="-122"/>
                          <a:ea typeface="微软雅黑" panose="020B0503020204020204" charset="-122"/>
                          <a:cs typeface="微软雅黑" panose="020B0503020204020204" charset="-122"/>
                        </a:rPr>
                        <a:t>必需。此参数为资产原值</a:t>
                      </a:r>
                      <a:endParaRPr lang="en-US" altLang="en-US" sz="1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vert="horz" anchor="t" anchorCtr="0">
                    <a:lnL w="12700" cap="flat" cmpd="sng">
                      <a:solidFill>
                        <a:srgbClr val="1C96D4"/>
                      </a:solidFill>
                      <a:prstDash val="solid"/>
                      <a:headEnd type="none" w="med" len="med"/>
                      <a:tailEnd type="none" w="med" len="med"/>
                    </a:lnL>
                    <a:lnR w="12700" cap="flat" cmpd="sng">
                      <a:solidFill>
                        <a:srgbClr val="1C96D4"/>
                      </a:solidFill>
                      <a:prstDash val="solid"/>
                      <a:headEnd type="none" w="med" len="med"/>
                      <a:tailEnd type="none" w="med" len="med"/>
                    </a:lnR>
                    <a:lnT w="12700" cap="flat" cmpd="sng">
                      <a:solidFill>
                        <a:srgbClr val="1C96D4"/>
                      </a:solidFill>
                      <a:prstDash val="solid"/>
                      <a:headEnd type="none" w="med" len="med"/>
                      <a:tailEnd type="none" w="med" len="med"/>
                    </a:lnT>
                    <a:lnB w="12700" cap="flat" cmpd="sng">
                      <a:solidFill>
                        <a:srgbClr val="1C96D4"/>
                      </a:solidFill>
                      <a:prstDash val="solid"/>
                      <a:headEnd type="none" w="med" len="med"/>
                      <a:tailEnd type="none" w="med" len="med"/>
                    </a:lnB>
                    <a:lnTlToBr>
                      <a:noFill/>
                    </a:lnTlToBr>
                    <a:lnBlToTr>
                      <a:noFill/>
                    </a:lnBlToTr>
                    <a:noFill/>
                  </a:tcPr>
                </a:tc>
              </a:tr>
              <a:tr h="333375">
                <a:tc>
                  <a:txBody>
                    <a:bodyPr/>
                    <a:p>
                      <a:pPr indent="0" algn="ctr">
                        <a:buNone/>
                      </a:pPr>
                      <a:r>
                        <a:rPr lang="en-US" sz="1400" b="1">
                          <a:solidFill>
                            <a:srgbClr val="000000"/>
                          </a:solidFill>
                          <a:latin typeface="宋体" panose="02010600030101010101" pitchFamily="2" charset="-122"/>
                          <a:ea typeface="宋体" panose="02010600030101010101" pitchFamily="2" charset="-122"/>
                          <a:cs typeface="宋体" panose="02010600030101010101" pitchFamily="2" charset="-122"/>
                        </a:rPr>
                        <a:t>残值（salvage）</a:t>
                      </a:r>
                      <a:endParaRPr lang="en-US" altLang="en-US" sz="1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w="12700" cap="flat" cmpd="sng">
                      <a:solidFill>
                        <a:srgbClr val="1C96D4"/>
                      </a:solidFill>
                      <a:prstDash val="solid"/>
                      <a:headEnd type="none" w="med" len="med"/>
                      <a:tailEnd type="none" w="med" len="med"/>
                    </a:lnL>
                    <a:lnR w="12700" cap="flat" cmpd="sng">
                      <a:solidFill>
                        <a:srgbClr val="1C96D4"/>
                      </a:solidFill>
                      <a:prstDash val="solid"/>
                      <a:headEnd type="none" w="med" len="med"/>
                      <a:tailEnd type="none" w="med" len="med"/>
                    </a:lnR>
                    <a:lnT w="12700" cap="flat" cmpd="sng">
                      <a:solidFill>
                        <a:srgbClr val="1C96D4"/>
                      </a:solidFill>
                      <a:prstDash val="solid"/>
                      <a:headEnd type="none" w="med" len="med"/>
                      <a:tailEnd type="none" w="med" len="med"/>
                    </a:lnT>
                    <a:lnB w="12700" cap="flat" cmpd="sng">
                      <a:solidFill>
                        <a:srgbClr val="1C96D4"/>
                      </a:solidFill>
                      <a:prstDash val="solid"/>
                      <a:headEnd type="none" w="med" len="med"/>
                      <a:tailEnd type="none" w="med" len="med"/>
                    </a:lnB>
                    <a:lnTlToBr>
                      <a:noFill/>
                    </a:lnTlToBr>
                    <a:lnBlToTr>
                      <a:noFill/>
                    </a:lnBlToTr>
                    <a:noFill/>
                  </a:tcPr>
                </a:tc>
                <a:tc>
                  <a:txBody>
                    <a:bodyPr/>
                    <a:p>
                      <a:pPr indent="0" algn="l">
                        <a:buNone/>
                      </a:pPr>
                      <a:r>
                        <a:rPr lang="en-US" sz="1400" b="0">
                          <a:solidFill>
                            <a:srgbClr val="000000"/>
                          </a:solidFill>
                          <a:latin typeface="微软雅黑" panose="020B0503020204020204" charset="-122"/>
                          <a:ea typeface="微软雅黑" panose="020B0503020204020204" charset="-122"/>
                          <a:cs typeface="微软雅黑" panose="020B0503020204020204" charset="-122"/>
                        </a:rPr>
                        <a:t>必需。此参数为资产在折旧期末的价值，即资产残值</a:t>
                      </a:r>
                      <a:endParaRPr lang="en-US" altLang="en-US" sz="1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vert="horz" anchor="t" anchorCtr="0">
                    <a:lnL w="12700" cap="flat" cmpd="sng">
                      <a:solidFill>
                        <a:srgbClr val="1C96D4"/>
                      </a:solidFill>
                      <a:prstDash val="solid"/>
                      <a:headEnd type="none" w="med" len="med"/>
                      <a:tailEnd type="none" w="med" len="med"/>
                    </a:lnL>
                    <a:lnR w="12700" cap="flat" cmpd="sng">
                      <a:solidFill>
                        <a:srgbClr val="1C96D4"/>
                      </a:solidFill>
                      <a:prstDash val="solid"/>
                      <a:headEnd type="none" w="med" len="med"/>
                      <a:tailEnd type="none" w="med" len="med"/>
                    </a:lnR>
                    <a:lnT w="12700" cap="flat" cmpd="sng">
                      <a:solidFill>
                        <a:srgbClr val="1C96D4"/>
                      </a:solidFill>
                      <a:prstDash val="solid"/>
                      <a:headEnd type="none" w="med" len="med"/>
                      <a:tailEnd type="none" w="med" len="med"/>
                    </a:lnT>
                    <a:lnB w="12700" cap="flat" cmpd="sng">
                      <a:solidFill>
                        <a:srgbClr val="1C96D4"/>
                      </a:solidFill>
                      <a:prstDash val="solid"/>
                      <a:headEnd type="none" w="med" len="med"/>
                      <a:tailEnd type="none" w="med" len="med"/>
                    </a:lnB>
                    <a:lnTlToBr>
                      <a:noFill/>
                    </a:lnTlToBr>
                    <a:lnBlToTr>
                      <a:noFill/>
                    </a:lnBlToTr>
                    <a:noFill/>
                  </a:tcPr>
                </a:tc>
              </a:tr>
              <a:tr h="528955">
                <a:tc>
                  <a:txBody>
                    <a:bodyPr/>
                    <a:p>
                      <a:pPr indent="0" algn="ctr">
                        <a:buNone/>
                      </a:pPr>
                      <a:r>
                        <a:rPr lang="en-US" sz="1400" b="1">
                          <a:solidFill>
                            <a:srgbClr val="000000"/>
                          </a:solidFill>
                          <a:latin typeface="宋体" panose="02010600030101010101" pitchFamily="2" charset="-122"/>
                          <a:ea typeface="宋体" panose="02010600030101010101" pitchFamily="2" charset="-122"/>
                          <a:cs typeface="宋体" panose="02010600030101010101" pitchFamily="2" charset="-122"/>
                        </a:rPr>
                        <a:t>折旧期限（life）</a:t>
                      </a:r>
                      <a:endParaRPr lang="en-US" altLang="en-US" sz="1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w="12700" cap="flat" cmpd="sng">
                      <a:solidFill>
                        <a:srgbClr val="1C96D4"/>
                      </a:solidFill>
                      <a:prstDash val="solid"/>
                      <a:headEnd type="none" w="med" len="med"/>
                      <a:tailEnd type="none" w="med" len="med"/>
                    </a:lnL>
                    <a:lnR w="12700" cap="flat" cmpd="sng">
                      <a:solidFill>
                        <a:srgbClr val="1C96D4"/>
                      </a:solidFill>
                      <a:prstDash val="solid"/>
                      <a:headEnd type="none" w="med" len="med"/>
                      <a:tailEnd type="none" w="med" len="med"/>
                    </a:lnR>
                    <a:lnT w="12700" cap="flat" cmpd="sng">
                      <a:solidFill>
                        <a:srgbClr val="1C96D4"/>
                      </a:solidFill>
                      <a:prstDash val="solid"/>
                      <a:headEnd type="none" w="med" len="med"/>
                      <a:tailEnd type="none" w="med" len="med"/>
                    </a:lnT>
                    <a:lnB w="12700" cap="flat" cmpd="sng">
                      <a:solidFill>
                        <a:srgbClr val="1C96D4"/>
                      </a:solidFill>
                      <a:prstDash val="solid"/>
                      <a:headEnd type="none" w="med" len="med"/>
                      <a:tailEnd type="none" w="med" len="med"/>
                    </a:lnB>
                    <a:lnTlToBr>
                      <a:noFill/>
                    </a:lnTlToBr>
                    <a:lnBlToTr>
                      <a:noFill/>
                    </a:lnBlToTr>
                    <a:noFill/>
                  </a:tcPr>
                </a:tc>
                <a:tc>
                  <a:txBody>
                    <a:bodyPr/>
                    <a:p>
                      <a:pPr indent="0" algn="l">
                        <a:buNone/>
                      </a:pPr>
                      <a:r>
                        <a:rPr lang="en-US" sz="1400" b="0">
                          <a:solidFill>
                            <a:srgbClr val="000000"/>
                          </a:solidFill>
                          <a:latin typeface="微软雅黑" panose="020B0503020204020204" charset="-122"/>
                          <a:ea typeface="微软雅黑" panose="020B0503020204020204" charset="-122"/>
                          <a:cs typeface="微软雅黑" panose="020B0503020204020204" charset="-122"/>
                        </a:rPr>
                        <a:t>必需。此参数为折旧期限，即资产的使用寿命</a:t>
                      </a:r>
                      <a:endParaRPr lang="en-US" altLang="en-US" sz="1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vert="horz" anchor="t" anchorCtr="0">
                    <a:lnL w="12700" cap="flat" cmpd="sng">
                      <a:solidFill>
                        <a:srgbClr val="1C96D4"/>
                      </a:solidFill>
                      <a:prstDash val="solid"/>
                      <a:headEnd type="none" w="med" len="med"/>
                      <a:tailEnd type="none" w="med" len="med"/>
                    </a:lnL>
                    <a:lnR w="12700" cap="flat" cmpd="sng">
                      <a:solidFill>
                        <a:srgbClr val="1C96D4"/>
                      </a:solidFill>
                      <a:prstDash val="solid"/>
                      <a:headEnd type="none" w="med" len="med"/>
                      <a:tailEnd type="none" w="med" len="med"/>
                    </a:lnR>
                    <a:lnT w="12700" cap="flat" cmpd="sng">
                      <a:solidFill>
                        <a:srgbClr val="1C96D4"/>
                      </a:solidFill>
                      <a:prstDash val="solid"/>
                      <a:headEnd type="none" w="med" len="med"/>
                      <a:tailEnd type="none" w="med" len="med"/>
                    </a:lnT>
                    <a:lnB w="12700" cap="flat" cmpd="sng">
                      <a:solidFill>
                        <a:srgbClr val="1C96D4"/>
                      </a:solidFill>
                      <a:prstDash val="solid"/>
                      <a:headEnd type="none" w="med" len="med"/>
                      <a:tailEnd type="none" w="med" len="med"/>
                    </a:lnB>
                    <a:lnTlToBr>
                      <a:noFill/>
                    </a:lnTlToBr>
                    <a:lnBlToTr>
                      <a:noFill/>
                    </a:lnBlToTr>
                    <a:noFill/>
                  </a:tcPr>
                </a:tc>
              </a:tr>
              <a:tr h="528955">
                <a:tc>
                  <a:txBody>
                    <a:bodyPr/>
                    <a:p>
                      <a:pPr indent="0" algn="ctr">
                        <a:buNone/>
                      </a:pPr>
                      <a:r>
                        <a:rPr lang="en-US" sz="1400" b="1">
                          <a:solidFill>
                            <a:srgbClr val="000000"/>
                          </a:solidFill>
                          <a:latin typeface="宋体" panose="02010600030101010101" pitchFamily="2" charset="-122"/>
                          <a:ea typeface="宋体" panose="02010600030101010101" pitchFamily="2" charset="-122"/>
                          <a:cs typeface="宋体" panose="02010600030101010101" pitchFamily="2" charset="-122"/>
                        </a:rPr>
                        <a:t>期间（period）</a:t>
                      </a:r>
                      <a:endParaRPr lang="en-US" altLang="en-US" sz="1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nchor="ctr" anchorCtr="0">
                    <a:lnL w="12700" cap="flat" cmpd="sng">
                      <a:solidFill>
                        <a:srgbClr val="1C96D4"/>
                      </a:solidFill>
                      <a:prstDash val="solid"/>
                      <a:headEnd type="none" w="med" len="med"/>
                      <a:tailEnd type="none" w="med" len="med"/>
                    </a:lnL>
                    <a:lnR w="12700" cap="flat" cmpd="sng">
                      <a:solidFill>
                        <a:srgbClr val="1C96D4"/>
                      </a:solidFill>
                      <a:prstDash val="solid"/>
                      <a:headEnd type="none" w="med" len="med"/>
                      <a:tailEnd type="none" w="med" len="med"/>
                    </a:lnR>
                    <a:lnT w="12700" cap="flat" cmpd="sng">
                      <a:solidFill>
                        <a:srgbClr val="1C96D4"/>
                      </a:solidFill>
                      <a:prstDash val="solid"/>
                      <a:headEnd type="none" w="med" len="med"/>
                      <a:tailEnd type="none" w="med" len="med"/>
                    </a:lnT>
                    <a:lnB w="12700" cap="flat" cmpd="sng">
                      <a:solidFill>
                        <a:srgbClr val="1C96D4"/>
                      </a:solidFill>
                      <a:prstDash val="solid"/>
                      <a:headEnd type="none" w="med" len="med"/>
                      <a:tailEnd type="none" w="med" len="med"/>
                    </a:lnB>
                    <a:lnTlToBr>
                      <a:noFill/>
                    </a:lnTlToBr>
                    <a:lnBlToTr>
                      <a:noFill/>
                    </a:lnBlToTr>
                    <a:noFill/>
                  </a:tcPr>
                </a:tc>
                <a:tc>
                  <a:txBody>
                    <a:bodyPr/>
                    <a:p>
                      <a:pPr indent="0" algn="l">
                        <a:buNone/>
                      </a:pPr>
                      <a:r>
                        <a:rPr lang="en-US" sz="1400" b="0">
                          <a:solidFill>
                            <a:srgbClr val="000000"/>
                          </a:solidFill>
                          <a:latin typeface="微软雅黑" panose="020B0503020204020204" charset="-122"/>
                          <a:ea typeface="微软雅黑" panose="020B0503020204020204" charset="-122"/>
                          <a:cs typeface="微软雅黑" panose="020B0503020204020204" charset="-122"/>
                        </a:rPr>
                        <a:t>必需。此参数为需要计算折旧值的期间，即资产的使用期间，单位要与life相同</a:t>
                      </a:r>
                      <a:endParaRPr lang="en-US" altLang="en-US" sz="1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vert="horz" anchor="t" anchorCtr="0">
                    <a:lnL w="12700" cap="flat" cmpd="sng">
                      <a:solidFill>
                        <a:srgbClr val="1C96D4"/>
                      </a:solidFill>
                      <a:prstDash val="solid"/>
                      <a:headEnd type="none" w="med" len="med"/>
                      <a:tailEnd type="none" w="med" len="med"/>
                    </a:lnL>
                    <a:lnR w="12700" cap="flat" cmpd="sng">
                      <a:solidFill>
                        <a:srgbClr val="1C96D4"/>
                      </a:solidFill>
                      <a:prstDash val="solid"/>
                      <a:headEnd type="none" w="med" len="med"/>
                      <a:tailEnd type="none" w="med" len="med"/>
                    </a:lnR>
                    <a:lnT w="12700" cap="flat" cmpd="sng">
                      <a:solidFill>
                        <a:srgbClr val="1C96D4"/>
                      </a:solidFill>
                      <a:prstDash val="solid"/>
                      <a:headEnd type="none" w="med" len="med"/>
                      <a:tailEnd type="none" w="med" len="med"/>
                    </a:lnT>
                    <a:lnB w="12700" cap="flat" cmpd="sng">
                      <a:solidFill>
                        <a:srgbClr val="1C96D4"/>
                      </a:solidFill>
                      <a:prstDash val="solid"/>
                      <a:headEnd type="none" w="med" len="med"/>
                      <a:tailEnd type="none" w="med" len="med"/>
                    </a:lnB>
                    <a:lnTlToBr>
                      <a:noFill/>
                    </a:lnTlToBr>
                    <a:lnBlToTr>
                      <a:noFill/>
                    </a:lnBlToTr>
                    <a:noFill/>
                  </a:tcPr>
                </a:tc>
              </a:tr>
              <a:tr h="528955">
                <a:tc>
                  <a:txBody>
                    <a:bodyPr/>
                    <a:p>
                      <a:pPr indent="0" algn="ctr">
                        <a:buNone/>
                      </a:pPr>
                      <a:r>
                        <a:rPr lang="en-US" sz="1400" b="1">
                          <a:solidFill>
                            <a:srgbClr val="000000"/>
                          </a:solidFill>
                          <a:latin typeface="Times New Roman" panose="02020603050405020304" pitchFamily="18" charset="0"/>
                          <a:cs typeface="Times New Roman" panose="02020603050405020304" pitchFamily="18" charset="0"/>
                        </a:rPr>
                        <a:t>余额递减速率</a:t>
                      </a:r>
                      <a:r>
                        <a:rPr lang="en-US" sz="1400" b="1">
                          <a:solidFill>
                            <a:srgbClr val="000000"/>
                          </a:solidFill>
                          <a:latin typeface="宋体" panose="02010600030101010101" pitchFamily="2" charset="-122"/>
                          <a:ea typeface="宋体" panose="02010600030101010101" pitchFamily="2" charset="-122"/>
                          <a:cs typeface="宋体" panose="02010600030101010101" pitchFamily="2" charset="-122"/>
                        </a:rPr>
                        <a:t>（factor）</a:t>
                      </a:r>
                      <a:endParaRPr lang="en-US" altLang="en-US" sz="14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vert="horz" anchor="ctr" anchorCtr="0">
                    <a:lnL w="12700" cap="flat" cmpd="sng">
                      <a:solidFill>
                        <a:srgbClr val="1C96D4"/>
                      </a:solidFill>
                      <a:prstDash val="solid"/>
                      <a:headEnd type="none" w="med" len="med"/>
                      <a:tailEnd type="none" w="med" len="med"/>
                    </a:lnL>
                    <a:lnR w="12700" cap="flat" cmpd="sng">
                      <a:solidFill>
                        <a:srgbClr val="1C96D4"/>
                      </a:solidFill>
                      <a:prstDash val="solid"/>
                      <a:headEnd type="none" w="med" len="med"/>
                      <a:tailEnd type="none" w="med" len="med"/>
                    </a:lnR>
                    <a:lnT w="12700" cap="flat" cmpd="sng">
                      <a:solidFill>
                        <a:srgbClr val="1C96D4"/>
                      </a:solidFill>
                      <a:prstDash val="solid"/>
                      <a:headEnd type="none" w="med" len="med"/>
                      <a:tailEnd type="none" w="med" len="med"/>
                    </a:lnT>
                    <a:lnB w="12700" cap="flat" cmpd="sng">
                      <a:solidFill>
                        <a:srgbClr val="1C96D4"/>
                      </a:solidFill>
                      <a:prstDash val="solid"/>
                      <a:headEnd type="none" w="med" len="med"/>
                      <a:tailEnd type="none" w="med" len="med"/>
                    </a:lnB>
                    <a:lnTlToBr>
                      <a:noFill/>
                    </a:lnTlToBr>
                    <a:lnBlToTr>
                      <a:noFill/>
                    </a:lnBlToTr>
                    <a:noFill/>
                  </a:tcPr>
                </a:tc>
                <a:tc>
                  <a:txBody>
                    <a:bodyPr/>
                    <a:p>
                      <a:pPr indent="0" algn="l">
                        <a:buNone/>
                      </a:pPr>
                      <a:r>
                        <a:rPr lang="en-US" sz="1400" b="0">
                          <a:solidFill>
                            <a:srgbClr val="000000"/>
                          </a:solidFill>
                          <a:latin typeface="微软雅黑" panose="020B0503020204020204" charset="-122"/>
                          <a:ea typeface="微软雅黑" panose="020B0503020204020204" charset="-122"/>
                          <a:cs typeface="微软雅黑" panose="020B0503020204020204" charset="-122"/>
                        </a:rPr>
                        <a:t>必需。此参数为余额递减速率，若省略，则假设为2</a:t>
                      </a:r>
                      <a:endParaRPr lang="en-US" altLang="en-US" sz="1400" b="0">
                        <a:solidFill>
                          <a:srgbClr val="000000"/>
                        </a:solidFill>
                        <a:latin typeface="微软雅黑" panose="020B0503020204020204" charset="-122"/>
                        <a:ea typeface="微软雅黑" panose="020B0503020204020204" charset="-122"/>
                        <a:cs typeface="微软雅黑" panose="020B0503020204020204" charset="-122"/>
                      </a:endParaRPr>
                    </a:p>
                  </a:txBody>
                  <a:tcPr marL="0" marR="0" marT="0" marB="0" vert="horz" anchor="t" anchorCtr="0">
                    <a:lnL w="12700" cap="flat" cmpd="sng">
                      <a:solidFill>
                        <a:srgbClr val="1C96D4"/>
                      </a:solidFill>
                      <a:prstDash val="solid"/>
                      <a:headEnd type="none" w="med" len="med"/>
                      <a:tailEnd type="none" w="med" len="med"/>
                    </a:lnL>
                    <a:lnR w="12700" cap="flat" cmpd="sng">
                      <a:solidFill>
                        <a:srgbClr val="1C96D4"/>
                      </a:solidFill>
                      <a:prstDash val="solid"/>
                      <a:headEnd type="none" w="med" len="med"/>
                      <a:tailEnd type="none" w="med" len="med"/>
                    </a:lnR>
                    <a:lnT w="12700" cap="flat" cmpd="sng">
                      <a:solidFill>
                        <a:srgbClr val="1C96D4"/>
                      </a:solidFill>
                      <a:prstDash val="solid"/>
                      <a:headEnd type="none" w="med" len="med"/>
                      <a:tailEnd type="none" w="med" len="med"/>
                    </a:lnT>
                    <a:lnB w="12700" cap="flat" cmpd="sng">
                      <a:solidFill>
                        <a:srgbClr val="1C96D4"/>
                      </a:solidFill>
                      <a:prstDash val="solid"/>
                      <a:headEnd type="none" w="med" len="med"/>
                      <a:tailEnd type="none" w="med" len="med"/>
                    </a:lnB>
                    <a:lnTlToBr>
                      <a:noFill/>
                    </a:lnTlToBr>
                    <a:lnBlToTr>
                      <a:noFill/>
                    </a:lnBlToTr>
                    <a:noFill/>
                  </a:tcPr>
                </a:tc>
              </a:tr>
            </a:tbl>
          </a:graphicData>
        </a:graphic>
      </p:graphicFrame>
    </p:spTree>
    <p:custDataLst>
      <p:tags r:id="rId5"/>
    </p:custData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bg1"/>
                </a:solidFill>
              </a:rPr>
              <a:t>新知解析</a:t>
            </a:r>
            <a:endParaRPr lang="zh-CN" altLang="en-US">
              <a:solidFill>
                <a:schemeClr val="bg1"/>
              </a:solidFill>
            </a:endParaRPr>
          </a:p>
        </p:txBody>
      </p:sp>
      <p:sp>
        <p:nvSpPr>
          <p:cNvPr id="6" name="矩形 5"/>
          <p:cNvSpPr/>
          <p:nvPr/>
        </p:nvSpPr>
        <p:spPr>
          <a:xfrm>
            <a:off x="3903980" y="18669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操作演示</a:t>
            </a:r>
            <a:endParaRPr lang="zh-CN" altLang="en-US">
              <a:solidFill>
                <a:schemeClr val="tx1"/>
              </a:solidFill>
            </a:endParaRPr>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9" name="矩形 8"/>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pic>
        <p:nvPicPr>
          <p:cNvPr id="10" name="图片 9"/>
          <p:cNvPicPr>
            <a:picLocks noChangeAspect="1"/>
          </p:cNvPicPr>
          <p:nvPr/>
        </p:nvPicPr>
        <p:blipFill>
          <a:blip r:embed="rId1"/>
          <a:stretch>
            <a:fillRect/>
          </a:stretch>
        </p:blipFill>
        <p:spPr>
          <a:xfrm>
            <a:off x="2707005" y="1278890"/>
            <a:ext cx="8176895" cy="3537585"/>
          </a:xfrm>
          <a:prstGeom prst="rect">
            <a:avLst/>
          </a:prstGeom>
          <a:ln>
            <a:solidFill>
              <a:schemeClr val="bg1">
                <a:lumMod val="85000"/>
              </a:schemeClr>
            </a:solidFill>
          </a:ln>
        </p:spPr>
      </p:pic>
      <p:grpSp>
        <p:nvGrpSpPr>
          <p:cNvPr id="2" name="组合 1"/>
          <p:cNvGrpSpPr/>
          <p:nvPr/>
        </p:nvGrpSpPr>
        <p:grpSpPr>
          <a:xfrm>
            <a:off x="78740" y="2933700"/>
            <a:ext cx="2835910" cy="433070"/>
            <a:chOff x="124" y="4620"/>
            <a:chExt cx="4466" cy="682"/>
          </a:xfrm>
        </p:grpSpPr>
        <p:sp>
          <p:nvSpPr>
            <p:cNvPr id="3" name="矩形标注 2"/>
            <p:cNvSpPr/>
            <p:nvPr/>
          </p:nvSpPr>
          <p:spPr>
            <a:xfrm>
              <a:off x="124" y="4620"/>
              <a:ext cx="4466" cy="682"/>
            </a:xfrm>
            <a:prstGeom prst="wedgeRectCallout">
              <a:avLst>
                <a:gd name="adj1" fmla="val 66077"/>
                <a:gd name="adj2" fmla="val 22873"/>
              </a:avLst>
            </a:prstGeom>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8" name="文本框 7"/>
            <p:cNvSpPr txBox="1"/>
            <p:nvPr/>
          </p:nvSpPr>
          <p:spPr>
            <a:xfrm>
              <a:off x="194" y="4764"/>
              <a:ext cx="4396" cy="538"/>
            </a:xfrm>
            <a:prstGeom prst="rect">
              <a:avLst/>
            </a:prstGeom>
          </p:spPr>
          <p:txBody>
            <a:bodyPr wrap="square">
              <a:noAutofit/>
              <a:extLst>
                <a:ext uri="{4A0BC546-FE56-4ADE-93B0-CB8AF2F6F144}">
                  <wpsdc:textFrameExt xmlns:wpsdc="http://www.wps.cn/officeDocument/2022/drawingmlCustomData" type="text"/>
                </a:ext>
              </a:extLst>
            </a:bodyPr>
            <a:p>
              <a:r>
                <a:rPr lang="zh-CN" altLang="en-US" sz="1600">
                  <a:latin typeface="Arial" panose="020B0604020202020204" pitchFamily="34" charset="0"/>
                  <a:ea typeface="微软雅黑" panose="020B0503020204020204" charset="-122"/>
                </a:rPr>
                <a:t>B5=DDB（20000，200，5,1）</a:t>
              </a:r>
              <a:endParaRPr lang="zh-CN" altLang="en-US" sz="1600">
                <a:latin typeface="Arial" panose="020B0604020202020204" pitchFamily="34" charset="0"/>
                <a:ea typeface="微软雅黑" panose="020B0503020204020204" charset="-122"/>
              </a:endParaRPr>
            </a:p>
          </p:txBody>
        </p:sp>
      </p:grpSp>
      <p:grpSp>
        <p:nvGrpSpPr>
          <p:cNvPr id="16" name="组合 15"/>
          <p:cNvGrpSpPr/>
          <p:nvPr/>
        </p:nvGrpSpPr>
        <p:grpSpPr>
          <a:xfrm>
            <a:off x="85725" y="3429000"/>
            <a:ext cx="2835910" cy="433070"/>
            <a:chOff x="135" y="5400"/>
            <a:chExt cx="4466" cy="682"/>
          </a:xfrm>
        </p:grpSpPr>
        <p:sp>
          <p:nvSpPr>
            <p:cNvPr id="11" name="矩形标注 10"/>
            <p:cNvSpPr/>
            <p:nvPr/>
          </p:nvSpPr>
          <p:spPr>
            <a:xfrm>
              <a:off x="135" y="5400"/>
              <a:ext cx="4466" cy="682"/>
            </a:xfrm>
            <a:prstGeom prst="wedgeRectCallout">
              <a:avLst>
                <a:gd name="adj1" fmla="val 64464"/>
                <a:gd name="adj2" fmla="val -15542"/>
              </a:avLst>
            </a:prstGeom>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100" name="文本框 99"/>
            <p:cNvSpPr txBox="1"/>
            <p:nvPr/>
          </p:nvSpPr>
          <p:spPr>
            <a:xfrm>
              <a:off x="194" y="5476"/>
              <a:ext cx="4396" cy="531"/>
            </a:xfrm>
            <a:prstGeom prst="rect">
              <a:avLst/>
            </a:prstGeom>
            <a:noFill/>
            <a:ln w="9525">
              <a:noFill/>
            </a:ln>
          </p:spPr>
          <p:txBody>
            <a:bodyPr wrap="square">
              <a:spAutoFit/>
            </a:bodyPr>
            <a:p>
              <a:pPr indent="0"/>
              <a:r>
                <a:rPr lang="zh-CN" altLang="en-US" sz="1600" b="0">
                  <a:latin typeface="Arial" panose="020B0604020202020204" pitchFamily="34" charset="0"/>
                  <a:ea typeface="微软雅黑" panose="020B0503020204020204" charset="-122"/>
                </a:rPr>
                <a:t>B6=DDB（20000，200，5,2）</a:t>
              </a:r>
              <a:endParaRPr lang="zh-CN" altLang="en-US" b="0">
                <a:solidFill>
                  <a:srgbClr val="000000"/>
                </a:solidFill>
                <a:cs typeface="Arial" panose="020B0604020202020204" pitchFamily="34" charset="0"/>
              </a:endParaRPr>
            </a:p>
          </p:txBody>
        </p:sp>
      </p:grpSp>
      <p:grpSp>
        <p:nvGrpSpPr>
          <p:cNvPr id="18" name="组合 17"/>
          <p:cNvGrpSpPr/>
          <p:nvPr/>
        </p:nvGrpSpPr>
        <p:grpSpPr>
          <a:xfrm>
            <a:off x="73660" y="3963670"/>
            <a:ext cx="2840990" cy="433070"/>
            <a:chOff x="116" y="6242"/>
            <a:chExt cx="4474" cy="682"/>
          </a:xfrm>
        </p:grpSpPr>
        <p:sp>
          <p:nvSpPr>
            <p:cNvPr id="12" name="矩形标注 11"/>
            <p:cNvSpPr/>
            <p:nvPr/>
          </p:nvSpPr>
          <p:spPr>
            <a:xfrm>
              <a:off x="124" y="6242"/>
              <a:ext cx="4466" cy="682"/>
            </a:xfrm>
            <a:prstGeom prst="wedgeRectCallout">
              <a:avLst>
                <a:gd name="adj1" fmla="val 62807"/>
                <a:gd name="adj2" fmla="val -33724"/>
              </a:avLst>
            </a:prstGeom>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15" name="文本框 14"/>
            <p:cNvSpPr txBox="1"/>
            <p:nvPr/>
          </p:nvSpPr>
          <p:spPr>
            <a:xfrm>
              <a:off x="116" y="6287"/>
              <a:ext cx="4404" cy="531"/>
            </a:xfrm>
            <a:prstGeom prst="rect">
              <a:avLst/>
            </a:prstGeom>
            <a:noFill/>
            <a:ln w="9525">
              <a:noFill/>
            </a:ln>
          </p:spPr>
          <p:txBody>
            <a:bodyPr wrap="square">
              <a:spAutoFit/>
            </a:bodyPr>
            <a:p>
              <a:pPr indent="0"/>
              <a:r>
                <a:rPr lang="zh-CN" altLang="en-US" sz="1600" b="0">
                  <a:latin typeface="Arial" panose="020B0604020202020204" pitchFamily="34" charset="0"/>
                  <a:ea typeface="微软雅黑" panose="020B0503020204020204" charset="-122"/>
                </a:rPr>
                <a:t>B7=DDB（20000，200，5,3）</a:t>
              </a:r>
              <a:endParaRPr lang="zh-CN" altLang="en-US" sz="1600" b="0">
                <a:latin typeface="Arial" panose="020B0604020202020204" pitchFamily="34" charset="0"/>
                <a:ea typeface="微软雅黑" panose="020B0503020204020204" charset="-122"/>
              </a:endParaRPr>
            </a:p>
          </p:txBody>
        </p:sp>
      </p:grpSp>
      <p:grpSp>
        <p:nvGrpSpPr>
          <p:cNvPr id="14" name="组合 13"/>
          <p:cNvGrpSpPr/>
          <p:nvPr/>
        </p:nvGrpSpPr>
        <p:grpSpPr>
          <a:xfrm>
            <a:off x="78740" y="4426585"/>
            <a:ext cx="3142615" cy="730250"/>
            <a:chOff x="124" y="6971"/>
            <a:chExt cx="4949" cy="1150"/>
          </a:xfrm>
        </p:grpSpPr>
        <p:sp>
          <p:nvSpPr>
            <p:cNvPr id="13" name="矩形标注 12"/>
            <p:cNvSpPr/>
            <p:nvPr/>
          </p:nvSpPr>
          <p:spPr>
            <a:xfrm>
              <a:off x="124" y="6971"/>
              <a:ext cx="4466" cy="1151"/>
            </a:xfrm>
            <a:prstGeom prst="wedgeRectCallout">
              <a:avLst>
                <a:gd name="adj1" fmla="val 64688"/>
                <a:gd name="adj2" fmla="val -15595"/>
              </a:avLst>
            </a:prstGeom>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17" name="文本框 16"/>
            <p:cNvSpPr txBox="1"/>
            <p:nvPr/>
          </p:nvSpPr>
          <p:spPr>
            <a:xfrm>
              <a:off x="495" y="7080"/>
              <a:ext cx="4579" cy="934"/>
            </a:xfrm>
            <a:prstGeom prst="rect">
              <a:avLst/>
            </a:prstGeom>
          </p:spPr>
          <p:txBody>
            <a:bodyPr wrap="square">
              <a:noAutofit/>
              <a:extLst>
                <a:ext uri="{4A0BC546-FE56-4ADE-93B0-CB8AF2F6F144}">
                  <wpsdc:textFrameExt xmlns:wpsdc="http://www.wps.cn/officeDocument/2022/drawingmlCustomData" type="text"/>
                </a:ext>
              </a:extLst>
            </a:bodyPr>
            <a:p>
              <a:pPr algn="l"/>
              <a:r>
                <a:rPr lang="zh-CN" altLang="en-US" sz="1800">
                  <a:latin typeface="Arial" panose="020B0604020202020204" pitchFamily="34" charset="0"/>
                  <a:ea typeface="微软雅黑" panose="020B0503020204020204" charset="-122"/>
                </a:rPr>
                <a:t>最后两年</a:t>
              </a:r>
              <a:r>
                <a:rPr lang="zh-CN" altLang="en-US">
                  <a:latin typeface="Arial" panose="020B0604020202020204" pitchFamily="34" charset="0"/>
                  <a:ea typeface="微软雅黑" panose="020B0503020204020204" charset="-122"/>
                  <a:sym typeface="+mn-ea"/>
                </a:rPr>
                <a:t>考虑净残值</a:t>
              </a:r>
              <a:endParaRPr lang="zh-CN" altLang="en-US">
                <a:latin typeface="Arial" panose="020B0604020202020204" pitchFamily="34" charset="0"/>
                <a:ea typeface="微软雅黑" panose="020B0503020204020204" charset="-122"/>
              </a:endParaRPr>
            </a:p>
            <a:p>
              <a:pPr algn="l"/>
              <a:r>
                <a:rPr lang="en-US" altLang="zh-CN" sz="1800">
                  <a:latin typeface="Arial" panose="020B0604020202020204" pitchFamily="34" charset="0"/>
                  <a:ea typeface="微软雅黑" panose="020B0503020204020204" charset="-122"/>
                </a:rPr>
                <a:t>   </a:t>
              </a:r>
              <a:r>
                <a:rPr lang="zh-CN" altLang="en-US" sz="1800">
                  <a:latin typeface="Arial" panose="020B0604020202020204" pitchFamily="34" charset="0"/>
                  <a:ea typeface="微软雅黑" panose="020B0503020204020204" charset="-122"/>
                </a:rPr>
                <a:t>改为平均年限法</a:t>
              </a:r>
              <a:endParaRPr lang="zh-CN" altLang="en-US" sz="1800">
                <a:latin typeface="Arial" panose="020B0604020202020204" pitchFamily="34" charset="0"/>
                <a:ea typeface="微软雅黑" panose="020B0503020204020204" charset="-122"/>
              </a:endParaRPr>
            </a:p>
            <a:p>
              <a:pPr algn="ctr"/>
              <a:endParaRPr lang="zh-CN" altLang="en-US" sz="1800">
                <a:latin typeface="Arial" panose="020B0604020202020204" pitchFamily="34" charset="0"/>
                <a:ea typeface="微软雅黑" panose="020B0503020204020204" charset="-122"/>
              </a:endParaRPr>
            </a:p>
          </p:txBody>
        </p:sp>
      </p:gr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bg1"/>
                </a:solidFill>
              </a:rPr>
              <a:t>新知解析</a:t>
            </a:r>
            <a:endParaRPr lang="zh-CN" altLang="en-US">
              <a:solidFill>
                <a:schemeClr val="bg1"/>
              </a:solidFill>
            </a:endParaRPr>
          </a:p>
        </p:txBody>
      </p:sp>
      <p:sp>
        <p:nvSpPr>
          <p:cNvPr id="7" name="矩形 6"/>
          <p:cNvSpPr/>
          <p:nvPr/>
        </p:nvSpPr>
        <p:spPr>
          <a:xfrm>
            <a:off x="5603875" y="18732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任务小结</a:t>
            </a:r>
            <a:endParaRPr lang="zh-CN" altLang="en-US">
              <a:solidFill>
                <a:schemeClr val="tx1"/>
              </a:solidFill>
            </a:endParaRPr>
          </a:p>
        </p:txBody>
      </p:sp>
      <p:sp>
        <p:nvSpPr>
          <p:cNvPr id="9" name="矩形 8"/>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pic>
        <p:nvPicPr>
          <p:cNvPr id="18435" name="Picture 4" descr="png-012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580563" y="5135563"/>
            <a:ext cx="2155825" cy="172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837565" y="1728470"/>
            <a:ext cx="10351135" cy="2331720"/>
          </a:xfrm>
          <a:prstGeom prst="rect">
            <a:avLst/>
          </a:prstGeom>
          <a:solidFill>
            <a:schemeClr val="accent5">
              <a:lumMod val="20000"/>
              <a:lumOff val="80000"/>
            </a:schemeClr>
          </a:solidFill>
          <a:ln>
            <a:solidFill>
              <a:schemeClr val="accent5">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50000"/>
              </a:lnSpc>
            </a:pP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1.</a:t>
            </a:r>
            <a:r>
              <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认识</a:t>
            </a:r>
            <a:r>
              <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rPr>
              <a:t>DDB </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函数</a:t>
            </a: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pP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2. 能够运用</a:t>
            </a:r>
            <a:r>
              <a:rPr sz="2400">
                <a:solidFill>
                  <a:schemeClr val="tx1"/>
                </a:solidFill>
                <a:latin typeface="微软雅黑" panose="020B0503020204020204" charset="-122"/>
                <a:ea typeface="微软雅黑" panose="020B0503020204020204" charset="-122"/>
                <a:cs typeface="微软雅黑" panose="020B0503020204020204" charset="-122"/>
                <a:sym typeface="+mn-ea"/>
              </a:rPr>
              <a:t>DDB 函数</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计算双倍余额递减法下年折旧额和月折旧额</a:t>
            </a:r>
            <a:endParaRPr lang="zh-CN" altLang="en-US" sz="240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新知解析</a:t>
            </a:r>
            <a:endParaRPr lang="zh-CN" altLang="en-US"/>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学以致用</a:t>
            </a:r>
            <a:endParaRPr lang="zh-CN" altLang="en-US">
              <a:solidFill>
                <a:schemeClr val="tx1"/>
              </a:solidFill>
            </a:endParaRPr>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3" name="文本框 2"/>
          <p:cNvSpPr txBox="1"/>
          <p:nvPr/>
        </p:nvSpPr>
        <p:spPr>
          <a:xfrm>
            <a:off x="755015" y="942340"/>
            <a:ext cx="10681970" cy="1753235"/>
          </a:xfrm>
          <a:prstGeom prst="rect">
            <a:avLst/>
          </a:prstGeom>
          <a:noFill/>
        </p:spPr>
        <p:txBody>
          <a:bodyPr wrap="square" rtlCol="0" anchor="t">
            <a:spAutoFit/>
          </a:bodyPr>
          <a:p>
            <a:pPr>
              <a:lnSpc>
                <a:spcPct val="150000"/>
              </a:lnSpc>
            </a:pPr>
            <a:r>
              <a:rPr lang="zh-CN" sz="2400">
                <a:sym typeface="+mn-ea"/>
              </a:rPr>
              <a:t>实训任务：某项固定资产原值60000元，预计使用年限为5年，预计残值5000元，预计清理费用2600。采用双倍余额递减法计算固定资产各年的折旧额。</a:t>
            </a:r>
            <a:endParaRPr lang="zh-CN" sz="2400">
              <a:sym typeface="+mn-ea"/>
            </a:endParaRPr>
          </a:p>
          <a:p>
            <a:pPr>
              <a:lnSpc>
                <a:spcPct val="150000"/>
              </a:lnSpc>
            </a:pPr>
            <a:r>
              <a:rPr sz="2400">
                <a:sym typeface="+mn-ea"/>
              </a:rPr>
              <a:t>要求：利用EXCEL函数采用双倍余额递减法计算固定资产各年的折旧额。</a:t>
            </a:r>
            <a:endParaRPr sz="2400">
              <a:sym typeface="+mn-ea"/>
            </a:endParaRPr>
          </a:p>
        </p:txBody>
      </p:sp>
      <p:pic>
        <p:nvPicPr>
          <p:cNvPr id="4" name="图片 3"/>
          <p:cNvPicPr>
            <a:picLocks noChangeAspect="1"/>
          </p:cNvPicPr>
          <p:nvPr/>
        </p:nvPicPr>
        <p:blipFill>
          <a:blip r:embed="rId1"/>
          <a:stretch>
            <a:fillRect/>
          </a:stretch>
        </p:blipFill>
        <p:spPr>
          <a:xfrm>
            <a:off x="1707515" y="2825115"/>
            <a:ext cx="8168640" cy="3211195"/>
          </a:xfrm>
          <a:prstGeom prst="rect">
            <a:avLst/>
          </a:prstGeom>
        </p:spPr>
      </p:pic>
    </p:spTree>
    <p:custDataLst>
      <p:tags r:id="rId2"/>
    </p:custData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矩形 16"/>
          <p:cNvSpPr/>
          <p:nvPr/>
        </p:nvSpPr>
        <p:spPr>
          <a:xfrm>
            <a:off x="2127097" y="1781720"/>
            <a:ext cx="8083043" cy="1861185"/>
          </a:xfrm>
          <a:prstGeom prst="rect">
            <a:avLst/>
          </a:prstGeom>
          <a:noFill/>
        </p:spPr>
        <p:txBody>
          <a:bodyPr wrap="square" rtlCol="0">
            <a:spAutoFit/>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1495" b="1" i="0" u="none" strike="noStrike" kern="1200" cap="none" spc="0" normalizeH="0" baseline="0" noProof="0">
                <a:ln>
                  <a:noFill/>
                </a:ln>
                <a:solidFill>
                  <a:schemeClr val="bg2">
                    <a:lumMod val="25000"/>
                  </a:schemeClr>
                </a:solidFill>
                <a:effectLst>
                  <a:outerShdw blurRad="63500" dist="25400" dir="2700000" algn="tl">
                    <a:srgbClr val="000000">
                      <a:alpha val="14000"/>
                    </a:srgbClr>
                  </a:outerShdw>
                </a:effectLst>
                <a:uLnTx/>
                <a:uFillTx/>
                <a:latin typeface="微软雅黑" panose="020B0503020204020204" charset="-122"/>
                <a:ea typeface="微软雅黑" panose="020B0503020204020204" charset="-122"/>
                <a:cs typeface="+mn-ea"/>
              </a:rPr>
              <a:t>THANKS</a:t>
            </a:r>
            <a:endParaRPr kumimoji="0" lang="en-US" altLang="zh-CN" sz="11495" b="1" i="0" u="none" strike="noStrike" kern="1200" cap="none" spc="0" normalizeH="0" baseline="0" noProof="0">
              <a:ln>
                <a:noFill/>
              </a:ln>
              <a:solidFill>
                <a:schemeClr val="bg2">
                  <a:lumMod val="25000"/>
                </a:schemeClr>
              </a:solidFill>
              <a:effectLst>
                <a:outerShdw blurRad="63500" dist="25400" dir="2700000" algn="tl">
                  <a:srgbClr val="000000">
                    <a:alpha val="14000"/>
                  </a:srgbClr>
                </a:outerShdw>
              </a:effectLst>
              <a:uLnTx/>
              <a:uFillTx/>
              <a:latin typeface="微软雅黑" panose="020B0503020204020204" charset="-122"/>
              <a:ea typeface="微软雅黑" panose="020B0503020204020204" charset="-122"/>
              <a:cs typeface="+mn-ea"/>
            </a:endParaRPr>
          </a:p>
        </p:txBody>
      </p:sp>
      <p:sp>
        <p:nvSpPr>
          <p:cNvPr id="16" name="矩形 15"/>
          <p:cNvSpPr/>
          <p:nvPr/>
        </p:nvSpPr>
        <p:spPr>
          <a:xfrm>
            <a:off x="1977538" y="3866428"/>
            <a:ext cx="7840553" cy="583565"/>
          </a:xfrm>
          <a:prstGeom prst="rect">
            <a:avLst/>
          </a:prstGeom>
        </p:spPr>
        <p:txBody>
          <a:bodyPr wrap="square">
            <a:spAutoFit/>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ea"/>
              </a:rPr>
              <a:t>感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ea"/>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ea"/>
              </a:rPr>
              <a:t>谢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ea"/>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ea"/>
              </a:rPr>
              <a:t>观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ea"/>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ea"/>
              </a:rPr>
              <a:t>看</a:t>
            </a:r>
            <a:endPar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2000">
        <p:split orient="vert"/>
      </p:transition>
    </mc:Choice>
    <mc:Fallback>
      <p:transition spd="slow" advTm="2000">
        <p:split orient="vert"/>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176530" y="1205230"/>
            <a:ext cx="11838940" cy="3613150"/>
          </a:xfrm>
          <a:prstGeom prst="rect">
            <a:avLst/>
          </a:prstGeom>
          <a:solidFill>
            <a:schemeClr val="accent5">
              <a:lumMod val="20000"/>
              <a:lumOff val="80000"/>
            </a:schemeClr>
          </a:solidFill>
          <a:ln>
            <a:solidFill>
              <a:schemeClr val="accent5">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50000"/>
              </a:lnSpc>
            </a:pP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情景任务】固定资产清单通过存放与该固定资产相关的所有数据，实现对企业的固定资产详细、全面的管理。清单中一般要包括如下的项目：资产名称、资产编号、类别编号、类别名称、使用部门、费用科目、起始日期、使用年限、终止日期、资产状态增加方式、资产性质、资产原值、资产净残值率、资产残值、已计提月份、本月折旧额、本年计提月数、本年折旧额等基本项目。项目设置的多少可以根据实际情况灵活掌握，如果企业管理需要，还可以包括资产设备的规格型号、制造单位等一些辅助项目。</a:t>
            </a: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4" name="矩形 3"/>
          <p:cNvSpPr/>
          <p:nvPr/>
        </p:nvSpPr>
        <p:spPr>
          <a:xfrm>
            <a:off x="504190" y="18542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tx1"/>
                </a:solidFill>
              </a:rPr>
              <a:t>情景引入</a:t>
            </a:r>
            <a:endParaRPr lang="zh-CN" altLang="en-US">
              <a:solidFill>
                <a:schemeClr val="tx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新知解析</a:t>
            </a:r>
            <a:endParaRPr lang="zh-CN" altLang="en-US"/>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136525" y="998220"/>
            <a:ext cx="11899900" cy="5646420"/>
          </a:xfrm>
          <a:prstGeom prst="rect">
            <a:avLst/>
          </a:prstGeom>
          <a:solidFill>
            <a:schemeClr val="bg1"/>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50000"/>
              </a:lnSpc>
            </a:pP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9" name="矩形 8"/>
          <p:cNvSpPr/>
          <p:nvPr/>
        </p:nvSpPr>
        <p:spPr>
          <a:xfrm>
            <a:off x="2204085" y="18605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新知解析</a:t>
            </a:r>
            <a:endParaRPr lang="zh-CN" altLang="en-US">
              <a:solidFill>
                <a:schemeClr val="tx1"/>
              </a:solidFill>
            </a:endParaRPr>
          </a:p>
        </p:txBody>
      </p:sp>
      <p:pic>
        <p:nvPicPr>
          <p:cNvPr id="5" name="图片 4"/>
          <p:cNvPicPr>
            <a:picLocks noChangeAspect="1"/>
          </p:cNvPicPr>
          <p:nvPr/>
        </p:nvPicPr>
        <p:blipFill>
          <a:blip r:embed="rId1"/>
          <a:stretch>
            <a:fillRect/>
          </a:stretch>
        </p:blipFill>
        <p:spPr>
          <a:xfrm>
            <a:off x="8065770" y="1240790"/>
            <a:ext cx="2915920" cy="4692650"/>
          </a:xfrm>
          <a:prstGeom prst="rect">
            <a:avLst/>
          </a:prstGeom>
        </p:spPr>
      </p:pic>
      <p:sp>
        <p:nvSpPr>
          <p:cNvPr id="3" name="文本框 2"/>
          <p:cNvSpPr txBox="1"/>
          <p:nvPr/>
        </p:nvSpPr>
        <p:spPr>
          <a:xfrm>
            <a:off x="1919605" y="2055495"/>
            <a:ext cx="4933950" cy="3425190"/>
          </a:xfrm>
          <a:prstGeom prst="rect">
            <a:avLst/>
          </a:prstGeom>
          <a:ln>
            <a:solidFill>
              <a:schemeClr val="bg1"/>
            </a:solidFill>
          </a:ln>
        </p:spPr>
        <p:txBody>
          <a:bodyPr wrap="square">
            <a:noAutofit/>
            <a:extLst>
              <a:ext uri="{4A0BC546-FE56-4ADE-93B0-CB8AF2F6F144}">
                <wpsdc:textFrameExt xmlns:wpsdc="http://www.wps.cn/officeDocument/2022/drawingmlCustomData" type="text"/>
              </a:ext>
            </a:extLst>
          </a:bodyPr>
          <a:p>
            <a:pPr indent="0" algn="l" fontAlgn="auto">
              <a:lnSpc>
                <a:spcPct val="150000"/>
              </a:lnSpc>
            </a:pPr>
            <a:r>
              <a:rPr lang="zh-CN" altLang="en-US" sz="2400">
                <a:latin typeface="微软雅黑" panose="020B0503020204020204" charset="-122"/>
                <a:ea typeface="微软雅黑" panose="020B0503020204020204" charset="-122"/>
                <a:cs typeface="微软雅黑" panose="020B0503020204020204" charset="-122"/>
              </a:rPr>
              <a:t>1.固定资产基础表表格格式的美化；</a:t>
            </a:r>
            <a:endParaRPr lang="zh-CN" altLang="en-US" sz="2400">
              <a:latin typeface="微软雅黑" panose="020B0503020204020204" charset="-122"/>
              <a:ea typeface="微软雅黑" panose="020B0503020204020204" charset="-122"/>
              <a:cs typeface="微软雅黑" panose="020B0503020204020204" charset="-122"/>
            </a:endParaRPr>
          </a:p>
          <a:p>
            <a:pPr indent="0" algn="l" fontAlgn="auto">
              <a:lnSpc>
                <a:spcPct val="150000"/>
              </a:lnSpc>
            </a:pPr>
            <a:r>
              <a:rPr lang="zh-CN" altLang="en-US" sz="2400">
                <a:latin typeface="微软雅黑" panose="020B0503020204020204" charset="-122"/>
                <a:ea typeface="微软雅黑" panose="020B0503020204020204" charset="-122"/>
                <a:cs typeface="微软雅黑" panose="020B0503020204020204" charset="-122"/>
              </a:rPr>
              <a:t>2.单元格格式设置；</a:t>
            </a:r>
            <a:endParaRPr lang="zh-CN" altLang="en-US" sz="2400">
              <a:latin typeface="微软雅黑" panose="020B0503020204020204" charset="-122"/>
              <a:ea typeface="微软雅黑" panose="020B0503020204020204" charset="-122"/>
              <a:cs typeface="微软雅黑" panose="020B0503020204020204" charset="-122"/>
            </a:endParaRPr>
          </a:p>
          <a:p>
            <a:pPr indent="0" algn="l" fontAlgn="auto">
              <a:lnSpc>
                <a:spcPct val="150000"/>
              </a:lnSpc>
            </a:pPr>
            <a:r>
              <a:rPr lang="zh-CN" altLang="en-US" sz="2400">
                <a:latin typeface="微软雅黑" panose="020B0503020204020204" charset="-122"/>
                <a:ea typeface="微软雅黑" panose="020B0503020204020204" charset="-122"/>
                <a:cs typeface="微软雅黑" panose="020B0503020204020204" charset="-122"/>
              </a:rPr>
              <a:t>3.</a:t>
            </a:r>
            <a:r>
              <a:rPr lang="zh-CN" altLang="en-US" sz="2400">
                <a:latin typeface="微软雅黑" panose="020B0503020204020204" charset="-122"/>
                <a:ea typeface="微软雅黑" panose="020B0503020204020204" charset="-122"/>
                <a:cs typeface="微软雅黑" panose="020B0503020204020204" charset="-122"/>
                <a:sym typeface="+mn-ea"/>
              </a:rPr>
              <a:t>单元格数据验证；</a:t>
            </a:r>
            <a:endParaRPr lang="zh-CN" altLang="en-US" sz="2400">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pPr>
            <a:r>
              <a:rPr lang="en-US" altLang="zh-CN" sz="2400">
                <a:latin typeface="微软雅黑" panose="020B0503020204020204" charset="-122"/>
                <a:ea typeface="微软雅黑" panose="020B0503020204020204" charset="-122"/>
                <a:cs typeface="微软雅黑" panose="020B0503020204020204" charset="-122"/>
                <a:sym typeface="+mn-ea"/>
              </a:rPr>
              <a:t>4.</a:t>
            </a:r>
            <a:r>
              <a:rPr lang="zh-CN" altLang="en-US" sz="2400">
                <a:latin typeface="微软雅黑" panose="020B0503020204020204" charset="-122"/>
                <a:ea typeface="微软雅黑" panose="020B0503020204020204" charset="-122"/>
                <a:cs typeface="微软雅黑" panose="020B0503020204020204" charset="-122"/>
                <a:sym typeface="+mn-ea"/>
              </a:rPr>
              <a:t>单元格公式输入；</a:t>
            </a:r>
            <a:endParaRPr lang="zh-CN" altLang="en-US" sz="2400">
              <a:latin typeface="微软雅黑" panose="020B0503020204020204" charset="-122"/>
              <a:ea typeface="微软雅黑" panose="020B0503020204020204" charset="-122"/>
              <a:cs typeface="微软雅黑" panose="020B0503020204020204" charset="-122"/>
              <a:sym typeface="+mn-ea"/>
            </a:endParaRPr>
          </a:p>
          <a:p>
            <a:pPr algn="l"/>
            <a:endParaRPr lang="en-US" altLang="zh-CN" sz="2000">
              <a:latin typeface="Arial" panose="020B0604020202020204" pitchFamily="34" charset="0"/>
              <a:ea typeface="微软雅黑" panose="020B0503020204020204" charset="-122"/>
            </a:endParaRPr>
          </a:p>
          <a:p>
            <a:pPr algn="l"/>
            <a:endParaRPr lang="en-US" altLang="zh-CN" sz="2000">
              <a:latin typeface="Arial" panose="020B0604020202020204" pitchFamily="34" charset="0"/>
              <a:ea typeface="微软雅黑" panose="020B0503020204020204" charset="-122"/>
            </a:endParaRPr>
          </a:p>
        </p:txBody>
      </p:sp>
    </p:spTree>
    <p:custDataLst>
      <p:tags r:id="rId2"/>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136525" y="998220"/>
            <a:ext cx="11899900" cy="5646420"/>
          </a:xfrm>
          <a:prstGeom prst="rect">
            <a:avLst/>
          </a:prstGeom>
          <a:solidFill>
            <a:schemeClr val="bg1"/>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50000"/>
              </a:lnSpc>
            </a:pP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6" name="矩形 5"/>
          <p:cNvSpPr/>
          <p:nvPr/>
        </p:nvSpPr>
        <p:spPr>
          <a:xfrm>
            <a:off x="3903980" y="186690"/>
            <a:ext cx="1249680" cy="464820"/>
          </a:xfrm>
          <a:prstGeom prst="rect">
            <a:avLst/>
          </a:prstGeom>
          <a:solidFill>
            <a:srgbClr val="D4F4F2"/>
          </a:solidFill>
          <a:ln>
            <a:solidFill>
              <a:srgbClr val="18605A"/>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操作演示</a:t>
            </a:r>
            <a:endParaRPr lang="zh-CN" altLang="en-US">
              <a:solidFill>
                <a:schemeClr val="tx1"/>
              </a:solidFill>
            </a:endParaRPr>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9" name="矩形 8"/>
          <p:cNvSpPr/>
          <p:nvPr/>
        </p:nvSpPr>
        <p:spPr>
          <a:xfrm>
            <a:off x="2204085" y="186055"/>
            <a:ext cx="1249680" cy="464820"/>
          </a:xfrm>
          <a:prstGeom prst="rect">
            <a:avLst/>
          </a:prstGeom>
          <a:solidFill>
            <a:srgbClr val="18605A"/>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bg1"/>
                </a:solidFill>
              </a:rPr>
              <a:t>新知解析</a:t>
            </a:r>
            <a:endParaRPr lang="zh-CN" altLang="en-US">
              <a:solidFill>
                <a:schemeClr val="bg1"/>
              </a:solidFill>
            </a:endParaRPr>
          </a:p>
        </p:txBody>
      </p:sp>
      <p:pic>
        <p:nvPicPr>
          <p:cNvPr id="3" name="图片 2"/>
          <p:cNvPicPr>
            <a:picLocks noChangeAspect="1"/>
          </p:cNvPicPr>
          <p:nvPr/>
        </p:nvPicPr>
        <p:blipFill>
          <a:blip r:embed="rId1"/>
          <a:stretch>
            <a:fillRect/>
          </a:stretch>
        </p:blipFill>
        <p:spPr>
          <a:xfrm>
            <a:off x="683895" y="1715135"/>
            <a:ext cx="3329305" cy="2176780"/>
          </a:xfrm>
          <a:prstGeom prst="rect">
            <a:avLst/>
          </a:prstGeom>
        </p:spPr>
      </p:pic>
      <p:pic>
        <p:nvPicPr>
          <p:cNvPr id="4" name="图片 3"/>
          <p:cNvPicPr>
            <a:picLocks noChangeAspect="1"/>
          </p:cNvPicPr>
          <p:nvPr/>
        </p:nvPicPr>
        <p:blipFill>
          <a:blip r:embed="rId2"/>
          <a:stretch>
            <a:fillRect/>
          </a:stretch>
        </p:blipFill>
        <p:spPr>
          <a:xfrm>
            <a:off x="3764280" y="1639570"/>
            <a:ext cx="2905125" cy="2015490"/>
          </a:xfrm>
          <a:prstGeom prst="rect">
            <a:avLst/>
          </a:prstGeom>
        </p:spPr>
      </p:pic>
      <p:pic>
        <p:nvPicPr>
          <p:cNvPr id="11" name="图片 10"/>
          <p:cNvPicPr>
            <a:picLocks noChangeAspect="1"/>
          </p:cNvPicPr>
          <p:nvPr/>
        </p:nvPicPr>
        <p:blipFill>
          <a:blip r:embed="rId3"/>
          <a:stretch>
            <a:fillRect/>
          </a:stretch>
        </p:blipFill>
        <p:spPr>
          <a:xfrm>
            <a:off x="6541770" y="1639570"/>
            <a:ext cx="2586355" cy="1881505"/>
          </a:xfrm>
          <a:prstGeom prst="rect">
            <a:avLst/>
          </a:prstGeom>
        </p:spPr>
      </p:pic>
      <p:pic>
        <p:nvPicPr>
          <p:cNvPr id="12" name="图片 11"/>
          <p:cNvPicPr>
            <a:picLocks noChangeAspect="1"/>
          </p:cNvPicPr>
          <p:nvPr/>
        </p:nvPicPr>
        <p:blipFill>
          <a:blip r:embed="rId4"/>
          <a:stretch>
            <a:fillRect/>
          </a:stretch>
        </p:blipFill>
        <p:spPr>
          <a:xfrm>
            <a:off x="9275445" y="1715135"/>
            <a:ext cx="2272030" cy="1595755"/>
          </a:xfrm>
          <a:prstGeom prst="rect">
            <a:avLst/>
          </a:prstGeom>
        </p:spPr>
      </p:pic>
      <p:pic>
        <p:nvPicPr>
          <p:cNvPr id="13" name="图片 12"/>
          <p:cNvPicPr>
            <a:picLocks noChangeAspect="1"/>
          </p:cNvPicPr>
          <p:nvPr/>
        </p:nvPicPr>
        <p:blipFill>
          <a:blip r:embed="rId5"/>
          <a:stretch>
            <a:fillRect/>
          </a:stretch>
        </p:blipFill>
        <p:spPr>
          <a:xfrm>
            <a:off x="442595" y="3891915"/>
            <a:ext cx="2973705" cy="1538605"/>
          </a:xfrm>
          <a:prstGeom prst="rect">
            <a:avLst/>
          </a:prstGeom>
        </p:spPr>
      </p:pic>
      <p:pic>
        <p:nvPicPr>
          <p:cNvPr id="14" name="图片 13"/>
          <p:cNvPicPr>
            <a:picLocks noChangeAspect="1"/>
          </p:cNvPicPr>
          <p:nvPr/>
        </p:nvPicPr>
        <p:blipFill>
          <a:blip r:embed="rId6"/>
          <a:stretch>
            <a:fillRect/>
          </a:stretch>
        </p:blipFill>
        <p:spPr>
          <a:xfrm>
            <a:off x="3693795" y="3820160"/>
            <a:ext cx="2771775" cy="1781175"/>
          </a:xfrm>
          <a:prstGeom prst="rect">
            <a:avLst/>
          </a:prstGeom>
        </p:spPr>
      </p:pic>
      <p:pic>
        <p:nvPicPr>
          <p:cNvPr id="15" name="图片 14"/>
          <p:cNvPicPr>
            <a:picLocks noChangeAspect="1"/>
          </p:cNvPicPr>
          <p:nvPr/>
        </p:nvPicPr>
        <p:blipFill>
          <a:blip r:embed="rId7"/>
          <a:stretch>
            <a:fillRect/>
          </a:stretch>
        </p:blipFill>
        <p:spPr>
          <a:xfrm>
            <a:off x="6419850" y="3820160"/>
            <a:ext cx="3016885" cy="2101850"/>
          </a:xfrm>
          <a:prstGeom prst="rect">
            <a:avLst/>
          </a:prstGeom>
        </p:spPr>
      </p:pic>
      <p:pic>
        <p:nvPicPr>
          <p:cNvPr id="16" name="图片 15"/>
          <p:cNvPicPr>
            <a:picLocks noChangeAspect="1"/>
          </p:cNvPicPr>
          <p:nvPr/>
        </p:nvPicPr>
        <p:blipFill>
          <a:blip r:embed="rId8"/>
          <a:stretch>
            <a:fillRect/>
          </a:stretch>
        </p:blipFill>
        <p:spPr>
          <a:xfrm>
            <a:off x="9128125" y="3820160"/>
            <a:ext cx="2567305" cy="2557780"/>
          </a:xfrm>
          <a:prstGeom prst="rect">
            <a:avLst/>
          </a:prstGeom>
        </p:spPr>
      </p:pic>
      <p:sp>
        <p:nvSpPr>
          <p:cNvPr id="17" name="文本框 16"/>
          <p:cNvSpPr txBox="1"/>
          <p:nvPr/>
        </p:nvSpPr>
        <p:spPr>
          <a:xfrm>
            <a:off x="608400" y="1271325"/>
            <a:ext cx="4064000" cy="368300"/>
          </a:xfrm>
          <a:prstGeom prst="rect">
            <a:avLst/>
          </a:prstGeom>
        </p:spPr>
        <p:txBody>
          <a:bodyPr>
            <a:spAutoFit/>
            <a:extLst>
              <a:ext uri="{4A0BC546-FE56-4ADE-93B0-CB8AF2F6F144}">
                <wpsdc:textFrameExt xmlns:wpsdc="http://www.wps.cn/officeDocument/2022/drawingmlCustomData" type="text"/>
              </a:ext>
            </a:extLst>
          </a:bodyPr>
          <a:p>
            <a:pPr algn="l"/>
            <a:r>
              <a:rPr lang="zh-CN" altLang="en-US" sz="1800" b="1">
                <a:latin typeface="宋体" panose="02010600030101010101" pitchFamily="2" charset="-122"/>
                <a:ea typeface="宋体" panose="02010600030101010101" pitchFamily="2" charset="-122"/>
              </a:rPr>
              <a:t>①固定资产基础信息表</a:t>
            </a:r>
            <a:endParaRPr lang="zh-CN" altLang="en-US" sz="1800" b="1">
              <a:latin typeface="宋体" panose="02010600030101010101" pitchFamily="2" charset="-122"/>
              <a:ea typeface="宋体" panose="02010600030101010101" pitchFamily="2" charset="-122"/>
            </a:endParaRPr>
          </a:p>
        </p:txBody>
      </p:sp>
    </p:spTree>
    <p:custDataLst>
      <p:tags r:id="rId9"/>
    </p:custDataLst>
  </p:cSld>
  <p:clrMapOvr>
    <a:masterClrMapping/>
  </p:clrMapOvr>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BEAUTIFY_FLAG" val="#wm#"/>
  <p:tag name="KSO_WM_TEMPLATE_CATEGORY" val="custom"/>
  <p:tag name="KSO_WM_TEMPLATE_INDEX" val="20205081"/>
</p:tagLst>
</file>

<file path=ppt/tags/tag101.xml><?xml version="1.0" encoding="utf-8"?>
<p:tagLst xmlns:p="http://schemas.openxmlformats.org/presentationml/2006/main">
  <p:tag name="KSO_WM_BEAUTIFY_FLAG" val="#wm#"/>
  <p:tag name="KSO_WM_TEMPLATE_CATEGORY" val="custom"/>
  <p:tag name="KSO_WM_TEMPLATE_INDEX" val="20205081"/>
</p:tagLst>
</file>

<file path=ppt/tags/tag102.xml><?xml version="1.0" encoding="utf-8"?>
<p:tagLst xmlns:p="http://schemas.openxmlformats.org/presentationml/2006/main">
  <p:tag name="KSO_WM_BEAUTIFY_FLAG" val="#wm#"/>
  <p:tag name="KSO_WM_TEMPLATE_CATEGORY" val="custom"/>
  <p:tag name="KSO_WM_TEMPLATE_INDEX" val="20205081"/>
</p:tagLst>
</file>

<file path=ppt/tags/tag103.xml><?xml version="1.0" encoding="utf-8"?>
<p:tagLst xmlns:p="http://schemas.openxmlformats.org/presentationml/2006/main">
  <p:tag name="KSO_WM_BEAUTIFY_FLAG" val="#wm#"/>
  <p:tag name="KSO_WM_TEMPLATE_CATEGORY" val="custom"/>
  <p:tag name="KSO_WM_TEMPLATE_INDEX" val="20205081"/>
</p:tagLst>
</file>

<file path=ppt/tags/tag104.xml><?xml version="1.0" encoding="utf-8"?>
<p:tagLst xmlns:p="http://schemas.openxmlformats.org/presentationml/2006/main">
  <p:tag name="KSO_WM_BEAUTIFY_FLAG" val="#wm#"/>
  <p:tag name="KSO_WM_TEMPLATE_CATEGORY" val="custom"/>
  <p:tag name="KSO_WM_TEMPLATE_INDEX" val="20205081"/>
</p:tagLst>
</file>

<file path=ppt/tags/tag105.xml><?xml version="1.0" encoding="utf-8"?>
<p:tagLst xmlns:p="http://schemas.openxmlformats.org/presentationml/2006/main">
  <p:tag name="KSO_WM_BEAUTIFY_FLAG" val="#wm#"/>
  <p:tag name="KSO_WM_TEMPLATE_CATEGORY" val="custom"/>
  <p:tag name="KSO_WM_TEMPLATE_INDEX" val="20205081"/>
</p:tagLst>
</file>

<file path=ppt/tags/tag106.xml><?xml version="1.0" encoding="utf-8"?>
<p:tagLst xmlns:p="http://schemas.openxmlformats.org/presentationml/2006/main">
  <p:tag name="KSO_WM_BEAUTIFY_FLAG" val="#wm#"/>
  <p:tag name="KSO_WM_TEMPLATE_CATEGORY" val="custom"/>
  <p:tag name="KSO_WM_TEMPLATE_INDEX" val="20205081"/>
</p:tagLst>
</file>

<file path=ppt/tags/tag107.xml><?xml version="1.0" encoding="utf-8"?>
<p:tagLst xmlns:p="http://schemas.openxmlformats.org/presentationml/2006/main">
  <p:tag name="KSO_WM_BEAUTIFY_FLAG" val="#wm#"/>
  <p:tag name="KSO_WM_TEMPLATE_CATEGORY" val="custom"/>
  <p:tag name="KSO_WM_TEMPLATE_INDEX" val="20205081"/>
</p:tagLst>
</file>

<file path=ppt/tags/tag108.xml><?xml version="1.0" encoding="utf-8"?>
<p:tagLst xmlns:p="http://schemas.openxmlformats.org/presentationml/2006/main">
  <p:tag name="KSO_WM_BEAUTIFY_FLAG" val="#wm#"/>
  <p:tag name="KSO_WM_TEMPLATE_CATEGORY" val="custom"/>
  <p:tag name="KSO_WM_TEMPLATE_INDEX" val="20205081"/>
</p:tagLst>
</file>

<file path=ppt/tags/tag109.xml><?xml version="1.0" encoding="utf-8"?>
<p:tagLst xmlns:p="http://schemas.openxmlformats.org/presentationml/2006/main">
  <p:tag name="KSO_WM_BEAUTIFY_FLAG" val="#wm#"/>
  <p:tag name="KSO_WM_TEMPLATE_CATEGORY" val="custom"/>
  <p:tag name="KSO_WM_TEMPLATE_INDEX" val="2020508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BEAUTIFY_FLAG" val="#wm#"/>
  <p:tag name="KSO_WM_TEMPLATE_CATEGORY" val="custom"/>
  <p:tag name="KSO_WM_TEMPLATE_INDEX" val="20205081"/>
</p:tagLst>
</file>

<file path=ppt/tags/tag111.xml><?xml version="1.0" encoding="utf-8"?>
<p:tagLst xmlns:p="http://schemas.openxmlformats.org/presentationml/2006/main">
  <p:tag name="KSO_WM_BEAUTIFY_FLAG" val="#wm#"/>
  <p:tag name="KSO_WM_TEMPLATE_CATEGORY" val="custom"/>
  <p:tag name="KSO_WM_TEMPLATE_INDEX" val="20205081"/>
</p:tagLst>
</file>

<file path=ppt/tags/tag112.xml><?xml version="1.0" encoding="utf-8"?>
<p:tagLst xmlns:p="http://schemas.openxmlformats.org/presentationml/2006/main">
  <p:tag name="KSO_WM_BEAUTIFY_FLAG" val="#wm#"/>
  <p:tag name="KSO_WM_TEMPLATE_CATEGORY" val="custom"/>
  <p:tag name="KSO_WM_TEMPLATE_INDEX" val="20205081"/>
</p:tagLst>
</file>

<file path=ppt/tags/tag113.xml><?xml version="1.0" encoding="utf-8"?>
<p:tagLst xmlns:p="http://schemas.openxmlformats.org/presentationml/2006/main">
  <p:tag name="KSO_WM_BEAUTIFY_FLAG" val="#wm#"/>
  <p:tag name="KSO_WM_TEMPLATE_CATEGORY" val="custom"/>
  <p:tag name="KSO_WM_TEMPLATE_INDEX" val="20205081"/>
</p:tagLst>
</file>

<file path=ppt/tags/tag114.xml><?xml version="1.0" encoding="utf-8"?>
<p:tagLst xmlns:p="http://schemas.openxmlformats.org/presentationml/2006/main">
  <p:tag name="KSO_WM_BEAUTIFY_FLAG" val="#wm#"/>
  <p:tag name="KSO_WM_TEMPLATE_CATEGORY" val="custom"/>
  <p:tag name="KSO_WM_TEMPLATE_INDEX" val="20205081"/>
</p:tagLst>
</file>

<file path=ppt/tags/tag115.xml><?xml version="1.0" encoding="utf-8"?>
<p:tagLst xmlns:p="http://schemas.openxmlformats.org/presentationml/2006/main">
  <p:tag name="KSO_WM_SPECIAL_SOURCE" val="bdnull"/>
</p:tagLst>
</file>

<file path=ppt/tags/tag116.xml><?xml version="1.0" encoding="utf-8"?>
<p:tagLst xmlns:p="http://schemas.openxmlformats.org/presentationml/2006/main">
  <p:tag name="KSO_WM_BEAUTIFY_FLAG" val="#wm#"/>
  <p:tag name="KSO_WM_TEMPLATE_CATEGORY" val="custom"/>
  <p:tag name="KSO_WM_TEMPLATE_INDEX" val="20205081"/>
</p:tagLst>
</file>

<file path=ppt/tags/tag117.xml><?xml version="1.0" encoding="utf-8"?>
<p:tagLst xmlns:p="http://schemas.openxmlformats.org/presentationml/2006/main">
  <p:tag name="KSO_WM_BEAUTIFY_FLAG" val="#wm#"/>
  <p:tag name="KSO_WM_TEMPLATE_CATEGORY" val="custom"/>
  <p:tag name="KSO_WM_TEMPLATE_INDEX" val="20205081"/>
</p:tagLst>
</file>

<file path=ppt/tags/tag118.xml><?xml version="1.0" encoding="utf-8"?>
<p:tagLst xmlns:p="http://schemas.openxmlformats.org/presentationml/2006/main">
  <p:tag name="KSO_WM_BEAUTIFY_FLAG" val="#wm#"/>
  <p:tag name="KSO_WM_TEMPLATE_CATEGORY" val="custom"/>
  <p:tag name="KSO_WM_TEMPLATE_INDEX" val="20205081"/>
</p:tagLst>
</file>

<file path=ppt/tags/tag119.xml><?xml version="1.0" encoding="utf-8"?>
<p:tagLst xmlns:p="http://schemas.openxmlformats.org/presentationml/2006/main">
  <p:tag name="KSO_WM_BEAUTIFY_FLAG" val="#wm#"/>
  <p:tag name="KSO_WM_TEMPLATE_CATEGORY" val="custom"/>
  <p:tag name="KSO_WM_TEMPLATE_INDEX" val="2020508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BEAUTIFY_FLAG" val="#wm#"/>
  <p:tag name="KSO_WM_TEMPLATE_CATEGORY" val="custom"/>
  <p:tag name="KSO_WM_TEMPLATE_INDEX" val="20205081"/>
</p:tagLst>
</file>

<file path=ppt/tags/tag121.xml><?xml version="1.0" encoding="utf-8"?>
<p:tagLst xmlns:p="http://schemas.openxmlformats.org/presentationml/2006/main">
  <p:tag name="KSO_WM_BEAUTIFY_FLAG" val="#wm#"/>
  <p:tag name="KSO_WM_TEMPLATE_CATEGORY" val="custom"/>
  <p:tag name="KSO_WM_TEMPLATE_INDEX" val="20205081"/>
</p:tagLst>
</file>

<file path=ppt/tags/tag122.xml><?xml version="1.0" encoding="utf-8"?>
<p:tagLst xmlns:p="http://schemas.openxmlformats.org/presentationml/2006/main">
  <p:tag name="KSO_WM_BEAUTIFY_FLAG" val="#wm#"/>
  <p:tag name="KSO_WM_TEMPLATE_CATEGORY" val="custom"/>
  <p:tag name="KSO_WM_TEMPLATE_INDEX" val="20205081"/>
</p:tagLst>
</file>

<file path=ppt/tags/tag123.xml><?xml version="1.0" encoding="utf-8"?>
<p:tagLst xmlns:p="http://schemas.openxmlformats.org/presentationml/2006/main">
  <p:tag name="KSO_WM_BEAUTIFY_FLAG" val="#wm#"/>
  <p:tag name="KSO_WM_TEMPLATE_CATEGORY" val="custom"/>
  <p:tag name="KSO_WM_TEMPLATE_INDEX" val="20205081"/>
</p:tagLst>
</file>

<file path=ppt/tags/tag124.xml><?xml version="1.0" encoding="utf-8"?>
<p:tagLst xmlns:p="http://schemas.openxmlformats.org/presentationml/2006/main">
  <p:tag name="KSO_WM_BEAUTIFY_FLAG" val="#wm#"/>
  <p:tag name="KSO_WM_TEMPLATE_CATEGORY" val="custom"/>
  <p:tag name="KSO_WM_TEMPLATE_INDEX" val="20205081"/>
</p:tagLst>
</file>

<file path=ppt/tags/tag125.xml><?xml version="1.0" encoding="utf-8"?>
<p:tagLst xmlns:p="http://schemas.openxmlformats.org/presentationml/2006/main">
  <p:tag name="KSO_WM_BEAUTIFY_FLAG" val="#wm#"/>
  <p:tag name="KSO_WM_TEMPLATE_CATEGORY" val="custom"/>
  <p:tag name="KSO_WM_TEMPLATE_INDEX" val="20205081"/>
</p:tagLst>
</file>

<file path=ppt/tags/tag126.xml><?xml version="1.0" encoding="utf-8"?>
<p:tagLst xmlns:p="http://schemas.openxmlformats.org/presentationml/2006/main">
  <p:tag name="KSO_WM_SPECIAL_SOURCE" val="bdnull"/>
</p:tagLst>
</file>

<file path=ppt/tags/tag127.xml><?xml version="1.0" encoding="utf-8"?>
<p:tagLst xmlns:p="http://schemas.openxmlformats.org/presentationml/2006/main">
  <p:tag name="KSO_WM_BEAUTIFY_FLAG" val="#wm#"/>
  <p:tag name="KSO_WM_TEMPLATE_CATEGORY" val="custom"/>
  <p:tag name="KSO_WM_TEMPLATE_INDEX" val="20205081"/>
</p:tagLst>
</file>

<file path=ppt/tags/tag128.xml><?xml version="1.0" encoding="utf-8"?>
<p:tagLst xmlns:p="http://schemas.openxmlformats.org/presentationml/2006/main">
  <p:tag name="KSO_WM_BEAUTIFY_FLAG" val="#wm#"/>
  <p:tag name="KSO_WM_TEMPLATE_CATEGORY" val="custom"/>
  <p:tag name="KSO_WM_TEMPLATE_INDEX" val="20205081"/>
</p:tagLst>
</file>

<file path=ppt/tags/tag129.xml><?xml version="1.0" encoding="utf-8"?>
<p:tagLst xmlns:p="http://schemas.openxmlformats.org/presentationml/2006/main">
  <p:tag name="KSO_WM_BEAUTIFY_FLAG" val="#wm#"/>
  <p:tag name="KSO_WM_TEMPLATE_CATEGORY" val="custom"/>
  <p:tag name="KSO_WM_TEMPLATE_INDEX" val="2020508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DIAGRAM_VIRTUALLY_FRAME" val="{&quot;height&quot;:72.55,&quot;left&quot;:0,&quot;top&quot;:199.85,&quot;width&quot;:201.1}"/>
</p:tagLst>
</file>

<file path=ppt/tags/tag131.xml><?xml version="1.0" encoding="utf-8"?>
<p:tagLst xmlns:p="http://schemas.openxmlformats.org/presentationml/2006/main">
  <p:tag name="KSO_WM_DIAGRAM_VIRTUALLY_FRAME" val="{&quot;height&quot;:72.55,&quot;left&quot;:0,&quot;top&quot;:199.85,&quot;width&quot;:201.1}"/>
</p:tagLst>
</file>

<file path=ppt/tags/tag132.xml><?xml version="1.0" encoding="utf-8"?>
<p:tagLst xmlns:p="http://schemas.openxmlformats.org/presentationml/2006/main">
  <p:tag name="KSO_WM_DIAGRAM_VIRTUALLY_FRAME" val="{&quot;height&quot;:72.55,&quot;left&quot;:0,&quot;top&quot;:199.85,&quot;width&quot;:201.1}"/>
</p:tagLst>
</file>

<file path=ppt/tags/tag133.xml><?xml version="1.0" encoding="utf-8"?>
<p:tagLst xmlns:p="http://schemas.openxmlformats.org/presentationml/2006/main">
  <p:tag name="KSO_WM_DIAGRAM_VIRTUALLY_FRAME" val="{&quot;height&quot;:72.55,&quot;left&quot;:0,&quot;top&quot;:199.85,&quot;width&quot;:201.1}"/>
</p:tagLst>
</file>

<file path=ppt/tags/tag134.xml><?xml version="1.0" encoding="utf-8"?>
<p:tagLst xmlns:p="http://schemas.openxmlformats.org/presentationml/2006/main">
  <p:tag name="KSO_WM_BEAUTIFY_FLAG" val="#wm#"/>
  <p:tag name="KSO_WM_TEMPLATE_CATEGORY" val="custom"/>
  <p:tag name="KSO_WM_TEMPLATE_INDEX" val="20205081"/>
</p:tagLst>
</file>

<file path=ppt/tags/tag135.xml><?xml version="1.0" encoding="utf-8"?>
<p:tagLst xmlns:p="http://schemas.openxmlformats.org/presentationml/2006/main">
  <p:tag name="KSO_WM_BEAUTIFY_FLAG" val="#wm#"/>
  <p:tag name="KSO_WM_TEMPLATE_CATEGORY" val="custom"/>
  <p:tag name="KSO_WM_TEMPLATE_INDEX" val="20205081"/>
</p:tagLst>
</file>

<file path=ppt/tags/tag136.xml><?xml version="1.0" encoding="utf-8"?>
<p:tagLst xmlns:p="http://schemas.openxmlformats.org/presentationml/2006/main">
  <p:tag name="KSO_WM_BEAUTIFY_FLAG" val="#wm#"/>
  <p:tag name="KSO_WM_TEMPLATE_CATEGORY" val="custom"/>
  <p:tag name="KSO_WM_TEMPLATE_INDEX" val="20205081"/>
</p:tagLst>
</file>

<file path=ppt/tags/tag137.xml><?xml version="1.0" encoding="utf-8"?>
<p:tagLst xmlns:p="http://schemas.openxmlformats.org/presentationml/2006/main">
  <p:tag name="KSO_WM_BEAUTIFY_FLAG" val="#wm#"/>
  <p:tag name="KSO_WM_TEMPLATE_CATEGORY" val="custom"/>
  <p:tag name="KSO_WM_TEMPLATE_INDEX" val="20205081"/>
</p:tagLst>
</file>

<file path=ppt/tags/tag138.xml><?xml version="1.0" encoding="utf-8"?>
<p:tagLst xmlns:p="http://schemas.openxmlformats.org/presentationml/2006/main">
  <p:tag name="KSO_WM_BEAUTIFY_FLAG" val="#wm#"/>
  <p:tag name="KSO_WM_TEMPLATE_CATEGORY" val="custom"/>
  <p:tag name="KSO_WM_TEMPLATE_INDEX" val="20205081"/>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TABLE_ENDDRAG_ORIGIN_RECT" val="585*164"/>
  <p:tag name="TABLE_ENDDRAG_RECT" val="110*315*585*164"/>
</p:tagLst>
</file>

<file path=ppt/tags/tag141.xml><?xml version="1.0" encoding="utf-8"?>
<p:tagLst xmlns:p="http://schemas.openxmlformats.org/presentationml/2006/main">
  <p:tag name="KSO_WM_BEAUTIFY_FLAG" val="#wm#"/>
  <p:tag name="KSO_WM_TEMPLATE_CATEGORY" val="custom"/>
  <p:tag name="KSO_WM_TEMPLATE_INDEX" val="20205081"/>
</p:tagLst>
</file>

<file path=ppt/tags/tag142.xml><?xml version="1.0" encoding="utf-8"?>
<p:tagLst xmlns:p="http://schemas.openxmlformats.org/presentationml/2006/main">
  <p:tag name="KSO_WM_BEAUTIFY_FLAG" val="#wm#"/>
  <p:tag name="KSO_WM_TEMPLATE_CATEGORY" val="custom"/>
  <p:tag name="KSO_WM_TEMPLATE_INDEX" val="20205081"/>
</p:tagLst>
</file>

<file path=ppt/tags/tag143.xml><?xml version="1.0" encoding="utf-8"?>
<p:tagLst xmlns:p="http://schemas.openxmlformats.org/presentationml/2006/main">
  <p:tag name="KSO_WM_BEAUTIFY_FLAG" val="#wm#"/>
  <p:tag name="KSO_WM_TEMPLATE_CATEGORY" val="custom"/>
  <p:tag name="KSO_WM_TEMPLATE_INDEX" val="20205081"/>
</p:tagLst>
</file>

<file path=ppt/tags/tag144.xml><?xml version="1.0" encoding="utf-8"?>
<p:tagLst xmlns:p="http://schemas.openxmlformats.org/presentationml/2006/main">
  <p:tag name="KSO_WM_BEAUTIFY_FLAG" val="#wm#"/>
  <p:tag name="KSO_WM_TEMPLATE_CATEGORY" val="custom"/>
  <p:tag name="KSO_WM_TEMPLATE_INDEX" val="20205081"/>
</p:tagLst>
</file>

<file path=ppt/tags/tag145.xml><?xml version="1.0" encoding="utf-8"?>
<p:tagLst xmlns:p="http://schemas.openxmlformats.org/presentationml/2006/main">
  <p:tag name="KSO_WM_BEAUTIFY_FLAG" val="#wm#"/>
  <p:tag name="KSO_WM_TEMPLATE_CATEGORY" val="custom"/>
  <p:tag name="KSO_WM_TEMPLATE_INDEX" val="20205081"/>
</p:tagLst>
</file>

<file path=ppt/tags/tag146.xml><?xml version="1.0" encoding="utf-8"?>
<p:tagLst xmlns:p="http://schemas.openxmlformats.org/presentationml/2006/main">
  <p:tag name="KSO_WM_BEAUTIFY_FLAG" val="#wm#"/>
  <p:tag name="KSO_WM_TEMPLATE_CATEGORY" val="custom"/>
  <p:tag name="KSO_WM_TEMPLATE_INDEX" val="20205081"/>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TABLE_ENDDRAG_ORIGIN_RECT" val="553*148"/>
  <p:tag name="TABLE_ENDDRAG_RECT" val="201*386*554*148"/>
</p:tagLst>
</file>

<file path=ppt/tags/tag149.xml><?xml version="1.0" encoding="utf-8"?>
<p:tagLst xmlns:p="http://schemas.openxmlformats.org/presentationml/2006/main">
  <p:tag name="KSO_WM_BEAUTIFY_FLAG" val="#wm#"/>
  <p:tag name="KSO_WM_TEMPLATE_CATEGORY" val="custom"/>
  <p:tag name="KSO_WM_TEMPLATE_INDEX" val="2020508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BEAUTIFY_FLAG" val="#wm#"/>
  <p:tag name="KSO_WM_TEMPLATE_CATEGORY" val="custom"/>
  <p:tag name="KSO_WM_TEMPLATE_INDEX" val="20205081"/>
</p:tagLst>
</file>

<file path=ppt/tags/tag151.xml><?xml version="1.0" encoding="utf-8"?>
<p:tagLst xmlns:p="http://schemas.openxmlformats.org/presentationml/2006/main">
  <p:tag name="KSO_WM_BEAUTIFY_FLAG" val="#wm#"/>
  <p:tag name="KSO_WM_TEMPLATE_CATEGORY" val="custom"/>
  <p:tag name="KSO_WM_TEMPLATE_INDEX" val="20205081"/>
</p:tagLst>
</file>

<file path=ppt/tags/tag152.xml><?xml version="1.0" encoding="utf-8"?>
<p:tagLst xmlns:p="http://schemas.openxmlformats.org/presentationml/2006/main">
  <p:tag name="KSO_WM_BEAUTIFY_FLAG" val="#wm#"/>
  <p:tag name="KSO_WM_TEMPLATE_CATEGORY" val="custom"/>
  <p:tag name="KSO_WM_TEMPLATE_INDEX" val="20205081"/>
</p:tagLst>
</file>

<file path=ppt/tags/tag153.xml><?xml version="1.0" encoding="utf-8"?>
<p:tagLst xmlns:p="http://schemas.openxmlformats.org/presentationml/2006/main">
  <p:tag name="resource_record_key" val="{&quot;71&quot;:[76235679512]}"/>
  <p:tag name="commondata" val="eyJjb3VudCI6NzEsImhkaWQiOiI2MzMxNDgwYjc4MzU0ZWIwMDZkMTAzYzUzOWU2N2VkOCIsInVzZXJDb3VudCI6MX0="/>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PA" val="v4.3.3"/>
</p:tagLst>
</file>

<file path=ppt/tags/tag64.xml><?xml version="1.0" encoding="utf-8"?>
<p:tagLst xmlns:p="http://schemas.openxmlformats.org/presentationml/2006/main">
  <p:tag name="KSO_WM_DIAGRAM_VIRTUALLY_FRAME" val="{&quot;height&quot;:313.0173228346457,&quot;left&quot;:160.77488188976378,&quot;top&quot;:175.58110236220472,&quot;width&quot;:793.2}"/>
</p:tagLst>
</file>

<file path=ppt/tags/tag65.xml><?xml version="1.0" encoding="utf-8"?>
<p:tagLst xmlns:p="http://schemas.openxmlformats.org/presentationml/2006/main">
  <p:tag name="KSO_WM_DIAGRAM_VIRTUALLY_FRAME" val="{&quot;height&quot;:313.0173228346457,&quot;left&quot;:160.77488188976378,&quot;top&quot;:175.58110236220472,&quot;width&quot;:793.2}"/>
</p:tagLst>
</file>

<file path=ppt/tags/tag66.xml><?xml version="1.0" encoding="utf-8"?>
<p:tagLst xmlns:p="http://schemas.openxmlformats.org/presentationml/2006/main">
  <p:tag name="KSO_WM_DIAGRAM_VIRTUALLY_FRAME" val="{&quot;height&quot;:313.0173228346457,&quot;left&quot;:160.77488188976378,&quot;top&quot;:175.58110236220472,&quot;width&quot;:793.2}"/>
</p:tagLst>
</file>

<file path=ppt/tags/tag67.xml><?xml version="1.0" encoding="utf-8"?>
<p:tagLst xmlns:p="http://schemas.openxmlformats.org/presentationml/2006/main">
  <p:tag name="KSO_WM_DIAGRAM_VIRTUALLY_FRAME" val="{&quot;height&quot;:313.0173228346457,&quot;left&quot;:160.77488188976378,&quot;top&quot;:175.58110236220472,&quot;width&quot;:793.2}"/>
</p:tagLst>
</file>

<file path=ppt/tags/tag68.xml><?xml version="1.0" encoding="utf-8"?>
<p:tagLst xmlns:p="http://schemas.openxmlformats.org/presentationml/2006/main">
  <p:tag name="KSO_WM_DIAGRAM_VIRTUALLY_FRAME" val="{&quot;height&quot;:313.0173228346457,&quot;left&quot;:160.77488188976378,&quot;top&quot;:175.58110236220472,&quot;width&quot;:793.2}"/>
</p:tagLst>
</file>

<file path=ppt/tags/tag69.xml><?xml version="1.0" encoding="utf-8"?>
<p:tagLst xmlns:p="http://schemas.openxmlformats.org/presentationml/2006/main">
  <p:tag name="KSO_WM_DIAGRAM_VIRTUALLY_FRAME" val="{&quot;height&quot;:313.0173228346457,&quot;left&quot;:160.77488188976378,&quot;top&quot;:175.58110236220472,&quot;width&quot;:793.2}"/>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DIAGRAM_VIRTUALLY_FRAME" val="{&quot;height&quot;:313.0173228346457,&quot;left&quot;:160.77488188976378,&quot;top&quot;:175.58110236220472,&quot;width&quot;:793.2}"/>
</p:tagLst>
</file>

<file path=ppt/tags/tag71.xml><?xml version="1.0" encoding="utf-8"?>
<p:tagLst xmlns:p="http://schemas.openxmlformats.org/presentationml/2006/main">
  <p:tag name="KSO_WM_DIAGRAM_VIRTUALLY_FRAME" val="{&quot;height&quot;:313.0173228346457,&quot;left&quot;:160.77488188976378,&quot;top&quot;:175.58110236220472,&quot;width&quot;:793.2}"/>
</p:tagLst>
</file>

<file path=ppt/tags/tag72.xml><?xml version="1.0" encoding="utf-8"?>
<p:tagLst xmlns:p="http://schemas.openxmlformats.org/presentationml/2006/main">
  <p:tag name="KSO_WM_DIAGRAM_VIRTUALLY_FRAME" val="{&quot;height&quot;:313.0173228346457,&quot;left&quot;:160.77488188976378,&quot;top&quot;:175.58110236220472,&quot;width&quot;:793.2}"/>
</p:tagLst>
</file>

<file path=ppt/tags/tag73.xml><?xml version="1.0" encoding="utf-8"?>
<p:tagLst xmlns:p="http://schemas.openxmlformats.org/presentationml/2006/main">
  <p:tag name="KSO_WM_DIAGRAM_VIRTUALLY_FRAME" val="{&quot;height&quot;:313.0173228346457,&quot;left&quot;:160.77488188976378,&quot;top&quot;:175.58110236220472,&quot;width&quot;:793.2}"/>
</p:tagLst>
</file>

<file path=ppt/tags/tag74.xml><?xml version="1.0" encoding="utf-8"?>
<p:tagLst xmlns:p="http://schemas.openxmlformats.org/presentationml/2006/main">
  <p:tag name="KSO_WM_DIAGRAM_VIRTUALLY_FRAME" val="{&quot;height&quot;:313.0173228346457,&quot;left&quot;:160.77488188976378,&quot;top&quot;:175.58110236220472,&quot;width&quot;:793.2}"/>
</p:tagLst>
</file>

<file path=ppt/tags/tag75.xml><?xml version="1.0" encoding="utf-8"?>
<p:tagLst xmlns:p="http://schemas.openxmlformats.org/presentationml/2006/main">
  <p:tag name="KSO_WM_DIAGRAM_VIRTUALLY_FRAME" val="{&quot;height&quot;:313.0173228346457,&quot;left&quot;:160.77488188976378,&quot;top&quot;:175.58110236220472,&quot;width&quot;:793.2}"/>
</p:tagLst>
</file>

<file path=ppt/tags/tag76.xml><?xml version="1.0" encoding="utf-8"?>
<p:tagLst xmlns:p="http://schemas.openxmlformats.org/presentationml/2006/main">
  <p:tag name="KSO_WM_DIAGRAM_VIRTUALLY_FRAME" val="{&quot;height&quot;:313.0173228346457,&quot;left&quot;:160.77488188976378,&quot;top&quot;:175.58110236220472,&quot;width&quot;:793.2}"/>
</p:tagLst>
</file>

<file path=ppt/tags/tag77.xml><?xml version="1.0" encoding="utf-8"?>
<p:tagLst xmlns:p="http://schemas.openxmlformats.org/presentationml/2006/main">
  <p:tag name="KSO_WM_DIAGRAM_VIRTUALLY_FRAME" val="{&quot;height&quot;:313.0173228346457,&quot;left&quot;:160.77488188976378,&quot;top&quot;:175.58110236220472,&quot;width&quot;:793.2}"/>
</p:tagLst>
</file>

<file path=ppt/tags/tag78.xml><?xml version="1.0" encoding="utf-8"?>
<p:tagLst xmlns:p="http://schemas.openxmlformats.org/presentationml/2006/main">
  <p:tag name="KSO_WM_DIAGRAM_VIRTUALLY_FRAME" val="{&quot;height&quot;:313.0173228346457,&quot;left&quot;:160.77488188976378,&quot;top&quot;:175.58110236220472,&quot;width&quot;:793.2}"/>
</p:tagLst>
</file>

<file path=ppt/tags/tag79.xml><?xml version="1.0" encoding="utf-8"?>
<p:tagLst xmlns:p="http://schemas.openxmlformats.org/presentationml/2006/main">
  <p:tag name="KSO_WM_DIAGRAM_VIRTUALLY_FRAME" val="{&quot;height&quot;:313.0173228346457,&quot;left&quot;:160.77488188976378,&quot;top&quot;:175.58110236220472,&quot;width&quot;:793.2}"/>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DIAGRAM_VIRTUALLY_FRAME" val="{&quot;height&quot;:313.0173228346457,&quot;left&quot;:160.77488188976378,&quot;top&quot;:175.58110236220472,&quot;width&quot;:793.2}"/>
</p:tagLst>
</file>

<file path=ppt/tags/tag81.xml><?xml version="1.0" encoding="utf-8"?>
<p:tagLst xmlns:p="http://schemas.openxmlformats.org/presentationml/2006/main">
  <p:tag name="KSO_WM_DIAGRAM_VIRTUALLY_FRAME" val="{&quot;height&quot;:313.0173228346457,&quot;left&quot;:160.77488188976378,&quot;top&quot;:175.58110236220472,&quot;width&quot;:793.2}"/>
</p:tagLst>
</file>

<file path=ppt/tags/tag82.xml><?xml version="1.0" encoding="utf-8"?>
<p:tagLst xmlns:p="http://schemas.openxmlformats.org/presentationml/2006/main">
  <p:tag name="KSO_WM_DIAGRAM_VIRTUALLY_FRAME" val="{&quot;height&quot;:313.0173228346457,&quot;left&quot;:160.77488188976378,&quot;top&quot;:175.58110236220472,&quot;width&quot;:793.2}"/>
</p:tagLst>
</file>

<file path=ppt/tags/tag83.xml><?xml version="1.0" encoding="utf-8"?>
<p:tagLst xmlns:p="http://schemas.openxmlformats.org/presentationml/2006/main">
  <p:tag name="KSO_WM_DIAGRAM_VIRTUALLY_FRAME" val="{&quot;height&quot;:313.0173228346457,&quot;left&quot;:160.77488188976378,&quot;top&quot;:175.58110236220472,&quot;width&quot;:793.2}"/>
</p:tagLst>
</file>

<file path=ppt/tags/tag84.xml><?xml version="1.0" encoding="utf-8"?>
<p:tagLst xmlns:p="http://schemas.openxmlformats.org/presentationml/2006/main">
  <p:tag name="KSO_WM_DIAGRAM_VIRTUALLY_FRAME" val="{&quot;height&quot;:313.0173228346457,&quot;left&quot;:160.77488188976378,&quot;top&quot;:175.58110236220472,&quot;width&quot;:793.2}"/>
</p:tagLst>
</file>

<file path=ppt/tags/tag85.xml><?xml version="1.0" encoding="utf-8"?>
<p:tagLst xmlns:p="http://schemas.openxmlformats.org/presentationml/2006/main">
  <p:tag name="KSO_WM_DIAGRAM_VIRTUALLY_FRAME" val="{&quot;height&quot;:313.0173228346457,&quot;left&quot;:160.77488188976378,&quot;top&quot;:175.58110236220472,&quot;width&quot;:793.2}"/>
</p:tagLst>
</file>

<file path=ppt/tags/tag8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SPECIAL_SOURCE" val="bdnull"/>
</p:tagLst>
</file>

<file path=ppt/tags/tag92.xml><?xml version="1.0" encoding="utf-8"?>
<p:tagLst xmlns:p="http://schemas.openxmlformats.org/presentationml/2006/main">
  <p:tag name="KSO_WM_BEAUTIFY_FLAG" val="#wm#"/>
  <p:tag name="KSO_WM_TEMPLATE_CATEGORY" val="custom"/>
  <p:tag name="KSO_WM_TEMPLATE_INDEX" val="20205081"/>
</p:tagLst>
</file>

<file path=ppt/tags/tag93.xml><?xml version="1.0" encoding="utf-8"?>
<p:tagLst xmlns:p="http://schemas.openxmlformats.org/presentationml/2006/main">
  <p:tag name="KSO_WM_BEAUTIFY_FLAG" val="#wm#"/>
  <p:tag name="KSO_WM_TEMPLATE_CATEGORY" val="custom"/>
  <p:tag name="KSO_WM_TEMPLATE_INDEX" val="20205081"/>
</p:tagLst>
</file>

<file path=ppt/tags/tag94.xml><?xml version="1.0" encoding="utf-8"?>
<p:tagLst xmlns:p="http://schemas.openxmlformats.org/presentationml/2006/main">
  <p:tag name="KSO_WM_BEAUTIFY_FLAG" val="#wm#"/>
  <p:tag name="KSO_WM_TEMPLATE_CATEGORY" val="custom"/>
  <p:tag name="KSO_WM_TEMPLATE_INDEX" val="20205081"/>
</p:tagLst>
</file>

<file path=ppt/tags/tag95.xml><?xml version="1.0" encoding="utf-8"?>
<p:tagLst xmlns:p="http://schemas.openxmlformats.org/presentationml/2006/main">
  <p:tag name="KSO_WM_BEAUTIFY_FLAG" val="#wm#"/>
  <p:tag name="KSO_WM_TEMPLATE_CATEGORY" val="custom"/>
  <p:tag name="KSO_WM_TEMPLATE_INDEX" val="20205081"/>
</p:tagLst>
</file>

<file path=ppt/tags/tag96.xml><?xml version="1.0" encoding="utf-8"?>
<p:tagLst xmlns:p="http://schemas.openxmlformats.org/presentationml/2006/main">
  <p:tag name="KSO_WM_BEAUTIFY_FLAG" val="#wm#"/>
  <p:tag name="KSO_WM_TEMPLATE_CATEGORY" val="custom"/>
  <p:tag name="KSO_WM_TEMPLATE_INDEX" val="20205081"/>
</p:tagLst>
</file>

<file path=ppt/tags/tag97.xml><?xml version="1.0" encoding="utf-8"?>
<p:tagLst xmlns:p="http://schemas.openxmlformats.org/presentationml/2006/main">
  <p:tag name="KSO_WM_BEAUTIFY_FLAG" val="#wm#"/>
  <p:tag name="KSO_WM_TEMPLATE_CATEGORY" val="custom"/>
  <p:tag name="KSO_WM_TEMPLATE_INDEX" val="20205081"/>
</p:tagLst>
</file>

<file path=ppt/tags/tag98.xml><?xml version="1.0" encoding="utf-8"?>
<p:tagLst xmlns:p="http://schemas.openxmlformats.org/presentationml/2006/main">
  <p:tag name="KSO_WM_BEAUTIFY_FLAG" val="#wm#"/>
  <p:tag name="KSO_WM_TEMPLATE_CATEGORY" val="custom"/>
  <p:tag name="KSO_WM_TEMPLATE_INDEX" val="20205081"/>
</p:tagLst>
</file>

<file path=ppt/tags/tag99.xml><?xml version="1.0" encoding="utf-8"?>
<p:tagLst xmlns:p="http://schemas.openxmlformats.org/presentationml/2006/main">
  <p:tag name="KSO_WM_BEAUTIFY_FLAG" val="#wm#"/>
  <p:tag name="KSO_WM_TEMPLATE_CATEGORY" val="custom"/>
  <p:tag name="KSO_WM_TEMPLATE_INDEX" val="20205081"/>
</p:tagLst>
</file>

<file path=ppt/theme/theme1.xml><?xml version="1.0" encoding="utf-8"?>
<a:theme xmlns:a="http://schemas.openxmlformats.org/drawingml/2006/main" name="Office 主题​​">
  <a:themeElements>
    <a:clrScheme name="">
      <a:dk1>
        <a:srgbClr val="000000"/>
      </a:dk1>
      <a:lt1>
        <a:srgbClr val="FFFFFF"/>
      </a:lt1>
      <a:dk2>
        <a:srgbClr val="133930"/>
      </a:dk2>
      <a:lt2>
        <a:srgbClr val="F6FCFA"/>
      </a:lt2>
      <a:accent1>
        <a:srgbClr val="318F79"/>
      </a:accent1>
      <a:accent2>
        <a:srgbClr val="60BA91"/>
      </a:accent2>
      <a:accent3>
        <a:srgbClr val="78B47F"/>
      </a:accent3>
      <a:accent4>
        <a:srgbClr val="83A45A"/>
      </a:accent4>
      <a:accent5>
        <a:srgbClr val="A8A95A"/>
      </a:accent5>
      <a:accent6>
        <a:srgbClr val="C0A348"/>
      </a:accent6>
      <a:hlink>
        <a:srgbClr val="658BD5"/>
      </a:hlink>
      <a:folHlink>
        <a:srgbClr val="A16AA5"/>
      </a:folHlink>
    </a:clrScheme>
    <a:fontScheme name="aisfj1od">
      <a:majorFont>
        <a:latin typeface="Arial Narrow"/>
        <a:ea typeface="汉仪全唐诗简"/>
        <a:cs typeface=""/>
      </a:majorFont>
      <a:minorFont>
        <a:latin typeface="Arial Narrow"/>
        <a:ea typeface="汉仪全唐诗简"/>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包图主题2">
  <a:themeElements>
    <a:clrScheme name="自定义 277">
      <a:dk1>
        <a:srgbClr val="000000"/>
      </a:dk1>
      <a:lt1>
        <a:srgbClr val="FFFFFF"/>
      </a:lt1>
      <a:dk2>
        <a:srgbClr val="778495"/>
      </a:dk2>
      <a:lt2>
        <a:srgbClr val="F0F0F0"/>
      </a:lt2>
      <a:accent1>
        <a:srgbClr val="E53238"/>
      </a:accent1>
      <a:accent2>
        <a:srgbClr val="0064D2"/>
      </a:accent2>
      <a:accent3>
        <a:srgbClr val="E53238"/>
      </a:accent3>
      <a:accent4>
        <a:srgbClr val="0064D2"/>
      </a:accent4>
      <a:accent5>
        <a:srgbClr val="E53238"/>
      </a:accent5>
      <a:accent6>
        <a:srgbClr val="0064D2"/>
      </a:accent6>
      <a:hlink>
        <a:srgbClr val="E53238"/>
      </a:hlink>
      <a:folHlink>
        <a:srgbClr val="BFBFBF"/>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w="28575" cmpd="sng">
          <a:solidFill>
            <a:schemeClr val="accent3">
              <a:lumMod val="50000"/>
            </a:schemeClr>
          </a:solidFill>
          <a:prstDash val="dash"/>
        </a:ln>
      </a:spPr>
      <a:bodyPr rtlCol="0" anchor="ctr"/>
      <a:lstStyle>
        <a:defPPr algn="ctr">
          <a:defRPr lang="zh-CN" altLang="en-US"/>
        </a:defPPr>
      </a:lstStyle>
      <a:style>
        <a:lnRef idx="2">
          <a:schemeClr val="accent6"/>
        </a:lnRef>
        <a:fillRef idx="1">
          <a:schemeClr val="lt1"/>
        </a:fillRef>
        <a:effectRef idx="0">
          <a:schemeClr val="accent6"/>
        </a:effectRef>
        <a:fontRef idx="minor">
          <a:schemeClr val="dk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7755</Words>
  <Application>WPS 演示</Application>
  <PresentationFormat>宽屏</PresentationFormat>
  <Paragraphs>932</Paragraphs>
  <Slides>68</Slides>
  <Notes>20</Notes>
  <HiddenSlides>1</HiddenSlides>
  <MMClips>0</MMClips>
  <ScaleCrop>false</ScaleCrop>
  <HeadingPairs>
    <vt:vector size="8" baseType="variant">
      <vt:variant>
        <vt:lpstr>已用的字体</vt:lpstr>
      </vt:variant>
      <vt:variant>
        <vt:i4>15</vt:i4>
      </vt:variant>
      <vt:variant>
        <vt:lpstr>主题</vt:lpstr>
      </vt:variant>
      <vt:variant>
        <vt:i4>3</vt:i4>
      </vt:variant>
      <vt:variant>
        <vt:lpstr>嵌入 OLE 服务器</vt:lpstr>
      </vt:variant>
      <vt:variant>
        <vt:i4>1</vt:i4>
      </vt:variant>
      <vt:variant>
        <vt:lpstr>幻灯片标题</vt:lpstr>
      </vt:variant>
      <vt:variant>
        <vt:i4>68</vt:i4>
      </vt:variant>
    </vt:vector>
  </HeadingPairs>
  <TitlesOfParts>
    <vt:vector size="87" baseType="lpstr">
      <vt:lpstr>Arial</vt:lpstr>
      <vt:lpstr>宋体</vt:lpstr>
      <vt:lpstr>Wingdings</vt:lpstr>
      <vt:lpstr>思源宋体 CN</vt:lpstr>
      <vt:lpstr>Wingdings</vt:lpstr>
      <vt:lpstr>微软雅黑</vt:lpstr>
      <vt:lpstr>黑体</vt:lpstr>
      <vt:lpstr>汉仪全唐诗简</vt:lpstr>
      <vt:lpstr>标准粗黑</vt:lpstr>
      <vt:lpstr>汉仪文黑-75简</vt:lpstr>
      <vt:lpstr>Arial Narrow</vt:lpstr>
      <vt:lpstr>Times New Roman</vt:lpstr>
      <vt:lpstr>Arial Unicode MS</vt:lpstr>
      <vt:lpstr>Calibri</vt:lpstr>
      <vt:lpstr>微软雅黑 Light</vt:lpstr>
      <vt:lpstr>Office 主题​​</vt:lpstr>
      <vt:lpstr>WPS</vt:lpstr>
      <vt:lpstr>包图主题2</vt:lpstr>
      <vt:lpstr>MS_ClipArt_Gallery.2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美如蓝</dc:creator>
  <cp:lastModifiedBy>SJ1398607493</cp:lastModifiedBy>
  <cp:revision>461</cp:revision>
  <dcterms:created xsi:type="dcterms:W3CDTF">2021-06-20T12:49:00Z</dcterms:created>
  <dcterms:modified xsi:type="dcterms:W3CDTF">2024-06-13T08:11:22Z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B62EE7C561C544D6956D25709A801CD2_13</vt:lpwstr>
  </property>
  <property fmtid="{D5CDD505-2E9C-101B-9397-08002B2CF9AE}" pid="3" name="KSOProductBuildVer">
    <vt:lpwstr>2052-12.1.0.16929</vt:lpwstr>
  </property>
  <property fmtid="{D5CDD505-2E9C-101B-9397-08002B2CF9AE}" pid="4" name="KSOTemplateUUID">
    <vt:lpwstr>v1.0_mb_Da+FHKf0X8MNbCS3kl8dyg==</vt:lpwstr>
  </property>
</Properties>
</file>