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16" r:id="rId3"/>
    <p:sldMasterId id="2147483728" r:id="rId4"/>
  </p:sldMasterIdLst>
  <p:notesMasterIdLst>
    <p:notesMasterId r:id="rId6"/>
  </p:notesMasterIdLst>
  <p:handoutMasterIdLst>
    <p:handoutMasterId r:id="rId46"/>
  </p:handoutMasterIdLst>
  <p:sldIdLst>
    <p:sldId id="376" r:id="rId5"/>
    <p:sldId id="465" r:id="rId7"/>
    <p:sldId id="453" r:id="rId8"/>
    <p:sldId id="616" r:id="rId9"/>
    <p:sldId id="464" r:id="rId10"/>
    <p:sldId id="450" r:id="rId11"/>
    <p:sldId id="704" r:id="rId12"/>
    <p:sldId id="672" r:id="rId13"/>
    <p:sldId id="673" r:id="rId14"/>
    <p:sldId id="674" r:id="rId15"/>
    <p:sldId id="675" r:id="rId16"/>
    <p:sldId id="676" r:id="rId17"/>
    <p:sldId id="705" r:id="rId18"/>
    <p:sldId id="677" r:id="rId19"/>
    <p:sldId id="678" r:id="rId20"/>
    <p:sldId id="679" r:id="rId21"/>
    <p:sldId id="680" r:id="rId22"/>
    <p:sldId id="681" r:id="rId23"/>
    <p:sldId id="682" r:id="rId24"/>
    <p:sldId id="683" r:id="rId25"/>
    <p:sldId id="684" r:id="rId26"/>
    <p:sldId id="685" r:id="rId27"/>
    <p:sldId id="686" r:id="rId28"/>
    <p:sldId id="687" r:id="rId29"/>
    <p:sldId id="688" r:id="rId30"/>
    <p:sldId id="689" r:id="rId31"/>
    <p:sldId id="690" r:id="rId32"/>
    <p:sldId id="691" r:id="rId33"/>
    <p:sldId id="692" r:id="rId34"/>
    <p:sldId id="693" r:id="rId35"/>
    <p:sldId id="694" r:id="rId36"/>
    <p:sldId id="695" r:id="rId37"/>
    <p:sldId id="696" r:id="rId38"/>
    <p:sldId id="697" r:id="rId39"/>
    <p:sldId id="698" r:id="rId40"/>
    <p:sldId id="699" r:id="rId41"/>
    <p:sldId id="700" r:id="rId42"/>
    <p:sldId id="701" r:id="rId43"/>
    <p:sldId id="702" r:id="rId44"/>
    <p:sldId id="568" r:id="rId45"/>
  </p:sldIdLst>
  <p:sldSz cx="12192000" cy="6858000"/>
  <p:notesSz cx="6858000" cy="9144000"/>
  <p:embeddedFontLst>
    <p:embeddedFont>
      <p:font typeface="微软雅黑" panose="020B0503020204020204" charset="-122"/>
      <p:regular r:id="rId51"/>
    </p:embeddedFont>
    <p:embeddedFont>
      <p:font typeface="Arial Narrow" panose="020B0606020202030204" charset="0"/>
      <p:regular r:id="rId52"/>
      <p:bold r:id="rId53"/>
      <p:italic r:id="rId54"/>
      <p:boldItalic r:id="rId55"/>
    </p:embeddedFont>
    <p:embeddedFont>
      <p:font typeface="Calibri" panose="020F0502020204030204" charset="0"/>
      <p:regular r:id="rId56"/>
      <p:bold r:id="rId57"/>
      <p:italic r:id="rId58"/>
      <p:boldItalic r:id="rId59"/>
    </p:embeddedFont>
    <p:embeddedFont>
      <p:font typeface="微软雅黑 Light" panose="020B0502040204020203" pitchFamily="34"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0" name="pengshufeng" initials="psf"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3742F"/>
    <a:srgbClr val="48A088"/>
    <a:srgbClr val="6F49DD"/>
    <a:srgbClr val="42ACEE"/>
    <a:srgbClr val="5CA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234" autoAdjust="0"/>
    <p:restoredTop sz="96469" autoAdjust="0"/>
  </p:normalViewPr>
  <p:slideViewPr>
    <p:cSldViewPr snapToGrid="0" showGuides="1">
      <p:cViewPr varScale="1">
        <p:scale>
          <a:sx n="77" d="100"/>
          <a:sy n="77" d="100"/>
        </p:scale>
        <p:origin x="77" y="163"/>
      </p:cViewPr>
      <p:guideLst>
        <p:guide orient="horz" pos="2160"/>
        <p:guide pos="3817"/>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6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1" Type="http://schemas.openxmlformats.org/officeDocument/2006/relationships/tags" Target="tags/tag121.xml"/><Relationship Id="rId60" Type="http://schemas.openxmlformats.org/officeDocument/2006/relationships/font" Target="fonts/font10.fntdata"/><Relationship Id="rId6" Type="http://schemas.openxmlformats.org/officeDocument/2006/relationships/notesMaster" Target="notesMasters/notesMaster1.xml"/><Relationship Id="rId59" Type="http://schemas.openxmlformats.org/officeDocument/2006/relationships/font" Target="fonts/font9.fntdata"/><Relationship Id="rId58" Type="http://schemas.openxmlformats.org/officeDocument/2006/relationships/font" Target="fonts/font8.fntdata"/><Relationship Id="rId57" Type="http://schemas.openxmlformats.org/officeDocument/2006/relationships/font" Target="fonts/font7.fntdata"/><Relationship Id="rId56" Type="http://schemas.openxmlformats.org/officeDocument/2006/relationships/font" Target="fonts/font6.fntdata"/><Relationship Id="rId55" Type="http://schemas.openxmlformats.org/officeDocument/2006/relationships/font" Target="fonts/font5.fntdata"/><Relationship Id="rId54" Type="http://schemas.openxmlformats.org/officeDocument/2006/relationships/font" Target="fonts/font4.fntdata"/><Relationship Id="rId53" Type="http://schemas.openxmlformats.org/officeDocument/2006/relationships/font" Target="fonts/font3.fntdata"/><Relationship Id="rId52" Type="http://schemas.openxmlformats.org/officeDocument/2006/relationships/font" Target="fonts/font2.fntdata"/><Relationship Id="rId51" Type="http://schemas.openxmlformats.org/officeDocument/2006/relationships/font" Target="fonts/font1.fntdata"/><Relationship Id="rId50" Type="http://schemas.openxmlformats.org/officeDocument/2006/relationships/commentAuthors" Target="commentAuthors.xml"/><Relationship Id="rId5" Type="http://schemas.openxmlformats.org/officeDocument/2006/relationships/slide" Target="slides/slide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1AB6C-AFE0-4DFD-A3BB-82E4179AFC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CC8E9-8CCE-456B-B840-17D175C53E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23" name="Picture Placeholder 13"/>
          <p:cNvSpPr>
            <a:spLocks noGrp="1"/>
          </p:cNvSpPr>
          <p:nvPr>
            <p:ph type="pic" sz="quarter" idx="19"/>
          </p:nvPr>
        </p:nvSpPr>
        <p:spPr>
          <a:xfrm>
            <a:off x="4723877" y="1616464"/>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5" name="Picture Placeholder 13"/>
          <p:cNvSpPr>
            <a:spLocks noGrp="1"/>
          </p:cNvSpPr>
          <p:nvPr>
            <p:ph type="pic" sz="quarter" idx="18"/>
          </p:nvPr>
        </p:nvSpPr>
        <p:spPr>
          <a:xfrm>
            <a:off x="1190615" y="1596087"/>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1" name="Picture Placeholder 13"/>
          <p:cNvSpPr>
            <a:spLocks noGrp="1"/>
          </p:cNvSpPr>
          <p:nvPr>
            <p:ph type="pic" sz="quarter" idx="16"/>
          </p:nvPr>
        </p:nvSpPr>
        <p:spPr>
          <a:xfrm>
            <a:off x="9235260" y="1552688"/>
            <a:ext cx="1931285" cy="1931285"/>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9301965"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4636791"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2" name="Picture Placeholder 13"/>
          <p:cNvSpPr>
            <a:spLocks noGrp="1"/>
          </p:cNvSpPr>
          <p:nvPr>
            <p:ph type="pic" sz="quarter" idx="17"/>
          </p:nvPr>
        </p:nvSpPr>
        <p:spPr>
          <a:xfrm>
            <a:off x="6941199"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88942" y="1608281"/>
            <a:ext cx="3125157" cy="416687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862578" y="1574046"/>
            <a:ext cx="2206198" cy="367699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649022" y="1336204"/>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5" name="Picture Placeholder 13"/>
          <p:cNvSpPr>
            <a:spLocks noGrp="1"/>
          </p:cNvSpPr>
          <p:nvPr>
            <p:ph type="pic" sz="quarter" idx="17"/>
          </p:nvPr>
        </p:nvSpPr>
        <p:spPr>
          <a:xfrm>
            <a:off x="1649023" y="3111106"/>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6" name="Picture Placeholder 13"/>
          <p:cNvSpPr>
            <a:spLocks noGrp="1"/>
          </p:cNvSpPr>
          <p:nvPr>
            <p:ph type="pic" sz="quarter" idx="18"/>
          </p:nvPr>
        </p:nvSpPr>
        <p:spPr>
          <a:xfrm>
            <a:off x="1649021" y="4886008"/>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738368" y="1909426"/>
            <a:ext cx="2356392" cy="351834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6" name="图片占位符 2"/>
          <p:cNvSpPr>
            <a:spLocks noGrp="1"/>
          </p:cNvSpPr>
          <p:nvPr>
            <p:ph type="pic" sz="quarter" idx="16"/>
          </p:nvPr>
        </p:nvSpPr>
        <p:spPr>
          <a:xfrm>
            <a:off x="8551584" y="1419239"/>
            <a:ext cx="2608812" cy="3291117"/>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411705" y="1304607"/>
            <a:ext cx="4620128" cy="212748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8" name="Picture Placeholder 13"/>
          <p:cNvSpPr>
            <a:spLocks noGrp="1"/>
          </p:cNvSpPr>
          <p:nvPr>
            <p:ph type="pic" sz="quarter" idx="17"/>
          </p:nvPr>
        </p:nvSpPr>
        <p:spPr>
          <a:xfrm>
            <a:off x="4168058" y="1805371"/>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49357" y="1805372"/>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529389" y="1573143"/>
            <a:ext cx="3192376" cy="411737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06793"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6416194"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254270" y="3368517"/>
            <a:ext cx="3879204" cy="218205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260405" y="1759171"/>
            <a:ext cx="3386879" cy="3386879"/>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563979" y="1896980"/>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232056" y="2335391"/>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2121569" y="1941096"/>
            <a:ext cx="1263316" cy="126331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964595" y="170671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844083" y="176808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5" name="Picture Placeholder 13"/>
          <p:cNvSpPr>
            <a:spLocks noGrp="1"/>
          </p:cNvSpPr>
          <p:nvPr>
            <p:ph type="pic" sz="quarter" idx="18"/>
          </p:nvPr>
        </p:nvSpPr>
        <p:spPr>
          <a:xfrm>
            <a:off x="6754687" y="169987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6" name="Picture Placeholder 13"/>
          <p:cNvSpPr>
            <a:spLocks noGrp="1"/>
          </p:cNvSpPr>
          <p:nvPr>
            <p:ph type="pic" sz="quarter" idx="19"/>
          </p:nvPr>
        </p:nvSpPr>
        <p:spPr>
          <a:xfrm>
            <a:off x="9634175" y="176124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nodePh="1">
                                  <p:stCondLst>
                                    <p:cond delay="1000"/>
                                  </p:stCondLst>
                                  <p:endCondLst>
                                    <p:cond evt="begin" delay="0">
                                      <p:tn val="14"/>
                                    </p:cond>
                                  </p:end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5" grpId="0"/>
      <p:bldP spid="2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447672" y="1850054"/>
            <a:ext cx="2209800" cy="2209800"/>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597943" y="1707288"/>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6" name="Picture Placeholder 13"/>
          <p:cNvSpPr>
            <a:spLocks noGrp="1"/>
          </p:cNvSpPr>
          <p:nvPr>
            <p:ph type="pic" sz="quarter" idx="18"/>
          </p:nvPr>
        </p:nvSpPr>
        <p:spPr>
          <a:xfrm>
            <a:off x="4850002" y="1707289"/>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7" name="Picture Placeholder 13"/>
          <p:cNvSpPr>
            <a:spLocks noGrp="1"/>
          </p:cNvSpPr>
          <p:nvPr>
            <p:ph type="pic" sz="quarter" idx="19"/>
          </p:nvPr>
        </p:nvSpPr>
        <p:spPr>
          <a:xfrm>
            <a:off x="8095448" y="1700643"/>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55918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9" name="Picture Placeholder 13"/>
          <p:cNvSpPr>
            <a:spLocks noGrp="1"/>
          </p:cNvSpPr>
          <p:nvPr>
            <p:ph type="pic" sz="quarter" idx="18"/>
          </p:nvPr>
        </p:nvSpPr>
        <p:spPr>
          <a:xfrm>
            <a:off x="87922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1222462" y="1236675"/>
            <a:ext cx="4255423" cy="2836949"/>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20" name="Picture Placeholder 13"/>
          <p:cNvSpPr>
            <a:spLocks noGrp="1"/>
          </p:cNvSpPr>
          <p:nvPr>
            <p:ph type="pic" sz="quarter" idx="18"/>
          </p:nvPr>
        </p:nvSpPr>
        <p:spPr>
          <a:xfrm>
            <a:off x="5794339" y="1505279"/>
            <a:ext cx="5681281" cy="2054349"/>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772127" y="1547994"/>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437469" y="1589512"/>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470897" y="1486601"/>
            <a:ext cx="5090324" cy="1907906"/>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975297"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5" name="Picture Placeholder 13"/>
          <p:cNvSpPr>
            <a:spLocks noGrp="1"/>
          </p:cNvSpPr>
          <p:nvPr>
            <p:ph type="pic" sz="quarter" idx="17"/>
          </p:nvPr>
        </p:nvSpPr>
        <p:spPr>
          <a:xfrm>
            <a:off x="5775160"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24049" y="1862519"/>
            <a:ext cx="5165552" cy="2905623"/>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731573" y="914401"/>
            <a:ext cx="5377667" cy="3144252"/>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6590529" y="3152246"/>
            <a:ext cx="4674736" cy="262695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089702" y="1460635"/>
            <a:ext cx="4438640" cy="2496735"/>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277374" y="1437437"/>
            <a:ext cx="2917255" cy="3889305"/>
          </a:xfrm>
          <a:prstGeom prst="roundRect">
            <a:avLst/>
          </a:prstGeom>
          <a:noFill/>
          <a:effectLst>
            <a:outerShdw blurRad="50800" dist="38100" dir="5400000" algn="t" rotWithShape="0">
              <a:prstClr val="black">
                <a:alpha val="40000"/>
              </a:prstClr>
            </a:outerShdw>
          </a:effectLst>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64018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4" name="Picture Placeholder 13"/>
          <p:cNvSpPr>
            <a:spLocks noGrp="1"/>
          </p:cNvSpPr>
          <p:nvPr>
            <p:ph type="pic" sz="quarter" idx="17"/>
          </p:nvPr>
        </p:nvSpPr>
        <p:spPr>
          <a:xfrm>
            <a:off x="481634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1059542" y="2700613"/>
            <a:ext cx="2525487" cy="2827086"/>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500499" y="2081588"/>
            <a:ext cx="2984851" cy="3109223"/>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941959"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9132424"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内容与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09924" y="1410751"/>
            <a:ext cx="3589856" cy="2003171"/>
          </a:xfrm>
          <a:prstGeom prst="rect">
            <a:avLst/>
          </a:prstGeom>
        </p:spPr>
        <p:txBody>
          <a:bodyPr/>
          <a:lstStyle/>
          <a:p>
            <a:endParaRPr lang="zh-CN" altLang="en-US"/>
          </a:p>
        </p:txBody>
      </p:sp>
      <p:sp>
        <p:nvSpPr>
          <p:cNvPr id="6" name="图片占位符 4"/>
          <p:cNvSpPr>
            <a:spLocks noGrp="1"/>
          </p:cNvSpPr>
          <p:nvPr>
            <p:ph type="pic" sz="quarter" idx="11"/>
          </p:nvPr>
        </p:nvSpPr>
        <p:spPr>
          <a:xfrm>
            <a:off x="7100013" y="3756829"/>
            <a:ext cx="3589856" cy="2019294"/>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8_空白">
    <p:spTree>
      <p:nvGrpSpPr>
        <p:cNvPr id="1" name=""/>
        <p:cNvGrpSpPr/>
        <p:nvPr/>
      </p:nvGrpSpPr>
      <p:grpSpPr>
        <a:xfrm>
          <a:off x="0" y="0"/>
          <a:ext cx="0" cy="0"/>
          <a:chOff x="0" y="0"/>
          <a:chExt cx="0" cy="0"/>
        </a:xfrm>
      </p:grpSpPr>
      <p:sp>
        <p:nvSpPr>
          <p:cNvPr id="3" name="图片占位符 3"/>
          <p:cNvSpPr>
            <a:spLocks noGrp="1"/>
          </p:cNvSpPr>
          <p:nvPr>
            <p:ph type="pic" sz="quarter" idx="12"/>
          </p:nvPr>
        </p:nvSpPr>
        <p:spPr>
          <a:xfrm>
            <a:off x="1678805" y="3299889"/>
            <a:ext cx="4160385" cy="227541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5_空白">
    <p:spTree>
      <p:nvGrpSpPr>
        <p:cNvPr id="1" name=""/>
        <p:cNvGrpSpPr/>
        <p:nvPr/>
      </p:nvGrpSpPr>
      <p:grpSpPr>
        <a:xfrm>
          <a:off x="0" y="0"/>
          <a:ext cx="0" cy="0"/>
          <a:chOff x="0" y="0"/>
          <a:chExt cx="0" cy="0"/>
        </a:xfrm>
      </p:grpSpPr>
      <p:sp>
        <p:nvSpPr>
          <p:cNvPr id="10" name="图片占位符 3"/>
          <p:cNvSpPr>
            <a:spLocks noGrp="1"/>
          </p:cNvSpPr>
          <p:nvPr>
            <p:ph type="pic" sz="quarter" idx="11"/>
          </p:nvPr>
        </p:nvSpPr>
        <p:spPr>
          <a:xfrm>
            <a:off x="764405" y="1666567"/>
            <a:ext cx="10724588" cy="1732935"/>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2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30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74_空白">
    <p:spTree>
      <p:nvGrpSpPr>
        <p:cNvPr id="1" name=""/>
        <p:cNvGrpSpPr/>
        <p:nvPr/>
      </p:nvGrpSpPr>
      <p:grpSpPr>
        <a:xfrm>
          <a:off x="0" y="0"/>
          <a:ext cx="0" cy="0"/>
          <a:chOff x="0" y="0"/>
          <a:chExt cx="0" cy="0"/>
        </a:xfrm>
      </p:grpSpPr>
      <p:sp>
        <p:nvSpPr>
          <p:cNvPr id="5" name="图片占位符 7"/>
          <p:cNvSpPr>
            <a:spLocks noGrp="1"/>
          </p:cNvSpPr>
          <p:nvPr>
            <p:ph type="pic" sz="quarter" idx="10"/>
          </p:nvPr>
        </p:nvSpPr>
        <p:spPr>
          <a:xfrm>
            <a:off x="1371161" y="2565652"/>
            <a:ext cx="2707229" cy="1470436"/>
          </a:xfrm>
          <a:prstGeom prst="rect">
            <a:avLst/>
          </a:prstGeom>
        </p:spPr>
      </p:sp>
      <p:sp>
        <p:nvSpPr>
          <p:cNvPr id="6" name="图片占位符 8"/>
          <p:cNvSpPr>
            <a:spLocks noGrp="1"/>
          </p:cNvSpPr>
          <p:nvPr>
            <p:ph type="pic" sz="quarter" idx="11"/>
          </p:nvPr>
        </p:nvSpPr>
        <p:spPr>
          <a:xfrm>
            <a:off x="4742385" y="2541768"/>
            <a:ext cx="2707229" cy="1470436"/>
          </a:xfrm>
          <a:prstGeom prst="rect">
            <a:avLst/>
          </a:prstGeom>
        </p:spPr>
      </p:sp>
      <p:sp>
        <p:nvSpPr>
          <p:cNvPr id="7" name="图片占位符 9"/>
          <p:cNvSpPr>
            <a:spLocks noGrp="1"/>
          </p:cNvSpPr>
          <p:nvPr>
            <p:ph type="pic" sz="quarter" idx="12"/>
          </p:nvPr>
        </p:nvSpPr>
        <p:spPr>
          <a:xfrm>
            <a:off x="8096773" y="2606906"/>
            <a:ext cx="2707229" cy="1470436"/>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06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6_空白">
    <p:spTree>
      <p:nvGrpSpPr>
        <p:cNvPr id="1" name=""/>
        <p:cNvGrpSpPr/>
        <p:nvPr/>
      </p:nvGrpSpPr>
      <p:grpSpPr>
        <a:xfrm>
          <a:off x="0" y="0"/>
          <a:ext cx="0" cy="0"/>
          <a:chOff x="0" y="0"/>
          <a:chExt cx="0" cy="0"/>
        </a:xfrm>
      </p:grpSpPr>
      <p:sp>
        <p:nvSpPr>
          <p:cNvPr id="5" name="图片占位符 1"/>
          <p:cNvSpPr>
            <a:spLocks noGrp="1"/>
          </p:cNvSpPr>
          <p:nvPr>
            <p:ph type="pic" sz="quarter" idx="10"/>
          </p:nvPr>
        </p:nvSpPr>
        <p:spPr>
          <a:xfrm>
            <a:off x="4279901" y="2252382"/>
            <a:ext cx="1885017" cy="3364953"/>
          </a:xfrm>
          <a:prstGeom prst="rect">
            <a:avLst/>
          </a:prstGeom>
        </p:spPr>
      </p:sp>
      <p:sp>
        <p:nvSpPr>
          <p:cNvPr id="7" name="图片占位符 3"/>
          <p:cNvSpPr>
            <a:spLocks noGrp="1"/>
          </p:cNvSpPr>
          <p:nvPr>
            <p:ph type="pic" sz="quarter" idx="11"/>
          </p:nvPr>
        </p:nvSpPr>
        <p:spPr>
          <a:xfrm>
            <a:off x="6244623" y="2252382"/>
            <a:ext cx="1095977" cy="3364953"/>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59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8557179" y="1931505"/>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2284249"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454017"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32_空白">
    <p:spTree>
      <p:nvGrpSpPr>
        <p:cNvPr id="1" name=""/>
        <p:cNvGrpSpPr/>
        <p:nvPr/>
      </p:nvGrpSpPr>
      <p:grpSpPr>
        <a:xfrm>
          <a:off x="0" y="0"/>
          <a:ext cx="0" cy="0"/>
          <a:chOff x="0" y="0"/>
          <a:chExt cx="0" cy="0"/>
        </a:xfrm>
      </p:grpSpPr>
      <p:sp>
        <p:nvSpPr>
          <p:cNvPr id="6" name="图片占位符 3"/>
          <p:cNvSpPr>
            <a:spLocks noGrp="1"/>
          </p:cNvSpPr>
          <p:nvPr>
            <p:ph type="pic" sz="quarter" idx="11"/>
          </p:nvPr>
        </p:nvSpPr>
        <p:spPr>
          <a:xfrm>
            <a:off x="4881380" y="1752437"/>
            <a:ext cx="2268778" cy="2210117"/>
          </a:xfrm>
          <a:prstGeom prst="diamond">
            <a:avLst/>
          </a:prstGeom>
        </p:spPr>
        <p:txBody>
          <a:bodyPr/>
          <a:lstStyle/>
          <a:p>
            <a:endParaRPr lang="zh-CN" altLang="en-US"/>
          </a:p>
        </p:txBody>
      </p:sp>
      <p:sp>
        <p:nvSpPr>
          <p:cNvPr id="4" name="图片占位符 3"/>
          <p:cNvSpPr>
            <a:spLocks noGrp="1"/>
          </p:cNvSpPr>
          <p:nvPr>
            <p:ph type="pic" sz="quarter" idx="10"/>
          </p:nvPr>
        </p:nvSpPr>
        <p:spPr>
          <a:xfrm>
            <a:off x="1559859" y="1752437"/>
            <a:ext cx="2268778" cy="2210117"/>
          </a:xfrm>
          <a:prstGeom prst="diamond">
            <a:avLst/>
          </a:prstGeom>
        </p:spPr>
        <p:txBody>
          <a:bodyPr/>
          <a:lstStyle/>
          <a:p>
            <a:endParaRPr lang="zh-CN" altLang="en-US"/>
          </a:p>
        </p:txBody>
      </p:sp>
      <p:sp>
        <p:nvSpPr>
          <p:cNvPr id="9" name="图片占位符 3"/>
          <p:cNvSpPr>
            <a:spLocks noGrp="1"/>
          </p:cNvSpPr>
          <p:nvPr>
            <p:ph type="pic" sz="quarter" idx="12"/>
          </p:nvPr>
        </p:nvSpPr>
        <p:spPr>
          <a:xfrm>
            <a:off x="8233375" y="1752436"/>
            <a:ext cx="2268778" cy="2210117"/>
          </a:xfrm>
          <a:prstGeom prst="diamond">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63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95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2_空白">
    <p:spTree>
      <p:nvGrpSpPr>
        <p:cNvPr id="1" name=""/>
        <p:cNvGrpSpPr/>
        <p:nvPr/>
      </p:nvGrpSpPr>
      <p:grpSpPr>
        <a:xfrm>
          <a:off x="0" y="0"/>
          <a:ext cx="0" cy="0"/>
          <a:chOff x="0" y="0"/>
          <a:chExt cx="0" cy="0"/>
        </a:xfrm>
      </p:grpSpPr>
      <p:sp>
        <p:nvSpPr>
          <p:cNvPr id="3" name="图片占位符 30"/>
          <p:cNvSpPr>
            <a:spLocks noGrp="1"/>
          </p:cNvSpPr>
          <p:nvPr>
            <p:ph type="pic" sz="quarter" idx="11"/>
          </p:nvPr>
        </p:nvSpPr>
        <p:spPr>
          <a:xfrm>
            <a:off x="5743071" y="1395662"/>
            <a:ext cx="5325983" cy="229356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71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3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14598" y="1951764"/>
            <a:ext cx="2097346" cy="2096376"/>
          </a:xfrm>
          <a:prstGeom prst="rect">
            <a:avLst/>
          </a:prstGeom>
        </p:spPr>
        <p:txBody>
          <a:bodyPr/>
          <a:lstStyle/>
          <a:p>
            <a:endParaRPr lang="zh-CN" altLang="en-US"/>
          </a:p>
        </p:txBody>
      </p:sp>
      <p:sp>
        <p:nvSpPr>
          <p:cNvPr id="8" name="图片占位符 3"/>
          <p:cNvSpPr>
            <a:spLocks noGrp="1"/>
          </p:cNvSpPr>
          <p:nvPr>
            <p:ph type="pic" sz="quarter" idx="11"/>
          </p:nvPr>
        </p:nvSpPr>
        <p:spPr>
          <a:xfrm>
            <a:off x="8980057" y="1951764"/>
            <a:ext cx="2097346" cy="2096376"/>
          </a:xfrm>
          <a:prstGeom prst="rect">
            <a:avLst/>
          </a:prstGeom>
        </p:spPr>
        <p:txBody>
          <a:bodyPr/>
          <a:lstStyle/>
          <a:p>
            <a:endParaRPr lang="zh-CN" altLang="en-US"/>
          </a:p>
        </p:txBody>
      </p:sp>
      <p:sp>
        <p:nvSpPr>
          <p:cNvPr id="9" name="图片占位符 3"/>
          <p:cNvSpPr>
            <a:spLocks noGrp="1"/>
          </p:cNvSpPr>
          <p:nvPr>
            <p:ph type="pic" sz="quarter" idx="12"/>
          </p:nvPr>
        </p:nvSpPr>
        <p:spPr>
          <a:xfrm>
            <a:off x="6357730" y="1951764"/>
            <a:ext cx="2097346" cy="2096376"/>
          </a:xfrm>
          <a:prstGeom prst="rect">
            <a:avLst/>
          </a:prstGeom>
        </p:spPr>
        <p:txBody>
          <a:bodyPr/>
          <a:lstStyle/>
          <a:p>
            <a:endParaRPr lang="zh-CN" altLang="en-US"/>
          </a:p>
        </p:txBody>
      </p:sp>
      <p:sp>
        <p:nvSpPr>
          <p:cNvPr id="10" name="图片占位符 3"/>
          <p:cNvSpPr>
            <a:spLocks noGrp="1"/>
          </p:cNvSpPr>
          <p:nvPr>
            <p:ph type="pic" sz="quarter" idx="13"/>
          </p:nvPr>
        </p:nvSpPr>
        <p:spPr>
          <a:xfrm>
            <a:off x="3732359" y="1951764"/>
            <a:ext cx="2097346" cy="2096376"/>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335539" y="154342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内容与标题">
    <p:spTree>
      <p:nvGrpSpPr>
        <p:cNvPr id="1" name=""/>
        <p:cNvGrpSpPr/>
        <p:nvPr/>
      </p:nvGrpSpPr>
      <p:grpSpPr>
        <a:xfrm>
          <a:off x="0" y="0"/>
          <a:ext cx="0" cy="0"/>
          <a:chOff x="0" y="0"/>
          <a:chExt cx="0" cy="0"/>
        </a:xfrm>
      </p:grpSpPr>
      <p:sp>
        <p:nvSpPr>
          <p:cNvPr id="2" name="文本框 1"/>
          <p:cNvSpPr txBox="1"/>
          <p:nvPr userDrawn="1"/>
        </p:nvSpPr>
        <p:spPr>
          <a:xfrm>
            <a:off x="164465" y="11258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9" name="图片占位符 3"/>
          <p:cNvSpPr>
            <a:spLocks noGrp="1"/>
          </p:cNvSpPr>
          <p:nvPr>
            <p:ph type="pic" sz="quarter" idx="13"/>
          </p:nvPr>
        </p:nvSpPr>
        <p:spPr>
          <a:xfrm>
            <a:off x="8103344" y="2095402"/>
            <a:ext cx="2853414" cy="2853414"/>
          </a:xfrm>
          <a:prstGeom prst="ellipse">
            <a:avLst/>
          </a:prstGeom>
        </p:spPr>
        <p:txBody>
          <a:bodyPr/>
          <a:lstStyle/>
          <a:p>
            <a:endParaRPr lang="zh-CN" altLang="en-US"/>
          </a:p>
        </p:txBody>
      </p:sp>
    </p:spTree>
  </p:cSld>
  <p:clrMapOvr>
    <a:masterClrMapping/>
  </p:clrMapOvr>
  <p:transition advTm="2000">
    <p:pull/>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2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4576667" y="190966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175883" y="1555607"/>
            <a:ext cx="4096906" cy="4096906"/>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cxnSp>
        <p:nvCxnSpPr>
          <p:cNvPr id="6" name="直接连接符 5"/>
          <p:cNvCxnSpPr/>
          <p:nvPr userDrawn="1"/>
        </p:nvCxnSpPr>
        <p:spPr>
          <a:xfrm>
            <a:off x="745490" y="851535"/>
            <a:ext cx="10947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0" name="图片 9" descr="摄图网_401332921"/>
          <p:cNvPicPr>
            <a:picLocks noChangeAspect="1"/>
          </p:cNvPicPr>
          <p:nvPr userDrawn="1"/>
        </p:nvPicPr>
        <p:blipFill>
          <a:blip r:embed="rId2"/>
          <a:stretch>
            <a:fillRect/>
          </a:stretch>
        </p:blipFill>
        <p:spPr>
          <a:xfrm>
            <a:off x="92075" y="50165"/>
            <a:ext cx="1018540" cy="1018540"/>
          </a:xfrm>
          <a:prstGeom prst="rect">
            <a:avLst/>
          </a:prstGeom>
        </p:spPr>
      </p:pic>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27051" y="933449"/>
            <a:ext cx="8832849" cy="5278967"/>
          </a:xfrm>
          <a:prstGeom prst="rect">
            <a:avLst/>
          </a:prstGeom>
        </p:spPr>
        <p:txBody>
          <a:bodyPr/>
          <a:lstStyle>
            <a:lvl1pPr marL="0" indent="719455" eaLnBrk="1" hangingPunct="1">
              <a:lnSpc>
                <a:spcPct val="140000"/>
              </a:lnSpc>
              <a:spcBef>
                <a:spcPts val="0"/>
              </a:spcBef>
              <a:buNone/>
              <a:defRPr sz="2400">
                <a:solidFill>
                  <a:schemeClr val="tx1"/>
                </a:solidFill>
                <a:latin typeface="微软雅黑" panose="020B0503020204020204" charset="-122"/>
                <a:ea typeface="微软雅黑" panose="020B0503020204020204" charset="-122"/>
              </a:defRPr>
            </a:lvl1pPr>
            <a:lvl2pPr>
              <a:lnSpc>
                <a:spcPct val="150000"/>
              </a:lnSpc>
              <a:buNone/>
              <a:defRPr sz="2935">
                <a:solidFill>
                  <a:srgbClr val="FFCC99"/>
                </a:solidFill>
                <a:latin typeface="黑体" panose="02010609060101010101" charset="-122"/>
                <a:ea typeface="黑体" panose="02010609060101010101" charset="-122"/>
              </a:defRPr>
            </a:lvl2pPr>
            <a:lvl3pPr>
              <a:lnSpc>
                <a:spcPct val="150000"/>
              </a:lnSpc>
              <a:buNone/>
              <a:defRPr sz="2935">
                <a:solidFill>
                  <a:srgbClr val="FFCC99"/>
                </a:solidFill>
                <a:latin typeface="黑体" panose="02010609060101010101" charset="-122"/>
                <a:ea typeface="黑体" panose="02010609060101010101" charset="-122"/>
              </a:defRPr>
            </a:lvl3pPr>
            <a:lvl4pPr>
              <a:lnSpc>
                <a:spcPct val="150000"/>
              </a:lnSpc>
              <a:buNone/>
              <a:defRPr sz="2935">
                <a:solidFill>
                  <a:srgbClr val="FFCC99"/>
                </a:solidFill>
                <a:latin typeface="黑体" panose="02010609060101010101" charset="-122"/>
                <a:ea typeface="黑体" panose="02010609060101010101" charset="-122"/>
              </a:defRPr>
            </a:lvl4pPr>
            <a:lvl5pPr>
              <a:lnSpc>
                <a:spcPct val="150000"/>
              </a:lnSpc>
              <a:buNone/>
              <a:defRPr sz="2935">
                <a:solidFill>
                  <a:srgbClr val="FFCC99"/>
                </a:solidFill>
                <a:latin typeface="黑体" panose="02010609060101010101" charset="-122"/>
                <a:ea typeface="黑体" panose="02010609060101010101" charset="-122"/>
              </a:defRPr>
            </a:lvl5pPr>
          </a:lstStyle>
          <a:p>
            <a:pPr lvl="0"/>
            <a:r>
              <a:rPr lang="zh-CN" altLang="en-US" dirty="0"/>
              <a:t>单击此处编辑母版文本样式</a:t>
            </a:r>
            <a:endParaRPr lang="zh-CN" altLang="en-US" dirty="0"/>
          </a:p>
        </p:txBody>
      </p:sp>
      <p:grpSp>
        <p:nvGrpSpPr>
          <p:cNvPr id="10" name="组合 9"/>
          <p:cNvGrpSpPr/>
          <p:nvPr userDrawn="1"/>
        </p:nvGrpSpPr>
        <p:grpSpPr>
          <a:xfrm>
            <a:off x="9075565" y="6363132"/>
            <a:ext cx="1829900" cy="209140"/>
            <a:chOff x="7531084" y="4876401"/>
            <a:chExt cx="1372425" cy="156855"/>
          </a:xfrm>
        </p:grpSpPr>
        <p:sp>
          <p:nvSpPr>
            <p:cNvPr id="5" name="燕尾形 4"/>
            <p:cNvSpPr/>
            <p:nvPr userDrawn="1"/>
          </p:nvSpPr>
          <p:spPr>
            <a:xfrm>
              <a:off x="7531084"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6" name="燕尾形 5"/>
            <p:cNvSpPr/>
            <p:nvPr userDrawn="1"/>
          </p:nvSpPr>
          <p:spPr>
            <a:xfrm>
              <a:off x="7833825" y="4876401"/>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7" name="燕尾形 6"/>
            <p:cNvSpPr/>
            <p:nvPr userDrawn="1"/>
          </p:nvSpPr>
          <p:spPr>
            <a:xfrm>
              <a:off x="8136566" y="4876401"/>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8" name="燕尾形 7"/>
            <p:cNvSpPr/>
            <p:nvPr userDrawn="1"/>
          </p:nvSpPr>
          <p:spPr>
            <a:xfrm>
              <a:off x="8439306"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9" name="燕尾形 8"/>
            <p:cNvSpPr/>
            <p:nvPr userDrawn="1"/>
          </p:nvSpPr>
          <p:spPr>
            <a:xfrm>
              <a:off x="8742047" y="4876401"/>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15" name="Picture Placeholder 13"/>
          <p:cNvSpPr>
            <a:spLocks noGrp="1"/>
          </p:cNvSpPr>
          <p:nvPr>
            <p:ph type="pic" sz="quarter" idx="18"/>
          </p:nvPr>
        </p:nvSpPr>
        <p:spPr>
          <a:xfrm>
            <a:off x="987818" y="1223961"/>
            <a:ext cx="3960432" cy="220371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5262104" y="1652581"/>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262104" y="3799799"/>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1055351" cy="922337"/>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p:txBody>
          <a:bodyPr/>
          <a:lstStyle/>
          <a:p>
            <a:pPr lvl="0"/>
            <a:endParaRPr lang="zh-CN" altLang="en-US" noProof="1"/>
          </a:p>
        </p:txBody>
      </p:sp>
      <p:sp>
        <p:nvSpPr>
          <p:cNvPr id="4" name="日期占位符 2051"/>
          <p:cNvSpPr>
            <a:spLocks noGrp="1"/>
          </p:cNvSpPr>
          <p:nvPr>
            <p:ph type="dt" sz="half" idx="10"/>
          </p:nvPr>
        </p:nvSpPr>
        <p:spPr>
          <a:xfrm>
            <a:off x="609275" y="6245225"/>
            <a:ext cx="2844365" cy="476250"/>
          </a:xfrm>
          <a:prstGeom prst="rect">
            <a:avLst/>
          </a:prstGeom>
        </p:spPr>
        <p:txBody>
          <a:bodyPr/>
          <a:lstStyle>
            <a:lvl1pPr>
              <a:defRPr/>
            </a:lvl1pPr>
          </a:lstStyle>
          <a:p>
            <a:pPr>
              <a:defRPr/>
            </a:pPr>
            <a:fld id="{88F4562C-DA09-48AB-BA34-345EB2C306C4}" type="datetimeFigureOut">
              <a:rPr lang="zh-CN" altLang="en-US"/>
            </a:fld>
            <a:endParaRPr lang="zh-CN" altLang="en-US"/>
          </a:p>
        </p:txBody>
      </p:sp>
      <p:sp>
        <p:nvSpPr>
          <p:cNvPr id="5" name="页脚占位符 2052"/>
          <p:cNvSpPr>
            <a:spLocks noGrp="1"/>
          </p:cNvSpPr>
          <p:nvPr>
            <p:ph type="ftr" sz="quarter" idx="11"/>
          </p:nvPr>
        </p:nvSpPr>
        <p:spPr>
          <a:xfrm>
            <a:off x="4165547" y="6245225"/>
            <a:ext cx="3860908" cy="476250"/>
          </a:xfrm>
          <a:prstGeom prst="rect">
            <a:avLst/>
          </a:prstGeom>
        </p:spPr>
        <p:txBody>
          <a:bodyPr/>
          <a:lstStyle>
            <a:lvl1pPr>
              <a:defRPr/>
            </a:lvl1pPr>
          </a:lstStyle>
          <a:p>
            <a:pPr>
              <a:defRPr/>
            </a:pPr>
            <a:endParaRPr lang="zh-CN" altLang="en-US"/>
          </a:p>
        </p:txBody>
      </p:sp>
      <p:sp>
        <p:nvSpPr>
          <p:cNvPr id="6" name="灯片编号占位符 2053"/>
          <p:cNvSpPr>
            <a:spLocks noGrp="1"/>
          </p:cNvSpPr>
          <p:nvPr>
            <p:ph type="sldNum" sz="quarter" idx="12"/>
          </p:nvPr>
        </p:nvSpPr>
        <p:spPr>
          <a:xfrm>
            <a:off x="8738361" y="6245225"/>
            <a:ext cx="2844365" cy="476250"/>
          </a:xfrm>
          <a:prstGeom prst="rect">
            <a:avLst/>
          </a:prstGeom>
        </p:spPr>
        <p:txBody>
          <a:bodyPr/>
          <a:lstStyle>
            <a:lvl1pPr>
              <a:defRPr/>
            </a:lvl1pPr>
          </a:lstStyle>
          <a:p>
            <a:pPr>
              <a:defRPr/>
            </a:pPr>
            <a:fld id="{2EBDC179-F6F4-4663-870C-67B3C0934342}" type="slidenum">
              <a:rPr lang="zh-CN" altLang="en-US"/>
            </a:fld>
            <a:endParaRPr lang="zh-CN" alt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p:spPr>
        <p:txBody>
          <a:bodyPr/>
          <a:lstStyle/>
          <a:p>
            <a:fld id="{739644C2-E6E3-4251-908E-A27FD6A9FD4B}"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p:spPr>
        <p:txBody>
          <a:bodyPr/>
          <a:lstStyle/>
          <a:p>
            <a:fld id="{2177C49E-8F3E-4CF9-A292-0711F12C8E05}"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8" Type="http://schemas.openxmlformats.org/officeDocument/2006/relationships/theme" Target="../theme/theme1.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slideLayout" Target="../slideLayouts/slideLayout92.xml"/><Relationship Id="rId13" Type="http://schemas.openxmlformats.org/officeDocument/2006/relationships/slideLayout" Target="../slideLayouts/slideLayout91.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25"/>
          <p:cNvSpPr/>
          <p:nvPr userDrawn="1"/>
        </p:nvSpPr>
        <p:spPr>
          <a:xfrm>
            <a:off x="0" y="6559"/>
            <a:ext cx="6726477" cy="6851441"/>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25"/>
          <p:cNvSpPr/>
          <p:nvPr userDrawn="1"/>
        </p:nvSpPr>
        <p:spPr>
          <a:xfrm flipH="1" flipV="1">
            <a:off x="5624186" y="-1"/>
            <a:ext cx="6567814" cy="6830974"/>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a:off x="479739" y="436380"/>
            <a:ext cx="11232097" cy="5991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defTabSz="914400" rtl="0" eaLnBrk="1" latinLnBrk="0" hangingPunct="1">
        <a:lnSpc>
          <a:spcPct val="90000"/>
        </a:lnSpc>
        <a:spcBef>
          <a:spcPct val="0"/>
        </a:spcBef>
        <a:buNone/>
        <a:defRPr sz="4400" kern="1200">
          <a:solidFill>
            <a:schemeClr val="tx1"/>
          </a:solidFill>
          <a:latin typeface="思源宋体 CN" panose="02020400000000000000" pitchFamily="18" charset="-122"/>
          <a:ea typeface="思源宋体 CN" panose="020204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panose="02020400000000000000" pitchFamily="18" charset="-122"/>
          <a:ea typeface="思源宋体 CN"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panose="02020400000000000000" pitchFamily="18" charset="-122"/>
          <a:ea typeface="思源宋体 CN"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panose="02020400000000000000" pitchFamily="18" charset="-122"/>
          <a:ea typeface="思源宋体 CN"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4.xml"/><Relationship Id="rId2" Type="http://schemas.openxmlformats.org/officeDocument/2006/relationships/image" Target="../media/image3.png"/><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tags" Target="../tags/tag95.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6.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4.xml"/><Relationship Id="rId1" Type="http://schemas.openxmlformats.org/officeDocument/2006/relationships/tags" Target="../tags/tag9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9.xml"/><Relationship Id="rId1" Type="http://schemas.openxmlformats.org/officeDocument/2006/relationships/tags" Target="../tags/tag10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01.xml"/><Relationship Id="rId2" Type="http://schemas.openxmlformats.org/officeDocument/2006/relationships/image" Target="../media/image14.png"/><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2.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3.xml"/></Relationships>
</file>

<file path=ppt/slides/_rels/slide2.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5" Type="http://schemas.openxmlformats.org/officeDocument/2006/relationships/slideLayout" Target="../slideLayouts/slideLayout1.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5.xml"/><Relationship Id="rId19" Type="http://schemas.openxmlformats.org/officeDocument/2006/relationships/image" Target="../media/image4.png"/><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9.xml"/><Relationship Id="rId1" Type="http://schemas.openxmlformats.org/officeDocument/2006/relationships/tags" Target="../tags/tag105.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tags" Target="../tags/tag106.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7.xml"/><Relationship Id="rId1"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9.xml"/><Relationship Id="rId1" Type="http://schemas.openxmlformats.org/officeDocument/2006/relationships/tags" Target="../tags/tag110.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11.xml"/><Relationship Id="rId2" Type="http://schemas.openxmlformats.org/officeDocument/2006/relationships/image" Target="../media/image19.png"/><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image" Target="../media/image6.jpeg"/><Relationship Id="rId3" Type="http://schemas.openxmlformats.org/officeDocument/2006/relationships/image" Target="../media/image5.png"/><Relationship Id="rId2" Type="http://schemas.openxmlformats.org/officeDocument/2006/relationships/tags" Target="../tags/tag88.xml"/><Relationship Id="rId1" Type="http://schemas.openxmlformats.org/officeDocument/2006/relationships/tags" Target="../tags/tag8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2.xml"/><Relationship Id="rId1" Type="http://schemas.openxmlformats.org/officeDocument/2006/relationships/image" Target="../media/image1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4.xml"/></Relationships>
</file>

<file path=ppt/slides/_rels/slide3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69.xml"/><Relationship Id="rId2" Type="http://schemas.openxmlformats.org/officeDocument/2006/relationships/tags" Target="../tags/tag115.xml"/><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9.xml"/><Relationship Id="rId1" Type="http://schemas.openxmlformats.org/officeDocument/2006/relationships/tags" Target="../tags/tag11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7.xml"/><Relationship Id="rId1" Type="http://schemas.openxmlformats.org/officeDocument/2006/relationships/image" Target="../media/image20.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69.xml"/><Relationship Id="rId2" Type="http://schemas.openxmlformats.org/officeDocument/2006/relationships/tags" Target="../tags/tag118.xml"/><Relationship Id="rId1"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9.xml"/><Relationship Id="rId1" Type="http://schemas.openxmlformats.org/officeDocument/2006/relationships/image" Target="../media/image1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20.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5.png"/><Relationship Id="rId2" Type="http://schemas.openxmlformats.org/officeDocument/2006/relationships/tags" Target="../tags/tag90.xml"/><Relationship Id="rId1" Type="http://schemas.openxmlformats.org/officeDocument/2006/relationships/tags" Target="../tags/tag8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9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4.xml"/><Relationship Id="rId1" Type="http://schemas.openxmlformats.org/officeDocument/2006/relationships/tags" Target="../tags/tag9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9.xml"/><Relationship Id="rId1" Type="http://schemas.openxmlformats.org/officeDocument/2006/relationships/tags" Target="../tags/tag9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8"/>
          <p:cNvSpPr txBox="1"/>
          <p:nvPr>
            <p:custDataLst>
              <p:tags r:id="rId1"/>
            </p:custDataLst>
          </p:nvPr>
        </p:nvSpPr>
        <p:spPr>
          <a:xfrm>
            <a:off x="1467485" y="4674870"/>
            <a:ext cx="1402715" cy="307975"/>
          </a:xfrm>
          <a:prstGeom prst="rect">
            <a:avLst/>
          </a:prstGeom>
          <a:noFill/>
        </p:spPr>
        <p:txBody>
          <a:bodyPr wrap="square" rtlCol="0">
            <a:spAutoFit/>
            <a:scene3d>
              <a:camera prst="orthographicFront"/>
              <a:lightRig rig="threePt" dir="t"/>
            </a:scene3d>
            <a:sp3d contourW="12700"/>
          </a:bodyPr>
          <a:lstStyle/>
          <a:p>
            <a:pPr algn="ctr"/>
            <a:r>
              <a:rPr lang="zh-CN" altLang="en-US" sz="1400" dirty="0" smtClean="0">
                <a:solidFill>
                  <a:schemeClr val="bg1"/>
                </a:solidFill>
                <a:latin typeface="汉仪全唐诗简" panose="00020600040101010101" pitchFamily="18" charset="-122"/>
                <a:ea typeface="汉仪全唐诗简" panose="00020600040101010101" pitchFamily="18" charset="-122"/>
              </a:rPr>
              <a:t>输入姓名</a:t>
            </a:r>
            <a:endParaRPr lang="zh-CN" altLang="en-US" sz="1400" dirty="0" smtClean="0">
              <a:solidFill>
                <a:schemeClr val="bg1"/>
              </a:solidFill>
              <a:latin typeface="汉仪全唐诗简" panose="00020600040101010101" pitchFamily="18" charset="-122"/>
              <a:ea typeface="汉仪全唐诗简" panose="00020600040101010101" pitchFamily="18" charset="-122"/>
            </a:endParaRPr>
          </a:p>
        </p:txBody>
      </p:sp>
      <p:pic>
        <p:nvPicPr>
          <p:cNvPr id="7" name="图片 6" descr="Excel在财务中的应用（第2版）"/>
          <p:cNvPicPr>
            <a:picLocks noChangeAspect="1"/>
          </p:cNvPicPr>
          <p:nvPr/>
        </p:nvPicPr>
        <p:blipFill>
          <a:blip r:embed="rId2"/>
          <a:stretch>
            <a:fillRect/>
          </a:stretch>
        </p:blipFill>
        <p:spPr>
          <a:xfrm>
            <a:off x="7177405" y="631190"/>
            <a:ext cx="5596255" cy="5596255"/>
          </a:xfrm>
          <a:prstGeom prst="rect">
            <a:avLst/>
          </a:prstGeom>
        </p:spPr>
      </p:pic>
      <p:grpSp>
        <p:nvGrpSpPr>
          <p:cNvPr id="15" name="组合 14"/>
          <p:cNvGrpSpPr/>
          <p:nvPr/>
        </p:nvGrpSpPr>
        <p:grpSpPr>
          <a:xfrm>
            <a:off x="902970" y="1764030"/>
            <a:ext cx="8623935" cy="1397635"/>
            <a:chOff x="1573" y="2449"/>
            <a:chExt cx="13581" cy="2201"/>
          </a:xfrm>
        </p:grpSpPr>
        <p:grpSp>
          <p:nvGrpSpPr>
            <p:cNvPr id="47" name="组合 46"/>
            <p:cNvGrpSpPr/>
            <p:nvPr/>
          </p:nvGrpSpPr>
          <p:grpSpPr>
            <a:xfrm rot="0" flipH="1">
              <a:off x="8857" y="2524"/>
              <a:ext cx="2126" cy="2127"/>
              <a:chOff x="2848131" y="1860029"/>
              <a:chExt cx="3807502" cy="3807502"/>
            </a:xfrm>
          </p:grpSpPr>
          <p:sp>
            <p:nvSpPr>
              <p:cNvPr id="48" name="椭圆 4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49" name="椭圆 4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77" name="组合 76"/>
            <p:cNvGrpSpPr/>
            <p:nvPr/>
          </p:nvGrpSpPr>
          <p:grpSpPr>
            <a:xfrm rot="0" flipH="1">
              <a:off x="3321" y="2449"/>
              <a:ext cx="2126" cy="2127"/>
              <a:chOff x="2848131" y="1860029"/>
              <a:chExt cx="3807502" cy="3807502"/>
            </a:xfrm>
          </p:grpSpPr>
          <p:sp>
            <p:nvSpPr>
              <p:cNvPr id="78" name="椭圆 7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79" name="椭圆 7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2" name="组合 81"/>
            <p:cNvGrpSpPr/>
            <p:nvPr/>
          </p:nvGrpSpPr>
          <p:grpSpPr>
            <a:xfrm rot="0" flipH="1">
              <a:off x="1573" y="2450"/>
              <a:ext cx="2126" cy="2127"/>
              <a:chOff x="2848131" y="1860029"/>
              <a:chExt cx="3807502" cy="3807502"/>
            </a:xfrm>
          </p:grpSpPr>
          <p:sp>
            <p:nvSpPr>
              <p:cNvPr id="83" name="椭圆 8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4" name="椭圆 8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12" name="组合 11"/>
            <p:cNvGrpSpPr/>
            <p:nvPr/>
          </p:nvGrpSpPr>
          <p:grpSpPr>
            <a:xfrm rot="0" flipH="1">
              <a:off x="10716" y="2524"/>
              <a:ext cx="2126" cy="2127"/>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14" name="椭圆 1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7" name="组合 86"/>
            <p:cNvGrpSpPr/>
            <p:nvPr/>
          </p:nvGrpSpPr>
          <p:grpSpPr>
            <a:xfrm rot="0" flipH="1">
              <a:off x="4989" y="2519"/>
              <a:ext cx="2126" cy="2127"/>
              <a:chOff x="2848131" y="1860029"/>
              <a:chExt cx="3807502" cy="3807502"/>
            </a:xfrm>
          </p:grpSpPr>
          <p:sp>
            <p:nvSpPr>
              <p:cNvPr id="88" name="椭圆 8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9" name="椭圆 8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92" name="组合 91"/>
            <p:cNvGrpSpPr/>
            <p:nvPr/>
          </p:nvGrpSpPr>
          <p:grpSpPr>
            <a:xfrm rot="0" flipH="1">
              <a:off x="6923" y="2519"/>
              <a:ext cx="2126" cy="2127"/>
              <a:chOff x="2848131" y="1860029"/>
              <a:chExt cx="3807502" cy="3807502"/>
            </a:xfrm>
          </p:grpSpPr>
          <p:sp>
            <p:nvSpPr>
              <p:cNvPr id="93" name="椭圆 9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94" name="椭圆 9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sp>
          <p:nvSpPr>
            <p:cNvPr id="10" name="文本框 9"/>
            <p:cNvSpPr txBox="1"/>
            <p:nvPr/>
          </p:nvSpPr>
          <p:spPr>
            <a:xfrm>
              <a:off x="1970" y="2798"/>
              <a:ext cx="13185" cy="1452"/>
            </a:xfrm>
            <a:prstGeom prst="rect">
              <a:avLst/>
            </a:prstGeom>
            <a:noFill/>
          </p:spPr>
          <p:txBody>
            <a:bodyPr wrap="square" rtlCol="0" anchor="t">
              <a:spAutoFit/>
              <a:scene3d>
                <a:camera prst="orthographicFront"/>
                <a:lightRig rig="threePt" dir="t"/>
              </a:scene3d>
            </a:bodyPr>
            <a:p>
              <a:r>
                <a:rPr lang="en-US" altLang="zh-CN"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Excel</a:t>
              </a:r>
              <a:r>
                <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在财务中的应用</a:t>
              </a:r>
              <a:endPar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endParaRPr>
            </a:p>
          </p:txBody>
        </p:sp>
      </p:grpSp>
      <p:sp>
        <p:nvSpPr>
          <p:cNvPr id="16" name="文本框 15"/>
          <p:cNvSpPr txBox="1"/>
          <p:nvPr/>
        </p:nvSpPr>
        <p:spPr>
          <a:xfrm>
            <a:off x="2128520" y="3639820"/>
            <a:ext cx="4311650" cy="521970"/>
          </a:xfrm>
          <a:prstGeom prst="rect">
            <a:avLst/>
          </a:prstGeom>
          <a:noFill/>
        </p:spPr>
        <p:txBody>
          <a:bodyPr wrap="square" rtlCol="0">
            <a:spAutoFit/>
            <a:scene3d>
              <a:camera prst="orthographicFront"/>
              <a:lightRig rig="threePt" dir="t"/>
            </a:scene3d>
          </a:bodyPr>
          <a:p>
            <a:pPr algn="ctr"/>
            <a:r>
              <a:rPr lang="en-US" altLang="zh-CN" sz="2800" b="1" dirty="0">
                <a:solidFill>
                  <a:schemeClr val="accent1"/>
                </a:solidFill>
                <a:effectLst>
                  <a:outerShdw blurRad="38100" dist="25400" dir="5400000" algn="ctr" rotWithShape="0">
                    <a:srgbClr val="6E747A">
                      <a:alpha val="43000"/>
                    </a:srgbClr>
                  </a:outerShdw>
                </a:effectLst>
                <a:sym typeface="+mn-ea"/>
              </a:rPr>
              <a:t>—— </a:t>
            </a:r>
            <a:r>
              <a:rPr lang="zh-CN" altLang="en-US" sz="2800" b="1" dirty="0">
                <a:solidFill>
                  <a:schemeClr val="accent1"/>
                </a:solidFill>
                <a:effectLst>
                  <a:outerShdw blurRad="38100" dist="25400" dir="5400000" algn="ctr" rotWithShape="0">
                    <a:srgbClr val="6E747A">
                      <a:alpha val="43000"/>
                    </a:srgbClr>
                  </a:outerShdw>
                </a:effectLst>
                <a:sym typeface="+mn-ea"/>
              </a:rPr>
              <a:t>基于</a:t>
            </a:r>
            <a:r>
              <a:rPr lang="en-US" altLang="zh-CN" sz="2800" b="1" dirty="0">
                <a:solidFill>
                  <a:schemeClr val="accent1"/>
                </a:solidFill>
                <a:effectLst>
                  <a:outerShdw blurRad="38100" dist="25400" dir="5400000" algn="ctr" rotWithShape="0">
                    <a:srgbClr val="6E747A">
                      <a:alpha val="43000"/>
                    </a:srgbClr>
                  </a:outerShdw>
                </a:effectLst>
                <a:sym typeface="+mn-ea"/>
              </a:rPr>
              <a:t>WPS</a:t>
            </a:r>
            <a:r>
              <a:rPr lang="zh-CN" altLang="en-US" sz="2800" b="1" dirty="0">
                <a:solidFill>
                  <a:schemeClr val="accent1"/>
                </a:solidFill>
                <a:effectLst>
                  <a:outerShdw blurRad="38100" dist="25400" dir="5400000" algn="ctr" rotWithShape="0">
                    <a:srgbClr val="6E747A">
                      <a:alpha val="43000"/>
                    </a:srgbClr>
                  </a:outerShdw>
                </a:effectLst>
                <a:sym typeface="+mn-ea"/>
              </a:rPr>
              <a:t>版本</a:t>
            </a:r>
            <a:r>
              <a:rPr lang="en-US" altLang="zh-CN" sz="2800" b="1" dirty="0">
                <a:solidFill>
                  <a:schemeClr val="accent1"/>
                </a:solidFill>
                <a:effectLst>
                  <a:outerShdw blurRad="38100" dist="25400" dir="5400000" algn="ctr" rotWithShape="0">
                    <a:srgbClr val="6E747A">
                      <a:alpha val="43000"/>
                    </a:srgbClr>
                  </a:outerShdw>
                </a:effectLst>
                <a:sym typeface="+mn-ea"/>
              </a:rPr>
              <a:t> ——</a:t>
            </a:r>
            <a:endParaRPr lang="en-US" altLang="zh-CN" sz="2800" b="1" dirty="0">
              <a:solidFill>
                <a:schemeClr val="accent1"/>
              </a:solidFill>
              <a:effectLst>
                <a:outerShdw blurRad="38100" dist="25400" dir="5400000" algn="ctr" rotWithShape="0">
                  <a:srgbClr val="6E747A">
                    <a:alpha val="43000"/>
                  </a:srgbClr>
                </a:outerShdw>
              </a:effectLst>
              <a:sym typeface="+mn-ea"/>
            </a:endParaRPr>
          </a:p>
        </p:txBody>
      </p:sp>
      <p:sp>
        <p:nvSpPr>
          <p:cNvPr id="26" name="矩形: 圆角 87"/>
          <p:cNvSpPr/>
          <p:nvPr/>
        </p:nvSpPr>
        <p:spPr>
          <a:xfrm>
            <a:off x="3529330" y="4718050"/>
            <a:ext cx="1766570" cy="387985"/>
          </a:xfrm>
          <a:prstGeom prst="roundRect">
            <a:avLst>
              <a:gd name="adj" fmla="val 50000"/>
            </a:avLst>
          </a:prstGeom>
        </p:spPr>
        <p:style>
          <a:lnRef idx="2">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rPr>
              <a:t>主编：丁贵娥</a:t>
            </a:r>
            <a:endPar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0" name="图片 9" descr="图 7-5 在Excel中插入柱形图的结果"/>
          <p:cNvPicPr>
            <a:picLocks noChangeAspect="1"/>
          </p:cNvPicPr>
          <p:nvPr/>
        </p:nvPicPr>
        <p:blipFill>
          <a:blip r:embed="rId1"/>
          <a:stretch>
            <a:fillRect/>
          </a:stretch>
        </p:blipFill>
        <p:spPr>
          <a:xfrm>
            <a:off x="780415" y="1235075"/>
            <a:ext cx="3675380" cy="2508885"/>
          </a:xfrm>
          <a:prstGeom prst="rect">
            <a:avLst/>
          </a:prstGeom>
        </p:spPr>
      </p:pic>
      <p:pic>
        <p:nvPicPr>
          <p:cNvPr id="11" name="图片 10" descr="图 7-8 在Excel中插入折线图的结果"/>
          <p:cNvPicPr>
            <a:picLocks noChangeAspect="1"/>
          </p:cNvPicPr>
          <p:nvPr/>
        </p:nvPicPr>
        <p:blipFill>
          <a:blip r:embed="rId2"/>
          <a:stretch>
            <a:fillRect/>
          </a:stretch>
        </p:blipFill>
        <p:spPr>
          <a:xfrm>
            <a:off x="6311900" y="1235075"/>
            <a:ext cx="4009390" cy="2559685"/>
          </a:xfrm>
          <a:prstGeom prst="rect">
            <a:avLst/>
          </a:prstGeom>
        </p:spPr>
      </p:pic>
      <p:pic>
        <p:nvPicPr>
          <p:cNvPr id="12" name="图片 11" descr="图 7-11 在Excel中插入饼图的结果"/>
          <p:cNvPicPr>
            <a:picLocks noChangeAspect="1"/>
          </p:cNvPicPr>
          <p:nvPr/>
        </p:nvPicPr>
        <p:blipFill>
          <a:blip r:embed="rId3"/>
          <a:stretch>
            <a:fillRect/>
          </a:stretch>
        </p:blipFill>
        <p:spPr>
          <a:xfrm>
            <a:off x="780415" y="4022090"/>
            <a:ext cx="3615690" cy="2478405"/>
          </a:xfrm>
          <a:prstGeom prst="rect">
            <a:avLst/>
          </a:prstGeom>
        </p:spPr>
      </p:pic>
      <p:pic>
        <p:nvPicPr>
          <p:cNvPr id="13" name="图片 12" descr="图 7-14 在Excel中插入条形图的结果"/>
          <p:cNvPicPr>
            <a:picLocks noChangeAspect="1"/>
          </p:cNvPicPr>
          <p:nvPr/>
        </p:nvPicPr>
        <p:blipFill>
          <a:blip r:embed="rId4"/>
          <a:stretch>
            <a:fillRect/>
          </a:stretch>
        </p:blipFill>
        <p:spPr>
          <a:xfrm>
            <a:off x="6311900" y="4228465"/>
            <a:ext cx="4132580" cy="2266950"/>
          </a:xfrm>
          <a:prstGeom prst="rect">
            <a:avLst/>
          </a:prstGeom>
        </p:spPr>
      </p:pic>
    </p:spTree>
    <p:custDataLst>
      <p:tags r:id="rId5"/>
    </p:custDataLst>
  </p:cSld>
  <p:clrMapOvr>
    <a:masterClrMapping/>
  </p:clrMapOvr>
  <p:transition advTm="3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264033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利用</a:t>
            </a: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WPS中的EXCLE表格</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可以绘制图形：柱形图、折线图、饼图、条形图、面积图等。利用这些图表我们可以做趋势、比率分析。</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638300"/>
            <a:ext cx="10090785" cy="1922145"/>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lang="zh-CN" altLang="en-US" sz="2800" b="0">
                <a:solidFill>
                  <a:srgbClr val="000000"/>
                </a:solidFill>
                <a:cs typeface="Arial" panose="020B0604020202020204" pitchFamily="34" charset="0"/>
              </a:rPr>
              <a:t>通过</a:t>
            </a:r>
            <a:r>
              <a:rPr lang="en-US" altLang="zh-CN" sz="2800" b="0">
                <a:solidFill>
                  <a:srgbClr val="000000"/>
                </a:solidFill>
                <a:cs typeface="Arial" panose="020B0604020202020204" pitchFamily="34" charset="0"/>
              </a:rPr>
              <a:t>WPS中的EXCLE表格</a:t>
            </a:r>
            <a:r>
              <a:rPr lang="zh-CN" altLang="en-US" sz="2800" b="0">
                <a:solidFill>
                  <a:srgbClr val="000000"/>
                </a:solidFill>
                <a:cs typeface="Arial" panose="020B0604020202020204" pitchFamily="34" charset="0"/>
              </a:rPr>
              <a:t>绘制出的不同的图形在财务分析中的作用是什么</a:t>
            </a:r>
            <a:r>
              <a:rPr lang="zh-CN" sz="2800" b="0">
                <a:solidFill>
                  <a:srgbClr val="000000"/>
                </a:solidFill>
                <a:cs typeface="Arial" panose="020B0604020202020204" pitchFamily="34" charset="0"/>
              </a:rPr>
              <a:t>？</a:t>
            </a:r>
            <a:endParaRPr lang="zh-CN" sz="2800" b="0">
              <a:solidFill>
                <a:srgbClr val="000000"/>
              </a:solidFill>
              <a:cs typeface="Arial" panose="020B0604020202020204" pitchFamily="34" charset="0"/>
            </a:endParaRPr>
          </a:p>
          <a:p>
            <a:pPr marL="533400" indent="-533400"/>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363855" y="3708400"/>
            <a:ext cx="1071118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利用</a:t>
            </a:r>
            <a:r>
              <a:rPr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 </a:t>
            </a:r>
            <a:r>
              <a:rPr lang="zh-CN"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进行财务分析</a:t>
            </a:r>
            <a:endParaRPr lang="zh-CN"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7.3</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066800" y="1710690"/>
            <a:ext cx="8313420"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7</a:t>
            </a:r>
            <a:r>
              <a:rPr lang="en-US" altLang="zh-CN" sz="5400" b="1" dirty="0">
                <a:latin typeface="+mj-ea"/>
                <a:ea typeface="+mj-ea"/>
              </a:rPr>
              <a:t>.3.1 </a:t>
            </a:r>
            <a:endParaRPr lang="en-US" altLang="zh-CN" sz="5400" b="1" dirty="0">
              <a:latin typeface="+mj-ea"/>
              <a:ea typeface="+mj-ea"/>
            </a:endParaRPr>
          </a:p>
          <a:p>
            <a:pPr>
              <a:lnSpc>
                <a:spcPct val="150000"/>
              </a:lnSpc>
            </a:pPr>
            <a:r>
              <a:rPr lang="zh-CN" sz="5400" b="1" dirty="0">
                <a:latin typeface="+mj-ea"/>
                <a:ea typeface="+mj-ea"/>
              </a:rPr>
              <a:t>在</a:t>
            </a:r>
            <a:r>
              <a:rPr lang="en-US" altLang="zh-CN" sz="5400" b="1" dirty="0">
                <a:latin typeface="+mj-ea"/>
                <a:ea typeface="+mj-ea"/>
              </a:rPr>
              <a:t>”7-1 </a:t>
            </a:r>
            <a:r>
              <a:rPr lang="zh-CN" altLang="en-US" sz="5400" b="1" dirty="0">
                <a:latin typeface="+mj-ea"/>
                <a:ea typeface="+mj-ea"/>
              </a:rPr>
              <a:t>比率分析</a:t>
            </a:r>
            <a:r>
              <a:rPr lang="en-US" altLang="zh-CN" sz="5400" b="1" dirty="0">
                <a:latin typeface="+mj-ea"/>
                <a:ea typeface="+mj-ea"/>
              </a:rPr>
              <a:t>“</a:t>
            </a:r>
            <a:r>
              <a:rPr lang="zh-CN" altLang="en-US" sz="5400" b="1" dirty="0">
                <a:latin typeface="+mj-ea"/>
                <a:ea typeface="+mj-ea"/>
              </a:rPr>
              <a:t>中输入信息</a:t>
            </a:r>
            <a:endParaRPr lang="zh-CN" altLang="en-US"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【情景任务】在使用WPS中的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表格进行财务分析时，常常需要进行财务比率分析，如何在WPS中的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表格实现呢？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05791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比率分析</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：通过计算各种比率，对企业的财务状况进行的评价，</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是最常用的财务分析方法之一。</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Tree>
    <p:custDataLst>
      <p:tags r:id="rId1"/>
    </p:custDataLst>
  </p:cSld>
  <p:clrMapOvr>
    <a:masterClrMapping/>
  </p:clrMapOvr>
  <p:transition advTm="3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descr="图 7-18 将工作表命名“比率分析”"/>
          <p:cNvPicPr>
            <a:picLocks noChangeAspect="1"/>
          </p:cNvPicPr>
          <p:nvPr/>
        </p:nvPicPr>
        <p:blipFill>
          <a:blip r:embed="rId1"/>
          <a:stretch>
            <a:fillRect/>
          </a:stretch>
        </p:blipFill>
        <p:spPr>
          <a:xfrm>
            <a:off x="1336040" y="1185545"/>
            <a:ext cx="3393440" cy="4797425"/>
          </a:xfrm>
          <a:prstGeom prst="rect">
            <a:avLst/>
          </a:prstGeom>
        </p:spPr>
      </p:pic>
      <p:pic>
        <p:nvPicPr>
          <p:cNvPr id="2" name="图片 1" descr="图 7-19“比率分析”的工作表结果"/>
          <p:cNvPicPr>
            <a:picLocks noChangeAspect="1"/>
          </p:cNvPicPr>
          <p:nvPr/>
        </p:nvPicPr>
        <p:blipFill>
          <a:blip r:embed="rId2"/>
          <a:stretch>
            <a:fillRect/>
          </a:stretch>
        </p:blipFill>
        <p:spPr>
          <a:xfrm>
            <a:off x="5799455" y="1426210"/>
            <a:ext cx="3908425" cy="4556760"/>
          </a:xfrm>
          <a:prstGeom prst="rect">
            <a:avLst/>
          </a:prstGeom>
        </p:spPr>
      </p:pic>
    </p:spTree>
    <p:custDataLst>
      <p:tags r:id="rId3"/>
    </p:custDataLst>
  </p:cSld>
  <p:clrMapOvr>
    <a:masterClrMapping/>
  </p:clrMapOvr>
  <p:transition advTm="3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264033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利用</a:t>
            </a: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WPS中的EXCLE表格</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可以进行各种财务比率分析。这是做财务分析的重要方法和内容。</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638300"/>
            <a:ext cx="11125200" cy="208280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lang="zh-CN" altLang="en-US" sz="2800" b="0">
                <a:solidFill>
                  <a:srgbClr val="000000"/>
                </a:solidFill>
                <a:cs typeface="Arial" panose="020B0604020202020204" pitchFamily="34" charset="0"/>
              </a:rPr>
              <a:t>在</a:t>
            </a:r>
            <a:r>
              <a:rPr lang="en-US" altLang="zh-CN" sz="2800" b="0">
                <a:solidFill>
                  <a:srgbClr val="000000"/>
                </a:solidFill>
                <a:cs typeface="Arial" panose="020B0604020202020204" pitchFamily="34" charset="0"/>
              </a:rPr>
              <a:t>WPS</a:t>
            </a:r>
            <a:r>
              <a:rPr lang="zh-CN" altLang="en-US" sz="2800" b="0">
                <a:solidFill>
                  <a:srgbClr val="000000"/>
                </a:solidFill>
                <a:cs typeface="Arial" panose="020B0604020202020204" pitchFamily="34" charset="0"/>
              </a:rPr>
              <a:t>的</a:t>
            </a:r>
            <a:r>
              <a:rPr lang="en-US" altLang="zh-CN" sz="2800" b="0">
                <a:solidFill>
                  <a:srgbClr val="000000"/>
                </a:solidFill>
                <a:cs typeface="Arial" panose="020B0604020202020204" pitchFamily="34" charset="0"/>
              </a:rPr>
              <a:t>Excel</a:t>
            </a:r>
            <a:r>
              <a:rPr lang="zh-CN" altLang="en-US" sz="2800" b="0">
                <a:solidFill>
                  <a:srgbClr val="000000"/>
                </a:solidFill>
                <a:cs typeface="Arial" panose="020B0604020202020204" pitchFamily="34" charset="0"/>
              </a:rPr>
              <a:t>表格中如何对不同公司进行财务比率分析的对比</a:t>
            </a:r>
            <a:r>
              <a:rPr lang="zh-CN" sz="2800" b="0">
                <a:solidFill>
                  <a:srgbClr val="000000"/>
                </a:solidFill>
                <a:cs typeface="Arial" panose="020B0604020202020204" pitchFamily="34" charset="0"/>
              </a:rPr>
              <a:t>？</a:t>
            </a:r>
            <a:endParaRPr lang="zh-CN" sz="2800" b="0">
              <a:solidFill>
                <a:srgbClr val="000000"/>
              </a:solidFill>
              <a:cs typeface="Arial" panose="020B0604020202020204" pitchFamily="34" charset="0"/>
            </a:endParaRPr>
          </a:p>
          <a:p>
            <a:pPr marL="533400" indent="-533400"/>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223192" y="817880"/>
            <a:ext cx="1745615" cy="706755"/>
          </a:xfrm>
          <a:prstGeom prst="rect">
            <a:avLst/>
          </a:prstGeom>
          <a:noFill/>
        </p:spPr>
        <p:txBody>
          <a:bodyPr wrap="square" rtlCol="0">
            <a:spAutoFit/>
          </a:bodyPr>
          <a:lstStyle/>
          <a:p>
            <a:pPr algn="dist"/>
            <a:r>
              <a:rPr lang="zh-CN" altLang="en-US" sz="4000" b="1" dirty="0">
                <a:solidFill>
                  <a:schemeClr val="accent1">
                    <a:lumMod val="75000"/>
                  </a:schemeClr>
                </a:solidFill>
              </a:rPr>
              <a:t>目录</a:t>
            </a:r>
            <a:endParaRPr lang="zh-CN" altLang="en-US" sz="4000" b="1" dirty="0">
              <a:solidFill>
                <a:schemeClr val="accent1">
                  <a:lumMod val="75000"/>
                </a:schemeClr>
              </a:solidFill>
            </a:endParaRPr>
          </a:p>
        </p:txBody>
      </p:sp>
      <p:sp>
        <p:nvSpPr>
          <p:cNvPr id="22" name="文本框 21"/>
          <p:cNvSpPr txBox="1"/>
          <p:nvPr/>
        </p:nvSpPr>
        <p:spPr>
          <a:xfrm>
            <a:off x="5223192" y="1544955"/>
            <a:ext cx="1673860" cy="398780"/>
          </a:xfrm>
          <a:prstGeom prst="rect">
            <a:avLst/>
          </a:prstGeom>
          <a:noFill/>
        </p:spPr>
        <p:txBody>
          <a:bodyPr wrap="square" rtlCol="0">
            <a:spAutoFit/>
          </a:bodyPr>
          <a:lstStyle/>
          <a:p>
            <a:pPr algn="dist"/>
            <a:r>
              <a:rPr lang="en-US" altLang="zh-CN" sz="2000" dirty="0">
                <a:solidFill>
                  <a:schemeClr val="accent1">
                    <a:lumMod val="75000"/>
                  </a:schemeClr>
                </a:solidFill>
              </a:rPr>
              <a:t>CONTENTS</a:t>
            </a:r>
            <a:endParaRPr lang="en-US" altLang="zh-CN" sz="2000" dirty="0">
              <a:solidFill>
                <a:schemeClr val="accent1">
                  <a:lumMod val="75000"/>
                </a:schemeClr>
              </a:solidFill>
            </a:endParaRPr>
          </a:p>
        </p:txBody>
      </p:sp>
      <p:grpSp>
        <p:nvGrpSpPr>
          <p:cNvPr id="14" name="组合 13"/>
          <p:cNvGrpSpPr/>
          <p:nvPr>
            <p:custDataLst>
              <p:tags r:id="rId1"/>
            </p:custDataLst>
          </p:nvPr>
        </p:nvGrpSpPr>
        <p:grpSpPr>
          <a:xfrm>
            <a:off x="2041841" y="2280680"/>
            <a:ext cx="3798570" cy="633095"/>
            <a:chOff x="5142" y="3536"/>
            <a:chExt cx="5982" cy="997"/>
          </a:xfrm>
        </p:grpSpPr>
        <p:sp>
          <p:nvSpPr>
            <p:cNvPr id="28" name="圆角矩形 27"/>
            <p:cNvSpPr/>
            <p:nvPr>
              <p:custDataLst>
                <p:tags r:id="rId2"/>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01</a:t>
              </a:r>
              <a:endParaRPr lang="en-US" altLang="zh-CN" sz="2400" dirty="0">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6139" y="3536"/>
              <a:ext cx="4985" cy="871"/>
            </a:xfrm>
            <a:prstGeom prst="rect">
              <a:avLst/>
            </a:prstGeom>
            <a:noFill/>
          </p:spPr>
          <p:txBody>
            <a:bodyPr wrap="square" rtlCol="0" anchor="t">
              <a:spAutoFit/>
            </a:bodyPr>
            <a:lstStyle/>
            <a:p>
              <a:pPr algn="dist">
                <a:lnSpc>
                  <a:spcPct val="150000"/>
                </a:lnSpc>
              </a:pPr>
              <a:r>
                <a:rPr lang="zh-CN" altLang="en-US"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rPr>
                <a:t>数据、公式和函数的应用</a:t>
              </a:r>
              <a:endParaRPr lang="zh-CN" altLang="en-US"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16" name="组合 15"/>
          <p:cNvGrpSpPr/>
          <p:nvPr>
            <p:custDataLst>
              <p:tags r:id="rId4"/>
            </p:custDataLst>
          </p:nvPr>
        </p:nvGrpSpPr>
        <p:grpSpPr>
          <a:xfrm>
            <a:off x="6821486" y="2250200"/>
            <a:ext cx="4355465" cy="633095"/>
            <a:chOff x="6992" y="5301"/>
            <a:chExt cx="6859" cy="997"/>
          </a:xfrm>
        </p:grpSpPr>
        <p:sp>
          <p:nvSpPr>
            <p:cNvPr id="33" name="文本框 32"/>
            <p:cNvSpPr txBox="1"/>
            <p:nvPr>
              <p:custDataLst>
                <p:tags r:id="rId5"/>
              </p:custDataLst>
            </p:nvPr>
          </p:nvSpPr>
          <p:spPr>
            <a:xfrm>
              <a:off x="7988" y="5301"/>
              <a:ext cx="5863" cy="871"/>
            </a:xfrm>
            <a:prstGeom prst="rect">
              <a:avLst/>
            </a:prstGeom>
            <a:noFill/>
          </p:spPr>
          <p:txBody>
            <a:bodyPr wrap="square" rtlCol="0" anchor="t">
              <a:spAutoFit/>
            </a:bodyPr>
            <a:lstStyle/>
            <a:p>
              <a:pPr algn="dist">
                <a:lnSpc>
                  <a:spcPct val="150000"/>
                </a:lnSpc>
              </a:pPr>
              <a:r>
                <a:rPr lang="zh-CN" altLang="en-US"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Excel 在资金时间价值中的应用</a:t>
              </a:r>
              <a:endParaRPr lang="en-US" altLang="zh-CN" sz="1000"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圆角矩形 10"/>
            <p:cNvSpPr/>
            <p:nvPr>
              <p:custDataLst>
                <p:tags r:id="rId6"/>
              </p:custDataLst>
            </p:nvPr>
          </p:nvSpPr>
          <p:spPr>
            <a:xfrm>
              <a:off x="6992" y="5301"/>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02</a:t>
              </a:r>
              <a:endParaRPr lang="en-US" altLang="zh-CN" sz="2400" dirty="0">
                <a:latin typeface="微软雅黑" panose="020B0503020204020204" charset="-122"/>
                <a:ea typeface="微软雅黑" panose="020B0503020204020204" charset="-122"/>
              </a:endParaRPr>
            </a:p>
          </p:txBody>
        </p:sp>
      </p:grpSp>
      <p:grpSp>
        <p:nvGrpSpPr>
          <p:cNvPr id="17" name="组合 16"/>
          <p:cNvGrpSpPr/>
          <p:nvPr>
            <p:custDataLst>
              <p:tags r:id="rId7"/>
            </p:custDataLst>
          </p:nvPr>
        </p:nvGrpSpPr>
        <p:grpSpPr>
          <a:xfrm>
            <a:off x="2041841" y="3176030"/>
            <a:ext cx="4083685" cy="654685"/>
            <a:chOff x="5142" y="6158"/>
            <a:chExt cx="6431" cy="1031"/>
          </a:xfrm>
        </p:grpSpPr>
        <p:sp>
          <p:nvSpPr>
            <p:cNvPr id="36" name="文本框 35"/>
            <p:cNvSpPr txBox="1"/>
            <p:nvPr>
              <p:custDataLst>
                <p:tags r:id="rId8"/>
              </p:custDataLst>
            </p:nvPr>
          </p:nvSpPr>
          <p:spPr>
            <a:xfrm>
              <a:off x="5999" y="6158"/>
              <a:ext cx="5574"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 Excel 在筹资管理中的应用 </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2" name="圆角矩形 11"/>
            <p:cNvSpPr/>
            <p:nvPr>
              <p:custDataLst>
                <p:tags r:id="rId9"/>
              </p:custDataLst>
            </p:nvPr>
          </p:nvSpPr>
          <p:spPr>
            <a:xfrm>
              <a:off x="5142" y="619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panose="020B0503020204020204" charset="-122"/>
                  <a:ea typeface="微软雅黑" panose="020B0503020204020204" charset="-122"/>
                </a:rPr>
                <a:t>03</a:t>
              </a:r>
              <a:endParaRPr lang="en-US" altLang="zh-CN" sz="2400">
                <a:latin typeface="微软雅黑" panose="020B0503020204020204" charset="-122"/>
                <a:ea typeface="微软雅黑" panose="020B0503020204020204" charset="-122"/>
              </a:endParaRPr>
            </a:p>
          </p:txBody>
        </p:sp>
      </p:grpSp>
      <p:grpSp>
        <p:nvGrpSpPr>
          <p:cNvPr id="18" name="组合 17"/>
          <p:cNvGrpSpPr/>
          <p:nvPr>
            <p:custDataLst>
              <p:tags r:id="rId10"/>
            </p:custDataLst>
          </p:nvPr>
        </p:nvGrpSpPr>
        <p:grpSpPr>
          <a:xfrm>
            <a:off x="6821486" y="3199525"/>
            <a:ext cx="4355465" cy="633095"/>
            <a:chOff x="6407" y="7952"/>
            <a:chExt cx="6859" cy="997"/>
          </a:xfrm>
        </p:grpSpPr>
        <p:sp>
          <p:nvSpPr>
            <p:cNvPr id="39" name="文本框 38"/>
            <p:cNvSpPr txBox="1"/>
            <p:nvPr>
              <p:custDataLst>
                <p:tags r:id="rId11"/>
              </p:custDataLst>
            </p:nvPr>
          </p:nvSpPr>
          <p:spPr>
            <a:xfrm>
              <a:off x="7405" y="7952"/>
              <a:ext cx="5861"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在营运资金管理中的应用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3" name="圆角矩形 12"/>
            <p:cNvSpPr/>
            <p:nvPr>
              <p:custDataLst>
                <p:tags r:id="rId12"/>
              </p:custDataLst>
            </p:nvPr>
          </p:nvSpPr>
          <p:spPr>
            <a:xfrm>
              <a:off x="6407" y="795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04</a:t>
              </a:r>
              <a:endParaRPr lang="en-US" altLang="zh-CN" sz="2400" dirty="0">
                <a:latin typeface="微软雅黑" panose="020B0503020204020204" charset="-122"/>
                <a:ea typeface="微软雅黑" panose="020B0503020204020204" charset="-122"/>
              </a:endParaRPr>
            </a:p>
          </p:txBody>
        </p:sp>
      </p:grpSp>
      <p:grpSp>
        <p:nvGrpSpPr>
          <p:cNvPr id="31" name="组合 30"/>
          <p:cNvGrpSpPr/>
          <p:nvPr>
            <p:custDataLst>
              <p:tags r:id="rId13"/>
            </p:custDataLst>
          </p:nvPr>
        </p:nvGrpSpPr>
        <p:grpSpPr>
          <a:xfrm>
            <a:off x="2041841" y="4071600"/>
            <a:ext cx="3905885" cy="633095"/>
            <a:chOff x="5142" y="3536"/>
            <a:chExt cx="6151" cy="997"/>
          </a:xfrm>
        </p:grpSpPr>
        <p:sp>
          <p:nvSpPr>
            <p:cNvPr id="32" name="圆角矩形 27"/>
            <p:cNvSpPr/>
            <p:nvPr>
              <p:custDataLst>
                <p:tags r:id="rId14"/>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05</a:t>
              </a:r>
              <a:endParaRPr lang="en-US" altLang="zh-CN" sz="2400" dirty="0">
                <a:latin typeface="微软雅黑" panose="020B0503020204020204" charset="-122"/>
                <a:ea typeface="微软雅黑" panose="020B0503020204020204" charset="-122"/>
              </a:endParaRPr>
            </a:p>
          </p:txBody>
        </p:sp>
        <p:sp>
          <p:nvSpPr>
            <p:cNvPr id="34" name="文本框 33"/>
            <p:cNvSpPr txBox="1"/>
            <p:nvPr>
              <p:custDataLst>
                <p:tags r:id="rId15"/>
              </p:custDataLst>
            </p:nvPr>
          </p:nvSpPr>
          <p:spPr>
            <a:xfrm>
              <a:off x="5999" y="3577"/>
              <a:ext cx="5294" cy="886"/>
            </a:xfrm>
            <a:prstGeom prst="rect">
              <a:avLst/>
            </a:prstGeom>
            <a:noFill/>
          </p:spPr>
          <p:txBody>
            <a:bodyPr wrap="square" rtlCol="0" anchor="t">
              <a:no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Excel 在投资管理中的应用 </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5" name="组合 34"/>
          <p:cNvGrpSpPr/>
          <p:nvPr>
            <p:custDataLst>
              <p:tags r:id="rId16"/>
            </p:custDataLst>
          </p:nvPr>
        </p:nvGrpSpPr>
        <p:grpSpPr>
          <a:xfrm>
            <a:off x="2041841" y="4945360"/>
            <a:ext cx="4406900" cy="633095"/>
            <a:chOff x="-2283" y="6682"/>
            <a:chExt cx="6940" cy="997"/>
          </a:xfrm>
        </p:grpSpPr>
        <p:sp>
          <p:nvSpPr>
            <p:cNvPr id="37" name="文本框 36"/>
            <p:cNvSpPr txBox="1"/>
            <p:nvPr>
              <p:custDataLst>
                <p:tags r:id="rId17"/>
              </p:custDataLst>
            </p:nvPr>
          </p:nvSpPr>
          <p:spPr>
            <a:xfrm>
              <a:off x="-1286" y="6682"/>
              <a:ext cx="5943" cy="871"/>
            </a:xfrm>
            <a:prstGeom prst="rect">
              <a:avLst/>
            </a:prstGeom>
            <a:noFill/>
          </p:spPr>
          <p:txBody>
            <a:bodyPr wrap="square" rtlCol="0" anchor="t">
              <a:spAutoFit/>
            </a:bodyPr>
            <a:lstStyle/>
            <a:p>
              <a:pPr algn="dist">
                <a:lnSpc>
                  <a:spcPct val="150000"/>
                </a:lnSpc>
              </a:pPr>
              <a:r>
                <a:rPr lang="zh-CN" altLang="en-US" sz="2000" b="1" dirty="0">
                  <a:solidFill>
                    <a:srgbClr val="FF0000"/>
                  </a:solidFill>
                  <a:latin typeface="微软雅黑" panose="020B0503020204020204" charset="-122"/>
                  <a:ea typeface="微软雅黑" panose="020B0503020204020204" charset="-122"/>
                </a:rPr>
                <a:t>Excel 在财务分析管理中的应用</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38" name="圆角矩形 10"/>
            <p:cNvSpPr/>
            <p:nvPr>
              <p:custDataLst>
                <p:tags r:id="rId18"/>
              </p:custDataLst>
            </p:nvPr>
          </p:nvSpPr>
          <p:spPr>
            <a:xfrm>
              <a:off x="-2283" y="668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07</a:t>
              </a:r>
              <a:endParaRPr lang="en-US" altLang="zh-CN" sz="2400" dirty="0">
                <a:latin typeface="微软雅黑" panose="020B0503020204020204" charset="-122"/>
                <a:ea typeface="微软雅黑" panose="020B0503020204020204" charset="-122"/>
              </a:endParaRPr>
            </a:p>
          </p:txBody>
        </p:sp>
      </p:grpSp>
      <p:sp>
        <p:nvSpPr>
          <p:cNvPr id="5" name="文本框 4"/>
          <p:cNvSpPr txBox="1"/>
          <p:nvPr/>
        </p:nvSpPr>
        <p:spPr>
          <a:xfrm>
            <a:off x="647700" y="86995"/>
            <a:ext cx="2434590" cy="645160"/>
          </a:xfrm>
          <a:prstGeom prst="rect">
            <a:avLst/>
          </a:prstGeom>
          <a:noFill/>
        </p:spPr>
        <p:txBody>
          <a:bodyPr wrap="square" rtlCol="0">
            <a:spAutoFit/>
          </a:bodyPr>
          <a:p>
            <a:r>
              <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rPr>
              <a:t>教学内容</a:t>
            </a:r>
            <a:endPar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endParaRPr>
          </a:p>
        </p:txBody>
      </p:sp>
      <p:pic>
        <p:nvPicPr>
          <p:cNvPr id="10" name="图片 9"/>
          <p:cNvPicPr>
            <a:picLocks noChangeAspect="1"/>
          </p:cNvPicPr>
          <p:nvPr/>
        </p:nvPicPr>
        <p:blipFill>
          <a:blip r:embed="rId19"/>
          <a:stretch>
            <a:fillRect/>
          </a:stretch>
        </p:blipFill>
        <p:spPr>
          <a:xfrm>
            <a:off x="0" y="689610"/>
            <a:ext cx="1953895" cy="5746750"/>
          </a:xfrm>
          <a:prstGeom prst="rect">
            <a:avLst/>
          </a:prstGeom>
        </p:spPr>
      </p:pic>
      <p:sp>
        <p:nvSpPr>
          <p:cNvPr id="23" name="圆角矩形 22"/>
          <p:cNvSpPr/>
          <p:nvPr>
            <p:custDataLst>
              <p:tags r:id="rId20"/>
            </p:custDataLst>
          </p:nvPr>
        </p:nvSpPr>
        <p:spPr>
          <a:xfrm>
            <a:off x="6819581" y="409805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06</a:t>
            </a:r>
            <a:endParaRPr lang="en-US" altLang="zh-CN" sz="2400" dirty="0">
              <a:latin typeface="微软雅黑" panose="020B0503020204020204" charset="-122"/>
              <a:ea typeface="微软雅黑" panose="020B0503020204020204" charset="-122"/>
            </a:endParaRPr>
          </a:p>
        </p:txBody>
      </p:sp>
      <p:sp>
        <p:nvSpPr>
          <p:cNvPr id="24" name="文本框 23"/>
          <p:cNvSpPr txBox="1"/>
          <p:nvPr>
            <p:custDataLst>
              <p:tags r:id="rId21"/>
            </p:custDataLst>
          </p:nvPr>
        </p:nvSpPr>
        <p:spPr>
          <a:xfrm>
            <a:off x="7455216" y="407265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在会计核算管理中的应用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25" name="圆角矩形 24"/>
          <p:cNvSpPr/>
          <p:nvPr>
            <p:custDataLst>
              <p:tags r:id="rId22"/>
            </p:custDataLst>
          </p:nvPr>
        </p:nvSpPr>
        <p:spPr>
          <a:xfrm>
            <a:off x="6819581" y="494514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08</a:t>
            </a:r>
            <a:endParaRPr lang="en-US" altLang="zh-CN" sz="2400" dirty="0">
              <a:latin typeface="微软雅黑" panose="020B0503020204020204" charset="-122"/>
              <a:ea typeface="微软雅黑" panose="020B0503020204020204" charset="-122"/>
            </a:endParaRPr>
          </a:p>
        </p:txBody>
      </p:sp>
      <p:sp>
        <p:nvSpPr>
          <p:cNvPr id="26" name="文本框 25"/>
          <p:cNvSpPr txBox="1"/>
          <p:nvPr>
            <p:custDataLst>
              <p:tags r:id="rId23"/>
            </p:custDataLst>
          </p:nvPr>
        </p:nvSpPr>
        <p:spPr>
          <a:xfrm>
            <a:off x="7452676" y="494514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在固定资产管理中的应用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066800" y="1710690"/>
            <a:ext cx="8313420"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7</a:t>
            </a:r>
            <a:r>
              <a:rPr lang="en-US" altLang="zh-CN" sz="5400" b="1" dirty="0">
                <a:latin typeface="+mj-ea"/>
                <a:ea typeface="+mj-ea"/>
              </a:rPr>
              <a:t>.3.2</a:t>
            </a:r>
            <a:endParaRPr lang="en-US" altLang="zh-CN" sz="5400" b="1" dirty="0">
              <a:latin typeface="+mj-ea"/>
              <a:ea typeface="+mj-ea"/>
            </a:endParaRPr>
          </a:p>
          <a:p>
            <a:pPr>
              <a:lnSpc>
                <a:spcPct val="150000"/>
              </a:lnSpc>
            </a:pPr>
            <a:r>
              <a:rPr lang="zh-CN" sz="5400" b="1" dirty="0">
                <a:latin typeface="+mj-ea"/>
                <a:ea typeface="+mj-ea"/>
              </a:rPr>
              <a:t>在</a:t>
            </a:r>
            <a:r>
              <a:rPr lang="en-US" altLang="zh-CN" sz="5400" b="1" dirty="0">
                <a:latin typeface="+mj-ea"/>
                <a:ea typeface="+mj-ea"/>
              </a:rPr>
              <a:t>”7-2 </a:t>
            </a:r>
            <a:r>
              <a:rPr lang="zh-CN" altLang="en-US" sz="5400" b="1" dirty="0">
                <a:latin typeface="+mj-ea"/>
                <a:ea typeface="+mj-ea"/>
              </a:rPr>
              <a:t>趋势分析</a:t>
            </a:r>
            <a:r>
              <a:rPr lang="en-US" altLang="zh-CN" sz="5400" b="1" dirty="0">
                <a:latin typeface="+mj-ea"/>
                <a:ea typeface="+mj-ea"/>
              </a:rPr>
              <a:t>“</a:t>
            </a:r>
            <a:r>
              <a:rPr lang="zh-CN" altLang="en-US" sz="5400" b="1" dirty="0">
                <a:latin typeface="+mj-ea"/>
                <a:ea typeface="+mj-ea"/>
              </a:rPr>
              <a:t>中输入信息</a:t>
            </a:r>
            <a:endParaRPr lang="zh-CN" altLang="en-US"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【情景任务】在使用WPS中的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表格进行财务分析时，常常需要对企业发展趋势和财务比率指标发展趋势进行预测，如何在</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表格实现呢？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趋势分析</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：是通过对有关指标的各期对基期的变化趋势在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WPS</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EXCEL</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表格中进行图形直观展示的分析方法。</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Tree>
    <p:custDataLst>
      <p:tags r:id="rId1"/>
    </p:custDataLst>
  </p:cSld>
  <p:clrMapOvr>
    <a:masterClrMapping/>
  </p:clrMapOvr>
  <p:transition advTm="3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descr="图 7-22 设置图表类型"/>
          <p:cNvPicPr>
            <a:picLocks noChangeAspect="1"/>
          </p:cNvPicPr>
          <p:nvPr/>
        </p:nvPicPr>
        <p:blipFill>
          <a:blip r:embed="rId1"/>
          <a:stretch>
            <a:fillRect/>
          </a:stretch>
        </p:blipFill>
        <p:spPr>
          <a:xfrm>
            <a:off x="0" y="789940"/>
            <a:ext cx="6192520" cy="3827145"/>
          </a:xfrm>
          <a:prstGeom prst="rect">
            <a:avLst/>
          </a:prstGeom>
        </p:spPr>
      </p:pic>
      <p:pic>
        <p:nvPicPr>
          <p:cNvPr id="8" name="图片 7" descr="图 7-23 为插入的图表设置字体"/>
          <p:cNvPicPr>
            <a:picLocks noChangeAspect="1"/>
          </p:cNvPicPr>
          <p:nvPr/>
        </p:nvPicPr>
        <p:blipFill>
          <a:blip r:embed="rId2"/>
          <a:stretch>
            <a:fillRect/>
          </a:stretch>
        </p:blipFill>
        <p:spPr>
          <a:xfrm>
            <a:off x="6297930" y="789940"/>
            <a:ext cx="5648325" cy="3699510"/>
          </a:xfrm>
          <a:prstGeom prst="rect">
            <a:avLst/>
          </a:prstGeom>
        </p:spPr>
      </p:pic>
      <p:pic>
        <p:nvPicPr>
          <p:cNvPr id="2" name="图片 1" descr="图 7-24 “趋势分析”工作表结果"/>
          <p:cNvPicPr>
            <a:picLocks noChangeAspect="1"/>
          </p:cNvPicPr>
          <p:nvPr/>
        </p:nvPicPr>
        <p:blipFill>
          <a:blip r:embed="rId3"/>
          <a:stretch>
            <a:fillRect/>
          </a:stretch>
        </p:blipFill>
        <p:spPr>
          <a:xfrm>
            <a:off x="1879600" y="4551045"/>
            <a:ext cx="7560310" cy="2306955"/>
          </a:xfrm>
          <a:prstGeom prst="rect">
            <a:avLst/>
          </a:prstGeom>
        </p:spPr>
      </p:pic>
    </p:spTree>
    <p:custDataLst>
      <p:tags r:id="rId4"/>
    </p:custDataLst>
  </p:cSld>
  <p:clrMapOvr>
    <a:masterClrMapping/>
  </p:clrMapOvr>
  <p:transition advTm="3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264033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利用</a:t>
            </a: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WPS中的EXCLE表格</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可以进行趋势分析。通过折现图可以来实现这一功能。</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638300"/>
            <a:ext cx="10224135" cy="142367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lang="zh-CN" altLang="en-US" sz="2800" b="0">
                <a:solidFill>
                  <a:srgbClr val="000000"/>
                </a:solidFill>
                <a:cs typeface="Arial" panose="020B0604020202020204" pitchFamily="34" charset="0"/>
              </a:rPr>
              <a:t>在</a:t>
            </a:r>
            <a:r>
              <a:rPr lang="en-US" altLang="zh-CN" sz="2800" b="0">
                <a:solidFill>
                  <a:srgbClr val="000000"/>
                </a:solidFill>
                <a:cs typeface="Arial" panose="020B0604020202020204" pitchFamily="34" charset="0"/>
              </a:rPr>
              <a:t>WPS</a:t>
            </a:r>
            <a:r>
              <a:rPr lang="zh-CN" altLang="en-US" sz="2800" b="0">
                <a:solidFill>
                  <a:srgbClr val="000000"/>
                </a:solidFill>
                <a:cs typeface="Arial" panose="020B0604020202020204" pitchFamily="34" charset="0"/>
              </a:rPr>
              <a:t>的</a:t>
            </a:r>
            <a:r>
              <a:rPr lang="en-US" altLang="zh-CN" sz="2800" b="0">
                <a:solidFill>
                  <a:srgbClr val="000000"/>
                </a:solidFill>
                <a:cs typeface="Arial" panose="020B0604020202020204" pitchFamily="34" charset="0"/>
              </a:rPr>
              <a:t>Excel</a:t>
            </a:r>
            <a:r>
              <a:rPr lang="zh-CN" altLang="en-US" sz="2800" b="0">
                <a:solidFill>
                  <a:srgbClr val="000000"/>
                </a:solidFill>
                <a:cs typeface="Arial" panose="020B0604020202020204" pitchFamily="34" charset="0"/>
              </a:rPr>
              <a:t>表格中还有哪些图形可以做分析呢</a:t>
            </a:r>
            <a:r>
              <a:rPr lang="zh-CN" sz="2800" b="0">
                <a:solidFill>
                  <a:srgbClr val="000000"/>
                </a:solidFill>
                <a:cs typeface="Arial" panose="020B0604020202020204" pitchFamily="34" charset="0"/>
              </a:rPr>
              <a:t>？</a:t>
            </a:r>
            <a:endParaRPr lang="zh-CN" sz="2800" b="0">
              <a:solidFill>
                <a:srgbClr val="000000"/>
              </a:solidFill>
              <a:cs typeface="Arial" panose="020B0604020202020204" pitchFamily="34" charset="0"/>
            </a:endParaRPr>
          </a:p>
          <a:p>
            <a:pPr marL="533400" indent="-533400"/>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066800" y="1710690"/>
            <a:ext cx="8313420"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7</a:t>
            </a:r>
            <a:r>
              <a:rPr lang="en-US" altLang="zh-CN" sz="5400" b="1" dirty="0">
                <a:latin typeface="+mj-ea"/>
                <a:ea typeface="+mj-ea"/>
              </a:rPr>
              <a:t>.3.3</a:t>
            </a:r>
            <a:endParaRPr lang="en-US" altLang="zh-CN" sz="5400" b="1" dirty="0">
              <a:latin typeface="+mj-ea"/>
              <a:ea typeface="+mj-ea"/>
            </a:endParaRPr>
          </a:p>
          <a:p>
            <a:pPr>
              <a:lnSpc>
                <a:spcPct val="150000"/>
              </a:lnSpc>
            </a:pPr>
            <a:r>
              <a:rPr lang="zh-CN" sz="5400" b="1" dirty="0">
                <a:latin typeface="+mj-ea"/>
                <a:ea typeface="+mj-ea"/>
              </a:rPr>
              <a:t>在</a:t>
            </a:r>
            <a:r>
              <a:rPr lang="en-US" altLang="zh-CN" sz="5400" b="1" dirty="0">
                <a:latin typeface="+mj-ea"/>
                <a:ea typeface="+mj-ea"/>
              </a:rPr>
              <a:t>”7-3 </a:t>
            </a:r>
            <a:r>
              <a:rPr lang="zh-CN" altLang="en-US" sz="5400" b="1" dirty="0">
                <a:latin typeface="+mj-ea"/>
                <a:ea typeface="+mj-ea"/>
              </a:rPr>
              <a:t>沃尔评分法</a:t>
            </a:r>
            <a:r>
              <a:rPr lang="en-US" altLang="zh-CN" sz="5400" b="1" dirty="0">
                <a:latin typeface="+mj-ea"/>
                <a:ea typeface="+mj-ea"/>
              </a:rPr>
              <a:t>“</a:t>
            </a:r>
            <a:r>
              <a:rPr lang="zh-CN" altLang="en-US" sz="5400" b="1" dirty="0">
                <a:latin typeface="+mj-ea"/>
                <a:ea typeface="+mj-ea"/>
              </a:rPr>
              <a:t>中输入信息</a:t>
            </a:r>
            <a:endParaRPr lang="zh-CN" altLang="en-US"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【情景任务】在使用WPS中的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表格进行财务分析时，常常需要用到沃尔评分法，如何在</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表格实现呢？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沃尔评分法</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:是通过对选定的财务比率进行评分,计算综合得分,以此评价企业综合的财务状况和信用水平的评价方法。</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Tree>
    <p:custDataLst>
      <p:tags r:id="rId1"/>
    </p:custDataLst>
  </p:cSld>
  <p:clrMapOvr>
    <a:masterClrMapping/>
  </p:clrMapOvr>
  <p:transition advTm="3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descr="图 7-25 在适当位置输入信息并美化表格"/>
          <p:cNvPicPr>
            <a:picLocks noChangeAspect="1"/>
          </p:cNvPicPr>
          <p:nvPr/>
        </p:nvPicPr>
        <p:blipFill>
          <a:blip r:embed="rId1"/>
          <a:stretch>
            <a:fillRect/>
          </a:stretch>
        </p:blipFill>
        <p:spPr>
          <a:xfrm>
            <a:off x="197485" y="1414780"/>
            <a:ext cx="5831205" cy="4352925"/>
          </a:xfrm>
          <a:prstGeom prst="rect">
            <a:avLst/>
          </a:prstGeom>
        </p:spPr>
      </p:pic>
      <p:pic>
        <p:nvPicPr>
          <p:cNvPr id="2" name="图片 1" descr="图 7-31 “沃尔评分法”结果"/>
          <p:cNvPicPr>
            <a:picLocks noChangeAspect="1"/>
          </p:cNvPicPr>
          <p:nvPr/>
        </p:nvPicPr>
        <p:blipFill>
          <a:blip r:embed="rId2"/>
          <a:stretch>
            <a:fillRect/>
          </a:stretch>
        </p:blipFill>
        <p:spPr>
          <a:xfrm>
            <a:off x="6154420" y="1360805"/>
            <a:ext cx="5757545" cy="4406900"/>
          </a:xfrm>
          <a:prstGeom prst="rect">
            <a:avLst/>
          </a:prstGeom>
        </p:spPr>
      </p:pic>
    </p:spTree>
    <p:custDataLst>
      <p:tags r:id="rId3"/>
    </p:custDataLst>
  </p:cSld>
  <p:clrMapOvr>
    <a:masterClrMapping/>
  </p:clrMapOvr>
  <p:transition advTm="3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231140"/>
            <a:ext cx="2019935" cy="521970"/>
          </a:xfrm>
          <a:prstGeom prst="rect">
            <a:avLst/>
          </a:prstGeom>
          <a:noFill/>
        </p:spPr>
        <p:txBody>
          <a:bodyPr wrap="square" rtlCol="0">
            <a:spAutoFit/>
          </a:bodyPr>
          <a:p>
            <a:pPr algn="dist"/>
            <a:r>
              <a:rPr lang="zh-CN" altLang="en-US" sz="28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rPr>
              <a:t>本项目导图</a:t>
            </a:r>
            <a:endParaRPr lang="zh-CN" altLang="en-US" sz="28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324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pic>
        <p:nvPicPr>
          <p:cNvPr id="88" name="图片 88" descr="项目导图"/>
          <p:cNvPicPr>
            <a:picLocks noChangeAspect="1"/>
          </p:cNvPicPr>
          <p:nvPr/>
        </p:nvPicPr>
        <p:blipFill>
          <a:blip r:embed="rId4"/>
          <a:stretch>
            <a:fillRect/>
          </a:stretch>
        </p:blipFill>
        <p:spPr>
          <a:xfrm>
            <a:off x="-60960" y="819785"/>
            <a:ext cx="12146280" cy="52774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264033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利用</a:t>
            </a: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WPS中的EXCLE表格</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可以进行沃尔评分法对企业进行财务分析。通过相关的比率和求和计算来实现这一功能。</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638300"/>
            <a:ext cx="10224135" cy="142367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lang="zh-CN" altLang="en-US" sz="2800" b="0">
                <a:solidFill>
                  <a:srgbClr val="000000"/>
                </a:solidFill>
                <a:cs typeface="Arial" panose="020B0604020202020204" pitchFamily="34" charset="0"/>
              </a:rPr>
              <a:t>在</a:t>
            </a:r>
            <a:r>
              <a:rPr lang="en-US" altLang="zh-CN" sz="2800" b="0">
                <a:solidFill>
                  <a:srgbClr val="000000"/>
                </a:solidFill>
                <a:cs typeface="Arial" panose="020B0604020202020204" pitchFamily="34" charset="0"/>
              </a:rPr>
              <a:t>WPS</a:t>
            </a:r>
            <a:r>
              <a:rPr lang="zh-CN" altLang="en-US" sz="2800" b="0">
                <a:solidFill>
                  <a:srgbClr val="000000"/>
                </a:solidFill>
                <a:cs typeface="Arial" panose="020B0604020202020204" pitchFamily="34" charset="0"/>
              </a:rPr>
              <a:t>的</a:t>
            </a:r>
            <a:r>
              <a:rPr lang="en-US" altLang="zh-CN" sz="2800" b="0">
                <a:solidFill>
                  <a:srgbClr val="000000"/>
                </a:solidFill>
                <a:cs typeface="Arial" panose="020B0604020202020204" pitchFamily="34" charset="0"/>
              </a:rPr>
              <a:t>Excel</a:t>
            </a:r>
            <a:r>
              <a:rPr lang="zh-CN" altLang="en-US" sz="2800" b="0">
                <a:solidFill>
                  <a:srgbClr val="000000"/>
                </a:solidFill>
                <a:cs typeface="Arial" panose="020B0604020202020204" pitchFamily="34" charset="0"/>
              </a:rPr>
              <a:t>表格中进行沃尔评分法要注意哪些事项呢</a:t>
            </a:r>
            <a:r>
              <a:rPr lang="zh-CN" sz="2800" b="0">
                <a:solidFill>
                  <a:srgbClr val="000000"/>
                </a:solidFill>
                <a:cs typeface="Arial" panose="020B0604020202020204" pitchFamily="34" charset="0"/>
              </a:rPr>
              <a:t>？</a:t>
            </a:r>
            <a:endParaRPr lang="zh-CN" sz="2800" b="0">
              <a:solidFill>
                <a:srgbClr val="000000"/>
              </a:solidFill>
              <a:cs typeface="Arial" panose="020B0604020202020204" pitchFamily="34" charset="0"/>
            </a:endParaRPr>
          </a:p>
          <a:p>
            <a:pPr marL="533400" indent="-533400"/>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066800" y="1710690"/>
            <a:ext cx="8313420"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7</a:t>
            </a:r>
            <a:r>
              <a:rPr lang="en-US" altLang="zh-CN" sz="5400" b="1" dirty="0">
                <a:latin typeface="+mj-ea"/>
                <a:ea typeface="+mj-ea"/>
              </a:rPr>
              <a:t>.3.4</a:t>
            </a:r>
            <a:endParaRPr lang="en-US" altLang="zh-CN" sz="5400" b="1" dirty="0">
              <a:latin typeface="+mj-ea"/>
              <a:ea typeface="+mj-ea"/>
            </a:endParaRPr>
          </a:p>
          <a:p>
            <a:pPr>
              <a:lnSpc>
                <a:spcPct val="150000"/>
              </a:lnSpc>
            </a:pPr>
            <a:r>
              <a:rPr lang="zh-CN" sz="5400" b="1" dirty="0">
                <a:latin typeface="+mj-ea"/>
                <a:ea typeface="+mj-ea"/>
              </a:rPr>
              <a:t>在</a:t>
            </a:r>
            <a:r>
              <a:rPr lang="en-US" altLang="zh-CN" sz="5400" b="1" dirty="0">
                <a:latin typeface="+mj-ea"/>
                <a:ea typeface="+mj-ea"/>
              </a:rPr>
              <a:t>”7-4 </a:t>
            </a:r>
            <a:r>
              <a:rPr lang="zh-CN" altLang="en-US" sz="5400" b="1" dirty="0">
                <a:latin typeface="+mj-ea"/>
                <a:ea typeface="+mj-ea"/>
              </a:rPr>
              <a:t>杜邦分析</a:t>
            </a:r>
            <a:r>
              <a:rPr lang="zh-CN" altLang="en-US" sz="5400" b="1" dirty="0">
                <a:latin typeface="+mj-ea"/>
                <a:ea typeface="+mj-ea"/>
              </a:rPr>
              <a:t>法</a:t>
            </a:r>
            <a:r>
              <a:rPr lang="en-US" altLang="zh-CN" sz="5400" b="1" dirty="0">
                <a:latin typeface="+mj-ea"/>
                <a:ea typeface="+mj-ea"/>
              </a:rPr>
              <a:t>“</a:t>
            </a:r>
            <a:r>
              <a:rPr lang="zh-CN" altLang="en-US" sz="5400" b="1" dirty="0">
                <a:latin typeface="+mj-ea"/>
                <a:ea typeface="+mj-ea"/>
              </a:rPr>
              <a:t>中输入信息</a:t>
            </a:r>
            <a:endParaRPr lang="zh-CN" altLang="en-US"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【情景任务】在使用WPS中的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表格进行财务分析时，常常需要用到杜邦分析法，如何在</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表格实现呢？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3" name="图片 2" descr="图7-32"/>
          <p:cNvPicPr>
            <a:picLocks noChangeAspect="1"/>
          </p:cNvPicPr>
          <p:nvPr/>
        </p:nvPicPr>
        <p:blipFill>
          <a:blip r:embed="rId1"/>
          <a:stretch>
            <a:fillRect/>
          </a:stretch>
        </p:blipFill>
        <p:spPr>
          <a:xfrm>
            <a:off x="199390" y="1619250"/>
            <a:ext cx="11774805" cy="3619500"/>
          </a:xfrm>
          <a:prstGeom prst="rect">
            <a:avLst/>
          </a:prstGeom>
        </p:spPr>
      </p:pic>
    </p:spTree>
    <p:custDataLst>
      <p:tags r:id="rId2"/>
    </p:custDataLst>
  </p:cSld>
  <p:clrMapOvr>
    <a:masterClrMapping/>
  </p:clrMapOvr>
  <p:transition advTm="3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杜邦分析法：</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是利用主要的财务比率指标之间的关系来全面地分析企业的财务状况。</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主要由三大公式构成：1、净资产的收益率=总资产报酬率×权益乘数</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2、总资产的报酬率=销售净利润率×资产周转率</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3、净资产的收益率=销售净利率×资产周转率×权益乘数</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Tree>
    <p:custDataLst>
      <p:tags r:id="rId1"/>
    </p:custDataLst>
  </p:cSld>
  <p:clrMapOvr>
    <a:masterClrMapping/>
  </p:clrMapOvr>
  <p:transition advTm="3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descr="图7-32"/>
          <p:cNvPicPr>
            <a:picLocks noChangeAspect="1"/>
          </p:cNvPicPr>
          <p:nvPr/>
        </p:nvPicPr>
        <p:blipFill>
          <a:blip r:embed="rId1"/>
          <a:stretch>
            <a:fillRect/>
          </a:stretch>
        </p:blipFill>
        <p:spPr>
          <a:xfrm>
            <a:off x="199390" y="1619250"/>
            <a:ext cx="11774805" cy="3619500"/>
          </a:xfrm>
          <a:prstGeom prst="rect">
            <a:avLst/>
          </a:prstGeom>
        </p:spPr>
      </p:pic>
    </p:spTree>
    <p:custDataLst>
      <p:tags r:id="rId2"/>
    </p:custDataLst>
  </p:cSld>
  <p:clrMapOvr>
    <a:masterClrMapping/>
  </p:clrMapOvr>
  <p:transition advTm="3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3" name="图片 2" descr="图7-32"/>
          <p:cNvPicPr>
            <a:picLocks noChangeAspect="1"/>
          </p:cNvPicPr>
          <p:nvPr/>
        </p:nvPicPr>
        <p:blipFill>
          <a:blip r:embed="rId1"/>
          <a:stretch>
            <a:fillRect/>
          </a:stretch>
        </p:blipFill>
        <p:spPr>
          <a:xfrm>
            <a:off x="199390" y="1619250"/>
            <a:ext cx="11774805" cy="3619500"/>
          </a:xfrm>
          <a:prstGeom prst="rect">
            <a:avLst/>
          </a:prstGeom>
        </p:spPr>
      </p:pic>
    </p:spTree>
    <p:custDataLst>
      <p:tags r:id="rId2"/>
    </p:custDataLst>
  </p:cSld>
  <p:clrMapOvr>
    <a:masterClrMapping/>
  </p:clrMapOvr>
  <p:transition advTm="3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264033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利用</a:t>
            </a: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WPS中的EXCLE表格</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可以进行杜邦分析法对企业进行财务分析。通过相关的比率和表格来实现这一功能。</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171450" y="1638300"/>
            <a:ext cx="10745470" cy="142367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lang="zh-CN" altLang="en-US" sz="2800" b="0">
                <a:solidFill>
                  <a:srgbClr val="000000"/>
                </a:solidFill>
                <a:cs typeface="Arial" panose="020B0604020202020204" pitchFamily="34" charset="0"/>
              </a:rPr>
              <a:t>如何解读通过</a:t>
            </a:r>
            <a:r>
              <a:rPr lang="en-US" altLang="zh-CN" sz="2800" b="0">
                <a:solidFill>
                  <a:srgbClr val="000000"/>
                </a:solidFill>
                <a:cs typeface="Arial" panose="020B0604020202020204" pitchFamily="34" charset="0"/>
              </a:rPr>
              <a:t>WPS</a:t>
            </a:r>
            <a:r>
              <a:rPr lang="zh-CN" altLang="en-US" sz="2800" b="0">
                <a:solidFill>
                  <a:srgbClr val="000000"/>
                </a:solidFill>
                <a:cs typeface="Arial" panose="020B0604020202020204" pitchFamily="34" charset="0"/>
              </a:rPr>
              <a:t>的</a:t>
            </a:r>
            <a:r>
              <a:rPr lang="en-US" altLang="zh-CN" sz="2800" b="0">
                <a:solidFill>
                  <a:srgbClr val="000000"/>
                </a:solidFill>
                <a:cs typeface="Arial" panose="020B0604020202020204" pitchFamily="34" charset="0"/>
              </a:rPr>
              <a:t>Excel</a:t>
            </a:r>
            <a:r>
              <a:rPr lang="zh-CN" altLang="en-US" sz="2800" b="0">
                <a:solidFill>
                  <a:srgbClr val="000000"/>
                </a:solidFill>
                <a:cs typeface="Arial" panose="020B0604020202020204" pitchFamily="34" charset="0"/>
              </a:rPr>
              <a:t>表格中生成的杜邦分析法的结果呢</a:t>
            </a:r>
            <a:r>
              <a:rPr lang="zh-CN" sz="2800" b="0">
                <a:solidFill>
                  <a:srgbClr val="000000"/>
                </a:solidFill>
                <a:cs typeface="Arial" panose="020B0604020202020204" pitchFamily="34" charset="0"/>
              </a:rPr>
              <a:t>？</a:t>
            </a:r>
            <a:endParaRPr lang="zh-CN" sz="2800" b="0">
              <a:solidFill>
                <a:srgbClr val="000000"/>
              </a:solidFill>
              <a:cs typeface="Arial" panose="020B0604020202020204" pitchFamily="34" charset="0"/>
            </a:endParaRPr>
          </a:p>
          <a:p>
            <a:pPr marL="533400" indent="-533400"/>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0"/>
            <a:ext cx="2019935" cy="521970"/>
          </a:xfrm>
          <a:prstGeom prst="rect">
            <a:avLst/>
          </a:prstGeom>
          <a:noFill/>
        </p:spPr>
        <p:txBody>
          <a:bodyPr wrap="square" rtlCol="0">
            <a:spAutoFit/>
          </a:bodyPr>
          <a:p>
            <a:pPr algn="dist"/>
            <a:r>
              <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rPr>
              <a:t>学习目标</a:t>
            </a:r>
            <a:endPar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92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sp>
        <p:nvSpPr>
          <p:cNvPr id="100" name="文本框 99"/>
          <p:cNvSpPr txBox="1"/>
          <p:nvPr/>
        </p:nvSpPr>
        <p:spPr>
          <a:xfrm>
            <a:off x="1296035" y="558800"/>
            <a:ext cx="10045700" cy="6156325"/>
          </a:xfrm>
          <a:prstGeom prst="rect">
            <a:avLst/>
          </a:prstGeom>
          <a:noFill/>
          <a:ln w="9525">
            <a:noFill/>
          </a:ln>
        </p:spPr>
        <p:txBody>
          <a:bodyPr wrap="square">
            <a:spAutoFit/>
          </a:bodyPr>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◆知识目标 </a:t>
            </a:r>
            <a:r>
              <a:rPr 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  </a:t>
            </a:r>
            <a:endParaRPr sz="200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2000">
                <a:latin typeface="宋体" panose="02010600030101010101" pitchFamily="2" charset="-122"/>
                <a:ea typeface="宋体" panose="02010600030101010101" pitchFamily="2" charset="-122"/>
                <a:cs typeface="宋体" panose="02010600030101010101" pitchFamily="2" charset="-122"/>
              </a:rPr>
              <a:t>掌握流动比率、速动比率的使用方法。</a:t>
            </a:r>
            <a:endParaRPr sz="200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rPr>
              <a:t>●</a:t>
            </a:r>
            <a:r>
              <a:rPr sz="2000">
                <a:latin typeface="宋体" panose="02010600030101010101" pitchFamily="2" charset="-122"/>
                <a:ea typeface="宋体" panose="02010600030101010101" pitchFamily="2" charset="-122"/>
                <a:cs typeface="宋体" panose="02010600030101010101" pitchFamily="2" charset="-122"/>
              </a:rPr>
              <a:t> 掌握应收账款周转率、总资产周转率、存货周转率的使用方法。</a:t>
            </a:r>
            <a:endParaRPr sz="200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rPr>
              <a:t>●</a:t>
            </a:r>
            <a:r>
              <a:rPr sz="2000">
                <a:latin typeface="宋体" panose="02010600030101010101" pitchFamily="2" charset="-122"/>
                <a:ea typeface="宋体" panose="02010600030101010101" pitchFamily="2" charset="-122"/>
                <a:cs typeface="宋体" panose="02010600030101010101" pitchFamily="2" charset="-122"/>
              </a:rPr>
              <a:t> 掌握销售净利率、总资产报酬率、净资产报酬率的使用方法。</a:t>
            </a:r>
            <a:endParaRPr sz="200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rPr>
              <a:t>●</a:t>
            </a:r>
            <a:r>
              <a:rPr sz="2000">
                <a:latin typeface="宋体" panose="02010600030101010101" pitchFamily="2" charset="-122"/>
                <a:ea typeface="宋体" panose="02010600030101010101" pitchFamily="2" charset="-122"/>
                <a:cs typeface="宋体" panose="02010600030101010101" pitchFamily="2" charset="-122"/>
              </a:rPr>
              <a:t> 理解财务分析的原理和作用。</a:t>
            </a:r>
            <a:endParaRPr sz="200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◆能力目标</a:t>
            </a:r>
            <a:endParaRPr 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2000" b="0">
                <a:latin typeface="宋体" panose="02010600030101010101" pitchFamily="2" charset="-122"/>
                <a:ea typeface="宋体" panose="02010600030101010101" pitchFamily="2" charset="-122"/>
                <a:cs typeface="宋体" panose="02010600030101010101" pitchFamily="2" charset="-122"/>
              </a:rPr>
              <a:t>能利用WPS中Excel表格比率功能计算速动比率和流动比率。</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2000" b="0">
                <a:latin typeface="宋体" panose="02010600030101010101" pitchFamily="2" charset="-122"/>
                <a:ea typeface="宋体" panose="02010600030101010101" pitchFamily="2" charset="-122"/>
                <a:cs typeface="宋体" panose="02010600030101010101" pitchFamily="2" charset="-122"/>
              </a:rPr>
              <a:t>能利用WPS中Excel表格比率功能总资产收益率和存货周转率。</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2000" b="0">
                <a:latin typeface="宋体" panose="02010600030101010101" pitchFamily="2" charset="-122"/>
                <a:ea typeface="宋体" panose="02010600030101010101" pitchFamily="2" charset="-122"/>
                <a:cs typeface="宋体" panose="02010600030101010101" pitchFamily="2" charset="-122"/>
              </a:rPr>
              <a:t>能利用WPS中Excel表格比率功能计算总资产报酬率和销售净利率。</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2000" b="0">
                <a:latin typeface="宋体" panose="02010600030101010101" pitchFamily="2" charset="-122"/>
                <a:ea typeface="宋体" panose="02010600030101010101" pitchFamily="2" charset="-122"/>
                <a:cs typeface="宋体" panose="02010600030101010101" pitchFamily="2" charset="-122"/>
              </a:rPr>
              <a:t>能利用WPS中Excel表格绘制折线图进行趋势分析。</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sz="2000" b="0">
                <a:latin typeface="宋体" panose="02010600030101010101" pitchFamily="2" charset="-122"/>
                <a:ea typeface="宋体" panose="02010600030101010101" pitchFamily="2" charset="-122"/>
                <a:cs typeface="宋体" panose="02010600030101010101" pitchFamily="2" charset="-122"/>
              </a:rPr>
              <a:t>能利用WPS中Excel表格绘制面积图进行比率分析的可视化展示。</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◆素质目标</a:t>
            </a: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 </a:t>
            </a:r>
            <a:r>
              <a:rPr sz="2000" b="0">
                <a:latin typeface="宋体" panose="02010600030101010101" pitchFamily="2" charset="-122"/>
                <a:ea typeface="宋体" panose="02010600030101010101" pitchFamily="2" charset="-122"/>
                <a:cs typeface="宋体" panose="02010600030101010101" pitchFamily="2" charset="-122"/>
              </a:rPr>
              <a:t>通过财务比率分析的具体应用，培养学生树立正确的理财观、投资观。</a:t>
            </a:r>
            <a:endParaRPr sz="2000"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a:t>
            </a:r>
            <a:r>
              <a:rPr sz="2000" b="0">
                <a:latin typeface="宋体" panose="02010600030101010101" pitchFamily="2" charset="-122"/>
                <a:ea typeface="宋体" panose="02010600030101010101" pitchFamily="2" charset="-122"/>
                <a:cs typeface="宋体" panose="02010600030101010101" pitchFamily="2" charset="-122"/>
              </a:rPr>
              <a:t> 通过比率分析和杜邦分析，培养学生严谨细致的工作作风和良好的连接思维。</a:t>
            </a:r>
            <a:endParaRPr sz="20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nvSpPr>
        <p:spPr>
          <a:xfrm>
            <a:off x="2127097" y="1781720"/>
            <a:ext cx="8083043" cy="1861185"/>
          </a:xfrm>
          <a:prstGeom prst="rect">
            <a:avLst/>
          </a:prstGeom>
          <a:noFill/>
        </p:spPr>
        <p:txBody>
          <a:bodyPr wrap="square" rtlCol="0">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rPr>
              <a:t>THANKS</a:t>
            </a:r>
            <a:endPar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endParaRPr>
          </a:p>
        </p:txBody>
      </p:sp>
      <p:sp>
        <p:nvSpPr>
          <p:cNvPr id="16" name="矩形 15"/>
          <p:cNvSpPr/>
          <p:nvPr/>
        </p:nvSpPr>
        <p:spPr>
          <a:xfrm>
            <a:off x="1977538" y="3866428"/>
            <a:ext cx="7840553" cy="583565"/>
          </a:xfrm>
          <a:prstGeom prst="rect">
            <a:avLst/>
          </a:prstGeom>
        </p:spPr>
        <p:txBody>
          <a:bodyPr wrap="square">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观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看</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363855" y="3708400"/>
            <a:ext cx="1071118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财务分析管理架构</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7.1</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066800" y="1640840"/>
            <a:ext cx="7548245" cy="3784600"/>
          </a:xfrm>
          <a:prstGeom prst="rect">
            <a:avLst/>
          </a:prstGeom>
          <a:noFill/>
        </p:spPr>
        <p:txBody>
          <a:bodyPr wrap="square" rtlCol="0">
            <a:spAutoFit/>
          </a:bodyPr>
          <a:lstStyle/>
          <a:p>
            <a:pPr>
              <a:lnSpc>
                <a:spcPct val="150000"/>
              </a:lnSpc>
            </a:pPr>
            <a:r>
              <a:rPr lang="zh-CN" altLang="en-US" sz="4000" b="1" dirty="0">
                <a:latin typeface="+mj-ea"/>
                <a:ea typeface="+mj-ea"/>
              </a:rPr>
              <a:t>子任务</a:t>
            </a:r>
            <a:r>
              <a:rPr lang="en-US" altLang="zh-CN" sz="4000" b="1" dirty="0">
                <a:latin typeface="+mj-ea"/>
                <a:ea typeface="+mj-ea"/>
              </a:rPr>
              <a:t>7</a:t>
            </a:r>
            <a:r>
              <a:rPr lang="en-US" altLang="zh-CN" sz="4000" b="1" dirty="0">
                <a:latin typeface="+mj-ea"/>
                <a:ea typeface="+mj-ea"/>
              </a:rPr>
              <a:t>.1.1 </a:t>
            </a:r>
            <a:endParaRPr lang="en-US" altLang="zh-CN" sz="4000" b="1" dirty="0">
              <a:latin typeface="+mj-ea"/>
              <a:ea typeface="+mj-ea"/>
            </a:endParaRPr>
          </a:p>
          <a:p>
            <a:pPr>
              <a:lnSpc>
                <a:spcPct val="150000"/>
              </a:lnSpc>
            </a:pPr>
            <a:r>
              <a:rPr lang="zh-CN" sz="4000" b="1" dirty="0">
                <a:latin typeface="+mj-ea"/>
                <a:ea typeface="+mj-ea"/>
              </a:rPr>
              <a:t>财务分析管理实现功能</a:t>
            </a:r>
            <a:endParaRPr lang="zh-CN" sz="4000" b="1" dirty="0">
              <a:latin typeface="+mj-ea"/>
              <a:ea typeface="+mj-ea"/>
            </a:endParaRPr>
          </a:p>
          <a:p>
            <a:pPr>
              <a:lnSpc>
                <a:spcPct val="150000"/>
              </a:lnSpc>
            </a:pPr>
            <a:r>
              <a:rPr lang="zh-CN" sz="4000" b="1" dirty="0">
                <a:latin typeface="+mj-ea"/>
                <a:ea typeface="+mj-ea"/>
              </a:rPr>
              <a:t>子任务 7.1.2  财务分析管理表结构设计</a:t>
            </a:r>
            <a:endParaRPr lang="zh-CN" sz="40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363855" y="3708400"/>
            <a:ext cx="10711180"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 图表基础应用</a:t>
            </a:r>
            <a:endParaRPr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7.2</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【情景任务】在使用WPS中的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表格进行财务分析时，常常需要绘制柱形图、折现图、饼图、条形图等各种图形进行趋势和比率的分析，如何将这些图表在</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WPS中的</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EXCLE</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表格绘制出来</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1. 柱形图：</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柱形图用于显示一段时间内的数据变化或说明各项之间的比较情况。</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2.折线图</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可以显示随时间变化而变化的连续数据（根据常用比例设置），因此适用于显示相等时间间隔数据的趋势。</a:t>
            </a: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3.饼图</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饼图</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显示一个数据系列中各项的大小与各项总和的比例。</a:t>
            </a: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4.条形图</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条形图</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显示各项之间的比较情况。</a:t>
            </a: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5.面积图</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强调数量随时间而变化的程度</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可引起人们对总值趋势的注意。</a:t>
            </a: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Tree>
    <p:custDataLst>
      <p:tags r:id="rId1"/>
    </p:custDataLst>
  </p:cSld>
  <p:clrMapOvr>
    <a:masterClrMapping/>
  </p:clrMapOvr>
  <p:transition advTm="3000"/>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resource_record_key" val="{&quot;71&quot;:[76235679512]}"/>
  <p:tag name="commondata" val="eyJjb3VudCI6MjgsImhkaWQiOiI2MzMxNDgwYjc4MzU0ZWIwMDZkMTAzYzUzOWU2N2VkOCIsInVzZXJDb3VudCI6MX0="/>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4.3.3"/>
</p:tagLst>
</file>

<file path=ppt/tags/tag64.xml><?xml version="1.0" encoding="utf-8"?>
<p:tagLst xmlns:p="http://schemas.openxmlformats.org/presentationml/2006/main">
  <p:tag name="KSO_WM_DIAGRAM_VIRTUALLY_FRAME" val="{&quot;height&quot;:313.0173228346457,&quot;left&quot;:160.77488188976378,&quot;top&quot;:175.58110236220472,&quot;width&quot;:793.2}"/>
</p:tagLst>
</file>

<file path=ppt/tags/tag65.xml><?xml version="1.0" encoding="utf-8"?>
<p:tagLst xmlns:p="http://schemas.openxmlformats.org/presentationml/2006/main">
  <p:tag name="KSO_WM_DIAGRAM_VIRTUALLY_FRAME" val="{&quot;height&quot;:313.0173228346457,&quot;left&quot;:160.77488188976378,&quot;top&quot;:175.58110236220472,&quot;width&quot;:793.2}"/>
</p:tagLst>
</file>

<file path=ppt/tags/tag66.xml><?xml version="1.0" encoding="utf-8"?>
<p:tagLst xmlns:p="http://schemas.openxmlformats.org/presentationml/2006/main">
  <p:tag name="KSO_WM_DIAGRAM_VIRTUALLY_FRAME" val="{&quot;height&quot;:313.0173228346457,&quot;left&quot;:160.77488188976378,&quot;top&quot;:175.58110236220472,&quot;width&quot;:793.2}"/>
</p:tagLst>
</file>

<file path=ppt/tags/tag67.xml><?xml version="1.0" encoding="utf-8"?>
<p:tagLst xmlns:p="http://schemas.openxmlformats.org/presentationml/2006/main">
  <p:tag name="KSO_WM_DIAGRAM_VIRTUALLY_FRAME" val="{&quot;height&quot;:313.0173228346457,&quot;left&quot;:160.77488188976378,&quot;top&quot;:175.58110236220472,&quot;width&quot;:793.2}"/>
</p:tagLst>
</file>

<file path=ppt/tags/tag68.xml><?xml version="1.0" encoding="utf-8"?>
<p:tagLst xmlns:p="http://schemas.openxmlformats.org/presentationml/2006/main">
  <p:tag name="KSO_WM_DIAGRAM_VIRTUALLY_FRAME" val="{&quot;height&quot;:313.0173228346457,&quot;left&quot;:160.77488188976378,&quot;top&quot;:175.58110236220472,&quot;width&quot;:793.2}"/>
</p:tagLst>
</file>

<file path=ppt/tags/tag69.xml><?xml version="1.0" encoding="utf-8"?>
<p:tagLst xmlns:p="http://schemas.openxmlformats.org/presentationml/2006/main">
  <p:tag name="KSO_WM_DIAGRAM_VIRTUALLY_FRAME" val="{&quot;height&quot;:313.0173228346457,&quot;left&quot;:160.77488188976378,&quot;top&quot;:175.58110236220472,&quot;width&quot;:793.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13.0173228346457,&quot;left&quot;:160.77488188976378,&quot;top&quot;:175.58110236220472,&quot;width&quot;:793.2}"/>
</p:tagLst>
</file>

<file path=ppt/tags/tag71.xml><?xml version="1.0" encoding="utf-8"?>
<p:tagLst xmlns:p="http://schemas.openxmlformats.org/presentationml/2006/main">
  <p:tag name="KSO_WM_DIAGRAM_VIRTUALLY_FRAME" val="{&quot;height&quot;:313.0173228346457,&quot;left&quot;:160.77488188976378,&quot;top&quot;:175.58110236220472,&quot;width&quot;:793.2}"/>
</p:tagLst>
</file>

<file path=ppt/tags/tag72.xml><?xml version="1.0" encoding="utf-8"?>
<p:tagLst xmlns:p="http://schemas.openxmlformats.org/presentationml/2006/main">
  <p:tag name="KSO_WM_DIAGRAM_VIRTUALLY_FRAME" val="{&quot;height&quot;:313.0173228346457,&quot;left&quot;:160.77488188976378,&quot;top&quot;:175.58110236220472,&quot;width&quot;:793.2}"/>
</p:tagLst>
</file>

<file path=ppt/tags/tag73.xml><?xml version="1.0" encoding="utf-8"?>
<p:tagLst xmlns:p="http://schemas.openxmlformats.org/presentationml/2006/main">
  <p:tag name="KSO_WM_DIAGRAM_VIRTUALLY_FRAME" val="{&quot;height&quot;:313.0173228346457,&quot;left&quot;:160.77488188976378,&quot;top&quot;:175.58110236220472,&quot;width&quot;:793.2}"/>
</p:tagLst>
</file>

<file path=ppt/tags/tag74.xml><?xml version="1.0" encoding="utf-8"?>
<p:tagLst xmlns:p="http://schemas.openxmlformats.org/presentationml/2006/main">
  <p:tag name="KSO_WM_DIAGRAM_VIRTUALLY_FRAME" val="{&quot;height&quot;:313.0173228346457,&quot;left&quot;:160.77488188976378,&quot;top&quot;:175.58110236220472,&quot;width&quot;:793.2}"/>
</p:tagLst>
</file>

<file path=ppt/tags/tag75.xml><?xml version="1.0" encoding="utf-8"?>
<p:tagLst xmlns:p="http://schemas.openxmlformats.org/presentationml/2006/main">
  <p:tag name="KSO_WM_DIAGRAM_VIRTUALLY_FRAME" val="{&quot;height&quot;:313.0173228346457,&quot;left&quot;:160.77488188976378,&quot;top&quot;:175.58110236220472,&quot;width&quot;:793.2}"/>
</p:tagLst>
</file>

<file path=ppt/tags/tag76.xml><?xml version="1.0" encoding="utf-8"?>
<p:tagLst xmlns:p="http://schemas.openxmlformats.org/presentationml/2006/main">
  <p:tag name="KSO_WM_DIAGRAM_VIRTUALLY_FRAME" val="{&quot;height&quot;:313.0173228346457,&quot;left&quot;:160.77488188976378,&quot;top&quot;:175.58110236220472,&quot;width&quot;:793.2}"/>
</p:tagLst>
</file>

<file path=ppt/tags/tag77.xml><?xml version="1.0" encoding="utf-8"?>
<p:tagLst xmlns:p="http://schemas.openxmlformats.org/presentationml/2006/main">
  <p:tag name="KSO_WM_DIAGRAM_VIRTUALLY_FRAME" val="{&quot;height&quot;:313.0173228346457,&quot;left&quot;:160.77488188976378,&quot;top&quot;:175.58110236220472,&quot;width&quot;:793.2}"/>
</p:tagLst>
</file>

<file path=ppt/tags/tag78.xml><?xml version="1.0" encoding="utf-8"?>
<p:tagLst xmlns:p="http://schemas.openxmlformats.org/presentationml/2006/main">
  <p:tag name="KSO_WM_DIAGRAM_VIRTUALLY_FRAME" val="{&quot;height&quot;:313.0173228346457,&quot;left&quot;:160.77488188976378,&quot;top&quot;:175.58110236220472,&quot;width&quot;:793.2}"/>
</p:tagLst>
</file>

<file path=ppt/tags/tag79.xml><?xml version="1.0" encoding="utf-8"?>
<p:tagLst xmlns:p="http://schemas.openxmlformats.org/presentationml/2006/main">
  <p:tag name="KSO_WM_DIAGRAM_VIRTUALLY_FRAME" val="{&quot;height&quot;:313.0173228346457,&quot;left&quot;:160.77488188976378,&quot;top&quot;:175.58110236220472,&quot;width&quot;:793.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13.0173228346457,&quot;left&quot;:160.77488188976378,&quot;top&quot;:175.58110236220472,&quot;width&quot;:793.2}"/>
</p:tagLst>
</file>

<file path=ppt/tags/tag81.xml><?xml version="1.0" encoding="utf-8"?>
<p:tagLst xmlns:p="http://schemas.openxmlformats.org/presentationml/2006/main">
  <p:tag name="KSO_WM_DIAGRAM_VIRTUALLY_FRAME" val="{&quot;height&quot;:313.0173228346457,&quot;left&quot;:160.77488188976378,&quot;top&quot;:175.58110236220472,&quot;width&quot;:793.2}"/>
</p:tagLst>
</file>

<file path=ppt/tags/tag82.xml><?xml version="1.0" encoding="utf-8"?>
<p:tagLst xmlns:p="http://schemas.openxmlformats.org/presentationml/2006/main">
  <p:tag name="KSO_WM_DIAGRAM_VIRTUALLY_FRAME" val="{&quot;height&quot;:313.0173228346457,&quot;left&quot;:160.77488188976378,&quot;top&quot;:175.58110236220472,&quot;width&quot;:793.2}"/>
</p:tagLst>
</file>

<file path=ppt/tags/tag83.xml><?xml version="1.0" encoding="utf-8"?>
<p:tagLst xmlns:p="http://schemas.openxmlformats.org/presentationml/2006/main">
  <p:tag name="KSO_WM_DIAGRAM_VIRTUALLY_FRAME" val="{&quot;height&quot;:313.0173228346457,&quot;left&quot;:160.77488188976378,&quot;top&quot;:175.58110236220472,&quot;width&quot;:793.2}"/>
</p:tagLst>
</file>

<file path=ppt/tags/tag84.xml><?xml version="1.0" encoding="utf-8"?>
<p:tagLst xmlns:p="http://schemas.openxmlformats.org/presentationml/2006/main">
  <p:tag name="KSO_WM_DIAGRAM_VIRTUALLY_FRAME" val="{&quot;height&quot;:313.0173228346457,&quot;left&quot;:160.77488188976378,&quot;top&quot;:175.58110236220472,&quot;width&quot;:793.2}"/>
</p:tagLst>
</file>

<file path=ppt/tags/tag85.xml><?xml version="1.0" encoding="utf-8"?>
<p:tagLst xmlns:p="http://schemas.openxmlformats.org/presentationml/2006/main">
  <p:tag name="KSO_WM_DIAGRAM_VIRTUALLY_FRAME" val="{&quot;height&quot;:313.0173228346457,&quot;left&quot;:160.77488188976378,&quot;top&quot;:175.58110236220472,&quot;width&quot;:793.2}"/>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SPECIAL_SOURCE" val="bdnull"/>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SPECIAL_SOURCE" val="bdnull"/>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
      <a:dk1>
        <a:srgbClr val="000000"/>
      </a:dk1>
      <a:lt1>
        <a:srgbClr val="FFFFFF"/>
      </a:lt1>
      <a:dk2>
        <a:srgbClr val="133930"/>
      </a:dk2>
      <a:lt2>
        <a:srgbClr val="F6FCFA"/>
      </a:lt2>
      <a:accent1>
        <a:srgbClr val="318F79"/>
      </a:accent1>
      <a:accent2>
        <a:srgbClr val="60BA91"/>
      </a:accent2>
      <a:accent3>
        <a:srgbClr val="78B47F"/>
      </a:accent3>
      <a:accent4>
        <a:srgbClr val="83A45A"/>
      </a:accent4>
      <a:accent5>
        <a:srgbClr val="A8A95A"/>
      </a:accent5>
      <a:accent6>
        <a:srgbClr val="C0A348"/>
      </a:accent6>
      <a:hlink>
        <a:srgbClr val="658BD5"/>
      </a:hlink>
      <a:folHlink>
        <a:srgbClr val="A16AA5"/>
      </a:folHlink>
    </a:clrScheme>
    <a:fontScheme name="aisfj1od">
      <a:majorFont>
        <a:latin typeface="Arial Narrow"/>
        <a:ea typeface="汉仪全唐诗简"/>
        <a:cs typeface=""/>
      </a:majorFont>
      <a:minorFont>
        <a:latin typeface="Arial Narrow"/>
        <a:ea typeface="汉仪全唐诗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8575" cmpd="sng">
          <a:solidFill>
            <a:schemeClr val="accent3">
              <a:lumMod val="50000"/>
            </a:schemeClr>
          </a:solidFill>
          <a:prstDash val="dash"/>
        </a:ln>
      </a:spPr>
      <a:bodyPr rtlCol="0" anchor="ctr"/>
      <a:lstStyle>
        <a:defPPr algn="ctr">
          <a:defRPr lang="zh-CN" altLang="en-US"/>
        </a:defPPr>
      </a:lstStyle>
      <a:style>
        <a:lnRef idx="2">
          <a:schemeClr val="accent6"/>
        </a:lnRef>
        <a:fillRef idx="1">
          <a:schemeClr val="lt1"/>
        </a:fillRef>
        <a:effectRef idx="0">
          <a:schemeClr val="accent6"/>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2651</Words>
  <Application>WPS 演示</Application>
  <PresentationFormat>宽屏</PresentationFormat>
  <Paragraphs>429</Paragraphs>
  <Slides>40</Slides>
  <Notes>20</Notes>
  <HiddenSlides>1</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40</vt:i4>
      </vt:variant>
    </vt:vector>
  </HeadingPairs>
  <TitlesOfParts>
    <vt:vector size="58" baseType="lpstr">
      <vt:lpstr>Arial</vt:lpstr>
      <vt:lpstr>宋体</vt:lpstr>
      <vt:lpstr>Wingdings</vt:lpstr>
      <vt:lpstr>思源宋体 CN</vt:lpstr>
      <vt:lpstr>Wingdings</vt:lpstr>
      <vt:lpstr>微软雅黑</vt:lpstr>
      <vt:lpstr>黑体</vt:lpstr>
      <vt:lpstr>汉仪全唐诗简</vt:lpstr>
      <vt:lpstr>标准粗黑</vt:lpstr>
      <vt:lpstr>汉仪文黑-75简</vt:lpstr>
      <vt:lpstr>Arial Narrow</vt:lpstr>
      <vt:lpstr>Times New Roman</vt:lpstr>
      <vt:lpstr>Arial Unicode MS</vt:lpstr>
      <vt:lpstr>Calibri</vt:lpstr>
      <vt:lpstr>微软雅黑 Light</vt:lpstr>
      <vt:lpstr>Office 主题​​</vt:lpstr>
      <vt:lpstr>WPS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美如蓝</dc:creator>
  <cp:lastModifiedBy>SJ1398607493</cp:lastModifiedBy>
  <cp:revision>397</cp:revision>
  <dcterms:created xsi:type="dcterms:W3CDTF">2021-06-20T12:49:00Z</dcterms:created>
  <dcterms:modified xsi:type="dcterms:W3CDTF">2024-06-13T08:10:19Z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B62EE7C561C544D6956D25709A801CD2_13</vt:lpwstr>
  </property>
  <property fmtid="{D5CDD505-2E9C-101B-9397-08002B2CF9AE}" pid="3" name="KSOProductBuildVer">
    <vt:lpwstr>2052-12.1.0.16929</vt:lpwstr>
  </property>
  <property fmtid="{D5CDD505-2E9C-101B-9397-08002B2CF9AE}" pid="4" name="KSOTemplateUUID">
    <vt:lpwstr>v1.0_mb_Da+FHKf0X8MNbCS3kl8dyg==</vt:lpwstr>
  </property>
</Properties>
</file>