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48.svg" ContentType="image/svg+xml"/>
  <Override PartName="/ppt/media/image6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16" r:id="rId3"/>
    <p:sldMasterId id="2147483728" r:id="rId4"/>
  </p:sldMasterIdLst>
  <p:notesMasterIdLst>
    <p:notesMasterId r:id="rId6"/>
  </p:notesMasterIdLst>
  <p:handoutMasterIdLst>
    <p:handoutMasterId r:id="rId71"/>
  </p:handoutMasterIdLst>
  <p:sldIdLst>
    <p:sldId id="376" r:id="rId5"/>
    <p:sldId id="465" r:id="rId7"/>
    <p:sldId id="453" r:id="rId8"/>
    <p:sldId id="616" r:id="rId9"/>
    <p:sldId id="464" r:id="rId10"/>
    <p:sldId id="450" r:id="rId11"/>
    <p:sldId id="467" r:id="rId12"/>
    <p:sldId id="674" r:id="rId13"/>
    <p:sldId id="673" r:id="rId14"/>
    <p:sldId id="469" r:id="rId15"/>
    <p:sldId id="532" r:id="rId16"/>
    <p:sldId id="533" r:id="rId17"/>
    <p:sldId id="534" r:id="rId18"/>
    <p:sldId id="728" r:id="rId19"/>
    <p:sldId id="914" r:id="rId20"/>
    <p:sldId id="915" r:id="rId21"/>
    <p:sldId id="729" r:id="rId22"/>
    <p:sldId id="730" r:id="rId23"/>
    <p:sldId id="542" r:id="rId24"/>
    <p:sldId id="777" r:id="rId25"/>
    <p:sldId id="778" r:id="rId26"/>
    <p:sldId id="781" r:id="rId27"/>
    <p:sldId id="543" r:id="rId28"/>
    <p:sldId id="827" r:id="rId29"/>
    <p:sldId id="545" r:id="rId30"/>
    <p:sldId id="546" r:id="rId31"/>
    <p:sldId id="782" r:id="rId32"/>
    <p:sldId id="548" r:id="rId33"/>
    <p:sldId id="549" r:id="rId34"/>
    <p:sldId id="551" r:id="rId35"/>
    <p:sldId id="552" r:id="rId36"/>
    <p:sldId id="565" r:id="rId37"/>
    <p:sldId id="571" r:id="rId38"/>
    <p:sldId id="567" r:id="rId39"/>
    <p:sldId id="585" r:id="rId40"/>
    <p:sldId id="908" r:id="rId41"/>
    <p:sldId id="586" r:id="rId42"/>
    <p:sldId id="870" r:id="rId43"/>
    <p:sldId id="909" r:id="rId44"/>
    <p:sldId id="871" r:id="rId45"/>
    <p:sldId id="587" r:id="rId46"/>
    <p:sldId id="588" r:id="rId47"/>
    <p:sldId id="597" r:id="rId48"/>
    <p:sldId id="602" r:id="rId49"/>
    <p:sldId id="872" r:id="rId50"/>
    <p:sldId id="603" r:id="rId51"/>
    <p:sldId id="604" r:id="rId52"/>
    <p:sldId id="609" r:id="rId53"/>
    <p:sldId id="606" r:id="rId54"/>
    <p:sldId id="910" r:id="rId55"/>
    <p:sldId id="911" r:id="rId56"/>
    <p:sldId id="912" r:id="rId57"/>
    <p:sldId id="607" r:id="rId58"/>
    <p:sldId id="608" r:id="rId59"/>
    <p:sldId id="913" r:id="rId60"/>
    <p:sldId id="671" r:id="rId61"/>
    <p:sldId id="873" r:id="rId62"/>
    <p:sldId id="874" r:id="rId63"/>
    <p:sldId id="875" r:id="rId64"/>
    <p:sldId id="878" r:id="rId65"/>
    <p:sldId id="879" r:id="rId66"/>
    <p:sldId id="880" r:id="rId67"/>
    <p:sldId id="876" r:id="rId68"/>
    <p:sldId id="877" r:id="rId69"/>
    <p:sldId id="568" r:id="rId70"/>
  </p:sldIdLst>
  <p:sldSz cx="12192000" cy="6858000"/>
  <p:notesSz cx="6858000" cy="9144000"/>
  <p:embeddedFontLst>
    <p:embeddedFont>
      <p:font typeface="微软雅黑" panose="020B0503020204020204" charset="-122"/>
      <p:regular r:id="rId76"/>
    </p:embeddedFont>
    <p:embeddedFont>
      <p:font typeface="汉仪全唐诗简" panose="00020600040101010101" pitchFamily="18" charset="-122"/>
      <p:regular r:id="rId77"/>
    </p:embeddedFont>
    <p:embeddedFont>
      <p:font typeface="标准粗黑" panose="02000503000000000000" charset="-122"/>
      <p:regular r:id="rId78"/>
    </p:embeddedFont>
    <p:embeddedFont>
      <p:font typeface="Arial Narrow" panose="020B0606020202030204" charset="0"/>
      <p:regular r:id="rId79"/>
      <p:bold r:id="rId80"/>
      <p:italic r:id="rId81"/>
      <p:boldItalic r:id="rId82"/>
    </p:embeddedFont>
    <p:embeddedFont>
      <p:font typeface="Calibri" panose="020F0502020204030204" charset="0"/>
      <p:regular r:id="rId83"/>
      <p:bold r:id="rId84"/>
      <p:italic r:id="rId85"/>
      <p:boldItalic r:id="rId86"/>
    </p:embeddedFont>
    <p:embeddedFont>
      <p:font typeface="微软雅黑 Light" panose="020B0502040204020203" pitchFamily="34" charset="-122"/>
      <p:regular r:id="rId87"/>
    </p:embeddedFont>
  </p:embeddedFontLst>
  <p:custDataLst>
    <p:tags r:id="rId8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6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  <p:cmAuthor id="0" name="pengshufeng" initials="psf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742F"/>
    <a:srgbClr val="48A088"/>
    <a:srgbClr val="6F49DD"/>
    <a:srgbClr val="42ACEE"/>
    <a:srgbClr val="5CA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234" autoAdjust="0"/>
    <p:restoredTop sz="96469" autoAdjust="0"/>
  </p:normalViewPr>
  <p:slideViewPr>
    <p:cSldViewPr snapToGrid="0" showGuides="1">
      <p:cViewPr varScale="1">
        <p:scale>
          <a:sx n="77" d="100"/>
          <a:sy n="77" d="100"/>
        </p:scale>
        <p:origin x="77" y="163"/>
      </p:cViewPr>
      <p:guideLst>
        <p:guide orient="horz" pos="2306"/>
        <p:guide pos="3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6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8" Type="http://schemas.openxmlformats.org/officeDocument/2006/relationships/tags" Target="tags/tag162.xml"/><Relationship Id="rId87" Type="http://schemas.openxmlformats.org/officeDocument/2006/relationships/font" Target="fonts/font12.fntdata"/><Relationship Id="rId86" Type="http://schemas.openxmlformats.org/officeDocument/2006/relationships/font" Target="fonts/font11.fntdata"/><Relationship Id="rId85" Type="http://schemas.openxmlformats.org/officeDocument/2006/relationships/font" Target="fonts/font10.fntdata"/><Relationship Id="rId84" Type="http://schemas.openxmlformats.org/officeDocument/2006/relationships/font" Target="fonts/font9.fntdata"/><Relationship Id="rId83" Type="http://schemas.openxmlformats.org/officeDocument/2006/relationships/font" Target="fonts/font8.fntdata"/><Relationship Id="rId82" Type="http://schemas.openxmlformats.org/officeDocument/2006/relationships/font" Target="fonts/font7.fntdata"/><Relationship Id="rId81" Type="http://schemas.openxmlformats.org/officeDocument/2006/relationships/font" Target="fonts/font6.fntdata"/><Relationship Id="rId80" Type="http://schemas.openxmlformats.org/officeDocument/2006/relationships/font" Target="fonts/font5.fntdata"/><Relationship Id="rId8" Type="http://schemas.openxmlformats.org/officeDocument/2006/relationships/slide" Target="slides/slide3.xml"/><Relationship Id="rId79" Type="http://schemas.openxmlformats.org/officeDocument/2006/relationships/font" Target="fonts/font4.fntdata"/><Relationship Id="rId78" Type="http://schemas.openxmlformats.org/officeDocument/2006/relationships/font" Target="fonts/font3.fntdata"/><Relationship Id="rId77" Type="http://schemas.openxmlformats.org/officeDocument/2006/relationships/font" Target="fonts/font2.fntdata"/><Relationship Id="rId76" Type="http://schemas.openxmlformats.org/officeDocument/2006/relationships/font" Target="fonts/font1.fntdata"/><Relationship Id="rId75" Type="http://schemas.openxmlformats.org/officeDocument/2006/relationships/commentAuthors" Target="commentAuthors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1AB6C-AFE0-4DFD-A3BB-82E4179AFC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1CC8E9-8CCE-456B-B840-17D175C53E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5E458-CC16-44BB-82FC-CF6C47E97F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5E458-CC16-44BB-82FC-CF6C47E97F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5E458-CC16-44BB-82FC-CF6C47E97F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723877" y="1616464"/>
            <a:ext cx="3302245" cy="188788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190615" y="1596087"/>
            <a:ext cx="3302245" cy="188788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235260" y="1552688"/>
            <a:ext cx="1931285" cy="1931285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5" grpId="0"/>
      <p:bldP spid="11" grpId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301965" y="2053390"/>
            <a:ext cx="2544389" cy="2544389"/>
          </a:xfrm>
          <a:prstGeom prst="parallelogram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636791" y="2053390"/>
            <a:ext cx="2544389" cy="2544389"/>
          </a:xfrm>
          <a:prstGeom prst="parallelogram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941199" y="2053390"/>
            <a:ext cx="2544389" cy="2544389"/>
          </a:xfrm>
          <a:prstGeom prst="parallelogram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88942" y="1608281"/>
            <a:ext cx="3125157" cy="4166877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862578" y="1574046"/>
            <a:ext cx="2206198" cy="367699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649022" y="1336204"/>
            <a:ext cx="2194333" cy="12235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649023" y="3111106"/>
            <a:ext cx="2194333" cy="12235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649021" y="4886008"/>
            <a:ext cx="2194333" cy="12235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2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8738368" y="1909426"/>
            <a:ext cx="2356392" cy="351834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6" name="图片占位符 2"/>
          <p:cNvSpPr>
            <a:spLocks noGrp="1"/>
          </p:cNvSpPr>
          <p:nvPr>
            <p:ph type="pic" sz="quarter" idx="16"/>
          </p:nvPr>
        </p:nvSpPr>
        <p:spPr>
          <a:xfrm>
            <a:off x="8551584" y="1419239"/>
            <a:ext cx="2608812" cy="3291117"/>
          </a:xfrm>
          <a:prstGeom prst="rect">
            <a:avLst/>
          </a:pr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411705" y="1304607"/>
            <a:ext cx="4620128" cy="212748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4168058" y="1805371"/>
            <a:ext cx="2432043" cy="36488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149357" y="1805372"/>
            <a:ext cx="2432043" cy="364881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29389" y="1573143"/>
            <a:ext cx="3192376" cy="411737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106793" y="2026823"/>
            <a:ext cx="1710642" cy="171064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416194" y="2026823"/>
            <a:ext cx="1710642" cy="171064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54270" y="3368517"/>
            <a:ext cx="3879204" cy="218205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260405" y="1759171"/>
            <a:ext cx="3386879" cy="3386879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4563979" y="1896980"/>
            <a:ext cx="3064042" cy="306404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232056" y="2335391"/>
            <a:ext cx="3064042" cy="306404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2121569" y="1941096"/>
            <a:ext cx="1263316" cy="1263316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964595" y="1706711"/>
            <a:ext cx="1796406" cy="1796406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844083" y="1768081"/>
            <a:ext cx="1796406" cy="1796406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6754687" y="1699873"/>
            <a:ext cx="1796406" cy="1796406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9634175" y="1761243"/>
            <a:ext cx="1796406" cy="1796406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/>
      <p:bldP spid="26" grpId="0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447672" y="1850054"/>
            <a:ext cx="2209800" cy="2209800"/>
          </a:xfrm>
          <a:prstGeom prst="octagon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597943" y="1707288"/>
            <a:ext cx="2179757" cy="1892256"/>
          </a:xfrm>
          <a:prstGeom prst="hexagon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4850002" y="1707289"/>
            <a:ext cx="2179757" cy="1892256"/>
          </a:xfrm>
          <a:prstGeom prst="hexagon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095448" y="1700643"/>
            <a:ext cx="2179757" cy="1892256"/>
          </a:xfrm>
          <a:prstGeom prst="hexagon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5591858" y="1465498"/>
            <a:ext cx="2883801" cy="4325701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792258" y="1465498"/>
            <a:ext cx="2883801" cy="4325701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1222462" y="1236675"/>
            <a:ext cx="4255423" cy="2836949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5794339" y="1505279"/>
            <a:ext cx="5681281" cy="2054349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772127" y="1547994"/>
            <a:ext cx="1563330" cy="1563330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437469" y="1589512"/>
            <a:ext cx="1563330" cy="1563330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1" grpId="0"/>
      <p:bldP spid="12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470897" y="1486601"/>
            <a:ext cx="5090324" cy="1907906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975297" y="1621183"/>
            <a:ext cx="2367642" cy="3551463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5775160" y="1621183"/>
            <a:ext cx="2367642" cy="3551463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24049" y="1862519"/>
            <a:ext cx="5165552" cy="2905623"/>
          </a:xfrm>
          <a:prstGeom prst="round2Diag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731573" y="914401"/>
            <a:ext cx="5377667" cy="3144252"/>
          </a:xfrm>
          <a:prstGeom prst="round2Diag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590529" y="3152246"/>
            <a:ext cx="4674736" cy="262695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089702" y="1460635"/>
            <a:ext cx="4438640" cy="249673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277374" y="1437437"/>
            <a:ext cx="2917255" cy="3889305"/>
          </a:xfrm>
          <a:prstGeom prst="round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40189" y="1613256"/>
            <a:ext cx="2306211" cy="432696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4816349" y="1613256"/>
            <a:ext cx="2306211" cy="4326968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059542" y="2700613"/>
            <a:ext cx="2525487" cy="2827086"/>
          </a:xfrm>
          <a:prstGeom prst="parallelogram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00499" y="2081588"/>
            <a:ext cx="2984851" cy="3109223"/>
          </a:xfrm>
          <a:prstGeom prst="parallelogram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941959" y="1585875"/>
            <a:ext cx="2101429" cy="280260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9132424" y="1585875"/>
            <a:ext cx="2101429" cy="280260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509924" y="1410751"/>
            <a:ext cx="3589856" cy="200317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图片占位符 4"/>
          <p:cNvSpPr>
            <a:spLocks noGrp="1"/>
          </p:cNvSpPr>
          <p:nvPr>
            <p:ph type="pic" sz="quarter" idx="11"/>
          </p:nvPr>
        </p:nvSpPr>
        <p:spPr>
          <a:xfrm>
            <a:off x="7100013" y="3756829"/>
            <a:ext cx="3589856" cy="201929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3"/>
          <p:cNvSpPr>
            <a:spLocks noGrp="1"/>
          </p:cNvSpPr>
          <p:nvPr>
            <p:ph type="pic" sz="quarter" idx="12"/>
          </p:nvPr>
        </p:nvSpPr>
        <p:spPr>
          <a:xfrm>
            <a:off x="1678805" y="3299889"/>
            <a:ext cx="4160385" cy="2275411"/>
          </a:xfrm>
          <a:prstGeom prst="rect">
            <a:avLst/>
          </a:pr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3"/>
          <p:cNvSpPr>
            <a:spLocks noGrp="1"/>
          </p:cNvSpPr>
          <p:nvPr>
            <p:ph type="pic" sz="quarter" idx="11"/>
          </p:nvPr>
        </p:nvSpPr>
        <p:spPr>
          <a:xfrm>
            <a:off x="764405" y="1666567"/>
            <a:ext cx="10724588" cy="173293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71161" y="2565652"/>
            <a:ext cx="2707229" cy="1470436"/>
          </a:xfrm>
          <a:prstGeom prst="rect">
            <a:avLst/>
          </a:prstGeom>
        </p:spPr>
      </p:sp>
      <p:sp>
        <p:nvSpPr>
          <p:cNvPr id="6" name="图片占位符 8"/>
          <p:cNvSpPr>
            <a:spLocks noGrp="1"/>
          </p:cNvSpPr>
          <p:nvPr>
            <p:ph type="pic" sz="quarter" idx="11"/>
          </p:nvPr>
        </p:nvSpPr>
        <p:spPr>
          <a:xfrm>
            <a:off x="4742385" y="2541768"/>
            <a:ext cx="2707229" cy="1470436"/>
          </a:xfrm>
          <a:prstGeom prst="rect">
            <a:avLst/>
          </a:prstGeom>
        </p:spPr>
      </p:sp>
      <p:sp>
        <p:nvSpPr>
          <p:cNvPr id="7" name="图片占位符 9"/>
          <p:cNvSpPr>
            <a:spLocks noGrp="1"/>
          </p:cNvSpPr>
          <p:nvPr>
            <p:ph type="pic" sz="quarter" idx="12"/>
          </p:nvPr>
        </p:nvSpPr>
        <p:spPr>
          <a:xfrm>
            <a:off x="8096773" y="2606906"/>
            <a:ext cx="2707229" cy="1470436"/>
          </a:xfrm>
          <a:prstGeom prst="rect">
            <a:avLst/>
          </a:pr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1"/>
          <p:cNvSpPr>
            <a:spLocks noGrp="1"/>
          </p:cNvSpPr>
          <p:nvPr>
            <p:ph type="pic" sz="quarter" idx="10"/>
          </p:nvPr>
        </p:nvSpPr>
        <p:spPr>
          <a:xfrm>
            <a:off x="4279901" y="2252382"/>
            <a:ext cx="1885017" cy="3364953"/>
          </a:xfrm>
          <a:prstGeom prst="rect">
            <a:avLst/>
          </a:prstGeom>
        </p:spPr>
      </p:sp>
      <p:sp>
        <p:nvSpPr>
          <p:cNvPr id="7" name="图片占位符 3"/>
          <p:cNvSpPr>
            <a:spLocks noGrp="1"/>
          </p:cNvSpPr>
          <p:nvPr>
            <p:ph type="pic" sz="quarter" idx="11"/>
          </p:nvPr>
        </p:nvSpPr>
        <p:spPr>
          <a:xfrm>
            <a:off x="6244623" y="2252382"/>
            <a:ext cx="1095977" cy="3364953"/>
          </a:xfrm>
          <a:prstGeom prst="rect">
            <a:avLst/>
          </a:pr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557179" y="1931505"/>
            <a:ext cx="1325977" cy="1325977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2284249" y="1812306"/>
            <a:ext cx="1325977" cy="1325977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5454017" y="1812306"/>
            <a:ext cx="1325977" cy="1325977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3"/>
          <p:cNvSpPr>
            <a:spLocks noGrp="1"/>
          </p:cNvSpPr>
          <p:nvPr>
            <p:ph type="pic" sz="quarter" idx="11"/>
          </p:nvPr>
        </p:nvSpPr>
        <p:spPr>
          <a:xfrm>
            <a:off x="4881380" y="1752437"/>
            <a:ext cx="2268778" cy="2210117"/>
          </a:xfrm>
          <a:prstGeom prst="diamond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1559859" y="1752437"/>
            <a:ext cx="2268778" cy="2210117"/>
          </a:xfrm>
          <a:prstGeom prst="diamond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3"/>
          <p:cNvSpPr>
            <a:spLocks noGrp="1"/>
          </p:cNvSpPr>
          <p:nvPr>
            <p:ph type="pic" sz="quarter" idx="12"/>
          </p:nvPr>
        </p:nvSpPr>
        <p:spPr>
          <a:xfrm>
            <a:off x="8233375" y="1752436"/>
            <a:ext cx="2268778" cy="2210117"/>
          </a:xfrm>
          <a:prstGeom prst="diamond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30"/>
          <p:cNvSpPr>
            <a:spLocks noGrp="1"/>
          </p:cNvSpPr>
          <p:nvPr>
            <p:ph type="pic" sz="quarter" idx="11"/>
          </p:nvPr>
        </p:nvSpPr>
        <p:spPr>
          <a:xfrm>
            <a:off x="5743071" y="1395662"/>
            <a:ext cx="5325983" cy="2293561"/>
          </a:xfrm>
          <a:prstGeom prst="rect">
            <a:avLst/>
          </a:prstGeom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1114598" y="1951764"/>
            <a:ext cx="2097346" cy="20963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3"/>
          <p:cNvSpPr>
            <a:spLocks noGrp="1"/>
          </p:cNvSpPr>
          <p:nvPr>
            <p:ph type="pic" sz="quarter" idx="11"/>
          </p:nvPr>
        </p:nvSpPr>
        <p:spPr>
          <a:xfrm>
            <a:off x="8980057" y="1951764"/>
            <a:ext cx="2097346" cy="20963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3"/>
          <p:cNvSpPr>
            <a:spLocks noGrp="1"/>
          </p:cNvSpPr>
          <p:nvPr>
            <p:ph type="pic" sz="quarter" idx="12"/>
          </p:nvPr>
        </p:nvSpPr>
        <p:spPr>
          <a:xfrm>
            <a:off x="6357730" y="1951764"/>
            <a:ext cx="2097346" cy="20963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3"/>
          <p:cNvSpPr>
            <a:spLocks noGrp="1"/>
          </p:cNvSpPr>
          <p:nvPr>
            <p:ph type="pic" sz="quarter" idx="13"/>
          </p:nvPr>
        </p:nvSpPr>
        <p:spPr>
          <a:xfrm>
            <a:off x="3732359" y="1951764"/>
            <a:ext cx="2097346" cy="20963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335539" y="1543427"/>
            <a:ext cx="3038663" cy="3038663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164465" y="11258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3"/>
          <p:cNvSpPr>
            <a:spLocks noGrp="1"/>
          </p:cNvSpPr>
          <p:nvPr>
            <p:ph type="pic" sz="quarter" idx="13"/>
          </p:nvPr>
        </p:nvSpPr>
        <p:spPr>
          <a:xfrm>
            <a:off x="8103344" y="2095402"/>
            <a:ext cx="2853414" cy="285341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Tm="2000">
    <p:pull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687388" y="3592513"/>
            <a:ext cx="5707062" cy="258921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-25400" y="6774815"/>
            <a:ext cx="12217400" cy="83820"/>
          </a:xfrm>
          <a:prstGeom prst="rect">
            <a:avLst/>
          </a:prstGeom>
          <a:solidFill>
            <a:srgbClr val="E1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4576667" y="1909667"/>
            <a:ext cx="3038663" cy="3038663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4175883" y="1555607"/>
            <a:ext cx="4096906" cy="4096906"/>
          </a:xfrm>
          <a:prstGeom prst="octagon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745490" y="851535"/>
            <a:ext cx="10947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摄图网_40133292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075" y="50165"/>
            <a:ext cx="1018540" cy="1018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-25400" y="6774815"/>
            <a:ext cx="12217400" cy="83820"/>
          </a:xfrm>
          <a:prstGeom prst="rect">
            <a:avLst/>
          </a:prstGeom>
          <a:solidFill>
            <a:srgbClr val="E1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/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27051" y="933449"/>
            <a:ext cx="8832849" cy="5278967"/>
          </a:xfrm>
          <a:prstGeom prst="rect">
            <a:avLst/>
          </a:prstGeom>
        </p:spPr>
        <p:txBody>
          <a:bodyPr/>
          <a:lstStyle>
            <a:lvl1pPr marL="0" indent="719455" eaLnBrk="1" hangingPunct="1">
              <a:lnSpc>
                <a:spcPct val="140000"/>
              </a:lnSpc>
              <a:spcBef>
                <a:spcPts val="0"/>
              </a:spcBef>
              <a:buNone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lnSpc>
                <a:spcPct val="150000"/>
              </a:lnSpc>
              <a:buNone/>
              <a:defRPr sz="2935">
                <a:solidFill>
                  <a:srgbClr val="FFCC99"/>
                </a:solidFill>
                <a:latin typeface="黑体" panose="02010609060101010101" charset="-122"/>
                <a:ea typeface="黑体" panose="02010609060101010101" charset="-122"/>
              </a:defRPr>
            </a:lvl2pPr>
            <a:lvl3pPr>
              <a:lnSpc>
                <a:spcPct val="150000"/>
              </a:lnSpc>
              <a:buNone/>
              <a:defRPr sz="2935">
                <a:solidFill>
                  <a:srgbClr val="FFCC99"/>
                </a:solidFill>
                <a:latin typeface="黑体" panose="02010609060101010101" charset="-122"/>
                <a:ea typeface="黑体" panose="02010609060101010101" charset="-122"/>
              </a:defRPr>
            </a:lvl3pPr>
            <a:lvl4pPr>
              <a:lnSpc>
                <a:spcPct val="150000"/>
              </a:lnSpc>
              <a:buNone/>
              <a:defRPr sz="2935">
                <a:solidFill>
                  <a:srgbClr val="FFCC99"/>
                </a:solidFill>
                <a:latin typeface="黑体" panose="02010609060101010101" charset="-122"/>
                <a:ea typeface="黑体" panose="02010609060101010101" charset="-122"/>
              </a:defRPr>
            </a:lvl4pPr>
            <a:lvl5pPr>
              <a:lnSpc>
                <a:spcPct val="150000"/>
              </a:lnSpc>
              <a:buNone/>
              <a:defRPr sz="2935">
                <a:solidFill>
                  <a:srgbClr val="FFCC99"/>
                </a:solidFill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75565" y="6363132"/>
            <a:ext cx="1829900" cy="209140"/>
            <a:chOff x="7531084" y="4876401"/>
            <a:chExt cx="1372425" cy="156855"/>
          </a:xfrm>
        </p:grpSpPr>
        <p:sp>
          <p:nvSpPr>
            <p:cNvPr id="5" name="燕尾形 4"/>
            <p:cNvSpPr/>
            <p:nvPr userDrawn="1"/>
          </p:nvSpPr>
          <p:spPr>
            <a:xfrm>
              <a:off x="7531084" y="4876401"/>
              <a:ext cx="161462" cy="156855"/>
            </a:xfrm>
            <a:prstGeom prst="chevron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457200" dist="3048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140"/>
            </a:p>
          </p:txBody>
        </p:sp>
        <p:sp>
          <p:nvSpPr>
            <p:cNvPr id="6" name="燕尾形 5"/>
            <p:cNvSpPr/>
            <p:nvPr userDrawn="1"/>
          </p:nvSpPr>
          <p:spPr>
            <a:xfrm>
              <a:off x="7833825" y="4876401"/>
              <a:ext cx="161462" cy="156855"/>
            </a:xfrm>
            <a:prstGeom prst="chevron">
              <a:avLst/>
            </a:prstGeom>
            <a:solidFill>
              <a:schemeClr val="accent3"/>
            </a:solidFill>
            <a:ln w="12700">
              <a:noFill/>
            </a:ln>
            <a:effectLst>
              <a:outerShdw blurRad="457200" dist="3048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140"/>
            </a:p>
          </p:txBody>
        </p:sp>
        <p:sp>
          <p:nvSpPr>
            <p:cNvPr id="7" name="燕尾形 6"/>
            <p:cNvSpPr/>
            <p:nvPr userDrawn="1"/>
          </p:nvSpPr>
          <p:spPr>
            <a:xfrm>
              <a:off x="8136566" y="4876401"/>
              <a:ext cx="161462" cy="156855"/>
            </a:xfrm>
            <a:prstGeom prst="chevron">
              <a:avLst/>
            </a:prstGeom>
            <a:solidFill>
              <a:schemeClr val="accent4"/>
            </a:solidFill>
            <a:ln w="12700">
              <a:noFill/>
            </a:ln>
            <a:effectLst>
              <a:outerShdw blurRad="457200" dist="3048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140"/>
            </a:p>
          </p:txBody>
        </p:sp>
        <p:sp>
          <p:nvSpPr>
            <p:cNvPr id="8" name="燕尾形 7"/>
            <p:cNvSpPr/>
            <p:nvPr userDrawn="1"/>
          </p:nvSpPr>
          <p:spPr>
            <a:xfrm>
              <a:off x="8439306" y="4876401"/>
              <a:ext cx="161462" cy="156855"/>
            </a:xfrm>
            <a:prstGeom prst="chevron">
              <a:avLst/>
            </a:prstGeom>
            <a:solidFill>
              <a:schemeClr val="accent1"/>
            </a:solidFill>
            <a:ln w="12700">
              <a:noFill/>
            </a:ln>
            <a:effectLst>
              <a:outerShdw blurRad="457200" dist="3048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140"/>
            </a:p>
          </p:txBody>
        </p:sp>
        <p:sp>
          <p:nvSpPr>
            <p:cNvPr id="9" name="燕尾形 8"/>
            <p:cNvSpPr/>
            <p:nvPr userDrawn="1"/>
          </p:nvSpPr>
          <p:spPr>
            <a:xfrm>
              <a:off x="8742047" y="4876401"/>
              <a:ext cx="161462" cy="156855"/>
            </a:xfrm>
            <a:prstGeom prst="chevron">
              <a:avLst/>
            </a:prstGeom>
            <a:solidFill>
              <a:schemeClr val="accent2"/>
            </a:solidFill>
            <a:ln w="12700">
              <a:noFill/>
            </a:ln>
            <a:effectLst>
              <a:outerShdw blurRad="457200" dist="304800" dir="7800000" sx="89000" sy="89000" algn="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2140"/>
            </a:p>
          </p:txBody>
        </p: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87818" y="1223961"/>
            <a:ext cx="3960432" cy="2203712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7DD9CE-C082-409F-B2E5-523622B6039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E34D5B0-C9BF-4F46-858D-01F2E61E9490}" type="slidenum">
              <a:rPr lang="zh-CN" altLang="en-US" smtClean="0"/>
            </a:fld>
            <a:endParaRPr lang="zh-CN" altLang="en-US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5262104" y="1652581"/>
            <a:ext cx="1562432" cy="156243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5262104" y="3799799"/>
            <a:ext cx="1562432" cy="1562432"/>
          </a:xfrm>
          <a:prstGeom prst="ellipse">
            <a:avLst/>
          </a:prstGeom>
          <a:noFill/>
        </p:spPr>
        <p:txBody>
          <a:bodyPr wrap="square">
            <a:noAutofit/>
          </a:bodyPr>
          <a:lstStyle>
            <a:lvl1pPr marL="0" indent="0" algn="ctr">
              <a:buNone/>
              <a:defRPr sz="175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12" grpId="0"/>
    </p:bld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1055351" cy="9223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xfrm>
            <a:off x="609275" y="6245225"/>
            <a:ext cx="284436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4562C-DA09-48AB-BA34-345EB2C306C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xfrm>
            <a:off x="4165547" y="6245225"/>
            <a:ext cx="3860908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xfrm>
            <a:off x="8738361" y="6245225"/>
            <a:ext cx="2844365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DC179-F6F4-4663-870C-67B3C09343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</p:spPr>
        <p:txBody>
          <a:bodyPr/>
          <a:lstStyle/>
          <a:p>
            <a:fld id="{739644C2-E6E3-4251-908E-A27FD6A9FD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</p:spPr>
        <p:txBody>
          <a:bodyPr/>
          <a:lstStyle/>
          <a:p>
            <a:fld id="{2177C49E-8F3E-4CF9-A292-0711F12C8E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8" Type="http://schemas.openxmlformats.org/officeDocument/2006/relationships/theme" Target="../theme/theme1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2.xml"/><Relationship Id="rId4" Type="http://schemas.openxmlformats.org/officeDocument/2006/relationships/slideLayout" Target="../slideLayouts/slideLayout71.xml"/><Relationship Id="rId3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9.xml"/><Relationship Id="rId18" Type="http://schemas.openxmlformats.org/officeDocument/2006/relationships/theme" Target="../theme/theme2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6" Type="http://schemas.openxmlformats.org/officeDocument/2006/relationships/theme" Target="../theme/theme3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"/>
          <p:cNvSpPr/>
          <p:nvPr userDrawn="1"/>
        </p:nvSpPr>
        <p:spPr>
          <a:xfrm>
            <a:off x="0" y="6559"/>
            <a:ext cx="6726477" cy="6851441"/>
          </a:xfrm>
          <a:custGeom>
            <a:avLst/>
            <a:gdLst>
              <a:gd name="connsiteX0" fmla="*/ 0 w 6726477"/>
              <a:gd name="connsiteY0" fmla="*/ 0 h 6851441"/>
              <a:gd name="connsiteX1" fmla="*/ 6726477 w 6726477"/>
              <a:gd name="connsiteY1" fmla="*/ 0 h 6851441"/>
              <a:gd name="connsiteX2" fmla="*/ 6726477 w 6726477"/>
              <a:gd name="connsiteY2" fmla="*/ 6851441 h 6851441"/>
              <a:gd name="connsiteX3" fmla="*/ 0 w 6726477"/>
              <a:gd name="connsiteY3" fmla="*/ 6851441 h 6851441"/>
              <a:gd name="connsiteX4" fmla="*/ 0 w 6726477"/>
              <a:gd name="connsiteY4" fmla="*/ 0 h 6851441"/>
              <a:gd name="connsiteX0-1" fmla="*/ 0 w 6726477"/>
              <a:gd name="connsiteY0-2" fmla="*/ 0 h 6851441"/>
              <a:gd name="connsiteX1-3" fmla="*/ 3056351 w 6726477"/>
              <a:gd name="connsiteY1-4" fmla="*/ 2981195 h 6851441"/>
              <a:gd name="connsiteX2-5" fmla="*/ 6726477 w 6726477"/>
              <a:gd name="connsiteY2-6" fmla="*/ 6851441 h 6851441"/>
              <a:gd name="connsiteX3-7" fmla="*/ 0 w 6726477"/>
              <a:gd name="connsiteY3-8" fmla="*/ 6851441 h 6851441"/>
              <a:gd name="connsiteX4-9" fmla="*/ 0 w 6726477"/>
              <a:gd name="connsiteY4-10" fmla="*/ 0 h 68514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26477" h="6851441">
                <a:moveTo>
                  <a:pt x="0" y="0"/>
                </a:moveTo>
                <a:lnTo>
                  <a:pt x="3056351" y="2981195"/>
                </a:lnTo>
                <a:lnTo>
                  <a:pt x="6726477" y="6851441"/>
                </a:lnTo>
                <a:lnTo>
                  <a:pt x="0" y="6851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矩形 25"/>
          <p:cNvSpPr/>
          <p:nvPr userDrawn="1"/>
        </p:nvSpPr>
        <p:spPr>
          <a:xfrm flipH="1" flipV="1">
            <a:off x="5624186" y="-1"/>
            <a:ext cx="6567814" cy="6830974"/>
          </a:xfrm>
          <a:custGeom>
            <a:avLst/>
            <a:gdLst>
              <a:gd name="connsiteX0" fmla="*/ 0 w 6726477"/>
              <a:gd name="connsiteY0" fmla="*/ 0 h 6851441"/>
              <a:gd name="connsiteX1" fmla="*/ 6726477 w 6726477"/>
              <a:gd name="connsiteY1" fmla="*/ 0 h 6851441"/>
              <a:gd name="connsiteX2" fmla="*/ 6726477 w 6726477"/>
              <a:gd name="connsiteY2" fmla="*/ 6851441 h 6851441"/>
              <a:gd name="connsiteX3" fmla="*/ 0 w 6726477"/>
              <a:gd name="connsiteY3" fmla="*/ 6851441 h 6851441"/>
              <a:gd name="connsiteX4" fmla="*/ 0 w 6726477"/>
              <a:gd name="connsiteY4" fmla="*/ 0 h 6851441"/>
              <a:gd name="connsiteX0-1" fmla="*/ 0 w 6726477"/>
              <a:gd name="connsiteY0-2" fmla="*/ 0 h 6851441"/>
              <a:gd name="connsiteX1-3" fmla="*/ 3056351 w 6726477"/>
              <a:gd name="connsiteY1-4" fmla="*/ 2981195 h 6851441"/>
              <a:gd name="connsiteX2-5" fmla="*/ 6726477 w 6726477"/>
              <a:gd name="connsiteY2-6" fmla="*/ 6851441 h 6851441"/>
              <a:gd name="connsiteX3-7" fmla="*/ 0 w 6726477"/>
              <a:gd name="connsiteY3-8" fmla="*/ 6851441 h 6851441"/>
              <a:gd name="connsiteX4-9" fmla="*/ 0 w 6726477"/>
              <a:gd name="connsiteY4-10" fmla="*/ 0 h 68514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26477" h="6851441">
                <a:moveTo>
                  <a:pt x="0" y="0"/>
                </a:moveTo>
                <a:lnTo>
                  <a:pt x="3056351" y="2981195"/>
                </a:lnTo>
                <a:lnTo>
                  <a:pt x="6726477" y="6851441"/>
                </a:lnTo>
                <a:lnTo>
                  <a:pt x="0" y="685144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79739" y="436380"/>
            <a:ext cx="11232097" cy="59917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4.xml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9.xml"/><Relationship Id="rId5" Type="http://schemas.openxmlformats.org/officeDocument/2006/relationships/tags" Target="../tags/tag9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9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9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98.xml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9.xml"/><Relationship Id="rId1" Type="http://schemas.openxmlformats.org/officeDocument/2006/relationships/tags" Target="../tags/tag9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69.xml"/><Relationship Id="rId7" Type="http://schemas.openxmlformats.org/officeDocument/2006/relationships/tags" Target="../tags/tag100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0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02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03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86.xml"/><Relationship Id="rId23" Type="http://schemas.openxmlformats.org/officeDocument/2006/relationships/tags" Target="../tags/tag85.xml"/><Relationship Id="rId22" Type="http://schemas.openxmlformats.org/officeDocument/2006/relationships/tags" Target="../tags/tag84.xml"/><Relationship Id="rId21" Type="http://schemas.openxmlformats.org/officeDocument/2006/relationships/tags" Target="../tags/tag83.xml"/><Relationship Id="rId20" Type="http://schemas.openxmlformats.org/officeDocument/2006/relationships/tags" Target="../tags/tag82.xml"/><Relationship Id="rId2" Type="http://schemas.openxmlformats.org/officeDocument/2006/relationships/tags" Target="../tags/tag65.xml"/><Relationship Id="rId19" Type="http://schemas.openxmlformats.org/officeDocument/2006/relationships/image" Target="../media/image4.png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9.xml"/><Relationship Id="rId8" Type="http://schemas.openxmlformats.org/officeDocument/2006/relationships/tags" Target="../tags/tag107.xml"/><Relationship Id="rId7" Type="http://schemas.openxmlformats.org/officeDocument/2006/relationships/image" Target="../media/image27.png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image" Target="../media/image26.png"/><Relationship Id="rId3" Type="http://schemas.openxmlformats.org/officeDocument/2006/relationships/tags" Target="../tags/tag104.xml"/><Relationship Id="rId2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9.xml"/><Relationship Id="rId5" Type="http://schemas.openxmlformats.org/officeDocument/2006/relationships/tags" Target="../tags/tag108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9.xml"/><Relationship Id="rId5" Type="http://schemas.openxmlformats.org/officeDocument/2006/relationships/tags" Target="../tags/tag109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4.png"/><Relationship Id="rId1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10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13.xml"/><Relationship Id="rId1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14.xml"/><Relationship Id="rId1" Type="http://schemas.openxmlformats.org/officeDocument/2006/relationships/image" Target="../media/image33.em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15.xml"/><Relationship Id="rId1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9.xml"/><Relationship Id="rId6" Type="http://schemas.openxmlformats.org/officeDocument/2006/relationships/tags" Target="../tags/tag11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19.xml"/><Relationship Id="rId2" Type="http://schemas.openxmlformats.org/officeDocument/2006/relationships/image" Target="../media/image32.emf"/><Relationship Id="rId1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1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122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23.xml"/><Relationship Id="rId2" Type="http://schemas.openxmlformats.org/officeDocument/2006/relationships/image" Target="../media/image6.png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24.xml"/><Relationship Id="rId2" Type="http://schemas.openxmlformats.org/officeDocument/2006/relationships/image" Target="../media/image6.png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25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26.xml"/><Relationship Id="rId2" Type="http://schemas.openxmlformats.org/officeDocument/2006/relationships/image" Target="../media/image39.png"/><Relationship Id="rId1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27.xml"/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image" Target="../media/image6.png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28.xml"/><Relationship Id="rId3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image" Target="../media/image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29.xml"/><Relationship Id="rId1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1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9.xml"/><Relationship Id="rId5" Type="http://schemas.openxmlformats.org/officeDocument/2006/relationships/tags" Target="../tags/tag133.xml"/><Relationship Id="rId4" Type="http://schemas.openxmlformats.org/officeDocument/2006/relationships/image" Target="../media/image44.emf"/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34.xml"/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6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35.xml"/><Relationship Id="rId1" Type="http://schemas.openxmlformats.org/officeDocument/2006/relationships/image" Target="../media/image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69.xml"/><Relationship Id="rId6" Type="http://schemas.openxmlformats.org/officeDocument/2006/relationships/tags" Target="../tags/tag136.xml"/><Relationship Id="rId5" Type="http://schemas.openxmlformats.org/officeDocument/2006/relationships/image" Target="../media/image48.svg"/><Relationship Id="rId4" Type="http://schemas.openxmlformats.org/officeDocument/2006/relationships/image" Target="../media/image47.png"/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37.xml"/><Relationship Id="rId3" Type="http://schemas.openxmlformats.org/officeDocument/2006/relationships/image" Target="../media/image49.png"/><Relationship Id="rId2" Type="http://schemas.openxmlformats.org/officeDocument/2006/relationships/image" Target="../media/image6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4.xml"/><Relationship Id="rId1" Type="http://schemas.openxmlformats.org/officeDocument/2006/relationships/tags" Target="../tags/tag91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9.xml"/><Relationship Id="rId5" Type="http://schemas.openxmlformats.org/officeDocument/2006/relationships/tags" Target="../tags/tag138.xml"/><Relationship Id="rId4" Type="http://schemas.openxmlformats.org/officeDocument/2006/relationships/image" Target="../media/image51.emf"/><Relationship Id="rId3" Type="http://schemas.openxmlformats.org/officeDocument/2006/relationships/image" Target="../media/image50.emf"/><Relationship Id="rId2" Type="http://schemas.openxmlformats.org/officeDocument/2006/relationships/image" Target="../media/image44.emf"/><Relationship Id="rId1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39.xml"/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6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69.xml"/><Relationship Id="rId6" Type="http://schemas.openxmlformats.org/officeDocument/2006/relationships/tags" Target="../tags/tag140.xml"/><Relationship Id="rId5" Type="http://schemas.openxmlformats.org/officeDocument/2006/relationships/image" Target="../media/image44.emf"/><Relationship Id="rId4" Type="http://schemas.openxmlformats.org/officeDocument/2006/relationships/image" Target="../media/image51.emf"/><Relationship Id="rId3" Type="http://schemas.openxmlformats.org/officeDocument/2006/relationships/image" Target="../media/image50.emf"/><Relationship Id="rId2" Type="http://schemas.openxmlformats.org/officeDocument/2006/relationships/image" Target="../media/image48.svg"/><Relationship Id="rId1" Type="http://schemas.openxmlformats.org/officeDocument/2006/relationships/image" Target="../media/image4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2" Type="http://schemas.openxmlformats.org/officeDocument/2006/relationships/tags" Target="../tags/tag141.xml"/><Relationship Id="rId1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14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14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44.xml"/><Relationship Id="rId2" Type="http://schemas.openxmlformats.org/officeDocument/2006/relationships/image" Target="../media/image54.png"/><Relationship Id="rId1" Type="http://schemas.openxmlformats.org/officeDocument/2006/relationships/image" Target="../media/image6.png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45.xml"/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image" Target="../media/image9.jpe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image" Target="../media/image56.png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image" Target="../media/image55.png"/><Relationship Id="rId4" Type="http://schemas.openxmlformats.org/officeDocument/2006/relationships/tags" Target="../tags/tag147.xml"/><Relationship Id="rId3" Type="http://schemas.openxmlformats.org/officeDocument/2006/relationships/image" Target="../media/image6.png"/><Relationship Id="rId2" Type="http://schemas.openxmlformats.org/officeDocument/2006/relationships/tags" Target="../tags/tag146.xml"/><Relationship Id="rId11" Type="http://schemas.openxmlformats.org/officeDocument/2006/relationships/slideLayout" Target="../slideLayouts/slideLayout69.xml"/><Relationship Id="rId10" Type="http://schemas.openxmlformats.org/officeDocument/2006/relationships/tags" Target="../tags/tag15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8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tags" Target="../tags/tag156.xml"/><Relationship Id="rId7" Type="http://schemas.openxmlformats.org/officeDocument/2006/relationships/image" Target="../media/image57.png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image" Target="../media/image6.png"/><Relationship Id="rId2" Type="http://schemas.openxmlformats.org/officeDocument/2006/relationships/tags" Target="../tags/tag152.xml"/><Relationship Id="rId11" Type="http://schemas.openxmlformats.org/officeDocument/2006/relationships/slideLayout" Target="../slideLayouts/slideLayout69.xml"/><Relationship Id="rId10" Type="http://schemas.openxmlformats.org/officeDocument/2006/relationships/tags" Target="../tags/tag157.xml"/><Relationship Id="rId1" Type="http://schemas.openxmlformats.org/officeDocument/2006/relationships/image" Target="../media/image9.jpeg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58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9.jpeg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9.xml"/><Relationship Id="rId3" Type="http://schemas.openxmlformats.org/officeDocument/2006/relationships/tags" Target="../tags/tag159.xml"/><Relationship Id="rId2" Type="http://schemas.openxmlformats.org/officeDocument/2006/relationships/image" Target="../media/image61.png"/><Relationship Id="rId1" Type="http://schemas.openxmlformats.org/officeDocument/2006/relationships/image" Target="../media/image9.jpeg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9.xml"/><Relationship Id="rId4" Type="http://schemas.openxmlformats.org/officeDocument/2006/relationships/tags" Target="../tags/tag160.xml"/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16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9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9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9.xml"/><Relationship Id="rId2" Type="http://schemas.openxmlformats.org/officeDocument/2006/relationships/tags" Target="../tags/tag9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"/>
          <p:cNvSpPr txBox="1"/>
          <p:nvPr>
            <p:custDataLst>
              <p:tags r:id="rId1"/>
            </p:custDataLst>
          </p:nvPr>
        </p:nvSpPr>
        <p:spPr>
          <a:xfrm>
            <a:off x="1467485" y="4674870"/>
            <a:ext cx="1402715" cy="3079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汉仪全唐诗简" panose="00020600040101010101" pitchFamily="18" charset="-122"/>
                <a:ea typeface="汉仪全唐诗简" panose="00020600040101010101" pitchFamily="18" charset="-122"/>
              </a:rPr>
              <a:t>输入姓名</a:t>
            </a:r>
            <a:endParaRPr lang="zh-CN" altLang="en-US" sz="1400" dirty="0" smtClean="0">
              <a:solidFill>
                <a:schemeClr val="bg1"/>
              </a:solidFill>
              <a:latin typeface="汉仪全唐诗简" panose="00020600040101010101" pitchFamily="18" charset="-122"/>
              <a:ea typeface="汉仪全唐诗简" panose="00020600040101010101" pitchFamily="18" charset="-122"/>
            </a:endParaRPr>
          </a:p>
        </p:txBody>
      </p:sp>
      <p:pic>
        <p:nvPicPr>
          <p:cNvPr id="7" name="图片 6" descr="Excel在财务中的应用（第2版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405" y="631190"/>
            <a:ext cx="5596255" cy="5596255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02970" y="1764030"/>
            <a:ext cx="8623935" cy="1397635"/>
            <a:chOff x="1573" y="2449"/>
            <a:chExt cx="13581" cy="2201"/>
          </a:xfrm>
        </p:grpSpPr>
        <p:grpSp>
          <p:nvGrpSpPr>
            <p:cNvPr id="47" name="组合 46"/>
            <p:cNvGrpSpPr/>
            <p:nvPr/>
          </p:nvGrpSpPr>
          <p:grpSpPr>
            <a:xfrm rot="0" flipH="1">
              <a:off x="8857" y="2524"/>
              <a:ext cx="2126" cy="2127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0" flipH="1">
              <a:off x="3321" y="2449"/>
              <a:ext cx="2126" cy="2127"/>
              <a:chOff x="2848131" y="1860029"/>
              <a:chExt cx="3807502" cy="3807502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0" flipH="1">
              <a:off x="1573" y="2450"/>
              <a:ext cx="2126" cy="2127"/>
              <a:chOff x="2848131" y="1860029"/>
              <a:chExt cx="3807502" cy="3807502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0" flipH="1">
              <a:off x="10716" y="2524"/>
              <a:ext cx="2126" cy="2127"/>
              <a:chOff x="2848131" y="1860029"/>
              <a:chExt cx="3807502" cy="380750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 rot="0" flipH="1">
              <a:off x="4989" y="2519"/>
              <a:ext cx="2126" cy="2127"/>
              <a:chOff x="2848131" y="1860029"/>
              <a:chExt cx="3807502" cy="3807502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 rot="0" flipH="1">
              <a:off x="6923" y="2519"/>
              <a:ext cx="2126" cy="2127"/>
              <a:chOff x="2848131" y="1860029"/>
              <a:chExt cx="3807502" cy="3807502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2936814" y="1948725"/>
                <a:ext cx="3630123" cy="363012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11735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970" y="2798"/>
              <a:ext cx="13185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en-US" altLang="zh-CN" sz="54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标准粗黑" panose="02000503000000000000" charset="-122"/>
                  <a:ea typeface="标准粗黑" panose="02000503000000000000" charset="-122"/>
                  <a:cs typeface="标准粗黑" panose="02000503000000000000" charset="-122"/>
                  <a:sym typeface="+mn-ea"/>
                </a:rPr>
                <a:t>Excel</a:t>
              </a:r>
              <a:r>
                <a:rPr lang="zh-CN" altLang="en-US" sz="54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标准粗黑" panose="02000503000000000000" charset="-122"/>
                  <a:ea typeface="标准粗黑" panose="02000503000000000000" charset="-122"/>
                  <a:cs typeface="标准粗黑" panose="02000503000000000000" charset="-122"/>
                  <a:sym typeface="+mn-ea"/>
                </a:rPr>
                <a:t>在财务中的应用</a:t>
              </a:r>
              <a:endParaRPr lang="zh-CN" altLang="en-US" sz="54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标准粗黑" panose="02000503000000000000" charset="-122"/>
                <a:ea typeface="标准粗黑" panose="02000503000000000000" charset="-122"/>
                <a:cs typeface="标准粗黑" panose="02000503000000000000" charset="-122"/>
                <a:sym typeface="+mn-ea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128520" y="3639820"/>
            <a:ext cx="431165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—— 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基于</a:t>
            </a: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WPS</a:t>
            </a:r>
            <a:r>
              <a:rPr lang="zh-CN" altLang="en-US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版本</a:t>
            </a:r>
            <a:r>
              <a:rPr lang="en-US" altLang="zh-CN" sz="2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——</a:t>
            </a:r>
            <a:endParaRPr lang="en-US" altLang="zh-CN" sz="2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26" name="矩形: 圆角 87"/>
          <p:cNvSpPr/>
          <p:nvPr/>
        </p:nvSpPr>
        <p:spPr>
          <a:xfrm>
            <a:off x="3529330" y="4718050"/>
            <a:ext cx="1766570" cy="387985"/>
          </a:xfrm>
          <a:prstGeom prst="roundRect">
            <a:avLst>
              <a:gd name="adj" fmla="val 50000"/>
            </a:avLst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主编：丁贵娥</a:t>
            </a:r>
            <a:endParaRPr lang="zh-CN" altLang="en-US" sz="16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61323" y="1167343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31" name="图片 31" descr="1714388572051_2E277D2F-E254-429b-86F7-7C661A4485D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90" y="1166813"/>
            <a:ext cx="4938933" cy="2124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4190" y="325755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0">
                <a:solidFill>
                  <a:srgbClr val="ED028C"/>
                </a:solidFill>
                <a:cs typeface="Arial" panose="020B0604020202020204" pitchFamily="34" charset="0"/>
              </a:rPr>
              <a:t> 图4-2 通过SUM函数计算相关总成本</a:t>
            </a:r>
            <a:endParaRPr lang="en-US" altLang="zh-CN" sz="1400" b="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pic>
        <p:nvPicPr>
          <p:cNvPr id="32" name="图片 32" descr="1714388613905_87D01864-F29D-496f-A52D-9593A7B2426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873" y="4070985"/>
            <a:ext cx="5025499" cy="180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0240" y="5940425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  <a:sym typeface="+mn-ea"/>
              </a:rPr>
              <a:t>       图4-3  通过IF函数选出最优方案</a:t>
            </a:r>
            <a:endParaRPr lang="en-US" altLang="zh-CN" sz="1400">
              <a:solidFill>
                <a:srgbClr val="ED028C"/>
              </a:solidFill>
              <a:cs typeface="Arial" panose="020B0604020202020204" pitchFamily="34" charset="0"/>
              <a:sym typeface="+mn-ea"/>
            </a:endParaRPr>
          </a:p>
        </p:txBody>
      </p:sp>
      <p:pic>
        <p:nvPicPr>
          <p:cNvPr id="33" name="图片 33" descr="1714388643855_7B6BC9AB-3F83-4ed6-A23C-EF4532E67A2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1390" y="1223010"/>
            <a:ext cx="5961409" cy="2124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740525" y="3429000"/>
            <a:ext cx="4396105" cy="306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图4-4 通过MIN 函数选出最佳现金持有量</a:t>
            </a:r>
            <a:endParaRPr 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130" y="741045"/>
            <a:ext cx="3884930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第一步，计算相关</a:t>
            </a:r>
            <a:r>
              <a:rPr lang="zh-CN" altLang="en-US"/>
              <a:t>总成本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8595" y="36341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第二步，选出最优</a:t>
            </a:r>
            <a:r>
              <a:rPr lang="zh-CN" altLang="en-US"/>
              <a:t>方案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967095" y="8077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第三步，选出最佳现金</a:t>
            </a:r>
            <a:r>
              <a:rPr lang="zh-CN" altLang="en-US"/>
              <a:t>持有量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8" grpId="0"/>
      <p:bldP spid="10" grpId="0" bldLvl="0" animBg="1"/>
      <p:bldP spid="2" grpId="0"/>
      <p:bldP spid="3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2010" y="1503680"/>
            <a:ext cx="10217150" cy="24491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利用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SUM函数可以计算出相关总成本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2.利用IF 函数可以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作出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决策出最优方案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3.利用MIN函数可以选择出最佳现金持有量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785" y="1638300"/>
            <a:ext cx="8952230" cy="14236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533400" indent="-533400">
              <a:lnSpc>
                <a:spcPct val="150000"/>
              </a:lnSpc>
            </a:pPr>
            <a:r>
              <a:rPr lang="en-US" altLang="zh-CN" b="0">
                <a:solidFill>
                  <a:srgbClr val="000000"/>
                </a:solidFill>
                <a:cs typeface="Arial" panose="020B0604020202020204" pitchFamily="34" charset="0"/>
              </a:rPr>
              <a:t>   </a:t>
            </a:r>
            <a:endParaRPr lang="zh-CN" sz="2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33400" indent="-533400"/>
            <a:endParaRPr lang="zh-CN" altLang="en-US" sz="2800" b="0">
              <a:solidFill>
                <a:srgbClr val="000000"/>
              </a:solidFill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4" name="Group 144"/>
          <p:cNvGrpSpPr>
            <a:grpSpLocks noChangeAspect="1"/>
          </p:cNvGrpSpPr>
          <p:nvPr/>
        </p:nvGrpSpPr>
        <p:grpSpPr bwMode="auto">
          <a:xfrm flipH="1">
            <a:off x="9629775" y="4389120"/>
            <a:ext cx="2230120" cy="2232660"/>
            <a:chOff x="192" y="1920"/>
            <a:chExt cx="1100" cy="1155"/>
          </a:xfrm>
        </p:grpSpPr>
        <p:sp>
          <p:nvSpPr>
            <p:cNvPr id="11" name="AutoShape 145"/>
            <p:cNvSpPr>
              <a:spLocks noChangeAspect="1" noChangeArrowheads="1" noTextEdit="1"/>
            </p:cNvSpPr>
            <p:nvPr/>
          </p:nvSpPr>
          <p:spPr bwMode="auto">
            <a:xfrm>
              <a:off x="192" y="1920"/>
              <a:ext cx="1100" cy="11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146"/>
            <p:cNvSpPr/>
            <p:nvPr/>
          </p:nvSpPr>
          <p:spPr bwMode="auto">
            <a:xfrm>
              <a:off x="198" y="1937"/>
              <a:ext cx="1086" cy="1133"/>
            </a:xfrm>
            <a:custGeom>
              <a:avLst/>
              <a:gdLst/>
              <a:ahLst/>
              <a:cxnLst>
                <a:cxn ang="0">
                  <a:pos x="2110" y="793"/>
                </a:cxn>
                <a:cxn ang="0">
                  <a:pos x="2022" y="811"/>
                </a:cxn>
                <a:cxn ang="0">
                  <a:pos x="1939" y="616"/>
                </a:cxn>
                <a:cxn ang="0">
                  <a:pos x="1938" y="435"/>
                </a:cxn>
                <a:cxn ang="0">
                  <a:pos x="1871" y="336"/>
                </a:cxn>
                <a:cxn ang="0">
                  <a:pos x="1836" y="111"/>
                </a:cxn>
                <a:cxn ang="0">
                  <a:pos x="1764" y="124"/>
                </a:cxn>
                <a:cxn ang="0">
                  <a:pos x="1711" y="72"/>
                </a:cxn>
                <a:cxn ang="0">
                  <a:pos x="1590" y="3"/>
                </a:cxn>
                <a:cxn ang="0">
                  <a:pos x="1449" y="140"/>
                </a:cxn>
                <a:cxn ang="0">
                  <a:pos x="1320" y="351"/>
                </a:cxn>
                <a:cxn ang="0">
                  <a:pos x="1135" y="605"/>
                </a:cxn>
                <a:cxn ang="0">
                  <a:pos x="941" y="743"/>
                </a:cxn>
                <a:cxn ang="0">
                  <a:pos x="724" y="626"/>
                </a:cxn>
                <a:cxn ang="0">
                  <a:pos x="457" y="654"/>
                </a:cxn>
                <a:cxn ang="0">
                  <a:pos x="254" y="940"/>
                </a:cxn>
                <a:cxn ang="0">
                  <a:pos x="116" y="1008"/>
                </a:cxn>
                <a:cxn ang="0">
                  <a:pos x="0" y="1179"/>
                </a:cxn>
                <a:cxn ang="0">
                  <a:pos x="70" y="1184"/>
                </a:cxn>
                <a:cxn ang="0">
                  <a:pos x="138" y="1099"/>
                </a:cxn>
                <a:cxn ang="0">
                  <a:pos x="114" y="1174"/>
                </a:cxn>
                <a:cxn ang="0">
                  <a:pos x="123" y="1258"/>
                </a:cxn>
                <a:cxn ang="0">
                  <a:pos x="179" y="1251"/>
                </a:cxn>
                <a:cxn ang="0">
                  <a:pos x="227" y="1155"/>
                </a:cxn>
                <a:cxn ang="0">
                  <a:pos x="250" y="1132"/>
                </a:cxn>
                <a:cxn ang="0">
                  <a:pos x="341" y="1176"/>
                </a:cxn>
                <a:cxn ang="0">
                  <a:pos x="380" y="1126"/>
                </a:cxn>
                <a:cxn ang="0">
                  <a:pos x="335" y="1027"/>
                </a:cxn>
                <a:cxn ang="0">
                  <a:pos x="496" y="882"/>
                </a:cxn>
                <a:cxn ang="0">
                  <a:pos x="594" y="880"/>
                </a:cxn>
                <a:cxn ang="0">
                  <a:pos x="631" y="1030"/>
                </a:cxn>
                <a:cxn ang="0">
                  <a:pos x="503" y="1333"/>
                </a:cxn>
                <a:cxn ang="0">
                  <a:pos x="576" y="1910"/>
                </a:cxn>
                <a:cxn ang="0">
                  <a:pos x="672" y="2202"/>
                </a:cxn>
                <a:cxn ang="0">
                  <a:pos x="490" y="2197"/>
                </a:cxn>
                <a:cxn ang="0">
                  <a:pos x="587" y="2265"/>
                </a:cxn>
                <a:cxn ang="0">
                  <a:pos x="737" y="2235"/>
                </a:cxn>
                <a:cxn ang="0">
                  <a:pos x="786" y="2200"/>
                </a:cxn>
                <a:cxn ang="0">
                  <a:pos x="1434" y="2205"/>
                </a:cxn>
                <a:cxn ang="0">
                  <a:pos x="1488" y="2235"/>
                </a:cxn>
                <a:cxn ang="0">
                  <a:pos x="1658" y="2265"/>
                </a:cxn>
                <a:cxn ang="0">
                  <a:pos x="1718" y="2193"/>
                </a:cxn>
                <a:cxn ang="0">
                  <a:pos x="1544" y="2201"/>
                </a:cxn>
                <a:cxn ang="0">
                  <a:pos x="1467" y="1849"/>
                </a:cxn>
                <a:cxn ang="0">
                  <a:pos x="1420" y="1472"/>
                </a:cxn>
                <a:cxn ang="0">
                  <a:pos x="1620" y="1517"/>
                </a:cxn>
                <a:cxn ang="0">
                  <a:pos x="1619" y="1231"/>
                </a:cxn>
                <a:cxn ang="0">
                  <a:pos x="1449" y="1107"/>
                </a:cxn>
                <a:cxn ang="0">
                  <a:pos x="1573" y="829"/>
                </a:cxn>
                <a:cxn ang="0">
                  <a:pos x="1681" y="908"/>
                </a:cxn>
                <a:cxn ang="0">
                  <a:pos x="1825" y="933"/>
                </a:cxn>
                <a:cxn ang="0">
                  <a:pos x="1908" y="893"/>
                </a:cxn>
                <a:cxn ang="0">
                  <a:pos x="1907" y="946"/>
                </a:cxn>
                <a:cxn ang="0">
                  <a:pos x="1871" y="1034"/>
                </a:cxn>
                <a:cxn ang="0">
                  <a:pos x="1807" y="1214"/>
                </a:cxn>
                <a:cxn ang="0">
                  <a:pos x="1702" y="1272"/>
                </a:cxn>
                <a:cxn ang="0">
                  <a:pos x="1756" y="1508"/>
                </a:cxn>
                <a:cxn ang="0">
                  <a:pos x="1909" y="1348"/>
                </a:cxn>
                <a:cxn ang="0">
                  <a:pos x="1984" y="1127"/>
                </a:cxn>
                <a:cxn ang="0">
                  <a:pos x="2112" y="1074"/>
                </a:cxn>
                <a:cxn ang="0">
                  <a:pos x="2180" y="969"/>
                </a:cxn>
              </a:cxnLst>
              <a:rect l="0" t="0" r="r" b="b"/>
              <a:pathLst>
                <a:path w="2181" h="2265">
                  <a:moveTo>
                    <a:pt x="2152" y="908"/>
                  </a:moveTo>
                  <a:lnTo>
                    <a:pt x="2154" y="887"/>
                  </a:lnTo>
                  <a:lnTo>
                    <a:pt x="2151" y="861"/>
                  </a:lnTo>
                  <a:lnTo>
                    <a:pt x="2144" y="831"/>
                  </a:lnTo>
                  <a:lnTo>
                    <a:pt x="2129" y="807"/>
                  </a:lnTo>
                  <a:lnTo>
                    <a:pt x="2125" y="802"/>
                  </a:lnTo>
                  <a:lnTo>
                    <a:pt x="2120" y="799"/>
                  </a:lnTo>
                  <a:lnTo>
                    <a:pt x="2114" y="795"/>
                  </a:lnTo>
                  <a:lnTo>
                    <a:pt x="2110" y="793"/>
                  </a:lnTo>
                  <a:lnTo>
                    <a:pt x="2104" y="791"/>
                  </a:lnTo>
                  <a:lnTo>
                    <a:pt x="2097" y="790"/>
                  </a:lnTo>
                  <a:lnTo>
                    <a:pt x="2091" y="790"/>
                  </a:lnTo>
                  <a:lnTo>
                    <a:pt x="2084" y="790"/>
                  </a:lnTo>
                  <a:lnTo>
                    <a:pt x="2072" y="791"/>
                  </a:lnTo>
                  <a:lnTo>
                    <a:pt x="2058" y="794"/>
                  </a:lnTo>
                  <a:lnTo>
                    <a:pt x="2045" y="799"/>
                  </a:lnTo>
                  <a:lnTo>
                    <a:pt x="2034" y="804"/>
                  </a:lnTo>
                  <a:lnTo>
                    <a:pt x="2022" y="811"/>
                  </a:lnTo>
                  <a:lnTo>
                    <a:pt x="2011" y="818"/>
                  </a:lnTo>
                  <a:lnTo>
                    <a:pt x="2000" y="826"/>
                  </a:lnTo>
                  <a:lnTo>
                    <a:pt x="1990" y="834"/>
                  </a:lnTo>
                  <a:lnTo>
                    <a:pt x="1879" y="710"/>
                  </a:lnTo>
                  <a:lnTo>
                    <a:pt x="1894" y="693"/>
                  </a:lnTo>
                  <a:lnTo>
                    <a:pt x="1908" y="676"/>
                  </a:lnTo>
                  <a:lnTo>
                    <a:pt x="1920" y="656"/>
                  </a:lnTo>
                  <a:lnTo>
                    <a:pt x="1930" y="636"/>
                  </a:lnTo>
                  <a:lnTo>
                    <a:pt x="1939" y="616"/>
                  </a:lnTo>
                  <a:lnTo>
                    <a:pt x="1946" y="594"/>
                  </a:lnTo>
                  <a:lnTo>
                    <a:pt x="1951" y="572"/>
                  </a:lnTo>
                  <a:lnTo>
                    <a:pt x="1953" y="549"/>
                  </a:lnTo>
                  <a:lnTo>
                    <a:pt x="1987" y="563"/>
                  </a:lnTo>
                  <a:lnTo>
                    <a:pt x="2002" y="537"/>
                  </a:lnTo>
                  <a:lnTo>
                    <a:pt x="1953" y="502"/>
                  </a:lnTo>
                  <a:lnTo>
                    <a:pt x="1950" y="479"/>
                  </a:lnTo>
                  <a:lnTo>
                    <a:pt x="1945" y="457"/>
                  </a:lnTo>
                  <a:lnTo>
                    <a:pt x="1938" y="435"/>
                  </a:lnTo>
                  <a:lnTo>
                    <a:pt x="1929" y="414"/>
                  </a:lnTo>
                  <a:lnTo>
                    <a:pt x="1919" y="395"/>
                  </a:lnTo>
                  <a:lnTo>
                    <a:pt x="1907" y="375"/>
                  </a:lnTo>
                  <a:lnTo>
                    <a:pt x="1893" y="358"/>
                  </a:lnTo>
                  <a:lnTo>
                    <a:pt x="1877" y="340"/>
                  </a:lnTo>
                  <a:lnTo>
                    <a:pt x="1876" y="339"/>
                  </a:lnTo>
                  <a:lnTo>
                    <a:pt x="1875" y="338"/>
                  </a:lnTo>
                  <a:lnTo>
                    <a:pt x="1873" y="337"/>
                  </a:lnTo>
                  <a:lnTo>
                    <a:pt x="1871" y="336"/>
                  </a:lnTo>
                  <a:lnTo>
                    <a:pt x="1874" y="324"/>
                  </a:lnTo>
                  <a:lnTo>
                    <a:pt x="1884" y="276"/>
                  </a:lnTo>
                  <a:lnTo>
                    <a:pt x="1891" y="230"/>
                  </a:lnTo>
                  <a:lnTo>
                    <a:pt x="1892" y="188"/>
                  </a:lnTo>
                  <a:lnTo>
                    <a:pt x="1883" y="157"/>
                  </a:lnTo>
                  <a:lnTo>
                    <a:pt x="1870" y="139"/>
                  </a:lnTo>
                  <a:lnTo>
                    <a:pt x="1859" y="125"/>
                  </a:lnTo>
                  <a:lnTo>
                    <a:pt x="1847" y="117"/>
                  </a:lnTo>
                  <a:lnTo>
                    <a:pt x="1836" y="111"/>
                  </a:lnTo>
                  <a:lnTo>
                    <a:pt x="1824" y="110"/>
                  </a:lnTo>
                  <a:lnTo>
                    <a:pt x="1813" y="110"/>
                  </a:lnTo>
                  <a:lnTo>
                    <a:pt x="1800" y="114"/>
                  </a:lnTo>
                  <a:lnTo>
                    <a:pt x="1787" y="117"/>
                  </a:lnTo>
                  <a:lnTo>
                    <a:pt x="1783" y="118"/>
                  </a:lnTo>
                  <a:lnTo>
                    <a:pt x="1778" y="119"/>
                  </a:lnTo>
                  <a:lnTo>
                    <a:pt x="1773" y="122"/>
                  </a:lnTo>
                  <a:lnTo>
                    <a:pt x="1769" y="123"/>
                  </a:lnTo>
                  <a:lnTo>
                    <a:pt x="1764" y="124"/>
                  </a:lnTo>
                  <a:lnTo>
                    <a:pt x="1760" y="124"/>
                  </a:lnTo>
                  <a:lnTo>
                    <a:pt x="1754" y="125"/>
                  </a:lnTo>
                  <a:lnTo>
                    <a:pt x="1749" y="125"/>
                  </a:lnTo>
                  <a:lnTo>
                    <a:pt x="1740" y="124"/>
                  </a:lnTo>
                  <a:lnTo>
                    <a:pt x="1734" y="119"/>
                  </a:lnTo>
                  <a:lnTo>
                    <a:pt x="1729" y="109"/>
                  </a:lnTo>
                  <a:lnTo>
                    <a:pt x="1722" y="94"/>
                  </a:lnTo>
                  <a:lnTo>
                    <a:pt x="1717" y="84"/>
                  </a:lnTo>
                  <a:lnTo>
                    <a:pt x="1711" y="72"/>
                  </a:lnTo>
                  <a:lnTo>
                    <a:pt x="1706" y="59"/>
                  </a:lnTo>
                  <a:lnTo>
                    <a:pt x="1697" y="48"/>
                  </a:lnTo>
                  <a:lnTo>
                    <a:pt x="1687" y="36"/>
                  </a:lnTo>
                  <a:lnTo>
                    <a:pt x="1676" y="25"/>
                  </a:lnTo>
                  <a:lnTo>
                    <a:pt x="1661" y="13"/>
                  </a:lnTo>
                  <a:lnTo>
                    <a:pt x="1642" y="4"/>
                  </a:lnTo>
                  <a:lnTo>
                    <a:pt x="1625" y="0"/>
                  </a:lnTo>
                  <a:lnTo>
                    <a:pt x="1608" y="0"/>
                  </a:lnTo>
                  <a:lnTo>
                    <a:pt x="1590" y="3"/>
                  </a:lnTo>
                  <a:lnTo>
                    <a:pt x="1573" y="11"/>
                  </a:lnTo>
                  <a:lnTo>
                    <a:pt x="1555" y="21"/>
                  </a:lnTo>
                  <a:lnTo>
                    <a:pt x="1537" y="35"/>
                  </a:lnTo>
                  <a:lnTo>
                    <a:pt x="1521" y="50"/>
                  </a:lnTo>
                  <a:lnTo>
                    <a:pt x="1505" y="67"/>
                  </a:lnTo>
                  <a:lnTo>
                    <a:pt x="1489" y="86"/>
                  </a:lnTo>
                  <a:lnTo>
                    <a:pt x="1475" y="104"/>
                  </a:lnTo>
                  <a:lnTo>
                    <a:pt x="1461" y="123"/>
                  </a:lnTo>
                  <a:lnTo>
                    <a:pt x="1449" y="140"/>
                  </a:lnTo>
                  <a:lnTo>
                    <a:pt x="1438" y="157"/>
                  </a:lnTo>
                  <a:lnTo>
                    <a:pt x="1428" y="172"/>
                  </a:lnTo>
                  <a:lnTo>
                    <a:pt x="1420" y="186"/>
                  </a:lnTo>
                  <a:lnTo>
                    <a:pt x="1414" y="196"/>
                  </a:lnTo>
                  <a:lnTo>
                    <a:pt x="1323" y="143"/>
                  </a:lnTo>
                  <a:lnTo>
                    <a:pt x="1266" y="254"/>
                  </a:lnTo>
                  <a:lnTo>
                    <a:pt x="1368" y="298"/>
                  </a:lnTo>
                  <a:lnTo>
                    <a:pt x="1344" y="324"/>
                  </a:lnTo>
                  <a:lnTo>
                    <a:pt x="1320" y="351"/>
                  </a:lnTo>
                  <a:lnTo>
                    <a:pt x="1295" y="380"/>
                  </a:lnTo>
                  <a:lnTo>
                    <a:pt x="1272" y="408"/>
                  </a:lnTo>
                  <a:lnTo>
                    <a:pt x="1251" y="438"/>
                  </a:lnTo>
                  <a:lnTo>
                    <a:pt x="1229" y="467"/>
                  </a:lnTo>
                  <a:lnTo>
                    <a:pt x="1208" y="496"/>
                  </a:lnTo>
                  <a:lnTo>
                    <a:pt x="1188" y="525"/>
                  </a:lnTo>
                  <a:lnTo>
                    <a:pt x="1170" y="553"/>
                  </a:lnTo>
                  <a:lnTo>
                    <a:pt x="1152" y="580"/>
                  </a:lnTo>
                  <a:lnTo>
                    <a:pt x="1135" y="605"/>
                  </a:lnTo>
                  <a:lnTo>
                    <a:pt x="1120" y="629"/>
                  </a:lnTo>
                  <a:lnTo>
                    <a:pt x="1107" y="652"/>
                  </a:lnTo>
                  <a:lnTo>
                    <a:pt x="1094" y="672"/>
                  </a:lnTo>
                  <a:lnTo>
                    <a:pt x="1084" y="690"/>
                  </a:lnTo>
                  <a:lnTo>
                    <a:pt x="1074" y="705"/>
                  </a:lnTo>
                  <a:lnTo>
                    <a:pt x="998" y="623"/>
                  </a:lnTo>
                  <a:lnTo>
                    <a:pt x="968" y="763"/>
                  </a:lnTo>
                  <a:lnTo>
                    <a:pt x="956" y="754"/>
                  </a:lnTo>
                  <a:lnTo>
                    <a:pt x="941" y="743"/>
                  </a:lnTo>
                  <a:lnTo>
                    <a:pt x="923" y="731"/>
                  </a:lnTo>
                  <a:lnTo>
                    <a:pt x="905" y="718"/>
                  </a:lnTo>
                  <a:lnTo>
                    <a:pt x="883" y="704"/>
                  </a:lnTo>
                  <a:lnTo>
                    <a:pt x="860" y="690"/>
                  </a:lnTo>
                  <a:lnTo>
                    <a:pt x="835" y="677"/>
                  </a:lnTo>
                  <a:lnTo>
                    <a:pt x="808" y="663"/>
                  </a:lnTo>
                  <a:lnTo>
                    <a:pt x="782" y="649"/>
                  </a:lnTo>
                  <a:lnTo>
                    <a:pt x="753" y="636"/>
                  </a:lnTo>
                  <a:lnTo>
                    <a:pt x="724" y="626"/>
                  </a:lnTo>
                  <a:lnTo>
                    <a:pt x="695" y="616"/>
                  </a:lnTo>
                  <a:lnTo>
                    <a:pt x="667" y="608"/>
                  </a:lnTo>
                  <a:lnTo>
                    <a:pt x="637" y="602"/>
                  </a:lnTo>
                  <a:lnTo>
                    <a:pt x="608" y="600"/>
                  </a:lnTo>
                  <a:lnTo>
                    <a:pt x="579" y="598"/>
                  </a:lnTo>
                  <a:lnTo>
                    <a:pt x="548" y="603"/>
                  </a:lnTo>
                  <a:lnTo>
                    <a:pt x="517" y="614"/>
                  </a:lnTo>
                  <a:lnTo>
                    <a:pt x="487" y="632"/>
                  </a:lnTo>
                  <a:lnTo>
                    <a:pt x="457" y="654"/>
                  </a:lnTo>
                  <a:lnTo>
                    <a:pt x="428" y="680"/>
                  </a:lnTo>
                  <a:lnTo>
                    <a:pt x="401" y="710"/>
                  </a:lnTo>
                  <a:lnTo>
                    <a:pt x="374" y="742"/>
                  </a:lnTo>
                  <a:lnTo>
                    <a:pt x="350" y="777"/>
                  </a:lnTo>
                  <a:lnTo>
                    <a:pt x="327" y="811"/>
                  </a:lnTo>
                  <a:lnTo>
                    <a:pt x="305" y="846"/>
                  </a:lnTo>
                  <a:lnTo>
                    <a:pt x="286" y="879"/>
                  </a:lnTo>
                  <a:lnTo>
                    <a:pt x="269" y="910"/>
                  </a:lnTo>
                  <a:lnTo>
                    <a:pt x="254" y="940"/>
                  </a:lnTo>
                  <a:lnTo>
                    <a:pt x="242" y="965"/>
                  </a:lnTo>
                  <a:lnTo>
                    <a:pt x="231" y="986"/>
                  </a:lnTo>
                  <a:lnTo>
                    <a:pt x="224" y="1001"/>
                  </a:lnTo>
                  <a:lnTo>
                    <a:pt x="212" y="999"/>
                  </a:lnTo>
                  <a:lnTo>
                    <a:pt x="197" y="998"/>
                  </a:lnTo>
                  <a:lnTo>
                    <a:pt x="178" y="997"/>
                  </a:lnTo>
                  <a:lnTo>
                    <a:pt x="159" y="998"/>
                  </a:lnTo>
                  <a:lnTo>
                    <a:pt x="137" y="1001"/>
                  </a:lnTo>
                  <a:lnTo>
                    <a:pt x="116" y="1008"/>
                  </a:lnTo>
                  <a:lnTo>
                    <a:pt x="94" y="1018"/>
                  </a:lnTo>
                  <a:lnTo>
                    <a:pt x="73" y="1030"/>
                  </a:lnTo>
                  <a:lnTo>
                    <a:pt x="55" y="1047"/>
                  </a:lnTo>
                  <a:lnTo>
                    <a:pt x="38" y="1068"/>
                  </a:lnTo>
                  <a:lnTo>
                    <a:pt x="24" y="1090"/>
                  </a:lnTo>
                  <a:lnTo>
                    <a:pt x="12" y="1114"/>
                  </a:lnTo>
                  <a:lnTo>
                    <a:pt x="4" y="1137"/>
                  </a:lnTo>
                  <a:lnTo>
                    <a:pt x="0" y="1159"/>
                  </a:lnTo>
                  <a:lnTo>
                    <a:pt x="0" y="1179"/>
                  </a:lnTo>
                  <a:lnTo>
                    <a:pt x="3" y="1194"/>
                  </a:lnTo>
                  <a:lnTo>
                    <a:pt x="9" y="1202"/>
                  </a:lnTo>
                  <a:lnTo>
                    <a:pt x="16" y="1206"/>
                  </a:lnTo>
                  <a:lnTo>
                    <a:pt x="24" y="1209"/>
                  </a:lnTo>
                  <a:lnTo>
                    <a:pt x="33" y="1209"/>
                  </a:lnTo>
                  <a:lnTo>
                    <a:pt x="42" y="1205"/>
                  </a:lnTo>
                  <a:lnTo>
                    <a:pt x="53" y="1201"/>
                  </a:lnTo>
                  <a:lnTo>
                    <a:pt x="61" y="1194"/>
                  </a:lnTo>
                  <a:lnTo>
                    <a:pt x="70" y="1184"/>
                  </a:lnTo>
                  <a:lnTo>
                    <a:pt x="78" y="1175"/>
                  </a:lnTo>
                  <a:lnTo>
                    <a:pt x="86" y="1164"/>
                  </a:lnTo>
                  <a:lnTo>
                    <a:pt x="94" y="1153"/>
                  </a:lnTo>
                  <a:lnTo>
                    <a:pt x="102" y="1142"/>
                  </a:lnTo>
                  <a:lnTo>
                    <a:pt x="110" y="1129"/>
                  </a:lnTo>
                  <a:lnTo>
                    <a:pt x="121" y="1115"/>
                  </a:lnTo>
                  <a:lnTo>
                    <a:pt x="129" y="1105"/>
                  </a:lnTo>
                  <a:lnTo>
                    <a:pt x="136" y="1100"/>
                  </a:lnTo>
                  <a:lnTo>
                    <a:pt x="138" y="1099"/>
                  </a:lnTo>
                  <a:lnTo>
                    <a:pt x="141" y="1099"/>
                  </a:lnTo>
                  <a:lnTo>
                    <a:pt x="144" y="1099"/>
                  </a:lnTo>
                  <a:lnTo>
                    <a:pt x="146" y="1098"/>
                  </a:lnTo>
                  <a:lnTo>
                    <a:pt x="142" y="1107"/>
                  </a:lnTo>
                  <a:lnTo>
                    <a:pt x="138" y="1119"/>
                  </a:lnTo>
                  <a:lnTo>
                    <a:pt x="133" y="1130"/>
                  </a:lnTo>
                  <a:lnTo>
                    <a:pt x="128" y="1143"/>
                  </a:lnTo>
                  <a:lnTo>
                    <a:pt x="121" y="1159"/>
                  </a:lnTo>
                  <a:lnTo>
                    <a:pt x="114" y="1174"/>
                  </a:lnTo>
                  <a:lnTo>
                    <a:pt x="108" y="1188"/>
                  </a:lnTo>
                  <a:lnTo>
                    <a:pt x="103" y="1202"/>
                  </a:lnTo>
                  <a:lnTo>
                    <a:pt x="101" y="1214"/>
                  </a:lnTo>
                  <a:lnTo>
                    <a:pt x="101" y="1226"/>
                  </a:lnTo>
                  <a:lnTo>
                    <a:pt x="102" y="1236"/>
                  </a:lnTo>
                  <a:lnTo>
                    <a:pt x="107" y="1244"/>
                  </a:lnTo>
                  <a:lnTo>
                    <a:pt x="111" y="1250"/>
                  </a:lnTo>
                  <a:lnTo>
                    <a:pt x="117" y="1254"/>
                  </a:lnTo>
                  <a:lnTo>
                    <a:pt x="123" y="1258"/>
                  </a:lnTo>
                  <a:lnTo>
                    <a:pt x="129" y="1260"/>
                  </a:lnTo>
                  <a:lnTo>
                    <a:pt x="134" y="1263"/>
                  </a:lnTo>
                  <a:lnTo>
                    <a:pt x="141" y="1264"/>
                  </a:lnTo>
                  <a:lnTo>
                    <a:pt x="147" y="1264"/>
                  </a:lnTo>
                  <a:lnTo>
                    <a:pt x="154" y="1264"/>
                  </a:lnTo>
                  <a:lnTo>
                    <a:pt x="160" y="1263"/>
                  </a:lnTo>
                  <a:lnTo>
                    <a:pt x="166" y="1260"/>
                  </a:lnTo>
                  <a:lnTo>
                    <a:pt x="172" y="1257"/>
                  </a:lnTo>
                  <a:lnTo>
                    <a:pt x="179" y="1251"/>
                  </a:lnTo>
                  <a:lnTo>
                    <a:pt x="186" y="1244"/>
                  </a:lnTo>
                  <a:lnTo>
                    <a:pt x="192" y="1235"/>
                  </a:lnTo>
                  <a:lnTo>
                    <a:pt x="199" y="1225"/>
                  </a:lnTo>
                  <a:lnTo>
                    <a:pt x="205" y="1211"/>
                  </a:lnTo>
                  <a:lnTo>
                    <a:pt x="209" y="1199"/>
                  </a:lnTo>
                  <a:lnTo>
                    <a:pt x="214" y="1189"/>
                  </a:lnTo>
                  <a:lnTo>
                    <a:pt x="217" y="1179"/>
                  </a:lnTo>
                  <a:lnTo>
                    <a:pt x="221" y="1168"/>
                  </a:lnTo>
                  <a:lnTo>
                    <a:pt x="227" y="1155"/>
                  </a:lnTo>
                  <a:lnTo>
                    <a:pt x="231" y="1141"/>
                  </a:lnTo>
                  <a:lnTo>
                    <a:pt x="237" y="1128"/>
                  </a:lnTo>
                  <a:lnTo>
                    <a:pt x="242" y="1120"/>
                  </a:lnTo>
                  <a:lnTo>
                    <a:pt x="243" y="1121"/>
                  </a:lnTo>
                  <a:lnTo>
                    <a:pt x="243" y="1121"/>
                  </a:lnTo>
                  <a:lnTo>
                    <a:pt x="243" y="1122"/>
                  </a:lnTo>
                  <a:lnTo>
                    <a:pt x="244" y="1123"/>
                  </a:lnTo>
                  <a:lnTo>
                    <a:pt x="246" y="1128"/>
                  </a:lnTo>
                  <a:lnTo>
                    <a:pt x="250" y="1132"/>
                  </a:lnTo>
                  <a:lnTo>
                    <a:pt x="253" y="1136"/>
                  </a:lnTo>
                  <a:lnTo>
                    <a:pt x="258" y="1141"/>
                  </a:lnTo>
                  <a:lnTo>
                    <a:pt x="263" y="1145"/>
                  </a:lnTo>
                  <a:lnTo>
                    <a:pt x="272" y="1151"/>
                  </a:lnTo>
                  <a:lnTo>
                    <a:pt x="281" y="1156"/>
                  </a:lnTo>
                  <a:lnTo>
                    <a:pt x="292" y="1160"/>
                  </a:lnTo>
                  <a:lnTo>
                    <a:pt x="311" y="1167"/>
                  </a:lnTo>
                  <a:lnTo>
                    <a:pt x="327" y="1173"/>
                  </a:lnTo>
                  <a:lnTo>
                    <a:pt x="341" y="1176"/>
                  </a:lnTo>
                  <a:lnTo>
                    <a:pt x="352" y="1178"/>
                  </a:lnTo>
                  <a:lnTo>
                    <a:pt x="362" y="1178"/>
                  </a:lnTo>
                  <a:lnTo>
                    <a:pt x="371" y="1176"/>
                  </a:lnTo>
                  <a:lnTo>
                    <a:pt x="377" y="1173"/>
                  </a:lnTo>
                  <a:lnTo>
                    <a:pt x="383" y="1168"/>
                  </a:lnTo>
                  <a:lnTo>
                    <a:pt x="389" y="1157"/>
                  </a:lnTo>
                  <a:lnTo>
                    <a:pt x="388" y="1144"/>
                  </a:lnTo>
                  <a:lnTo>
                    <a:pt x="384" y="1133"/>
                  </a:lnTo>
                  <a:lnTo>
                    <a:pt x="380" y="1126"/>
                  </a:lnTo>
                  <a:lnTo>
                    <a:pt x="372" y="1114"/>
                  </a:lnTo>
                  <a:lnTo>
                    <a:pt x="364" y="1102"/>
                  </a:lnTo>
                  <a:lnTo>
                    <a:pt x="356" y="1091"/>
                  </a:lnTo>
                  <a:lnTo>
                    <a:pt x="346" y="1080"/>
                  </a:lnTo>
                  <a:lnTo>
                    <a:pt x="338" y="1070"/>
                  </a:lnTo>
                  <a:lnTo>
                    <a:pt x="330" y="1061"/>
                  </a:lnTo>
                  <a:lnTo>
                    <a:pt x="323" y="1053"/>
                  </a:lnTo>
                  <a:lnTo>
                    <a:pt x="316" y="1046"/>
                  </a:lnTo>
                  <a:lnTo>
                    <a:pt x="335" y="1027"/>
                  </a:lnTo>
                  <a:lnTo>
                    <a:pt x="354" y="1007"/>
                  </a:lnTo>
                  <a:lnTo>
                    <a:pt x="373" y="989"/>
                  </a:lnTo>
                  <a:lnTo>
                    <a:pt x="392" y="970"/>
                  </a:lnTo>
                  <a:lnTo>
                    <a:pt x="411" y="953"/>
                  </a:lnTo>
                  <a:lnTo>
                    <a:pt x="429" y="936"/>
                  </a:lnTo>
                  <a:lnTo>
                    <a:pt x="448" y="921"/>
                  </a:lnTo>
                  <a:lnTo>
                    <a:pt x="465" y="906"/>
                  </a:lnTo>
                  <a:lnTo>
                    <a:pt x="481" y="893"/>
                  </a:lnTo>
                  <a:lnTo>
                    <a:pt x="496" y="882"/>
                  </a:lnTo>
                  <a:lnTo>
                    <a:pt x="511" y="872"/>
                  </a:lnTo>
                  <a:lnTo>
                    <a:pt x="524" y="864"/>
                  </a:lnTo>
                  <a:lnTo>
                    <a:pt x="534" y="859"/>
                  </a:lnTo>
                  <a:lnTo>
                    <a:pt x="544" y="855"/>
                  </a:lnTo>
                  <a:lnTo>
                    <a:pt x="551" y="854"/>
                  </a:lnTo>
                  <a:lnTo>
                    <a:pt x="557" y="855"/>
                  </a:lnTo>
                  <a:lnTo>
                    <a:pt x="568" y="862"/>
                  </a:lnTo>
                  <a:lnTo>
                    <a:pt x="580" y="870"/>
                  </a:lnTo>
                  <a:lnTo>
                    <a:pt x="594" y="880"/>
                  </a:lnTo>
                  <a:lnTo>
                    <a:pt x="610" y="893"/>
                  </a:lnTo>
                  <a:lnTo>
                    <a:pt x="626" y="907"/>
                  </a:lnTo>
                  <a:lnTo>
                    <a:pt x="642" y="921"/>
                  </a:lnTo>
                  <a:lnTo>
                    <a:pt x="660" y="936"/>
                  </a:lnTo>
                  <a:lnTo>
                    <a:pt x="676" y="951"/>
                  </a:lnTo>
                  <a:lnTo>
                    <a:pt x="668" y="965"/>
                  </a:lnTo>
                  <a:lnTo>
                    <a:pt x="657" y="983"/>
                  </a:lnTo>
                  <a:lnTo>
                    <a:pt x="645" y="1005"/>
                  </a:lnTo>
                  <a:lnTo>
                    <a:pt x="631" y="1030"/>
                  </a:lnTo>
                  <a:lnTo>
                    <a:pt x="617" y="1058"/>
                  </a:lnTo>
                  <a:lnTo>
                    <a:pt x="601" y="1088"/>
                  </a:lnTo>
                  <a:lnTo>
                    <a:pt x="585" y="1120"/>
                  </a:lnTo>
                  <a:lnTo>
                    <a:pt x="570" y="1155"/>
                  </a:lnTo>
                  <a:lnTo>
                    <a:pt x="554" y="1190"/>
                  </a:lnTo>
                  <a:lnTo>
                    <a:pt x="539" y="1226"/>
                  </a:lnTo>
                  <a:lnTo>
                    <a:pt x="525" y="1262"/>
                  </a:lnTo>
                  <a:lnTo>
                    <a:pt x="513" y="1297"/>
                  </a:lnTo>
                  <a:lnTo>
                    <a:pt x="503" y="1333"/>
                  </a:lnTo>
                  <a:lnTo>
                    <a:pt x="495" y="1368"/>
                  </a:lnTo>
                  <a:lnTo>
                    <a:pt x="489" y="1400"/>
                  </a:lnTo>
                  <a:lnTo>
                    <a:pt x="487" y="1431"/>
                  </a:lnTo>
                  <a:lnTo>
                    <a:pt x="490" y="1505"/>
                  </a:lnTo>
                  <a:lnTo>
                    <a:pt x="501" y="1589"/>
                  </a:lnTo>
                  <a:lnTo>
                    <a:pt x="518" y="1677"/>
                  </a:lnTo>
                  <a:lnTo>
                    <a:pt x="538" y="1764"/>
                  </a:lnTo>
                  <a:lnTo>
                    <a:pt x="557" y="1844"/>
                  </a:lnTo>
                  <a:lnTo>
                    <a:pt x="576" y="1910"/>
                  </a:lnTo>
                  <a:lnTo>
                    <a:pt x="589" y="1956"/>
                  </a:lnTo>
                  <a:lnTo>
                    <a:pt x="595" y="1977"/>
                  </a:lnTo>
                  <a:lnTo>
                    <a:pt x="597" y="1987"/>
                  </a:lnTo>
                  <a:lnTo>
                    <a:pt x="638" y="1987"/>
                  </a:lnTo>
                  <a:lnTo>
                    <a:pt x="715" y="2187"/>
                  </a:lnTo>
                  <a:lnTo>
                    <a:pt x="708" y="2191"/>
                  </a:lnTo>
                  <a:lnTo>
                    <a:pt x="698" y="2194"/>
                  </a:lnTo>
                  <a:lnTo>
                    <a:pt x="686" y="2199"/>
                  </a:lnTo>
                  <a:lnTo>
                    <a:pt x="672" y="2202"/>
                  </a:lnTo>
                  <a:lnTo>
                    <a:pt x="656" y="2205"/>
                  </a:lnTo>
                  <a:lnTo>
                    <a:pt x="638" y="2206"/>
                  </a:lnTo>
                  <a:lnTo>
                    <a:pt x="618" y="2206"/>
                  </a:lnTo>
                  <a:lnTo>
                    <a:pt x="597" y="2202"/>
                  </a:lnTo>
                  <a:lnTo>
                    <a:pt x="571" y="2198"/>
                  </a:lnTo>
                  <a:lnTo>
                    <a:pt x="546" y="2194"/>
                  </a:lnTo>
                  <a:lnTo>
                    <a:pt x="523" y="2192"/>
                  </a:lnTo>
                  <a:lnTo>
                    <a:pt x="504" y="2193"/>
                  </a:lnTo>
                  <a:lnTo>
                    <a:pt x="490" y="2197"/>
                  </a:lnTo>
                  <a:lnTo>
                    <a:pt x="481" y="2202"/>
                  </a:lnTo>
                  <a:lnTo>
                    <a:pt x="480" y="2213"/>
                  </a:lnTo>
                  <a:lnTo>
                    <a:pt x="486" y="2225"/>
                  </a:lnTo>
                  <a:lnTo>
                    <a:pt x="497" y="2239"/>
                  </a:lnTo>
                  <a:lnTo>
                    <a:pt x="510" y="2250"/>
                  </a:lnTo>
                  <a:lnTo>
                    <a:pt x="525" y="2258"/>
                  </a:lnTo>
                  <a:lnTo>
                    <a:pt x="543" y="2262"/>
                  </a:lnTo>
                  <a:lnTo>
                    <a:pt x="563" y="2265"/>
                  </a:lnTo>
                  <a:lnTo>
                    <a:pt x="587" y="2265"/>
                  </a:lnTo>
                  <a:lnTo>
                    <a:pt x="614" y="2261"/>
                  </a:lnTo>
                  <a:lnTo>
                    <a:pt x="645" y="2255"/>
                  </a:lnTo>
                  <a:lnTo>
                    <a:pt x="675" y="2249"/>
                  </a:lnTo>
                  <a:lnTo>
                    <a:pt x="697" y="2244"/>
                  </a:lnTo>
                  <a:lnTo>
                    <a:pt x="713" y="2239"/>
                  </a:lnTo>
                  <a:lnTo>
                    <a:pt x="724" y="2237"/>
                  </a:lnTo>
                  <a:lnTo>
                    <a:pt x="731" y="2236"/>
                  </a:lnTo>
                  <a:lnTo>
                    <a:pt x="735" y="2235"/>
                  </a:lnTo>
                  <a:lnTo>
                    <a:pt x="737" y="2235"/>
                  </a:lnTo>
                  <a:lnTo>
                    <a:pt x="737" y="2235"/>
                  </a:lnTo>
                  <a:lnTo>
                    <a:pt x="738" y="2253"/>
                  </a:lnTo>
                  <a:lnTo>
                    <a:pt x="791" y="2253"/>
                  </a:lnTo>
                  <a:lnTo>
                    <a:pt x="792" y="2250"/>
                  </a:lnTo>
                  <a:lnTo>
                    <a:pt x="796" y="2240"/>
                  </a:lnTo>
                  <a:lnTo>
                    <a:pt x="796" y="2228"/>
                  </a:lnTo>
                  <a:lnTo>
                    <a:pt x="791" y="2212"/>
                  </a:lnTo>
                  <a:lnTo>
                    <a:pt x="789" y="2206"/>
                  </a:lnTo>
                  <a:lnTo>
                    <a:pt x="786" y="2200"/>
                  </a:lnTo>
                  <a:lnTo>
                    <a:pt x="784" y="2196"/>
                  </a:lnTo>
                  <a:lnTo>
                    <a:pt x="782" y="2192"/>
                  </a:lnTo>
                  <a:lnTo>
                    <a:pt x="785" y="2192"/>
                  </a:lnTo>
                  <a:lnTo>
                    <a:pt x="790" y="1987"/>
                  </a:lnTo>
                  <a:lnTo>
                    <a:pt x="1307" y="1987"/>
                  </a:lnTo>
                  <a:lnTo>
                    <a:pt x="1442" y="2190"/>
                  </a:lnTo>
                  <a:lnTo>
                    <a:pt x="1439" y="2194"/>
                  </a:lnTo>
                  <a:lnTo>
                    <a:pt x="1436" y="2199"/>
                  </a:lnTo>
                  <a:lnTo>
                    <a:pt x="1434" y="2205"/>
                  </a:lnTo>
                  <a:lnTo>
                    <a:pt x="1430" y="2212"/>
                  </a:lnTo>
                  <a:lnTo>
                    <a:pt x="1426" y="2228"/>
                  </a:lnTo>
                  <a:lnTo>
                    <a:pt x="1427" y="2240"/>
                  </a:lnTo>
                  <a:lnTo>
                    <a:pt x="1429" y="2250"/>
                  </a:lnTo>
                  <a:lnTo>
                    <a:pt x="1430" y="2253"/>
                  </a:lnTo>
                  <a:lnTo>
                    <a:pt x="1483" y="2253"/>
                  </a:lnTo>
                  <a:lnTo>
                    <a:pt x="1486" y="2235"/>
                  </a:lnTo>
                  <a:lnTo>
                    <a:pt x="1486" y="2235"/>
                  </a:lnTo>
                  <a:lnTo>
                    <a:pt x="1488" y="2235"/>
                  </a:lnTo>
                  <a:lnTo>
                    <a:pt x="1491" y="2236"/>
                  </a:lnTo>
                  <a:lnTo>
                    <a:pt x="1498" y="2237"/>
                  </a:lnTo>
                  <a:lnTo>
                    <a:pt x="1510" y="2239"/>
                  </a:lnTo>
                  <a:lnTo>
                    <a:pt x="1526" y="2244"/>
                  </a:lnTo>
                  <a:lnTo>
                    <a:pt x="1548" y="2249"/>
                  </a:lnTo>
                  <a:lnTo>
                    <a:pt x="1577" y="2255"/>
                  </a:lnTo>
                  <a:lnTo>
                    <a:pt x="1608" y="2261"/>
                  </a:lnTo>
                  <a:lnTo>
                    <a:pt x="1635" y="2265"/>
                  </a:lnTo>
                  <a:lnTo>
                    <a:pt x="1658" y="2265"/>
                  </a:lnTo>
                  <a:lnTo>
                    <a:pt x="1679" y="2262"/>
                  </a:lnTo>
                  <a:lnTo>
                    <a:pt x="1697" y="2258"/>
                  </a:lnTo>
                  <a:lnTo>
                    <a:pt x="1712" y="2250"/>
                  </a:lnTo>
                  <a:lnTo>
                    <a:pt x="1725" y="2239"/>
                  </a:lnTo>
                  <a:lnTo>
                    <a:pt x="1737" y="2225"/>
                  </a:lnTo>
                  <a:lnTo>
                    <a:pt x="1742" y="2213"/>
                  </a:lnTo>
                  <a:lnTo>
                    <a:pt x="1740" y="2202"/>
                  </a:lnTo>
                  <a:lnTo>
                    <a:pt x="1732" y="2197"/>
                  </a:lnTo>
                  <a:lnTo>
                    <a:pt x="1718" y="2193"/>
                  </a:lnTo>
                  <a:lnTo>
                    <a:pt x="1699" y="2192"/>
                  </a:lnTo>
                  <a:lnTo>
                    <a:pt x="1677" y="2194"/>
                  </a:lnTo>
                  <a:lnTo>
                    <a:pt x="1651" y="2198"/>
                  </a:lnTo>
                  <a:lnTo>
                    <a:pt x="1625" y="2202"/>
                  </a:lnTo>
                  <a:lnTo>
                    <a:pt x="1606" y="2205"/>
                  </a:lnTo>
                  <a:lnTo>
                    <a:pt x="1589" y="2206"/>
                  </a:lnTo>
                  <a:lnTo>
                    <a:pt x="1573" y="2206"/>
                  </a:lnTo>
                  <a:lnTo>
                    <a:pt x="1558" y="2204"/>
                  </a:lnTo>
                  <a:lnTo>
                    <a:pt x="1544" y="2201"/>
                  </a:lnTo>
                  <a:lnTo>
                    <a:pt x="1533" y="2198"/>
                  </a:lnTo>
                  <a:lnTo>
                    <a:pt x="1522" y="2194"/>
                  </a:lnTo>
                  <a:lnTo>
                    <a:pt x="1514" y="2191"/>
                  </a:lnTo>
                  <a:lnTo>
                    <a:pt x="1459" y="1987"/>
                  </a:lnTo>
                  <a:lnTo>
                    <a:pt x="1511" y="1987"/>
                  </a:lnTo>
                  <a:lnTo>
                    <a:pt x="1504" y="1968"/>
                  </a:lnTo>
                  <a:lnTo>
                    <a:pt x="1499" y="1951"/>
                  </a:lnTo>
                  <a:lnTo>
                    <a:pt x="1486" y="1910"/>
                  </a:lnTo>
                  <a:lnTo>
                    <a:pt x="1467" y="1849"/>
                  </a:lnTo>
                  <a:lnTo>
                    <a:pt x="1445" y="1774"/>
                  </a:lnTo>
                  <a:lnTo>
                    <a:pt x="1421" y="1691"/>
                  </a:lnTo>
                  <a:lnTo>
                    <a:pt x="1399" y="1606"/>
                  </a:lnTo>
                  <a:lnTo>
                    <a:pt x="1380" y="1524"/>
                  </a:lnTo>
                  <a:lnTo>
                    <a:pt x="1365" y="1452"/>
                  </a:lnTo>
                  <a:lnTo>
                    <a:pt x="1375" y="1456"/>
                  </a:lnTo>
                  <a:lnTo>
                    <a:pt x="1388" y="1461"/>
                  </a:lnTo>
                  <a:lnTo>
                    <a:pt x="1403" y="1467"/>
                  </a:lnTo>
                  <a:lnTo>
                    <a:pt x="1420" y="1472"/>
                  </a:lnTo>
                  <a:lnTo>
                    <a:pt x="1437" y="1478"/>
                  </a:lnTo>
                  <a:lnTo>
                    <a:pt x="1457" y="1484"/>
                  </a:lnTo>
                  <a:lnTo>
                    <a:pt x="1479" y="1491"/>
                  </a:lnTo>
                  <a:lnTo>
                    <a:pt x="1501" y="1497"/>
                  </a:lnTo>
                  <a:lnTo>
                    <a:pt x="1524" y="1502"/>
                  </a:lnTo>
                  <a:lnTo>
                    <a:pt x="1547" y="1507"/>
                  </a:lnTo>
                  <a:lnTo>
                    <a:pt x="1571" y="1512"/>
                  </a:lnTo>
                  <a:lnTo>
                    <a:pt x="1596" y="1515"/>
                  </a:lnTo>
                  <a:lnTo>
                    <a:pt x="1620" y="1517"/>
                  </a:lnTo>
                  <a:lnTo>
                    <a:pt x="1646" y="1520"/>
                  </a:lnTo>
                  <a:lnTo>
                    <a:pt x="1671" y="1520"/>
                  </a:lnTo>
                  <a:lnTo>
                    <a:pt x="1695" y="1518"/>
                  </a:lnTo>
                  <a:lnTo>
                    <a:pt x="1695" y="1271"/>
                  </a:lnTo>
                  <a:lnTo>
                    <a:pt x="1682" y="1265"/>
                  </a:lnTo>
                  <a:lnTo>
                    <a:pt x="1669" y="1258"/>
                  </a:lnTo>
                  <a:lnTo>
                    <a:pt x="1653" y="1250"/>
                  </a:lnTo>
                  <a:lnTo>
                    <a:pt x="1636" y="1241"/>
                  </a:lnTo>
                  <a:lnTo>
                    <a:pt x="1619" y="1231"/>
                  </a:lnTo>
                  <a:lnTo>
                    <a:pt x="1602" y="1219"/>
                  </a:lnTo>
                  <a:lnTo>
                    <a:pt x="1583" y="1206"/>
                  </a:lnTo>
                  <a:lnTo>
                    <a:pt x="1565" y="1194"/>
                  </a:lnTo>
                  <a:lnTo>
                    <a:pt x="1545" y="1180"/>
                  </a:lnTo>
                  <a:lnTo>
                    <a:pt x="1526" y="1166"/>
                  </a:lnTo>
                  <a:lnTo>
                    <a:pt x="1506" y="1152"/>
                  </a:lnTo>
                  <a:lnTo>
                    <a:pt x="1487" y="1137"/>
                  </a:lnTo>
                  <a:lnTo>
                    <a:pt x="1468" y="1122"/>
                  </a:lnTo>
                  <a:lnTo>
                    <a:pt x="1449" y="1107"/>
                  </a:lnTo>
                  <a:lnTo>
                    <a:pt x="1430" y="1094"/>
                  </a:lnTo>
                  <a:lnTo>
                    <a:pt x="1413" y="1079"/>
                  </a:lnTo>
                  <a:lnTo>
                    <a:pt x="1559" y="1058"/>
                  </a:lnTo>
                  <a:lnTo>
                    <a:pt x="1444" y="967"/>
                  </a:lnTo>
                  <a:lnTo>
                    <a:pt x="1549" y="796"/>
                  </a:lnTo>
                  <a:lnTo>
                    <a:pt x="1553" y="803"/>
                  </a:lnTo>
                  <a:lnTo>
                    <a:pt x="1559" y="811"/>
                  </a:lnTo>
                  <a:lnTo>
                    <a:pt x="1565" y="819"/>
                  </a:lnTo>
                  <a:lnTo>
                    <a:pt x="1573" y="829"/>
                  </a:lnTo>
                  <a:lnTo>
                    <a:pt x="1581" y="837"/>
                  </a:lnTo>
                  <a:lnTo>
                    <a:pt x="1590" y="846"/>
                  </a:lnTo>
                  <a:lnTo>
                    <a:pt x="1600" y="855"/>
                  </a:lnTo>
                  <a:lnTo>
                    <a:pt x="1611" y="866"/>
                  </a:lnTo>
                  <a:lnTo>
                    <a:pt x="1623" y="875"/>
                  </a:lnTo>
                  <a:lnTo>
                    <a:pt x="1636" y="884"/>
                  </a:lnTo>
                  <a:lnTo>
                    <a:pt x="1650" y="892"/>
                  </a:lnTo>
                  <a:lnTo>
                    <a:pt x="1665" y="900"/>
                  </a:lnTo>
                  <a:lnTo>
                    <a:pt x="1681" y="908"/>
                  </a:lnTo>
                  <a:lnTo>
                    <a:pt x="1699" y="915"/>
                  </a:lnTo>
                  <a:lnTo>
                    <a:pt x="1718" y="922"/>
                  </a:lnTo>
                  <a:lnTo>
                    <a:pt x="1738" y="928"/>
                  </a:lnTo>
                  <a:lnTo>
                    <a:pt x="1753" y="931"/>
                  </a:lnTo>
                  <a:lnTo>
                    <a:pt x="1768" y="935"/>
                  </a:lnTo>
                  <a:lnTo>
                    <a:pt x="1783" y="937"/>
                  </a:lnTo>
                  <a:lnTo>
                    <a:pt x="1798" y="938"/>
                  </a:lnTo>
                  <a:lnTo>
                    <a:pt x="1812" y="937"/>
                  </a:lnTo>
                  <a:lnTo>
                    <a:pt x="1825" y="933"/>
                  </a:lnTo>
                  <a:lnTo>
                    <a:pt x="1838" y="929"/>
                  </a:lnTo>
                  <a:lnTo>
                    <a:pt x="1850" y="921"/>
                  </a:lnTo>
                  <a:lnTo>
                    <a:pt x="1862" y="908"/>
                  </a:lnTo>
                  <a:lnTo>
                    <a:pt x="1871" y="892"/>
                  </a:lnTo>
                  <a:lnTo>
                    <a:pt x="1878" y="872"/>
                  </a:lnTo>
                  <a:lnTo>
                    <a:pt x="1883" y="849"/>
                  </a:lnTo>
                  <a:lnTo>
                    <a:pt x="1913" y="884"/>
                  </a:lnTo>
                  <a:lnTo>
                    <a:pt x="1909" y="889"/>
                  </a:lnTo>
                  <a:lnTo>
                    <a:pt x="1908" y="893"/>
                  </a:lnTo>
                  <a:lnTo>
                    <a:pt x="1906" y="898"/>
                  </a:lnTo>
                  <a:lnTo>
                    <a:pt x="1906" y="904"/>
                  </a:lnTo>
                  <a:lnTo>
                    <a:pt x="1907" y="912"/>
                  </a:lnTo>
                  <a:lnTo>
                    <a:pt x="1911" y="920"/>
                  </a:lnTo>
                  <a:lnTo>
                    <a:pt x="1915" y="929"/>
                  </a:lnTo>
                  <a:lnTo>
                    <a:pt x="1921" y="937"/>
                  </a:lnTo>
                  <a:lnTo>
                    <a:pt x="1916" y="940"/>
                  </a:lnTo>
                  <a:lnTo>
                    <a:pt x="1912" y="943"/>
                  </a:lnTo>
                  <a:lnTo>
                    <a:pt x="1907" y="946"/>
                  </a:lnTo>
                  <a:lnTo>
                    <a:pt x="1902" y="950"/>
                  </a:lnTo>
                  <a:lnTo>
                    <a:pt x="1898" y="954"/>
                  </a:lnTo>
                  <a:lnTo>
                    <a:pt x="1893" y="958"/>
                  </a:lnTo>
                  <a:lnTo>
                    <a:pt x="1889" y="962"/>
                  </a:lnTo>
                  <a:lnTo>
                    <a:pt x="1884" y="967"/>
                  </a:lnTo>
                  <a:lnTo>
                    <a:pt x="1874" y="983"/>
                  </a:lnTo>
                  <a:lnTo>
                    <a:pt x="1869" y="999"/>
                  </a:lnTo>
                  <a:lnTo>
                    <a:pt x="1868" y="1018"/>
                  </a:lnTo>
                  <a:lnTo>
                    <a:pt x="1871" y="1034"/>
                  </a:lnTo>
                  <a:lnTo>
                    <a:pt x="1877" y="1050"/>
                  </a:lnTo>
                  <a:lnTo>
                    <a:pt x="1883" y="1065"/>
                  </a:lnTo>
                  <a:lnTo>
                    <a:pt x="1891" y="1077"/>
                  </a:lnTo>
                  <a:lnTo>
                    <a:pt x="1897" y="1087"/>
                  </a:lnTo>
                  <a:lnTo>
                    <a:pt x="1886" y="1104"/>
                  </a:lnTo>
                  <a:lnTo>
                    <a:pt x="1871" y="1127"/>
                  </a:lnTo>
                  <a:lnTo>
                    <a:pt x="1853" y="1156"/>
                  </a:lnTo>
                  <a:lnTo>
                    <a:pt x="1831" y="1186"/>
                  </a:lnTo>
                  <a:lnTo>
                    <a:pt x="1807" y="1214"/>
                  </a:lnTo>
                  <a:lnTo>
                    <a:pt x="1782" y="1241"/>
                  </a:lnTo>
                  <a:lnTo>
                    <a:pt x="1755" y="1262"/>
                  </a:lnTo>
                  <a:lnTo>
                    <a:pt x="1730" y="1275"/>
                  </a:lnTo>
                  <a:lnTo>
                    <a:pt x="1727" y="1275"/>
                  </a:lnTo>
                  <a:lnTo>
                    <a:pt x="1724" y="1275"/>
                  </a:lnTo>
                  <a:lnTo>
                    <a:pt x="1719" y="1274"/>
                  </a:lnTo>
                  <a:lnTo>
                    <a:pt x="1714" y="1273"/>
                  </a:lnTo>
                  <a:lnTo>
                    <a:pt x="1708" y="1273"/>
                  </a:lnTo>
                  <a:lnTo>
                    <a:pt x="1702" y="1272"/>
                  </a:lnTo>
                  <a:lnTo>
                    <a:pt x="1699" y="1271"/>
                  </a:lnTo>
                  <a:lnTo>
                    <a:pt x="1695" y="1271"/>
                  </a:lnTo>
                  <a:lnTo>
                    <a:pt x="1695" y="1518"/>
                  </a:lnTo>
                  <a:lnTo>
                    <a:pt x="1703" y="1517"/>
                  </a:lnTo>
                  <a:lnTo>
                    <a:pt x="1714" y="1516"/>
                  </a:lnTo>
                  <a:lnTo>
                    <a:pt x="1724" y="1514"/>
                  </a:lnTo>
                  <a:lnTo>
                    <a:pt x="1735" y="1513"/>
                  </a:lnTo>
                  <a:lnTo>
                    <a:pt x="1746" y="1510"/>
                  </a:lnTo>
                  <a:lnTo>
                    <a:pt x="1756" y="1508"/>
                  </a:lnTo>
                  <a:lnTo>
                    <a:pt x="1765" y="1506"/>
                  </a:lnTo>
                  <a:lnTo>
                    <a:pt x="1773" y="1503"/>
                  </a:lnTo>
                  <a:lnTo>
                    <a:pt x="1797" y="1492"/>
                  </a:lnTo>
                  <a:lnTo>
                    <a:pt x="1820" y="1477"/>
                  </a:lnTo>
                  <a:lnTo>
                    <a:pt x="1840" y="1456"/>
                  </a:lnTo>
                  <a:lnTo>
                    <a:pt x="1859" y="1433"/>
                  </a:lnTo>
                  <a:lnTo>
                    <a:pt x="1877" y="1407"/>
                  </a:lnTo>
                  <a:lnTo>
                    <a:pt x="1893" y="1378"/>
                  </a:lnTo>
                  <a:lnTo>
                    <a:pt x="1909" y="1348"/>
                  </a:lnTo>
                  <a:lnTo>
                    <a:pt x="1923" y="1318"/>
                  </a:lnTo>
                  <a:lnTo>
                    <a:pt x="1936" y="1287"/>
                  </a:lnTo>
                  <a:lnTo>
                    <a:pt x="1946" y="1257"/>
                  </a:lnTo>
                  <a:lnTo>
                    <a:pt x="1957" y="1228"/>
                  </a:lnTo>
                  <a:lnTo>
                    <a:pt x="1965" y="1202"/>
                  </a:lnTo>
                  <a:lnTo>
                    <a:pt x="1972" y="1178"/>
                  </a:lnTo>
                  <a:lnTo>
                    <a:pt x="1977" y="1156"/>
                  </a:lnTo>
                  <a:lnTo>
                    <a:pt x="1982" y="1140"/>
                  </a:lnTo>
                  <a:lnTo>
                    <a:pt x="1984" y="1127"/>
                  </a:lnTo>
                  <a:lnTo>
                    <a:pt x="1993" y="1123"/>
                  </a:lnTo>
                  <a:lnTo>
                    <a:pt x="2006" y="1120"/>
                  </a:lnTo>
                  <a:lnTo>
                    <a:pt x="2019" y="1115"/>
                  </a:lnTo>
                  <a:lnTo>
                    <a:pt x="2034" y="1111"/>
                  </a:lnTo>
                  <a:lnTo>
                    <a:pt x="2049" y="1104"/>
                  </a:lnTo>
                  <a:lnTo>
                    <a:pt x="2065" y="1098"/>
                  </a:lnTo>
                  <a:lnTo>
                    <a:pt x="2081" y="1090"/>
                  </a:lnTo>
                  <a:lnTo>
                    <a:pt x="2097" y="1082"/>
                  </a:lnTo>
                  <a:lnTo>
                    <a:pt x="2112" y="1074"/>
                  </a:lnTo>
                  <a:lnTo>
                    <a:pt x="2127" y="1066"/>
                  </a:lnTo>
                  <a:lnTo>
                    <a:pt x="2141" y="1056"/>
                  </a:lnTo>
                  <a:lnTo>
                    <a:pt x="2154" y="1046"/>
                  </a:lnTo>
                  <a:lnTo>
                    <a:pt x="2164" y="1036"/>
                  </a:lnTo>
                  <a:lnTo>
                    <a:pt x="2172" y="1026"/>
                  </a:lnTo>
                  <a:lnTo>
                    <a:pt x="2178" y="1015"/>
                  </a:lnTo>
                  <a:lnTo>
                    <a:pt x="2180" y="1004"/>
                  </a:lnTo>
                  <a:lnTo>
                    <a:pt x="2181" y="985"/>
                  </a:lnTo>
                  <a:lnTo>
                    <a:pt x="2180" y="969"/>
                  </a:lnTo>
                  <a:lnTo>
                    <a:pt x="2178" y="954"/>
                  </a:lnTo>
                  <a:lnTo>
                    <a:pt x="2173" y="942"/>
                  </a:lnTo>
                  <a:lnTo>
                    <a:pt x="2169" y="930"/>
                  </a:lnTo>
                  <a:lnTo>
                    <a:pt x="2163" y="921"/>
                  </a:lnTo>
                  <a:lnTo>
                    <a:pt x="2157" y="914"/>
                  </a:lnTo>
                  <a:lnTo>
                    <a:pt x="2152" y="9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147"/>
            <p:cNvSpPr/>
            <p:nvPr/>
          </p:nvSpPr>
          <p:spPr bwMode="auto">
            <a:xfrm>
              <a:off x="894" y="2434"/>
              <a:ext cx="48" cy="2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96" y="46"/>
                </a:cxn>
                <a:cxn ang="0">
                  <a:pos x="0" y="60"/>
                </a:cxn>
                <a:cxn ang="0">
                  <a:pos x="38" y="0"/>
                </a:cxn>
              </a:cxnLst>
              <a:rect l="0" t="0" r="r" b="b"/>
              <a:pathLst>
                <a:path w="96" h="60">
                  <a:moveTo>
                    <a:pt x="38" y="0"/>
                  </a:moveTo>
                  <a:lnTo>
                    <a:pt x="96" y="46"/>
                  </a:lnTo>
                  <a:lnTo>
                    <a:pt x="0" y="6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48"/>
            <p:cNvSpPr/>
            <p:nvPr/>
          </p:nvSpPr>
          <p:spPr bwMode="auto">
            <a:xfrm>
              <a:off x="978" y="2314"/>
              <a:ext cx="148" cy="78"/>
            </a:xfrm>
            <a:custGeom>
              <a:avLst/>
              <a:gdLst/>
              <a:ahLst/>
              <a:cxnLst>
                <a:cxn ang="0">
                  <a:pos x="248" y="9"/>
                </a:cxn>
                <a:cxn ang="0">
                  <a:pos x="296" y="64"/>
                </a:cxn>
                <a:cxn ang="0">
                  <a:pos x="295" y="92"/>
                </a:cxn>
                <a:cxn ang="0">
                  <a:pos x="291" y="115"/>
                </a:cxn>
                <a:cxn ang="0">
                  <a:pos x="282" y="132"/>
                </a:cxn>
                <a:cxn ang="0">
                  <a:pos x="272" y="145"/>
                </a:cxn>
                <a:cxn ang="0">
                  <a:pos x="264" y="150"/>
                </a:cxn>
                <a:cxn ang="0">
                  <a:pos x="255" y="153"/>
                </a:cxn>
                <a:cxn ang="0">
                  <a:pos x="244" y="154"/>
                </a:cxn>
                <a:cxn ang="0">
                  <a:pos x="234" y="154"/>
                </a:cxn>
                <a:cxn ang="0">
                  <a:pos x="223" y="153"/>
                </a:cxn>
                <a:cxn ang="0">
                  <a:pos x="211" y="152"/>
                </a:cxn>
                <a:cxn ang="0">
                  <a:pos x="200" y="148"/>
                </a:cxn>
                <a:cxn ang="0">
                  <a:pos x="187" y="146"/>
                </a:cxn>
                <a:cxn ang="0">
                  <a:pos x="141" y="130"/>
                </a:cxn>
                <a:cxn ang="0">
                  <a:pos x="102" y="109"/>
                </a:cxn>
                <a:cxn ang="0">
                  <a:pos x="69" y="87"/>
                </a:cxn>
                <a:cxn ang="0">
                  <a:pos x="45" y="64"/>
                </a:cxn>
                <a:cxn ang="0">
                  <a:pos x="26" y="42"/>
                </a:cxn>
                <a:cxn ang="0">
                  <a:pos x="13" y="25"/>
                </a:cxn>
                <a:cxn ang="0">
                  <a:pos x="6" y="12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15" y="8"/>
                </a:cxn>
                <a:cxn ang="0">
                  <a:pos x="31" y="15"/>
                </a:cxn>
                <a:cxn ang="0">
                  <a:pos x="47" y="22"/>
                </a:cxn>
                <a:cxn ang="0">
                  <a:pos x="64" y="26"/>
                </a:cxn>
                <a:cxn ang="0">
                  <a:pos x="81" y="30"/>
                </a:cxn>
                <a:cxn ang="0">
                  <a:pos x="98" y="33"/>
                </a:cxn>
                <a:cxn ang="0">
                  <a:pos x="115" y="34"/>
                </a:cxn>
                <a:cxn ang="0">
                  <a:pos x="133" y="36"/>
                </a:cxn>
                <a:cxn ang="0">
                  <a:pos x="148" y="36"/>
                </a:cxn>
                <a:cxn ang="0">
                  <a:pos x="163" y="34"/>
                </a:cxn>
                <a:cxn ang="0">
                  <a:pos x="178" y="32"/>
                </a:cxn>
                <a:cxn ang="0">
                  <a:pos x="193" y="29"/>
                </a:cxn>
                <a:cxn ang="0">
                  <a:pos x="206" y="25"/>
                </a:cxn>
                <a:cxn ang="0">
                  <a:pos x="220" y="21"/>
                </a:cxn>
                <a:cxn ang="0">
                  <a:pos x="234" y="15"/>
                </a:cxn>
                <a:cxn ang="0">
                  <a:pos x="248" y="9"/>
                </a:cxn>
              </a:cxnLst>
              <a:rect l="0" t="0" r="r" b="b"/>
              <a:pathLst>
                <a:path w="296" h="154">
                  <a:moveTo>
                    <a:pt x="248" y="9"/>
                  </a:moveTo>
                  <a:lnTo>
                    <a:pt x="296" y="64"/>
                  </a:lnTo>
                  <a:lnTo>
                    <a:pt x="295" y="92"/>
                  </a:lnTo>
                  <a:lnTo>
                    <a:pt x="291" y="115"/>
                  </a:lnTo>
                  <a:lnTo>
                    <a:pt x="282" y="132"/>
                  </a:lnTo>
                  <a:lnTo>
                    <a:pt x="272" y="145"/>
                  </a:lnTo>
                  <a:lnTo>
                    <a:pt x="264" y="150"/>
                  </a:lnTo>
                  <a:lnTo>
                    <a:pt x="255" y="153"/>
                  </a:lnTo>
                  <a:lnTo>
                    <a:pt x="244" y="154"/>
                  </a:lnTo>
                  <a:lnTo>
                    <a:pt x="234" y="154"/>
                  </a:lnTo>
                  <a:lnTo>
                    <a:pt x="223" y="153"/>
                  </a:lnTo>
                  <a:lnTo>
                    <a:pt x="211" y="152"/>
                  </a:lnTo>
                  <a:lnTo>
                    <a:pt x="200" y="148"/>
                  </a:lnTo>
                  <a:lnTo>
                    <a:pt x="187" y="146"/>
                  </a:lnTo>
                  <a:lnTo>
                    <a:pt x="141" y="130"/>
                  </a:lnTo>
                  <a:lnTo>
                    <a:pt x="102" y="109"/>
                  </a:lnTo>
                  <a:lnTo>
                    <a:pt x="69" y="87"/>
                  </a:lnTo>
                  <a:lnTo>
                    <a:pt x="45" y="64"/>
                  </a:lnTo>
                  <a:lnTo>
                    <a:pt x="26" y="42"/>
                  </a:lnTo>
                  <a:lnTo>
                    <a:pt x="13" y="25"/>
                  </a:lnTo>
                  <a:lnTo>
                    <a:pt x="6" y="12"/>
                  </a:lnTo>
                  <a:lnTo>
                    <a:pt x="4" y="8"/>
                  </a:lnTo>
                  <a:lnTo>
                    <a:pt x="0" y="0"/>
                  </a:lnTo>
                  <a:lnTo>
                    <a:pt x="15" y="8"/>
                  </a:lnTo>
                  <a:lnTo>
                    <a:pt x="31" y="15"/>
                  </a:lnTo>
                  <a:lnTo>
                    <a:pt x="47" y="22"/>
                  </a:lnTo>
                  <a:lnTo>
                    <a:pt x="64" y="26"/>
                  </a:lnTo>
                  <a:lnTo>
                    <a:pt x="81" y="30"/>
                  </a:lnTo>
                  <a:lnTo>
                    <a:pt x="98" y="33"/>
                  </a:lnTo>
                  <a:lnTo>
                    <a:pt x="115" y="34"/>
                  </a:lnTo>
                  <a:lnTo>
                    <a:pt x="133" y="36"/>
                  </a:lnTo>
                  <a:lnTo>
                    <a:pt x="148" y="36"/>
                  </a:lnTo>
                  <a:lnTo>
                    <a:pt x="163" y="34"/>
                  </a:lnTo>
                  <a:lnTo>
                    <a:pt x="178" y="32"/>
                  </a:lnTo>
                  <a:lnTo>
                    <a:pt x="193" y="29"/>
                  </a:lnTo>
                  <a:lnTo>
                    <a:pt x="206" y="25"/>
                  </a:lnTo>
                  <a:lnTo>
                    <a:pt x="220" y="21"/>
                  </a:lnTo>
                  <a:lnTo>
                    <a:pt x="234" y="15"/>
                  </a:lnTo>
                  <a:lnTo>
                    <a:pt x="248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149"/>
            <p:cNvSpPr/>
            <p:nvPr/>
          </p:nvSpPr>
          <p:spPr bwMode="auto">
            <a:xfrm>
              <a:off x="1115" y="2302"/>
              <a:ext cx="62" cy="72"/>
            </a:xfrm>
            <a:custGeom>
              <a:avLst/>
              <a:gdLst/>
              <a:ahLst/>
              <a:cxnLst>
                <a:cxn ang="0">
                  <a:pos x="109" y="142"/>
                </a:cxn>
                <a:cxn ang="0">
                  <a:pos x="0" y="18"/>
                </a:cxn>
                <a:cxn ang="0">
                  <a:pos x="7" y="13"/>
                </a:cxn>
                <a:cxn ang="0">
                  <a:pos x="13" y="9"/>
                </a:cxn>
                <a:cxn ang="0">
                  <a:pos x="20" y="4"/>
                </a:cxn>
                <a:cxn ang="0">
                  <a:pos x="26" y="0"/>
                </a:cxn>
                <a:cxn ang="0">
                  <a:pos x="136" y="123"/>
                </a:cxn>
                <a:cxn ang="0">
                  <a:pos x="128" y="129"/>
                </a:cxn>
                <a:cxn ang="0">
                  <a:pos x="121" y="134"/>
                </a:cxn>
                <a:cxn ang="0">
                  <a:pos x="114" y="139"/>
                </a:cxn>
                <a:cxn ang="0">
                  <a:pos x="109" y="142"/>
                </a:cxn>
              </a:cxnLst>
              <a:rect l="0" t="0" r="r" b="b"/>
              <a:pathLst>
                <a:path w="136" h="142">
                  <a:moveTo>
                    <a:pt x="109" y="142"/>
                  </a:moveTo>
                  <a:lnTo>
                    <a:pt x="0" y="18"/>
                  </a:lnTo>
                  <a:lnTo>
                    <a:pt x="7" y="13"/>
                  </a:lnTo>
                  <a:lnTo>
                    <a:pt x="13" y="9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136" y="123"/>
                  </a:lnTo>
                  <a:lnTo>
                    <a:pt x="128" y="129"/>
                  </a:lnTo>
                  <a:lnTo>
                    <a:pt x="121" y="134"/>
                  </a:lnTo>
                  <a:lnTo>
                    <a:pt x="114" y="139"/>
                  </a:lnTo>
                  <a:lnTo>
                    <a:pt x="109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150"/>
            <p:cNvSpPr/>
            <p:nvPr/>
          </p:nvSpPr>
          <p:spPr bwMode="auto">
            <a:xfrm>
              <a:off x="927" y="2084"/>
              <a:ext cx="234" cy="233"/>
            </a:xfrm>
            <a:custGeom>
              <a:avLst/>
              <a:gdLst/>
              <a:ahLst/>
              <a:cxnLst>
                <a:cxn ang="0">
                  <a:pos x="466" y="257"/>
                </a:cxn>
                <a:cxn ang="0">
                  <a:pos x="457" y="302"/>
                </a:cxn>
                <a:cxn ang="0">
                  <a:pos x="439" y="345"/>
                </a:cxn>
                <a:cxn ang="0">
                  <a:pos x="415" y="381"/>
                </a:cxn>
                <a:cxn ang="0">
                  <a:pos x="382" y="414"/>
                </a:cxn>
                <a:cxn ang="0">
                  <a:pos x="345" y="438"/>
                </a:cxn>
                <a:cxn ang="0">
                  <a:pos x="303" y="456"/>
                </a:cxn>
                <a:cxn ang="0">
                  <a:pos x="258" y="465"/>
                </a:cxn>
                <a:cxn ang="0">
                  <a:pos x="211" y="465"/>
                </a:cxn>
                <a:cxn ang="0">
                  <a:pos x="165" y="456"/>
                </a:cxn>
                <a:cxn ang="0">
                  <a:pos x="123" y="439"/>
                </a:cxn>
                <a:cxn ang="0">
                  <a:pos x="85" y="414"/>
                </a:cxn>
                <a:cxn ang="0">
                  <a:pos x="53" y="381"/>
                </a:cxn>
                <a:cxn ang="0">
                  <a:pos x="28" y="343"/>
                </a:cxn>
                <a:cxn ang="0">
                  <a:pos x="10" y="302"/>
                </a:cxn>
                <a:cxn ang="0">
                  <a:pos x="1" y="256"/>
                </a:cxn>
                <a:cxn ang="0">
                  <a:pos x="1" y="210"/>
                </a:cxn>
                <a:cxn ang="0">
                  <a:pos x="10" y="165"/>
                </a:cxn>
                <a:cxn ang="0">
                  <a:pos x="28" y="123"/>
                </a:cxn>
                <a:cxn ang="0">
                  <a:pos x="53" y="85"/>
                </a:cxn>
                <a:cxn ang="0">
                  <a:pos x="85" y="53"/>
                </a:cxn>
                <a:cxn ang="0">
                  <a:pos x="123" y="28"/>
                </a:cxn>
                <a:cxn ang="0">
                  <a:pos x="165" y="11"/>
                </a:cxn>
                <a:cxn ang="0">
                  <a:pos x="211" y="1"/>
                </a:cxn>
                <a:cxn ang="0">
                  <a:pos x="257" y="1"/>
                </a:cxn>
                <a:cxn ang="0">
                  <a:pos x="302" y="11"/>
                </a:cxn>
                <a:cxn ang="0">
                  <a:pos x="343" y="28"/>
                </a:cxn>
                <a:cxn ang="0">
                  <a:pos x="381" y="53"/>
                </a:cxn>
                <a:cxn ang="0">
                  <a:pos x="413" y="85"/>
                </a:cxn>
                <a:cxn ang="0">
                  <a:pos x="440" y="123"/>
                </a:cxn>
                <a:cxn ang="0">
                  <a:pos x="457" y="165"/>
                </a:cxn>
                <a:cxn ang="0">
                  <a:pos x="466" y="210"/>
                </a:cxn>
              </a:cxnLst>
              <a:rect l="0" t="0" r="r" b="b"/>
              <a:pathLst>
                <a:path w="468" h="467">
                  <a:moveTo>
                    <a:pt x="468" y="233"/>
                  </a:moveTo>
                  <a:lnTo>
                    <a:pt x="466" y="257"/>
                  </a:lnTo>
                  <a:lnTo>
                    <a:pt x="463" y="280"/>
                  </a:lnTo>
                  <a:lnTo>
                    <a:pt x="457" y="302"/>
                  </a:lnTo>
                  <a:lnTo>
                    <a:pt x="449" y="324"/>
                  </a:lnTo>
                  <a:lnTo>
                    <a:pt x="439" y="345"/>
                  </a:lnTo>
                  <a:lnTo>
                    <a:pt x="427" y="363"/>
                  </a:lnTo>
                  <a:lnTo>
                    <a:pt x="415" y="381"/>
                  </a:lnTo>
                  <a:lnTo>
                    <a:pt x="400" y="397"/>
                  </a:lnTo>
                  <a:lnTo>
                    <a:pt x="382" y="414"/>
                  </a:lnTo>
                  <a:lnTo>
                    <a:pt x="364" y="426"/>
                  </a:lnTo>
                  <a:lnTo>
                    <a:pt x="345" y="438"/>
                  </a:lnTo>
                  <a:lnTo>
                    <a:pt x="325" y="448"/>
                  </a:lnTo>
                  <a:lnTo>
                    <a:pt x="303" y="456"/>
                  </a:lnTo>
                  <a:lnTo>
                    <a:pt x="281" y="462"/>
                  </a:lnTo>
                  <a:lnTo>
                    <a:pt x="258" y="465"/>
                  </a:lnTo>
                  <a:lnTo>
                    <a:pt x="234" y="467"/>
                  </a:lnTo>
                  <a:lnTo>
                    <a:pt x="211" y="465"/>
                  </a:lnTo>
                  <a:lnTo>
                    <a:pt x="188" y="462"/>
                  </a:lnTo>
                  <a:lnTo>
                    <a:pt x="165" y="456"/>
                  </a:lnTo>
                  <a:lnTo>
                    <a:pt x="144" y="449"/>
                  </a:lnTo>
                  <a:lnTo>
                    <a:pt x="123" y="439"/>
                  </a:lnTo>
                  <a:lnTo>
                    <a:pt x="104" y="427"/>
                  </a:lnTo>
                  <a:lnTo>
                    <a:pt x="85" y="414"/>
                  </a:lnTo>
                  <a:lnTo>
                    <a:pt x="68" y="399"/>
                  </a:lnTo>
                  <a:lnTo>
                    <a:pt x="53" y="381"/>
                  </a:lnTo>
                  <a:lnTo>
                    <a:pt x="39" y="363"/>
                  </a:lnTo>
                  <a:lnTo>
                    <a:pt x="28" y="343"/>
                  </a:lnTo>
                  <a:lnTo>
                    <a:pt x="17" y="323"/>
                  </a:lnTo>
                  <a:lnTo>
                    <a:pt x="10" y="302"/>
                  </a:lnTo>
                  <a:lnTo>
                    <a:pt x="4" y="279"/>
                  </a:lnTo>
                  <a:lnTo>
                    <a:pt x="1" y="256"/>
                  </a:lnTo>
                  <a:lnTo>
                    <a:pt x="0" y="233"/>
                  </a:lnTo>
                  <a:lnTo>
                    <a:pt x="1" y="210"/>
                  </a:lnTo>
                  <a:lnTo>
                    <a:pt x="4" y="187"/>
                  </a:lnTo>
                  <a:lnTo>
                    <a:pt x="10" y="165"/>
                  </a:lnTo>
                  <a:lnTo>
                    <a:pt x="17" y="143"/>
                  </a:lnTo>
                  <a:lnTo>
                    <a:pt x="28" y="123"/>
                  </a:lnTo>
                  <a:lnTo>
                    <a:pt x="39" y="104"/>
                  </a:lnTo>
                  <a:lnTo>
                    <a:pt x="53" y="85"/>
                  </a:lnTo>
                  <a:lnTo>
                    <a:pt x="68" y="68"/>
                  </a:lnTo>
                  <a:lnTo>
                    <a:pt x="85" y="53"/>
                  </a:lnTo>
                  <a:lnTo>
                    <a:pt x="104" y="39"/>
                  </a:lnTo>
                  <a:lnTo>
                    <a:pt x="123" y="28"/>
                  </a:lnTo>
                  <a:lnTo>
                    <a:pt x="144" y="17"/>
                  </a:lnTo>
                  <a:lnTo>
                    <a:pt x="165" y="11"/>
                  </a:lnTo>
                  <a:lnTo>
                    <a:pt x="188" y="5"/>
                  </a:lnTo>
                  <a:lnTo>
                    <a:pt x="211" y="1"/>
                  </a:lnTo>
                  <a:lnTo>
                    <a:pt x="234" y="0"/>
                  </a:lnTo>
                  <a:lnTo>
                    <a:pt x="257" y="1"/>
                  </a:lnTo>
                  <a:lnTo>
                    <a:pt x="280" y="5"/>
                  </a:lnTo>
                  <a:lnTo>
                    <a:pt x="302" y="11"/>
                  </a:lnTo>
                  <a:lnTo>
                    <a:pt x="324" y="17"/>
                  </a:lnTo>
                  <a:lnTo>
                    <a:pt x="343" y="28"/>
                  </a:lnTo>
                  <a:lnTo>
                    <a:pt x="363" y="39"/>
                  </a:lnTo>
                  <a:lnTo>
                    <a:pt x="381" y="53"/>
                  </a:lnTo>
                  <a:lnTo>
                    <a:pt x="398" y="68"/>
                  </a:lnTo>
                  <a:lnTo>
                    <a:pt x="413" y="85"/>
                  </a:lnTo>
                  <a:lnTo>
                    <a:pt x="427" y="104"/>
                  </a:lnTo>
                  <a:lnTo>
                    <a:pt x="440" y="123"/>
                  </a:lnTo>
                  <a:lnTo>
                    <a:pt x="449" y="143"/>
                  </a:lnTo>
                  <a:lnTo>
                    <a:pt x="457" y="165"/>
                  </a:lnTo>
                  <a:lnTo>
                    <a:pt x="463" y="187"/>
                  </a:lnTo>
                  <a:lnTo>
                    <a:pt x="466" y="210"/>
                  </a:lnTo>
                  <a:lnTo>
                    <a:pt x="468" y="2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151"/>
            <p:cNvSpPr/>
            <p:nvPr/>
          </p:nvSpPr>
          <p:spPr bwMode="auto">
            <a:xfrm>
              <a:off x="917" y="1952"/>
              <a:ext cx="214" cy="144"/>
            </a:xfrm>
            <a:custGeom>
              <a:avLst/>
              <a:gdLst/>
              <a:ahLst/>
              <a:cxnLst>
                <a:cxn ang="0">
                  <a:pos x="205" y="11"/>
                </a:cxn>
                <a:cxn ang="0">
                  <a:pos x="227" y="28"/>
                </a:cxn>
                <a:cxn ang="0">
                  <a:pos x="241" y="48"/>
                </a:cxn>
                <a:cxn ang="0">
                  <a:pos x="252" y="67"/>
                </a:cxn>
                <a:cxn ang="0">
                  <a:pos x="258" y="86"/>
                </a:cxn>
                <a:cxn ang="0">
                  <a:pos x="268" y="103"/>
                </a:cxn>
                <a:cxn ang="0">
                  <a:pos x="279" y="118"/>
                </a:cxn>
                <a:cxn ang="0">
                  <a:pos x="298" y="126"/>
                </a:cxn>
                <a:cxn ang="0">
                  <a:pos x="317" y="127"/>
                </a:cxn>
                <a:cxn ang="0">
                  <a:pos x="330" y="125"/>
                </a:cxn>
                <a:cxn ang="0">
                  <a:pos x="341" y="122"/>
                </a:cxn>
                <a:cxn ang="0">
                  <a:pos x="353" y="119"/>
                </a:cxn>
                <a:cxn ang="0">
                  <a:pos x="367" y="113"/>
                </a:cxn>
                <a:cxn ang="0">
                  <a:pos x="383" y="111"/>
                </a:cxn>
                <a:cxn ang="0">
                  <a:pos x="397" y="115"/>
                </a:cxn>
                <a:cxn ang="0">
                  <a:pos x="412" y="132"/>
                </a:cxn>
                <a:cxn ang="0">
                  <a:pos x="425" y="170"/>
                </a:cxn>
                <a:cxn ang="0">
                  <a:pos x="416" y="247"/>
                </a:cxn>
                <a:cxn ang="0">
                  <a:pos x="390" y="274"/>
                </a:cxn>
                <a:cxn ang="0">
                  <a:pos x="353" y="256"/>
                </a:cxn>
                <a:cxn ang="0">
                  <a:pos x="315" y="243"/>
                </a:cxn>
                <a:cxn ang="0">
                  <a:pos x="273" y="236"/>
                </a:cxn>
                <a:cxn ang="0">
                  <a:pos x="238" y="235"/>
                </a:cxn>
                <a:cxn ang="0">
                  <a:pos x="207" y="240"/>
                </a:cxn>
                <a:cxn ang="0">
                  <a:pos x="178" y="247"/>
                </a:cxn>
                <a:cxn ang="0">
                  <a:pos x="150" y="257"/>
                </a:cxn>
                <a:cxn ang="0">
                  <a:pos x="0" y="183"/>
                </a:cxn>
                <a:cxn ang="0">
                  <a:pos x="17" y="157"/>
                </a:cxn>
                <a:cxn ang="0">
                  <a:pos x="37" y="125"/>
                </a:cxn>
                <a:cxn ang="0">
                  <a:pos x="62" y="91"/>
                </a:cxn>
                <a:cxn ang="0">
                  <a:pos x="88" y="60"/>
                </a:cxn>
                <a:cxn ang="0">
                  <a:pos x="114" y="33"/>
                </a:cxn>
                <a:cxn ang="0">
                  <a:pos x="142" y="12"/>
                </a:cxn>
                <a:cxn ang="0">
                  <a:pos x="167" y="1"/>
                </a:cxn>
                <a:cxn ang="0">
                  <a:pos x="192" y="4"/>
                </a:cxn>
              </a:cxnLst>
              <a:rect l="0" t="0" r="r" b="b"/>
              <a:pathLst>
                <a:path w="425" h="286">
                  <a:moveTo>
                    <a:pt x="192" y="4"/>
                  </a:moveTo>
                  <a:lnTo>
                    <a:pt x="205" y="11"/>
                  </a:lnTo>
                  <a:lnTo>
                    <a:pt x="218" y="19"/>
                  </a:lnTo>
                  <a:lnTo>
                    <a:pt x="227" y="28"/>
                  </a:lnTo>
                  <a:lnTo>
                    <a:pt x="235" y="37"/>
                  </a:lnTo>
                  <a:lnTo>
                    <a:pt x="241" y="48"/>
                  </a:lnTo>
                  <a:lnTo>
                    <a:pt x="247" y="57"/>
                  </a:lnTo>
                  <a:lnTo>
                    <a:pt x="252" y="67"/>
                  </a:lnTo>
                  <a:lnTo>
                    <a:pt x="255" y="76"/>
                  </a:lnTo>
                  <a:lnTo>
                    <a:pt x="258" y="86"/>
                  </a:lnTo>
                  <a:lnTo>
                    <a:pt x="263" y="95"/>
                  </a:lnTo>
                  <a:lnTo>
                    <a:pt x="268" y="103"/>
                  </a:lnTo>
                  <a:lnTo>
                    <a:pt x="272" y="111"/>
                  </a:lnTo>
                  <a:lnTo>
                    <a:pt x="279" y="118"/>
                  </a:lnTo>
                  <a:lnTo>
                    <a:pt x="288" y="122"/>
                  </a:lnTo>
                  <a:lnTo>
                    <a:pt x="298" y="126"/>
                  </a:lnTo>
                  <a:lnTo>
                    <a:pt x="310" y="127"/>
                  </a:lnTo>
                  <a:lnTo>
                    <a:pt x="317" y="127"/>
                  </a:lnTo>
                  <a:lnTo>
                    <a:pt x="324" y="126"/>
                  </a:lnTo>
                  <a:lnTo>
                    <a:pt x="330" y="125"/>
                  </a:lnTo>
                  <a:lnTo>
                    <a:pt x="336" y="124"/>
                  </a:lnTo>
                  <a:lnTo>
                    <a:pt x="341" y="122"/>
                  </a:lnTo>
                  <a:lnTo>
                    <a:pt x="347" y="120"/>
                  </a:lnTo>
                  <a:lnTo>
                    <a:pt x="353" y="119"/>
                  </a:lnTo>
                  <a:lnTo>
                    <a:pt x="358" y="117"/>
                  </a:lnTo>
                  <a:lnTo>
                    <a:pt x="367" y="113"/>
                  </a:lnTo>
                  <a:lnTo>
                    <a:pt x="375" y="111"/>
                  </a:lnTo>
                  <a:lnTo>
                    <a:pt x="383" y="111"/>
                  </a:lnTo>
                  <a:lnTo>
                    <a:pt x="390" y="112"/>
                  </a:lnTo>
                  <a:lnTo>
                    <a:pt x="397" y="115"/>
                  </a:lnTo>
                  <a:lnTo>
                    <a:pt x="404" y="121"/>
                  </a:lnTo>
                  <a:lnTo>
                    <a:pt x="412" y="132"/>
                  </a:lnTo>
                  <a:lnTo>
                    <a:pt x="420" y="144"/>
                  </a:lnTo>
                  <a:lnTo>
                    <a:pt x="425" y="170"/>
                  </a:lnTo>
                  <a:lnTo>
                    <a:pt x="423" y="205"/>
                  </a:lnTo>
                  <a:lnTo>
                    <a:pt x="416" y="247"/>
                  </a:lnTo>
                  <a:lnTo>
                    <a:pt x="407" y="286"/>
                  </a:lnTo>
                  <a:lnTo>
                    <a:pt x="390" y="274"/>
                  </a:lnTo>
                  <a:lnTo>
                    <a:pt x="373" y="264"/>
                  </a:lnTo>
                  <a:lnTo>
                    <a:pt x="353" y="256"/>
                  </a:lnTo>
                  <a:lnTo>
                    <a:pt x="334" y="248"/>
                  </a:lnTo>
                  <a:lnTo>
                    <a:pt x="315" y="243"/>
                  </a:lnTo>
                  <a:lnTo>
                    <a:pt x="294" y="239"/>
                  </a:lnTo>
                  <a:lnTo>
                    <a:pt x="273" y="236"/>
                  </a:lnTo>
                  <a:lnTo>
                    <a:pt x="253" y="235"/>
                  </a:lnTo>
                  <a:lnTo>
                    <a:pt x="238" y="235"/>
                  </a:lnTo>
                  <a:lnTo>
                    <a:pt x="222" y="238"/>
                  </a:lnTo>
                  <a:lnTo>
                    <a:pt x="207" y="240"/>
                  </a:lnTo>
                  <a:lnTo>
                    <a:pt x="193" y="242"/>
                  </a:lnTo>
                  <a:lnTo>
                    <a:pt x="178" y="247"/>
                  </a:lnTo>
                  <a:lnTo>
                    <a:pt x="164" y="251"/>
                  </a:lnTo>
                  <a:lnTo>
                    <a:pt x="150" y="257"/>
                  </a:lnTo>
                  <a:lnTo>
                    <a:pt x="136" y="263"/>
                  </a:lnTo>
                  <a:lnTo>
                    <a:pt x="0" y="183"/>
                  </a:lnTo>
                  <a:lnTo>
                    <a:pt x="7" y="171"/>
                  </a:lnTo>
                  <a:lnTo>
                    <a:pt x="17" y="157"/>
                  </a:lnTo>
                  <a:lnTo>
                    <a:pt x="26" y="141"/>
                  </a:lnTo>
                  <a:lnTo>
                    <a:pt x="37" y="125"/>
                  </a:lnTo>
                  <a:lnTo>
                    <a:pt x="49" y="109"/>
                  </a:lnTo>
                  <a:lnTo>
                    <a:pt x="62" y="91"/>
                  </a:lnTo>
                  <a:lnTo>
                    <a:pt x="74" y="75"/>
                  </a:lnTo>
                  <a:lnTo>
                    <a:pt x="88" y="60"/>
                  </a:lnTo>
                  <a:lnTo>
                    <a:pt x="101" y="45"/>
                  </a:lnTo>
                  <a:lnTo>
                    <a:pt x="114" y="33"/>
                  </a:lnTo>
                  <a:lnTo>
                    <a:pt x="128" y="21"/>
                  </a:lnTo>
                  <a:lnTo>
                    <a:pt x="142" y="12"/>
                  </a:lnTo>
                  <a:lnTo>
                    <a:pt x="155" y="5"/>
                  </a:lnTo>
                  <a:lnTo>
                    <a:pt x="167" y="1"/>
                  </a:lnTo>
                  <a:lnTo>
                    <a:pt x="180" y="0"/>
                  </a:lnTo>
                  <a:lnTo>
                    <a:pt x="192" y="4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152"/>
            <p:cNvSpPr/>
            <p:nvPr/>
          </p:nvSpPr>
          <p:spPr bwMode="auto">
            <a:xfrm>
              <a:off x="851" y="2030"/>
              <a:ext cx="121" cy="7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41" y="122"/>
                </a:cxn>
                <a:cxn ang="0">
                  <a:pos x="233" y="128"/>
                </a:cxn>
                <a:cxn ang="0">
                  <a:pos x="226" y="134"/>
                </a:cxn>
                <a:cxn ang="0">
                  <a:pos x="218" y="139"/>
                </a:cxn>
                <a:cxn ang="0">
                  <a:pos x="211" y="145"/>
                </a:cxn>
                <a:cxn ang="0">
                  <a:pos x="0" y="55"/>
                </a:cxn>
                <a:cxn ang="0">
                  <a:pos x="29" y="0"/>
                </a:cxn>
              </a:cxnLst>
              <a:rect l="0" t="0" r="r" b="b"/>
              <a:pathLst>
                <a:path w="241" h="145">
                  <a:moveTo>
                    <a:pt x="29" y="0"/>
                  </a:moveTo>
                  <a:lnTo>
                    <a:pt x="241" y="122"/>
                  </a:lnTo>
                  <a:lnTo>
                    <a:pt x="233" y="128"/>
                  </a:lnTo>
                  <a:lnTo>
                    <a:pt x="226" y="134"/>
                  </a:lnTo>
                  <a:lnTo>
                    <a:pt x="218" y="139"/>
                  </a:lnTo>
                  <a:lnTo>
                    <a:pt x="211" y="145"/>
                  </a:lnTo>
                  <a:lnTo>
                    <a:pt x="0" y="5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153"/>
            <p:cNvSpPr/>
            <p:nvPr/>
          </p:nvSpPr>
          <p:spPr bwMode="auto">
            <a:xfrm>
              <a:off x="746" y="2093"/>
              <a:ext cx="225" cy="381"/>
            </a:xfrm>
            <a:custGeom>
              <a:avLst/>
              <a:gdLst/>
              <a:ahLst/>
              <a:cxnLst>
                <a:cxn ang="0">
                  <a:pos x="302" y="0"/>
                </a:cxn>
                <a:cxn ang="0">
                  <a:pos x="400" y="42"/>
                </a:cxn>
                <a:cxn ang="0">
                  <a:pos x="385" y="60"/>
                </a:cxn>
                <a:cxn ang="0">
                  <a:pos x="372" y="80"/>
                </a:cxn>
                <a:cxn ang="0">
                  <a:pos x="361" y="101"/>
                </a:cxn>
                <a:cxn ang="0">
                  <a:pos x="351" y="121"/>
                </a:cxn>
                <a:cxn ang="0">
                  <a:pos x="343" y="144"/>
                </a:cxn>
                <a:cxn ang="0">
                  <a:pos x="338" y="167"/>
                </a:cxn>
                <a:cxn ang="0">
                  <a:pos x="334" y="192"/>
                </a:cxn>
                <a:cxn ang="0">
                  <a:pos x="333" y="216"/>
                </a:cxn>
                <a:cxn ang="0">
                  <a:pos x="334" y="242"/>
                </a:cxn>
                <a:cxn ang="0">
                  <a:pos x="338" y="268"/>
                </a:cxn>
                <a:cxn ang="0">
                  <a:pos x="344" y="293"/>
                </a:cxn>
                <a:cxn ang="0">
                  <a:pos x="353" y="317"/>
                </a:cxn>
                <a:cxn ang="0">
                  <a:pos x="364" y="340"/>
                </a:cxn>
                <a:cxn ang="0">
                  <a:pos x="377" y="362"/>
                </a:cxn>
                <a:cxn ang="0">
                  <a:pos x="393" y="383"/>
                </a:cxn>
                <a:cxn ang="0">
                  <a:pos x="410" y="402"/>
                </a:cxn>
                <a:cxn ang="0">
                  <a:pos x="415" y="407"/>
                </a:cxn>
                <a:cxn ang="0">
                  <a:pos x="419" y="412"/>
                </a:cxn>
                <a:cxn ang="0">
                  <a:pos x="425" y="416"/>
                </a:cxn>
                <a:cxn ang="0">
                  <a:pos x="430" y="420"/>
                </a:cxn>
                <a:cxn ang="0">
                  <a:pos x="435" y="424"/>
                </a:cxn>
                <a:cxn ang="0">
                  <a:pos x="440" y="428"/>
                </a:cxn>
                <a:cxn ang="0">
                  <a:pos x="446" y="432"/>
                </a:cxn>
                <a:cxn ang="0">
                  <a:pos x="450" y="436"/>
                </a:cxn>
                <a:cxn ang="0">
                  <a:pos x="259" y="748"/>
                </a:cxn>
                <a:cxn ang="0">
                  <a:pos x="145" y="764"/>
                </a:cxn>
                <a:cxn ang="0">
                  <a:pos x="191" y="627"/>
                </a:cxn>
                <a:cxn ang="0">
                  <a:pos x="0" y="417"/>
                </a:cxn>
                <a:cxn ang="0">
                  <a:pos x="8" y="404"/>
                </a:cxn>
                <a:cxn ang="0">
                  <a:pos x="18" y="386"/>
                </a:cxn>
                <a:cxn ang="0">
                  <a:pos x="30" y="367"/>
                </a:cxn>
                <a:cxn ang="0">
                  <a:pos x="44" y="344"/>
                </a:cxn>
                <a:cxn ang="0">
                  <a:pos x="59" y="319"/>
                </a:cxn>
                <a:cxn ang="0">
                  <a:pos x="76" y="293"/>
                </a:cxn>
                <a:cxn ang="0">
                  <a:pos x="95" y="265"/>
                </a:cxn>
                <a:cxn ang="0">
                  <a:pos x="114" y="237"/>
                </a:cxn>
                <a:cxn ang="0">
                  <a:pos x="135" y="207"/>
                </a:cxn>
                <a:cxn ang="0">
                  <a:pos x="157" y="177"/>
                </a:cxn>
                <a:cxn ang="0">
                  <a:pos x="179" y="146"/>
                </a:cxn>
                <a:cxn ang="0">
                  <a:pos x="203" y="116"/>
                </a:cxn>
                <a:cxn ang="0">
                  <a:pos x="226" y="85"/>
                </a:cxn>
                <a:cxn ang="0">
                  <a:pos x="251" y="56"/>
                </a:cxn>
                <a:cxn ang="0">
                  <a:pos x="277" y="27"/>
                </a:cxn>
                <a:cxn ang="0">
                  <a:pos x="302" y="0"/>
                </a:cxn>
              </a:cxnLst>
              <a:rect l="0" t="0" r="r" b="b"/>
              <a:pathLst>
                <a:path w="450" h="764">
                  <a:moveTo>
                    <a:pt x="302" y="0"/>
                  </a:moveTo>
                  <a:lnTo>
                    <a:pt x="400" y="42"/>
                  </a:lnTo>
                  <a:lnTo>
                    <a:pt x="385" y="60"/>
                  </a:lnTo>
                  <a:lnTo>
                    <a:pt x="372" y="80"/>
                  </a:lnTo>
                  <a:lnTo>
                    <a:pt x="361" y="101"/>
                  </a:lnTo>
                  <a:lnTo>
                    <a:pt x="351" y="121"/>
                  </a:lnTo>
                  <a:lnTo>
                    <a:pt x="343" y="144"/>
                  </a:lnTo>
                  <a:lnTo>
                    <a:pt x="338" y="167"/>
                  </a:lnTo>
                  <a:lnTo>
                    <a:pt x="334" y="192"/>
                  </a:lnTo>
                  <a:lnTo>
                    <a:pt x="333" y="216"/>
                  </a:lnTo>
                  <a:lnTo>
                    <a:pt x="334" y="242"/>
                  </a:lnTo>
                  <a:lnTo>
                    <a:pt x="338" y="268"/>
                  </a:lnTo>
                  <a:lnTo>
                    <a:pt x="344" y="293"/>
                  </a:lnTo>
                  <a:lnTo>
                    <a:pt x="353" y="317"/>
                  </a:lnTo>
                  <a:lnTo>
                    <a:pt x="364" y="340"/>
                  </a:lnTo>
                  <a:lnTo>
                    <a:pt x="377" y="362"/>
                  </a:lnTo>
                  <a:lnTo>
                    <a:pt x="393" y="383"/>
                  </a:lnTo>
                  <a:lnTo>
                    <a:pt x="410" y="402"/>
                  </a:lnTo>
                  <a:lnTo>
                    <a:pt x="415" y="407"/>
                  </a:lnTo>
                  <a:lnTo>
                    <a:pt x="419" y="412"/>
                  </a:lnTo>
                  <a:lnTo>
                    <a:pt x="425" y="416"/>
                  </a:lnTo>
                  <a:lnTo>
                    <a:pt x="430" y="420"/>
                  </a:lnTo>
                  <a:lnTo>
                    <a:pt x="435" y="424"/>
                  </a:lnTo>
                  <a:lnTo>
                    <a:pt x="440" y="428"/>
                  </a:lnTo>
                  <a:lnTo>
                    <a:pt x="446" y="432"/>
                  </a:lnTo>
                  <a:lnTo>
                    <a:pt x="450" y="436"/>
                  </a:lnTo>
                  <a:lnTo>
                    <a:pt x="259" y="748"/>
                  </a:lnTo>
                  <a:lnTo>
                    <a:pt x="145" y="764"/>
                  </a:lnTo>
                  <a:lnTo>
                    <a:pt x="191" y="627"/>
                  </a:lnTo>
                  <a:lnTo>
                    <a:pt x="0" y="417"/>
                  </a:lnTo>
                  <a:lnTo>
                    <a:pt x="8" y="404"/>
                  </a:lnTo>
                  <a:lnTo>
                    <a:pt x="18" y="386"/>
                  </a:lnTo>
                  <a:lnTo>
                    <a:pt x="30" y="367"/>
                  </a:lnTo>
                  <a:lnTo>
                    <a:pt x="44" y="344"/>
                  </a:lnTo>
                  <a:lnTo>
                    <a:pt x="59" y="319"/>
                  </a:lnTo>
                  <a:lnTo>
                    <a:pt x="76" y="293"/>
                  </a:lnTo>
                  <a:lnTo>
                    <a:pt x="95" y="265"/>
                  </a:lnTo>
                  <a:lnTo>
                    <a:pt x="114" y="237"/>
                  </a:lnTo>
                  <a:lnTo>
                    <a:pt x="135" y="207"/>
                  </a:lnTo>
                  <a:lnTo>
                    <a:pt x="157" y="177"/>
                  </a:lnTo>
                  <a:lnTo>
                    <a:pt x="179" y="146"/>
                  </a:lnTo>
                  <a:lnTo>
                    <a:pt x="203" y="116"/>
                  </a:lnTo>
                  <a:lnTo>
                    <a:pt x="226" y="85"/>
                  </a:lnTo>
                  <a:lnTo>
                    <a:pt x="251" y="56"/>
                  </a:lnTo>
                  <a:lnTo>
                    <a:pt x="277" y="27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154"/>
            <p:cNvSpPr/>
            <p:nvPr/>
          </p:nvSpPr>
          <p:spPr bwMode="auto">
            <a:xfrm>
              <a:off x="695" y="2279"/>
              <a:ext cx="132" cy="180"/>
            </a:xfrm>
            <a:custGeom>
              <a:avLst/>
              <a:gdLst/>
              <a:ahLst/>
              <a:cxnLst>
                <a:cxn ang="0">
                  <a:pos x="71" y="54"/>
                </a:cxn>
                <a:cxn ang="0">
                  <a:pos x="259" y="260"/>
                </a:cxn>
                <a:cxn ang="0">
                  <a:pos x="225" y="360"/>
                </a:cxn>
                <a:cxn ang="0">
                  <a:pos x="0" y="101"/>
                </a:cxn>
                <a:cxn ang="0">
                  <a:pos x="22" y="0"/>
                </a:cxn>
                <a:cxn ang="0">
                  <a:pos x="65" y="48"/>
                </a:cxn>
                <a:cxn ang="0">
                  <a:pos x="64" y="49"/>
                </a:cxn>
                <a:cxn ang="0">
                  <a:pos x="64" y="49"/>
                </a:cxn>
                <a:cxn ang="0">
                  <a:pos x="64" y="50"/>
                </a:cxn>
                <a:cxn ang="0">
                  <a:pos x="64" y="50"/>
                </a:cxn>
                <a:cxn ang="0">
                  <a:pos x="71" y="54"/>
                </a:cxn>
              </a:cxnLst>
              <a:rect l="0" t="0" r="r" b="b"/>
              <a:pathLst>
                <a:path w="259" h="360">
                  <a:moveTo>
                    <a:pt x="71" y="54"/>
                  </a:moveTo>
                  <a:lnTo>
                    <a:pt x="259" y="260"/>
                  </a:lnTo>
                  <a:lnTo>
                    <a:pt x="225" y="360"/>
                  </a:lnTo>
                  <a:lnTo>
                    <a:pt x="0" y="101"/>
                  </a:lnTo>
                  <a:lnTo>
                    <a:pt x="22" y="0"/>
                  </a:lnTo>
                  <a:lnTo>
                    <a:pt x="65" y="48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155"/>
            <p:cNvSpPr/>
            <p:nvPr/>
          </p:nvSpPr>
          <p:spPr bwMode="auto">
            <a:xfrm>
              <a:off x="213" y="2451"/>
              <a:ext cx="165" cy="103"/>
            </a:xfrm>
            <a:custGeom>
              <a:avLst/>
              <a:gdLst/>
              <a:ahLst/>
              <a:cxnLst>
                <a:cxn ang="0">
                  <a:pos x="328" y="122"/>
                </a:cxn>
                <a:cxn ang="0">
                  <a:pos x="320" y="121"/>
                </a:cxn>
                <a:cxn ang="0">
                  <a:pos x="306" y="117"/>
                </a:cxn>
                <a:cxn ang="0">
                  <a:pos x="286" y="111"/>
                </a:cxn>
                <a:cxn ang="0">
                  <a:pos x="261" y="101"/>
                </a:cxn>
                <a:cxn ang="0">
                  <a:pos x="245" y="87"/>
                </a:cxn>
                <a:cxn ang="0">
                  <a:pos x="238" y="76"/>
                </a:cxn>
                <a:cxn ang="0">
                  <a:pos x="226" y="65"/>
                </a:cxn>
                <a:cxn ang="0">
                  <a:pos x="209" y="63"/>
                </a:cxn>
                <a:cxn ang="0">
                  <a:pos x="194" y="71"/>
                </a:cxn>
                <a:cxn ang="0">
                  <a:pos x="181" y="90"/>
                </a:cxn>
                <a:cxn ang="0">
                  <a:pos x="171" y="116"/>
                </a:cxn>
                <a:cxn ang="0">
                  <a:pos x="162" y="141"/>
                </a:cxn>
                <a:cxn ang="0">
                  <a:pos x="155" y="162"/>
                </a:cxn>
                <a:cxn ang="0">
                  <a:pos x="143" y="187"/>
                </a:cxn>
                <a:cxn ang="0">
                  <a:pos x="128" y="205"/>
                </a:cxn>
                <a:cxn ang="0">
                  <a:pos x="114" y="208"/>
                </a:cxn>
                <a:cxn ang="0">
                  <a:pos x="105" y="202"/>
                </a:cxn>
                <a:cxn ang="0">
                  <a:pos x="103" y="186"/>
                </a:cxn>
                <a:cxn ang="0">
                  <a:pos x="118" y="146"/>
                </a:cxn>
                <a:cxn ang="0">
                  <a:pos x="135" y="106"/>
                </a:cxn>
                <a:cxn ang="0">
                  <a:pos x="148" y="75"/>
                </a:cxn>
                <a:cxn ang="0">
                  <a:pos x="149" y="55"/>
                </a:cxn>
                <a:cxn ang="0">
                  <a:pos x="146" y="40"/>
                </a:cxn>
                <a:cxn ang="0">
                  <a:pos x="133" y="33"/>
                </a:cxn>
                <a:cxn ang="0">
                  <a:pos x="123" y="35"/>
                </a:cxn>
                <a:cxn ang="0">
                  <a:pos x="116" y="40"/>
                </a:cxn>
                <a:cxn ang="0">
                  <a:pos x="108" y="43"/>
                </a:cxn>
                <a:cxn ang="0">
                  <a:pos x="96" y="47"/>
                </a:cxn>
                <a:cxn ang="0">
                  <a:pos x="83" y="55"/>
                </a:cxn>
                <a:cxn ang="0">
                  <a:pos x="71" y="69"/>
                </a:cxn>
                <a:cxn ang="0">
                  <a:pos x="57" y="87"/>
                </a:cxn>
                <a:cxn ang="0">
                  <a:pos x="44" y="106"/>
                </a:cxn>
                <a:cxn ang="0">
                  <a:pos x="32" y="123"/>
                </a:cxn>
                <a:cxn ang="0">
                  <a:pos x="19" y="139"/>
                </a:cxn>
                <a:cxn ang="0">
                  <a:pos x="7" y="151"/>
                </a:cxn>
                <a:cxn ang="0">
                  <a:pos x="0" y="144"/>
                </a:cxn>
                <a:cxn ang="0">
                  <a:pos x="6" y="115"/>
                </a:cxn>
                <a:cxn ang="0">
                  <a:pos x="21" y="78"/>
                </a:cxn>
                <a:cxn ang="0">
                  <a:pos x="47" y="41"/>
                </a:cxn>
                <a:cxn ang="0">
                  <a:pos x="83" y="14"/>
                </a:cxn>
                <a:cxn ang="0">
                  <a:pos x="126" y="2"/>
                </a:cxn>
                <a:cxn ang="0">
                  <a:pos x="166" y="0"/>
                </a:cxn>
                <a:cxn ang="0">
                  <a:pos x="193" y="3"/>
                </a:cxn>
                <a:cxn ang="0">
                  <a:pos x="260" y="32"/>
                </a:cxn>
                <a:cxn ang="0">
                  <a:pos x="270" y="43"/>
                </a:cxn>
                <a:cxn ang="0">
                  <a:pos x="288" y="62"/>
                </a:cxn>
                <a:cxn ang="0">
                  <a:pos x="308" y="86"/>
                </a:cxn>
                <a:cxn ang="0">
                  <a:pos x="326" y="114"/>
                </a:cxn>
                <a:cxn ang="0">
                  <a:pos x="329" y="118"/>
                </a:cxn>
                <a:cxn ang="0">
                  <a:pos x="331" y="122"/>
                </a:cxn>
              </a:cxnLst>
              <a:rect l="0" t="0" r="r" b="b"/>
              <a:pathLst>
                <a:path w="331" h="208">
                  <a:moveTo>
                    <a:pt x="331" y="122"/>
                  </a:moveTo>
                  <a:lnTo>
                    <a:pt x="328" y="122"/>
                  </a:lnTo>
                  <a:lnTo>
                    <a:pt x="324" y="122"/>
                  </a:lnTo>
                  <a:lnTo>
                    <a:pt x="320" y="121"/>
                  </a:lnTo>
                  <a:lnTo>
                    <a:pt x="314" y="119"/>
                  </a:lnTo>
                  <a:lnTo>
                    <a:pt x="306" y="117"/>
                  </a:lnTo>
                  <a:lnTo>
                    <a:pt x="296" y="115"/>
                  </a:lnTo>
                  <a:lnTo>
                    <a:pt x="286" y="111"/>
                  </a:lnTo>
                  <a:lnTo>
                    <a:pt x="275" y="108"/>
                  </a:lnTo>
                  <a:lnTo>
                    <a:pt x="261" y="101"/>
                  </a:lnTo>
                  <a:lnTo>
                    <a:pt x="252" y="94"/>
                  </a:lnTo>
                  <a:lnTo>
                    <a:pt x="245" y="87"/>
                  </a:lnTo>
                  <a:lnTo>
                    <a:pt x="241" y="81"/>
                  </a:lnTo>
                  <a:lnTo>
                    <a:pt x="238" y="76"/>
                  </a:lnTo>
                  <a:lnTo>
                    <a:pt x="233" y="70"/>
                  </a:lnTo>
                  <a:lnTo>
                    <a:pt x="226" y="65"/>
                  </a:lnTo>
                  <a:lnTo>
                    <a:pt x="218" y="63"/>
                  </a:lnTo>
                  <a:lnTo>
                    <a:pt x="209" y="63"/>
                  </a:lnTo>
                  <a:lnTo>
                    <a:pt x="201" y="65"/>
                  </a:lnTo>
                  <a:lnTo>
                    <a:pt x="194" y="71"/>
                  </a:lnTo>
                  <a:lnTo>
                    <a:pt x="187" y="79"/>
                  </a:lnTo>
                  <a:lnTo>
                    <a:pt x="181" y="90"/>
                  </a:lnTo>
                  <a:lnTo>
                    <a:pt x="176" y="102"/>
                  </a:lnTo>
                  <a:lnTo>
                    <a:pt x="171" y="116"/>
                  </a:lnTo>
                  <a:lnTo>
                    <a:pt x="165" y="131"/>
                  </a:lnTo>
                  <a:lnTo>
                    <a:pt x="162" y="141"/>
                  </a:lnTo>
                  <a:lnTo>
                    <a:pt x="158" y="152"/>
                  </a:lnTo>
                  <a:lnTo>
                    <a:pt x="155" y="162"/>
                  </a:lnTo>
                  <a:lnTo>
                    <a:pt x="150" y="174"/>
                  </a:lnTo>
                  <a:lnTo>
                    <a:pt x="143" y="187"/>
                  </a:lnTo>
                  <a:lnTo>
                    <a:pt x="136" y="198"/>
                  </a:lnTo>
                  <a:lnTo>
                    <a:pt x="128" y="205"/>
                  </a:lnTo>
                  <a:lnTo>
                    <a:pt x="121" y="208"/>
                  </a:lnTo>
                  <a:lnTo>
                    <a:pt x="114" y="208"/>
                  </a:lnTo>
                  <a:lnTo>
                    <a:pt x="110" y="205"/>
                  </a:lnTo>
                  <a:lnTo>
                    <a:pt x="105" y="202"/>
                  </a:lnTo>
                  <a:lnTo>
                    <a:pt x="102" y="199"/>
                  </a:lnTo>
                  <a:lnTo>
                    <a:pt x="103" y="186"/>
                  </a:lnTo>
                  <a:lnTo>
                    <a:pt x="109" y="167"/>
                  </a:lnTo>
                  <a:lnTo>
                    <a:pt x="118" y="146"/>
                  </a:lnTo>
                  <a:lnTo>
                    <a:pt x="126" y="126"/>
                  </a:lnTo>
                  <a:lnTo>
                    <a:pt x="135" y="106"/>
                  </a:lnTo>
                  <a:lnTo>
                    <a:pt x="143" y="88"/>
                  </a:lnTo>
                  <a:lnTo>
                    <a:pt x="148" y="75"/>
                  </a:lnTo>
                  <a:lnTo>
                    <a:pt x="149" y="63"/>
                  </a:lnTo>
                  <a:lnTo>
                    <a:pt x="149" y="55"/>
                  </a:lnTo>
                  <a:lnTo>
                    <a:pt x="148" y="47"/>
                  </a:lnTo>
                  <a:lnTo>
                    <a:pt x="146" y="40"/>
                  </a:lnTo>
                  <a:lnTo>
                    <a:pt x="140" y="35"/>
                  </a:lnTo>
                  <a:lnTo>
                    <a:pt x="133" y="33"/>
                  </a:lnTo>
                  <a:lnTo>
                    <a:pt x="127" y="33"/>
                  </a:lnTo>
                  <a:lnTo>
                    <a:pt x="123" y="35"/>
                  </a:lnTo>
                  <a:lnTo>
                    <a:pt x="118" y="38"/>
                  </a:lnTo>
                  <a:lnTo>
                    <a:pt x="116" y="40"/>
                  </a:lnTo>
                  <a:lnTo>
                    <a:pt x="112" y="41"/>
                  </a:lnTo>
                  <a:lnTo>
                    <a:pt x="108" y="43"/>
                  </a:lnTo>
                  <a:lnTo>
                    <a:pt x="103" y="45"/>
                  </a:lnTo>
                  <a:lnTo>
                    <a:pt x="96" y="47"/>
                  </a:lnTo>
                  <a:lnTo>
                    <a:pt x="89" y="50"/>
                  </a:lnTo>
                  <a:lnTo>
                    <a:pt x="83" y="55"/>
                  </a:lnTo>
                  <a:lnTo>
                    <a:pt x="76" y="62"/>
                  </a:lnTo>
                  <a:lnTo>
                    <a:pt x="71" y="69"/>
                  </a:lnTo>
                  <a:lnTo>
                    <a:pt x="64" y="78"/>
                  </a:lnTo>
                  <a:lnTo>
                    <a:pt x="57" y="87"/>
                  </a:lnTo>
                  <a:lnTo>
                    <a:pt x="50" y="98"/>
                  </a:lnTo>
                  <a:lnTo>
                    <a:pt x="44" y="106"/>
                  </a:lnTo>
                  <a:lnTo>
                    <a:pt x="38" y="115"/>
                  </a:lnTo>
                  <a:lnTo>
                    <a:pt x="32" y="123"/>
                  </a:lnTo>
                  <a:lnTo>
                    <a:pt x="26" y="131"/>
                  </a:lnTo>
                  <a:lnTo>
                    <a:pt x="19" y="139"/>
                  </a:lnTo>
                  <a:lnTo>
                    <a:pt x="13" y="145"/>
                  </a:lnTo>
                  <a:lnTo>
                    <a:pt x="7" y="151"/>
                  </a:lnTo>
                  <a:lnTo>
                    <a:pt x="2" y="153"/>
                  </a:lnTo>
                  <a:lnTo>
                    <a:pt x="0" y="144"/>
                  </a:lnTo>
                  <a:lnTo>
                    <a:pt x="2" y="131"/>
                  </a:lnTo>
                  <a:lnTo>
                    <a:pt x="6" y="115"/>
                  </a:lnTo>
                  <a:lnTo>
                    <a:pt x="12" y="96"/>
                  </a:lnTo>
                  <a:lnTo>
                    <a:pt x="21" y="78"/>
                  </a:lnTo>
                  <a:lnTo>
                    <a:pt x="33" y="60"/>
                  </a:lnTo>
                  <a:lnTo>
                    <a:pt x="47" y="41"/>
                  </a:lnTo>
                  <a:lnTo>
                    <a:pt x="63" y="26"/>
                  </a:lnTo>
                  <a:lnTo>
                    <a:pt x="83" y="14"/>
                  </a:lnTo>
                  <a:lnTo>
                    <a:pt x="104" y="5"/>
                  </a:lnTo>
                  <a:lnTo>
                    <a:pt x="126" y="2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81" y="1"/>
                  </a:lnTo>
                  <a:lnTo>
                    <a:pt x="193" y="3"/>
                  </a:lnTo>
                  <a:lnTo>
                    <a:pt x="200" y="4"/>
                  </a:lnTo>
                  <a:lnTo>
                    <a:pt x="260" y="32"/>
                  </a:lnTo>
                  <a:lnTo>
                    <a:pt x="264" y="37"/>
                  </a:lnTo>
                  <a:lnTo>
                    <a:pt x="270" y="43"/>
                  </a:lnTo>
                  <a:lnTo>
                    <a:pt x="278" y="52"/>
                  </a:lnTo>
                  <a:lnTo>
                    <a:pt x="288" y="62"/>
                  </a:lnTo>
                  <a:lnTo>
                    <a:pt x="298" y="73"/>
                  </a:lnTo>
                  <a:lnTo>
                    <a:pt x="308" y="86"/>
                  </a:lnTo>
                  <a:lnTo>
                    <a:pt x="317" y="100"/>
                  </a:lnTo>
                  <a:lnTo>
                    <a:pt x="326" y="114"/>
                  </a:lnTo>
                  <a:lnTo>
                    <a:pt x="328" y="116"/>
                  </a:lnTo>
                  <a:lnTo>
                    <a:pt x="329" y="118"/>
                  </a:lnTo>
                  <a:lnTo>
                    <a:pt x="330" y="119"/>
                  </a:lnTo>
                  <a:lnTo>
                    <a:pt x="331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156"/>
            <p:cNvSpPr/>
            <p:nvPr/>
          </p:nvSpPr>
          <p:spPr bwMode="auto">
            <a:xfrm>
              <a:off x="456" y="2660"/>
              <a:ext cx="201" cy="189"/>
            </a:xfrm>
            <a:custGeom>
              <a:avLst/>
              <a:gdLst/>
              <a:ahLst/>
              <a:cxnLst>
                <a:cxn ang="0">
                  <a:pos x="411" y="363"/>
                </a:cxn>
                <a:cxn ang="0">
                  <a:pos x="371" y="363"/>
                </a:cxn>
                <a:cxn ang="0">
                  <a:pos x="371" y="33"/>
                </a:cxn>
                <a:cxn ang="0">
                  <a:pos x="1" y="33"/>
                </a:cxn>
                <a:cxn ang="0">
                  <a:pos x="1" y="25"/>
                </a:cxn>
                <a:cxn ang="0">
                  <a:pos x="1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411" y="0"/>
                </a:cxn>
                <a:cxn ang="0">
                  <a:pos x="411" y="363"/>
                </a:cxn>
              </a:cxnLst>
              <a:rect l="0" t="0" r="r" b="b"/>
              <a:pathLst>
                <a:path w="411" h="363">
                  <a:moveTo>
                    <a:pt x="411" y="363"/>
                  </a:moveTo>
                  <a:lnTo>
                    <a:pt x="371" y="363"/>
                  </a:lnTo>
                  <a:lnTo>
                    <a:pt x="371" y="33"/>
                  </a:lnTo>
                  <a:lnTo>
                    <a:pt x="1" y="33"/>
                  </a:lnTo>
                  <a:lnTo>
                    <a:pt x="1" y="25"/>
                  </a:lnTo>
                  <a:lnTo>
                    <a:pt x="1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411" y="0"/>
                  </a:lnTo>
                  <a:lnTo>
                    <a:pt x="411" y="363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Freeform 157"/>
            <p:cNvSpPr/>
            <p:nvPr/>
          </p:nvSpPr>
          <p:spPr bwMode="auto">
            <a:xfrm>
              <a:off x="324" y="2251"/>
              <a:ext cx="487" cy="665"/>
            </a:xfrm>
            <a:custGeom>
              <a:avLst/>
              <a:gdLst/>
              <a:ahLst/>
              <a:cxnLst>
                <a:cxn ang="0">
                  <a:pos x="606" y="882"/>
                </a:cxn>
                <a:cxn ang="0">
                  <a:pos x="704" y="1212"/>
                </a:cxn>
                <a:cxn ang="0">
                  <a:pos x="265" y="789"/>
                </a:cxn>
                <a:cxn ang="0">
                  <a:pos x="294" y="667"/>
                </a:cxn>
                <a:cxn ang="0">
                  <a:pos x="345" y="537"/>
                </a:cxn>
                <a:cxn ang="0">
                  <a:pos x="403" y="420"/>
                </a:cxn>
                <a:cxn ang="0">
                  <a:pos x="446" y="343"/>
                </a:cxn>
                <a:cxn ang="0">
                  <a:pos x="471" y="367"/>
                </a:cxn>
                <a:cxn ang="0">
                  <a:pos x="493" y="387"/>
                </a:cxn>
                <a:cxn ang="0">
                  <a:pos x="507" y="401"/>
                </a:cxn>
                <a:cxn ang="0">
                  <a:pos x="512" y="407"/>
                </a:cxn>
                <a:cxn ang="0">
                  <a:pos x="530" y="382"/>
                </a:cxn>
                <a:cxn ang="0">
                  <a:pos x="516" y="369"/>
                </a:cxn>
                <a:cxn ang="0">
                  <a:pos x="492" y="346"/>
                </a:cxn>
                <a:cxn ang="0">
                  <a:pos x="461" y="318"/>
                </a:cxn>
                <a:cxn ang="0">
                  <a:pos x="427" y="287"/>
                </a:cxn>
                <a:cxn ang="0">
                  <a:pos x="393" y="257"/>
                </a:cxn>
                <a:cxn ang="0">
                  <a:pos x="359" y="229"/>
                </a:cxn>
                <a:cxn ang="0">
                  <a:pos x="332" y="210"/>
                </a:cxn>
                <a:cxn ang="0">
                  <a:pos x="309" y="199"/>
                </a:cxn>
                <a:cxn ang="0">
                  <a:pos x="278" y="204"/>
                </a:cxn>
                <a:cxn ang="0">
                  <a:pos x="242" y="222"/>
                </a:cxn>
                <a:cxn ang="0">
                  <a:pos x="201" y="250"/>
                </a:cxn>
                <a:cxn ang="0">
                  <a:pos x="160" y="285"/>
                </a:cxn>
                <a:cxn ang="0">
                  <a:pos x="121" y="321"/>
                </a:cxn>
                <a:cxn ang="0">
                  <a:pos x="84" y="357"/>
                </a:cxn>
                <a:cxn ang="0">
                  <a:pos x="54" y="389"/>
                </a:cxn>
                <a:cxn ang="0">
                  <a:pos x="0" y="384"/>
                </a:cxn>
                <a:cxn ang="0">
                  <a:pos x="17" y="348"/>
                </a:cxn>
                <a:cxn ang="0">
                  <a:pos x="44" y="296"/>
                </a:cxn>
                <a:cxn ang="0">
                  <a:pos x="78" y="234"/>
                </a:cxn>
                <a:cxn ang="0">
                  <a:pos x="121" y="168"/>
                </a:cxn>
                <a:cxn ang="0">
                  <a:pos x="168" y="106"/>
                </a:cxn>
                <a:cxn ang="0">
                  <a:pos x="219" y="52"/>
                </a:cxn>
                <a:cxn ang="0">
                  <a:pos x="273" y="15"/>
                </a:cxn>
                <a:cxn ang="0">
                  <a:pos x="328" y="0"/>
                </a:cxn>
                <a:cxn ang="0">
                  <a:pos x="390" y="6"/>
                </a:cxn>
                <a:cxn ang="0">
                  <a:pos x="455" y="23"/>
                </a:cxn>
                <a:cxn ang="0">
                  <a:pos x="518" y="50"/>
                </a:cxn>
                <a:cxn ang="0">
                  <a:pos x="577" y="80"/>
                </a:cxn>
                <a:cxn ang="0">
                  <a:pos x="629" y="112"/>
                </a:cxn>
                <a:cxn ang="0">
                  <a:pos x="671" y="139"/>
                </a:cxn>
                <a:cxn ang="0">
                  <a:pos x="701" y="161"/>
                </a:cxn>
                <a:cxn ang="0">
                  <a:pos x="715" y="173"/>
                </a:cxn>
                <a:cxn ang="0">
                  <a:pos x="956" y="452"/>
                </a:cxn>
                <a:cxn ang="0">
                  <a:pos x="952" y="473"/>
                </a:cxn>
                <a:cxn ang="0">
                  <a:pos x="939" y="556"/>
                </a:cxn>
                <a:cxn ang="0">
                  <a:pos x="924" y="700"/>
                </a:cxn>
                <a:cxn ang="0">
                  <a:pos x="920" y="888"/>
                </a:cxn>
                <a:cxn ang="0">
                  <a:pos x="933" y="1070"/>
                </a:cxn>
                <a:cxn ang="0">
                  <a:pos x="947" y="1189"/>
                </a:cxn>
                <a:cxn ang="0">
                  <a:pos x="957" y="1269"/>
                </a:cxn>
                <a:cxn ang="0">
                  <a:pos x="965" y="1316"/>
                </a:cxn>
                <a:cxn ang="0">
                  <a:pos x="367" y="1330"/>
                </a:cxn>
                <a:cxn ang="0">
                  <a:pos x="348" y="1262"/>
                </a:cxn>
                <a:cxn ang="0">
                  <a:pos x="318" y="1148"/>
                </a:cxn>
                <a:cxn ang="0">
                  <a:pos x="288" y="1013"/>
                </a:cxn>
                <a:cxn ang="0">
                  <a:pos x="267" y="882"/>
                </a:cxn>
              </a:cxnLst>
              <a:rect l="0" t="0" r="r" b="b"/>
              <a:pathLst>
                <a:path w="967" h="1330">
                  <a:moveTo>
                    <a:pt x="267" y="882"/>
                  </a:moveTo>
                  <a:lnTo>
                    <a:pt x="606" y="882"/>
                  </a:lnTo>
                  <a:lnTo>
                    <a:pt x="606" y="1212"/>
                  </a:lnTo>
                  <a:lnTo>
                    <a:pt x="704" y="1212"/>
                  </a:lnTo>
                  <a:lnTo>
                    <a:pt x="704" y="789"/>
                  </a:lnTo>
                  <a:lnTo>
                    <a:pt x="265" y="789"/>
                  </a:lnTo>
                  <a:lnTo>
                    <a:pt x="275" y="730"/>
                  </a:lnTo>
                  <a:lnTo>
                    <a:pt x="294" y="667"/>
                  </a:lnTo>
                  <a:lnTo>
                    <a:pt x="318" y="601"/>
                  </a:lnTo>
                  <a:lnTo>
                    <a:pt x="345" y="537"/>
                  </a:lnTo>
                  <a:lnTo>
                    <a:pt x="375" y="475"/>
                  </a:lnTo>
                  <a:lnTo>
                    <a:pt x="403" y="420"/>
                  </a:lnTo>
                  <a:lnTo>
                    <a:pt x="427" y="376"/>
                  </a:lnTo>
                  <a:lnTo>
                    <a:pt x="446" y="343"/>
                  </a:lnTo>
                  <a:lnTo>
                    <a:pt x="460" y="356"/>
                  </a:lnTo>
                  <a:lnTo>
                    <a:pt x="471" y="367"/>
                  </a:lnTo>
                  <a:lnTo>
                    <a:pt x="483" y="378"/>
                  </a:lnTo>
                  <a:lnTo>
                    <a:pt x="493" y="387"/>
                  </a:lnTo>
                  <a:lnTo>
                    <a:pt x="501" y="395"/>
                  </a:lnTo>
                  <a:lnTo>
                    <a:pt x="507" y="401"/>
                  </a:lnTo>
                  <a:lnTo>
                    <a:pt x="511" y="405"/>
                  </a:lnTo>
                  <a:lnTo>
                    <a:pt x="512" y="407"/>
                  </a:lnTo>
                  <a:lnTo>
                    <a:pt x="533" y="385"/>
                  </a:lnTo>
                  <a:lnTo>
                    <a:pt x="530" y="382"/>
                  </a:lnTo>
                  <a:lnTo>
                    <a:pt x="524" y="377"/>
                  </a:lnTo>
                  <a:lnTo>
                    <a:pt x="516" y="369"/>
                  </a:lnTo>
                  <a:lnTo>
                    <a:pt x="504" y="358"/>
                  </a:lnTo>
                  <a:lnTo>
                    <a:pt x="492" y="346"/>
                  </a:lnTo>
                  <a:lnTo>
                    <a:pt x="477" y="332"/>
                  </a:lnTo>
                  <a:lnTo>
                    <a:pt x="461" y="318"/>
                  </a:lnTo>
                  <a:lnTo>
                    <a:pt x="445" y="302"/>
                  </a:lnTo>
                  <a:lnTo>
                    <a:pt x="427" y="287"/>
                  </a:lnTo>
                  <a:lnTo>
                    <a:pt x="410" y="272"/>
                  </a:lnTo>
                  <a:lnTo>
                    <a:pt x="393" y="257"/>
                  </a:lnTo>
                  <a:lnTo>
                    <a:pt x="375" y="243"/>
                  </a:lnTo>
                  <a:lnTo>
                    <a:pt x="359" y="229"/>
                  </a:lnTo>
                  <a:lnTo>
                    <a:pt x="344" y="219"/>
                  </a:lnTo>
                  <a:lnTo>
                    <a:pt x="332" y="210"/>
                  </a:lnTo>
                  <a:lnTo>
                    <a:pt x="320" y="203"/>
                  </a:lnTo>
                  <a:lnTo>
                    <a:pt x="309" y="199"/>
                  </a:lnTo>
                  <a:lnTo>
                    <a:pt x="294" y="199"/>
                  </a:lnTo>
                  <a:lnTo>
                    <a:pt x="278" y="204"/>
                  </a:lnTo>
                  <a:lnTo>
                    <a:pt x="260" y="212"/>
                  </a:lnTo>
                  <a:lnTo>
                    <a:pt x="242" y="222"/>
                  </a:lnTo>
                  <a:lnTo>
                    <a:pt x="222" y="235"/>
                  </a:lnTo>
                  <a:lnTo>
                    <a:pt x="201" y="250"/>
                  </a:lnTo>
                  <a:lnTo>
                    <a:pt x="181" y="267"/>
                  </a:lnTo>
                  <a:lnTo>
                    <a:pt x="160" y="285"/>
                  </a:lnTo>
                  <a:lnTo>
                    <a:pt x="140" y="303"/>
                  </a:lnTo>
                  <a:lnTo>
                    <a:pt x="121" y="321"/>
                  </a:lnTo>
                  <a:lnTo>
                    <a:pt x="101" y="340"/>
                  </a:lnTo>
                  <a:lnTo>
                    <a:pt x="84" y="357"/>
                  </a:lnTo>
                  <a:lnTo>
                    <a:pt x="68" y="374"/>
                  </a:lnTo>
                  <a:lnTo>
                    <a:pt x="54" y="389"/>
                  </a:lnTo>
                  <a:lnTo>
                    <a:pt x="41" y="402"/>
                  </a:lnTo>
                  <a:lnTo>
                    <a:pt x="0" y="384"/>
                  </a:lnTo>
                  <a:lnTo>
                    <a:pt x="7" y="369"/>
                  </a:lnTo>
                  <a:lnTo>
                    <a:pt x="17" y="348"/>
                  </a:lnTo>
                  <a:lnTo>
                    <a:pt x="29" y="324"/>
                  </a:lnTo>
                  <a:lnTo>
                    <a:pt x="44" y="296"/>
                  </a:lnTo>
                  <a:lnTo>
                    <a:pt x="60" y="265"/>
                  </a:lnTo>
                  <a:lnTo>
                    <a:pt x="78" y="234"/>
                  </a:lnTo>
                  <a:lnTo>
                    <a:pt x="99" y="201"/>
                  </a:lnTo>
                  <a:lnTo>
                    <a:pt x="121" y="168"/>
                  </a:lnTo>
                  <a:lnTo>
                    <a:pt x="144" y="136"/>
                  </a:lnTo>
                  <a:lnTo>
                    <a:pt x="168" y="106"/>
                  </a:lnTo>
                  <a:lnTo>
                    <a:pt x="193" y="77"/>
                  </a:lnTo>
                  <a:lnTo>
                    <a:pt x="219" y="52"/>
                  </a:lnTo>
                  <a:lnTo>
                    <a:pt x="245" y="31"/>
                  </a:lnTo>
                  <a:lnTo>
                    <a:pt x="273" y="15"/>
                  </a:lnTo>
                  <a:lnTo>
                    <a:pt x="301" y="5"/>
                  </a:lnTo>
                  <a:lnTo>
                    <a:pt x="328" y="0"/>
                  </a:lnTo>
                  <a:lnTo>
                    <a:pt x="359" y="1"/>
                  </a:lnTo>
                  <a:lnTo>
                    <a:pt x="390" y="6"/>
                  </a:lnTo>
                  <a:lnTo>
                    <a:pt x="423" y="13"/>
                  </a:lnTo>
                  <a:lnTo>
                    <a:pt x="455" y="23"/>
                  </a:lnTo>
                  <a:lnTo>
                    <a:pt x="487" y="36"/>
                  </a:lnTo>
                  <a:lnTo>
                    <a:pt x="518" y="50"/>
                  </a:lnTo>
                  <a:lnTo>
                    <a:pt x="548" y="65"/>
                  </a:lnTo>
                  <a:lnTo>
                    <a:pt x="577" y="80"/>
                  </a:lnTo>
                  <a:lnTo>
                    <a:pt x="603" y="96"/>
                  </a:lnTo>
                  <a:lnTo>
                    <a:pt x="629" y="112"/>
                  </a:lnTo>
                  <a:lnTo>
                    <a:pt x="652" y="127"/>
                  </a:lnTo>
                  <a:lnTo>
                    <a:pt x="671" y="139"/>
                  </a:lnTo>
                  <a:lnTo>
                    <a:pt x="688" y="152"/>
                  </a:lnTo>
                  <a:lnTo>
                    <a:pt x="701" y="161"/>
                  </a:lnTo>
                  <a:lnTo>
                    <a:pt x="711" y="168"/>
                  </a:lnTo>
                  <a:lnTo>
                    <a:pt x="715" y="173"/>
                  </a:lnTo>
                  <a:lnTo>
                    <a:pt x="959" y="452"/>
                  </a:lnTo>
                  <a:lnTo>
                    <a:pt x="956" y="452"/>
                  </a:lnTo>
                  <a:lnTo>
                    <a:pt x="955" y="462"/>
                  </a:lnTo>
                  <a:lnTo>
                    <a:pt x="952" y="473"/>
                  </a:lnTo>
                  <a:lnTo>
                    <a:pt x="947" y="506"/>
                  </a:lnTo>
                  <a:lnTo>
                    <a:pt x="939" y="556"/>
                  </a:lnTo>
                  <a:lnTo>
                    <a:pt x="931" y="622"/>
                  </a:lnTo>
                  <a:lnTo>
                    <a:pt x="924" y="700"/>
                  </a:lnTo>
                  <a:lnTo>
                    <a:pt x="919" y="790"/>
                  </a:lnTo>
                  <a:lnTo>
                    <a:pt x="920" y="888"/>
                  </a:lnTo>
                  <a:lnTo>
                    <a:pt x="926" y="993"/>
                  </a:lnTo>
                  <a:lnTo>
                    <a:pt x="933" y="1070"/>
                  </a:lnTo>
                  <a:lnTo>
                    <a:pt x="940" y="1134"/>
                  </a:lnTo>
                  <a:lnTo>
                    <a:pt x="947" y="1189"/>
                  </a:lnTo>
                  <a:lnTo>
                    <a:pt x="952" y="1233"/>
                  </a:lnTo>
                  <a:lnTo>
                    <a:pt x="957" y="1269"/>
                  </a:lnTo>
                  <a:lnTo>
                    <a:pt x="962" y="1297"/>
                  </a:lnTo>
                  <a:lnTo>
                    <a:pt x="965" y="1316"/>
                  </a:lnTo>
                  <a:lnTo>
                    <a:pt x="967" y="1330"/>
                  </a:lnTo>
                  <a:lnTo>
                    <a:pt x="367" y="1330"/>
                  </a:lnTo>
                  <a:lnTo>
                    <a:pt x="359" y="1303"/>
                  </a:lnTo>
                  <a:lnTo>
                    <a:pt x="348" y="1262"/>
                  </a:lnTo>
                  <a:lnTo>
                    <a:pt x="334" y="1209"/>
                  </a:lnTo>
                  <a:lnTo>
                    <a:pt x="318" y="1148"/>
                  </a:lnTo>
                  <a:lnTo>
                    <a:pt x="303" y="1083"/>
                  </a:lnTo>
                  <a:lnTo>
                    <a:pt x="288" y="1013"/>
                  </a:lnTo>
                  <a:lnTo>
                    <a:pt x="276" y="947"/>
                  </a:lnTo>
                  <a:lnTo>
                    <a:pt x="267" y="882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Freeform 158"/>
            <p:cNvSpPr/>
            <p:nvPr/>
          </p:nvSpPr>
          <p:spPr bwMode="auto">
            <a:xfrm>
              <a:off x="799" y="2479"/>
              <a:ext cx="379" cy="437"/>
            </a:xfrm>
            <a:custGeom>
              <a:avLst/>
              <a:gdLst/>
              <a:ahLst/>
              <a:cxnLst>
                <a:cxn ang="0">
                  <a:pos x="533" y="401"/>
                </a:cxn>
                <a:cxn ang="0">
                  <a:pos x="470" y="407"/>
                </a:cxn>
                <a:cxn ang="0">
                  <a:pos x="403" y="403"/>
                </a:cxn>
                <a:cxn ang="0">
                  <a:pos x="339" y="392"/>
                </a:cxn>
                <a:cxn ang="0">
                  <a:pos x="278" y="377"/>
                </a:cxn>
                <a:cxn ang="0">
                  <a:pos x="226" y="361"/>
                </a:cxn>
                <a:cxn ang="0">
                  <a:pos x="185" y="346"/>
                </a:cxn>
                <a:cxn ang="0">
                  <a:pos x="162" y="336"/>
                </a:cxn>
                <a:cxn ang="0">
                  <a:pos x="159" y="332"/>
                </a:cxn>
                <a:cxn ang="0">
                  <a:pos x="158" y="325"/>
                </a:cxn>
                <a:cxn ang="0">
                  <a:pos x="152" y="236"/>
                </a:cxn>
                <a:cxn ang="0">
                  <a:pos x="158" y="158"/>
                </a:cxn>
                <a:cxn ang="0">
                  <a:pos x="136" y="134"/>
                </a:cxn>
                <a:cxn ang="0">
                  <a:pos x="126" y="175"/>
                </a:cxn>
                <a:cxn ang="0">
                  <a:pos x="129" y="325"/>
                </a:cxn>
                <a:cxn ang="0">
                  <a:pos x="152" y="457"/>
                </a:cxn>
                <a:cxn ang="0">
                  <a:pos x="195" y="620"/>
                </a:cxn>
                <a:cxn ang="0">
                  <a:pos x="238" y="773"/>
                </a:cxn>
                <a:cxn ang="0">
                  <a:pos x="270" y="874"/>
                </a:cxn>
                <a:cxn ang="0">
                  <a:pos x="46" y="864"/>
                </a:cxn>
                <a:cxn ang="0">
                  <a:pos x="39" y="821"/>
                </a:cxn>
                <a:cxn ang="0">
                  <a:pos x="29" y="743"/>
                </a:cxn>
                <a:cxn ang="0">
                  <a:pos x="15" y="617"/>
                </a:cxn>
                <a:cxn ang="0">
                  <a:pos x="1" y="443"/>
                </a:cxn>
                <a:cxn ang="0">
                  <a:pos x="2" y="275"/>
                </a:cxn>
                <a:cxn ang="0">
                  <a:pos x="14" y="139"/>
                </a:cxn>
                <a:cxn ang="0">
                  <a:pos x="28" y="47"/>
                </a:cxn>
                <a:cxn ang="0">
                  <a:pos x="181" y="0"/>
                </a:cxn>
                <a:cxn ang="0">
                  <a:pos x="189" y="14"/>
                </a:cxn>
                <a:cxn ang="0">
                  <a:pos x="222" y="42"/>
                </a:cxn>
                <a:cxn ang="0">
                  <a:pos x="268" y="77"/>
                </a:cxn>
                <a:cxn ang="0">
                  <a:pos x="321" y="118"/>
                </a:cxn>
                <a:cxn ang="0">
                  <a:pos x="378" y="156"/>
                </a:cxn>
                <a:cxn ang="0">
                  <a:pos x="433" y="189"/>
                </a:cxn>
                <a:cxn ang="0">
                  <a:pos x="483" y="213"/>
                </a:cxn>
                <a:cxn ang="0">
                  <a:pos x="523" y="222"/>
                </a:cxn>
                <a:cxn ang="0">
                  <a:pos x="567" y="205"/>
                </a:cxn>
                <a:cxn ang="0">
                  <a:pos x="622" y="157"/>
                </a:cxn>
                <a:cxn ang="0">
                  <a:pos x="670" y="96"/>
                </a:cxn>
                <a:cxn ang="0">
                  <a:pos x="707" y="40"/>
                </a:cxn>
                <a:cxn ang="0">
                  <a:pos x="754" y="40"/>
                </a:cxn>
                <a:cxn ang="0">
                  <a:pos x="746" y="70"/>
                </a:cxn>
                <a:cxn ang="0">
                  <a:pos x="734" y="113"/>
                </a:cxn>
                <a:cxn ang="0">
                  <a:pos x="716" y="166"/>
                </a:cxn>
                <a:cxn ang="0">
                  <a:pos x="695" y="222"/>
                </a:cxn>
                <a:cxn ang="0">
                  <a:pos x="668" y="279"/>
                </a:cxn>
                <a:cxn ang="0">
                  <a:pos x="637" y="329"/>
                </a:cxn>
                <a:cxn ang="0">
                  <a:pos x="602" y="369"/>
                </a:cxn>
                <a:cxn ang="0">
                  <a:pos x="562" y="393"/>
                </a:cxn>
              </a:cxnLst>
              <a:rect l="0" t="0" r="r" b="b"/>
              <a:pathLst>
                <a:path w="754" h="874">
                  <a:moveTo>
                    <a:pt x="562" y="393"/>
                  </a:moveTo>
                  <a:lnTo>
                    <a:pt x="533" y="401"/>
                  </a:lnTo>
                  <a:lnTo>
                    <a:pt x="502" y="405"/>
                  </a:lnTo>
                  <a:lnTo>
                    <a:pt x="470" y="407"/>
                  </a:lnTo>
                  <a:lnTo>
                    <a:pt x="437" y="405"/>
                  </a:lnTo>
                  <a:lnTo>
                    <a:pt x="403" y="403"/>
                  </a:lnTo>
                  <a:lnTo>
                    <a:pt x="371" y="397"/>
                  </a:lnTo>
                  <a:lnTo>
                    <a:pt x="339" y="392"/>
                  </a:lnTo>
                  <a:lnTo>
                    <a:pt x="308" y="385"/>
                  </a:lnTo>
                  <a:lnTo>
                    <a:pt x="278" y="377"/>
                  </a:lnTo>
                  <a:lnTo>
                    <a:pt x="250" y="369"/>
                  </a:lnTo>
                  <a:lnTo>
                    <a:pt x="226" y="361"/>
                  </a:lnTo>
                  <a:lnTo>
                    <a:pt x="204" y="353"/>
                  </a:lnTo>
                  <a:lnTo>
                    <a:pt x="185" y="346"/>
                  </a:lnTo>
                  <a:lnTo>
                    <a:pt x="172" y="341"/>
                  </a:lnTo>
                  <a:lnTo>
                    <a:pt x="162" y="336"/>
                  </a:lnTo>
                  <a:lnTo>
                    <a:pt x="159" y="335"/>
                  </a:lnTo>
                  <a:lnTo>
                    <a:pt x="159" y="332"/>
                  </a:lnTo>
                  <a:lnTo>
                    <a:pt x="159" y="328"/>
                  </a:lnTo>
                  <a:lnTo>
                    <a:pt x="158" y="325"/>
                  </a:lnTo>
                  <a:lnTo>
                    <a:pt x="158" y="323"/>
                  </a:lnTo>
                  <a:lnTo>
                    <a:pt x="152" y="236"/>
                  </a:lnTo>
                  <a:lnTo>
                    <a:pt x="153" y="184"/>
                  </a:lnTo>
                  <a:lnTo>
                    <a:pt x="158" y="158"/>
                  </a:lnTo>
                  <a:lnTo>
                    <a:pt x="160" y="151"/>
                  </a:lnTo>
                  <a:lnTo>
                    <a:pt x="136" y="134"/>
                  </a:lnTo>
                  <a:lnTo>
                    <a:pt x="131" y="145"/>
                  </a:lnTo>
                  <a:lnTo>
                    <a:pt x="126" y="175"/>
                  </a:lnTo>
                  <a:lnTo>
                    <a:pt x="123" y="233"/>
                  </a:lnTo>
                  <a:lnTo>
                    <a:pt x="129" y="325"/>
                  </a:lnTo>
                  <a:lnTo>
                    <a:pt x="137" y="385"/>
                  </a:lnTo>
                  <a:lnTo>
                    <a:pt x="152" y="457"/>
                  </a:lnTo>
                  <a:lnTo>
                    <a:pt x="172" y="538"/>
                  </a:lnTo>
                  <a:lnTo>
                    <a:pt x="195" y="620"/>
                  </a:lnTo>
                  <a:lnTo>
                    <a:pt x="217" y="700"/>
                  </a:lnTo>
                  <a:lnTo>
                    <a:pt x="238" y="773"/>
                  </a:lnTo>
                  <a:lnTo>
                    <a:pt x="257" y="833"/>
                  </a:lnTo>
                  <a:lnTo>
                    <a:pt x="270" y="874"/>
                  </a:lnTo>
                  <a:lnTo>
                    <a:pt x="48" y="874"/>
                  </a:lnTo>
                  <a:lnTo>
                    <a:pt x="46" y="864"/>
                  </a:lnTo>
                  <a:lnTo>
                    <a:pt x="44" y="847"/>
                  </a:lnTo>
                  <a:lnTo>
                    <a:pt x="39" y="821"/>
                  </a:lnTo>
                  <a:lnTo>
                    <a:pt x="35" y="787"/>
                  </a:lnTo>
                  <a:lnTo>
                    <a:pt x="29" y="743"/>
                  </a:lnTo>
                  <a:lnTo>
                    <a:pt x="22" y="686"/>
                  </a:lnTo>
                  <a:lnTo>
                    <a:pt x="15" y="617"/>
                  </a:lnTo>
                  <a:lnTo>
                    <a:pt x="7" y="534"/>
                  </a:lnTo>
                  <a:lnTo>
                    <a:pt x="1" y="443"/>
                  </a:lnTo>
                  <a:lnTo>
                    <a:pt x="0" y="356"/>
                  </a:lnTo>
                  <a:lnTo>
                    <a:pt x="2" y="275"/>
                  </a:lnTo>
                  <a:lnTo>
                    <a:pt x="8" y="203"/>
                  </a:lnTo>
                  <a:lnTo>
                    <a:pt x="14" y="139"/>
                  </a:lnTo>
                  <a:lnTo>
                    <a:pt x="21" y="87"/>
                  </a:lnTo>
                  <a:lnTo>
                    <a:pt x="28" y="47"/>
                  </a:lnTo>
                  <a:lnTo>
                    <a:pt x="32" y="22"/>
                  </a:lnTo>
                  <a:lnTo>
                    <a:pt x="181" y="0"/>
                  </a:lnTo>
                  <a:lnTo>
                    <a:pt x="177" y="5"/>
                  </a:lnTo>
                  <a:lnTo>
                    <a:pt x="189" y="14"/>
                  </a:lnTo>
                  <a:lnTo>
                    <a:pt x="204" y="27"/>
                  </a:lnTo>
                  <a:lnTo>
                    <a:pt x="222" y="42"/>
                  </a:lnTo>
                  <a:lnTo>
                    <a:pt x="244" y="59"/>
                  </a:lnTo>
                  <a:lnTo>
                    <a:pt x="268" y="77"/>
                  </a:lnTo>
                  <a:lnTo>
                    <a:pt x="294" y="97"/>
                  </a:lnTo>
                  <a:lnTo>
                    <a:pt x="321" y="118"/>
                  </a:lnTo>
                  <a:lnTo>
                    <a:pt x="349" y="137"/>
                  </a:lnTo>
                  <a:lnTo>
                    <a:pt x="378" y="156"/>
                  </a:lnTo>
                  <a:lnTo>
                    <a:pt x="405" y="174"/>
                  </a:lnTo>
                  <a:lnTo>
                    <a:pt x="433" y="189"/>
                  </a:lnTo>
                  <a:lnTo>
                    <a:pt x="458" y="203"/>
                  </a:lnTo>
                  <a:lnTo>
                    <a:pt x="483" y="213"/>
                  </a:lnTo>
                  <a:lnTo>
                    <a:pt x="505" y="220"/>
                  </a:lnTo>
                  <a:lnTo>
                    <a:pt x="523" y="222"/>
                  </a:lnTo>
                  <a:lnTo>
                    <a:pt x="538" y="220"/>
                  </a:lnTo>
                  <a:lnTo>
                    <a:pt x="567" y="205"/>
                  </a:lnTo>
                  <a:lnTo>
                    <a:pt x="594" y="183"/>
                  </a:lnTo>
                  <a:lnTo>
                    <a:pt x="622" y="157"/>
                  </a:lnTo>
                  <a:lnTo>
                    <a:pt x="647" y="126"/>
                  </a:lnTo>
                  <a:lnTo>
                    <a:pt x="670" y="96"/>
                  </a:lnTo>
                  <a:lnTo>
                    <a:pt x="691" y="66"/>
                  </a:lnTo>
                  <a:lnTo>
                    <a:pt x="707" y="40"/>
                  </a:lnTo>
                  <a:lnTo>
                    <a:pt x="719" y="22"/>
                  </a:lnTo>
                  <a:lnTo>
                    <a:pt x="754" y="40"/>
                  </a:lnTo>
                  <a:lnTo>
                    <a:pt x="751" y="53"/>
                  </a:lnTo>
                  <a:lnTo>
                    <a:pt x="746" y="70"/>
                  </a:lnTo>
                  <a:lnTo>
                    <a:pt x="741" y="90"/>
                  </a:lnTo>
                  <a:lnTo>
                    <a:pt x="734" y="113"/>
                  </a:lnTo>
                  <a:lnTo>
                    <a:pt x="726" y="138"/>
                  </a:lnTo>
                  <a:lnTo>
                    <a:pt x="716" y="166"/>
                  </a:lnTo>
                  <a:lnTo>
                    <a:pt x="706" y="194"/>
                  </a:lnTo>
                  <a:lnTo>
                    <a:pt x="695" y="222"/>
                  </a:lnTo>
                  <a:lnTo>
                    <a:pt x="682" y="251"/>
                  </a:lnTo>
                  <a:lnTo>
                    <a:pt x="668" y="279"/>
                  </a:lnTo>
                  <a:lnTo>
                    <a:pt x="653" y="305"/>
                  </a:lnTo>
                  <a:lnTo>
                    <a:pt x="637" y="329"/>
                  </a:lnTo>
                  <a:lnTo>
                    <a:pt x="620" y="350"/>
                  </a:lnTo>
                  <a:lnTo>
                    <a:pt x="602" y="369"/>
                  </a:lnTo>
                  <a:lnTo>
                    <a:pt x="583" y="382"/>
                  </a:lnTo>
                  <a:lnTo>
                    <a:pt x="562" y="393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Freeform 159"/>
            <p:cNvSpPr/>
            <p:nvPr/>
          </p:nvSpPr>
          <p:spPr bwMode="auto">
            <a:xfrm>
              <a:off x="1146" y="2347"/>
              <a:ext cx="123" cy="144"/>
            </a:xfrm>
            <a:custGeom>
              <a:avLst/>
              <a:gdLst/>
              <a:ahLst/>
              <a:cxnLst>
                <a:cxn ang="0">
                  <a:pos x="248" y="194"/>
                </a:cxn>
                <a:cxn ang="0">
                  <a:pos x="215" y="222"/>
                </a:cxn>
                <a:cxn ang="0">
                  <a:pos x="163" y="248"/>
                </a:cxn>
                <a:cxn ang="0">
                  <a:pos x="105" y="271"/>
                </a:cxn>
                <a:cxn ang="0">
                  <a:pos x="25" y="255"/>
                </a:cxn>
                <a:cxn ang="0">
                  <a:pos x="16" y="240"/>
                </a:cxn>
                <a:cxn ang="0">
                  <a:pos x="4" y="217"/>
                </a:cxn>
                <a:cxn ang="0">
                  <a:pos x="0" y="190"/>
                </a:cxn>
                <a:cxn ang="0">
                  <a:pos x="8" y="167"/>
                </a:cxn>
                <a:cxn ang="0">
                  <a:pos x="19" y="156"/>
                </a:cxn>
                <a:cxn ang="0">
                  <a:pos x="31" y="148"/>
                </a:cxn>
                <a:cxn ang="0">
                  <a:pos x="43" y="141"/>
                </a:cxn>
                <a:cxn ang="0">
                  <a:pos x="53" y="137"/>
                </a:cxn>
                <a:cxn ang="0">
                  <a:pos x="63" y="139"/>
                </a:cxn>
                <a:cxn ang="0">
                  <a:pos x="74" y="139"/>
                </a:cxn>
                <a:cxn ang="0">
                  <a:pos x="63" y="166"/>
                </a:cxn>
                <a:cxn ang="0">
                  <a:pos x="41" y="195"/>
                </a:cxn>
                <a:cxn ang="0">
                  <a:pos x="66" y="211"/>
                </a:cxn>
                <a:cxn ang="0">
                  <a:pos x="74" y="202"/>
                </a:cxn>
                <a:cxn ang="0">
                  <a:pos x="84" y="187"/>
                </a:cxn>
                <a:cxn ang="0">
                  <a:pos x="94" y="171"/>
                </a:cxn>
                <a:cxn ang="0">
                  <a:pos x="165" y="237"/>
                </a:cxn>
                <a:cxn ang="0">
                  <a:pos x="165" y="96"/>
                </a:cxn>
                <a:cxn ang="0">
                  <a:pos x="152" y="80"/>
                </a:cxn>
                <a:cxn ang="0">
                  <a:pos x="140" y="87"/>
                </a:cxn>
                <a:cxn ang="0">
                  <a:pos x="120" y="96"/>
                </a:cxn>
                <a:cxn ang="0">
                  <a:pos x="94" y="105"/>
                </a:cxn>
                <a:cxn ang="0">
                  <a:pos x="82" y="108"/>
                </a:cxn>
                <a:cxn ang="0">
                  <a:pos x="81" y="108"/>
                </a:cxn>
                <a:cxn ang="0">
                  <a:pos x="75" y="106"/>
                </a:cxn>
                <a:cxn ang="0">
                  <a:pos x="62" y="105"/>
                </a:cxn>
                <a:cxn ang="0">
                  <a:pos x="51" y="104"/>
                </a:cxn>
                <a:cxn ang="0">
                  <a:pos x="45" y="98"/>
                </a:cxn>
                <a:cxn ang="0">
                  <a:pos x="40" y="93"/>
                </a:cxn>
                <a:cxn ang="0">
                  <a:pos x="38" y="87"/>
                </a:cxn>
                <a:cxn ang="0">
                  <a:pos x="45" y="83"/>
                </a:cxn>
                <a:cxn ang="0">
                  <a:pos x="57" y="79"/>
                </a:cxn>
                <a:cxn ang="0">
                  <a:pos x="71" y="70"/>
                </a:cxn>
                <a:cxn ang="0">
                  <a:pos x="86" y="58"/>
                </a:cxn>
                <a:cxn ang="0">
                  <a:pos x="105" y="43"/>
                </a:cxn>
                <a:cxn ang="0">
                  <a:pos x="127" y="26"/>
                </a:cxn>
                <a:cxn ang="0">
                  <a:pos x="151" y="11"/>
                </a:cxn>
                <a:cxn ang="0">
                  <a:pos x="176" y="2"/>
                </a:cxn>
                <a:cxn ang="0">
                  <a:pos x="196" y="0"/>
                </a:cxn>
                <a:cxn ang="0">
                  <a:pos x="206" y="4"/>
                </a:cxn>
                <a:cxn ang="0">
                  <a:pos x="220" y="27"/>
                </a:cxn>
                <a:cxn ang="0">
                  <a:pos x="226" y="75"/>
                </a:cxn>
                <a:cxn ang="0">
                  <a:pos x="223" y="102"/>
                </a:cxn>
                <a:cxn ang="0">
                  <a:pos x="227" y="104"/>
                </a:cxn>
                <a:cxn ang="0">
                  <a:pos x="229" y="106"/>
                </a:cxn>
                <a:cxn ang="0">
                  <a:pos x="244" y="126"/>
                </a:cxn>
                <a:cxn ang="0">
                  <a:pos x="253" y="181"/>
                </a:cxn>
              </a:cxnLst>
              <a:rect l="0" t="0" r="r" b="b"/>
              <a:pathLst>
                <a:path w="253" h="280">
                  <a:moveTo>
                    <a:pt x="253" y="181"/>
                  </a:moveTo>
                  <a:lnTo>
                    <a:pt x="248" y="194"/>
                  </a:lnTo>
                  <a:lnTo>
                    <a:pt x="235" y="208"/>
                  </a:lnTo>
                  <a:lnTo>
                    <a:pt x="215" y="222"/>
                  </a:lnTo>
                  <a:lnTo>
                    <a:pt x="191" y="234"/>
                  </a:lnTo>
                  <a:lnTo>
                    <a:pt x="163" y="248"/>
                  </a:lnTo>
                  <a:lnTo>
                    <a:pt x="134" y="260"/>
                  </a:lnTo>
                  <a:lnTo>
                    <a:pt x="105" y="271"/>
                  </a:lnTo>
                  <a:lnTo>
                    <a:pt x="76" y="280"/>
                  </a:lnTo>
                  <a:lnTo>
                    <a:pt x="25" y="255"/>
                  </a:lnTo>
                  <a:lnTo>
                    <a:pt x="21" y="249"/>
                  </a:lnTo>
                  <a:lnTo>
                    <a:pt x="16" y="240"/>
                  </a:lnTo>
                  <a:lnTo>
                    <a:pt x="10" y="230"/>
                  </a:lnTo>
                  <a:lnTo>
                    <a:pt x="4" y="217"/>
                  </a:lnTo>
                  <a:lnTo>
                    <a:pt x="1" y="204"/>
                  </a:lnTo>
                  <a:lnTo>
                    <a:pt x="0" y="190"/>
                  </a:lnTo>
                  <a:lnTo>
                    <a:pt x="1" y="178"/>
                  </a:lnTo>
                  <a:lnTo>
                    <a:pt x="8" y="167"/>
                  </a:lnTo>
                  <a:lnTo>
                    <a:pt x="14" y="162"/>
                  </a:lnTo>
                  <a:lnTo>
                    <a:pt x="19" y="156"/>
                  </a:lnTo>
                  <a:lnTo>
                    <a:pt x="25" y="151"/>
                  </a:lnTo>
                  <a:lnTo>
                    <a:pt x="31" y="148"/>
                  </a:lnTo>
                  <a:lnTo>
                    <a:pt x="37" y="144"/>
                  </a:lnTo>
                  <a:lnTo>
                    <a:pt x="43" y="141"/>
                  </a:lnTo>
                  <a:lnTo>
                    <a:pt x="47" y="139"/>
                  </a:lnTo>
                  <a:lnTo>
                    <a:pt x="53" y="137"/>
                  </a:lnTo>
                  <a:lnTo>
                    <a:pt x="59" y="139"/>
                  </a:lnTo>
                  <a:lnTo>
                    <a:pt x="63" y="139"/>
                  </a:lnTo>
                  <a:lnTo>
                    <a:pt x="69" y="139"/>
                  </a:lnTo>
                  <a:lnTo>
                    <a:pt x="74" y="139"/>
                  </a:lnTo>
                  <a:lnTo>
                    <a:pt x="71" y="150"/>
                  </a:lnTo>
                  <a:lnTo>
                    <a:pt x="63" y="166"/>
                  </a:lnTo>
                  <a:lnTo>
                    <a:pt x="53" y="181"/>
                  </a:lnTo>
                  <a:lnTo>
                    <a:pt x="41" y="195"/>
                  </a:lnTo>
                  <a:lnTo>
                    <a:pt x="63" y="215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74" y="202"/>
                  </a:lnTo>
                  <a:lnTo>
                    <a:pt x="79" y="195"/>
                  </a:lnTo>
                  <a:lnTo>
                    <a:pt x="84" y="187"/>
                  </a:lnTo>
                  <a:lnTo>
                    <a:pt x="90" y="179"/>
                  </a:lnTo>
                  <a:lnTo>
                    <a:pt x="94" y="171"/>
                  </a:lnTo>
                  <a:lnTo>
                    <a:pt x="99" y="162"/>
                  </a:lnTo>
                  <a:lnTo>
                    <a:pt x="165" y="237"/>
                  </a:lnTo>
                  <a:lnTo>
                    <a:pt x="234" y="173"/>
                  </a:lnTo>
                  <a:lnTo>
                    <a:pt x="165" y="96"/>
                  </a:lnTo>
                  <a:lnTo>
                    <a:pt x="154" y="79"/>
                  </a:lnTo>
                  <a:lnTo>
                    <a:pt x="152" y="80"/>
                  </a:lnTo>
                  <a:lnTo>
                    <a:pt x="147" y="82"/>
                  </a:lnTo>
                  <a:lnTo>
                    <a:pt x="140" y="87"/>
                  </a:lnTo>
                  <a:lnTo>
                    <a:pt x="130" y="91"/>
                  </a:lnTo>
                  <a:lnTo>
                    <a:pt x="120" y="96"/>
                  </a:lnTo>
                  <a:lnTo>
                    <a:pt x="107" y="101"/>
                  </a:lnTo>
                  <a:lnTo>
                    <a:pt x="94" y="105"/>
                  </a:lnTo>
                  <a:lnTo>
                    <a:pt x="82" y="109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1" y="108"/>
                  </a:lnTo>
                  <a:lnTo>
                    <a:pt x="81" y="108"/>
                  </a:lnTo>
                  <a:lnTo>
                    <a:pt x="75" y="106"/>
                  </a:lnTo>
                  <a:lnTo>
                    <a:pt x="68" y="105"/>
                  </a:lnTo>
                  <a:lnTo>
                    <a:pt x="62" y="105"/>
                  </a:lnTo>
                  <a:lnTo>
                    <a:pt x="55" y="106"/>
                  </a:lnTo>
                  <a:lnTo>
                    <a:pt x="51" y="104"/>
                  </a:lnTo>
                  <a:lnTo>
                    <a:pt x="47" y="102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39" y="89"/>
                  </a:lnTo>
                  <a:lnTo>
                    <a:pt x="38" y="87"/>
                  </a:lnTo>
                  <a:lnTo>
                    <a:pt x="38" y="85"/>
                  </a:lnTo>
                  <a:lnTo>
                    <a:pt x="45" y="83"/>
                  </a:lnTo>
                  <a:lnTo>
                    <a:pt x="51" y="81"/>
                  </a:lnTo>
                  <a:lnTo>
                    <a:pt x="57" y="79"/>
                  </a:lnTo>
                  <a:lnTo>
                    <a:pt x="64" y="74"/>
                  </a:lnTo>
                  <a:lnTo>
                    <a:pt x="71" y="70"/>
                  </a:lnTo>
                  <a:lnTo>
                    <a:pt x="78" y="64"/>
                  </a:lnTo>
                  <a:lnTo>
                    <a:pt x="86" y="58"/>
                  </a:lnTo>
                  <a:lnTo>
                    <a:pt x="94" y="51"/>
                  </a:lnTo>
                  <a:lnTo>
                    <a:pt x="105" y="43"/>
                  </a:lnTo>
                  <a:lnTo>
                    <a:pt x="115" y="34"/>
                  </a:lnTo>
                  <a:lnTo>
                    <a:pt x="127" y="26"/>
                  </a:lnTo>
                  <a:lnTo>
                    <a:pt x="138" y="18"/>
                  </a:lnTo>
                  <a:lnTo>
                    <a:pt x="151" y="11"/>
                  </a:lnTo>
                  <a:lnTo>
                    <a:pt x="163" y="6"/>
                  </a:lnTo>
                  <a:lnTo>
                    <a:pt x="176" y="2"/>
                  </a:lnTo>
                  <a:lnTo>
                    <a:pt x="189" y="0"/>
                  </a:lnTo>
                  <a:lnTo>
                    <a:pt x="196" y="0"/>
                  </a:lnTo>
                  <a:lnTo>
                    <a:pt x="201" y="2"/>
                  </a:lnTo>
                  <a:lnTo>
                    <a:pt x="206" y="4"/>
                  </a:lnTo>
                  <a:lnTo>
                    <a:pt x="210" y="7"/>
                  </a:lnTo>
                  <a:lnTo>
                    <a:pt x="220" y="27"/>
                  </a:lnTo>
                  <a:lnTo>
                    <a:pt x="224" y="51"/>
                  </a:lnTo>
                  <a:lnTo>
                    <a:pt x="226" y="75"/>
                  </a:lnTo>
                  <a:lnTo>
                    <a:pt x="224" y="94"/>
                  </a:lnTo>
                  <a:lnTo>
                    <a:pt x="223" y="102"/>
                  </a:lnTo>
                  <a:lnTo>
                    <a:pt x="224" y="103"/>
                  </a:lnTo>
                  <a:lnTo>
                    <a:pt x="227" y="104"/>
                  </a:lnTo>
                  <a:lnTo>
                    <a:pt x="228" y="105"/>
                  </a:lnTo>
                  <a:lnTo>
                    <a:pt x="229" y="106"/>
                  </a:lnTo>
                  <a:lnTo>
                    <a:pt x="234" y="112"/>
                  </a:lnTo>
                  <a:lnTo>
                    <a:pt x="244" y="126"/>
                  </a:lnTo>
                  <a:lnTo>
                    <a:pt x="252" y="149"/>
                  </a:lnTo>
                  <a:lnTo>
                    <a:pt x="253" y="1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Freeform 160"/>
            <p:cNvSpPr/>
            <p:nvPr/>
          </p:nvSpPr>
          <p:spPr bwMode="auto">
            <a:xfrm>
              <a:off x="1203" y="2405"/>
              <a:ext cx="41" cy="4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2" y="54"/>
                </a:cxn>
                <a:cxn ang="0">
                  <a:pos x="57" y="78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9" y="7"/>
                </a:cxn>
                <a:cxn ang="0">
                  <a:pos x="27" y="3"/>
                </a:cxn>
                <a:cxn ang="0">
                  <a:pos x="34" y="0"/>
                </a:cxn>
              </a:cxnLst>
              <a:rect l="0" t="0" r="r" b="b"/>
              <a:pathLst>
                <a:path w="82" h="78">
                  <a:moveTo>
                    <a:pt x="34" y="0"/>
                  </a:moveTo>
                  <a:lnTo>
                    <a:pt x="82" y="54"/>
                  </a:lnTo>
                  <a:lnTo>
                    <a:pt x="57" y="78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9" y="7"/>
                  </a:lnTo>
                  <a:lnTo>
                    <a:pt x="27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Rectangle 161"/>
            <p:cNvSpPr>
              <a:spLocks noChangeArrowheads="1"/>
            </p:cNvSpPr>
            <p:nvPr/>
          </p:nvSpPr>
          <p:spPr bwMode="auto">
            <a:xfrm>
              <a:off x="1225" y="2386"/>
              <a:ext cx="1" cy="1"/>
            </a:xfrm>
            <a:prstGeom prst="rect">
              <a:avLst/>
            </a:prstGeom>
            <a:solidFill>
              <a:srgbClr val="93C65B"/>
            </a:solidFill>
            <a:ln w="9525">
              <a:noFill/>
              <a:miter lim="800000"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162"/>
            <p:cNvSpPr/>
            <p:nvPr/>
          </p:nvSpPr>
          <p:spPr bwMode="auto">
            <a:xfrm>
              <a:off x="938" y="2095"/>
              <a:ext cx="212" cy="211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48" y="9"/>
                </a:cxn>
                <a:cxn ang="0">
                  <a:pos x="110" y="25"/>
                </a:cxn>
                <a:cxn ang="0">
                  <a:pos x="77" y="48"/>
                </a:cxn>
                <a:cxn ang="0">
                  <a:pos x="48" y="77"/>
                </a:cxn>
                <a:cxn ang="0">
                  <a:pos x="25" y="111"/>
                </a:cxn>
                <a:cxn ang="0">
                  <a:pos x="9" y="149"/>
                </a:cxn>
                <a:cxn ang="0">
                  <a:pos x="1" y="189"/>
                </a:cxn>
                <a:cxn ang="0">
                  <a:pos x="1" y="232"/>
                </a:cxn>
                <a:cxn ang="0">
                  <a:pos x="9" y="273"/>
                </a:cxn>
                <a:cxn ang="0">
                  <a:pos x="25" y="311"/>
                </a:cxn>
                <a:cxn ang="0">
                  <a:pos x="48" y="346"/>
                </a:cxn>
                <a:cxn ang="0">
                  <a:pos x="78" y="374"/>
                </a:cxn>
                <a:cxn ang="0">
                  <a:pos x="113" y="397"/>
                </a:cxn>
                <a:cxn ang="0">
                  <a:pos x="151" y="413"/>
                </a:cxn>
                <a:cxn ang="0">
                  <a:pos x="191" y="422"/>
                </a:cxn>
                <a:cxn ang="0">
                  <a:pos x="232" y="422"/>
                </a:cxn>
                <a:cxn ang="0">
                  <a:pos x="273" y="413"/>
                </a:cxn>
                <a:cxn ang="0">
                  <a:pos x="311" y="397"/>
                </a:cxn>
                <a:cxn ang="0">
                  <a:pos x="345" y="374"/>
                </a:cxn>
                <a:cxn ang="0">
                  <a:pos x="374" y="346"/>
                </a:cxn>
                <a:cxn ang="0">
                  <a:pos x="397" y="311"/>
                </a:cxn>
                <a:cxn ang="0">
                  <a:pos x="413" y="273"/>
                </a:cxn>
                <a:cxn ang="0">
                  <a:pos x="421" y="232"/>
                </a:cxn>
                <a:cxn ang="0">
                  <a:pos x="421" y="190"/>
                </a:cxn>
                <a:cxn ang="0">
                  <a:pos x="413" y="150"/>
                </a:cxn>
                <a:cxn ang="0">
                  <a:pos x="397" y="112"/>
                </a:cxn>
                <a:cxn ang="0">
                  <a:pos x="374" y="77"/>
                </a:cxn>
                <a:cxn ang="0">
                  <a:pos x="345" y="48"/>
                </a:cxn>
                <a:cxn ang="0">
                  <a:pos x="311" y="25"/>
                </a:cxn>
                <a:cxn ang="0">
                  <a:pos x="273" y="9"/>
                </a:cxn>
                <a:cxn ang="0">
                  <a:pos x="232" y="1"/>
                </a:cxn>
              </a:cxnLst>
              <a:rect l="0" t="0" r="r" b="b"/>
              <a:pathLst>
                <a:path w="422" h="423">
                  <a:moveTo>
                    <a:pt x="212" y="0"/>
                  </a:moveTo>
                  <a:lnTo>
                    <a:pt x="190" y="1"/>
                  </a:lnTo>
                  <a:lnTo>
                    <a:pt x="169" y="5"/>
                  </a:lnTo>
                  <a:lnTo>
                    <a:pt x="148" y="9"/>
                  </a:lnTo>
                  <a:lnTo>
                    <a:pt x="129" y="16"/>
                  </a:lnTo>
                  <a:lnTo>
                    <a:pt x="110" y="25"/>
                  </a:lnTo>
                  <a:lnTo>
                    <a:pt x="93" y="36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3"/>
                  </a:lnTo>
                  <a:lnTo>
                    <a:pt x="25" y="111"/>
                  </a:lnTo>
                  <a:lnTo>
                    <a:pt x="16" y="129"/>
                  </a:lnTo>
                  <a:lnTo>
                    <a:pt x="9" y="149"/>
                  </a:lnTo>
                  <a:lnTo>
                    <a:pt x="4" y="168"/>
                  </a:lnTo>
                  <a:lnTo>
                    <a:pt x="1" y="189"/>
                  </a:lnTo>
                  <a:lnTo>
                    <a:pt x="0" y="211"/>
                  </a:lnTo>
                  <a:lnTo>
                    <a:pt x="1" y="232"/>
                  </a:lnTo>
                  <a:lnTo>
                    <a:pt x="4" y="252"/>
                  </a:lnTo>
                  <a:lnTo>
                    <a:pt x="9" y="273"/>
                  </a:lnTo>
                  <a:lnTo>
                    <a:pt x="16" y="293"/>
                  </a:lnTo>
                  <a:lnTo>
                    <a:pt x="25" y="311"/>
                  </a:lnTo>
                  <a:lnTo>
                    <a:pt x="35" y="328"/>
                  </a:lnTo>
                  <a:lnTo>
                    <a:pt x="48" y="346"/>
                  </a:lnTo>
                  <a:lnTo>
                    <a:pt x="62" y="361"/>
                  </a:lnTo>
                  <a:lnTo>
                    <a:pt x="78" y="374"/>
                  </a:lnTo>
                  <a:lnTo>
                    <a:pt x="94" y="387"/>
                  </a:lnTo>
                  <a:lnTo>
                    <a:pt x="113" y="397"/>
                  </a:lnTo>
                  <a:lnTo>
                    <a:pt x="131" y="407"/>
                  </a:lnTo>
                  <a:lnTo>
                    <a:pt x="151" y="413"/>
                  </a:lnTo>
                  <a:lnTo>
                    <a:pt x="170" y="418"/>
                  </a:lnTo>
                  <a:lnTo>
                    <a:pt x="191" y="422"/>
                  </a:lnTo>
                  <a:lnTo>
                    <a:pt x="212" y="423"/>
                  </a:lnTo>
                  <a:lnTo>
                    <a:pt x="232" y="422"/>
                  </a:lnTo>
                  <a:lnTo>
                    <a:pt x="253" y="418"/>
                  </a:lnTo>
                  <a:lnTo>
                    <a:pt x="273" y="413"/>
                  </a:lnTo>
                  <a:lnTo>
                    <a:pt x="292" y="407"/>
                  </a:lnTo>
                  <a:lnTo>
                    <a:pt x="311" y="397"/>
                  </a:lnTo>
                  <a:lnTo>
                    <a:pt x="328" y="387"/>
                  </a:lnTo>
                  <a:lnTo>
                    <a:pt x="345" y="374"/>
                  </a:lnTo>
                  <a:lnTo>
                    <a:pt x="360" y="361"/>
                  </a:lnTo>
                  <a:lnTo>
                    <a:pt x="374" y="346"/>
                  </a:lnTo>
                  <a:lnTo>
                    <a:pt x="387" y="328"/>
                  </a:lnTo>
                  <a:lnTo>
                    <a:pt x="397" y="311"/>
                  </a:lnTo>
                  <a:lnTo>
                    <a:pt x="406" y="293"/>
                  </a:lnTo>
                  <a:lnTo>
                    <a:pt x="413" y="273"/>
                  </a:lnTo>
                  <a:lnTo>
                    <a:pt x="418" y="252"/>
                  </a:lnTo>
                  <a:lnTo>
                    <a:pt x="421" y="232"/>
                  </a:lnTo>
                  <a:lnTo>
                    <a:pt x="422" y="211"/>
                  </a:lnTo>
                  <a:lnTo>
                    <a:pt x="421" y="190"/>
                  </a:lnTo>
                  <a:lnTo>
                    <a:pt x="418" y="169"/>
                  </a:lnTo>
                  <a:lnTo>
                    <a:pt x="413" y="150"/>
                  </a:lnTo>
                  <a:lnTo>
                    <a:pt x="406" y="130"/>
                  </a:lnTo>
                  <a:lnTo>
                    <a:pt x="397" y="112"/>
                  </a:lnTo>
                  <a:lnTo>
                    <a:pt x="387" y="94"/>
                  </a:lnTo>
                  <a:lnTo>
                    <a:pt x="374" y="77"/>
                  </a:lnTo>
                  <a:lnTo>
                    <a:pt x="360" y="62"/>
                  </a:lnTo>
                  <a:lnTo>
                    <a:pt x="345" y="48"/>
                  </a:lnTo>
                  <a:lnTo>
                    <a:pt x="328" y="36"/>
                  </a:lnTo>
                  <a:lnTo>
                    <a:pt x="311" y="25"/>
                  </a:lnTo>
                  <a:lnTo>
                    <a:pt x="292" y="16"/>
                  </a:lnTo>
                  <a:lnTo>
                    <a:pt x="273" y="9"/>
                  </a:lnTo>
                  <a:lnTo>
                    <a:pt x="253" y="5"/>
                  </a:lnTo>
                  <a:lnTo>
                    <a:pt x="232" y="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163"/>
            <p:cNvSpPr/>
            <p:nvPr/>
          </p:nvSpPr>
          <p:spPr bwMode="auto">
            <a:xfrm>
              <a:off x="953" y="2109"/>
              <a:ext cx="182" cy="182"/>
            </a:xfrm>
            <a:custGeom>
              <a:avLst/>
              <a:gdLst/>
              <a:ahLst/>
              <a:cxnLst>
                <a:cxn ang="0">
                  <a:pos x="182" y="364"/>
                </a:cxn>
                <a:cxn ang="0">
                  <a:pos x="163" y="363"/>
                </a:cxn>
                <a:cxn ang="0">
                  <a:pos x="146" y="360"/>
                </a:cxn>
                <a:cxn ang="0">
                  <a:pos x="129" y="356"/>
                </a:cxn>
                <a:cxn ang="0">
                  <a:pos x="111" y="350"/>
                </a:cxn>
                <a:cxn ang="0">
                  <a:pos x="95" y="343"/>
                </a:cxn>
                <a:cxn ang="0">
                  <a:pos x="80" y="334"/>
                </a:cxn>
                <a:cxn ang="0">
                  <a:pos x="67" y="323"/>
                </a:cxn>
                <a:cxn ang="0">
                  <a:pos x="53" y="311"/>
                </a:cxn>
                <a:cxn ang="0">
                  <a:pos x="40" y="297"/>
                </a:cxn>
                <a:cxn ang="0">
                  <a:pos x="30" y="283"/>
                </a:cxn>
                <a:cxn ang="0">
                  <a:pos x="20" y="268"/>
                </a:cxn>
                <a:cxn ang="0">
                  <a:pos x="14" y="252"/>
                </a:cxn>
                <a:cxn ang="0">
                  <a:pos x="8" y="235"/>
                </a:cxn>
                <a:cxn ang="0">
                  <a:pos x="3" y="218"/>
                </a:cxn>
                <a:cxn ang="0">
                  <a:pos x="1" y="200"/>
                </a:cxn>
                <a:cxn ang="0">
                  <a:pos x="0" y="182"/>
                </a:cxn>
                <a:cxn ang="0">
                  <a:pos x="1" y="163"/>
                </a:cxn>
                <a:cxn ang="0">
                  <a:pos x="3" y="146"/>
                </a:cxn>
                <a:cxn ang="0">
                  <a:pos x="8" y="129"/>
                </a:cxn>
                <a:cxn ang="0">
                  <a:pos x="14" y="113"/>
                </a:cxn>
                <a:cxn ang="0">
                  <a:pos x="20" y="97"/>
                </a:cxn>
                <a:cxn ang="0">
                  <a:pos x="30" y="82"/>
                </a:cxn>
                <a:cxn ang="0">
                  <a:pos x="40" y="68"/>
                </a:cxn>
                <a:cxn ang="0">
                  <a:pos x="53" y="54"/>
                </a:cxn>
                <a:cxn ang="0">
                  <a:pos x="67" y="41"/>
                </a:cxn>
                <a:cxn ang="0">
                  <a:pos x="80" y="31"/>
                </a:cxn>
                <a:cxn ang="0">
                  <a:pos x="95" y="22"/>
                </a:cxn>
                <a:cxn ang="0">
                  <a:pos x="111" y="14"/>
                </a:cxn>
                <a:cxn ang="0">
                  <a:pos x="129" y="8"/>
                </a:cxn>
                <a:cxn ang="0">
                  <a:pos x="146" y="3"/>
                </a:cxn>
                <a:cxn ang="0">
                  <a:pos x="163" y="1"/>
                </a:cxn>
                <a:cxn ang="0">
                  <a:pos x="182" y="0"/>
                </a:cxn>
                <a:cxn ang="0">
                  <a:pos x="200" y="1"/>
                </a:cxn>
                <a:cxn ang="0">
                  <a:pos x="217" y="3"/>
                </a:cxn>
                <a:cxn ang="0">
                  <a:pos x="235" y="8"/>
                </a:cxn>
                <a:cxn ang="0">
                  <a:pos x="251" y="14"/>
                </a:cxn>
                <a:cxn ang="0">
                  <a:pos x="267" y="22"/>
                </a:cxn>
                <a:cxn ang="0">
                  <a:pos x="282" y="31"/>
                </a:cxn>
                <a:cxn ang="0">
                  <a:pos x="296" y="41"/>
                </a:cxn>
                <a:cxn ang="0">
                  <a:pos x="310" y="54"/>
                </a:cxn>
                <a:cxn ang="0">
                  <a:pos x="322" y="68"/>
                </a:cxn>
                <a:cxn ang="0">
                  <a:pos x="333" y="82"/>
                </a:cxn>
                <a:cxn ang="0">
                  <a:pos x="342" y="97"/>
                </a:cxn>
                <a:cxn ang="0">
                  <a:pos x="350" y="113"/>
                </a:cxn>
                <a:cxn ang="0">
                  <a:pos x="356" y="129"/>
                </a:cxn>
                <a:cxn ang="0">
                  <a:pos x="360" y="146"/>
                </a:cxn>
                <a:cxn ang="0">
                  <a:pos x="363" y="163"/>
                </a:cxn>
                <a:cxn ang="0">
                  <a:pos x="364" y="182"/>
                </a:cxn>
                <a:cxn ang="0">
                  <a:pos x="360" y="219"/>
                </a:cxn>
                <a:cxn ang="0">
                  <a:pos x="350" y="253"/>
                </a:cxn>
                <a:cxn ang="0">
                  <a:pos x="333" y="284"/>
                </a:cxn>
                <a:cxn ang="0">
                  <a:pos x="311" y="311"/>
                </a:cxn>
                <a:cxn ang="0">
                  <a:pos x="283" y="333"/>
                </a:cxn>
                <a:cxn ang="0">
                  <a:pos x="252" y="350"/>
                </a:cxn>
                <a:cxn ang="0">
                  <a:pos x="219" y="360"/>
                </a:cxn>
                <a:cxn ang="0">
                  <a:pos x="182" y="364"/>
                </a:cxn>
              </a:cxnLst>
              <a:rect l="0" t="0" r="r" b="b"/>
              <a:pathLst>
                <a:path w="364" h="364">
                  <a:moveTo>
                    <a:pt x="182" y="364"/>
                  </a:moveTo>
                  <a:lnTo>
                    <a:pt x="163" y="363"/>
                  </a:lnTo>
                  <a:lnTo>
                    <a:pt x="146" y="360"/>
                  </a:lnTo>
                  <a:lnTo>
                    <a:pt x="129" y="356"/>
                  </a:lnTo>
                  <a:lnTo>
                    <a:pt x="111" y="350"/>
                  </a:lnTo>
                  <a:lnTo>
                    <a:pt x="95" y="343"/>
                  </a:lnTo>
                  <a:lnTo>
                    <a:pt x="80" y="334"/>
                  </a:lnTo>
                  <a:lnTo>
                    <a:pt x="67" y="323"/>
                  </a:lnTo>
                  <a:lnTo>
                    <a:pt x="53" y="311"/>
                  </a:lnTo>
                  <a:lnTo>
                    <a:pt x="40" y="297"/>
                  </a:lnTo>
                  <a:lnTo>
                    <a:pt x="30" y="283"/>
                  </a:lnTo>
                  <a:lnTo>
                    <a:pt x="20" y="268"/>
                  </a:lnTo>
                  <a:lnTo>
                    <a:pt x="14" y="252"/>
                  </a:lnTo>
                  <a:lnTo>
                    <a:pt x="8" y="235"/>
                  </a:lnTo>
                  <a:lnTo>
                    <a:pt x="3" y="218"/>
                  </a:lnTo>
                  <a:lnTo>
                    <a:pt x="1" y="200"/>
                  </a:lnTo>
                  <a:lnTo>
                    <a:pt x="0" y="182"/>
                  </a:lnTo>
                  <a:lnTo>
                    <a:pt x="1" y="163"/>
                  </a:lnTo>
                  <a:lnTo>
                    <a:pt x="3" y="146"/>
                  </a:lnTo>
                  <a:lnTo>
                    <a:pt x="8" y="129"/>
                  </a:lnTo>
                  <a:lnTo>
                    <a:pt x="14" y="113"/>
                  </a:lnTo>
                  <a:lnTo>
                    <a:pt x="20" y="97"/>
                  </a:lnTo>
                  <a:lnTo>
                    <a:pt x="30" y="82"/>
                  </a:lnTo>
                  <a:lnTo>
                    <a:pt x="40" y="68"/>
                  </a:lnTo>
                  <a:lnTo>
                    <a:pt x="53" y="54"/>
                  </a:lnTo>
                  <a:lnTo>
                    <a:pt x="67" y="41"/>
                  </a:lnTo>
                  <a:lnTo>
                    <a:pt x="80" y="31"/>
                  </a:lnTo>
                  <a:lnTo>
                    <a:pt x="95" y="22"/>
                  </a:lnTo>
                  <a:lnTo>
                    <a:pt x="111" y="14"/>
                  </a:lnTo>
                  <a:lnTo>
                    <a:pt x="129" y="8"/>
                  </a:lnTo>
                  <a:lnTo>
                    <a:pt x="146" y="3"/>
                  </a:lnTo>
                  <a:lnTo>
                    <a:pt x="163" y="1"/>
                  </a:lnTo>
                  <a:lnTo>
                    <a:pt x="182" y="0"/>
                  </a:lnTo>
                  <a:lnTo>
                    <a:pt x="200" y="1"/>
                  </a:lnTo>
                  <a:lnTo>
                    <a:pt x="217" y="3"/>
                  </a:lnTo>
                  <a:lnTo>
                    <a:pt x="235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1"/>
                  </a:lnTo>
                  <a:lnTo>
                    <a:pt x="296" y="41"/>
                  </a:lnTo>
                  <a:lnTo>
                    <a:pt x="310" y="54"/>
                  </a:lnTo>
                  <a:lnTo>
                    <a:pt x="322" y="68"/>
                  </a:lnTo>
                  <a:lnTo>
                    <a:pt x="333" y="82"/>
                  </a:lnTo>
                  <a:lnTo>
                    <a:pt x="342" y="97"/>
                  </a:lnTo>
                  <a:lnTo>
                    <a:pt x="350" y="113"/>
                  </a:lnTo>
                  <a:lnTo>
                    <a:pt x="356" y="129"/>
                  </a:lnTo>
                  <a:lnTo>
                    <a:pt x="360" y="146"/>
                  </a:lnTo>
                  <a:lnTo>
                    <a:pt x="363" y="163"/>
                  </a:lnTo>
                  <a:lnTo>
                    <a:pt x="364" y="182"/>
                  </a:lnTo>
                  <a:lnTo>
                    <a:pt x="360" y="219"/>
                  </a:lnTo>
                  <a:lnTo>
                    <a:pt x="350" y="253"/>
                  </a:lnTo>
                  <a:lnTo>
                    <a:pt x="333" y="284"/>
                  </a:lnTo>
                  <a:lnTo>
                    <a:pt x="311" y="311"/>
                  </a:lnTo>
                  <a:lnTo>
                    <a:pt x="283" y="333"/>
                  </a:lnTo>
                  <a:lnTo>
                    <a:pt x="252" y="350"/>
                  </a:lnTo>
                  <a:lnTo>
                    <a:pt x="219" y="360"/>
                  </a:lnTo>
                  <a:lnTo>
                    <a:pt x="182" y="3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164"/>
            <p:cNvSpPr/>
            <p:nvPr/>
          </p:nvSpPr>
          <p:spPr bwMode="auto">
            <a:xfrm>
              <a:off x="995" y="2130"/>
              <a:ext cx="107" cy="13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79" y="2"/>
                </a:cxn>
                <a:cxn ang="0">
                  <a:pos x="61" y="11"/>
                </a:cxn>
                <a:cxn ang="0">
                  <a:pos x="43" y="22"/>
                </a:cxn>
                <a:cxn ang="0">
                  <a:pos x="29" y="38"/>
                </a:cxn>
                <a:cxn ang="0">
                  <a:pos x="17" y="58"/>
                </a:cxn>
                <a:cxn ang="0">
                  <a:pos x="8" y="80"/>
                </a:cxn>
                <a:cxn ang="0">
                  <a:pos x="2" y="104"/>
                </a:cxn>
                <a:cxn ang="0">
                  <a:pos x="0" y="130"/>
                </a:cxn>
                <a:cxn ang="0">
                  <a:pos x="2" y="157"/>
                </a:cxn>
                <a:cxn ang="0">
                  <a:pos x="8" y="181"/>
                </a:cxn>
                <a:cxn ang="0">
                  <a:pos x="17" y="204"/>
                </a:cxn>
                <a:cxn ang="0">
                  <a:pos x="29" y="224"/>
                </a:cxn>
                <a:cxn ang="0">
                  <a:pos x="43" y="240"/>
                </a:cxn>
                <a:cxn ang="0">
                  <a:pos x="61" y="251"/>
                </a:cxn>
                <a:cxn ang="0">
                  <a:pos x="79" y="259"/>
                </a:cxn>
                <a:cxn ang="0">
                  <a:pos x="100" y="262"/>
                </a:cxn>
                <a:cxn ang="0">
                  <a:pos x="120" y="259"/>
                </a:cxn>
                <a:cxn ang="0">
                  <a:pos x="139" y="251"/>
                </a:cxn>
                <a:cxn ang="0">
                  <a:pos x="156" y="240"/>
                </a:cxn>
                <a:cxn ang="0">
                  <a:pos x="171" y="224"/>
                </a:cxn>
                <a:cxn ang="0">
                  <a:pos x="184" y="204"/>
                </a:cxn>
                <a:cxn ang="0">
                  <a:pos x="193" y="181"/>
                </a:cxn>
                <a:cxn ang="0">
                  <a:pos x="199" y="157"/>
                </a:cxn>
                <a:cxn ang="0">
                  <a:pos x="201" y="130"/>
                </a:cxn>
                <a:cxn ang="0">
                  <a:pos x="199" y="104"/>
                </a:cxn>
                <a:cxn ang="0">
                  <a:pos x="193" y="80"/>
                </a:cxn>
                <a:cxn ang="0">
                  <a:pos x="184" y="58"/>
                </a:cxn>
                <a:cxn ang="0">
                  <a:pos x="171" y="38"/>
                </a:cxn>
                <a:cxn ang="0">
                  <a:pos x="156" y="22"/>
                </a:cxn>
                <a:cxn ang="0">
                  <a:pos x="139" y="11"/>
                </a:cxn>
                <a:cxn ang="0">
                  <a:pos x="120" y="2"/>
                </a:cxn>
                <a:cxn ang="0">
                  <a:pos x="100" y="0"/>
                </a:cxn>
              </a:cxnLst>
              <a:rect l="0" t="0" r="r" b="b"/>
              <a:pathLst>
                <a:path w="201" h="262">
                  <a:moveTo>
                    <a:pt x="100" y="0"/>
                  </a:moveTo>
                  <a:lnTo>
                    <a:pt x="79" y="2"/>
                  </a:lnTo>
                  <a:lnTo>
                    <a:pt x="61" y="11"/>
                  </a:lnTo>
                  <a:lnTo>
                    <a:pt x="43" y="22"/>
                  </a:lnTo>
                  <a:lnTo>
                    <a:pt x="29" y="38"/>
                  </a:lnTo>
                  <a:lnTo>
                    <a:pt x="17" y="58"/>
                  </a:lnTo>
                  <a:lnTo>
                    <a:pt x="8" y="80"/>
                  </a:lnTo>
                  <a:lnTo>
                    <a:pt x="2" y="104"/>
                  </a:lnTo>
                  <a:lnTo>
                    <a:pt x="0" y="130"/>
                  </a:lnTo>
                  <a:lnTo>
                    <a:pt x="2" y="157"/>
                  </a:lnTo>
                  <a:lnTo>
                    <a:pt x="8" y="181"/>
                  </a:lnTo>
                  <a:lnTo>
                    <a:pt x="17" y="204"/>
                  </a:lnTo>
                  <a:lnTo>
                    <a:pt x="29" y="224"/>
                  </a:lnTo>
                  <a:lnTo>
                    <a:pt x="43" y="240"/>
                  </a:lnTo>
                  <a:lnTo>
                    <a:pt x="61" y="251"/>
                  </a:lnTo>
                  <a:lnTo>
                    <a:pt x="79" y="259"/>
                  </a:lnTo>
                  <a:lnTo>
                    <a:pt x="100" y="262"/>
                  </a:lnTo>
                  <a:lnTo>
                    <a:pt x="120" y="259"/>
                  </a:lnTo>
                  <a:lnTo>
                    <a:pt x="139" y="251"/>
                  </a:lnTo>
                  <a:lnTo>
                    <a:pt x="156" y="240"/>
                  </a:lnTo>
                  <a:lnTo>
                    <a:pt x="171" y="224"/>
                  </a:lnTo>
                  <a:lnTo>
                    <a:pt x="184" y="204"/>
                  </a:lnTo>
                  <a:lnTo>
                    <a:pt x="193" y="181"/>
                  </a:lnTo>
                  <a:lnTo>
                    <a:pt x="199" y="157"/>
                  </a:lnTo>
                  <a:lnTo>
                    <a:pt x="201" y="130"/>
                  </a:lnTo>
                  <a:lnTo>
                    <a:pt x="199" y="104"/>
                  </a:lnTo>
                  <a:lnTo>
                    <a:pt x="193" y="80"/>
                  </a:lnTo>
                  <a:lnTo>
                    <a:pt x="184" y="58"/>
                  </a:lnTo>
                  <a:lnTo>
                    <a:pt x="171" y="38"/>
                  </a:lnTo>
                  <a:lnTo>
                    <a:pt x="156" y="22"/>
                  </a:lnTo>
                  <a:lnTo>
                    <a:pt x="139" y="11"/>
                  </a:lnTo>
                  <a:lnTo>
                    <a:pt x="120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6525" y="1152525"/>
            <a:ext cx="11838940" cy="18313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 anchorCtr="0"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大华公司使用成本分析模式确定最佳现金持有量，根据有关资料分析（见实训资料4-1），大华公司有三种方案，请分别利用SUM函数计算出总成本的值，利用IF函数选出最优方案以及利用MIN函数选出最佳现金持有量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2045653" y="3150235"/>
          <a:ext cx="7200000" cy="2879655"/>
        </p:xfrm>
        <a:graphic>
          <a:graphicData uri="http://schemas.openxmlformats.org/drawingml/2006/table">
            <a:tbl>
              <a:tblPr/>
              <a:tblGrid>
                <a:gridCol w="1800000"/>
                <a:gridCol w="1800000"/>
                <a:gridCol w="1800000"/>
                <a:gridCol w="1800000"/>
              </a:tblGrid>
              <a:tr h="288000"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成本分析模式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76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   </a:t>
                      </a: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方案1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    </a:t>
                      </a: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方案2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   </a:t>
                      </a: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方案3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资本成本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现金持有量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35000.00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机会成本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3500.00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管理成本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1200.00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短缺成本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2500.00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总成本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最优方案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最佳现金持有量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890954" y="1534522"/>
            <a:ext cx="3883197" cy="4006976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230630" y="1998345"/>
            <a:ext cx="83578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+mj-ea"/>
                <a:ea typeface="+mj-ea"/>
              </a:rPr>
              <a:t>子任务</a:t>
            </a:r>
            <a:r>
              <a:rPr lang="en-US" altLang="zh-CN" sz="5400" b="1" dirty="0">
                <a:latin typeface="+mj-ea"/>
                <a:ea typeface="+mj-ea"/>
              </a:rPr>
              <a:t>4.1.2  </a:t>
            </a:r>
            <a:endParaRPr lang="en-US" altLang="zh-CN" sz="5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sz="5400" b="1" dirty="0">
                <a:latin typeface="+mj-ea"/>
                <a:ea typeface="+mj-ea"/>
              </a:rPr>
              <a:t> Excel在存货模式中的应用</a:t>
            </a:r>
            <a:endParaRPr lang="zh-CN" sz="54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7315" y="223964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1152525"/>
            <a:ext cx="11838940" cy="138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 大华公司全年现金总需求为800万元，有价证券转换成本为200元/次，有价证券年利率为20%。请利用WPS中的Excel计算企业最佳现金持有量。并简述步骤。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6470" y="2607310"/>
            <a:ext cx="10275570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任务解析：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     根据任务描述，此任务是已知相关数据求最佳现金持有量，大华公司最佳现金持有量的计算如下：</a:t>
            </a:r>
            <a:endParaRPr lang="zh-CN" altLang="en-US"/>
          </a:p>
          <a:p>
            <a:r>
              <a:rPr lang="en-US" altLang="zh-CN"/>
              <a:t>                                                             </a:t>
            </a:r>
            <a:endParaRPr lang="en-US" altLang="zh-CN"/>
          </a:p>
          <a:p>
            <a:r>
              <a:rPr lang="en-US" altLang="zh-CN"/>
              <a:t>                                                             </a:t>
            </a:r>
            <a:r>
              <a:rPr lang="zh-CN" altLang="en-US"/>
              <a:t>Q</a:t>
            </a:r>
            <a:r>
              <a:rPr lang="en-US" altLang="zh-CN"/>
              <a:t>  </a:t>
            </a:r>
            <a:r>
              <a:rPr lang="zh-CN" altLang="en-US"/>
              <a:t>=                                         </a:t>
            </a:r>
            <a:endParaRPr lang="zh-CN" altLang="en-US"/>
          </a:p>
          <a:p>
            <a:r>
              <a:rPr lang="zh-CN" altLang="en-US"/>
              <a:t> </a:t>
            </a:r>
            <a:r>
              <a:rPr lang="en-US" altLang="zh-CN"/>
              <a:t>                              </a:t>
            </a:r>
            <a:endParaRPr lang="en-US" altLang="zh-CN"/>
          </a:p>
          <a:p>
            <a:endParaRPr lang="en-US" altLang="zh-CN"/>
          </a:p>
          <a:p>
            <a:r>
              <a:rPr lang="en-US" altLang="zh-CN"/>
              <a:t>                                                                  </a:t>
            </a:r>
            <a:r>
              <a:rPr lang="zh-CN" altLang="en-US"/>
              <a:t>=</a:t>
            </a:r>
            <a:endParaRPr lang="zh-CN" altLang="en-US"/>
          </a:p>
          <a:p>
            <a:r>
              <a:rPr lang="zh-CN" altLang="en-US"/>
              <a:t>                           </a:t>
            </a:r>
            <a:endParaRPr lang="zh-CN" altLang="en-US"/>
          </a:p>
          <a:p>
            <a:r>
              <a:rPr lang="zh-CN" altLang="en-US"/>
              <a:t>   </a:t>
            </a:r>
            <a:r>
              <a:rPr lang="en-US" altLang="zh-CN"/>
              <a:t>                                                             </a:t>
            </a:r>
            <a:endParaRPr lang="en-US" altLang="zh-CN"/>
          </a:p>
          <a:p>
            <a:r>
              <a:rPr lang="en-US" altLang="zh-CN"/>
              <a:t>                                                                  </a:t>
            </a:r>
            <a:r>
              <a:rPr lang="zh-CN" altLang="en-US"/>
              <a:t>=126491.11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通过计算可知，大华公司最佳现金持有量为126491.11。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40261" t="-3946" r="39903"/>
          <a:stretch>
            <a:fillRect/>
          </a:stretch>
        </p:blipFill>
        <p:spPr>
          <a:xfrm>
            <a:off x="5030470" y="3486785"/>
            <a:ext cx="1584960" cy="7861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rcRect l="30822" r="28871" b="-485"/>
          <a:stretch>
            <a:fillRect/>
          </a:stretch>
        </p:blipFill>
        <p:spPr>
          <a:xfrm>
            <a:off x="5090160" y="4324985"/>
            <a:ext cx="2636520" cy="788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50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870" y="1106805"/>
            <a:ext cx="10942955" cy="49987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存货模式：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存货模式的基本前提假设如下：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①企业所需要的现金可通过证券变现取得，且证券变现的不确定性很小。 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②企业预算期内现金需要的总量可以预测。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③现金的支出过程比较稳定，波动性小，而且每当现金余额降至零时，均可通过部分证券变现得以补充。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④利率、报酬率及每次固定性交易费用是可以确定的</a:t>
            </a: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50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870" y="1106805"/>
            <a:ext cx="10942955" cy="54743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2）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存货模式的相关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公式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公式一：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全年相关总成本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TC =    ·F+     ·K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公式二：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最佳现金持有量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 =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公式三：全年持有现金的最低相关总成本C</a:t>
            </a:r>
            <a:r>
              <a:rPr lang="en-US" altLang="zh-CN" sz="2000" baseline="-25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公式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：全年最佳的有价证券交易次数N</a:t>
            </a:r>
            <a:r>
              <a:rPr lang="en-US" altLang="zh-CN" sz="2000" baseline="-25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公式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：全年最佳的有价证券交易间隔期D</a:t>
            </a:r>
            <a:r>
              <a:rPr lang="en-US" altLang="zh-CN" sz="2000" baseline="-25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式中：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T——  一个周期内的现金总需求量；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F——  每次转换有价证券的固定成本；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K——  有价证券的年利息率（机会成本率）</a:t>
            </a:r>
            <a:r>
              <a:rPr lang="zh-CN" altLang="en-US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0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5732" t="-2345" r="44782" b="-2239"/>
          <a:stretch>
            <a:fillRect/>
          </a:stretch>
        </p:blipFill>
        <p:spPr>
          <a:xfrm>
            <a:off x="3903980" y="1823720"/>
            <a:ext cx="608037" cy="75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46706" t="-1279" r="46369"/>
          <a:stretch>
            <a:fillRect/>
          </a:stretch>
        </p:blipFill>
        <p:spPr>
          <a:xfrm>
            <a:off x="4537075" y="1749425"/>
            <a:ext cx="480202" cy="79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44999" t="6704" r="43724" b="-319"/>
          <a:stretch>
            <a:fillRect/>
          </a:stretch>
        </p:blipFill>
        <p:spPr>
          <a:xfrm>
            <a:off x="3903980" y="2451735"/>
            <a:ext cx="633095" cy="6959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 l="45215" t="-7619" r="43075" b="-12698"/>
          <a:stretch>
            <a:fillRect/>
          </a:stretch>
        </p:blipFill>
        <p:spPr>
          <a:xfrm>
            <a:off x="5603875" y="3043555"/>
            <a:ext cx="832654" cy="32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rcRect l="45215" t="-7889" r="42859" b="-4478"/>
          <a:stretch>
            <a:fillRect/>
          </a:stretch>
        </p:blipFill>
        <p:spPr>
          <a:xfrm>
            <a:off x="5345430" y="3285490"/>
            <a:ext cx="711529" cy="756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rcRect l="45636" t="1812" r="44903" b="-4478"/>
          <a:stretch>
            <a:fillRect/>
          </a:stretch>
        </p:blipFill>
        <p:spPr>
          <a:xfrm>
            <a:off x="5685790" y="3828415"/>
            <a:ext cx="499745" cy="6115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50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484880" y="3185160"/>
          <a:ext cx="6047740" cy="756285"/>
        </p:xfrm>
        <a:graphic>
          <a:graphicData uri="http://schemas.openxmlformats.org/drawingml/2006/table">
            <a:tbl>
              <a:tblPr/>
              <a:tblGrid>
                <a:gridCol w="2556000"/>
                <a:gridCol w="2556000"/>
              </a:tblGrid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参数名称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参数含义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底数（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number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底数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指数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(power)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指数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234815" y="6194425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图4-5 POWER 函数参数</a:t>
            </a:r>
            <a:endParaRPr lang="en-US" alt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0" y="4070350"/>
            <a:ext cx="3237645" cy="2124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96715" y="2833370"/>
            <a:ext cx="4064000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50000"/>
              </a:lnSpc>
            </a:pP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表4-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函数语法参数表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endParaRPr lang="en-US" altLang="zh-CN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en-US" alt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870" y="1097280"/>
            <a:ext cx="10942955" cy="185864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</a:t>
            </a: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(1)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函数归属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数学与三角函数。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(2)函数功能:为返回给定数字的乘幂。</a:t>
            </a:r>
            <a:endParaRPr lang="en-US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(3)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函数的语法表达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number,power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5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6050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50000"/>
              </a:lnSpc>
            </a:pPr>
            <a:r>
              <a:rPr lang="en-US" altLang="zh-CN" sz="1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en-US" altLang="zh-CN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256915" y="3007995"/>
          <a:ext cx="6263820" cy="1008380"/>
        </p:xfrm>
        <a:graphic>
          <a:graphicData uri="http://schemas.openxmlformats.org/drawingml/2006/table">
            <a:tbl>
              <a:tblPr/>
              <a:tblGrid>
                <a:gridCol w="3131820"/>
                <a:gridCol w="3132000"/>
              </a:tblGrid>
              <a:tr h="2520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参数名称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参数含义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</a:tr>
              <a:tr h="2520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目标单元格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(E)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想要达到的目标值的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单元格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目标值（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希望目标单元格显示的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值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可变单元格（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此参数表示想要改变的变量的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单元格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064000" y="6192520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图4-6 单变量求解对话框</a:t>
            </a:r>
            <a:endParaRPr lang="zh-CN" altLang="en-US" sz="1400" b="1">
              <a:latin typeface="+mj-ea"/>
              <a:ea typeface="+mj-ea"/>
              <a:cs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7435" y="4176395"/>
            <a:ext cx="2545865" cy="2016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56100" y="2684145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表4-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单变量求解语法参数表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1400" b="1">
              <a:latin typeface="+mj-ea"/>
              <a:ea typeface="+mj-ea"/>
              <a:cs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9870" y="1097280"/>
            <a:ext cx="10942955" cy="1584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 单变量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求解：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用来解决具有一个变量的方程的问题。通过调整可变单元格中的数值，使之按照给定的公式来满足目标单元格中的目标值。</a:t>
            </a:r>
            <a:endParaRPr lang="zh-CN" altLang="en-US" sz="240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01381" name="Picture 6" descr="MANSIGN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" y="4432935"/>
            <a:ext cx="3096260" cy="23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504190" y="4792980"/>
            <a:ext cx="150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20" name="图片 20" descr="1714629819335_F7CF5D4F-A3B3-46bc-857E-0009C1B5B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683" y="1674178"/>
            <a:ext cx="7126869" cy="39240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223385" y="5598795"/>
            <a:ext cx="5080000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0">
                <a:solidFill>
                  <a:srgbClr val="ED028C"/>
                </a:solidFill>
                <a:cs typeface="Arial" panose="020B0604020202020204" pitchFamily="34" charset="0"/>
              </a:rPr>
              <a:t>图4-7 存货模式</a:t>
            </a:r>
            <a:endParaRPr lang="zh-CN" altLang="en-US" sz="1400" b="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53715" y="10941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第一步，新建存货模式</a:t>
            </a:r>
            <a:r>
              <a:rPr lang="zh-CN" altLang="en-US"/>
              <a:t>分析表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5223192" y="817880"/>
            <a:ext cx="1745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</a:rPr>
              <a:t>目录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23192" y="1544955"/>
            <a:ext cx="16738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</a:rPr>
              <a:t>CONTENTS</a:t>
            </a:r>
            <a:endParaRPr lang="en-US" altLang="zh-CN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2041841" y="2280680"/>
            <a:ext cx="3798570" cy="633095"/>
            <a:chOff x="5142" y="3536"/>
            <a:chExt cx="5982" cy="997"/>
          </a:xfrm>
        </p:grpSpPr>
        <p:sp>
          <p:nvSpPr>
            <p:cNvPr id="28" name="圆角矩形 27"/>
            <p:cNvSpPr/>
            <p:nvPr>
              <p:custDataLst>
                <p:tags r:id="rId2"/>
              </p:custDataLst>
            </p:nvPr>
          </p:nvSpPr>
          <p:spPr>
            <a:xfrm>
              <a:off x="5142" y="3536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3"/>
              </p:custDataLst>
            </p:nvPr>
          </p:nvSpPr>
          <p:spPr>
            <a:xfrm>
              <a:off x="6139" y="3536"/>
              <a:ext cx="4985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数据、公式和函数的应用</a:t>
              </a:r>
              <a:endPara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4"/>
            </p:custDataLst>
          </p:nvPr>
        </p:nvGrpSpPr>
        <p:grpSpPr>
          <a:xfrm>
            <a:off x="6821486" y="2250200"/>
            <a:ext cx="4355465" cy="633095"/>
            <a:chOff x="6992" y="5301"/>
            <a:chExt cx="6859" cy="997"/>
          </a:xfrm>
        </p:grpSpPr>
        <p:sp>
          <p:nvSpPr>
            <p:cNvPr id="33" name="文本框 32"/>
            <p:cNvSpPr txBox="1"/>
            <p:nvPr>
              <p:custDataLst>
                <p:tags r:id="rId5"/>
              </p:custDataLst>
            </p:nvPr>
          </p:nvSpPr>
          <p:spPr>
            <a:xfrm>
              <a:off x="7988" y="5301"/>
              <a:ext cx="5863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Excel 在资金时间价值中的应用</a:t>
              </a:r>
              <a:endParaRPr lang="en-US" altLang="zh-CN" sz="100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11" name="圆角矩形 10"/>
            <p:cNvSpPr/>
            <p:nvPr>
              <p:custDataLst>
                <p:tags r:id="rId6"/>
              </p:custDataLst>
            </p:nvPr>
          </p:nvSpPr>
          <p:spPr>
            <a:xfrm>
              <a:off x="6992" y="5301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2041841" y="3176030"/>
            <a:ext cx="4083685" cy="654685"/>
            <a:chOff x="5142" y="6158"/>
            <a:chExt cx="6431" cy="1031"/>
          </a:xfrm>
        </p:grpSpPr>
        <p:sp>
          <p:nvSpPr>
            <p:cNvPr id="36" name="文本框 35"/>
            <p:cNvSpPr txBox="1"/>
            <p:nvPr>
              <p:custDataLst>
                <p:tags r:id="rId8"/>
              </p:custDataLst>
            </p:nvPr>
          </p:nvSpPr>
          <p:spPr>
            <a:xfrm>
              <a:off x="5999" y="6158"/>
              <a:ext cx="5574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Excel 在筹资管理中的应用 </a:t>
              </a:r>
              <a:endPara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9"/>
              </p:custDataLst>
            </p:nvPr>
          </p:nvSpPr>
          <p:spPr>
            <a:xfrm>
              <a:off x="5142" y="6192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en-US" altLang="zh-CN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>
            <p:custDataLst>
              <p:tags r:id="rId10"/>
            </p:custDataLst>
          </p:nvPr>
        </p:nvGrpSpPr>
        <p:grpSpPr>
          <a:xfrm>
            <a:off x="6821486" y="3199525"/>
            <a:ext cx="4355465" cy="633095"/>
            <a:chOff x="6407" y="7952"/>
            <a:chExt cx="6859" cy="997"/>
          </a:xfrm>
        </p:grpSpPr>
        <p:sp>
          <p:nvSpPr>
            <p:cNvPr id="39" name="文本框 38"/>
            <p:cNvSpPr txBox="1"/>
            <p:nvPr>
              <p:custDataLst>
                <p:tags r:id="rId11"/>
              </p:custDataLst>
            </p:nvPr>
          </p:nvSpPr>
          <p:spPr>
            <a:xfrm>
              <a:off x="7405" y="7952"/>
              <a:ext cx="5861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Excel 在营运资金管理中的应用</a:t>
              </a:r>
              <a:endPara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" name="圆角矩形 12"/>
            <p:cNvSpPr/>
            <p:nvPr>
              <p:custDataLst>
                <p:tags r:id="rId12"/>
              </p:custDataLst>
            </p:nvPr>
          </p:nvSpPr>
          <p:spPr>
            <a:xfrm>
              <a:off x="6407" y="7952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3"/>
            </p:custDataLst>
          </p:nvPr>
        </p:nvGrpSpPr>
        <p:grpSpPr>
          <a:xfrm>
            <a:off x="2041841" y="4071600"/>
            <a:ext cx="3905885" cy="633095"/>
            <a:chOff x="5142" y="3536"/>
            <a:chExt cx="6151" cy="997"/>
          </a:xfrm>
        </p:grpSpPr>
        <p:sp>
          <p:nvSpPr>
            <p:cNvPr id="32" name="圆角矩形 27"/>
            <p:cNvSpPr/>
            <p:nvPr>
              <p:custDataLst>
                <p:tags r:id="rId14"/>
              </p:custDataLst>
            </p:nvPr>
          </p:nvSpPr>
          <p:spPr>
            <a:xfrm>
              <a:off x="5142" y="3536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5"/>
              </p:custDataLst>
            </p:nvPr>
          </p:nvSpPr>
          <p:spPr>
            <a:xfrm>
              <a:off x="5999" y="3577"/>
              <a:ext cx="5294" cy="886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lstStyle/>
            <a:p>
              <a:pPr algn="dist">
                <a:lnSpc>
                  <a:spcPct val="150000"/>
                </a:lnSpc>
              </a:pPr>
              <a:r>
                <a:rPr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Excel 在投资管理中的应用 </a:t>
              </a:r>
              <a:endPara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6"/>
            </p:custDataLst>
          </p:nvPr>
        </p:nvGrpSpPr>
        <p:grpSpPr>
          <a:xfrm>
            <a:off x="2041841" y="4945360"/>
            <a:ext cx="4406900" cy="633095"/>
            <a:chOff x="-2283" y="6682"/>
            <a:chExt cx="6940" cy="997"/>
          </a:xfrm>
        </p:grpSpPr>
        <p:sp>
          <p:nvSpPr>
            <p:cNvPr id="37" name="文本框 36"/>
            <p:cNvSpPr txBox="1"/>
            <p:nvPr>
              <p:custDataLst>
                <p:tags r:id="rId17"/>
              </p:custDataLst>
            </p:nvPr>
          </p:nvSpPr>
          <p:spPr>
            <a:xfrm>
              <a:off x="-1286" y="6682"/>
              <a:ext cx="5943" cy="8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sz="2000" b="1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Excel 在财务分析管理中的应用</a:t>
              </a:r>
              <a:endPara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圆角矩形 10"/>
            <p:cNvSpPr/>
            <p:nvPr>
              <p:custDataLst>
                <p:tags r:id="rId18"/>
              </p:custDataLst>
            </p:nvPr>
          </p:nvSpPr>
          <p:spPr>
            <a:xfrm>
              <a:off x="-2283" y="6682"/>
              <a:ext cx="997" cy="99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07</a:t>
              </a:r>
              <a:endParaRPr lang="en-US" altLang="zh-CN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47700" y="86995"/>
            <a:ext cx="24345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n w="15875"/>
                <a:gradFill>
                  <a:gsLst>
                    <a:gs pos="0">
                      <a:schemeClr val="accent1">
                        <a:hueMod val="80000"/>
                      </a:schemeClr>
                    </a:gs>
                    <a:gs pos="100000">
                      <a:schemeClr val="accent1">
                        <a:alpha val="100000"/>
                      </a:schemeClr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教学内容</a:t>
            </a:r>
            <a:endParaRPr lang="zh-CN" altLang="en-US" sz="3600" b="1">
              <a:ln w="15875"/>
              <a:gradFill>
                <a:gsLst>
                  <a:gs pos="0">
                    <a:schemeClr val="accent1">
                      <a:hueMod val="80000"/>
                    </a:schemeClr>
                  </a:gs>
                  <a:gs pos="100000">
                    <a:schemeClr val="accent1">
                      <a:alpha val="100000"/>
                    </a:schemeClr>
                  </a:gs>
                </a:gsLst>
                <a:lin ang="27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689610"/>
            <a:ext cx="1953895" cy="5746750"/>
          </a:xfrm>
          <a:prstGeom prst="rect">
            <a:avLst/>
          </a:prstGeom>
        </p:spPr>
      </p:pic>
      <p:sp>
        <p:nvSpPr>
          <p:cNvPr id="23" name="圆角矩形 22"/>
          <p:cNvSpPr/>
          <p:nvPr>
            <p:custDataLst>
              <p:tags r:id="rId20"/>
            </p:custDataLst>
          </p:nvPr>
        </p:nvSpPr>
        <p:spPr>
          <a:xfrm>
            <a:off x="6819581" y="4098050"/>
            <a:ext cx="633095" cy="63309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7455216" y="4072650"/>
            <a:ext cx="37217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150000"/>
              </a:lnSpc>
            </a:pP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Excel 在会计核算管理中的应用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圆角矩形 24"/>
          <p:cNvSpPr/>
          <p:nvPr>
            <p:custDataLst>
              <p:tags r:id="rId22"/>
            </p:custDataLst>
          </p:nvPr>
        </p:nvSpPr>
        <p:spPr>
          <a:xfrm>
            <a:off x="6819581" y="4945140"/>
            <a:ext cx="633095" cy="63309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08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7452676" y="4945140"/>
            <a:ext cx="37217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>
              <a:lnSpc>
                <a:spcPct val="150000"/>
              </a:lnSpc>
            </a:pPr>
            <a:r>
              <a:rPr sz="20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Excel 在固定资产管理中的应用</a:t>
            </a:r>
            <a:endParaRPr sz="2000" b="1" dirty="0">
              <a:solidFill>
                <a:schemeClr val="accent1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01381" name="Picture 6" descr="MANSIGN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870" y="4552315"/>
            <a:ext cx="3096260" cy="23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5076190" y="4900295"/>
            <a:ext cx="150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2" name="图片 21" descr="1714630103213_E47E5516-97D1-43ec-9C6A-9DF5784A2D0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66470" y="1389380"/>
            <a:ext cx="4731091" cy="3204000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204085" y="4593590"/>
            <a:ext cx="2680335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  <a:sym typeface="+mn-ea"/>
              </a:rPr>
              <a:t>图4</a:t>
            </a: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  <a:sym typeface="+mn-ea"/>
              </a:rPr>
              <a:t>-8 计算最佳现金持有量</a:t>
            </a:r>
            <a:endParaRPr lang="zh-CN" sz="1400">
              <a:solidFill>
                <a:srgbClr val="ED028C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853555" y="4652645"/>
            <a:ext cx="3181350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1400" b="0">
                <a:solidFill>
                  <a:srgbClr val="ED028C"/>
                </a:solidFill>
                <a:cs typeface="Arial" panose="020B0604020202020204" pitchFamily="34" charset="0"/>
              </a:rPr>
              <a:t>图4-9 计算相关总成本</a:t>
            </a:r>
            <a:endParaRPr lang="zh-CN" altLang="en-US" sz="1400" b="0">
              <a:solidFill>
                <a:srgbClr val="ED028C"/>
              </a:solidFill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480" y="93027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第二步，计算最佳现金</a:t>
            </a:r>
            <a:r>
              <a:rPr lang="zh-CN" altLang="en-US"/>
              <a:t>持有量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05525" y="930275"/>
            <a:ext cx="40640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/>
              <a:t>第</a:t>
            </a:r>
            <a:r>
              <a:rPr lang="zh-CN" altLang="en-US"/>
              <a:t>三步，计算相关总</a:t>
            </a:r>
            <a:r>
              <a:rPr lang="zh-CN" altLang="en-US"/>
              <a:t>成本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4430" y="1359535"/>
            <a:ext cx="5121275" cy="323405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 bldLvl="0" animBg="1"/>
      <p:bldP spid="8" grpId="0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89660" y="4460875"/>
            <a:ext cx="40640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/>
              <a:t>    </a:t>
            </a:r>
            <a:r>
              <a:rPr lang="zh-CN" sz="1400">
                <a:solidFill>
                  <a:srgbClr val="ED028C"/>
                </a:solidFill>
                <a:ea typeface="微软雅黑" panose="020B0503020204020204" charset="-122"/>
              </a:rPr>
              <a:t> </a:t>
            </a: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图4-10计算转换次数</a:t>
            </a:r>
            <a:endParaRPr lang="en-US" alt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01381" name="Picture 6" descr="MANSIGN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870" y="4432935"/>
            <a:ext cx="3096260" cy="23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5265420" y="4792980"/>
            <a:ext cx="150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操作步骤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44130" y="4448175"/>
            <a:ext cx="2914650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altLang="zh-CN" sz="1400" b="0">
                <a:solidFill>
                  <a:srgbClr val="ED028C"/>
                </a:solidFill>
                <a:cs typeface="Arial" panose="020B0604020202020204" pitchFamily="34" charset="0"/>
              </a:rPr>
              <a:t>图4-11单变量求解模型</a:t>
            </a:r>
            <a:endParaRPr lang="zh-CN" altLang="en-US" sz="1400" b="0">
              <a:solidFill>
                <a:srgbClr val="ED028C"/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98933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第四步，计算转换</a:t>
            </a:r>
            <a:r>
              <a:rPr lang="zh-CN" altLang="en-US"/>
              <a:t>次数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773545" y="989330"/>
            <a:ext cx="40640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/>
              <a:t>第五步，建立单变量求解</a:t>
            </a:r>
            <a:r>
              <a:rPr lang="zh-CN" altLang="en-US"/>
              <a:t>模型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7355" y="1409065"/>
            <a:ext cx="4648200" cy="3052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3" descr="1714631789358_A7108696-CFD6-4dad-B353-561DE33A59F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448" y="1466215"/>
            <a:ext cx="4874016" cy="3024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0" grpId="0" bldLvl="0" animBg="1"/>
      <p:bldP spid="3" grpId="0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01381" name="Picture 6" descr="MANSIGN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" y="4432935"/>
            <a:ext cx="3096260" cy="23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504190" y="4792980"/>
            <a:ext cx="1508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操作步骤</a:t>
            </a:r>
            <a:endParaRPr lang="zh-CN" altLang="en-US"/>
          </a:p>
        </p:txBody>
      </p:sp>
      <p:pic>
        <p:nvPicPr>
          <p:cNvPr id="25" name="图片 25" descr="1714633552073_B6768DAF-FFF3-4733-BD02-11ADD1615D3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8443" y="1301115"/>
            <a:ext cx="3825002" cy="3060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86635" y="4414520"/>
            <a:ext cx="257365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0">
                <a:solidFill>
                  <a:srgbClr val="ED028C"/>
                </a:solidFill>
                <a:cs typeface="Arial" panose="020B0604020202020204" pitchFamily="34" charset="0"/>
              </a:rPr>
              <a:t>图4-12单变量求解设置</a:t>
            </a:r>
            <a:endParaRPr lang="en-US" altLang="zh-CN" sz="1400" b="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pic>
        <p:nvPicPr>
          <p:cNvPr id="27" name="图片 27" descr="1714634865512_3E2284F1-2A44-44d2-B534-4B7266011AD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015" y="1362710"/>
            <a:ext cx="5261846" cy="3060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7775" y="4422775"/>
            <a:ext cx="254254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/>
              <a:t> </a:t>
            </a: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图4-13 单变量求解运行结果</a:t>
            </a:r>
            <a:endParaRPr lang="zh-CN" sz="1400">
              <a:solidFill>
                <a:srgbClr val="ED028C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9545" y="86106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第六步，单变量求解</a:t>
            </a:r>
            <a:r>
              <a:rPr lang="zh-CN" altLang="en-US"/>
              <a:t>设置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140450" y="885825"/>
            <a:ext cx="406400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/>
              <a:t>第七步，单变量求解</a:t>
            </a:r>
            <a:r>
              <a:rPr lang="zh-CN" altLang="en-US"/>
              <a:t>运行结果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8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120140" y="1194435"/>
            <a:ext cx="10217150" cy="29800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函数：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number,power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）；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2. 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单变量求解：数据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模拟分析</a:t>
            </a: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单变量求解。</a:t>
            </a:r>
            <a:endParaRPr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endParaRPr lang="zh-CN" altLang="en-US" sz="2800" dirty="0">
              <a:solidFill>
                <a:schemeClr val="tx1"/>
              </a:solidFill>
              <a:latin typeface="+mj-ea"/>
              <a:ea typeface="+mj-ea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2785" y="1638300"/>
            <a:ext cx="8952230" cy="14236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marL="533400" indent="-533400">
              <a:lnSpc>
                <a:spcPct val="150000"/>
              </a:lnSpc>
            </a:pPr>
            <a:r>
              <a:rPr lang="en-US" altLang="zh-CN" b="0">
                <a:solidFill>
                  <a:srgbClr val="000000"/>
                </a:solidFill>
                <a:cs typeface="Arial" panose="020B0604020202020204" pitchFamily="34" charset="0"/>
              </a:rPr>
              <a:t>   </a:t>
            </a:r>
            <a:endParaRPr lang="zh-CN" sz="2800" b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33400" indent="-533400"/>
            <a:endParaRPr lang="zh-CN" altLang="en-US" sz="2800" b="0">
              <a:solidFill>
                <a:srgbClr val="000000"/>
              </a:solidFill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4" name="Group 144"/>
          <p:cNvGrpSpPr>
            <a:grpSpLocks noChangeAspect="1"/>
          </p:cNvGrpSpPr>
          <p:nvPr/>
        </p:nvGrpSpPr>
        <p:grpSpPr bwMode="auto">
          <a:xfrm flipH="1">
            <a:off x="9629775" y="4389120"/>
            <a:ext cx="2230120" cy="2232660"/>
            <a:chOff x="192" y="1920"/>
            <a:chExt cx="1100" cy="1155"/>
          </a:xfrm>
        </p:grpSpPr>
        <p:sp>
          <p:nvSpPr>
            <p:cNvPr id="11" name="AutoShape 145"/>
            <p:cNvSpPr>
              <a:spLocks noChangeAspect="1" noChangeArrowheads="1" noTextEdit="1"/>
            </p:cNvSpPr>
            <p:nvPr/>
          </p:nvSpPr>
          <p:spPr bwMode="auto">
            <a:xfrm>
              <a:off x="192" y="1920"/>
              <a:ext cx="1100" cy="11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146"/>
            <p:cNvSpPr/>
            <p:nvPr/>
          </p:nvSpPr>
          <p:spPr bwMode="auto">
            <a:xfrm>
              <a:off x="198" y="1937"/>
              <a:ext cx="1086" cy="1133"/>
            </a:xfrm>
            <a:custGeom>
              <a:avLst/>
              <a:gdLst/>
              <a:ahLst/>
              <a:cxnLst>
                <a:cxn ang="0">
                  <a:pos x="2110" y="793"/>
                </a:cxn>
                <a:cxn ang="0">
                  <a:pos x="2022" y="811"/>
                </a:cxn>
                <a:cxn ang="0">
                  <a:pos x="1939" y="616"/>
                </a:cxn>
                <a:cxn ang="0">
                  <a:pos x="1938" y="435"/>
                </a:cxn>
                <a:cxn ang="0">
                  <a:pos x="1871" y="336"/>
                </a:cxn>
                <a:cxn ang="0">
                  <a:pos x="1836" y="111"/>
                </a:cxn>
                <a:cxn ang="0">
                  <a:pos x="1764" y="124"/>
                </a:cxn>
                <a:cxn ang="0">
                  <a:pos x="1711" y="72"/>
                </a:cxn>
                <a:cxn ang="0">
                  <a:pos x="1590" y="3"/>
                </a:cxn>
                <a:cxn ang="0">
                  <a:pos x="1449" y="140"/>
                </a:cxn>
                <a:cxn ang="0">
                  <a:pos x="1320" y="351"/>
                </a:cxn>
                <a:cxn ang="0">
                  <a:pos x="1135" y="605"/>
                </a:cxn>
                <a:cxn ang="0">
                  <a:pos x="941" y="743"/>
                </a:cxn>
                <a:cxn ang="0">
                  <a:pos x="724" y="626"/>
                </a:cxn>
                <a:cxn ang="0">
                  <a:pos x="457" y="654"/>
                </a:cxn>
                <a:cxn ang="0">
                  <a:pos x="254" y="940"/>
                </a:cxn>
                <a:cxn ang="0">
                  <a:pos x="116" y="1008"/>
                </a:cxn>
                <a:cxn ang="0">
                  <a:pos x="0" y="1179"/>
                </a:cxn>
                <a:cxn ang="0">
                  <a:pos x="70" y="1184"/>
                </a:cxn>
                <a:cxn ang="0">
                  <a:pos x="138" y="1099"/>
                </a:cxn>
                <a:cxn ang="0">
                  <a:pos x="114" y="1174"/>
                </a:cxn>
                <a:cxn ang="0">
                  <a:pos x="123" y="1258"/>
                </a:cxn>
                <a:cxn ang="0">
                  <a:pos x="179" y="1251"/>
                </a:cxn>
                <a:cxn ang="0">
                  <a:pos x="227" y="1155"/>
                </a:cxn>
                <a:cxn ang="0">
                  <a:pos x="250" y="1132"/>
                </a:cxn>
                <a:cxn ang="0">
                  <a:pos x="341" y="1176"/>
                </a:cxn>
                <a:cxn ang="0">
                  <a:pos x="380" y="1126"/>
                </a:cxn>
                <a:cxn ang="0">
                  <a:pos x="335" y="1027"/>
                </a:cxn>
                <a:cxn ang="0">
                  <a:pos x="496" y="882"/>
                </a:cxn>
                <a:cxn ang="0">
                  <a:pos x="594" y="880"/>
                </a:cxn>
                <a:cxn ang="0">
                  <a:pos x="631" y="1030"/>
                </a:cxn>
                <a:cxn ang="0">
                  <a:pos x="503" y="1333"/>
                </a:cxn>
                <a:cxn ang="0">
                  <a:pos x="576" y="1910"/>
                </a:cxn>
                <a:cxn ang="0">
                  <a:pos x="672" y="2202"/>
                </a:cxn>
                <a:cxn ang="0">
                  <a:pos x="490" y="2197"/>
                </a:cxn>
                <a:cxn ang="0">
                  <a:pos x="587" y="2265"/>
                </a:cxn>
                <a:cxn ang="0">
                  <a:pos x="737" y="2235"/>
                </a:cxn>
                <a:cxn ang="0">
                  <a:pos x="786" y="2200"/>
                </a:cxn>
                <a:cxn ang="0">
                  <a:pos x="1434" y="2205"/>
                </a:cxn>
                <a:cxn ang="0">
                  <a:pos x="1488" y="2235"/>
                </a:cxn>
                <a:cxn ang="0">
                  <a:pos x="1658" y="2265"/>
                </a:cxn>
                <a:cxn ang="0">
                  <a:pos x="1718" y="2193"/>
                </a:cxn>
                <a:cxn ang="0">
                  <a:pos x="1544" y="2201"/>
                </a:cxn>
                <a:cxn ang="0">
                  <a:pos x="1467" y="1849"/>
                </a:cxn>
                <a:cxn ang="0">
                  <a:pos x="1420" y="1472"/>
                </a:cxn>
                <a:cxn ang="0">
                  <a:pos x="1620" y="1517"/>
                </a:cxn>
                <a:cxn ang="0">
                  <a:pos x="1619" y="1231"/>
                </a:cxn>
                <a:cxn ang="0">
                  <a:pos x="1449" y="1107"/>
                </a:cxn>
                <a:cxn ang="0">
                  <a:pos x="1573" y="829"/>
                </a:cxn>
                <a:cxn ang="0">
                  <a:pos x="1681" y="908"/>
                </a:cxn>
                <a:cxn ang="0">
                  <a:pos x="1825" y="933"/>
                </a:cxn>
                <a:cxn ang="0">
                  <a:pos x="1908" y="893"/>
                </a:cxn>
                <a:cxn ang="0">
                  <a:pos x="1907" y="946"/>
                </a:cxn>
                <a:cxn ang="0">
                  <a:pos x="1871" y="1034"/>
                </a:cxn>
                <a:cxn ang="0">
                  <a:pos x="1807" y="1214"/>
                </a:cxn>
                <a:cxn ang="0">
                  <a:pos x="1702" y="1272"/>
                </a:cxn>
                <a:cxn ang="0">
                  <a:pos x="1756" y="1508"/>
                </a:cxn>
                <a:cxn ang="0">
                  <a:pos x="1909" y="1348"/>
                </a:cxn>
                <a:cxn ang="0">
                  <a:pos x="1984" y="1127"/>
                </a:cxn>
                <a:cxn ang="0">
                  <a:pos x="2112" y="1074"/>
                </a:cxn>
                <a:cxn ang="0">
                  <a:pos x="2180" y="969"/>
                </a:cxn>
              </a:cxnLst>
              <a:rect l="0" t="0" r="r" b="b"/>
              <a:pathLst>
                <a:path w="2181" h="2265">
                  <a:moveTo>
                    <a:pt x="2152" y="908"/>
                  </a:moveTo>
                  <a:lnTo>
                    <a:pt x="2154" y="887"/>
                  </a:lnTo>
                  <a:lnTo>
                    <a:pt x="2151" y="861"/>
                  </a:lnTo>
                  <a:lnTo>
                    <a:pt x="2144" y="831"/>
                  </a:lnTo>
                  <a:lnTo>
                    <a:pt x="2129" y="807"/>
                  </a:lnTo>
                  <a:lnTo>
                    <a:pt x="2125" y="802"/>
                  </a:lnTo>
                  <a:lnTo>
                    <a:pt x="2120" y="799"/>
                  </a:lnTo>
                  <a:lnTo>
                    <a:pt x="2114" y="795"/>
                  </a:lnTo>
                  <a:lnTo>
                    <a:pt x="2110" y="793"/>
                  </a:lnTo>
                  <a:lnTo>
                    <a:pt x="2104" y="791"/>
                  </a:lnTo>
                  <a:lnTo>
                    <a:pt x="2097" y="790"/>
                  </a:lnTo>
                  <a:lnTo>
                    <a:pt x="2091" y="790"/>
                  </a:lnTo>
                  <a:lnTo>
                    <a:pt x="2084" y="790"/>
                  </a:lnTo>
                  <a:lnTo>
                    <a:pt x="2072" y="791"/>
                  </a:lnTo>
                  <a:lnTo>
                    <a:pt x="2058" y="794"/>
                  </a:lnTo>
                  <a:lnTo>
                    <a:pt x="2045" y="799"/>
                  </a:lnTo>
                  <a:lnTo>
                    <a:pt x="2034" y="804"/>
                  </a:lnTo>
                  <a:lnTo>
                    <a:pt x="2022" y="811"/>
                  </a:lnTo>
                  <a:lnTo>
                    <a:pt x="2011" y="818"/>
                  </a:lnTo>
                  <a:lnTo>
                    <a:pt x="2000" y="826"/>
                  </a:lnTo>
                  <a:lnTo>
                    <a:pt x="1990" y="834"/>
                  </a:lnTo>
                  <a:lnTo>
                    <a:pt x="1879" y="710"/>
                  </a:lnTo>
                  <a:lnTo>
                    <a:pt x="1894" y="693"/>
                  </a:lnTo>
                  <a:lnTo>
                    <a:pt x="1908" y="676"/>
                  </a:lnTo>
                  <a:lnTo>
                    <a:pt x="1920" y="656"/>
                  </a:lnTo>
                  <a:lnTo>
                    <a:pt x="1930" y="636"/>
                  </a:lnTo>
                  <a:lnTo>
                    <a:pt x="1939" y="616"/>
                  </a:lnTo>
                  <a:lnTo>
                    <a:pt x="1946" y="594"/>
                  </a:lnTo>
                  <a:lnTo>
                    <a:pt x="1951" y="572"/>
                  </a:lnTo>
                  <a:lnTo>
                    <a:pt x="1953" y="549"/>
                  </a:lnTo>
                  <a:lnTo>
                    <a:pt x="1987" y="563"/>
                  </a:lnTo>
                  <a:lnTo>
                    <a:pt x="2002" y="537"/>
                  </a:lnTo>
                  <a:lnTo>
                    <a:pt x="1953" y="502"/>
                  </a:lnTo>
                  <a:lnTo>
                    <a:pt x="1950" y="479"/>
                  </a:lnTo>
                  <a:lnTo>
                    <a:pt x="1945" y="457"/>
                  </a:lnTo>
                  <a:lnTo>
                    <a:pt x="1938" y="435"/>
                  </a:lnTo>
                  <a:lnTo>
                    <a:pt x="1929" y="414"/>
                  </a:lnTo>
                  <a:lnTo>
                    <a:pt x="1919" y="395"/>
                  </a:lnTo>
                  <a:lnTo>
                    <a:pt x="1907" y="375"/>
                  </a:lnTo>
                  <a:lnTo>
                    <a:pt x="1893" y="358"/>
                  </a:lnTo>
                  <a:lnTo>
                    <a:pt x="1877" y="340"/>
                  </a:lnTo>
                  <a:lnTo>
                    <a:pt x="1876" y="339"/>
                  </a:lnTo>
                  <a:lnTo>
                    <a:pt x="1875" y="338"/>
                  </a:lnTo>
                  <a:lnTo>
                    <a:pt x="1873" y="337"/>
                  </a:lnTo>
                  <a:lnTo>
                    <a:pt x="1871" y="336"/>
                  </a:lnTo>
                  <a:lnTo>
                    <a:pt x="1874" y="324"/>
                  </a:lnTo>
                  <a:lnTo>
                    <a:pt x="1884" y="276"/>
                  </a:lnTo>
                  <a:lnTo>
                    <a:pt x="1891" y="230"/>
                  </a:lnTo>
                  <a:lnTo>
                    <a:pt x="1892" y="188"/>
                  </a:lnTo>
                  <a:lnTo>
                    <a:pt x="1883" y="157"/>
                  </a:lnTo>
                  <a:lnTo>
                    <a:pt x="1870" y="139"/>
                  </a:lnTo>
                  <a:lnTo>
                    <a:pt x="1859" y="125"/>
                  </a:lnTo>
                  <a:lnTo>
                    <a:pt x="1847" y="117"/>
                  </a:lnTo>
                  <a:lnTo>
                    <a:pt x="1836" y="111"/>
                  </a:lnTo>
                  <a:lnTo>
                    <a:pt x="1824" y="110"/>
                  </a:lnTo>
                  <a:lnTo>
                    <a:pt x="1813" y="110"/>
                  </a:lnTo>
                  <a:lnTo>
                    <a:pt x="1800" y="114"/>
                  </a:lnTo>
                  <a:lnTo>
                    <a:pt x="1787" y="117"/>
                  </a:lnTo>
                  <a:lnTo>
                    <a:pt x="1783" y="118"/>
                  </a:lnTo>
                  <a:lnTo>
                    <a:pt x="1778" y="119"/>
                  </a:lnTo>
                  <a:lnTo>
                    <a:pt x="1773" y="122"/>
                  </a:lnTo>
                  <a:lnTo>
                    <a:pt x="1769" y="123"/>
                  </a:lnTo>
                  <a:lnTo>
                    <a:pt x="1764" y="124"/>
                  </a:lnTo>
                  <a:lnTo>
                    <a:pt x="1760" y="124"/>
                  </a:lnTo>
                  <a:lnTo>
                    <a:pt x="1754" y="125"/>
                  </a:lnTo>
                  <a:lnTo>
                    <a:pt x="1749" y="125"/>
                  </a:lnTo>
                  <a:lnTo>
                    <a:pt x="1740" y="124"/>
                  </a:lnTo>
                  <a:lnTo>
                    <a:pt x="1734" y="119"/>
                  </a:lnTo>
                  <a:lnTo>
                    <a:pt x="1729" y="109"/>
                  </a:lnTo>
                  <a:lnTo>
                    <a:pt x="1722" y="94"/>
                  </a:lnTo>
                  <a:lnTo>
                    <a:pt x="1717" y="84"/>
                  </a:lnTo>
                  <a:lnTo>
                    <a:pt x="1711" y="72"/>
                  </a:lnTo>
                  <a:lnTo>
                    <a:pt x="1706" y="59"/>
                  </a:lnTo>
                  <a:lnTo>
                    <a:pt x="1697" y="48"/>
                  </a:lnTo>
                  <a:lnTo>
                    <a:pt x="1687" y="36"/>
                  </a:lnTo>
                  <a:lnTo>
                    <a:pt x="1676" y="25"/>
                  </a:lnTo>
                  <a:lnTo>
                    <a:pt x="1661" y="13"/>
                  </a:lnTo>
                  <a:lnTo>
                    <a:pt x="1642" y="4"/>
                  </a:lnTo>
                  <a:lnTo>
                    <a:pt x="1625" y="0"/>
                  </a:lnTo>
                  <a:lnTo>
                    <a:pt x="1608" y="0"/>
                  </a:lnTo>
                  <a:lnTo>
                    <a:pt x="1590" y="3"/>
                  </a:lnTo>
                  <a:lnTo>
                    <a:pt x="1573" y="11"/>
                  </a:lnTo>
                  <a:lnTo>
                    <a:pt x="1555" y="21"/>
                  </a:lnTo>
                  <a:lnTo>
                    <a:pt x="1537" y="35"/>
                  </a:lnTo>
                  <a:lnTo>
                    <a:pt x="1521" y="50"/>
                  </a:lnTo>
                  <a:lnTo>
                    <a:pt x="1505" y="67"/>
                  </a:lnTo>
                  <a:lnTo>
                    <a:pt x="1489" y="86"/>
                  </a:lnTo>
                  <a:lnTo>
                    <a:pt x="1475" y="104"/>
                  </a:lnTo>
                  <a:lnTo>
                    <a:pt x="1461" y="123"/>
                  </a:lnTo>
                  <a:lnTo>
                    <a:pt x="1449" y="140"/>
                  </a:lnTo>
                  <a:lnTo>
                    <a:pt x="1438" y="157"/>
                  </a:lnTo>
                  <a:lnTo>
                    <a:pt x="1428" y="172"/>
                  </a:lnTo>
                  <a:lnTo>
                    <a:pt x="1420" y="186"/>
                  </a:lnTo>
                  <a:lnTo>
                    <a:pt x="1414" y="196"/>
                  </a:lnTo>
                  <a:lnTo>
                    <a:pt x="1323" y="143"/>
                  </a:lnTo>
                  <a:lnTo>
                    <a:pt x="1266" y="254"/>
                  </a:lnTo>
                  <a:lnTo>
                    <a:pt x="1368" y="298"/>
                  </a:lnTo>
                  <a:lnTo>
                    <a:pt x="1344" y="324"/>
                  </a:lnTo>
                  <a:lnTo>
                    <a:pt x="1320" y="351"/>
                  </a:lnTo>
                  <a:lnTo>
                    <a:pt x="1295" y="380"/>
                  </a:lnTo>
                  <a:lnTo>
                    <a:pt x="1272" y="408"/>
                  </a:lnTo>
                  <a:lnTo>
                    <a:pt x="1251" y="438"/>
                  </a:lnTo>
                  <a:lnTo>
                    <a:pt x="1229" y="467"/>
                  </a:lnTo>
                  <a:lnTo>
                    <a:pt x="1208" y="496"/>
                  </a:lnTo>
                  <a:lnTo>
                    <a:pt x="1188" y="525"/>
                  </a:lnTo>
                  <a:lnTo>
                    <a:pt x="1170" y="553"/>
                  </a:lnTo>
                  <a:lnTo>
                    <a:pt x="1152" y="580"/>
                  </a:lnTo>
                  <a:lnTo>
                    <a:pt x="1135" y="605"/>
                  </a:lnTo>
                  <a:lnTo>
                    <a:pt x="1120" y="629"/>
                  </a:lnTo>
                  <a:lnTo>
                    <a:pt x="1107" y="652"/>
                  </a:lnTo>
                  <a:lnTo>
                    <a:pt x="1094" y="672"/>
                  </a:lnTo>
                  <a:lnTo>
                    <a:pt x="1084" y="690"/>
                  </a:lnTo>
                  <a:lnTo>
                    <a:pt x="1074" y="705"/>
                  </a:lnTo>
                  <a:lnTo>
                    <a:pt x="998" y="623"/>
                  </a:lnTo>
                  <a:lnTo>
                    <a:pt x="968" y="763"/>
                  </a:lnTo>
                  <a:lnTo>
                    <a:pt x="956" y="754"/>
                  </a:lnTo>
                  <a:lnTo>
                    <a:pt x="941" y="743"/>
                  </a:lnTo>
                  <a:lnTo>
                    <a:pt x="923" y="731"/>
                  </a:lnTo>
                  <a:lnTo>
                    <a:pt x="905" y="718"/>
                  </a:lnTo>
                  <a:lnTo>
                    <a:pt x="883" y="704"/>
                  </a:lnTo>
                  <a:lnTo>
                    <a:pt x="860" y="690"/>
                  </a:lnTo>
                  <a:lnTo>
                    <a:pt x="835" y="677"/>
                  </a:lnTo>
                  <a:lnTo>
                    <a:pt x="808" y="663"/>
                  </a:lnTo>
                  <a:lnTo>
                    <a:pt x="782" y="649"/>
                  </a:lnTo>
                  <a:lnTo>
                    <a:pt x="753" y="636"/>
                  </a:lnTo>
                  <a:lnTo>
                    <a:pt x="724" y="626"/>
                  </a:lnTo>
                  <a:lnTo>
                    <a:pt x="695" y="616"/>
                  </a:lnTo>
                  <a:lnTo>
                    <a:pt x="667" y="608"/>
                  </a:lnTo>
                  <a:lnTo>
                    <a:pt x="637" y="602"/>
                  </a:lnTo>
                  <a:lnTo>
                    <a:pt x="608" y="600"/>
                  </a:lnTo>
                  <a:lnTo>
                    <a:pt x="579" y="598"/>
                  </a:lnTo>
                  <a:lnTo>
                    <a:pt x="548" y="603"/>
                  </a:lnTo>
                  <a:lnTo>
                    <a:pt x="517" y="614"/>
                  </a:lnTo>
                  <a:lnTo>
                    <a:pt x="487" y="632"/>
                  </a:lnTo>
                  <a:lnTo>
                    <a:pt x="457" y="654"/>
                  </a:lnTo>
                  <a:lnTo>
                    <a:pt x="428" y="680"/>
                  </a:lnTo>
                  <a:lnTo>
                    <a:pt x="401" y="710"/>
                  </a:lnTo>
                  <a:lnTo>
                    <a:pt x="374" y="742"/>
                  </a:lnTo>
                  <a:lnTo>
                    <a:pt x="350" y="777"/>
                  </a:lnTo>
                  <a:lnTo>
                    <a:pt x="327" y="811"/>
                  </a:lnTo>
                  <a:lnTo>
                    <a:pt x="305" y="846"/>
                  </a:lnTo>
                  <a:lnTo>
                    <a:pt x="286" y="879"/>
                  </a:lnTo>
                  <a:lnTo>
                    <a:pt x="269" y="910"/>
                  </a:lnTo>
                  <a:lnTo>
                    <a:pt x="254" y="940"/>
                  </a:lnTo>
                  <a:lnTo>
                    <a:pt x="242" y="965"/>
                  </a:lnTo>
                  <a:lnTo>
                    <a:pt x="231" y="986"/>
                  </a:lnTo>
                  <a:lnTo>
                    <a:pt x="224" y="1001"/>
                  </a:lnTo>
                  <a:lnTo>
                    <a:pt x="212" y="999"/>
                  </a:lnTo>
                  <a:lnTo>
                    <a:pt x="197" y="998"/>
                  </a:lnTo>
                  <a:lnTo>
                    <a:pt x="178" y="997"/>
                  </a:lnTo>
                  <a:lnTo>
                    <a:pt x="159" y="998"/>
                  </a:lnTo>
                  <a:lnTo>
                    <a:pt x="137" y="1001"/>
                  </a:lnTo>
                  <a:lnTo>
                    <a:pt x="116" y="1008"/>
                  </a:lnTo>
                  <a:lnTo>
                    <a:pt x="94" y="1018"/>
                  </a:lnTo>
                  <a:lnTo>
                    <a:pt x="73" y="1030"/>
                  </a:lnTo>
                  <a:lnTo>
                    <a:pt x="55" y="1047"/>
                  </a:lnTo>
                  <a:lnTo>
                    <a:pt x="38" y="1068"/>
                  </a:lnTo>
                  <a:lnTo>
                    <a:pt x="24" y="1090"/>
                  </a:lnTo>
                  <a:lnTo>
                    <a:pt x="12" y="1114"/>
                  </a:lnTo>
                  <a:lnTo>
                    <a:pt x="4" y="1137"/>
                  </a:lnTo>
                  <a:lnTo>
                    <a:pt x="0" y="1159"/>
                  </a:lnTo>
                  <a:lnTo>
                    <a:pt x="0" y="1179"/>
                  </a:lnTo>
                  <a:lnTo>
                    <a:pt x="3" y="1194"/>
                  </a:lnTo>
                  <a:lnTo>
                    <a:pt x="9" y="1202"/>
                  </a:lnTo>
                  <a:lnTo>
                    <a:pt x="16" y="1206"/>
                  </a:lnTo>
                  <a:lnTo>
                    <a:pt x="24" y="1209"/>
                  </a:lnTo>
                  <a:lnTo>
                    <a:pt x="33" y="1209"/>
                  </a:lnTo>
                  <a:lnTo>
                    <a:pt x="42" y="1205"/>
                  </a:lnTo>
                  <a:lnTo>
                    <a:pt x="53" y="1201"/>
                  </a:lnTo>
                  <a:lnTo>
                    <a:pt x="61" y="1194"/>
                  </a:lnTo>
                  <a:lnTo>
                    <a:pt x="70" y="1184"/>
                  </a:lnTo>
                  <a:lnTo>
                    <a:pt x="78" y="1175"/>
                  </a:lnTo>
                  <a:lnTo>
                    <a:pt x="86" y="1164"/>
                  </a:lnTo>
                  <a:lnTo>
                    <a:pt x="94" y="1153"/>
                  </a:lnTo>
                  <a:lnTo>
                    <a:pt x="102" y="1142"/>
                  </a:lnTo>
                  <a:lnTo>
                    <a:pt x="110" y="1129"/>
                  </a:lnTo>
                  <a:lnTo>
                    <a:pt x="121" y="1115"/>
                  </a:lnTo>
                  <a:lnTo>
                    <a:pt x="129" y="1105"/>
                  </a:lnTo>
                  <a:lnTo>
                    <a:pt x="136" y="1100"/>
                  </a:lnTo>
                  <a:lnTo>
                    <a:pt x="138" y="1099"/>
                  </a:lnTo>
                  <a:lnTo>
                    <a:pt x="141" y="1099"/>
                  </a:lnTo>
                  <a:lnTo>
                    <a:pt x="144" y="1099"/>
                  </a:lnTo>
                  <a:lnTo>
                    <a:pt x="146" y="1098"/>
                  </a:lnTo>
                  <a:lnTo>
                    <a:pt x="142" y="1107"/>
                  </a:lnTo>
                  <a:lnTo>
                    <a:pt x="138" y="1119"/>
                  </a:lnTo>
                  <a:lnTo>
                    <a:pt x="133" y="1130"/>
                  </a:lnTo>
                  <a:lnTo>
                    <a:pt x="128" y="1143"/>
                  </a:lnTo>
                  <a:lnTo>
                    <a:pt x="121" y="1159"/>
                  </a:lnTo>
                  <a:lnTo>
                    <a:pt x="114" y="1174"/>
                  </a:lnTo>
                  <a:lnTo>
                    <a:pt x="108" y="1188"/>
                  </a:lnTo>
                  <a:lnTo>
                    <a:pt x="103" y="1202"/>
                  </a:lnTo>
                  <a:lnTo>
                    <a:pt x="101" y="1214"/>
                  </a:lnTo>
                  <a:lnTo>
                    <a:pt x="101" y="1226"/>
                  </a:lnTo>
                  <a:lnTo>
                    <a:pt x="102" y="1236"/>
                  </a:lnTo>
                  <a:lnTo>
                    <a:pt x="107" y="1244"/>
                  </a:lnTo>
                  <a:lnTo>
                    <a:pt x="111" y="1250"/>
                  </a:lnTo>
                  <a:lnTo>
                    <a:pt x="117" y="1254"/>
                  </a:lnTo>
                  <a:lnTo>
                    <a:pt x="123" y="1258"/>
                  </a:lnTo>
                  <a:lnTo>
                    <a:pt x="129" y="1260"/>
                  </a:lnTo>
                  <a:lnTo>
                    <a:pt x="134" y="1263"/>
                  </a:lnTo>
                  <a:lnTo>
                    <a:pt x="141" y="1264"/>
                  </a:lnTo>
                  <a:lnTo>
                    <a:pt x="147" y="1264"/>
                  </a:lnTo>
                  <a:lnTo>
                    <a:pt x="154" y="1264"/>
                  </a:lnTo>
                  <a:lnTo>
                    <a:pt x="160" y="1263"/>
                  </a:lnTo>
                  <a:lnTo>
                    <a:pt x="166" y="1260"/>
                  </a:lnTo>
                  <a:lnTo>
                    <a:pt x="172" y="1257"/>
                  </a:lnTo>
                  <a:lnTo>
                    <a:pt x="179" y="1251"/>
                  </a:lnTo>
                  <a:lnTo>
                    <a:pt x="186" y="1244"/>
                  </a:lnTo>
                  <a:lnTo>
                    <a:pt x="192" y="1235"/>
                  </a:lnTo>
                  <a:lnTo>
                    <a:pt x="199" y="1225"/>
                  </a:lnTo>
                  <a:lnTo>
                    <a:pt x="205" y="1211"/>
                  </a:lnTo>
                  <a:lnTo>
                    <a:pt x="209" y="1199"/>
                  </a:lnTo>
                  <a:lnTo>
                    <a:pt x="214" y="1189"/>
                  </a:lnTo>
                  <a:lnTo>
                    <a:pt x="217" y="1179"/>
                  </a:lnTo>
                  <a:lnTo>
                    <a:pt x="221" y="1168"/>
                  </a:lnTo>
                  <a:lnTo>
                    <a:pt x="227" y="1155"/>
                  </a:lnTo>
                  <a:lnTo>
                    <a:pt x="231" y="1141"/>
                  </a:lnTo>
                  <a:lnTo>
                    <a:pt x="237" y="1128"/>
                  </a:lnTo>
                  <a:lnTo>
                    <a:pt x="242" y="1120"/>
                  </a:lnTo>
                  <a:lnTo>
                    <a:pt x="243" y="1121"/>
                  </a:lnTo>
                  <a:lnTo>
                    <a:pt x="243" y="1121"/>
                  </a:lnTo>
                  <a:lnTo>
                    <a:pt x="243" y="1122"/>
                  </a:lnTo>
                  <a:lnTo>
                    <a:pt x="244" y="1123"/>
                  </a:lnTo>
                  <a:lnTo>
                    <a:pt x="246" y="1128"/>
                  </a:lnTo>
                  <a:lnTo>
                    <a:pt x="250" y="1132"/>
                  </a:lnTo>
                  <a:lnTo>
                    <a:pt x="253" y="1136"/>
                  </a:lnTo>
                  <a:lnTo>
                    <a:pt x="258" y="1141"/>
                  </a:lnTo>
                  <a:lnTo>
                    <a:pt x="263" y="1145"/>
                  </a:lnTo>
                  <a:lnTo>
                    <a:pt x="272" y="1151"/>
                  </a:lnTo>
                  <a:lnTo>
                    <a:pt x="281" y="1156"/>
                  </a:lnTo>
                  <a:lnTo>
                    <a:pt x="292" y="1160"/>
                  </a:lnTo>
                  <a:lnTo>
                    <a:pt x="311" y="1167"/>
                  </a:lnTo>
                  <a:lnTo>
                    <a:pt x="327" y="1173"/>
                  </a:lnTo>
                  <a:lnTo>
                    <a:pt x="341" y="1176"/>
                  </a:lnTo>
                  <a:lnTo>
                    <a:pt x="352" y="1178"/>
                  </a:lnTo>
                  <a:lnTo>
                    <a:pt x="362" y="1178"/>
                  </a:lnTo>
                  <a:lnTo>
                    <a:pt x="371" y="1176"/>
                  </a:lnTo>
                  <a:lnTo>
                    <a:pt x="377" y="1173"/>
                  </a:lnTo>
                  <a:lnTo>
                    <a:pt x="383" y="1168"/>
                  </a:lnTo>
                  <a:lnTo>
                    <a:pt x="389" y="1157"/>
                  </a:lnTo>
                  <a:lnTo>
                    <a:pt x="388" y="1144"/>
                  </a:lnTo>
                  <a:lnTo>
                    <a:pt x="384" y="1133"/>
                  </a:lnTo>
                  <a:lnTo>
                    <a:pt x="380" y="1126"/>
                  </a:lnTo>
                  <a:lnTo>
                    <a:pt x="372" y="1114"/>
                  </a:lnTo>
                  <a:lnTo>
                    <a:pt x="364" y="1102"/>
                  </a:lnTo>
                  <a:lnTo>
                    <a:pt x="356" y="1091"/>
                  </a:lnTo>
                  <a:lnTo>
                    <a:pt x="346" y="1080"/>
                  </a:lnTo>
                  <a:lnTo>
                    <a:pt x="338" y="1070"/>
                  </a:lnTo>
                  <a:lnTo>
                    <a:pt x="330" y="1061"/>
                  </a:lnTo>
                  <a:lnTo>
                    <a:pt x="323" y="1053"/>
                  </a:lnTo>
                  <a:lnTo>
                    <a:pt x="316" y="1046"/>
                  </a:lnTo>
                  <a:lnTo>
                    <a:pt x="335" y="1027"/>
                  </a:lnTo>
                  <a:lnTo>
                    <a:pt x="354" y="1007"/>
                  </a:lnTo>
                  <a:lnTo>
                    <a:pt x="373" y="989"/>
                  </a:lnTo>
                  <a:lnTo>
                    <a:pt x="392" y="970"/>
                  </a:lnTo>
                  <a:lnTo>
                    <a:pt x="411" y="953"/>
                  </a:lnTo>
                  <a:lnTo>
                    <a:pt x="429" y="936"/>
                  </a:lnTo>
                  <a:lnTo>
                    <a:pt x="448" y="921"/>
                  </a:lnTo>
                  <a:lnTo>
                    <a:pt x="465" y="906"/>
                  </a:lnTo>
                  <a:lnTo>
                    <a:pt x="481" y="893"/>
                  </a:lnTo>
                  <a:lnTo>
                    <a:pt x="496" y="882"/>
                  </a:lnTo>
                  <a:lnTo>
                    <a:pt x="511" y="872"/>
                  </a:lnTo>
                  <a:lnTo>
                    <a:pt x="524" y="864"/>
                  </a:lnTo>
                  <a:lnTo>
                    <a:pt x="534" y="859"/>
                  </a:lnTo>
                  <a:lnTo>
                    <a:pt x="544" y="855"/>
                  </a:lnTo>
                  <a:lnTo>
                    <a:pt x="551" y="854"/>
                  </a:lnTo>
                  <a:lnTo>
                    <a:pt x="557" y="855"/>
                  </a:lnTo>
                  <a:lnTo>
                    <a:pt x="568" y="862"/>
                  </a:lnTo>
                  <a:lnTo>
                    <a:pt x="580" y="870"/>
                  </a:lnTo>
                  <a:lnTo>
                    <a:pt x="594" y="880"/>
                  </a:lnTo>
                  <a:lnTo>
                    <a:pt x="610" y="893"/>
                  </a:lnTo>
                  <a:lnTo>
                    <a:pt x="626" y="907"/>
                  </a:lnTo>
                  <a:lnTo>
                    <a:pt x="642" y="921"/>
                  </a:lnTo>
                  <a:lnTo>
                    <a:pt x="660" y="936"/>
                  </a:lnTo>
                  <a:lnTo>
                    <a:pt x="676" y="951"/>
                  </a:lnTo>
                  <a:lnTo>
                    <a:pt x="668" y="965"/>
                  </a:lnTo>
                  <a:lnTo>
                    <a:pt x="657" y="983"/>
                  </a:lnTo>
                  <a:lnTo>
                    <a:pt x="645" y="1005"/>
                  </a:lnTo>
                  <a:lnTo>
                    <a:pt x="631" y="1030"/>
                  </a:lnTo>
                  <a:lnTo>
                    <a:pt x="617" y="1058"/>
                  </a:lnTo>
                  <a:lnTo>
                    <a:pt x="601" y="1088"/>
                  </a:lnTo>
                  <a:lnTo>
                    <a:pt x="585" y="1120"/>
                  </a:lnTo>
                  <a:lnTo>
                    <a:pt x="570" y="1155"/>
                  </a:lnTo>
                  <a:lnTo>
                    <a:pt x="554" y="1190"/>
                  </a:lnTo>
                  <a:lnTo>
                    <a:pt x="539" y="1226"/>
                  </a:lnTo>
                  <a:lnTo>
                    <a:pt x="525" y="1262"/>
                  </a:lnTo>
                  <a:lnTo>
                    <a:pt x="513" y="1297"/>
                  </a:lnTo>
                  <a:lnTo>
                    <a:pt x="503" y="1333"/>
                  </a:lnTo>
                  <a:lnTo>
                    <a:pt x="495" y="1368"/>
                  </a:lnTo>
                  <a:lnTo>
                    <a:pt x="489" y="1400"/>
                  </a:lnTo>
                  <a:lnTo>
                    <a:pt x="487" y="1431"/>
                  </a:lnTo>
                  <a:lnTo>
                    <a:pt x="490" y="1505"/>
                  </a:lnTo>
                  <a:lnTo>
                    <a:pt x="501" y="1589"/>
                  </a:lnTo>
                  <a:lnTo>
                    <a:pt x="518" y="1677"/>
                  </a:lnTo>
                  <a:lnTo>
                    <a:pt x="538" y="1764"/>
                  </a:lnTo>
                  <a:lnTo>
                    <a:pt x="557" y="1844"/>
                  </a:lnTo>
                  <a:lnTo>
                    <a:pt x="576" y="1910"/>
                  </a:lnTo>
                  <a:lnTo>
                    <a:pt x="589" y="1956"/>
                  </a:lnTo>
                  <a:lnTo>
                    <a:pt x="595" y="1977"/>
                  </a:lnTo>
                  <a:lnTo>
                    <a:pt x="597" y="1987"/>
                  </a:lnTo>
                  <a:lnTo>
                    <a:pt x="638" y="1987"/>
                  </a:lnTo>
                  <a:lnTo>
                    <a:pt x="715" y="2187"/>
                  </a:lnTo>
                  <a:lnTo>
                    <a:pt x="708" y="2191"/>
                  </a:lnTo>
                  <a:lnTo>
                    <a:pt x="698" y="2194"/>
                  </a:lnTo>
                  <a:lnTo>
                    <a:pt x="686" y="2199"/>
                  </a:lnTo>
                  <a:lnTo>
                    <a:pt x="672" y="2202"/>
                  </a:lnTo>
                  <a:lnTo>
                    <a:pt x="656" y="2205"/>
                  </a:lnTo>
                  <a:lnTo>
                    <a:pt x="638" y="2206"/>
                  </a:lnTo>
                  <a:lnTo>
                    <a:pt x="618" y="2206"/>
                  </a:lnTo>
                  <a:lnTo>
                    <a:pt x="597" y="2202"/>
                  </a:lnTo>
                  <a:lnTo>
                    <a:pt x="571" y="2198"/>
                  </a:lnTo>
                  <a:lnTo>
                    <a:pt x="546" y="2194"/>
                  </a:lnTo>
                  <a:lnTo>
                    <a:pt x="523" y="2192"/>
                  </a:lnTo>
                  <a:lnTo>
                    <a:pt x="504" y="2193"/>
                  </a:lnTo>
                  <a:lnTo>
                    <a:pt x="490" y="2197"/>
                  </a:lnTo>
                  <a:lnTo>
                    <a:pt x="481" y="2202"/>
                  </a:lnTo>
                  <a:lnTo>
                    <a:pt x="480" y="2213"/>
                  </a:lnTo>
                  <a:lnTo>
                    <a:pt x="486" y="2225"/>
                  </a:lnTo>
                  <a:lnTo>
                    <a:pt x="497" y="2239"/>
                  </a:lnTo>
                  <a:lnTo>
                    <a:pt x="510" y="2250"/>
                  </a:lnTo>
                  <a:lnTo>
                    <a:pt x="525" y="2258"/>
                  </a:lnTo>
                  <a:lnTo>
                    <a:pt x="543" y="2262"/>
                  </a:lnTo>
                  <a:lnTo>
                    <a:pt x="563" y="2265"/>
                  </a:lnTo>
                  <a:lnTo>
                    <a:pt x="587" y="2265"/>
                  </a:lnTo>
                  <a:lnTo>
                    <a:pt x="614" y="2261"/>
                  </a:lnTo>
                  <a:lnTo>
                    <a:pt x="645" y="2255"/>
                  </a:lnTo>
                  <a:lnTo>
                    <a:pt x="675" y="2249"/>
                  </a:lnTo>
                  <a:lnTo>
                    <a:pt x="697" y="2244"/>
                  </a:lnTo>
                  <a:lnTo>
                    <a:pt x="713" y="2239"/>
                  </a:lnTo>
                  <a:lnTo>
                    <a:pt x="724" y="2237"/>
                  </a:lnTo>
                  <a:lnTo>
                    <a:pt x="731" y="2236"/>
                  </a:lnTo>
                  <a:lnTo>
                    <a:pt x="735" y="2235"/>
                  </a:lnTo>
                  <a:lnTo>
                    <a:pt x="737" y="2235"/>
                  </a:lnTo>
                  <a:lnTo>
                    <a:pt x="737" y="2235"/>
                  </a:lnTo>
                  <a:lnTo>
                    <a:pt x="738" y="2253"/>
                  </a:lnTo>
                  <a:lnTo>
                    <a:pt x="791" y="2253"/>
                  </a:lnTo>
                  <a:lnTo>
                    <a:pt x="792" y="2250"/>
                  </a:lnTo>
                  <a:lnTo>
                    <a:pt x="796" y="2240"/>
                  </a:lnTo>
                  <a:lnTo>
                    <a:pt x="796" y="2228"/>
                  </a:lnTo>
                  <a:lnTo>
                    <a:pt x="791" y="2212"/>
                  </a:lnTo>
                  <a:lnTo>
                    <a:pt x="789" y="2206"/>
                  </a:lnTo>
                  <a:lnTo>
                    <a:pt x="786" y="2200"/>
                  </a:lnTo>
                  <a:lnTo>
                    <a:pt x="784" y="2196"/>
                  </a:lnTo>
                  <a:lnTo>
                    <a:pt x="782" y="2192"/>
                  </a:lnTo>
                  <a:lnTo>
                    <a:pt x="785" y="2192"/>
                  </a:lnTo>
                  <a:lnTo>
                    <a:pt x="790" y="1987"/>
                  </a:lnTo>
                  <a:lnTo>
                    <a:pt x="1307" y="1987"/>
                  </a:lnTo>
                  <a:lnTo>
                    <a:pt x="1442" y="2190"/>
                  </a:lnTo>
                  <a:lnTo>
                    <a:pt x="1439" y="2194"/>
                  </a:lnTo>
                  <a:lnTo>
                    <a:pt x="1436" y="2199"/>
                  </a:lnTo>
                  <a:lnTo>
                    <a:pt x="1434" y="2205"/>
                  </a:lnTo>
                  <a:lnTo>
                    <a:pt x="1430" y="2212"/>
                  </a:lnTo>
                  <a:lnTo>
                    <a:pt x="1426" y="2228"/>
                  </a:lnTo>
                  <a:lnTo>
                    <a:pt x="1427" y="2240"/>
                  </a:lnTo>
                  <a:lnTo>
                    <a:pt x="1429" y="2250"/>
                  </a:lnTo>
                  <a:lnTo>
                    <a:pt x="1430" y="2253"/>
                  </a:lnTo>
                  <a:lnTo>
                    <a:pt x="1483" y="2253"/>
                  </a:lnTo>
                  <a:lnTo>
                    <a:pt x="1486" y="2235"/>
                  </a:lnTo>
                  <a:lnTo>
                    <a:pt x="1486" y="2235"/>
                  </a:lnTo>
                  <a:lnTo>
                    <a:pt x="1488" y="2235"/>
                  </a:lnTo>
                  <a:lnTo>
                    <a:pt x="1491" y="2236"/>
                  </a:lnTo>
                  <a:lnTo>
                    <a:pt x="1498" y="2237"/>
                  </a:lnTo>
                  <a:lnTo>
                    <a:pt x="1510" y="2239"/>
                  </a:lnTo>
                  <a:lnTo>
                    <a:pt x="1526" y="2244"/>
                  </a:lnTo>
                  <a:lnTo>
                    <a:pt x="1548" y="2249"/>
                  </a:lnTo>
                  <a:lnTo>
                    <a:pt x="1577" y="2255"/>
                  </a:lnTo>
                  <a:lnTo>
                    <a:pt x="1608" y="2261"/>
                  </a:lnTo>
                  <a:lnTo>
                    <a:pt x="1635" y="2265"/>
                  </a:lnTo>
                  <a:lnTo>
                    <a:pt x="1658" y="2265"/>
                  </a:lnTo>
                  <a:lnTo>
                    <a:pt x="1679" y="2262"/>
                  </a:lnTo>
                  <a:lnTo>
                    <a:pt x="1697" y="2258"/>
                  </a:lnTo>
                  <a:lnTo>
                    <a:pt x="1712" y="2250"/>
                  </a:lnTo>
                  <a:lnTo>
                    <a:pt x="1725" y="2239"/>
                  </a:lnTo>
                  <a:lnTo>
                    <a:pt x="1737" y="2225"/>
                  </a:lnTo>
                  <a:lnTo>
                    <a:pt x="1742" y="2213"/>
                  </a:lnTo>
                  <a:lnTo>
                    <a:pt x="1740" y="2202"/>
                  </a:lnTo>
                  <a:lnTo>
                    <a:pt x="1732" y="2197"/>
                  </a:lnTo>
                  <a:lnTo>
                    <a:pt x="1718" y="2193"/>
                  </a:lnTo>
                  <a:lnTo>
                    <a:pt x="1699" y="2192"/>
                  </a:lnTo>
                  <a:lnTo>
                    <a:pt x="1677" y="2194"/>
                  </a:lnTo>
                  <a:lnTo>
                    <a:pt x="1651" y="2198"/>
                  </a:lnTo>
                  <a:lnTo>
                    <a:pt x="1625" y="2202"/>
                  </a:lnTo>
                  <a:lnTo>
                    <a:pt x="1606" y="2205"/>
                  </a:lnTo>
                  <a:lnTo>
                    <a:pt x="1589" y="2206"/>
                  </a:lnTo>
                  <a:lnTo>
                    <a:pt x="1573" y="2206"/>
                  </a:lnTo>
                  <a:lnTo>
                    <a:pt x="1558" y="2204"/>
                  </a:lnTo>
                  <a:lnTo>
                    <a:pt x="1544" y="2201"/>
                  </a:lnTo>
                  <a:lnTo>
                    <a:pt x="1533" y="2198"/>
                  </a:lnTo>
                  <a:lnTo>
                    <a:pt x="1522" y="2194"/>
                  </a:lnTo>
                  <a:lnTo>
                    <a:pt x="1514" y="2191"/>
                  </a:lnTo>
                  <a:lnTo>
                    <a:pt x="1459" y="1987"/>
                  </a:lnTo>
                  <a:lnTo>
                    <a:pt x="1511" y="1987"/>
                  </a:lnTo>
                  <a:lnTo>
                    <a:pt x="1504" y="1968"/>
                  </a:lnTo>
                  <a:lnTo>
                    <a:pt x="1499" y="1951"/>
                  </a:lnTo>
                  <a:lnTo>
                    <a:pt x="1486" y="1910"/>
                  </a:lnTo>
                  <a:lnTo>
                    <a:pt x="1467" y="1849"/>
                  </a:lnTo>
                  <a:lnTo>
                    <a:pt x="1445" y="1774"/>
                  </a:lnTo>
                  <a:lnTo>
                    <a:pt x="1421" y="1691"/>
                  </a:lnTo>
                  <a:lnTo>
                    <a:pt x="1399" y="1606"/>
                  </a:lnTo>
                  <a:lnTo>
                    <a:pt x="1380" y="1524"/>
                  </a:lnTo>
                  <a:lnTo>
                    <a:pt x="1365" y="1452"/>
                  </a:lnTo>
                  <a:lnTo>
                    <a:pt x="1375" y="1456"/>
                  </a:lnTo>
                  <a:lnTo>
                    <a:pt x="1388" y="1461"/>
                  </a:lnTo>
                  <a:lnTo>
                    <a:pt x="1403" y="1467"/>
                  </a:lnTo>
                  <a:lnTo>
                    <a:pt x="1420" y="1472"/>
                  </a:lnTo>
                  <a:lnTo>
                    <a:pt x="1437" y="1478"/>
                  </a:lnTo>
                  <a:lnTo>
                    <a:pt x="1457" y="1484"/>
                  </a:lnTo>
                  <a:lnTo>
                    <a:pt x="1479" y="1491"/>
                  </a:lnTo>
                  <a:lnTo>
                    <a:pt x="1501" y="1497"/>
                  </a:lnTo>
                  <a:lnTo>
                    <a:pt x="1524" y="1502"/>
                  </a:lnTo>
                  <a:lnTo>
                    <a:pt x="1547" y="1507"/>
                  </a:lnTo>
                  <a:lnTo>
                    <a:pt x="1571" y="1512"/>
                  </a:lnTo>
                  <a:lnTo>
                    <a:pt x="1596" y="1515"/>
                  </a:lnTo>
                  <a:lnTo>
                    <a:pt x="1620" y="1517"/>
                  </a:lnTo>
                  <a:lnTo>
                    <a:pt x="1646" y="1520"/>
                  </a:lnTo>
                  <a:lnTo>
                    <a:pt x="1671" y="1520"/>
                  </a:lnTo>
                  <a:lnTo>
                    <a:pt x="1695" y="1518"/>
                  </a:lnTo>
                  <a:lnTo>
                    <a:pt x="1695" y="1271"/>
                  </a:lnTo>
                  <a:lnTo>
                    <a:pt x="1682" y="1265"/>
                  </a:lnTo>
                  <a:lnTo>
                    <a:pt x="1669" y="1258"/>
                  </a:lnTo>
                  <a:lnTo>
                    <a:pt x="1653" y="1250"/>
                  </a:lnTo>
                  <a:lnTo>
                    <a:pt x="1636" y="1241"/>
                  </a:lnTo>
                  <a:lnTo>
                    <a:pt x="1619" y="1231"/>
                  </a:lnTo>
                  <a:lnTo>
                    <a:pt x="1602" y="1219"/>
                  </a:lnTo>
                  <a:lnTo>
                    <a:pt x="1583" y="1206"/>
                  </a:lnTo>
                  <a:lnTo>
                    <a:pt x="1565" y="1194"/>
                  </a:lnTo>
                  <a:lnTo>
                    <a:pt x="1545" y="1180"/>
                  </a:lnTo>
                  <a:lnTo>
                    <a:pt x="1526" y="1166"/>
                  </a:lnTo>
                  <a:lnTo>
                    <a:pt x="1506" y="1152"/>
                  </a:lnTo>
                  <a:lnTo>
                    <a:pt x="1487" y="1137"/>
                  </a:lnTo>
                  <a:lnTo>
                    <a:pt x="1468" y="1122"/>
                  </a:lnTo>
                  <a:lnTo>
                    <a:pt x="1449" y="1107"/>
                  </a:lnTo>
                  <a:lnTo>
                    <a:pt x="1430" y="1094"/>
                  </a:lnTo>
                  <a:lnTo>
                    <a:pt x="1413" y="1079"/>
                  </a:lnTo>
                  <a:lnTo>
                    <a:pt x="1559" y="1058"/>
                  </a:lnTo>
                  <a:lnTo>
                    <a:pt x="1444" y="967"/>
                  </a:lnTo>
                  <a:lnTo>
                    <a:pt x="1549" y="796"/>
                  </a:lnTo>
                  <a:lnTo>
                    <a:pt x="1553" y="803"/>
                  </a:lnTo>
                  <a:lnTo>
                    <a:pt x="1559" y="811"/>
                  </a:lnTo>
                  <a:lnTo>
                    <a:pt x="1565" y="819"/>
                  </a:lnTo>
                  <a:lnTo>
                    <a:pt x="1573" y="829"/>
                  </a:lnTo>
                  <a:lnTo>
                    <a:pt x="1581" y="837"/>
                  </a:lnTo>
                  <a:lnTo>
                    <a:pt x="1590" y="846"/>
                  </a:lnTo>
                  <a:lnTo>
                    <a:pt x="1600" y="855"/>
                  </a:lnTo>
                  <a:lnTo>
                    <a:pt x="1611" y="866"/>
                  </a:lnTo>
                  <a:lnTo>
                    <a:pt x="1623" y="875"/>
                  </a:lnTo>
                  <a:lnTo>
                    <a:pt x="1636" y="884"/>
                  </a:lnTo>
                  <a:lnTo>
                    <a:pt x="1650" y="892"/>
                  </a:lnTo>
                  <a:lnTo>
                    <a:pt x="1665" y="900"/>
                  </a:lnTo>
                  <a:lnTo>
                    <a:pt x="1681" y="908"/>
                  </a:lnTo>
                  <a:lnTo>
                    <a:pt x="1699" y="915"/>
                  </a:lnTo>
                  <a:lnTo>
                    <a:pt x="1718" y="922"/>
                  </a:lnTo>
                  <a:lnTo>
                    <a:pt x="1738" y="928"/>
                  </a:lnTo>
                  <a:lnTo>
                    <a:pt x="1753" y="931"/>
                  </a:lnTo>
                  <a:lnTo>
                    <a:pt x="1768" y="935"/>
                  </a:lnTo>
                  <a:lnTo>
                    <a:pt x="1783" y="937"/>
                  </a:lnTo>
                  <a:lnTo>
                    <a:pt x="1798" y="938"/>
                  </a:lnTo>
                  <a:lnTo>
                    <a:pt x="1812" y="937"/>
                  </a:lnTo>
                  <a:lnTo>
                    <a:pt x="1825" y="933"/>
                  </a:lnTo>
                  <a:lnTo>
                    <a:pt x="1838" y="929"/>
                  </a:lnTo>
                  <a:lnTo>
                    <a:pt x="1850" y="921"/>
                  </a:lnTo>
                  <a:lnTo>
                    <a:pt x="1862" y="908"/>
                  </a:lnTo>
                  <a:lnTo>
                    <a:pt x="1871" y="892"/>
                  </a:lnTo>
                  <a:lnTo>
                    <a:pt x="1878" y="872"/>
                  </a:lnTo>
                  <a:lnTo>
                    <a:pt x="1883" y="849"/>
                  </a:lnTo>
                  <a:lnTo>
                    <a:pt x="1913" y="884"/>
                  </a:lnTo>
                  <a:lnTo>
                    <a:pt x="1909" y="889"/>
                  </a:lnTo>
                  <a:lnTo>
                    <a:pt x="1908" y="893"/>
                  </a:lnTo>
                  <a:lnTo>
                    <a:pt x="1906" y="898"/>
                  </a:lnTo>
                  <a:lnTo>
                    <a:pt x="1906" y="904"/>
                  </a:lnTo>
                  <a:lnTo>
                    <a:pt x="1907" y="912"/>
                  </a:lnTo>
                  <a:lnTo>
                    <a:pt x="1911" y="920"/>
                  </a:lnTo>
                  <a:lnTo>
                    <a:pt x="1915" y="929"/>
                  </a:lnTo>
                  <a:lnTo>
                    <a:pt x="1921" y="937"/>
                  </a:lnTo>
                  <a:lnTo>
                    <a:pt x="1916" y="940"/>
                  </a:lnTo>
                  <a:lnTo>
                    <a:pt x="1912" y="943"/>
                  </a:lnTo>
                  <a:lnTo>
                    <a:pt x="1907" y="946"/>
                  </a:lnTo>
                  <a:lnTo>
                    <a:pt x="1902" y="950"/>
                  </a:lnTo>
                  <a:lnTo>
                    <a:pt x="1898" y="954"/>
                  </a:lnTo>
                  <a:lnTo>
                    <a:pt x="1893" y="958"/>
                  </a:lnTo>
                  <a:lnTo>
                    <a:pt x="1889" y="962"/>
                  </a:lnTo>
                  <a:lnTo>
                    <a:pt x="1884" y="967"/>
                  </a:lnTo>
                  <a:lnTo>
                    <a:pt x="1874" y="983"/>
                  </a:lnTo>
                  <a:lnTo>
                    <a:pt x="1869" y="999"/>
                  </a:lnTo>
                  <a:lnTo>
                    <a:pt x="1868" y="1018"/>
                  </a:lnTo>
                  <a:lnTo>
                    <a:pt x="1871" y="1034"/>
                  </a:lnTo>
                  <a:lnTo>
                    <a:pt x="1877" y="1050"/>
                  </a:lnTo>
                  <a:lnTo>
                    <a:pt x="1883" y="1065"/>
                  </a:lnTo>
                  <a:lnTo>
                    <a:pt x="1891" y="1077"/>
                  </a:lnTo>
                  <a:lnTo>
                    <a:pt x="1897" y="1087"/>
                  </a:lnTo>
                  <a:lnTo>
                    <a:pt x="1886" y="1104"/>
                  </a:lnTo>
                  <a:lnTo>
                    <a:pt x="1871" y="1127"/>
                  </a:lnTo>
                  <a:lnTo>
                    <a:pt x="1853" y="1156"/>
                  </a:lnTo>
                  <a:lnTo>
                    <a:pt x="1831" y="1186"/>
                  </a:lnTo>
                  <a:lnTo>
                    <a:pt x="1807" y="1214"/>
                  </a:lnTo>
                  <a:lnTo>
                    <a:pt x="1782" y="1241"/>
                  </a:lnTo>
                  <a:lnTo>
                    <a:pt x="1755" y="1262"/>
                  </a:lnTo>
                  <a:lnTo>
                    <a:pt x="1730" y="1275"/>
                  </a:lnTo>
                  <a:lnTo>
                    <a:pt x="1727" y="1275"/>
                  </a:lnTo>
                  <a:lnTo>
                    <a:pt x="1724" y="1275"/>
                  </a:lnTo>
                  <a:lnTo>
                    <a:pt x="1719" y="1274"/>
                  </a:lnTo>
                  <a:lnTo>
                    <a:pt x="1714" y="1273"/>
                  </a:lnTo>
                  <a:lnTo>
                    <a:pt x="1708" y="1273"/>
                  </a:lnTo>
                  <a:lnTo>
                    <a:pt x="1702" y="1272"/>
                  </a:lnTo>
                  <a:lnTo>
                    <a:pt x="1699" y="1271"/>
                  </a:lnTo>
                  <a:lnTo>
                    <a:pt x="1695" y="1271"/>
                  </a:lnTo>
                  <a:lnTo>
                    <a:pt x="1695" y="1518"/>
                  </a:lnTo>
                  <a:lnTo>
                    <a:pt x="1703" y="1517"/>
                  </a:lnTo>
                  <a:lnTo>
                    <a:pt x="1714" y="1516"/>
                  </a:lnTo>
                  <a:lnTo>
                    <a:pt x="1724" y="1514"/>
                  </a:lnTo>
                  <a:lnTo>
                    <a:pt x="1735" y="1513"/>
                  </a:lnTo>
                  <a:lnTo>
                    <a:pt x="1746" y="1510"/>
                  </a:lnTo>
                  <a:lnTo>
                    <a:pt x="1756" y="1508"/>
                  </a:lnTo>
                  <a:lnTo>
                    <a:pt x="1765" y="1506"/>
                  </a:lnTo>
                  <a:lnTo>
                    <a:pt x="1773" y="1503"/>
                  </a:lnTo>
                  <a:lnTo>
                    <a:pt x="1797" y="1492"/>
                  </a:lnTo>
                  <a:lnTo>
                    <a:pt x="1820" y="1477"/>
                  </a:lnTo>
                  <a:lnTo>
                    <a:pt x="1840" y="1456"/>
                  </a:lnTo>
                  <a:lnTo>
                    <a:pt x="1859" y="1433"/>
                  </a:lnTo>
                  <a:lnTo>
                    <a:pt x="1877" y="1407"/>
                  </a:lnTo>
                  <a:lnTo>
                    <a:pt x="1893" y="1378"/>
                  </a:lnTo>
                  <a:lnTo>
                    <a:pt x="1909" y="1348"/>
                  </a:lnTo>
                  <a:lnTo>
                    <a:pt x="1923" y="1318"/>
                  </a:lnTo>
                  <a:lnTo>
                    <a:pt x="1936" y="1287"/>
                  </a:lnTo>
                  <a:lnTo>
                    <a:pt x="1946" y="1257"/>
                  </a:lnTo>
                  <a:lnTo>
                    <a:pt x="1957" y="1228"/>
                  </a:lnTo>
                  <a:lnTo>
                    <a:pt x="1965" y="1202"/>
                  </a:lnTo>
                  <a:lnTo>
                    <a:pt x="1972" y="1178"/>
                  </a:lnTo>
                  <a:lnTo>
                    <a:pt x="1977" y="1156"/>
                  </a:lnTo>
                  <a:lnTo>
                    <a:pt x="1982" y="1140"/>
                  </a:lnTo>
                  <a:lnTo>
                    <a:pt x="1984" y="1127"/>
                  </a:lnTo>
                  <a:lnTo>
                    <a:pt x="1993" y="1123"/>
                  </a:lnTo>
                  <a:lnTo>
                    <a:pt x="2006" y="1120"/>
                  </a:lnTo>
                  <a:lnTo>
                    <a:pt x="2019" y="1115"/>
                  </a:lnTo>
                  <a:lnTo>
                    <a:pt x="2034" y="1111"/>
                  </a:lnTo>
                  <a:lnTo>
                    <a:pt x="2049" y="1104"/>
                  </a:lnTo>
                  <a:lnTo>
                    <a:pt x="2065" y="1098"/>
                  </a:lnTo>
                  <a:lnTo>
                    <a:pt x="2081" y="1090"/>
                  </a:lnTo>
                  <a:lnTo>
                    <a:pt x="2097" y="1082"/>
                  </a:lnTo>
                  <a:lnTo>
                    <a:pt x="2112" y="1074"/>
                  </a:lnTo>
                  <a:lnTo>
                    <a:pt x="2127" y="1066"/>
                  </a:lnTo>
                  <a:lnTo>
                    <a:pt x="2141" y="1056"/>
                  </a:lnTo>
                  <a:lnTo>
                    <a:pt x="2154" y="1046"/>
                  </a:lnTo>
                  <a:lnTo>
                    <a:pt x="2164" y="1036"/>
                  </a:lnTo>
                  <a:lnTo>
                    <a:pt x="2172" y="1026"/>
                  </a:lnTo>
                  <a:lnTo>
                    <a:pt x="2178" y="1015"/>
                  </a:lnTo>
                  <a:lnTo>
                    <a:pt x="2180" y="1004"/>
                  </a:lnTo>
                  <a:lnTo>
                    <a:pt x="2181" y="985"/>
                  </a:lnTo>
                  <a:lnTo>
                    <a:pt x="2180" y="969"/>
                  </a:lnTo>
                  <a:lnTo>
                    <a:pt x="2178" y="954"/>
                  </a:lnTo>
                  <a:lnTo>
                    <a:pt x="2173" y="942"/>
                  </a:lnTo>
                  <a:lnTo>
                    <a:pt x="2169" y="930"/>
                  </a:lnTo>
                  <a:lnTo>
                    <a:pt x="2163" y="921"/>
                  </a:lnTo>
                  <a:lnTo>
                    <a:pt x="2157" y="914"/>
                  </a:lnTo>
                  <a:lnTo>
                    <a:pt x="2152" y="9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147"/>
            <p:cNvSpPr/>
            <p:nvPr/>
          </p:nvSpPr>
          <p:spPr bwMode="auto">
            <a:xfrm>
              <a:off x="894" y="2434"/>
              <a:ext cx="48" cy="2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96" y="46"/>
                </a:cxn>
                <a:cxn ang="0">
                  <a:pos x="0" y="60"/>
                </a:cxn>
                <a:cxn ang="0">
                  <a:pos x="38" y="0"/>
                </a:cxn>
              </a:cxnLst>
              <a:rect l="0" t="0" r="r" b="b"/>
              <a:pathLst>
                <a:path w="96" h="60">
                  <a:moveTo>
                    <a:pt x="38" y="0"/>
                  </a:moveTo>
                  <a:lnTo>
                    <a:pt x="96" y="46"/>
                  </a:lnTo>
                  <a:lnTo>
                    <a:pt x="0" y="6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48"/>
            <p:cNvSpPr/>
            <p:nvPr/>
          </p:nvSpPr>
          <p:spPr bwMode="auto">
            <a:xfrm>
              <a:off x="978" y="2314"/>
              <a:ext cx="148" cy="78"/>
            </a:xfrm>
            <a:custGeom>
              <a:avLst/>
              <a:gdLst/>
              <a:ahLst/>
              <a:cxnLst>
                <a:cxn ang="0">
                  <a:pos x="248" y="9"/>
                </a:cxn>
                <a:cxn ang="0">
                  <a:pos x="296" y="64"/>
                </a:cxn>
                <a:cxn ang="0">
                  <a:pos x="295" y="92"/>
                </a:cxn>
                <a:cxn ang="0">
                  <a:pos x="291" y="115"/>
                </a:cxn>
                <a:cxn ang="0">
                  <a:pos x="282" y="132"/>
                </a:cxn>
                <a:cxn ang="0">
                  <a:pos x="272" y="145"/>
                </a:cxn>
                <a:cxn ang="0">
                  <a:pos x="264" y="150"/>
                </a:cxn>
                <a:cxn ang="0">
                  <a:pos x="255" y="153"/>
                </a:cxn>
                <a:cxn ang="0">
                  <a:pos x="244" y="154"/>
                </a:cxn>
                <a:cxn ang="0">
                  <a:pos x="234" y="154"/>
                </a:cxn>
                <a:cxn ang="0">
                  <a:pos x="223" y="153"/>
                </a:cxn>
                <a:cxn ang="0">
                  <a:pos x="211" y="152"/>
                </a:cxn>
                <a:cxn ang="0">
                  <a:pos x="200" y="148"/>
                </a:cxn>
                <a:cxn ang="0">
                  <a:pos x="187" y="146"/>
                </a:cxn>
                <a:cxn ang="0">
                  <a:pos x="141" y="130"/>
                </a:cxn>
                <a:cxn ang="0">
                  <a:pos x="102" y="109"/>
                </a:cxn>
                <a:cxn ang="0">
                  <a:pos x="69" y="87"/>
                </a:cxn>
                <a:cxn ang="0">
                  <a:pos x="45" y="64"/>
                </a:cxn>
                <a:cxn ang="0">
                  <a:pos x="26" y="42"/>
                </a:cxn>
                <a:cxn ang="0">
                  <a:pos x="13" y="25"/>
                </a:cxn>
                <a:cxn ang="0">
                  <a:pos x="6" y="12"/>
                </a:cxn>
                <a:cxn ang="0">
                  <a:pos x="4" y="8"/>
                </a:cxn>
                <a:cxn ang="0">
                  <a:pos x="0" y="0"/>
                </a:cxn>
                <a:cxn ang="0">
                  <a:pos x="15" y="8"/>
                </a:cxn>
                <a:cxn ang="0">
                  <a:pos x="31" y="15"/>
                </a:cxn>
                <a:cxn ang="0">
                  <a:pos x="47" y="22"/>
                </a:cxn>
                <a:cxn ang="0">
                  <a:pos x="64" y="26"/>
                </a:cxn>
                <a:cxn ang="0">
                  <a:pos x="81" y="30"/>
                </a:cxn>
                <a:cxn ang="0">
                  <a:pos x="98" y="33"/>
                </a:cxn>
                <a:cxn ang="0">
                  <a:pos x="115" y="34"/>
                </a:cxn>
                <a:cxn ang="0">
                  <a:pos x="133" y="36"/>
                </a:cxn>
                <a:cxn ang="0">
                  <a:pos x="148" y="36"/>
                </a:cxn>
                <a:cxn ang="0">
                  <a:pos x="163" y="34"/>
                </a:cxn>
                <a:cxn ang="0">
                  <a:pos x="178" y="32"/>
                </a:cxn>
                <a:cxn ang="0">
                  <a:pos x="193" y="29"/>
                </a:cxn>
                <a:cxn ang="0">
                  <a:pos x="206" y="25"/>
                </a:cxn>
                <a:cxn ang="0">
                  <a:pos x="220" y="21"/>
                </a:cxn>
                <a:cxn ang="0">
                  <a:pos x="234" y="15"/>
                </a:cxn>
                <a:cxn ang="0">
                  <a:pos x="248" y="9"/>
                </a:cxn>
              </a:cxnLst>
              <a:rect l="0" t="0" r="r" b="b"/>
              <a:pathLst>
                <a:path w="296" h="154">
                  <a:moveTo>
                    <a:pt x="248" y="9"/>
                  </a:moveTo>
                  <a:lnTo>
                    <a:pt x="296" y="64"/>
                  </a:lnTo>
                  <a:lnTo>
                    <a:pt x="295" y="92"/>
                  </a:lnTo>
                  <a:lnTo>
                    <a:pt x="291" y="115"/>
                  </a:lnTo>
                  <a:lnTo>
                    <a:pt x="282" y="132"/>
                  </a:lnTo>
                  <a:lnTo>
                    <a:pt x="272" y="145"/>
                  </a:lnTo>
                  <a:lnTo>
                    <a:pt x="264" y="150"/>
                  </a:lnTo>
                  <a:lnTo>
                    <a:pt x="255" y="153"/>
                  </a:lnTo>
                  <a:lnTo>
                    <a:pt x="244" y="154"/>
                  </a:lnTo>
                  <a:lnTo>
                    <a:pt x="234" y="154"/>
                  </a:lnTo>
                  <a:lnTo>
                    <a:pt x="223" y="153"/>
                  </a:lnTo>
                  <a:lnTo>
                    <a:pt x="211" y="152"/>
                  </a:lnTo>
                  <a:lnTo>
                    <a:pt x="200" y="148"/>
                  </a:lnTo>
                  <a:lnTo>
                    <a:pt x="187" y="146"/>
                  </a:lnTo>
                  <a:lnTo>
                    <a:pt x="141" y="130"/>
                  </a:lnTo>
                  <a:lnTo>
                    <a:pt x="102" y="109"/>
                  </a:lnTo>
                  <a:lnTo>
                    <a:pt x="69" y="87"/>
                  </a:lnTo>
                  <a:lnTo>
                    <a:pt x="45" y="64"/>
                  </a:lnTo>
                  <a:lnTo>
                    <a:pt x="26" y="42"/>
                  </a:lnTo>
                  <a:lnTo>
                    <a:pt x="13" y="25"/>
                  </a:lnTo>
                  <a:lnTo>
                    <a:pt x="6" y="12"/>
                  </a:lnTo>
                  <a:lnTo>
                    <a:pt x="4" y="8"/>
                  </a:lnTo>
                  <a:lnTo>
                    <a:pt x="0" y="0"/>
                  </a:lnTo>
                  <a:lnTo>
                    <a:pt x="15" y="8"/>
                  </a:lnTo>
                  <a:lnTo>
                    <a:pt x="31" y="15"/>
                  </a:lnTo>
                  <a:lnTo>
                    <a:pt x="47" y="22"/>
                  </a:lnTo>
                  <a:lnTo>
                    <a:pt x="64" y="26"/>
                  </a:lnTo>
                  <a:lnTo>
                    <a:pt x="81" y="30"/>
                  </a:lnTo>
                  <a:lnTo>
                    <a:pt x="98" y="33"/>
                  </a:lnTo>
                  <a:lnTo>
                    <a:pt x="115" y="34"/>
                  </a:lnTo>
                  <a:lnTo>
                    <a:pt x="133" y="36"/>
                  </a:lnTo>
                  <a:lnTo>
                    <a:pt x="148" y="36"/>
                  </a:lnTo>
                  <a:lnTo>
                    <a:pt x="163" y="34"/>
                  </a:lnTo>
                  <a:lnTo>
                    <a:pt x="178" y="32"/>
                  </a:lnTo>
                  <a:lnTo>
                    <a:pt x="193" y="29"/>
                  </a:lnTo>
                  <a:lnTo>
                    <a:pt x="206" y="25"/>
                  </a:lnTo>
                  <a:lnTo>
                    <a:pt x="220" y="21"/>
                  </a:lnTo>
                  <a:lnTo>
                    <a:pt x="234" y="15"/>
                  </a:lnTo>
                  <a:lnTo>
                    <a:pt x="248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Freeform 149"/>
            <p:cNvSpPr/>
            <p:nvPr/>
          </p:nvSpPr>
          <p:spPr bwMode="auto">
            <a:xfrm>
              <a:off x="1115" y="2302"/>
              <a:ext cx="62" cy="72"/>
            </a:xfrm>
            <a:custGeom>
              <a:avLst/>
              <a:gdLst/>
              <a:ahLst/>
              <a:cxnLst>
                <a:cxn ang="0">
                  <a:pos x="109" y="142"/>
                </a:cxn>
                <a:cxn ang="0">
                  <a:pos x="0" y="18"/>
                </a:cxn>
                <a:cxn ang="0">
                  <a:pos x="7" y="13"/>
                </a:cxn>
                <a:cxn ang="0">
                  <a:pos x="13" y="9"/>
                </a:cxn>
                <a:cxn ang="0">
                  <a:pos x="20" y="4"/>
                </a:cxn>
                <a:cxn ang="0">
                  <a:pos x="26" y="0"/>
                </a:cxn>
                <a:cxn ang="0">
                  <a:pos x="136" y="123"/>
                </a:cxn>
                <a:cxn ang="0">
                  <a:pos x="128" y="129"/>
                </a:cxn>
                <a:cxn ang="0">
                  <a:pos x="121" y="134"/>
                </a:cxn>
                <a:cxn ang="0">
                  <a:pos x="114" y="139"/>
                </a:cxn>
                <a:cxn ang="0">
                  <a:pos x="109" y="142"/>
                </a:cxn>
              </a:cxnLst>
              <a:rect l="0" t="0" r="r" b="b"/>
              <a:pathLst>
                <a:path w="136" h="142">
                  <a:moveTo>
                    <a:pt x="109" y="142"/>
                  </a:moveTo>
                  <a:lnTo>
                    <a:pt x="0" y="18"/>
                  </a:lnTo>
                  <a:lnTo>
                    <a:pt x="7" y="13"/>
                  </a:lnTo>
                  <a:lnTo>
                    <a:pt x="13" y="9"/>
                  </a:lnTo>
                  <a:lnTo>
                    <a:pt x="20" y="4"/>
                  </a:lnTo>
                  <a:lnTo>
                    <a:pt x="26" y="0"/>
                  </a:lnTo>
                  <a:lnTo>
                    <a:pt x="136" y="123"/>
                  </a:lnTo>
                  <a:lnTo>
                    <a:pt x="128" y="129"/>
                  </a:lnTo>
                  <a:lnTo>
                    <a:pt x="121" y="134"/>
                  </a:lnTo>
                  <a:lnTo>
                    <a:pt x="114" y="139"/>
                  </a:lnTo>
                  <a:lnTo>
                    <a:pt x="109" y="1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Freeform 150"/>
            <p:cNvSpPr/>
            <p:nvPr/>
          </p:nvSpPr>
          <p:spPr bwMode="auto">
            <a:xfrm>
              <a:off x="927" y="2084"/>
              <a:ext cx="234" cy="233"/>
            </a:xfrm>
            <a:custGeom>
              <a:avLst/>
              <a:gdLst/>
              <a:ahLst/>
              <a:cxnLst>
                <a:cxn ang="0">
                  <a:pos x="466" y="257"/>
                </a:cxn>
                <a:cxn ang="0">
                  <a:pos x="457" y="302"/>
                </a:cxn>
                <a:cxn ang="0">
                  <a:pos x="439" y="345"/>
                </a:cxn>
                <a:cxn ang="0">
                  <a:pos x="415" y="381"/>
                </a:cxn>
                <a:cxn ang="0">
                  <a:pos x="382" y="414"/>
                </a:cxn>
                <a:cxn ang="0">
                  <a:pos x="345" y="438"/>
                </a:cxn>
                <a:cxn ang="0">
                  <a:pos x="303" y="456"/>
                </a:cxn>
                <a:cxn ang="0">
                  <a:pos x="258" y="465"/>
                </a:cxn>
                <a:cxn ang="0">
                  <a:pos x="211" y="465"/>
                </a:cxn>
                <a:cxn ang="0">
                  <a:pos x="165" y="456"/>
                </a:cxn>
                <a:cxn ang="0">
                  <a:pos x="123" y="439"/>
                </a:cxn>
                <a:cxn ang="0">
                  <a:pos x="85" y="414"/>
                </a:cxn>
                <a:cxn ang="0">
                  <a:pos x="53" y="381"/>
                </a:cxn>
                <a:cxn ang="0">
                  <a:pos x="28" y="343"/>
                </a:cxn>
                <a:cxn ang="0">
                  <a:pos x="10" y="302"/>
                </a:cxn>
                <a:cxn ang="0">
                  <a:pos x="1" y="256"/>
                </a:cxn>
                <a:cxn ang="0">
                  <a:pos x="1" y="210"/>
                </a:cxn>
                <a:cxn ang="0">
                  <a:pos x="10" y="165"/>
                </a:cxn>
                <a:cxn ang="0">
                  <a:pos x="28" y="123"/>
                </a:cxn>
                <a:cxn ang="0">
                  <a:pos x="53" y="85"/>
                </a:cxn>
                <a:cxn ang="0">
                  <a:pos x="85" y="53"/>
                </a:cxn>
                <a:cxn ang="0">
                  <a:pos x="123" y="28"/>
                </a:cxn>
                <a:cxn ang="0">
                  <a:pos x="165" y="11"/>
                </a:cxn>
                <a:cxn ang="0">
                  <a:pos x="211" y="1"/>
                </a:cxn>
                <a:cxn ang="0">
                  <a:pos x="257" y="1"/>
                </a:cxn>
                <a:cxn ang="0">
                  <a:pos x="302" y="11"/>
                </a:cxn>
                <a:cxn ang="0">
                  <a:pos x="343" y="28"/>
                </a:cxn>
                <a:cxn ang="0">
                  <a:pos x="381" y="53"/>
                </a:cxn>
                <a:cxn ang="0">
                  <a:pos x="413" y="85"/>
                </a:cxn>
                <a:cxn ang="0">
                  <a:pos x="440" y="123"/>
                </a:cxn>
                <a:cxn ang="0">
                  <a:pos x="457" y="165"/>
                </a:cxn>
                <a:cxn ang="0">
                  <a:pos x="466" y="210"/>
                </a:cxn>
              </a:cxnLst>
              <a:rect l="0" t="0" r="r" b="b"/>
              <a:pathLst>
                <a:path w="468" h="467">
                  <a:moveTo>
                    <a:pt x="468" y="233"/>
                  </a:moveTo>
                  <a:lnTo>
                    <a:pt x="466" y="257"/>
                  </a:lnTo>
                  <a:lnTo>
                    <a:pt x="463" y="280"/>
                  </a:lnTo>
                  <a:lnTo>
                    <a:pt x="457" y="302"/>
                  </a:lnTo>
                  <a:lnTo>
                    <a:pt x="449" y="324"/>
                  </a:lnTo>
                  <a:lnTo>
                    <a:pt x="439" y="345"/>
                  </a:lnTo>
                  <a:lnTo>
                    <a:pt x="427" y="363"/>
                  </a:lnTo>
                  <a:lnTo>
                    <a:pt x="415" y="381"/>
                  </a:lnTo>
                  <a:lnTo>
                    <a:pt x="400" y="397"/>
                  </a:lnTo>
                  <a:lnTo>
                    <a:pt x="382" y="414"/>
                  </a:lnTo>
                  <a:lnTo>
                    <a:pt x="364" y="426"/>
                  </a:lnTo>
                  <a:lnTo>
                    <a:pt x="345" y="438"/>
                  </a:lnTo>
                  <a:lnTo>
                    <a:pt x="325" y="448"/>
                  </a:lnTo>
                  <a:lnTo>
                    <a:pt x="303" y="456"/>
                  </a:lnTo>
                  <a:lnTo>
                    <a:pt x="281" y="462"/>
                  </a:lnTo>
                  <a:lnTo>
                    <a:pt x="258" y="465"/>
                  </a:lnTo>
                  <a:lnTo>
                    <a:pt x="234" y="467"/>
                  </a:lnTo>
                  <a:lnTo>
                    <a:pt x="211" y="465"/>
                  </a:lnTo>
                  <a:lnTo>
                    <a:pt x="188" y="462"/>
                  </a:lnTo>
                  <a:lnTo>
                    <a:pt x="165" y="456"/>
                  </a:lnTo>
                  <a:lnTo>
                    <a:pt x="144" y="449"/>
                  </a:lnTo>
                  <a:lnTo>
                    <a:pt x="123" y="439"/>
                  </a:lnTo>
                  <a:lnTo>
                    <a:pt x="104" y="427"/>
                  </a:lnTo>
                  <a:lnTo>
                    <a:pt x="85" y="414"/>
                  </a:lnTo>
                  <a:lnTo>
                    <a:pt x="68" y="399"/>
                  </a:lnTo>
                  <a:lnTo>
                    <a:pt x="53" y="381"/>
                  </a:lnTo>
                  <a:lnTo>
                    <a:pt x="39" y="363"/>
                  </a:lnTo>
                  <a:lnTo>
                    <a:pt x="28" y="343"/>
                  </a:lnTo>
                  <a:lnTo>
                    <a:pt x="17" y="323"/>
                  </a:lnTo>
                  <a:lnTo>
                    <a:pt x="10" y="302"/>
                  </a:lnTo>
                  <a:lnTo>
                    <a:pt x="4" y="279"/>
                  </a:lnTo>
                  <a:lnTo>
                    <a:pt x="1" y="256"/>
                  </a:lnTo>
                  <a:lnTo>
                    <a:pt x="0" y="233"/>
                  </a:lnTo>
                  <a:lnTo>
                    <a:pt x="1" y="210"/>
                  </a:lnTo>
                  <a:lnTo>
                    <a:pt x="4" y="187"/>
                  </a:lnTo>
                  <a:lnTo>
                    <a:pt x="10" y="165"/>
                  </a:lnTo>
                  <a:lnTo>
                    <a:pt x="17" y="143"/>
                  </a:lnTo>
                  <a:lnTo>
                    <a:pt x="28" y="123"/>
                  </a:lnTo>
                  <a:lnTo>
                    <a:pt x="39" y="104"/>
                  </a:lnTo>
                  <a:lnTo>
                    <a:pt x="53" y="85"/>
                  </a:lnTo>
                  <a:lnTo>
                    <a:pt x="68" y="68"/>
                  </a:lnTo>
                  <a:lnTo>
                    <a:pt x="85" y="53"/>
                  </a:lnTo>
                  <a:lnTo>
                    <a:pt x="104" y="39"/>
                  </a:lnTo>
                  <a:lnTo>
                    <a:pt x="123" y="28"/>
                  </a:lnTo>
                  <a:lnTo>
                    <a:pt x="144" y="17"/>
                  </a:lnTo>
                  <a:lnTo>
                    <a:pt x="165" y="11"/>
                  </a:lnTo>
                  <a:lnTo>
                    <a:pt x="188" y="5"/>
                  </a:lnTo>
                  <a:lnTo>
                    <a:pt x="211" y="1"/>
                  </a:lnTo>
                  <a:lnTo>
                    <a:pt x="234" y="0"/>
                  </a:lnTo>
                  <a:lnTo>
                    <a:pt x="257" y="1"/>
                  </a:lnTo>
                  <a:lnTo>
                    <a:pt x="280" y="5"/>
                  </a:lnTo>
                  <a:lnTo>
                    <a:pt x="302" y="11"/>
                  </a:lnTo>
                  <a:lnTo>
                    <a:pt x="324" y="17"/>
                  </a:lnTo>
                  <a:lnTo>
                    <a:pt x="343" y="28"/>
                  </a:lnTo>
                  <a:lnTo>
                    <a:pt x="363" y="39"/>
                  </a:lnTo>
                  <a:lnTo>
                    <a:pt x="381" y="53"/>
                  </a:lnTo>
                  <a:lnTo>
                    <a:pt x="398" y="68"/>
                  </a:lnTo>
                  <a:lnTo>
                    <a:pt x="413" y="85"/>
                  </a:lnTo>
                  <a:lnTo>
                    <a:pt x="427" y="104"/>
                  </a:lnTo>
                  <a:lnTo>
                    <a:pt x="440" y="123"/>
                  </a:lnTo>
                  <a:lnTo>
                    <a:pt x="449" y="143"/>
                  </a:lnTo>
                  <a:lnTo>
                    <a:pt x="457" y="165"/>
                  </a:lnTo>
                  <a:lnTo>
                    <a:pt x="463" y="187"/>
                  </a:lnTo>
                  <a:lnTo>
                    <a:pt x="466" y="210"/>
                  </a:lnTo>
                  <a:lnTo>
                    <a:pt x="468" y="2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Freeform 151"/>
            <p:cNvSpPr/>
            <p:nvPr/>
          </p:nvSpPr>
          <p:spPr bwMode="auto">
            <a:xfrm>
              <a:off x="917" y="1952"/>
              <a:ext cx="214" cy="144"/>
            </a:xfrm>
            <a:custGeom>
              <a:avLst/>
              <a:gdLst/>
              <a:ahLst/>
              <a:cxnLst>
                <a:cxn ang="0">
                  <a:pos x="205" y="11"/>
                </a:cxn>
                <a:cxn ang="0">
                  <a:pos x="227" y="28"/>
                </a:cxn>
                <a:cxn ang="0">
                  <a:pos x="241" y="48"/>
                </a:cxn>
                <a:cxn ang="0">
                  <a:pos x="252" y="67"/>
                </a:cxn>
                <a:cxn ang="0">
                  <a:pos x="258" y="86"/>
                </a:cxn>
                <a:cxn ang="0">
                  <a:pos x="268" y="103"/>
                </a:cxn>
                <a:cxn ang="0">
                  <a:pos x="279" y="118"/>
                </a:cxn>
                <a:cxn ang="0">
                  <a:pos x="298" y="126"/>
                </a:cxn>
                <a:cxn ang="0">
                  <a:pos x="317" y="127"/>
                </a:cxn>
                <a:cxn ang="0">
                  <a:pos x="330" y="125"/>
                </a:cxn>
                <a:cxn ang="0">
                  <a:pos x="341" y="122"/>
                </a:cxn>
                <a:cxn ang="0">
                  <a:pos x="353" y="119"/>
                </a:cxn>
                <a:cxn ang="0">
                  <a:pos x="367" y="113"/>
                </a:cxn>
                <a:cxn ang="0">
                  <a:pos x="383" y="111"/>
                </a:cxn>
                <a:cxn ang="0">
                  <a:pos x="397" y="115"/>
                </a:cxn>
                <a:cxn ang="0">
                  <a:pos x="412" y="132"/>
                </a:cxn>
                <a:cxn ang="0">
                  <a:pos x="425" y="170"/>
                </a:cxn>
                <a:cxn ang="0">
                  <a:pos x="416" y="247"/>
                </a:cxn>
                <a:cxn ang="0">
                  <a:pos x="390" y="274"/>
                </a:cxn>
                <a:cxn ang="0">
                  <a:pos x="353" y="256"/>
                </a:cxn>
                <a:cxn ang="0">
                  <a:pos x="315" y="243"/>
                </a:cxn>
                <a:cxn ang="0">
                  <a:pos x="273" y="236"/>
                </a:cxn>
                <a:cxn ang="0">
                  <a:pos x="238" y="235"/>
                </a:cxn>
                <a:cxn ang="0">
                  <a:pos x="207" y="240"/>
                </a:cxn>
                <a:cxn ang="0">
                  <a:pos x="178" y="247"/>
                </a:cxn>
                <a:cxn ang="0">
                  <a:pos x="150" y="257"/>
                </a:cxn>
                <a:cxn ang="0">
                  <a:pos x="0" y="183"/>
                </a:cxn>
                <a:cxn ang="0">
                  <a:pos x="17" y="157"/>
                </a:cxn>
                <a:cxn ang="0">
                  <a:pos x="37" y="125"/>
                </a:cxn>
                <a:cxn ang="0">
                  <a:pos x="62" y="91"/>
                </a:cxn>
                <a:cxn ang="0">
                  <a:pos x="88" y="60"/>
                </a:cxn>
                <a:cxn ang="0">
                  <a:pos x="114" y="33"/>
                </a:cxn>
                <a:cxn ang="0">
                  <a:pos x="142" y="12"/>
                </a:cxn>
                <a:cxn ang="0">
                  <a:pos x="167" y="1"/>
                </a:cxn>
                <a:cxn ang="0">
                  <a:pos x="192" y="4"/>
                </a:cxn>
              </a:cxnLst>
              <a:rect l="0" t="0" r="r" b="b"/>
              <a:pathLst>
                <a:path w="425" h="286">
                  <a:moveTo>
                    <a:pt x="192" y="4"/>
                  </a:moveTo>
                  <a:lnTo>
                    <a:pt x="205" y="11"/>
                  </a:lnTo>
                  <a:lnTo>
                    <a:pt x="218" y="19"/>
                  </a:lnTo>
                  <a:lnTo>
                    <a:pt x="227" y="28"/>
                  </a:lnTo>
                  <a:lnTo>
                    <a:pt x="235" y="37"/>
                  </a:lnTo>
                  <a:lnTo>
                    <a:pt x="241" y="48"/>
                  </a:lnTo>
                  <a:lnTo>
                    <a:pt x="247" y="57"/>
                  </a:lnTo>
                  <a:lnTo>
                    <a:pt x="252" y="67"/>
                  </a:lnTo>
                  <a:lnTo>
                    <a:pt x="255" y="76"/>
                  </a:lnTo>
                  <a:lnTo>
                    <a:pt x="258" y="86"/>
                  </a:lnTo>
                  <a:lnTo>
                    <a:pt x="263" y="95"/>
                  </a:lnTo>
                  <a:lnTo>
                    <a:pt x="268" y="103"/>
                  </a:lnTo>
                  <a:lnTo>
                    <a:pt x="272" y="111"/>
                  </a:lnTo>
                  <a:lnTo>
                    <a:pt x="279" y="118"/>
                  </a:lnTo>
                  <a:lnTo>
                    <a:pt x="288" y="122"/>
                  </a:lnTo>
                  <a:lnTo>
                    <a:pt x="298" y="126"/>
                  </a:lnTo>
                  <a:lnTo>
                    <a:pt x="310" y="127"/>
                  </a:lnTo>
                  <a:lnTo>
                    <a:pt x="317" y="127"/>
                  </a:lnTo>
                  <a:lnTo>
                    <a:pt x="324" y="126"/>
                  </a:lnTo>
                  <a:lnTo>
                    <a:pt x="330" y="125"/>
                  </a:lnTo>
                  <a:lnTo>
                    <a:pt x="336" y="124"/>
                  </a:lnTo>
                  <a:lnTo>
                    <a:pt x="341" y="122"/>
                  </a:lnTo>
                  <a:lnTo>
                    <a:pt x="347" y="120"/>
                  </a:lnTo>
                  <a:lnTo>
                    <a:pt x="353" y="119"/>
                  </a:lnTo>
                  <a:lnTo>
                    <a:pt x="358" y="117"/>
                  </a:lnTo>
                  <a:lnTo>
                    <a:pt x="367" y="113"/>
                  </a:lnTo>
                  <a:lnTo>
                    <a:pt x="375" y="111"/>
                  </a:lnTo>
                  <a:lnTo>
                    <a:pt x="383" y="111"/>
                  </a:lnTo>
                  <a:lnTo>
                    <a:pt x="390" y="112"/>
                  </a:lnTo>
                  <a:lnTo>
                    <a:pt x="397" y="115"/>
                  </a:lnTo>
                  <a:lnTo>
                    <a:pt x="404" y="121"/>
                  </a:lnTo>
                  <a:lnTo>
                    <a:pt x="412" y="132"/>
                  </a:lnTo>
                  <a:lnTo>
                    <a:pt x="420" y="144"/>
                  </a:lnTo>
                  <a:lnTo>
                    <a:pt x="425" y="170"/>
                  </a:lnTo>
                  <a:lnTo>
                    <a:pt x="423" y="205"/>
                  </a:lnTo>
                  <a:lnTo>
                    <a:pt x="416" y="247"/>
                  </a:lnTo>
                  <a:lnTo>
                    <a:pt x="407" y="286"/>
                  </a:lnTo>
                  <a:lnTo>
                    <a:pt x="390" y="274"/>
                  </a:lnTo>
                  <a:lnTo>
                    <a:pt x="373" y="264"/>
                  </a:lnTo>
                  <a:lnTo>
                    <a:pt x="353" y="256"/>
                  </a:lnTo>
                  <a:lnTo>
                    <a:pt x="334" y="248"/>
                  </a:lnTo>
                  <a:lnTo>
                    <a:pt x="315" y="243"/>
                  </a:lnTo>
                  <a:lnTo>
                    <a:pt x="294" y="239"/>
                  </a:lnTo>
                  <a:lnTo>
                    <a:pt x="273" y="236"/>
                  </a:lnTo>
                  <a:lnTo>
                    <a:pt x="253" y="235"/>
                  </a:lnTo>
                  <a:lnTo>
                    <a:pt x="238" y="235"/>
                  </a:lnTo>
                  <a:lnTo>
                    <a:pt x="222" y="238"/>
                  </a:lnTo>
                  <a:lnTo>
                    <a:pt x="207" y="240"/>
                  </a:lnTo>
                  <a:lnTo>
                    <a:pt x="193" y="242"/>
                  </a:lnTo>
                  <a:lnTo>
                    <a:pt x="178" y="247"/>
                  </a:lnTo>
                  <a:lnTo>
                    <a:pt x="164" y="251"/>
                  </a:lnTo>
                  <a:lnTo>
                    <a:pt x="150" y="257"/>
                  </a:lnTo>
                  <a:lnTo>
                    <a:pt x="136" y="263"/>
                  </a:lnTo>
                  <a:lnTo>
                    <a:pt x="0" y="183"/>
                  </a:lnTo>
                  <a:lnTo>
                    <a:pt x="7" y="171"/>
                  </a:lnTo>
                  <a:lnTo>
                    <a:pt x="17" y="157"/>
                  </a:lnTo>
                  <a:lnTo>
                    <a:pt x="26" y="141"/>
                  </a:lnTo>
                  <a:lnTo>
                    <a:pt x="37" y="125"/>
                  </a:lnTo>
                  <a:lnTo>
                    <a:pt x="49" y="109"/>
                  </a:lnTo>
                  <a:lnTo>
                    <a:pt x="62" y="91"/>
                  </a:lnTo>
                  <a:lnTo>
                    <a:pt x="74" y="75"/>
                  </a:lnTo>
                  <a:lnTo>
                    <a:pt x="88" y="60"/>
                  </a:lnTo>
                  <a:lnTo>
                    <a:pt x="101" y="45"/>
                  </a:lnTo>
                  <a:lnTo>
                    <a:pt x="114" y="33"/>
                  </a:lnTo>
                  <a:lnTo>
                    <a:pt x="128" y="21"/>
                  </a:lnTo>
                  <a:lnTo>
                    <a:pt x="142" y="12"/>
                  </a:lnTo>
                  <a:lnTo>
                    <a:pt x="155" y="5"/>
                  </a:lnTo>
                  <a:lnTo>
                    <a:pt x="167" y="1"/>
                  </a:lnTo>
                  <a:lnTo>
                    <a:pt x="180" y="0"/>
                  </a:lnTo>
                  <a:lnTo>
                    <a:pt x="192" y="4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152"/>
            <p:cNvSpPr/>
            <p:nvPr/>
          </p:nvSpPr>
          <p:spPr bwMode="auto">
            <a:xfrm>
              <a:off x="851" y="2030"/>
              <a:ext cx="121" cy="7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41" y="122"/>
                </a:cxn>
                <a:cxn ang="0">
                  <a:pos x="233" y="128"/>
                </a:cxn>
                <a:cxn ang="0">
                  <a:pos x="226" y="134"/>
                </a:cxn>
                <a:cxn ang="0">
                  <a:pos x="218" y="139"/>
                </a:cxn>
                <a:cxn ang="0">
                  <a:pos x="211" y="145"/>
                </a:cxn>
                <a:cxn ang="0">
                  <a:pos x="0" y="55"/>
                </a:cxn>
                <a:cxn ang="0">
                  <a:pos x="29" y="0"/>
                </a:cxn>
              </a:cxnLst>
              <a:rect l="0" t="0" r="r" b="b"/>
              <a:pathLst>
                <a:path w="241" h="145">
                  <a:moveTo>
                    <a:pt x="29" y="0"/>
                  </a:moveTo>
                  <a:lnTo>
                    <a:pt x="241" y="122"/>
                  </a:lnTo>
                  <a:lnTo>
                    <a:pt x="233" y="128"/>
                  </a:lnTo>
                  <a:lnTo>
                    <a:pt x="226" y="134"/>
                  </a:lnTo>
                  <a:lnTo>
                    <a:pt x="218" y="139"/>
                  </a:lnTo>
                  <a:lnTo>
                    <a:pt x="211" y="145"/>
                  </a:lnTo>
                  <a:lnTo>
                    <a:pt x="0" y="5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153"/>
            <p:cNvSpPr/>
            <p:nvPr/>
          </p:nvSpPr>
          <p:spPr bwMode="auto">
            <a:xfrm>
              <a:off x="746" y="2093"/>
              <a:ext cx="225" cy="381"/>
            </a:xfrm>
            <a:custGeom>
              <a:avLst/>
              <a:gdLst/>
              <a:ahLst/>
              <a:cxnLst>
                <a:cxn ang="0">
                  <a:pos x="302" y="0"/>
                </a:cxn>
                <a:cxn ang="0">
                  <a:pos x="400" y="42"/>
                </a:cxn>
                <a:cxn ang="0">
                  <a:pos x="385" y="60"/>
                </a:cxn>
                <a:cxn ang="0">
                  <a:pos x="372" y="80"/>
                </a:cxn>
                <a:cxn ang="0">
                  <a:pos x="361" y="101"/>
                </a:cxn>
                <a:cxn ang="0">
                  <a:pos x="351" y="121"/>
                </a:cxn>
                <a:cxn ang="0">
                  <a:pos x="343" y="144"/>
                </a:cxn>
                <a:cxn ang="0">
                  <a:pos x="338" y="167"/>
                </a:cxn>
                <a:cxn ang="0">
                  <a:pos x="334" y="192"/>
                </a:cxn>
                <a:cxn ang="0">
                  <a:pos x="333" y="216"/>
                </a:cxn>
                <a:cxn ang="0">
                  <a:pos x="334" y="242"/>
                </a:cxn>
                <a:cxn ang="0">
                  <a:pos x="338" y="268"/>
                </a:cxn>
                <a:cxn ang="0">
                  <a:pos x="344" y="293"/>
                </a:cxn>
                <a:cxn ang="0">
                  <a:pos x="353" y="317"/>
                </a:cxn>
                <a:cxn ang="0">
                  <a:pos x="364" y="340"/>
                </a:cxn>
                <a:cxn ang="0">
                  <a:pos x="377" y="362"/>
                </a:cxn>
                <a:cxn ang="0">
                  <a:pos x="393" y="383"/>
                </a:cxn>
                <a:cxn ang="0">
                  <a:pos x="410" y="402"/>
                </a:cxn>
                <a:cxn ang="0">
                  <a:pos x="415" y="407"/>
                </a:cxn>
                <a:cxn ang="0">
                  <a:pos x="419" y="412"/>
                </a:cxn>
                <a:cxn ang="0">
                  <a:pos x="425" y="416"/>
                </a:cxn>
                <a:cxn ang="0">
                  <a:pos x="430" y="420"/>
                </a:cxn>
                <a:cxn ang="0">
                  <a:pos x="435" y="424"/>
                </a:cxn>
                <a:cxn ang="0">
                  <a:pos x="440" y="428"/>
                </a:cxn>
                <a:cxn ang="0">
                  <a:pos x="446" y="432"/>
                </a:cxn>
                <a:cxn ang="0">
                  <a:pos x="450" y="436"/>
                </a:cxn>
                <a:cxn ang="0">
                  <a:pos x="259" y="748"/>
                </a:cxn>
                <a:cxn ang="0">
                  <a:pos x="145" y="764"/>
                </a:cxn>
                <a:cxn ang="0">
                  <a:pos x="191" y="627"/>
                </a:cxn>
                <a:cxn ang="0">
                  <a:pos x="0" y="417"/>
                </a:cxn>
                <a:cxn ang="0">
                  <a:pos x="8" y="404"/>
                </a:cxn>
                <a:cxn ang="0">
                  <a:pos x="18" y="386"/>
                </a:cxn>
                <a:cxn ang="0">
                  <a:pos x="30" y="367"/>
                </a:cxn>
                <a:cxn ang="0">
                  <a:pos x="44" y="344"/>
                </a:cxn>
                <a:cxn ang="0">
                  <a:pos x="59" y="319"/>
                </a:cxn>
                <a:cxn ang="0">
                  <a:pos x="76" y="293"/>
                </a:cxn>
                <a:cxn ang="0">
                  <a:pos x="95" y="265"/>
                </a:cxn>
                <a:cxn ang="0">
                  <a:pos x="114" y="237"/>
                </a:cxn>
                <a:cxn ang="0">
                  <a:pos x="135" y="207"/>
                </a:cxn>
                <a:cxn ang="0">
                  <a:pos x="157" y="177"/>
                </a:cxn>
                <a:cxn ang="0">
                  <a:pos x="179" y="146"/>
                </a:cxn>
                <a:cxn ang="0">
                  <a:pos x="203" y="116"/>
                </a:cxn>
                <a:cxn ang="0">
                  <a:pos x="226" y="85"/>
                </a:cxn>
                <a:cxn ang="0">
                  <a:pos x="251" y="56"/>
                </a:cxn>
                <a:cxn ang="0">
                  <a:pos x="277" y="27"/>
                </a:cxn>
                <a:cxn ang="0">
                  <a:pos x="302" y="0"/>
                </a:cxn>
              </a:cxnLst>
              <a:rect l="0" t="0" r="r" b="b"/>
              <a:pathLst>
                <a:path w="450" h="764">
                  <a:moveTo>
                    <a:pt x="302" y="0"/>
                  </a:moveTo>
                  <a:lnTo>
                    <a:pt x="400" y="42"/>
                  </a:lnTo>
                  <a:lnTo>
                    <a:pt x="385" y="60"/>
                  </a:lnTo>
                  <a:lnTo>
                    <a:pt x="372" y="80"/>
                  </a:lnTo>
                  <a:lnTo>
                    <a:pt x="361" y="101"/>
                  </a:lnTo>
                  <a:lnTo>
                    <a:pt x="351" y="121"/>
                  </a:lnTo>
                  <a:lnTo>
                    <a:pt x="343" y="144"/>
                  </a:lnTo>
                  <a:lnTo>
                    <a:pt x="338" y="167"/>
                  </a:lnTo>
                  <a:lnTo>
                    <a:pt x="334" y="192"/>
                  </a:lnTo>
                  <a:lnTo>
                    <a:pt x="333" y="216"/>
                  </a:lnTo>
                  <a:lnTo>
                    <a:pt x="334" y="242"/>
                  </a:lnTo>
                  <a:lnTo>
                    <a:pt x="338" y="268"/>
                  </a:lnTo>
                  <a:lnTo>
                    <a:pt x="344" y="293"/>
                  </a:lnTo>
                  <a:lnTo>
                    <a:pt x="353" y="317"/>
                  </a:lnTo>
                  <a:lnTo>
                    <a:pt x="364" y="340"/>
                  </a:lnTo>
                  <a:lnTo>
                    <a:pt x="377" y="362"/>
                  </a:lnTo>
                  <a:lnTo>
                    <a:pt x="393" y="383"/>
                  </a:lnTo>
                  <a:lnTo>
                    <a:pt x="410" y="402"/>
                  </a:lnTo>
                  <a:lnTo>
                    <a:pt x="415" y="407"/>
                  </a:lnTo>
                  <a:lnTo>
                    <a:pt x="419" y="412"/>
                  </a:lnTo>
                  <a:lnTo>
                    <a:pt x="425" y="416"/>
                  </a:lnTo>
                  <a:lnTo>
                    <a:pt x="430" y="420"/>
                  </a:lnTo>
                  <a:lnTo>
                    <a:pt x="435" y="424"/>
                  </a:lnTo>
                  <a:lnTo>
                    <a:pt x="440" y="428"/>
                  </a:lnTo>
                  <a:lnTo>
                    <a:pt x="446" y="432"/>
                  </a:lnTo>
                  <a:lnTo>
                    <a:pt x="450" y="436"/>
                  </a:lnTo>
                  <a:lnTo>
                    <a:pt x="259" y="748"/>
                  </a:lnTo>
                  <a:lnTo>
                    <a:pt x="145" y="764"/>
                  </a:lnTo>
                  <a:lnTo>
                    <a:pt x="191" y="627"/>
                  </a:lnTo>
                  <a:lnTo>
                    <a:pt x="0" y="417"/>
                  </a:lnTo>
                  <a:lnTo>
                    <a:pt x="8" y="404"/>
                  </a:lnTo>
                  <a:lnTo>
                    <a:pt x="18" y="386"/>
                  </a:lnTo>
                  <a:lnTo>
                    <a:pt x="30" y="367"/>
                  </a:lnTo>
                  <a:lnTo>
                    <a:pt x="44" y="344"/>
                  </a:lnTo>
                  <a:lnTo>
                    <a:pt x="59" y="319"/>
                  </a:lnTo>
                  <a:lnTo>
                    <a:pt x="76" y="293"/>
                  </a:lnTo>
                  <a:lnTo>
                    <a:pt x="95" y="265"/>
                  </a:lnTo>
                  <a:lnTo>
                    <a:pt x="114" y="237"/>
                  </a:lnTo>
                  <a:lnTo>
                    <a:pt x="135" y="207"/>
                  </a:lnTo>
                  <a:lnTo>
                    <a:pt x="157" y="177"/>
                  </a:lnTo>
                  <a:lnTo>
                    <a:pt x="179" y="146"/>
                  </a:lnTo>
                  <a:lnTo>
                    <a:pt x="203" y="116"/>
                  </a:lnTo>
                  <a:lnTo>
                    <a:pt x="226" y="85"/>
                  </a:lnTo>
                  <a:lnTo>
                    <a:pt x="251" y="56"/>
                  </a:lnTo>
                  <a:lnTo>
                    <a:pt x="277" y="27"/>
                  </a:lnTo>
                  <a:lnTo>
                    <a:pt x="30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154"/>
            <p:cNvSpPr/>
            <p:nvPr/>
          </p:nvSpPr>
          <p:spPr bwMode="auto">
            <a:xfrm>
              <a:off x="695" y="2279"/>
              <a:ext cx="132" cy="180"/>
            </a:xfrm>
            <a:custGeom>
              <a:avLst/>
              <a:gdLst/>
              <a:ahLst/>
              <a:cxnLst>
                <a:cxn ang="0">
                  <a:pos x="71" y="54"/>
                </a:cxn>
                <a:cxn ang="0">
                  <a:pos x="259" y="260"/>
                </a:cxn>
                <a:cxn ang="0">
                  <a:pos x="225" y="360"/>
                </a:cxn>
                <a:cxn ang="0">
                  <a:pos x="0" y="101"/>
                </a:cxn>
                <a:cxn ang="0">
                  <a:pos x="22" y="0"/>
                </a:cxn>
                <a:cxn ang="0">
                  <a:pos x="65" y="48"/>
                </a:cxn>
                <a:cxn ang="0">
                  <a:pos x="64" y="49"/>
                </a:cxn>
                <a:cxn ang="0">
                  <a:pos x="64" y="49"/>
                </a:cxn>
                <a:cxn ang="0">
                  <a:pos x="64" y="50"/>
                </a:cxn>
                <a:cxn ang="0">
                  <a:pos x="64" y="50"/>
                </a:cxn>
                <a:cxn ang="0">
                  <a:pos x="71" y="54"/>
                </a:cxn>
              </a:cxnLst>
              <a:rect l="0" t="0" r="r" b="b"/>
              <a:pathLst>
                <a:path w="259" h="360">
                  <a:moveTo>
                    <a:pt x="71" y="54"/>
                  </a:moveTo>
                  <a:lnTo>
                    <a:pt x="259" y="260"/>
                  </a:lnTo>
                  <a:lnTo>
                    <a:pt x="225" y="360"/>
                  </a:lnTo>
                  <a:lnTo>
                    <a:pt x="0" y="101"/>
                  </a:lnTo>
                  <a:lnTo>
                    <a:pt x="22" y="0"/>
                  </a:lnTo>
                  <a:lnTo>
                    <a:pt x="65" y="48"/>
                  </a:lnTo>
                  <a:lnTo>
                    <a:pt x="64" y="49"/>
                  </a:lnTo>
                  <a:lnTo>
                    <a:pt x="64" y="49"/>
                  </a:lnTo>
                  <a:lnTo>
                    <a:pt x="64" y="50"/>
                  </a:lnTo>
                  <a:lnTo>
                    <a:pt x="64" y="50"/>
                  </a:lnTo>
                  <a:lnTo>
                    <a:pt x="71" y="54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155"/>
            <p:cNvSpPr/>
            <p:nvPr/>
          </p:nvSpPr>
          <p:spPr bwMode="auto">
            <a:xfrm>
              <a:off x="213" y="2451"/>
              <a:ext cx="165" cy="103"/>
            </a:xfrm>
            <a:custGeom>
              <a:avLst/>
              <a:gdLst/>
              <a:ahLst/>
              <a:cxnLst>
                <a:cxn ang="0">
                  <a:pos x="328" y="122"/>
                </a:cxn>
                <a:cxn ang="0">
                  <a:pos x="320" y="121"/>
                </a:cxn>
                <a:cxn ang="0">
                  <a:pos x="306" y="117"/>
                </a:cxn>
                <a:cxn ang="0">
                  <a:pos x="286" y="111"/>
                </a:cxn>
                <a:cxn ang="0">
                  <a:pos x="261" y="101"/>
                </a:cxn>
                <a:cxn ang="0">
                  <a:pos x="245" y="87"/>
                </a:cxn>
                <a:cxn ang="0">
                  <a:pos x="238" y="76"/>
                </a:cxn>
                <a:cxn ang="0">
                  <a:pos x="226" y="65"/>
                </a:cxn>
                <a:cxn ang="0">
                  <a:pos x="209" y="63"/>
                </a:cxn>
                <a:cxn ang="0">
                  <a:pos x="194" y="71"/>
                </a:cxn>
                <a:cxn ang="0">
                  <a:pos x="181" y="90"/>
                </a:cxn>
                <a:cxn ang="0">
                  <a:pos x="171" y="116"/>
                </a:cxn>
                <a:cxn ang="0">
                  <a:pos x="162" y="141"/>
                </a:cxn>
                <a:cxn ang="0">
                  <a:pos x="155" y="162"/>
                </a:cxn>
                <a:cxn ang="0">
                  <a:pos x="143" y="187"/>
                </a:cxn>
                <a:cxn ang="0">
                  <a:pos x="128" y="205"/>
                </a:cxn>
                <a:cxn ang="0">
                  <a:pos x="114" y="208"/>
                </a:cxn>
                <a:cxn ang="0">
                  <a:pos x="105" y="202"/>
                </a:cxn>
                <a:cxn ang="0">
                  <a:pos x="103" y="186"/>
                </a:cxn>
                <a:cxn ang="0">
                  <a:pos x="118" y="146"/>
                </a:cxn>
                <a:cxn ang="0">
                  <a:pos x="135" y="106"/>
                </a:cxn>
                <a:cxn ang="0">
                  <a:pos x="148" y="75"/>
                </a:cxn>
                <a:cxn ang="0">
                  <a:pos x="149" y="55"/>
                </a:cxn>
                <a:cxn ang="0">
                  <a:pos x="146" y="40"/>
                </a:cxn>
                <a:cxn ang="0">
                  <a:pos x="133" y="33"/>
                </a:cxn>
                <a:cxn ang="0">
                  <a:pos x="123" y="35"/>
                </a:cxn>
                <a:cxn ang="0">
                  <a:pos x="116" y="40"/>
                </a:cxn>
                <a:cxn ang="0">
                  <a:pos x="108" y="43"/>
                </a:cxn>
                <a:cxn ang="0">
                  <a:pos x="96" y="47"/>
                </a:cxn>
                <a:cxn ang="0">
                  <a:pos x="83" y="55"/>
                </a:cxn>
                <a:cxn ang="0">
                  <a:pos x="71" y="69"/>
                </a:cxn>
                <a:cxn ang="0">
                  <a:pos x="57" y="87"/>
                </a:cxn>
                <a:cxn ang="0">
                  <a:pos x="44" y="106"/>
                </a:cxn>
                <a:cxn ang="0">
                  <a:pos x="32" y="123"/>
                </a:cxn>
                <a:cxn ang="0">
                  <a:pos x="19" y="139"/>
                </a:cxn>
                <a:cxn ang="0">
                  <a:pos x="7" y="151"/>
                </a:cxn>
                <a:cxn ang="0">
                  <a:pos x="0" y="144"/>
                </a:cxn>
                <a:cxn ang="0">
                  <a:pos x="6" y="115"/>
                </a:cxn>
                <a:cxn ang="0">
                  <a:pos x="21" y="78"/>
                </a:cxn>
                <a:cxn ang="0">
                  <a:pos x="47" y="41"/>
                </a:cxn>
                <a:cxn ang="0">
                  <a:pos x="83" y="14"/>
                </a:cxn>
                <a:cxn ang="0">
                  <a:pos x="126" y="2"/>
                </a:cxn>
                <a:cxn ang="0">
                  <a:pos x="166" y="0"/>
                </a:cxn>
                <a:cxn ang="0">
                  <a:pos x="193" y="3"/>
                </a:cxn>
                <a:cxn ang="0">
                  <a:pos x="260" y="32"/>
                </a:cxn>
                <a:cxn ang="0">
                  <a:pos x="270" y="43"/>
                </a:cxn>
                <a:cxn ang="0">
                  <a:pos x="288" y="62"/>
                </a:cxn>
                <a:cxn ang="0">
                  <a:pos x="308" y="86"/>
                </a:cxn>
                <a:cxn ang="0">
                  <a:pos x="326" y="114"/>
                </a:cxn>
                <a:cxn ang="0">
                  <a:pos x="329" y="118"/>
                </a:cxn>
                <a:cxn ang="0">
                  <a:pos x="331" y="122"/>
                </a:cxn>
              </a:cxnLst>
              <a:rect l="0" t="0" r="r" b="b"/>
              <a:pathLst>
                <a:path w="331" h="208">
                  <a:moveTo>
                    <a:pt x="331" y="122"/>
                  </a:moveTo>
                  <a:lnTo>
                    <a:pt x="328" y="122"/>
                  </a:lnTo>
                  <a:lnTo>
                    <a:pt x="324" y="122"/>
                  </a:lnTo>
                  <a:lnTo>
                    <a:pt x="320" y="121"/>
                  </a:lnTo>
                  <a:lnTo>
                    <a:pt x="314" y="119"/>
                  </a:lnTo>
                  <a:lnTo>
                    <a:pt x="306" y="117"/>
                  </a:lnTo>
                  <a:lnTo>
                    <a:pt x="296" y="115"/>
                  </a:lnTo>
                  <a:lnTo>
                    <a:pt x="286" y="111"/>
                  </a:lnTo>
                  <a:lnTo>
                    <a:pt x="275" y="108"/>
                  </a:lnTo>
                  <a:lnTo>
                    <a:pt x="261" y="101"/>
                  </a:lnTo>
                  <a:lnTo>
                    <a:pt x="252" y="94"/>
                  </a:lnTo>
                  <a:lnTo>
                    <a:pt x="245" y="87"/>
                  </a:lnTo>
                  <a:lnTo>
                    <a:pt x="241" y="81"/>
                  </a:lnTo>
                  <a:lnTo>
                    <a:pt x="238" y="76"/>
                  </a:lnTo>
                  <a:lnTo>
                    <a:pt x="233" y="70"/>
                  </a:lnTo>
                  <a:lnTo>
                    <a:pt x="226" y="65"/>
                  </a:lnTo>
                  <a:lnTo>
                    <a:pt x="218" y="63"/>
                  </a:lnTo>
                  <a:lnTo>
                    <a:pt x="209" y="63"/>
                  </a:lnTo>
                  <a:lnTo>
                    <a:pt x="201" y="65"/>
                  </a:lnTo>
                  <a:lnTo>
                    <a:pt x="194" y="71"/>
                  </a:lnTo>
                  <a:lnTo>
                    <a:pt x="187" y="79"/>
                  </a:lnTo>
                  <a:lnTo>
                    <a:pt x="181" y="90"/>
                  </a:lnTo>
                  <a:lnTo>
                    <a:pt x="176" y="102"/>
                  </a:lnTo>
                  <a:lnTo>
                    <a:pt x="171" y="116"/>
                  </a:lnTo>
                  <a:lnTo>
                    <a:pt x="165" y="131"/>
                  </a:lnTo>
                  <a:lnTo>
                    <a:pt x="162" y="141"/>
                  </a:lnTo>
                  <a:lnTo>
                    <a:pt x="158" y="152"/>
                  </a:lnTo>
                  <a:lnTo>
                    <a:pt x="155" y="162"/>
                  </a:lnTo>
                  <a:lnTo>
                    <a:pt x="150" y="174"/>
                  </a:lnTo>
                  <a:lnTo>
                    <a:pt x="143" y="187"/>
                  </a:lnTo>
                  <a:lnTo>
                    <a:pt x="136" y="198"/>
                  </a:lnTo>
                  <a:lnTo>
                    <a:pt x="128" y="205"/>
                  </a:lnTo>
                  <a:lnTo>
                    <a:pt x="121" y="208"/>
                  </a:lnTo>
                  <a:lnTo>
                    <a:pt x="114" y="208"/>
                  </a:lnTo>
                  <a:lnTo>
                    <a:pt x="110" y="205"/>
                  </a:lnTo>
                  <a:lnTo>
                    <a:pt x="105" y="202"/>
                  </a:lnTo>
                  <a:lnTo>
                    <a:pt x="102" y="199"/>
                  </a:lnTo>
                  <a:lnTo>
                    <a:pt x="103" y="186"/>
                  </a:lnTo>
                  <a:lnTo>
                    <a:pt x="109" y="167"/>
                  </a:lnTo>
                  <a:lnTo>
                    <a:pt x="118" y="146"/>
                  </a:lnTo>
                  <a:lnTo>
                    <a:pt x="126" y="126"/>
                  </a:lnTo>
                  <a:lnTo>
                    <a:pt x="135" y="106"/>
                  </a:lnTo>
                  <a:lnTo>
                    <a:pt x="143" y="88"/>
                  </a:lnTo>
                  <a:lnTo>
                    <a:pt x="148" y="75"/>
                  </a:lnTo>
                  <a:lnTo>
                    <a:pt x="149" y="63"/>
                  </a:lnTo>
                  <a:lnTo>
                    <a:pt x="149" y="55"/>
                  </a:lnTo>
                  <a:lnTo>
                    <a:pt x="148" y="47"/>
                  </a:lnTo>
                  <a:lnTo>
                    <a:pt x="146" y="40"/>
                  </a:lnTo>
                  <a:lnTo>
                    <a:pt x="140" y="35"/>
                  </a:lnTo>
                  <a:lnTo>
                    <a:pt x="133" y="33"/>
                  </a:lnTo>
                  <a:lnTo>
                    <a:pt x="127" y="33"/>
                  </a:lnTo>
                  <a:lnTo>
                    <a:pt x="123" y="35"/>
                  </a:lnTo>
                  <a:lnTo>
                    <a:pt x="118" y="38"/>
                  </a:lnTo>
                  <a:lnTo>
                    <a:pt x="116" y="40"/>
                  </a:lnTo>
                  <a:lnTo>
                    <a:pt x="112" y="41"/>
                  </a:lnTo>
                  <a:lnTo>
                    <a:pt x="108" y="43"/>
                  </a:lnTo>
                  <a:lnTo>
                    <a:pt x="103" y="45"/>
                  </a:lnTo>
                  <a:lnTo>
                    <a:pt x="96" y="47"/>
                  </a:lnTo>
                  <a:lnTo>
                    <a:pt x="89" y="50"/>
                  </a:lnTo>
                  <a:lnTo>
                    <a:pt x="83" y="55"/>
                  </a:lnTo>
                  <a:lnTo>
                    <a:pt x="76" y="62"/>
                  </a:lnTo>
                  <a:lnTo>
                    <a:pt x="71" y="69"/>
                  </a:lnTo>
                  <a:lnTo>
                    <a:pt x="64" y="78"/>
                  </a:lnTo>
                  <a:lnTo>
                    <a:pt x="57" y="87"/>
                  </a:lnTo>
                  <a:lnTo>
                    <a:pt x="50" y="98"/>
                  </a:lnTo>
                  <a:lnTo>
                    <a:pt x="44" y="106"/>
                  </a:lnTo>
                  <a:lnTo>
                    <a:pt x="38" y="115"/>
                  </a:lnTo>
                  <a:lnTo>
                    <a:pt x="32" y="123"/>
                  </a:lnTo>
                  <a:lnTo>
                    <a:pt x="26" y="131"/>
                  </a:lnTo>
                  <a:lnTo>
                    <a:pt x="19" y="139"/>
                  </a:lnTo>
                  <a:lnTo>
                    <a:pt x="13" y="145"/>
                  </a:lnTo>
                  <a:lnTo>
                    <a:pt x="7" y="151"/>
                  </a:lnTo>
                  <a:lnTo>
                    <a:pt x="2" y="153"/>
                  </a:lnTo>
                  <a:lnTo>
                    <a:pt x="0" y="144"/>
                  </a:lnTo>
                  <a:lnTo>
                    <a:pt x="2" y="131"/>
                  </a:lnTo>
                  <a:lnTo>
                    <a:pt x="6" y="115"/>
                  </a:lnTo>
                  <a:lnTo>
                    <a:pt x="12" y="96"/>
                  </a:lnTo>
                  <a:lnTo>
                    <a:pt x="21" y="78"/>
                  </a:lnTo>
                  <a:lnTo>
                    <a:pt x="33" y="60"/>
                  </a:lnTo>
                  <a:lnTo>
                    <a:pt x="47" y="41"/>
                  </a:lnTo>
                  <a:lnTo>
                    <a:pt x="63" y="26"/>
                  </a:lnTo>
                  <a:lnTo>
                    <a:pt x="83" y="14"/>
                  </a:lnTo>
                  <a:lnTo>
                    <a:pt x="104" y="5"/>
                  </a:lnTo>
                  <a:lnTo>
                    <a:pt x="126" y="2"/>
                  </a:lnTo>
                  <a:lnTo>
                    <a:pt x="147" y="0"/>
                  </a:lnTo>
                  <a:lnTo>
                    <a:pt x="166" y="0"/>
                  </a:lnTo>
                  <a:lnTo>
                    <a:pt x="181" y="1"/>
                  </a:lnTo>
                  <a:lnTo>
                    <a:pt x="193" y="3"/>
                  </a:lnTo>
                  <a:lnTo>
                    <a:pt x="200" y="4"/>
                  </a:lnTo>
                  <a:lnTo>
                    <a:pt x="260" y="32"/>
                  </a:lnTo>
                  <a:lnTo>
                    <a:pt x="264" y="37"/>
                  </a:lnTo>
                  <a:lnTo>
                    <a:pt x="270" y="43"/>
                  </a:lnTo>
                  <a:lnTo>
                    <a:pt x="278" y="52"/>
                  </a:lnTo>
                  <a:lnTo>
                    <a:pt x="288" y="62"/>
                  </a:lnTo>
                  <a:lnTo>
                    <a:pt x="298" y="73"/>
                  </a:lnTo>
                  <a:lnTo>
                    <a:pt x="308" y="86"/>
                  </a:lnTo>
                  <a:lnTo>
                    <a:pt x="317" y="100"/>
                  </a:lnTo>
                  <a:lnTo>
                    <a:pt x="326" y="114"/>
                  </a:lnTo>
                  <a:lnTo>
                    <a:pt x="328" y="116"/>
                  </a:lnTo>
                  <a:lnTo>
                    <a:pt x="329" y="118"/>
                  </a:lnTo>
                  <a:lnTo>
                    <a:pt x="330" y="119"/>
                  </a:lnTo>
                  <a:lnTo>
                    <a:pt x="331" y="1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156"/>
            <p:cNvSpPr/>
            <p:nvPr/>
          </p:nvSpPr>
          <p:spPr bwMode="auto">
            <a:xfrm>
              <a:off x="456" y="2660"/>
              <a:ext cx="201" cy="189"/>
            </a:xfrm>
            <a:custGeom>
              <a:avLst/>
              <a:gdLst/>
              <a:ahLst/>
              <a:cxnLst>
                <a:cxn ang="0">
                  <a:pos x="411" y="363"/>
                </a:cxn>
                <a:cxn ang="0">
                  <a:pos x="371" y="363"/>
                </a:cxn>
                <a:cxn ang="0">
                  <a:pos x="371" y="33"/>
                </a:cxn>
                <a:cxn ang="0">
                  <a:pos x="1" y="33"/>
                </a:cxn>
                <a:cxn ang="0">
                  <a:pos x="1" y="25"/>
                </a:cxn>
                <a:cxn ang="0">
                  <a:pos x="1" y="16"/>
                </a:cxn>
                <a:cxn ang="0">
                  <a:pos x="0" y="8"/>
                </a:cxn>
                <a:cxn ang="0">
                  <a:pos x="0" y="0"/>
                </a:cxn>
                <a:cxn ang="0">
                  <a:pos x="411" y="0"/>
                </a:cxn>
                <a:cxn ang="0">
                  <a:pos x="411" y="363"/>
                </a:cxn>
              </a:cxnLst>
              <a:rect l="0" t="0" r="r" b="b"/>
              <a:pathLst>
                <a:path w="411" h="363">
                  <a:moveTo>
                    <a:pt x="411" y="363"/>
                  </a:moveTo>
                  <a:lnTo>
                    <a:pt x="371" y="363"/>
                  </a:lnTo>
                  <a:lnTo>
                    <a:pt x="371" y="33"/>
                  </a:lnTo>
                  <a:lnTo>
                    <a:pt x="1" y="33"/>
                  </a:lnTo>
                  <a:lnTo>
                    <a:pt x="1" y="25"/>
                  </a:lnTo>
                  <a:lnTo>
                    <a:pt x="1" y="16"/>
                  </a:lnTo>
                  <a:lnTo>
                    <a:pt x="0" y="8"/>
                  </a:lnTo>
                  <a:lnTo>
                    <a:pt x="0" y="0"/>
                  </a:lnTo>
                  <a:lnTo>
                    <a:pt x="411" y="0"/>
                  </a:lnTo>
                  <a:lnTo>
                    <a:pt x="411" y="363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Freeform 157"/>
            <p:cNvSpPr/>
            <p:nvPr/>
          </p:nvSpPr>
          <p:spPr bwMode="auto">
            <a:xfrm>
              <a:off x="324" y="2251"/>
              <a:ext cx="487" cy="665"/>
            </a:xfrm>
            <a:custGeom>
              <a:avLst/>
              <a:gdLst/>
              <a:ahLst/>
              <a:cxnLst>
                <a:cxn ang="0">
                  <a:pos x="606" y="882"/>
                </a:cxn>
                <a:cxn ang="0">
                  <a:pos x="704" y="1212"/>
                </a:cxn>
                <a:cxn ang="0">
                  <a:pos x="265" y="789"/>
                </a:cxn>
                <a:cxn ang="0">
                  <a:pos x="294" y="667"/>
                </a:cxn>
                <a:cxn ang="0">
                  <a:pos x="345" y="537"/>
                </a:cxn>
                <a:cxn ang="0">
                  <a:pos x="403" y="420"/>
                </a:cxn>
                <a:cxn ang="0">
                  <a:pos x="446" y="343"/>
                </a:cxn>
                <a:cxn ang="0">
                  <a:pos x="471" y="367"/>
                </a:cxn>
                <a:cxn ang="0">
                  <a:pos x="493" y="387"/>
                </a:cxn>
                <a:cxn ang="0">
                  <a:pos x="507" y="401"/>
                </a:cxn>
                <a:cxn ang="0">
                  <a:pos x="512" y="407"/>
                </a:cxn>
                <a:cxn ang="0">
                  <a:pos x="530" y="382"/>
                </a:cxn>
                <a:cxn ang="0">
                  <a:pos x="516" y="369"/>
                </a:cxn>
                <a:cxn ang="0">
                  <a:pos x="492" y="346"/>
                </a:cxn>
                <a:cxn ang="0">
                  <a:pos x="461" y="318"/>
                </a:cxn>
                <a:cxn ang="0">
                  <a:pos x="427" y="287"/>
                </a:cxn>
                <a:cxn ang="0">
                  <a:pos x="393" y="257"/>
                </a:cxn>
                <a:cxn ang="0">
                  <a:pos x="359" y="229"/>
                </a:cxn>
                <a:cxn ang="0">
                  <a:pos x="332" y="210"/>
                </a:cxn>
                <a:cxn ang="0">
                  <a:pos x="309" y="199"/>
                </a:cxn>
                <a:cxn ang="0">
                  <a:pos x="278" y="204"/>
                </a:cxn>
                <a:cxn ang="0">
                  <a:pos x="242" y="222"/>
                </a:cxn>
                <a:cxn ang="0">
                  <a:pos x="201" y="250"/>
                </a:cxn>
                <a:cxn ang="0">
                  <a:pos x="160" y="285"/>
                </a:cxn>
                <a:cxn ang="0">
                  <a:pos x="121" y="321"/>
                </a:cxn>
                <a:cxn ang="0">
                  <a:pos x="84" y="357"/>
                </a:cxn>
                <a:cxn ang="0">
                  <a:pos x="54" y="389"/>
                </a:cxn>
                <a:cxn ang="0">
                  <a:pos x="0" y="384"/>
                </a:cxn>
                <a:cxn ang="0">
                  <a:pos x="17" y="348"/>
                </a:cxn>
                <a:cxn ang="0">
                  <a:pos x="44" y="296"/>
                </a:cxn>
                <a:cxn ang="0">
                  <a:pos x="78" y="234"/>
                </a:cxn>
                <a:cxn ang="0">
                  <a:pos x="121" y="168"/>
                </a:cxn>
                <a:cxn ang="0">
                  <a:pos x="168" y="106"/>
                </a:cxn>
                <a:cxn ang="0">
                  <a:pos x="219" y="52"/>
                </a:cxn>
                <a:cxn ang="0">
                  <a:pos x="273" y="15"/>
                </a:cxn>
                <a:cxn ang="0">
                  <a:pos x="328" y="0"/>
                </a:cxn>
                <a:cxn ang="0">
                  <a:pos x="390" y="6"/>
                </a:cxn>
                <a:cxn ang="0">
                  <a:pos x="455" y="23"/>
                </a:cxn>
                <a:cxn ang="0">
                  <a:pos x="518" y="50"/>
                </a:cxn>
                <a:cxn ang="0">
                  <a:pos x="577" y="80"/>
                </a:cxn>
                <a:cxn ang="0">
                  <a:pos x="629" y="112"/>
                </a:cxn>
                <a:cxn ang="0">
                  <a:pos x="671" y="139"/>
                </a:cxn>
                <a:cxn ang="0">
                  <a:pos x="701" y="161"/>
                </a:cxn>
                <a:cxn ang="0">
                  <a:pos x="715" y="173"/>
                </a:cxn>
                <a:cxn ang="0">
                  <a:pos x="956" y="452"/>
                </a:cxn>
                <a:cxn ang="0">
                  <a:pos x="952" y="473"/>
                </a:cxn>
                <a:cxn ang="0">
                  <a:pos x="939" y="556"/>
                </a:cxn>
                <a:cxn ang="0">
                  <a:pos x="924" y="700"/>
                </a:cxn>
                <a:cxn ang="0">
                  <a:pos x="920" y="888"/>
                </a:cxn>
                <a:cxn ang="0">
                  <a:pos x="933" y="1070"/>
                </a:cxn>
                <a:cxn ang="0">
                  <a:pos x="947" y="1189"/>
                </a:cxn>
                <a:cxn ang="0">
                  <a:pos x="957" y="1269"/>
                </a:cxn>
                <a:cxn ang="0">
                  <a:pos x="965" y="1316"/>
                </a:cxn>
                <a:cxn ang="0">
                  <a:pos x="367" y="1330"/>
                </a:cxn>
                <a:cxn ang="0">
                  <a:pos x="348" y="1262"/>
                </a:cxn>
                <a:cxn ang="0">
                  <a:pos x="318" y="1148"/>
                </a:cxn>
                <a:cxn ang="0">
                  <a:pos x="288" y="1013"/>
                </a:cxn>
                <a:cxn ang="0">
                  <a:pos x="267" y="882"/>
                </a:cxn>
              </a:cxnLst>
              <a:rect l="0" t="0" r="r" b="b"/>
              <a:pathLst>
                <a:path w="967" h="1330">
                  <a:moveTo>
                    <a:pt x="267" y="882"/>
                  </a:moveTo>
                  <a:lnTo>
                    <a:pt x="606" y="882"/>
                  </a:lnTo>
                  <a:lnTo>
                    <a:pt x="606" y="1212"/>
                  </a:lnTo>
                  <a:lnTo>
                    <a:pt x="704" y="1212"/>
                  </a:lnTo>
                  <a:lnTo>
                    <a:pt x="704" y="789"/>
                  </a:lnTo>
                  <a:lnTo>
                    <a:pt x="265" y="789"/>
                  </a:lnTo>
                  <a:lnTo>
                    <a:pt x="275" y="730"/>
                  </a:lnTo>
                  <a:lnTo>
                    <a:pt x="294" y="667"/>
                  </a:lnTo>
                  <a:lnTo>
                    <a:pt x="318" y="601"/>
                  </a:lnTo>
                  <a:lnTo>
                    <a:pt x="345" y="537"/>
                  </a:lnTo>
                  <a:lnTo>
                    <a:pt x="375" y="475"/>
                  </a:lnTo>
                  <a:lnTo>
                    <a:pt x="403" y="420"/>
                  </a:lnTo>
                  <a:lnTo>
                    <a:pt x="427" y="376"/>
                  </a:lnTo>
                  <a:lnTo>
                    <a:pt x="446" y="343"/>
                  </a:lnTo>
                  <a:lnTo>
                    <a:pt x="460" y="356"/>
                  </a:lnTo>
                  <a:lnTo>
                    <a:pt x="471" y="367"/>
                  </a:lnTo>
                  <a:lnTo>
                    <a:pt x="483" y="378"/>
                  </a:lnTo>
                  <a:lnTo>
                    <a:pt x="493" y="387"/>
                  </a:lnTo>
                  <a:lnTo>
                    <a:pt x="501" y="395"/>
                  </a:lnTo>
                  <a:lnTo>
                    <a:pt x="507" y="401"/>
                  </a:lnTo>
                  <a:lnTo>
                    <a:pt x="511" y="405"/>
                  </a:lnTo>
                  <a:lnTo>
                    <a:pt x="512" y="407"/>
                  </a:lnTo>
                  <a:lnTo>
                    <a:pt x="533" y="385"/>
                  </a:lnTo>
                  <a:lnTo>
                    <a:pt x="530" y="382"/>
                  </a:lnTo>
                  <a:lnTo>
                    <a:pt x="524" y="377"/>
                  </a:lnTo>
                  <a:lnTo>
                    <a:pt x="516" y="369"/>
                  </a:lnTo>
                  <a:lnTo>
                    <a:pt x="504" y="358"/>
                  </a:lnTo>
                  <a:lnTo>
                    <a:pt x="492" y="346"/>
                  </a:lnTo>
                  <a:lnTo>
                    <a:pt x="477" y="332"/>
                  </a:lnTo>
                  <a:lnTo>
                    <a:pt x="461" y="318"/>
                  </a:lnTo>
                  <a:lnTo>
                    <a:pt x="445" y="302"/>
                  </a:lnTo>
                  <a:lnTo>
                    <a:pt x="427" y="287"/>
                  </a:lnTo>
                  <a:lnTo>
                    <a:pt x="410" y="272"/>
                  </a:lnTo>
                  <a:lnTo>
                    <a:pt x="393" y="257"/>
                  </a:lnTo>
                  <a:lnTo>
                    <a:pt x="375" y="243"/>
                  </a:lnTo>
                  <a:lnTo>
                    <a:pt x="359" y="229"/>
                  </a:lnTo>
                  <a:lnTo>
                    <a:pt x="344" y="219"/>
                  </a:lnTo>
                  <a:lnTo>
                    <a:pt x="332" y="210"/>
                  </a:lnTo>
                  <a:lnTo>
                    <a:pt x="320" y="203"/>
                  </a:lnTo>
                  <a:lnTo>
                    <a:pt x="309" y="199"/>
                  </a:lnTo>
                  <a:lnTo>
                    <a:pt x="294" y="199"/>
                  </a:lnTo>
                  <a:lnTo>
                    <a:pt x="278" y="204"/>
                  </a:lnTo>
                  <a:lnTo>
                    <a:pt x="260" y="212"/>
                  </a:lnTo>
                  <a:lnTo>
                    <a:pt x="242" y="222"/>
                  </a:lnTo>
                  <a:lnTo>
                    <a:pt x="222" y="235"/>
                  </a:lnTo>
                  <a:lnTo>
                    <a:pt x="201" y="250"/>
                  </a:lnTo>
                  <a:lnTo>
                    <a:pt x="181" y="267"/>
                  </a:lnTo>
                  <a:lnTo>
                    <a:pt x="160" y="285"/>
                  </a:lnTo>
                  <a:lnTo>
                    <a:pt x="140" y="303"/>
                  </a:lnTo>
                  <a:lnTo>
                    <a:pt x="121" y="321"/>
                  </a:lnTo>
                  <a:lnTo>
                    <a:pt x="101" y="340"/>
                  </a:lnTo>
                  <a:lnTo>
                    <a:pt x="84" y="357"/>
                  </a:lnTo>
                  <a:lnTo>
                    <a:pt x="68" y="374"/>
                  </a:lnTo>
                  <a:lnTo>
                    <a:pt x="54" y="389"/>
                  </a:lnTo>
                  <a:lnTo>
                    <a:pt x="41" y="402"/>
                  </a:lnTo>
                  <a:lnTo>
                    <a:pt x="0" y="384"/>
                  </a:lnTo>
                  <a:lnTo>
                    <a:pt x="7" y="369"/>
                  </a:lnTo>
                  <a:lnTo>
                    <a:pt x="17" y="348"/>
                  </a:lnTo>
                  <a:lnTo>
                    <a:pt x="29" y="324"/>
                  </a:lnTo>
                  <a:lnTo>
                    <a:pt x="44" y="296"/>
                  </a:lnTo>
                  <a:lnTo>
                    <a:pt x="60" y="265"/>
                  </a:lnTo>
                  <a:lnTo>
                    <a:pt x="78" y="234"/>
                  </a:lnTo>
                  <a:lnTo>
                    <a:pt x="99" y="201"/>
                  </a:lnTo>
                  <a:lnTo>
                    <a:pt x="121" y="168"/>
                  </a:lnTo>
                  <a:lnTo>
                    <a:pt x="144" y="136"/>
                  </a:lnTo>
                  <a:lnTo>
                    <a:pt x="168" y="106"/>
                  </a:lnTo>
                  <a:lnTo>
                    <a:pt x="193" y="77"/>
                  </a:lnTo>
                  <a:lnTo>
                    <a:pt x="219" y="52"/>
                  </a:lnTo>
                  <a:lnTo>
                    <a:pt x="245" y="31"/>
                  </a:lnTo>
                  <a:lnTo>
                    <a:pt x="273" y="15"/>
                  </a:lnTo>
                  <a:lnTo>
                    <a:pt x="301" y="5"/>
                  </a:lnTo>
                  <a:lnTo>
                    <a:pt x="328" y="0"/>
                  </a:lnTo>
                  <a:lnTo>
                    <a:pt x="359" y="1"/>
                  </a:lnTo>
                  <a:lnTo>
                    <a:pt x="390" y="6"/>
                  </a:lnTo>
                  <a:lnTo>
                    <a:pt x="423" y="13"/>
                  </a:lnTo>
                  <a:lnTo>
                    <a:pt x="455" y="23"/>
                  </a:lnTo>
                  <a:lnTo>
                    <a:pt x="487" y="36"/>
                  </a:lnTo>
                  <a:lnTo>
                    <a:pt x="518" y="50"/>
                  </a:lnTo>
                  <a:lnTo>
                    <a:pt x="548" y="65"/>
                  </a:lnTo>
                  <a:lnTo>
                    <a:pt x="577" y="80"/>
                  </a:lnTo>
                  <a:lnTo>
                    <a:pt x="603" y="96"/>
                  </a:lnTo>
                  <a:lnTo>
                    <a:pt x="629" y="112"/>
                  </a:lnTo>
                  <a:lnTo>
                    <a:pt x="652" y="127"/>
                  </a:lnTo>
                  <a:lnTo>
                    <a:pt x="671" y="139"/>
                  </a:lnTo>
                  <a:lnTo>
                    <a:pt x="688" y="152"/>
                  </a:lnTo>
                  <a:lnTo>
                    <a:pt x="701" y="161"/>
                  </a:lnTo>
                  <a:lnTo>
                    <a:pt x="711" y="168"/>
                  </a:lnTo>
                  <a:lnTo>
                    <a:pt x="715" y="173"/>
                  </a:lnTo>
                  <a:lnTo>
                    <a:pt x="959" y="452"/>
                  </a:lnTo>
                  <a:lnTo>
                    <a:pt x="956" y="452"/>
                  </a:lnTo>
                  <a:lnTo>
                    <a:pt x="955" y="462"/>
                  </a:lnTo>
                  <a:lnTo>
                    <a:pt x="952" y="473"/>
                  </a:lnTo>
                  <a:lnTo>
                    <a:pt x="947" y="506"/>
                  </a:lnTo>
                  <a:lnTo>
                    <a:pt x="939" y="556"/>
                  </a:lnTo>
                  <a:lnTo>
                    <a:pt x="931" y="622"/>
                  </a:lnTo>
                  <a:lnTo>
                    <a:pt x="924" y="700"/>
                  </a:lnTo>
                  <a:lnTo>
                    <a:pt x="919" y="790"/>
                  </a:lnTo>
                  <a:lnTo>
                    <a:pt x="920" y="888"/>
                  </a:lnTo>
                  <a:lnTo>
                    <a:pt x="926" y="993"/>
                  </a:lnTo>
                  <a:lnTo>
                    <a:pt x="933" y="1070"/>
                  </a:lnTo>
                  <a:lnTo>
                    <a:pt x="940" y="1134"/>
                  </a:lnTo>
                  <a:lnTo>
                    <a:pt x="947" y="1189"/>
                  </a:lnTo>
                  <a:lnTo>
                    <a:pt x="952" y="1233"/>
                  </a:lnTo>
                  <a:lnTo>
                    <a:pt x="957" y="1269"/>
                  </a:lnTo>
                  <a:lnTo>
                    <a:pt x="962" y="1297"/>
                  </a:lnTo>
                  <a:lnTo>
                    <a:pt x="965" y="1316"/>
                  </a:lnTo>
                  <a:lnTo>
                    <a:pt x="967" y="1330"/>
                  </a:lnTo>
                  <a:lnTo>
                    <a:pt x="367" y="1330"/>
                  </a:lnTo>
                  <a:lnTo>
                    <a:pt x="359" y="1303"/>
                  </a:lnTo>
                  <a:lnTo>
                    <a:pt x="348" y="1262"/>
                  </a:lnTo>
                  <a:lnTo>
                    <a:pt x="334" y="1209"/>
                  </a:lnTo>
                  <a:lnTo>
                    <a:pt x="318" y="1148"/>
                  </a:lnTo>
                  <a:lnTo>
                    <a:pt x="303" y="1083"/>
                  </a:lnTo>
                  <a:lnTo>
                    <a:pt x="288" y="1013"/>
                  </a:lnTo>
                  <a:lnTo>
                    <a:pt x="276" y="947"/>
                  </a:lnTo>
                  <a:lnTo>
                    <a:pt x="267" y="882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Freeform 158"/>
            <p:cNvSpPr/>
            <p:nvPr/>
          </p:nvSpPr>
          <p:spPr bwMode="auto">
            <a:xfrm>
              <a:off x="799" y="2479"/>
              <a:ext cx="379" cy="437"/>
            </a:xfrm>
            <a:custGeom>
              <a:avLst/>
              <a:gdLst/>
              <a:ahLst/>
              <a:cxnLst>
                <a:cxn ang="0">
                  <a:pos x="533" y="401"/>
                </a:cxn>
                <a:cxn ang="0">
                  <a:pos x="470" y="407"/>
                </a:cxn>
                <a:cxn ang="0">
                  <a:pos x="403" y="403"/>
                </a:cxn>
                <a:cxn ang="0">
                  <a:pos x="339" y="392"/>
                </a:cxn>
                <a:cxn ang="0">
                  <a:pos x="278" y="377"/>
                </a:cxn>
                <a:cxn ang="0">
                  <a:pos x="226" y="361"/>
                </a:cxn>
                <a:cxn ang="0">
                  <a:pos x="185" y="346"/>
                </a:cxn>
                <a:cxn ang="0">
                  <a:pos x="162" y="336"/>
                </a:cxn>
                <a:cxn ang="0">
                  <a:pos x="159" y="332"/>
                </a:cxn>
                <a:cxn ang="0">
                  <a:pos x="158" y="325"/>
                </a:cxn>
                <a:cxn ang="0">
                  <a:pos x="152" y="236"/>
                </a:cxn>
                <a:cxn ang="0">
                  <a:pos x="158" y="158"/>
                </a:cxn>
                <a:cxn ang="0">
                  <a:pos x="136" y="134"/>
                </a:cxn>
                <a:cxn ang="0">
                  <a:pos x="126" y="175"/>
                </a:cxn>
                <a:cxn ang="0">
                  <a:pos x="129" y="325"/>
                </a:cxn>
                <a:cxn ang="0">
                  <a:pos x="152" y="457"/>
                </a:cxn>
                <a:cxn ang="0">
                  <a:pos x="195" y="620"/>
                </a:cxn>
                <a:cxn ang="0">
                  <a:pos x="238" y="773"/>
                </a:cxn>
                <a:cxn ang="0">
                  <a:pos x="270" y="874"/>
                </a:cxn>
                <a:cxn ang="0">
                  <a:pos x="46" y="864"/>
                </a:cxn>
                <a:cxn ang="0">
                  <a:pos x="39" y="821"/>
                </a:cxn>
                <a:cxn ang="0">
                  <a:pos x="29" y="743"/>
                </a:cxn>
                <a:cxn ang="0">
                  <a:pos x="15" y="617"/>
                </a:cxn>
                <a:cxn ang="0">
                  <a:pos x="1" y="443"/>
                </a:cxn>
                <a:cxn ang="0">
                  <a:pos x="2" y="275"/>
                </a:cxn>
                <a:cxn ang="0">
                  <a:pos x="14" y="139"/>
                </a:cxn>
                <a:cxn ang="0">
                  <a:pos x="28" y="47"/>
                </a:cxn>
                <a:cxn ang="0">
                  <a:pos x="181" y="0"/>
                </a:cxn>
                <a:cxn ang="0">
                  <a:pos x="189" y="14"/>
                </a:cxn>
                <a:cxn ang="0">
                  <a:pos x="222" y="42"/>
                </a:cxn>
                <a:cxn ang="0">
                  <a:pos x="268" y="77"/>
                </a:cxn>
                <a:cxn ang="0">
                  <a:pos x="321" y="118"/>
                </a:cxn>
                <a:cxn ang="0">
                  <a:pos x="378" y="156"/>
                </a:cxn>
                <a:cxn ang="0">
                  <a:pos x="433" y="189"/>
                </a:cxn>
                <a:cxn ang="0">
                  <a:pos x="483" y="213"/>
                </a:cxn>
                <a:cxn ang="0">
                  <a:pos x="523" y="222"/>
                </a:cxn>
                <a:cxn ang="0">
                  <a:pos x="567" y="205"/>
                </a:cxn>
                <a:cxn ang="0">
                  <a:pos x="622" y="157"/>
                </a:cxn>
                <a:cxn ang="0">
                  <a:pos x="670" y="96"/>
                </a:cxn>
                <a:cxn ang="0">
                  <a:pos x="707" y="40"/>
                </a:cxn>
                <a:cxn ang="0">
                  <a:pos x="754" y="40"/>
                </a:cxn>
                <a:cxn ang="0">
                  <a:pos x="746" y="70"/>
                </a:cxn>
                <a:cxn ang="0">
                  <a:pos x="734" y="113"/>
                </a:cxn>
                <a:cxn ang="0">
                  <a:pos x="716" y="166"/>
                </a:cxn>
                <a:cxn ang="0">
                  <a:pos x="695" y="222"/>
                </a:cxn>
                <a:cxn ang="0">
                  <a:pos x="668" y="279"/>
                </a:cxn>
                <a:cxn ang="0">
                  <a:pos x="637" y="329"/>
                </a:cxn>
                <a:cxn ang="0">
                  <a:pos x="602" y="369"/>
                </a:cxn>
                <a:cxn ang="0">
                  <a:pos x="562" y="393"/>
                </a:cxn>
              </a:cxnLst>
              <a:rect l="0" t="0" r="r" b="b"/>
              <a:pathLst>
                <a:path w="754" h="874">
                  <a:moveTo>
                    <a:pt x="562" y="393"/>
                  </a:moveTo>
                  <a:lnTo>
                    <a:pt x="533" y="401"/>
                  </a:lnTo>
                  <a:lnTo>
                    <a:pt x="502" y="405"/>
                  </a:lnTo>
                  <a:lnTo>
                    <a:pt x="470" y="407"/>
                  </a:lnTo>
                  <a:lnTo>
                    <a:pt x="437" y="405"/>
                  </a:lnTo>
                  <a:lnTo>
                    <a:pt x="403" y="403"/>
                  </a:lnTo>
                  <a:lnTo>
                    <a:pt x="371" y="397"/>
                  </a:lnTo>
                  <a:lnTo>
                    <a:pt x="339" y="392"/>
                  </a:lnTo>
                  <a:lnTo>
                    <a:pt x="308" y="385"/>
                  </a:lnTo>
                  <a:lnTo>
                    <a:pt x="278" y="377"/>
                  </a:lnTo>
                  <a:lnTo>
                    <a:pt x="250" y="369"/>
                  </a:lnTo>
                  <a:lnTo>
                    <a:pt x="226" y="361"/>
                  </a:lnTo>
                  <a:lnTo>
                    <a:pt x="204" y="353"/>
                  </a:lnTo>
                  <a:lnTo>
                    <a:pt x="185" y="346"/>
                  </a:lnTo>
                  <a:lnTo>
                    <a:pt x="172" y="341"/>
                  </a:lnTo>
                  <a:lnTo>
                    <a:pt x="162" y="336"/>
                  </a:lnTo>
                  <a:lnTo>
                    <a:pt x="159" y="335"/>
                  </a:lnTo>
                  <a:lnTo>
                    <a:pt x="159" y="332"/>
                  </a:lnTo>
                  <a:lnTo>
                    <a:pt x="159" y="328"/>
                  </a:lnTo>
                  <a:lnTo>
                    <a:pt x="158" y="325"/>
                  </a:lnTo>
                  <a:lnTo>
                    <a:pt x="158" y="323"/>
                  </a:lnTo>
                  <a:lnTo>
                    <a:pt x="152" y="236"/>
                  </a:lnTo>
                  <a:lnTo>
                    <a:pt x="153" y="184"/>
                  </a:lnTo>
                  <a:lnTo>
                    <a:pt x="158" y="158"/>
                  </a:lnTo>
                  <a:lnTo>
                    <a:pt x="160" y="151"/>
                  </a:lnTo>
                  <a:lnTo>
                    <a:pt x="136" y="134"/>
                  </a:lnTo>
                  <a:lnTo>
                    <a:pt x="131" y="145"/>
                  </a:lnTo>
                  <a:lnTo>
                    <a:pt x="126" y="175"/>
                  </a:lnTo>
                  <a:lnTo>
                    <a:pt x="123" y="233"/>
                  </a:lnTo>
                  <a:lnTo>
                    <a:pt x="129" y="325"/>
                  </a:lnTo>
                  <a:lnTo>
                    <a:pt x="137" y="385"/>
                  </a:lnTo>
                  <a:lnTo>
                    <a:pt x="152" y="457"/>
                  </a:lnTo>
                  <a:lnTo>
                    <a:pt x="172" y="538"/>
                  </a:lnTo>
                  <a:lnTo>
                    <a:pt x="195" y="620"/>
                  </a:lnTo>
                  <a:lnTo>
                    <a:pt x="217" y="700"/>
                  </a:lnTo>
                  <a:lnTo>
                    <a:pt x="238" y="773"/>
                  </a:lnTo>
                  <a:lnTo>
                    <a:pt x="257" y="833"/>
                  </a:lnTo>
                  <a:lnTo>
                    <a:pt x="270" y="874"/>
                  </a:lnTo>
                  <a:lnTo>
                    <a:pt x="48" y="874"/>
                  </a:lnTo>
                  <a:lnTo>
                    <a:pt x="46" y="864"/>
                  </a:lnTo>
                  <a:lnTo>
                    <a:pt x="44" y="847"/>
                  </a:lnTo>
                  <a:lnTo>
                    <a:pt x="39" y="821"/>
                  </a:lnTo>
                  <a:lnTo>
                    <a:pt x="35" y="787"/>
                  </a:lnTo>
                  <a:lnTo>
                    <a:pt x="29" y="743"/>
                  </a:lnTo>
                  <a:lnTo>
                    <a:pt x="22" y="686"/>
                  </a:lnTo>
                  <a:lnTo>
                    <a:pt x="15" y="617"/>
                  </a:lnTo>
                  <a:lnTo>
                    <a:pt x="7" y="534"/>
                  </a:lnTo>
                  <a:lnTo>
                    <a:pt x="1" y="443"/>
                  </a:lnTo>
                  <a:lnTo>
                    <a:pt x="0" y="356"/>
                  </a:lnTo>
                  <a:lnTo>
                    <a:pt x="2" y="275"/>
                  </a:lnTo>
                  <a:lnTo>
                    <a:pt x="8" y="203"/>
                  </a:lnTo>
                  <a:lnTo>
                    <a:pt x="14" y="139"/>
                  </a:lnTo>
                  <a:lnTo>
                    <a:pt x="21" y="87"/>
                  </a:lnTo>
                  <a:lnTo>
                    <a:pt x="28" y="47"/>
                  </a:lnTo>
                  <a:lnTo>
                    <a:pt x="32" y="22"/>
                  </a:lnTo>
                  <a:lnTo>
                    <a:pt x="181" y="0"/>
                  </a:lnTo>
                  <a:lnTo>
                    <a:pt x="177" y="5"/>
                  </a:lnTo>
                  <a:lnTo>
                    <a:pt x="189" y="14"/>
                  </a:lnTo>
                  <a:lnTo>
                    <a:pt x="204" y="27"/>
                  </a:lnTo>
                  <a:lnTo>
                    <a:pt x="222" y="42"/>
                  </a:lnTo>
                  <a:lnTo>
                    <a:pt x="244" y="59"/>
                  </a:lnTo>
                  <a:lnTo>
                    <a:pt x="268" y="77"/>
                  </a:lnTo>
                  <a:lnTo>
                    <a:pt x="294" y="97"/>
                  </a:lnTo>
                  <a:lnTo>
                    <a:pt x="321" y="118"/>
                  </a:lnTo>
                  <a:lnTo>
                    <a:pt x="349" y="137"/>
                  </a:lnTo>
                  <a:lnTo>
                    <a:pt x="378" y="156"/>
                  </a:lnTo>
                  <a:lnTo>
                    <a:pt x="405" y="174"/>
                  </a:lnTo>
                  <a:lnTo>
                    <a:pt x="433" y="189"/>
                  </a:lnTo>
                  <a:lnTo>
                    <a:pt x="458" y="203"/>
                  </a:lnTo>
                  <a:lnTo>
                    <a:pt x="483" y="213"/>
                  </a:lnTo>
                  <a:lnTo>
                    <a:pt x="505" y="220"/>
                  </a:lnTo>
                  <a:lnTo>
                    <a:pt x="523" y="222"/>
                  </a:lnTo>
                  <a:lnTo>
                    <a:pt x="538" y="220"/>
                  </a:lnTo>
                  <a:lnTo>
                    <a:pt x="567" y="205"/>
                  </a:lnTo>
                  <a:lnTo>
                    <a:pt x="594" y="183"/>
                  </a:lnTo>
                  <a:lnTo>
                    <a:pt x="622" y="157"/>
                  </a:lnTo>
                  <a:lnTo>
                    <a:pt x="647" y="126"/>
                  </a:lnTo>
                  <a:lnTo>
                    <a:pt x="670" y="96"/>
                  </a:lnTo>
                  <a:lnTo>
                    <a:pt x="691" y="66"/>
                  </a:lnTo>
                  <a:lnTo>
                    <a:pt x="707" y="40"/>
                  </a:lnTo>
                  <a:lnTo>
                    <a:pt x="719" y="22"/>
                  </a:lnTo>
                  <a:lnTo>
                    <a:pt x="754" y="40"/>
                  </a:lnTo>
                  <a:lnTo>
                    <a:pt x="751" y="53"/>
                  </a:lnTo>
                  <a:lnTo>
                    <a:pt x="746" y="70"/>
                  </a:lnTo>
                  <a:lnTo>
                    <a:pt x="741" y="90"/>
                  </a:lnTo>
                  <a:lnTo>
                    <a:pt x="734" y="113"/>
                  </a:lnTo>
                  <a:lnTo>
                    <a:pt x="726" y="138"/>
                  </a:lnTo>
                  <a:lnTo>
                    <a:pt x="716" y="166"/>
                  </a:lnTo>
                  <a:lnTo>
                    <a:pt x="706" y="194"/>
                  </a:lnTo>
                  <a:lnTo>
                    <a:pt x="695" y="222"/>
                  </a:lnTo>
                  <a:lnTo>
                    <a:pt x="682" y="251"/>
                  </a:lnTo>
                  <a:lnTo>
                    <a:pt x="668" y="279"/>
                  </a:lnTo>
                  <a:lnTo>
                    <a:pt x="653" y="305"/>
                  </a:lnTo>
                  <a:lnTo>
                    <a:pt x="637" y="329"/>
                  </a:lnTo>
                  <a:lnTo>
                    <a:pt x="620" y="350"/>
                  </a:lnTo>
                  <a:lnTo>
                    <a:pt x="602" y="369"/>
                  </a:lnTo>
                  <a:lnTo>
                    <a:pt x="583" y="382"/>
                  </a:lnTo>
                  <a:lnTo>
                    <a:pt x="562" y="393"/>
                  </a:lnTo>
                  <a:close/>
                </a:path>
              </a:pathLst>
            </a:custGeom>
            <a:solidFill>
              <a:srgbClr val="93C65B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Freeform 159"/>
            <p:cNvSpPr/>
            <p:nvPr/>
          </p:nvSpPr>
          <p:spPr bwMode="auto">
            <a:xfrm>
              <a:off x="1146" y="2347"/>
              <a:ext cx="123" cy="144"/>
            </a:xfrm>
            <a:custGeom>
              <a:avLst/>
              <a:gdLst/>
              <a:ahLst/>
              <a:cxnLst>
                <a:cxn ang="0">
                  <a:pos x="248" y="194"/>
                </a:cxn>
                <a:cxn ang="0">
                  <a:pos x="215" y="222"/>
                </a:cxn>
                <a:cxn ang="0">
                  <a:pos x="163" y="248"/>
                </a:cxn>
                <a:cxn ang="0">
                  <a:pos x="105" y="271"/>
                </a:cxn>
                <a:cxn ang="0">
                  <a:pos x="25" y="255"/>
                </a:cxn>
                <a:cxn ang="0">
                  <a:pos x="16" y="240"/>
                </a:cxn>
                <a:cxn ang="0">
                  <a:pos x="4" y="217"/>
                </a:cxn>
                <a:cxn ang="0">
                  <a:pos x="0" y="190"/>
                </a:cxn>
                <a:cxn ang="0">
                  <a:pos x="8" y="167"/>
                </a:cxn>
                <a:cxn ang="0">
                  <a:pos x="19" y="156"/>
                </a:cxn>
                <a:cxn ang="0">
                  <a:pos x="31" y="148"/>
                </a:cxn>
                <a:cxn ang="0">
                  <a:pos x="43" y="141"/>
                </a:cxn>
                <a:cxn ang="0">
                  <a:pos x="53" y="137"/>
                </a:cxn>
                <a:cxn ang="0">
                  <a:pos x="63" y="139"/>
                </a:cxn>
                <a:cxn ang="0">
                  <a:pos x="74" y="139"/>
                </a:cxn>
                <a:cxn ang="0">
                  <a:pos x="63" y="166"/>
                </a:cxn>
                <a:cxn ang="0">
                  <a:pos x="41" y="195"/>
                </a:cxn>
                <a:cxn ang="0">
                  <a:pos x="66" y="211"/>
                </a:cxn>
                <a:cxn ang="0">
                  <a:pos x="74" y="202"/>
                </a:cxn>
                <a:cxn ang="0">
                  <a:pos x="84" y="187"/>
                </a:cxn>
                <a:cxn ang="0">
                  <a:pos x="94" y="171"/>
                </a:cxn>
                <a:cxn ang="0">
                  <a:pos x="165" y="237"/>
                </a:cxn>
                <a:cxn ang="0">
                  <a:pos x="165" y="96"/>
                </a:cxn>
                <a:cxn ang="0">
                  <a:pos x="152" y="80"/>
                </a:cxn>
                <a:cxn ang="0">
                  <a:pos x="140" y="87"/>
                </a:cxn>
                <a:cxn ang="0">
                  <a:pos x="120" y="96"/>
                </a:cxn>
                <a:cxn ang="0">
                  <a:pos x="94" y="105"/>
                </a:cxn>
                <a:cxn ang="0">
                  <a:pos x="82" y="108"/>
                </a:cxn>
                <a:cxn ang="0">
                  <a:pos x="81" y="108"/>
                </a:cxn>
                <a:cxn ang="0">
                  <a:pos x="75" y="106"/>
                </a:cxn>
                <a:cxn ang="0">
                  <a:pos x="62" y="105"/>
                </a:cxn>
                <a:cxn ang="0">
                  <a:pos x="51" y="104"/>
                </a:cxn>
                <a:cxn ang="0">
                  <a:pos x="45" y="98"/>
                </a:cxn>
                <a:cxn ang="0">
                  <a:pos x="40" y="93"/>
                </a:cxn>
                <a:cxn ang="0">
                  <a:pos x="38" y="87"/>
                </a:cxn>
                <a:cxn ang="0">
                  <a:pos x="45" y="83"/>
                </a:cxn>
                <a:cxn ang="0">
                  <a:pos x="57" y="79"/>
                </a:cxn>
                <a:cxn ang="0">
                  <a:pos x="71" y="70"/>
                </a:cxn>
                <a:cxn ang="0">
                  <a:pos x="86" y="58"/>
                </a:cxn>
                <a:cxn ang="0">
                  <a:pos x="105" y="43"/>
                </a:cxn>
                <a:cxn ang="0">
                  <a:pos x="127" y="26"/>
                </a:cxn>
                <a:cxn ang="0">
                  <a:pos x="151" y="11"/>
                </a:cxn>
                <a:cxn ang="0">
                  <a:pos x="176" y="2"/>
                </a:cxn>
                <a:cxn ang="0">
                  <a:pos x="196" y="0"/>
                </a:cxn>
                <a:cxn ang="0">
                  <a:pos x="206" y="4"/>
                </a:cxn>
                <a:cxn ang="0">
                  <a:pos x="220" y="27"/>
                </a:cxn>
                <a:cxn ang="0">
                  <a:pos x="226" y="75"/>
                </a:cxn>
                <a:cxn ang="0">
                  <a:pos x="223" y="102"/>
                </a:cxn>
                <a:cxn ang="0">
                  <a:pos x="227" y="104"/>
                </a:cxn>
                <a:cxn ang="0">
                  <a:pos x="229" y="106"/>
                </a:cxn>
                <a:cxn ang="0">
                  <a:pos x="244" y="126"/>
                </a:cxn>
                <a:cxn ang="0">
                  <a:pos x="253" y="181"/>
                </a:cxn>
              </a:cxnLst>
              <a:rect l="0" t="0" r="r" b="b"/>
              <a:pathLst>
                <a:path w="253" h="280">
                  <a:moveTo>
                    <a:pt x="253" y="181"/>
                  </a:moveTo>
                  <a:lnTo>
                    <a:pt x="248" y="194"/>
                  </a:lnTo>
                  <a:lnTo>
                    <a:pt x="235" y="208"/>
                  </a:lnTo>
                  <a:lnTo>
                    <a:pt x="215" y="222"/>
                  </a:lnTo>
                  <a:lnTo>
                    <a:pt x="191" y="234"/>
                  </a:lnTo>
                  <a:lnTo>
                    <a:pt x="163" y="248"/>
                  </a:lnTo>
                  <a:lnTo>
                    <a:pt x="134" y="260"/>
                  </a:lnTo>
                  <a:lnTo>
                    <a:pt x="105" y="271"/>
                  </a:lnTo>
                  <a:lnTo>
                    <a:pt x="76" y="280"/>
                  </a:lnTo>
                  <a:lnTo>
                    <a:pt x="25" y="255"/>
                  </a:lnTo>
                  <a:lnTo>
                    <a:pt x="21" y="249"/>
                  </a:lnTo>
                  <a:lnTo>
                    <a:pt x="16" y="240"/>
                  </a:lnTo>
                  <a:lnTo>
                    <a:pt x="10" y="230"/>
                  </a:lnTo>
                  <a:lnTo>
                    <a:pt x="4" y="217"/>
                  </a:lnTo>
                  <a:lnTo>
                    <a:pt x="1" y="204"/>
                  </a:lnTo>
                  <a:lnTo>
                    <a:pt x="0" y="190"/>
                  </a:lnTo>
                  <a:lnTo>
                    <a:pt x="1" y="178"/>
                  </a:lnTo>
                  <a:lnTo>
                    <a:pt x="8" y="167"/>
                  </a:lnTo>
                  <a:lnTo>
                    <a:pt x="14" y="162"/>
                  </a:lnTo>
                  <a:lnTo>
                    <a:pt x="19" y="156"/>
                  </a:lnTo>
                  <a:lnTo>
                    <a:pt x="25" y="151"/>
                  </a:lnTo>
                  <a:lnTo>
                    <a:pt x="31" y="148"/>
                  </a:lnTo>
                  <a:lnTo>
                    <a:pt x="37" y="144"/>
                  </a:lnTo>
                  <a:lnTo>
                    <a:pt x="43" y="141"/>
                  </a:lnTo>
                  <a:lnTo>
                    <a:pt x="47" y="139"/>
                  </a:lnTo>
                  <a:lnTo>
                    <a:pt x="53" y="137"/>
                  </a:lnTo>
                  <a:lnTo>
                    <a:pt x="59" y="139"/>
                  </a:lnTo>
                  <a:lnTo>
                    <a:pt x="63" y="139"/>
                  </a:lnTo>
                  <a:lnTo>
                    <a:pt x="69" y="139"/>
                  </a:lnTo>
                  <a:lnTo>
                    <a:pt x="74" y="139"/>
                  </a:lnTo>
                  <a:lnTo>
                    <a:pt x="71" y="150"/>
                  </a:lnTo>
                  <a:lnTo>
                    <a:pt x="63" y="166"/>
                  </a:lnTo>
                  <a:lnTo>
                    <a:pt x="53" y="181"/>
                  </a:lnTo>
                  <a:lnTo>
                    <a:pt x="41" y="195"/>
                  </a:lnTo>
                  <a:lnTo>
                    <a:pt x="63" y="215"/>
                  </a:lnTo>
                  <a:lnTo>
                    <a:pt x="66" y="211"/>
                  </a:lnTo>
                  <a:lnTo>
                    <a:pt x="69" y="208"/>
                  </a:lnTo>
                  <a:lnTo>
                    <a:pt x="74" y="202"/>
                  </a:lnTo>
                  <a:lnTo>
                    <a:pt x="79" y="195"/>
                  </a:lnTo>
                  <a:lnTo>
                    <a:pt x="84" y="187"/>
                  </a:lnTo>
                  <a:lnTo>
                    <a:pt x="90" y="179"/>
                  </a:lnTo>
                  <a:lnTo>
                    <a:pt x="94" y="171"/>
                  </a:lnTo>
                  <a:lnTo>
                    <a:pt x="99" y="162"/>
                  </a:lnTo>
                  <a:lnTo>
                    <a:pt x="165" y="237"/>
                  </a:lnTo>
                  <a:lnTo>
                    <a:pt x="234" y="173"/>
                  </a:lnTo>
                  <a:lnTo>
                    <a:pt x="165" y="96"/>
                  </a:lnTo>
                  <a:lnTo>
                    <a:pt x="154" y="79"/>
                  </a:lnTo>
                  <a:lnTo>
                    <a:pt x="152" y="80"/>
                  </a:lnTo>
                  <a:lnTo>
                    <a:pt x="147" y="82"/>
                  </a:lnTo>
                  <a:lnTo>
                    <a:pt x="140" y="87"/>
                  </a:lnTo>
                  <a:lnTo>
                    <a:pt x="130" y="91"/>
                  </a:lnTo>
                  <a:lnTo>
                    <a:pt x="120" y="96"/>
                  </a:lnTo>
                  <a:lnTo>
                    <a:pt x="107" y="101"/>
                  </a:lnTo>
                  <a:lnTo>
                    <a:pt x="94" y="105"/>
                  </a:lnTo>
                  <a:lnTo>
                    <a:pt x="82" y="109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1" y="108"/>
                  </a:lnTo>
                  <a:lnTo>
                    <a:pt x="81" y="108"/>
                  </a:lnTo>
                  <a:lnTo>
                    <a:pt x="75" y="106"/>
                  </a:lnTo>
                  <a:lnTo>
                    <a:pt x="68" y="105"/>
                  </a:lnTo>
                  <a:lnTo>
                    <a:pt x="62" y="105"/>
                  </a:lnTo>
                  <a:lnTo>
                    <a:pt x="55" y="106"/>
                  </a:lnTo>
                  <a:lnTo>
                    <a:pt x="51" y="104"/>
                  </a:lnTo>
                  <a:lnTo>
                    <a:pt x="47" y="102"/>
                  </a:lnTo>
                  <a:lnTo>
                    <a:pt x="45" y="98"/>
                  </a:lnTo>
                  <a:lnTo>
                    <a:pt x="43" y="96"/>
                  </a:lnTo>
                  <a:lnTo>
                    <a:pt x="40" y="93"/>
                  </a:lnTo>
                  <a:lnTo>
                    <a:pt x="39" y="89"/>
                  </a:lnTo>
                  <a:lnTo>
                    <a:pt x="38" y="87"/>
                  </a:lnTo>
                  <a:lnTo>
                    <a:pt x="38" y="85"/>
                  </a:lnTo>
                  <a:lnTo>
                    <a:pt x="45" y="83"/>
                  </a:lnTo>
                  <a:lnTo>
                    <a:pt x="51" y="81"/>
                  </a:lnTo>
                  <a:lnTo>
                    <a:pt x="57" y="79"/>
                  </a:lnTo>
                  <a:lnTo>
                    <a:pt x="64" y="74"/>
                  </a:lnTo>
                  <a:lnTo>
                    <a:pt x="71" y="70"/>
                  </a:lnTo>
                  <a:lnTo>
                    <a:pt x="78" y="64"/>
                  </a:lnTo>
                  <a:lnTo>
                    <a:pt x="86" y="58"/>
                  </a:lnTo>
                  <a:lnTo>
                    <a:pt x="94" y="51"/>
                  </a:lnTo>
                  <a:lnTo>
                    <a:pt x="105" y="43"/>
                  </a:lnTo>
                  <a:lnTo>
                    <a:pt x="115" y="34"/>
                  </a:lnTo>
                  <a:lnTo>
                    <a:pt x="127" y="26"/>
                  </a:lnTo>
                  <a:lnTo>
                    <a:pt x="138" y="18"/>
                  </a:lnTo>
                  <a:lnTo>
                    <a:pt x="151" y="11"/>
                  </a:lnTo>
                  <a:lnTo>
                    <a:pt x="163" y="6"/>
                  </a:lnTo>
                  <a:lnTo>
                    <a:pt x="176" y="2"/>
                  </a:lnTo>
                  <a:lnTo>
                    <a:pt x="189" y="0"/>
                  </a:lnTo>
                  <a:lnTo>
                    <a:pt x="196" y="0"/>
                  </a:lnTo>
                  <a:lnTo>
                    <a:pt x="201" y="2"/>
                  </a:lnTo>
                  <a:lnTo>
                    <a:pt x="206" y="4"/>
                  </a:lnTo>
                  <a:lnTo>
                    <a:pt x="210" y="7"/>
                  </a:lnTo>
                  <a:lnTo>
                    <a:pt x="220" y="27"/>
                  </a:lnTo>
                  <a:lnTo>
                    <a:pt x="224" y="51"/>
                  </a:lnTo>
                  <a:lnTo>
                    <a:pt x="226" y="75"/>
                  </a:lnTo>
                  <a:lnTo>
                    <a:pt x="224" y="94"/>
                  </a:lnTo>
                  <a:lnTo>
                    <a:pt x="223" y="102"/>
                  </a:lnTo>
                  <a:lnTo>
                    <a:pt x="224" y="103"/>
                  </a:lnTo>
                  <a:lnTo>
                    <a:pt x="227" y="104"/>
                  </a:lnTo>
                  <a:lnTo>
                    <a:pt x="228" y="105"/>
                  </a:lnTo>
                  <a:lnTo>
                    <a:pt x="229" y="106"/>
                  </a:lnTo>
                  <a:lnTo>
                    <a:pt x="234" y="112"/>
                  </a:lnTo>
                  <a:lnTo>
                    <a:pt x="244" y="126"/>
                  </a:lnTo>
                  <a:lnTo>
                    <a:pt x="252" y="149"/>
                  </a:lnTo>
                  <a:lnTo>
                    <a:pt x="253" y="1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Freeform 160"/>
            <p:cNvSpPr/>
            <p:nvPr/>
          </p:nvSpPr>
          <p:spPr bwMode="auto">
            <a:xfrm>
              <a:off x="1203" y="2405"/>
              <a:ext cx="41" cy="40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2" y="54"/>
                </a:cxn>
                <a:cxn ang="0">
                  <a:pos x="57" y="78"/>
                </a:cxn>
                <a:cxn ang="0">
                  <a:pos x="0" y="14"/>
                </a:cxn>
                <a:cxn ang="0">
                  <a:pos x="10" y="10"/>
                </a:cxn>
                <a:cxn ang="0">
                  <a:pos x="19" y="7"/>
                </a:cxn>
                <a:cxn ang="0">
                  <a:pos x="27" y="3"/>
                </a:cxn>
                <a:cxn ang="0">
                  <a:pos x="34" y="0"/>
                </a:cxn>
              </a:cxnLst>
              <a:rect l="0" t="0" r="r" b="b"/>
              <a:pathLst>
                <a:path w="82" h="78">
                  <a:moveTo>
                    <a:pt x="34" y="0"/>
                  </a:moveTo>
                  <a:lnTo>
                    <a:pt x="82" y="54"/>
                  </a:lnTo>
                  <a:lnTo>
                    <a:pt x="57" y="78"/>
                  </a:lnTo>
                  <a:lnTo>
                    <a:pt x="0" y="14"/>
                  </a:lnTo>
                  <a:lnTo>
                    <a:pt x="10" y="10"/>
                  </a:lnTo>
                  <a:lnTo>
                    <a:pt x="19" y="7"/>
                  </a:lnTo>
                  <a:lnTo>
                    <a:pt x="27" y="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Rectangle 161"/>
            <p:cNvSpPr>
              <a:spLocks noChangeArrowheads="1"/>
            </p:cNvSpPr>
            <p:nvPr/>
          </p:nvSpPr>
          <p:spPr bwMode="auto">
            <a:xfrm>
              <a:off x="1225" y="2386"/>
              <a:ext cx="1" cy="1"/>
            </a:xfrm>
            <a:prstGeom prst="rect">
              <a:avLst/>
            </a:prstGeom>
            <a:solidFill>
              <a:srgbClr val="93C65B"/>
            </a:solidFill>
            <a:ln w="9525">
              <a:noFill/>
              <a:miter lim="800000"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Freeform 162"/>
            <p:cNvSpPr/>
            <p:nvPr/>
          </p:nvSpPr>
          <p:spPr bwMode="auto">
            <a:xfrm>
              <a:off x="938" y="2095"/>
              <a:ext cx="212" cy="211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48" y="9"/>
                </a:cxn>
                <a:cxn ang="0">
                  <a:pos x="110" y="25"/>
                </a:cxn>
                <a:cxn ang="0">
                  <a:pos x="77" y="48"/>
                </a:cxn>
                <a:cxn ang="0">
                  <a:pos x="48" y="77"/>
                </a:cxn>
                <a:cxn ang="0">
                  <a:pos x="25" y="111"/>
                </a:cxn>
                <a:cxn ang="0">
                  <a:pos x="9" y="149"/>
                </a:cxn>
                <a:cxn ang="0">
                  <a:pos x="1" y="189"/>
                </a:cxn>
                <a:cxn ang="0">
                  <a:pos x="1" y="232"/>
                </a:cxn>
                <a:cxn ang="0">
                  <a:pos x="9" y="273"/>
                </a:cxn>
                <a:cxn ang="0">
                  <a:pos x="25" y="311"/>
                </a:cxn>
                <a:cxn ang="0">
                  <a:pos x="48" y="346"/>
                </a:cxn>
                <a:cxn ang="0">
                  <a:pos x="78" y="374"/>
                </a:cxn>
                <a:cxn ang="0">
                  <a:pos x="113" y="397"/>
                </a:cxn>
                <a:cxn ang="0">
                  <a:pos x="151" y="413"/>
                </a:cxn>
                <a:cxn ang="0">
                  <a:pos x="191" y="422"/>
                </a:cxn>
                <a:cxn ang="0">
                  <a:pos x="232" y="422"/>
                </a:cxn>
                <a:cxn ang="0">
                  <a:pos x="273" y="413"/>
                </a:cxn>
                <a:cxn ang="0">
                  <a:pos x="311" y="397"/>
                </a:cxn>
                <a:cxn ang="0">
                  <a:pos x="345" y="374"/>
                </a:cxn>
                <a:cxn ang="0">
                  <a:pos x="374" y="346"/>
                </a:cxn>
                <a:cxn ang="0">
                  <a:pos x="397" y="311"/>
                </a:cxn>
                <a:cxn ang="0">
                  <a:pos x="413" y="273"/>
                </a:cxn>
                <a:cxn ang="0">
                  <a:pos x="421" y="232"/>
                </a:cxn>
                <a:cxn ang="0">
                  <a:pos x="421" y="190"/>
                </a:cxn>
                <a:cxn ang="0">
                  <a:pos x="413" y="150"/>
                </a:cxn>
                <a:cxn ang="0">
                  <a:pos x="397" y="112"/>
                </a:cxn>
                <a:cxn ang="0">
                  <a:pos x="374" y="77"/>
                </a:cxn>
                <a:cxn ang="0">
                  <a:pos x="345" y="48"/>
                </a:cxn>
                <a:cxn ang="0">
                  <a:pos x="311" y="25"/>
                </a:cxn>
                <a:cxn ang="0">
                  <a:pos x="273" y="9"/>
                </a:cxn>
                <a:cxn ang="0">
                  <a:pos x="232" y="1"/>
                </a:cxn>
              </a:cxnLst>
              <a:rect l="0" t="0" r="r" b="b"/>
              <a:pathLst>
                <a:path w="422" h="423">
                  <a:moveTo>
                    <a:pt x="212" y="0"/>
                  </a:moveTo>
                  <a:lnTo>
                    <a:pt x="190" y="1"/>
                  </a:lnTo>
                  <a:lnTo>
                    <a:pt x="169" y="5"/>
                  </a:lnTo>
                  <a:lnTo>
                    <a:pt x="148" y="9"/>
                  </a:lnTo>
                  <a:lnTo>
                    <a:pt x="129" y="16"/>
                  </a:lnTo>
                  <a:lnTo>
                    <a:pt x="110" y="25"/>
                  </a:lnTo>
                  <a:lnTo>
                    <a:pt x="93" y="36"/>
                  </a:lnTo>
                  <a:lnTo>
                    <a:pt x="77" y="48"/>
                  </a:lnTo>
                  <a:lnTo>
                    <a:pt x="62" y="62"/>
                  </a:lnTo>
                  <a:lnTo>
                    <a:pt x="48" y="77"/>
                  </a:lnTo>
                  <a:lnTo>
                    <a:pt x="35" y="93"/>
                  </a:lnTo>
                  <a:lnTo>
                    <a:pt x="25" y="111"/>
                  </a:lnTo>
                  <a:lnTo>
                    <a:pt x="16" y="129"/>
                  </a:lnTo>
                  <a:lnTo>
                    <a:pt x="9" y="149"/>
                  </a:lnTo>
                  <a:lnTo>
                    <a:pt x="4" y="168"/>
                  </a:lnTo>
                  <a:lnTo>
                    <a:pt x="1" y="189"/>
                  </a:lnTo>
                  <a:lnTo>
                    <a:pt x="0" y="211"/>
                  </a:lnTo>
                  <a:lnTo>
                    <a:pt x="1" y="232"/>
                  </a:lnTo>
                  <a:lnTo>
                    <a:pt x="4" y="252"/>
                  </a:lnTo>
                  <a:lnTo>
                    <a:pt x="9" y="273"/>
                  </a:lnTo>
                  <a:lnTo>
                    <a:pt x="16" y="293"/>
                  </a:lnTo>
                  <a:lnTo>
                    <a:pt x="25" y="311"/>
                  </a:lnTo>
                  <a:lnTo>
                    <a:pt x="35" y="328"/>
                  </a:lnTo>
                  <a:lnTo>
                    <a:pt x="48" y="346"/>
                  </a:lnTo>
                  <a:lnTo>
                    <a:pt x="62" y="361"/>
                  </a:lnTo>
                  <a:lnTo>
                    <a:pt x="78" y="374"/>
                  </a:lnTo>
                  <a:lnTo>
                    <a:pt x="94" y="387"/>
                  </a:lnTo>
                  <a:lnTo>
                    <a:pt x="113" y="397"/>
                  </a:lnTo>
                  <a:lnTo>
                    <a:pt x="131" y="407"/>
                  </a:lnTo>
                  <a:lnTo>
                    <a:pt x="151" y="413"/>
                  </a:lnTo>
                  <a:lnTo>
                    <a:pt x="170" y="418"/>
                  </a:lnTo>
                  <a:lnTo>
                    <a:pt x="191" y="422"/>
                  </a:lnTo>
                  <a:lnTo>
                    <a:pt x="212" y="423"/>
                  </a:lnTo>
                  <a:lnTo>
                    <a:pt x="232" y="422"/>
                  </a:lnTo>
                  <a:lnTo>
                    <a:pt x="253" y="418"/>
                  </a:lnTo>
                  <a:lnTo>
                    <a:pt x="273" y="413"/>
                  </a:lnTo>
                  <a:lnTo>
                    <a:pt x="292" y="407"/>
                  </a:lnTo>
                  <a:lnTo>
                    <a:pt x="311" y="397"/>
                  </a:lnTo>
                  <a:lnTo>
                    <a:pt x="328" y="387"/>
                  </a:lnTo>
                  <a:lnTo>
                    <a:pt x="345" y="374"/>
                  </a:lnTo>
                  <a:lnTo>
                    <a:pt x="360" y="361"/>
                  </a:lnTo>
                  <a:lnTo>
                    <a:pt x="374" y="346"/>
                  </a:lnTo>
                  <a:lnTo>
                    <a:pt x="387" y="328"/>
                  </a:lnTo>
                  <a:lnTo>
                    <a:pt x="397" y="311"/>
                  </a:lnTo>
                  <a:lnTo>
                    <a:pt x="406" y="293"/>
                  </a:lnTo>
                  <a:lnTo>
                    <a:pt x="413" y="273"/>
                  </a:lnTo>
                  <a:lnTo>
                    <a:pt x="418" y="252"/>
                  </a:lnTo>
                  <a:lnTo>
                    <a:pt x="421" y="232"/>
                  </a:lnTo>
                  <a:lnTo>
                    <a:pt x="422" y="211"/>
                  </a:lnTo>
                  <a:lnTo>
                    <a:pt x="421" y="190"/>
                  </a:lnTo>
                  <a:lnTo>
                    <a:pt x="418" y="169"/>
                  </a:lnTo>
                  <a:lnTo>
                    <a:pt x="413" y="150"/>
                  </a:lnTo>
                  <a:lnTo>
                    <a:pt x="406" y="130"/>
                  </a:lnTo>
                  <a:lnTo>
                    <a:pt x="397" y="112"/>
                  </a:lnTo>
                  <a:lnTo>
                    <a:pt x="387" y="94"/>
                  </a:lnTo>
                  <a:lnTo>
                    <a:pt x="374" y="77"/>
                  </a:lnTo>
                  <a:lnTo>
                    <a:pt x="360" y="62"/>
                  </a:lnTo>
                  <a:lnTo>
                    <a:pt x="345" y="48"/>
                  </a:lnTo>
                  <a:lnTo>
                    <a:pt x="328" y="36"/>
                  </a:lnTo>
                  <a:lnTo>
                    <a:pt x="311" y="25"/>
                  </a:lnTo>
                  <a:lnTo>
                    <a:pt x="292" y="16"/>
                  </a:lnTo>
                  <a:lnTo>
                    <a:pt x="273" y="9"/>
                  </a:lnTo>
                  <a:lnTo>
                    <a:pt x="253" y="5"/>
                  </a:lnTo>
                  <a:lnTo>
                    <a:pt x="232" y="1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Freeform 163"/>
            <p:cNvSpPr/>
            <p:nvPr/>
          </p:nvSpPr>
          <p:spPr bwMode="auto">
            <a:xfrm>
              <a:off x="953" y="2109"/>
              <a:ext cx="182" cy="182"/>
            </a:xfrm>
            <a:custGeom>
              <a:avLst/>
              <a:gdLst/>
              <a:ahLst/>
              <a:cxnLst>
                <a:cxn ang="0">
                  <a:pos x="182" y="364"/>
                </a:cxn>
                <a:cxn ang="0">
                  <a:pos x="163" y="363"/>
                </a:cxn>
                <a:cxn ang="0">
                  <a:pos x="146" y="360"/>
                </a:cxn>
                <a:cxn ang="0">
                  <a:pos x="129" y="356"/>
                </a:cxn>
                <a:cxn ang="0">
                  <a:pos x="111" y="350"/>
                </a:cxn>
                <a:cxn ang="0">
                  <a:pos x="95" y="343"/>
                </a:cxn>
                <a:cxn ang="0">
                  <a:pos x="80" y="334"/>
                </a:cxn>
                <a:cxn ang="0">
                  <a:pos x="67" y="323"/>
                </a:cxn>
                <a:cxn ang="0">
                  <a:pos x="53" y="311"/>
                </a:cxn>
                <a:cxn ang="0">
                  <a:pos x="40" y="297"/>
                </a:cxn>
                <a:cxn ang="0">
                  <a:pos x="30" y="283"/>
                </a:cxn>
                <a:cxn ang="0">
                  <a:pos x="20" y="268"/>
                </a:cxn>
                <a:cxn ang="0">
                  <a:pos x="14" y="252"/>
                </a:cxn>
                <a:cxn ang="0">
                  <a:pos x="8" y="235"/>
                </a:cxn>
                <a:cxn ang="0">
                  <a:pos x="3" y="218"/>
                </a:cxn>
                <a:cxn ang="0">
                  <a:pos x="1" y="200"/>
                </a:cxn>
                <a:cxn ang="0">
                  <a:pos x="0" y="182"/>
                </a:cxn>
                <a:cxn ang="0">
                  <a:pos x="1" y="163"/>
                </a:cxn>
                <a:cxn ang="0">
                  <a:pos x="3" y="146"/>
                </a:cxn>
                <a:cxn ang="0">
                  <a:pos x="8" y="129"/>
                </a:cxn>
                <a:cxn ang="0">
                  <a:pos x="14" y="113"/>
                </a:cxn>
                <a:cxn ang="0">
                  <a:pos x="20" y="97"/>
                </a:cxn>
                <a:cxn ang="0">
                  <a:pos x="30" y="82"/>
                </a:cxn>
                <a:cxn ang="0">
                  <a:pos x="40" y="68"/>
                </a:cxn>
                <a:cxn ang="0">
                  <a:pos x="53" y="54"/>
                </a:cxn>
                <a:cxn ang="0">
                  <a:pos x="67" y="41"/>
                </a:cxn>
                <a:cxn ang="0">
                  <a:pos x="80" y="31"/>
                </a:cxn>
                <a:cxn ang="0">
                  <a:pos x="95" y="22"/>
                </a:cxn>
                <a:cxn ang="0">
                  <a:pos x="111" y="14"/>
                </a:cxn>
                <a:cxn ang="0">
                  <a:pos x="129" y="8"/>
                </a:cxn>
                <a:cxn ang="0">
                  <a:pos x="146" y="3"/>
                </a:cxn>
                <a:cxn ang="0">
                  <a:pos x="163" y="1"/>
                </a:cxn>
                <a:cxn ang="0">
                  <a:pos x="182" y="0"/>
                </a:cxn>
                <a:cxn ang="0">
                  <a:pos x="200" y="1"/>
                </a:cxn>
                <a:cxn ang="0">
                  <a:pos x="217" y="3"/>
                </a:cxn>
                <a:cxn ang="0">
                  <a:pos x="235" y="8"/>
                </a:cxn>
                <a:cxn ang="0">
                  <a:pos x="251" y="14"/>
                </a:cxn>
                <a:cxn ang="0">
                  <a:pos x="267" y="22"/>
                </a:cxn>
                <a:cxn ang="0">
                  <a:pos x="282" y="31"/>
                </a:cxn>
                <a:cxn ang="0">
                  <a:pos x="296" y="41"/>
                </a:cxn>
                <a:cxn ang="0">
                  <a:pos x="310" y="54"/>
                </a:cxn>
                <a:cxn ang="0">
                  <a:pos x="322" y="68"/>
                </a:cxn>
                <a:cxn ang="0">
                  <a:pos x="333" y="82"/>
                </a:cxn>
                <a:cxn ang="0">
                  <a:pos x="342" y="97"/>
                </a:cxn>
                <a:cxn ang="0">
                  <a:pos x="350" y="113"/>
                </a:cxn>
                <a:cxn ang="0">
                  <a:pos x="356" y="129"/>
                </a:cxn>
                <a:cxn ang="0">
                  <a:pos x="360" y="146"/>
                </a:cxn>
                <a:cxn ang="0">
                  <a:pos x="363" y="163"/>
                </a:cxn>
                <a:cxn ang="0">
                  <a:pos x="364" y="182"/>
                </a:cxn>
                <a:cxn ang="0">
                  <a:pos x="360" y="219"/>
                </a:cxn>
                <a:cxn ang="0">
                  <a:pos x="350" y="253"/>
                </a:cxn>
                <a:cxn ang="0">
                  <a:pos x="333" y="284"/>
                </a:cxn>
                <a:cxn ang="0">
                  <a:pos x="311" y="311"/>
                </a:cxn>
                <a:cxn ang="0">
                  <a:pos x="283" y="333"/>
                </a:cxn>
                <a:cxn ang="0">
                  <a:pos x="252" y="350"/>
                </a:cxn>
                <a:cxn ang="0">
                  <a:pos x="219" y="360"/>
                </a:cxn>
                <a:cxn ang="0">
                  <a:pos x="182" y="364"/>
                </a:cxn>
              </a:cxnLst>
              <a:rect l="0" t="0" r="r" b="b"/>
              <a:pathLst>
                <a:path w="364" h="364">
                  <a:moveTo>
                    <a:pt x="182" y="364"/>
                  </a:moveTo>
                  <a:lnTo>
                    <a:pt x="163" y="363"/>
                  </a:lnTo>
                  <a:lnTo>
                    <a:pt x="146" y="360"/>
                  </a:lnTo>
                  <a:lnTo>
                    <a:pt x="129" y="356"/>
                  </a:lnTo>
                  <a:lnTo>
                    <a:pt x="111" y="350"/>
                  </a:lnTo>
                  <a:lnTo>
                    <a:pt x="95" y="343"/>
                  </a:lnTo>
                  <a:lnTo>
                    <a:pt x="80" y="334"/>
                  </a:lnTo>
                  <a:lnTo>
                    <a:pt x="67" y="323"/>
                  </a:lnTo>
                  <a:lnTo>
                    <a:pt x="53" y="311"/>
                  </a:lnTo>
                  <a:lnTo>
                    <a:pt x="40" y="297"/>
                  </a:lnTo>
                  <a:lnTo>
                    <a:pt x="30" y="283"/>
                  </a:lnTo>
                  <a:lnTo>
                    <a:pt x="20" y="268"/>
                  </a:lnTo>
                  <a:lnTo>
                    <a:pt x="14" y="252"/>
                  </a:lnTo>
                  <a:lnTo>
                    <a:pt x="8" y="235"/>
                  </a:lnTo>
                  <a:lnTo>
                    <a:pt x="3" y="218"/>
                  </a:lnTo>
                  <a:lnTo>
                    <a:pt x="1" y="200"/>
                  </a:lnTo>
                  <a:lnTo>
                    <a:pt x="0" y="182"/>
                  </a:lnTo>
                  <a:lnTo>
                    <a:pt x="1" y="163"/>
                  </a:lnTo>
                  <a:lnTo>
                    <a:pt x="3" y="146"/>
                  </a:lnTo>
                  <a:lnTo>
                    <a:pt x="8" y="129"/>
                  </a:lnTo>
                  <a:lnTo>
                    <a:pt x="14" y="113"/>
                  </a:lnTo>
                  <a:lnTo>
                    <a:pt x="20" y="97"/>
                  </a:lnTo>
                  <a:lnTo>
                    <a:pt x="30" y="82"/>
                  </a:lnTo>
                  <a:lnTo>
                    <a:pt x="40" y="68"/>
                  </a:lnTo>
                  <a:lnTo>
                    <a:pt x="53" y="54"/>
                  </a:lnTo>
                  <a:lnTo>
                    <a:pt x="67" y="41"/>
                  </a:lnTo>
                  <a:lnTo>
                    <a:pt x="80" y="31"/>
                  </a:lnTo>
                  <a:lnTo>
                    <a:pt x="95" y="22"/>
                  </a:lnTo>
                  <a:lnTo>
                    <a:pt x="111" y="14"/>
                  </a:lnTo>
                  <a:lnTo>
                    <a:pt x="129" y="8"/>
                  </a:lnTo>
                  <a:lnTo>
                    <a:pt x="146" y="3"/>
                  </a:lnTo>
                  <a:lnTo>
                    <a:pt x="163" y="1"/>
                  </a:lnTo>
                  <a:lnTo>
                    <a:pt x="182" y="0"/>
                  </a:lnTo>
                  <a:lnTo>
                    <a:pt x="200" y="1"/>
                  </a:lnTo>
                  <a:lnTo>
                    <a:pt x="217" y="3"/>
                  </a:lnTo>
                  <a:lnTo>
                    <a:pt x="235" y="8"/>
                  </a:lnTo>
                  <a:lnTo>
                    <a:pt x="251" y="14"/>
                  </a:lnTo>
                  <a:lnTo>
                    <a:pt x="267" y="22"/>
                  </a:lnTo>
                  <a:lnTo>
                    <a:pt x="282" y="31"/>
                  </a:lnTo>
                  <a:lnTo>
                    <a:pt x="296" y="41"/>
                  </a:lnTo>
                  <a:lnTo>
                    <a:pt x="310" y="54"/>
                  </a:lnTo>
                  <a:lnTo>
                    <a:pt x="322" y="68"/>
                  </a:lnTo>
                  <a:lnTo>
                    <a:pt x="333" y="82"/>
                  </a:lnTo>
                  <a:lnTo>
                    <a:pt x="342" y="97"/>
                  </a:lnTo>
                  <a:lnTo>
                    <a:pt x="350" y="113"/>
                  </a:lnTo>
                  <a:lnTo>
                    <a:pt x="356" y="129"/>
                  </a:lnTo>
                  <a:lnTo>
                    <a:pt x="360" y="146"/>
                  </a:lnTo>
                  <a:lnTo>
                    <a:pt x="363" y="163"/>
                  </a:lnTo>
                  <a:lnTo>
                    <a:pt x="364" y="182"/>
                  </a:lnTo>
                  <a:lnTo>
                    <a:pt x="360" y="219"/>
                  </a:lnTo>
                  <a:lnTo>
                    <a:pt x="350" y="253"/>
                  </a:lnTo>
                  <a:lnTo>
                    <a:pt x="333" y="284"/>
                  </a:lnTo>
                  <a:lnTo>
                    <a:pt x="311" y="311"/>
                  </a:lnTo>
                  <a:lnTo>
                    <a:pt x="283" y="333"/>
                  </a:lnTo>
                  <a:lnTo>
                    <a:pt x="252" y="350"/>
                  </a:lnTo>
                  <a:lnTo>
                    <a:pt x="219" y="360"/>
                  </a:lnTo>
                  <a:lnTo>
                    <a:pt x="182" y="3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Freeform 164"/>
            <p:cNvSpPr/>
            <p:nvPr/>
          </p:nvSpPr>
          <p:spPr bwMode="auto">
            <a:xfrm>
              <a:off x="995" y="2130"/>
              <a:ext cx="107" cy="13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79" y="2"/>
                </a:cxn>
                <a:cxn ang="0">
                  <a:pos x="61" y="11"/>
                </a:cxn>
                <a:cxn ang="0">
                  <a:pos x="43" y="22"/>
                </a:cxn>
                <a:cxn ang="0">
                  <a:pos x="29" y="38"/>
                </a:cxn>
                <a:cxn ang="0">
                  <a:pos x="17" y="58"/>
                </a:cxn>
                <a:cxn ang="0">
                  <a:pos x="8" y="80"/>
                </a:cxn>
                <a:cxn ang="0">
                  <a:pos x="2" y="104"/>
                </a:cxn>
                <a:cxn ang="0">
                  <a:pos x="0" y="130"/>
                </a:cxn>
                <a:cxn ang="0">
                  <a:pos x="2" y="157"/>
                </a:cxn>
                <a:cxn ang="0">
                  <a:pos x="8" y="181"/>
                </a:cxn>
                <a:cxn ang="0">
                  <a:pos x="17" y="204"/>
                </a:cxn>
                <a:cxn ang="0">
                  <a:pos x="29" y="224"/>
                </a:cxn>
                <a:cxn ang="0">
                  <a:pos x="43" y="240"/>
                </a:cxn>
                <a:cxn ang="0">
                  <a:pos x="61" y="251"/>
                </a:cxn>
                <a:cxn ang="0">
                  <a:pos x="79" y="259"/>
                </a:cxn>
                <a:cxn ang="0">
                  <a:pos x="100" y="262"/>
                </a:cxn>
                <a:cxn ang="0">
                  <a:pos x="120" y="259"/>
                </a:cxn>
                <a:cxn ang="0">
                  <a:pos x="139" y="251"/>
                </a:cxn>
                <a:cxn ang="0">
                  <a:pos x="156" y="240"/>
                </a:cxn>
                <a:cxn ang="0">
                  <a:pos x="171" y="224"/>
                </a:cxn>
                <a:cxn ang="0">
                  <a:pos x="184" y="204"/>
                </a:cxn>
                <a:cxn ang="0">
                  <a:pos x="193" y="181"/>
                </a:cxn>
                <a:cxn ang="0">
                  <a:pos x="199" y="157"/>
                </a:cxn>
                <a:cxn ang="0">
                  <a:pos x="201" y="130"/>
                </a:cxn>
                <a:cxn ang="0">
                  <a:pos x="199" y="104"/>
                </a:cxn>
                <a:cxn ang="0">
                  <a:pos x="193" y="80"/>
                </a:cxn>
                <a:cxn ang="0">
                  <a:pos x="184" y="58"/>
                </a:cxn>
                <a:cxn ang="0">
                  <a:pos x="171" y="38"/>
                </a:cxn>
                <a:cxn ang="0">
                  <a:pos x="156" y="22"/>
                </a:cxn>
                <a:cxn ang="0">
                  <a:pos x="139" y="11"/>
                </a:cxn>
                <a:cxn ang="0">
                  <a:pos x="120" y="2"/>
                </a:cxn>
                <a:cxn ang="0">
                  <a:pos x="100" y="0"/>
                </a:cxn>
              </a:cxnLst>
              <a:rect l="0" t="0" r="r" b="b"/>
              <a:pathLst>
                <a:path w="201" h="262">
                  <a:moveTo>
                    <a:pt x="100" y="0"/>
                  </a:moveTo>
                  <a:lnTo>
                    <a:pt x="79" y="2"/>
                  </a:lnTo>
                  <a:lnTo>
                    <a:pt x="61" y="11"/>
                  </a:lnTo>
                  <a:lnTo>
                    <a:pt x="43" y="22"/>
                  </a:lnTo>
                  <a:lnTo>
                    <a:pt x="29" y="38"/>
                  </a:lnTo>
                  <a:lnTo>
                    <a:pt x="17" y="58"/>
                  </a:lnTo>
                  <a:lnTo>
                    <a:pt x="8" y="80"/>
                  </a:lnTo>
                  <a:lnTo>
                    <a:pt x="2" y="104"/>
                  </a:lnTo>
                  <a:lnTo>
                    <a:pt x="0" y="130"/>
                  </a:lnTo>
                  <a:lnTo>
                    <a:pt x="2" y="157"/>
                  </a:lnTo>
                  <a:lnTo>
                    <a:pt x="8" y="181"/>
                  </a:lnTo>
                  <a:lnTo>
                    <a:pt x="17" y="204"/>
                  </a:lnTo>
                  <a:lnTo>
                    <a:pt x="29" y="224"/>
                  </a:lnTo>
                  <a:lnTo>
                    <a:pt x="43" y="240"/>
                  </a:lnTo>
                  <a:lnTo>
                    <a:pt x="61" y="251"/>
                  </a:lnTo>
                  <a:lnTo>
                    <a:pt x="79" y="259"/>
                  </a:lnTo>
                  <a:lnTo>
                    <a:pt x="100" y="262"/>
                  </a:lnTo>
                  <a:lnTo>
                    <a:pt x="120" y="259"/>
                  </a:lnTo>
                  <a:lnTo>
                    <a:pt x="139" y="251"/>
                  </a:lnTo>
                  <a:lnTo>
                    <a:pt x="156" y="240"/>
                  </a:lnTo>
                  <a:lnTo>
                    <a:pt x="171" y="224"/>
                  </a:lnTo>
                  <a:lnTo>
                    <a:pt x="184" y="204"/>
                  </a:lnTo>
                  <a:lnTo>
                    <a:pt x="193" y="181"/>
                  </a:lnTo>
                  <a:lnTo>
                    <a:pt x="199" y="157"/>
                  </a:lnTo>
                  <a:lnTo>
                    <a:pt x="201" y="130"/>
                  </a:lnTo>
                  <a:lnTo>
                    <a:pt x="199" y="104"/>
                  </a:lnTo>
                  <a:lnTo>
                    <a:pt x="193" y="80"/>
                  </a:lnTo>
                  <a:lnTo>
                    <a:pt x="184" y="58"/>
                  </a:lnTo>
                  <a:lnTo>
                    <a:pt x="171" y="38"/>
                  </a:lnTo>
                  <a:lnTo>
                    <a:pt x="156" y="22"/>
                  </a:lnTo>
                  <a:lnTo>
                    <a:pt x="139" y="11"/>
                  </a:lnTo>
                  <a:lnTo>
                    <a:pt x="120" y="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</a:ln>
          </p:spPr>
          <p:txBody>
            <a:bodyPr/>
            <a:p>
              <a:pPr eaLnBrk="1" hangingPunct="1"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6525" y="940435"/>
            <a:ext cx="11838940" cy="23355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 anchorCtr="0"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4-2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大华公司使用存货模式确定最佳现金持有量。根据有关资料分析，2023年该公司全年现金总需求量为7000000.00元，有价证券率为10%,每次交易成本为200元，请利用excel表格制作如下图所示的存货模式表，并运用POWER函数求出最佳现金持有量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2716530" y="3380105"/>
          <a:ext cx="6240780" cy="2593340"/>
        </p:xfrm>
        <a:graphic>
          <a:graphicData uri="http://schemas.openxmlformats.org/drawingml/2006/table">
            <a:tbl>
              <a:tblPr/>
              <a:tblGrid>
                <a:gridCol w="2580005"/>
                <a:gridCol w="3660775"/>
              </a:tblGrid>
              <a:tr h="34353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存货模式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06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内容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321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现金总需求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7000000.00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有价证券利率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10.00%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每次交易成本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最佳现金持有量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总成本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3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转换次数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890905" y="1483360"/>
            <a:ext cx="4192905" cy="4058920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158240" y="1710690"/>
            <a:ext cx="825309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+mj-ea"/>
                <a:ea typeface="+mj-ea"/>
              </a:rPr>
              <a:t>子任务</a:t>
            </a:r>
            <a:r>
              <a:rPr lang="en-US" altLang="zh-CN" sz="5400" b="1" dirty="0">
                <a:latin typeface="+mj-ea"/>
                <a:ea typeface="+mj-ea"/>
              </a:rPr>
              <a:t>4.1.3 </a:t>
            </a:r>
            <a:endParaRPr lang="en-US" altLang="zh-CN" sz="5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sz="5400" b="1" dirty="0">
                <a:latin typeface="+mj-ea"/>
                <a:ea typeface="+mj-ea"/>
              </a:rPr>
              <a:t>Excel在随机模式中的应用</a:t>
            </a:r>
            <a:endParaRPr lang="zh-CN" sz="54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7315" y="223964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902335"/>
            <a:ext cx="11838940" cy="280416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【情景任务】大华公司已知有价证券率为20%，有价证券转换为固定资产的成本为8000万元，现金存量的下限为40000万元，现金余额波动的标准差为4000。请计算并确定: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（1）现金返回线的具体数值(R)；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（2）现金存量的上限(H)。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7030" y="4039235"/>
            <a:ext cx="5236845" cy="2320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现金返回线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en-US" altLang="zh-CN"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）现金存量的上限</a:t>
            </a:r>
            <a:r>
              <a:rPr lang="en-US" altLang="zh-CN">
                <a:latin typeface="+mj-ea"/>
                <a:ea typeface="+mj-ea"/>
                <a:sym typeface="+mn-ea"/>
              </a:rPr>
              <a:t>H=3R-2L</a:t>
            </a:r>
            <a:endParaRPr lang="en-US" altLang="zh-CN">
              <a:latin typeface="+mj-ea"/>
              <a:ea typeface="+mj-ea"/>
            </a:endParaRPr>
          </a:p>
          <a:p>
            <a:endParaRPr lang="zh-CN" altLang="en-US">
              <a:latin typeface="+mj-ea"/>
              <a:ea typeface="+mj-ea"/>
              <a:cs typeface="+mj-ea"/>
            </a:endParaRPr>
          </a:p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0171" t="-6212" r="33224" b="-301"/>
          <a:stretch>
            <a:fillRect/>
          </a:stretch>
        </p:blipFill>
        <p:spPr>
          <a:xfrm>
            <a:off x="1877695" y="3872230"/>
            <a:ext cx="3168000" cy="137677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762635"/>
            <a:ext cx="11838940" cy="22885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【情景任务】大华公司已知有价证券率为20%，有价证券转换为固定资产的成本为8000万元，现金存量的下限为40000万元，现金余额波动的标准差为4000。请计算并确定: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（1）现金返回线的具体数值(R)；（2）现金存量的上限(H)。</a:t>
            </a:r>
            <a:endParaRPr lang="en-US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</a:t>
            </a:r>
            <a:endParaRPr lang="en-US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                                  </a:t>
            </a:r>
            <a:endParaRPr lang="en-US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4190" y="3328670"/>
            <a:ext cx="11195050" cy="3199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5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任务解析：</a:t>
            </a:r>
            <a:endParaRPr lang="en-US" altLang="zh-CN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根据任务描述，此任务是通过已知数据求现金返回线和现金存量的上限。根据公式计算如下：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1)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现金返回线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+40000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5699.07</a:t>
            </a:r>
            <a:endParaRPr lang="zh-CN" altLang="en-US"/>
          </a:p>
          <a:p>
            <a:pPr algn="l">
              <a:lnSpc>
                <a:spcPct val="150000"/>
              </a:lnSpc>
            </a:pPr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en-US" altLang="zh-CN"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）现金存量的上限</a:t>
            </a:r>
            <a:r>
              <a:rPr lang="en-US" altLang="zh-CN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en-US" altLang="zh-CN">
                <a:latin typeface="+mj-ea"/>
                <a:ea typeface="+mj-ea"/>
                <a:sym typeface="+mn-ea"/>
              </a:rPr>
              <a:t>H=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3×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95699.07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-2×40000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7097.20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en-US" altLang="zh-CN">
              <a:latin typeface="+mj-ea"/>
              <a:ea typeface="+mj-ea"/>
            </a:endParaRPr>
          </a:p>
          <a:p>
            <a:endParaRPr lang="zh-CN" altLang="en-US">
              <a:latin typeface="+mj-ea"/>
              <a:ea typeface="+mj-ea"/>
              <a:cs typeface="+mj-ea"/>
            </a:endParaRPr>
          </a:p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3566" t="-2806" r="33782" b="-7114"/>
          <a:stretch>
            <a:fillRect/>
          </a:stretch>
        </p:blipFill>
        <p:spPr>
          <a:xfrm>
            <a:off x="2768600" y="4255770"/>
            <a:ext cx="2228259" cy="900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现金返回线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latin typeface="+mj-ea"/>
                <a:ea typeface="+mj-ea"/>
                <a:sym typeface="+mn-ea"/>
              </a:rPr>
              <a:t>（1）按“ Alt+Enter”键，进行单元格的换行。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1840" y="1879600"/>
            <a:ext cx="10647045" cy="42354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20000"/>
              </a:lnSpc>
            </a:pPr>
            <a:r>
              <a:rPr lang="en-US" dirty="0">
                <a:latin typeface="+mj-ea"/>
                <a:ea typeface="+mj-ea"/>
              </a:rPr>
              <a:t>   </a:t>
            </a:r>
            <a:endParaRPr lang="zh-CN" dirty="0">
              <a:latin typeface="+mj-ea"/>
              <a:ea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180" y="1085850"/>
            <a:ext cx="11651615" cy="54921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随机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模式相关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公式：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1)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现金返回线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en-US" altLang="zh-CN">
                <a:latin typeface="+mj-ea"/>
                <a:ea typeface="+mj-ea"/>
                <a:cs typeface="+mj-ea"/>
                <a:sym typeface="+mn-ea"/>
              </a:rPr>
              <a:t>2</a:t>
            </a:r>
            <a:r>
              <a:rPr lang="zh-CN" altLang="en-US">
                <a:latin typeface="+mj-ea"/>
                <a:ea typeface="+mj-ea"/>
                <a:cs typeface="+mj-ea"/>
                <a:sym typeface="+mn-ea"/>
              </a:rPr>
              <a:t>）现金存量的上限</a:t>
            </a:r>
            <a:r>
              <a:rPr lang="en-US" altLang="zh-CN">
                <a:latin typeface="+mj-ea"/>
                <a:ea typeface="+mj-ea"/>
                <a:sym typeface="+mn-ea"/>
              </a:rPr>
              <a:t>H=3R-2L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</a:t>
            </a:r>
            <a:r>
              <a:rPr lang="zh-CN" altLang="en-US">
                <a:latin typeface="+mj-ea"/>
                <a:ea typeface="+mj-ea"/>
                <a:sym typeface="+mn-ea"/>
              </a:rPr>
              <a:t>式中：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R—现金返回线；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H—最高现金控制线；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L—最低现金控制线；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σ—企业每日现金流量变动的标准差；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 i —以日为基础计算的现金机会成本；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r>
              <a:rPr lang="en-US" altLang="zh-CN">
                <a:latin typeface="+mj-ea"/>
                <a:ea typeface="+mj-ea"/>
                <a:sym typeface="+mn-ea"/>
              </a:rPr>
              <a:t>     b—证券转换为现金或现金转换为证券的成本。</a:t>
            </a:r>
            <a:endParaRPr lang="en-US" altLang="zh-CN">
              <a:latin typeface="+mj-ea"/>
              <a:ea typeface="+mj-ea"/>
              <a:sym typeface="+mn-ea"/>
            </a:endParaRPr>
          </a:p>
          <a:p>
            <a:endParaRPr lang="en-US" altLang="zh-CN">
              <a:latin typeface="+mj-ea"/>
              <a:ea typeface="+mj-ea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Excel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中可以利用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函数得出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数字乘幂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的结果。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0171" t="-6212" r="33224" b="-301"/>
          <a:stretch>
            <a:fillRect/>
          </a:stretch>
        </p:blipFill>
        <p:spPr>
          <a:xfrm>
            <a:off x="1753870" y="1403350"/>
            <a:ext cx="3168000" cy="137677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1403985" y="3300095"/>
            <a:ext cx="456438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543560"/>
            <a:r>
              <a:rPr lang="en-US" sz="1400" b="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图4-14 随机模式下计算现金返回线（R）</a:t>
            </a:r>
            <a:endParaRPr lang="en-US" altLang="zh-CN" sz="1400" b="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63905" y="603631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543560" algn="ctr">
              <a:buClrTx/>
              <a:buSzTx/>
              <a:buFontTx/>
            </a:pPr>
            <a:r>
              <a:rPr lang="en-US" altLang="zh-CN" sz="1400" b="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图4-15 随机模式下计算现金存量的上限（H）</a:t>
            </a:r>
            <a:endParaRPr lang="en-US" altLang="zh-CN" sz="1400" b="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5630" y="85280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第一步，计算现金</a:t>
            </a:r>
            <a:r>
              <a:rPr lang="zh-CN" altLang="en-US"/>
              <a:t>返回线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4190" y="36614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第二步，计算现金存量的</a:t>
            </a:r>
            <a:r>
              <a:rPr lang="zh-CN" altLang="en-US"/>
              <a:t>上限</a:t>
            </a:r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965" y="4017010"/>
            <a:ext cx="5525606" cy="2016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2330" y="1350645"/>
            <a:ext cx="5525770" cy="19081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25"/>
          <p:cNvSpPr/>
          <p:nvPr userDrawn="1"/>
        </p:nvSpPr>
        <p:spPr>
          <a:xfrm>
            <a:off x="0" y="4077970"/>
            <a:ext cx="1886585" cy="2780030"/>
          </a:xfrm>
          <a:custGeom>
            <a:avLst/>
            <a:gdLst>
              <a:gd name="connsiteX0" fmla="*/ 0 w 6726477"/>
              <a:gd name="connsiteY0" fmla="*/ 0 h 6851441"/>
              <a:gd name="connsiteX1" fmla="*/ 6726477 w 6726477"/>
              <a:gd name="connsiteY1" fmla="*/ 0 h 6851441"/>
              <a:gd name="connsiteX2" fmla="*/ 6726477 w 6726477"/>
              <a:gd name="connsiteY2" fmla="*/ 6851441 h 6851441"/>
              <a:gd name="connsiteX3" fmla="*/ 0 w 6726477"/>
              <a:gd name="connsiteY3" fmla="*/ 6851441 h 6851441"/>
              <a:gd name="connsiteX4" fmla="*/ 0 w 6726477"/>
              <a:gd name="connsiteY4" fmla="*/ 0 h 6851441"/>
              <a:gd name="connsiteX0-1" fmla="*/ 0 w 6726477"/>
              <a:gd name="connsiteY0-2" fmla="*/ 0 h 6851441"/>
              <a:gd name="connsiteX1-3" fmla="*/ 3056351 w 6726477"/>
              <a:gd name="connsiteY1-4" fmla="*/ 2981195 h 6851441"/>
              <a:gd name="connsiteX2-5" fmla="*/ 6726477 w 6726477"/>
              <a:gd name="connsiteY2-6" fmla="*/ 6851441 h 6851441"/>
              <a:gd name="connsiteX3-7" fmla="*/ 0 w 6726477"/>
              <a:gd name="connsiteY3-8" fmla="*/ 6851441 h 6851441"/>
              <a:gd name="connsiteX4-9" fmla="*/ 0 w 6726477"/>
              <a:gd name="connsiteY4-10" fmla="*/ 0 h 68514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26477" h="6851441">
                <a:moveTo>
                  <a:pt x="0" y="0"/>
                </a:moveTo>
                <a:lnTo>
                  <a:pt x="3056351" y="2981195"/>
                </a:lnTo>
                <a:lnTo>
                  <a:pt x="6726477" y="6851441"/>
                </a:lnTo>
                <a:lnTo>
                  <a:pt x="0" y="6851441"/>
                </a:lnTo>
                <a:lnTo>
                  <a:pt x="0" y="0"/>
                </a:lnTo>
                <a:close/>
              </a:path>
            </a:pathLst>
          </a:custGeom>
          <a:solidFill>
            <a:srgbClr val="318F7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charset="0"/>
              <a:ea typeface="汉仪全唐诗简" panose="00020600040101010101" pitchFamily="18" charset="-122"/>
              <a:cs typeface="汉仪全唐诗简" panose="00020600040101010101" pitchFamily="18" charset="-122"/>
              <a:sym typeface="Arial Narrow" panose="020B0606020202030204" charset="0"/>
            </a:endParaRPr>
          </a:p>
        </p:txBody>
      </p:sp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540385" y="231140"/>
            <a:ext cx="2019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b="1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本项目导图</a:t>
            </a:r>
            <a:endParaRPr lang="zh-CN" altLang="en-US" sz="2800" b="1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同侧圆角矩形 2"/>
          <p:cNvSpPr/>
          <p:nvPr>
            <p:custDataLst>
              <p:tags r:id="rId2"/>
            </p:custDataLst>
          </p:nvPr>
        </p:nvSpPr>
        <p:spPr>
          <a:xfrm rot="5400000">
            <a:off x="23495" y="232410"/>
            <a:ext cx="399415" cy="457200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0">
            <a:srgbClr val="FFFFFF"/>
          </a:lnRef>
          <a:fillRef idx="1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1" descr="IMG_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115" y="1590040"/>
            <a:ext cx="9974145" cy="338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815" y="3698875"/>
            <a:ext cx="2242185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1051560" y="1183005"/>
            <a:ext cx="10351135" cy="32677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  <a:buNone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现金返回线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R=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endParaRPr lang="zh-CN" altLang="en-US" sz="240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2. </a:t>
            </a:r>
            <a:r>
              <a:rPr lang="zh-CN" altLang="en-US" sz="240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现金存量的上限</a:t>
            </a:r>
            <a:r>
              <a:rPr lang="en-US" altLang="zh-CN" sz="240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H=3R-2L</a:t>
            </a:r>
            <a:endParaRPr lang="en-US" altLang="zh-CN" sz="2400">
              <a:solidFill>
                <a:schemeClr val="tx1"/>
              </a:solidFill>
              <a:latin typeface="+mj-ea"/>
              <a:ea typeface="+mj-ea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函数：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number,power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0171" t="-6212" r="33224" b="-301"/>
          <a:stretch>
            <a:fillRect/>
          </a:stretch>
        </p:blipFill>
        <p:spPr>
          <a:xfrm>
            <a:off x="2894330" y="1183005"/>
            <a:ext cx="3168000" cy="1376772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26540" y="1945005"/>
            <a:ext cx="9138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 b="0">
                <a:solidFill>
                  <a:srgbClr val="000000"/>
                </a:solidFill>
                <a:latin typeface="Arial" panose="020B0604020202020204" pitchFamily="34" charset="0"/>
              </a:rPr>
              <a:t>    </a:t>
            </a:r>
            <a:endParaRPr lang="en-US" altLang="en-US" sz="2400" b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190" y="134048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rgbClr val="000000"/>
                </a:solidFill>
                <a:cs typeface="Arial" panose="020B0604020202020204" pitchFamily="34" charset="0"/>
                <a:sym typeface="+mn-ea"/>
              </a:rPr>
              <a:t> </a:t>
            </a:r>
            <a:endParaRPr lang="zh-CN" altLang="en-US" sz="2800" b="1" dirty="0" smtClean="0">
              <a:solidFill>
                <a:srgbClr val="C00000"/>
              </a:solidFill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355" y="821055"/>
            <a:ext cx="11049635" cy="22599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【实训4-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华公司使用随机模式确定最佳现金持有量，根据有关材料分析，2023年该公司的有价证券率为6%，有价证券的固定资产转化成本为500元，现金存量的下限为10000元，现金余额波动的标准差为2000元。请根据已知数据，运用POWER函数计算出现金返回线（R）的值以及现金存量的上限(H)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2540318" y="3251835"/>
          <a:ext cx="6624000" cy="2592000"/>
        </p:xfrm>
        <a:graphic>
          <a:graphicData uri="http://schemas.openxmlformats.org/drawingml/2006/table">
            <a:tbl>
              <a:tblPr/>
              <a:tblGrid>
                <a:gridCol w="3312000"/>
                <a:gridCol w="3312000"/>
              </a:tblGrid>
              <a:tr h="3240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随机模式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内容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有价证券利率（i）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6.00%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有价证券的固定资产转换成本（b）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现金存量的下限（L）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现金余额波动的标准差（δ）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现金返回线（R）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现金存量的上限（H）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15217"/>
            <a:ext cx="12192000" cy="2161116"/>
          </a:xfrm>
          <a:prstGeom prst="rect">
            <a:avLst/>
          </a:prstGeom>
          <a:solidFill>
            <a:srgbClr val="48A08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5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1180" y="3708400"/>
            <a:ext cx="9340851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5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Excel 在信用决策中的应用</a:t>
            </a:r>
            <a:endParaRPr lang="zh-CN" altLang="en-US" sz="586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13917" y="2180167"/>
            <a:ext cx="677333" cy="677333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72267" y="673100"/>
            <a:ext cx="829733" cy="829733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17433" y="1883833"/>
            <a:ext cx="768351" cy="768351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98167" y="76200"/>
            <a:ext cx="730251" cy="730251"/>
          </a:xfrm>
          <a:prstGeom prst="ellipse">
            <a:avLst/>
          </a:prstGeom>
          <a:solidFill>
            <a:srgbClr val="48A088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642376" y="-718520"/>
            <a:ext cx="1120555" cy="112055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93044" y="1087555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23853" y="-339291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文本框 105"/>
          <p:cNvSpPr txBox="1">
            <a:spLocks noChangeArrowheads="1"/>
          </p:cNvSpPr>
          <p:nvPr/>
        </p:nvSpPr>
        <p:spPr bwMode="auto">
          <a:xfrm>
            <a:off x="3656437" y="493184"/>
            <a:ext cx="2569845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4.2</a:t>
            </a:r>
            <a:endParaRPr lang="en-US" altLang="zh-CN" sz="5335" dirty="0">
              <a:solidFill>
                <a:srgbClr val="48A08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5" grpId="1"/>
      <p:bldP spid="5" grpId="2"/>
      <p:bldP spid="6" grpId="0" bldLvl="0" animBg="1"/>
      <p:bldP spid="7" grpId="0" bldLvl="0" animBg="1"/>
      <p:bldP spid="8" grpId="0" bldLvl="0" animBg="1"/>
      <p:bldP spid="9" grpId="0" bldLvl="0" animBg="1"/>
      <p:bldP spid="13" grpId="0" bldLvl="0"/>
      <p:bldP spid="13" grpId="1" bldLvl="0"/>
      <p:bldP spid="13" grpId="2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405130" y="977900"/>
            <a:ext cx="4646930" cy="4347845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73735" y="1858645"/>
            <a:ext cx="9388475" cy="2745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j-ea"/>
                <a:ea typeface="+mj-ea"/>
              </a:rPr>
              <a:t>子任务</a:t>
            </a:r>
            <a:r>
              <a:rPr lang="en-US" altLang="zh-CN" sz="4000" b="1" dirty="0">
                <a:latin typeface="+mj-ea"/>
                <a:ea typeface="+mj-ea"/>
              </a:rPr>
              <a:t>4.2.1  </a:t>
            </a:r>
            <a:r>
              <a:rPr lang="zh-CN" sz="4000" b="1" dirty="0">
                <a:latin typeface="+mj-ea"/>
                <a:ea typeface="+mj-ea"/>
              </a:rPr>
              <a:t> 信用决策分析</a:t>
            </a:r>
            <a:endParaRPr lang="zh-CN" sz="40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j-ea"/>
                <a:ea typeface="+mj-ea"/>
              </a:rPr>
              <a:t>子任务</a:t>
            </a:r>
            <a:r>
              <a:rPr lang="en-US" altLang="zh-CN" sz="4000" b="1" dirty="0">
                <a:latin typeface="+mj-ea"/>
                <a:ea typeface="+mj-ea"/>
              </a:rPr>
              <a:t>4.2.2   Excel</a:t>
            </a:r>
            <a:r>
              <a:rPr lang="zh-CN" altLang="en-US" sz="4000" b="1" dirty="0">
                <a:latin typeface="+mj-ea"/>
                <a:ea typeface="+mj-ea"/>
              </a:rPr>
              <a:t>在信用决策中的应用</a:t>
            </a:r>
            <a:r>
              <a:rPr lang="en-US" altLang="zh-CN" sz="4000" b="1" dirty="0">
                <a:latin typeface="+mj-ea"/>
                <a:ea typeface="+mj-ea"/>
              </a:rPr>
              <a:t>      </a:t>
            </a: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7075" y="245681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1007745"/>
            <a:ext cx="11838940" cy="20694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近年来，随着市场竞争的加剧，大华公司为了扩大市场份额，需要实行适当的信用政策，如果没有适当的信用政策，可能会给企业带来各种风险。大华公司目前有两种信用决策方案，具体资料如表4-6所示，请根据资料作出最佳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信用决策方案。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2473008" y="3698875"/>
          <a:ext cx="5940000" cy="2268000"/>
        </p:xfrm>
        <a:graphic>
          <a:graphicData uri="http://schemas.openxmlformats.org/drawingml/2006/table">
            <a:tbl>
              <a:tblPr/>
              <a:tblGrid>
                <a:gridCol w="1980000"/>
                <a:gridCol w="1980000"/>
                <a:gridCol w="1980000"/>
              </a:tblGrid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项目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AC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方案1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AC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方案2</a:t>
                      </a:r>
                      <a:endParaRPr lang="en-US" altLang="en-US" sz="1000" b="1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ACE0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信用期（天）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年销售量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20000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25000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单价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15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单位变动成本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固定成本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机会成本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1200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可能发生的收账费用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1000.00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3000.00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坏账损失率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1%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3%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874CB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3903980" y="32448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表4-6 信用决策基本信息表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6850" y="0"/>
            <a:ext cx="3105150" cy="238506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05" y="3732530"/>
            <a:ext cx="2242185" cy="299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7250" y="1004570"/>
            <a:ext cx="7899400" cy="4848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/>
              <a:t>信用政策包括：信用标准、信用条件和收账政策三个方面。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zh-CN" altLang="en-US" sz="2400">
                <a:solidFill>
                  <a:srgbClr val="FF0000"/>
                </a:solidFill>
              </a:rPr>
              <a:t>1.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信用标准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en-US" altLang="zh-CN" sz="2400"/>
              <a:t>(1)</a:t>
            </a:r>
            <a:r>
              <a:rPr lang="zh-CN" altLang="en-US" sz="2400"/>
              <a:t>信用的定性分析。</a:t>
            </a:r>
            <a:endParaRPr lang="zh-CN" altLang="en-US" sz="2400"/>
          </a:p>
          <a:p>
            <a:r>
              <a:rPr lang="en-US" altLang="zh-CN" sz="2400"/>
              <a:t>      </a:t>
            </a:r>
            <a:r>
              <a:rPr lang="zh-CN" altLang="en-US" sz="2400"/>
              <a:t>常用的信用定性分析法是5C信用评价系统，即评估申</a:t>
            </a:r>
            <a:r>
              <a:rPr lang="en-US" altLang="zh-CN" sz="2400"/>
              <a:t>  </a:t>
            </a:r>
            <a:r>
              <a:rPr lang="zh-CN" altLang="en-US" sz="2400"/>
              <a:t>请者信用的五个方面：品质、能力、资本、抵押、条件。</a:t>
            </a:r>
            <a:endParaRPr lang="en-US" altLang="zh-CN" sz="2400"/>
          </a:p>
          <a:p>
            <a:r>
              <a:rPr lang="en-US" altLang="zh-CN" sz="2400"/>
              <a:t>(2)</a:t>
            </a:r>
            <a:r>
              <a:rPr lang="zh-CN" altLang="en-US" sz="2400"/>
              <a:t>信用的定量分析。</a:t>
            </a:r>
            <a:endParaRPr lang="zh-CN" altLang="en-US" sz="2400"/>
          </a:p>
          <a:p>
            <a:r>
              <a:rPr lang="en-US" altLang="zh-CN" sz="2400"/>
              <a:t>     </a:t>
            </a:r>
            <a:r>
              <a:rPr lang="zh-CN" altLang="en-US" sz="2400"/>
              <a:t>通常使用比率分析法评价顾客的财务状况。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>
                <a:solidFill>
                  <a:srgbClr val="FF0000"/>
                </a:solidFill>
              </a:rPr>
              <a:t>2</a:t>
            </a:r>
            <a:r>
              <a:rPr lang="en-US" altLang="zh-CN" sz="2400">
                <a:solidFill>
                  <a:srgbClr val="FF0000"/>
                </a:solidFill>
              </a:rPr>
              <a:t>.</a:t>
            </a:r>
            <a:r>
              <a:rPr lang="zh-CN" altLang="en-US" sz="2400">
                <a:solidFill>
                  <a:srgbClr val="FF0000"/>
                </a:solidFill>
              </a:rPr>
              <a:t> 信用条件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en-US" altLang="zh-CN" sz="2400"/>
              <a:t>     </a:t>
            </a:r>
            <a:r>
              <a:rPr lang="zh-CN" altLang="en-US" sz="2400"/>
              <a:t>主要包括信用期限和现金折扣政策。</a:t>
            </a:r>
            <a:endParaRPr lang="zh-CN" altLang="en-US" sz="2400"/>
          </a:p>
          <a:p>
            <a:endParaRPr lang="en-US" altLang="zh-CN" sz="2400"/>
          </a:p>
          <a:p>
            <a:r>
              <a:rPr lang="zh-CN" altLang="en-US" sz="2400">
                <a:solidFill>
                  <a:srgbClr val="FF0000"/>
                </a:solidFill>
              </a:rPr>
              <a:t>3. 收账政策</a:t>
            </a:r>
            <a:endParaRPr lang="zh-CN" altLang="en-US" sz="2400">
              <a:solidFill>
                <a:srgbClr val="FF0000"/>
              </a:solidFill>
            </a:endParaRPr>
          </a:p>
          <a:p>
            <a:r>
              <a:rPr lang="en-US" altLang="zh-CN" sz="2400"/>
              <a:t>    </a:t>
            </a:r>
            <a:r>
              <a:rPr lang="zh-CN" altLang="en-US" sz="2400"/>
              <a:t>通常采用宽紧适度的决策规则。</a:t>
            </a:r>
            <a:endParaRPr lang="zh-CN" altLang="en-US" sz="240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86850" y="0"/>
            <a:ext cx="3105150" cy="238506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05" y="3732530"/>
            <a:ext cx="2242185" cy="2997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5810" y="798195"/>
            <a:ext cx="11069955" cy="5168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b="1"/>
              <a:t>在进行信用决策分析可能会涉及到的公式，即</a:t>
            </a:r>
            <a:endParaRPr lang="zh-CN" altLang="en-US" sz="2400" b="1"/>
          </a:p>
          <a:p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</a:t>
            </a:r>
            <a:r>
              <a:rPr lang="zh-CN" altLang="en-US" sz="2400"/>
              <a:t>边际贡献=销售收入-变动成本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）坏账损失=预计销售率×坏账损失率</a:t>
            </a:r>
            <a:endParaRPr lang="zh-CN" altLang="en-US" sz="2400"/>
          </a:p>
          <a:p>
            <a:r>
              <a:rPr lang="zh-CN" altLang="en-US" sz="2400"/>
              <a:t>        </a:t>
            </a:r>
            <a:r>
              <a:rPr lang="en-US" altLang="zh-CN" sz="2400"/>
              <a:t>                </a:t>
            </a:r>
            <a:r>
              <a:rPr lang="zh-CN" altLang="en-US" sz="2400"/>
              <a:t>=销售量×销售单价×坏账损失率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3</a:t>
            </a:r>
            <a:r>
              <a:rPr lang="zh-CN" altLang="en-US" sz="2400"/>
              <a:t>）应收账款机会成本=应收账款平均余额×变动成本率×机会成本率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4</a:t>
            </a:r>
            <a:r>
              <a:rPr lang="zh-CN" altLang="en-US" sz="2400"/>
              <a:t>）现金折扣成本=销售额×享受现金折扣的顾客比例×折扣率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5</a:t>
            </a:r>
            <a:r>
              <a:rPr lang="zh-CN" altLang="en-US" sz="2400"/>
              <a:t>）税前损益=收益-成本</a:t>
            </a:r>
            <a:endParaRPr lang="zh-CN" altLang="en-US" sz="2400"/>
          </a:p>
          <a:p>
            <a:r>
              <a:rPr lang="en-US" altLang="zh-CN"/>
              <a:t>    </a:t>
            </a:r>
            <a:endParaRPr lang="en-US" altLang="zh-CN"/>
          </a:p>
          <a:p>
            <a:r>
              <a:rPr lang="zh-CN" altLang="en-US" sz="2800"/>
              <a:t>在</a:t>
            </a:r>
            <a:r>
              <a:rPr lang="en-US" altLang="zh-CN" sz="2800"/>
              <a:t>Excel </a:t>
            </a:r>
            <a:r>
              <a:rPr lang="zh-CN" altLang="en-US" sz="2800"/>
              <a:t>中，可以建立</a:t>
            </a:r>
            <a:r>
              <a:rPr lang="zh-CN" altLang="en-US" sz="2800" b="1">
                <a:solidFill>
                  <a:srgbClr val="FF0000"/>
                </a:solidFill>
              </a:rPr>
              <a:t>信用决策模型</a:t>
            </a:r>
            <a:r>
              <a:rPr lang="zh-CN" altLang="en-US" sz="2800"/>
              <a:t>，并利用</a:t>
            </a:r>
            <a:r>
              <a:rPr lang="en-US" altLang="zh-CN" sz="2800" b="1">
                <a:solidFill>
                  <a:srgbClr val="FF0000"/>
                </a:solidFill>
              </a:rPr>
              <a:t>IF</a:t>
            </a:r>
            <a:r>
              <a:rPr lang="zh-CN" altLang="en-US" sz="2800"/>
              <a:t>函数作出最优</a:t>
            </a:r>
            <a:r>
              <a:rPr lang="zh-CN" altLang="en-US" sz="2800"/>
              <a:t>信用决策。</a:t>
            </a:r>
            <a:endParaRPr lang="zh-CN" altLang="en-US" sz="2800"/>
          </a:p>
          <a:p>
            <a:endParaRPr lang="zh-CN" altLang="en-US" sz="28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740" y="4671695"/>
            <a:ext cx="2532380" cy="2101850"/>
          </a:xfrm>
          <a:prstGeom prst="rect">
            <a:avLst/>
          </a:prstGeom>
        </p:spPr>
      </p:pic>
      <p:pic>
        <p:nvPicPr>
          <p:cNvPr id="34" name="图片 34" descr="1714749440505_871C1529-C11A-45a0-9E38-45026D2786B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593" y="1234440"/>
            <a:ext cx="3548812" cy="3636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46120" y="4833620"/>
            <a:ext cx="297307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图4-16 建立信用决策模型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3265" y="7950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第一步，</a:t>
            </a:r>
            <a:r>
              <a:rPr lang="zh-CN" altLang="en-US"/>
              <a:t>新建信用决策模型工作</a:t>
            </a:r>
            <a:r>
              <a:rPr lang="zh-CN" altLang="en-US"/>
              <a:t>表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35" name="图片 35" descr="1714749354004_F8935035-6949-461c-981B-030DAC55AA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158" y="832168"/>
            <a:ext cx="4967142" cy="5292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553450" y="6108700"/>
            <a:ext cx="2416175" cy="306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图4-17  计算坏账损失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2735" y="952500"/>
            <a:ext cx="65608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第二步，计算年销售</a:t>
            </a:r>
            <a:r>
              <a:rPr lang="zh-CN" altLang="en-US"/>
              <a:t>收入。在单元格B14输入“=B5*B6”,按回车键；再次选中B14单元格，将鼠标光标移至右下角，出现填充柄后将其拉至C14单元格。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第三步，计算变动成本</a:t>
            </a:r>
            <a:r>
              <a:rPr lang="zh-CN" altLang="en-US"/>
              <a:t>总额。在单元格B15输入”=B7*B5“，按回车键；再次选中B15单元格，将鼠标光标移至右下角，出现填充柄后将其拉至C15单元格。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第四步，计算贡献</a:t>
            </a:r>
            <a:r>
              <a:rPr lang="zh-CN" altLang="en-US"/>
              <a:t>边际。在单元格B16输入”=B14-B15“，按回车键；再次选中B16单元格，将鼠标光标移至右下角，出现填充柄后将其拉至C16单元格。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第五步，机会成本。在单元格B17输入”500“，C17输入”1200“；收账</a:t>
            </a:r>
            <a:r>
              <a:rPr lang="zh-CN" altLang="en-US"/>
              <a:t>费用。在单元格B18输入”1000“，C18输入”3000“。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第六步，计算坏账损失。在B19单元格输入”=B14*B11”，按回车键；再次选中B19单元格，将鼠标光标移至右下角，出现填充柄后将其拉至C19单元格。以上的计算运行结果以及坏账损失的计算如图</a:t>
            </a:r>
            <a:r>
              <a:rPr lang="en-US" altLang="zh-CN"/>
              <a:t>4-17</a:t>
            </a:r>
            <a:r>
              <a:rPr lang="zh-CN" altLang="en-US"/>
              <a:t>所示。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71695"/>
            <a:ext cx="2532380" cy="2101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38350" y="93789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</a:t>
            </a:r>
            <a:r>
              <a:rPr lang="zh-CN" altLang="en-US"/>
              <a:t>七步，计算信用条件后的贡献</a:t>
            </a:r>
            <a:r>
              <a:rPr lang="zh-CN" altLang="en-US"/>
              <a:t>毛益</a:t>
            </a:r>
            <a:endParaRPr lang="zh-CN" altLang="en-US"/>
          </a:p>
        </p:txBody>
      </p:sp>
      <p:pic>
        <p:nvPicPr>
          <p:cNvPr id="36" name="图片 36" descr="1714749321533_EE2FC894-7AA9-4b40-879B-3CF116C45C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6480" y="1306195"/>
            <a:ext cx="4537075" cy="47199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532380" y="6123305"/>
            <a:ext cx="4283710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477520" algn="ctr"/>
            <a:r>
              <a:rPr lang="en-US" altLang="zh-CN" sz="1400" b="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图4-18 计算信用条件后的贡献毛益</a:t>
            </a:r>
            <a:endParaRPr lang="en-US" altLang="zh-CN" sz="1400" b="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25"/>
          <p:cNvSpPr/>
          <p:nvPr userDrawn="1"/>
        </p:nvSpPr>
        <p:spPr>
          <a:xfrm>
            <a:off x="0" y="4077970"/>
            <a:ext cx="1886585" cy="2780030"/>
          </a:xfrm>
          <a:custGeom>
            <a:avLst/>
            <a:gdLst>
              <a:gd name="connsiteX0" fmla="*/ 0 w 6726477"/>
              <a:gd name="connsiteY0" fmla="*/ 0 h 6851441"/>
              <a:gd name="connsiteX1" fmla="*/ 6726477 w 6726477"/>
              <a:gd name="connsiteY1" fmla="*/ 0 h 6851441"/>
              <a:gd name="connsiteX2" fmla="*/ 6726477 w 6726477"/>
              <a:gd name="connsiteY2" fmla="*/ 6851441 h 6851441"/>
              <a:gd name="connsiteX3" fmla="*/ 0 w 6726477"/>
              <a:gd name="connsiteY3" fmla="*/ 6851441 h 6851441"/>
              <a:gd name="connsiteX4" fmla="*/ 0 w 6726477"/>
              <a:gd name="connsiteY4" fmla="*/ 0 h 6851441"/>
              <a:gd name="connsiteX0-1" fmla="*/ 0 w 6726477"/>
              <a:gd name="connsiteY0-2" fmla="*/ 0 h 6851441"/>
              <a:gd name="connsiteX1-3" fmla="*/ 3056351 w 6726477"/>
              <a:gd name="connsiteY1-4" fmla="*/ 2981195 h 6851441"/>
              <a:gd name="connsiteX2-5" fmla="*/ 6726477 w 6726477"/>
              <a:gd name="connsiteY2-6" fmla="*/ 6851441 h 6851441"/>
              <a:gd name="connsiteX3-7" fmla="*/ 0 w 6726477"/>
              <a:gd name="connsiteY3-8" fmla="*/ 6851441 h 6851441"/>
              <a:gd name="connsiteX4-9" fmla="*/ 0 w 6726477"/>
              <a:gd name="connsiteY4-10" fmla="*/ 0 h 685144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726477" h="6851441">
                <a:moveTo>
                  <a:pt x="0" y="0"/>
                </a:moveTo>
                <a:lnTo>
                  <a:pt x="3056351" y="2981195"/>
                </a:lnTo>
                <a:lnTo>
                  <a:pt x="6726477" y="6851441"/>
                </a:lnTo>
                <a:lnTo>
                  <a:pt x="0" y="6851441"/>
                </a:lnTo>
                <a:lnTo>
                  <a:pt x="0" y="0"/>
                </a:lnTo>
                <a:close/>
              </a:path>
            </a:pathLst>
          </a:custGeom>
          <a:solidFill>
            <a:srgbClr val="318F7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/>
            <a:endParaRPr lang="zh-CN" altLang="en-US" dirty="0">
              <a:solidFill>
                <a:srgbClr val="FFFFFF"/>
              </a:solidFill>
              <a:latin typeface="Arial Narrow" panose="020B0606020202030204" charset="0"/>
              <a:ea typeface="汉仪全唐诗简" panose="00020600040101010101" pitchFamily="18" charset="-122"/>
              <a:cs typeface="汉仪全唐诗简" panose="00020600040101010101" pitchFamily="18" charset="-122"/>
              <a:sym typeface="Arial Narrow" panose="020B0606020202030204" charset="0"/>
            </a:endParaRPr>
          </a:p>
        </p:txBody>
      </p:sp>
      <p:sp>
        <p:nvSpPr>
          <p:cNvPr id="2" name="TextBox 2"/>
          <p:cNvSpPr txBox="1"/>
          <p:nvPr>
            <p:custDataLst>
              <p:tags r:id="rId1"/>
            </p:custDataLst>
          </p:nvPr>
        </p:nvSpPr>
        <p:spPr>
          <a:xfrm>
            <a:off x="540385" y="0"/>
            <a:ext cx="2019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学习目标</a:t>
            </a:r>
            <a:endParaRPr lang="zh-CN" altLang="en-US" sz="2800" b="1" dirty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同侧圆角矩形 2"/>
          <p:cNvSpPr/>
          <p:nvPr>
            <p:custDataLst>
              <p:tags r:id="rId2"/>
            </p:custDataLst>
          </p:nvPr>
        </p:nvSpPr>
        <p:spPr>
          <a:xfrm rot="5400000">
            <a:off x="23495" y="-29210"/>
            <a:ext cx="399415" cy="457200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0">
            <a:srgbClr val="FFFFFF"/>
          </a:lnRef>
          <a:fillRef idx="1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760" y="3698875"/>
            <a:ext cx="2242185" cy="29972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9980" y="464820"/>
            <a:ext cx="11258550" cy="6297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◆知识目标 </a:t>
            </a:r>
            <a:r>
              <a:rPr 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sz="2000">
              <a:solidFill>
                <a:srgbClr val="00BAF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掌握成本分析模式的计算原理。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掌握存货模式的计算原理。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掌握随机模式下的计算原理。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掌握信用期决策的计算原理。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掌握最佳进货批量的计算原理。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掌握ABC分类管理法的原理。</a:t>
            </a:r>
            <a:endParaRPr sz="1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◆能力目标</a:t>
            </a:r>
            <a:endParaRPr lang="en-US" sz="2000" b="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能利用WPS中Excel表格IF函数编制成本分析模式表。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能利用WPS中Excel表格模拟运算表计算存货相关成本。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能利用WPS中Excel表格POWER函数编制随机模式表。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能利用WPS中Excel表格IF函数编制信用期决策表。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能利用WPS中Excel表格POWER函数编制经济订货批量表。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能利用ABC分类管理法制作库存数据表。</a:t>
            </a:r>
            <a:endParaRPr lang="zh-CN" altLang="en-US" sz="1600" b="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◆素质目标</a:t>
            </a:r>
            <a:endParaRPr lang="zh-CN" altLang="en-US" sz="2000" b="1" dirty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 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通过营运资金管理的具体应用，培养学生增强信用意识，树立“人无信不立”观念。正确的责任感、决策能力、风险意识。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sz="1400" b="0">
                <a:solidFill>
                  <a:srgbClr val="00BAF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● </a:t>
            </a:r>
            <a:r>
              <a:rPr sz="14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通过运用到的函数和公式，培养学生的数据分析能力、逻辑思维能力和问题的解决能力。</a:t>
            </a:r>
            <a:endParaRPr sz="14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b="0">
              <a:solidFill>
                <a:srgbClr val="231F2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7277198" y="1094318"/>
            <a:ext cx="4930513" cy="5415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" y="4756150"/>
            <a:ext cx="2532380" cy="2101850"/>
          </a:xfrm>
          <a:prstGeom prst="rect">
            <a:avLst/>
          </a:prstGeom>
        </p:spPr>
      </p:pic>
      <p:pic>
        <p:nvPicPr>
          <p:cNvPr id="37" name="图片 37" descr="1714749297452_8EE6DD99-A7C0-4293-88D9-DB81B08E2F3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113" y="1330643"/>
            <a:ext cx="4300758" cy="4644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72130" y="5950585"/>
            <a:ext cx="35255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图4-19  IF 函数运行决策结果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1855" y="9588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第八步，选出最优信用</a:t>
            </a:r>
            <a:r>
              <a:rPr lang="zh-CN" altLang="en-US"/>
              <a:t>方案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69315" y="1332865"/>
            <a:ext cx="10351135" cy="419227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1.（1）边际贡献=销售收入-变动成本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（2）坏账损失=预计销售率×坏账损失率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=销售量×销售单价×坏账损失率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（3）应收账款机会成本=应收账款平均余额×变动成本率×机会成本率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（4）现金折扣成本=销售额×享受现金折扣的顾客比例×折扣率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（5）税前损益=收益-成本 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在Excel 中，可以建立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信用决策模型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，并利用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IF函数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作出最优信用决策。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7355" y="750570"/>
            <a:ext cx="11049635" cy="16598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【实训4-</a:t>
            </a:r>
            <a:r>
              <a:rPr lang="en-US" alt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大华公司为了增强竞争力，稳定销售渠道，扩大商品销路，降低商品的管理费用，需要实行信用政策，，如果采用赊销政策，会给企业带来各种风险，大华公司目前有两种赊销方案（具体资料见实训资料4-4）,大华公司使用信用决策模型确定最终的决策结果，根据相关资料，利用excel表格制作信用期决策计算表，完成坏账损失、信用条件后的贡献毛益的计算，并利用IF函数作出决策结果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3068320" y="2510790"/>
          <a:ext cx="5724000" cy="4536440"/>
        </p:xfrm>
        <a:graphic>
          <a:graphicData uri="http://schemas.openxmlformats.org/drawingml/2006/table">
            <a:tbl>
              <a:tblPr/>
              <a:tblGrid>
                <a:gridCol w="1908000"/>
                <a:gridCol w="1908000"/>
                <a:gridCol w="1908000"/>
              </a:tblGrid>
              <a:tr h="212400"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信用期决策计算表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240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一、基础数据：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方案1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方案2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信用期（天）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年销售量（X）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25000.00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单价（P）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单位变动成本（b）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固定成本（a）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机会成本率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15.00%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15.00%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坏账损失率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1.00%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3.00%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二、信用决策：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方案1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方案2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年销售收入（px）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变动成本总额（bx）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贡献边际（EBIT）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机会成本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1200.00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收账费用</a:t>
                      </a:r>
                      <a:endParaRPr lang="zh-CN" altLang="en-US" sz="8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坏账损失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信用条件后的贡献毛益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决策结果</a:t>
                      </a:r>
                      <a:endParaRPr lang="zh-CN" altLang="en-US" sz="8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8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15217"/>
            <a:ext cx="12192000" cy="2161116"/>
          </a:xfrm>
          <a:prstGeom prst="rect">
            <a:avLst/>
          </a:prstGeom>
          <a:solidFill>
            <a:srgbClr val="48A08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5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1180" y="3708400"/>
            <a:ext cx="9340851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5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Excel在存货管理中的应用</a:t>
            </a:r>
            <a:endParaRPr lang="zh-CN" altLang="en-US" sz="586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13917" y="2180167"/>
            <a:ext cx="677333" cy="677333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72267" y="673100"/>
            <a:ext cx="829733" cy="829733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17433" y="1883833"/>
            <a:ext cx="768351" cy="768351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98167" y="76200"/>
            <a:ext cx="730251" cy="730251"/>
          </a:xfrm>
          <a:prstGeom prst="ellipse">
            <a:avLst/>
          </a:prstGeom>
          <a:solidFill>
            <a:srgbClr val="48A088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642376" y="-718520"/>
            <a:ext cx="1120555" cy="112055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93044" y="1087555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23853" y="-339291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文本框 105"/>
          <p:cNvSpPr txBox="1">
            <a:spLocks noChangeArrowheads="1"/>
          </p:cNvSpPr>
          <p:nvPr/>
        </p:nvSpPr>
        <p:spPr bwMode="auto">
          <a:xfrm>
            <a:off x="3656437" y="493184"/>
            <a:ext cx="2569845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4.3</a:t>
            </a:r>
            <a:endParaRPr lang="en-US" altLang="zh-CN" sz="5335" dirty="0">
              <a:solidFill>
                <a:srgbClr val="48A08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5" grpId="1"/>
      <p:bldP spid="5" grpId="2"/>
      <p:bldP spid="6" grpId="0" bldLvl="0" animBg="1"/>
      <p:bldP spid="7" grpId="0" bldLvl="0" animBg="1"/>
      <p:bldP spid="8" grpId="0" bldLvl="0" animBg="1"/>
      <p:bldP spid="9" grpId="0" bldLvl="0" animBg="1"/>
      <p:bldP spid="13" grpId="0" bldLvl="0"/>
      <p:bldP spid="13" grpId="1" bldLvl="0"/>
      <p:bldP spid="13" grpId="2" bldLvl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405130" y="977900"/>
            <a:ext cx="4646930" cy="4347845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01345" y="1671955"/>
            <a:ext cx="6901815" cy="3100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j-ea"/>
                <a:ea typeface="+mj-ea"/>
              </a:rPr>
              <a:t>子任务</a:t>
            </a:r>
            <a:r>
              <a:rPr lang="en-US" altLang="zh-CN" sz="4000" b="1" dirty="0">
                <a:latin typeface="+mj-ea"/>
                <a:ea typeface="+mj-ea"/>
              </a:rPr>
              <a:t>4.3.1  </a:t>
            </a:r>
            <a:r>
              <a:rPr lang="zh-CN" altLang="zh-CN" sz="4000" b="1" dirty="0">
                <a:latin typeface="+mj-ea"/>
                <a:ea typeface="+mj-ea"/>
              </a:rPr>
              <a:t>利用Excel计算</a:t>
            </a:r>
            <a:endParaRPr lang="zh-CN" altLang="zh-CN" sz="40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zh-CN" sz="4000" b="1" dirty="0">
                <a:latin typeface="+mj-ea"/>
                <a:ea typeface="+mj-ea"/>
              </a:rPr>
              <a:t>最佳进货批量</a:t>
            </a:r>
            <a:endParaRPr lang="zh-CN" altLang="zh-CN" sz="40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7075" y="245681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03530" y="835660"/>
            <a:ext cx="10356215" cy="16643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已知大华公司每年需要购买丁材料20000公斤，一次性入库，该材料每次订货成本为500元，单位存货年储存成本为8元，假设不存在缺货成本。请利用经济订货模型计算：（1）经济订货批量；（2）相关存货总成本；（3）订货次数。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85" y="2943225"/>
            <a:ext cx="2242185" cy="2997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65" y="2683510"/>
            <a:ext cx="9229725" cy="292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经济订货量</a:t>
            </a:r>
            <a:r>
              <a:rPr lang="en-US" altLang="zh-CN"/>
              <a:t>    </a:t>
            </a:r>
            <a:r>
              <a:rPr lang="zh-CN" altLang="en-US"/>
              <a:t>EOQ=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总成本TC（EOQ）=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最佳订货次数N=D/EOQ=  </a:t>
            </a: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43063" t="-751" r="42113" b="-751"/>
          <a:stretch>
            <a:fillRect/>
          </a:stretch>
        </p:blipFill>
        <p:spPr>
          <a:xfrm>
            <a:off x="2597785" y="2630170"/>
            <a:ext cx="1067612" cy="936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43481" t="-8013" r="43225" b="-3365"/>
          <a:stretch>
            <a:fillRect/>
          </a:stretch>
        </p:blipFill>
        <p:spPr>
          <a:xfrm>
            <a:off x="2597785" y="4015740"/>
            <a:ext cx="1275747" cy="396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l="44241" t="2193" r="42366" b="-5702"/>
          <a:stretch>
            <a:fillRect/>
          </a:stretch>
        </p:blipFill>
        <p:spPr>
          <a:xfrm>
            <a:off x="3131820" y="4728210"/>
            <a:ext cx="883648" cy="936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03530" y="835660"/>
            <a:ext cx="10356215" cy="16643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已知大华公司每年需要购买丁材料20000公斤，一次性入库，该材料每次订货成本为500元，单位存货年储存成本为8元，假设不存在缺货成本。请利用经济订货模型计算：（1）经济订货批量；（2）相关存货总成本；（3）订货次数。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85" y="2943225"/>
            <a:ext cx="2242185" cy="2997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65" y="2683510"/>
            <a:ext cx="9229725" cy="292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任务解析：</a:t>
            </a:r>
            <a:endParaRPr lang="zh-CN" altLang="en-US"/>
          </a:p>
          <a:p>
            <a:r>
              <a:rPr lang="en-US" altLang="zh-CN"/>
              <a:t>      </a:t>
            </a:r>
            <a:r>
              <a:rPr lang="zh-CN" altLang="en-US"/>
              <a:t>根据任务描述，此任务是通过已知数据分别求出经济订货批量，相关总成本和订货次数。根据公式计算如下：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丁材料的经济订货量（EOQ）</a:t>
            </a:r>
            <a:r>
              <a:rPr lang="en-US" altLang="zh-CN"/>
              <a:t> </a:t>
            </a:r>
            <a:r>
              <a:rPr lang="zh-CN" altLang="en-US"/>
              <a:t>=</a:t>
            </a:r>
            <a:r>
              <a:rPr lang="en-US" altLang="zh-CN"/>
              <a:t>                              </a:t>
            </a:r>
            <a:r>
              <a:rPr lang="zh-CN" altLang="en-US"/>
              <a:t>=1581（公斤）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丁材料全年相关存货总成本=</a:t>
            </a:r>
            <a:r>
              <a:rPr lang="en-US" altLang="zh-CN"/>
              <a:t>                                       </a:t>
            </a:r>
            <a:r>
              <a:rPr lang="zh-CN" altLang="en-US"/>
              <a:t>=12649（元）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订货次数=20000/1581=13（次）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4780" t="1408" r="33073" b="-4695"/>
          <a:stretch>
            <a:fillRect/>
          </a:stretch>
        </p:blipFill>
        <p:spPr>
          <a:xfrm>
            <a:off x="3905885" y="3723640"/>
            <a:ext cx="1697990" cy="698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 l="36379" t="-13652" r="36523" b="-10239"/>
          <a:stretch>
            <a:fillRect/>
          </a:stretch>
        </p:blipFill>
        <p:spPr>
          <a:xfrm>
            <a:off x="3644265" y="4605020"/>
            <a:ext cx="2235372" cy="360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385" y="1151890"/>
            <a:ext cx="721233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经济订货基本模型建立在一系列严格假设的基础上。这些假设包括以下内容。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①存货总需求量是已知常数。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②订货提前期是常数。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③货物是一次性入库。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④单位货物成本 U 为常数，无批量折扣。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⑤库存储存成本与库存水平呈线性关系。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⑥货物是一种独立需求的物品，不受其他货物影响。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⑦不允许缺货，即无缺货成本。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825" y="1210945"/>
            <a:ext cx="8179435" cy="42564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l" fontAlgn="base">
              <a:spcAft>
                <a:spcPts val="1000"/>
              </a:spcAft>
              <a:buFont typeface="Arial" panose="020B0604020202020204" pitchFamily="34" charset="0"/>
            </a:pPr>
            <a:endParaRPr lang="zh-CN" altLang="en-US" sz="2000">
              <a:solidFill>
                <a:srgbClr val="393A3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420735" y="652780"/>
            <a:ext cx="3771265" cy="57423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4335" y="877570"/>
            <a:ext cx="10263505" cy="52495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base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190" y="1061720"/>
            <a:ext cx="9229725" cy="4975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ym typeface="+mn-ea"/>
              </a:rPr>
              <a:t>基本模型：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经济订货量</a:t>
            </a:r>
            <a:r>
              <a:rPr lang="en-US" altLang="zh-CN"/>
              <a:t>    </a:t>
            </a:r>
            <a:r>
              <a:rPr lang="zh-CN" altLang="en-US"/>
              <a:t>EOQ=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总成本TC（EOQ）=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最佳订货次数N=D/EOQ=</a:t>
            </a:r>
            <a:endParaRPr lang="zh-CN" altLang="en-US"/>
          </a:p>
          <a:p>
            <a:endParaRPr lang="zh-CN" altLang="en-US"/>
          </a:p>
          <a:p>
            <a:r>
              <a:rPr lang="zh-CN" altLang="en-US" sz="2000" b="1"/>
              <a:t>式中：</a:t>
            </a:r>
            <a:endParaRPr lang="zh-CN" altLang="en-US" sz="2000" b="1"/>
          </a:p>
          <a:p>
            <a:r>
              <a:rPr lang="zh-CN" altLang="en-US"/>
              <a:t>D —— 存货年需要量；</a:t>
            </a:r>
            <a:endParaRPr lang="zh-CN" altLang="en-US"/>
          </a:p>
          <a:p>
            <a:r>
              <a:rPr lang="zh-CN" altLang="en-US"/>
              <a:t>K —— 每次订货的变动成本；</a:t>
            </a:r>
            <a:endParaRPr lang="zh-CN" altLang="en-US"/>
          </a:p>
          <a:p>
            <a:r>
              <a:rPr lang="zh-CN" altLang="en-US"/>
              <a:t>Kc——  单位变动储存成本。</a:t>
            </a:r>
            <a:endParaRPr lang="zh-CN" altLang="en-US"/>
          </a:p>
          <a:p>
            <a:r>
              <a:rPr lang="zh-CN" altLang="en-US"/>
              <a:t>  </a:t>
            </a:r>
            <a:endParaRPr lang="zh-CN" altLang="en-US"/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Excel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中可以利用</a:t>
            </a:r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函数得出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数字乘幂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的结果。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 sz="20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43063" t="-751" r="42113" b="-751"/>
          <a:stretch>
            <a:fillRect/>
          </a:stretch>
        </p:blipFill>
        <p:spPr>
          <a:xfrm>
            <a:off x="2482215" y="1257935"/>
            <a:ext cx="1067612" cy="93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43481" t="-8013" r="43225" b="-3365"/>
          <a:stretch>
            <a:fillRect/>
          </a:stretch>
        </p:blipFill>
        <p:spPr>
          <a:xfrm>
            <a:off x="2545080" y="2374265"/>
            <a:ext cx="1275747" cy="396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44241" t="2193" r="42366" b="-5702"/>
          <a:stretch>
            <a:fillRect/>
          </a:stretch>
        </p:blipFill>
        <p:spPr>
          <a:xfrm>
            <a:off x="3020060" y="2950845"/>
            <a:ext cx="883648" cy="936000"/>
          </a:xfrm>
          <a:prstGeom prst="rect">
            <a:avLst/>
          </a:prstGeom>
        </p:spPr>
      </p:pic>
      <p:pic>
        <p:nvPicPr>
          <p:cNvPr id="5" name="图片 4" descr="五角星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875" y="4998085"/>
            <a:ext cx="914400" cy="9144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933180" y="652780"/>
            <a:ext cx="3258820" cy="5742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680" y="3197225"/>
            <a:ext cx="1915795" cy="2561590"/>
          </a:xfrm>
          <a:prstGeom prst="rect">
            <a:avLst/>
          </a:prstGeom>
        </p:spPr>
      </p:pic>
      <p:pic>
        <p:nvPicPr>
          <p:cNvPr id="3" name="图片 3" descr="1714549631985_09127AC8-AC7B-497a-81F9-3B53DFD65C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5763" y="3630613"/>
            <a:ext cx="5076825" cy="18192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56080" y="558228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  <a:buFontTx/>
            </a:pPr>
            <a:r>
              <a:rPr lang="en-US" altLang="zh-CN" sz="1400" b="0">
                <a:solidFill>
                  <a:srgbClr val="ED028C"/>
                </a:solidFill>
                <a:ea typeface="微软雅黑" panose="020B0503020204020204" charset="-122"/>
              </a:rPr>
              <a:t>            </a:t>
            </a:r>
            <a:r>
              <a:rPr lang="en-US" altLang="zh-CN" sz="1400" b="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图4-20 经济订货批量基本模型的计算结果</a:t>
            </a:r>
            <a:endParaRPr lang="en-US" altLang="zh-CN" sz="1400" b="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6545" y="844550"/>
            <a:ext cx="8140700" cy="235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71780"/>
            <a:r>
              <a:rPr lang="zh-CN" b="0">
                <a:solidFill>
                  <a:srgbClr val="000000"/>
                </a:solidFill>
                <a:ea typeface="微软雅黑" panose="020B0503020204020204" charset="-122"/>
              </a:rPr>
              <a:t>第一步，在D4单元格输入“=POWER(2*B4*B5/B6,1/2)”,单击回车键，可得出最佳进货批量的计算结果；</a:t>
            </a:r>
            <a:endParaRPr lang="zh-CN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271780"/>
            <a:r>
              <a:rPr lang="en-US" altLang="zh-CN" b="0">
                <a:solidFill>
                  <a:srgbClr val="000000"/>
                </a:solidFill>
                <a:ea typeface="微软雅黑" panose="020B0503020204020204" charset="-122"/>
              </a:rPr>
              <a:t>    </a:t>
            </a:r>
            <a:endParaRPr lang="en-US" altLang="zh-CN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271780"/>
            <a:r>
              <a:rPr lang="zh-CN" b="0">
                <a:solidFill>
                  <a:srgbClr val="000000"/>
                </a:solidFill>
                <a:ea typeface="微软雅黑" panose="020B0503020204020204" charset="-122"/>
              </a:rPr>
              <a:t>第二步，在D5单元格输入”=B4/D4</a:t>
            </a:r>
            <a:r>
              <a:rPr lang="en-US" b="0">
                <a:solidFill>
                  <a:srgbClr val="000000"/>
                </a:solidFill>
                <a:latin typeface="微软雅黑" panose="020B0503020204020204" charset="-122"/>
              </a:rPr>
              <a:t>”</a:t>
            </a:r>
            <a:r>
              <a:rPr lang="zh-CN" b="0">
                <a:solidFill>
                  <a:srgbClr val="000000"/>
                </a:solidFill>
                <a:ea typeface="微软雅黑" panose="020B0503020204020204" charset="-122"/>
              </a:rPr>
              <a:t>单击按回车键，可得出最佳进货批次的计算结果；</a:t>
            </a:r>
            <a:endParaRPr lang="zh-CN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271780"/>
            <a:r>
              <a:rPr lang="en-US" altLang="zh-CN" b="0">
                <a:solidFill>
                  <a:srgbClr val="000000"/>
                </a:solidFill>
                <a:ea typeface="微软雅黑" panose="020B0503020204020204" charset="-122"/>
              </a:rPr>
              <a:t>   </a:t>
            </a:r>
            <a:endParaRPr lang="en-US" altLang="zh-CN" b="0">
              <a:solidFill>
                <a:srgbClr val="000000"/>
              </a:solidFill>
              <a:ea typeface="微软雅黑" panose="020B0503020204020204" charset="-122"/>
            </a:endParaRPr>
          </a:p>
          <a:p>
            <a:pPr indent="271780"/>
            <a:r>
              <a:rPr lang="en-US" altLang="zh-CN" b="0">
                <a:solidFill>
                  <a:srgbClr val="000000"/>
                </a:solidFill>
                <a:ea typeface="微软雅黑" panose="020B0503020204020204" charset="-122"/>
              </a:rPr>
              <a:t> </a:t>
            </a:r>
            <a:r>
              <a:rPr lang="zh-CN" b="0">
                <a:solidFill>
                  <a:srgbClr val="000000"/>
                </a:solidFill>
                <a:ea typeface="微软雅黑" panose="020B0503020204020204" charset="-122"/>
              </a:rPr>
              <a:t>第三步，在D6单元格输入“=POWER(2*B4*B5*B6,1/2)”,单击回车键，可得出全年相关存货总成本的计算结果。如图4-</a:t>
            </a:r>
            <a:r>
              <a:rPr lang="en-US" altLang="zh-CN" b="0">
                <a:solidFill>
                  <a:srgbClr val="000000"/>
                </a:solidFill>
                <a:ea typeface="微软雅黑" panose="020B0503020204020204" charset="-122"/>
              </a:rPr>
              <a:t>20</a:t>
            </a:r>
            <a:r>
              <a:rPr lang="zh-CN" b="0">
                <a:solidFill>
                  <a:srgbClr val="000000"/>
                </a:solidFill>
                <a:ea typeface="微软雅黑" panose="020B0503020204020204" charset="-122"/>
              </a:rPr>
              <a:t> 所示。</a:t>
            </a:r>
            <a:endParaRPr lang="zh-CN" altLang="en-US" b="0">
              <a:solidFill>
                <a:srgbClr val="000000"/>
              </a:solidFill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215217"/>
            <a:ext cx="12192000" cy="2161116"/>
          </a:xfrm>
          <a:prstGeom prst="rect">
            <a:avLst/>
          </a:prstGeom>
          <a:solidFill>
            <a:srgbClr val="48A088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5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51180" y="3708400"/>
            <a:ext cx="9340851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5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Excel在现金管理中的应用</a:t>
            </a:r>
            <a:endParaRPr lang="zh-CN" altLang="en-US" sz="5865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13917" y="2180167"/>
            <a:ext cx="677333" cy="677333"/>
          </a:xfrm>
          <a:prstGeom prst="ellipse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72267" y="673100"/>
            <a:ext cx="829733" cy="829733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17433" y="1883833"/>
            <a:ext cx="768351" cy="768351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6498167" y="76200"/>
            <a:ext cx="730251" cy="730251"/>
          </a:xfrm>
          <a:prstGeom prst="ellipse">
            <a:avLst/>
          </a:prstGeom>
          <a:solidFill>
            <a:srgbClr val="48A088"/>
          </a:solidFill>
          <a:ln w="25400">
            <a:solidFill>
              <a:schemeClr val="bg1"/>
            </a:soli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642376" y="-718520"/>
            <a:ext cx="1120555" cy="112055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93044" y="1087555"/>
            <a:ext cx="822601" cy="8226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762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623853" y="-339291"/>
            <a:ext cx="2568292" cy="256829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381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2032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文本框 105"/>
          <p:cNvSpPr txBox="1">
            <a:spLocks noChangeArrowheads="1"/>
          </p:cNvSpPr>
          <p:nvPr/>
        </p:nvSpPr>
        <p:spPr bwMode="auto">
          <a:xfrm>
            <a:off x="3656437" y="493184"/>
            <a:ext cx="2569845" cy="912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任务</a:t>
            </a:r>
            <a:r>
              <a:rPr lang="en-US" altLang="zh-CN" sz="5335" dirty="0">
                <a:solidFill>
                  <a:srgbClr val="48A088"/>
                </a:solidFill>
                <a:latin typeface="微软雅黑" panose="020B0503020204020204" charset="-122"/>
                <a:ea typeface="微软雅黑" panose="020B0503020204020204" charset="-122"/>
              </a:rPr>
              <a:t>4.1</a:t>
            </a:r>
            <a:endParaRPr lang="en-US" altLang="zh-CN" sz="5335" dirty="0">
              <a:solidFill>
                <a:srgbClr val="48A08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9" dur="250" fill="hold"/>
                                        <p:tgtEl>
                                          <p:spTgt spid="13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decel="100000" fill="hold" grpId="2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5" grpId="1"/>
      <p:bldP spid="5" grpId="2"/>
      <p:bldP spid="6" grpId="0" bldLvl="0" animBg="1"/>
      <p:bldP spid="7" grpId="0" bldLvl="0" animBg="1"/>
      <p:bldP spid="8" grpId="0" bldLvl="0" animBg="1"/>
      <p:bldP spid="9" grpId="0" bldLvl="0" animBg="1"/>
      <p:bldP spid="13" grpId="0" bldLvl="0"/>
      <p:bldP spid="13" grpId="1" bldLvl="0"/>
      <p:bldP spid="13" grpId="2" bldLvl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03530" y="835660"/>
            <a:ext cx="10356215" cy="19202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已知大华公司每年需要耗用丁材料20000公斤，该材料每次订货成本为500元，单位存货年储存成本为8元。材料陆续到货并使用，每日送货量为500公斤，每日耗用量为400公斤。请利用经济订货扩展模型计算：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（1）经济订货批量；（2）相关存货总成本。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85" y="2943225"/>
            <a:ext cx="2242185" cy="2997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65" y="2993390"/>
            <a:ext cx="9229725" cy="292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经济订货量</a:t>
            </a:r>
            <a:r>
              <a:rPr lang="en-US" altLang="zh-CN"/>
              <a:t>    </a:t>
            </a:r>
            <a:r>
              <a:rPr lang="zh-CN" altLang="en-US"/>
              <a:t>EOQ=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总成本TC（EOQ）=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最佳订货次数N=D/EOQ=  </a:t>
            </a:r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44241" t="2193" r="42366" b="-5702"/>
          <a:stretch>
            <a:fillRect/>
          </a:stretch>
        </p:blipFill>
        <p:spPr>
          <a:xfrm>
            <a:off x="3223260" y="4984750"/>
            <a:ext cx="883648" cy="93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32159" t="789" r="32015" b="-526"/>
          <a:stretch>
            <a:fillRect/>
          </a:stretch>
        </p:blipFill>
        <p:spPr>
          <a:xfrm>
            <a:off x="2597785" y="3025140"/>
            <a:ext cx="2264486" cy="86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 l="33277" t="-10961" r="33097" b="-4722"/>
          <a:stretch>
            <a:fillRect/>
          </a:stretch>
        </p:blipFill>
        <p:spPr>
          <a:xfrm>
            <a:off x="2488565" y="4158615"/>
            <a:ext cx="2788846" cy="684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03530" y="835660"/>
            <a:ext cx="10356215" cy="184785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已知大华公司每年需要耗用丁材料20000公斤，该材料每次订货成本为500元，单位存货年储存成本为8元。材料陆续到货并使用，每日送货量为500公斤，每日耗用量为400公斤。请利用经济订货扩展模型计算：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（1）经济订货批量；（2）相关存货总成本。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85" y="2943225"/>
            <a:ext cx="2242185" cy="2997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65" y="2866390"/>
            <a:ext cx="9229725" cy="292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任务解析：</a:t>
            </a:r>
            <a:endParaRPr lang="zh-CN" altLang="en-US"/>
          </a:p>
          <a:p>
            <a:r>
              <a:rPr lang="en-US" altLang="zh-CN"/>
              <a:t>      </a:t>
            </a:r>
            <a:r>
              <a:rPr lang="zh-CN" altLang="en-US"/>
              <a:t>根据任务描述，此任务是通过已知数据分别求出经济订货批量，相关总成本。根据公式计算如下：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乙材料的经济订货量（EOQ）</a:t>
            </a:r>
            <a:r>
              <a:rPr lang="en-US" altLang="zh-CN"/>
              <a:t> </a:t>
            </a:r>
            <a:r>
              <a:rPr lang="zh-CN" altLang="en-US"/>
              <a:t>=</a:t>
            </a:r>
            <a:r>
              <a:rPr lang="en-US" altLang="zh-CN"/>
              <a:t>                                </a:t>
            </a:r>
            <a:r>
              <a:rPr lang="zh-CN" altLang="en-US"/>
              <a:t>=3535.53（公斤）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乙材料全年相关存货总成本=</a:t>
            </a:r>
            <a:r>
              <a:rPr lang="en-US" altLang="zh-CN"/>
              <a:t>                                                          </a:t>
            </a:r>
            <a:r>
              <a:rPr lang="zh-CN" altLang="en-US"/>
              <a:t>=5656.85（元）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32159" t="5915" r="31366" b="-9202"/>
          <a:stretch>
            <a:fillRect/>
          </a:stretch>
        </p:blipFill>
        <p:spPr>
          <a:xfrm>
            <a:off x="3798570" y="3783965"/>
            <a:ext cx="2184480" cy="792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24381" t="-667" r="25499" b="9200"/>
          <a:stretch>
            <a:fillRect/>
          </a:stretch>
        </p:blipFill>
        <p:spPr>
          <a:xfrm>
            <a:off x="3147060" y="4826000"/>
            <a:ext cx="4156846" cy="684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4335" y="877570"/>
            <a:ext cx="10263505" cy="55740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algn="l" eaLnBrk="1" latinLnBrk="0" hangingPunct="1">
              <a:lnSpc>
                <a:spcPct val="150000"/>
              </a:lnSpc>
              <a:buClrTx/>
              <a:buSzTx/>
              <a:buFontTx/>
            </a:pPr>
            <a:endParaRPr lang="zh-CN" altLang="en-US" sz="20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base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</a:pP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 descr="五角星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69875" y="5067300"/>
            <a:ext cx="914400" cy="9144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04190" y="1082675"/>
            <a:ext cx="9229725" cy="5046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经济订货量</a:t>
            </a:r>
            <a:r>
              <a:rPr lang="en-US" altLang="zh-CN"/>
              <a:t>    </a:t>
            </a:r>
            <a:r>
              <a:rPr lang="zh-CN" altLang="en-US"/>
              <a:t>EOQ=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总成本TC（EOQ）=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最佳订货次数N=D/EOQ=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式中：</a:t>
            </a:r>
            <a:endParaRPr lang="zh-CN" altLang="en-US"/>
          </a:p>
          <a:p>
            <a:r>
              <a:rPr lang="en-US" altLang="zh-CN"/>
              <a:t>p</a:t>
            </a:r>
            <a:r>
              <a:rPr lang="zh-CN" altLang="en-US"/>
              <a:t>——每日送货量；</a:t>
            </a:r>
            <a:endParaRPr lang="zh-CN" altLang="en-US"/>
          </a:p>
          <a:p>
            <a:r>
              <a:rPr lang="zh-CN" altLang="en-US"/>
              <a:t>d——每日耗用量。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/>
              <a:t>   </a:t>
            </a:r>
            <a:r>
              <a:rPr lang="en-US" altLang="zh-CN"/>
              <a:t>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Excel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中可以利用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函数得出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数字乘幂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的结果。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32159" t="789" r="32015" b="-526"/>
          <a:stretch>
            <a:fillRect/>
          </a:stretch>
        </p:blipFill>
        <p:spPr>
          <a:xfrm>
            <a:off x="2517140" y="1101090"/>
            <a:ext cx="2264486" cy="86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rcRect l="33277" t="-10961" r="33097" b="-4722"/>
          <a:stretch>
            <a:fillRect/>
          </a:stretch>
        </p:blipFill>
        <p:spPr>
          <a:xfrm>
            <a:off x="2517140" y="2216785"/>
            <a:ext cx="2788846" cy="684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rcRect l="44241" t="2193" r="42366" b="-5702"/>
          <a:stretch>
            <a:fillRect/>
          </a:stretch>
        </p:blipFill>
        <p:spPr>
          <a:xfrm>
            <a:off x="3131820" y="3006725"/>
            <a:ext cx="883648" cy="936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83895" y="1356360"/>
            <a:ext cx="10414000" cy="36341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indent="0" algn="l" fontAlgn="auto">
              <a:lnSpc>
                <a:spcPct val="150000"/>
              </a:lnSpc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经济订货基本模型；</a:t>
            </a:r>
            <a:endParaRPr 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经济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订货扩展模型；</a:t>
            </a:r>
            <a:endParaRPr 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r>
              <a:rPr 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函数：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POWER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number,power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lang="en-US" altLang="zh-CN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None/>
            </a:pP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355" y="821055"/>
            <a:ext cx="11049635" cy="22599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【实训4-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】已知大华公司每年需要购买丁材料7000公斤，一次性入库，该材料每次订货成本为300元，单位存货年储存成本为15元，假设不存在缺货成本。请利用Excel建立经济订货基本模型，并计算：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（1）经济订货批量；（2）相关存货总成本；（3）订货次数。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3683318" y="3251835"/>
          <a:ext cx="4824000" cy="3168000"/>
        </p:xfrm>
        <a:graphic>
          <a:graphicData uri="http://schemas.openxmlformats.org/drawingml/2006/table">
            <a:tbl>
              <a:tblPr/>
              <a:tblGrid>
                <a:gridCol w="2412000"/>
                <a:gridCol w="2412000"/>
              </a:tblGrid>
              <a:tr h="2880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经济订货批量表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一、基础资料：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内容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年需要量（D）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每次订货成本（K）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单位年储存费用（Kc）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 gridSpan="2"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二、计算结果：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基本模型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最佳进货批量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最佳进货批次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0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全年相关存货总成本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000000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355" y="821055"/>
            <a:ext cx="11049635" cy="22599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【实训4-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已知大华公司每年需要耗用丁材料7000公斤，该材料每次订货成本为300元，单位存货年储存成本为15元。材料陆续到货并使用，每日送货量为30公斤，每日耗用量为18公斤。根据excel表格编制如下经济订货批量表，并计算：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（1）经济订货批量；（2）相关存货总成本。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3727768" y="3251835"/>
          <a:ext cx="4895925" cy="3276000"/>
        </p:xfrm>
        <a:graphic>
          <a:graphicData uri="http://schemas.openxmlformats.org/drawingml/2006/table">
            <a:tbl>
              <a:tblPr/>
              <a:tblGrid>
                <a:gridCol w="2447925"/>
                <a:gridCol w="2448000"/>
              </a:tblGrid>
              <a:tr h="2520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2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经济订货批量表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一、基础资料：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内容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年需要量（D）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每次订货成本（K）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单位年储存费用（Kc）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15.00 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每日送货量（p）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每日耗用量（d）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1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18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二、计算结果：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项目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11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扩展模型</a:t>
                      </a:r>
                      <a:endParaRPr lang="en-US" altLang="en-US" sz="11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4C6E7"/>
                    </a:solidFill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最佳进货批量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最佳进货批次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000"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zh-CN" sz="11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全年相关存货总成本</a:t>
                      </a: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100" b="1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405130" y="977900"/>
            <a:ext cx="4646930" cy="4347845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601345" y="1671955"/>
            <a:ext cx="6901815" cy="31007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j-ea"/>
                <a:ea typeface="+mj-ea"/>
              </a:rPr>
              <a:t>子任务</a:t>
            </a:r>
            <a:r>
              <a:rPr lang="en-US" altLang="zh-CN" sz="4000" b="1" dirty="0">
                <a:latin typeface="+mj-ea"/>
                <a:ea typeface="+mj-ea"/>
              </a:rPr>
              <a:t>4.3.2  </a:t>
            </a:r>
            <a:r>
              <a:rPr lang="zh-CN" altLang="zh-CN" sz="4000" b="1" dirty="0">
                <a:latin typeface="+mj-ea"/>
                <a:ea typeface="+mj-ea"/>
              </a:rPr>
              <a:t>利用Excel建立ABC分类管理模型</a:t>
            </a:r>
            <a:endParaRPr lang="zh-CN" altLang="zh-CN" sz="40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40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17075" y="245681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03530" y="835660"/>
            <a:ext cx="10356215" cy="16643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已知大华公司有30种不同的存货，为了更有效地管理库存和优化资源配置，该公司决定采用ABC存货管理模型对商品进行分类管理，请按照既定存货分类标准，建立ABC分类管理模型。以下是这30种存货的相关信息。 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885" y="2943225"/>
            <a:ext cx="2242185" cy="2997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65" y="2683510"/>
            <a:ext cx="9229725" cy="3722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sym typeface="+mn-ea"/>
            </a:endParaRPr>
          </a:p>
          <a:p>
            <a:endParaRPr lang="zh-CN" altLang="en-US"/>
          </a:p>
        </p:txBody>
      </p:sp>
      <p:pic>
        <p:nvPicPr>
          <p:cNvPr id="3" name="图片 8" descr="1714565410431_17CDDCE1-B71F-415d-B5BC-BB5D1D3429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795" y="2682558"/>
            <a:ext cx="3439461" cy="334800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463415" y="5997575"/>
            <a:ext cx="23107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图4-21  存货明细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385" y="1151890"/>
            <a:ext cx="7212330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1.ABC分类管理的概念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ABC分类管理是把企业种类繁多的存货，依据其重要程度、价值大小或者资金占用等标准分为三大类，即：A类高价值存货，B类中等价值存货，C类低价值存货。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根据三种不同类别的存货分别采用不同的管理方法。如A类应进行重点管理的管理的方法，采取小批量、多批次的采购和发货策略，并随时监控需求的动态变化；对B类和C类物品，可以根据企业的实际情况采取一般控制或灵活掌握的管理方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420735" y="652780"/>
            <a:ext cx="3771265" cy="5742305"/>
          </a:xfrm>
          <a:prstGeom prst="rect">
            <a:avLst/>
          </a:prstGeom>
        </p:spPr>
      </p:pic>
      <p:pic>
        <p:nvPicPr>
          <p:cNvPr id="10" name="图片 9" descr="五角星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875" y="5067300"/>
            <a:ext cx="914400" cy="914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84275" y="5492115"/>
            <a:ext cx="7164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在</a:t>
            </a:r>
            <a:r>
              <a:rPr lang="en-US" altLang="zh-CN" sz="2400"/>
              <a:t>Excel</a:t>
            </a:r>
            <a:r>
              <a:rPr lang="zh-CN" altLang="en-US" sz="2400"/>
              <a:t>中，可以通过</a:t>
            </a:r>
            <a:r>
              <a:rPr lang="en-US" altLang="zh-CN" sz="2400"/>
              <a:t> </a:t>
            </a:r>
            <a:r>
              <a:rPr lang="en-US" altLang="zh-CN" sz="2400" b="1">
                <a:solidFill>
                  <a:srgbClr val="FF0000"/>
                </a:solidFill>
              </a:rPr>
              <a:t>IF </a:t>
            </a:r>
            <a:r>
              <a:rPr lang="zh-CN" altLang="en-US" sz="2400"/>
              <a:t>函数得出</a:t>
            </a:r>
            <a:r>
              <a:rPr lang="en-US" altLang="zh-CN" sz="2400"/>
              <a:t>ABC</a:t>
            </a:r>
            <a:r>
              <a:rPr lang="zh-CN" altLang="en-US" sz="2400"/>
              <a:t>分类的结果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933180" y="652780"/>
            <a:ext cx="3258820" cy="5742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680" y="3197225"/>
            <a:ext cx="1915795" cy="2561590"/>
          </a:xfrm>
          <a:prstGeom prst="rect">
            <a:avLst/>
          </a:prstGeom>
        </p:spPr>
      </p:pic>
      <p:pic>
        <p:nvPicPr>
          <p:cNvPr id="17" name="图片 17" descr="1714619782545_7DBB710E-DF92-4dad-9919-9097ECF7926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9465" y="1870393"/>
            <a:ext cx="4269083" cy="388800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350645" y="5857875"/>
            <a:ext cx="29565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图4-22   创建表操作页面 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11" descr="1714611909584_B3EE8758-1383-46b5-A4CF-DA92E42A65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27495" y="1870710"/>
            <a:ext cx="3919954" cy="385200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7303770" y="5857875"/>
            <a:ext cx="2745740" cy="306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图4-23 创建表运行结果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5600" y="1022350"/>
            <a:ext cx="9962515" cy="712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p>
            <a:r>
              <a:rPr lang="zh-CN" altLang="en-US"/>
              <a:t>第一步，根据已知存货明细建立工作表，将相关数据直接复制到该工作表中，选中工作单元格，在“插入”功能选择“表格”，跳出“创建表”</a:t>
            </a:r>
            <a:r>
              <a:rPr lang="zh-CN" altLang="en-US"/>
              <a:t>对话框，单击</a:t>
            </a:r>
            <a:r>
              <a:rPr lang="zh-CN" altLang="en-US"/>
              <a:t>确定。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5"/>
          <p:cNvSpPr/>
          <p:nvPr/>
        </p:nvSpPr>
        <p:spPr bwMode="auto">
          <a:xfrm>
            <a:off x="890954" y="1534522"/>
            <a:ext cx="3883197" cy="4006976"/>
          </a:xfrm>
          <a:custGeom>
            <a:avLst/>
            <a:gdLst>
              <a:gd name="T0" fmla="*/ 0 w 5532"/>
              <a:gd name="T1" fmla="*/ 0 h 5715"/>
              <a:gd name="T2" fmla="*/ 5532 w 5532"/>
              <a:gd name="T3" fmla="*/ 0 h 5715"/>
              <a:gd name="T4" fmla="*/ 5532 w 5532"/>
              <a:gd name="T5" fmla="*/ 1093 h 5715"/>
              <a:gd name="T6" fmla="*/ 5280 w 5532"/>
              <a:gd name="T7" fmla="*/ 1093 h 5715"/>
              <a:gd name="T8" fmla="*/ 5280 w 5532"/>
              <a:gd name="T9" fmla="*/ 252 h 5715"/>
              <a:gd name="T10" fmla="*/ 252 w 5532"/>
              <a:gd name="T11" fmla="*/ 252 h 5715"/>
              <a:gd name="T12" fmla="*/ 252 w 5532"/>
              <a:gd name="T13" fmla="*/ 5463 h 5715"/>
              <a:gd name="T14" fmla="*/ 5280 w 5532"/>
              <a:gd name="T15" fmla="*/ 5463 h 5715"/>
              <a:gd name="T16" fmla="*/ 5280 w 5532"/>
              <a:gd name="T17" fmla="*/ 4454 h 5715"/>
              <a:gd name="T18" fmla="*/ 5532 w 5532"/>
              <a:gd name="T19" fmla="*/ 4454 h 5715"/>
              <a:gd name="T20" fmla="*/ 5532 w 5532"/>
              <a:gd name="T21" fmla="*/ 5715 h 5715"/>
              <a:gd name="T22" fmla="*/ 0 w 5532"/>
              <a:gd name="T23" fmla="*/ 5715 h 5715"/>
              <a:gd name="T24" fmla="*/ 0 w 5532"/>
              <a:gd name="T25" fmla="*/ 0 h 5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2" h="5715">
                <a:moveTo>
                  <a:pt x="0" y="0"/>
                </a:moveTo>
                <a:lnTo>
                  <a:pt x="5532" y="0"/>
                </a:lnTo>
                <a:lnTo>
                  <a:pt x="5532" y="1093"/>
                </a:lnTo>
                <a:lnTo>
                  <a:pt x="5280" y="1093"/>
                </a:lnTo>
                <a:lnTo>
                  <a:pt x="5280" y="252"/>
                </a:lnTo>
                <a:lnTo>
                  <a:pt x="252" y="252"/>
                </a:lnTo>
                <a:lnTo>
                  <a:pt x="252" y="5463"/>
                </a:lnTo>
                <a:lnTo>
                  <a:pt x="5280" y="5463"/>
                </a:lnTo>
                <a:lnTo>
                  <a:pt x="5280" y="4454"/>
                </a:lnTo>
                <a:lnTo>
                  <a:pt x="5532" y="4454"/>
                </a:lnTo>
                <a:lnTo>
                  <a:pt x="5532" y="5715"/>
                </a:lnTo>
                <a:lnTo>
                  <a:pt x="0" y="5715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square" lIns="91406" tIns="45703" rIns="91406" bIns="45703" numCol="1" anchor="t" anchorCtr="0" compatLnSpc="1"/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1230630" y="1998345"/>
            <a:ext cx="809688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latin typeface="+mj-ea"/>
                <a:ea typeface="+mj-ea"/>
              </a:rPr>
              <a:t>子任务</a:t>
            </a:r>
            <a:r>
              <a:rPr lang="en-US" altLang="zh-CN" sz="5400" b="1" dirty="0">
                <a:latin typeface="+mj-ea"/>
                <a:ea typeface="+mj-ea"/>
              </a:rPr>
              <a:t>4.1.1 </a:t>
            </a:r>
            <a:endParaRPr lang="en-US" altLang="zh-CN" sz="5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sz="5400" b="1" dirty="0">
                <a:latin typeface="+mj-ea"/>
                <a:ea typeface="+mj-ea"/>
              </a:rPr>
              <a:t>Excel在成本模式中的应用</a:t>
            </a:r>
            <a:endParaRPr lang="zh-CN" sz="5400" b="1" dirty="0">
              <a:latin typeface="+mj-ea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7315" y="2239645"/>
            <a:ext cx="3261995" cy="4618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6046">
        <p:blinds dir="vert"/>
      </p:transition>
    </mc:Choice>
    <mc:Fallback>
      <p:transition spd="slow" advTm="604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933180" y="652780"/>
            <a:ext cx="3258820" cy="5742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680" y="3197225"/>
            <a:ext cx="1915795" cy="256159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73100" y="5971540"/>
            <a:ext cx="29565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图4-24 降序排序操作页面</a:t>
            </a:r>
            <a:r>
              <a:rPr lang="en-US" altLang="zh-CN" sz="1400"/>
              <a:t> </a:t>
            </a:r>
            <a:endParaRPr lang="en-US" altLang="zh-CN" sz="1400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187565" y="5955665"/>
            <a:ext cx="2880995" cy="306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图4-25  降序排序运行结果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2" descr="IMG_2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73100" y="1804670"/>
            <a:ext cx="3645535" cy="4150995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</p:pic>
      <p:pic>
        <p:nvPicPr>
          <p:cNvPr id="14" name="图片 3" descr="IMG_25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667183" y="1804353"/>
            <a:ext cx="3401139" cy="410400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57530" y="1010285"/>
            <a:ext cx="7687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第二步，点击E1单元格的金额</a:t>
            </a:r>
            <a:r>
              <a:rPr lang="zh-CN" altLang="en-US"/>
              <a:t>栏选择“降序”，操作如图：单击确定，则各项存货按金额由大到小降序排序。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  <p:bldP spid="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933180" y="652780"/>
            <a:ext cx="3258820" cy="5742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7420" y="6188075"/>
            <a:ext cx="29565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图4-26 计算金额占比运行结果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75525" y="6284595"/>
            <a:ext cx="3280410" cy="306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图4-27 计算累计占比运行结果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图片 4" descr="IMG_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2230755"/>
            <a:ext cx="3728720" cy="3957320"/>
          </a:xfrm>
          <a:prstGeom prst="rect">
            <a:avLst/>
          </a:prstGeom>
          <a:noFill/>
          <a:ln w="9525">
            <a:solidFill>
              <a:schemeClr val="bg2"/>
            </a:solidFill>
          </a:ln>
        </p:spPr>
      </p:pic>
      <p:pic>
        <p:nvPicPr>
          <p:cNvPr id="15" name="图片 15" descr="1714612496556_44FBBE2E-89B9-4ba6-963B-862D8EB0ED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480" y="2230755"/>
            <a:ext cx="4561840" cy="4032885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581660" y="784225"/>
            <a:ext cx="46266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第三步，创建金额占比栏。在F1单元格输入“金额占比”，然后选择F2单元格输入公式</a:t>
            </a:r>
            <a:r>
              <a:rPr lang="en-US" altLang="zh-CN"/>
              <a:t>“</a:t>
            </a:r>
            <a:r>
              <a:rPr lang="zh-CN" altLang="en-US"/>
              <a:t>=[@金额]/SUM（E:E）*100</a:t>
            </a:r>
            <a:r>
              <a:rPr lang="en-US" altLang="zh-CN"/>
              <a:t>”</a:t>
            </a:r>
            <a:r>
              <a:rPr lang="zh-CN" altLang="en-US"/>
              <a:t>。可求出F列所有的金额占比。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20385" y="733425"/>
            <a:ext cx="6341110" cy="1476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/>
              <a:t>第四步，在G3单元格输入公式“=G2+[@金额占比]”，此时跳出VALUE错误提示，点击</a:t>
            </a:r>
            <a:r>
              <a:rPr lang="en-US" altLang="zh-CN"/>
              <a:t>“</a:t>
            </a:r>
            <a:r>
              <a:rPr lang="zh-CN" altLang="en-US"/>
              <a:t>撤销计算列（U）</a:t>
            </a:r>
            <a:r>
              <a:rPr lang="en-US" altLang="zh-CN"/>
              <a:t>”</a:t>
            </a:r>
            <a:r>
              <a:rPr lang="zh-CN" altLang="en-US"/>
              <a:t>,可得出G3单元格的结果；然后在G2单元格输入公式“=[@金额占比]”，可</a:t>
            </a:r>
            <a:r>
              <a:rPr lang="zh-CN" altLang="en-US"/>
              <a:t>得出</a:t>
            </a:r>
            <a:r>
              <a:rPr lang="en-US" altLang="zh-CN"/>
              <a:t>G2</a:t>
            </a:r>
            <a:r>
              <a:rPr lang="zh-CN" altLang="en-US"/>
              <a:t>单元格的结果；最后，将鼠标移至</a:t>
            </a:r>
            <a:r>
              <a:rPr lang="en-US" altLang="zh-CN"/>
              <a:t>G3</a:t>
            </a:r>
            <a:r>
              <a:rPr lang="zh-CN" altLang="en-US"/>
              <a:t>单元格的右下角，采用填充的方式，完成</a:t>
            </a:r>
            <a:r>
              <a:rPr lang="en-US" altLang="zh-CN"/>
              <a:t>G</a:t>
            </a:r>
            <a:r>
              <a:rPr lang="zh-CN" altLang="en-US"/>
              <a:t>列其他累计</a:t>
            </a:r>
            <a:r>
              <a:rPr lang="zh-CN" altLang="en-US"/>
              <a:t>占比。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ldLvl="0" animBg="1"/>
      <p:bldP spid="2" grpId="0"/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5" r="18081"/>
          <a:stretch>
            <a:fillRect/>
          </a:stretch>
        </p:blipFill>
        <p:spPr>
          <a:xfrm>
            <a:off x="8933180" y="652780"/>
            <a:ext cx="3258820" cy="5742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操作演示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159885" y="5855970"/>
            <a:ext cx="4138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/>
              <a:t>    </a:t>
            </a:r>
            <a:r>
              <a:rPr lang="en-US" altLang="zh-CN" sz="1400">
                <a:solidFill>
                  <a:srgbClr val="ED028C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</a:rPr>
              <a:t>图4-28 ABC分类管理模型运行结果</a:t>
            </a:r>
            <a:endParaRPr lang="en-US" altLang="zh-CN" sz="1400">
              <a:solidFill>
                <a:srgbClr val="ED028C"/>
              </a:solidFill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 28" descr="1714641417903_2CE27D46-0991-42cb-BC39-FEF4DEF1A5B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0" y="2164398"/>
            <a:ext cx="5709135" cy="363600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902970" y="826770"/>
            <a:ext cx="9727565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zh-CN" altLang="en-US"/>
              <a:t>第五步，将ABC分类标准划为以下：在J3输入</a:t>
            </a:r>
            <a:r>
              <a:rPr lang="en-US" altLang="zh-CN"/>
              <a:t>”</a:t>
            </a:r>
            <a:r>
              <a:rPr lang="zh-CN" altLang="en-US"/>
              <a:t>类别</a:t>
            </a:r>
            <a:r>
              <a:rPr lang="en-US" altLang="zh-CN"/>
              <a:t>“</a:t>
            </a:r>
            <a:r>
              <a:rPr lang="zh-CN" altLang="en-US"/>
              <a:t>，在K3输入</a:t>
            </a:r>
            <a:r>
              <a:rPr lang="en-US" altLang="zh-CN"/>
              <a:t>”</a:t>
            </a:r>
            <a:r>
              <a:rPr lang="zh-CN" altLang="en-US"/>
              <a:t>累计占比</a:t>
            </a:r>
            <a:r>
              <a:rPr lang="en-US" altLang="zh-CN"/>
              <a:t>“</a:t>
            </a:r>
            <a:r>
              <a:rPr lang="zh-CN" altLang="en-US"/>
              <a:t>，在类别下分别输入：</a:t>
            </a:r>
            <a:r>
              <a:rPr lang="en-US" altLang="zh-CN"/>
              <a:t>A</a:t>
            </a:r>
            <a:r>
              <a:rPr lang="zh-CN" altLang="en-US"/>
              <a:t>、</a:t>
            </a:r>
            <a:r>
              <a:rPr lang="en-US" altLang="zh-CN"/>
              <a:t>B</a:t>
            </a:r>
            <a:r>
              <a:rPr lang="zh-CN" altLang="en-US"/>
              <a:t>、</a:t>
            </a:r>
            <a:r>
              <a:rPr lang="en-US" altLang="zh-CN"/>
              <a:t>C,</a:t>
            </a:r>
            <a:r>
              <a:rPr lang="zh-CN" altLang="en-US"/>
              <a:t>在累计占比下分别输入：70、</a:t>
            </a:r>
            <a:r>
              <a:rPr lang="en-US" altLang="zh-CN"/>
              <a:t>90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第六步，创建</a:t>
            </a:r>
            <a:r>
              <a:rPr lang="en-US" altLang="zh-CN"/>
              <a:t>ABC</a:t>
            </a:r>
            <a:r>
              <a:rPr lang="zh-CN" altLang="en-US"/>
              <a:t>分类</a:t>
            </a:r>
            <a:r>
              <a:rPr lang="zh-CN" altLang="en-US"/>
              <a:t>栏。在H1单元格中输入该列的列名“ABC分类”。</a:t>
            </a:r>
            <a:endParaRPr lang="zh-CN" altLang="en-US"/>
          </a:p>
          <a:p>
            <a:r>
              <a:rPr lang="zh-CN" altLang="en-US"/>
              <a:t>第七步，在H2单元格中输入公式“=IF(G2&lt;$K$4,"A",IF(G2&lt;$K$5,"B","C"))”，单击Enter键。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新知解析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任务小结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pic>
        <p:nvPicPr>
          <p:cNvPr id="18435" name="Picture 4" descr="png-01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63" y="5135563"/>
            <a:ext cx="2155825" cy="172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683895" y="1356360"/>
            <a:ext cx="10414000" cy="36341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Excel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建立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ABC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分类管理模型，其中运用到了创建表功能、排序功能和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函数的运用。</a:t>
            </a:r>
            <a:endParaRPr lang="en-US" altLang="zh-CN" sz="2400" b="1">
              <a:solidFill>
                <a:srgbClr val="F1288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爱心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3895" y="2098675"/>
            <a:ext cx="914400" cy="9144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学以致用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7355" y="821055"/>
            <a:ext cx="11049635" cy="7239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【实训4-</a:t>
            </a: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】请将下列商品利用ABC分类管理法制作库存数据表。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2973388" y="1715643"/>
          <a:ext cx="5580000" cy="4953000"/>
        </p:xfrm>
        <a:graphic>
          <a:graphicData uri="http://schemas.openxmlformats.org/drawingml/2006/table">
            <a:tbl>
              <a:tblPr/>
              <a:tblGrid>
                <a:gridCol w="1116000"/>
                <a:gridCol w="1116000"/>
                <a:gridCol w="1116000"/>
                <a:gridCol w="1116000"/>
                <a:gridCol w="1116000"/>
              </a:tblGrid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编号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商品名称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单价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数量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金额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45000.00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6400.00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120.00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72000.00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商品#6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商品#7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90.00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36000.00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商品#8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180.00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18000.00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9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商品#9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120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商品#10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130.00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9100.00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90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5400.00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220.00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66000.00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110.00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55000.00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34000.00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160.00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32000.00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16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商品#16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95.00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5700.00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17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商品#17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110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4950.00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18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商品#18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190.00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19000.00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19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商品#19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42000.00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商品#20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75.00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6000.00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商品#21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210.00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42000.00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商品#22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55.00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5500.00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商品#23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140.00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42000.00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商品#24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88.00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50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4400.00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6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8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charset="-122"/>
                        </a:rPr>
                        <a:t>商品#25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170.00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200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800" b="0">
                          <a:solidFill>
                            <a:srgbClr val="000000"/>
                          </a:solidFill>
                          <a:latin typeface="微软雅黑" panose="020B0503020204020204" charset="-122"/>
                        </a:rPr>
                        <a:t>34000.00 </a:t>
                      </a:r>
                      <a:endParaRPr lang="en-US" altLang="en-US" sz="800" b="0">
                        <a:solidFill>
                          <a:srgbClr val="000000"/>
                        </a:solidFill>
                        <a:latin typeface="微软雅黑" panose="020B0503020204020204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2127097" y="1781720"/>
            <a:ext cx="8083043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495" b="1" i="0" u="none" strike="noStrike" kern="1200" cap="none" spc="0" normalizeH="0" baseline="0" noProof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>
                  <a:outerShdw blurRad="63500" dist="25400" dir="2700000" algn="tl">
                    <a:srgbClr val="000000">
                      <a:alpha val="14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THANKS</a:t>
            </a:r>
            <a:endParaRPr kumimoji="0" lang="en-US" altLang="zh-CN" sz="11495" b="1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>
                <a:outerShdw blurRad="63500" dist="254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77538" y="3866428"/>
            <a:ext cx="7840553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感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谢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观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/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rPr>
              <a:t>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3D3D3D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split orient="vert"/>
      </p:transition>
    </mc:Choice>
    <mc:Fallback>
      <p:transition spd="slow" advTm="2000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1152525"/>
            <a:ext cx="11838940" cy="154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【情景任务】大华公司有三种现金持有量方案，具体资料如表4-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，请利用成本模式计算大华公司最佳现金持有量，并简述步骤。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graphicFrame>
        <p:nvGraphicFramePr>
          <p:cNvPr id="3" name="表格 2"/>
          <p:cNvGraphicFramePr/>
          <p:nvPr/>
        </p:nvGraphicFramePr>
        <p:xfrm>
          <a:off x="2412683" y="3557270"/>
          <a:ext cx="7632000" cy="2520190"/>
        </p:xfrm>
        <a:graphic>
          <a:graphicData uri="http://schemas.openxmlformats.org/drawingml/2006/table">
            <a:tbl>
              <a:tblPr/>
              <a:tblGrid>
                <a:gridCol w="1908000"/>
                <a:gridCol w="1908000"/>
                <a:gridCol w="1908000"/>
                <a:gridCol w="1908000"/>
              </a:tblGrid>
              <a:tr h="50419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项目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6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方案一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6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方案二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6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方案三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1D6F4"/>
                    </a:solidFill>
                  </a:tcPr>
                </a:tc>
              </a:tr>
              <a:tr h="50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资本成本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12.00%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12.00%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12.00%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</a:tr>
              <a:tr h="50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现金持有量(万元)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35000.00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40000.00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</a:tr>
              <a:tr h="50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机会成本（万元）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3600.00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4200.00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4800.00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</a:tr>
              <a:tr h="504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短缺成本（万元）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3000.00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2500.00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2000.00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ctr" anchorCtr="0">
                    <a:lnL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4583DD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EFEFE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23995" y="3188970"/>
            <a:ext cx="40640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b="1"/>
              <a:t>表</a:t>
            </a:r>
            <a:r>
              <a:rPr lang="en-US" altLang="zh-CN" sz="1400" b="1"/>
              <a:t>4-1 </a:t>
            </a:r>
            <a:r>
              <a:rPr lang="zh-CN" altLang="en-US" sz="1400" b="1"/>
              <a:t>大华公司三种现金持有量方案</a:t>
            </a:r>
            <a:endParaRPr lang="zh-CN" altLang="en-US" sz="14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36525" y="1152525"/>
            <a:ext cx="11838940" cy="15424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 anchorCtr="0"/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【情景任务】大华公司有三种现金持有量方案，具体资料如表4-2，请利用成本模式计算大华公司最佳现金持有量，并简述步骤。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情景引入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新知解析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7160" y="2694305"/>
            <a:ext cx="11645900" cy="31591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任务解析：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     </a:t>
            </a:r>
            <a:r>
              <a:rPr lang="en-US" altLang="zh-CN"/>
              <a:t>  </a:t>
            </a:r>
            <a:r>
              <a:rPr lang="zh-CN" altLang="en-US"/>
              <a:t>根据任务描述，此任务是已知相关数据求最佳现金持有量，大华公司最佳现金持有量的计算如下。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en-US" altLang="zh-CN"/>
              <a:t>       </a:t>
            </a:r>
            <a:r>
              <a:rPr lang="zh-CN" altLang="en-US"/>
              <a:t>方案一：相关总成本=3600+3000=6600万元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en-US" altLang="zh-CN"/>
              <a:t>       </a:t>
            </a:r>
            <a:r>
              <a:rPr lang="zh-CN" altLang="en-US"/>
              <a:t>方案二：相关总成本=4200+2500=6700万元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en-US" altLang="zh-CN"/>
              <a:t>       </a:t>
            </a:r>
            <a:r>
              <a:rPr lang="zh-CN" altLang="en-US"/>
              <a:t>方案三：相关总成本=4800+2000=6800万元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en-US" altLang="zh-CN"/>
              <a:t>      </a:t>
            </a:r>
            <a:r>
              <a:rPr lang="zh-CN" altLang="en-US"/>
              <a:t>通过计算可知，方案一的相关总成本为6600万元，是三个方案中最低的，所以大华公司的</a:t>
            </a:r>
            <a:r>
              <a:rPr lang="zh-CN" altLang="en-US"/>
              <a:t>最佳现金持有量应选择方案一。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903980" y="18669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操作演示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3875" y="187325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任务小结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03770" y="18796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/>
              <a:t>学以致用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525" y="998220"/>
            <a:ext cx="11899900" cy="5646420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t" anchorCtr="0"/>
          <a:p>
            <a:pPr algn="ctr">
              <a:lnSpc>
                <a:spcPct val="150000"/>
              </a:lnSpc>
            </a:pP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04190" y="185420"/>
            <a:ext cx="1249680" cy="46482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bg1"/>
                </a:solidFill>
              </a:rPr>
              <a:t>情景引入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4085" y="186055"/>
            <a:ext cx="1249680" cy="4648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chemeClr val="tx1"/>
                </a:solidFill>
              </a:rPr>
              <a:t>新知解析</a:t>
            </a:r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1812290" y="2409825"/>
          <a:ext cx="8568055" cy="1676400"/>
        </p:xfrm>
        <a:graphic>
          <a:graphicData uri="http://schemas.openxmlformats.org/drawingml/2006/table">
            <a:tbl>
              <a:tblPr/>
              <a:tblGrid>
                <a:gridCol w="4284000"/>
                <a:gridCol w="4284000"/>
              </a:tblGrid>
              <a:tr h="396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参数名称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微软雅黑" panose="020B0503020204020204" charset="-122"/>
                        </a:rPr>
                        <a:t>参数含义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微软雅黑" panose="020B0503020204020204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D8EF"/>
                    </a:solidFill>
                  </a:tcPr>
                </a:tc>
              </a:tr>
              <a:tr h="396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测试条件</a:t>
                      </a:r>
                      <a:endParaRPr 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（logical_test）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此参数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表示要测试的值或表达式，计算结果为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TRUE或FALSE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结果为真返回值</a:t>
                      </a:r>
                      <a:endParaRPr 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（value_if_true）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logical_test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参数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的结果为TRUE时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函数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返回的值</a:t>
                      </a:r>
                      <a:endParaRPr 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结果为假返回值</a:t>
                      </a:r>
                      <a:endParaRPr 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（value_if_false）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此参数表示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当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logical_test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参数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的结果为FALSE时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函数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返回的值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1C96D4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8" name="图片 18" descr="1714218467851_E25E1EF1-5B36-44d8-B312-4CC7AB10FC8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3883" y="4159885"/>
            <a:ext cx="3598147" cy="208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94200" y="6181090"/>
            <a:ext cx="3597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en-US" altLang="zh-CN" sz="1400">
                <a:solidFill>
                  <a:srgbClr val="ED028C"/>
                </a:solidFill>
                <a:cs typeface="Arial" panose="020B0604020202020204" pitchFamily="34" charset="0"/>
              </a:rPr>
              <a:t>图4-1 IF函数参数</a:t>
            </a:r>
            <a:endParaRPr lang="en-US" alt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9870" y="1097280"/>
            <a:ext cx="10942955" cy="10090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en-US" altLang="zh-CN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函数：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IF函数的语法表达为IF([logical_test,value_if_true,value_if_false]）。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4635" y="2052320"/>
            <a:ext cx="40640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表4-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IF 函数语法参数表</a:t>
            </a:r>
            <a:r>
              <a:rPr lang="en-US" altLang="zh-CN" sz="1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en-US" altLang="zh-CN" sz="1400">
              <a:solidFill>
                <a:srgbClr val="ED028C"/>
              </a:solidFill>
              <a:cs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bldLvl="0" animBg="1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DIAGRAM_VIRTUALLY_FRAME" val="{&quot;height&quot;:305.25,&quot;left&quot;:76.1,&quot;top&quot;:85.25,&quot;width&quot;:773.95}"/>
</p:tagLst>
</file>

<file path=ppt/tags/tag105.xml><?xml version="1.0" encoding="utf-8"?>
<p:tagLst xmlns:p="http://schemas.openxmlformats.org/presentationml/2006/main">
  <p:tag name="KSO_WM_DIAGRAM_VIRTUALLY_FRAME" val="{&quot;height&quot;:305.25,&quot;left&quot;:76.1,&quot;top&quot;:85.25,&quot;width&quot;:773.95}"/>
</p:tagLst>
</file>

<file path=ppt/tags/tag106.xml><?xml version="1.0" encoding="utf-8"?>
<p:tagLst xmlns:p="http://schemas.openxmlformats.org/presentationml/2006/main">
  <p:tag name="KSO_WM_DIAGRAM_VIRTUALLY_FRAME" val="{&quot;height&quot;:305.25,&quot;left&quot;:76.1,&quot;top&quot;:85.25,&quot;width&quot;:773.95}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TABLE_ENDDRAG_ORIGIN_RECT" val="470*195"/>
  <p:tag name="TABLE_ENDDRAG_RECT" val="234*266*470*195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DIAGRAM_VIRTUALLY_FRAME" val="{&quot;height&quot;:425.65,&quot;left&quot;:39.67503937007873,&quot;top&quot;:73.8,&quot;width&quot;:523.9743307086616}"/>
</p:tagLst>
</file>

<file path=ppt/tags/tag117.xml><?xml version="1.0" encoding="utf-8"?>
<p:tagLst xmlns:p="http://schemas.openxmlformats.org/presentationml/2006/main">
  <p:tag name="KSO_WM_DIAGRAM_VIRTUALLY_FRAME" val="{&quot;height&quot;:425.65,&quot;left&quot;:39.67503937007873,&quot;top&quot;:73.8,&quot;width&quot;:523.9743307086616}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SPECIAL_SOURCE" val="bdnull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TABLE_ENDDRAG_ORIGIN_RECT" val="476*321"/>
  <p:tag name="TABLE_ENDDRAG_RECT" val="241*195*476*321"/>
</p:tagLst>
</file>

<file path=ppt/tags/tag13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2.xml><?xml version="1.0" encoding="utf-8"?>
<p:tagLst xmlns:p="http://schemas.openxmlformats.org/presentationml/2006/main">
  <p:tag name="KSO_WM_SPECIAL_SOURCE" val="bdnull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6.xml><?xml version="1.0" encoding="utf-8"?>
<p:tagLst xmlns:p="http://schemas.openxmlformats.org/presentationml/2006/main">
  <p:tag name="KSO_WM_DIAGRAM_VIRTUALLY_FRAME" val="{&quot;height&quot;:362.0249606299213,&quot;left&quot;:53.1,&quot;top&quot;:91.42503937007874,&quot;width&quot;:620.4}"/>
</p:tagLst>
</file>

<file path=ppt/tags/tag147.xml><?xml version="1.0" encoding="utf-8"?>
<p:tagLst xmlns:p="http://schemas.openxmlformats.org/presentationml/2006/main">
  <p:tag name="KSO_WM_DIAGRAM_VIRTUALLY_FRAME" val="{&quot;height&quot;:362.0249606299213,&quot;left&quot;:53.1,&quot;top&quot;:91.42503937007874,&quot;width&quot;:620.4}"/>
</p:tagLst>
</file>

<file path=ppt/tags/tag148.xml><?xml version="1.0" encoding="utf-8"?>
<p:tagLst xmlns:p="http://schemas.openxmlformats.org/presentationml/2006/main">
  <p:tag name="KSO_WM_DIAGRAM_VIRTUALLY_FRAME" val="{&quot;height&quot;:362.0249606299213,&quot;left&quot;:53.1,&quot;top&quot;:91.42503937007874,&quot;width&quot;:620.4}"/>
</p:tagLst>
</file>

<file path=ppt/tags/tag149.xml><?xml version="1.0" encoding="utf-8"?>
<p:tagLst xmlns:p="http://schemas.openxmlformats.org/presentationml/2006/main">
  <p:tag name="KSO_WM_DIAGRAM_VIRTUALLY_FRAME" val="{&quot;height&quot;:362.0249606299213,&quot;left&quot;:53.1,&quot;top&quot;:91.42503937007874,&quot;width&quot;:620.4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DIAGRAM_VIRTUALLY_FRAME" val="{&quot;height&quot;:362.0249606299213,&quot;left&quot;:53.1,&quot;top&quot;:91.42503937007874,&quot;width&quot;:620.4}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2.xml><?xml version="1.0" encoding="utf-8"?>
<p:tagLst xmlns:p="http://schemas.openxmlformats.org/presentationml/2006/main">
  <p:tag name="KSO_WM_DIAGRAM_VIRTUALLY_FRAME" val="{&quot;height&quot;:419.2749606299212,&quot;left&quot;:39.7,&quot;top&quot;:75.07503937007874,&quot;width&quot;:753.1}"/>
</p:tagLst>
</file>

<file path=ppt/tags/tag153.xml><?xml version="1.0" encoding="utf-8"?>
<p:tagLst xmlns:p="http://schemas.openxmlformats.org/presentationml/2006/main">
  <p:tag name="KSO_WM_DIAGRAM_VIRTUALLY_FRAME" val="{&quot;height&quot;:419.2749606299212,&quot;left&quot;:39.7,&quot;top&quot;:75.07503937007874,&quot;width&quot;:753.1}"/>
</p:tagLst>
</file>

<file path=ppt/tags/tag154.xml><?xml version="1.0" encoding="utf-8"?>
<p:tagLst xmlns:p="http://schemas.openxmlformats.org/presentationml/2006/main">
  <p:tag name="KSO_WM_DIAGRAM_VIRTUALLY_FRAME" val="{&quot;height&quot;:419.2749606299212,&quot;left&quot;:39.7,&quot;top&quot;:75.07503937007874,&quot;width&quot;:753.1}"/>
</p:tagLst>
</file>

<file path=ppt/tags/tag155.xml><?xml version="1.0" encoding="utf-8"?>
<p:tagLst xmlns:p="http://schemas.openxmlformats.org/presentationml/2006/main">
  <p:tag name="KSO_WM_DIAGRAM_VIRTUALLY_FRAME" val="{&quot;height&quot;:419.2749606299212,&quot;left&quot;:39.7,&quot;top&quot;:75.07503937007874,&quot;width&quot;:753.1}"/>
</p:tagLst>
</file>

<file path=ppt/tags/tag156.xml><?xml version="1.0" encoding="utf-8"?>
<p:tagLst xmlns:p="http://schemas.openxmlformats.org/presentationml/2006/main">
  <p:tag name="KSO_WM_DIAGRAM_VIRTUALLY_FRAME" val="{&quot;height&quot;:419.2749606299212,&quot;left&quot;:39.7,&quot;top&quot;:75.07503937007874,&quot;width&quot;:753.1}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2.xml><?xml version="1.0" encoding="utf-8"?>
<p:tagLst xmlns:p="http://schemas.openxmlformats.org/presentationml/2006/main">
  <p:tag name="resource_record_key" val="{&quot;71&quot;:[76235679512]}"/>
  <p:tag name="commondata" val="eyJjb3VudCI6NDEsImhkaWQiOiIzMTA1Mzk3NjAwNGMzOTBlNWRmNjY4OTAwYjE0ZTQ5NSIsInVzZXJDb3VudCI6MjN9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PA" val="v4.3.3"/>
</p:tagLst>
</file>

<file path=ppt/tags/tag64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65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66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67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68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69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1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2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3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4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5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6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7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8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79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1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2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3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4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5.xml><?xml version="1.0" encoding="utf-8"?>
<p:tagLst xmlns:p="http://schemas.openxmlformats.org/presentationml/2006/main">
  <p:tag name="KSO_WM_DIAGRAM_VIRTUALLY_FRAME" val="{&quot;height&quot;:313.0173228346457,&quot;left&quot;:160.77488188976378,&quot;top&quot;:175.58110236220472,&quot;width&quot;:793.2}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33930"/>
      </a:dk2>
      <a:lt2>
        <a:srgbClr val="F6FCFA"/>
      </a:lt2>
      <a:accent1>
        <a:srgbClr val="318F79"/>
      </a:accent1>
      <a:accent2>
        <a:srgbClr val="60BA91"/>
      </a:accent2>
      <a:accent3>
        <a:srgbClr val="78B47F"/>
      </a:accent3>
      <a:accent4>
        <a:srgbClr val="83A45A"/>
      </a:accent4>
      <a:accent5>
        <a:srgbClr val="A8A95A"/>
      </a:accent5>
      <a:accent6>
        <a:srgbClr val="C0A348"/>
      </a:accent6>
      <a:hlink>
        <a:srgbClr val="658BD5"/>
      </a:hlink>
      <a:folHlink>
        <a:srgbClr val="A16AA5"/>
      </a:folHlink>
    </a:clrScheme>
    <a:fontScheme name="aisfj1od">
      <a:majorFont>
        <a:latin typeface="Arial Narrow"/>
        <a:ea typeface="汉仪全唐诗简"/>
        <a:cs typeface=""/>
      </a:majorFont>
      <a:minorFont>
        <a:latin typeface="Arial Narrow"/>
        <a:ea typeface="汉仪全唐诗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 cmpd="sng">
          <a:solidFill>
            <a:schemeClr val="accent3">
              <a:lumMod val="50000"/>
            </a:schemeClr>
          </a:solidFill>
          <a:prstDash val="dash"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11882</Words>
  <Application>WPS 演示</Application>
  <PresentationFormat>宽屏</PresentationFormat>
  <Paragraphs>1800</Paragraphs>
  <Slides>65</Slides>
  <Notes>20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65</vt:i4>
      </vt:variant>
    </vt:vector>
  </HeadingPairs>
  <TitlesOfParts>
    <vt:vector size="85" baseType="lpstr">
      <vt:lpstr>Arial</vt:lpstr>
      <vt:lpstr>宋体</vt:lpstr>
      <vt:lpstr>Wingdings</vt:lpstr>
      <vt:lpstr>思源宋体 CN</vt:lpstr>
      <vt:lpstr>Wingdings</vt:lpstr>
      <vt:lpstr>微软雅黑</vt:lpstr>
      <vt:lpstr>黑体</vt:lpstr>
      <vt:lpstr>汉仪全唐诗简</vt:lpstr>
      <vt:lpstr>标准粗黑</vt:lpstr>
      <vt:lpstr>汉仪文黑-75简</vt:lpstr>
      <vt:lpstr>Arial Narrow</vt:lpstr>
      <vt:lpstr>Times New Roman</vt:lpstr>
      <vt:lpstr>Arial Unicode MS</vt:lpstr>
      <vt:lpstr>Calibri</vt:lpstr>
      <vt:lpstr>楷体</vt:lpstr>
      <vt:lpstr>等线</vt:lpstr>
      <vt:lpstr>微软雅黑 Light</vt:lpstr>
      <vt:lpstr>Office 主题​​</vt:lpstr>
      <vt:lpstr>WPS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美如蓝</dc:creator>
  <cp:lastModifiedBy>sj</cp:lastModifiedBy>
  <cp:revision>415</cp:revision>
  <dcterms:created xsi:type="dcterms:W3CDTF">2021-06-20T12:49:00Z</dcterms:created>
  <dcterms:modified xsi:type="dcterms:W3CDTF">2024-06-07T10:48:31Z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7A678E87DA5B45E8892202680C60BF7F_13</vt:lpwstr>
  </property>
  <property fmtid="{D5CDD505-2E9C-101B-9397-08002B2CF9AE}" pid="3" name="KSOProductBuildVer">
    <vt:lpwstr>2052-12.1.0.16929</vt:lpwstr>
  </property>
  <property fmtid="{D5CDD505-2E9C-101B-9397-08002B2CF9AE}" pid="4" name="KSOTemplateUUID">
    <vt:lpwstr>v1.0_mb_Da+FHKf0X8MNbCS3kl8dyg==</vt:lpwstr>
  </property>
</Properties>
</file>