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716" r:id="rId3"/>
    <p:sldMasterId id="2147483728" r:id="rId4"/>
  </p:sldMasterIdLst>
  <p:notesMasterIdLst>
    <p:notesMasterId r:id="rId6"/>
  </p:notesMasterIdLst>
  <p:handoutMasterIdLst>
    <p:handoutMasterId r:id="rId38"/>
  </p:handoutMasterIdLst>
  <p:sldIdLst>
    <p:sldId id="376" r:id="rId5"/>
    <p:sldId id="465" r:id="rId7"/>
    <p:sldId id="453" r:id="rId8"/>
    <p:sldId id="567" r:id="rId9"/>
    <p:sldId id="464" r:id="rId10"/>
    <p:sldId id="450" r:id="rId11"/>
    <p:sldId id="538" r:id="rId12"/>
    <p:sldId id="540" r:id="rId13"/>
    <p:sldId id="541" r:id="rId14"/>
    <p:sldId id="542" r:id="rId15"/>
    <p:sldId id="543" r:id="rId16"/>
    <p:sldId id="544" r:id="rId17"/>
    <p:sldId id="546" r:id="rId18"/>
    <p:sldId id="547" r:id="rId19"/>
    <p:sldId id="548" r:id="rId20"/>
    <p:sldId id="549" r:id="rId21"/>
    <p:sldId id="550" r:id="rId22"/>
    <p:sldId id="551" r:id="rId23"/>
    <p:sldId id="552" r:id="rId24"/>
    <p:sldId id="553" r:id="rId25"/>
    <p:sldId id="555" r:id="rId26"/>
    <p:sldId id="554" r:id="rId27"/>
    <p:sldId id="557" r:id="rId28"/>
    <p:sldId id="558" r:id="rId29"/>
    <p:sldId id="559" r:id="rId30"/>
    <p:sldId id="560" r:id="rId31"/>
    <p:sldId id="561" r:id="rId32"/>
    <p:sldId id="562" r:id="rId33"/>
    <p:sldId id="563" r:id="rId34"/>
    <p:sldId id="564" r:id="rId35"/>
    <p:sldId id="565" r:id="rId36"/>
    <p:sldId id="566" r:id="rId37"/>
  </p:sldIdLst>
  <p:sldSz cx="12192000" cy="6858000"/>
  <p:notesSz cx="6858000" cy="9144000"/>
  <p:embeddedFontLst>
    <p:embeddedFont>
      <p:font typeface="微软雅黑" panose="020B0503020204020204" charset="-122"/>
      <p:regular r:id="rId43"/>
    </p:embeddedFont>
    <p:embeddedFont>
      <p:font typeface="黑体" panose="02010609060101010101" charset="-122"/>
      <p:regular r:id="rId44"/>
    </p:embeddedFont>
    <p:embeddedFont>
      <p:font typeface="汉仪全唐诗简" panose="00020600040101010101" pitchFamily="18" charset="-122"/>
      <p:regular r:id="rId45"/>
    </p:embeddedFont>
    <p:embeddedFont>
      <p:font typeface="标准粗黑" panose="02000503000000000000" charset="-122"/>
      <p:regular r:id="rId46"/>
    </p:embeddedFont>
    <p:embeddedFont>
      <p:font typeface="Arial Narrow" panose="020B0606020202030204" charset="0"/>
      <p:regular r:id="rId47"/>
      <p:bold r:id="rId48"/>
      <p:italic r:id="rId49"/>
      <p:boldItalic r:id="rId50"/>
    </p:embeddedFont>
    <p:embeddedFont>
      <p:font typeface="Calibri" panose="020F0502020204030204" charset="0"/>
      <p:regular r:id="rId51"/>
      <p:bold r:id="rId52"/>
      <p:italic r:id="rId53"/>
      <p:boldItalic r:id="rId54"/>
    </p:embeddedFont>
  </p:embeddedFontLst>
  <p:custDataLst>
    <p:tags r:id="rId5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9" userDrawn="1">
          <p15:clr>
            <a:srgbClr val="A4A3A4"/>
          </p15:clr>
        </p15:guide>
        <p15:guide id="2" pos="3883"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A" lastIdx="0" clrIdx="1"/>
  <p:cmAuthor id="0" name="pengshufeng" initials="psf"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showPr>
  <p:clrMru>
    <a:srgbClr val="48A088"/>
    <a:srgbClr val="6EDBD2"/>
    <a:srgbClr val="13742F"/>
    <a:srgbClr val="6F49DD"/>
    <a:srgbClr val="42ACEE"/>
    <a:srgbClr val="5CAC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8234" autoAdjust="0"/>
    <p:restoredTop sz="96469" autoAdjust="0"/>
  </p:normalViewPr>
  <p:slideViewPr>
    <p:cSldViewPr snapToGrid="0" showGuides="1">
      <p:cViewPr varScale="1">
        <p:scale>
          <a:sx n="77" d="100"/>
          <a:sy n="77" d="100"/>
        </p:scale>
        <p:origin x="77" y="163"/>
      </p:cViewPr>
      <p:guideLst>
        <p:guide orient="horz" pos="2159"/>
        <p:guide pos="3883"/>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861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5" Type="http://schemas.openxmlformats.org/officeDocument/2006/relationships/tags" Target="tags/tag117.xml"/><Relationship Id="rId54" Type="http://schemas.openxmlformats.org/officeDocument/2006/relationships/font" Target="fonts/font12.fntdata"/><Relationship Id="rId53" Type="http://schemas.openxmlformats.org/officeDocument/2006/relationships/font" Target="fonts/font11.fntdata"/><Relationship Id="rId52" Type="http://schemas.openxmlformats.org/officeDocument/2006/relationships/font" Target="fonts/font10.fntdata"/><Relationship Id="rId51" Type="http://schemas.openxmlformats.org/officeDocument/2006/relationships/font" Target="fonts/font9.fntdata"/><Relationship Id="rId50" Type="http://schemas.openxmlformats.org/officeDocument/2006/relationships/font" Target="fonts/font8.fntdata"/><Relationship Id="rId5" Type="http://schemas.openxmlformats.org/officeDocument/2006/relationships/slide" Target="slides/slide1.xml"/><Relationship Id="rId49" Type="http://schemas.openxmlformats.org/officeDocument/2006/relationships/font" Target="fonts/font7.fntdata"/><Relationship Id="rId48" Type="http://schemas.openxmlformats.org/officeDocument/2006/relationships/font" Target="fonts/font6.fntdata"/><Relationship Id="rId47" Type="http://schemas.openxmlformats.org/officeDocument/2006/relationships/font" Target="fonts/font5.fntdata"/><Relationship Id="rId46" Type="http://schemas.openxmlformats.org/officeDocument/2006/relationships/font" Target="fonts/font4.fntdata"/><Relationship Id="rId45" Type="http://schemas.openxmlformats.org/officeDocument/2006/relationships/font" Target="fonts/font3.fntdata"/><Relationship Id="rId44" Type="http://schemas.openxmlformats.org/officeDocument/2006/relationships/font" Target="fonts/font2.fntdata"/><Relationship Id="rId43" Type="http://schemas.openxmlformats.org/officeDocument/2006/relationships/font" Target="fonts/font1.fntdata"/><Relationship Id="rId42" Type="http://schemas.openxmlformats.org/officeDocument/2006/relationships/commentAuthors" Target="commentAuthors.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Master" Target="slideMasters/slideMaster3.xml"/><Relationship Id="rId39" Type="http://schemas.openxmlformats.org/officeDocument/2006/relationships/presProps" Target="presProps.xml"/><Relationship Id="rId38" Type="http://schemas.openxmlformats.org/officeDocument/2006/relationships/handoutMaster" Target="handoutMasters/handoutMaster1.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61AB6C-AFE0-4DFD-A3BB-82E4179AFCF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1CC8E9-8CCE-456B-B840-17D175C53E0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6275E458-CC16-44BB-82FC-CF6C47E97F2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6275E458-CC16-44BB-82FC-CF6C47E97F2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8_空白">
    <p:spTree>
      <p:nvGrpSpPr>
        <p:cNvPr id="1" name=""/>
        <p:cNvGrpSpPr/>
        <p:nvPr/>
      </p:nvGrpSpPr>
      <p:grpSpPr>
        <a:xfrm>
          <a:off x="0" y="0"/>
          <a:ext cx="0" cy="0"/>
          <a:chOff x="0" y="0"/>
          <a:chExt cx="0" cy="0"/>
        </a:xfrm>
      </p:grpSpPr>
      <p:sp>
        <p:nvSpPr>
          <p:cNvPr id="23" name="Picture Placeholder 13"/>
          <p:cNvSpPr>
            <a:spLocks noGrp="1"/>
          </p:cNvSpPr>
          <p:nvPr>
            <p:ph type="pic" sz="quarter" idx="19"/>
          </p:nvPr>
        </p:nvSpPr>
        <p:spPr>
          <a:xfrm>
            <a:off x="4723877" y="1616464"/>
            <a:ext cx="3302245" cy="1887887"/>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
        <p:nvSpPr>
          <p:cNvPr id="15" name="Picture Placeholder 13"/>
          <p:cNvSpPr>
            <a:spLocks noGrp="1"/>
          </p:cNvSpPr>
          <p:nvPr>
            <p:ph type="pic" sz="quarter" idx="18"/>
          </p:nvPr>
        </p:nvSpPr>
        <p:spPr>
          <a:xfrm>
            <a:off x="1190615" y="1596087"/>
            <a:ext cx="3302245" cy="1887887"/>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
        <p:nvSpPr>
          <p:cNvPr id="11" name="Picture Placeholder 13"/>
          <p:cNvSpPr>
            <a:spLocks noGrp="1"/>
          </p:cNvSpPr>
          <p:nvPr>
            <p:ph type="pic" sz="quarter" idx="16"/>
          </p:nvPr>
        </p:nvSpPr>
        <p:spPr>
          <a:xfrm>
            <a:off x="9235260" y="1552688"/>
            <a:ext cx="1931285" cy="1931285"/>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grpId="0" nodeType="withEffect" nodePh="1">
                                  <p:stCondLst>
                                    <p:cond delay="1000"/>
                                  </p:stCondLst>
                                  <p:endCondLst>
                                    <p:cond evt="begin" delay="0">
                                      <p:tn val="11"/>
                                    </p:cond>
                                  </p:end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15" grpId="0"/>
      <p:bldP spid="11" grpId="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空白">
    <p:spTree>
      <p:nvGrpSpPr>
        <p:cNvPr id="1" name=""/>
        <p:cNvGrpSpPr/>
        <p:nvPr/>
      </p:nvGrpSpPr>
      <p:grpSpPr>
        <a:xfrm>
          <a:off x="0" y="0"/>
          <a:ext cx="0" cy="0"/>
          <a:chOff x="0" y="0"/>
          <a:chExt cx="0" cy="0"/>
        </a:xfrm>
      </p:grpSpPr>
      <p:sp>
        <p:nvSpPr>
          <p:cNvPr id="10" name="Picture Placeholder 13"/>
          <p:cNvSpPr>
            <a:spLocks noGrp="1"/>
          </p:cNvSpPr>
          <p:nvPr>
            <p:ph type="pic" sz="quarter" idx="18"/>
          </p:nvPr>
        </p:nvSpPr>
        <p:spPr>
          <a:xfrm>
            <a:off x="9301965" y="2053390"/>
            <a:ext cx="2544389" cy="2544389"/>
          </a:xfrm>
          <a:prstGeom prst="parallelogram">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4636791" y="2053390"/>
            <a:ext cx="2544389" cy="2544389"/>
          </a:xfrm>
          <a:prstGeom prst="parallelogram">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
        <p:nvSpPr>
          <p:cNvPr id="12" name="Picture Placeholder 13"/>
          <p:cNvSpPr>
            <a:spLocks noGrp="1"/>
          </p:cNvSpPr>
          <p:nvPr>
            <p:ph type="pic" sz="quarter" idx="17"/>
          </p:nvPr>
        </p:nvSpPr>
        <p:spPr>
          <a:xfrm>
            <a:off x="6941199" y="2053390"/>
            <a:ext cx="2544389" cy="2544389"/>
          </a:xfrm>
          <a:prstGeom prst="parallelogram">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nodePh="1">
                                  <p:stCondLst>
                                    <p:cond delay="1000"/>
                                  </p:stCondLst>
                                  <p:endCondLst>
                                    <p:cond evt="begin" delay="0">
                                      <p:tn val="11"/>
                                    </p:cond>
                                  </p:end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688942" y="1608281"/>
            <a:ext cx="3125157" cy="4166877"/>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6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8862578" y="1574046"/>
            <a:ext cx="2206198" cy="3676996"/>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1649022" y="1336204"/>
            <a:ext cx="2194333" cy="1223518"/>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
        <p:nvSpPr>
          <p:cNvPr id="25" name="Picture Placeholder 13"/>
          <p:cNvSpPr>
            <a:spLocks noGrp="1"/>
          </p:cNvSpPr>
          <p:nvPr>
            <p:ph type="pic" sz="quarter" idx="17"/>
          </p:nvPr>
        </p:nvSpPr>
        <p:spPr>
          <a:xfrm>
            <a:off x="1649023" y="3111106"/>
            <a:ext cx="2194333" cy="1223518"/>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
        <p:nvSpPr>
          <p:cNvPr id="26" name="Picture Placeholder 13"/>
          <p:cNvSpPr>
            <a:spLocks noGrp="1"/>
          </p:cNvSpPr>
          <p:nvPr>
            <p:ph type="pic" sz="quarter" idx="18"/>
          </p:nvPr>
        </p:nvSpPr>
        <p:spPr>
          <a:xfrm>
            <a:off x="1649021" y="4886008"/>
            <a:ext cx="2194333" cy="1223518"/>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par>
                                <p:cTn id="11" presetID="10" presetClass="entr" presetSubtype="0" fill="hold" grpId="0" nodeType="withEffect" nodePh="1">
                                  <p:stCondLst>
                                    <p:cond delay="1000"/>
                                  </p:stCondLst>
                                  <p:endCondLst>
                                    <p:cond evt="begin" delay="0">
                                      <p:tn val="11"/>
                                    </p:cond>
                                  </p:end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5" grpId="0"/>
      <p:bldP spid="26"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8738368" y="1909426"/>
            <a:ext cx="2356392" cy="3518343"/>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9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6" name="图片占位符 2"/>
          <p:cNvSpPr>
            <a:spLocks noGrp="1"/>
          </p:cNvSpPr>
          <p:nvPr>
            <p:ph type="pic" sz="quarter" idx="16"/>
          </p:nvPr>
        </p:nvSpPr>
        <p:spPr>
          <a:xfrm>
            <a:off x="8551584" y="1419239"/>
            <a:ext cx="2608812" cy="3291117"/>
          </a:xfrm>
          <a:prstGeom prst="rect">
            <a:avLst/>
          </a:prstGeom>
        </p:spPr>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1411705" y="1304607"/>
            <a:ext cx="4620128" cy="2127486"/>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0_空白">
    <p:spTree>
      <p:nvGrpSpPr>
        <p:cNvPr id="1" name=""/>
        <p:cNvGrpSpPr/>
        <p:nvPr/>
      </p:nvGrpSpPr>
      <p:grpSpPr>
        <a:xfrm>
          <a:off x="0" y="0"/>
          <a:ext cx="0" cy="0"/>
          <a:chOff x="0" y="0"/>
          <a:chExt cx="0" cy="0"/>
        </a:xfrm>
      </p:grpSpPr>
      <p:sp>
        <p:nvSpPr>
          <p:cNvPr id="8" name="Picture Placeholder 13"/>
          <p:cNvSpPr>
            <a:spLocks noGrp="1"/>
          </p:cNvSpPr>
          <p:nvPr>
            <p:ph type="pic" sz="quarter" idx="17"/>
          </p:nvPr>
        </p:nvSpPr>
        <p:spPr>
          <a:xfrm>
            <a:off x="4168058" y="1805371"/>
            <a:ext cx="2432043" cy="3648818"/>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1149357" y="1805372"/>
            <a:ext cx="2432043" cy="3648818"/>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5_空白">
    <p:spTree>
      <p:nvGrpSpPr>
        <p:cNvPr id="1" name=""/>
        <p:cNvGrpSpPr/>
        <p:nvPr/>
      </p:nvGrpSpPr>
      <p:grpSpPr>
        <a:xfrm>
          <a:off x="0" y="0"/>
          <a:ext cx="0" cy="0"/>
          <a:chOff x="0" y="0"/>
          <a:chExt cx="0" cy="0"/>
        </a:xfrm>
      </p:grpSpPr>
      <p:sp>
        <p:nvSpPr>
          <p:cNvPr id="11" name="Picture Placeholder 13"/>
          <p:cNvSpPr>
            <a:spLocks noGrp="1"/>
          </p:cNvSpPr>
          <p:nvPr>
            <p:ph type="pic" sz="quarter" idx="16"/>
          </p:nvPr>
        </p:nvSpPr>
        <p:spPr>
          <a:xfrm>
            <a:off x="529389" y="1573143"/>
            <a:ext cx="3192376" cy="4117378"/>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1106793" y="2026823"/>
            <a:ext cx="1710642" cy="1710642"/>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12" name="Picture Placeholder 13"/>
          <p:cNvSpPr>
            <a:spLocks noGrp="1"/>
          </p:cNvSpPr>
          <p:nvPr>
            <p:ph type="pic" sz="quarter" idx="17"/>
          </p:nvPr>
        </p:nvSpPr>
        <p:spPr>
          <a:xfrm>
            <a:off x="6416194" y="2026823"/>
            <a:ext cx="1710642" cy="1710642"/>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1254270" y="3368517"/>
            <a:ext cx="3879204" cy="2182052"/>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2" name="Picture Placeholder 13"/>
          <p:cNvSpPr>
            <a:spLocks noGrp="1"/>
          </p:cNvSpPr>
          <p:nvPr>
            <p:ph type="pic" sz="quarter" idx="17"/>
          </p:nvPr>
        </p:nvSpPr>
        <p:spPr>
          <a:xfrm>
            <a:off x="8260405" y="1759171"/>
            <a:ext cx="3386879" cy="3386879"/>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7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2" name="Picture Placeholder 13"/>
          <p:cNvSpPr>
            <a:spLocks noGrp="1"/>
          </p:cNvSpPr>
          <p:nvPr>
            <p:ph type="pic" sz="quarter" idx="17"/>
          </p:nvPr>
        </p:nvSpPr>
        <p:spPr>
          <a:xfrm>
            <a:off x="4563979" y="1896980"/>
            <a:ext cx="3064042" cy="3064042"/>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5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2" name="Picture Placeholder 13"/>
          <p:cNvSpPr>
            <a:spLocks noGrp="1"/>
          </p:cNvSpPr>
          <p:nvPr>
            <p:ph type="pic" sz="quarter" idx="17"/>
          </p:nvPr>
        </p:nvSpPr>
        <p:spPr>
          <a:xfrm>
            <a:off x="1232056" y="2335391"/>
            <a:ext cx="3064042" cy="3064042"/>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空白">
    <p:spTree>
      <p:nvGrpSpPr>
        <p:cNvPr id="1" name=""/>
        <p:cNvGrpSpPr/>
        <p:nvPr/>
      </p:nvGrpSpPr>
      <p:grpSpPr>
        <a:xfrm>
          <a:off x="0" y="0"/>
          <a:ext cx="0" cy="0"/>
          <a:chOff x="0" y="0"/>
          <a:chExt cx="0" cy="0"/>
        </a:xfrm>
      </p:grpSpPr>
      <p:sp>
        <p:nvSpPr>
          <p:cNvPr id="11" name="Picture Placeholder 13"/>
          <p:cNvSpPr>
            <a:spLocks noGrp="1"/>
          </p:cNvSpPr>
          <p:nvPr>
            <p:ph type="pic" sz="quarter" idx="16"/>
          </p:nvPr>
        </p:nvSpPr>
        <p:spPr>
          <a:xfrm>
            <a:off x="2121569" y="1941096"/>
            <a:ext cx="1263316" cy="1263316"/>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964595" y="1706711"/>
            <a:ext cx="1796406" cy="1796406"/>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12" name="Picture Placeholder 13"/>
          <p:cNvSpPr>
            <a:spLocks noGrp="1"/>
          </p:cNvSpPr>
          <p:nvPr>
            <p:ph type="pic" sz="quarter" idx="17"/>
          </p:nvPr>
        </p:nvSpPr>
        <p:spPr>
          <a:xfrm>
            <a:off x="3844083" y="1768081"/>
            <a:ext cx="1796406" cy="1796406"/>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25" name="Picture Placeholder 13"/>
          <p:cNvSpPr>
            <a:spLocks noGrp="1"/>
          </p:cNvSpPr>
          <p:nvPr>
            <p:ph type="pic" sz="quarter" idx="18"/>
          </p:nvPr>
        </p:nvSpPr>
        <p:spPr>
          <a:xfrm>
            <a:off x="6754687" y="1699873"/>
            <a:ext cx="1796406" cy="1796406"/>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26" name="Picture Placeholder 13"/>
          <p:cNvSpPr>
            <a:spLocks noGrp="1"/>
          </p:cNvSpPr>
          <p:nvPr>
            <p:ph type="pic" sz="quarter" idx="19"/>
          </p:nvPr>
        </p:nvSpPr>
        <p:spPr>
          <a:xfrm>
            <a:off x="9634175" y="1761243"/>
            <a:ext cx="1796406" cy="1796406"/>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nodePh="1">
                                  <p:stCondLst>
                                    <p:cond delay="1000"/>
                                  </p:stCondLst>
                                  <p:endCondLst>
                                    <p:cond evt="begin" delay="0">
                                      <p:tn val="11"/>
                                    </p:cond>
                                  </p:end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childTnLst>
                                </p:cTn>
                              </p:par>
                              <p:par>
                                <p:cTn id="14" presetID="10" presetClass="entr" presetSubtype="0" fill="hold" grpId="0" nodeType="withEffect" nodePh="1">
                                  <p:stCondLst>
                                    <p:cond delay="1000"/>
                                  </p:stCondLst>
                                  <p:endCondLst>
                                    <p:cond evt="begin" delay="0">
                                      <p:tn val="14"/>
                                    </p:cond>
                                  </p:end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25" grpId="0"/>
      <p:bldP spid="26" grpId="0"/>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2" name="Picture Placeholder 13"/>
          <p:cNvSpPr>
            <a:spLocks noGrp="1"/>
          </p:cNvSpPr>
          <p:nvPr>
            <p:ph type="pic" sz="quarter" idx="17"/>
          </p:nvPr>
        </p:nvSpPr>
        <p:spPr>
          <a:xfrm>
            <a:off x="8447672" y="1850054"/>
            <a:ext cx="2209800" cy="2209800"/>
          </a:xfrm>
          <a:prstGeom prst="octagon">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6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2" name="Picture Placeholder 13"/>
          <p:cNvSpPr>
            <a:spLocks noGrp="1"/>
          </p:cNvSpPr>
          <p:nvPr>
            <p:ph type="pic" sz="quarter" idx="17"/>
          </p:nvPr>
        </p:nvSpPr>
        <p:spPr>
          <a:xfrm>
            <a:off x="1597943" y="1707288"/>
            <a:ext cx="2179757" cy="1892256"/>
          </a:xfrm>
          <a:prstGeom prst="hexagon">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16" name="Picture Placeholder 13"/>
          <p:cNvSpPr>
            <a:spLocks noGrp="1"/>
          </p:cNvSpPr>
          <p:nvPr>
            <p:ph type="pic" sz="quarter" idx="18"/>
          </p:nvPr>
        </p:nvSpPr>
        <p:spPr>
          <a:xfrm>
            <a:off x="4850002" y="1707289"/>
            <a:ext cx="2179757" cy="1892256"/>
          </a:xfrm>
          <a:prstGeom prst="hexagon">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17" name="Picture Placeholder 13"/>
          <p:cNvSpPr>
            <a:spLocks noGrp="1"/>
          </p:cNvSpPr>
          <p:nvPr>
            <p:ph type="pic" sz="quarter" idx="19"/>
          </p:nvPr>
        </p:nvSpPr>
        <p:spPr>
          <a:xfrm>
            <a:off x="8095448" y="1700643"/>
            <a:ext cx="2179757" cy="1892256"/>
          </a:xfrm>
          <a:prstGeom prst="hexagon">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nodePh="1">
                                  <p:stCondLst>
                                    <p:cond delay="1000"/>
                                  </p:stCondLst>
                                  <p:endCondLst>
                                    <p:cond evt="begin" delay="0">
                                      <p:tn val="11"/>
                                    </p:cond>
                                  </p:end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P spid="17" grpId="0"/>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5_Titelfolie">
    <p:spTree>
      <p:nvGrpSpPr>
        <p:cNvPr id="1" name=""/>
        <p:cNvGrpSpPr/>
        <p:nvPr/>
      </p:nvGrpSpPr>
      <p:grpSpPr>
        <a:xfrm>
          <a:off x="0" y="0"/>
          <a:ext cx="0" cy="0"/>
          <a:chOff x="0" y="0"/>
          <a:chExt cx="0" cy="0"/>
        </a:xfrm>
      </p:grpSpPr>
      <p:sp>
        <p:nvSpPr>
          <p:cNvPr id="5" name="Picture Placeholder 13"/>
          <p:cNvSpPr>
            <a:spLocks noGrp="1"/>
          </p:cNvSpPr>
          <p:nvPr>
            <p:ph type="pic" sz="quarter" idx="17"/>
          </p:nvPr>
        </p:nvSpPr>
        <p:spPr>
          <a:xfrm>
            <a:off x="5591858" y="1465498"/>
            <a:ext cx="2883801" cy="4325701"/>
          </a:xfrm>
          <a:custGeom>
            <a:avLst/>
            <a:gdLst>
              <a:gd name="connsiteX0" fmla="*/ 14010 w 5330699"/>
              <a:gd name="connsiteY0" fmla="*/ 0 h 3735977"/>
              <a:gd name="connsiteX1" fmla="*/ 5316689 w 5330699"/>
              <a:gd name="connsiteY1" fmla="*/ 0 h 3735977"/>
              <a:gd name="connsiteX2" fmla="*/ 5330699 w 5330699"/>
              <a:gd name="connsiteY2" fmla="*/ 14010 h 3735977"/>
              <a:gd name="connsiteX3" fmla="*/ 5330699 w 5330699"/>
              <a:gd name="connsiteY3" fmla="*/ 3721967 h 3735977"/>
              <a:gd name="connsiteX4" fmla="*/ 5316689 w 5330699"/>
              <a:gd name="connsiteY4" fmla="*/ 3735977 h 3735977"/>
              <a:gd name="connsiteX5" fmla="*/ 14010 w 5330699"/>
              <a:gd name="connsiteY5" fmla="*/ 3735977 h 3735977"/>
              <a:gd name="connsiteX6" fmla="*/ 0 w 5330699"/>
              <a:gd name="connsiteY6" fmla="*/ 3721967 h 3735977"/>
              <a:gd name="connsiteX7" fmla="*/ 0 w 5330699"/>
              <a:gd name="connsiteY7" fmla="*/ 14010 h 3735977"/>
              <a:gd name="connsiteX8" fmla="*/ 14010 w 5330699"/>
              <a:gd name="connsiteY8" fmla="*/ 0 h 3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0699" h="3735977">
                <a:moveTo>
                  <a:pt x="14010" y="0"/>
                </a:moveTo>
                <a:lnTo>
                  <a:pt x="5316689" y="0"/>
                </a:lnTo>
                <a:cubicBezTo>
                  <a:pt x="5324427" y="0"/>
                  <a:pt x="5330699" y="6272"/>
                  <a:pt x="5330699" y="14010"/>
                </a:cubicBezTo>
                <a:lnTo>
                  <a:pt x="5330699" y="3721967"/>
                </a:lnTo>
                <a:cubicBezTo>
                  <a:pt x="5330699" y="3729705"/>
                  <a:pt x="5324427" y="3735977"/>
                  <a:pt x="5316689" y="3735977"/>
                </a:cubicBezTo>
                <a:lnTo>
                  <a:pt x="14010" y="3735977"/>
                </a:lnTo>
                <a:cubicBezTo>
                  <a:pt x="6272" y="3735977"/>
                  <a:pt x="0" y="3729705"/>
                  <a:pt x="0" y="3721967"/>
                </a:cubicBezTo>
                <a:lnTo>
                  <a:pt x="0" y="14010"/>
                </a:lnTo>
                <a:cubicBezTo>
                  <a:pt x="0" y="6272"/>
                  <a:pt x="6272" y="0"/>
                  <a:pt x="14010" y="0"/>
                </a:cubicBezTo>
                <a:close/>
              </a:path>
            </a:pathLst>
          </a:cu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9" name="Picture Placeholder 13"/>
          <p:cNvSpPr>
            <a:spLocks noGrp="1"/>
          </p:cNvSpPr>
          <p:nvPr>
            <p:ph type="pic" sz="quarter" idx="18"/>
          </p:nvPr>
        </p:nvSpPr>
        <p:spPr>
          <a:xfrm>
            <a:off x="8792258" y="1465498"/>
            <a:ext cx="2883801" cy="4325701"/>
          </a:xfrm>
          <a:custGeom>
            <a:avLst/>
            <a:gdLst>
              <a:gd name="connsiteX0" fmla="*/ 14010 w 5330699"/>
              <a:gd name="connsiteY0" fmla="*/ 0 h 3735977"/>
              <a:gd name="connsiteX1" fmla="*/ 5316689 w 5330699"/>
              <a:gd name="connsiteY1" fmla="*/ 0 h 3735977"/>
              <a:gd name="connsiteX2" fmla="*/ 5330699 w 5330699"/>
              <a:gd name="connsiteY2" fmla="*/ 14010 h 3735977"/>
              <a:gd name="connsiteX3" fmla="*/ 5330699 w 5330699"/>
              <a:gd name="connsiteY3" fmla="*/ 3721967 h 3735977"/>
              <a:gd name="connsiteX4" fmla="*/ 5316689 w 5330699"/>
              <a:gd name="connsiteY4" fmla="*/ 3735977 h 3735977"/>
              <a:gd name="connsiteX5" fmla="*/ 14010 w 5330699"/>
              <a:gd name="connsiteY5" fmla="*/ 3735977 h 3735977"/>
              <a:gd name="connsiteX6" fmla="*/ 0 w 5330699"/>
              <a:gd name="connsiteY6" fmla="*/ 3721967 h 3735977"/>
              <a:gd name="connsiteX7" fmla="*/ 0 w 5330699"/>
              <a:gd name="connsiteY7" fmla="*/ 14010 h 3735977"/>
              <a:gd name="connsiteX8" fmla="*/ 14010 w 5330699"/>
              <a:gd name="connsiteY8" fmla="*/ 0 h 3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0699" h="3735977">
                <a:moveTo>
                  <a:pt x="14010" y="0"/>
                </a:moveTo>
                <a:lnTo>
                  <a:pt x="5316689" y="0"/>
                </a:lnTo>
                <a:cubicBezTo>
                  <a:pt x="5324427" y="0"/>
                  <a:pt x="5330699" y="6272"/>
                  <a:pt x="5330699" y="14010"/>
                </a:cubicBezTo>
                <a:lnTo>
                  <a:pt x="5330699" y="3721967"/>
                </a:lnTo>
                <a:cubicBezTo>
                  <a:pt x="5330699" y="3729705"/>
                  <a:pt x="5324427" y="3735977"/>
                  <a:pt x="5316689" y="3735977"/>
                </a:cubicBezTo>
                <a:lnTo>
                  <a:pt x="14010" y="3735977"/>
                </a:lnTo>
                <a:cubicBezTo>
                  <a:pt x="6272" y="3735977"/>
                  <a:pt x="0" y="3729705"/>
                  <a:pt x="0" y="3721967"/>
                </a:cubicBezTo>
                <a:lnTo>
                  <a:pt x="0" y="14010"/>
                </a:lnTo>
                <a:cubicBezTo>
                  <a:pt x="0" y="6272"/>
                  <a:pt x="6272" y="0"/>
                  <a:pt x="14010" y="0"/>
                </a:cubicBezTo>
                <a:close/>
              </a:path>
            </a:pathLst>
          </a:cu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6_Titelfolie">
    <p:spTree>
      <p:nvGrpSpPr>
        <p:cNvPr id="1" name=""/>
        <p:cNvGrpSpPr/>
        <p:nvPr/>
      </p:nvGrpSpPr>
      <p:grpSpPr>
        <a:xfrm>
          <a:off x="0" y="0"/>
          <a:ext cx="0" cy="0"/>
          <a:chOff x="0" y="0"/>
          <a:chExt cx="0" cy="0"/>
        </a:xfrm>
      </p:grpSpPr>
      <p:sp>
        <p:nvSpPr>
          <p:cNvPr id="5" name="Picture Placeholder 13"/>
          <p:cNvSpPr>
            <a:spLocks noGrp="1"/>
          </p:cNvSpPr>
          <p:nvPr>
            <p:ph type="pic" sz="quarter" idx="17"/>
          </p:nvPr>
        </p:nvSpPr>
        <p:spPr>
          <a:xfrm>
            <a:off x="1222462" y="1236675"/>
            <a:ext cx="4255423" cy="2836949"/>
          </a:xfrm>
          <a:custGeom>
            <a:avLst/>
            <a:gdLst>
              <a:gd name="connsiteX0" fmla="*/ 14010 w 5330699"/>
              <a:gd name="connsiteY0" fmla="*/ 0 h 3735977"/>
              <a:gd name="connsiteX1" fmla="*/ 5316689 w 5330699"/>
              <a:gd name="connsiteY1" fmla="*/ 0 h 3735977"/>
              <a:gd name="connsiteX2" fmla="*/ 5330699 w 5330699"/>
              <a:gd name="connsiteY2" fmla="*/ 14010 h 3735977"/>
              <a:gd name="connsiteX3" fmla="*/ 5330699 w 5330699"/>
              <a:gd name="connsiteY3" fmla="*/ 3721967 h 3735977"/>
              <a:gd name="connsiteX4" fmla="*/ 5316689 w 5330699"/>
              <a:gd name="connsiteY4" fmla="*/ 3735977 h 3735977"/>
              <a:gd name="connsiteX5" fmla="*/ 14010 w 5330699"/>
              <a:gd name="connsiteY5" fmla="*/ 3735977 h 3735977"/>
              <a:gd name="connsiteX6" fmla="*/ 0 w 5330699"/>
              <a:gd name="connsiteY6" fmla="*/ 3721967 h 3735977"/>
              <a:gd name="connsiteX7" fmla="*/ 0 w 5330699"/>
              <a:gd name="connsiteY7" fmla="*/ 14010 h 3735977"/>
              <a:gd name="connsiteX8" fmla="*/ 14010 w 5330699"/>
              <a:gd name="connsiteY8" fmla="*/ 0 h 3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0699" h="3735977">
                <a:moveTo>
                  <a:pt x="14010" y="0"/>
                </a:moveTo>
                <a:lnTo>
                  <a:pt x="5316689" y="0"/>
                </a:lnTo>
                <a:cubicBezTo>
                  <a:pt x="5324427" y="0"/>
                  <a:pt x="5330699" y="6272"/>
                  <a:pt x="5330699" y="14010"/>
                </a:cubicBezTo>
                <a:lnTo>
                  <a:pt x="5330699" y="3721967"/>
                </a:lnTo>
                <a:cubicBezTo>
                  <a:pt x="5330699" y="3729705"/>
                  <a:pt x="5324427" y="3735977"/>
                  <a:pt x="5316689" y="3735977"/>
                </a:cubicBezTo>
                <a:lnTo>
                  <a:pt x="14010" y="3735977"/>
                </a:lnTo>
                <a:cubicBezTo>
                  <a:pt x="6272" y="3735977"/>
                  <a:pt x="0" y="3729705"/>
                  <a:pt x="0" y="3721967"/>
                </a:cubicBezTo>
                <a:lnTo>
                  <a:pt x="0" y="14010"/>
                </a:lnTo>
                <a:cubicBezTo>
                  <a:pt x="0" y="6272"/>
                  <a:pt x="6272" y="0"/>
                  <a:pt x="14010" y="0"/>
                </a:cubicBezTo>
                <a:close/>
              </a:path>
            </a:pathLst>
          </a:cu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3_空白">
    <p:spTree>
      <p:nvGrpSpPr>
        <p:cNvPr id="1" name=""/>
        <p:cNvGrpSpPr/>
        <p:nvPr/>
      </p:nvGrpSpPr>
      <p:grpSpPr>
        <a:xfrm>
          <a:off x="0" y="0"/>
          <a:ext cx="0" cy="0"/>
          <a:chOff x="0" y="0"/>
          <a:chExt cx="0" cy="0"/>
        </a:xfrm>
      </p:grpSpPr>
      <p:sp>
        <p:nvSpPr>
          <p:cNvPr id="20" name="Picture Placeholder 13"/>
          <p:cNvSpPr>
            <a:spLocks noGrp="1"/>
          </p:cNvSpPr>
          <p:nvPr>
            <p:ph type="pic" sz="quarter" idx="18"/>
          </p:nvPr>
        </p:nvSpPr>
        <p:spPr>
          <a:xfrm>
            <a:off x="5794339" y="1505279"/>
            <a:ext cx="5681281" cy="2054349"/>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772127" y="1547994"/>
            <a:ext cx="1563330" cy="1563330"/>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12" name="Picture Placeholder 13"/>
          <p:cNvSpPr>
            <a:spLocks noGrp="1"/>
          </p:cNvSpPr>
          <p:nvPr>
            <p:ph type="pic" sz="quarter" idx="17"/>
          </p:nvPr>
        </p:nvSpPr>
        <p:spPr>
          <a:xfrm>
            <a:off x="3437469" y="1589512"/>
            <a:ext cx="1563330" cy="1563330"/>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nodePh="1">
                                  <p:stCondLst>
                                    <p:cond delay="1000"/>
                                  </p:stCondLst>
                                  <p:endCondLst>
                                    <p:cond evt="begin" delay="0">
                                      <p:tn val="11"/>
                                    </p:cond>
                                  </p:end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1" grpId="0"/>
      <p:bldP spid="12" grpId="0"/>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4_Titelfolie">
    <p:spTree>
      <p:nvGrpSpPr>
        <p:cNvPr id="1" name=""/>
        <p:cNvGrpSpPr/>
        <p:nvPr/>
      </p:nvGrpSpPr>
      <p:grpSpPr>
        <a:xfrm>
          <a:off x="0" y="0"/>
          <a:ext cx="0" cy="0"/>
          <a:chOff x="0" y="0"/>
          <a:chExt cx="0" cy="0"/>
        </a:xfrm>
      </p:grpSpPr>
      <p:sp>
        <p:nvSpPr>
          <p:cNvPr id="4" name="Picture Placeholder 13"/>
          <p:cNvSpPr>
            <a:spLocks noGrp="1"/>
          </p:cNvSpPr>
          <p:nvPr>
            <p:ph type="pic" sz="quarter" idx="16"/>
          </p:nvPr>
        </p:nvSpPr>
        <p:spPr>
          <a:xfrm>
            <a:off x="1470897" y="1486601"/>
            <a:ext cx="5090324" cy="1907906"/>
          </a:xfrm>
          <a:custGeom>
            <a:avLst/>
            <a:gdLst>
              <a:gd name="connsiteX0" fmla="*/ 14010 w 5330699"/>
              <a:gd name="connsiteY0" fmla="*/ 0 h 3735977"/>
              <a:gd name="connsiteX1" fmla="*/ 5316689 w 5330699"/>
              <a:gd name="connsiteY1" fmla="*/ 0 h 3735977"/>
              <a:gd name="connsiteX2" fmla="*/ 5330699 w 5330699"/>
              <a:gd name="connsiteY2" fmla="*/ 14010 h 3735977"/>
              <a:gd name="connsiteX3" fmla="*/ 5330699 w 5330699"/>
              <a:gd name="connsiteY3" fmla="*/ 3721967 h 3735977"/>
              <a:gd name="connsiteX4" fmla="*/ 5316689 w 5330699"/>
              <a:gd name="connsiteY4" fmla="*/ 3735977 h 3735977"/>
              <a:gd name="connsiteX5" fmla="*/ 14010 w 5330699"/>
              <a:gd name="connsiteY5" fmla="*/ 3735977 h 3735977"/>
              <a:gd name="connsiteX6" fmla="*/ 0 w 5330699"/>
              <a:gd name="connsiteY6" fmla="*/ 3721967 h 3735977"/>
              <a:gd name="connsiteX7" fmla="*/ 0 w 5330699"/>
              <a:gd name="connsiteY7" fmla="*/ 14010 h 3735977"/>
              <a:gd name="connsiteX8" fmla="*/ 14010 w 5330699"/>
              <a:gd name="connsiteY8" fmla="*/ 0 h 3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0699" h="3735977">
                <a:moveTo>
                  <a:pt x="14010" y="0"/>
                </a:moveTo>
                <a:lnTo>
                  <a:pt x="5316689" y="0"/>
                </a:lnTo>
                <a:cubicBezTo>
                  <a:pt x="5324427" y="0"/>
                  <a:pt x="5330699" y="6272"/>
                  <a:pt x="5330699" y="14010"/>
                </a:cubicBezTo>
                <a:lnTo>
                  <a:pt x="5330699" y="3721967"/>
                </a:lnTo>
                <a:cubicBezTo>
                  <a:pt x="5330699" y="3729705"/>
                  <a:pt x="5324427" y="3735977"/>
                  <a:pt x="5316689" y="3735977"/>
                </a:cubicBezTo>
                <a:lnTo>
                  <a:pt x="14010" y="3735977"/>
                </a:lnTo>
                <a:cubicBezTo>
                  <a:pt x="6272" y="3735977"/>
                  <a:pt x="0" y="3729705"/>
                  <a:pt x="0" y="3721967"/>
                </a:cubicBezTo>
                <a:lnTo>
                  <a:pt x="0" y="14010"/>
                </a:lnTo>
                <a:cubicBezTo>
                  <a:pt x="0" y="6272"/>
                  <a:pt x="6272" y="0"/>
                  <a:pt x="14010" y="0"/>
                </a:cubicBezTo>
                <a:close/>
              </a:path>
            </a:pathLst>
          </a:cu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9_Titelfolie">
    <p:spTree>
      <p:nvGrpSpPr>
        <p:cNvPr id="1" name=""/>
        <p:cNvGrpSpPr/>
        <p:nvPr/>
      </p:nvGrpSpPr>
      <p:grpSpPr>
        <a:xfrm>
          <a:off x="0" y="0"/>
          <a:ext cx="0" cy="0"/>
          <a:chOff x="0" y="0"/>
          <a:chExt cx="0" cy="0"/>
        </a:xfrm>
      </p:grpSpPr>
      <p:sp>
        <p:nvSpPr>
          <p:cNvPr id="4" name="Picture Placeholder 13"/>
          <p:cNvSpPr>
            <a:spLocks noGrp="1"/>
          </p:cNvSpPr>
          <p:nvPr>
            <p:ph type="pic" sz="quarter" idx="16"/>
          </p:nvPr>
        </p:nvSpPr>
        <p:spPr>
          <a:xfrm>
            <a:off x="1975297" y="1621183"/>
            <a:ext cx="2367642" cy="3551463"/>
          </a:xfrm>
          <a:custGeom>
            <a:avLst/>
            <a:gdLst>
              <a:gd name="connsiteX0" fmla="*/ 14010 w 5330699"/>
              <a:gd name="connsiteY0" fmla="*/ 0 h 3735977"/>
              <a:gd name="connsiteX1" fmla="*/ 5316689 w 5330699"/>
              <a:gd name="connsiteY1" fmla="*/ 0 h 3735977"/>
              <a:gd name="connsiteX2" fmla="*/ 5330699 w 5330699"/>
              <a:gd name="connsiteY2" fmla="*/ 14010 h 3735977"/>
              <a:gd name="connsiteX3" fmla="*/ 5330699 w 5330699"/>
              <a:gd name="connsiteY3" fmla="*/ 3721967 h 3735977"/>
              <a:gd name="connsiteX4" fmla="*/ 5316689 w 5330699"/>
              <a:gd name="connsiteY4" fmla="*/ 3735977 h 3735977"/>
              <a:gd name="connsiteX5" fmla="*/ 14010 w 5330699"/>
              <a:gd name="connsiteY5" fmla="*/ 3735977 h 3735977"/>
              <a:gd name="connsiteX6" fmla="*/ 0 w 5330699"/>
              <a:gd name="connsiteY6" fmla="*/ 3721967 h 3735977"/>
              <a:gd name="connsiteX7" fmla="*/ 0 w 5330699"/>
              <a:gd name="connsiteY7" fmla="*/ 14010 h 3735977"/>
              <a:gd name="connsiteX8" fmla="*/ 14010 w 5330699"/>
              <a:gd name="connsiteY8" fmla="*/ 0 h 3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0699" h="3735977">
                <a:moveTo>
                  <a:pt x="14010" y="0"/>
                </a:moveTo>
                <a:lnTo>
                  <a:pt x="5316689" y="0"/>
                </a:lnTo>
                <a:cubicBezTo>
                  <a:pt x="5324427" y="0"/>
                  <a:pt x="5330699" y="6272"/>
                  <a:pt x="5330699" y="14010"/>
                </a:cubicBezTo>
                <a:lnTo>
                  <a:pt x="5330699" y="3721967"/>
                </a:lnTo>
                <a:cubicBezTo>
                  <a:pt x="5330699" y="3729705"/>
                  <a:pt x="5324427" y="3735977"/>
                  <a:pt x="5316689" y="3735977"/>
                </a:cubicBezTo>
                <a:lnTo>
                  <a:pt x="14010" y="3735977"/>
                </a:lnTo>
                <a:cubicBezTo>
                  <a:pt x="6272" y="3735977"/>
                  <a:pt x="0" y="3729705"/>
                  <a:pt x="0" y="3721967"/>
                </a:cubicBezTo>
                <a:lnTo>
                  <a:pt x="0" y="14010"/>
                </a:lnTo>
                <a:cubicBezTo>
                  <a:pt x="0" y="6272"/>
                  <a:pt x="6272" y="0"/>
                  <a:pt x="14010" y="0"/>
                </a:cubicBezTo>
                <a:close/>
              </a:path>
            </a:pathLst>
          </a:cu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5" name="Picture Placeholder 13"/>
          <p:cNvSpPr>
            <a:spLocks noGrp="1"/>
          </p:cNvSpPr>
          <p:nvPr>
            <p:ph type="pic" sz="quarter" idx="17"/>
          </p:nvPr>
        </p:nvSpPr>
        <p:spPr>
          <a:xfrm>
            <a:off x="5775160" y="1621183"/>
            <a:ext cx="2367642" cy="3551463"/>
          </a:xfrm>
          <a:custGeom>
            <a:avLst/>
            <a:gdLst>
              <a:gd name="connsiteX0" fmla="*/ 14010 w 5330699"/>
              <a:gd name="connsiteY0" fmla="*/ 0 h 3735977"/>
              <a:gd name="connsiteX1" fmla="*/ 5316689 w 5330699"/>
              <a:gd name="connsiteY1" fmla="*/ 0 h 3735977"/>
              <a:gd name="connsiteX2" fmla="*/ 5330699 w 5330699"/>
              <a:gd name="connsiteY2" fmla="*/ 14010 h 3735977"/>
              <a:gd name="connsiteX3" fmla="*/ 5330699 w 5330699"/>
              <a:gd name="connsiteY3" fmla="*/ 3721967 h 3735977"/>
              <a:gd name="connsiteX4" fmla="*/ 5316689 w 5330699"/>
              <a:gd name="connsiteY4" fmla="*/ 3735977 h 3735977"/>
              <a:gd name="connsiteX5" fmla="*/ 14010 w 5330699"/>
              <a:gd name="connsiteY5" fmla="*/ 3735977 h 3735977"/>
              <a:gd name="connsiteX6" fmla="*/ 0 w 5330699"/>
              <a:gd name="connsiteY6" fmla="*/ 3721967 h 3735977"/>
              <a:gd name="connsiteX7" fmla="*/ 0 w 5330699"/>
              <a:gd name="connsiteY7" fmla="*/ 14010 h 3735977"/>
              <a:gd name="connsiteX8" fmla="*/ 14010 w 5330699"/>
              <a:gd name="connsiteY8" fmla="*/ 0 h 3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0699" h="3735977">
                <a:moveTo>
                  <a:pt x="14010" y="0"/>
                </a:moveTo>
                <a:lnTo>
                  <a:pt x="5316689" y="0"/>
                </a:lnTo>
                <a:cubicBezTo>
                  <a:pt x="5324427" y="0"/>
                  <a:pt x="5330699" y="6272"/>
                  <a:pt x="5330699" y="14010"/>
                </a:cubicBezTo>
                <a:lnTo>
                  <a:pt x="5330699" y="3721967"/>
                </a:lnTo>
                <a:cubicBezTo>
                  <a:pt x="5330699" y="3729705"/>
                  <a:pt x="5324427" y="3735977"/>
                  <a:pt x="5316689" y="3735977"/>
                </a:cubicBezTo>
                <a:lnTo>
                  <a:pt x="14010" y="3735977"/>
                </a:lnTo>
                <a:cubicBezTo>
                  <a:pt x="6272" y="3735977"/>
                  <a:pt x="0" y="3729705"/>
                  <a:pt x="0" y="3721967"/>
                </a:cubicBezTo>
                <a:lnTo>
                  <a:pt x="0" y="14010"/>
                </a:lnTo>
                <a:cubicBezTo>
                  <a:pt x="0" y="6272"/>
                  <a:pt x="6272" y="0"/>
                  <a:pt x="14010" y="0"/>
                </a:cubicBezTo>
                <a:close/>
              </a:path>
            </a:pathLst>
          </a:cu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0_Titelfolie">
    <p:spTree>
      <p:nvGrpSpPr>
        <p:cNvPr id="1" name=""/>
        <p:cNvGrpSpPr/>
        <p:nvPr/>
      </p:nvGrpSpPr>
      <p:grpSpPr>
        <a:xfrm>
          <a:off x="0" y="0"/>
          <a:ext cx="0" cy="0"/>
          <a:chOff x="0" y="0"/>
          <a:chExt cx="0" cy="0"/>
        </a:xfrm>
      </p:grpSpPr>
      <p:sp>
        <p:nvSpPr>
          <p:cNvPr id="4" name="Picture Placeholder 13"/>
          <p:cNvSpPr>
            <a:spLocks noGrp="1"/>
          </p:cNvSpPr>
          <p:nvPr>
            <p:ph type="pic" sz="quarter" idx="16"/>
          </p:nvPr>
        </p:nvSpPr>
        <p:spPr>
          <a:xfrm>
            <a:off x="524049" y="1862519"/>
            <a:ext cx="5165552" cy="2905623"/>
          </a:xfrm>
          <a:prstGeom prst="round2DiagRect">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3_Titelfolie">
    <p:spTree>
      <p:nvGrpSpPr>
        <p:cNvPr id="1" name=""/>
        <p:cNvGrpSpPr/>
        <p:nvPr/>
      </p:nvGrpSpPr>
      <p:grpSpPr>
        <a:xfrm>
          <a:off x="0" y="0"/>
          <a:ext cx="0" cy="0"/>
          <a:chOff x="0" y="0"/>
          <a:chExt cx="0" cy="0"/>
        </a:xfrm>
      </p:grpSpPr>
      <p:sp>
        <p:nvSpPr>
          <p:cNvPr id="4" name="Picture Placeholder 13"/>
          <p:cNvSpPr>
            <a:spLocks noGrp="1"/>
          </p:cNvSpPr>
          <p:nvPr>
            <p:ph type="pic" sz="quarter" idx="16"/>
          </p:nvPr>
        </p:nvSpPr>
        <p:spPr>
          <a:xfrm>
            <a:off x="5731573" y="914401"/>
            <a:ext cx="5377667" cy="3144252"/>
          </a:xfrm>
          <a:prstGeom prst="round2DiagRect">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1_Titelfolie">
    <p:spTree>
      <p:nvGrpSpPr>
        <p:cNvPr id="1" name=""/>
        <p:cNvGrpSpPr/>
        <p:nvPr/>
      </p:nvGrpSpPr>
      <p:grpSpPr>
        <a:xfrm>
          <a:off x="0" y="0"/>
          <a:ext cx="0" cy="0"/>
          <a:chOff x="0" y="0"/>
          <a:chExt cx="0" cy="0"/>
        </a:xfrm>
      </p:grpSpPr>
      <p:sp>
        <p:nvSpPr>
          <p:cNvPr id="4" name="Picture Placeholder 13"/>
          <p:cNvSpPr>
            <a:spLocks noGrp="1"/>
          </p:cNvSpPr>
          <p:nvPr>
            <p:ph type="pic" sz="quarter" idx="16"/>
          </p:nvPr>
        </p:nvSpPr>
        <p:spPr>
          <a:xfrm>
            <a:off x="6590529" y="3152246"/>
            <a:ext cx="4674736" cy="2626953"/>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2_Titelfolie">
    <p:spTree>
      <p:nvGrpSpPr>
        <p:cNvPr id="1" name=""/>
        <p:cNvGrpSpPr/>
        <p:nvPr/>
      </p:nvGrpSpPr>
      <p:grpSpPr>
        <a:xfrm>
          <a:off x="0" y="0"/>
          <a:ext cx="0" cy="0"/>
          <a:chOff x="0" y="0"/>
          <a:chExt cx="0" cy="0"/>
        </a:xfrm>
      </p:grpSpPr>
      <p:sp>
        <p:nvSpPr>
          <p:cNvPr id="4" name="Picture Placeholder 13"/>
          <p:cNvSpPr>
            <a:spLocks noGrp="1"/>
          </p:cNvSpPr>
          <p:nvPr>
            <p:ph type="pic" sz="quarter" idx="16"/>
          </p:nvPr>
        </p:nvSpPr>
        <p:spPr>
          <a:xfrm>
            <a:off x="5089702" y="1460635"/>
            <a:ext cx="4438640" cy="2496735"/>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8_Titelfolie">
    <p:spTree>
      <p:nvGrpSpPr>
        <p:cNvPr id="1" name=""/>
        <p:cNvGrpSpPr/>
        <p:nvPr/>
      </p:nvGrpSpPr>
      <p:grpSpPr>
        <a:xfrm>
          <a:off x="0" y="0"/>
          <a:ext cx="0" cy="0"/>
          <a:chOff x="0" y="0"/>
          <a:chExt cx="0" cy="0"/>
        </a:xfrm>
      </p:grpSpPr>
      <p:sp>
        <p:nvSpPr>
          <p:cNvPr id="4" name="Picture Placeholder 13"/>
          <p:cNvSpPr>
            <a:spLocks noGrp="1"/>
          </p:cNvSpPr>
          <p:nvPr>
            <p:ph type="pic" sz="quarter" idx="16"/>
          </p:nvPr>
        </p:nvSpPr>
        <p:spPr>
          <a:xfrm>
            <a:off x="1277374" y="1437437"/>
            <a:ext cx="2917255" cy="3889305"/>
          </a:xfrm>
          <a:prstGeom prst="roundRect">
            <a:avLst/>
          </a:prstGeom>
          <a:noFill/>
          <a:effectLst>
            <a:outerShdw blurRad="50800" dist="38100" dir="5400000" algn="t" rotWithShape="0">
              <a:prstClr val="black">
                <a:alpha val="40000"/>
              </a:prstClr>
            </a:outerShdw>
          </a:effectLst>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4_Title Slide">
    <p:spTree>
      <p:nvGrpSpPr>
        <p:cNvPr id="1" name=""/>
        <p:cNvGrpSpPr/>
        <p:nvPr/>
      </p:nvGrpSpPr>
      <p:grpSpPr>
        <a:xfrm>
          <a:off x="0" y="0"/>
          <a:ext cx="0" cy="0"/>
          <a:chOff x="0" y="0"/>
          <a:chExt cx="0" cy="0"/>
        </a:xfrm>
      </p:grpSpPr>
      <p:sp>
        <p:nvSpPr>
          <p:cNvPr id="3" name="Picture Placeholder 13"/>
          <p:cNvSpPr>
            <a:spLocks noGrp="1"/>
          </p:cNvSpPr>
          <p:nvPr>
            <p:ph type="pic" sz="quarter" idx="16"/>
          </p:nvPr>
        </p:nvSpPr>
        <p:spPr>
          <a:xfrm>
            <a:off x="640189" y="1613256"/>
            <a:ext cx="2306211" cy="4326968"/>
          </a:xfrm>
          <a:custGeom>
            <a:avLst/>
            <a:gdLst>
              <a:gd name="connsiteX0" fmla="*/ 14010 w 5330699"/>
              <a:gd name="connsiteY0" fmla="*/ 0 h 3735977"/>
              <a:gd name="connsiteX1" fmla="*/ 5316689 w 5330699"/>
              <a:gd name="connsiteY1" fmla="*/ 0 h 3735977"/>
              <a:gd name="connsiteX2" fmla="*/ 5330699 w 5330699"/>
              <a:gd name="connsiteY2" fmla="*/ 14010 h 3735977"/>
              <a:gd name="connsiteX3" fmla="*/ 5330699 w 5330699"/>
              <a:gd name="connsiteY3" fmla="*/ 3721967 h 3735977"/>
              <a:gd name="connsiteX4" fmla="*/ 5316689 w 5330699"/>
              <a:gd name="connsiteY4" fmla="*/ 3735977 h 3735977"/>
              <a:gd name="connsiteX5" fmla="*/ 14010 w 5330699"/>
              <a:gd name="connsiteY5" fmla="*/ 3735977 h 3735977"/>
              <a:gd name="connsiteX6" fmla="*/ 0 w 5330699"/>
              <a:gd name="connsiteY6" fmla="*/ 3721967 h 3735977"/>
              <a:gd name="connsiteX7" fmla="*/ 0 w 5330699"/>
              <a:gd name="connsiteY7" fmla="*/ 14010 h 3735977"/>
              <a:gd name="connsiteX8" fmla="*/ 14010 w 5330699"/>
              <a:gd name="connsiteY8" fmla="*/ 0 h 3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0699" h="3735977">
                <a:moveTo>
                  <a:pt x="14010" y="0"/>
                </a:moveTo>
                <a:lnTo>
                  <a:pt x="5316689" y="0"/>
                </a:lnTo>
                <a:cubicBezTo>
                  <a:pt x="5324427" y="0"/>
                  <a:pt x="5330699" y="6272"/>
                  <a:pt x="5330699" y="14010"/>
                </a:cubicBezTo>
                <a:lnTo>
                  <a:pt x="5330699" y="3721967"/>
                </a:lnTo>
                <a:cubicBezTo>
                  <a:pt x="5330699" y="3729705"/>
                  <a:pt x="5324427" y="3735977"/>
                  <a:pt x="5316689" y="3735977"/>
                </a:cubicBezTo>
                <a:lnTo>
                  <a:pt x="14010" y="3735977"/>
                </a:lnTo>
                <a:cubicBezTo>
                  <a:pt x="6272" y="3735977"/>
                  <a:pt x="0" y="3729705"/>
                  <a:pt x="0" y="3721967"/>
                </a:cubicBezTo>
                <a:lnTo>
                  <a:pt x="0" y="14010"/>
                </a:lnTo>
                <a:cubicBezTo>
                  <a:pt x="0" y="6272"/>
                  <a:pt x="6272" y="0"/>
                  <a:pt x="14010" y="0"/>
                </a:cubicBezTo>
                <a:close/>
              </a:path>
            </a:pathLst>
          </a:cu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4" name="Picture Placeholder 13"/>
          <p:cNvSpPr>
            <a:spLocks noGrp="1"/>
          </p:cNvSpPr>
          <p:nvPr>
            <p:ph type="pic" sz="quarter" idx="17"/>
          </p:nvPr>
        </p:nvSpPr>
        <p:spPr>
          <a:xfrm>
            <a:off x="4816349" y="1613256"/>
            <a:ext cx="2306211" cy="4326968"/>
          </a:xfrm>
          <a:custGeom>
            <a:avLst/>
            <a:gdLst>
              <a:gd name="connsiteX0" fmla="*/ 14010 w 5330699"/>
              <a:gd name="connsiteY0" fmla="*/ 0 h 3735977"/>
              <a:gd name="connsiteX1" fmla="*/ 5316689 w 5330699"/>
              <a:gd name="connsiteY1" fmla="*/ 0 h 3735977"/>
              <a:gd name="connsiteX2" fmla="*/ 5330699 w 5330699"/>
              <a:gd name="connsiteY2" fmla="*/ 14010 h 3735977"/>
              <a:gd name="connsiteX3" fmla="*/ 5330699 w 5330699"/>
              <a:gd name="connsiteY3" fmla="*/ 3721967 h 3735977"/>
              <a:gd name="connsiteX4" fmla="*/ 5316689 w 5330699"/>
              <a:gd name="connsiteY4" fmla="*/ 3735977 h 3735977"/>
              <a:gd name="connsiteX5" fmla="*/ 14010 w 5330699"/>
              <a:gd name="connsiteY5" fmla="*/ 3735977 h 3735977"/>
              <a:gd name="connsiteX6" fmla="*/ 0 w 5330699"/>
              <a:gd name="connsiteY6" fmla="*/ 3721967 h 3735977"/>
              <a:gd name="connsiteX7" fmla="*/ 0 w 5330699"/>
              <a:gd name="connsiteY7" fmla="*/ 14010 h 3735977"/>
              <a:gd name="connsiteX8" fmla="*/ 14010 w 5330699"/>
              <a:gd name="connsiteY8" fmla="*/ 0 h 3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0699" h="3735977">
                <a:moveTo>
                  <a:pt x="14010" y="0"/>
                </a:moveTo>
                <a:lnTo>
                  <a:pt x="5316689" y="0"/>
                </a:lnTo>
                <a:cubicBezTo>
                  <a:pt x="5324427" y="0"/>
                  <a:pt x="5330699" y="6272"/>
                  <a:pt x="5330699" y="14010"/>
                </a:cubicBezTo>
                <a:lnTo>
                  <a:pt x="5330699" y="3721967"/>
                </a:lnTo>
                <a:cubicBezTo>
                  <a:pt x="5330699" y="3729705"/>
                  <a:pt x="5324427" y="3735977"/>
                  <a:pt x="5316689" y="3735977"/>
                </a:cubicBezTo>
                <a:lnTo>
                  <a:pt x="14010" y="3735977"/>
                </a:lnTo>
                <a:cubicBezTo>
                  <a:pt x="6272" y="3735977"/>
                  <a:pt x="0" y="3729705"/>
                  <a:pt x="0" y="3721967"/>
                </a:cubicBezTo>
                <a:lnTo>
                  <a:pt x="0" y="14010"/>
                </a:lnTo>
                <a:cubicBezTo>
                  <a:pt x="0" y="6272"/>
                  <a:pt x="6272" y="0"/>
                  <a:pt x="14010" y="0"/>
                </a:cubicBezTo>
                <a:close/>
              </a:path>
            </a:pathLst>
          </a:cu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5_Title Slide">
    <p:spTree>
      <p:nvGrpSpPr>
        <p:cNvPr id="1" name=""/>
        <p:cNvGrpSpPr/>
        <p:nvPr/>
      </p:nvGrpSpPr>
      <p:grpSpPr>
        <a:xfrm>
          <a:off x="0" y="0"/>
          <a:ext cx="0" cy="0"/>
          <a:chOff x="0" y="0"/>
          <a:chExt cx="0" cy="0"/>
        </a:xfrm>
      </p:grpSpPr>
      <p:sp>
        <p:nvSpPr>
          <p:cNvPr id="3" name="Picture Placeholder 13"/>
          <p:cNvSpPr>
            <a:spLocks noGrp="1"/>
          </p:cNvSpPr>
          <p:nvPr>
            <p:ph type="pic" sz="quarter" idx="16"/>
          </p:nvPr>
        </p:nvSpPr>
        <p:spPr>
          <a:xfrm>
            <a:off x="1059542" y="2700613"/>
            <a:ext cx="2525487" cy="2827086"/>
          </a:xfrm>
          <a:prstGeom prst="parallelogram">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6_Title Slide">
    <p:spTree>
      <p:nvGrpSpPr>
        <p:cNvPr id="1" name=""/>
        <p:cNvGrpSpPr/>
        <p:nvPr/>
      </p:nvGrpSpPr>
      <p:grpSpPr>
        <a:xfrm>
          <a:off x="0" y="0"/>
          <a:ext cx="0" cy="0"/>
          <a:chOff x="0" y="0"/>
          <a:chExt cx="0" cy="0"/>
        </a:xfrm>
      </p:grpSpPr>
      <p:sp>
        <p:nvSpPr>
          <p:cNvPr id="3" name="Picture Placeholder 13"/>
          <p:cNvSpPr>
            <a:spLocks noGrp="1"/>
          </p:cNvSpPr>
          <p:nvPr>
            <p:ph type="pic" sz="quarter" idx="16"/>
          </p:nvPr>
        </p:nvSpPr>
        <p:spPr>
          <a:xfrm>
            <a:off x="500499" y="2081588"/>
            <a:ext cx="2984851" cy="3109223"/>
          </a:xfrm>
          <a:prstGeom prst="parallelogram">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6941959" y="1585875"/>
            <a:ext cx="2101429" cy="2802608"/>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12" name="Picture Placeholder 13"/>
          <p:cNvSpPr>
            <a:spLocks noGrp="1"/>
          </p:cNvSpPr>
          <p:nvPr>
            <p:ph type="pic" sz="quarter" idx="17"/>
          </p:nvPr>
        </p:nvSpPr>
        <p:spPr>
          <a:xfrm>
            <a:off x="9132424" y="1585875"/>
            <a:ext cx="2101429" cy="2802608"/>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4_内容与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8_内容与标题">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1509924" y="1410751"/>
            <a:ext cx="3589856" cy="2003171"/>
          </a:xfrm>
          <a:prstGeom prst="rect">
            <a:avLst/>
          </a:prstGeom>
        </p:spPr>
        <p:txBody>
          <a:bodyPr/>
          <a:lstStyle/>
          <a:p>
            <a:endParaRPr lang="zh-CN" altLang="en-US"/>
          </a:p>
        </p:txBody>
      </p:sp>
      <p:sp>
        <p:nvSpPr>
          <p:cNvPr id="6" name="图片占位符 4"/>
          <p:cNvSpPr>
            <a:spLocks noGrp="1"/>
          </p:cNvSpPr>
          <p:nvPr>
            <p:ph type="pic" sz="quarter" idx="11"/>
          </p:nvPr>
        </p:nvSpPr>
        <p:spPr>
          <a:xfrm>
            <a:off x="7100013" y="3756829"/>
            <a:ext cx="3589856" cy="2019294"/>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18_空白">
    <p:spTree>
      <p:nvGrpSpPr>
        <p:cNvPr id="1" name=""/>
        <p:cNvGrpSpPr/>
        <p:nvPr/>
      </p:nvGrpSpPr>
      <p:grpSpPr>
        <a:xfrm>
          <a:off x="0" y="0"/>
          <a:ext cx="0" cy="0"/>
          <a:chOff x="0" y="0"/>
          <a:chExt cx="0" cy="0"/>
        </a:xfrm>
      </p:grpSpPr>
      <p:sp>
        <p:nvSpPr>
          <p:cNvPr id="3" name="图片占位符 3"/>
          <p:cNvSpPr>
            <a:spLocks noGrp="1"/>
          </p:cNvSpPr>
          <p:nvPr>
            <p:ph type="pic" sz="quarter" idx="12"/>
          </p:nvPr>
        </p:nvSpPr>
        <p:spPr>
          <a:xfrm>
            <a:off x="1678805" y="3299889"/>
            <a:ext cx="4160385" cy="2275411"/>
          </a:xfrm>
          <a:prstGeom prst="rect">
            <a:avLst/>
          </a:prstGeom>
        </p:spPr>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85_空白">
    <p:spTree>
      <p:nvGrpSpPr>
        <p:cNvPr id="1" name=""/>
        <p:cNvGrpSpPr/>
        <p:nvPr/>
      </p:nvGrpSpPr>
      <p:grpSpPr>
        <a:xfrm>
          <a:off x="0" y="0"/>
          <a:ext cx="0" cy="0"/>
          <a:chOff x="0" y="0"/>
          <a:chExt cx="0" cy="0"/>
        </a:xfrm>
      </p:grpSpPr>
      <p:sp>
        <p:nvSpPr>
          <p:cNvPr id="10" name="图片占位符 3"/>
          <p:cNvSpPr>
            <a:spLocks noGrp="1"/>
          </p:cNvSpPr>
          <p:nvPr>
            <p:ph type="pic" sz="quarter" idx="11"/>
          </p:nvPr>
        </p:nvSpPr>
        <p:spPr>
          <a:xfrm>
            <a:off x="764405" y="1666567"/>
            <a:ext cx="10724588" cy="1732935"/>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24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30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74_空白">
    <p:spTree>
      <p:nvGrpSpPr>
        <p:cNvPr id="1" name=""/>
        <p:cNvGrpSpPr/>
        <p:nvPr/>
      </p:nvGrpSpPr>
      <p:grpSpPr>
        <a:xfrm>
          <a:off x="0" y="0"/>
          <a:ext cx="0" cy="0"/>
          <a:chOff x="0" y="0"/>
          <a:chExt cx="0" cy="0"/>
        </a:xfrm>
      </p:grpSpPr>
      <p:sp>
        <p:nvSpPr>
          <p:cNvPr id="5" name="图片占位符 7"/>
          <p:cNvSpPr>
            <a:spLocks noGrp="1"/>
          </p:cNvSpPr>
          <p:nvPr>
            <p:ph type="pic" sz="quarter" idx="10"/>
          </p:nvPr>
        </p:nvSpPr>
        <p:spPr>
          <a:xfrm>
            <a:off x="1371161" y="2565652"/>
            <a:ext cx="2707229" cy="1470436"/>
          </a:xfrm>
          <a:prstGeom prst="rect">
            <a:avLst/>
          </a:prstGeom>
        </p:spPr>
      </p:sp>
      <p:sp>
        <p:nvSpPr>
          <p:cNvPr id="6" name="图片占位符 8"/>
          <p:cNvSpPr>
            <a:spLocks noGrp="1"/>
          </p:cNvSpPr>
          <p:nvPr>
            <p:ph type="pic" sz="quarter" idx="11"/>
          </p:nvPr>
        </p:nvSpPr>
        <p:spPr>
          <a:xfrm>
            <a:off x="4742385" y="2541768"/>
            <a:ext cx="2707229" cy="1470436"/>
          </a:xfrm>
          <a:prstGeom prst="rect">
            <a:avLst/>
          </a:prstGeom>
        </p:spPr>
      </p:sp>
      <p:sp>
        <p:nvSpPr>
          <p:cNvPr id="7" name="图片占位符 9"/>
          <p:cNvSpPr>
            <a:spLocks noGrp="1"/>
          </p:cNvSpPr>
          <p:nvPr>
            <p:ph type="pic" sz="quarter" idx="12"/>
          </p:nvPr>
        </p:nvSpPr>
        <p:spPr>
          <a:xfrm>
            <a:off x="8096773" y="2606906"/>
            <a:ext cx="2707229" cy="1470436"/>
          </a:xfrm>
          <a:prstGeom prst="rect">
            <a:avLst/>
          </a:prstGeom>
        </p:spPr>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206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66_空白">
    <p:spTree>
      <p:nvGrpSpPr>
        <p:cNvPr id="1" name=""/>
        <p:cNvGrpSpPr/>
        <p:nvPr/>
      </p:nvGrpSpPr>
      <p:grpSpPr>
        <a:xfrm>
          <a:off x="0" y="0"/>
          <a:ext cx="0" cy="0"/>
          <a:chOff x="0" y="0"/>
          <a:chExt cx="0" cy="0"/>
        </a:xfrm>
      </p:grpSpPr>
      <p:sp>
        <p:nvSpPr>
          <p:cNvPr id="5" name="图片占位符 1"/>
          <p:cNvSpPr>
            <a:spLocks noGrp="1"/>
          </p:cNvSpPr>
          <p:nvPr>
            <p:ph type="pic" sz="quarter" idx="10"/>
          </p:nvPr>
        </p:nvSpPr>
        <p:spPr>
          <a:xfrm>
            <a:off x="4279901" y="2252382"/>
            <a:ext cx="1885017" cy="3364953"/>
          </a:xfrm>
          <a:prstGeom prst="rect">
            <a:avLst/>
          </a:prstGeom>
        </p:spPr>
      </p:sp>
      <p:sp>
        <p:nvSpPr>
          <p:cNvPr id="7" name="图片占位符 3"/>
          <p:cNvSpPr>
            <a:spLocks noGrp="1"/>
          </p:cNvSpPr>
          <p:nvPr>
            <p:ph type="pic" sz="quarter" idx="11"/>
          </p:nvPr>
        </p:nvSpPr>
        <p:spPr>
          <a:xfrm>
            <a:off x="6244623" y="2252382"/>
            <a:ext cx="1095977" cy="3364953"/>
          </a:xfrm>
          <a:prstGeom prst="rect">
            <a:avLst/>
          </a:prstGeom>
        </p:spPr>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159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1_空白">
    <p:spTree>
      <p:nvGrpSpPr>
        <p:cNvPr id="1" name=""/>
        <p:cNvGrpSpPr/>
        <p:nvPr/>
      </p:nvGrpSpPr>
      <p:grpSpPr>
        <a:xfrm>
          <a:off x="0" y="0"/>
          <a:ext cx="0" cy="0"/>
          <a:chOff x="0" y="0"/>
          <a:chExt cx="0" cy="0"/>
        </a:xfrm>
      </p:grpSpPr>
      <p:sp>
        <p:nvSpPr>
          <p:cNvPr id="10" name="Picture Placeholder 13"/>
          <p:cNvSpPr>
            <a:spLocks noGrp="1"/>
          </p:cNvSpPr>
          <p:nvPr>
            <p:ph type="pic" sz="quarter" idx="18"/>
          </p:nvPr>
        </p:nvSpPr>
        <p:spPr>
          <a:xfrm>
            <a:off x="8557179" y="1931505"/>
            <a:ext cx="1325977" cy="1325977"/>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2284249" y="1812306"/>
            <a:ext cx="1325977" cy="1325977"/>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12" name="Picture Placeholder 13"/>
          <p:cNvSpPr>
            <a:spLocks noGrp="1"/>
          </p:cNvSpPr>
          <p:nvPr>
            <p:ph type="pic" sz="quarter" idx="17"/>
          </p:nvPr>
        </p:nvSpPr>
        <p:spPr>
          <a:xfrm>
            <a:off x="5454017" y="1812306"/>
            <a:ext cx="1325977" cy="1325977"/>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nodePh="1">
                                  <p:stCondLst>
                                    <p:cond delay="1000"/>
                                  </p:stCondLst>
                                  <p:endCondLst>
                                    <p:cond evt="begin" delay="0">
                                      <p:tn val="11"/>
                                    </p:cond>
                                  </p:end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232_空白">
    <p:spTree>
      <p:nvGrpSpPr>
        <p:cNvPr id="1" name=""/>
        <p:cNvGrpSpPr/>
        <p:nvPr/>
      </p:nvGrpSpPr>
      <p:grpSpPr>
        <a:xfrm>
          <a:off x="0" y="0"/>
          <a:ext cx="0" cy="0"/>
          <a:chOff x="0" y="0"/>
          <a:chExt cx="0" cy="0"/>
        </a:xfrm>
      </p:grpSpPr>
      <p:sp>
        <p:nvSpPr>
          <p:cNvPr id="6" name="图片占位符 3"/>
          <p:cNvSpPr>
            <a:spLocks noGrp="1"/>
          </p:cNvSpPr>
          <p:nvPr>
            <p:ph type="pic" sz="quarter" idx="11"/>
          </p:nvPr>
        </p:nvSpPr>
        <p:spPr>
          <a:xfrm>
            <a:off x="4881380" y="1752437"/>
            <a:ext cx="2268778" cy="2210117"/>
          </a:xfrm>
          <a:prstGeom prst="diamond">
            <a:avLst/>
          </a:prstGeom>
        </p:spPr>
        <p:txBody>
          <a:bodyPr/>
          <a:lstStyle/>
          <a:p>
            <a:endParaRPr lang="zh-CN" altLang="en-US"/>
          </a:p>
        </p:txBody>
      </p:sp>
      <p:sp>
        <p:nvSpPr>
          <p:cNvPr id="4" name="图片占位符 3"/>
          <p:cNvSpPr>
            <a:spLocks noGrp="1"/>
          </p:cNvSpPr>
          <p:nvPr>
            <p:ph type="pic" sz="quarter" idx="10"/>
          </p:nvPr>
        </p:nvSpPr>
        <p:spPr>
          <a:xfrm>
            <a:off x="1559859" y="1752437"/>
            <a:ext cx="2268778" cy="2210117"/>
          </a:xfrm>
          <a:prstGeom prst="diamond">
            <a:avLst/>
          </a:prstGeom>
        </p:spPr>
        <p:txBody>
          <a:bodyPr/>
          <a:lstStyle/>
          <a:p>
            <a:endParaRPr lang="zh-CN" altLang="en-US"/>
          </a:p>
        </p:txBody>
      </p:sp>
      <p:sp>
        <p:nvSpPr>
          <p:cNvPr id="9" name="图片占位符 3"/>
          <p:cNvSpPr>
            <a:spLocks noGrp="1"/>
          </p:cNvSpPr>
          <p:nvPr>
            <p:ph type="pic" sz="quarter" idx="12"/>
          </p:nvPr>
        </p:nvSpPr>
        <p:spPr>
          <a:xfrm>
            <a:off x="8233375" y="1752436"/>
            <a:ext cx="2268778" cy="2210117"/>
          </a:xfrm>
          <a:prstGeom prst="diamond">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7_内容与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5_比较">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6_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263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195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42_空白">
    <p:spTree>
      <p:nvGrpSpPr>
        <p:cNvPr id="1" name=""/>
        <p:cNvGrpSpPr/>
        <p:nvPr/>
      </p:nvGrpSpPr>
      <p:grpSpPr>
        <a:xfrm>
          <a:off x="0" y="0"/>
          <a:ext cx="0" cy="0"/>
          <a:chOff x="0" y="0"/>
          <a:chExt cx="0" cy="0"/>
        </a:xfrm>
      </p:grpSpPr>
      <p:sp>
        <p:nvSpPr>
          <p:cNvPr id="3" name="图片占位符 30"/>
          <p:cNvSpPr>
            <a:spLocks noGrp="1"/>
          </p:cNvSpPr>
          <p:nvPr>
            <p:ph type="pic" sz="quarter" idx="11"/>
          </p:nvPr>
        </p:nvSpPr>
        <p:spPr>
          <a:xfrm>
            <a:off x="5743071" y="1395662"/>
            <a:ext cx="5325983" cy="2293561"/>
          </a:xfrm>
          <a:prstGeom prst="rect">
            <a:avLst/>
          </a:prstGeom>
        </p:spPr>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171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198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234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1114598" y="1951764"/>
            <a:ext cx="2097346" cy="2096376"/>
          </a:xfrm>
          <a:prstGeom prst="rect">
            <a:avLst/>
          </a:prstGeom>
        </p:spPr>
        <p:txBody>
          <a:bodyPr/>
          <a:lstStyle/>
          <a:p>
            <a:endParaRPr lang="zh-CN" altLang="en-US"/>
          </a:p>
        </p:txBody>
      </p:sp>
      <p:sp>
        <p:nvSpPr>
          <p:cNvPr id="8" name="图片占位符 3"/>
          <p:cNvSpPr>
            <a:spLocks noGrp="1"/>
          </p:cNvSpPr>
          <p:nvPr>
            <p:ph type="pic" sz="quarter" idx="11"/>
          </p:nvPr>
        </p:nvSpPr>
        <p:spPr>
          <a:xfrm>
            <a:off x="8980057" y="1951764"/>
            <a:ext cx="2097346" cy="2096376"/>
          </a:xfrm>
          <a:prstGeom prst="rect">
            <a:avLst/>
          </a:prstGeom>
        </p:spPr>
        <p:txBody>
          <a:bodyPr/>
          <a:lstStyle/>
          <a:p>
            <a:endParaRPr lang="zh-CN" altLang="en-US"/>
          </a:p>
        </p:txBody>
      </p:sp>
      <p:sp>
        <p:nvSpPr>
          <p:cNvPr id="9" name="图片占位符 3"/>
          <p:cNvSpPr>
            <a:spLocks noGrp="1"/>
          </p:cNvSpPr>
          <p:nvPr>
            <p:ph type="pic" sz="quarter" idx="12"/>
          </p:nvPr>
        </p:nvSpPr>
        <p:spPr>
          <a:xfrm>
            <a:off x="6357730" y="1951764"/>
            <a:ext cx="2097346" cy="2096376"/>
          </a:xfrm>
          <a:prstGeom prst="rect">
            <a:avLst/>
          </a:prstGeom>
        </p:spPr>
        <p:txBody>
          <a:bodyPr/>
          <a:lstStyle/>
          <a:p>
            <a:endParaRPr lang="zh-CN" altLang="en-US"/>
          </a:p>
        </p:txBody>
      </p:sp>
      <p:sp>
        <p:nvSpPr>
          <p:cNvPr id="10" name="图片占位符 3"/>
          <p:cNvSpPr>
            <a:spLocks noGrp="1"/>
          </p:cNvSpPr>
          <p:nvPr>
            <p:ph type="pic" sz="quarter" idx="13"/>
          </p:nvPr>
        </p:nvSpPr>
        <p:spPr>
          <a:xfrm>
            <a:off x="3732359" y="1951764"/>
            <a:ext cx="2097346" cy="2096376"/>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0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2" name="Picture Placeholder 13"/>
          <p:cNvSpPr>
            <a:spLocks noGrp="1"/>
          </p:cNvSpPr>
          <p:nvPr>
            <p:ph type="pic" sz="quarter" idx="17"/>
          </p:nvPr>
        </p:nvSpPr>
        <p:spPr>
          <a:xfrm>
            <a:off x="8335539" y="1543427"/>
            <a:ext cx="3038663" cy="3038663"/>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12_内容与标题">
    <p:spTree>
      <p:nvGrpSpPr>
        <p:cNvPr id="1" name=""/>
        <p:cNvGrpSpPr/>
        <p:nvPr/>
      </p:nvGrpSpPr>
      <p:grpSpPr>
        <a:xfrm>
          <a:off x="0" y="0"/>
          <a:ext cx="0" cy="0"/>
          <a:chOff x="0" y="0"/>
          <a:chExt cx="0" cy="0"/>
        </a:xfrm>
      </p:grpSpPr>
      <p:sp>
        <p:nvSpPr>
          <p:cNvPr id="2" name="文本框 1"/>
          <p:cNvSpPr txBox="1"/>
          <p:nvPr userDrawn="1"/>
        </p:nvSpPr>
        <p:spPr>
          <a:xfrm>
            <a:off x="164465" y="1125855"/>
            <a:ext cx="4064000" cy="368300"/>
          </a:xfrm>
          <a:prstGeom prst="rect">
            <a:avLst/>
          </a:prstGeom>
          <a:noFill/>
        </p:spPr>
        <p:txBody>
          <a:bodyPr wrap="square" rtlCol="0">
            <a:spAutoFit/>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9" name="图片占位符 3"/>
          <p:cNvSpPr>
            <a:spLocks noGrp="1"/>
          </p:cNvSpPr>
          <p:nvPr>
            <p:ph type="pic" sz="quarter" idx="13"/>
          </p:nvPr>
        </p:nvSpPr>
        <p:spPr>
          <a:xfrm>
            <a:off x="8103344" y="2095402"/>
            <a:ext cx="2853414" cy="2853414"/>
          </a:xfrm>
          <a:prstGeom prst="ellipse">
            <a:avLst/>
          </a:prstGeom>
        </p:spPr>
        <p:txBody>
          <a:bodyPr/>
          <a:lstStyle/>
          <a:p>
            <a:endParaRPr lang="zh-CN" altLang="en-US"/>
          </a:p>
        </p:txBody>
      </p:sp>
    </p:spTree>
  </p:cSld>
  <p:clrMapOvr>
    <a:masterClrMapping/>
  </p:clrMapOvr>
  <p:transition advTm="2000">
    <p:pull/>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98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cSld name="24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split orient="vert"/>
      </p:transition>
    </mc:Choice>
    <mc:Fallback>
      <p:transition spd="slow" advTm="2000">
        <p:split orient="vert"/>
      </p:transition>
    </mc:Fallback>
  </mc:AlternateContent>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4" name="矩形 13"/>
          <p:cNvSpPr/>
          <p:nvPr userDrawn="1"/>
        </p:nvSpPr>
        <p:spPr>
          <a:xfrm>
            <a:off x="-25400" y="6774815"/>
            <a:ext cx="12217400" cy="83820"/>
          </a:xfrm>
          <a:prstGeom prst="rect">
            <a:avLst/>
          </a:prstGeom>
          <a:solidFill>
            <a:srgbClr val="E1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Tree>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4576667" y="1909667"/>
            <a:ext cx="3038663" cy="3038663"/>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showMasterSp="0">
  <p:cSld name="仅标题">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7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2" name="Picture Placeholder 13"/>
          <p:cNvSpPr>
            <a:spLocks noGrp="1"/>
          </p:cNvSpPr>
          <p:nvPr>
            <p:ph type="pic" sz="quarter" idx="17"/>
          </p:nvPr>
        </p:nvSpPr>
        <p:spPr>
          <a:xfrm>
            <a:off x="4175883" y="1555607"/>
            <a:ext cx="4096906" cy="4096906"/>
          </a:xfrm>
          <a:prstGeom prst="octagon">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cxnSp>
        <p:nvCxnSpPr>
          <p:cNvPr id="6" name="直接连接符 5"/>
          <p:cNvCxnSpPr/>
          <p:nvPr userDrawn="1"/>
        </p:nvCxnSpPr>
        <p:spPr>
          <a:xfrm>
            <a:off x="745490" y="851535"/>
            <a:ext cx="109474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10" name="图片 9" descr="摄图网_401332921"/>
          <p:cNvPicPr>
            <a:picLocks noChangeAspect="1"/>
          </p:cNvPicPr>
          <p:nvPr userDrawn="1"/>
        </p:nvPicPr>
        <p:blipFill>
          <a:blip r:embed="rId2"/>
          <a:stretch>
            <a:fillRect/>
          </a:stretch>
        </p:blipFill>
        <p:spPr>
          <a:xfrm>
            <a:off x="92075" y="50165"/>
            <a:ext cx="1018540" cy="1018540"/>
          </a:xfrm>
          <a:prstGeom prst="rect">
            <a:avLst/>
          </a:prstGeom>
        </p:spPr>
      </p:pic>
    </p:spTree>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教学过程">
    <p:spTree>
      <p:nvGrpSpPr>
        <p:cNvPr id="1" name=""/>
        <p:cNvGrpSpPr/>
        <p:nvPr/>
      </p:nvGrpSpPr>
      <p:grpSpPr>
        <a:xfrm>
          <a:off x="0" y="0"/>
          <a:ext cx="0" cy="0"/>
          <a:chOff x="0" y="0"/>
          <a:chExt cx="0" cy="0"/>
        </a:xfrm>
      </p:grpSpPr>
    </p:spTree>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4" name="矩形 13"/>
          <p:cNvSpPr/>
          <p:nvPr userDrawn="1"/>
        </p:nvSpPr>
        <p:spPr>
          <a:xfrm>
            <a:off x="-25400" y="6774815"/>
            <a:ext cx="12217400" cy="83820"/>
          </a:xfrm>
          <a:prstGeom prst="rect">
            <a:avLst/>
          </a:prstGeom>
          <a:solidFill>
            <a:srgbClr val="E1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Tree>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527051" y="933449"/>
            <a:ext cx="8832849" cy="5278967"/>
          </a:xfrm>
          <a:prstGeom prst="rect">
            <a:avLst/>
          </a:prstGeom>
        </p:spPr>
        <p:txBody>
          <a:bodyPr/>
          <a:lstStyle>
            <a:lvl1pPr marL="0" indent="719455" eaLnBrk="1" hangingPunct="1">
              <a:lnSpc>
                <a:spcPct val="140000"/>
              </a:lnSpc>
              <a:spcBef>
                <a:spcPts val="0"/>
              </a:spcBef>
              <a:buNone/>
              <a:defRPr sz="2400">
                <a:solidFill>
                  <a:schemeClr val="tx1"/>
                </a:solidFill>
                <a:latin typeface="微软雅黑" panose="020B0503020204020204" charset="-122"/>
                <a:ea typeface="微软雅黑" panose="020B0503020204020204" charset="-122"/>
              </a:defRPr>
            </a:lvl1pPr>
            <a:lvl2pPr>
              <a:lnSpc>
                <a:spcPct val="150000"/>
              </a:lnSpc>
              <a:buNone/>
              <a:defRPr sz="2935">
                <a:solidFill>
                  <a:srgbClr val="FFCC99"/>
                </a:solidFill>
                <a:latin typeface="黑体" panose="02010609060101010101" charset="-122"/>
                <a:ea typeface="黑体" panose="02010609060101010101" charset="-122"/>
              </a:defRPr>
            </a:lvl2pPr>
            <a:lvl3pPr>
              <a:lnSpc>
                <a:spcPct val="150000"/>
              </a:lnSpc>
              <a:buNone/>
              <a:defRPr sz="2935">
                <a:solidFill>
                  <a:srgbClr val="FFCC99"/>
                </a:solidFill>
                <a:latin typeface="黑体" panose="02010609060101010101" charset="-122"/>
                <a:ea typeface="黑体" panose="02010609060101010101" charset="-122"/>
              </a:defRPr>
            </a:lvl3pPr>
            <a:lvl4pPr>
              <a:lnSpc>
                <a:spcPct val="150000"/>
              </a:lnSpc>
              <a:buNone/>
              <a:defRPr sz="2935">
                <a:solidFill>
                  <a:srgbClr val="FFCC99"/>
                </a:solidFill>
                <a:latin typeface="黑体" panose="02010609060101010101" charset="-122"/>
                <a:ea typeface="黑体" panose="02010609060101010101" charset="-122"/>
              </a:defRPr>
            </a:lvl4pPr>
            <a:lvl5pPr>
              <a:lnSpc>
                <a:spcPct val="150000"/>
              </a:lnSpc>
              <a:buNone/>
              <a:defRPr sz="2935">
                <a:solidFill>
                  <a:srgbClr val="FFCC99"/>
                </a:solidFill>
                <a:latin typeface="黑体" panose="02010609060101010101" charset="-122"/>
                <a:ea typeface="黑体" panose="02010609060101010101" charset="-122"/>
              </a:defRPr>
            </a:lvl5pPr>
          </a:lstStyle>
          <a:p>
            <a:pPr lvl="0"/>
            <a:r>
              <a:rPr lang="zh-CN" altLang="en-US" dirty="0"/>
              <a:t>单击此处编辑母版文本样式</a:t>
            </a:r>
            <a:endParaRPr lang="zh-CN" altLang="en-US" dirty="0"/>
          </a:p>
        </p:txBody>
      </p:sp>
      <p:grpSp>
        <p:nvGrpSpPr>
          <p:cNvPr id="10" name="组合 9"/>
          <p:cNvGrpSpPr/>
          <p:nvPr userDrawn="1"/>
        </p:nvGrpSpPr>
        <p:grpSpPr>
          <a:xfrm>
            <a:off x="9075565" y="6363132"/>
            <a:ext cx="1829900" cy="209140"/>
            <a:chOff x="7531084" y="4876401"/>
            <a:chExt cx="1372425" cy="156855"/>
          </a:xfrm>
        </p:grpSpPr>
        <p:sp>
          <p:nvSpPr>
            <p:cNvPr id="5" name="燕尾形 4"/>
            <p:cNvSpPr/>
            <p:nvPr userDrawn="1"/>
          </p:nvSpPr>
          <p:spPr>
            <a:xfrm>
              <a:off x="7531084" y="4876401"/>
              <a:ext cx="161462" cy="156855"/>
            </a:xfrm>
            <a:prstGeom prst="chevron">
              <a:avLst/>
            </a:prstGeom>
            <a:solidFill>
              <a:schemeClr val="accent1"/>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140"/>
            </a:p>
          </p:txBody>
        </p:sp>
        <p:sp>
          <p:nvSpPr>
            <p:cNvPr id="6" name="燕尾形 5"/>
            <p:cNvSpPr/>
            <p:nvPr userDrawn="1"/>
          </p:nvSpPr>
          <p:spPr>
            <a:xfrm>
              <a:off x="7833825" y="4876401"/>
              <a:ext cx="161462" cy="156855"/>
            </a:xfrm>
            <a:prstGeom prst="chevron">
              <a:avLst/>
            </a:prstGeom>
            <a:solidFill>
              <a:schemeClr val="accent3"/>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140"/>
            </a:p>
          </p:txBody>
        </p:sp>
        <p:sp>
          <p:nvSpPr>
            <p:cNvPr id="7" name="燕尾形 6"/>
            <p:cNvSpPr/>
            <p:nvPr userDrawn="1"/>
          </p:nvSpPr>
          <p:spPr>
            <a:xfrm>
              <a:off x="8136566" y="4876401"/>
              <a:ext cx="161462" cy="156855"/>
            </a:xfrm>
            <a:prstGeom prst="chevron">
              <a:avLst/>
            </a:prstGeom>
            <a:solidFill>
              <a:schemeClr val="accent4"/>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140"/>
            </a:p>
          </p:txBody>
        </p:sp>
        <p:sp>
          <p:nvSpPr>
            <p:cNvPr id="8" name="燕尾形 7"/>
            <p:cNvSpPr/>
            <p:nvPr userDrawn="1"/>
          </p:nvSpPr>
          <p:spPr>
            <a:xfrm>
              <a:off x="8439306" y="4876401"/>
              <a:ext cx="161462" cy="156855"/>
            </a:xfrm>
            <a:prstGeom prst="chevron">
              <a:avLst/>
            </a:prstGeom>
            <a:solidFill>
              <a:schemeClr val="accent1"/>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140"/>
            </a:p>
          </p:txBody>
        </p:sp>
        <p:sp>
          <p:nvSpPr>
            <p:cNvPr id="9" name="燕尾形 8"/>
            <p:cNvSpPr/>
            <p:nvPr userDrawn="1"/>
          </p:nvSpPr>
          <p:spPr>
            <a:xfrm>
              <a:off x="8742047" y="4876401"/>
              <a:ext cx="161462" cy="156855"/>
            </a:xfrm>
            <a:prstGeom prst="chevron">
              <a:avLst/>
            </a:prstGeom>
            <a:solidFill>
              <a:schemeClr val="accent2"/>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140"/>
            </a:p>
          </p:txBody>
        </p:sp>
      </p:gr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2_空白">
    <p:spTree>
      <p:nvGrpSpPr>
        <p:cNvPr id="1" name=""/>
        <p:cNvGrpSpPr/>
        <p:nvPr/>
      </p:nvGrpSpPr>
      <p:grpSpPr>
        <a:xfrm>
          <a:off x="0" y="0"/>
          <a:ext cx="0" cy="0"/>
          <a:chOff x="0" y="0"/>
          <a:chExt cx="0" cy="0"/>
        </a:xfrm>
      </p:grpSpPr>
      <p:sp>
        <p:nvSpPr>
          <p:cNvPr id="15" name="Picture Placeholder 13"/>
          <p:cNvSpPr>
            <a:spLocks noGrp="1"/>
          </p:cNvSpPr>
          <p:nvPr>
            <p:ph type="pic" sz="quarter" idx="18"/>
          </p:nvPr>
        </p:nvSpPr>
        <p:spPr>
          <a:xfrm>
            <a:off x="987818" y="1223961"/>
            <a:ext cx="3960432" cy="2203712"/>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5262104" y="1652581"/>
            <a:ext cx="1562432" cy="1562432"/>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12" name="Picture Placeholder 13"/>
          <p:cNvSpPr>
            <a:spLocks noGrp="1"/>
          </p:cNvSpPr>
          <p:nvPr>
            <p:ph type="pic" sz="quarter" idx="17"/>
          </p:nvPr>
        </p:nvSpPr>
        <p:spPr>
          <a:xfrm>
            <a:off x="5262104" y="3799799"/>
            <a:ext cx="1562432" cy="1562432"/>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nodePh="1">
                                  <p:stCondLst>
                                    <p:cond delay="1000"/>
                                  </p:stCondLst>
                                  <p:endCondLst>
                                    <p:cond evt="begin" delay="0">
                                      <p:tn val="11"/>
                                    </p:cond>
                                  </p:end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1" grpId="0"/>
      <p:bldP spid="12" grpId="0"/>
    </p:bld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noProof="1"/>
              <a:t>单击此处编辑母版标题样式</a:t>
            </a:r>
            <a:endParaRPr lang="zh-CN" altLang="en-US" noProof="1"/>
          </a:p>
        </p:txBody>
      </p:sp>
      <p:sp>
        <p:nvSpPr>
          <p:cNvPr id="3" name="文本占位符 2"/>
          <p:cNvSpPr>
            <a:spLocks noGrp="1"/>
          </p:cNvSpPr>
          <p:nvPr>
            <p:ph type="body" sz="half" idx="1"/>
          </p:nvPr>
        </p:nvSpPr>
        <p:spPr>
          <a:xfrm>
            <a:off x="609600" y="1600200"/>
            <a:ext cx="5384800" cy="4525963"/>
          </a:xfrm>
          <a:prstGeom prst="rect">
            <a:avLst/>
          </a:prstGeo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6197600" y="1600200"/>
            <a:ext cx="5384800" cy="4525963"/>
          </a:xfrm>
          <a:prstGeom prst="rect">
            <a:avLst/>
          </a:prstGeo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Tree>
  </p:cSld>
  <p:clrMapOvr>
    <a:masterClrMapping/>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1055351" cy="922337"/>
          </a:xfrm>
        </p:spPr>
        <p:txBody>
          <a:bodyPr/>
          <a:lstStyle/>
          <a:p>
            <a:r>
              <a:rPr lang="zh-CN" altLang="en-US" noProof="1"/>
              <a:t>单击此处编辑母版标题样式</a:t>
            </a:r>
            <a:endParaRPr lang="zh-CN" altLang="en-US" noProof="1"/>
          </a:p>
        </p:txBody>
      </p:sp>
      <p:sp>
        <p:nvSpPr>
          <p:cNvPr id="3" name="表格占位符 2"/>
          <p:cNvSpPr>
            <a:spLocks noGrp="1"/>
          </p:cNvSpPr>
          <p:nvPr>
            <p:ph type="tbl" idx="1"/>
          </p:nvPr>
        </p:nvSpPr>
        <p:spPr/>
        <p:txBody>
          <a:bodyPr/>
          <a:lstStyle/>
          <a:p>
            <a:pPr lvl="0"/>
            <a:endParaRPr lang="zh-CN" altLang="en-US" noProof="1"/>
          </a:p>
        </p:txBody>
      </p:sp>
      <p:sp>
        <p:nvSpPr>
          <p:cNvPr id="4" name="日期占位符 2051"/>
          <p:cNvSpPr>
            <a:spLocks noGrp="1"/>
          </p:cNvSpPr>
          <p:nvPr>
            <p:ph type="dt" sz="half" idx="10"/>
          </p:nvPr>
        </p:nvSpPr>
        <p:spPr>
          <a:xfrm>
            <a:off x="609275" y="6245225"/>
            <a:ext cx="2844365" cy="476250"/>
          </a:xfrm>
          <a:prstGeom prst="rect">
            <a:avLst/>
          </a:prstGeom>
        </p:spPr>
        <p:txBody>
          <a:bodyPr/>
          <a:lstStyle>
            <a:lvl1pPr>
              <a:defRPr/>
            </a:lvl1pPr>
          </a:lstStyle>
          <a:p>
            <a:pPr>
              <a:defRPr/>
            </a:pPr>
            <a:fld id="{88F4562C-DA09-48AB-BA34-345EB2C306C4}" type="datetimeFigureOut">
              <a:rPr lang="zh-CN" altLang="en-US"/>
            </a:fld>
            <a:endParaRPr lang="zh-CN" altLang="en-US"/>
          </a:p>
        </p:txBody>
      </p:sp>
      <p:sp>
        <p:nvSpPr>
          <p:cNvPr id="5" name="页脚占位符 2052"/>
          <p:cNvSpPr>
            <a:spLocks noGrp="1"/>
          </p:cNvSpPr>
          <p:nvPr>
            <p:ph type="ftr" sz="quarter" idx="11"/>
          </p:nvPr>
        </p:nvSpPr>
        <p:spPr>
          <a:xfrm>
            <a:off x="4165547" y="6245225"/>
            <a:ext cx="3860908" cy="476250"/>
          </a:xfrm>
          <a:prstGeom prst="rect">
            <a:avLst/>
          </a:prstGeom>
        </p:spPr>
        <p:txBody>
          <a:bodyPr/>
          <a:lstStyle>
            <a:lvl1pPr>
              <a:defRPr/>
            </a:lvl1pPr>
          </a:lstStyle>
          <a:p>
            <a:pPr>
              <a:defRPr/>
            </a:pPr>
            <a:endParaRPr lang="zh-CN" altLang="en-US"/>
          </a:p>
        </p:txBody>
      </p:sp>
      <p:sp>
        <p:nvSpPr>
          <p:cNvPr id="6" name="灯片编号占位符 2053"/>
          <p:cNvSpPr>
            <a:spLocks noGrp="1"/>
          </p:cNvSpPr>
          <p:nvPr>
            <p:ph type="sldNum" sz="quarter" idx="12"/>
          </p:nvPr>
        </p:nvSpPr>
        <p:spPr>
          <a:xfrm>
            <a:off x="8738361" y="6245225"/>
            <a:ext cx="2844365" cy="476250"/>
          </a:xfrm>
          <a:prstGeom prst="rect">
            <a:avLst/>
          </a:prstGeom>
        </p:spPr>
        <p:txBody>
          <a:bodyPr/>
          <a:lstStyle>
            <a:lvl1pPr>
              <a:defRPr/>
            </a:lvl1pPr>
          </a:lstStyle>
          <a:p>
            <a:pPr>
              <a:defRPr/>
            </a:pPr>
            <a:fld id="{2EBDC179-F6F4-4663-870C-67B3C0934342}" type="slidenum">
              <a:rPr lang="zh-CN" altLang="en-US"/>
            </a:fld>
            <a:endParaRPr lang="zh-CN" altLang="en-US"/>
          </a:p>
        </p:txBody>
      </p:sp>
    </p:spTree>
  </p:cSld>
  <p:clrMapOvr>
    <a:masterClrMapping/>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0"/>
            <a:ext cx="10972800" cy="4525963"/>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0"/>
            <a:ext cx="2844800" cy="365125"/>
          </a:xfrm>
        </p:spPr>
        <p:txBody>
          <a:bodyPr/>
          <a:lstStyle/>
          <a:p>
            <a:fld id="{739644C2-E6E3-4251-908E-A27FD6A9FD4B}" type="datetimeFigureOut">
              <a:rPr lang="zh-CN" altLang="en-US" smtClean="0"/>
            </a:fld>
            <a:endParaRPr lang="zh-CN" altLang="en-US"/>
          </a:p>
        </p:txBody>
      </p:sp>
      <p:sp>
        <p:nvSpPr>
          <p:cNvPr id="5" name="页脚占位符 4"/>
          <p:cNvSpPr>
            <a:spLocks noGrp="1"/>
          </p:cNvSpPr>
          <p:nvPr>
            <p:ph type="ftr" sz="quarter" idx="11"/>
          </p:nvPr>
        </p:nvSpPr>
        <p:spPr>
          <a:xfrm>
            <a:off x="4165600" y="6356350"/>
            <a:ext cx="3860800" cy="365125"/>
          </a:xfrm>
        </p:spPr>
        <p:txBody>
          <a:bodyPr/>
          <a:lstStyle/>
          <a:p>
            <a:endParaRPr lang="zh-CN" altLang="en-US"/>
          </a:p>
        </p:txBody>
      </p:sp>
      <p:sp>
        <p:nvSpPr>
          <p:cNvPr id="6" name="灯片编号占位符 5"/>
          <p:cNvSpPr>
            <a:spLocks noGrp="1"/>
          </p:cNvSpPr>
          <p:nvPr>
            <p:ph type="sldNum" sz="quarter" idx="12"/>
          </p:nvPr>
        </p:nvSpPr>
        <p:spPr>
          <a:xfrm>
            <a:off x="8737600" y="6356350"/>
            <a:ext cx="2844800" cy="365125"/>
          </a:xfrm>
        </p:spPr>
        <p:txBody>
          <a:bodyPr/>
          <a:lstStyle/>
          <a:p>
            <a:fld id="{2177C49E-8F3E-4CF9-A292-0711F12C8E05}" type="slidenum">
              <a:rPr lang="zh-CN" altLang="en-US" smtClean="0"/>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8" Type="http://schemas.openxmlformats.org/officeDocument/2006/relationships/theme" Target="../theme/theme1.xml"/><Relationship Id="rId67" Type="http://schemas.openxmlformats.org/officeDocument/2006/relationships/slideLayout" Target="../slideLayouts/slideLayout67.xml"/><Relationship Id="rId66" Type="http://schemas.openxmlformats.org/officeDocument/2006/relationships/slideLayout" Target="../slideLayouts/slideLayout66.xml"/><Relationship Id="rId65" Type="http://schemas.openxmlformats.org/officeDocument/2006/relationships/slideLayout" Target="../slideLayouts/slideLayout65.xml"/><Relationship Id="rId64" Type="http://schemas.openxmlformats.org/officeDocument/2006/relationships/slideLayout" Target="../slideLayouts/slideLayout64.xml"/><Relationship Id="rId63" Type="http://schemas.openxmlformats.org/officeDocument/2006/relationships/slideLayout" Target="../slideLayouts/slideLayout63.xml"/><Relationship Id="rId62" Type="http://schemas.openxmlformats.org/officeDocument/2006/relationships/slideLayout" Target="../slideLayouts/slideLayout62.xml"/><Relationship Id="rId61" Type="http://schemas.openxmlformats.org/officeDocument/2006/relationships/slideLayout" Target="../slideLayouts/slideLayout61.xml"/><Relationship Id="rId60" Type="http://schemas.openxmlformats.org/officeDocument/2006/relationships/slideLayout" Target="../slideLayouts/slideLayout60.xml"/><Relationship Id="rId6" Type="http://schemas.openxmlformats.org/officeDocument/2006/relationships/slideLayout" Target="../slideLayouts/slideLayout6.xml"/><Relationship Id="rId59" Type="http://schemas.openxmlformats.org/officeDocument/2006/relationships/slideLayout" Target="../slideLayouts/slideLayout59.xml"/><Relationship Id="rId58" Type="http://schemas.openxmlformats.org/officeDocument/2006/relationships/slideLayout" Target="../slideLayouts/slideLayout58.xml"/><Relationship Id="rId57" Type="http://schemas.openxmlformats.org/officeDocument/2006/relationships/slideLayout" Target="../slideLayouts/slideLayout57.xml"/><Relationship Id="rId56" Type="http://schemas.openxmlformats.org/officeDocument/2006/relationships/slideLayout" Target="../slideLayouts/slideLayout56.xml"/><Relationship Id="rId55" Type="http://schemas.openxmlformats.org/officeDocument/2006/relationships/slideLayout" Target="../slideLayouts/slideLayout55.xml"/><Relationship Id="rId54" Type="http://schemas.openxmlformats.org/officeDocument/2006/relationships/slideLayout" Target="../slideLayouts/slideLayout54.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 Type="http://schemas.openxmlformats.org/officeDocument/2006/relationships/slideLayout" Target="../slideLayouts/slideLayout5.xml"/><Relationship Id="rId49" Type="http://schemas.openxmlformats.org/officeDocument/2006/relationships/slideLayout" Target="../slideLayouts/slideLayout4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76.xml"/><Relationship Id="rId8" Type="http://schemas.openxmlformats.org/officeDocument/2006/relationships/slideLayout" Target="../slideLayouts/slideLayout75.xml"/><Relationship Id="rId7" Type="http://schemas.openxmlformats.org/officeDocument/2006/relationships/slideLayout" Target="../slideLayouts/slideLayout74.xml"/><Relationship Id="rId6" Type="http://schemas.openxmlformats.org/officeDocument/2006/relationships/slideLayout" Target="../slideLayouts/slideLayout73.xml"/><Relationship Id="rId5" Type="http://schemas.openxmlformats.org/officeDocument/2006/relationships/slideLayout" Target="../slideLayouts/slideLayout72.xml"/><Relationship Id="rId4" Type="http://schemas.openxmlformats.org/officeDocument/2006/relationships/slideLayout" Target="../slideLayouts/slideLayout71.xml"/><Relationship Id="rId3" Type="http://schemas.openxmlformats.org/officeDocument/2006/relationships/slideLayout" Target="../slideLayouts/slideLayout70.xml"/><Relationship Id="rId2" Type="http://schemas.openxmlformats.org/officeDocument/2006/relationships/slideLayout" Target="../slideLayouts/slideLayout69.xml"/><Relationship Id="rId18" Type="http://schemas.openxmlformats.org/officeDocument/2006/relationships/theme" Target="../theme/theme2.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78.xml"/><Relationship Id="rId10" Type="http://schemas.openxmlformats.org/officeDocument/2006/relationships/slideLayout" Target="../slideLayouts/slideLayout77.xml"/><Relationship Id="rId1" Type="http://schemas.openxmlformats.org/officeDocument/2006/relationships/slideLayout" Target="../slideLayouts/slideLayout68.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87.xml"/><Relationship Id="rId8" Type="http://schemas.openxmlformats.org/officeDocument/2006/relationships/slideLayout" Target="../slideLayouts/slideLayout86.xml"/><Relationship Id="rId7" Type="http://schemas.openxmlformats.org/officeDocument/2006/relationships/slideLayout" Target="../slideLayouts/slideLayout85.xml"/><Relationship Id="rId6" Type="http://schemas.openxmlformats.org/officeDocument/2006/relationships/slideLayout" Target="../slideLayouts/slideLayout84.xml"/><Relationship Id="rId5" Type="http://schemas.openxmlformats.org/officeDocument/2006/relationships/slideLayout" Target="../slideLayouts/slideLayout83.xml"/><Relationship Id="rId4" Type="http://schemas.openxmlformats.org/officeDocument/2006/relationships/slideLayout" Target="../slideLayouts/slideLayout82.xml"/><Relationship Id="rId3" Type="http://schemas.openxmlformats.org/officeDocument/2006/relationships/slideLayout" Target="../slideLayouts/slideLayout81.xml"/><Relationship Id="rId2" Type="http://schemas.openxmlformats.org/officeDocument/2006/relationships/slideLayout" Target="../slideLayouts/slideLayout80.xml"/><Relationship Id="rId16" Type="http://schemas.openxmlformats.org/officeDocument/2006/relationships/theme" Target="../theme/theme3.xml"/><Relationship Id="rId15" Type="http://schemas.openxmlformats.org/officeDocument/2006/relationships/image" Target="../media/image2.jpeg"/><Relationship Id="rId14" Type="http://schemas.openxmlformats.org/officeDocument/2006/relationships/slideLayout" Target="../slideLayouts/slideLayout92.xml"/><Relationship Id="rId13" Type="http://schemas.openxmlformats.org/officeDocument/2006/relationships/slideLayout" Target="../slideLayouts/slideLayout91.xml"/><Relationship Id="rId12" Type="http://schemas.openxmlformats.org/officeDocument/2006/relationships/slideLayout" Target="../slideLayouts/slideLayout90.xml"/><Relationship Id="rId11" Type="http://schemas.openxmlformats.org/officeDocument/2006/relationships/slideLayout" Target="../slideLayouts/slideLayout89.xml"/><Relationship Id="rId10" Type="http://schemas.openxmlformats.org/officeDocument/2006/relationships/slideLayout" Target="../slideLayouts/slideLayout88.xml"/><Relationship Id="rId1" Type="http://schemas.openxmlformats.org/officeDocument/2006/relationships/slideLayout" Target="../slideLayouts/slideLayout7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矩形 25"/>
          <p:cNvSpPr/>
          <p:nvPr userDrawn="1"/>
        </p:nvSpPr>
        <p:spPr>
          <a:xfrm>
            <a:off x="0" y="6559"/>
            <a:ext cx="6726477" cy="6851441"/>
          </a:xfrm>
          <a:custGeom>
            <a:avLst/>
            <a:gdLst>
              <a:gd name="connsiteX0" fmla="*/ 0 w 6726477"/>
              <a:gd name="connsiteY0" fmla="*/ 0 h 6851441"/>
              <a:gd name="connsiteX1" fmla="*/ 6726477 w 6726477"/>
              <a:gd name="connsiteY1" fmla="*/ 0 h 6851441"/>
              <a:gd name="connsiteX2" fmla="*/ 6726477 w 6726477"/>
              <a:gd name="connsiteY2" fmla="*/ 6851441 h 6851441"/>
              <a:gd name="connsiteX3" fmla="*/ 0 w 6726477"/>
              <a:gd name="connsiteY3" fmla="*/ 6851441 h 6851441"/>
              <a:gd name="connsiteX4" fmla="*/ 0 w 6726477"/>
              <a:gd name="connsiteY4" fmla="*/ 0 h 6851441"/>
              <a:gd name="connsiteX0-1" fmla="*/ 0 w 6726477"/>
              <a:gd name="connsiteY0-2" fmla="*/ 0 h 6851441"/>
              <a:gd name="connsiteX1-3" fmla="*/ 3056351 w 6726477"/>
              <a:gd name="connsiteY1-4" fmla="*/ 2981195 h 6851441"/>
              <a:gd name="connsiteX2-5" fmla="*/ 6726477 w 6726477"/>
              <a:gd name="connsiteY2-6" fmla="*/ 6851441 h 6851441"/>
              <a:gd name="connsiteX3-7" fmla="*/ 0 w 6726477"/>
              <a:gd name="connsiteY3-8" fmla="*/ 6851441 h 6851441"/>
              <a:gd name="connsiteX4-9" fmla="*/ 0 w 6726477"/>
              <a:gd name="connsiteY4-10" fmla="*/ 0 h 685144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26477" h="6851441">
                <a:moveTo>
                  <a:pt x="0" y="0"/>
                </a:moveTo>
                <a:lnTo>
                  <a:pt x="3056351" y="2981195"/>
                </a:lnTo>
                <a:lnTo>
                  <a:pt x="6726477" y="6851441"/>
                </a:lnTo>
                <a:lnTo>
                  <a:pt x="0" y="685144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矩形 25"/>
          <p:cNvSpPr/>
          <p:nvPr userDrawn="1"/>
        </p:nvSpPr>
        <p:spPr>
          <a:xfrm flipH="1" flipV="1">
            <a:off x="5624186" y="-1"/>
            <a:ext cx="6567814" cy="6830974"/>
          </a:xfrm>
          <a:custGeom>
            <a:avLst/>
            <a:gdLst>
              <a:gd name="connsiteX0" fmla="*/ 0 w 6726477"/>
              <a:gd name="connsiteY0" fmla="*/ 0 h 6851441"/>
              <a:gd name="connsiteX1" fmla="*/ 6726477 w 6726477"/>
              <a:gd name="connsiteY1" fmla="*/ 0 h 6851441"/>
              <a:gd name="connsiteX2" fmla="*/ 6726477 w 6726477"/>
              <a:gd name="connsiteY2" fmla="*/ 6851441 h 6851441"/>
              <a:gd name="connsiteX3" fmla="*/ 0 w 6726477"/>
              <a:gd name="connsiteY3" fmla="*/ 6851441 h 6851441"/>
              <a:gd name="connsiteX4" fmla="*/ 0 w 6726477"/>
              <a:gd name="connsiteY4" fmla="*/ 0 h 6851441"/>
              <a:gd name="connsiteX0-1" fmla="*/ 0 w 6726477"/>
              <a:gd name="connsiteY0-2" fmla="*/ 0 h 6851441"/>
              <a:gd name="connsiteX1-3" fmla="*/ 3056351 w 6726477"/>
              <a:gd name="connsiteY1-4" fmla="*/ 2981195 h 6851441"/>
              <a:gd name="connsiteX2-5" fmla="*/ 6726477 w 6726477"/>
              <a:gd name="connsiteY2-6" fmla="*/ 6851441 h 6851441"/>
              <a:gd name="connsiteX3-7" fmla="*/ 0 w 6726477"/>
              <a:gd name="connsiteY3-8" fmla="*/ 6851441 h 6851441"/>
              <a:gd name="connsiteX4-9" fmla="*/ 0 w 6726477"/>
              <a:gd name="connsiteY4-10" fmla="*/ 0 h 685144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26477" h="6851441">
                <a:moveTo>
                  <a:pt x="0" y="0"/>
                </a:moveTo>
                <a:lnTo>
                  <a:pt x="3056351" y="2981195"/>
                </a:lnTo>
                <a:lnTo>
                  <a:pt x="6726477" y="6851441"/>
                </a:lnTo>
                <a:lnTo>
                  <a:pt x="0" y="685144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矩形 8"/>
          <p:cNvSpPr/>
          <p:nvPr userDrawn="1"/>
        </p:nvSpPr>
        <p:spPr>
          <a:xfrm>
            <a:off x="479739" y="436380"/>
            <a:ext cx="11232097" cy="59917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 id="2147483710" r:id="rId62"/>
    <p:sldLayoutId id="2147483711" r:id="rId63"/>
    <p:sldLayoutId id="2147483712" r:id="rId64"/>
    <p:sldLayoutId id="2147483713" r:id="rId65"/>
    <p:sldLayoutId id="2147483714" r:id="rId66"/>
    <p:sldLayoutId id="2147483715" r:id="rId67"/>
  </p:sldLayoutIdLst>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txStyles>
    <p:titleStyle>
      <a:lvl1pPr algn="l" defTabSz="914400" rtl="0" eaLnBrk="1" latinLnBrk="0" hangingPunct="1">
        <a:lnSpc>
          <a:spcPct val="90000"/>
        </a:lnSpc>
        <a:spcBef>
          <a:spcPct val="0"/>
        </a:spcBef>
        <a:buNone/>
        <a:defRPr sz="4400" kern="1200">
          <a:solidFill>
            <a:schemeClr val="tx1"/>
          </a:solidFill>
          <a:latin typeface="思源宋体 CN" panose="02020400000000000000" pitchFamily="18" charset="-122"/>
          <a:ea typeface="思源宋体 CN" panose="02020400000000000000" pitchFamily="18"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宋体 CN" panose="02020400000000000000" pitchFamily="18" charset="-122"/>
          <a:ea typeface="思源宋体 CN" panose="02020400000000000000" pitchFamily="18"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宋体 CN" panose="02020400000000000000" pitchFamily="18" charset="-122"/>
          <a:ea typeface="思源宋体 CN" panose="02020400000000000000"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宋体 CN" panose="02020400000000000000" pitchFamily="18" charset="-122"/>
          <a:ea typeface="思源宋体 CN" panose="02020400000000000000"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宋体 CN" panose="02020400000000000000" pitchFamily="18" charset="-122"/>
          <a:ea typeface="思源宋体 CN" panose="02020400000000000000"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宋体 CN" panose="02020400000000000000" pitchFamily="18" charset="-122"/>
          <a:ea typeface="思源宋体 CN" panose="02020400000000000000"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1">
          <a:blip r:embed="rId15"/>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 id="2147483741" r:id="rId13"/>
    <p:sldLayoutId id="2147483742" r:id="rId14"/>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64.xml"/><Relationship Id="rId2" Type="http://schemas.openxmlformats.org/officeDocument/2006/relationships/image" Target="../media/image3.png"/><Relationship Id="rId1" Type="http://schemas.openxmlformats.org/officeDocument/2006/relationships/tags" Target="../tags/tag63.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96.xml"/><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ags" Target="../tags/tag97.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98.xml"/><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8.xml"/><Relationship Id="rId1"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99.xml"/><Relationship Id="rId1" Type="http://schemas.openxmlformats.org/officeDocument/2006/relationships/image" Target="../media/image10.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ags" Target="../tags/tag100.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ags" Target="../tags/tag101.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03.xml"/><Relationship Id="rId1" Type="http://schemas.openxmlformats.org/officeDocument/2006/relationships/tags" Target="../tags/tag10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04.xml"/><Relationship Id="rId1" Type="http://schemas.openxmlformats.org/officeDocument/2006/relationships/image" Target="../media/image11.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ags" Target="../tags/tag105.xml"/></Relationships>
</file>

<file path=ppt/slides/_rels/slide2.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5" Type="http://schemas.openxmlformats.org/officeDocument/2006/relationships/slideLayout" Target="../slideLayouts/slideLayout1.xml"/><Relationship Id="rId24" Type="http://schemas.openxmlformats.org/officeDocument/2006/relationships/tags" Target="../tags/tag86.xml"/><Relationship Id="rId23" Type="http://schemas.openxmlformats.org/officeDocument/2006/relationships/tags" Target="../tags/tag85.xml"/><Relationship Id="rId22" Type="http://schemas.openxmlformats.org/officeDocument/2006/relationships/tags" Target="../tags/tag84.xml"/><Relationship Id="rId21" Type="http://schemas.openxmlformats.org/officeDocument/2006/relationships/tags" Target="../tags/tag83.xml"/><Relationship Id="rId20" Type="http://schemas.openxmlformats.org/officeDocument/2006/relationships/tags" Target="../tags/tag82.xml"/><Relationship Id="rId2" Type="http://schemas.openxmlformats.org/officeDocument/2006/relationships/tags" Target="../tags/tag65.xml"/><Relationship Id="rId19" Type="http://schemas.openxmlformats.org/officeDocument/2006/relationships/image" Target="../media/image4.png"/><Relationship Id="rId18" Type="http://schemas.openxmlformats.org/officeDocument/2006/relationships/tags" Target="../tags/tag81.xml"/><Relationship Id="rId17" Type="http://schemas.openxmlformats.org/officeDocument/2006/relationships/tags" Target="../tags/tag80.xml"/><Relationship Id="rId16" Type="http://schemas.openxmlformats.org/officeDocument/2006/relationships/tags" Target="../tags/tag79.xml"/><Relationship Id="rId15" Type="http://schemas.openxmlformats.org/officeDocument/2006/relationships/tags" Target="../tags/tag78.xml"/><Relationship Id="rId14" Type="http://schemas.openxmlformats.org/officeDocument/2006/relationships/tags" Target="../tags/tag77.xml"/><Relationship Id="rId13" Type="http://schemas.openxmlformats.org/officeDocument/2006/relationships/tags" Target="../tags/tag76.xml"/><Relationship Id="rId12" Type="http://schemas.openxmlformats.org/officeDocument/2006/relationships/tags" Target="../tags/tag75.xml"/><Relationship Id="rId11" Type="http://schemas.openxmlformats.org/officeDocument/2006/relationships/tags" Target="../tags/tag74.xml"/><Relationship Id="rId10" Type="http://schemas.openxmlformats.org/officeDocument/2006/relationships/tags" Target="../tags/tag73.xml"/><Relationship Id="rId1" Type="http://schemas.openxmlformats.org/officeDocument/2006/relationships/tags" Target="../tags/tag64.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ags" Target="../tags/tag106.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84.xml"/><Relationship Id="rId1" Type="http://schemas.openxmlformats.org/officeDocument/2006/relationships/tags" Target="../tags/tag10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8.xml"/><Relationship Id="rId1" Type="http://schemas.openxmlformats.org/officeDocument/2006/relationships/image" Target="../media/image7.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ags" Target="../tags/tag108.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8.xml"/><Relationship Id="rId1" Type="http://schemas.openxmlformats.org/officeDocument/2006/relationships/image" Target="../media/image7.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09.xml"/><Relationship Id="rId1" Type="http://schemas.openxmlformats.org/officeDocument/2006/relationships/image" Target="../media/image12.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ags" Target="../tags/tag110.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ags" Target="../tags/tag111.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13.xml"/><Relationship Id="rId1" Type="http://schemas.openxmlformats.org/officeDocument/2006/relationships/tags" Target="../tags/tag112.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14.xml"/><Relationship Id="rId1" Type="http://schemas.openxmlformats.org/officeDocument/2006/relationships/image" Target="../media/image13.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69.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tags" Target="../tags/tag88.xml"/><Relationship Id="rId1" Type="http://schemas.openxmlformats.org/officeDocument/2006/relationships/tags" Target="../tags/tag87.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ags" Target="../tags/tag115.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16.xml"/><Relationship Id="rId1" Type="http://schemas.openxmlformats.org/officeDocument/2006/relationships/image" Target="../media/image14.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4.xml"/><Relationship Id="rId1" Type="http://schemas.openxmlformats.org/officeDocument/2006/relationships/image" Target="../media/image15.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69.xml"/><Relationship Id="rId3" Type="http://schemas.openxmlformats.org/officeDocument/2006/relationships/image" Target="../media/image5.png"/><Relationship Id="rId2" Type="http://schemas.openxmlformats.org/officeDocument/2006/relationships/tags" Target="../tags/tag90.xml"/><Relationship Id="rId1" Type="http://schemas.openxmlformats.org/officeDocument/2006/relationships/tags" Target="../tags/tag89.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4.xml"/><Relationship Id="rId1" Type="http://schemas.openxmlformats.org/officeDocument/2006/relationships/tags" Target="../tags/tag9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8.xml"/><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92.xm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ags" Target="../tags/tag93.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95.xml"/><Relationship Id="rId1" Type="http://schemas.openxmlformats.org/officeDocument/2006/relationships/tags" Target="../tags/tag9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8"/>
          <p:cNvSpPr txBox="1"/>
          <p:nvPr>
            <p:custDataLst>
              <p:tags r:id="rId1"/>
            </p:custDataLst>
          </p:nvPr>
        </p:nvSpPr>
        <p:spPr>
          <a:xfrm>
            <a:off x="1467485" y="4674870"/>
            <a:ext cx="1402715" cy="307975"/>
          </a:xfrm>
          <a:prstGeom prst="rect">
            <a:avLst/>
          </a:prstGeom>
          <a:noFill/>
        </p:spPr>
        <p:txBody>
          <a:bodyPr wrap="square" rtlCol="0">
            <a:spAutoFit/>
            <a:scene3d>
              <a:camera prst="orthographicFront"/>
              <a:lightRig rig="threePt" dir="t"/>
            </a:scene3d>
            <a:sp3d contourW="12700"/>
          </a:bodyPr>
          <a:lstStyle/>
          <a:p>
            <a:pPr algn="ctr"/>
            <a:r>
              <a:rPr lang="zh-CN" altLang="en-US" sz="1400" dirty="0" smtClean="0">
                <a:solidFill>
                  <a:schemeClr val="bg1"/>
                </a:solidFill>
                <a:latin typeface="汉仪全唐诗简" panose="00020600040101010101" pitchFamily="18" charset="-122"/>
                <a:ea typeface="汉仪全唐诗简" panose="00020600040101010101" pitchFamily="18" charset="-122"/>
              </a:rPr>
              <a:t>输入姓名</a:t>
            </a:r>
            <a:endParaRPr lang="zh-CN" altLang="en-US" sz="1400" dirty="0" smtClean="0">
              <a:solidFill>
                <a:schemeClr val="bg1"/>
              </a:solidFill>
              <a:latin typeface="汉仪全唐诗简" panose="00020600040101010101" pitchFamily="18" charset="-122"/>
              <a:ea typeface="汉仪全唐诗简" panose="00020600040101010101" pitchFamily="18" charset="-122"/>
            </a:endParaRPr>
          </a:p>
        </p:txBody>
      </p:sp>
      <p:pic>
        <p:nvPicPr>
          <p:cNvPr id="7" name="图片 6" descr="Excel在财务中的应用（第2版）"/>
          <p:cNvPicPr>
            <a:picLocks noChangeAspect="1"/>
          </p:cNvPicPr>
          <p:nvPr/>
        </p:nvPicPr>
        <p:blipFill>
          <a:blip r:embed="rId2"/>
          <a:stretch>
            <a:fillRect/>
          </a:stretch>
        </p:blipFill>
        <p:spPr>
          <a:xfrm>
            <a:off x="7177405" y="631190"/>
            <a:ext cx="5596255" cy="5596255"/>
          </a:xfrm>
          <a:prstGeom prst="rect">
            <a:avLst/>
          </a:prstGeom>
        </p:spPr>
      </p:pic>
      <p:grpSp>
        <p:nvGrpSpPr>
          <p:cNvPr id="15" name="组合 14"/>
          <p:cNvGrpSpPr/>
          <p:nvPr/>
        </p:nvGrpSpPr>
        <p:grpSpPr>
          <a:xfrm>
            <a:off x="902970" y="1764030"/>
            <a:ext cx="8623935" cy="1397635"/>
            <a:chOff x="1573" y="2449"/>
            <a:chExt cx="13581" cy="2201"/>
          </a:xfrm>
        </p:grpSpPr>
        <p:grpSp>
          <p:nvGrpSpPr>
            <p:cNvPr id="47" name="组合 46"/>
            <p:cNvGrpSpPr/>
            <p:nvPr/>
          </p:nvGrpSpPr>
          <p:grpSpPr>
            <a:xfrm rot="0" flipH="1">
              <a:off x="8857" y="2524"/>
              <a:ext cx="2126" cy="2127"/>
              <a:chOff x="2848131" y="1860029"/>
              <a:chExt cx="3807502" cy="3807502"/>
            </a:xfrm>
          </p:grpSpPr>
          <p:sp>
            <p:nvSpPr>
              <p:cNvPr id="48" name="椭圆 47"/>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177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sp>
            <p:nvSpPr>
              <p:cNvPr id="49" name="椭圆 48"/>
              <p:cNvSpPr/>
              <p:nvPr/>
            </p:nvSpPr>
            <p:spPr>
              <a:xfrm>
                <a:off x="2936814" y="1948725"/>
                <a:ext cx="3630123" cy="363012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grpSp>
        <p:grpSp>
          <p:nvGrpSpPr>
            <p:cNvPr id="77" name="组合 76"/>
            <p:cNvGrpSpPr/>
            <p:nvPr/>
          </p:nvGrpSpPr>
          <p:grpSpPr>
            <a:xfrm rot="0" flipH="1">
              <a:off x="3321" y="2449"/>
              <a:ext cx="2126" cy="2127"/>
              <a:chOff x="2848131" y="1860029"/>
              <a:chExt cx="3807502" cy="3807502"/>
            </a:xfrm>
          </p:grpSpPr>
          <p:sp>
            <p:nvSpPr>
              <p:cNvPr id="78" name="椭圆 77"/>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177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sp>
            <p:nvSpPr>
              <p:cNvPr id="79" name="椭圆 78"/>
              <p:cNvSpPr/>
              <p:nvPr/>
            </p:nvSpPr>
            <p:spPr>
              <a:xfrm>
                <a:off x="2936814" y="1948725"/>
                <a:ext cx="3630123" cy="363012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grpSp>
        <p:grpSp>
          <p:nvGrpSpPr>
            <p:cNvPr id="82" name="组合 81"/>
            <p:cNvGrpSpPr/>
            <p:nvPr/>
          </p:nvGrpSpPr>
          <p:grpSpPr>
            <a:xfrm rot="0" flipH="1">
              <a:off x="1573" y="2450"/>
              <a:ext cx="2126" cy="2127"/>
              <a:chOff x="2848131" y="1860029"/>
              <a:chExt cx="3807502" cy="3807502"/>
            </a:xfrm>
          </p:grpSpPr>
          <p:sp>
            <p:nvSpPr>
              <p:cNvPr id="83" name="椭圆 82"/>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177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sp>
            <p:nvSpPr>
              <p:cNvPr id="84" name="椭圆 83"/>
              <p:cNvSpPr/>
              <p:nvPr/>
            </p:nvSpPr>
            <p:spPr>
              <a:xfrm>
                <a:off x="2936814" y="1948725"/>
                <a:ext cx="3630123" cy="363012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grpSp>
        <p:grpSp>
          <p:nvGrpSpPr>
            <p:cNvPr id="12" name="组合 11"/>
            <p:cNvGrpSpPr/>
            <p:nvPr/>
          </p:nvGrpSpPr>
          <p:grpSpPr>
            <a:xfrm rot="0" flipH="1">
              <a:off x="10716" y="2524"/>
              <a:ext cx="2126" cy="2127"/>
              <a:chOff x="2848131" y="1860029"/>
              <a:chExt cx="3807502" cy="3807502"/>
            </a:xfrm>
          </p:grpSpPr>
          <p:sp>
            <p:nvSpPr>
              <p:cNvPr id="13" name="椭圆 12"/>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177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sp>
            <p:nvSpPr>
              <p:cNvPr id="14" name="椭圆 13"/>
              <p:cNvSpPr/>
              <p:nvPr/>
            </p:nvSpPr>
            <p:spPr>
              <a:xfrm>
                <a:off x="2936814" y="1948725"/>
                <a:ext cx="3630123" cy="363012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grpSp>
        <p:grpSp>
          <p:nvGrpSpPr>
            <p:cNvPr id="87" name="组合 86"/>
            <p:cNvGrpSpPr/>
            <p:nvPr/>
          </p:nvGrpSpPr>
          <p:grpSpPr>
            <a:xfrm rot="0" flipH="1">
              <a:off x="4989" y="2519"/>
              <a:ext cx="2126" cy="2127"/>
              <a:chOff x="2848131" y="1860029"/>
              <a:chExt cx="3807502" cy="3807502"/>
            </a:xfrm>
          </p:grpSpPr>
          <p:sp>
            <p:nvSpPr>
              <p:cNvPr id="88" name="椭圆 87"/>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177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sp>
            <p:nvSpPr>
              <p:cNvPr id="89" name="椭圆 88"/>
              <p:cNvSpPr/>
              <p:nvPr/>
            </p:nvSpPr>
            <p:spPr>
              <a:xfrm>
                <a:off x="2936814" y="1948725"/>
                <a:ext cx="3630123" cy="363012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grpSp>
        <p:grpSp>
          <p:nvGrpSpPr>
            <p:cNvPr id="92" name="组合 91"/>
            <p:cNvGrpSpPr/>
            <p:nvPr/>
          </p:nvGrpSpPr>
          <p:grpSpPr>
            <a:xfrm rot="0" flipH="1">
              <a:off x="6923" y="2519"/>
              <a:ext cx="2126" cy="2127"/>
              <a:chOff x="2848131" y="1860029"/>
              <a:chExt cx="3807502" cy="3807502"/>
            </a:xfrm>
          </p:grpSpPr>
          <p:sp>
            <p:nvSpPr>
              <p:cNvPr id="93" name="椭圆 92"/>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177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sp>
            <p:nvSpPr>
              <p:cNvPr id="94" name="椭圆 93"/>
              <p:cNvSpPr/>
              <p:nvPr/>
            </p:nvSpPr>
            <p:spPr>
              <a:xfrm>
                <a:off x="2936814" y="1948725"/>
                <a:ext cx="3630123" cy="363012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grpSp>
        <p:sp>
          <p:nvSpPr>
            <p:cNvPr id="10" name="文本框 9"/>
            <p:cNvSpPr txBox="1"/>
            <p:nvPr/>
          </p:nvSpPr>
          <p:spPr>
            <a:xfrm>
              <a:off x="1970" y="2798"/>
              <a:ext cx="13185" cy="1452"/>
            </a:xfrm>
            <a:prstGeom prst="rect">
              <a:avLst/>
            </a:prstGeom>
            <a:noFill/>
          </p:spPr>
          <p:txBody>
            <a:bodyPr wrap="square" rtlCol="0" anchor="t">
              <a:spAutoFit/>
              <a:scene3d>
                <a:camera prst="orthographicFront"/>
                <a:lightRig rig="threePt" dir="t"/>
              </a:scene3d>
            </a:bodyPr>
            <a:p>
              <a:r>
                <a:rPr lang="en-US" altLang="zh-CN" sz="5400" b="1" dirty="0">
                  <a:solidFill>
                    <a:schemeClr val="accent1"/>
                  </a:solidFill>
                  <a:effectLst>
                    <a:outerShdw blurRad="38100" dist="25400" dir="5400000" algn="ctr" rotWithShape="0">
                      <a:srgbClr val="6E747A">
                        <a:alpha val="43000"/>
                      </a:srgbClr>
                    </a:outerShdw>
                  </a:effectLst>
                  <a:latin typeface="标准粗黑" panose="02000503000000000000" charset="-122"/>
                  <a:ea typeface="标准粗黑" panose="02000503000000000000" charset="-122"/>
                  <a:cs typeface="标准粗黑" panose="02000503000000000000" charset="-122"/>
                  <a:sym typeface="+mn-ea"/>
                </a:rPr>
                <a:t>Excel</a:t>
              </a:r>
              <a:r>
                <a:rPr lang="zh-CN" altLang="en-US" sz="5400" b="1" dirty="0">
                  <a:solidFill>
                    <a:schemeClr val="accent1"/>
                  </a:solidFill>
                  <a:effectLst>
                    <a:outerShdw blurRad="38100" dist="25400" dir="5400000" algn="ctr" rotWithShape="0">
                      <a:srgbClr val="6E747A">
                        <a:alpha val="43000"/>
                      </a:srgbClr>
                    </a:outerShdw>
                  </a:effectLst>
                  <a:latin typeface="标准粗黑" panose="02000503000000000000" charset="-122"/>
                  <a:ea typeface="标准粗黑" panose="02000503000000000000" charset="-122"/>
                  <a:cs typeface="标准粗黑" panose="02000503000000000000" charset="-122"/>
                  <a:sym typeface="+mn-ea"/>
                </a:rPr>
                <a:t>在财务中的应用</a:t>
              </a:r>
              <a:endParaRPr lang="zh-CN" altLang="en-US" sz="5400" b="1" dirty="0">
                <a:solidFill>
                  <a:schemeClr val="accent1"/>
                </a:solidFill>
                <a:effectLst>
                  <a:outerShdw blurRad="38100" dist="25400" dir="5400000" algn="ctr" rotWithShape="0">
                    <a:srgbClr val="6E747A">
                      <a:alpha val="43000"/>
                    </a:srgbClr>
                  </a:outerShdw>
                </a:effectLst>
                <a:latin typeface="标准粗黑" panose="02000503000000000000" charset="-122"/>
                <a:ea typeface="标准粗黑" panose="02000503000000000000" charset="-122"/>
                <a:cs typeface="标准粗黑" panose="02000503000000000000" charset="-122"/>
                <a:sym typeface="+mn-ea"/>
              </a:endParaRPr>
            </a:p>
          </p:txBody>
        </p:sp>
      </p:grpSp>
      <p:sp>
        <p:nvSpPr>
          <p:cNvPr id="16" name="文本框 15"/>
          <p:cNvSpPr txBox="1"/>
          <p:nvPr/>
        </p:nvSpPr>
        <p:spPr>
          <a:xfrm>
            <a:off x="2128520" y="3639820"/>
            <a:ext cx="4311650" cy="521970"/>
          </a:xfrm>
          <a:prstGeom prst="rect">
            <a:avLst/>
          </a:prstGeom>
          <a:noFill/>
        </p:spPr>
        <p:txBody>
          <a:bodyPr wrap="square" rtlCol="0">
            <a:spAutoFit/>
            <a:scene3d>
              <a:camera prst="orthographicFront"/>
              <a:lightRig rig="threePt" dir="t"/>
            </a:scene3d>
          </a:bodyPr>
          <a:p>
            <a:pPr algn="ctr"/>
            <a:r>
              <a:rPr lang="en-US" altLang="zh-CN" sz="2800" b="1" dirty="0">
                <a:solidFill>
                  <a:schemeClr val="accent1"/>
                </a:solidFill>
                <a:effectLst>
                  <a:outerShdw blurRad="38100" dist="25400" dir="5400000" algn="ctr" rotWithShape="0">
                    <a:srgbClr val="6E747A">
                      <a:alpha val="43000"/>
                    </a:srgbClr>
                  </a:outerShdw>
                </a:effectLst>
                <a:sym typeface="+mn-ea"/>
              </a:rPr>
              <a:t>—— </a:t>
            </a:r>
            <a:r>
              <a:rPr lang="zh-CN" altLang="en-US" sz="2800" b="1" dirty="0">
                <a:solidFill>
                  <a:schemeClr val="accent1"/>
                </a:solidFill>
                <a:effectLst>
                  <a:outerShdw blurRad="38100" dist="25400" dir="5400000" algn="ctr" rotWithShape="0">
                    <a:srgbClr val="6E747A">
                      <a:alpha val="43000"/>
                    </a:srgbClr>
                  </a:outerShdw>
                </a:effectLst>
                <a:sym typeface="+mn-ea"/>
              </a:rPr>
              <a:t>基于</a:t>
            </a:r>
            <a:r>
              <a:rPr lang="en-US" altLang="zh-CN" sz="2800" b="1" dirty="0">
                <a:solidFill>
                  <a:schemeClr val="accent1"/>
                </a:solidFill>
                <a:effectLst>
                  <a:outerShdw blurRad="38100" dist="25400" dir="5400000" algn="ctr" rotWithShape="0">
                    <a:srgbClr val="6E747A">
                      <a:alpha val="43000"/>
                    </a:srgbClr>
                  </a:outerShdw>
                </a:effectLst>
                <a:sym typeface="+mn-ea"/>
              </a:rPr>
              <a:t>WPS</a:t>
            </a:r>
            <a:r>
              <a:rPr lang="zh-CN" altLang="en-US" sz="2800" b="1" dirty="0">
                <a:solidFill>
                  <a:schemeClr val="accent1"/>
                </a:solidFill>
                <a:effectLst>
                  <a:outerShdw blurRad="38100" dist="25400" dir="5400000" algn="ctr" rotWithShape="0">
                    <a:srgbClr val="6E747A">
                      <a:alpha val="43000"/>
                    </a:srgbClr>
                  </a:outerShdw>
                </a:effectLst>
                <a:sym typeface="+mn-ea"/>
              </a:rPr>
              <a:t>版本</a:t>
            </a:r>
            <a:r>
              <a:rPr lang="en-US" altLang="zh-CN" sz="2800" b="1" dirty="0">
                <a:solidFill>
                  <a:schemeClr val="accent1"/>
                </a:solidFill>
                <a:effectLst>
                  <a:outerShdw blurRad="38100" dist="25400" dir="5400000" algn="ctr" rotWithShape="0">
                    <a:srgbClr val="6E747A">
                      <a:alpha val="43000"/>
                    </a:srgbClr>
                  </a:outerShdw>
                </a:effectLst>
                <a:sym typeface="+mn-ea"/>
              </a:rPr>
              <a:t> ——</a:t>
            </a:r>
            <a:endParaRPr lang="en-US" altLang="zh-CN" sz="2800" b="1" dirty="0">
              <a:solidFill>
                <a:schemeClr val="accent1"/>
              </a:solidFill>
              <a:effectLst>
                <a:outerShdw blurRad="38100" dist="25400" dir="5400000" algn="ctr" rotWithShape="0">
                  <a:srgbClr val="6E747A">
                    <a:alpha val="43000"/>
                  </a:srgbClr>
                </a:outerShdw>
              </a:effectLst>
              <a:sym typeface="+mn-ea"/>
            </a:endParaRPr>
          </a:p>
        </p:txBody>
      </p:sp>
      <p:sp>
        <p:nvSpPr>
          <p:cNvPr id="26" name="矩形: 圆角 87"/>
          <p:cNvSpPr/>
          <p:nvPr/>
        </p:nvSpPr>
        <p:spPr>
          <a:xfrm>
            <a:off x="3529330" y="4718050"/>
            <a:ext cx="1766570" cy="387985"/>
          </a:xfrm>
          <a:prstGeom prst="roundRect">
            <a:avLst>
              <a:gd name="adj" fmla="val 50000"/>
            </a:avLst>
          </a:prstGeom>
        </p:spPr>
        <p:style>
          <a:lnRef idx="2">
            <a:schemeClr val="lt1"/>
          </a:lnRef>
          <a:fillRef idx="1">
            <a:schemeClr val="accent1"/>
          </a:fillRef>
          <a:effectRef idx="1">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b="1" dirty="0">
                <a:solidFill>
                  <a:schemeClr val="bg1"/>
                </a:solidFill>
                <a:latin typeface="汉仪文黑-75简" panose="00020600040101010101" charset="-122"/>
                <a:ea typeface="汉仪文黑-75简" panose="00020600040101010101" charset="-122"/>
                <a:cs typeface="汉仪文黑-75简" panose="00020600040101010101" charset="-122"/>
                <a:sym typeface="+mn-lt"/>
              </a:rPr>
              <a:t>主编：丁贵娥</a:t>
            </a:r>
            <a:endParaRPr lang="zh-CN" altLang="en-US" sz="1600" b="1" dirty="0">
              <a:solidFill>
                <a:schemeClr val="bg1"/>
              </a:solidFill>
              <a:latin typeface="汉仪文黑-75简" panose="00020600040101010101" charset="-122"/>
              <a:ea typeface="汉仪文黑-75简" panose="00020600040101010101" charset="-122"/>
              <a:cs typeface="汉仪文黑-75简" panose="00020600040101010101"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advTm="0">
        <p14:ripple/>
      </p:transition>
    </mc:Choice>
    <mc:Fallback>
      <p:transition spd="slow" advTm="0">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6" name="矩形 5"/>
          <p:cNvSpPr/>
          <p:nvPr/>
        </p:nvSpPr>
        <p:spPr>
          <a:xfrm>
            <a:off x="3903980" y="18669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pic>
        <p:nvPicPr>
          <p:cNvPr id="2" name="图片 1"/>
          <p:cNvPicPr>
            <a:picLocks noChangeAspect="1"/>
          </p:cNvPicPr>
          <p:nvPr/>
        </p:nvPicPr>
        <p:blipFill>
          <a:blip r:embed="rId1"/>
          <a:stretch>
            <a:fillRect/>
          </a:stretch>
        </p:blipFill>
        <p:spPr>
          <a:xfrm>
            <a:off x="504190" y="835660"/>
            <a:ext cx="11257915" cy="5791200"/>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7" name="矩形 6"/>
          <p:cNvSpPr/>
          <p:nvPr/>
        </p:nvSpPr>
        <p:spPr>
          <a:xfrm>
            <a:off x="5603875" y="18732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任务小结</a:t>
            </a:r>
            <a:endParaRPr lang="zh-CN" altLang="en-US">
              <a:solidFill>
                <a:schemeClr val="tx1"/>
              </a:solidFill>
            </a:endParaRPr>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11" name="矩形 10"/>
          <p:cNvSpPr/>
          <p:nvPr/>
        </p:nvSpPr>
        <p:spPr>
          <a:xfrm>
            <a:off x="960120" y="1503680"/>
            <a:ext cx="10217150" cy="1925320"/>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ctr" fontAlgn="auto">
              <a:lnSpc>
                <a:spcPct val="150000"/>
              </a:lnSpc>
              <a:buNone/>
            </a:pPr>
            <a:r>
              <a:rPr lang="zh-CN" altLang="en-US" sz="3200">
                <a:solidFill>
                  <a:schemeClr val="tx1"/>
                </a:solidFill>
                <a:sym typeface="+mn-ea"/>
              </a:rPr>
              <a:t>净现值函数：NPV（贴现率，收益1，收益2，...）  </a:t>
            </a:r>
            <a:endParaRPr lang="zh-CN" altLang="en-US" sz="32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36525" y="822325"/>
            <a:ext cx="11899900" cy="1910080"/>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【接情景任务 5-1】</a:t>
            </a:r>
            <a:r>
              <a:rPr sz="2400">
                <a:solidFill>
                  <a:schemeClr val="tx1"/>
                </a:solidFill>
                <a:latin typeface="微软雅黑" panose="020B0503020204020204" charset="-122"/>
                <a:ea typeface="微软雅黑" panose="020B0503020204020204" charset="-122"/>
                <a:cs typeface="微软雅黑" panose="020B0503020204020204" charset="-122"/>
                <a:sym typeface="+mn-ea"/>
              </a:rPr>
              <a:t>若投资回报期为5年，前四年收益不变，第5年赔了5 000元，请问净现值为多少？是否投资这个项目？</a:t>
            </a:r>
            <a:endParaRPr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学以致用</a:t>
            </a:r>
            <a:endParaRPr lang="zh-CN" altLang="en-US">
              <a:solidFill>
                <a:schemeClr val="tx1"/>
              </a:solidFill>
            </a:endParaRPr>
          </a:p>
        </p:txBody>
      </p:sp>
      <p:pic>
        <p:nvPicPr>
          <p:cNvPr id="14" name="图片 13"/>
          <p:cNvPicPr>
            <a:picLocks noChangeAspect="1"/>
          </p:cNvPicPr>
          <p:nvPr/>
        </p:nvPicPr>
        <p:blipFill>
          <a:blip r:embed="rId1"/>
          <a:stretch>
            <a:fillRect/>
          </a:stretch>
        </p:blipFill>
        <p:spPr>
          <a:xfrm>
            <a:off x="682625" y="2814955"/>
            <a:ext cx="10807700" cy="3801110"/>
          </a:xfrm>
          <a:prstGeom prst="rect">
            <a:avLst/>
          </a:prstGeom>
        </p:spPr>
      </p:pic>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5"/>
          <p:cNvSpPr/>
          <p:nvPr/>
        </p:nvSpPr>
        <p:spPr bwMode="auto">
          <a:xfrm>
            <a:off x="890954" y="1534522"/>
            <a:ext cx="3883197" cy="4006976"/>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gradFill>
            <a:lin ang="2400000"/>
          </a:gradFill>
          <a:ln>
            <a:solidFill>
              <a:srgbClr val="00B050"/>
            </a:solidFill>
          </a:ln>
        </p:spPr>
        <p:style>
          <a:lnRef idx="2">
            <a:schemeClr val="accent5"/>
          </a:lnRef>
          <a:fillRef idx="2">
            <a:schemeClr val="accent5"/>
          </a:fillRef>
          <a:effectRef idx="0">
            <a:srgbClr val="FFFFFF"/>
          </a:effectRef>
          <a:fontRef idx="minor">
            <a:schemeClr val="lt1"/>
          </a:fontRef>
        </p:style>
        <p:txBody>
          <a:bodyPr vert="horz" wrap="square" lIns="91406" tIns="45703" rIns="91406" bIns="45703" numCol="1" anchor="t" anchorCtr="0" compatLnSpc="1"/>
          <a:lstStyle/>
          <a:p>
            <a:endParaRPr lang="zh-CN" altLang="en-US"/>
          </a:p>
        </p:txBody>
      </p:sp>
      <p:sp>
        <p:nvSpPr>
          <p:cNvPr id="49" name="文本框 48"/>
          <p:cNvSpPr txBox="1"/>
          <p:nvPr/>
        </p:nvSpPr>
        <p:spPr>
          <a:xfrm>
            <a:off x="1230630" y="1998345"/>
            <a:ext cx="8202295" cy="3830955"/>
          </a:xfrm>
          <a:prstGeom prst="rect">
            <a:avLst/>
          </a:prstGeom>
          <a:noFill/>
        </p:spPr>
        <p:txBody>
          <a:bodyPr wrap="square" rtlCol="0">
            <a:spAutoFit/>
          </a:bodyPr>
          <a:lstStyle/>
          <a:p>
            <a:pPr>
              <a:lnSpc>
                <a:spcPct val="150000"/>
              </a:lnSpc>
            </a:pPr>
            <a:r>
              <a:rPr lang="en-US" altLang="zh-CN" sz="5400" b="1" dirty="0">
                <a:latin typeface="+mj-ea"/>
                <a:ea typeface="+mj-ea"/>
              </a:rPr>
              <a:t> 子任务 5.1.2  </a:t>
            </a:r>
            <a:endParaRPr lang="en-US" altLang="zh-CN" sz="5400" b="1" dirty="0">
              <a:latin typeface="+mj-ea"/>
              <a:ea typeface="+mj-ea"/>
            </a:endParaRPr>
          </a:p>
          <a:p>
            <a:pPr>
              <a:lnSpc>
                <a:spcPct val="150000"/>
              </a:lnSpc>
            </a:pPr>
            <a:r>
              <a:rPr lang="en-US" altLang="zh-CN" sz="5400" b="1" dirty="0">
                <a:latin typeface="+mj-ea"/>
                <a:ea typeface="+mj-ea"/>
              </a:rPr>
              <a:t>利用Excel计算内含报酬率</a:t>
            </a:r>
            <a:endParaRPr lang="en-US" altLang="zh-CN" sz="5400" b="1" dirty="0">
              <a:latin typeface="+mj-ea"/>
              <a:ea typeface="+mj-ea"/>
            </a:endParaRPr>
          </a:p>
          <a:p>
            <a:pPr>
              <a:lnSpc>
                <a:spcPct val="150000"/>
              </a:lnSpc>
            </a:pPr>
            <a:endParaRPr lang="zh-CN" sz="5400" b="1" dirty="0">
              <a:latin typeface="+mj-ea"/>
              <a:ea typeface="+mj-ea"/>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8997315" y="2239645"/>
            <a:ext cx="3261995" cy="46183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36525" y="822325"/>
            <a:ext cx="11899900" cy="1910080"/>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【情景任务 5-2】盛达公司想投资一个项目，初始投资额为70 000元，投资回报期为5年，预计每年带来的经营现金净流量如图5-4所示，请计算该项目的内含报酬率。假定期望报酬率为10%，请问是否投资该项目？</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矩形 3"/>
          <p:cNvSpPr/>
          <p:nvPr/>
        </p:nvSpPr>
        <p:spPr>
          <a:xfrm>
            <a:off x="504190" y="18542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tx1"/>
                </a:solidFill>
              </a:rPr>
              <a:t>情景引入</a:t>
            </a:r>
            <a:endParaRPr lang="zh-CN" altLang="en-US">
              <a:solidFill>
                <a:schemeClr val="tx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pic>
        <p:nvPicPr>
          <p:cNvPr id="3" name="图片 2"/>
          <p:cNvPicPr>
            <a:picLocks noChangeAspect="1"/>
          </p:cNvPicPr>
          <p:nvPr/>
        </p:nvPicPr>
        <p:blipFill>
          <a:blip r:embed="rId1"/>
          <a:stretch>
            <a:fillRect/>
          </a:stretch>
        </p:blipFill>
        <p:spPr>
          <a:xfrm>
            <a:off x="1242060" y="2822575"/>
            <a:ext cx="8797925" cy="3721100"/>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tx1"/>
                </a:solidFill>
              </a:rPr>
              <a:t>情景引入</a:t>
            </a:r>
            <a:endParaRPr lang="zh-CN" altLang="en-US">
              <a:solidFill>
                <a:schemeClr val="tx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100" name="文本框 99"/>
          <p:cNvSpPr txBox="1"/>
          <p:nvPr/>
        </p:nvSpPr>
        <p:spPr>
          <a:xfrm>
            <a:off x="158115" y="847725"/>
            <a:ext cx="11844655" cy="5215890"/>
          </a:xfrm>
          <a:prstGeom prst="rect">
            <a:avLst/>
          </a:prstGeom>
          <a:noFill/>
          <a:ln w="9525">
            <a:noFill/>
          </a:ln>
        </p:spPr>
        <p:txBody>
          <a:bodyPr wrap="square">
            <a:spAutoFit/>
          </a:bodyPr>
          <a:p>
            <a:pPr indent="0">
              <a:lnSpc>
                <a:spcPct val="150000"/>
              </a:lnSpc>
            </a:pPr>
            <a:r>
              <a:rPr lang="zh-CN" sz="2100" b="0">
                <a:solidFill>
                  <a:srgbClr val="18605A"/>
                </a:solidFill>
                <a:ea typeface="黑体" panose="02010609060101010101" charset="-122"/>
              </a:rPr>
              <a:t>（1）内含报酬率的概念</a:t>
            </a:r>
            <a:endParaRPr lang="zh-CN" b="0">
              <a:solidFill>
                <a:srgbClr val="231F20"/>
              </a:solidFill>
              <a:ea typeface="微软雅黑" panose="020B0503020204020204" charset="-122"/>
            </a:endParaRPr>
          </a:p>
          <a:p>
            <a:pPr indent="0">
              <a:lnSpc>
                <a:spcPct val="150000"/>
              </a:lnSpc>
            </a:pPr>
            <a:r>
              <a:rPr lang="en-US" altLang="zh-CN" b="0">
                <a:solidFill>
                  <a:srgbClr val="231F20"/>
                </a:solidFill>
                <a:ea typeface="微软雅黑" panose="020B0503020204020204" charset="-122"/>
              </a:rPr>
              <a:t>        </a:t>
            </a:r>
            <a:r>
              <a:rPr lang="zh-CN" b="0">
                <a:solidFill>
                  <a:srgbClr val="231F20"/>
                </a:solidFill>
                <a:ea typeface="微软雅黑" panose="020B0503020204020204" charset="-122"/>
              </a:rPr>
              <a:t>内含报酬率也称内部收益率，是指对投资方案未来的每年净流量进行贴现，使所得的现值恰好与原始投资额现值相等，从而使净现值等于零时的贴现率。</a:t>
            </a:r>
            <a:endParaRPr lang="zh-CN" sz="2100" b="0">
              <a:solidFill>
                <a:srgbClr val="ED028C"/>
              </a:solidFill>
              <a:ea typeface="黑体" panose="02010609060101010101" charset="-122"/>
            </a:endParaRPr>
          </a:p>
          <a:p>
            <a:pPr indent="0">
              <a:lnSpc>
                <a:spcPct val="150000"/>
              </a:lnSpc>
            </a:pPr>
            <a:r>
              <a:rPr lang="zh-CN" sz="2100" b="0">
                <a:solidFill>
                  <a:srgbClr val="18605A"/>
                </a:solidFill>
                <a:ea typeface="黑体" panose="02010609060101010101" charset="-122"/>
              </a:rPr>
              <a:t>（2）内含报酬率的公式</a:t>
            </a:r>
            <a:endParaRPr lang="zh-CN" b="0">
              <a:solidFill>
                <a:srgbClr val="231F20"/>
              </a:solidFill>
              <a:ea typeface="微软雅黑" panose="020B0503020204020204" charset="-122"/>
            </a:endParaRPr>
          </a:p>
          <a:p>
            <a:pPr indent="0">
              <a:lnSpc>
                <a:spcPct val="150000"/>
              </a:lnSpc>
            </a:pPr>
            <a:r>
              <a:rPr lang="en-US" altLang="zh-CN" b="0">
                <a:solidFill>
                  <a:srgbClr val="231F20"/>
                </a:solidFill>
                <a:ea typeface="微软雅黑" panose="020B0503020204020204" charset="-122"/>
              </a:rPr>
              <a:t>        </a:t>
            </a:r>
            <a:r>
              <a:rPr lang="zh-CN" b="0">
                <a:solidFill>
                  <a:srgbClr val="231F20"/>
                </a:solidFill>
                <a:ea typeface="微软雅黑" panose="020B0503020204020204" charset="-122"/>
              </a:rPr>
              <a:t>在计算方案的净现值时，以必要投资报酬率作为贴现率计算，净现值的结果往往是大于零或小于零，这就说明方案实际可能达到的投资报酬率大于或小于必要投资报酬率；而当净现值为零时，说明两种报酬率相等。根据这个原理，内含报酬率法就是要计算出使净现值等于零时的贴现率，这个贴现率就是投资方案的实际可能达到的投资报酬率。每年现金净流量相等是一种年金形式。通过查年金现值系数表，我们可计算出未来现金净流量现值，并令其净现值为零，即</a:t>
            </a:r>
            <a:endParaRPr lang="zh-CN" b="0">
              <a:solidFill>
                <a:srgbClr val="231F20"/>
              </a:solidFill>
              <a:ea typeface="微软雅黑" panose="020B0503020204020204" charset="-122"/>
            </a:endParaRPr>
          </a:p>
          <a:p>
            <a:pPr indent="0">
              <a:lnSpc>
                <a:spcPct val="150000"/>
              </a:lnSpc>
            </a:pPr>
            <a:r>
              <a:rPr lang="en-US" altLang="zh-CN" b="0">
                <a:solidFill>
                  <a:srgbClr val="231F20"/>
                </a:solidFill>
                <a:ea typeface="微软雅黑" panose="020B0503020204020204" charset="-122"/>
              </a:rPr>
              <a:t>                                          </a:t>
            </a:r>
            <a:r>
              <a:rPr lang="zh-CN" b="0">
                <a:solidFill>
                  <a:srgbClr val="231F20"/>
                </a:solidFill>
                <a:ea typeface="微软雅黑" panose="020B0503020204020204" charset="-122"/>
              </a:rPr>
              <a:t>未来每年现金净流量</a:t>
            </a:r>
            <a:r>
              <a:rPr lang="en-US" b="0">
                <a:solidFill>
                  <a:srgbClr val="231F20"/>
                </a:solidFill>
                <a:latin typeface="微软雅黑" panose="020B0503020204020204" charset="-122"/>
              </a:rPr>
              <a:t>  </a:t>
            </a:r>
            <a:r>
              <a:rPr lang="zh-CN" b="0">
                <a:solidFill>
                  <a:srgbClr val="231F20"/>
                </a:solidFill>
                <a:ea typeface="微软雅黑" panose="020B0503020204020204" charset="-122"/>
              </a:rPr>
              <a:t>× 年金现值系数 －原始投资额现值 =0</a:t>
            </a:r>
            <a:endParaRPr lang="zh-CN" b="0">
              <a:solidFill>
                <a:srgbClr val="231F20"/>
              </a:solidFill>
              <a:ea typeface="微软雅黑" panose="020B0503020204020204" charset="-122"/>
            </a:endParaRPr>
          </a:p>
          <a:p>
            <a:pPr indent="0">
              <a:lnSpc>
                <a:spcPct val="150000"/>
              </a:lnSpc>
            </a:pPr>
            <a:r>
              <a:rPr lang="en-US" altLang="zh-CN" b="0">
                <a:solidFill>
                  <a:srgbClr val="231F20"/>
                </a:solidFill>
                <a:ea typeface="微软雅黑" panose="020B0503020204020204" charset="-122"/>
              </a:rPr>
              <a:t>        </a:t>
            </a:r>
            <a:r>
              <a:rPr lang="zh-CN" b="0">
                <a:solidFill>
                  <a:srgbClr val="231F20"/>
                </a:solidFill>
                <a:ea typeface="微软雅黑" panose="020B0503020204020204" charset="-122"/>
              </a:rPr>
              <a:t>计算出净现值为零时的年金现值系数后，查阅年金现值系数表，即可找出相应的贴现率 i， 该贴现率就是方案的内含报酬率。</a:t>
            </a:r>
            <a:endParaRPr lang="zh-CN" altLang="en-US" b="0">
              <a:solidFill>
                <a:srgbClr val="231F20"/>
              </a:solidFill>
              <a:ea typeface="微软雅黑" panose="020B0503020204020204" charset="-122"/>
            </a:endParaRPr>
          </a:p>
        </p:txBody>
      </p:sp>
    </p:spTree>
    <p:custDataLst>
      <p:tags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36525" y="822325"/>
            <a:ext cx="11899900" cy="762635"/>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r>
              <a:rPr lang="zh-CN" altLang="en-US" sz="1400">
                <a:solidFill>
                  <a:schemeClr val="tx1"/>
                </a:solidFill>
                <a:latin typeface="微软雅黑" panose="020B0503020204020204" charset="-122"/>
                <a:ea typeface="微软雅黑" panose="020B0503020204020204" charset="-122"/>
                <a:cs typeface="微软雅黑" panose="020B0503020204020204" charset="-122"/>
                <a:sym typeface="+mn-ea"/>
              </a:rPr>
              <a:t>【情景任务 5-2】盛达公司想投资一个项目，初始投资额为70 000元，投资回报期为5年，预计每年带来的经营现金净流量如图5-4所示，请计算该项目的内含报酬率。假定期望报酬率为10%，请问是否投资该项目？</a:t>
            </a:r>
            <a:endParaRPr lang="zh-CN" altLang="en-US" sz="1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矩形 3"/>
          <p:cNvSpPr/>
          <p:nvPr/>
        </p:nvSpPr>
        <p:spPr>
          <a:xfrm>
            <a:off x="504190" y="18542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tx1"/>
                </a:solidFill>
              </a:rPr>
              <a:t>情景引入</a:t>
            </a:r>
            <a:endParaRPr lang="zh-CN" altLang="en-US">
              <a:solidFill>
                <a:schemeClr val="tx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100" name="文本框 99"/>
          <p:cNvSpPr txBox="1"/>
          <p:nvPr/>
        </p:nvSpPr>
        <p:spPr>
          <a:xfrm>
            <a:off x="-635" y="1584960"/>
            <a:ext cx="12192635" cy="4247515"/>
          </a:xfrm>
          <a:prstGeom prst="rect">
            <a:avLst/>
          </a:prstGeom>
          <a:noFill/>
          <a:ln w="9525">
            <a:noFill/>
          </a:ln>
        </p:spPr>
        <p:txBody>
          <a:bodyPr wrap="square">
            <a:noAutofit/>
          </a:bodyPr>
          <a:p>
            <a:pPr indent="0">
              <a:lnSpc>
                <a:spcPct val="150000"/>
              </a:lnSpc>
            </a:pPr>
            <a:r>
              <a:rPr sz="2000" b="0">
                <a:latin typeface="Calibri" panose="020F0502020204030204" charset="0"/>
                <a:ea typeface="宋体" panose="02010600030101010101" pitchFamily="2" charset="-122"/>
              </a:rPr>
              <a:t>任务解析：根据任务描述和内含报酬率的计算公式，可得</a:t>
            </a:r>
            <a:endParaRPr sz="2000" b="0">
              <a:latin typeface="Calibri" panose="020F0502020204030204" charset="0"/>
              <a:ea typeface="宋体" panose="02010600030101010101" pitchFamily="2" charset="-122"/>
            </a:endParaRPr>
          </a:p>
          <a:p>
            <a:pPr indent="0">
              <a:lnSpc>
                <a:spcPct val="150000"/>
              </a:lnSpc>
            </a:pPr>
            <a:r>
              <a:rPr sz="2000" b="0">
                <a:latin typeface="Calibri" panose="020F0502020204030204" charset="0"/>
                <a:ea typeface="宋体" panose="02010600030101010101" pitchFamily="2" charset="-122"/>
              </a:rPr>
              <a:t>NPV=15 000×（P/F，IRR，1）+12 000×（P/F，IRR，2）+13 000×（P/F，IRR，3）+31 000×（P/F，IRR，4）+36 000×（P/F，IRR，5）－70 000=0</a:t>
            </a:r>
            <a:r>
              <a:rPr lang="en-US" sz="2000" b="0">
                <a:latin typeface="Calibri" panose="020F0502020204030204" charset="0"/>
                <a:ea typeface="宋体" panose="02010600030101010101" pitchFamily="2" charset="-122"/>
              </a:rPr>
              <a:t>          </a:t>
            </a:r>
            <a:r>
              <a:rPr sz="2000" b="0">
                <a:latin typeface="Calibri" panose="020F0502020204030204" charset="0"/>
                <a:ea typeface="宋体" panose="02010600030101010101" pitchFamily="2" charset="-122"/>
              </a:rPr>
              <a:t>分别以12%、14%作为估计值进行测试，结果如下所示：</a:t>
            </a:r>
            <a:endParaRPr sz="2000" b="0">
              <a:latin typeface="Calibri" panose="020F0502020204030204" charset="0"/>
              <a:ea typeface="宋体" panose="02010600030101010101" pitchFamily="2" charset="-122"/>
            </a:endParaRPr>
          </a:p>
          <a:p>
            <a:pPr indent="0">
              <a:lnSpc>
                <a:spcPct val="150000"/>
              </a:lnSpc>
            </a:pPr>
            <a:r>
              <a:rPr sz="2000" b="0">
                <a:latin typeface="Calibri" panose="020F0502020204030204" charset="0"/>
                <a:ea typeface="宋体" panose="02010600030101010101" pitchFamily="2" charset="-122"/>
              </a:rPr>
              <a:t>估计值为12%时：</a:t>
            </a:r>
            <a:endParaRPr sz="2000" b="0">
              <a:latin typeface="Calibri" panose="020F0502020204030204" charset="0"/>
              <a:ea typeface="宋体" panose="02010600030101010101" pitchFamily="2" charset="-122"/>
            </a:endParaRPr>
          </a:p>
          <a:p>
            <a:pPr indent="0">
              <a:lnSpc>
                <a:spcPct val="150000"/>
              </a:lnSpc>
            </a:pPr>
            <a:r>
              <a:rPr sz="2000" b="0">
                <a:latin typeface="Calibri" panose="020F0502020204030204" charset="0"/>
                <a:ea typeface="宋体" panose="02010600030101010101" pitchFamily="2" charset="-122"/>
              </a:rPr>
              <a:t>NPV=15 000×（P/F，12%，1）+12 000×（P/F，12%，2）+13 000×（P/F，12%，3）+31 000×（P/F，12%，4）+36 000×（P/F，12%，5）－70 000</a:t>
            </a:r>
            <a:r>
              <a:rPr lang="en-US" sz="2000" b="0">
                <a:latin typeface="Calibri" panose="020F0502020204030204" charset="0"/>
                <a:ea typeface="宋体" panose="02010600030101010101" pitchFamily="2" charset="-122"/>
              </a:rPr>
              <a:t> </a:t>
            </a:r>
            <a:r>
              <a:rPr sz="2000" b="0">
                <a:latin typeface="Calibri" panose="020F0502020204030204" charset="0"/>
                <a:ea typeface="宋体" panose="02010600030101010101" pitchFamily="2" charset="-122"/>
              </a:rPr>
              <a:t>=2340.20</a:t>
            </a:r>
            <a:endParaRPr sz="2000" b="0">
              <a:latin typeface="Calibri" panose="020F0502020204030204" charset="0"/>
              <a:ea typeface="宋体" panose="02010600030101010101" pitchFamily="2" charset="-122"/>
            </a:endParaRPr>
          </a:p>
          <a:p>
            <a:pPr indent="0">
              <a:lnSpc>
                <a:spcPct val="150000"/>
              </a:lnSpc>
            </a:pPr>
            <a:r>
              <a:rPr sz="2000" b="0">
                <a:latin typeface="Calibri" panose="020F0502020204030204" charset="0"/>
                <a:ea typeface="宋体" panose="02010600030101010101" pitchFamily="2" charset="-122"/>
              </a:rPr>
              <a:t>估计值为14%时：</a:t>
            </a:r>
            <a:endParaRPr sz="2000" b="0">
              <a:latin typeface="Calibri" panose="020F0502020204030204" charset="0"/>
              <a:ea typeface="宋体" panose="02010600030101010101" pitchFamily="2" charset="-122"/>
            </a:endParaRPr>
          </a:p>
          <a:p>
            <a:pPr indent="0">
              <a:lnSpc>
                <a:spcPct val="150000"/>
              </a:lnSpc>
            </a:pPr>
            <a:r>
              <a:rPr sz="2000" b="0">
                <a:latin typeface="Calibri" panose="020F0502020204030204" charset="0"/>
                <a:ea typeface="宋体" panose="02010600030101010101" pitchFamily="2" charset="-122"/>
              </a:rPr>
              <a:t>NPV=15 000×（P/F，14%，1）+12 000×（P/F，14%，2）+13 000×（P/F，14%，3）+31 000×（P/F，14%，4）+36 000×（P/F，14%，5）－70 000</a:t>
            </a:r>
            <a:r>
              <a:rPr lang="en-US" sz="2000" b="0">
                <a:latin typeface="Calibri" panose="020F0502020204030204" charset="0"/>
                <a:ea typeface="宋体" panose="02010600030101010101" pitchFamily="2" charset="-122"/>
              </a:rPr>
              <a:t> </a:t>
            </a:r>
            <a:r>
              <a:rPr sz="2000" b="0">
                <a:latin typeface="Calibri" panose="020F0502020204030204" charset="0"/>
                <a:ea typeface="宋体" panose="02010600030101010101" pitchFamily="2" charset="-122"/>
              </a:rPr>
              <a:t>=-1779.5</a:t>
            </a:r>
            <a:endParaRPr sz="2000" b="0">
              <a:latin typeface="Calibri" panose="020F0502020204030204" charset="0"/>
              <a:ea typeface="宋体" panose="02010600030101010101" pitchFamily="2" charset="-122"/>
            </a:endParaRPr>
          </a:p>
          <a:p>
            <a:pPr indent="0">
              <a:lnSpc>
                <a:spcPct val="150000"/>
              </a:lnSpc>
            </a:pPr>
            <a:r>
              <a:rPr sz="2000" b="0">
                <a:latin typeface="Calibri" panose="020F0502020204030204" charset="0"/>
                <a:ea typeface="宋体" panose="02010600030101010101" pitchFamily="2" charset="-122"/>
              </a:rPr>
              <a:t>由上可知：该项目的内含报酬率在12%与14%之间，接着，采用插值法进行求解，得到方程式为：</a:t>
            </a:r>
            <a:endParaRPr sz="2000" b="0">
              <a:latin typeface="Calibri" panose="020F0502020204030204" charset="0"/>
              <a:ea typeface="宋体" panose="02010600030101010101" pitchFamily="2" charset="-122"/>
            </a:endParaRPr>
          </a:p>
          <a:p>
            <a:pPr indent="0">
              <a:lnSpc>
                <a:spcPct val="150000"/>
              </a:lnSpc>
            </a:pPr>
            <a:r>
              <a:rPr sz="2000" b="0">
                <a:latin typeface="Calibri" panose="020F0502020204030204" charset="0"/>
                <a:ea typeface="宋体" panose="02010600030101010101" pitchFamily="2" charset="-122"/>
              </a:rPr>
              <a:t>（12%－irr）÷（14%－12%）=（2340.20－0）÷（-1779.5－2340.20）</a:t>
            </a:r>
            <a:r>
              <a:rPr lang="en-US" sz="2000" b="0">
                <a:latin typeface="Calibri" panose="020F0502020204030204" charset="0"/>
                <a:ea typeface="宋体" panose="02010600030101010101" pitchFamily="2" charset="-122"/>
              </a:rPr>
              <a:t>    </a:t>
            </a:r>
            <a:r>
              <a:rPr sz="2000" b="0">
                <a:latin typeface="Calibri" panose="020F0502020204030204" charset="0"/>
                <a:ea typeface="宋体" panose="02010600030101010101" pitchFamily="2" charset="-122"/>
              </a:rPr>
              <a:t>得到irr=13.14%</a:t>
            </a:r>
            <a:endParaRPr sz="2000" b="0">
              <a:latin typeface="Calibri" panose="020F0502020204030204" charset="0"/>
              <a:ea typeface="宋体" panose="02010600030101010101" pitchFamily="2" charset="-122"/>
            </a:endParaRPr>
          </a:p>
        </p:txBody>
      </p:sp>
      <p:sp>
        <p:nvSpPr>
          <p:cNvPr id="2" name="矩形 1"/>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graphicFrame>
        <p:nvGraphicFramePr>
          <p:cNvPr id="2" name="表格 1"/>
          <p:cNvGraphicFramePr/>
          <p:nvPr>
            <p:custDataLst>
              <p:tags r:id="rId1"/>
            </p:custDataLst>
          </p:nvPr>
        </p:nvGraphicFramePr>
        <p:xfrm>
          <a:off x="803910" y="1377315"/>
          <a:ext cx="10429875" cy="2877185"/>
        </p:xfrm>
        <a:graphic>
          <a:graphicData uri="http://schemas.openxmlformats.org/drawingml/2006/table">
            <a:tbl>
              <a:tblPr firstRow="1" bandRow="1">
                <a:tableStyleId>{5C22544A-7EE6-4342-B048-85BDC9FD1C3A}</a:tableStyleId>
              </a:tblPr>
              <a:tblGrid>
                <a:gridCol w="2638425"/>
                <a:gridCol w="7791450"/>
              </a:tblGrid>
              <a:tr h="600710">
                <a:tc gridSpan="2">
                  <a:txBody>
                    <a:bodyPr/>
                    <a:p>
                      <a:pPr indent="0" algn="ctr" fontAlgn="auto">
                        <a:lnSpc>
                          <a:spcPct val="150000"/>
                        </a:lnSpc>
                        <a:buNone/>
                      </a:pPr>
                      <a:r>
                        <a:rPr lang="zh-CN" altLang="en-US" sz="2800">
                          <a:solidFill>
                            <a:schemeClr val="tx1"/>
                          </a:solidFill>
                          <a:sym typeface="+mn-ea"/>
                        </a:rPr>
                        <a:t>内含报酬率</a:t>
                      </a:r>
                      <a:r>
                        <a:rPr lang="zh-CN" altLang="en-US" sz="2800">
                          <a:solidFill>
                            <a:schemeClr val="tx1"/>
                          </a:solidFill>
                        </a:rPr>
                        <a:t>函数：</a:t>
                      </a:r>
                      <a:r>
                        <a:rPr lang="en-US" altLang="zh-CN" sz="2800">
                          <a:solidFill>
                            <a:schemeClr val="tx1"/>
                          </a:solidFill>
                        </a:rPr>
                        <a:t>IRR</a:t>
                      </a:r>
                      <a:endParaRPr lang="en-US" altLang="zh-CN" sz="2800">
                        <a:solidFill>
                          <a:schemeClr val="tx1"/>
                        </a:solidFill>
                        <a:sym typeface="Arial" panose="020B0604020202020204" pitchFamily="3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5">
                        <a:lumMod val="20000"/>
                        <a:lumOff val="80000"/>
                      </a:schemeClr>
                    </a:solidFill>
                  </a:tcPr>
                </a:tc>
                <a:tc h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5">
                        <a:lumMod val="20000"/>
                        <a:lumOff val="80000"/>
                      </a:schemeClr>
                    </a:solidFill>
                  </a:tcPr>
                </a:tc>
              </a:tr>
              <a:tr h="774065">
                <a:tc>
                  <a:txBody>
                    <a:bodyPr/>
                    <a:p>
                      <a:pPr indent="0" algn="ctr" fontAlgn="auto">
                        <a:lnSpc>
                          <a:spcPct val="160000"/>
                        </a:lnSpc>
                        <a:buNone/>
                      </a:pPr>
                      <a:r>
                        <a:rPr lang="zh-CN" altLang="en-US" sz="2800">
                          <a:solidFill>
                            <a:schemeClr val="tx1"/>
                          </a:solidFill>
                        </a:rPr>
                        <a:t>全称</a:t>
                      </a:r>
                      <a:endParaRPr lang="zh-CN" altLang="en-US" sz="2800">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5">
                        <a:lumMod val="20000"/>
                        <a:lumOff val="80000"/>
                      </a:schemeClr>
                    </a:solidFill>
                  </a:tcPr>
                </a:tc>
                <a:tc>
                  <a:txBody>
                    <a:bodyPr/>
                    <a:p>
                      <a:pPr indent="0" algn="l" fontAlgn="auto">
                        <a:lnSpc>
                          <a:spcPct val="150000"/>
                        </a:lnSpc>
                        <a:buNone/>
                      </a:pPr>
                      <a:r>
                        <a:rPr lang="en-US" altLang="zh-CN" sz="2800">
                          <a:solidFill>
                            <a:schemeClr val="tx1"/>
                          </a:solidFill>
                        </a:rPr>
                        <a:t>Internal Rate of Return</a:t>
                      </a:r>
                      <a:endParaRPr lang="en-US" altLang="zh-CN" sz="2800">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1371600">
                <a:tc>
                  <a:txBody>
                    <a:bodyPr/>
                    <a:p>
                      <a:pPr indent="0" algn="ctr" fontAlgn="auto">
                        <a:lnSpc>
                          <a:spcPct val="200000"/>
                        </a:lnSpc>
                        <a:buNone/>
                      </a:pPr>
                      <a:r>
                        <a:rPr lang="en-US" altLang="zh-CN" sz="2800">
                          <a:solidFill>
                            <a:schemeClr val="tx1"/>
                          </a:solidFill>
                        </a:rPr>
                        <a:t>语法</a:t>
                      </a:r>
                      <a:endParaRPr lang="en-US" altLang="zh-CN" sz="2800">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5">
                        <a:lumMod val="20000"/>
                        <a:lumOff val="80000"/>
                      </a:schemeClr>
                    </a:solidFill>
                  </a:tcPr>
                </a:tc>
                <a:tc>
                  <a:txBody>
                    <a:bodyPr/>
                    <a:p>
                      <a:pPr indent="0" algn="l" fontAlgn="auto">
                        <a:lnSpc>
                          <a:spcPct val="150000"/>
                        </a:lnSpc>
                        <a:buNone/>
                      </a:pPr>
                      <a:r>
                        <a:rPr lang="zh-CN" altLang="en-US" sz="2800">
                          <a:solidFill>
                            <a:schemeClr val="tx1"/>
                          </a:solidFill>
                        </a:rPr>
                        <a:t>IRR（现金流，[预估值]）  </a:t>
                      </a:r>
                      <a:endParaRPr lang="zh-CN" altLang="en-US" sz="2800">
                        <a:solidFill>
                          <a:schemeClr val="tx1"/>
                        </a:solidFill>
                      </a:endParaRPr>
                    </a:p>
                    <a:p>
                      <a:pPr indent="0" algn="l" fontAlgn="auto">
                        <a:lnSpc>
                          <a:spcPct val="150000"/>
                        </a:lnSpc>
                        <a:buNone/>
                      </a:pPr>
                      <a:r>
                        <a:rPr sz="2800">
                          <a:solidFill>
                            <a:schemeClr val="tx1"/>
                          </a:solidFill>
                        </a:rPr>
                        <a:t>IRR</a:t>
                      </a:r>
                      <a:r>
                        <a:rPr lang="zh-CN" sz="2800">
                          <a:solidFill>
                            <a:schemeClr val="tx1"/>
                          </a:solidFill>
                        </a:rPr>
                        <a:t>（</a:t>
                      </a:r>
                      <a:r>
                        <a:rPr sz="2800">
                          <a:solidFill>
                            <a:schemeClr val="tx1"/>
                          </a:solidFill>
                        </a:rPr>
                        <a:t>values, [guess]</a:t>
                      </a:r>
                      <a:r>
                        <a:rPr lang="zh-CN" sz="2800">
                          <a:solidFill>
                            <a:schemeClr val="tx1"/>
                          </a:solidFill>
                        </a:rPr>
                        <a:t>）</a:t>
                      </a:r>
                      <a:endParaRPr lang="zh-CN" sz="2800">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bl>
          </a:graphicData>
        </a:graphic>
      </p:graphicFrame>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6" name="矩形 5"/>
          <p:cNvSpPr/>
          <p:nvPr/>
        </p:nvSpPr>
        <p:spPr>
          <a:xfrm>
            <a:off x="3903980" y="18669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pic>
        <p:nvPicPr>
          <p:cNvPr id="3" name="图片 2"/>
          <p:cNvPicPr>
            <a:picLocks noChangeAspect="1"/>
          </p:cNvPicPr>
          <p:nvPr/>
        </p:nvPicPr>
        <p:blipFill>
          <a:blip r:embed="rId1"/>
          <a:stretch>
            <a:fillRect/>
          </a:stretch>
        </p:blipFill>
        <p:spPr>
          <a:xfrm>
            <a:off x="504190" y="902970"/>
            <a:ext cx="11066145" cy="5692775"/>
          </a:xfrm>
          <a:prstGeom prst="rect">
            <a:avLst/>
          </a:prstGeom>
        </p:spPr>
      </p:pic>
    </p:spTree>
    <p:custDataLst>
      <p:tags r:id="rId2"/>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7" name="矩形 6"/>
          <p:cNvSpPr/>
          <p:nvPr/>
        </p:nvSpPr>
        <p:spPr>
          <a:xfrm>
            <a:off x="5603875" y="18732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任务小结</a:t>
            </a:r>
            <a:endParaRPr lang="zh-CN" altLang="en-US">
              <a:solidFill>
                <a:schemeClr val="tx1"/>
              </a:solidFill>
            </a:endParaRPr>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11" name="矩形 10"/>
          <p:cNvSpPr/>
          <p:nvPr/>
        </p:nvSpPr>
        <p:spPr>
          <a:xfrm>
            <a:off x="960120" y="1503680"/>
            <a:ext cx="10217150" cy="1925320"/>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ctr" fontAlgn="auto">
              <a:lnSpc>
                <a:spcPct val="150000"/>
              </a:lnSpc>
              <a:buNone/>
            </a:pPr>
            <a:r>
              <a:rPr lang="zh-CN" altLang="en-US" sz="3200">
                <a:solidFill>
                  <a:schemeClr val="tx1"/>
                </a:solidFill>
                <a:sym typeface="+mn-ea"/>
              </a:rPr>
              <a:t>内含报酬率</a:t>
            </a:r>
            <a:r>
              <a:rPr lang="zh-CN" altLang="en-US" sz="3200">
                <a:solidFill>
                  <a:schemeClr val="tx1"/>
                </a:solidFill>
                <a:sym typeface="+mn-ea"/>
              </a:rPr>
              <a:t>函数：</a:t>
            </a:r>
            <a:r>
              <a:rPr lang="zh-CN" altLang="en-US" sz="3200">
                <a:solidFill>
                  <a:schemeClr val="tx1"/>
                </a:solidFill>
                <a:sym typeface="+mn-ea"/>
              </a:rPr>
              <a:t>IRR（现金流，[预估值]）  </a:t>
            </a:r>
            <a:r>
              <a:rPr lang="zh-CN" altLang="en-US" sz="3200">
                <a:solidFill>
                  <a:schemeClr val="tx1"/>
                </a:solidFill>
                <a:sym typeface="+mn-ea"/>
              </a:rPr>
              <a:t>  </a:t>
            </a:r>
            <a:endParaRPr lang="zh-CN" altLang="en-US" sz="32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5223192" y="817880"/>
            <a:ext cx="1745615" cy="706755"/>
          </a:xfrm>
          <a:prstGeom prst="rect">
            <a:avLst/>
          </a:prstGeom>
          <a:noFill/>
        </p:spPr>
        <p:txBody>
          <a:bodyPr wrap="square" rtlCol="0">
            <a:spAutoFit/>
          </a:bodyPr>
          <a:lstStyle/>
          <a:p>
            <a:pPr algn="dist"/>
            <a:r>
              <a:rPr lang="zh-CN" altLang="en-US" sz="4000" b="1" dirty="0">
                <a:solidFill>
                  <a:schemeClr val="accent1">
                    <a:lumMod val="75000"/>
                  </a:schemeClr>
                </a:solidFill>
              </a:rPr>
              <a:t>目录</a:t>
            </a:r>
            <a:endParaRPr lang="zh-CN" altLang="en-US" sz="4000" b="1" dirty="0">
              <a:solidFill>
                <a:schemeClr val="accent1">
                  <a:lumMod val="75000"/>
                </a:schemeClr>
              </a:solidFill>
            </a:endParaRPr>
          </a:p>
        </p:txBody>
      </p:sp>
      <p:sp>
        <p:nvSpPr>
          <p:cNvPr id="22" name="文本框 21"/>
          <p:cNvSpPr txBox="1"/>
          <p:nvPr/>
        </p:nvSpPr>
        <p:spPr>
          <a:xfrm>
            <a:off x="5223192" y="1544955"/>
            <a:ext cx="1673860" cy="398780"/>
          </a:xfrm>
          <a:prstGeom prst="rect">
            <a:avLst/>
          </a:prstGeom>
          <a:noFill/>
        </p:spPr>
        <p:txBody>
          <a:bodyPr wrap="square" rtlCol="0">
            <a:spAutoFit/>
          </a:bodyPr>
          <a:lstStyle/>
          <a:p>
            <a:pPr algn="dist"/>
            <a:r>
              <a:rPr lang="en-US" altLang="zh-CN" sz="2000" dirty="0">
                <a:solidFill>
                  <a:schemeClr val="accent1">
                    <a:lumMod val="75000"/>
                  </a:schemeClr>
                </a:solidFill>
              </a:rPr>
              <a:t>CONTENTS</a:t>
            </a:r>
            <a:endParaRPr lang="en-US" altLang="zh-CN" sz="2000" dirty="0">
              <a:solidFill>
                <a:schemeClr val="accent1">
                  <a:lumMod val="75000"/>
                </a:schemeClr>
              </a:solidFill>
            </a:endParaRPr>
          </a:p>
        </p:txBody>
      </p:sp>
      <p:grpSp>
        <p:nvGrpSpPr>
          <p:cNvPr id="14" name="组合 13"/>
          <p:cNvGrpSpPr/>
          <p:nvPr>
            <p:custDataLst>
              <p:tags r:id="rId1"/>
            </p:custDataLst>
          </p:nvPr>
        </p:nvGrpSpPr>
        <p:grpSpPr>
          <a:xfrm>
            <a:off x="2041841" y="2280680"/>
            <a:ext cx="3798570" cy="633095"/>
            <a:chOff x="5142" y="3536"/>
            <a:chExt cx="5982" cy="997"/>
          </a:xfrm>
        </p:grpSpPr>
        <p:sp>
          <p:nvSpPr>
            <p:cNvPr id="28" name="圆角矩形 27"/>
            <p:cNvSpPr/>
            <p:nvPr>
              <p:custDataLst>
                <p:tags r:id="rId2"/>
              </p:custDataLst>
            </p:nvPr>
          </p:nvSpPr>
          <p:spPr>
            <a:xfrm>
              <a:off x="5142" y="3536"/>
              <a:ext cx="997" cy="997"/>
            </a:xfrm>
            <a:prstGeom prst="round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charset="-122"/>
                  <a:ea typeface="微软雅黑" panose="020B0503020204020204" charset="-122"/>
                </a:rPr>
                <a:t>01</a:t>
              </a:r>
              <a:endParaRPr lang="en-US" altLang="zh-CN" sz="2400" dirty="0">
                <a:latin typeface="微软雅黑" panose="020B0503020204020204" charset="-122"/>
                <a:ea typeface="微软雅黑" panose="020B0503020204020204" charset="-122"/>
              </a:endParaRPr>
            </a:p>
          </p:txBody>
        </p:sp>
        <p:sp>
          <p:nvSpPr>
            <p:cNvPr id="4" name="文本框 3"/>
            <p:cNvSpPr txBox="1"/>
            <p:nvPr>
              <p:custDataLst>
                <p:tags r:id="rId3"/>
              </p:custDataLst>
            </p:nvPr>
          </p:nvSpPr>
          <p:spPr>
            <a:xfrm>
              <a:off x="6139" y="3536"/>
              <a:ext cx="4985" cy="871"/>
            </a:xfrm>
            <a:prstGeom prst="rect">
              <a:avLst/>
            </a:prstGeom>
            <a:noFill/>
          </p:spPr>
          <p:txBody>
            <a:bodyPr wrap="square" rtlCol="0" anchor="t">
              <a:spAutoFit/>
            </a:bodyPr>
            <a:lstStyle/>
            <a:p>
              <a:pPr algn="dist">
                <a:lnSpc>
                  <a:spcPct val="150000"/>
                </a:lnSpc>
                <a:buClrTx/>
                <a:buSzTx/>
                <a:buFontTx/>
              </a:pPr>
              <a:r>
                <a:rPr sz="2000" b="1" dirty="0">
                  <a:solidFill>
                    <a:schemeClr val="accent1">
                      <a:lumMod val="75000"/>
                    </a:schemeClr>
                  </a:solidFill>
                  <a:latin typeface="微软雅黑" panose="020B0503020204020204" charset="-122"/>
                  <a:ea typeface="微软雅黑" panose="020B0503020204020204" charset="-122"/>
                </a:rPr>
                <a:t>数据、公式和函数的应用</a:t>
              </a:r>
              <a:endParaRPr sz="2000" b="1" dirty="0">
                <a:solidFill>
                  <a:schemeClr val="accent1">
                    <a:lumMod val="75000"/>
                  </a:schemeClr>
                </a:solidFill>
                <a:latin typeface="微软雅黑" panose="020B0503020204020204" charset="-122"/>
                <a:ea typeface="微软雅黑" panose="020B0503020204020204" charset="-122"/>
                <a:sym typeface="+mn-ea"/>
              </a:endParaRPr>
            </a:p>
          </p:txBody>
        </p:sp>
      </p:grpSp>
      <p:grpSp>
        <p:nvGrpSpPr>
          <p:cNvPr id="16" name="组合 15"/>
          <p:cNvGrpSpPr/>
          <p:nvPr>
            <p:custDataLst>
              <p:tags r:id="rId4"/>
            </p:custDataLst>
          </p:nvPr>
        </p:nvGrpSpPr>
        <p:grpSpPr>
          <a:xfrm>
            <a:off x="6821486" y="2250200"/>
            <a:ext cx="4355465" cy="633095"/>
            <a:chOff x="6992" y="5301"/>
            <a:chExt cx="6859" cy="997"/>
          </a:xfrm>
        </p:grpSpPr>
        <p:sp>
          <p:nvSpPr>
            <p:cNvPr id="33" name="文本框 32"/>
            <p:cNvSpPr txBox="1"/>
            <p:nvPr>
              <p:custDataLst>
                <p:tags r:id="rId5"/>
              </p:custDataLst>
            </p:nvPr>
          </p:nvSpPr>
          <p:spPr>
            <a:xfrm>
              <a:off x="7988" y="5301"/>
              <a:ext cx="5863" cy="871"/>
            </a:xfrm>
            <a:prstGeom prst="rect">
              <a:avLst/>
            </a:prstGeom>
            <a:noFill/>
          </p:spPr>
          <p:txBody>
            <a:bodyPr wrap="square" rtlCol="0" anchor="t">
              <a:spAutoFit/>
            </a:bodyPr>
            <a:lstStyle/>
            <a:p>
              <a:pPr algn="dist">
                <a:lnSpc>
                  <a:spcPct val="150000"/>
                </a:lnSpc>
              </a:pPr>
              <a:r>
                <a:rPr lang="zh-CN" altLang="en-US" sz="2000" b="1" dirty="0">
                  <a:solidFill>
                    <a:schemeClr val="accent1">
                      <a:lumMod val="75000"/>
                    </a:schemeClr>
                  </a:solidFill>
                  <a:latin typeface="微软雅黑" panose="020B0503020204020204" charset="-122"/>
                  <a:ea typeface="微软雅黑" panose="020B0503020204020204" charset="-122"/>
                  <a:cs typeface="微软雅黑" panose="020B0503020204020204" charset="-122"/>
                  <a:sym typeface="+mn-ea"/>
                </a:rPr>
                <a:t>Excel 在资金时间价值中的应用</a:t>
              </a:r>
              <a:endParaRPr lang="en-US" altLang="zh-CN" sz="1000" dirty="0">
                <a:solidFill>
                  <a:schemeClr val="accent1">
                    <a:lumMod val="7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1" name="圆角矩形 10"/>
            <p:cNvSpPr/>
            <p:nvPr>
              <p:custDataLst>
                <p:tags r:id="rId6"/>
              </p:custDataLst>
            </p:nvPr>
          </p:nvSpPr>
          <p:spPr>
            <a:xfrm>
              <a:off x="6992" y="5301"/>
              <a:ext cx="997" cy="997"/>
            </a:xfrm>
            <a:prstGeom prst="round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charset="-122"/>
                  <a:ea typeface="微软雅黑" panose="020B0503020204020204" charset="-122"/>
                </a:rPr>
                <a:t>02</a:t>
              </a:r>
              <a:endParaRPr lang="en-US" altLang="zh-CN" sz="2400" dirty="0">
                <a:latin typeface="微软雅黑" panose="020B0503020204020204" charset="-122"/>
                <a:ea typeface="微软雅黑" panose="020B0503020204020204" charset="-122"/>
              </a:endParaRPr>
            </a:p>
          </p:txBody>
        </p:sp>
      </p:grpSp>
      <p:grpSp>
        <p:nvGrpSpPr>
          <p:cNvPr id="17" name="组合 16"/>
          <p:cNvGrpSpPr/>
          <p:nvPr>
            <p:custDataLst>
              <p:tags r:id="rId7"/>
            </p:custDataLst>
          </p:nvPr>
        </p:nvGrpSpPr>
        <p:grpSpPr>
          <a:xfrm>
            <a:off x="2041841" y="3176030"/>
            <a:ext cx="4083685" cy="654685"/>
            <a:chOff x="5142" y="6158"/>
            <a:chExt cx="6431" cy="1031"/>
          </a:xfrm>
        </p:grpSpPr>
        <p:sp>
          <p:nvSpPr>
            <p:cNvPr id="36" name="文本框 35"/>
            <p:cNvSpPr txBox="1"/>
            <p:nvPr>
              <p:custDataLst>
                <p:tags r:id="rId8"/>
              </p:custDataLst>
            </p:nvPr>
          </p:nvSpPr>
          <p:spPr>
            <a:xfrm>
              <a:off x="5999" y="6158"/>
              <a:ext cx="5574" cy="871"/>
            </a:xfrm>
            <a:prstGeom prst="rect">
              <a:avLst/>
            </a:prstGeom>
            <a:noFill/>
          </p:spPr>
          <p:txBody>
            <a:bodyPr wrap="square" rtlCol="0" anchor="t">
              <a:spAutoFit/>
            </a:bodyPr>
            <a:lstStyle/>
            <a:p>
              <a:pPr algn="dist">
                <a:lnSpc>
                  <a:spcPct val="150000"/>
                </a:lnSpc>
              </a:pPr>
              <a:r>
                <a:rPr sz="2000" b="1" dirty="0">
                  <a:solidFill>
                    <a:schemeClr val="accent1">
                      <a:lumMod val="75000"/>
                    </a:schemeClr>
                  </a:solidFill>
                  <a:latin typeface="微软雅黑" panose="020B0503020204020204" charset="-122"/>
                  <a:ea typeface="微软雅黑" panose="020B0503020204020204" charset="-122"/>
                  <a:sym typeface="+mn-ea"/>
                </a:rPr>
                <a:t> Excel 在筹资管理中的应用 </a:t>
              </a:r>
              <a:endParaRPr sz="2000" b="1" dirty="0">
                <a:solidFill>
                  <a:schemeClr val="accent1">
                    <a:lumMod val="75000"/>
                  </a:schemeClr>
                </a:solidFill>
                <a:latin typeface="微软雅黑" panose="020B0503020204020204" charset="-122"/>
                <a:ea typeface="微软雅黑" panose="020B0503020204020204" charset="-122"/>
                <a:sym typeface="+mn-ea"/>
              </a:endParaRPr>
            </a:p>
          </p:txBody>
        </p:sp>
        <p:sp>
          <p:nvSpPr>
            <p:cNvPr id="12" name="圆角矩形 11"/>
            <p:cNvSpPr/>
            <p:nvPr>
              <p:custDataLst>
                <p:tags r:id="rId9"/>
              </p:custDataLst>
            </p:nvPr>
          </p:nvSpPr>
          <p:spPr>
            <a:xfrm>
              <a:off x="5142" y="6192"/>
              <a:ext cx="997" cy="997"/>
            </a:xfrm>
            <a:prstGeom prst="round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微软雅黑" panose="020B0503020204020204" charset="-122"/>
                  <a:ea typeface="微软雅黑" panose="020B0503020204020204" charset="-122"/>
                </a:rPr>
                <a:t>03</a:t>
              </a:r>
              <a:endParaRPr lang="en-US" altLang="zh-CN" sz="2400">
                <a:latin typeface="微软雅黑" panose="020B0503020204020204" charset="-122"/>
                <a:ea typeface="微软雅黑" panose="020B0503020204020204" charset="-122"/>
              </a:endParaRPr>
            </a:p>
          </p:txBody>
        </p:sp>
      </p:grpSp>
      <p:grpSp>
        <p:nvGrpSpPr>
          <p:cNvPr id="18" name="组合 17"/>
          <p:cNvGrpSpPr/>
          <p:nvPr>
            <p:custDataLst>
              <p:tags r:id="rId10"/>
            </p:custDataLst>
          </p:nvPr>
        </p:nvGrpSpPr>
        <p:grpSpPr>
          <a:xfrm>
            <a:off x="6821486" y="3199525"/>
            <a:ext cx="4355465" cy="633095"/>
            <a:chOff x="6407" y="7952"/>
            <a:chExt cx="6859" cy="997"/>
          </a:xfrm>
        </p:grpSpPr>
        <p:sp>
          <p:nvSpPr>
            <p:cNvPr id="39" name="文本框 38"/>
            <p:cNvSpPr txBox="1"/>
            <p:nvPr>
              <p:custDataLst>
                <p:tags r:id="rId11"/>
              </p:custDataLst>
            </p:nvPr>
          </p:nvSpPr>
          <p:spPr>
            <a:xfrm>
              <a:off x="7405" y="7952"/>
              <a:ext cx="5861" cy="871"/>
            </a:xfrm>
            <a:prstGeom prst="rect">
              <a:avLst/>
            </a:prstGeom>
            <a:noFill/>
          </p:spPr>
          <p:txBody>
            <a:bodyPr wrap="square" rtlCol="0" anchor="t">
              <a:spAutoFit/>
            </a:bodyPr>
            <a:lstStyle/>
            <a:p>
              <a:pPr algn="dist">
                <a:lnSpc>
                  <a:spcPct val="150000"/>
                </a:lnSpc>
              </a:pPr>
              <a:r>
                <a:rPr sz="2000" b="1" dirty="0">
                  <a:solidFill>
                    <a:schemeClr val="accent1">
                      <a:lumMod val="75000"/>
                    </a:schemeClr>
                  </a:solidFill>
                  <a:latin typeface="微软雅黑" panose="020B0503020204020204" charset="-122"/>
                  <a:ea typeface="微软雅黑" panose="020B0503020204020204" charset="-122"/>
                  <a:sym typeface="+mn-ea"/>
                </a:rPr>
                <a:t>Excel 在营运资金管理中的应用</a:t>
              </a:r>
              <a:endParaRPr sz="2000" b="1" dirty="0">
                <a:solidFill>
                  <a:schemeClr val="accent1">
                    <a:lumMod val="75000"/>
                  </a:schemeClr>
                </a:solidFill>
                <a:latin typeface="微软雅黑" panose="020B0503020204020204" charset="-122"/>
                <a:ea typeface="微软雅黑" panose="020B0503020204020204" charset="-122"/>
                <a:sym typeface="+mn-ea"/>
              </a:endParaRPr>
            </a:p>
          </p:txBody>
        </p:sp>
        <p:sp>
          <p:nvSpPr>
            <p:cNvPr id="13" name="圆角矩形 12"/>
            <p:cNvSpPr/>
            <p:nvPr>
              <p:custDataLst>
                <p:tags r:id="rId12"/>
              </p:custDataLst>
            </p:nvPr>
          </p:nvSpPr>
          <p:spPr>
            <a:xfrm>
              <a:off x="6407" y="7952"/>
              <a:ext cx="997" cy="997"/>
            </a:xfrm>
            <a:prstGeom prst="round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charset="-122"/>
                  <a:ea typeface="微软雅黑" panose="020B0503020204020204" charset="-122"/>
                </a:rPr>
                <a:t>04</a:t>
              </a:r>
              <a:endParaRPr lang="en-US" altLang="zh-CN" sz="2400" dirty="0">
                <a:latin typeface="微软雅黑" panose="020B0503020204020204" charset="-122"/>
                <a:ea typeface="微软雅黑" panose="020B0503020204020204" charset="-122"/>
              </a:endParaRPr>
            </a:p>
          </p:txBody>
        </p:sp>
      </p:grpSp>
      <p:grpSp>
        <p:nvGrpSpPr>
          <p:cNvPr id="31" name="组合 30"/>
          <p:cNvGrpSpPr/>
          <p:nvPr>
            <p:custDataLst>
              <p:tags r:id="rId13"/>
            </p:custDataLst>
          </p:nvPr>
        </p:nvGrpSpPr>
        <p:grpSpPr>
          <a:xfrm>
            <a:off x="2041841" y="4071600"/>
            <a:ext cx="3905885" cy="633095"/>
            <a:chOff x="5142" y="3536"/>
            <a:chExt cx="6151" cy="997"/>
          </a:xfrm>
        </p:grpSpPr>
        <p:sp>
          <p:nvSpPr>
            <p:cNvPr id="32" name="圆角矩形 27"/>
            <p:cNvSpPr/>
            <p:nvPr>
              <p:custDataLst>
                <p:tags r:id="rId14"/>
              </p:custDataLst>
            </p:nvPr>
          </p:nvSpPr>
          <p:spPr>
            <a:xfrm>
              <a:off x="5142" y="3536"/>
              <a:ext cx="997" cy="997"/>
            </a:xfrm>
            <a:prstGeom prst="round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charset="-122"/>
                  <a:ea typeface="微软雅黑" panose="020B0503020204020204" charset="-122"/>
                </a:rPr>
                <a:t>05</a:t>
              </a:r>
              <a:endParaRPr lang="en-US" altLang="zh-CN" sz="2400" dirty="0">
                <a:latin typeface="微软雅黑" panose="020B0503020204020204" charset="-122"/>
                <a:ea typeface="微软雅黑" panose="020B0503020204020204" charset="-122"/>
              </a:endParaRPr>
            </a:p>
          </p:txBody>
        </p:sp>
        <p:sp>
          <p:nvSpPr>
            <p:cNvPr id="34" name="文本框 33"/>
            <p:cNvSpPr txBox="1"/>
            <p:nvPr>
              <p:custDataLst>
                <p:tags r:id="rId15"/>
              </p:custDataLst>
            </p:nvPr>
          </p:nvSpPr>
          <p:spPr>
            <a:xfrm>
              <a:off x="5999" y="3577"/>
              <a:ext cx="5294" cy="886"/>
            </a:xfrm>
            <a:prstGeom prst="rect">
              <a:avLst/>
            </a:prstGeom>
            <a:noFill/>
          </p:spPr>
          <p:txBody>
            <a:bodyPr wrap="square" rtlCol="0" anchor="t">
              <a:noAutofit/>
            </a:bodyPr>
            <a:lstStyle/>
            <a:p>
              <a:pPr algn="dist">
                <a:lnSpc>
                  <a:spcPct val="150000"/>
                </a:lnSpc>
              </a:pPr>
              <a:r>
                <a:rPr sz="2000" b="1" dirty="0">
                  <a:solidFill>
                    <a:schemeClr val="accent1">
                      <a:lumMod val="75000"/>
                    </a:schemeClr>
                  </a:solidFill>
                  <a:latin typeface="微软雅黑" panose="020B0503020204020204" charset="-122"/>
                  <a:ea typeface="微软雅黑" panose="020B0503020204020204" charset="-122"/>
                  <a:cs typeface="微软雅黑" panose="020B0503020204020204" charset="-122"/>
                  <a:sym typeface="+mn-ea"/>
                </a:rPr>
                <a:t> </a:t>
              </a:r>
              <a:r>
                <a:rPr lang="zh-CN" altLang="en-US" sz="2000" b="1" dirty="0">
                  <a:solidFill>
                    <a:srgbClr val="FF0000"/>
                  </a:solidFill>
                  <a:latin typeface="微软雅黑" panose="020B0503020204020204" charset="-122"/>
                  <a:ea typeface="微软雅黑" panose="020B0503020204020204" charset="-122"/>
                  <a:sym typeface="+mn-ea"/>
                </a:rPr>
                <a:t>Excel 在投资管理中的应用</a:t>
              </a:r>
              <a:r>
                <a:rPr sz="2000" b="1" dirty="0">
                  <a:solidFill>
                    <a:schemeClr val="accent1">
                      <a:lumMod val="75000"/>
                    </a:schemeClr>
                  </a:solidFill>
                  <a:latin typeface="微软雅黑" panose="020B0503020204020204" charset="-122"/>
                  <a:ea typeface="微软雅黑" panose="020B0503020204020204" charset="-122"/>
                  <a:cs typeface="微软雅黑" panose="020B0503020204020204" charset="-122"/>
                  <a:sym typeface="+mn-ea"/>
                </a:rPr>
                <a:t> </a:t>
              </a:r>
              <a:endParaRPr sz="2000" b="1" dirty="0">
                <a:solidFill>
                  <a:schemeClr val="accent1">
                    <a:lumMod val="75000"/>
                  </a:schemeClr>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35" name="组合 34"/>
          <p:cNvGrpSpPr/>
          <p:nvPr>
            <p:custDataLst>
              <p:tags r:id="rId16"/>
            </p:custDataLst>
          </p:nvPr>
        </p:nvGrpSpPr>
        <p:grpSpPr>
          <a:xfrm>
            <a:off x="2041841" y="4945360"/>
            <a:ext cx="4406900" cy="633095"/>
            <a:chOff x="-2283" y="6682"/>
            <a:chExt cx="6940" cy="997"/>
          </a:xfrm>
        </p:grpSpPr>
        <p:sp>
          <p:nvSpPr>
            <p:cNvPr id="37" name="文本框 36"/>
            <p:cNvSpPr txBox="1"/>
            <p:nvPr>
              <p:custDataLst>
                <p:tags r:id="rId17"/>
              </p:custDataLst>
            </p:nvPr>
          </p:nvSpPr>
          <p:spPr>
            <a:xfrm>
              <a:off x="-1286" y="6682"/>
              <a:ext cx="5943" cy="871"/>
            </a:xfrm>
            <a:prstGeom prst="rect">
              <a:avLst/>
            </a:prstGeom>
            <a:noFill/>
          </p:spPr>
          <p:txBody>
            <a:bodyPr wrap="square" rtlCol="0" anchor="t">
              <a:spAutoFit/>
            </a:bodyPr>
            <a:lstStyle/>
            <a:p>
              <a:pPr algn="dist">
                <a:lnSpc>
                  <a:spcPct val="150000"/>
                </a:lnSpc>
              </a:pPr>
              <a:r>
                <a:rPr sz="2000" b="1" dirty="0">
                  <a:solidFill>
                    <a:schemeClr val="accent1">
                      <a:lumMod val="75000"/>
                    </a:schemeClr>
                  </a:solidFill>
                  <a:latin typeface="微软雅黑" panose="020B0503020204020204" charset="-122"/>
                  <a:ea typeface="微软雅黑" panose="020B0503020204020204" charset="-122"/>
                  <a:cs typeface="微软雅黑" panose="020B0503020204020204" charset="-122"/>
                </a:rPr>
                <a:t>Excel 在财务分析管理中的应用</a:t>
              </a:r>
              <a:endParaRPr sz="2000" b="1" dirty="0">
                <a:solidFill>
                  <a:schemeClr val="accent1">
                    <a:lumMod val="75000"/>
                  </a:schemeClr>
                </a:solidFill>
                <a:latin typeface="微软雅黑" panose="020B0503020204020204" charset="-122"/>
                <a:ea typeface="微软雅黑" panose="020B0503020204020204" charset="-122"/>
                <a:cs typeface="微软雅黑" panose="020B0503020204020204" charset="-122"/>
              </a:endParaRPr>
            </a:p>
          </p:txBody>
        </p:sp>
        <p:sp>
          <p:nvSpPr>
            <p:cNvPr id="38" name="圆角矩形 10"/>
            <p:cNvSpPr/>
            <p:nvPr>
              <p:custDataLst>
                <p:tags r:id="rId18"/>
              </p:custDataLst>
            </p:nvPr>
          </p:nvSpPr>
          <p:spPr>
            <a:xfrm>
              <a:off x="-2283" y="6682"/>
              <a:ext cx="997" cy="997"/>
            </a:xfrm>
            <a:prstGeom prst="round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charset="-122"/>
                  <a:ea typeface="微软雅黑" panose="020B0503020204020204" charset="-122"/>
                </a:rPr>
                <a:t>07</a:t>
              </a:r>
              <a:endParaRPr lang="en-US" altLang="zh-CN" sz="2400" dirty="0">
                <a:latin typeface="微软雅黑" panose="020B0503020204020204" charset="-122"/>
                <a:ea typeface="微软雅黑" panose="020B0503020204020204" charset="-122"/>
              </a:endParaRPr>
            </a:p>
          </p:txBody>
        </p:sp>
      </p:grpSp>
      <p:sp>
        <p:nvSpPr>
          <p:cNvPr id="5" name="文本框 4"/>
          <p:cNvSpPr txBox="1"/>
          <p:nvPr/>
        </p:nvSpPr>
        <p:spPr>
          <a:xfrm>
            <a:off x="647700" y="86995"/>
            <a:ext cx="2434590" cy="645160"/>
          </a:xfrm>
          <a:prstGeom prst="rect">
            <a:avLst/>
          </a:prstGeom>
          <a:noFill/>
        </p:spPr>
        <p:txBody>
          <a:bodyPr wrap="square" rtlCol="0">
            <a:spAutoFit/>
          </a:bodyPr>
          <a:p>
            <a:r>
              <a:rPr lang="zh-CN" altLang="en-US" sz="3600" b="1">
                <a:ln w="15875"/>
                <a:gradFill>
                  <a:gsLst>
                    <a:gs pos="0">
                      <a:schemeClr val="accent1">
                        <a:hueMod val="80000"/>
                      </a:schemeClr>
                    </a:gs>
                    <a:gs pos="100000">
                      <a:schemeClr val="accent1">
                        <a:alpha val="100000"/>
                      </a:schemeClr>
                    </a:gs>
                  </a:gsLst>
                  <a:lin ang="2700000" scaled="0"/>
                </a:gradFill>
                <a:effectLst>
                  <a:outerShdw blurRad="38100" dist="38100" dir="2700000" algn="tl">
                    <a:srgbClr val="000000">
                      <a:alpha val="43137"/>
                    </a:srgbClr>
                  </a:outerShdw>
                </a:effectLst>
              </a:rPr>
              <a:t>教学内容</a:t>
            </a:r>
            <a:endParaRPr lang="zh-CN" altLang="en-US" sz="3600" b="1">
              <a:ln w="15875"/>
              <a:gradFill>
                <a:gsLst>
                  <a:gs pos="0">
                    <a:schemeClr val="accent1">
                      <a:hueMod val="80000"/>
                    </a:schemeClr>
                  </a:gs>
                  <a:gs pos="100000">
                    <a:schemeClr val="accent1">
                      <a:alpha val="100000"/>
                    </a:schemeClr>
                  </a:gs>
                </a:gsLst>
                <a:lin ang="2700000" scaled="0"/>
              </a:gradFill>
              <a:effectLst>
                <a:outerShdw blurRad="38100" dist="38100" dir="2700000" algn="tl">
                  <a:srgbClr val="000000">
                    <a:alpha val="43137"/>
                  </a:srgbClr>
                </a:outerShdw>
              </a:effectLst>
            </a:endParaRPr>
          </a:p>
        </p:txBody>
      </p:sp>
      <p:pic>
        <p:nvPicPr>
          <p:cNvPr id="10" name="图片 9"/>
          <p:cNvPicPr>
            <a:picLocks noChangeAspect="1"/>
          </p:cNvPicPr>
          <p:nvPr/>
        </p:nvPicPr>
        <p:blipFill>
          <a:blip r:embed="rId19"/>
          <a:stretch>
            <a:fillRect/>
          </a:stretch>
        </p:blipFill>
        <p:spPr>
          <a:xfrm>
            <a:off x="0" y="689610"/>
            <a:ext cx="1953895" cy="5746750"/>
          </a:xfrm>
          <a:prstGeom prst="rect">
            <a:avLst/>
          </a:prstGeom>
        </p:spPr>
      </p:pic>
      <p:sp>
        <p:nvSpPr>
          <p:cNvPr id="23" name="圆角矩形 22"/>
          <p:cNvSpPr/>
          <p:nvPr>
            <p:custDataLst>
              <p:tags r:id="rId20"/>
            </p:custDataLst>
          </p:nvPr>
        </p:nvSpPr>
        <p:spPr>
          <a:xfrm>
            <a:off x="6819581" y="4098050"/>
            <a:ext cx="633095" cy="633095"/>
          </a:xfrm>
          <a:prstGeom prst="round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dirty="0">
                <a:latin typeface="微软雅黑" panose="020B0503020204020204" charset="-122"/>
                <a:ea typeface="微软雅黑" panose="020B0503020204020204" charset="-122"/>
              </a:rPr>
              <a:t>06</a:t>
            </a:r>
            <a:endParaRPr lang="en-US" altLang="zh-CN" sz="2400" dirty="0">
              <a:latin typeface="微软雅黑" panose="020B0503020204020204" charset="-122"/>
              <a:ea typeface="微软雅黑" panose="020B0503020204020204" charset="-122"/>
            </a:endParaRPr>
          </a:p>
        </p:txBody>
      </p:sp>
      <p:sp>
        <p:nvSpPr>
          <p:cNvPr id="24" name="文本框 23"/>
          <p:cNvSpPr txBox="1"/>
          <p:nvPr>
            <p:custDataLst>
              <p:tags r:id="rId21"/>
            </p:custDataLst>
          </p:nvPr>
        </p:nvSpPr>
        <p:spPr>
          <a:xfrm>
            <a:off x="7455216" y="4072650"/>
            <a:ext cx="3721735" cy="553085"/>
          </a:xfrm>
          <a:prstGeom prst="rect">
            <a:avLst/>
          </a:prstGeom>
          <a:noFill/>
        </p:spPr>
        <p:txBody>
          <a:bodyPr wrap="square" rtlCol="0" anchor="t">
            <a:spAutoFit/>
          </a:bodyPr>
          <a:p>
            <a:pPr algn="dist">
              <a:lnSpc>
                <a:spcPct val="150000"/>
              </a:lnSpc>
            </a:pPr>
            <a:r>
              <a:rPr sz="2000" b="1" dirty="0">
                <a:solidFill>
                  <a:schemeClr val="accent1">
                    <a:lumMod val="75000"/>
                  </a:schemeClr>
                </a:solidFill>
                <a:latin typeface="微软雅黑" panose="020B0503020204020204" charset="-122"/>
                <a:ea typeface="微软雅黑" panose="020B0503020204020204" charset="-122"/>
                <a:sym typeface="+mn-ea"/>
              </a:rPr>
              <a:t>Excel 在会计核算管理中的应用</a:t>
            </a:r>
            <a:endParaRPr sz="2000" b="1" dirty="0">
              <a:solidFill>
                <a:schemeClr val="accent1">
                  <a:lumMod val="75000"/>
                </a:schemeClr>
              </a:solidFill>
              <a:latin typeface="微软雅黑" panose="020B0503020204020204" charset="-122"/>
              <a:ea typeface="微软雅黑" panose="020B0503020204020204" charset="-122"/>
              <a:sym typeface="+mn-ea"/>
            </a:endParaRPr>
          </a:p>
        </p:txBody>
      </p:sp>
      <p:sp>
        <p:nvSpPr>
          <p:cNvPr id="25" name="圆角矩形 24"/>
          <p:cNvSpPr/>
          <p:nvPr>
            <p:custDataLst>
              <p:tags r:id="rId22"/>
            </p:custDataLst>
          </p:nvPr>
        </p:nvSpPr>
        <p:spPr>
          <a:xfrm>
            <a:off x="6819581" y="4945140"/>
            <a:ext cx="633095" cy="633095"/>
          </a:xfrm>
          <a:prstGeom prst="round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dirty="0">
                <a:latin typeface="微软雅黑" panose="020B0503020204020204" charset="-122"/>
                <a:ea typeface="微软雅黑" panose="020B0503020204020204" charset="-122"/>
              </a:rPr>
              <a:t>08</a:t>
            </a:r>
            <a:endParaRPr lang="en-US" altLang="zh-CN" sz="2400" dirty="0">
              <a:latin typeface="微软雅黑" panose="020B0503020204020204" charset="-122"/>
              <a:ea typeface="微软雅黑" panose="020B0503020204020204" charset="-122"/>
            </a:endParaRPr>
          </a:p>
        </p:txBody>
      </p:sp>
      <p:sp>
        <p:nvSpPr>
          <p:cNvPr id="26" name="文本框 25"/>
          <p:cNvSpPr txBox="1"/>
          <p:nvPr>
            <p:custDataLst>
              <p:tags r:id="rId23"/>
            </p:custDataLst>
          </p:nvPr>
        </p:nvSpPr>
        <p:spPr>
          <a:xfrm>
            <a:off x="7452676" y="4945140"/>
            <a:ext cx="3721735" cy="553085"/>
          </a:xfrm>
          <a:prstGeom prst="rect">
            <a:avLst/>
          </a:prstGeom>
          <a:noFill/>
        </p:spPr>
        <p:txBody>
          <a:bodyPr wrap="square" rtlCol="0" anchor="t">
            <a:spAutoFit/>
          </a:bodyPr>
          <a:p>
            <a:pPr algn="dist">
              <a:lnSpc>
                <a:spcPct val="150000"/>
              </a:lnSpc>
            </a:pPr>
            <a:r>
              <a:rPr sz="2000" b="1" dirty="0">
                <a:solidFill>
                  <a:schemeClr val="accent1">
                    <a:lumMod val="75000"/>
                  </a:schemeClr>
                </a:solidFill>
                <a:latin typeface="微软雅黑" panose="020B0503020204020204" charset="-122"/>
                <a:ea typeface="微软雅黑" panose="020B0503020204020204" charset="-122"/>
                <a:sym typeface="+mn-ea"/>
              </a:rPr>
              <a:t>Excel 在固定资产管理中的应用</a:t>
            </a:r>
            <a:endParaRPr sz="2000" b="1" dirty="0">
              <a:solidFill>
                <a:schemeClr val="accent1">
                  <a:lumMod val="75000"/>
                </a:schemeClr>
              </a:solidFill>
              <a:latin typeface="微软雅黑" panose="020B0503020204020204" charset="-122"/>
              <a:ea typeface="微软雅黑" panose="020B0503020204020204" charset="-122"/>
              <a:sym typeface="+mn-ea"/>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36525" y="822325"/>
            <a:ext cx="11899900" cy="4182110"/>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r>
              <a:rPr lang="zh-CN" sz="2400">
                <a:solidFill>
                  <a:schemeClr val="tx1"/>
                </a:solidFill>
                <a:latin typeface="微软雅黑" panose="020B0503020204020204" charset="-122"/>
                <a:ea typeface="微软雅黑" panose="020B0503020204020204" charset="-122"/>
                <a:cs typeface="微软雅黑" panose="020B0503020204020204" charset="-122"/>
                <a:sym typeface="+mn-ea"/>
              </a:rPr>
              <a:t>【</a:t>
            </a:r>
            <a:r>
              <a:rPr sz="2400">
                <a:solidFill>
                  <a:schemeClr val="tx1"/>
                </a:solidFill>
                <a:latin typeface="微软雅黑" panose="020B0503020204020204" charset="-122"/>
                <a:ea typeface="微软雅黑" panose="020B0503020204020204" charset="-122"/>
                <a:cs typeface="微软雅黑" panose="020B0503020204020204" charset="-122"/>
                <a:sym typeface="+mn-ea"/>
              </a:rPr>
              <a:t>实训5-2</a:t>
            </a:r>
            <a:r>
              <a:rPr lang="zh-CN" sz="2400">
                <a:solidFill>
                  <a:schemeClr val="tx1"/>
                </a:solidFill>
                <a:latin typeface="微软雅黑" panose="020B0503020204020204" charset="-122"/>
                <a:ea typeface="微软雅黑" panose="020B0503020204020204" charset="-122"/>
                <a:cs typeface="微软雅黑" panose="020B0503020204020204" charset="-122"/>
                <a:sym typeface="+mn-ea"/>
              </a:rPr>
              <a:t>】</a:t>
            </a:r>
            <a:endParaRPr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sz="2400">
                <a:solidFill>
                  <a:schemeClr val="tx1"/>
                </a:solidFill>
                <a:latin typeface="微软雅黑" panose="020B0503020204020204" charset="-122"/>
                <a:ea typeface="微软雅黑" panose="020B0503020204020204" charset="-122"/>
                <a:cs typeface="微软雅黑" panose="020B0503020204020204" charset="-122"/>
                <a:sym typeface="+mn-ea"/>
              </a:rPr>
              <a:t>盛华公司拟投资一个工程项目，需投资200万元，使用寿命8年，期末无残值。该项工程于当年投产，预计投产后每年经营现金净流42万元。请计算该项目投资的内部收益率，是否大于项目的期望报酬率8%？</a:t>
            </a:r>
            <a:endParaRPr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sz="2400">
                <a:solidFill>
                  <a:schemeClr val="tx1"/>
                </a:solidFill>
                <a:latin typeface="微软雅黑" panose="020B0503020204020204" charset="-122"/>
                <a:ea typeface="微软雅黑" panose="020B0503020204020204" charset="-122"/>
                <a:cs typeface="微软雅黑" panose="020B0503020204020204" charset="-122"/>
                <a:sym typeface="+mn-ea"/>
              </a:rPr>
              <a:t>若：预计投产后每年经营现金净流56万元。请计算该项目投资的内部收益率，是否大于项目的期望报酬率8%？</a:t>
            </a:r>
            <a:endParaRPr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sz="2400">
                <a:solidFill>
                  <a:schemeClr val="tx1"/>
                </a:solidFill>
                <a:latin typeface="微软雅黑" panose="020B0503020204020204" charset="-122"/>
                <a:ea typeface="微软雅黑" panose="020B0503020204020204" charset="-122"/>
                <a:cs typeface="微软雅黑" panose="020B0503020204020204" charset="-122"/>
                <a:sym typeface="+mn-ea"/>
              </a:rPr>
              <a:t>要求：利用EXCEL计算内含报酬率。</a:t>
            </a:r>
            <a:endParaRPr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学以致用</a:t>
            </a:r>
            <a:endParaRPr lang="zh-CN" altLang="en-US">
              <a:solidFill>
                <a:schemeClr val="tx1"/>
              </a:solidFill>
            </a:endParaRPr>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215217"/>
            <a:ext cx="12192000" cy="2161116"/>
          </a:xfrm>
          <a:prstGeom prst="rect">
            <a:avLst/>
          </a:prstGeom>
          <a:solidFill>
            <a:srgbClr val="48A08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p>
        </p:txBody>
      </p:sp>
      <p:sp>
        <p:nvSpPr>
          <p:cNvPr id="5" name="文本框 4"/>
          <p:cNvSpPr txBox="1">
            <a:spLocks noChangeArrowheads="1"/>
          </p:cNvSpPr>
          <p:nvPr/>
        </p:nvSpPr>
        <p:spPr bwMode="auto">
          <a:xfrm>
            <a:off x="551180" y="3631565"/>
            <a:ext cx="11148060" cy="117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800" b="1">
                <a:solidFill>
                  <a:schemeClr val="tx1"/>
                </a:solidFill>
                <a:latin typeface="Times New Roman" panose="02020603050405020304" pitchFamily="18" charset="0"/>
                <a:ea typeface="宋体" panose="02010600030101010101" pitchFamily="2" charset="-122"/>
              </a:defRPr>
            </a:lvl1pPr>
            <a:lvl2pPr marL="742950" indent="-285750">
              <a:defRPr kumimoji="1" sz="2800" b="1">
                <a:solidFill>
                  <a:schemeClr val="tx1"/>
                </a:solidFill>
                <a:latin typeface="Times New Roman" panose="02020603050405020304" pitchFamily="18" charset="0"/>
                <a:ea typeface="宋体" panose="02010600030101010101" pitchFamily="2" charset="-122"/>
              </a:defRPr>
            </a:lvl2pPr>
            <a:lvl3pPr marL="1143000" indent="-228600">
              <a:defRPr kumimoji="1" sz="2800" b="1">
                <a:solidFill>
                  <a:schemeClr val="tx1"/>
                </a:solidFill>
                <a:latin typeface="Times New Roman" panose="02020603050405020304" pitchFamily="18" charset="0"/>
                <a:ea typeface="宋体" panose="02010600030101010101" pitchFamily="2" charset="-122"/>
              </a:defRPr>
            </a:lvl3pPr>
            <a:lvl4pPr marL="1600200" indent="-228600">
              <a:defRPr kumimoji="1" sz="2800" b="1">
                <a:solidFill>
                  <a:schemeClr val="tx1"/>
                </a:solidFill>
                <a:latin typeface="Times New Roman" panose="02020603050405020304" pitchFamily="18" charset="0"/>
                <a:ea typeface="宋体" panose="02010600030101010101" pitchFamily="2" charset="-122"/>
              </a:defRPr>
            </a:lvl4pPr>
            <a:lvl5pPr marL="2057400" indent="-228600">
              <a:defRPr kumimoji="1" sz="28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9pPr>
          </a:lstStyle>
          <a:p>
            <a:pPr algn="ctr">
              <a:lnSpc>
                <a:spcPct val="120000"/>
              </a:lnSpc>
            </a:pPr>
            <a:r>
              <a:rPr lang="zh-CN" altLang="en-US" sz="586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Excel 在更新改造决策中的应用</a:t>
            </a:r>
            <a:endParaRPr lang="zh-CN" altLang="en-US" sz="586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6" name="椭圆 5"/>
          <p:cNvSpPr/>
          <p:nvPr/>
        </p:nvSpPr>
        <p:spPr>
          <a:xfrm>
            <a:off x="5513917" y="2180167"/>
            <a:ext cx="677333" cy="677333"/>
          </a:xfrm>
          <a:prstGeom prst="ellipse">
            <a:avLst/>
          </a:prstGeom>
          <a:solidFill>
            <a:srgbClr val="0070C0"/>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7" name="椭圆 6"/>
          <p:cNvSpPr/>
          <p:nvPr/>
        </p:nvSpPr>
        <p:spPr>
          <a:xfrm>
            <a:off x="2472267" y="673100"/>
            <a:ext cx="829733" cy="829733"/>
          </a:xfrm>
          <a:prstGeom prst="ellipse">
            <a:avLst/>
          </a:prstGeom>
          <a:solidFill>
            <a:srgbClr val="00B0F0"/>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8" name="椭圆 7"/>
          <p:cNvSpPr/>
          <p:nvPr/>
        </p:nvSpPr>
        <p:spPr>
          <a:xfrm>
            <a:off x="4017433" y="1883833"/>
            <a:ext cx="768351" cy="768351"/>
          </a:xfrm>
          <a:prstGeom prst="ellipse">
            <a:avLst/>
          </a:prstGeom>
          <a:solidFill>
            <a:schemeClr val="bg1">
              <a:lumMod val="50000"/>
            </a:schemeClr>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9" name="椭圆 8"/>
          <p:cNvSpPr/>
          <p:nvPr/>
        </p:nvSpPr>
        <p:spPr>
          <a:xfrm>
            <a:off x="6498167" y="76200"/>
            <a:ext cx="730251" cy="730251"/>
          </a:xfrm>
          <a:prstGeom prst="ellipse">
            <a:avLst/>
          </a:prstGeom>
          <a:solidFill>
            <a:srgbClr val="48A088"/>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0" name="椭圆 9"/>
          <p:cNvSpPr/>
          <p:nvPr/>
        </p:nvSpPr>
        <p:spPr>
          <a:xfrm>
            <a:off x="2642376" y="-718520"/>
            <a:ext cx="1120555" cy="1120555"/>
          </a:xfrm>
          <a:prstGeom prst="ellipse">
            <a:avLst/>
          </a:prstGeom>
          <a:gradFill flip="none" rotWithShape="1">
            <a:gsLst>
              <a:gs pos="0">
                <a:schemeClr val="bg1"/>
              </a:gs>
              <a:gs pos="100000">
                <a:schemeClr val="bg1">
                  <a:lumMod val="8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1" name="椭圆 10"/>
          <p:cNvSpPr/>
          <p:nvPr/>
        </p:nvSpPr>
        <p:spPr>
          <a:xfrm>
            <a:off x="5993044" y="1087555"/>
            <a:ext cx="822601" cy="822601"/>
          </a:xfrm>
          <a:prstGeom prst="ellipse">
            <a:avLst/>
          </a:prstGeom>
          <a:gradFill flip="none" rotWithShape="1">
            <a:gsLst>
              <a:gs pos="0">
                <a:schemeClr val="bg1"/>
              </a:gs>
              <a:gs pos="100000">
                <a:schemeClr val="bg1">
                  <a:lumMod val="8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2" name="椭圆 11"/>
          <p:cNvSpPr/>
          <p:nvPr/>
        </p:nvSpPr>
        <p:spPr>
          <a:xfrm>
            <a:off x="3623853" y="-339291"/>
            <a:ext cx="2568292" cy="2568292"/>
          </a:xfrm>
          <a:prstGeom prst="ellipse">
            <a:avLst/>
          </a:prstGeom>
          <a:gradFill flip="none" rotWithShape="1">
            <a:gsLst>
              <a:gs pos="0">
                <a:schemeClr val="bg1"/>
              </a:gs>
              <a:gs pos="100000">
                <a:schemeClr val="bg1">
                  <a:lumMod val="75000"/>
                </a:schemeClr>
              </a:gs>
            </a:gsLst>
            <a:lin ang="13500000" scaled="1"/>
            <a:tileRect/>
          </a:gradFill>
          <a:ln w="38100">
            <a:gradFill flip="none" rotWithShape="1">
              <a:gsLst>
                <a:gs pos="0">
                  <a:schemeClr val="bg1">
                    <a:lumMod val="100000"/>
                  </a:schemeClr>
                </a:gs>
                <a:gs pos="100000">
                  <a:schemeClr val="bg1">
                    <a:lumMod val="85000"/>
                  </a:schemeClr>
                </a:gs>
              </a:gsLst>
              <a:lin ang="2700000" scaled="1"/>
              <a:tileRect/>
            </a:gradFill>
          </a:ln>
          <a:effectLst>
            <a:outerShdw blurRad="254000" dist="203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3" name="文本框 105"/>
          <p:cNvSpPr txBox="1">
            <a:spLocks noChangeArrowheads="1"/>
          </p:cNvSpPr>
          <p:nvPr/>
        </p:nvSpPr>
        <p:spPr bwMode="auto">
          <a:xfrm>
            <a:off x="3656437" y="493184"/>
            <a:ext cx="2569845" cy="912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800" b="1">
                <a:solidFill>
                  <a:schemeClr val="tx1"/>
                </a:solidFill>
                <a:latin typeface="Times New Roman" panose="02020603050405020304" pitchFamily="18" charset="0"/>
                <a:ea typeface="宋体" panose="02010600030101010101" pitchFamily="2" charset="-122"/>
              </a:defRPr>
            </a:lvl1pPr>
            <a:lvl2pPr marL="742950" indent="-285750">
              <a:defRPr kumimoji="1" sz="2800" b="1">
                <a:solidFill>
                  <a:schemeClr val="tx1"/>
                </a:solidFill>
                <a:latin typeface="Times New Roman" panose="02020603050405020304" pitchFamily="18" charset="0"/>
                <a:ea typeface="宋体" panose="02010600030101010101" pitchFamily="2" charset="-122"/>
              </a:defRPr>
            </a:lvl2pPr>
            <a:lvl3pPr marL="1143000" indent="-228600">
              <a:defRPr kumimoji="1" sz="2800" b="1">
                <a:solidFill>
                  <a:schemeClr val="tx1"/>
                </a:solidFill>
                <a:latin typeface="Times New Roman" panose="02020603050405020304" pitchFamily="18" charset="0"/>
                <a:ea typeface="宋体" panose="02010600030101010101" pitchFamily="2" charset="-122"/>
              </a:defRPr>
            </a:lvl3pPr>
            <a:lvl4pPr marL="1600200" indent="-228600">
              <a:defRPr kumimoji="1" sz="2800" b="1">
                <a:solidFill>
                  <a:schemeClr val="tx1"/>
                </a:solidFill>
                <a:latin typeface="Times New Roman" panose="02020603050405020304" pitchFamily="18" charset="0"/>
                <a:ea typeface="宋体" panose="02010600030101010101" pitchFamily="2" charset="-122"/>
              </a:defRPr>
            </a:lvl4pPr>
            <a:lvl5pPr marL="2057400" indent="-228600">
              <a:defRPr kumimoji="1" sz="28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9pPr>
          </a:lstStyle>
          <a:p>
            <a:pPr algn="ctr"/>
            <a:r>
              <a:rPr lang="zh-CN" altLang="en-US" sz="5335" dirty="0">
                <a:solidFill>
                  <a:srgbClr val="48A088"/>
                </a:solidFill>
                <a:latin typeface="微软雅黑" panose="020B0503020204020204" charset="-122"/>
                <a:ea typeface="微软雅黑" panose="020B0503020204020204" charset="-122"/>
              </a:rPr>
              <a:t>任务</a:t>
            </a:r>
            <a:r>
              <a:rPr lang="en-US" altLang="zh-CN" sz="5335" dirty="0">
                <a:solidFill>
                  <a:srgbClr val="48A088"/>
                </a:solidFill>
                <a:latin typeface="微软雅黑" panose="020B0503020204020204" charset="-122"/>
                <a:ea typeface="微软雅黑" panose="020B0503020204020204" charset="-122"/>
              </a:rPr>
              <a:t>5.2</a:t>
            </a:r>
            <a:endParaRPr lang="en-US" altLang="zh-CN" sz="5335" dirty="0">
              <a:solidFill>
                <a:srgbClr val="48A088"/>
              </a:solidFill>
              <a:latin typeface="微软雅黑" panose="020B0503020204020204" charset="-122"/>
              <a:ea typeface="微软雅黑" panose="020B0503020204020204" charset="-122"/>
            </a:endParaRPr>
          </a:p>
        </p:txBody>
      </p:sp>
    </p:spTree>
    <p:custDataLst>
      <p:tags r:id="rId1"/>
    </p:custData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250" fill="hold"/>
                                        <p:tgtEl>
                                          <p:spTgt spid="12"/>
                                        </p:tgtEl>
                                        <p:attrNameLst>
                                          <p:attrName>ppt_w</p:attrName>
                                        </p:attrNameLst>
                                      </p:cBhvr>
                                      <p:tavLst>
                                        <p:tav tm="0">
                                          <p:val>
                                            <p:fltVal val="0"/>
                                          </p:val>
                                        </p:tav>
                                        <p:tav tm="100000">
                                          <p:val>
                                            <p:strVal val="#ppt_w"/>
                                          </p:val>
                                        </p:tav>
                                      </p:tavLst>
                                    </p:anim>
                                    <p:anim calcmode="lin" valueType="num">
                                      <p:cBhvr>
                                        <p:cTn id="8" dur="250" fill="hold"/>
                                        <p:tgtEl>
                                          <p:spTgt spid="12"/>
                                        </p:tgtEl>
                                        <p:attrNameLst>
                                          <p:attrName>ppt_h</p:attrName>
                                        </p:attrNameLst>
                                      </p:cBhvr>
                                      <p:tavLst>
                                        <p:tav tm="0">
                                          <p:val>
                                            <p:fltVal val="0"/>
                                          </p:val>
                                        </p:tav>
                                        <p:tav tm="100000">
                                          <p:val>
                                            <p:strVal val="#ppt_h"/>
                                          </p:val>
                                        </p:tav>
                                      </p:tavLst>
                                    </p:anim>
                                    <p:animEffect transition="in" filter="fade">
                                      <p:cBhvr>
                                        <p:cTn id="9" dur="250"/>
                                        <p:tgtEl>
                                          <p:spTgt spid="12"/>
                                        </p:tgtEl>
                                      </p:cBhvr>
                                    </p:animEffect>
                                  </p:childTnLst>
                                </p:cTn>
                              </p:par>
                              <p:par>
                                <p:cTn id="10" presetID="6" presetClass="emph" presetSubtype="0" decel="100000" fill="hold" nodeType="withEffect">
                                  <p:stCondLst>
                                    <p:cond delay="200"/>
                                  </p:stCondLst>
                                  <p:childTnLst>
                                    <p:animScale>
                                      <p:cBhvr>
                                        <p:cTn id="11" dur="250" fill="hold"/>
                                        <p:tgtEl>
                                          <p:spTgt spid="12"/>
                                        </p:tgtEl>
                                      </p:cBhvr>
                                      <p:by x="120000" y="120000"/>
                                    </p:animScale>
                                  </p:childTnLst>
                                </p:cTn>
                              </p:par>
                              <p:par>
                                <p:cTn id="12" presetID="6" presetClass="emph" presetSubtype="0" decel="100000" fill="hold" nodeType="withEffect">
                                  <p:stCondLst>
                                    <p:cond delay="400"/>
                                  </p:stCondLst>
                                  <p:childTnLst>
                                    <p:animScale>
                                      <p:cBhvr>
                                        <p:cTn id="13" dur="250" fill="hold"/>
                                        <p:tgtEl>
                                          <p:spTgt spid="12"/>
                                        </p:tgtEl>
                                      </p:cBhvr>
                                      <p:by x="83000" y="83000"/>
                                    </p:animScale>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grpId="0" nodeType="withEffect">
                                  <p:stCondLst>
                                    <p:cond delay="40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20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animEffect transition="in" filter="fade">
                                      <p:cBhvr>
                                        <p:cTn id="34" dur="500"/>
                                        <p:tgtEl>
                                          <p:spTgt spid="6"/>
                                        </p:tgtEl>
                                      </p:cBhvr>
                                    </p:animEffect>
                                  </p:childTnLst>
                                </p:cTn>
                              </p:par>
                              <p:par>
                                <p:cTn id="35" presetID="53" presetClass="entr" presetSubtype="16" fill="hold" nodeType="withEffect">
                                  <p:stCondLst>
                                    <p:cond delay="40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par>
                                <p:cTn id="40" presetID="53" presetClass="entr" presetSubtype="16" fill="hold" grpId="0" nodeType="withEffect">
                                  <p:stCondLst>
                                    <p:cond delay="20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childTnLst>
                          </p:cTn>
                        </p:par>
                        <p:par>
                          <p:cTn id="45" fill="hold">
                            <p:stCondLst>
                              <p:cond delay="1000"/>
                            </p:stCondLst>
                            <p:childTnLst>
                              <p:par>
                                <p:cTn id="46" presetID="53" presetClass="entr" presetSubtype="16" fill="hold" grpId="0" nodeType="after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p:cTn id="48" dur="500" fill="hold"/>
                                        <p:tgtEl>
                                          <p:spTgt spid="4"/>
                                        </p:tgtEl>
                                        <p:attrNameLst>
                                          <p:attrName>ppt_w</p:attrName>
                                        </p:attrNameLst>
                                      </p:cBhvr>
                                      <p:tavLst>
                                        <p:tav tm="0">
                                          <p:val>
                                            <p:fltVal val="0"/>
                                          </p:val>
                                        </p:tav>
                                        <p:tav tm="100000">
                                          <p:val>
                                            <p:strVal val="#ppt_w"/>
                                          </p:val>
                                        </p:tav>
                                      </p:tavLst>
                                    </p:anim>
                                    <p:anim calcmode="lin" valueType="num">
                                      <p:cBhvr>
                                        <p:cTn id="49" dur="500" fill="hold"/>
                                        <p:tgtEl>
                                          <p:spTgt spid="4"/>
                                        </p:tgtEl>
                                        <p:attrNameLst>
                                          <p:attrName>ppt_h</p:attrName>
                                        </p:attrNameLst>
                                      </p:cBhvr>
                                      <p:tavLst>
                                        <p:tav tm="0">
                                          <p:val>
                                            <p:fltVal val="0"/>
                                          </p:val>
                                        </p:tav>
                                        <p:tav tm="100000">
                                          <p:val>
                                            <p:strVal val="#ppt_h"/>
                                          </p:val>
                                        </p:tav>
                                      </p:tavLst>
                                    </p:anim>
                                    <p:animEffect transition="in" filter="fade">
                                      <p:cBhvr>
                                        <p:cTn id="50" dur="500"/>
                                        <p:tgtEl>
                                          <p:spTgt spid="4"/>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250" fill="hold"/>
                                        <p:tgtEl>
                                          <p:spTgt spid="13"/>
                                        </p:tgtEl>
                                        <p:attrNameLst>
                                          <p:attrName>ppt_w</p:attrName>
                                        </p:attrNameLst>
                                      </p:cBhvr>
                                      <p:tavLst>
                                        <p:tav tm="0">
                                          <p:val>
                                            <p:fltVal val="0"/>
                                          </p:val>
                                        </p:tav>
                                        <p:tav tm="100000">
                                          <p:val>
                                            <p:strVal val="#ppt_w"/>
                                          </p:val>
                                        </p:tav>
                                      </p:tavLst>
                                    </p:anim>
                                    <p:anim calcmode="lin" valueType="num">
                                      <p:cBhvr>
                                        <p:cTn id="54" dur="250" fill="hold"/>
                                        <p:tgtEl>
                                          <p:spTgt spid="13"/>
                                        </p:tgtEl>
                                        <p:attrNameLst>
                                          <p:attrName>ppt_h</p:attrName>
                                        </p:attrNameLst>
                                      </p:cBhvr>
                                      <p:tavLst>
                                        <p:tav tm="0">
                                          <p:val>
                                            <p:fltVal val="0"/>
                                          </p:val>
                                        </p:tav>
                                        <p:tav tm="100000">
                                          <p:val>
                                            <p:strVal val="#ppt_h"/>
                                          </p:val>
                                        </p:tav>
                                      </p:tavLst>
                                    </p:anim>
                                    <p:animEffect transition="in" filter="fade">
                                      <p:cBhvr>
                                        <p:cTn id="55" dur="250"/>
                                        <p:tgtEl>
                                          <p:spTgt spid="13"/>
                                        </p:tgtEl>
                                      </p:cBhvr>
                                    </p:animEffect>
                                  </p:childTnLst>
                                </p:cTn>
                              </p:par>
                              <p:par>
                                <p:cTn id="56" presetID="6" presetClass="emph" presetSubtype="0" decel="100000" fill="hold" grpId="1" nodeType="withEffect">
                                  <p:stCondLst>
                                    <p:cond delay="200"/>
                                  </p:stCondLst>
                                  <p:childTnLst>
                                    <p:animScale>
                                      <p:cBhvr>
                                        <p:cTn id="57" dur="250" fill="hold"/>
                                        <p:tgtEl>
                                          <p:spTgt spid="13"/>
                                        </p:tgtEl>
                                      </p:cBhvr>
                                      <p:by x="120000" y="120000"/>
                                    </p:animScale>
                                  </p:childTnLst>
                                </p:cTn>
                              </p:par>
                              <p:par>
                                <p:cTn id="58" presetID="6" presetClass="emph" presetSubtype="0" decel="100000" fill="hold" grpId="2" nodeType="withEffect">
                                  <p:stCondLst>
                                    <p:cond delay="400"/>
                                  </p:stCondLst>
                                  <p:childTnLst>
                                    <p:animScale>
                                      <p:cBhvr>
                                        <p:cTn id="59" dur="250" fill="hold"/>
                                        <p:tgtEl>
                                          <p:spTgt spid="13"/>
                                        </p:tgtEl>
                                      </p:cBhvr>
                                      <p:by x="83000" y="83000"/>
                                    </p:animScale>
                                  </p:childTnLst>
                                </p:cTn>
                              </p:par>
                            </p:childTnLst>
                          </p:cTn>
                        </p:par>
                        <p:par>
                          <p:cTn id="60" fill="hold">
                            <p:stCondLst>
                              <p:cond delay="1500"/>
                            </p:stCondLst>
                            <p:childTnLst>
                              <p:par>
                                <p:cTn id="61" presetID="53" presetClass="entr" presetSubtype="16" fill="hold" grpId="0" nodeType="afterEffect">
                                  <p:stCondLst>
                                    <p:cond delay="0"/>
                                  </p:stCondLst>
                                  <p:childTnLst>
                                    <p:set>
                                      <p:cBhvr>
                                        <p:cTn id="62" dur="1" fill="hold">
                                          <p:stCondLst>
                                            <p:cond delay="0"/>
                                          </p:stCondLst>
                                        </p:cTn>
                                        <p:tgtEl>
                                          <p:spTgt spid="5"/>
                                        </p:tgtEl>
                                        <p:attrNameLst>
                                          <p:attrName>style.visibility</p:attrName>
                                        </p:attrNameLst>
                                      </p:cBhvr>
                                      <p:to>
                                        <p:strVal val="visible"/>
                                      </p:to>
                                    </p:set>
                                    <p:anim calcmode="lin" valueType="num">
                                      <p:cBhvr>
                                        <p:cTn id="63" dur="250" fill="hold"/>
                                        <p:tgtEl>
                                          <p:spTgt spid="5"/>
                                        </p:tgtEl>
                                        <p:attrNameLst>
                                          <p:attrName>ppt_w</p:attrName>
                                        </p:attrNameLst>
                                      </p:cBhvr>
                                      <p:tavLst>
                                        <p:tav tm="0">
                                          <p:val>
                                            <p:fltVal val="0"/>
                                          </p:val>
                                        </p:tav>
                                        <p:tav tm="100000">
                                          <p:val>
                                            <p:strVal val="#ppt_w"/>
                                          </p:val>
                                        </p:tav>
                                      </p:tavLst>
                                    </p:anim>
                                    <p:anim calcmode="lin" valueType="num">
                                      <p:cBhvr>
                                        <p:cTn id="64" dur="250" fill="hold"/>
                                        <p:tgtEl>
                                          <p:spTgt spid="5"/>
                                        </p:tgtEl>
                                        <p:attrNameLst>
                                          <p:attrName>ppt_h</p:attrName>
                                        </p:attrNameLst>
                                      </p:cBhvr>
                                      <p:tavLst>
                                        <p:tav tm="0">
                                          <p:val>
                                            <p:fltVal val="0"/>
                                          </p:val>
                                        </p:tav>
                                        <p:tav tm="100000">
                                          <p:val>
                                            <p:strVal val="#ppt_h"/>
                                          </p:val>
                                        </p:tav>
                                      </p:tavLst>
                                    </p:anim>
                                    <p:animEffect transition="in" filter="fade">
                                      <p:cBhvr>
                                        <p:cTn id="65" dur="250"/>
                                        <p:tgtEl>
                                          <p:spTgt spid="5"/>
                                        </p:tgtEl>
                                      </p:cBhvr>
                                    </p:animEffect>
                                  </p:childTnLst>
                                </p:cTn>
                              </p:par>
                              <p:par>
                                <p:cTn id="66" presetID="6" presetClass="emph" presetSubtype="0" decel="100000" fill="hold" grpId="1" nodeType="withEffect">
                                  <p:stCondLst>
                                    <p:cond delay="200"/>
                                  </p:stCondLst>
                                  <p:childTnLst>
                                    <p:animScale>
                                      <p:cBhvr>
                                        <p:cTn id="67" dur="250" fill="hold"/>
                                        <p:tgtEl>
                                          <p:spTgt spid="5"/>
                                        </p:tgtEl>
                                      </p:cBhvr>
                                      <p:by x="120000" y="120000"/>
                                    </p:animScale>
                                  </p:childTnLst>
                                </p:cTn>
                              </p:par>
                              <p:par>
                                <p:cTn id="68" presetID="6" presetClass="emph" presetSubtype="0" decel="100000" fill="hold" grpId="2" nodeType="withEffect">
                                  <p:stCondLst>
                                    <p:cond delay="400"/>
                                  </p:stCondLst>
                                  <p:childTnLst>
                                    <p:animScale>
                                      <p:cBhvr>
                                        <p:cTn id="69" dur="250" fill="hold"/>
                                        <p:tgtEl>
                                          <p:spTgt spid="5"/>
                                        </p:tgtEl>
                                      </p:cBhvr>
                                      <p:by x="83000" y="83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p:bldP spid="5" grpId="1"/>
      <p:bldP spid="5" grpId="2"/>
      <p:bldP spid="6" grpId="0" bldLvl="0" animBg="1"/>
      <p:bldP spid="7" grpId="0" bldLvl="0" animBg="1"/>
      <p:bldP spid="8" grpId="0" bldLvl="0" animBg="1"/>
      <p:bldP spid="9" grpId="0" bldLvl="0" animBg="1"/>
      <p:bldP spid="13" grpId="0" bldLvl="0"/>
      <p:bldP spid="13" grpId="1" bldLvl="0"/>
      <p:bldP spid="13" grpId="2" bldLvl="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5"/>
          <p:cNvSpPr/>
          <p:nvPr/>
        </p:nvSpPr>
        <p:spPr bwMode="auto">
          <a:xfrm>
            <a:off x="890954" y="1534522"/>
            <a:ext cx="3883197" cy="4006976"/>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gradFill>
            <a:lin ang="2400000"/>
          </a:gradFill>
          <a:ln>
            <a:solidFill>
              <a:srgbClr val="00B050"/>
            </a:solidFill>
          </a:ln>
        </p:spPr>
        <p:style>
          <a:lnRef idx="2">
            <a:schemeClr val="accent5"/>
          </a:lnRef>
          <a:fillRef idx="2">
            <a:schemeClr val="accent5"/>
          </a:fillRef>
          <a:effectRef idx="0">
            <a:srgbClr val="FFFFFF"/>
          </a:effectRef>
          <a:fontRef idx="minor">
            <a:schemeClr val="lt1"/>
          </a:fontRef>
        </p:style>
        <p:txBody>
          <a:bodyPr vert="horz" wrap="square" lIns="91406" tIns="45703" rIns="91406" bIns="45703" numCol="1" anchor="t" anchorCtr="0" compatLnSpc="1"/>
          <a:lstStyle/>
          <a:p>
            <a:endParaRPr lang="zh-CN" altLang="en-US"/>
          </a:p>
        </p:txBody>
      </p:sp>
      <p:sp>
        <p:nvSpPr>
          <p:cNvPr id="49" name="文本框 48"/>
          <p:cNvSpPr txBox="1"/>
          <p:nvPr/>
        </p:nvSpPr>
        <p:spPr>
          <a:xfrm>
            <a:off x="1230630" y="1998345"/>
            <a:ext cx="8202295" cy="3830955"/>
          </a:xfrm>
          <a:prstGeom prst="rect">
            <a:avLst/>
          </a:prstGeom>
          <a:noFill/>
        </p:spPr>
        <p:txBody>
          <a:bodyPr wrap="square" rtlCol="0">
            <a:spAutoFit/>
          </a:bodyPr>
          <a:lstStyle/>
          <a:p>
            <a:pPr>
              <a:lnSpc>
                <a:spcPct val="150000"/>
              </a:lnSpc>
            </a:pPr>
            <a:r>
              <a:rPr lang="en-US" altLang="zh-CN" sz="5400" b="1" dirty="0">
                <a:latin typeface="+mj-ea"/>
                <a:ea typeface="+mj-ea"/>
              </a:rPr>
              <a:t> 子任务 5.2.1 </a:t>
            </a:r>
            <a:endParaRPr lang="en-US" altLang="zh-CN" sz="5400" b="1" dirty="0">
              <a:latin typeface="+mj-ea"/>
              <a:ea typeface="+mj-ea"/>
            </a:endParaRPr>
          </a:p>
          <a:p>
            <a:pPr>
              <a:lnSpc>
                <a:spcPct val="150000"/>
              </a:lnSpc>
            </a:pPr>
            <a:r>
              <a:rPr lang="en-US" altLang="zh-CN" sz="5400" b="1" dirty="0">
                <a:latin typeface="+mj-ea"/>
                <a:ea typeface="+mj-ea"/>
              </a:rPr>
              <a:t>         认识更新改造</a:t>
            </a:r>
            <a:endParaRPr lang="en-US" altLang="zh-CN" sz="5400" b="1" dirty="0">
              <a:latin typeface="+mj-ea"/>
              <a:ea typeface="+mj-ea"/>
            </a:endParaRPr>
          </a:p>
          <a:p>
            <a:pPr>
              <a:lnSpc>
                <a:spcPct val="150000"/>
              </a:lnSpc>
            </a:pPr>
            <a:endParaRPr lang="zh-CN" sz="5400" b="1" dirty="0">
              <a:latin typeface="+mj-ea"/>
              <a:ea typeface="+mj-ea"/>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8997315" y="2239645"/>
            <a:ext cx="3261995" cy="46183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86435" y="1372235"/>
            <a:ext cx="10497185" cy="3613785"/>
          </a:xfrm>
          <a:prstGeom prst="rect">
            <a:avLst/>
          </a:prstGeom>
          <a:noFill/>
          <a:ln w="9525">
            <a:noFill/>
          </a:ln>
        </p:spPr>
        <p:txBody>
          <a:bodyPr wrap="square">
            <a:noAutofit/>
          </a:bodyPr>
          <a:p>
            <a:pPr indent="283210">
              <a:lnSpc>
                <a:spcPct val="150000"/>
              </a:lnSpc>
            </a:pPr>
            <a:r>
              <a:rPr lang="en-US" altLang="zh-CN" b="0">
                <a:solidFill>
                  <a:srgbClr val="231F20"/>
                </a:solidFill>
                <a:ea typeface="微软雅黑" panose="020B0503020204020204" charset="-122"/>
              </a:rPr>
              <a:t>  </a:t>
            </a:r>
            <a:r>
              <a:rPr lang="zh-CN" b="0">
                <a:solidFill>
                  <a:srgbClr val="231F20"/>
                </a:solidFill>
                <a:ea typeface="微软雅黑" panose="020B0503020204020204" charset="-122"/>
              </a:rPr>
              <a:t>固定资产反映了企业的生产经营能力，固定资产更新决策是项目投资决策的重要组成</a:t>
            </a:r>
            <a:r>
              <a:rPr lang="en-US" b="0">
                <a:solidFill>
                  <a:srgbClr val="231F20"/>
                </a:solidFill>
                <a:latin typeface="微软雅黑" panose="020B0503020204020204" charset="-122"/>
              </a:rPr>
              <a:t> </a:t>
            </a:r>
            <a:r>
              <a:rPr lang="zh-CN" b="0">
                <a:solidFill>
                  <a:srgbClr val="231F20"/>
                </a:solidFill>
                <a:ea typeface="微软雅黑" panose="020B0503020204020204" charset="-122"/>
              </a:rPr>
              <a:t>部分。从决策性质上看，固定资产更新决策属于互斥投资方案的决策类型。因此，固定资</a:t>
            </a:r>
            <a:r>
              <a:rPr lang="en-US" b="0">
                <a:solidFill>
                  <a:srgbClr val="231F20"/>
                </a:solidFill>
                <a:latin typeface="微软雅黑" panose="020B0503020204020204" charset="-122"/>
              </a:rPr>
              <a:t> </a:t>
            </a:r>
            <a:r>
              <a:rPr lang="zh-CN" b="0">
                <a:solidFill>
                  <a:srgbClr val="231F20"/>
                </a:solidFill>
                <a:ea typeface="微软雅黑" panose="020B0503020204020204" charset="-122"/>
              </a:rPr>
              <a:t>产更新决策所采用的决策方法是净现值法和年金净流量法，</a:t>
            </a:r>
            <a:r>
              <a:rPr lang="en-US" b="0">
                <a:solidFill>
                  <a:srgbClr val="231F20"/>
                </a:solidFill>
                <a:latin typeface="微软雅黑" panose="020B0503020204020204" charset="-122"/>
              </a:rPr>
              <a:t>  </a:t>
            </a:r>
            <a:r>
              <a:rPr lang="zh-CN" b="0">
                <a:solidFill>
                  <a:srgbClr val="231F20"/>
                </a:solidFill>
                <a:ea typeface="微软雅黑" panose="020B0503020204020204" charset="-122"/>
              </a:rPr>
              <a:t>一般不采用内含报酬率法。</a:t>
            </a:r>
            <a:endParaRPr lang="zh-CN" b="0">
              <a:solidFill>
                <a:srgbClr val="231F20"/>
              </a:solidFill>
              <a:cs typeface="Arial" panose="020B0604020202020204" pitchFamily="34" charset="0"/>
            </a:endParaRPr>
          </a:p>
          <a:p>
            <a:pPr indent="283210">
              <a:lnSpc>
                <a:spcPct val="150000"/>
              </a:lnSpc>
            </a:pPr>
            <a:r>
              <a:rPr lang="en-US" altLang="zh-CN" b="0">
                <a:solidFill>
                  <a:srgbClr val="231F20"/>
                </a:solidFill>
                <a:cs typeface="Arial" panose="020B0604020202020204" pitchFamily="34" charset="0"/>
              </a:rPr>
              <a:t>        </a:t>
            </a:r>
            <a:r>
              <a:rPr lang="zh-CN" b="0">
                <a:solidFill>
                  <a:srgbClr val="231F20"/>
                </a:solidFill>
                <a:cs typeface="Arial" panose="020B0604020202020204" pitchFamily="34" charset="0"/>
              </a:rPr>
              <a:t>寿命期相同的设备重置决策。一般来说，企业用新设备来替换旧设备时，如果不改变</a:t>
            </a:r>
            <a:r>
              <a:rPr lang="en-US" b="0">
                <a:solidFill>
                  <a:srgbClr val="231F20"/>
                </a:solidFill>
                <a:latin typeface="Arial" panose="020B0604020202020204" pitchFamily="34" charset="0"/>
              </a:rPr>
              <a:t> </a:t>
            </a:r>
            <a:r>
              <a:rPr lang="zh-CN" b="0">
                <a:solidFill>
                  <a:srgbClr val="231F20"/>
                </a:solidFill>
                <a:cs typeface="Arial" panose="020B0604020202020204" pitchFamily="34" charset="0"/>
              </a:rPr>
              <a:t>企业的生产能力，就不会增加企业的营业收入，即使有少量的残值变价收入，也不是实质</a:t>
            </a:r>
            <a:r>
              <a:rPr lang="en-US" b="0">
                <a:solidFill>
                  <a:srgbClr val="231F20"/>
                </a:solidFill>
                <a:latin typeface="Arial" panose="020B0604020202020204" pitchFamily="34" charset="0"/>
              </a:rPr>
              <a:t> </a:t>
            </a:r>
            <a:r>
              <a:rPr lang="zh-CN" b="0">
                <a:solidFill>
                  <a:srgbClr val="231F20"/>
                </a:solidFill>
                <a:cs typeface="Arial" panose="020B0604020202020204" pitchFamily="34" charset="0"/>
              </a:rPr>
              <a:t>性收入增加。因此，企业大部分以旧换新进行的设备重置都属于替换重置。在替换重置方</a:t>
            </a:r>
            <a:r>
              <a:rPr lang="en-US" b="0">
                <a:solidFill>
                  <a:srgbClr val="231F20"/>
                </a:solidFill>
                <a:latin typeface="Arial" panose="020B0604020202020204" pitchFamily="34" charset="0"/>
              </a:rPr>
              <a:t> </a:t>
            </a:r>
            <a:r>
              <a:rPr lang="zh-CN" b="0">
                <a:solidFill>
                  <a:srgbClr val="231F20"/>
                </a:solidFill>
                <a:cs typeface="Arial" panose="020B0604020202020204" pitchFamily="34" charset="0"/>
              </a:rPr>
              <a:t>案中，所发生的现金流量主要是现金流出量。如果购入的新设备性能提高，扩大了企业的</a:t>
            </a:r>
            <a:r>
              <a:rPr lang="en-US" b="0">
                <a:solidFill>
                  <a:srgbClr val="231F20"/>
                </a:solidFill>
                <a:latin typeface="Arial" panose="020B0604020202020204" pitchFamily="34" charset="0"/>
              </a:rPr>
              <a:t> </a:t>
            </a:r>
            <a:r>
              <a:rPr lang="zh-CN" b="0">
                <a:solidFill>
                  <a:srgbClr val="231F20"/>
                </a:solidFill>
                <a:cs typeface="Arial" panose="020B0604020202020204" pitchFamily="34" charset="0"/>
              </a:rPr>
              <a:t>生产能力，这种设备重置属于扩建重置。</a:t>
            </a:r>
            <a:endParaRPr lang="zh-CN" altLang="en-US" b="0">
              <a:solidFill>
                <a:srgbClr val="231F20"/>
              </a:solidFill>
              <a:cs typeface="Arial" panose="020B0604020202020204" pitchFamily="34" charset="0"/>
            </a:endParaRPr>
          </a:p>
        </p:txBody>
      </p:sp>
      <p:sp>
        <p:nvSpPr>
          <p:cNvPr id="3" name="文本框 2"/>
          <p:cNvSpPr txBox="1"/>
          <p:nvPr/>
        </p:nvSpPr>
        <p:spPr>
          <a:xfrm>
            <a:off x="897890" y="738505"/>
            <a:ext cx="6096000" cy="521970"/>
          </a:xfrm>
          <a:prstGeom prst="rect">
            <a:avLst/>
          </a:prstGeom>
          <a:noFill/>
        </p:spPr>
        <p:txBody>
          <a:bodyPr wrap="square" rtlCol="0" anchor="t">
            <a:spAutoFit/>
          </a:bodyPr>
          <a:p>
            <a:r>
              <a:rPr lang="en-US" altLang="zh-CN" sz="2800" b="1" dirty="0">
                <a:solidFill>
                  <a:srgbClr val="48A088"/>
                </a:solidFill>
                <a:latin typeface="黑体" panose="02010609060101010101" charset="-122"/>
                <a:ea typeface="黑体" panose="02010609060101010101" charset="-122"/>
                <a:sym typeface="+mn-ea"/>
              </a:rPr>
              <a:t>认识更新改造</a:t>
            </a:r>
            <a:endParaRPr lang="en-US" altLang="zh-CN" sz="2800" b="1" dirty="0">
              <a:solidFill>
                <a:srgbClr val="48A088"/>
              </a:solidFill>
              <a:latin typeface="黑体" panose="02010609060101010101" charset="-122"/>
              <a:ea typeface="黑体" panose="02010609060101010101" charset="-122"/>
              <a:sym typeface="+mn-ea"/>
            </a:endParaRPr>
          </a:p>
        </p:txBody>
      </p:sp>
    </p:spTree>
    <p:custDataLst>
      <p:tags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5"/>
          <p:cNvSpPr/>
          <p:nvPr/>
        </p:nvSpPr>
        <p:spPr bwMode="auto">
          <a:xfrm>
            <a:off x="890954" y="1534522"/>
            <a:ext cx="3883197" cy="4006976"/>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gradFill>
            <a:lin ang="2400000"/>
          </a:gradFill>
          <a:ln>
            <a:solidFill>
              <a:srgbClr val="00B050"/>
            </a:solidFill>
          </a:ln>
        </p:spPr>
        <p:style>
          <a:lnRef idx="2">
            <a:schemeClr val="accent5"/>
          </a:lnRef>
          <a:fillRef idx="2">
            <a:schemeClr val="accent5"/>
          </a:fillRef>
          <a:effectRef idx="0">
            <a:srgbClr val="FFFFFF"/>
          </a:effectRef>
          <a:fontRef idx="minor">
            <a:schemeClr val="lt1"/>
          </a:fontRef>
        </p:style>
        <p:txBody>
          <a:bodyPr vert="horz" wrap="square" lIns="91406" tIns="45703" rIns="91406" bIns="45703" numCol="1" anchor="t" anchorCtr="0" compatLnSpc="1"/>
          <a:lstStyle/>
          <a:p>
            <a:endParaRPr lang="zh-CN" altLang="en-US"/>
          </a:p>
        </p:txBody>
      </p:sp>
      <p:sp>
        <p:nvSpPr>
          <p:cNvPr id="49" name="文本框 48"/>
          <p:cNvSpPr txBox="1"/>
          <p:nvPr/>
        </p:nvSpPr>
        <p:spPr>
          <a:xfrm>
            <a:off x="1230630" y="2239645"/>
            <a:ext cx="8615680" cy="3230245"/>
          </a:xfrm>
          <a:prstGeom prst="rect">
            <a:avLst/>
          </a:prstGeom>
          <a:noFill/>
        </p:spPr>
        <p:txBody>
          <a:bodyPr wrap="square" rtlCol="0">
            <a:spAutoFit/>
          </a:bodyPr>
          <a:lstStyle/>
          <a:p>
            <a:pPr>
              <a:lnSpc>
                <a:spcPct val="150000"/>
              </a:lnSpc>
            </a:pPr>
            <a:r>
              <a:rPr lang="en-US" altLang="zh-CN" sz="4400" b="1" dirty="0">
                <a:latin typeface="+mj-ea"/>
                <a:ea typeface="+mj-ea"/>
              </a:rPr>
              <a:t> 子任务 5.2.2 </a:t>
            </a:r>
            <a:r>
              <a:rPr lang="en-US" altLang="zh-CN" sz="4800" b="1" dirty="0">
                <a:latin typeface="+mj-ea"/>
                <a:ea typeface="+mj-ea"/>
              </a:rPr>
              <a:t> </a:t>
            </a:r>
            <a:endParaRPr lang="en-US" altLang="zh-CN" sz="4800" b="1" dirty="0">
              <a:latin typeface="+mj-ea"/>
              <a:ea typeface="+mj-ea"/>
            </a:endParaRPr>
          </a:p>
          <a:p>
            <a:pPr>
              <a:lnSpc>
                <a:spcPct val="150000"/>
              </a:lnSpc>
            </a:pPr>
            <a:r>
              <a:rPr lang="en-US" altLang="zh-CN" sz="4400" b="1" dirty="0">
                <a:latin typeface="+mj-ea"/>
                <a:ea typeface="+mj-ea"/>
              </a:rPr>
              <a:t>利用Excel进行更新改造决策分析</a:t>
            </a:r>
            <a:endParaRPr lang="en-US" altLang="zh-CN" sz="4400" b="1" dirty="0">
              <a:latin typeface="+mj-ea"/>
              <a:ea typeface="+mj-ea"/>
            </a:endParaRPr>
          </a:p>
          <a:p>
            <a:pPr>
              <a:lnSpc>
                <a:spcPct val="150000"/>
              </a:lnSpc>
            </a:pPr>
            <a:endParaRPr lang="en-US" altLang="zh-CN" sz="4400" b="1" dirty="0">
              <a:latin typeface="+mj-ea"/>
              <a:ea typeface="+mj-ea"/>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8997315" y="2239645"/>
            <a:ext cx="3261995" cy="46183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12469">
        <p:blinds dir="vert"/>
      </p:transition>
    </mc:Choice>
    <mc:Fallback>
      <p:transition spd="slow" advTm="12469">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36525" y="822325"/>
            <a:ext cx="11899900" cy="1238885"/>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l">
              <a:lnSpc>
                <a:spcPct val="150000"/>
              </a:lnSpc>
            </a:pPr>
            <a:r>
              <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ea"/>
              </a:rPr>
              <a:t>【情景任务 5-4】盛达公司有一台旧设备购于3年前，现在考虑是否需要更换新设备。假设两台设备的生产能力相同并且未来可使用年限相同。其他有关资料见下图：</a:t>
            </a: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矩形 3"/>
          <p:cNvSpPr/>
          <p:nvPr/>
        </p:nvSpPr>
        <p:spPr>
          <a:xfrm>
            <a:off x="504190" y="18542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lstStyle/>
          <a:p>
            <a:pPr algn="ctr"/>
            <a:r>
              <a:rPr lang="zh-CN" altLang="en-US">
                <a:solidFill>
                  <a:schemeClr val="tx1"/>
                </a:solidFill>
              </a:rPr>
              <a:t>情景引入</a:t>
            </a:r>
            <a:endParaRPr lang="zh-CN" altLang="en-US">
              <a:solidFill>
                <a:schemeClr val="tx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a:t>学以致用</a:t>
            </a:r>
            <a:endParaRPr lang="zh-CN" altLang="en-US"/>
          </a:p>
        </p:txBody>
      </p:sp>
      <p:pic>
        <p:nvPicPr>
          <p:cNvPr id="2" name="图片 1"/>
          <p:cNvPicPr>
            <a:picLocks noChangeAspect="1"/>
          </p:cNvPicPr>
          <p:nvPr/>
        </p:nvPicPr>
        <p:blipFill>
          <a:blip r:embed="rId1"/>
          <a:stretch>
            <a:fillRect/>
          </a:stretch>
        </p:blipFill>
        <p:spPr>
          <a:xfrm>
            <a:off x="136525" y="2138045"/>
            <a:ext cx="11802745" cy="454596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advTm="104872"/>
    </mc:Choice>
    <mc:Fallback>
      <p:transition spd="slow" advTm="10487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36525" y="822325"/>
            <a:ext cx="11899900" cy="1238885"/>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【情景任务 5-4】盛达公司有一台旧设备购于3年前，现在考虑是否需要更换新设备。假设两台设备的生产能力相同并且未来可使用年限相同。</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矩形 3"/>
          <p:cNvSpPr/>
          <p:nvPr/>
        </p:nvSpPr>
        <p:spPr>
          <a:xfrm>
            <a:off x="504190" y="18542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lstStyle/>
          <a:p>
            <a:pPr algn="ctr"/>
            <a:r>
              <a:rPr lang="zh-CN" altLang="en-US">
                <a:solidFill>
                  <a:schemeClr val="tx1"/>
                </a:solidFill>
              </a:rPr>
              <a:t>情景引入</a:t>
            </a:r>
            <a:endParaRPr lang="zh-CN" altLang="en-US">
              <a:solidFill>
                <a:schemeClr val="tx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a:t>学以致用</a:t>
            </a:r>
            <a:endParaRPr lang="zh-CN" altLang="en-US"/>
          </a:p>
        </p:txBody>
      </p:sp>
      <p:sp>
        <p:nvSpPr>
          <p:cNvPr id="100" name="文本框 99"/>
          <p:cNvSpPr txBox="1"/>
          <p:nvPr/>
        </p:nvSpPr>
        <p:spPr>
          <a:xfrm>
            <a:off x="302895" y="2148840"/>
            <a:ext cx="11017885" cy="3808095"/>
          </a:xfrm>
          <a:prstGeom prst="rect">
            <a:avLst/>
          </a:prstGeom>
          <a:noFill/>
          <a:ln w="9525">
            <a:noFill/>
          </a:ln>
        </p:spPr>
        <p:txBody>
          <a:bodyPr>
            <a:noAutofit/>
          </a:bodyPr>
          <a:lstStyle/>
          <a:p>
            <a:pPr algn="l">
              <a:lnSpc>
                <a:spcPct val="150000"/>
              </a:lnSpc>
              <a:spcBef>
                <a:spcPts val="0"/>
              </a:spcBef>
              <a:buClrTx/>
              <a:buSzTx/>
              <a:buFontTx/>
            </a:pPr>
            <a:r>
              <a:rPr lang="zh-CN" sz="2000" b="0" dirty="0">
                <a:latin typeface="黑体" panose="02010609060101010101" charset="-122"/>
                <a:ea typeface="黑体" panose="02010609060101010101" charset="-122"/>
                <a:cs typeface="黑体" panose="02010609060101010101" charset="-122"/>
              </a:rPr>
              <a:t>解析：保留旧设备方案</a:t>
            </a:r>
            <a:endParaRPr lang="zh-CN" sz="2000" b="0" dirty="0">
              <a:latin typeface="黑体" panose="02010609060101010101" charset="-122"/>
              <a:ea typeface="黑体" panose="02010609060101010101" charset="-122"/>
              <a:cs typeface="黑体" panose="02010609060101010101" charset="-122"/>
            </a:endParaRPr>
          </a:p>
          <a:p>
            <a:pPr algn="l">
              <a:lnSpc>
                <a:spcPct val="150000"/>
              </a:lnSpc>
              <a:spcBef>
                <a:spcPts val="0"/>
              </a:spcBef>
              <a:buClrTx/>
              <a:buSzTx/>
              <a:buFontTx/>
            </a:pPr>
            <a:r>
              <a:rPr lang="zh-CN" sz="2000" b="0" dirty="0">
                <a:latin typeface="黑体" panose="02010609060101010101" charset="-122"/>
                <a:ea typeface="黑体" panose="02010609060101010101" charset="-122"/>
                <a:cs typeface="黑体" panose="02010609060101010101" charset="-122"/>
              </a:rPr>
              <a:t>（</a:t>
            </a:r>
            <a:r>
              <a:rPr lang="en-US" altLang="zh-CN" sz="2000" b="0" dirty="0">
                <a:latin typeface="黑体" panose="02010609060101010101" charset="-122"/>
                <a:ea typeface="黑体" panose="02010609060101010101" charset="-122"/>
                <a:cs typeface="黑体" panose="02010609060101010101" charset="-122"/>
              </a:rPr>
              <a:t>1</a:t>
            </a:r>
            <a:r>
              <a:rPr lang="zh-CN" sz="2000" b="0" dirty="0">
                <a:latin typeface="黑体" panose="02010609060101010101" charset="-122"/>
                <a:ea typeface="黑体" panose="02010609060101010101" charset="-122"/>
                <a:cs typeface="黑体" panose="02010609060101010101" charset="-122"/>
              </a:rPr>
              <a:t>）</a:t>
            </a:r>
            <a:r>
              <a:rPr sz="2000" b="0" dirty="0">
                <a:latin typeface="黑体" panose="02010609060101010101" charset="-122"/>
                <a:ea typeface="黑体" panose="02010609060101010101" charset="-122"/>
                <a:cs typeface="黑体" panose="02010609060101010101" charset="-122"/>
              </a:rPr>
              <a:t>1～6年每年营运成本=-13000×(1-25%)=-9750</a:t>
            </a:r>
            <a:endParaRPr sz="2000" b="0" dirty="0">
              <a:latin typeface="黑体" panose="02010609060101010101" charset="-122"/>
              <a:ea typeface="黑体" panose="02010609060101010101" charset="-122"/>
              <a:cs typeface="黑体" panose="02010609060101010101" charset="-122"/>
            </a:endParaRPr>
          </a:p>
          <a:p>
            <a:pPr algn="l">
              <a:lnSpc>
                <a:spcPct val="150000"/>
              </a:lnSpc>
              <a:spcBef>
                <a:spcPts val="0"/>
              </a:spcBef>
              <a:buClrTx/>
              <a:buSzTx/>
              <a:buFontTx/>
            </a:pPr>
            <a:r>
              <a:rPr lang="zh-CN" sz="2000" b="0" dirty="0">
                <a:latin typeface="黑体" panose="02010609060101010101" charset="-122"/>
                <a:ea typeface="黑体" panose="02010609060101010101" charset="-122"/>
                <a:cs typeface="黑体" panose="02010609060101010101" charset="-122"/>
              </a:rPr>
              <a:t>（</a:t>
            </a:r>
            <a:r>
              <a:rPr lang="en-US" altLang="zh-CN" sz="2000" b="0" dirty="0">
                <a:latin typeface="黑体" panose="02010609060101010101" charset="-122"/>
                <a:ea typeface="黑体" panose="02010609060101010101" charset="-122"/>
                <a:cs typeface="黑体" panose="02010609060101010101" charset="-122"/>
              </a:rPr>
              <a:t>2</a:t>
            </a:r>
            <a:r>
              <a:rPr lang="zh-CN" sz="2000" b="0" dirty="0">
                <a:latin typeface="黑体" panose="02010609060101010101" charset="-122"/>
                <a:ea typeface="黑体" panose="02010609060101010101" charset="-122"/>
                <a:cs typeface="黑体" panose="02010609060101010101" charset="-122"/>
              </a:rPr>
              <a:t>）</a:t>
            </a:r>
            <a:r>
              <a:rPr sz="2000" b="0" dirty="0">
                <a:latin typeface="黑体" panose="02010609060101010101" charset="-122"/>
                <a:ea typeface="黑体" panose="02010609060101010101" charset="-122"/>
                <a:cs typeface="黑体" panose="02010609060101010101" charset="-122"/>
              </a:rPr>
              <a:t>1～</a:t>
            </a:r>
            <a:r>
              <a:rPr lang="en-US" sz="2000" b="0" dirty="0">
                <a:latin typeface="黑体" panose="02010609060101010101" charset="-122"/>
                <a:ea typeface="黑体" panose="02010609060101010101" charset="-122"/>
                <a:cs typeface="黑体" panose="02010609060101010101" charset="-122"/>
              </a:rPr>
              <a:t>5</a:t>
            </a:r>
            <a:r>
              <a:rPr sz="2000" b="0" dirty="0">
                <a:latin typeface="黑体" panose="02010609060101010101" charset="-122"/>
                <a:ea typeface="黑体" panose="02010609060101010101" charset="-122"/>
                <a:cs typeface="黑体" panose="02010609060101010101" charset="-122"/>
              </a:rPr>
              <a:t>年每年折旧抵税=10000×25%=2500</a:t>
            </a:r>
            <a:endParaRPr sz="2000" b="0" dirty="0">
              <a:latin typeface="黑体" panose="02010609060101010101" charset="-122"/>
              <a:ea typeface="黑体" panose="02010609060101010101" charset="-122"/>
              <a:cs typeface="黑体" panose="02010609060101010101" charset="-122"/>
            </a:endParaRPr>
          </a:p>
          <a:p>
            <a:pPr algn="l">
              <a:lnSpc>
                <a:spcPct val="150000"/>
              </a:lnSpc>
              <a:spcBef>
                <a:spcPts val="0"/>
              </a:spcBef>
              <a:buClrTx/>
              <a:buSzTx/>
              <a:buFontTx/>
            </a:pPr>
            <a:r>
              <a:rPr lang="zh-CN" sz="2000" b="0" dirty="0">
                <a:latin typeface="黑体" panose="02010609060101010101" charset="-122"/>
                <a:ea typeface="黑体" panose="02010609060101010101" charset="-122"/>
                <a:cs typeface="黑体" panose="02010609060101010101" charset="-122"/>
              </a:rPr>
              <a:t>（</a:t>
            </a:r>
            <a:r>
              <a:rPr lang="en-US" altLang="zh-CN" sz="2000" b="0" dirty="0">
                <a:latin typeface="黑体" panose="02010609060101010101" charset="-122"/>
                <a:ea typeface="黑体" panose="02010609060101010101" charset="-122"/>
                <a:cs typeface="黑体" panose="02010609060101010101" charset="-122"/>
              </a:rPr>
              <a:t>3</a:t>
            </a:r>
            <a:r>
              <a:rPr lang="zh-CN" sz="2000" b="0" dirty="0">
                <a:latin typeface="黑体" panose="02010609060101010101" charset="-122"/>
                <a:ea typeface="黑体" panose="02010609060101010101" charset="-122"/>
                <a:cs typeface="黑体" panose="02010609060101010101" charset="-122"/>
              </a:rPr>
              <a:t>）</a:t>
            </a:r>
            <a:r>
              <a:rPr sz="2000" b="0" dirty="0">
                <a:latin typeface="黑体" panose="02010609060101010101" charset="-122"/>
                <a:ea typeface="黑体" panose="02010609060101010101" charset="-122"/>
                <a:cs typeface="黑体" panose="02010609060101010101" charset="-122"/>
              </a:rPr>
              <a:t>第2年大修理费=-18000×(1-25%)=-13500</a:t>
            </a:r>
            <a:endParaRPr sz="2000" b="0" dirty="0">
              <a:latin typeface="黑体" panose="02010609060101010101" charset="-122"/>
              <a:ea typeface="黑体" panose="02010609060101010101" charset="-122"/>
              <a:cs typeface="黑体" panose="02010609060101010101" charset="-122"/>
            </a:endParaRPr>
          </a:p>
          <a:p>
            <a:pPr algn="l">
              <a:lnSpc>
                <a:spcPct val="150000"/>
              </a:lnSpc>
              <a:spcBef>
                <a:spcPts val="0"/>
              </a:spcBef>
              <a:buClrTx/>
              <a:buSzTx/>
              <a:buFontTx/>
            </a:pPr>
            <a:r>
              <a:rPr lang="zh-CN" sz="2000" b="0" dirty="0">
                <a:latin typeface="黑体" panose="02010609060101010101" charset="-122"/>
                <a:ea typeface="黑体" panose="02010609060101010101" charset="-122"/>
                <a:cs typeface="黑体" panose="02010609060101010101" charset="-122"/>
              </a:rPr>
              <a:t>（</a:t>
            </a:r>
            <a:r>
              <a:rPr lang="en-US" altLang="zh-CN" sz="2000" b="0" dirty="0">
                <a:latin typeface="黑体" panose="02010609060101010101" charset="-122"/>
                <a:ea typeface="黑体" panose="02010609060101010101" charset="-122"/>
                <a:cs typeface="黑体" panose="02010609060101010101" charset="-122"/>
              </a:rPr>
              <a:t>4</a:t>
            </a:r>
            <a:r>
              <a:rPr lang="zh-CN" sz="2000" b="0" dirty="0">
                <a:latin typeface="黑体" panose="02010609060101010101" charset="-122"/>
                <a:ea typeface="黑体" panose="02010609060101010101" charset="-122"/>
                <a:cs typeface="黑体" panose="02010609060101010101" charset="-122"/>
              </a:rPr>
              <a:t>）</a:t>
            </a:r>
            <a:r>
              <a:rPr sz="2000" b="0" dirty="0">
                <a:latin typeface="黑体" panose="02010609060101010101" charset="-122"/>
                <a:ea typeface="黑体" panose="02010609060101010101" charset="-122"/>
                <a:cs typeface="黑体" panose="02010609060101010101" charset="-122"/>
              </a:rPr>
              <a:t>第6年残值变价收入=5500</a:t>
            </a:r>
            <a:endParaRPr sz="2000" b="0" dirty="0">
              <a:latin typeface="黑体" panose="02010609060101010101" charset="-122"/>
              <a:ea typeface="黑体" panose="02010609060101010101" charset="-122"/>
              <a:cs typeface="黑体" panose="02010609060101010101" charset="-122"/>
            </a:endParaRPr>
          </a:p>
          <a:p>
            <a:pPr algn="l">
              <a:lnSpc>
                <a:spcPct val="150000"/>
              </a:lnSpc>
              <a:spcBef>
                <a:spcPts val="0"/>
              </a:spcBef>
              <a:buClrTx/>
              <a:buSzTx/>
              <a:buFontTx/>
            </a:pPr>
            <a:r>
              <a:rPr lang="zh-CN" sz="2000" b="0" dirty="0">
                <a:latin typeface="黑体" panose="02010609060101010101" charset="-122"/>
                <a:ea typeface="黑体" panose="02010609060101010101" charset="-122"/>
                <a:cs typeface="黑体" panose="02010609060101010101" charset="-122"/>
              </a:rPr>
              <a:t>（</a:t>
            </a:r>
            <a:r>
              <a:rPr lang="en-US" altLang="zh-CN" sz="2000" b="0" dirty="0">
                <a:latin typeface="黑体" panose="02010609060101010101" charset="-122"/>
                <a:ea typeface="黑体" panose="02010609060101010101" charset="-122"/>
                <a:cs typeface="黑体" panose="02010609060101010101" charset="-122"/>
              </a:rPr>
              <a:t>5</a:t>
            </a:r>
            <a:r>
              <a:rPr lang="zh-CN" sz="2000" b="0" dirty="0">
                <a:latin typeface="黑体" panose="02010609060101010101" charset="-122"/>
                <a:ea typeface="黑体" panose="02010609060101010101" charset="-122"/>
                <a:cs typeface="黑体" panose="02010609060101010101" charset="-122"/>
              </a:rPr>
              <a:t>）</a:t>
            </a:r>
            <a:r>
              <a:rPr sz="2000" b="0" dirty="0">
                <a:latin typeface="黑体" panose="02010609060101010101" charset="-122"/>
                <a:ea typeface="黑体" panose="02010609060101010101" charset="-122"/>
                <a:cs typeface="黑体" panose="02010609060101010101" charset="-122"/>
              </a:rPr>
              <a:t>第6年残值净收益纳税=-(5500-4000)×25%=-375</a:t>
            </a:r>
            <a:endParaRPr sz="2000" b="0" dirty="0">
              <a:latin typeface="黑体" panose="02010609060101010101" charset="-122"/>
              <a:ea typeface="黑体" panose="02010609060101010101" charset="-122"/>
              <a:cs typeface="黑体" panose="02010609060101010101" charset="-122"/>
            </a:endParaRPr>
          </a:p>
          <a:p>
            <a:pPr algn="l">
              <a:lnSpc>
                <a:spcPct val="150000"/>
              </a:lnSpc>
              <a:spcBef>
                <a:spcPts val="0"/>
              </a:spcBef>
              <a:buClrTx/>
              <a:buSzTx/>
              <a:buFontTx/>
            </a:pPr>
            <a:r>
              <a:rPr lang="zh-CN" sz="2000" b="0" dirty="0">
                <a:latin typeface="黑体" panose="02010609060101010101" charset="-122"/>
                <a:ea typeface="黑体" panose="02010609060101010101" charset="-122"/>
                <a:cs typeface="黑体" panose="02010609060101010101" charset="-122"/>
              </a:rPr>
              <a:t>（</a:t>
            </a:r>
            <a:r>
              <a:rPr lang="en-US" altLang="zh-CN" sz="2000" b="0" dirty="0">
                <a:latin typeface="黑体" panose="02010609060101010101" charset="-122"/>
                <a:ea typeface="黑体" panose="02010609060101010101" charset="-122"/>
                <a:cs typeface="黑体" panose="02010609060101010101" charset="-122"/>
              </a:rPr>
              <a:t>6</a:t>
            </a:r>
            <a:r>
              <a:rPr lang="zh-CN" sz="2000" b="0" dirty="0">
                <a:latin typeface="黑体" panose="02010609060101010101" charset="-122"/>
                <a:ea typeface="黑体" panose="02010609060101010101" charset="-122"/>
                <a:cs typeface="黑体" panose="02010609060101010101" charset="-122"/>
              </a:rPr>
              <a:t>）</a:t>
            </a:r>
            <a:r>
              <a:rPr sz="2000" b="0" dirty="0">
                <a:latin typeface="黑体" panose="02010609060101010101" charset="-122"/>
                <a:ea typeface="黑体" panose="02010609060101010101" charset="-122"/>
                <a:cs typeface="黑体" panose="02010609060101010101" charset="-122"/>
              </a:rPr>
              <a:t>第6年营运资金收回=10000</a:t>
            </a:r>
            <a:endParaRPr sz="2000" b="0" dirty="0">
              <a:latin typeface="黑体" panose="02010609060101010101" charset="-122"/>
              <a:ea typeface="黑体" panose="02010609060101010101" charset="-122"/>
              <a:cs typeface="黑体" panose="02010609060101010101" charset="-122"/>
            </a:endParaRPr>
          </a:p>
          <a:p>
            <a:pPr algn="l">
              <a:lnSpc>
                <a:spcPct val="150000"/>
              </a:lnSpc>
              <a:spcBef>
                <a:spcPts val="0"/>
              </a:spcBef>
              <a:buClrTx/>
              <a:buSzTx/>
              <a:buFontTx/>
            </a:pPr>
            <a:r>
              <a:rPr lang="zh-CN" sz="2000" b="0" dirty="0">
                <a:latin typeface="黑体" panose="02010609060101010101" charset="-122"/>
                <a:ea typeface="黑体" panose="02010609060101010101" charset="-122"/>
                <a:cs typeface="黑体" panose="02010609060101010101" charset="-122"/>
              </a:rPr>
              <a:t>（</a:t>
            </a:r>
            <a:r>
              <a:rPr lang="en-US" altLang="zh-CN" sz="2000" b="0" dirty="0">
                <a:latin typeface="黑体" panose="02010609060101010101" charset="-122"/>
                <a:ea typeface="黑体" panose="02010609060101010101" charset="-122"/>
                <a:cs typeface="黑体" panose="02010609060101010101" charset="-122"/>
              </a:rPr>
              <a:t>7</a:t>
            </a:r>
            <a:r>
              <a:rPr lang="zh-CN" sz="2000" b="0" dirty="0">
                <a:latin typeface="黑体" panose="02010609060101010101" charset="-122"/>
                <a:ea typeface="黑体" panose="02010609060101010101" charset="-122"/>
                <a:cs typeface="黑体" panose="02010609060101010101" charset="-122"/>
              </a:rPr>
              <a:t>）</a:t>
            </a:r>
            <a:r>
              <a:rPr sz="2000" b="0" dirty="0">
                <a:latin typeface="黑体" panose="02010609060101010101" charset="-122"/>
                <a:ea typeface="黑体" panose="02010609060101010101" charset="-122"/>
                <a:cs typeface="黑体" panose="02010609060101010101" charset="-122"/>
              </a:rPr>
              <a:t>第0年目前变价收入=-40000</a:t>
            </a:r>
            <a:endParaRPr sz="2000" b="0" dirty="0">
              <a:latin typeface="黑体" panose="02010609060101010101" charset="-122"/>
              <a:ea typeface="黑体" panose="02010609060101010101" charset="-122"/>
              <a:cs typeface="黑体" panose="02010609060101010101" charset="-122"/>
            </a:endParaRPr>
          </a:p>
          <a:p>
            <a:pPr algn="l">
              <a:lnSpc>
                <a:spcPct val="150000"/>
              </a:lnSpc>
              <a:spcBef>
                <a:spcPts val="0"/>
              </a:spcBef>
              <a:buClrTx/>
              <a:buSzTx/>
              <a:buFontTx/>
            </a:pPr>
            <a:r>
              <a:rPr lang="zh-CN" sz="2000" b="0" dirty="0">
                <a:latin typeface="黑体" panose="02010609060101010101" charset="-122"/>
                <a:ea typeface="黑体" panose="02010609060101010101" charset="-122"/>
                <a:cs typeface="黑体" panose="02010609060101010101" charset="-122"/>
              </a:rPr>
              <a:t>（</a:t>
            </a:r>
            <a:r>
              <a:rPr lang="en-US" altLang="zh-CN" sz="2000" b="0" dirty="0">
                <a:latin typeface="黑体" panose="02010609060101010101" charset="-122"/>
                <a:ea typeface="黑体" panose="02010609060101010101" charset="-122"/>
                <a:cs typeface="黑体" panose="02010609060101010101" charset="-122"/>
              </a:rPr>
              <a:t>8</a:t>
            </a:r>
            <a:r>
              <a:rPr lang="zh-CN" sz="2000" b="0" dirty="0">
                <a:latin typeface="黑体" panose="02010609060101010101" charset="-122"/>
                <a:ea typeface="黑体" panose="02010609060101010101" charset="-122"/>
                <a:cs typeface="黑体" panose="02010609060101010101" charset="-122"/>
              </a:rPr>
              <a:t>）</a:t>
            </a:r>
            <a:r>
              <a:rPr sz="2000" b="0" dirty="0">
                <a:latin typeface="黑体" panose="02010609060101010101" charset="-122"/>
                <a:ea typeface="黑体" panose="02010609060101010101" charset="-122"/>
                <a:cs typeface="黑体" panose="02010609060101010101" charset="-122"/>
              </a:rPr>
              <a:t>第0年变现净损失减税=(54000-40000)×25%=3500</a:t>
            </a:r>
            <a:endParaRPr sz="2000" b="0" dirty="0">
              <a:latin typeface="黑体" panose="02010609060101010101" charset="-122"/>
              <a:ea typeface="黑体" panose="02010609060101010101" charset="-122"/>
              <a:cs typeface="黑体" panose="02010609060101010101" charset="-122"/>
            </a:endParaRPr>
          </a:p>
          <a:p>
            <a:pPr algn="l">
              <a:lnSpc>
                <a:spcPct val="150000"/>
              </a:lnSpc>
              <a:spcBef>
                <a:spcPts val="0"/>
              </a:spcBef>
              <a:buClrTx/>
              <a:buSzTx/>
              <a:buFontTx/>
            </a:pPr>
            <a:r>
              <a:rPr lang="zh-CN" sz="2000" b="0" dirty="0">
                <a:latin typeface="黑体" panose="02010609060101010101" charset="-122"/>
                <a:ea typeface="黑体" panose="02010609060101010101" charset="-122"/>
                <a:cs typeface="黑体" panose="02010609060101010101" charset="-122"/>
              </a:rPr>
              <a:t>（</a:t>
            </a:r>
            <a:r>
              <a:rPr lang="en-US" altLang="zh-CN" sz="2000" b="0" dirty="0">
                <a:latin typeface="黑体" panose="02010609060101010101" charset="-122"/>
                <a:ea typeface="黑体" panose="02010609060101010101" charset="-122"/>
                <a:cs typeface="黑体" panose="02010609060101010101" charset="-122"/>
              </a:rPr>
              <a:t>9</a:t>
            </a:r>
            <a:r>
              <a:rPr lang="zh-CN" sz="2000" b="0" dirty="0">
                <a:latin typeface="黑体" panose="02010609060101010101" charset="-122"/>
                <a:ea typeface="黑体" panose="02010609060101010101" charset="-122"/>
                <a:cs typeface="黑体" panose="02010609060101010101" charset="-122"/>
              </a:rPr>
              <a:t>）</a:t>
            </a:r>
            <a:r>
              <a:rPr sz="2000" b="0" dirty="0">
                <a:latin typeface="黑体" panose="02010609060101010101" charset="-122"/>
                <a:ea typeface="黑体" panose="02010609060101010101" charset="-122"/>
                <a:cs typeface="黑体" panose="02010609060101010101" charset="-122"/>
              </a:rPr>
              <a:t>第0年垫支营运资金=-10000</a:t>
            </a:r>
            <a:endParaRPr sz="2000" b="0" dirty="0">
              <a:latin typeface="黑体" panose="02010609060101010101" charset="-122"/>
              <a:ea typeface="黑体" panose="02010609060101010101" charset="-122"/>
              <a:cs typeface="黑体" panose="02010609060101010101" charset="-122"/>
            </a:endParaRPr>
          </a:p>
        </p:txBody>
      </p:sp>
      <p:sp>
        <p:nvSpPr>
          <p:cNvPr id="9" name="文本框 8"/>
          <p:cNvSpPr txBox="1"/>
          <p:nvPr/>
        </p:nvSpPr>
        <p:spPr>
          <a:xfrm>
            <a:off x="6853555" y="2540000"/>
            <a:ext cx="5182870" cy="1753235"/>
          </a:xfrm>
          <a:prstGeom prst="rect">
            <a:avLst/>
          </a:prstGeom>
          <a:noFill/>
        </p:spPr>
        <p:txBody>
          <a:bodyPr wrap="square" rtlCol="0">
            <a:spAutoFit/>
          </a:bodyPr>
          <a:lstStyle/>
          <a:p>
            <a:pPr>
              <a:lnSpc>
                <a:spcPct val="150000"/>
              </a:lnSpc>
            </a:pPr>
            <a:r>
              <a:rPr lang="zh-CN" altLang="en-US"/>
              <a:t>净现值</a:t>
            </a:r>
            <a:r>
              <a:rPr lang="en-US" altLang="zh-CN"/>
              <a:t>=</a:t>
            </a:r>
            <a:r>
              <a:rPr lang="zh-CN" altLang="en-US"/>
              <a:t>－</a:t>
            </a:r>
            <a:r>
              <a:rPr lang="en-US" altLang="zh-CN"/>
              <a:t>9750</a:t>
            </a:r>
            <a:r>
              <a:rPr lang="zh-CN" altLang="en-US"/>
              <a:t>×</a:t>
            </a:r>
            <a:r>
              <a:rPr lang="en-US" altLang="zh-CN"/>
              <a:t>（P/A，10%，6）+2500</a:t>
            </a:r>
            <a:r>
              <a:rPr lang="zh-CN" altLang="en-US"/>
              <a:t>×</a:t>
            </a:r>
            <a:r>
              <a:rPr lang="en-US" altLang="zh-CN">
                <a:sym typeface="+mn-ea"/>
              </a:rPr>
              <a:t>（P/A，10%，6</a:t>
            </a:r>
            <a:r>
              <a:rPr lang="zh-CN" altLang="en-US">
                <a:sym typeface="+mn-ea"/>
              </a:rPr>
              <a:t>）－</a:t>
            </a:r>
            <a:r>
              <a:rPr lang="en-US" altLang="zh-CN">
                <a:sym typeface="+mn-ea"/>
              </a:rPr>
              <a:t>13500</a:t>
            </a:r>
            <a:r>
              <a:rPr lang="zh-CN" altLang="en-US">
                <a:sym typeface="+mn-ea"/>
              </a:rPr>
              <a:t>×</a:t>
            </a:r>
            <a:r>
              <a:rPr lang="en-US" altLang="zh-CN">
                <a:sym typeface="+mn-ea"/>
              </a:rPr>
              <a:t>(P/F,10%,2)+</a:t>
            </a:r>
            <a:r>
              <a:rPr lang="zh-CN" altLang="en-US">
                <a:sym typeface="+mn-ea"/>
              </a:rPr>
              <a:t>（</a:t>
            </a:r>
            <a:r>
              <a:rPr lang="en-US" altLang="zh-CN">
                <a:sym typeface="+mn-ea"/>
              </a:rPr>
              <a:t>5500-375+10000</a:t>
            </a:r>
            <a:r>
              <a:rPr lang="zh-CN" altLang="en-US">
                <a:sym typeface="+mn-ea"/>
              </a:rPr>
              <a:t>）×</a:t>
            </a:r>
            <a:r>
              <a:rPr lang="en-US" altLang="zh-CN">
                <a:sym typeface="+mn-ea"/>
              </a:rPr>
              <a:t>(P/F,10%,6)</a:t>
            </a:r>
            <a:r>
              <a:rPr lang="zh-CN" altLang="en-US">
                <a:sym typeface="+mn-ea"/>
              </a:rPr>
              <a:t>－</a:t>
            </a:r>
            <a:r>
              <a:rPr lang="en-US" altLang="zh-CN">
                <a:sym typeface="+mn-ea"/>
              </a:rPr>
              <a:t>40000+3500</a:t>
            </a:r>
            <a:r>
              <a:rPr lang="zh-CN" altLang="en-US">
                <a:sym typeface="+mn-ea"/>
              </a:rPr>
              <a:t>－</a:t>
            </a:r>
            <a:r>
              <a:rPr lang="en-US" altLang="zh-CN">
                <a:sym typeface="+mn-ea"/>
              </a:rPr>
              <a:t>10000=-89089.13</a:t>
            </a:r>
            <a:endParaRPr lang="en-US" altLang="zh-CN">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16385"/>
    </mc:Choice>
    <mc:Fallback>
      <p:transition spd="slow" advTm="1638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blinds(horizontal)">
                                      <p:cBhvr>
                                        <p:cTn id="12" dur="500"/>
                                        <p:tgtEl>
                                          <p:spTgt spid="100"/>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0" grpId="0"/>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36525" y="822325"/>
            <a:ext cx="11899900" cy="1238885"/>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【情景任务 5-4】盛达公司有一台旧设备购于3年前，现在考虑是否需要更换新设备。假设两台设备的生产能力相同并且未来可使用年限相同。</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矩形 3"/>
          <p:cNvSpPr/>
          <p:nvPr/>
        </p:nvSpPr>
        <p:spPr>
          <a:xfrm>
            <a:off x="504190" y="18542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lstStyle/>
          <a:p>
            <a:pPr algn="ctr"/>
            <a:r>
              <a:rPr lang="zh-CN" altLang="en-US">
                <a:solidFill>
                  <a:schemeClr val="tx1"/>
                </a:solidFill>
              </a:rPr>
              <a:t>情景引入</a:t>
            </a:r>
            <a:endParaRPr lang="zh-CN" altLang="en-US">
              <a:solidFill>
                <a:schemeClr val="tx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a:t>学以致用</a:t>
            </a:r>
            <a:endParaRPr lang="zh-CN" altLang="en-US"/>
          </a:p>
        </p:txBody>
      </p:sp>
      <p:sp>
        <p:nvSpPr>
          <p:cNvPr id="100" name="文本框 99"/>
          <p:cNvSpPr txBox="1"/>
          <p:nvPr/>
        </p:nvSpPr>
        <p:spPr>
          <a:xfrm>
            <a:off x="302895" y="2148840"/>
            <a:ext cx="11017885" cy="3808095"/>
          </a:xfrm>
          <a:prstGeom prst="rect">
            <a:avLst/>
          </a:prstGeom>
          <a:noFill/>
          <a:ln w="9525">
            <a:noFill/>
          </a:ln>
        </p:spPr>
        <p:txBody>
          <a:bodyPr>
            <a:noAutofit/>
          </a:bodyPr>
          <a:lstStyle/>
          <a:p>
            <a:pPr algn="l">
              <a:lnSpc>
                <a:spcPct val="150000"/>
              </a:lnSpc>
              <a:spcBef>
                <a:spcPts val="0"/>
              </a:spcBef>
              <a:buClrTx/>
              <a:buSzTx/>
              <a:buFontTx/>
            </a:pPr>
            <a:r>
              <a:rPr lang="zh-CN" sz="2000" b="0" dirty="0">
                <a:latin typeface="黑体" panose="02010609060101010101" charset="-122"/>
                <a:ea typeface="黑体" panose="02010609060101010101" charset="-122"/>
                <a:cs typeface="黑体" panose="02010609060101010101" charset="-122"/>
              </a:rPr>
              <a:t>解析：购买新设备方案</a:t>
            </a:r>
            <a:endParaRPr lang="zh-CN" sz="2000" b="0" dirty="0">
              <a:latin typeface="黑体" panose="02010609060101010101" charset="-122"/>
              <a:ea typeface="黑体" panose="02010609060101010101" charset="-122"/>
              <a:cs typeface="黑体" panose="02010609060101010101" charset="-122"/>
            </a:endParaRPr>
          </a:p>
          <a:p>
            <a:pPr algn="l">
              <a:lnSpc>
                <a:spcPct val="150000"/>
              </a:lnSpc>
              <a:spcBef>
                <a:spcPts val="0"/>
              </a:spcBef>
              <a:buClrTx/>
              <a:buSzTx/>
              <a:buFontTx/>
            </a:pPr>
            <a:r>
              <a:rPr sz="2000" b="0" dirty="0">
                <a:latin typeface="黑体" panose="02010609060101010101" charset="-122"/>
                <a:ea typeface="黑体" panose="02010609060101010101" charset="-122"/>
                <a:cs typeface="黑体" panose="02010609060101010101" charset="-122"/>
              </a:rPr>
              <a:t>（1）</a:t>
            </a:r>
            <a:r>
              <a:rPr lang="zh-CN" sz="2000" b="0" dirty="0">
                <a:latin typeface="黑体" panose="02010609060101010101" charset="-122"/>
                <a:ea typeface="黑体" panose="02010609060101010101" charset="-122"/>
                <a:cs typeface="黑体" panose="02010609060101010101" charset="-122"/>
              </a:rPr>
              <a:t>第</a:t>
            </a:r>
            <a:r>
              <a:rPr lang="en-US" altLang="zh-CN" sz="2000" b="0" dirty="0">
                <a:latin typeface="黑体" panose="02010609060101010101" charset="-122"/>
                <a:ea typeface="黑体" panose="02010609060101010101" charset="-122"/>
                <a:cs typeface="黑体" panose="02010609060101010101" charset="-122"/>
              </a:rPr>
              <a:t>0</a:t>
            </a:r>
            <a:r>
              <a:rPr lang="zh-CN" altLang="en-US" sz="2000" b="0" dirty="0">
                <a:latin typeface="黑体" panose="02010609060101010101" charset="-122"/>
                <a:ea typeface="黑体" panose="02010609060101010101" charset="-122"/>
                <a:cs typeface="黑体" panose="02010609060101010101" charset="-122"/>
              </a:rPr>
              <a:t>年</a:t>
            </a:r>
            <a:r>
              <a:rPr sz="2000" b="0" dirty="0" err="1">
                <a:latin typeface="黑体" panose="02010609060101010101" charset="-122"/>
                <a:ea typeface="黑体" panose="02010609060101010101" charset="-122"/>
                <a:cs typeface="黑体" panose="02010609060101010101" charset="-122"/>
              </a:rPr>
              <a:t>设备投资</a:t>
            </a:r>
            <a:r>
              <a:rPr sz="2000" b="0" dirty="0">
                <a:latin typeface="黑体" panose="02010609060101010101" charset="-122"/>
                <a:ea typeface="黑体" panose="02010609060101010101" charset="-122"/>
                <a:cs typeface="黑体" panose="02010609060101010101" charset="-122"/>
              </a:rPr>
              <a:t>=-76500</a:t>
            </a:r>
            <a:endParaRPr sz="2000" b="0" dirty="0">
              <a:latin typeface="黑体" panose="02010609060101010101" charset="-122"/>
              <a:ea typeface="黑体" panose="02010609060101010101" charset="-122"/>
              <a:cs typeface="黑体" panose="02010609060101010101" charset="-122"/>
            </a:endParaRPr>
          </a:p>
          <a:p>
            <a:pPr algn="l">
              <a:lnSpc>
                <a:spcPct val="150000"/>
              </a:lnSpc>
              <a:spcBef>
                <a:spcPts val="0"/>
              </a:spcBef>
              <a:buClrTx/>
              <a:buSzTx/>
              <a:buFontTx/>
            </a:pPr>
            <a:r>
              <a:rPr sz="2000" b="0" dirty="0">
                <a:latin typeface="黑体" panose="02010609060101010101" charset="-122"/>
                <a:ea typeface="黑体" panose="02010609060101010101" charset="-122"/>
                <a:cs typeface="黑体" panose="02010609060101010101" charset="-122"/>
              </a:rPr>
              <a:t>（2）</a:t>
            </a:r>
            <a:r>
              <a:rPr lang="zh-CN" sz="2000" b="0" dirty="0">
                <a:latin typeface="黑体" panose="02010609060101010101" charset="-122"/>
                <a:ea typeface="黑体" panose="02010609060101010101" charset="-122"/>
                <a:cs typeface="黑体" panose="02010609060101010101" charset="-122"/>
              </a:rPr>
              <a:t>第</a:t>
            </a:r>
            <a:r>
              <a:rPr lang="en-US" altLang="zh-CN" sz="2000" b="0" dirty="0">
                <a:latin typeface="黑体" panose="02010609060101010101" charset="-122"/>
                <a:ea typeface="黑体" panose="02010609060101010101" charset="-122"/>
                <a:cs typeface="黑体" panose="02010609060101010101" charset="-122"/>
              </a:rPr>
              <a:t>0</a:t>
            </a:r>
            <a:r>
              <a:rPr lang="zh-CN" altLang="en-US" sz="2000" b="0" dirty="0">
                <a:latin typeface="黑体" panose="02010609060101010101" charset="-122"/>
                <a:ea typeface="黑体" panose="02010609060101010101" charset="-122"/>
                <a:cs typeface="黑体" panose="02010609060101010101" charset="-122"/>
              </a:rPr>
              <a:t>年</a:t>
            </a:r>
            <a:r>
              <a:rPr sz="2000" b="0" dirty="0" err="1">
                <a:latin typeface="黑体" panose="02010609060101010101" charset="-122"/>
                <a:ea typeface="黑体" panose="02010609060101010101" charset="-122"/>
                <a:cs typeface="黑体" panose="02010609060101010101" charset="-122"/>
              </a:rPr>
              <a:t>垫支营运资金</a:t>
            </a:r>
            <a:r>
              <a:rPr sz="2000" b="0" dirty="0">
                <a:latin typeface="黑体" panose="02010609060101010101" charset="-122"/>
                <a:ea typeface="黑体" panose="02010609060101010101" charset="-122"/>
                <a:cs typeface="黑体" panose="02010609060101010101" charset="-122"/>
              </a:rPr>
              <a:t>=-11000</a:t>
            </a:r>
            <a:endParaRPr sz="2000" b="0" dirty="0">
              <a:latin typeface="黑体" panose="02010609060101010101" charset="-122"/>
              <a:ea typeface="黑体" panose="02010609060101010101" charset="-122"/>
              <a:cs typeface="黑体" panose="02010609060101010101" charset="-122"/>
            </a:endParaRPr>
          </a:p>
          <a:p>
            <a:pPr algn="l">
              <a:lnSpc>
                <a:spcPct val="150000"/>
              </a:lnSpc>
              <a:spcBef>
                <a:spcPts val="0"/>
              </a:spcBef>
              <a:buClrTx/>
              <a:buSzTx/>
              <a:buFontTx/>
            </a:pPr>
            <a:r>
              <a:rPr sz="2000" b="0" dirty="0">
                <a:latin typeface="黑体" panose="02010609060101010101" charset="-122"/>
                <a:ea typeface="黑体" panose="02010609060101010101" charset="-122"/>
                <a:cs typeface="黑体" panose="02010609060101010101" charset="-122"/>
              </a:rPr>
              <a:t>（3）</a:t>
            </a:r>
            <a:r>
              <a:rPr sz="2000" dirty="0">
                <a:latin typeface="黑体" panose="02010609060101010101" charset="-122"/>
                <a:ea typeface="黑体" panose="02010609060101010101" charset="-122"/>
                <a:cs typeface="黑体" panose="02010609060101010101" charset="-122"/>
                <a:sym typeface="+mn-ea"/>
              </a:rPr>
              <a:t>1～6年</a:t>
            </a:r>
            <a:r>
              <a:rPr sz="2000" b="0" dirty="0">
                <a:latin typeface="黑体" panose="02010609060101010101" charset="-122"/>
                <a:ea typeface="黑体" panose="02010609060101010101" charset="-122"/>
                <a:cs typeface="黑体" panose="02010609060101010101" charset="-122"/>
              </a:rPr>
              <a:t>每年营运成本=-7000×(1-25%)=-5250</a:t>
            </a:r>
            <a:endParaRPr sz="2000" b="0" dirty="0">
              <a:latin typeface="黑体" panose="02010609060101010101" charset="-122"/>
              <a:ea typeface="黑体" panose="02010609060101010101" charset="-122"/>
              <a:cs typeface="黑体" panose="02010609060101010101" charset="-122"/>
            </a:endParaRPr>
          </a:p>
          <a:p>
            <a:pPr algn="l">
              <a:lnSpc>
                <a:spcPct val="150000"/>
              </a:lnSpc>
              <a:spcBef>
                <a:spcPts val="0"/>
              </a:spcBef>
              <a:buClrTx/>
              <a:buSzTx/>
              <a:buFontTx/>
            </a:pPr>
            <a:r>
              <a:rPr sz="2000" b="0" dirty="0">
                <a:latin typeface="黑体" panose="02010609060101010101" charset="-122"/>
                <a:ea typeface="黑体" panose="02010609060101010101" charset="-122"/>
                <a:cs typeface="黑体" panose="02010609060101010101" charset="-122"/>
              </a:rPr>
              <a:t>（4）</a:t>
            </a:r>
            <a:r>
              <a:rPr sz="2000" dirty="0">
                <a:latin typeface="黑体" panose="02010609060101010101" charset="-122"/>
                <a:ea typeface="黑体" panose="02010609060101010101" charset="-122"/>
                <a:cs typeface="黑体" panose="02010609060101010101" charset="-122"/>
                <a:sym typeface="+mn-ea"/>
              </a:rPr>
              <a:t>1～6年</a:t>
            </a:r>
            <a:r>
              <a:rPr sz="2000" b="0" dirty="0">
                <a:latin typeface="黑体" panose="02010609060101010101" charset="-122"/>
                <a:ea typeface="黑体" panose="02010609060101010101" charset="-122"/>
                <a:cs typeface="黑体" panose="02010609060101010101" charset="-122"/>
              </a:rPr>
              <a:t>每年折旧抵税=12000×25%=3000</a:t>
            </a:r>
            <a:endParaRPr sz="2000" b="0" dirty="0">
              <a:latin typeface="黑体" panose="02010609060101010101" charset="-122"/>
              <a:ea typeface="黑体" panose="02010609060101010101" charset="-122"/>
              <a:cs typeface="黑体" panose="02010609060101010101" charset="-122"/>
            </a:endParaRPr>
          </a:p>
          <a:p>
            <a:pPr algn="l">
              <a:lnSpc>
                <a:spcPct val="150000"/>
              </a:lnSpc>
              <a:spcBef>
                <a:spcPts val="0"/>
              </a:spcBef>
              <a:buClrTx/>
              <a:buSzTx/>
              <a:buFontTx/>
            </a:pPr>
            <a:r>
              <a:rPr sz="2000" b="0" dirty="0">
                <a:latin typeface="黑体" panose="02010609060101010101" charset="-122"/>
                <a:ea typeface="黑体" panose="02010609060101010101" charset="-122"/>
                <a:cs typeface="黑体" panose="02010609060101010101" charset="-122"/>
              </a:rPr>
              <a:t>（5）</a:t>
            </a:r>
            <a:r>
              <a:rPr lang="zh-CN" sz="2000" dirty="0">
                <a:latin typeface="黑体" panose="02010609060101010101" charset="-122"/>
                <a:ea typeface="黑体" panose="02010609060101010101" charset="-122"/>
                <a:cs typeface="黑体" panose="02010609060101010101" charset="-122"/>
                <a:sym typeface="+mn-ea"/>
              </a:rPr>
              <a:t>第</a:t>
            </a:r>
            <a:r>
              <a:rPr lang="en-US" altLang="zh-CN" sz="2000" dirty="0">
                <a:latin typeface="黑体" panose="02010609060101010101" charset="-122"/>
                <a:ea typeface="黑体" panose="02010609060101010101" charset="-122"/>
                <a:cs typeface="黑体" panose="02010609060101010101" charset="-122"/>
                <a:sym typeface="+mn-ea"/>
              </a:rPr>
              <a:t>4</a:t>
            </a:r>
            <a:r>
              <a:rPr lang="zh-CN" altLang="en-US" sz="2000" dirty="0">
                <a:latin typeface="黑体" panose="02010609060101010101" charset="-122"/>
                <a:ea typeface="黑体" panose="02010609060101010101" charset="-122"/>
                <a:cs typeface="黑体" panose="02010609060101010101" charset="-122"/>
                <a:sym typeface="+mn-ea"/>
              </a:rPr>
              <a:t>年</a:t>
            </a:r>
            <a:r>
              <a:rPr sz="2000" b="0" dirty="0" err="1">
                <a:latin typeface="黑体" panose="02010609060101010101" charset="-122"/>
                <a:ea typeface="黑体" panose="02010609060101010101" charset="-122"/>
                <a:cs typeface="黑体" panose="02010609060101010101" charset="-122"/>
              </a:rPr>
              <a:t>大修理费</a:t>
            </a:r>
            <a:r>
              <a:rPr sz="2000" b="0" dirty="0">
                <a:latin typeface="黑体" panose="02010609060101010101" charset="-122"/>
                <a:ea typeface="黑体" panose="02010609060101010101" charset="-122"/>
                <a:cs typeface="黑体" panose="02010609060101010101" charset="-122"/>
              </a:rPr>
              <a:t>=-9000×(1-25%)=-6750</a:t>
            </a:r>
            <a:endParaRPr sz="2000" b="0" dirty="0">
              <a:latin typeface="黑体" panose="02010609060101010101" charset="-122"/>
              <a:ea typeface="黑体" panose="02010609060101010101" charset="-122"/>
              <a:cs typeface="黑体" panose="02010609060101010101" charset="-122"/>
            </a:endParaRPr>
          </a:p>
          <a:p>
            <a:pPr algn="l">
              <a:lnSpc>
                <a:spcPct val="150000"/>
              </a:lnSpc>
              <a:spcBef>
                <a:spcPts val="0"/>
              </a:spcBef>
              <a:buClrTx/>
              <a:buSzTx/>
              <a:buFontTx/>
            </a:pPr>
            <a:r>
              <a:rPr sz="2000" b="0" dirty="0">
                <a:latin typeface="黑体" panose="02010609060101010101" charset="-122"/>
                <a:ea typeface="黑体" panose="02010609060101010101" charset="-122"/>
                <a:cs typeface="黑体" panose="02010609060101010101" charset="-122"/>
              </a:rPr>
              <a:t>（6）</a:t>
            </a:r>
            <a:r>
              <a:rPr lang="zh-CN" sz="2000" dirty="0">
                <a:latin typeface="黑体" panose="02010609060101010101" charset="-122"/>
                <a:ea typeface="黑体" panose="02010609060101010101" charset="-122"/>
                <a:cs typeface="黑体" panose="02010609060101010101" charset="-122"/>
                <a:sym typeface="+mn-ea"/>
              </a:rPr>
              <a:t>第</a:t>
            </a:r>
            <a:r>
              <a:rPr lang="en-US" altLang="zh-CN" sz="2000" dirty="0">
                <a:latin typeface="黑体" panose="02010609060101010101" charset="-122"/>
                <a:ea typeface="黑体" panose="02010609060101010101" charset="-122"/>
                <a:cs typeface="黑体" panose="02010609060101010101" charset="-122"/>
                <a:sym typeface="+mn-ea"/>
              </a:rPr>
              <a:t>6</a:t>
            </a:r>
            <a:r>
              <a:rPr lang="zh-CN" altLang="en-US" sz="2000" dirty="0">
                <a:latin typeface="黑体" panose="02010609060101010101" charset="-122"/>
                <a:ea typeface="黑体" panose="02010609060101010101" charset="-122"/>
                <a:cs typeface="黑体" panose="02010609060101010101" charset="-122"/>
                <a:sym typeface="+mn-ea"/>
              </a:rPr>
              <a:t>年</a:t>
            </a:r>
            <a:r>
              <a:rPr sz="2000" b="0" dirty="0" err="1">
                <a:latin typeface="黑体" panose="02010609060101010101" charset="-122"/>
                <a:ea typeface="黑体" panose="02010609060101010101" charset="-122"/>
                <a:cs typeface="黑体" panose="02010609060101010101" charset="-122"/>
              </a:rPr>
              <a:t>残值变价收入</a:t>
            </a:r>
            <a:r>
              <a:rPr sz="2000" b="0" dirty="0">
                <a:latin typeface="黑体" panose="02010609060101010101" charset="-122"/>
                <a:ea typeface="黑体" panose="02010609060101010101" charset="-122"/>
                <a:cs typeface="黑体" panose="02010609060101010101" charset="-122"/>
              </a:rPr>
              <a:t>=6000</a:t>
            </a:r>
            <a:endParaRPr sz="2000" b="0" dirty="0">
              <a:latin typeface="黑体" panose="02010609060101010101" charset="-122"/>
              <a:ea typeface="黑体" panose="02010609060101010101" charset="-122"/>
              <a:cs typeface="黑体" panose="02010609060101010101" charset="-122"/>
            </a:endParaRPr>
          </a:p>
          <a:p>
            <a:pPr algn="l">
              <a:lnSpc>
                <a:spcPct val="150000"/>
              </a:lnSpc>
              <a:spcBef>
                <a:spcPts val="0"/>
              </a:spcBef>
              <a:buClrTx/>
              <a:buSzTx/>
              <a:buFontTx/>
            </a:pPr>
            <a:r>
              <a:rPr sz="2000" b="0" dirty="0">
                <a:latin typeface="黑体" panose="02010609060101010101" charset="-122"/>
                <a:ea typeface="黑体" panose="02010609060101010101" charset="-122"/>
                <a:cs typeface="黑体" panose="02010609060101010101" charset="-122"/>
              </a:rPr>
              <a:t>（7）</a:t>
            </a:r>
            <a:r>
              <a:rPr lang="zh-CN" sz="2000" dirty="0">
                <a:latin typeface="黑体" panose="02010609060101010101" charset="-122"/>
                <a:ea typeface="黑体" panose="02010609060101010101" charset="-122"/>
                <a:cs typeface="黑体" panose="02010609060101010101" charset="-122"/>
                <a:sym typeface="+mn-ea"/>
              </a:rPr>
              <a:t>第</a:t>
            </a:r>
            <a:r>
              <a:rPr lang="en-US" altLang="zh-CN" sz="2000" dirty="0">
                <a:latin typeface="黑体" panose="02010609060101010101" charset="-122"/>
                <a:ea typeface="黑体" panose="02010609060101010101" charset="-122"/>
                <a:cs typeface="黑体" panose="02010609060101010101" charset="-122"/>
                <a:sym typeface="+mn-ea"/>
              </a:rPr>
              <a:t>6</a:t>
            </a:r>
            <a:r>
              <a:rPr lang="zh-CN" altLang="en-US" sz="2000" dirty="0">
                <a:latin typeface="黑体" panose="02010609060101010101" charset="-122"/>
                <a:ea typeface="黑体" panose="02010609060101010101" charset="-122"/>
                <a:cs typeface="黑体" panose="02010609060101010101" charset="-122"/>
                <a:sym typeface="+mn-ea"/>
              </a:rPr>
              <a:t>年</a:t>
            </a:r>
            <a:r>
              <a:rPr sz="2000" b="0" dirty="0" err="1">
                <a:latin typeface="黑体" panose="02010609060101010101" charset="-122"/>
                <a:ea typeface="黑体" panose="02010609060101010101" charset="-122"/>
                <a:cs typeface="黑体" panose="02010609060101010101" charset="-122"/>
              </a:rPr>
              <a:t>残值净收益纳税</a:t>
            </a:r>
            <a:r>
              <a:rPr sz="2000" b="0" dirty="0">
                <a:latin typeface="黑体" panose="02010609060101010101" charset="-122"/>
                <a:ea typeface="黑体" panose="02010609060101010101" charset="-122"/>
                <a:cs typeface="黑体" panose="02010609060101010101" charset="-122"/>
              </a:rPr>
              <a:t>=-(6000-4500)×25%=-375</a:t>
            </a:r>
            <a:endParaRPr sz="2000" b="0" dirty="0">
              <a:latin typeface="黑体" panose="02010609060101010101" charset="-122"/>
              <a:ea typeface="黑体" panose="02010609060101010101" charset="-122"/>
              <a:cs typeface="黑体" panose="02010609060101010101" charset="-122"/>
            </a:endParaRPr>
          </a:p>
          <a:p>
            <a:pPr algn="l">
              <a:lnSpc>
                <a:spcPct val="150000"/>
              </a:lnSpc>
              <a:spcBef>
                <a:spcPts val="0"/>
              </a:spcBef>
              <a:buClrTx/>
              <a:buSzTx/>
              <a:buFontTx/>
            </a:pPr>
            <a:r>
              <a:rPr sz="2000" b="0" dirty="0">
                <a:latin typeface="黑体" panose="02010609060101010101" charset="-122"/>
                <a:ea typeface="黑体" panose="02010609060101010101" charset="-122"/>
                <a:cs typeface="黑体" panose="02010609060101010101" charset="-122"/>
              </a:rPr>
              <a:t>（8）</a:t>
            </a:r>
            <a:r>
              <a:rPr lang="zh-CN" sz="2000" dirty="0">
                <a:latin typeface="黑体" panose="02010609060101010101" charset="-122"/>
                <a:ea typeface="黑体" panose="02010609060101010101" charset="-122"/>
                <a:cs typeface="黑体" panose="02010609060101010101" charset="-122"/>
                <a:sym typeface="+mn-ea"/>
              </a:rPr>
              <a:t>第</a:t>
            </a:r>
            <a:r>
              <a:rPr lang="en-US" altLang="zh-CN" sz="2000" dirty="0">
                <a:latin typeface="黑体" panose="02010609060101010101" charset="-122"/>
                <a:ea typeface="黑体" panose="02010609060101010101" charset="-122"/>
                <a:cs typeface="黑体" panose="02010609060101010101" charset="-122"/>
                <a:sym typeface="+mn-ea"/>
              </a:rPr>
              <a:t>6</a:t>
            </a:r>
            <a:r>
              <a:rPr lang="zh-CN" altLang="en-US" sz="2000" dirty="0">
                <a:latin typeface="黑体" panose="02010609060101010101" charset="-122"/>
                <a:ea typeface="黑体" panose="02010609060101010101" charset="-122"/>
                <a:cs typeface="黑体" panose="02010609060101010101" charset="-122"/>
                <a:sym typeface="+mn-ea"/>
              </a:rPr>
              <a:t>年</a:t>
            </a:r>
            <a:r>
              <a:rPr sz="2000" b="0" dirty="0" err="1">
                <a:latin typeface="黑体" panose="02010609060101010101" charset="-122"/>
                <a:ea typeface="黑体" panose="02010609060101010101" charset="-122"/>
                <a:cs typeface="黑体" panose="02010609060101010101" charset="-122"/>
              </a:rPr>
              <a:t>营运资金收回</a:t>
            </a:r>
            <a:r>
              <a:rPr sz="2000" b="0" dirty="0">
                <a:latin typeface="黑体" panose="02010609060101010101" charset="-122"/>
                <a:ea typeface="黑体" panose="02010609060101010101" charset="-122"/>
                <a:cs typeface="黑体" panose="02010609060101010101" charset="-122"/>
              </a:rPr>
              <a:t>=11000</a:t>
            </a:r>
            <a:endParaRPr sz="2000" b="0" dirty="0">
              <a:latin typeface="黑体" panose="02010609060101010101" charset="-122"/>
              <a:ea typeface="黑体" panose="02010609060101010101" charset="-122"/>
              <a:cs typeface="黑体" panose="02010609060101010101" charset="-122"/>
            </a:endParaRPr>
          </a:p>
        </p:txBody>
      </p:sp>
      <p:sp>
        <p:nvSpPr>
          <p:cNvPr id="9" name="文本框 8"/>
          <p:cNvSpPr txBox="1"/>
          <p:nvPr/>
        </p:nvSpPr>
        <p:spPr>
          <a:xfrm>
            <a:off x="6645275" y="2540000"/>
            <a:ext cx="5391150" cy="1337945"/>
          </a:xfrm>
          <a:prstGeom prst="rect">
            <a:avLst/>
          </a:prstGeom>
          <a:noFill/>
        </p:spPr>
        <p:txBody>
          <a:bodyPr wrap="square" rtlCol="0">
            <a:spAutoFit/>
          </a:bodyPr>
          <a:lstStyle/>
          <a:p>
            <a:pPr>
              <a:lnSpc>
                <a:spcPct val="150000"/>
              </a:lnSpc>
            </a:pPr>
            <a:r>
              <a:rPr lang="zh-CN" altLang="en-US" dirty="0"/>
              <a:t>净现值</a:t>
            </a:r>
            <a:r>
              <a:rPr lang="en-US" altLang="zh-CN" dirty="0"/>
              <a:t>=</a:t>
            </a:r>
            <a:r>
              <a:rPr lang="zh-CN" altLang="en-US" dirty="0"/>
              <a:t>－</a:t>
            </a:r>
            <a:r>
              <a:rPr dirty="0">
                <a:latin typeface="黑体" panose="02010609060101010101" charset="-122"/>
                <a:ea typeface="黑体" panose="02010609060101010101" charset="-122"/>
                <a:cs typeface="黑体" panose="02010609060101010101" charset="-122"/>
                <a:sym typeface="+mn-ea"/>
              </a:rPr>
              <a:t>76500</a:t>
            </a:r>
            <a:r>
              <a:rPr lang="zh-CN" altLang="en-US" dirty="0">
                <a:sym typeface="+mn-ea"/>
              </a:rPr>
              <a:t>－</a:t>
            </a:r>
            <a:r>
              <a:rPr dirty="0">
                <a:latin typeface="黑体" panose="02010609060101010101" charset="-122"/>
                <a:ea typeface="黑体" panose="02010609060101010101" charset="-122"/>
                <a:cs typeface="黑体" panose="02010609060101010101" charset="-122"/>
                <a:sym typeface="+mn-ea"/>
              </a:rPr>
              <a:t>11000</a:t>
            </a:r>
            <a:r>
              <a:rPr lang="en-US" dirty="0">
                <a:latin typeface="黑体" panose="02010609060101010101" charset="-122"/>
                <a:ea typeface="黑体" panose="02010609060101010101" charset="-122"/>
                <a:cs typeface="黑体" panose="02010609060101010101" charset="-122"/>
                <a:sym typeface="+mn-ea"/>
              </a:rPr>
              <a:t>+</a:t>
            </a:r>
            <a:r>
              <a:rPr lang="zh-CN" altLang="en-US" dirty="0">
                <a:latin typeface="黑体" panose="02010609060101010101" charset="-122"/>
                <a:ea typeface="黑体" panose="02010609060101010101" charset="-122"/>
                <a:cs typeface="黑体" panose="02010609060101010101" charset="-122"/>
                <a:sym typeface="+mn-ea"/>
              </a:rPr>
              <a:t>（</a:t>
            </a:r>
            <a:r>
              <a:rPr dirty="0">
                <a:latin typeface="黑体" panose="02010609060101010101" charset="-122"/>
                <a:ea typeface="黑体" panose="02010609060101010101" charset="-122"/>
                <a:cs typeface="黑体" panose="02010609060101010101" charset="-122"/>
                <a:sym typeface="+mn-ea"/>
              </a:rPr>
              <a:t>-5250</a:t>
            </a:r>
            <a:r>
              <a:rPr lang="en-US" dirty="0">
                <a:latin typeface="黑体" panose="02010609060101010101" charset="-122"/>
                <a:ea typeface="黑体" panose="02010609060101010101" charset="-122"/>
                <a:cs typeface="黑体" panose="02010609060101010101" charset="-122"/>
                <a:sym typeface="+mn-ea"/>
              </a:rPr>
              <a:t>+</a:t>
            </a:r>
            <a:r>
              <a:rPr dirty="0">
                <a:latin typeface="黑体" panose="02010609060101010101" charset="-122"/>
                <a:ea typeface="黑体" panose="02010609060101010101" charset="-122"/>
                <a:cs typeface="黑体" panose="02010609060101010101" charset="-122"/>
                <a:sym typeface="+mn-ea"/>
              </a:rPr>
              <a:t>3000</a:t>
            </a:r>
            <a:r>
              <a:rPr lang="zh-CN" dirty="0">
                <a:latin typeface="黑体" panose="02010609060101010101" charset="-122"/>
                <a:ea typeface="黑体" panose="02010609060101010101" charset="-122"/>
                <a:cs typeface="黑体" panose="02010609060101010101" charset="-122"/>
                <a:sym typeface="+mn-ea"/>
              </a:rPr>
              <a:t>）</a:t>
            </a:r>
            <a:r>
              <a:rPr lang="zh-CN" altLang="en-US" dirty="0">
                <a:sym typeface="+mn-ea"/>
              </a:rPr>
              <a:t>×</a:t>
            </a:r>
            <a:r>
              <a:rPr lang="en-US" altLang="zh-CN" dirty="0">
                <a:sym typeface="+mn-ea"/>
              </a:rPr>
              <a:t>（P/A，10%，6</a:t>
            </a:r>
            <a:r>
              <a:rPr lang="zh-CN" altLang="en-US" dirty="0">
                <a:sym typeface="+mn-ea"/>
              </a:rPr>
              <a:t>）－</a:t>
            </a:r>
            <a:r>
              <a:rPr lang="en-US" altLang="zh-CN" dirty="0">
                <a:sym typeface="+mn-ea"/>
              </a:rPr>
              <a:t>6750</a:t>
            </a:r>
            <a:r>
              <a:rPr lang="zh-CN" altLang="en-US" dirty="0">
                <a:sym typeface="+mn-ea"/>
              </a:rPr>
              <a:t>×</a:t>
            </a:r>
            <a:r>
              <a:rPr lang="en-US" altLang="zh-CN" dirty="0">
                <a:sym typeface="+mn-ea"/>
              </a:rPr>
              <a:t>(P/F,10%,4)+</a:t>
            </a:r>
            <a:r>
              <a:rPr lang="zh-CN" altLang="en-US" dirty="0">
                <a:sym typeface="+mn-ea"/>
              </a:rPr>
              <a:t>（</a:t>
            </a:r>
            <a:r>
              <a:rPr lang="en-US" altLang="zh-CN" dirty="0">
                <a:sym typeface="+mn-ea"/>
              </a:rPr>
              <a:t>6000-375+11000</a:t>
            </a:r>
            <a:r>
              <a:rPr lang="zh-CN" altLang="en-US" dirty="0">
                <a:sym typeface="+mn-ea"/>
              </a:rPr>
              <a:t>）×</a:t>
            </a:r>
            <a:r>
              <a:rPr lang="en-US" altLang="zh-CN" dirty="0">
                <a:sym typeface="+mn-ea"/>
              </a:rPr>
              <a:t>(P/F,10%,6)=-92515.88</a:t>
            </a:r>
            <a:endParaRPr lang="en-US" altLang="zh-CN" dirty="0">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43510"/>
    </mc:Choice>
    <mc:Fallback>
      <p:transition spd="slow" advTm="4351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blinds(horizontal)">
                                      <p:cBhvr>
                                        <p:cTn id="12" dur="500"/>
                                        <p:tgtEl>
                                          <p:spTgt spid="100"/>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0" grpId="0"/>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lstStyle/>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a:solidFill>
                  <a:schemeClr val="tx1"/>
                </a:solidFill>
              </a:rPr>
              <a:t>新知解析</a:t>
            </a:r>
            <a:endParaRPr lang="zh-CN" altLang="en-US">
              <a:solidFill>
                <a:schemeClr val="tx1"/>
              </a:solidFill>
            </a:endParaRPr>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a:t>任务小结</a:t>
            </a:r>
            <a:endParaRPr lang="zh-CN" altLang="en-US"/>
          </a:p>
        </p:txBody>
      </p:sp>
      <p:graphicFrame>
        <p:nvGraphicFramePr>
          <p:cNvPr id="2" name="表格 1"/>
          <p:cNvGraphicFramePr/>
          <p:nvPr>
            <p:custDataLst>
              <p:tags r:id="rId1"/>
            </p:custDataLst>
          </p:nvPr>
        </p:nvGraphicFramePr>
        <p:xfrm>
          <a:off x="803910" y="1377315"/>
          <a:ext cx="10429875" cy="2801112"/>
        </p:xfrm>
        <a:graphic>
          <a:graphicData uri="http://schemas.openxmlformats.org/drawingml/2006/table">
            <a:tbl>
              <a:tblPr firstRow="1" bandRow="1">
                <a:tableStyleId>{5C22544A-7EE6-4342-B048-85BDC9FD1C3A}</a:tableStyleId>
              </a:tblPr>
              <a:tblGrid>
                <a:gridCol w="2638425"/>
                <a:gridCol w="7791450"/>
              </a:tblGrid>
              <a:tr h="600710">
                <a:tc gridSpan="2">
                  <a:txBody>
                    <a:bodyPr/>
                    <a:lstStyle/>
                    <a:p>
                      <a:pPr indent="0" algn="ctr" fontAlgn="auto">
                        <a:lnSpc>
                          <a:spcPct val="150000"/>
                        </a:lnSpc>
                        <a:buNone/>
                      </a:pPr>
                      <a:r>
                        <a:rPr lang="zh-CN" altLang="en-US" sz="2800">
                          <a:solidFill>
                            <a:schemeClr val="tx1"/>
                          </a:solidFill>
                        </a:rPr>
                        <a:t>净现值函数：</a:t>
                      </a:r>
                      <a:r>
                        <a:rPr lang="en-US" altLang="zh-CN" sz="2800">
                          <a:solidFill>
                            <a:schemeClr val="tx1"/>
                          </a:solidFill>
                          <a:sym typeface="Arial" panose="020B0604020202020204" pitchFamily="34" charset="0"/>
                        </a:rPr>
                        <a:t>NPV</a:t>
                      </a:r>
                      <a:endParaRPr lang="en-US" altLang="zh-CN" sz="2800">
                        <a:solidFill>
                          <a:schemeClr val="tx1"/>
                        </a:solidFill>
                        <a:sym typeface="Arial" panose="020B0604020202020204" pitchFamily="3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5">
                        <a:lumMod val="20000"/>
                        <a:lumOff val="80000"/>
                      </a:schemeClr>
                    </a:solidFill>
                  </a:tcPr>
                </a:tc>
                <a:tc h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5">
                        <a:lumMod val="20000"/>
                        <a:lumOff val="80000"/>
                      </a:schemeClr>
                    </a:solidFill>
                  </a:tcPr>
                </a:tc>
              </a:tr>
              <a:tr h="774065">
                <a:tc>
                  <a:txBody>
                    <a:bodyPr/>
                    <a:lstStyle/>
                    <a:p>
                      <a:pPr indent="0" algn="ctr" fontAlgn="auto">
                        <a:lnSpc>
                          <a:spcPct val="160000"/>
                        </a:lnSpc>
                        <a:buNone/>
                      </a:pPr>
                      <a:r>
                        <a:rPr lang="zh-CN" altLang="en-US" sz="2800">
                          <a:solidFill>
                            <a:schemeClr val="tx1"/>
                          </a:solidFill>
                        </a:rPr>
                        <a:t>全称</a:t>
                      </a:r>
                      <a:endParaRPr lang="zh-CN" altLang="en-US" sz="2800">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5">
                        <a:lumMod val="20000"/>
                        <a:lumOff val="80000"/>
                      </a:schemeClr>
                    </a:solidFill>
                  </a:tcPr>
                </a:tc>
                <a:tc>
                  <a:txBody>
                    <a:bodyPr/>
                    <a:lstStyle/>
                    <a:p>
                      <a:pPr indent="0" algn="l" fontAlgn="auto">
                        <a:lnSpc>
                          <a:spcPct val="150000"/>
                        </a:lnSpc>
                        <a:buNone/>
                      </a:pPr>
                      <a:r>
                        <a:rPr lang="en-US" altLang="zh-CN" sz="2800">
                          <a:solidFill>
                            <a:schemeClr val="tx1"/>
                          </a:solidFill>
                        </a:rPr>
                        <a:t>Net Present Value</a:t>
                      </a:r>
                      <a:endParaRPr lang="en-US" altLang="zh-CN" sz="2800">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1371600">
                <a:tc>
                  <a:txBody>
                    <a:bodyPr/>
                    <a:lstStyle/>
                    <a:p>
                      <a:pPr indent="0" algn="ctr" fontAlgn="auto">
                        <a:lnSpc>
                          <a:spcPct val="200000"/>
                        </a:lnSpc>
                        <a:buNone/>
                      </a:pPr>
                      <a:r>
                        <a:rPr lang="en-US" altLang="zh-CN" sz="2800">
                          <a:solidFill>
                            <a:schemeClr val="tx1"/>
                          </a:solidFill>
                        </a:rPr>
                        <a:t>语法</a:t>
                      </a:r>
                      <a:endParaRPr lang="en-US" altLang="zh-CN" sz="2800">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5">
                        <a:lumMod val="20000"/>
                        <a:lumOff val="80000"/>
                      </a:schemeClr>
                    </a:solidFill>
                  </a:tcPr>
                </a:tc>
                <a:tc>
                  <a:txBody>
                    <a:bodyPr/>
                    <a:lstStyle/>
                    <a:p>
                      <a:pPr indent="0" algn="l" fontAlgn="auto">
                        <a:lnSpc>
                          <a:spcPct val="150000"/>
                        </a:lnSpc>
                        <a:buNone/>
                      </a:pPr>
                      <a:r>
                        <a:rPr lang="zh-CN" altLang="en-US" sz="2800">
                          <a:solidFill>
                            <a:schemeClr val="tx1"/>
                          </a:solidFill>
                        </a:rPr>
                        <a:t>NPV（贴现率，收益1，收益2，...）  </a:t>
                      </a:r>
                      <a:endParaRPr lang="zh-CN" altLang="en-US" sz="2800">
                        <a:solidFill>
                          <a:schemeClr val="tx1"/>
                        </a:solidFill>
                      </a:endParaRPr>
                    </a:p>
                    <a:p>
                      <a:pPr indent="0" algn="l" fontAlgn="auto">
                        <a:lnSpc>
                          <a:spcPct val="150000"/>
                        </a:lnSpc>
                        <a:buNone/>
                      </a:pPr>
                      <a:r>
                        <a:rPr lang="en-US" altLang="zh-CN" sz="2800">
                          <a:solidFill>
                            <a:schemeClr val="tx1"/>
                          </a:solidFill>
                        </a:rPr>
                        <a:t>NPV</a:t>
                      </a:r>
                      <a:r>
                        <a:rPr lang="zh-CN" altLang="en-US" sz="2800">
                          <a:solidFill>
                            <a:schemeClr val="tx1"/>
                          </a:solidFill>
                        </a:rPr>
                        <a:t>（rate</a:t>
                      </a:r>
                      <a:r>
                        <a:rPr lang="en-US" altLang="zh-CN" sz="2800">
                          <a:solidFill>
                            <a:schemeClr val="tx1"/>
                          </a:solidFill>
                        </a:rPr>
                        <a:t>,value1,value2,…</a:t>
                      </a:r>
                      <a:r>
                        <a:rPr lang="zh-CN" altLang="en-US" sz="2800">
                          <a:solidFill>
                            <a:schemeClr val="tx1"/>
                          </a:solidFill>
                        </a:rPr>
                        <a:t>）</a:t>
                      </a:r>
                      <a:endParaRPr lang="zh-CN" altLang="en-US" sz="2800">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bl>
          </a:graphicData>
        </a:graphic>
      </p:graphicFrame>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a:t>学以致用</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advTm="12547"/>
    </mc:Choice>
    <mc:Fallback>
      <p:transition spd="slow" advTm="1254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lstStyle/>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a:solidFill>
                  <a:schemeClr val="bg1"/>
                </a:solidFill>
              </a:rPr>
              <a:t>新知解析</a:t>
            </a:r>
            <a:endParaRPr lang="zh-CN" altLang="en-US">
              <a:solidFill>
                <a:schemeClr val="bg1"/>
              </a:solidFill>
            </a:endParaRPr>
          </a:p>
        </p:txBody>
      </p:sp>
      <p:sp>
        <p:nvSpPr>
          <p:cNvPr id="6" name="矩形 5"/>
          <p:cNvSpPr/>
          <p:nvPr/>
        </p:nvSpPr>
        <p:spPr>
          <a:xfrm>
            <a:off x="3903980" y="18669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a:t>任务小结</a:t>
            </a:r>
            <a:endParaRPr lang="zh-CN" altLang="en-US"/>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a:t>学以致用</a:t>
            </a:r>
            <a:endParaRPr lang="zh-CN" altLang="en-US"/>
          </a:p>
        </p:txBody>
      </p:sp>
      <p:pic>
        <p:nvPicPr>
          <p:cNvPr id="2" name="图片 1"/>
          <p:cNvPicPr>
            <a:picLocks noChangeAspect="1"/>
          </p:cNvPicPr>
          <p:nvPr/>
        </p:nvPicPr>
        <p:blipFill>
          <a:blip r:embed="rId1"/>
          <a:stretch>
            <a:fillRect/>
          </a:stretch>
        </p:blipFill>
        <p:spPr>
          <a:xfrm>
            <a:off x="330200" y="871855"/>
            <a:ext cx="11530965" cy="5796915"/>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advTm="14075"/>
    </mc:Choice>
    <mc:Fallback>
      <p:transition spd="slow" advTm="1407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25"/>
          <p:cNvSpPr/>
          <p:nvPr userDrawn="1"/>
        </p:nvSpPr>
        <p:spPr>
          <a:xfrm>
            <a:off x="0" y="4077970"/>
            <a:ext cx="1886585" cy="2780030"/>
          </a:xfrm>
          <a:custGeom>
            <a:avLst/>
            <a:gdLst>
              <a:gd name="connsiteX0" fmla="*/ 0 w 6726477"/>
              <a:gd name="connsiteY0" fmla="*/ 0 h 6851441"/>
              <a:gd name="connsiteX1" fmla="*/ 6726477 w 6726477"/>
              <a:gd name="connsiteY1" fmla="*/ 0 h 6851441"/>
              <a:gd name="connsiteX2" fmla="*/ 6726477 w 6726477"/>
              <a:gd name="connsiteY2" fmla="*/ 6851441 h 6851441"/>
              <a:gd name="connsiteX3" fmla="*/ 0 w 6726477"/>
              <a:gd name="connsiteY3" fmla="*/ 6851441 h 6851441"/>
              <a:gd name="connsiteX4" fmla="*/ 0 w 6726477"/>
              <a:gd name="connsiteY4" fmla="*/ 0 h 6851441"/>
              <a:gd name="connsiteX0-1" fmla="*/ 0 w 6726477"/>
              <a:gd name="connsiteY0-2" fmla="*/ 0 h 6851441"/>
              <a:gd name="connsiteX1-3" fmla="*/ 3056351 w 6726477"/>
              <a:gd name="connsiteY1-4" fmla="*/ 2981195 h 6851441"/>
              <a:gd name="connsiteX2-5" fmla="*/ 6726477 w 6726477"/>
              <a:gd name="connsiteY2-6" fmla="*/ 6851441 h 6851441"/>
              <a:gd name="connsiteX3-7" fmla="*/ 0 w 6726477"/>
              <a:gd name="connsiteY3-8" fmla="*/ 6851441 h 6851441"/>
              <a:gd name="connsiteX4-9" fmla="*/ 0 w 6726477"/>
              <a:gd name="connsiteY4-10" fmla="*/ 0 h 685144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26477" h="6851441">
                <a:moveTo>
                  <a:pt x="0" y="0"/>
                </a:moveTo>
                <a:lnTo>
                  <a:pt x="3056351" y="2981195"/>
                </a:lnTo>
                <a:lnTo>
                  <a:pt x="6726477" y="6851441"/>
                </a:lnTo>
                <a:lnTo>
                  <a:pt x="0" y="6851441"/>
                </a:lnTo>
                <a:lnTo>
                  <a:pt x="0" y="0"/>
                </a:lnTo>
                <a:close/>
              </a:path>
            </a:pathLst>
          </a:custGeom>
          <a:solidFill>
            <a:srgbClr val="318F79"/>
          </a:solidFill>
          <a:ln w="12700" cap="flat" cmpd="sng" algn="ctr">
            <a:noFill/>
            <a:prstDash val="solid"/>
            <a:miter lim="800000"/>
          </a:ln>
          <a:effectLst/>
        </p:spPr>
        <p:txBody>
          <a:bodyPr rtlCol="0" anchor="ctr"/>
          <a:p>
            <a:pPr algn="ctr"/>
            <a:endParaRPr lang="zh-CN" altLang="en-US" dirty="0">
              <a:solidFill>
                <a:srgbClr val="FFFFFF"/>
              </a:solidFill>
              <a:latin typeface="Arial Narrow" panose="020B0606020202030204" charset="0"/>
              <a:ea typeface="汉仪全唐诗简" panose="00020600040101010101" pitchFamily="18" charset="-122"/>
              <a:cs typeface="汉仪全唐诗简" panose="00020600040101010101" pitchFamily="18" charset="-122"/>
              <a:sym typeface="Arial Narrow" panose="020B0606020202030204" charset="0"/>
            </a:endParaRPr>
          </a:p>
        </p:txBody>
      </p:sp>
      <p:sp>
        <p:nvSpPr>
          <p:cNvPr id="2" name="TextBox 2"/>
          <p:cNvSpPr txBox="1"/>
          <p:nvPr>
            <p:custDataLst>
              <p:tags r:id="rId1"/>
            </p:custDataLst>
          </p:nvPr>
        </p:nvSpPr>
        <p:spPr>
          <a:xfrm>
            <a:off x="540385" y="231140"/>
            <a:ext cx="2019935" cy="460375"/>
          </a:xfrm>
          <a:prstGeom prst="rect">
            <a:avLst/>
          </a:prstGeom>
          <a:noFill/>
        </p:spPr>
        <p:txBody>
          <a:bodyPr wrap="square" rtlCol="0">
            <a:spAutoFit/>
          </a:bodyPr>
          <a:p>
            <a:pPr algn="dist"/>
            <a:r>
              <a:rPr lang="zh-CN" altLang="en-US" sz="2400" b="1" dirty="0">
                <a:ln>
                  <a:noFill/>
                </a:ln>
                <a:solidFill>
                  <a:schemeClr val="accent4">
                    <a:lumMod val="50000"/>
                  </a:schemeClr>
                </a:solidFill>
                <a:effectLst/>
                <a:latin typeface="微软雅黑" panose="020B0503020204020204" charset="-122"/>
                <a:ea typeface="微软雅黑" panose="020B0503020204020204" charset="-122"/>
                <a:cs typeface="微软雅黑" panose="020B0503020204020204" charset="-122"/>
                <a:sym typeface="+mn-ea"/>
              </a:rPr>
              <a:t>本项目导图</a:t>
            </a:r>
            <a:endParaRPr lang="zh-CN" altLang="en-US" sz="2400" b="1" dirty="0">
              <a:ln>
                <a:noFill/>
              </a:ln>
              <a:solidFill>
                <a:schemeClr val="accent4">
                  <a:lumMod val="50000"/>
                </a:schemeClr>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3" name="同侧圆角矩形 2"/>
          <p:cNvSpPr/>
          <p:nvPr>
            <p:custDataLst>
              <p:tags r:id="rId2"/>
            </p:custDataLst>
          </p:nvPr>
        </p:nvSpPr>
        <p:spPr>
          <a:xfrm rot="5400000">
            <a:off x="23495" y="232410"/>
            <a:ext cx="399415" cy="457200"/>
          </a:xfrm>
          <a:prstGeom prst="round2SameRect">
            <a:avLst>
              <a:gd name="adj1" fmla="val 50000"/>
              <a:gd name="adj2" fmla="val 0"/>
            </a:avLst>
          </a:prstGeom>
        </p:spPr>
        <p:style>
          <a:lnRef idx="0">
            <a:srgbClr val="FFFFFF"/>
          </a:lnRef>
          <a:fillRef idx="1">
            <a:schemeClr val="accent5"/>
          </a:fillRef>
          <a:effectRef idx="2">
            <a:schemeClr val="accent5"/>
          </a:effectRef>
          <a:fontRef idx="minor">
            <a:schemeClr val="lt1"/>
          </a:fontRef>
        </p:style>
        <p:txBody>
          <a:bodyPr rtlCol="0" anchor="ctr"/>
          <a:p>
            <a:pPr algn="ctr"/>
            <a:endParaRPr lang="zh-CN" altLang="en-US"/>
          </a:p>
        </p:txBody>
      </p:sp>
      <p:pic>
        <p:nvPicPr>
          <p:cNvPr id="46" name="图片 4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90760" y="3698875"/>
            <a:ext cx="2242185" cy="2997200"/>
          </a:xfrm>
          <a:prstGeom prst="rect">
            <a:avLst/>
          </a:prstGeom>
        </p:spPr>
      </p:pic>
      <p:pic>
        <p:nvPicPr>
          <p:cNvPr id="4" name="图片 1"/>
          <p:cNvPicPr>
            <a:picLocks noChangeAspect="1"/>
          </p:cNvPicPr>
          <p:nvPr/>
        </p:nvPicPr>
        <p:blipFill>
          <a:blip r:embed="rId4"/>
          <a:stretch>
            <a:fillRect/>
          </a:stretch>
        </p:blipFill>
        <p:spPr>
          <a:xfrm>
            <a:off x="1498600" y="1786255"/>
            <a:ext cx="9923145" cy="2578735"/>
          </a:xfrm>
          <a:prstGeom prst="rect">
            <a:avLst/>
          </a:prstGeom>
          <a:noFill/>
          <a:ln>
            <a:noFill/>
          </a:ln>
        </p:spPr>
      </p:pic>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lstStyle/>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a:solidFill>
                  <a:schemeClr val="bg1"/>
                </a:solidFill>
              </a:rPr>
              <a:t>新知解析</a:t>
            </a:r>
            <a:endParaRPr lang="zh-CN" altLang="en-US">
              <a:solidFill>
                <a:schemeClr val="bg1"/>
              </a:solidFill>
            </a:endParaRPr>
          </a:p>
        </p:txBody>
      </p:sp>
      <p:sp>
        <p:nvSpPr>
          <p:cNvPr id="7" name="矩形 6"/>
          <p:cNvSpPr/>
          <p:nvPr/>
        </p:nvSpPr>
        <p:spPr>
          <a:xfrm>
            <a:off x="5603875" y="18732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a:solidFill>
                  <a:schemeClr val="tx1"/>
                </a:solidFill>
              </a:rPr>
              <a:t>任务小结</a:t>
            </a:r>
            <a:endParaRPr lang="zh-CN" altLang="en-US">
              <a:solidFill>
                <a:schemeClr val="tx1"/>
              </a:solidFill>
            </a:endParaRPr>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a:t>学以致用</a:t>
            </a:r>
            <a:endParaRPr lang="zh-CN" altLang="en-US"/>
          </a:p>
        </p:txBody>
      </p:sp>
      <p:sp>
        <p:nvSpPr>
          <p:cNvPr id="2" name="矩形 1"/>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a:t>操作演示</a:t>
            </a:r>
            <a:endParaRPr lang="zh-CN" altLang="en-US"/>
          </a:p>
        </p:txBody>
      </p:sp>
      <p:sp>
        <p:nvSpPr>
          <p:cNvPr id="11" name="矩形 10"/>
          <p:cNvSpPr/>
          <p:nvPr/>
        </p:nvSpPr>
        <p:spPr>
          <a:xfrm>
            <a:off x="960120" y="1503680"/>
            <a:ext cx="10217150" cy="1564005"/>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indent="0" algn="l" fontAlgn="auto">
              <a:lnSpc>
                <a:spcPct val="150000"/>
              </a:lnSpc>
              <a:buNone/>
            </a:pPr>
            <a:r>
              <a:rPr lang="zh-CN" altLang="en-US" sz="2800">
                <a:solidFill>
                  <a:schemeClr val="tx1"/>
                </a:solidFill>
                <a:sym typeface="+mn-ea"/>
              </a:rPr>
              <a:t>本节课主要学习了利用 Excel的</a:t>
            </a:r>
            <a:r>
              <a:rPr lang="en-US" altLang="zh-CN" sz="2800">
                <a:solidFill>
                  <a:schemeClr val="tx1"/>
                </a:solidFill>
                <a:sym typeface="+mn-ea"/>
              </a:rPr>
              <a:t>NPV</a:t>
            </a:r>
            <a:r>
              <a:rPr lang="zh-CN" altLang="en-US" sz="2800">
                <a:solidFill>
                  <a:schemeClr val="tx1"/>
                </a:solidFill>
                <a:sym typeface="+mn-ea"/>
              </a:rPr>
              <a:t>函数进行固定资产更新改造决策。</a:t>
            </a:r>
            <a:endPar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36525" y="822325"/>
            <a:ext cx="11899900" cy="1639570"/>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l">
              <a:lnSpc>
                <a:spcPct val="150000"/>
              </a:lnSpc>
            </a:pPr>
            <a:r>
              <a:rPr lang="zh-CN" sz="2000" dirty="0">
                <a:solidFill>
                  <a:schemeClr val="tx1"/>
                </a:solidFill>
                <a:latin typeface="微软雅黑" panose="020B0503020204020204" charset="-122"/>
                <a:ea typeface="微软雅黑" panose="020B0503020204020204" charset="-122"/>
                <a:cs typeface="微软雅黑" panose="020B0503020204020204" charset="-122"/>
                <a:sym typeface="+mn-ea"/>
              </a:rPr>
              <a:t>【</a:t>
            </a:r>
            <a:r>
              <a:rPr sz="2000" dirty="0">
                <a:solidFill>
                  <a:schemeClr val="tx1"/>
                </a:solidFill>
                <a:latin typeface="微软雅黑" panose="020B0503020204020204" charset="-122"/>
                <a:ea typeface="微软雅黑" panose="020B0503020204020204" charset="-122"/>
                <a:cs typeface="微软雅黑" panose="020B0503020204020204" charset="-122"/>
                <a:sym typeface="+mn-ea"/>
              </a:rPr>
              <a:t>实训5-3</a:t>
            </a:r>
            <a:r>
              <a:rPr lang="zh-CN" sz="2000" dirty="0">
                <a:solidFill>
                  <a:schemeClr val="tx1"/>
                </a:solidFill>
                <a:latin typeface="微软雅黑" panose="020B0503020204020204" charset="-122"/>
                <a:ea typeface="微软雅黑" panose="020B0503020204020204" charset="-122"/>
                <a:cs typeface="微软雅黑" panose="020B0503020204020204" charset="-122"/>
                <a:sym typeface="+mn-ea"/>
              </a:rPr>
              <a:t>】</a:t>
            </a:r>
            <a:r>
              <a:rPr sz="2000" dirty="0">
                <a:solidFill>
                  <a:schemeClr val="tx1"/>
                </a:solidFill>
                <a:latin typeface="微软雅黑" panose="020B0503020204020204" charset="-122"/>
                <a:ea typeface="微软雅黑" panose="020B0503020204020204" charset="-122"/>
                <a:cs typeface="微软雅黑" panose="020B0503020204020204" charset="-122"/>
                <a:sym typeface="+mn-ea"/>
              </a:rPr>
              <a:t>盛华公司现有一台旧机床是5年前购进的，目前准备用一台新机床替换。该公司所得税率为25%，资本成本率为8%，其余资料如表5-7所示。</a:t>
            </a:r>
            <a:endParaRPr sz="2000" dirty="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sz="2000" dirty="0" err="1">
                <a:solidFill>
                  <a:schemeClr val="tx1"/>
                </a:solidFill>
                <a:latin typeface="微软雅黑" panose="020B0503020204020204" charset="-122"/>
                <a:ea typeface="微软雅黑" panose="020B0503020204020204" charset="-122"/>
                <a:cs typeface="微软雅黑" panose="020B0503020204020204" charset="-122"/>
                <a:sym typeface="+mn-ea"/>
              </a:rPr>
              <a:t>要求：请使用净现值法，利用EXCEL的NPV函数判断是否要换设备</a:t>
            </a:r>
            <a:r>
              <a:rPr sz="2000" dirty="0">
                <a:solidFill>
                  <a:schemeClr val="tx1"/>
                </a:solidFill>
                <a:latin typeface="微软雅黑" panose="020B0503020204020204" charset="-122"/>
                <a:ea typeface="微软雅黑" panose="020B0503020204020204" charset="-122"/>
                <a:cs typeface="微软雅黑" panose="020B0503020204020204" charset="-122"/>
                <a:sym typeface="+mn-ea"/>
              </a:rPr>
              <a:t>。</a:t>
            </a:r>
            <a:endParaRPr sz="20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a:solidFill>
                  <a:schemeClr val="tx1"/>
                </a:solidFill>
              </a:rPr>
              <a:t>学以致用</a:t>
            </a:r>
            <a:endParaRPr lang="zh-CN" altLang="en-US">
              <a:solidFill>
                <a:schemeClr val="tx1"/>
              </a:solidFill>
            </a:endParaRPr>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lstStyle/>
          <a:p>
            <a:pPr algn="ctr"/>
            <a:r>
              <a:rPr lang="zh-CN" altLang="en-US">
                <a:solidFill>
                  <a:schemeClr val="bg1"/>
                </a:solidFill>
              </a:rPr>
              <a:t>情景引入</a:t>
            </a:r>
            <a:endParaRPr lang="zh-CN" altLang="en-US">
              <a:solidFill>
                <a:schemeClr val="bg1"/>
              </a:solidFill>
            </a:endParaRPr>
          </a:p>
        </p:txBody>
      </p:sp>
      <p:pic>
        <p:nvPicPr>
          <p:cNvPr id="3" name="图片 2"/>
          <p:cNvPicPr>
            <a:picLocks noChangeAspect="1"/>
          </p:cNvPicPr>
          <p:nvPr/>
        </p:nvPicPr>
        <p:blipFill>
          <a:blip r:embed="rId1"/>
          <a:stretch>
            <a:fillRect/>
          </a:stretch>
        </p:blipFill>
        <p:spPr>
          <a:xfrm>
            <a:off x="1154430" y="2461895"/>
            <a:ext cx="9747885" cy="4312285"/>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57150" y="-42545"/>
            <a:ext cx="12306300" cy="69437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2000">
        <p:split orient="vert"/>
      </p:transition>
    </mc:Choice>
    <mc:Fallback>
      <p:transition spd="slow" advTm="2000">
        <p:split orient="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25"/>
          <p:cNvSpPr/>
          <p:nvPr userDrawn="1"/>
        </p:nvSpPr>
        <p:spPr>
          <a:xfrm>
            <a:off x="0" y="4077970"/>
            <a:ext cx="1886585" cy="2780030"/>
          </a:xfrm>
          <a:custGeom>
            <a:avLst/>
            <a:gdLst>
              <a:gd name="connsiteX0" fmla="*/ 0 w 6726477"/>
              <a:gd name="connsiteY0" fmla="*/ 0 h 6851441"/>
              <a:gd name="connsiteX1" fmla="*/ 6726477 w 6726477"/>
              <a:gd name="connsiteY1" fmla="*/ 0 h 6851441"/>
              <a:gd name="connsiteX2" fmla="*/ 6726477 w 6726477"/>
              <a:gd name="connsiteY2" fmla="*/ 6851441 h 6851441"/>
              <a:gd name="connsiteX3" fmla="*/ 0 w 6726477"/>
              <a:gd name="connsiteY3" fmla="*/ 6851441 h 6851441"/>
              <a:gd name="connsiteX4" fmla="*/ 0 w 6726477"/>
              <a:gd name="connsiteY4" fmla="*/ 0 h 6851441"/>
              <a:gd name="connsiteX0-1" fmla="*/ 0 w 6726477"/>
              <a:gd name="connsiteY0-2" fmla="*/ 0 h 6851441"/>
              <a:gd name="connsiteX1-3" fmla="*/ 3056351 w 6726477"/>
              <a:gd name="connsiteY1-4" fmla="*/ 2981195 h 6851441"/>
              <a:gd name="connsiteX2-5" fmla="*/ 6726477 w 6726477"/>
              <a:gd name="connsiteY2-6" fmla="*/ 6851441 h 6851441"/>
              <a:gd name="connsiteX3-7" fmla="*/ 0 w 6726477"/>
              <a:gd name="connsiteY3-8" fmla="*/ 6851441 h 6851441"/>
              <a:gd name="connsiteX4-9" fmla="*/ 0 w 6726477"/>
              <a:gd name="connsiteY4-10" fmla="*/ 0 h 685144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26477" h="6851441">
                <a:moveTo>
                  <a:pt x="0" y="0"/>
                </a:moveTo>
                <a:lnTo>
                  <a:pt x="3056351" y="2981195"/>
                </a:lnTo>
                <a:lnTo>
                  <a:pt x="6726477" y="6851441"/>
                </a:lnTo>
                <a:lnTo>
                  <a:pt x="0" y="6851441"/>
                </a:lnTo>
                <a:lnTo>
                  <a:pt x="0" y="0"/>
                </a:lnTo>
                <a:close/>
              </a:path>
            </a:pathLst>
          </a:custGeom>
          <a:solidFill>
            <a:srgbClr val="318F79"/>
          </a:solidFill>
          <a:ln w="12700" cap="flat" cmpd="sng" algn="ctr">
            <a:noFill/>
            <a:prstDash val="solid"/>
            <a:miter lim="800000"/>
          </a:ln>
          <a:effectLst/>
        </p:spPr>
        <p:txBody>
          <a:bodyPr rtlCol="0" anchor="ctr"/>
          <a:p>
            <a:pPr algn="ctr"/>
            <a:endParaRPr lang="zh-CN" altLang="en-US" dirty="0">
              <a:solidFill>
                <a:srgbClr val="FFFFFF"/>
              </a:solidFill>
              <a:latin typeface="Arial Narrow" panose="020B0606020202030204" charset="0"/>
              <a:ea typeface="汉仪全唐诗简" panose="00020600040101010101" pitchFamily="18" charset="-122"/>
              <a:cs typeface="汉仪全唐诗简" panose="00020600040101010101" pitchFamily="18" charset="-122"/>
              <a:sym typeface="Arial Narrow" panose="020B0606020202030204" charset="0"/>
            </a:endParaRPr>
          </a:p>
        </p:txBody>
      </p:sp>
      <p:sp>
        <p:nvSpPr>
          <p:cNvPr id="2" name="TextBox 2"/>
          <p:cNvSpPr txBox="1"/>
          <p:nvPr>
            <p:custDataLst>
              <p:tags r:id="rId1"/>
            </p:custDataLst>
          </p:nvPr>
        </p:nvSpPr>
        <p:spPr>
          <a:xfrm>
            <a:off x="540385" y="0"/>
            <a:ext cx="2019935" cy="521970"/>
          </a:xfrm>
          <a:prstGeom prst="rect">
            <a:avLst/>
          </a:prstGeom>
          <a:noFill/>
        </p:spPr>
        <p:txBody>
          <a:bodyPr wrap="square" rtlCol="0">
            <a:spAutoFit/>
          </a:bodyPr>
          <a:p>
            <a:pPr algn="dist"/>
            <a:r>
              <a:rPr lang="zh-CN" altLang="en-US" sz="2800" b="1" dirty="0">
                <a:solidFill>
                  <a:schemeClr val="accent4">
                    <a:lumMod val="50000"/>
                  </a:schemeClr>
                </a:solidFill>
                <a:latin typeface="微软雅黑" panose="020B0503020204020204" charset="-122"/>
                <a:ea typeface="微软雅黑" panose="020B0503020204020204" charset="-122"/>
                <a:cs typeface="微软雅黑" panose="020B0503020204020204" charset="-122"/>
                <a:sym typeface="+mn-ea"/>
              </a:rPr>
              <a:t>学习目标</a:t>
            </a:r>
            <a:endParaRPr lang="zh-CN" altLang="en-US" sz="2800" b="1" dirty="0">
              <a:solidFill>
                <a:schemeClr val="accent4">
                  <a:lumMod val="5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3" name="同侧圆角矩形 2"/>
          <p:cNvSpPr/>
          <p:nvPr>
            <p:custDataLst>
              <p:tags r:id="rId2"/>
            </p:custDataLst>
          </p:nvPr>
        </p:nvSpPr>
        <p:spPr>
          <a:xfrm rot="5400000">
            <a:off x="23495" y="-29210"/>
            <a:ext cx="399415" cy="457200"/>
          </a:xfrm>
          <a:prstGeom prst="round2SameRect">
            <a:avLst>
              <a:gd name="adj1" fmla="val 50000"/>
              <a:gd name="adj2" fmla="val 0"/>
            </a:avLst>
          </a:prstGeom>
        </p:spPr>
        <p:style>
          <a:lnRef idx="0">
            <a:srgbClr val="FFFFFF"/>
          </a:lnRef>
          <a:fillRef idx="1">
            <a:schemeClr val="accent5"/>
          </a:fillRef>
          <a:effectRef idx="2">
            <a:schemeClr val="accent5"/>
          </a:effectRef>
          <a:fontRef idx="minor">
            <a:schemeClr val="lt1"/>
          </a:fontRef>
        </p:style>
        <p:txBody>
          <a:bodyPr rtlCol="0" anchor="ctr"/>
          <a:p>
            <a:pPr algn="ctr"/>
            <a:endParaRPr lang="zh-CN" altLang="en-US"/>
          </a:p>
        </p:txBody>
      </p:sp>
      <p:pic>
        <p:nvPicPr>
          <p:cNvPr id="46" name="图片 4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90760" y="3698875"/>
            <a:ext cx="2242185" cy="2997200"/>
          </a:xfrm>
          <a:prstGeom prst="rect">
            <a:avLst/>
          </a:prstGeom>
        </p:spPr>
      </p:pic>
      <p:sp>
        <p:nvSpPr>
          <p:cNvPr id="100" name="文本框 99"/>
          <p:cNvSpPr txBox="1"/>
          <p:nvPr/>
        </p:nvSpPr>
        <p:spPr>
          <a:xfrm>
            <a:off x="1109980" y="774700"/>
            <a:ext cx="11258550" cy="6297295"/>
          </a:xfrm>
          <a:prstGeom prst="rect">
            <a:avLst/>
          </a:prstGeom>
          <a:noFill/>
          <a:ln w="9525">
            <a:noFill/>
          </a:ln>
        </p:spPr>
        <p:txBody>
          <a:bodyPr wrap="square">
            <a:noAutofit/>
          </a:bodyPr>
          <a:p>
            <a:pPr indent="0">
              <a:lnSpc>
                <a:spcPct val="135000"/>
              </a:lnSpc>
              <a:spcBef>
                <a:spcPts val="0"/>
              </a:spcBef>
              <a:spcAft>
                <a:spcPts val="0"/>
              </a:spcAft>
            </a:pPr>
            <a:r>
              <a:rPr lang="zh-CN" altLang="en-US" sz="2000" b="1" dirty="0">
                <a:solidFill>
                  <a:schemeClr val="accent4">
                    <a:lumMod val="50000"/>
                  </a:schemeClr>
                </a:solidFill>
                <a:latin typeface="微软雅黑" panose="020B0503020204020204" charset="-122"/>
                <a:ea typeface="微软雅黑" panose="020B0503020204020204" charset="-122"/>
                <a:cs typeface="微软雅黑" panose="020B0503020204020204" charset="-122"/>
              </a:rPr>
              <a:t>◆知识目标 </a:t>
            </a:r>
            <a:r>
              <a:rPr lang="en-US" sz="2000" b="1">
                <a:solidFill>
                  <a:srgbClr val="C00000"/>
                </a:solidFill>
                <a:latin typeface="宋体" panose="02010600030101010101" pitchFamily="2" charset="-122"/>
                <a:ea typeface="宋体" panose="02010600030101010101" pitchFamily="2" charset="-122"/>
                <a:cs typeface="宋体" panose="02010600030101010101" pitchFamily="2" charset="-122"/>
              </a:rPr>
              <a:t>  </a:t>
            </a:r>
            <a:endParaRPr lang="en-US" sz="2000">
              <a:solidFill>
                <a:srgbClr val="00BAF1"/>
              </a:solidFill>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sz="1400">
                <a:solidFill>
                  <a:srgbClr val="00BAF1"/>
                </a:solidFill>
                <a:latin typeface="宋体" panose="02010600030101010101" pitchFamily="2" charset="-122"/>
                <a:ea typeface="宋体" panose="02010600030101010101" pitchFamily="2" charset="-122"/>
                <a:cs typeface="宋体" panose="02010600030101010101" pitchFamily="2" charset="-122"/>
              </a:rPr>
              <a:t>●</a:t>
            </a:r>
            <a:r>
              <a:rPr sz="1600" b="0">
                <a:latin typeface="宋体" panose="02010600030101010101" pitchFamily="2" charset="-122"/>
                <a:ea typeface="宋体" panose="02010600030101010101" pitchFamily="2" charset="-122"/>
                <a:cs typeface="宋体" panose="02010600030101010101" pitchFamily="2" charset="-122"/>
              </a:rPr>
              <a:t>理解净现值的概念和公式。</a:t>
            </a:r>
            <a:endParaRPr sz="1600" b="0">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sz="1600">
                <a:solidFill>
                  <a:srgbClr val="00BAF1"/>
                </a:solidFill>
                <a:latin typeface="宋体" panose="02010600030101010101" pitchFamily="2" charset="-122"/>
                <a:ea typeface="宋体" panose="02010600030101010101" pitchFamily="2" charset="-122"/>
                <a:cs typeface="宋体" panose="02010600030101010101" pitchFamily="2" charset="-122"/>
                <a:sym typeface="+mn-ea"/>
              </a:rPr>
              <a:t>●</a:t>
            </a:r>
            <a:r>
              <a:rPr sz="1600" b="0">
                <a:latin typeface="宋体" panose="02010600030101010101" pitchFamily="2" charset="-122"/>
                <a:ea typeface="宋体" panose="02010600030101010101" pitchFamily="2" charset="-122"/>
                <a:cs typeface="宋体" panose="02010600030101010101" pitchFamily="2" charset="-122"/>
              </a:rPr>
              <a:t>理解现值指数、净现值率的概念和公式。</a:t>
            </a:r>
            <a:endParaRPr sz="1600" b="0">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sz="1600">
                <a:solidFill>
                  <a:srgbClr val="00BAF1"/>
                </a:solidFill>
                <a:latin typeface="宋体" panose="02010600030101010101" pitchFamily="2" charset="-122"/>
                <a:ea typeface="宋体" panose="02010600030101010101" pitchFamily="2" charset="-122"/>
                <a:cs typeface="宋体" panose="02010600030101010101" pitchFamily="2" charset="-122"/>
                <a:sym typeface="+mn-ea"/>
              </a:rPr>
              <a:t>●</a:t>
            </a:r>
            <a:r>
              <a:rPr sz="1600" b="0">
                <a:latin typeface="宋体" panose="02010600030101010101" pitchFamily="2" charset="-122"/>
                <a:ea typeface="宋体" panose="02010600030101010101" pitchFamily="2" charset="-122"/>
                <a:cs typeface="宋体" panose="02010600030101010101" pitchFamily="2" charset="-122"/>
              </a:rPr>
              <a:t>理解内含报酬率的概念和公式。</a:t>
            </a:r>
            <a:endParaRPr sz="1600" b="0">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sz="1600">
                <a:solidFill>
                  <a:srgbClr val="00BAF1"/>
                </a:solidFill>
                <a:latin typeface="宋体" panose="02010600030101010101" pitchFamily="2" charset="-122"/>
                <a:ea typeface="宋体" panose="02010600030101010101" pitchFamily="2" charset="-122"/>
                <a:cs typeface="宋体" panose="02010600030101010101" pitchFamily="2" charset="-122"/>
                <a:sym typeface="+mn-ea"/>
              </a:rPr>
              <a:t>●</a:t>
            </a:r>
            <a:r>
              <a:rPr sz="1600" b="0">
                <a:latin typeface="宋体" panose="02010600030101010101" pitchFamily="2" charset="-122"/>
                <a:ea typeface="宋体" panose="02010600030101010101" pitchFamily="2" charset="-122"/>
                <a:cs typeface="宋体" panose="02010600030101010101" pitchFamily="2" charset="-122"/>
              </a:rPr>
              <a:t>掌握NPV函数的使用方法。</a:t>
            </a:r>
            <a:endParaRPr sz="1600" b="0">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sz="1600">
                <a:solidFill>
                  <a:srgbClr val="00BAF1"/>
                </a:solidFill>
                <a:latin typeface="宋体" panose="02010600030101010101" pitchFamily="2" charset="-122"/>
                <a:ea typeface="宋体" panose="02010600030101010101" pitchFamily="2" charset="-122"/>
                <a:cs typeface="宋体" panose="02010600030101010101" pitchFamily="2" charset="-122"/>
                <a:sym typeface="+mn-ea"/>
              </a:rPr>
              <a:t>●</a:t>
            </a:r>
            <a:r>
              <a:rPr sz="1600" b="0">
                <a:latin typeface="宋体" panose="02010600030101010101" pitchFamily="2" charset="-122"/>
                <a:ea typeface="宋体" panose="02010600030101010101" pitchFamily="2" charset="-122"/>
                <a:cs typeface="宋体" panose="02010600030101010101" pitchFamily="2" charset="-122"/>
              </a:rPr>
              <a:t>掌握IRR函数的使用方法。</a:t>
            </a:r>
            <a:endParaRPr sz="1600" b="0">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sz="1600">
                <a:solidFill>
                  <a:srgbClr val="00BAF1"/>
                </a:solidFill>
                <a:latin typeface="宋体" panose="02010600030101010101" pitchFamily="2" charset="-122"/>
                <a:ea typeface="宋体" panose="02010600030101010101" pitchFamily="2" charset="-122"/>
                <a:cs typeface="宋体" panose="02010600030101010101" pitchFamily="2" charset="-122"/>
                <a:sym typeface="+mn-ea"/>
              </a:rPr>
              <a:t>●</a:t>
            </a:r>
            <a:r>
              <a:rPr sz="1600" b="0">
                <a:latin typeface="宋体" panose="02010600030101010101" pitchFamily="2" charset="-122"/>
                <a:ea typeface="宋体" panose="02010600030101010101" pitchFamily="2" charset="-122"/>
                <a:cs typeface="宋体" panose="02010600030101010101" pitchFamily="2" charset="-122"/>
              </a:rPr>
              <a:t>理解函数参数设置的原理及不同之处。</a:t>
            </a:r>
            <a:endParaRPr sz="1600" b="0">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zh-CN" altLang="en-US" sz="2000" b="1" dirty="0">
                <a:solidFill>
                  <a:schemeClr val="accent4">
                    <a:lumMod val="50000"/>
                  </a:schemeClr>
                </a:solidFill>
                <a:latin typeface="微软雅黑" panose="020B0503020204020204" charset="-122"/>
                <a:ea typeface="微软雅黑" panose="020B0503020204020204" charset="-122"/>
                <a:cs typeface="微软雅黑" panose="020B0503020204020204" charset="-122"/>
              </a:rPr>
              <a:t>◆能力目标</a:t>
            </a:r>
            <a:endParaRPr lang="en-US" sz="2000" b="0">
              <a:solidFill>
                <a:srgbClr val="231F20"/>
              </a:solidFill>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sz="1400" b="0">
                <a:solidFill>
                  <a:srgbClr val="00BAF1"/>
                </a:solidFill>
                <a:latin typeface="宋体" panose="02010600030101010101" pitchFamily="2" charset="-122"/>
                <a:ea typeface="宋体" panose="02010600030101010101" pitchFamily="2" charset="-122"/>
                <a:cs typeface="宋体" panose="02010600030101010101" pitchFamily="2" charset="-122"/>
              </a:rPr>
              <a:t>●</a:t>
            </a:r>
            <a:r>
              <a:rPr sz="1600" b="0">
                <a:solidFill>
                  <a:srgbClr val="000000"/>
                </a:solidFill>
                <a:latin typeface="宋体" panose="02010600030101010101" pitchFamily="2" charset="-122"/>
                <a:ea typeface="宋体" panose="02010600030101010101" pitchFamily="2" charset="-122"/>
                <a:cs typeface="宋体" panose="02010600030101010101" pitchFamily="2" charset="-122"/>
              </a:rPr>
              <a:t>能利用WPS中Excel表格NPV函数计算净现值，并用于财务决策。</a:t>
            </a:r>
            <a:endParaRPr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sz="1600">
                <a:solidFill>
                  <a:srgbClr val="00BAF1"/>
                </a:solidFill>
                <a:latin typeface="宋体" panose="02010600030101010101" pitchFamily="2" charset="-122"/>
                <a:ea typeface="宋体" panose="02010600030101010101" pitchFamily="2" charset="-122"/>
                <a:cs typeface="宋体" panose="02010600030101010101" pitchFamily="2" charset="-122"/>
                <a:sym typeface="+mn-ea"/>
              </a:rPr>
              <a:t>●</a:t>
            </a:r>
            <a:r>
              <a:rPr sz="1600" b="0">
                <a:solidFill>
                  <a:srgbClr val="000000"/>
                </a:solidFill>
                <a:latin typeface="宋体" panose="02010600030101010101" pitchFamily="2" charset="-122"/>
                <a:ea typeface="宋体" panose="02010600030101010101" pitchFamily="2" charset="-122"/>
                <a:cs typeface="宋体" panose="02010600030101010101" pitchFamily="2" charset="-122"/>
              </a:rPr>
              <a:t>能利用WPS中Excel表格IRR函数计算内含报酬率，并用于财务决策。</a:t>
            </a:r>
            <a:endParaRPr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zh-CN" altLang="en-US" sz="2000" b="1" dirty="0">
                <a:solidFill>
                  <a:schemeClr val="accent4">
                    <a:lumMod val="50000"/>
                  </a:schemeClr>
                </a:solidFill>
                <a:latin typeface="微软雅黑" panose="020B0503020204020204" charset="-122"/>
                <a:ea typeface="微软雅黑" panose="020B0503020204020204" charset="-122"/>
                <a:cs typeface="微软雅黑" panose="020B0503020204020204" charset="-122"/>
              </a:rPr>
              <a:t>◆素质目标</a:t>
            </a:r>
            <a:endParaRPr lang="zh-CN" altLang="en-US" sz="2000" b="1" dirty="0">
              <a:solidFill>
                <a:schemeClr val="accent4">
                  <a:lumMod val="50000"/>
                </a:schemeClr>
              </a:solidFill>
              <a:latin typeface="微软雅黑" panose="020B0503020204020204" charset="-122"/>
              <a:ea typeface="微软雅黑" panose="020B0503020204020204" charset="-122"/>
              <a:cs typeface="微软雅黑" panose="020B0503020204020204" charset="-122"/>
            </a:endParaRPr>
          </a:p>
          <a:p>
            <a:pPr algn="l">
              <a:lnSpc>
                <a:spcPct val="135000"/>
              </a:lnSpc>
              <a:spcBef>
                <a:spcPts val="0"/>
              </a:spcBef>
              <a:spcAft>
                <a:spcPts val="0"/>
              </a:spcAft>
              <a:buClrTx/>
              <a:buSzTx/>
              <a:buFontTx/>
            </a:pPr>
            <a:r>
              <a:rPr lang="en-US" sz="1400" b="0">
                <a:solidFill>
                  <a:srgbClr val="00BAF1"/>
                </a:solidFill>
                <a:latin typeface="宋体" panose="02010600030101010101" pitchFamily="2" charset="-122"/>
                <a:ea typeface="宋体" panose="02010600030101010101" pitchFamily="2" charset="-122"/>
                <a:cs typeface="宋体" panose="02010600030101010101" pitchFamily="2" charset="-122"/>
              </a:rPr>
              <a:t>● </a:t>
            </a:r>
            <a:r>
              <a:rPr sz="1600" b="0">
                <a:solidFill>
                  <a:srgbClr val="000000"/>
                </a:solidFill>
                <a:latin typeface="宋体" panose="02010600030101010101" pitchFamily="2" charset="-122"/>
                <a:ea typeface="宋体" panose="02010600030101010101" pitchFamily="2" charset="-122"/>
                <a:cs typeface="宋体" panose="02010600030101010101" pitchFamily="2" charset="-122"/>
              </a:rPr>
              <a:t>通过投资决策的具体应用，培养学生树立正确的投资观。</a:t>
            </a:r>
            <a:endParaRPr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l">
              <a:lnSpc>
                <a:spcPct val="135000"/>
              </a:lnSpc>
              <a:spcBef>
                <a:spcPts val="0"/>
              </a:spcBef>
              <a:spcAft>
                <a:spcPts val="0"/>
              </a:spcAft>
              <a:buClrTx/>
              <a:buSzTx/>
              <a:buFontTx/>
            </a:pPr>
            <a:r>
              <a:rPr lang="en-US" sz="1600">
                <a:solidFill>
                  <a:srgbClr val="00BAF1"/>
                </a:solidFill>
                <a:latin typeface="宋体" panose="02010600030101010101" pitchFamily="2" charset="-122"/>
                <a:ea typeface="宋体" panose="02010600030101010101" pitchFamily="2" charset="-122"/>
                <a:cs typeface="宋体" panose="02010600030101010101" pitchFamily="2" charset="-122"/>
                <a:sym typeface="+mn-ea"/>
              </a:rPr>
              <a:t>● </a:t>
            </a:r>
            <a:r>
              <a:rPr sz="1600" b="0">
                <a:solidFill>
                  <a:srgbClr val="000000"/>
                </a:solidFill>
                <a:latin typeface="宋体" panose="02010600030101010101" pitchFamily="2" charset="-122"/>
                <a:ea typeface="宋体" panose="02010600030101010101" pitchFamily="2" charset="-122"/>
                <a:cs typeface="宋体" panose="02010600030101010101" pitchFamily="2" charset="-122"/>
              </a:rPr>
              <a:t>通过分析计算出的数据，得出是否投资的结论，培养学生严谨细致、一丝不苟的工作作风。</a:t>
            </a:r>
            <a:endParaRPr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215217"/>
            <a:ext cx="12192000" cy="2161116"/>
          </a:xfrm>
          <a:prstGeom prst="rect">
            <a:avLst/>
          </a:prstGeom>
          <a:solidFill>
            <a:srgbClr val="48A08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p>
        </p:txBody>
      </p:sp>
      <p:sp>
        <p:nvSpPr>
          <p:cNvPr id="5" name="文本框 4"/>
          <p:cNvSpPr txBox="1">
            <a:spLocks noChangeArrowheads="1"/>
          </p:cNvSpPr>
          <p:nvPr/>
        </p:nvSpPr>
        <p:spPr bwMode="auto">
          <a:xfrm>
            <a:off x="551180" y="3631565"/>
            <a:ext cx="11148060" cy="117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800" b="1">
                <a:solidFill>
                  <a:schemeClr val="tx1"/>
                </a:solidFill>
                <a:latin typeface="Times New Roman" panose="02020603050405020304" pitchFamily="18" charset="0"/>
                <a:ea typeface="宋体" panose="02010600030101010101" pitchFamily="2" charset="-122"/>
              </a:defRPr>
            </a:lvl1pPr>
            <a:lvl2pPr marL="742950" indent="-285750">
              <a:defRPr kumimoji="1" sz="2800" b="1">
                <a:solidFill>
                  <a:schemeClr val="tx1"/>
                </a:solidFill>
                <a:latin typeface="Times New Roman" panose="02020603050405020304" pitchFamily="18" charset="0"/>
                <a:ea typeface="宋体" panose="02010600030101010101" pitchFamily="2" charset="-122"/>
              </a:defRPr>
            </a:lvl2pPr>
            <a:lvl3pPr marL="1143000" indent="-228600">
              <a:defRPr kumimoji="1" sz="2800" b="1">
                <a:solidFill>
                  <a:schemeClr val="tx1"/>
                </a:solidFill>
                <a:latin typeface="Times New Roman" panose="02020603050405020304" pitchFamily="18" charset="0"/>
                <a:ea typeface="宋体" panose="02010600030101010101" pitchFamily="2" charset="-122"/>
              </a:defRPr>
            </a:lvl3pPr>
            <a:lvl4pPr marL="1600200" indent="-228600">
              <a:defRPr kumimoji="1" sz="2800" b="1">
                <a:solidFill>
                  <a:schemeClr val="tx1"/>
                </a:solidFill>
                <a:latin typeface="Times New Roman" panose="02020603050405020304" pitchFamily="18" charset="0"/>
                <a:ea typeface="宋体" panose="02010600030101010101" pitchFamily="2" charset="-122"/>
              </a:defRPr>
            </a:lvl4pPr>
            <a:lvl5pPr marL="2057400" indent="-228600">
              <a:defRPr kumimoji="1" sz="28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9pPr>
          </a:lstStyle>
          <a:p>
            <a:pPr algn="ctr">
              <a:lnSpc>
                <a:spcPct val="120000"/>
              </a:lnSpc>
            </a:pPr>
            <a:r>
              <a:rPr lang="zh-CN" altLang="en-US" sz="586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Excel 在计算基本指标中的应用</a:t>
            </a:r>
            <a:endParaRPr lang="zh-CN" altLang="en-US" sz="586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6" name="椭圆 5"/>
          <p:cNvSpPr/>
          <p:nvPr/>
        </p:nvSpPr>
        <p:spPr>
          <a:xfrm>
            <a:off x="5513917" y="2180167"/>
            <a:ext cx="677333" cy="677333"/>
          </a:xfrm>
          <a:prstGeom prst="ellipse">
            <a:avLst/>
          </a:prstGeom>
          <a:solidFill>
            <a:srgbClr val="0070C0"/>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7" name="椭圆 6"/>
          <p:cNvSpPr/>
          <p:nvPr/>
        </p:nvSpPr>
        <p:spPr>
          <a:xfrm>
            <a:off x="2472267" y="673100"/>
            <a:ext cx="829733" cy="829733"/>
          </a:xfrm>
          <a:prstGeom prst="ellipse">
            <a:avLst/>
          </a:prstGeom>
          <a:solidFill>
            <a:srgbClr val="00B0F0"/>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8" name="椭圆 7"/>
          <p:cNvSpPr/>
          <p:nvPr/>
        </p:nvSpPr>
        <p:spPr>
          <a:xfrm>
            <a:off x="4017433" y="1883833"/>
            <a:ext cx="768351" cy="768351"/>
          </a:xfrm>
          <a:prstGeom prst="ellipse">
            <a:avLst/>
          </a:prstGeom>
          <a:solidFill>
            <a:schemeClr val="bg1">
              <a:lumMod val="50000"/>
            </a:schemeClr>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9" name="椭圆 8"/>
          <p:cNvSpPr/>
          <p:nvPr/>
        </p:nvSpPr>
        <p:spPr>
          <a:xfrm>
            <a:off x="6498167" y="76200"/>
            <a:ext cx="730251" cy="730251"/>
          </a:xfrm>
          <a:prstGeom prst="ellipse">
            <a:avLst/>
          </a:prstGeom>
          <a:solidFill>
            <a:srgbClr val="48A088"/>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0" name="椭圆 9"/>
          <p:cNvSpPr/>
          <p:nvPr/>
        </p:nvSpPr>
        <p:spPr>
          <a:xfrm>
            <a:off x="2642376" y="-718520"/>
            <a:ext cx="1120555" cy="1120555"/>
          </a:xfrm>
          <a:prstGeom prst="ellipse">
            <a:avLst/>
          </a:prstGeom>
          <a:gradFill flip="none" rotWithShape="1">
            <a:gsLst>
              <a:gs pos="0">
                <a:schemeClr val="bg1"/>
              </a:gs>
              <a:gs pos="100000">
                <a:schemeClr val="bg1">
                  <a:lumMod val="8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1" name="椭圆 10"/>
          <p:cNvSpPr/>
          <p:nvPr/>
        </p:nvSpPr>
        <p:spPr>
          <a:xfrm>
            <a:off x="5993044" y="1087555"/>
            <a:ext cx="822601" cy="822601"/>
          </a:xfrm>
          <a:prstGeom prst="ellipse">
            <a:avLst/>
          </a:prstGeom>
          <a:gradFill flip="none" rotWithShape="1">
            <a:gsLst>
              <a:gs pos="0">
                <a:schemeClr val="bg1"/>
              </a:gs>
              <a:gs pos="100000">
                <a:schemeClr val="bg1">
                  <a:lumMod val="8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2" name="椭圆 11"/>
          <p:cNvSpPr/>
          <p:nvPr/>
        </p:nvSpPr>
        <p:spPr>
          <a:xfrm>
            <a:off x="3623853" y="-339291"/>
            <a:ext cx="2568292" cy="2568292"/>
          </a:xfrm>
          <a:prstGeom prst="ellipse">
            <a:avLst/>
          </a:prstGeom>
          <a:gradFill flip="none" rotWithShape="1">
            <a:gsLst>
              <a:gs pos="0">
                <a:schemeClr val="bg1"/>
              </a:gs>
              <a:gs pos="100000">
                <a:schemeClr val="bg1">
                  <a:lumMod val="75000"/>
                </a:schemeClr>
              </a:gs>
            </a:gsLst>
            <a:lin ang="13500000" scaled="1"/>
            <a:tileRect/>
          </a:gradFill>
          <a:ln w="38100">
            <a:gradFill flip="none" rotWithShape="1">
              <a:gsLst>
                <a:gs pos="0">
                  <a:schemeClr val="bg1">
                    <a:lumMod val="100000"/>
                  </a:schemeClr>
                </a:gs>
                <a:gs pos="100000">
                  <a:schemeClr val="bg1">
                    <a:lumMod val="85000"/>
                  </a:schemeClr>
                </a:gs>
              </a:gsLst>
              <a:lin ang="2700000" scaled="1"/>
              <a:tileRect/>
            </a:gradFill>
          </a:ln>
          <a:effectLst>
            <a:outerShdw blurRad="254000" dist="203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3" name="文本框 105"/>
          <p:cNvSpPr txBox="1">
            <a:spLocks noChangeArrowheads="1"/>
          </p:cNvSpPr>
          <p:nvPr/>
        </p:nvSpPr>
        <p:spPr bwMode="auto">
          <a:xfrm>
            <a:off x="3656437" y="493184"/>
            <a:ext cx="2569845" cy="912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800" b="1">
                <a:solidFill>
                  <a:schemeClr val="tx1"/>
                </a:solidFill>
                <a:latin typeface="Times New Roman" panose="02020603050405020304" pitchFamily="18" charset="0"/>
                <a:ea typeface="宋体" panose="02010600030101010101" pitchFamily="2" charset="-122"/>
              </a:defRPr>
            </a:lvl1pPr>
            <a:lvl2pPr marL="742950" indent="-285750">
              <a:defRPr kumimoji="1" sz="2800" b="1">
                <a:solidFill>
                  <a:schemeClr val="tx1"/>
                </a:solidFill>
                <a:latin typeface="Times New Roman" panose="02020603050405020304" pitchFamily="18" charset="0"/>
                <a:ea typeface="宋体" panose="02010600030101010101" pitchFamily="2" charset="-122"/>
              </a:defRPr>
            </a:lvl2pPr>
            <a:lvl3pPr marL="1143000" indent="-228600">
              <a:defRPr kumimoji="1" sz="2800" b="1">
                <a:solidFill>
                  <a:schemeClr val="tx1"/>
                </a:solidFill>
                <a:latin typeface="Times New Roman" panose="02020603050405020304" pitchFamily="18" charset="0"/>
                <a:ea typeface="宋体" panose="02010600030101010101" pitchFamily="2" charset="-122"/>
              </a:defRPr>
            </a:lvl3pPr>
            <a:lvl4pPr marL="1600200" indent="-228600">
              <a:defRPr kumimoji="1" sz="2800" b="1">
                <a:solidFill>
                  <a:schemeClr val="tx1"/>
                </a:solidFill>
                <a:latin typeface="Times New Roman" panose="02020603050405020304" pitchFamily="18" charset="0"/>
                <a:ea typeface="宋体" panose="02010600030101010101" pitchFamily="2" charset="-122"/>
              </a:defRPr>
            </a:lvl4pPr>
            <a:lvl5pPr marL="2057400" indent="-228600">
              <a:defRPr kumimoji="1" sz="28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9pPr>
          </a:lstStyle>
          <a:p>
            <a:pPr algn="ctr"/>
            <a:r>
              <a:rPr lang="zh-CN" altLang="en-US" sz="5335" dirty="0">
                <a:solidFill>
                  <a:srgbClr val="48A088"/>
                </a:solidFill>
                <a:latin typeface="微软雅黑" panose="020B0503020204020204" charset="-122"/>
                <a:ea typeface="微软雅黑" panose="020B0503020204020204" charset="-122"/>
              </a:rPr>
              <a:t>任务</a:t>
            </a:r>
            <a:r>
              <a:rPr lang="en-US" altLang="zh-CN" sz="5335" dirty="0">
                <a:solidFill>
                  <a:srgbClr val="48A088"/>
                </a:solidFill>
                <a:latin typeface="微软雅黑" panose="020B0503020204020204" charset="-122"/>
                <a:ea typeface="微软雅黑" panose="020B0503020204020204" charset="-122"/>
              </a:rPr>
              <a:t>5.1</a:t>
            </a:r>
            <a:endParaRPr lang="en-US" altLang="zh-CN" sz="5335" dirty="0">
              <a:solidFill>
                <a:srgbClr val="48A088"/>
              </a:solidFill>
              <a:latin typeface="微软雅黑" panose="020B0503020204020204" charset="-122"/>
              <a:ea typeface="微软雅黑" panose="020B0503020204020204" charset="-122"/>
            </a:endParaRPr>
          </a:p>
        </p:txBody>
      </p:sp>
    </p:spTree>
    <p:custDataLst>
      <p:tags r:id="rId1"/>
    </p:custData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250" fill="hold"/>
                                        <p:tgtEl>
                                          <p:spTgt spid="12"/>
                                        </p:tgtEl>
                                        <p:attrNameLst>
                                          <p:attrName>ppt_w</p:attrName>
                                        </p:attrNameLst>
                                      </p:cBhvr>
                                      <p:tavLst>
                                        <p:tav tm="0">
                                          <p:val>
                                            <p:fltVal val="0"/>
                                          </p:val>
                                        </p:tav>
                                        <p:tav tm="100000">
                                          <p:val>
                                            <p:strVal val="#ppt_w"/>
                                          </p:val>
                                        </p:tav>
                                      </p:tavLst>
                                    </p:anim>
                                    <p:anim calcmode="lin" valueType="num">
                                      <p:cBhvr>
                                        <p:cTn id="8" dur="250" fill="hold"/>
                                        <p:tgtEl>
                                          <p:spTgt spid="12"/>
                                        </p:tgtEl>
                                        <p:attrNameLst>
                                          <p:attrName>ppt_h</p:attrName>
                                        </p:attrNameLst>
                                      </p:cBhvr>
                                      <p:tavLst>
                                        <p:tav tm="0">
                                          <p:val>
                                            <p:fltVal val="0"/>
                                          </p:val>
                                        </p:tav>
                                        <p:tav tm="100000">
                                          <p:val>
                                            <p:strVal val="#ppt_h"/>
                                          </p:val>
                                        </p:tav>
                                      </p:tavLst>
                                    </p:anim>
                                    <p:animEffect transition="in" filter="fade">
                                      <p:cBhvr>
                                        <p:cTn id="9" dur="250"/>
                                        <p:tgtEl>
                                          <p:spTgt spid="12"/>
                                        </p:tgtEl>
                                      </p:cBhvr>
                                    </p:animEffect>
                                  </p:childTnLst>
                                </p:cTn>
                              </p:par>
                              <p:par>
                                <p:cTn id="10" presetID="6" presetClass="emph" presetSubtype="0" decel="100000" fill="hold" nodeType="withEffect">
                                  <p:stCondLst>
                                    <p:cond delay="200"/>
                                  </p:stCondLst>
                                  <p:childTnLst>
                                    <p:animScale>
                                      <p:cBhvr>
                                        <p:cTn id="11" dur="250" fill="hold"/>
                                        <p:tgtEl>
                                          <p:spTgt spid="12"/>
                                        </p:tgtEl>
                                      </p:cBhvr>
                                      <p:by x="120000" y="120000"/>
                                    </p:animScale>
                                  </p:childTnLst>
                                </p:cTn>
                              </p:par>
                              <p:par>
                                <p:cTn id="12" presetID="6" presetClass="emph" presetSubtype="0" decel="100000" fill="hold" nodeType="withEffect">
                                  <p:stCondLst>
                                    <p:cond delay="400"/>
                                  </p:stCondLst>
                                  <p:childTnLst>
                                    <p:animScale>
                                      <p:cBhvr>
                                        <p:cTn id="13" dur="250" fill="hold"/>
                                        <p:tgtEl>
                                          <p:spTgt spid="12"/>
                                        </p:tgtEl>
                                      </p:cBhvr>
                                      <p:by x="83000" y="83000"/>
                                    </p:animScale>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grpId="0" nodeType="withEffect">
                                  <p:stCondLst>
                                    <p:cond delay="40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20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animEffect transition="in" filter="fade">
                                      <p:cBhvr>
                                        <p:cTn id="34" dur="500"/>
                                        <p:tgtEl>
                                          <p:spTgt spid="6"/>
                                        </p:tgtEl>
                                      </p:cBhvr>
                                    </p:animEffect>
                                  </p:childTnLst>
                                </p:cTn>
                              </p:par>
                              <p:par>
                                <p:cTn id="35" presetID="53" presetClass="entr" presetSubtype="16" fill="hold" nodeType="withEffect">
                                  <p:stCondLst>
                                    <p:cond delay="40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par>
                                <p:cTn id="40" presetID="53" presetClass="entr" presetSubtype="16" fill="hold" grpId="0" nodeType="withEffect">
                                  <p:stCondLst>
                                    <p:cond delay="20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childTnLst>
                          </p:cTn>
                        </p:par>
                        <p:par>
                          <p:cTn id="45" fill="hold">
                            <p:stCondLst>
                              <p:cond delay="1000"/>
                            </p:stCondLst>
                            <p:childTnLst>
                              <p:par>
                                <p:cTn id="46" presetID="53" presetClass="entr" presetSubtype="16" fill="hold" grpId="0" nodeType="after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p:cTn id="48" dur="500" fill="hold"/>
                                        <p:tgtEl>
                                          <p:spTgt spid="4"/>
                                        </p:tgtEl>
                                        <p:attrNameLst>
                                          <p:attrName>ppt_w</p:attrName>
                                        </p:attrNameLst>
                                      </p:cBhvr>
                                      <p:tavLst>
                                        <p:tav tm="0">
                                          <p:val>
                                            <p:fltVal val="0"/>
                                          </p:val>
                                        </p:tav>
                                        <p:tav tm="100000">
                                          <p:val>
                                            <p:strVal val="#ppt_w"/>
                                          </p:val>
                                        </p:tav>
                                      </p:tavLst>
                                    </p:anim>
                                    <p:anim calcmode="lin" valueType="num">
                                      <p:cBhvr>
                                        <p:cTn id="49" dur="500" fill="hold"/>
                                        <p:tgtEl>
                                          <p:spTgt spid="4"/>
                                        </p:tgtEl>
                                        <p:attrNameLst>
                                          <p:attrName>ppt_h</p:attrName>
                                        </p:attrNameLst>
                                      </p:cBhvr>
                                      <p:tavLst>
                                        <p:tav tm="0">
                                          <p:val>
                                            <p:fltVal val="0"/>
                                          </p:val>
                                        </p:tav>
                                        <p:tav tm="100000">
                                          <p:val>
                                            <p:strVal val="#ppt_h"/>
                                          </p:val>
                                        </p:tav>
                                      </p:tavLst>
                                    </p:anim>
                                    <p:animEffect transition="in" filter="fade">
                                      <p:cBhvr>
                                        <p:cTn id="50" dur="500"/>
                                        <p:tgtEl>
                                          <p:spTgt spid="4"/>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250" fill="hold"/>
                                        <p:tgtEl>
                                          <p:spTgt spid="13"/>
                                        </p:tgtEl>
                                        <p:attrNameLst>
                                          <p:attrName>ppt_w</p:attrName>
                                        </p:attrNameLst>
                                      </p:cBhvr>
                                      <p:tavLst>
                                        <p:tav tm="0">
                                          <p:val>
                                            <p:fltVal val="0"/>
                                          </p:val>
                                        </p:tav>
                                        <p:tav tm="100000">
                                          <p:val>
                                            <p:strVal val="#ppt_w"/>
                                          </p:val>
                                        </p:tav>
                                      </p:tavLst>
                                    </p:anim>
                                    <p:anim calcmode="lin" valueType="num">
                                      <p:cBhvr>
                                        <p:cTn id="54" dur="250" fill="hold"/>
                                        <p:tgtEl>
                                          <p:spTgt spid="13"/>
                                        </p:tgtEl>
                                        <p:attrNameLst>
                                          <p:attrName>ppt_h</p:attrName>
                                        </p:attrNameLst>
                                      </p:cBhvr>
                                      <p:tavLst>
                                        <p:tav tm="0">
                                          <p:val>
                                            <p:fltVal val="0"/>
                                          </p:val>
                                        </p:tav>
                                        <p:tav tm="100000">
                                          <p:val>
                                            <p:strVal val="#ppt_h"/>
                                          </p:val>
                                        </p:tav>
                                      </p:tavLst>
                                    </p:anim>
                                    <p:animEffect transition="in" filter="fade">
                                      <p:cBhvr>
                                        <p:cTn id="55" dur="250"/>
                                        <p:tgtEl>
                                          <p:spTgt spid="13"/>
                                        </p:tgtEl>
                                      </p:cBhvr>
                                    </p:animEffect>
                                  </p:childTnLst>
                                </p:cTn>
                              </p:par>
                              <p:par>
                                <p:cTn id="56" presetID="6" presetClass="emph" presetSubtype="0" decel="100000" fill="hold" grpId="1" nodeType="withEffect">
                                  <p:stCondLst>
                                    <p:cond delay="200"/>
                                  </p:stCondLst>
                                  <p:childTnLst>
                                    <p:animScale>
                                      <p:cBhvr>
                                        <p:cTn id="57" dur="250" fill="hold"/>
                                        <p:tgtEl>
                                          <p:spTgt spid="13"/>
                                        </p:tgtEl>
                                      </p:cBhvr>
                                      <p:by x="120000" y="120000"/>
                                    </p:animScale>
                                  </p:childTnLst>
                                </p:cTn>
                              </p:par>
                              <p:par>
                                <p:cTn id="58" presetID="6" presetClass="emph" presetSubtype="0" decel="100000" fill="hold" grpId="2" nodeType="withEffect">
                                  <p:stCondLst>
                                    <p:cond delay="400"/>
                                  </p:stCondLst>
                                  <p:childTnLst>
                                    <p:animScale>
                                      <p:cBhvr>
                                        <p:cTn id="59" dur="250" fill="hold"/>
                                        <p:tgtEl>
                                          <p:spTgt spid="13"/>
                                        </p:tgtEl>
                                      </p:cBhvr>
                                      <p:by x="83000" y="83000"/>
                                    </p:animScale>
                                  </p:childTnLst>
                                </p:cTn>
                              </p:par>
                            </p:childTnLst>
                          </p:cTn>
                        </p:par>
                        <p:par>
                          <p:cTn id="60" fill="hold">
                            <p:stCondLst>
                              <p:cond delay="1500"/>
                            </p:stCondLst>
                            <p:childTnLst>
                              <p:par>
                                <p:cTn id="61" presetID="53" presetClass="entr" presetSubtype="16" fill="hold" grpId="0" nodeType="afterEffect">
                                  <p:stCondLst>
                                    <p:cond delay="0"/>
                                  </p:stCondLst>
                                  <p:childTnLst>
                                    <p:set>
                                      <p:cBhvr>
                                        <p:cTn id="62" dur="1" fill="hold">
                                          <p:stCondLst>
                                            <p:cond delay="0"/>
                                          </p:stCondLst>
                                        </p:cTn>
                                        <p:tgtEl>
                                          <p:spTgt spid="5"/>
                                        </p:tgtEl>
                                        <p:attrNameLst>
                                          <p:attrName>style.visibility</p:attrName>
                                        </p:attrNameLst>
                                      </p:cBhvr>
                                      <p:to>
                                        <p:strVal val="visible"/>
                                      </p:to>
                                    </p:set>
                                    <p:anim calcmode="lin" valueType="num">
                                      <p:cBhvr>
                                        <p:cTn id="63" dur="250" fill="hold"/>
                                        <p:tgtEl>
                                          <p:spTgt spid="5"/>
                                        </p:tgtEl>
                                        <p:attrNameLst>
                                          <p:attrName>ppt_w</p:attrName>
                                        </p:attrNameLst>
                                      </p:cBhvr>
                                      <p:tavLst>
                                        <p:tav tm="0">
                                          <p:val>
                                            <p:fltVal val="0"/>
                                          </p:val>
                                        </p:tav>
                                        <p:tav tm="100000">
                                          <p:val>
                                            <p:strVal val="#ppt_w"/>
                                          </p:val>
                                        </p:tav>
                                      </p:tavLst>
                                    </p:anim>
                                    <p:anim calcmode="lin" valueType="num">
                                      <p:cBhvr>
                                        <p:cTn id="64" dur="250" fill="hold"/>
                                        <p:tgtEl>
                                          <p:spTgt spid="5"/>
                                        </p:tgtEl>
                                        <p:attrNameLst>
                                          <p:attrName>ppt_h</p:attrName>
                                        </p:attrNameLst>
                                      </p:cBhvr>
                                      <p:tavLst>
                                        <p:tav tm="0">
                                          <p:val>
                                            <p:fltVal val="0"/>
                                          </p:val>
                                        </p:tav>
                                        <p:tav tm="100000">
                                          <p:val>
                                            <p:strVal val="#ppt_h"/>
                                          </p:val>
                                        </p:tav>
                                      </p:tavLst>
                                    </p:anim>
                                    <p:animEffect transition="in" filter="fade">
                                      <p:cBhvr>
                                        <p:cTn id="65" dur="250"/>
                                        <p:tgtEl>
                                          <p:spTgt spid="5"/>
                                        </p:tgtEl>
                                      </p:cBhvr>
                                    </p:animEffect>
                                  </p:childTnLst>
                                </p:cTn>
                              </p:par>
                              <p:par>
                                <p:cTn id="66" presetID="6" presetClass="emph" presetSubtype="0" decel="100000" fill="hold" grpId="1" nodeType="withEffect">
                                  <p:stCondLst>
                                    <p:cond delay="200"/>
                                  </p:stCondLst>
                                  <p:childTnLst>
                                    <p:animScale>
                                      <p:cBhvr>
                                        <p:cTn id="67" dur="250" fill="hold"/>
                                        <p:tgtEl>
                                          <p:spTgt spid="5"/>
                                        </p:tgtEl>
                                      </p:cBhvr>
                                      <p:by x="120000" y="120000"/>
                                    </p:animScale>
                                  </p:childTnLst>
                                </p:cTn>
                              </p:par>
                              <p:par>
                                <p:cTn id="68" presetID="6" presetClass="emph" presetSubtype="0" decel="100000" fill="hold" grpId="2" nodeType="withEffect">
                                  <p:stCondLst>
                                    <p:cond delay="400"/>
                                  </p:stCondLst>
                                  <p:childTnLst>
                                    <p:animScale>
                                      <p:cBhvr>
                                        <p:cTn id="69" dur="250" fill="hold"/>
                                        <p:tgtEl>
                                          <p:spTgt spid="5"/>
                                        </p:tgtEl>
                                      </p:cBhvr>
                                      <p:by x="83000" y="83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p:bldP spid="5" grpId="1"/>
      <p:bldP spid="5" grpId="2"/>
      <p:bldP spid="6" grpId="0" bldLvl="0" animBg="1"/>
      <p:bldP spid="7" grpId="0" bldLvl="0" animBg="1"/>
      <p:bldP spid="8" grpId="0" bldLvl="0" animBg="1"/>
      <p:bldP spid="9" grpId="0" bldLvl="0" animBg="1"/>
      <p:bldP spid="13" grpId="0" bldLvl="0"/>
      <p:bldP spid="13" grpId="1" bldLvl="0"/>
      <p:bldP spid="13" grpId="2" bldLvl="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5"/>
          <p:cNvSpPr/>
          <p:nvPr/>
        </p:nvSpPr>
        <p:spPr bwMode="auto">
          <a:xfrm>
            <a:off x="890954" y="1534522"/>
            <a:ext cx="3883197" cy="4006976"/>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gradFill>
            <a:lin ang="2400000"/>
          </a:gradFill>
          <a:ln>
            <a:solidFill>
              <a:srgbClr val="00B050"/>
            </a:solidFill>
          </a:ln>
        </p:spPr>
        <p:style>
          <a:lnRef idx="2">
            <a:schemeClr val="accent5"/>
          </a:lnRef>
          <a:fillRef idx="2">
            <a:schemeClr val="accent5"/>
          </a:fillRef>
          <a:effectRef idx="0">
            <a:srgbClr val="FFFFFF"/>
          </a:effectRef>
          <a:fontRef idx="minor">
            <a:schemeClr val="lt1"/>
          </a:fontRef>
        </p:style>
        <p:txBody>
          <a:bodyPr vert="horz" wrap="square" lIns="91406" tIns="45703" rIns="91406" bIns="45703" numCol="1" anchor="t" anchorCtr="0" compatLnSpc="1"/>
          <a:lstStyle/>
          <a:p>
            <a:endParaRPr lang="zh-CN" altLang="en-US"/>
          </a:p>
        </p:txBody>
      </p:sp>
      <p:sp>
        <p:nvSpPr>
          <p:cNvPr id="49" name="文本框 48"/>
          <p:cNvSpPr txBox="1"/>
          <p:nvPr/>
        </p:nvSpPr>
        <p:spPr>
          <a:xfrm>
            <a:off x="1230637" y="1998319"/>
            <a:ext cx="6818127" cy="3830955"/>
          </a:xfrm>
          <a:prstGeom prst="rect">
            <a:avLst/>
          </a:prstGeom>
          <a:noFill/>
        </p:spPr>
        <p:txBody>
          <a:bodyPr wrap="square" rtlCol="0">
            <a:spAutoFit/>
          </a:bodyPr>
          <a:lstStyle/>
          <a:p>
            <a:pPr>
              <a:lnSpc>
                <a:spcPct val="150000"/>
              </a:lnSpc>
            </a:pPr>
            <a:r>
              <a:rPr lang="en-US" altLang="zh-CN" sz="5400" b="1" dirty="0">
                <a:latin typeface="+mj-ea"/>
                <a:ea typeface="+mj-ea"/>
              </a:rPr>
              <a:t> 子任务 5.1.1  </a:t>
            </a:r>
            <a:endParaRPr lang="en-US" altLang="zh-CN" sz="5400" b="1" dirty="0">
              <a:latin typeface="+mj-ea"/>
              <a:ea typeface="+mj-ea"/>
            </a:endParaRPr>
          </a:p>
          <a:p>
            <a:pPr>
              <a:lnSpc>
                <a:spcPct val="150000"/>
              </a:lnSpc>
            </a:pPr>
            <a:r>
              <a:rPr lang="en-US" altLang="zh-CN" sz="5400" b="1" dirty="0">
                <a:latin typeface="+mj-ea"/>
                <a:ea typeface="+mj-ea"/>
              </a:rPr>
              <a:t>利用Excel计算净现值</a:t>
            </a:r>
            <a:endParaRPr lang="en-US" altLang="zh-CN" sz="5400" b="1" dirty="0">
              <a:latin typeface="+mj-ea"/>
              <a:ea typeface="+mj-ea"/>
            </a:endParaRPr>
          </a:p>
          <a:p>
            <a:pPr>
              <a:lnSpc>
                <a:spcPct val="150000"/>
              </a:lnSpc>
            </a:pPr>
            <a:endParaRPr lang="zh-CN" sz="5400" b="1" dirty="0">
              <a:latin typeface="+mj-ea"/>
              <a:ea typeface="+mj-ea"/>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8997315" y="2239645"/>
            <a:ext cx="3261995" cy="46183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36525" y="822325"/>
            <a:ext cx="11899900" cy="1910080"/>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【情景任务 5-1】舒达公司想投资一个项目，初始投资额为20 000元，投资回报期为4年，预计每年带来的经营现金净流量如图所示，假定必要报酬率为5%，请问：是否投资这个项目？</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矩形 3"/>
          <p:cNvSpPr/>
          <p:nvPr/>
        </p:nvSpPr>
        <p:spPr>
          <a:xfrm>
            <a:off x="504190" y="18542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tx1"/>
                </a:solidFill>
              </a:rPr>
              <a:t>情景引入</a:t>
            </a:r>
            <a:endParaRPr lang="zh-CN" altLang="en-US">
              <a:solidFill>
                <a:schemeClr val="tx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pic>
        <p:nvPicPr>
          <p:cNvPr id="14" name="图片 13"/>
          <p:cNvPicPr>
            <a:picLocks noChangeAspect="1"/>
          </p:cNvPicPr>
          <p:nvPr/>
        </p:nvPicPr>
        <p:blipFill>
          <a:blip r:embed="rId1"/>
          <a:stretch>
            <a:fillRect/>
          </a:stretch>
        </p:blipFill>
        <p:spPr>
          <a:xfrm>
            <a:off x="682625" y="2814955"/>
            <a:ext cx="10807700" cy="3801110"/>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36525" y="822325"/>
            <a:ext cx="11899900" cy="1910080"/>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【情景任务 5-1】舒达公司想投资一个项目，初始投资额为20 000元，投资回报期为4年，预计每年带来的经营现金净流量如图所示，假定必要报酬率为5%，请问：是否投资这个项目？</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矩形 3"/>
          <p:cNvSpPr/>
          <p:nvPr/>
        </p:nvSpPr>
        <p:spPr>
          <a:xfrm>
            <a:off x="504190" y="18542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tx1"/>
                </a:solidFill>
              </a:rPr>
              <a:t>情景引入</a:t>
            </a:r>
            <a:endParaRPr lang="zh-CN" altLang="en-US">
              <a:solidFill>
                <a:schemeClr val="tx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100" name="文本框 99"/>
          <p:cNvSpPr txBox="1"/>
          <p:nvPr/>
        </p:nvSpPr>
        <p:spPr>
          <a:xfrm>
            <a:off x="136525" y="2733040"/>
            <a:ext cx="12056110" cy="4247515"/>
          </a:xfrm>
          <a:prstGeom prst="rect">
            <a:avLst/>
          </a:prstGeom>
          <a:noFill/>
          <a:ln w="9525">
            <a:noFill/>
          </a:ln>
        </p:spPr>
        <p:txBody>
          <a:bodyPr wrap="square">
            <a:noAutofit/>
          </a:bodyPr>
          <a:p>
            <a:pPr indent="0">
              <a:lnSpc>
                <a:spcPct val="150000"/>
              </a:lnSpc>
            </a:pPr>
            <a:r>
              <a:rPr lang="zh-CN" sz="2000" b="0">
                <a:latin typeface="Calibri" panose="020F0502020204030204" charset="0"/>
                <a:ea typeface="宋体" panose="02010600030101010101" pitchFamily="2" charset="-122"/>
              </a:rPr>
              <a:t>净现值（</a:t>
            </a:r>
            <a:r>
              <a:rPr lang="en-US" sz="2000" b="0">
                <a:latin typeface="Calibri" panose="020F0502020204030204" charset="0"/>
                <a:ea typeface="宋体" panose="02010600030101010101" pitchFamily="2" charset="-122"/>
              </a:rPr>
              <a:t>NPV</a:t>
            </a:r>
            <a:r>
              <a:rPr lang="zh-CN" sz="2000" b="0">
                <a:latin typeface="Calibri" panose="020F0502020204030204" charset="0"/>
                <a:ea typeface="宋体" panose="02010600030101010101" pitchFamily="2" charset="-122"/>
              </a:rPr>
              <a:t>）</a:t>
            </a:r>
            <a:r>
              <a:rPr lang="en-US" sz="2000" b="0">
                <a:latin typeface="Calibri" panose="020F0502020204030204" charset="0"/>
                <a:ea typeface="宋体" panose="02010600030101010101" pitchFamily="2" charset="-122"/>
              </a:rPr>
              <a:t>=</a:t>
            </a:r>
            <a:r>
              <a:rPr lang="zh-CN" sz="2000" b="0">
                <a:latin typeface="Calibri" panose="020F0502020204030204" charset="0"/>
                <a:ea typeface="宋体" panose="02010600030101010101" pitchFamily="2" charset="-122"/>
              </a:rPr>
              <a:t>未来现金净流量现值－原始投资额现值</a:t>
            </a:r>
            <a:r>
              <a:rPr lang="en-US" sz="2000" b="0">
                <a:latin typeface="Calibri" panose="020F0502020204030204" charset="0"/>
                <a:ea typeface="宋体" panose="02010600030101010101" pitchFamily="2" charset="-122"/>
              </a:rPr>
              <a:t>=1 500</a:t>
            </a:r>
            <a:r>
              <a:rPr lang="zh-CN" sz="2000" b="0">
                <a:latin typeface="Calibri" panose="020F0502020204030204" charset="0"/>
                <a:ea typeface="宋体" panose="02010600030101010101" pitchFamily="2" charset="-122"/>
              </a:rPr>
              <a:t>×（</a:t>
            </a:r>
            <a:r>
              <a:rPr lang="en-US" sz="2000" b="0">
                <a:latin typeface="Calibri" panose="020F0502020204030204" charset="0"/>
                <a:ea typeface="宋体" panose="02010600030101010101" pitchFamily="2" charset="-122"/>
              </a:rPr>
              <a:t>P/F</a:t>
            </a:r>
            <a:r>
              <a:rPr lang="zh-CN" sz="2000" b="0">
                <a:latin typeface="Calibri" panose="020F0502020204030204" charset="0"/>
                <a:ea typeface="宋体" panose="02010600030101010101" pitchFamily="2" charset="-122"/>
              </a:rPr>
              <a:t>，</a:t>
            </a:r>
            <a:r>
              <a:rPr lang="en-US" sz="2000" b="0">
                <a:latin typeface="Calibri" panose="020F0502020204030204" charset="0"/>
                <a:ea typeface="宋体" panose="02010600030101010101" pitchFamily="2" charset="-122"/>
              </a:rPr>
              <a:t>5%</a:t>
            </a:r>
            <a:r>
              <a:rPr lang="zh-CN" sz="2000" b="0">
                <a:latin typeface="Calibri" panose="020F0502020204030204" charset="0"/>
                <a:ea typeface="宋体" panose="02010600030101010101" pitchFamily="2" charset="-122"/>
              </a:rPr>
              <a:t>，</a:t>
            </a:r>
            <a:r>
              <a:rPr lang="en-US" sz="2000" b="0">
                <a:latin typeface="Calibri" panose="020F0502020204030204" charset="0"/>
                <a:ea typeface="宋体" panose="02010600030101010101" pitchFamily="2" charset="-122"/>
              </a:rPr>
              <a:t>1</a:t>
            </a:r>
            <a:r>
              <a:rPr lang="zh-CN" sz="2000" b="0">
                <a:latin typeface="Calibri" panose="020F0502020204030204" charset="0"/>
                <a:ea typeface="宋体" panose="02010600030101010101" pitchFamily="2" charset="-122"/>
              </a:rPr>
              <a:t>）</a:t>
            </a:r>
            <a:r>
              <a:rPr lang="en-US" sz="2000" b="0">
                <a:latin typeface="Calibri" panose="020F0502020204030204" charset="0"/>
                <a:ea typeface="宋体" panose="02010600030101010101" pitchFamily="2" charset="-122"/>
              </a:rPr>
              <a:t>+5 000</a:t>
            </a:r>
            <a:r>
              <a:rPr lang="zh-CN" sz="2000" b="0">
                <a:latin typeface="Calibri" panose="020F0502020204030204" charset="0"/>
                <a:ea typeface="宋体" panose="02010600030101010101" pitchFamily="2" charset="-122"/>
              </a:rPr>
              <a:t>×（</a:t>
            </a:r>
            <a:r>
              <a:rPr lang="en-US" sz="2000" b="0">
                <a:latin typeface="Calibri" panose="020F0502020204030204" charset="0"/>
                <a:ea typeface="宋体" panose="02010600030101010101" pitchFamily="2" charset="-122"/>
              </a:rPr>
              <a:t>P/F</a:t>
            </a:r>
            <a:r>
              <a:rPr lang="zh-CN" sz="2000" b="0">
                <a:latin typeface="Calibri" panose="020F0502020204030204" charset="0"/>
                <a:ea typeface="宋体" panose="02010600030101010101" pitchFamily="2" charset="-122"/>
              </a:rPr>
              <a:t>，</a:t>
            </a:r>
            <a:r>
              <a:rPr lang="en-US" sz="2000" b="0">
                <a:latin typeface="Calibri" panose="020F0502020204030204" charset="0"/>
                <a:ea typeface="宋体" panose="02010600030101010101" pitchFamily="2" charset="-122"/>
              </a:rPr>
              <a:t>5%</a:t>
            </a:r>
            <a:r>
              <a:rPr lang="zh-CN" sz="2000" b="0">
                <a:latin typeface="Calibri" panose="020F0502020204030204" charset="0"/>
                <a:ea typeface="宋体" panose="02010600030101010101" pitchFamily="2" charset="-122"/>
              </a:rPr>
              <a:t>，</a:t>
            </a:r>
            <a:r>
              <a:rPr lang="en-US" sz="2000" b="0">
                <a:latin typeface="Calibri" panose="020F0502020204030204" charset="0"/>
                <a:ea typeface="宋体" panose="02010600030101010101" pitchFamily="2" charset="-122"/>
              </a:rPr>
              <a:t>2</a:t>
            </a:r>
            <a:r>
              <a:rPr lang="zh-CN" sz="2000" b="0">
                <a:latin typeface="Calibri" panose="020F0502020204030204" charset="0"/>
                <a:ea typeface="宋体" panose="02010600030101010101" pitchFamily="2" charset="-122"/>
              </a:rPr>
              <a:t>）</a:t>
            </a:r>
            <a:r>
              <a:rPr lang="en-US" sz="2000" b="0">
                <a:latin typeface="Calibri" panose="020F0502020204030204" charset="0"/>
                <a:ea typeface="宋体" panose="02010600030101010101" pitchFamily="2" charset="-122"/>
              </a:rPr>
              <a:t>+7 800</a:t>
            </a:r>
            <a:r>
              <a:rPr lang="zh-CN" sz="2000" b="0">
                <a:latin typeface="Calibri" panose="020F0502020204030204" charset="0"/>
                <a:ea typeface="宋体" panose="02010600030101010101" pitchFamily="2" charset="-122"/>
              </a:rPr>
              <a:t>×（</a:t>
            </a:r>
            <a:r>
              <a:rPr lang="en-US" sz="2000" b="0">
                <a:latin typeface="Calibri" panose="020F0502020204030204" charset="0"/>
                <a:ea typeface="宋体" panose="02010600030101010101" pitchFamily="2" charset="-122"/>
              </a:rPr>
              <a:t>P/F</a:t>
            </a:r>
            <a:r>
              <a:rPr lang="zh-CN" sz="2000" b="0">
                <a:latin typeface="Calibri" panose="020F0502020204030204" charset="0"/>
                <a:ea typeface="宋体" panose="02010600030101010101" pitchFamily="2" charset="-122"/>
              </a:rPr>
              <a:t>，</a:t>
            </a:r>
            <a:r>
              <a:rPr lang="en-US" sz="2000" b="0">
                <a:latin typeface="Calibri" panose="020F0502020204030204" charset="0"/>
                <a:ea typeface="宋体" panose="02010600030101010101" pitchFamily="2" charset="-122"/>
              </a:rPr>
              <a:t>5%</a:t>
            </a:r>
            <a:r>
              <a:rPr lang="zh-CN" sz="2000" b="0">
                <a:latin typeface="Calibri" panose="020F0502020204030204" charset="0"/>
                <a:ea typeface="宋体" panose="02010600030101010101" pitchFamily="2" charset="-122"/>
              </a:rPr>
              <a:t>，</a:t>
            </a:r>
            <a:r>
              <a:rPr lang="en-US" sz="2000" b="0">
                <a:latin typeface="Calibri" panose="020F0502020204030204" charset="0"/>
                <a:ea typeface="宋体" panose="02010600030101010101" pitchFamily="2" charset="-122"/>
              </a:rPr>
              <a:t>3</a:t>
            </a:r>
            <a:r>
              <a:rPr lang="zh-CN" sz="2000" b="0">
                <a:latin typeface="Calibri" panose="020F0502020204030204" charset="0"/>
                <a:ea typeface="宋体" panose="02010600030101010101" pitchFamily="2" charset="-122"/>
              </a:rPr>
              <a:t>）</a:t>
            </a:r>
            <a:r>
              <a:rPr lang="en-US" sz="2000" b="0">
                <a:latin typeface="Calibri" panose="020F0502020204030204" charset="0"/>
                <a:ea typeface="宋体" panose="02010600030101010101" pitchFamily="2" charset="-122"/>
              </a:rPr>
              <a:t>+11 500</a:t>
            </a:r>
            <a:r>
              <a:rPr lang="zh-CN" sz="2000" b="0">
                <a:latin typeface="Calibri" panose="020F0502020204030204" charset="0"/>
                <a:ea typeface="宋体" panose="02010600030101010101" pitchFamily="2" charset="-122"/>
              </a:rPr>
              <a:t>×（</a:t>
            </a:r>
            <a:r>
              <a:rPr lang="en-US" sz="2000" b="0">
                <a:latin typeface="Calibri" panose="020F0502020204030204" charset="0"/>
                <a:ea typeface="宋体" panose="02010600030101010101" pitchFamily="2" charset="-122"/>
              </a:rPr>
              <a:t>P/F</a:t>
            </a:r>
            <a:r>
              <a:rPr lang="zh-CN" sz="2000" b="0">
                <a:latin typeface="Calibri" panose="020F0502020204030204" charset="0"/>
                <a:ea typeface="宋体" panose="02010600030101010101" pitchFamily="2" charset="-122"/>
              </a:rPr>
              <a:t>，</a:t>
            </a:r>
            <a:r>
              <a:rPr lang="en-US" sz="2000" b="0">
                <a:latin typeface="Calibri" panose="020F0502020204030204" charset="0"/>
                <a:ea typeface="宋体" panose="02010600030101010101" pitchFamily="2" charset="-122"/>
              </a:rPr>
              <a:t>5%</a:t>
            </a:r>
            <a:r>
              <a:rPr lang="zh-CN" sz="2000" b="0">
                <a:latin typeface="Calibri" panose="020F0502020204030204" charset="0"/>
                <a:ea typeface="宋体" panose="02010600030101010101" pitchFamily="2" charset="-122"/>
              </a:rPr>
              <a:t>，</a:t>
            </a:r>
            <a:r>
              <a:rPr lang="en-US" sz="2000" b="0">
                <a:latin typeface="Calibri" panose="020F0502020204030204" charset="0"/>
                <a:ea typeface="宋体" panose="02010600030101010101" pitchFamily="2" charset="-122"/>
              </a:rPr>
              <a:t>4</a:t>
            </a:r>
            <a:r>
              <a:rPr lang="zh-CN" sz="2000" b="0">
                <a:latin typeface="Calibri" panose="020F0502020204030204" charset="0"/>
                <a:ea typeface="宋体" panose="02010600030101010101" pitchFamily="2" charset="-122"/>
              </a:rPr>
              <a:t>）</a:t>
            </a:r>
            <a:endParaRPr lang="zh-CN" sz="2000" b="0">
              <a:latin typeface="Calibri" panose="020F0502020204030204" charset="0"/>
              <a:ea typeface="宋体" panose="02010600030101010101" pitchFamily="2" charset="-122"/>
            </a:endParaRPr>
          </a:p>
          <a:p>
            <a:pPr indent="0">
              <a:lnSpc>
                <a:spcPct val="150000"/>
              </a:lnSpc>
            </a:pPr>
            <a:r>
              <a:rPr lang="zh-CN" sz="2000" b="0">
                <a:latin typeface="Calibri" panose="020F0502020204030204" charset="0"/>
                <a:ea typeface="宋体" panose="02010600030101010101" pitchFamily="2" charset="-122"/>
              </a:rPr>
              <a:t> </a:t>
            </a:r>
            <a:r>
              <a:rPr lang="en-US" altLang="zh-CN" sz="2000" b="0">
                <a:latin typeface="Calibri" panose="020F0502020204030204" charset="0"/>
                <a:ea typeface="宋体" panose="02010600030101010101" pitchFamily="2" charset="-122"/>
              </a:rPr>
              <a:t>   </a:t>
            </a:r>
            <a:r>
              <a:rPr lang="zh-CN" sz="2000" b="0">
                <a:latin typeface="Calibri" panose="020F0502020204030204" charset="0"/>
                <a:ea typeface="宋体" panose="02010600030101010101" pitchFamily="2" charset="-122"/>
              </a:rPr>
              <a:t>－</a:t>
            </a:r>
            <a:r>
              <a:rPr lang="en-US" sz="2000" b="0">
                <a:latin typeface="Calibri" panose="020F0502020204030204" charset="0"/>
                <a:ea typeface="宋体" panose="02010600030101010101" pitchFamily="2" charset="-122"/>
              </a:rPr>
              <a:t>20 000=1 500×0.9524+5 000×0.9070+7 800×0.8638+11 500×0.8227</a:t>
            </a:r>
            <a:r>
              <a:rPr lang="zh-CN" sz="2000" b="0">
                <a:latin typeface="Calibri" panose="020F0502020204030204" charset="0"/>
                <a:ea typeface="宋体" panose="02010600030101010101" pitchFamily="2" charset="-122"/>
              </a:rPr>
              <a:t>－</a:t>
            </a:r>
            <a:r>
              <a:rPr lang="en-US" sz="2000" b="0">
                <a:latin typeface="Calibri" panose="020F0502020204030204" charset="0"/>
                <a:ea typeface="宋体" panose="02010600030101010101" pitchFamily="2" charset="-122"/>
              </a:rPr>
              <a:t>20 000=22 162.29-20 000=2 162.29</a:t>
            </a:r>
            <a:endParaRPr lang="zh-CN" sz="2400" b="0">
              <a:latin typeface="Calibri" panose="020F0502020204030204" charset="0"/>
              <a:ea typeface="宋体" panose="02010600030101010101" pitchFamily="2" charset="-122"/>
            </a:endParaRPr>
          </a:p>
          <a:p>
            <a:pPr indent="0">
              <a:lnSpc>
                <a:spcPct val="150000"/>
              </a:lnSpc>
            </a:pPr>
            <a:endParaRPr lang="zh-CN" sz="2400" b="0">
              <a:latin typeface="Calibri" panose="020F0502020204030204" charset="0"/>
              <a:ea typeface="宋体" panose="02010600030101010101" pitchFamily="2" charset="-122"/>
            </a:endParaRPr>
          </a:p>
          <a:p>
            <a:pPr indent="0">
              <a:lnSpc>
                <a:spcPct val="150000"/>
              </a:lnSpc>
            </a:pPr>
            <a:endParaRPr lang="zh-CN" altLang="en-US" sz="2400" b="0">
              <a:latin typeface="Calibri" panose="020F0502020204030204" charset="0"/>
              <a:ea typeface="宋体" panose="02010600030101010101" pitchFamily="2" charset="-122"/>
            </a:endParaRPr>
          </a:p>
        </p:txBody>
      </p:sp>
      <p:sp>
        <p:nvSpPr>
          <p:cNvPr id="2" name="矩形 1"/>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graphicFrame>
        <p:nvGraphicFramePr>
          <p:cNvPr id="2" name="表格 1"/>
          <p:cNvGraphicFramePr/>
          <p:nvPr>
            <p:custDataLst>
              <p:tags r:id="rId1"/>
            </p:custDataLst>
          </p:nvPr>
        </p:nvGraphicFramePr>
        <p:xfrm>
          <a:off x="803910" y="1377315"/>
          <a:ext cx="10429875" cy="2877185"/>
        </p:xfrm>
        <a:graphic>
          <a:graphicData uri="http://schemas.openxmlformats.org/drawingml/2006/table">
            <a:tbl>
              <a:tblPr firstRow="1" bandRow="1">
                <a:tableStyleId>{5C22544A-7EE6-4342-B048-85BDC9FD1C3A}</a:tableStyleId>
              </a:tblPr>
              <a:tblGrid>
                <a:gridCol w="2638425"/>
                <a:gridCol w="7791450"/>
              </a:tblGrid>
              <a:tr h="600710">
                <a:tc gridSpan="2">
                  <a:txBody>
                    <a:bodyPr/>
                    <a:p>
                      <a:pPr indent="0" algn="ctr" fontAlgn="auto">
                        <a:lnSpc>
                          <a:spcPct val="150000"/>
                        </a:lnSpc>
                        <a:buNone/>
                      </a:pPr>
                      <a:r>
                        <a:rPr lang="zh-CN" altLang="en-US" sz="2800">
                          <a:solidFill>
                            <a:schemeClr val="tx1"/>
                          </a:solidFill>
                        </a:rPr>
                        <a:t>净现值函数：</a:t>
                      </a:r>
                      <a:r>
                        <a:rPr lang="en-US" altLang="zh-CN" sz="2800">
                          <a:solidFill>
                            <a:schemeClr val="tx1"/>
                          </a:solidFill>
                          <a:sym typeface="Arial" panose="020B0604020202020204" pitchFamily="34" charset="0"/>
                        </a:rPr>
                        <a:t>NPV</a:t>
                      </a:r>
                      <a:endParaRPr lang="en-US" altLang="zh-CN" sz="2800">
                        <a:solidFill>
                          <a:schemeClr val="tx1"/>
                        </a:solidFill>
                        <a:sym typeface="Arial" panose="020B0604020202020204" pitchFamily="3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5">
                        <a:lumMod val="20000"/>
                        <a:lumOff val="80000"/>
                      </a:schemeClr>
                    </a:solidFill>
                  </a:tcPr>
                </a:tc>
                <a:tc hMerge="1">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5">
                        <a:lumMod val="20000"/>
                        <a:lumOff val="80000"/>
                      </a:schemeClr>
                    </a:solidFill>
                  </a:tcPr>
                </a:tc>
              </a:tr>
              <a:tr h="774065">
                <a:tc>
                  <a:txBody>
                    <a:bodyPr/>
                    <a:p>
                      <a:pPr indent="0" algn="ctr" fontAlgn="auto">
                        <a:lnSpc>
                          <a:spcPct val="160000"/>
                        </a:lnSpc>
                        <a:buNone/>
                      </a:pPr>
                      <a:r>
                        <a:rPr lang="zh-CN" altLang="en-US" sz="2800">
                          <a:solidFill>
                            <a:schemeClr val="tx1"/>
                          </a:solidFill>
                        </a:rPr>
                        <a:t>全称</a:t>
                      </a:r>
                      <a:endParaRPr lang="zh-CN" altLang="en-US" sz="2800">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5">
                        <a:lumMod val="20000"/>
                        <a:lumOff val="80000"/>
                      </a:schemeClr>
                    </a:solidFill>
                  </a:tcPr>
                </a:tc>
                <a:tc>
                  <a:txBody>
                    <a:bodyPr/>
                    <a:p>
                      <a:pPr indent="0" algn="l" fontAlgn="auto">
                        <a:lnSpc>
                          <a:spcPct val="150000"/>
                        </a:lnSpc>
                        <a:buNone/>
                      </a:pPr>
                      <a:r>
                        <a:rPr lang="en-US" altLang="zh-CN" sz="2800">
                          <a:solidFill>
                            <a:schemeClr val="tx1"/>
                          </a:solidFill>
                        </a:rPr>
                        <a:t>Net Present Value</a:t>
                      </a:r>
                      <a:endParaRPr lang="en-US" altLang="zh-CN" sz="2800">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1371600">
                <a:tc>
                  <a:txBody>
                    <a:bodyPr/>
                    <a:p>
                      <a:pPr indent="0" algn="ctr" fontAlgn="auto">
                        <a:lnSpc>
                          <a:spcPct val="200000"/>
                        </a:lnSpc>
                        <a:buNone/>
                      </a:pPr>
                      <a:r>
                        <a:rPr lang="en-US" altLang="zh-CN" sz="2800">
                          <a:solidFill>
                            <a:schemeClr val="tx1"/>
                          </a:solidFill>
                        </a:rPr>
                        <a:t>语法</a:t>
                      </a:r>
                      <a:endParaRPr lang="en-US" altLang="zh-CN" sz="2800">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5">
                        <a:lumMod val="20000"/>
                        <a:lumOff val="80000"/>
                      </a:schemeClr>
                    </a:solidFill>
                  </a:tcPr>
                </a:tc>
                <a:tc>
                  <a:txBody>
                    <a:bodyPr/>
                    <a:p>
                      <a:pPr indent="0" algn="l" fontAlgn="auto">
                        <a:lnSpc>
                          <a:spcPct val="150000"/>
                        </a:lnSpc>
                        <a:buNone/>
                      </a:pPr>
                      <a:r>
                        <a:rPr lang="zh-CN" altLang="en-US" sz="2800">
                          <a:solidFill>
                            <a:schemeClr val="tx1"/>
                          </a:solidFill>
                        </a:rPr>
                        <a:t>NPV（贴现率，收益1，收益2，...）  </a:t>
                      </a:r>
                      <a:endParaRPr lang="zh-CN" altLang="en-US" sz="2800">
                        <a:solidFill>
                          <a:schemeClr val="tx1"/>
                        </a:solidFill>
                      </a:endParaRPr>
                    </a:p>
                    <a:p>
                      <a:pPr indent="0" algn="l" fontAlgn="auto">
                        <a:lnSpc>
                          <a:spcPct val="150000"/>
                        </a:lnSpc>
                        <a:buNone/>
                      </a:pPr>
                      <a:r>
                        <a:rPr lang="en-US" altLang="zh-CN" sz="2800">
                          <a:solidFill>
                            <a:schemeClr val="tx1"/>
                          </a:solidFill>
                        </a:rPr>
                        <a:t>NPV</a:t>
                      </a:r>
                      <a:r>
                        <a:rPr lang="zh-CN" altLang="en-US" sz="2800">
                          <a:solidFill>
                            <a:schemeClr val="tx1"/>
                          </a:solidFill>
                        </a:rPr>
                        <a:t>（rate</a:t>
                      </a:r>
                      <a:r>
                        <a:rPr lang="en-US" altLang="zh-CN" sz="2800">
                          <a:solidFill>
                            <a:schemeClr val="tx1"/>
                          </a:solidFill>
                        </a:rPr>
                        <a:t>,value1,value2,…</a:t>
                      </a:r>
                      <a:r>
                        <a:rPr lang="zh-CN" altLang="en-US" sz="2800">
                          <a:solidFill>
                            <a:schemeClr val="tx1"/>
                          </a:solidFill>
                        </a:rPr>
                        <a:t>）</a:t>
                      </a:r>
                      <a:endParaRPr lang="zh-CN" altLang="en-US" sz="2800">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bl>
          </a:graphicData>
        </a:graphic>
      </p:graphicFrame>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BEAUTIFY_FLAG" val="#wm#"/>
  <p:tag name="KSO_WM_TEMPLATE_CATEGORY" val="custom"/>
  <p:tag name="KSO_WM_TEMPLATE_INDEX" val="20205081"/>
</p:tagLst>
</file>

<file path=ppt/tags/tag101.xml><?xml version="1.0" encoding="utf-8"?>
<p:tagLst xmlns:p="http://schemas.openxmlformats.org/presentationml/2006/main">
  <p:tag name="KSO_WM_BEAUTIFY_FLAG" val="#wm#"/>
  <p:tag name="KSO_WM_TEMPLATE_CATEGORY" val="custom"/>
  <p:tag name="KSO_WM_TEMPLATE_INDEX" val="20205081"/>
</p:tagLst>
</file>

<file path=ppt/tags/tag102.xml><?xml version="1.0" encoding="utf-8"?>
<p:tagLst xmlns:p="http://schemas.openxmlformats.org/presentationml/2006/main">
  <p:tag name="TABLE_ENDDRAG_ORIGIN_RECT" val="821*122"/>
  <p:tag name="TABLE_ENDDRAG_RECT" val="21*112*821*122"/>
</p:tagLst>
</file>

<file path=ppt/tags/tag103.xml><?xml version="1.0" encoding="utf-8"?>
<p:tagLst xmlns:p="http://schemas.openxmlformats.org/presentationml/2006/main">
  <p:tag name="KSO_WM_BEAUTIFY_FLAG" val="#wm#"/>
  <p:tag name="KSO_WM_TEMPLATE_CATEGORY" val="custom"/>
  <p:tag name="KSO_WM_TEMPLATE_INDEX" val="20205081"/>
</p:tagLst>
</file>

<file path=ppt/tags/tag104.xml><?xml version="1.0" encoding="utf-8"?>
<p:tagLst xmlns:p="http://schemas.openxmlformats.org/presentationml/2006/main">
  <p:tag name="KSO_WM_BEAUTIFY_FLAG" val="#wm#"/>
  <p:tag name="KSO_WM_TEMPLATE_CATEGORY" val="custom"/>
  <p:tag name="KSO_WM_TEMPLATE_INDEX" val="20205081"/>
</p:tagLst>
</file>

<file path=ppt/tags/tag105.xml><?xml version="1.0" encoding="utf-8"?>
<p:tagLst xmlns:p="http://schemas.openxmlformats.org/presentationml/2006/main">
  <p:tag name="KSO_WM_BEAUTIFY_FLAG" val="#wm#"/>
  <p:tag name="KSO_WM_TEMPLATE_CATEGORY" val="custom"/>
  <p:tag name="KSO_WM_TEMPLATE_INDEX" val="20205081"/>
</p:tagLst>
</file>

<file path=ppt/tags/tag106.xml><?xml version="1.0" encoding="utf-8"?>
<p:tagLst xmlns:p="http://schemas.openxmlformats.org/presentationml/2006/main">
  <p:tag name="KSO_WM_BEAUTIFY_FLAG" val="#wm#"/>
  <p:tag name="KSO_WM_TEMPLATE_CATEGORY" val="custom"/>
  <p:tag name="KSO_WM_TEMPLATE_INDEX" val="20205081"/>
</p:tagLst>
</file>

<file path=ppt/tags/tag107.xml><?xml version="1.0" encoding="utf-8"?>
<p:tagLst xmlns:p="http://schemas.openxmlformats.org/presentationml/2006/main">
  <p:tag name="KSO_WM_SPECIAL_SOURCE" val="bdnull"/>
</p:tagLst>
</file>

<file path=ppt/tags/tag108.xml><?xml version="1.0" encoding="utf-8"?>
<p:tagLst xmlns:p="http://schemas.openxmlformats.org/presentationml/2006/main">
  <p:tag name="KSO_WM_BEAUTIFY_FLAG" val="#wm#"/>
  <p:tag name="KSO_WM_TEMPLATE_CATEGORY" val="custom"/>
  <p:tag name="KSO_WM_TEMPLATE_INDEX" val="20205081"/>
</p:tagLst>
</file>

<file path=ppt/tags/tag109.xml><?xml version="1.0" encoding="utf-8"?>
<p:tagLst xmlns:p="http://schemas.openxmlformats.org/presentationml/2006/main">
  <p:tag name="KSO_WM_BEAUTIFY_FLAG" val="#wm#"/>
  <p:tag name="KSO_WM_TEMPLATE_CATEGORY" val="custom"/>
  <p:tag name="KSO_WM_TEMPLATE_INDEX" val="20205081"/>
  <p:tag name="TIMING" val="|4|18.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BEAUTIFY_FLAG" val="#wm#"/>
  <p:tag name="KSO_WM_TEMPLATE_CATEGORY" val="custom"/>
  <p:tag name="KSO_WM_TEMPLATE_INDEX" val="20205081"/>
  <p:tag name="TIMING" val="|1.7|1.5"/>
</p:tagLst>
</file>

<file path=ppt/tags/tag111.xml><?xml version="1.0" encoding="utf-8"?>
<p:tagLst xmlns:p="http://schemas.openxmlformats.org/presentationml/2006/main">
  <p:tag name="KSO_WM_BEAUTIFY_FLAG" val="#wm#"/>
  <p:tag name="KSO_WM_TEMPLATE_CATEGORY" val="custom"/>
  <p:tag name="KSO_WM_TEMPLATE_INDEX" val="20205081"/>
  <p:tag name="TIMING" val="|0.9|4.3"/>
</p:tagLst>
</file>

<file path=ppt/tags/tag112.xml><?xml version="1.0" encoding="utf-8"?>
<p:tagLst xmlns:p="http://schemas.openxmlformats.org/presentationml/2006/main">
  <p:tag name="TABLE_ENDDRAG_ORIGIN_RECT" val="821*122"/>
  <p:tag name="TABLE_ENDDRAG_RECT" val="21*112*821*122"/>
</p:tagLst>
</file>

<file path=ppt/tags/tag113.xml><?xml version="1.0" encoding="utf-8"?>
<p:tagLst xmlns:p="http://schemas.openxmlformats.org/presentationml/2006/main">
  <p:tag name="KSO_WM_BEAUTIFY_FLAG" val="#wm#"/>
  <p:tag name="KSO_WM_TEMPLATE_CATEGORY" val="custom"/>
  <p:tag name="KSO_WM_TEMPLATE_INDEX" val="20205081"/>
  <p:tag name="TIMING" val="|0.5"/>
</p:tagLst>
</file>

<file path=ppt/tags/tag114.xml><?xml version="1.0" encoding="utf-8"?>
<p:tagLst xmlns:p="http://schemas.openxmlformats.org/presentationml/2006/main">
  <p:tag name="KSO_WM_BEAUTIFY_FLAG" val="#wm#"/>
  <p:tag name="KSO_WM_TEMPLATE_CATEGORY" val="custom"/>
  <p:tag name="KSO_WM_TEMPLATE_INDEX" val="20205081"/>
  <p:tag name="TIMING" val="|0.6"/>
</p:tagLst>
</file>

<file path=ppt/tags/tag115.xml><?xml version="1.0" encoding="utf-8"?>
<p:tagLst xmlns:p="http://schemas.openxmlformats.org/presentationml/2006/main">
  <p:tag name="KSO_WM_BEAUTIFY_FLAG" val="#wm#"/>
  <p:tag name="KSO_WM_TEMPLATE_CATEGORY" val="custom"/>
  <p:tag name="KSO_WM_TEMPLATE_INDEX" val="20205081"/>
</p:tagLst>
</file>

<file path=ppt/tags/tag116.xml><?xml version="1.0" encoding="utf-8"?>
<p:tagLst xmlns:p="http://schemas.openxmlformats.org/presentationml/2006/main">
  <p:tag name="KSO_WM_BEAUTIFY_FLAG" val="#wm#"/>
  <p:tag name="KSO_WM_TEMPLATE_CATEGORY" val="custom"/>
  <p:tag name="KSO_WM_TEMPLATE_INDEX" val="20205081"/>
</p:tagLst>
</file>

<file path=ppt/tags/tag117.xml><?xml version="1.0" encoding="utf-8"?>
<p:tagLst xmlns:p="http://schemas.openxmlformats.org/presentationml/2006/main">
  <p:tag name="resource_record_key" val="{&quot;71&quot;:[76235679512]}"/>
  <p:tag name="commondata" val="eyJjb3VudCI6MTIsImhkaWQiOiI2MzMxNDgwYjc4MzU0ZWIwMDZkMTAzYzUzOWU2N2VkOCIsInVzZXJDb3VudCI6MX0="/>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PA" val="v4.3.3"/>
</p:tagLst>
</file>

<file path=ppt/tags/tag64.xml><?xml version="1.0" encoding="utf-8"?>
<p:tagLst xmlns:p="http://schemas.openxmlformats.org/presentationml/2006/main">
  <p:tag name="KSO_WM_DIAGRAM_VIRTUALLY_FRAME" val="{&quot;height&quot;:313.0173228346457,&quot;left&quot;:160.77488188976378,&quot;top&quot;:175.58110236220472,&quot;width&quot;:793.2}"/>
</p:tagLst>
</file>

<file path=ppt/tags/tag65.xml><?xml version="1.0" encoding="utf-8"?>
<p:tagLst xmlns:p="http://schemas.openxmlformats.org/presentationml/2006/main">
  <p:tag name="KSO_WM_DIAGRAM_VIRTUALLY_FRAME" val="{&quot;height&quot;:313.0173228346457,&quot;left&quot;:160.77488188976378,&quot;top&quot;:175.58110236220472,&quot;width&quot;:793.2}"/>
</p:tagLst>
</file>

<file path=ppt/tags/tag66.xml><?xml version="1.0" encoding="utf-8"?>
<p:tagLst xmlns:p="http://schemas.openxmlformats.org/presentationml/2006/main">
  <p:tag name="KSO_WM_DIAGRAM_VIRTUALLY_FRAME" val="{&quot;height&quot;:313.0173228346457,&quot;left&quot;:160.77488188976378,&quot;top&quot;:175.58110236220472,&quot;width&quot;:793.2}"/>
</p:tagLst>
</file>

<file path=ppt/tags/tag67.xml><?xml version="1.0" encoding="utf-8"?>
<p:tagLst xmlns:p="http://schemas.openxmlformats.org/presentationml/2006/main">
  <p:tag name="KSO_WM_DIAGRAM_VIRTUALLY_FRAME" val="{&quot;height&quot;:313.0173228346457,&quot;left&quot;:160.77488188976378,&quot;top&quot;:175.58110236220472,&quot;width&quot;:793.2}"/>
</p:tagLst>
</file>

<file path=ppt/tags/tag68.xml><?xml version="1.0" encoding="utf-8"?>
<p:tagLst xmlns:p="http://schemas.openxmlformats.org/presentationml/2006/main">
  <p:tag name="KSO_WM_DIAGRAM_VIRTUALLY_FRAME" val="{&quot;height&quot;:313.0173228346457,&quot;left&quot;:160.77488188976378,&quot;top&quot;:175.58110236220472,&quot;width&quot;:793.2}"/>
</p:tagLst>
</file>

<file path=ppt/tags/tag69.xml><?xml version="1.0" encoding="utf-8"?>
<p:tagLst xmlns:p="http://schemas.openxmlformats.org/presentationml/2006/main">
  <p:tag name="KSO_WM_DIAGRAM_VIRTUALLY_FRAME" val="{&quot;height&quot;:313.0173228346457,&quot;left&quot;:160.77488188976378,&quot;top&quot;:175.58110236220472,&quot;width&quot;:793.2}"/>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313.0173228346457,&quot;left&quot;:160.77488188976378,&quot;top&quot;:175.58110236220472,&quot;width&quot;:793.2}"/>
</p:tagLst>
</file>

<file path=ppt/tags/tag71.xml><?xml version="1.0" encoding="utf-8"?>
<p:tagLst xmlns:p="http://schemas.openxmlformats.org/presentationml/2006/main">
  <p:tag name="KSO_WM_DIAGRAM_VIRTUALLY_FRAME" val="{&quot;height&quot;:313.0173228346457,&quot;left&quot;:160.77488188976378,&quot;top&quot;:175.58110236220472,&quot;width&quot;:793.2}"/>
</p:tagLst>
</file>

<file path=ppt/tags/tag72.xml><?xml version="1.0" encoding="utf-8"?>
<p:tagLst xmlns:p="http://schemas.openxmlformats.org/presentationml/2006/main">
  <p:tag name="KSO_WM_DIAGRAM_VIRTUALLY_FRAME" val="{&quot;height&quot;:313.0173228346457,&quot;left&quot;:160.77488188976378,&quot;top&quot;:175.58110236220472,&quot;width&quot;:793.2}"/>
</p:tagLst>
</file>

<file path=ppt/tags/tag73.xml><?xml version="1.0" encoding="utf-8"?>
<p:tagLst xmlns:p="http://schemas.openxmlformats.org/presentationml/2006/main">
  <p:tag name="KSO_WM_DIAGRAM_VIRTUALLY_FRAME" val="{&quot;height&quot;:313.0173228346457,&quot;left&quot;:160.77488188976378,&quot;top&quot;:175.58110236220472,&quot;width&quot;:793.2}"/>
</p:tagLst>
</file>

<file path=ppt/tags/tag74.xml><?xml version="1.0" encoding="utf-8"?>
<p:tagLst xmlns:p="http://schemas.openxmlformats.org/presentationml/2006/main">
  <p:tag name="KSO_WM_DIAGRAM_VIRTUALLY_FRAME" val="{&quot;height&quot;:313.0173228346457,&quot;left&quot;:160.77488188976378,&quot;top&quot;:175.58110236220472,&quot;width&quot;:793.2}"/>
</p:tagLst>
</file>

<file path=ppt/tags/tag75.xml><?xml version="1.0" encoding="utf-8"?>
<p:tagLst xmlns:p="http://schemas.openxmlformats.org/presentationml/2006/main">
  <p:tag name="KSO_WM_DIAGRAM_VIRTUALLY_FRAME" val="{&quot;height&quot;:313.0173228346457,&quot;left&quot;:160.77488188976378,&quot;top&quot;:175.58110236220472,&quot;width&quot;:793.2}"/>
</p:tagLst>
</file>

<file path=ppt/tags/tag76.xml><?xml version="1.0" encoding="utf-8"?>
<p:tagLst xmlns:p="http://schemas.openxmlformats.org/presentationml/2006/main">
  <p:tag name="KSO_WM_DIAGRAM_VIRTUALLY_FRAME" val="{&quot;height&quot;:313.0173228346457,&quot;left&quot;:160.77488188976378,&quot;top&quot;:175.58110236220472,&quot;width&quot;:793.2}"/>
</p:tagLst>
</file>

<file path=ppt/tags/tag77.xml><?xml version="1.0" encoding="utf-8"?>
<p:tagLst xmlns:p="http://schemas.openxmlformats.org/presentationml/2006/main">
  <p:tag name="KSO_WM_DIAGRAM_VIRTUALLY_FRAME" val="{&quot;height&quot;:313.0173228346457,&quot;left&quot;:160.77488188976378,&quot;top&quot;:175.58110236220472,&quot;width&quot;:793.2}"/>
</p:tagLst>
</file>

<file path=ppt/tags/tag78.xml><?xml version="1.0" encoding="utf-8"?>
<p:tagLst xmlns:p="http://schemas.openxmlformats.org/presentationml/2006/main">
  <p:tag name="KSO_WM_DIAGRAM_VIRTUALLY_FRAME" val="{&quot;height&quot;:313.0173228346457,&quot;left&quot;:160.77488188976378,&quot;top&quot;:175.58110236220472,&quot;width&quot;:793.2}"/>
</p:tagLst>
</file>

<file path=ppt/tags/tag79.xml><?xml version="1.0" encoding="utf-8"?>
<p:tagLst xmlns:p="http://schemas.openxmlformats.org/presentationml/2006/main">
  <p:tag name="KSO_WM_DIAGRAM_VIRTUALLY_FRAME" val="{&quot;height&quot;:313.0173228346457,&quot;left&quot;:160.77488188976378,&quot;top&quot;:175.58110236220472,&quot;width&quot;:793.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DIAGRAM_VIRTUALLY_FRAME" val="{&quot;height&quot;:313.0173228346457,&quot;left&quot;:160.77488188976378,&quot;top&quot;:175.58110236220472,&quot;width&quot;:793.2}"/>
</p:tagLst>
</file>

<file path=ppt/tags/tag81.xml><?xml version="1.0" encoding="utf-8"?>
<p:tagLst xmlns:p="http://schemas.openxmlformats.org/presentationml/2006/main">
  <p:tag name="KSO_WM_DIAGRAM_VIRTUALLY_FRAME" val="{&quot;height&quot;:313.0173228346457,&quot;left&quot;:160.77488188976378,&quot;top&quot;:175.58110236220472,&quot;width&quot;:793.2}"/>
</p:tagLst>
</file>

<file path=ppt/tags/tag82.xml><?xml version="1.0" encoding="utf-8"?>
<p:tagLst xmlns:p="http://schemas.openxmlformats.org/presentationml/2006/main">
  <p:tag name="KSO_WM_DIAGRAM_VIRTUALLY_FRAME" val="{&quot;height&quot;:313.0173228346457,&quot;left&quot;:160.77488188976378,&quot;top&quot;:175.58110236220472,&quot;width&quot;:793.2}"/>
</p:tagLst>
</file>

<file path=ppt/tags/tag83.xml><?xml version="1.0" encoding="utf-8"?>
<p:tagLst xmlns:p="http://schemas.openxmlformats.org/presentationml/2006/main">
  <p:tag name="KSO_WM_DIAGRAM_VIRTUALLY_FRAME" val="{&quot;height&quot;:313.0173228346457,&quot;left&quot;:160.77488188976378,&quot;top&quot;:175.58110236220472,&quot;width&quot;:793.2}"/>
</p:tagLst>
</file>

<file path=ppt/tags/tag84.xml><?xml version="1.0" encoding="utf-8"?>
<p:tagLst xmlns:p="http://schemas.openxmlformats.org/presentationml/2006/main">
  <p:tag name="KSO_WM_DIAGRAM_VIRTUALLY_FRAME" val="{&quot;height&quot;:313.0173228346457,&quot;left&quot;:160.77488188976378,&quot;top&quot;:175.58110236220472,&quot;width&quot;:793.2}"/>
</p:tagLst>
</file>

<file path=ppt/tags/tag85.xml><?xml version="1.0" encoding="utf-8"?>
<p:tagLst xmlns:p="http://schemas.openxmlformats.org/presentationml/2006/main">
  <p:tag name="KSO_WM_DIAGRAM_VIRTUALLY_FRAME" val="{&quot;height&quot;:313.0173228346457,&quot;left&quot;:160.77488188976378,&quot;top&quot;:175.58110236220472,&quot;width&quot;:793.2}"/>
</p:tagLst>
</file>

<file path=ppt/tags/tag8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SPECIAL_SOURCE" val="bdnull"/>
</p:tagLst>
</file>

<file path=ppt/tags/tag92.xml><?xml version="1.0" encoding="utf-8"?>
<p:tagLst xmlns:p="http://schemas.openxmlformats.org/presentationml/2006/main">
  <p:tag name="KSO_WM_BEAUTIFY_FLAG" val="#wm#"/>
  <p:tag name="KSO_WM_TEMPLATE_CATEGORY" val="custom"/>
  <p:tag name="KSO_WM_TEMPLATE_INDEX" val="20205081"/>
</p:tagLst>
</file>

<file path=ppt/tags/tag93.xml><?xml version="1.0" encoding="utf-8"?>
<p:tagLst xmlns:p="http://schemas.openxmlformats.org/presentationml/2006/main">
  <p:tag name="KSO_WM_BEAUTIFY_FLAG" val="#wm#"/>
  <p:tag name="KSO_WM_TEMPLATE_CATEGORY" val="custom"/>
  <p:tag name="KSO_WM_TEMPLATE_INDEX" val="20205081"/>
</p:tagLst>
</file>

<file path=ppt/tags/tag94.xml><?xml version="1.0" encoding="utf-8"?>
<p:tagLst xmlns:p="http://schemas.openxmlformats.org/presentationml/2006/main">
  <p:tag name="TABLE_ENDDRAG_ORIGIN_RECT" val="821*122"/>
  <p:tag name="TABLE_ENDDRAG_RECT" val="21*112*821*122"/>
</p:tagLst>
</file>

<file path=ppt/tags/tag95.xml><?xml version="1.0" encoding="utf-8"?>
<p:tagLst xmlns:p="http://schemas.openxmlformats.org/presentationml/2006/main">
  <p:tag name="KSO_WM_BEAUTIFY_FLAG" val="#wm#"/>
  <p:tag name="KSO_WM_TEMPLATE_CATEGORY" val="custom"/>
  <p:tag name="KSO_WM_TEMPLATE_INDEX" val="20205081"/>
</p:tagLst>
</file>

<file path=ppt/tags/tag96.xml><?xml version="1.0" encoding="utf-8"?>
<p:tagLst xmlns:p="http://schemas.openxmlformats.org/presentationml/2006/main">
  <p:tag name="KSO_WM_BEAUTIFY_FLAG" val="#wm#"/>
  <p:tag name="KSO_WM_TEMPLATE_CATEGORY" val="custom"/>
  <p:tag name="KSO_WM_TEMPLATE_INDEX" val="20205081"/>
</p:tagLst>
</file>

<file path=ppt/tags/tag97.xml><?xml version="1.0" encoding="utf-8"?>
<p:tagLst xmlns:p="http://schemas.openxmlformats.org/presentationml/2006/main">
  <p:tag name="KSO_WM_BEAUTIFY_FLAG" val="#wm#"/>
  <p:tag name="KSO_WM_TEMPLATE_CATEGORY" val="custom"/>
  <p:tag name="KSO_WM_TEMPLATE_INDEX" val="20205081"/>
</p:tagLst>
</file>

<file path=ppt/tags/tag98.xml><?xml version="1.0" encoding="utf-8"?>
<p:tagLst xmlns:p="http://schemas.openxmlformats.org/presentationml/2006/main">
  <p:tag name="KSO_WM_BEAUTIFY_FLAG" val="#wm#"/>
  <p:tag name="KSO_WM_TEMPLATE_CATEGORY" val="custom"/>
  <p:tag name="KSO_WM_TEMPLATE_INDEX" val="20205081"/>
</p:tagLst>
</file>

<file path=ppt/tags/tag99.xml><?xml version="1.0" encoding="utf-8"?>
<p:tagLst xmlns:p="http://schemas.openxmlformats.org/presentationml/2006/main">
  <p:tag name="KSO_WM_BEAUTIFY_FLAG" val="#wm#"/>
  <p:tag name="KSO_WM_TEMPLATE_CATEGORY" val="custom"/>
  <p:tag name="KSO_WM_TEMPLATE_INDEX" val="20205081"/>
</p:tagLst>
</file>

<file path=ppt/theme/theme1.xml><?xml version="1.0" encoding="utf-8"?>
<a:theme xmlns:a="http://schemas.openxmlformats.org/drawingml/2006/main" name="Office 主题​​">
  <a:themeElements>
    <a:clrScheme name="">
      <a:dk1>
        <a:srgbClr val="000000"/>
      </a:dk1>
      <a:lt1>
        <a:srgbClr val="FFFFFF"/>
      </a:lt1>
      <a:dk2>
        <a:srgbClr val="133930"/>
      </a:dk2>
      <a:lt2>
        <a:srgbClr val="F6FCFA"/>
      </a:lt2>
      <a:accent1>
        <a:srgbClr val="318F79"/>
      </a:accent1>
      <a:accent2>
        <a:srgbClr val="60BA91"/>
      </a:accent2>
      <a:accent3>
        <a:srgbClr val="78B47F"/>
      </a:accent3>
      <a:accent4>
        <a:srgbClr val="83A45A"/>
      </a:accent4>
      <a:accent5>
        <a:srgbClr val="A8A95A"/>
      </a:accent5>
      <a:accent6>
        <a:srgbClr val="C0A348"/>
      </a:accent6>
      <a:hlink>
        <a:srgbClr val="658BD5"/>
      </a:hlink>
      <a:folHlink>
        <a:srgbClr val="A16AA5"/>
      </a:folHlink>
    </a:clrScheme>
    <a:fontScheme name="aisfj1od">
      <a:majorFont>
        <a:latin typeface="Arial Narrow"/>
        <a:ea typeface="汉仪全唐诗简"/>
        <a:cs typeface=""/>
      </a:majorFont>
      <a:minorFont>
        <a:latin typeface="Arial Narrow"/>
        <a:ea typeface="汉仪全唐诗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包图主题2">
  <a:themeElements>
    <a:clrScheme name="自定义 277">
      <a:dk1>
        <a:srgbClr val="000000"/>
      </a:dk1>
      <a:lt1>
        <a:srgbClr val="FFFFFF"/>
      </a:lt1>
      <a:dk2>
        <a:srgbClr val="778495"/>
      </a:dk2>
      <a:lt2>
        <a:srgbClr val="F0F0F0"/>
      </a:lt2>
      <a:accent1>
        <a:srgbClr val="E53238"/>
      </a:accent1>
      <a:accent2>
        <a:srgbClr val="0064D2"/>
      </a:accent2>
      <a:accent3>
        <a:srgbClr val="E53238"/>
      </a:accent3>
      <a:accent4>
        <a:srgbClr val="0064D2"/>
      </a:accent4>
      <a:accent5>
        <a:srgbClr val="E53238"/>
      </a:accent5>
      <a:accent6>
        <a:srgbClr val="0064D2"/>
      </a:accent6>
      <a:hlink>
        <a:srgbClr val="E53238"/>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28575" cmpd="sng">
          <a:solidFill>
            <a:schemeClr val="accent3">
              <a:lumMod val="50000"/>
            </a:schemeClr>
          </a:solidFill>
          <a:prstDash val="dash"/>
        </a:ln>
      </a:spPr>
      <a:bodyPr rtlCol="0" anchor="ctr"/>
      <a:lstStyle>
        <a:defPPr algn="ctr">
          <a:defRPr lang="zh-CN" altLang="en-US"/>
        </a:defPPr>
      </a:lstStyle>
      <a:style>
        <a:lnRef idx="2">
          <a:schemeClr val="accent6"/>
        </a:lnRef>
        <a:fillRef idx="1">
          <a:schemeClr val="lt1"/>
        </a:fillRef>
        <a:effectRef idx="0">
          <a:schemeClr val="accent6"/>
        </a:effectRef>
        <a:fontRef idx="minor">
          <a:schemeClr val="dk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4404</Words>
  <Application>WPS 演示</Application>
  <PresentationFormat>宽屏</PresentationFormat>
  <Paragraphs>413</Paragraphs>
  <Slides>32</Slides>
  <Notes>20</Notes>
  <HiddenSlides>1</HiddenSlides>
  <MMClips>0</MMClips>
  <ScaleCrop>false</ScaleCrop>
  <HeadingPairs>
    <vt:vector size="6" baseType="variant">
      <vt:variant>
        <vt:lpstr>已用的字体</vt:lpstr>
      </vt:variant>
      <vt:variant>
        <vt:i4>14</vt:i4>
      </vt:variant>
      <vt:variant>
        <vt:lpstr>主题</vt:lpstr>
      </vt:variant>
      <vt:variant>
        <vt:i4>3</vt:i4>
      </vt:variant>
      <vt:variant>
        <vt:lpstr>幻灯片标题</vt:lpstr>
      </vt:variant>
      <vt:variant>
        <vt:i4>32</vt:i4>
      </vt:variant>
    </vt:vector>
  </HeadingPairs>
  <TitlesOfParts>
    <vt:vector size="49" baseType="lpstr">
      <vt:lpstr>Arial</vt:lpstr>
      <vt:lpstr>宋体</vt:lpstr>
      <vt:lpstr>Wingdings</vt:lpstr>
      <vt:lpstr>思源宋体 CN</vt:lpstr>
      <vt:lpstr>Wingdings</vt:lpstr>
      <vt:lpstr>微软雅黑</vt:lpstr>
      <vt:lpstr>黑体</vt:lpstr>
      <vt:lpstr>汉仪全唐诗简</vt:lpstr>
      <vt:lpstr>标准粗黑</vt:lpstr>
      <vt:lpstr>汉仪文黑-75简</vt:lpstr>
      <vt:lpstr>Arial Narrow</vt:lpstr>
      <vt:lpstr>Times New Roman</vt:lpstr>
      <vt:lpstr>Calibri</vt:lpstr>
      <vt:lpstr>Arial Unicode MS</vt:lpstr>
      <vt:lpstr>Office 主题​​</vt:lpstr>
      <vt:lpstr>WPS</vt: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美如蓝</dc:creator>
  <cp:lastModifiedBy>86155</cp:lastModifiedBy>
  <cp:revision>380</cp:revision>
  <dcterms:created xsi:type="dcterms:W3CDTF">2021-06-20T12:49:00Z</dcterms:created>
  <dcterms:modified xsi:type="dcterms:W3CDTF">2024-09-20T06:50:25Z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E920E40A46914A23B45C66A41BDDE508_13</vt:lpwstr>
  </property>
  <property fmtid="{D5CDD505-2E9C-101B-9397-08002B2CF9AE}" pid="3" name="KSOProductBuildVer">
    <vt:lpwstr>2052-12.1.0.18276</vt:lpwstr>
  </property>
  <property fmtid="{D5CDD505-2E9C-101B-9397-08002B2CF9AE}" pid="4" name="KSOTemplateUUID">
    <vt:lpwstr>v1.0_mb_Da+FHKf0X8MNbCS3kl8dyg==</vt:lpwstr>
  </property>
</Properties>
</file>