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716" r:id="rId3"/>
    <p:sldMasterId id="2147483728" r:id="rId4"/>
  </p:sldMasterIdLst>
  <p:notesMasterIdLst>
    <p:notesMasterId r:id="rId6"/>
  </p:notesMasterIdLst>
  <p:handoutMasterIdLst>
    <p:handoutMasterId r:id="rId66"/>
  </p:handoutMasterIdLst>
  <p:sldIdLst>
    <p:sldId id="376" r:id="rId5"/>
    <p:sldId id="465" r:id="rId7"/>
    <p:sldId id="453" r:id="rId8"/>
    <p:sldId id="569" r:id="rId9"/>
    <p:sldId id="464" r:id="rId10"/>
    <p:sldId id="450" r:id="rId11"/>
    <p:sldId id="467" r:id="rId12"/>
    <p:sldId id="570" r:id="rId13"/>
    <p:sldId id="571" r:id="rId14"/>
    <p:sldId id="469" r:id="rId15"/>
    <p:sldId id="532" r:id="rId16"/>
    <p:sldId id="533" r:id="rId17"/>
    <p:sldId id="587" r:id="rId18"/>
    <p:sldId id="588" r:id="rId19"/>
    <p:sldId id="589" r:id="rId20"/>
    <p:sldId id="591" r:id="rId21"/>
    <p:sldId id="592" r:id="rId22"/>
    <p:sldId id="593" r:id="rId23"/>
    <p:sldId id="602" r:id="rId24"/>
    <p:sldId id="595" r:id="rId25"/>
    <p:sldId id="596" r:id="rId26"/>
    <p:sldId id="597" r:id="rId27"/>
    <p:sldId id="601" r:id="rId28"/>
    <p:sldId id="598" r:id="rId29"/>
    <p:sldId id="599" r:id="rId30"/>
    <p:sldId id="600" r:id="rId31"/>
    <p:sldId id="572" r:id="rId32"/>
    <p:sldId id="580" r:id="rId33"/>
    <p:sldId id="581" r:id="rId34"/>
    <p:sldId id="586" r:id="rId35"/>
    <p:sldId id="583" r:id="rId36"/>
    <p:sldId id="584" r:id="rId37"/>
    <p:sldId id="585" r:id="rId38"/>
    <p:sldId id="603" r:id="rId39"/>
    <p:sldId id="604" r:id="rId40"/>
    <p:sldId id="605" r:id="rId41"/>
    <p:sldId id="626" r:id="rId42"/>
    <p:sldId id="627" r:id="rId43"/>
    <p:sldId id="608" r:id="rId44"/>
    <p:sldId id="628" r:id="rId45"/>
    <p:sldId id="629" r:id="rId46"/>
    <p:sldId id="609" r:id="rId47"/>
    <p:sldId id="610" r:id="rId48"/>
    <p:sldId id="630" r:id="rId49"/>
    <p:sldId id="631" r:id="rId50"/>
    <p:sldId id="632" r:id="rId51"/>
    <p:sldId id="633" r:id="rId52"/>
    <p:sldId id="634" r:id="rId53"/>
    <p:sldId id="635" r:id="rId54"/>
    <p:sldId id="636" r:id="rId55"/>
    <p:sldId id="637" r:id="rId56"/>
    <p:sldId id="638" r:id="rId57"/>
    <p:sldId id="639" r:id="rId58"/>
    <p:sldId id="640" r:id="rId59"/>
    <p:sldId id="641" r:id="rId60"/>
    <p:sldId id="644" r:id="rId61"/>
    <p:sldId id="645" r:id="rId62"/>
    <p:sldId id="642" r:id="rId63"/>
    <p:sldId id="643" r:id="rId64"/>
    <p:sldId id="568" r:id="rId65"/>
  </p:sldIdLst>
  <p:sldSz cx="12192000" cy="6858000"/>
  <p:notesSz cx="6858000" cy="9144000"/>
  <p:embeddedFontLst>
    <p:embeddedFont>
      <p:font typeface="微软雅黑" panose="020B0503020204020204" charset="-122"/>
      <p:regular r:id="rId71"/>
    </p:embeddedFont>
    <p:embeddedFont>
      <p:font typeface="汉仪全唐诗简" panose="00020600040101010101" pitchFamily="18" charset="-122"/>
      <p:regular r:id="rId72"/>
    </p:embeddedFont>
    <p:embeddedFont>
      <p:font typeface="标准粗黑" panose="02000503000000000000" charset="-122"/>
      <p:regular r:id="rId73"/>
    </p:embeddedFont>
    <p:embeddedFont>
      <p:font typeface="Arial Narrow" panose="020B0606020202030204" charset="0"/>
      <p:regular r:id="rId74"/>
      <p:bold r:id="rId75"/>
      <p:italic r:id="rId76"/>
      <p:boldItalic r:id="rId77"/>
    </p:embeddedFont>
    <p:embeddedFont>
      <p:font typeface="Calibri" panose="020F0502020204030204" charset="0"/>
      <p:regular r:id="rId78"/>
      <p:bold r:id="rId79"/>
      <p:italic r:id="rId80"/>
      <p:boldItalic r:id="rId81"/>
    </p:embeddedFont>
    <p:embeddedFont>
      <p:font typeface="微软雅黑 Light" panose="020B0502040204020203" pitchFamily="34" charset="-122"/>
      <p:regular r:id="rId82"/>
    </p:embeddedFont>
  </p:embeddedFontLst>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 id="0" name="pengshufeng" initials="psf"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3742F"/>
    <a:srgbClr val="48A088"/>
    <a:srgbClr val="6F49DD"/>
    <a:srgbClr val="42ACEE"/>
    <a:srgbClr val="5CA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234" autoAdjust="0"/>
    <p:restoredTop sz="96469" autoAdjust="0"/>
  </p:normalViewPr>
  <p:slideViewPr>
    <p:cSldViewPr snapToGrid="0" showGuides="1">
      <p:cViewPr varScale="1">
        <p:scale>
          <a:sx n="77" d="100"/>
          <a:sy n="77" d="100"/>
        </p:scale>
        <p:origin x="77" y="163"/>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6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3" Type="http://schemas.openxmlformats.org/officeDocument/2006/relationships/tags" Target="tags/tag143.xml"/><Relationship Id="rId82" Type="http://schemas.openxmlformats.org/officeDocument/2006/relationships/font" Target="fonts/font12.fntdata"/><Relationship Id="rId81" Type="http://schemas.openxmlformats.org/officeDocument/2006/relationships/font" Target="fonts/font11.fntdata"/><Relationship Id="rId80" Type="http://schemas.openxmlformats.org/officeDocument/2006/relationships/font" Target="fonts/font10.fntdata"/><Relationship Id="rId8" Type="http://schemas.openxmlformats.org/officeDocument/2006/relationships/slide" Target="slides/slide3.xml"/><Relationship Id="rId79" Type="http://schemas.openxmlformats.org/officeDocument/2006/relationships/font" Target="fonts/font9.fntdata"/><Relationship Id="rId78" Type="http://schemas.openxmlformats.org/officeDocument/2006/relationships/font" Target="fonts/font8.fntdata"/><Relationship Id="rId77" Type="http://schemas.openxmlformats.org/officeDocument/2006/relationships/font" Target="fonts/font7.fntdata"/><Relationship Id="rId76" Type="http://schemas.openxmlformats.org/officeDocument/2006/relationships/font" Target="fonts/font6.fntdata"/><Relationship Id="rId75" Type="http://schemas.openxmlformats.org/officeDocument/2006/relationships/font" Target="fonts/font5.fntdata"/><Relationship Id="rId74" Type="http://schemas.openxmlformats.org/officeDocument/2006/relationships/font" Target="fonts/font4.fntdata"/><Relationship Id="rId73" Type="http://schemas.openxmlformats.org/officeDocument/2006/relationships/font" Target="fonts/font3.fntdata"/><Relationship Id="rId72" Type="http://schemas.openxmlformats.org/officeDocument/2006/relationships/font" Target="fonts/font2.fntdata"/><Relationship Id="rId71" Type="http://schemas.openxmlformats.org/officeDocument/2006/relationships/font" Target="fonts/font1.fntdata"/><Relationship Id="rId70" Type="http://schemas.openxmlformats.org/officeDocument/2006/relationships/commentAuthors" Target="commentAuthors.xml"/><Relationship Id="rId7" Type="http://schemas.openxmlformats.org/officeDocument/2006/relationships/slide" Target="slides/slide2.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handoutMaster" Target="handoutMasters/handoutMaster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1AB6C-AFE0-4DFD-A3BB-82E4179AFC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CC8E9-8CCE-456B-B840-17D175C53E0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23" name="Picture Placeholder 13"/>
          <p:cNvSpPr>
            <a:spLocks noGrp="1"/>
          </p:cNvSpPr>
          <p:nvPr>
            <p:ph type="pic" sz="quarter" idx="19"/>
          </p:nvPr>
        </p:nvSpPr>
        <p:spPr>
          <a:xfrm>
            <a:off x="4723877" y="1616464"/>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5" name="Picture Placeholder 13"/>
          <p:cNvSpPr>
            <a:spLocks noGrp="1"/>
          </p:cNvSpPr>
          <p:nvPr>
            <p:ph type="pic" sz="quarter" idx="18"/>
          </p:nvPr>
        </p:nvSpPr>
        <p:spPr>
          <a:xfrm>
            <a:off x="1190615" y="1596087"/>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1" name="Picture Placeholder 13"/>
          <p:cNvSpPr>
            <a:spLocks noGrp="1"/>
          </p:cNvSpPr>
          <p:nvPr>
            <p:ph type="pic" sz="quarter" idx="16"/>
          </p:nvPr>
        </p:nvSpPr>
        <p:spPr>
          <a:xfrm>
            <a:off x="9235260" y="1552688"/>
            <a:ext cx="1931285" cy="1931285"/>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1"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9301965"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4636791"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2" name="Picture Placeholder 13"/>
          <p:cNvSpPr>
            <a:spLocks noGrp="1"/>
          </p:cNvSpPr>
          <p:nvPr>
            <p:ph type="pic" sz="quarter" idx="17"/>
          </p:nvPr>
        </p:nvSpPr>
        <p:spPr>
          <a:xfrm>
            <a:off x="6941199"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88942" y="1608281"/>
            <a:ext cx="3125157" cy="416687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862578" y="1574046"/>
            <a:ext cx="2206198" cy="367699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649022" y="1336204"/>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5" name="Picture Placeholder 13"/>
          <p:cNvSpPr>
            <a:spLocks noGrp="1"/>
          </p:cNvSpPr>
          <p:nvPr>
            <p:ph type="pic" sz="quarter" idx="17"/>
          </p:nvPr>
        </p:nvSpPr>
        <p:spPr>
          <a:xfrm>
            <a:off x="1649023" y="3111106"/>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6" name="Picture Placeholder 13"/>
          <p:cNvSpPr>
            <a:spLocks noGrp="1"/>
          </p:cNvSpPr>
          <p:nvPr>
            <p:ph type="pic" sz="quarter" idx="18"/>
          </p:nvPr>
        </p:nvSpPr>
        <p:spPr>
          <a:xfrm>
            <a:off x="1649021" y="4886008"/>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738368" y="1909426"/>
            <a:ext cx="2356392" cy="351834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6" name="图片占位符 2"/>
          <p:cNvSpPr>
            <a:spLocks noGrp="1"/>
          </p:cNvSpPr>
          <p:nvPr>
            <p:ph type="pic" sz="quarter" idx="16"/>
          </p:nvPr>
        </p:nvSpPr>
        <p:spPr>
          <a:xfrm>
            <a:off x="8551584" y="1419239"/>
            <a:ext cx="2608812" cy="3291117"/>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411705" y="1304607"/>
            <a:ext cx="4620128" cy="212748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8" name="Picture Placeholder 13"/>
          <p:cNvSpPr>
            <a:spLocks noGrp="1"/>
          </p:cNvSpPr>
          <p:nvPr>
            <p:ph type="pic" sz="quarter" idx="17"/>
          </p:nvPr>
        </p:nvSpPr>
        <p:spPr>
          <a:xfrm>
            <a:off x="4168058" y="1805371"/>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49357" y="1805372"/>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529389" y="1573143"/>
            <a:ext cx="3192376" cy="411737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06793"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6416194"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254270" y="3368517"/>
            <a:ext cx="3879204" cy="218205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260405" y="1759171"/>
            <a:ext cx="3386879" cy="3386879"/>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563979" y="1896980"/>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232056" y="2335391"/>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2121569" y="1941096"/>
            <a:ext cx="1263316" cy="126331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964595" y="170671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844083" y="176808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5" name="Picture Placeholder 13"/>
          <p:cNvSpPr>
            <a:spLocks noGrp="1"/>
          </p:cNvSpPr>
          <p:nvPr>
            <p:ph type="pic" sz="quarter" idx="18"/>
          </p:nvPr>
        </p:nvSpPr>
        <p:spPr>
          <a:xfrm>
            <a:off x="6754687" y="169987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6" name="Picture Placeholder 13"/>
          <p:cNvSpPr>
            <a:spLocks noGrp="1"/>
          </p:cNvSpPr>
          <p:nvPr>
            <p:ph type="pic" sz="quarter" idx="19"/>
          </p:nvPr>
        </p:nvSpPr>
        <p:spPr>
          <a:xfrm>
            <a:off x="9634175" y="176124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nodePh="1">
                                  <p:stCondLst>
                                    <p:cond delay="1000"/>
                                  </p:stCondLst>
                                  <p:endCondLst>
                                    <p:cond evt="begin" delay="0">
                                      <p:tn val="14"/>
                                    </p:cond>
                                  </p:end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5" grpId="0"/>
      <p:bldP spid="2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447672" y="1850054"/>
            <a:ext cx="2209800" cy="2209800"/>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597943" y="1707288"/>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6" name="Picture Placeholder 13"/>
          <p:cNvSpPr>
            <a:spLocks noGrp="1"/>
          </p:cNvSpPr>
          <p:nvPr>
            <p:ph type="pic" sz="quarter" idx="18"/>
          </p:nvPr>
        </p:nvSpPr>
        <p:spPr>
          <a:xfrm>
            <a:off x="4850002" y="1707289"/>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7" name="Picture Placeholder 13"/>
          <p:cNvSpPr>
            <a:spLocks noGrp="1"/>
          </p:cNvSpPr>
          <p:nvPr>
            <p:ph type="pic" sz="quarter" idx="19"/>
          </p:nvPr>
        </p:nvSpPr>
        <p:spPr>
          <a:xfrm>
            <a:off x="8095448" y="1700643"/>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55918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9" name="Picture Placeholder 13"/>
          <p:cNvSpPr>
            <a:spLocks noGrp="1"/>
          </p:cNvSpPr>
          <p:nvPr>
            <p:ph type="pic" sz="quarter" idx="18"/>
          </p:nvPr>
        </p:nvSpPr>
        <p:spPr>
          <a:xfrm>
            <a:off x="87922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1222462" y="1236675"/>
            <a:ext cx="4255423" cy="2836949"/>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20" name="Picture Placeholder 13"/>
          <p:cNvSpPr>
            <a:spLocks noGrp="1"/>
          </p:cNvSpPr>
          <p:nvPr>
            <p:ph type="pic" sz="quarter" idx="18"/>
          </p:nvPr>
        </p:nvSpPr>
        <p:spPr>
          <a:xfrm>
            <a:off x="5794339" y="1505279"/>
            <a:ext cx="5681281" cy="2054349"/>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772127" y="1547994"/>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437469" y="1589512"/>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470897" y="1486601"/>
            <a:ext cx="5090324" cy="1907906"/>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975297"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5" name="Picture Placeholder 13"/>
          <p:cNvSpPr>
            <a:spLocks noGrp="1"/>
          </p:cNvSpPr>
          <p:nvPr>
            <p:ph type="pic" sz="quarter" idx="17"/>
          </p:nvPr>
        </p:nvSpPr>
        <p:spPr>
          <a:xfrm>
            <a:off x="5775160"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24049" y="1862519"/>
            <a:ext cx="5165552" cy="2905623"/>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731573" y="914401"/>
            <a:ext cx="5377667" cy="3144252"/>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6590529" y="3152246"/>
            <a:ext cx="4674736" cy="262695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089702" y="1460635"/>
            <a:ext cx="4438640" cy="2496735"/>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277374" y="1437437"/>
            <a:ext cx="2917255" cy="3889305"/>
          </a:xfrm>
          <a:prstGeom prst="roundRect">
            <a:avLst/>
          </a:prstGeom>
          <a:noFill/>
          <a:effectLst>
            <a:outerShdw blurRad="50800" dist="38100" dir="5400000" algn="t" rotWithShape="0">
              <a:prstClr val="black">
                <a:alpha val="40000"/>
              </a:prstClr>
            </a:outerShdw>
          </a:effectLst>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64018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4" name="Picture Placeholder 13"/>
          <p:cNvSpPr>
            <a:spLocks noGrp="1"/>
          </p:cNvSpPr>
          <p:nvPr>
            <p:ph type="pic" sz="quarter" idx="17"/>
          </p:nvPr>
        </p:nvSpPr>
        <p:spPr>
          <a:xfrm>
            <a:off x="481634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1059542" y="2700613"/>
            <a:ext cx="2525487" cy="2827086"/>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500499" y="2081588"/>
            <a:ext cx="2984851" cy="3109223"/>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941959"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9132424"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内容与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09924" y="1410751"/>
            <a:ext cx="3589856" cy="2003171"/>
          </a:xfrm>
          <a:prstGeom prst="rect">
            <a:avLst/>
          </a:prstGeom>
        </p:spPr>
        <p:txBody>
          <a:bodyPr/>
          <a:lstStyle/>
          <a:p>
            <a:endParaRPr lang="zh-CN" altLang="en-US"/>
          </a:p>
        </p:txBody>
      </p:sp>
      <p:sp>
        <p:nvSpPr>
          <p:cNvPr id="6" name="图片占位符 4"/>
          <p:cNvSpPr>
            <a:spLocks noGrp="1"/>
          </p:cNvSpPr>
          <p:nvPr>
            <p:ph type="pic" sz="quarter" idx="11"/>
          </p:nvPr>
        </p:nvSpPr>
        <p:spPr>
          <a:xfrm>
            <a:off x="7100013" y="3756829"/>
            <a:ext cx="3589856" cy="2019294"/>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8_空白">
    <p:spTree>
      <p:nvGrpSpPr>
        <p:cNvPr id="1" name=""/>
        <p:cNvGrpSpPr/>
        <p:nvPr/>
      </p:nvGrpSpPr>
      <p:grpSpPr>
        <a:xfrm>
          <a:off x="0" y="0"/>
          <a:ext cx="0" cy="0"/>
          <a:chOff x="0" y="0"/>
          <a:chExt cx="0" cy="0"/>
        </a:xfrm>
      </p:grpSpPr>
      <p:sp>
        <p:nvSpPr>
          <p:cNvPr id="3" name="图片占位符 3"/>
          <p:cNvSpPr>
            <a:spLocks noGrp="1"/>
          </p:cNvSpPr>
          <p:nvPr>
            <p:ph type="pic" sz="quarter" idx="12"/>
          </p:nvPr>
        </p:nvSpPr>
        <p:spPr>
          <a:xfrm>
            <a:off x="1678805" y="3299889"/>
            <a:ext cx="4160385" cy="227541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5_空白">
    <p:spTree>
      <p:nvGrpSpPr>
        <p:cNvPr id="1" name=""/>
        <p:cNvGrpSpPr/>
        <p:nvPr/>
      </p:nvGrpSpPr>
      <p:grpSpPr>
        <a:xfrm>
          <a:off x="0" y="0"/>
          <a:ext cx="0" cy="0"/>
          <a:chOff x="0" y="0"/>
          <a:chExt cx="0" cy="0"/>
        </a:xfrm>
      </p:grpSpPr>
      <p:sp>
        <p:nvSpPr>
          <p:cNvPr id="10" name="图片占位符 3"/>
          <p:cNvSpPr>
            <a:spLocks noGrp="1"/>
          </p:cNvSpPr>
          <p:nvPr>
            <p:ph type="pic" sz="quarter" idx="11"/>
          </p:nvPr>
        </p:nvSpPr>
        <p:spPr>
          <a:xfrm>
            <a:off x="764405" y="1666567"/>
            <a:ext cx="10724588" cy="1732935"/>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2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30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74_空白">
    <p:spTree>
      <p:nvGrpSpPr>
        <p:cNvPr id="1" name=""/>
        <p:cNvGrpSpPr/>
        <p:nvPr/>
      </p:nvGrpSpPr>
      <p:grpSpPr>
        <a:xfrm>
          <a:off x="0" y="0"/>
          <a:ext cx="0" cy="0"/>
          <a:chOff x="0" y="0"/>
          <a:chExt cx="0" cy="0"/>
        </a:xfrm>
      </p:grpSpPr>
      <p:sp>
        <p:nvSpPr>
          <p:cNvPr id="5" name="图片占位符 7"/>
          <p:cNvSpPr>
            <a:spLocks noGrp="1"/>
          </p:cNvSpPr>
          <p:nvPr>
            <p:ph type="pic" sz="quarter" idx="10"/>
          </p:nvPr>
        </p:nvSpPr>
        <p:spPr>
          <a:xfrm>
            <a:off x="1371161" y="2565652"/>
            <a:ext cx="2707229" cy="1470436"/>
          </a:xfrm>
          <a:prstGeom prst="rect">
            <a:avLst/>
          </a:prstGeom>
        </p:spPr>
      </p:sp>
      <p:sp>
        <p:nvSpPr>
          <p:cNvPr id="6" name="图片占位符 8"/>
          <p:cNvSpPr>
            <a:spLocks noGrp="1"/>
          </p:cNvSpPr>
          <p:nvPr>
            <p:ph type="pic" sz="quarter" idx="11"/>
          </p:nvPr>
        </p:nvSpPr>
        <p:spPr>
          <a:xfrm>
            <a:off x="4742385" y="2541768"/>
            <a:ext cx="2707229" cy="1470436"/>
          </a:xfrm>
          <a:prstGeom prst="rect">
            <a:avLst/>
          </a:prstGeom>
        </p:spPr>
      </p:sp>
      <p:sp>
        <p:nvSpPr>
          <p:cNvPr id="7" name="图片占位符 9"/>
          <p:cNvSpPr>
            <a:spLocks noGrp="1"/>
          </p:cNvSpPr>
          <p:nvPr>
            <p:ph type="pic" sz="quarter" idx="12"/>
          </p:nvPr>
        </p:nvSpPr>
        <p:spPr>
          <a:xfrm>
            <a:off x="8096773" y="2606906"/>
            <a:ext cx="2707229" cy="1470436"/>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06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66_空白">
    <p:spTree>
      <p:nvGrpSpPr>
        <p:cNvPr id="1" name=""/>
        <p:cNvGrpSpPr/>
        <p:nvPr/>
      </p:nvGrpSpPr>
      <p:grpSpPr>
        <a:xfrm>
          <a:off x="0" y="0"/>
          <a:ext cx="0" cy="0"/>
          <a:chOff x="0" y="0"/>
          <a:chExt cx="0" cy="0"/>
        </a:xfrm>
      </p:grpSpPr>
      <p:sp>
        <p:nvSpPr>
          <p:cNvPr id="5" name="图片占位符 1"/>
          <p:cNvSpPr>
            <a:spLocks noGrp="1"/>
          </p:cNvSpPr>
          <p:nvPr>
            <p:ph type="pic" sz="quarter" idx="10"/>
          </p:nvPr>
        </p:nvSpPr>
        <p:spPr>
          <a:xfrm>
            <a:off x="4279901" y="2252382"/>
            <a:ext cx="1885017" cy="3364953"/>
          </a:xfrm>
          <a:prstGeom prst="rect">
            <a:avLst/>
          </a:prstGeom>
        </p:spPr>
      </p:sp>
      <p:sp>
        <p:nvSpPr>
          <p:cNvPr id="7" name="图片占位符 3"/>
          <p:cNvSpPr>
            <a:spLocks noGrp="1"/>
          </p:cNvSpPr>
          <p:nvPr>
            <p:ph type="pic" sz="quarter" idx="11"/>
          </p:nvPr>
        </p:nvSpPr>
        <p:spPr>
          <a:xfrm>
            <a:off x="6244623" y="2252382"/>
            <a:ext cx="1095977" cy="3364953"/>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59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8557179" y="1931505"/>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2284249"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454017"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32_空白">
    <p:spTree>
      <p:nvGrpSpPr>
        <p:cNvPr id="1" name=""/>
        <p:cNvGrpSpPr/>
        <p:nvPr/>
      </p:nvGrpSpPr>
      <p:grpSpPr>
        <a:xfrm>
          <a:off x="0" y="0"/>
          <a:ext cx="0" cy="0"/>
          <a:chOff x="0" y="0"/>
          <a:chExt cx="0" cy="0"/>
        </a:xfrm>
      </p:grpSpPr>
      <p:sp>
        <p:nvSpPr>
          <p:cNvPr id="6" name="图片占位符 3"/>
          <p:cNvSpPr>
            <a:spLocks noGrp="1"/>
          </p:cNvSpPr>
          <p:nvPr>
            <p:ph type="pic" sz="quarter" idx="11"/>
          </p:nvPr>
        </p:nvSpPr>
        <p:spPr>
          <a:xfrm>
            <a:off x="4881380" y="1752437"/>
            <a:ext cx="2268778" cy="2210117"/>
          </a:xfrm>
          <a:prstGeom prst="diamond">
            <a:avLst/>
          </a:prstGeom>
        </p:spPr>
        <p:txBody>
          <a:bodyPr/>
          <a:lstStyle/>
          <a:p>
            <a:endParaRPr lang="zh-CN" altLang="en-US"/>
          </a:p>
        </p:txBody>
      </p:sp>
      <p:sp>
        <p:nvSpPr>
          <p:cNvPr id="4" name="图片占位符 3"/>
          <p:cNvSpPr>
            <a:spLocks noGrp="1"/>
          </p:cNvSpPr>
          <p:nvPr>
            <p:ph type="pic" sz="quarter" idx="10"/>
          </p:nvPr>
        </p:nvSpPr>
        <p:spPr>
          <a:xfrm>
            <a:off x="1559859" y="1752437"/>
            <a:ext cx="2268778" cy="2210117"/>
          </a:xfrm>
          <a:prstGeom prst="diamond">
            <a:avLst/>
          </a:prstGeom>
        </p:spPr>
        <p:txBody>
          <a:bodyPr/>
          <a:lstStyle/>
          <a:p>
            <a:endParaRPr lang="zh-CN" altLang="en-US"/>
          </a:p>
        </p:txBody>
      </p:sp>
      <p:sp>
        <p:nvSpPr>
          <p:cNvPr id="9" name="图片占位符 3"/>
          <p:cNvSpPr>
            <a:spLocks noGrp="1"/>
          </p:cNvSpPr>
          <p:nvPr>
            <p:ph type="pic" sz="quarter" idx="12"/>
          </p:nvPr>
        </p:nvSpPr>
        <p:spPr>
          <a:xfrm>
            <a:off x="8233375" y="1752436"/>
            <a:ext cx="2268778" cy="2210117"/>
          </a:xfrm>
          <a:prstGeom prst="diamond">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63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95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2_空白">
    <p:spTree>
      <p:nvGrpSpPr>
        <p:cNvPr id="1" name=""/>
        <p:cNvGrpSpPr/>
        <p:nvPr/>
      </p:nvGrpSpPr>
      <p:grpSpPr>
        <a:xfrm>
          <a:off x="0" y="0"/>
          <a:ext cx="0" cy="0"/>
          <a:chOff x="0" y="0"/>
          <a:chExt cx="0" cy="0"/>
        </a:xfrm>
      </p:grpSpPr>
      <p:sp>
        <p:nvSpPr>
          <p:cNvPr id="3" name="图片占位符 30"/>
          <p:cNvSpPr>
            <a:spLocks noGrp="1"/>
          </p:cNvSpPr>
          <p:nvPr>
            <p:ph type="pic" sz="quarter" idx="11"/>
          </p:nvPr>
        </p:nvSpPr>
        <p:spPr>
          <a:xfrm>
            <a:off x="5743071" y="1395662"/>
            <a:ext cx="5325983" cy="229356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71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3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114598" y="1951764"/>
            <a:ext cx="2097346" cy="2096376"/>
          </a:xfrm>
          <a:prstGeom prst="rect">
            <a:avLst/>
          </a:prstGeom>
        </p:spPr>
        <p:txBody>
          <a:bodyPr/>
          <a:lstStyle/>
          <a:p>
            <a:endParaRPr lang="zh-CN" altLang="en-US"/>
          </a:p>
        </p:txBody>
      </p:sp>
      <p:sp>
        <p:nvSpPr>
          <p:cNvPr id="8" name="图片占位符 3"/>
          <p:cNvSpPr>
            <a:spLocks noGrp="1"/>
          </p:cNvSpPr>
          <p:nvPr>
            <p:ph type="pic" sz="quarter" idx="11"/>
          </p:nvPr>
        </p:nvSpPr>
        <p:spPr>
          <a:xfrm>
            <a:off x="8980057" y="1951764"/>
            <a:ext cx="2097346" cy="2096376"/>
          </a:xfrm>
          <a:prstGeom prst="rect">
            <a:avLst/>
          </a:prstGeom>
        </p:spPr>
        <p:txBody>
          <a:bodyPr/>
          <a:lstStyle/>
          <a:p>
            <a:endParaRPr lang="zh-CN" altLang="en-US"/>
          </a:p>
        </p:txBody>
      </p:sp>
      <p:sp>
        <p:nvSpPr>
          <p:cNvPr id="9" name="图片占位符 3"/>
          <p:cNvSpPr>
            <a:spLocks noGrp="1"/>
          </p:cNvSpPr>
          <p:nvPr>
            <p:ph type="pic" sz="quarter" idx="12"/>
          </p:nvPr>
        </p:nvSpPr>
        <p:spPr>
          <a:xfrm>
            <a:off x="6357730" y="1951764"/>
            <a:ext cx="2097346" cy="2096376"/>
          </a:xfrm>
          <a:prstGeom prst="rect">
            <a:avLst/>
          </a:prstGeom>
        </p:spPr>
        <p:txBody>
          <a:bodyPr/>
          <a:lstStyle/>
          <a:p>
            <a:endParaRPr lang="zh-CN" altLang="en-US"/>
          </a:p>
        </p:txBody>
      </p:sp>
      <p:sp>
        <p:nvSpPr>
          <p:cNvPr id="10" name="图片占位符 3"/>
          <p:cNvSpPr>
            <a:spLocks noGrp="1"/>
          </p:cNvSpPr>
          <p:nvPr>
            <p:ph type="pic" sz="quarter" idx="13"/>
          </p:nvPr>
        </p:nvSpPr>
        <p:spPr>
          <a:xfrm>
            <a:off x="3732359" y="1951764"/>
            <a:ext cx="2097346" cy="2096376"/>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335539" y="154342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内容与标题">
    <p:spTree>
      <p:nvGrpSpPr>
        <p:cNvPr id="1" name=""/>
        <p:cNvGrpSpPr/>
        <p:nvPr/>
      </p:nvGrpSpPr>
      <p:grpSpPr>
        <a:xfrm>
          <a:off x="0" y="0"/>
          <a:ext cx="0" cy="0"/>
          <a:chOff x="0" y="0"/>
          <a:chExt cx="0" cy="0"/>
        </a:xfrm>
      </p:grpSpPr>
      <p:sp>
        <p:nvSpPr>
          <p:cNvPr id="2" name="文本框 1"/>
          <p:cNvSpPr txBox="1"/>
          <p:nvPr userDrawn="1"/>
        </p:nvSpPr>
        <p:spPr>
          <a:xfrm>
            <a:off x="164465" y="112585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9" name="图片占位符 3"/>
          <p:cNvSpPr>
            <a:spLocks noGrp="1"/>
          </p:cNvSpPr>
          <p:nvPr>
            <p:ph type="pic" sz="quarter" idx="13"/>
          </p:nvPr>
        </p:nvSpPr>
        <p:spPr>
          <a:xfrm>
            <a:off x="8103344" y="2095402"/>
            <a:ext cx="2853414" cy="2853414"/>
          </a:xfrm>
          <a:prstGeom prst="ellipse">
            <a:avLst/>
          </a:prstGeom>
        </p:spPr>
        <p:txBody>
          <a:bodyPr/>
          <a:lstStyle/>
          <a:p>
            <a:endParaRPr lang="zh-CN" altLang="en-US"/>
          </a:p>
        </p:txBody>
      </p:sp>
    </p:spTree>
  </p:cSld>
  <p:clrMapOvr>
    <a:masterClrMapping/>
  </p:clrMapOvr>
  <p:transition advTm="2000">
    <p:pull/>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24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4576667" y="190966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175883" y="1555607"/>
            <a:ext cx="4096906" cy="4096906"/>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cxnSp>
        <p:nvCxnSpPr>
          <p:cNvPr id="6" name="直接连接符 5"/>
          <p:cNvCxnSpPr/>
          <p:nvPr userDrawn="1"/>
        </p:nvCxnSpPr>
        <p:spPr>
          <a:xfrm>
            <a:off x="745490" y="851535"/>
            <a:ext cx="10947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0" name="图片 9" descr="摄图网_401332921"/>
          <p:cNvPicPr>
            <a:picLocks noChangeAspect="1"/>
          </p:cNvPicPr>
          <p:nvPr userDrawn="1"/>
        </p:nvPicPr>
        <p:blipFill>
          <a:blip r:embed="rId2"/>
          <a:stretch>
            <a:fillRect/>
          </a:stretch>
        </p:blipFill>
        <p:spPr>
          <a:xfrm>
            <a:off x="92075" y="50165"/>
            <a:ext cx="1018540" cy="1018540"/>
          </a:xfrm>
          <a:prstGeom prst="rect">
            <a:avLst/>
          </a:prstGeom>
        </p:spPr>
      </p:pic>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27051" y="933449"/>
            <a:ext cx="8832849" cy="5278967"/>
          </a:xfrm>
          <a:prstGeom prst="rect">
            <a:avLst/>
          </a:prstGeom>
        </p:spPr>
        <p:txBody>
          <a:bodyPr/>
          <a:lstStyle>
            <a:lvl1pPr marL="0" indent="719455" eaLnBrk="1" hangingPunct="1">
              <a:lnSpc>
                <a:spcPct val="140000"/>
              </a:lnSpc>
              <a:spcBef>
                <a:spcPts val="0"/>
              </a:spcBef>
              <a:buNone/>
              <a:defRPr sz="2400">
                <a:solidFill>
                  <a:schemeClr val="tx1"/>
                </a:solidFill>
                <a:latin typeface="微软雅黑" panose="020B0503020204020204" charset="-122"/>
                <a:ea typeface="微软雅黑" panose="020B0503020204020204" charset="-122"/>
              </a:defRPr>
            </a:lvl1pPr>
            <a:lvl2pPr>
              <a:lnSpc>
                <a:spcPct val="150000"/>
              </a:lnSpc>
              <a:buNone/>
              <a:defRPr sz="2935">
                <a:solidFill>
                  <a:srgbClr val="FFCC99"/>
                </a:solidFill>
                <a:latin typeface="黑体" panose="02010609060101010101" charset="-122"/>
                <a:ea typeface="黑体" panose="02010609060101010101" charset="-122"/>
              </a:defRPr>
            </a:lvl2pPr>
            <a:lvl3pPr>
              <a:lnSpc>
                <a:spcPct val="150000"/>
              </a:lnSpc>
              <a:buNone/>
              <a:defRPr sz="2935">
                <a:solidFill>
                  <a:srgbClr val="FFCC99"/>
                </a:solidFill>
                <a:latin typeface="黑体" panose="02010609060101010101" charset="-122"/>
                <a:ea typeface="黑体" panose="02010609060101010101" charset="-122"/>
              </a:defRPr>
            </a:lvl3pPr>
            <a:lvl4pPr>
              <a:lnSpc>
                <a:spcPct val="150000"/>
              </a:lnSpc>
              <a:buNone/>
              <a:defRPr sz="2935">
                <a:solidFill>
                  <a:srgbClr val="FFCC99"/>
                </a:solidFill>
                <a:latin typeface="黑体" panose="02010609060101010101" charset="-122"/>
                <a:ea typeface="黑体" panose="02010609060101010101" charset="-122"/>
              </a:defRPr>
            </a:lvl4pPr>
            <a:lvl5pPr>
              <a:lnSpc>
                <a:spcPct val="150000"/>
              </a:lnSpc>
              <a:buNone/>
              <a:defRPr sz="2935">
                <a:solidFill>
                  <a:srgbClr val="FFCC99"/>
                </a:solidFill>
                <a:latin typeface="黑体" panose="02010609060101010101" charset="-122"/>
                <a:ea typeface="黑体" panose="02010609060101010101" charset="-122"/>
              </a:defRPr>
            </a:lvl5pPr>
          </a:lstStyle>
          <a:p>
            <a:pPr lvl="0"/>
            <a:r>
              <a:rPr lang="zh-CN" altLang="en-US" dirty="0"/>
              <a:t>单击此处编辑母版文本样式</a:t>
            </a:r>
            <a:endParaRPr lang="zh-CN" altLang="en-US" dirty="0"/>
          </a:p>
        </p:txBody>
      </p:sp>
      <p:grpSp>
        <p:nvGrpSpPr>
          <p:cNvPr id="10" name="组合 9"/>
          <p:cNvGrpSpPr/>
          <p:nvPr userDrawn="1"/>
        </p:nvGrpSpPr>
        <p:grpSpPr>
          <a:xfrm>
            <a:off x="9075565" y="6363132"/>
            <a:ext cx="1829900" cy="209140"/>
            <a:chOff x="7531084" y="4876401"/>
            <a:chExt cx="1372425" cy="156855"/>
          </a:xfrm>
        </p:grpSpPr>
        <p:sp>
          <p:nvSpPr>
            <p:cNvPr id="5" name="燕尾形 4"/>
            <p:cNvSpPr/>
            <p:nvPr userDrawn="1"/>
          </p:nvSpPr>
          <p:spPr>
            <a:xfrm>
              <a:off x="7531084"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6" name="燕尾形 5"/>
            <p:cNvSpPr/>
            <p:nvPr userDrawn="1"/>
          </p:nvSpPr>
          <p:spPr>
            <a:xfrm>
              <a:off x="7833825" y="4876401"/>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7" name="燕尾形 6"/>
            <p:cNvSpPr/>
            <p:nvPr userDrawn="1"/>
          </p:nvSpPr>
          <p:spPr>
            <a:xfrm>
              <a:off x="8136566" y="4876401"/>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8" name="燕尾形 7"/>
            <p:cNvSpPr/>
            <p:nvPr userDrawn="1"/>
          </p:nvSpPr>
          <p:spPr>
            <a:xfrm>
              <a:off x="8439306"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9" name="燕尾形 8"/>
            <p:cNvSpPr/>
            <p:nvPr userDrawn="1"/>
          </p:nvSpPr>
          <p:spPr>
            <a:xfrm>
              <a:off x="8742047" y="4876401"/>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15" name="Picture Placeholder 13"/>
          <p:cNvSpPr>
            <a:spLocks noGrp="1"/>
          </p:cNvSpPr>
          <p:nvPr>
            <p:ph type="pic" sz="quarter" idx="18"/>
          </p:nvPr>
        </p:nvSpPr>
        <p:spPr>
          <a:xfrm>
            <a:off x="987818" y="1223961"/>
            <a:ext cx="3960432" cy="220371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5262104" y="1652581"/>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262104" y="3799799"/>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1055351" cy="922337"/>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p:txBody>
          <a:bodyPr/>
          <a:lstStyle/>
          <a:p>
            <a:pPr lvl="0"/>
            <a:endParaRPr lang="zh-CN" altLang="en-US" noProof="1"/>
          </a:p>
        </p:txBody>
      </p:sp>
      <p:sp>
        <p:nvSpPr>
          <p:cNvPr id="4" name="日期占位符 2051"/>
          <p:cNvSpPr>
            <a:spLocks noGrp="1"/>
          </p:cNvSpPr>
          <p:nvPr>
            <p:ph type="dt" sz="half" idx="10"/>
          </p:nvPr>
        </p:nvSpPr>
        <p:spPr>
          <a:xfrm>
            <a:off x="609275" y="6245225"/>
            <a:ext cx="2844365" cy="476250"/>
          </a:xfrm>
          <a:prstGeom prst="rect">
            <a:avLst/>
          </a:prstGeom>
        </p:spPr>
        <p:txBody>
          <a:bodyPr/>
          <a:lstStyle>
            <a:lvl1pPr>
              <a:defRPr/>
            </a:lvl1pPr>
          </a:lstStyle>
          <a:p>
            <a:pPr>
              <a:defRPr/>
            </a:pPr>
            <a:fld id="{88F4562C-DA09-48AB-BA34-345EB2C306C4}" type="datetimeFigureOut">
              <a:rPr lang="zh-CN" altLang="en-US"/>
            </a:fld>
            <a:endParaRPr lang="zh-CN" altLang="en-US"/>
          </a:p>
        </p:txBody>
      </p:sp>
      <p:sp>
        <p:nvSpPr>
          <p:cNvPr id="5" name="页脚占位符 2052"/>
          <p:cNvSpPr>
            <a:spLocks noGrp="1"/>
          </p:cNvSpPr>
          <p:nvPr>
            <p:ph type="ftr" sz="quarter" idx="11"/>
          </p:nvPr>
        </p:nvSpPr>
        <p:spPr>
          <a:xfrm>
            <a:off x="4165547" y="6245225"/>
            <a:ext cx="3860908" cy="476250"/>
          </a:xfrm>
          <a:prstGeom prst="rect">
            <a:avLst/>
          </a:prstGeom>
        </p:spPr>
        <p:txBody>
          <a:bodyPr/>
          <a:lstStyle>
            <a:lvl1pPr>
              <a:defRPr/>
            </a:lvl1pPr>
          </a:lstStyle>
          <a:p>
            <a:pPr>
              <a:defRPr/>
            </a:pPr>
            <a:endParaRPr lang="zh-CN" altLang="en-US"/>
          </a:p>
        </p:txBody>
      </p:sp>
      <p:sp>
        <p:nvSpPr>
          <p:cNvPr id="6" name="灯片编号占位符 2053"/>
          <p:cNvSpPr>
            <a:spLocks noGrp="1"/>
          </p:cNvSpPr>
          <p:nvPr>
            <p:ph type="sldNum" sz="quarter" idx="12"/>
          </p:nvPr>
        </p:nvSpPr>
        <p:spPr>
          <a:xfrm>
            <a:off x="8738361" y="6245225"/>
            <a:ext cx="2844365" cy="476250"/>
          </a:xfrm>
          <a:prstGeom prst="rect">
            <a:avLst/>
          </a:prstGeom>
        </p:spPr>
        <p:txBody>
          <a:bodyPr/>
          <a:lstStyle>
            <a:lvl1pPr>
              <a:defRPr/>
            </a:lvl1pPr>
          </a:lstStyle>
          <a:p>
            <a:pPr>
              <a:defRPr/>
            </a:pPr>
            <a:fld id="{2EBDC179-F6F4-4663-870C-67B3C0934342}" type="slidenum">
              <a:rPr lang="zh-CN" altLang="en-US"/>
            </a:fld>
            <a:endParaRPr lang="zh-CN" altLang="en-US"/>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p:spPr>
        <p:txBody>
          <a:bodyPr/>
          <a:lstStyle/>
          <a:p>
            <a:fld id="{739644C2-E6E3-4251-908E-A27FD6A9FD4B}"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p:spPr>
        <p:txBody>
          <a:bodyPr/>
          <a:lstStyle/>
          <a:p>
            <a:fld id="{2177C49E-8F3E-4CF9-A292-0711F12C8E05}"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8" Type="http://schemas.openxmlformats.org/officeDocument/2006/relationships/theme" Target="../theme/theme1.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6" Type="http://schemas.openxmlformats.org/officeDocument/2006/relationships/theme" Target="../theme/theme3.xml"/><Relationship Id="rId15" Type="http://schemas.openxmlformats.org/officeDocument/2006/relationships/image" Target="../media/image2.jpeg"/><Relationship Id="rId14" Type="http://schemas.openxmlformats.org/officeDocument/2006/relationships/slideLayout" Target="../slideLayouts/slideLayout92.xml"/><Relationship Id="rId13" Type="http://schemas.openxmlformats.org/officeDocument/2006/relationships/slideLayout" Target="../slideLayouts/slideLayout91.xml"/><Relationship Id="rId12" Type="http://schemas.openxmlformats.org/officeDocument/2006/relationships/slideLayout" Target="../slideLayouts/slideLayout90.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25"/>
          <p:cNvSpPr/>
          <p:nvPr userDrawn="1"/>
        </p:nvSpPr>
        <p:spPr>
          <a:xfrm>
            <a:off x="0" y="6559"/>
            <a:ext cx="6726477" cy="6851441"/>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25"/>
          <p:cNvSpPr/>
          <p:nvPr userDrawn="1"/>
        </p:nvSpPr>
        <p:spPr>
          <a:xfrm flipH="1" flipV="1">
            <a:off x="5624186" y="-1"/>
            <a:ext cx="6567814" cy="6830974"/>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userDrawn="1"/>
        </p:nvSpPr>
        <p:spPr>
          <a:xfrm>
            <a:off x="479739" y="436380"/>
            <a:ext cx="11232097" cy="5991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txStyles>
    <p:titleStyle>
      <a:lvl1pPr algn="l" defTabSz="914400" rtl="0" eaLnBrk="1" latinLnBrk="0" hangingPunct="1">
        <a:lnSpc>
          <a:spcPct val="90000"/>
        </a:lnSpc>
        <a:spcBef>
          <a:spcPct val="0"/>
        </a:spcBef>
        <a:buNone/>
        <a:defRPr sz="4400" kern="1200">
          <a:solidFill>
            <a:schemeClr val="tx1"/>
          </a:solidFill>
          <a:latin typeface="思源宋体 CN" panose="02020400000000000000" pitchFamily="18" charset="-122"/>
          <a:ea typeface="思源宋体 CN" panose="020204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panose="02020400000000000000" pitchFamily="18" charset="-122"/>
          <a:ea typeface="思源宋体 CN"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panose="02020400000000000000" pitchFamily="18" charset="-122"/>
          <a:ea typeface="思源宋体 CN"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panose="02020400000000000000" pitchFamily="18" charset="-122"/>
          <a:ea typeface="思源宋体 CN"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4.xml"/><Relationship Id="rId2" Type="http://schemas.openxmlformats.org/officeDocument/2006/relationships/image" Target="../media/image3.png"/><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6.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7.xml"/><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00.xml"/><Relationship Id="rId2" Type="http://schemas.openxmlformats.org/officeDocument/2006/relationships/image" Target="../media/image8.png"/><Relationship Id="rId1" Type="http://schemas.openxmlformats.org/officeDocument/2006/relationships/tags" Target="../tags/tag99.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69.xml"/><Relationship Id="rId3" Type="http://schemas.openxmlformats.org/officeDocument/2006/relationships/tags" Target="../tags/tag101.xml"/><Relationship Id="rId2" Type="http://schemas.openxmlformats.org/officeDocument/2006/relationships/image" Target="../media/image13.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2.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3.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4.xml"/><Relationship Id="rId1" Type="http://schemas.openxmlformats.org/officeDocument/2006/relationships/tags" Target="../tags/tag105.xml"/></Relationships>
</file>

<file path=ppt/slides/_rels/slide2.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5" Type="http://schemas.openxmlformats.org/officeDocument/2006/relationships/slideLayout" Target="../slideLayouts/slideLayout1.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5.xml"/><Relationship Id="rId19" Type="http://schemas.openxmlformats.org/officeDocument/2006/relationships/image" Target="../media/image4.png"/><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07.xml"/><Relationship Id="rId2" Type="http://schemas.openxmlformats.org/officeDocument/2006/relationships/image" Target="../media/image8.png"/><Relationship Id="rId1" Type="http://schemas.openxmlformats.org/officeDocument/2006/relationships/tags" Target="../tags/tag10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9.xml"/><Relationship Id="rId1" Type="http://schemas.openxmlformats.org/officeDocument/2006/relationships/tags" Target="../tags/tag108.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69.xml"/><Relationship Id="rId2" Type="http://schemas.openxmlformats.org/officeDocument/2006/relationships/tags" Target="../tags/tag109.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0.xml"/><Relationship Id="rId1"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1.xml"/><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14.xml"/><Relationship Id="rId2" Type="http://schemas.openxmlformats.org/officeDocument/2006/relationships/image" Target="../media/image8.png"/><Relationship Id="rId1" Type="http://schemas.openxmlformats.org/officeDocument/2006/relationships/tags" Target="../tags/tag113.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69.xml"/><Relationship Id="rId3" Type="http://schemas.openxmlformats.org/officeDocument/2006/relationships/tags" Target="../tags/tag115.xml"/><Relationship Id="rId2" Type="http://schemas.openxmlformats.org/officeDocument/2006/relationships/image" Target="../media/image18.png"/><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88.xml"/><Relationship Id="rId1" Type="http://schemas.openxmlformats.org/officeDocument/2006/relationships/tags" Target="../tags/tag87.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69.xml"/><Relationship Id="rId3" Type="http://schemas.openxmlformats.org/officeDocument/2006/relationships/tags" Target="../tags/tag116.xml"/><Relationship Id="rId2" Type="http://schemas.openxmlformats.org/officeDocument/2006/relationships/image" Target="../media/image20.png"/><Relationship Id="rId1" Type="http://schemas.openxmlformats.org/officeDocument/2006/relationships/image" Target="../media/image19.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7.xml"/><Relationship Id="rId1"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8.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9.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4.xml"/><Relationship Id="rId1" Type="http://schemas.openxmlformats.org/officeDocument/2006/relationships/tags" Target="../tags/tag120.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2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9.xml"/><Relationship Id="rId1" Type="http://schemas.openxmlformats.org/officeDocument/2006/relationships/tags" Target="../tags/tag1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9.xml"/><Relationship Id="rId1" Type="http://schemas.openxmlformats.org/officeDocument/2006/relationships/tags" Target="../tags/tag123.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4.xml"/><Relationship Id="rId1" Type="http://schemas.openxmlformats.org/officeDocument/2006/relationships/image" Target="../media/image2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image" Target="../media/image5.png"/><Relationship Id="rId2" Type="http://schemas.openxmlformats.org/officeDocument/2006/relationships/tags" Target="../tags/tag90.xml"/><Relationship Id="rId1" Type="http://schemas.openxmlformats.org/officeDocument/2006/relationships/tags" Target="../tags/tag89.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5.xml"/><Relationship Id="rId1" Type="http://schemas.openxmlformats.org/officeDocument/2006/relationships/image" Target="../media/image23.png"/></Relationships>
</file>

<file path=ppt/slides/_rels/slide41.xml.rels><?xml version="1.0" encoding="UTF-8" standalone="yes"?>
<Relationships xmlns="http://schemas.openxmlformats.org/package/2006/relationships"><Relationship Id="rId6" Type="http://schemas.openxmlformats.org/officeDocument/2006/relationships/slideLayout" Target="../slideLayouts/slideLayout69.xml"/><Relationship Id="rId5" Type="http://schemas.openxmlformats.org/officeDocument/2006/relationships/tags" Target="../tags/tag126.xml"/><Relationship Id="rId4" Type="http://schemas.openxmlformats.org/officeDocument/2006/relationships/image" Target="../media/image5.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7.xml"/><Relationship Id="rId1" Type="http://schemas.openxmlformats.org/officeDocument/2006/relationships/image" Target="../media/image11.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28.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29.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69.xml"/><Relationship Id="rId2" Type="http://schemas.openxmlformats.org/officeDocument/2006/relationships/tags" Target="../tags/tag130.xml"/><Relationship Id="rId1" Type="http://schemas.openxmlformats.org/officeDocument/2006/relationships/image" Target="../media/image27.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69.xml"/><Relationship Id="rId2" Type="http://schemas.openxmlformats.org/officeDocument/2006/relationships/tags" Target="../tags/tag131.xml"/><Relationship Id="rId1" Type="http://schemas.openxmlformats.org/officeDocument/2006/relationships/image" Target="../media/image28.png"/></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2.xml"/><Relationship Id="rId1" Type="http://schemas.openxmlformats.org/officeDocument/2006/relationships/image" Target="../media/image29.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3.xml"/><Relationship Id="rId1" Type="http://schemas.openxmlformats.org/officeDocument/2006/relationships/image" Target="../media/image30.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91.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4.xml"/><Relationship Id="rId1" Type="http://schemas.openxmlformats.org/officeDocument/2006/relationships/image" Target="../media/image11.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3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36.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69.xml"/><Relationship Id="rId2" Type="http://schemas.openxmlformats.org/officeDocument/2006/relationships/tags" Target="../tags/tag137.xml"/><Relationship Id="rId1" Type="http://schemas.openxmlformats.org/officeDocument/2006/relationships/image" Target="../media/image31.pn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8.xml"/><Relationship Id="rId1" Type="http://schemas.openxmlformats.org/officeDocument/2006/relationships/image" Target="../media/image32.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9.xml"/><Relationship Id="rId1" Type="http://schemas.openxmlformats.org/officeDocument/2006/relationships/image" Target="../media/image32.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40.xml"/><Relationship Id="rId1" Type="http://schemas.openxmlformats.org/officeDocument/2006/relationships/image" Target="../media/image33.pn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41.xml"/><Relationship Id="rId1" Type="http://schemas.openxmlformats.org/officeDocument/2006/relationships/image" Target="../media/image1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4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4.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93.xml"/><Relationship Id="rId2" Type="http://schemas.openxmlformats.org/officeDocument/2006/relationships/image" Target="../media/image8.png"/><Relationship Id="rId1" Type="http://schemas.openxmlformats.org/officeDocument/2006/relationships/tags" Target="../tags/tag9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9.xml"/><Relationship Id="rId1" Type="http://schemas.openxmlformats.org/officeDocument/2006/relationships/tags" Target="../tags/tag94.xml"/></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69.xml"/><Relationship Id="rId2" Type="http://schemas.openxmlformats.org/officeDocument/2006/relationships/tags" Target="../tags/tag95.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8"/>
          <p:cNvSpPr txBox="1"/>
          <p:nvPr>
            <p:custDataLst>
              <p:tags r:id="rId1"/>
            </p:custDataLst>
          </p:nvPr>
        </p:nvSpPr>
        <p:spPr>
          <a:xfrm>
            <a:off x="1467485" y="4674870"/>
            <a:ext cx="1402715" cy="307975"/>
          </a:xfrm>
          <a:prstGeom prst="rect">
            <a:avLst/>
          </a:prstGeom>
          <a:noFill/>
        </p:spPr>
        <p:txBody>
          <a:bodyPr wrap="square" rtlCol="0">
            <a:spAutoFit/>
            <a:scene3d>
              <a:camera prst="orthographicFront"/>
              <a:lightRig rig="threePt" dir="t"/>
            </a:scene3d>
            <a:sp3d contourW="12700"/>
          </a:bodyPr>
          <a:lstStyle/>
          <a:p>
            <a:pPr algn="ctr"/>
            <a:r>
              <a:rPr lang="zh-CN" altLang="en-US" sz="1400" dirty="0" smtClean="0">
                <a:solidFill>
                  <a:schemeClr val="bg1"/>
                </a:solidFill>
                <a:latin typeface="汉仪全唐诗简" panose="00020600040101010101" pitchFamily="18" charset="-122"/>
                <a:ea typeface="汉仪全唐诗简" panose="00020600040101010101" pitchFamily="18" charset="-122"/>
              </a:rPr>
              <a:t>输入姓名</a:t>
            </a:r>
            <a:endParaRPr lang="zh-CN" altLang="en-US" sz="1400" dirty="0" smtClean="0">
              <a:solidFill>
                <a:schemeClr val="bg1"/>
              </a:solidFill>
              <a:latin typeface="汉仪全唐诗简" panose="00020600040101010101" pitchFamily="18" charset="-122"/>
              <a:ea typeface="汉仪全唐诗简" panose="00020600040101010101" pitchFamily="18" charset="-122"/>
            </a:endParaRPr>
          </a:p>
        </p:txBody>
      </p:sp>
      <p:pic>
        <p:nvPicPr>
          <p:cNvPr id="7" name="图片 6" descr="Excel在财务中的应用（第2版）"/>
          <p:cNvPicPr>
            <a:picLocks noChangeAspect="1"/>
          </p:cNvPicPr>
          <p:nvPr/>
        </p:nvPicPr>
        <p:blipFill>
          <a:blip r:embed="rId2"/>
          <a:stretch>
            <a:fillRect/>
          </a:stretch>
        </p:blipFill>
        <p:spPr>
          <a:xfrm>
            <a:off x="7177405" y="631190"/>
            <a:ext cx="5596255" cy="5596255"/>
          </a:xfrm>
          <a:prstGeom prst="rect">
            <a:avLst/>
          </a:prstGeom>
        </p:spPr>
      </p:pic>
      <p:grpSp>
        <p:nvGrpSpPr>
          <p:cNvPr id="15" name="组合 14"/>
          <p:cNvGrpSpPr/>
          <p:nvPr/>
        </p:nvGrpSpPr>
        <p:grpSpPr>
          <a:xfrm>
            <a:off x="902970" y="1764030"/>
            <a:ext cx="8623935" cy="1397635"/>
            <a:chOff x="1573" y="2449"/>
            <a:chExt cx="13581" cy="2201"/>
          </a:xfrm>
        </p:grpSpPr>
        <p:grpSp>
          <p:nvGrpSpPr>
            <p:cNvPr id="47" name="组合 46"/>
            <p:cNvGrpSpPr/>
            <p:nvPr/>
          </p:nvGrpSpPr>
          <p:grpSpPr>
            <a:xfrm rot="0" flipH="1">
              <a:off x="8857" y="2524"/>
              <a:ext cx="2126" cy="2127"/>
              <a:chOff x="2848131" y="1860029"/>
              <a:chExt cx="3807502" cy="3807502"/>
            </a:xfrm>
          </p:grpSpPr>
          <p:sp>
            <p:nvSpPr>
              <p:cNvPr id="48" name="椭圆 4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49" name="椭圆 4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77" name="组合 76"/>
            <p:cNvGrpSpPr/>
            <p:nvPr/>
          </p:nvGrpSpPr>
          <p:grpSpPr>
            <a:xfrm rot="0" flipH="1">
              <a:off x="3321" y="2449"/>
              <a:ext cx="2126" cy="2127"/>
              <a:chOff x="2848131" y="1860029"/>
              <a:chExt cx="3807502" cy="3807502"/>
            </a:xfrm>
          </p:grpSpPr>
          <p:sp>
            <p:nvSpPr>
              <p:cNvPr id="78" name="椭圆 7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79" name="椭圆 7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2" name="组合 81"/>
            <p:cNvGrpSpPr/>
            <p:nvPr/>
          </p:nvGrpSpPr>
          <p:grpSpPr>
            <a:xfrm rot="0" flipH="1">
              <a:off x="1573" y="2450"/>
              <a:ext cx="2126" cy="2127"/>
              <a:chOff x="2848131" y="1860029"/>
              <a:chExt cx="3807502" cy="3807502"/>
            </a:xfrm>
          </p:grpSpPr>
          <p:sp>
            <p:nvSpPr>
              <p:cNvPr id="83" name="椭圆 8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4" name="椭圆 8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12" name="组合 11"/>
            <p:cNvGrpSpPr/>
            <p:nvPr/>
          </p:nvGrpSpPr>
          <p:grpSpPr>
            <a:xfrm rot="0" flipH="1">
              <a:off x="10716" y="2524"/>
              <a:ext cx="2126" cy="2127"/>
              <a:chOff x="2848131" y="1860029"/>
              <a:chExt cx="3807502" cy="3807502"/>
            </a:xfrm>
          </p:grpSpPr>
          <p:sp>
            <p:nvSpPr>
              <p:cNvPr id="13" name="椭圆 1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14" name="椭圆 1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7" name="组合 86"/>
            <p:cNvGrpSpPr/>
            <p:nvPr/>
          </p:nvGrpSpPr>
          <p:grpSpPr>
            <a:xfrm rot="0" flipH="1">
              <a:off x="4989" y="2519"/>
              <a:ext cx="2126" cy="2127"/>
              <a:chOff x="2848131" y="1860029"/>
              <a:chExt cx="3807502" cy="3807502"/>
            </a:xfrm>
          </p:grpSpPr>
          <p:sp>
            <p:nvSpPr>
              <p:cNvPr id="88" name="椭圆 8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9" name="椭圆 8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92" name="组合 91"/>
            <p:cNvGrpSpPr/>
            <p:nvPr/>
          </p:nvGrpSpPr>
          <p:grpSpPr>
            <a:xfrm rot="0" flipH="1">
              <a:off x="6923" y="2519"/>
              <a:ext cx="2126" cy="2127"/>
              <a:chOff x="2848131" y="1860029"/>
              <a:chExt cx="3807502" cy="3807502"/>
            </a:xfrm>
          </p:grpSpPr>
          <p:sp>
            <p:nvSpPr>
              <p:cNvPr id="93" name="椭圆 9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94" name="椭圆 9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sp>
          <p:nvSpPr>
            <p:cNvPr id="10" name="文本框 9"/>
            <p:cNvSpPr txBox="1"/>
            <p:nvPr/>
          </p:nvSpPr>
          <p:spPr>
            <a:xfrm>
              <a:off x="1970" y="2798"/>
              <a:ext cx="13185" cy="1452"/>
            </a:xfrm>
            <a:prstGeom prst="rect">
              <a:avLst/>
            </a:prstGeom>
            <a:noFill/>
          </p:spPr>
          <p:txBody>
            <a:bodyPr wrap="square" rtlCol="0" anchor="t">
              <a:spAutoFit/>
              <a:scene3d>
                <a:camera prst="orthographicFront"/>
                <a:lightRig rig="threePt" dir="t"/>
              </a:scene3d>
            </a:bodyPr>
            <a:p>
              <a:r>
                <a:rPr lang="en-US" altLang="zh-CN"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Excel</a:t>
              </a:r>
              <a:r>
                <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在财务中的应用</a:t>
              </a:r>
              <a:endPar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endParaRPr>
            </a:p>
          </p:txBody>
        </p:sp>
      </p:grpSp>
      <p:sp>
        <p:nvSpPr>
          <p:cNvPr id="16" name="文本框 15"/>
          <p:cNvSpPr txBox="1"/>
          <p:nvPr/>
        </p:nvSpPr>
        <p:spPr>
          <a:xfrm>
            <a:off x="2128520" y="3639820"/>
            <a:ext cx="4311650" cy="521970"/>
          </a:xfrm>
          <a:prstGeom prst="rect">
            <a:avLst/>
          </a:prstGeom>
          <a:noFill/>
        </p:spPr>
        <p:txBody>
          <a:bodyPr wrap="square" rtlCol="0">
            <a:spAutoFit/>
            <a:scene3d>
              <a:camera prst="orthographicFront"/>
              <a:lightRig rig="threePt" dir="t"/>
            </a:scene3d>
          </a:bodyPr>
          <a:p>
            <a:pPr algn="ctr"/>
            <a:r>
              <a:rPr lang="en-US" altLang="zh-CN" sz="2800" b="1" dirty="0">
                <a:solidFill>
                  <a:schemeClr val="accent1"/>
                </a:solidFill>
                <a:effectLst>
                  <a:outerShdw blurRad="38100" dist="25400" dir="5400000" algn="ctr" rotWithShape="0">
                    <a:srgbClr val="6E747A">
                      <a:alpha val="43000"/>
                    </a:srgbClr>
                  </a:outerShdw>
                </a:effectLst>
                <a:sym typeface="+mn-ea"/>
              </a:rPr>
              <a:t>—— </a:t>
            </a:r>
            <a:r>
              <a:rPr lang="zh-CN" altLang="en-US" sz="2800" b="1" dirty="0">
                <a:solidFill>
                  <a:schemeClr val="accent1"/>
                </a:solidFill>
                <a:effectLst>
                  <a:outerShdw blurRad="38100" dist="25400" dir="5400000" algn="ctr" rotWithShape="0">
                    <a:srgbClr val="6E747A">
                      <a:alpha val="43000"/>
                    </a:srgbClr>
                  </a:outerShdw>
                </a:effectLst>
                <a:sym typeface="+mn-ea"/>
              </a:rPr>
              <a:t>基于</a:t>
            </a:r>
            <a:r>
              <a:rPr lang="en-US" altLang="zh-CN" sz="2800" b="1" dirty="0">
                <a:solidFill>
                  <a:schemeClr val="accent1"/>
                </a:solidFill>
                <a:effectLst>
                  <a:outerShdw blurRad="38100" dist="25400" dir="5400000" algn="ctr" rotWithShape="0">
                    <a:srgbClr val="6E747A">
                      <a:alpha val="43000"/>
                    </a:srgbClr>
                  </a:outerShdw>
                </a:effectLst>
                <a:sym typeface="+mn-ea"/>
              </a:rPr>
              <a:t>WPS</a:t>
            </a:r>
            <a:r>
              <a:rPr lang="zh-CN" altLang="en-US" sz="2800" b="1" dirty="0">
                <a:solidFill>
                  <a:schemeClr val="accent1"/>
                </a:solidFill>
                <a:effectLst>
                  <a:outerShdw blurRad="38100" dist="25400" dir="5400000" algn="ctr" rotWithShape="0">
                    <a:srgbClr val="6E747A">
                      <a:alpha val="43000"/>
                    </a:srgbClr>
                  </a:outerShdw>
                </a:effectLst>
                <a:sym typeface="+mn-ea"/>
              </a:rPr>
              <a:t>版本</a:t>
            </a:r>
            <a:r>
              <a:rPr lang="en-US" altLang="zh-CN" sz="2800" b="1" dirty="0">
                <a:solidFill>
                  <a:schemeClr val="accent1"/>
                </a:solidFill>
                <a:effectLst>
                  <a:outerShdw blurRad="38100" dist="25400" dir="5400000" algn="ctr" rotWithShape="0">
                    <a:srgbClr val="6E747A">
                      <a:alpha val="43000"/>
                    </a:srgbClr>
                  </a:outerShdw>
                </a:effectLst>
                <a:sym typeface="+mn-ea"/>
              </a:rPr>
              <a:t> ——</a:t>
            </a:r>
            <a:endParaRPr lang="en-US" altLang="zh-CN" sz="2800" b="1" dirty="0">
              <a:solidFill>
                <a:schemeClr val="accent1"/>
              </a:solidFill>
              <a:effectLst>
                <a:outerShdw blurRad="38100" dist="25400" dir="5400000" algn="ctr" rotWithShape="0">
                  <a:srgbClr val="6E747A">
                    <a:alpha val="43000"/>
                  </a:srgbClr>
                </a:outerShdw>
              </a:effectLst>
              <a:sym typeface="+mn-ea"/>
            </a:endParaRPr>
          </a:p>
        </p:txBody>
      </p:sp>
      <p:sp>
        <p:nvSpPr>
          <p:cNvPr id="26" name="矩形: 圆角 87"/>
          <p:cNvSpPr/>
          <p:nvPr/>
        </p:nvSpPr>
        <p:spPr>
          <a:xfrm>
            <a:off x="3529330" y="4718050"/>
            <a:ext cx="1766570" cy="387985"/>
          </a:xfrm>
          <a:prstGeom prst="roundRect">
            <a:avLst>
              <a:gd name="adj" fmla="val 50000"/>
            </a:avLst>
          </a:prstGeom>
        </p:spPr>
        <p:style>
          <a:lnRef idx="2">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rPr>
              <a:t>主编：丁贵娥</a:t>
            </a:r>
            <a:endPar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504190" y="802640"/>
            <a:ext cx="8931275" cy="1553210"/>
          </a:xfrm>
          <a:prstGeom prst="rect">
            <a:avLst/>
          </a:prstGeom>
          <a:noFill/>
          <a:ln w="9525">
            <a:noFill/>
          </a:ln>
        </p:spPr>
        <p:txBody>
          <a:bodyPr wrap="square">
            <a:spAutoFit/>
          </a:bodyPr>
          <a:p>
            <a:pPr indent="187960">
              <a:lnSpc>
                <a:spcPct val="125000"/>
              </a:lnSpc>
              <a:spcBef>
                <a:spcPts val="0"/>
              </a:spcBef>
              <a:spcAft>
                <a:spcPts val="0"/>
              </a:spcAft>
            </a:pPr>
            <a:r>
              <a:rPr lang="zh-CN" sz="1900" b="0">
                <a:solidFill>
                  <a:srgbClr val="000000"/>
                </a:solidFill>
                <a:ea typeface="微软雅黑" panose="020B0503020204020204" charset="-122"/>
              </a:rPr>
              <a:t>【情景任务 2-1】李丽将10 000元投资购买理财产品，年利率为10%，分别计算第1年末、第2年末和第3年末的本利和是多少？任务解析：根据任务描述和复利终值计算公式，可得李丽投资各年的本利和：</a:t>
            </a:r>
            <a:endParaRPr lang="zh-CN" sz="1900" b="0">
              <a:solidFill>
                <a:srgbClr val="000000"/>
              </a:solidFill>
              <a:ea typeface="微软雅黑" panose="020B0503020204020204" charset="-122"/>
            </a:endParaRPr>
          </a:p>
          <a:p>
            <a:pPr indent="187960">
              <a:lnSpc>
                <a:spcPct val="125000"/>
              </a:lnSpc>
              <a:spcBef>
                <a:spcPts val="0"/>
              </a:spcBef>
              <a:spcAft>
                <a:spcPts val="0"/>
              </a:spcAft>
            </a:pPr>
            <a:r>
              <a:rPr lang="zh-CN" altLang="en-US" sz="1900" b="0">
                <a:solidFill>
                  <a:srgbClr val="000000"/>
                </a:solidFill>
                <a:ea typeface="微软雅黑" panose="020B0503020204020204" charset="-122"/>
              </a:rPr>
              <a:t>利用</a:t>
            </a:r>
            <a:r>
              <a:rPr lang="en-US" altLang="zh-CN" sz="1900" b="0">
                <a:solidFill>
                  <a:srgbClr val="000000"/>
                </a:solidFill>
                <a:ea typeface="微软雅黑" panose="020B0503020204020204" charset="-122"/>
              </a:rPr>
              <a:t>FV</a:t>
            </a:r>
            <a:r>
              <a:rPr lang="zh-CN" altLang="en-US" sz="1900" b="0">
                <a:solidFill>
                  <a:srgbClr val="000000"/>
                </a:solidFill>
                <a:ea typeface="微软雅黑" panose="020B0503020204020204" charset="-122"/>
              </a:rPr>
              <a:t>函数计算复利终值如图</a:t>
            </a:r>
            <a:r>
              <a:rPr lang="en-US" altLang="zh-CN" sz="1900" b="0">
                <a:solidFill>
                  <a:srgbClr val="000000"/>
                </a:solidFill>
                <a:ea typeface="微软雅黑" panose="020B0503020204020204" charset="-122"/>
              </a:rPr>
              <a:t>2-2</a:t>
            </a:r>
            <a:r>
              <a:rPr lang="zh-CN" altLang="en-US" sz="1900" b="0">
                <a:solidFill>
                  <a:srgbClr val="000000"/>
                </a:solidFill>
                <a:ea typeface="微软雅黑" panose="020B0503020204020204" charset="-122"/>
              </a:rPr>
              <a:t>所示：</a:t>
            </a:r>
            <a:endParaRPr lang="zh-CN" altLang="en-US" sz="1900" b="0">
              <a:solidFill>
                <a:srgbClr val="000000"/>
              </a:solidFill>
              <a:ea typeface="微软雅黑" panose="020B0503020204020204" charset="-122"/>
            </a:endParaRPr>
          </a:p>
        </p:txBody>
      </p:sp>
      <p:pic>
        <p:nvPicPr>
          <p:cNvPr id="3" name="图片 2"/>
          <p:cNvPicPr>
            <a:picLocks noChangeAspect="1"/>
          </p:cNvPicPr>
          <p:nvPr/>
        </p:nvPicPr>
        <p:blipFill>
          <a:blip r:embed="rId1"/>
          <a:stretch>
            <a:fillRect/>
          </a:stretch>
        </p:blipFill>
        <p:spPr>
          <a:xfrm>
            <a:off x="1497330" y="2355850"/>
            <a:ext cx="7345680" cy="4182110"/>
          </a:xfrm>
          <a:prstGeom prst="rect">
            <a:avLst/>
          </a:prstGeom>
        </p:spPr>
      </p:pic>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1. 复利终值的概念和公式</a:t>
            </a:r>
            <a:endParaRPr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2. 利用FV 函数计算复利终值</a:t>
            </a:r>
            <a:endParaRPr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065530" y="1075690"/>
            <a:ext cx="8270875" cy="2446020"/>
          </a:xfrm>
          <a:prstGeom prst="rect">
            <a:avLst/>
          </a:prstGeom>
          <a:noFill/>
          <a:ln w="9525">
            <a:noFill/>
          </a:ln>
        </p:spPr>
        <p:txBody>
          <a:bodyPr>
            <a:noAutofit/>
          </a:bodyPr>
          <a:p>
            <a:pPr indent="0">
              <a:lnSpc>
                <a:spcPct val="150000"/>
              </a:lnSpc>
            </a:pPr>
            <a:r>
              <a:rPr lang="zh-CN" sz="2400" b="1">
                <a:solidFill>
                  <a:srgbClr val="231F20"/>
                </a:solidFill>
                <a:ea typeface="微软雅黑" panose="020B0503020204020204" charset="-122"/>
              </a:rPr>
              <a:t>实训</a:t>
            </a:r>
            <a:r>
              <a:rPr lang="en-US" sz="2400" b="1">
                <a:solidFill>
                  <a:srgbClr val="231F20"/>
                </a:solidFill>
                <a:latin typeface="微软雅黑" panose="020B0503020204020204" charset="-122"/>
              </a:rPr>
              <a:t>2-1</a:t>
            </a:r>
            <a:r>
              <a:rPr lang="zh-CN" sz="2400" b="1">
                <a:solidFill>
                  <a:srgbClr val="231F20"/>
                </a:solidFill>
                <a:ea typeface="微软雅黑" panose="020B0503020204020204" charset="-122"/>
              </a:rPr>
              <a:t>：（1）</a:t>
            </a:r>
            <a:r>
              <a:rPr lang="zh-CN" sz="2400" b="0">
                <a:solidFill>
                  <a:srgbClr val="231F20"/>
                </a:solidFill>
                <a:ea typeface="微软雅黑" panose="020B0503020204020204" charset="-122"/>
              </a:rPr>
              <a:t>某人现在存入银行</a:t>
            </a:r>
            <a:r>
              <a:rPr lang="en-US" sz="2400" b="0">
                <a:solidFill>
                  <a:srgbClr val="231F20"/>
                </a:solidFill>
                <a:latin typeface="微软雅黑" panose="020B0503020204020204" charset="-122"/>
              </a:rPr>
              <a:t> </a:t>
            </a:r>
            <a:r>
              <a:rPr lang="zh-CN" sz="2400" b="0">
                <a:solidFill>
                  <a:srgbClr val="231F20"/>
                </a:solidFill>
                <a:ea typeface="微软雅黑" panose="020B0503020204020204" charset="-122"/>
              </a:rPr>
              <a:t>1 000 元，单利年利率为 5%，则 5 年后的本利和为多少？（2）某人现在存入银行 1 000 元，复利年利率为 5%，则 5 年后的本利和为多少？要求：利用EXCEL计算单利和复利终值。</a:t>
            </a:r>
            <a:endParaRPr lang="zh-CN" altLang="en-US" sz="2400" b="0">
              <a:solidFill>
                <a:srgbClr val="231F20"/>
              </a:solidFill>
              <a:ea typeface="微软雅黑" panose="020B0503020204020204" charset="-122"/>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97560" y="1358900"/>
            <a:ext cx="4099560" cy="458533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2</a:t>
            </a:r>
            <a:r>
              <a:rPr lang="en-US" altLang="zh-CN" sz="5400" b="1" dirty="0">
                <a:latin typeface="+mj-ea"/>
                <a:ea typeface="+mj-ea"/>
              </a:rPr>
              <a:t>.1.2 </a:t>
            </a:r>
            <a:endParaRPr lang="en-US" altLang="zh-CN" sz="5400" b="1" dirty="0">
              <a:latin typeface="+mj-ea"/>
              <a:ea typeface="+mj-ea"/>
            </a:endParaRPr>
          </a:p>
          <a:p>
            <a:pPr>
              <a:lnSpc>
                <a:spcPct val="150000"/>
              </a:lnSpc>
            </a:pPr>
            <a:r>
              <a:rPr lang="zh-CN" sz="5400" b="1" dirty="0">
                <a:latin typeface="+mj-ea"/>
                <a:ea typeface="+mj-ea"/>
              </a:rPr>
              <a:t>利用</a:t>
            </a:r>
            <a:r>
              <a:rPr lang="en-US" altLang="zh-CN" sz="5400" b="1" dirty="0">
                <a:latin typeface="+mj-ea"/>
                <a:ea typeface="+mj-ea"/>
              </a:rPr>
              <a:t>Excel</a:t>
            </a:r>
            <a:r>
              <a:rPr lang="zh-CN" altLang="en-US" sz="5400" b="1" dirty="0">
                <a:latin typeface="+mj-ea"/>
                <a:ea typeface="+mj-ea"/>
              </a:rPr>
              <a:t>计算</a:t>
            </a:r>
            <a:endParaRPr lang="zh-CN" altLang="en-US" sz="5400" b="1" dirty="0">
              <a:latin typeface="+mj-ea"/>
              <a:ea typeface="+mj-ea"/>
            </a:endParaRPr>
          </a:p>
          <a:p>
            <a:pPr>
              <a:lnSpc>
                <a:spcPct val="150000"/>
              </a:lnSpc>
            </a:pPr>
            <a:r>
              <a:rPr lang="zh-CN" altLang="en-US" sz="5400" b="1" dirty="0">
                <a:latin typeface="+mj-ea"/>
                <a:ea typeface="+mj-ea"/>
              </a:rPr>
              <a:t>年金终值</a:t>
            </a:r>
            <a:endParaRPr lang="zh-CN" altLang="en-US"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98170" y="797560"/>
            <a:ext cx="11260455" cy="348615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【情景任务 2-2】李丽计划投资一个众筹项目，每年投资10 000元，投资期限为5年，该项目的年回报率为10％。请问：</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（1）假设李丽于第1年年末投资10 000元，5年后李丽将获得的本利和是多少？</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（2）假设李丽于第1年年初投资10 000元，5年后李丽将获得的本利和是多少？</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（3）假设李丽于第3年开始，每年年年初投资10 000元，5年后李丽将获得的本利和是多少？</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Picture 7"/>
          <p:cNvPicPr>
            <a:picLocks noChangeAspect="1" noChangeArrowheads="1"/>
          </p:cNvPicPr>
          <p:nvPr>
            <p:custDataLst>
              <p:tags r:id="rId1"/>
            </p:custDataLst>
          </p:nvPr>
        </p:nvPicPr>
        <p:blipFill>
          <a:blip r:embed="rId2" cstate="print">
            <a:lum bright="-10000"/>
          </a:blip>
          <a:srcRect/>
          <a:stretch>
            <a:fillRect/>
          </a:stretch>
        </p:blipFill>
        <p:spPr bwMode="auto">
          <a:xfrm>
            <a:off x="3453765" y="4241800"/>
            <a:ext cx="4521835" cy="2616200"/>
          </a:xfrm>
          <a:prstGeom prst="ellipse">
            <a:avLst/>
          </a:prstGeom>
          <a:ln>
            <a:noFill/>
          </a:ln>
          <a:effectLst>
            <a:softEdge rad="112500"/>
          </a:effec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69290" y="781050"/>
            <a:ext cx="1042162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年金（Annuity）是指在一定时期内每隔相同时间间隔发生的相等金额的收付款项。用</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A</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表示年金。</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年金终值的计算公式</a:t>
            </a:r>
            <a:r>
              <a:rPr lang="zh-CN">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rgbClr val="ED028C"/>
                </a:solidFill>
                <a:ea typeface="微软雅黑" panose="020B0503020204020204" charset="-122"/>
                <a:sym typeface="+mn-ea"/>
              </a:rPr>
              <a:t>年金终值 = 年金 × 年金终值系数</a:t>
            </a:r>
            <a:endParaRPr lang="zh-CN">
              <a:solidFill>
                <a:srgbClr val="ED028C"/>
              </a:solidFill>
              <a:ea typeface="微软雅黑" panose="020B0503020204020204" charset="-122"/>
              <a:sym typeface="+mn-ea"/>
            </a:endParaRPr>
          </a:p>
          <a:p>
            <a:pPr algn="l">
              <a:lnSpc>
                <a:spcPct val="135000"/>
              </a:lnSpc>
              <a:spcBef>
                <a:spcPts val="0"/>
              </a:spcBef>
              <a:spcAft>
                <a:spcPts val="0"/>
              </a:spcAft>
            </a:pPr>
            <a:r>
              <a:rPr lang="en-US">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solidFill>
                  <a:schemeClr val="tx1"/>
                </a:solidFill>
                <a:latin typeface="微软雅黑" panose="020B0503020204020204" charset="-122"/>
                <a:ea typeface="微软雅黑" panose="020B0503020204020204" charset="-122"/>
                <a:cs typeface="微软雅黑" panose="020B0503020204020204" charset="-122"/>
                <a:sym typeface="+mn-ea"/>
              </a:rPr>
              <a:t>普通年金终值</a:t>
            </a:r>
            <a:endParaRPr 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782955" y="967105"/>
            <a:ext cx="1767205" cy="40703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l">
              <a:lnSpc>
                <a:spcPts val="2880"/>
              </a:lnSpc>
            </a:pPr>
            <a:r>
              <a:rPr lang="en-US" altLang="zh-CN" sz="2800" b="1" baseline="30000" dirty="0" smtClean="0">
                <a:solidFill>
                  <a:srgbClr val="FFFFFF"/>
                </a:solidFill>
                <a:latin typeface="+mj-ea"/>
                <a:ea typeface="+mj-ea"/>
                <a:sym typeface="+mn-ea"/>
              </a:rPr>
              <a:t>1.</a:t>
            </a:r>
            <a:r>
              <a:rPr lang="zh-CN" altLang="en-US" sz="2800" b="1" baseline="30000" dirty="0" smtClean="0">
                <a:solidFill>
                  <a:srgbClr val="FFFFFF"/>
                </a:solidFill>
                <a:latin typeface="+mj-ea"/>
                <a:ea typeface="+mj-ea"/>
                <a:sym typeface="+mn-ea"/>
              </a:rPr>
              <a:t>认识年金</a:t>
            </a:r>
            <a:endParaRPr lang="zh-CN" altLang="en-US" sz="2800" b="1" baseline="30000" dirty="0" smtClean="0">
              <a:solidFill>
                <a:srgbClr val="FFFFFF"/>
              </a:solidFill>
              <a:latin typeface="+mj-ea"/>
              <a:ea typeface="+mj-ea"/>
            </a:endParaRPr>
          </a:p>
        </p:txBody>
      </p:sp>
      <p:pic>
        <p:nvPicPr>
          <p:cNvPr id="4" name="图片 3"/>
          <p:cNvPicPr>
            <a:picLocks noChangeAspect="1"/>
          </p:cNvPicPr>
          <p:nvPr/>
        </p:nvPicPr>
        <p:blipFill>
          <a:blip r:embed="rId1"/>
          <a:stretch>
            <a:fillRect/>
          </a:stretch>
        </p:blipFill>
        <p:spPr>
          <a:xfrm>
            <a:off x="938530" y="3507740"/>
            <a:ext cx="2965450" cy="1092835"/>
          </a:xfrm>
          <a:prstGeom prst="rect">
            <a:avLst/>
          </a:prstGeom>
        </p:spPr>
      </p:pic>
      <p:sp>
        <p:nvSpPr>
          <p:cNvPr id="11" name="文本框 10"/>
          <p:cNvSpPr txBox="1"/>
          <p:nvPr/>
        </p:nvSpPr>
        <p:spPr>
          <a:xfrm>
            <a:off x="8928100" y="3143250"/>
            <a:ext cx="1908810" cy="1753235"/>
          </a:xfrm>
          <a:prstGeom prst="rect">
            <a:avLst/>
          </a:prstGeom>
          <a:noFill/>
        </p:spPr>
        <p:txBody>
          <a:bodyPr wrap="square" rtlCol="0">
            <a:spAutoFit/>
          </a:bodyPr>
          <a:p>
            <a:pPr>
              <a:lnSpc>
                <a:spcPct val="150000"/>
              </a:lnSpc>
            </a:pPr>
            <a:r>
              <a:rPr lang="zh-CN" altLang="en-US"/>
              <a:t>预付年金终值系数和普通年金终值系数相比，</a:t>
            </a:r>
            <a:r>
              <a:rPr lang="zh-CN">
                <a:solidFill>
                  <a:srgbClr val="ED028C"/>
                </a:solidFill>
                <a:ea typeface="微软雅黑" panose="020B0503020204020204" charset="-122"/>
              </a:rPr>
              <a:t>期数加1，系数减1</a:t>
            </a:r>
            <a:r>
              <a:rPr lang="zh-CN" altLang="en-US"/>
              <a:t>。</a:t>
            </a:r>
            <a:endParaRPr lang="zh-CN" altLang="en-US"/>
          </a:p>
        </p:txBody>
      </p:sp>
      <p:sp>
        <p:nvSpPr>
          <p:cNvPr id="12" name="文本框 11"/>
          <p:cNvSpPr txBox="1"/>
          <p:nvPr/>
        </p:nvSpPr>
        <p:spPr>
          <a:xfrm>
            <a:off x="866140" y="4600575"/>
            <a:ext cx="5915660" cy="1753235"/>
          </a:xfrm>
          <a:prstGeom prst="rect">
            <a:avLst/>
          </a:prstGeom>
          <a:noFill/>
        </p:spPr>
        <p:txBody>
          <a:bodyPr wrap="square" rtlCol="0">
            <a:spAutoFit/>
          </a:bodyPr>
          <a:p>
            <a:pPr>
              <a:lnSpc>
                <a:spcPct val="150000"/>
              </a:lnSpc>
            </a:pPr>
            <a:r>
              <a:rPr lang="zh-CN" altLang="en-US"/>
              <a:t>（</a:t>
            </a:r>
            <a:r>
              <a:rPr lang="en-US" altLang="zh-CN"/>
              <a:t>3</a:t>
            </a:r>
            <a:r>
              <a:rPr lang="zh-CN" altLang="en-US"/>
              <a:t>）递延年金终值</a:t>
            </a:r>
            <a:endParaRPr lang="zh-CN" altLang="en-US"/>
          </a:p>
          <a:p>
            <a:pPr>
              <a:lnSpc>
                <a:spcPct val="150000"/>
              </a:lnSpc>
            </a:pPr>
            <a:r>
              <a:rPr lang="zh-CN" altLang="en-US"/>
              <a:t> FA＝A×（F/A，i，n）</a:t>
            </a:r>
            <a:endParaRPr lang="zh-CN" altLang="en-US"/>
          </a:p>
          <a:p>
            <a:pPr>
              <a:lnSpc>
                <a:spcPct val="150000"/>
              </a:lnSpc>
            </a:pPr>
            <a:r>
              <a:rPr lang="zh-CN" altLang="en-US"/>
              <a:t>递延年金的终值计算与普通年金的计算一样，只是在递延年金公式中，“n”表示A的个数，与递延期无关。</a:t>
            </a:r>
            <a:endParaRPr lang="zh-CN" altLang="en-US"/>
          </a:p>
        </p:txBody>
      </p:sp>
      <p:sp>
        <p:nvSpPr>
          <p:cNvPr id="14" name="文本框 13"/>
          <p:cNvSpPr txBox="1"/>
          <p:nvPr/>
        </p:nvSpPr>
        <p:spPr>
          <a:xfrm>
            <a:off x="5016500" y="3143250"/>
            <a:ext cx="5401310" cy="922020"/>
          </a:xfrm>
          <a:prstGeom prst="rect">
            <a:avLst/>
          </a:prstGeom>
          <a:noFill/>
        </p:spPr>
        <p:txBody>
          <a:bodyPr wrap="square" rtlCol="0">
            <a:spAutoFit/>
          </a:bodyPr>
          <a:p>
            <a:r>
              <a:rPr lang="zh-CN">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a:t>
            </a:r>
            <a:r>
              <a:rPr lang="zh-CN" altLang="en-US">
                <a:latin typeface="微软雅黑" panose="020B0503020204020204" charset="-122"/>
                <a:ea typeface="微软雅黑" panose="020B0503020204020204" charset="-122"/>
                <a:cs typeface="微软雅黑" panose="020B0503020204020204" charset="-122"/>
                <a:sym typeface="+mn-ea"/>
              </a:rPr>
              <a:t>）</a:t>
            </a:r>
            <a:r>
              <a:rPr>
                <a:latin typeface="微软雅黑" panose="020B0503020204020204" charset="-122"/>
                <a:ea typeface="微软雅黑" panose="020B0503020204020204" charset="-122"/>
                <a:cs typeface="微软雅黑" panose="020B0503020204020204" charset="-122"/>
                <a:sym typeface="+mn-ea"/>
              </a:rPr>
              <a:t>预付年金终值</a:t>
            </a:r>
            <a:endParaRPr>
              <a:latin typeface="微软雅黑" panose="020B0503020204020204" charset="-122"/>
              <a:ea typeface="微软雅黑" panose="020B0503020204020204" charset="-122"/>
              <a:cs typeface="微软雅黑" panose="020B0503020204020204" charset="-122"/>
              <a:sym typeface="+mn-ea"/>
            </a:endParaRPr>
          </a:p>
          <a:p>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endParaRPr lang="zh-CN" altLang="en-US"/>
          </a:p>
        </p:txBody>
      </p:sp>
      <p:pic>
        <p:nvPicPr>
          <p:cNvPr id="15" name="图片 14"/>
          <p:cNvPicPr>
            <a:picLocks noChangeAspect="1"/>
          </p:cNvPicPr>
          <p:nvPr/>
        </p:nvPicPr>
        <p:blipFill>
          <a:blip r:embed="rId2"/>
          <a:stretch>
            <a:fillRect/>
          </a:stretch>
        </p:blipFill>
        <p:spPr>
          <a:xfrm>
            <a:off x="5219700" y="3507740"/>
            <a:ext cx="3708400" cy="1276350"/>
          </a:xfrm>
          <a:prstGeom prst="rect">
            <a:avLst/>
          </a:prstGeom>
        </p:spPr>
      </p:pic>
      <p:sp>
        <p:nvSpPr>
          <p:cNvPr id="16" name="矩形: 圆角 24"/>
          <p:cNvSpPr/>
          <p:nvPr/>
        </p:nvSpPr>
        <p:spPr bwMode="auto">
          <a:xfrm>
            <a:off x="782955" y="2077720"/>
            <a:ext cx="2127885" cy="48069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l">
              <a:lnSpc>
                <a:spcPts val="2880"/>
              </a:lnSpc>
            </a:pPr>
            <a:r>
              <a:rPr lang="en-US" altLang="zh-CN" sz="2800" b="1" baseline="30000" dirty="0" smtClean="0">
                <a:solidFill>
                  <a:srgbClr val="FFFFFF"/>
                </a:solidFill>
                <a:latin typeface="+mj-ea"/>
                <a:ea typeface="+mj-ea"/>
                <a:sym typeface="+mn-ea"/>
              </a:rPr>
              <a:t>2.</a:t>
            </a:r>
            <a:r>
              <a:rPr lang="zh-CN" altLang="en-US" sz="2800" b="1" baseline="30000" dirty="0" smtClean="0">
                <a:solidFill>
                  <a:srgbClr val="FFFFFF"/>
                </a:solidFill>
                <a:latin typeface="+mj-ea"/>
                <a:ea typeface="+mj-ea"/>
                <a:sym typeface="+mn-ea"/>
              </a:rPr>
              <a:t>年金终值的计算</a:t>
            </a:r>
            <a:endParaRPr lang="zh-CN" altLang="en-US" sz="2800" b="1" baseline="30000" dirty="0" smtClean="0">
              <a:solidFill>
                <a:srgbClr val="FFFFFF"/>
              </a:solidFill>
              <a:latin typeface="+mj-ea"/>
              <a:ea typeface="+mj-ea"/>
            </a:endParaRPr>
          </a:p>
        </p:txBody>
      </p:sp>
    </p:spTree>
    <p:custDataLst>
      <p:tags r:id="rId3"/>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504190" y="802640"/>
            <a:ext cx="8931275" cy="2503170"/>
          </a:xfrm>
          <a:prstGeom prst="rect">
            <a:avLst/>
          </a:prstGeom>
          <a:noFill/>
          <a:ln w="9525">
            <a:noFill/>
          </a:ln>
        </p:spPr>
        <p:txBody>
          <a:bodyPr wrap="square">
            <a:spAutoFit/>
          </a:bodyPr>
          <a:p>
            <a:pPr indent="187960">
              <a:lnSpc>
                <a:spcPct val="100000"/>
              </a:lnSpc>
              <a:spcBef>
                <a:spcPts val="0"/>
              </a:spcBef>
              <a:spcAft>
                <a:spcPts val="0"/>
              </a:spcAft>
            </a:pPr>
            <a:r>
              <a:rPr lang="zh-CN" sz="1900" b="0">
                <a:solidFill>
                  <a:schemeClr val="tx1"/>
                </a:solidFill>
                <a:ea typeface="微软雅黑" panose="020B0503020204020204" charset="-122"/>
              </a:rPr>
              <a:t>【情景任务</a:t>
            </a:r>
            <a:r>
              <a:rPr lang="en-US" sz="1900" b="0">
                <a:solidFill>
                  <a:schemeClr val="tx1"/>
                </a:solidFill>
                <a:latin typeface="微软雅黑" panose="020B0503020204020204" charset="-122"/>
              </a:rPr>
              <a:t> </a:t>
            </a:r>
            <a:r>
              <a:rPr lang="en-US" sz="1900" b="0">
                <a:solidFill>
                  <a:schemeClr val="tx1"/>
                </a:solidFill>
                <a:latin typeface="Times New Roman" panose="02020603050405020304" pitchFamily="18" charset="0"/>
              </a:rPr>
              <a:t>2-2</a:t>
            </a:r>
            <a:r>
              <a:rPr lang="zh-CN" sz="1900" b="0">
                <a:solidFill>
                  <a:schemeClr val="tx1"/>
                </a:solidFill>
                <a:ea typeface="微软雅黑" panose="020B0503020204020204" charset="-122"/>
              </a:rPr>
              <a:t>】</a:t>
            </a:r>
            <a:r>
              <a:rPr lang="zh-CN" sz="1900" b="0">
                <a:solidFill>
                  <a:srgbClr val="000000"/>
                </a:solidFill>
                <a:ea typeface="微软雅黑" panose="020B0503020204020204" charset="-122"/>
              </a:rPr>
              <a:t>李丽计划投资一个众筹项目，每年投资10 000元，投资期限为5年，该项目的年回报率为10％。请问：</a:t>
            </a:r>
            <a:endParaRPr lang="zh-CN" sz="1900" b="0">
              <a:solidFill>
                <a:srgbClr val="000000"/>
              </a:solidFill>
              <a:ea typeface="微软雅黑" panose="020B0503020204020204" charset="-122"/>
            </a:endParaRPr>
          </a:p>
          <a:p>
            <a:pPr indent="187960">
              <a:lnSpc>
                <a:spcPct val="100000"/>
              </a:lnSpc>
              <a:spcBef>
                <a:spcPts val="0"/>
              </a:spcBef>
              <a:spcAft>
                <a:spcPts val="0"/>
              </a:spcAft>
            </a:pPr>
            <a:r>
              <a:rPr lang="zh-CN" sz="1900" b="0">
                <a:solidFill>
                  <a:srgbClr val="000000"/>
                </a:solidFill>
                <a:ea typeface="微软雅黑" panose="020B0503020204020204" charset="-122"/>
              </a:rPr>
              <a:t>（1）假设李丽于第1年年末投资10 000元，5年后李丽将获得的本利和是多少？</a:t>
            </a:r>
            <a:endParaRPr lang="zh-CN" sz="1900" b="0">
              <a:solidFill>
                <a:srgbClr val="000000"/>
              </a:solidFill>
              <a:ea typeface="微软雅黑" panose="020B0503020204020204" charset="-122"/>
            </a:endParaRPr>
          </a:p>
          <a:p>
            <a:pPr indent="187960">
              <a:lnSpc>
                <a:spcPct val="100000"/>
              </a:lnSpc>
              <a:spcBef>
                <a:spcPts val="0"/>
              </a:spcBef>
              <a:spcAft>
                <a:spcPts val="0"/>
              </a:spcAft>
            </a:pPr>
            <a:r>
              <a:rPr lang="zh-CN" sz="1900" b="0">
                <a:solidFill>
                  <a:srgbClr val="000000"/>
                </a:solidFill>
                <a:ea typeface="微软雅黑" panose="020B0503020204020204" charset="-122"/>
              </a:rPr>
              <a:t>（2）假设李丽于第1年年初投资10 000元，5年后李丽将获得的本利和是多少？</a:t>
            </a:r>
            <a:endParaRPr lang="zh-CN" sz="1900" b="0">
              <a:solidFill>
                <a:srgbClr val="000000"/>
              </a:solidFill>
              <a:ea typeface="微软雅黑" panose="020B0503020204020204" charset="-122"/>
            </a:endParaRPr>
          </a:p>
          <a:p>
            <a:pPr indent="187960">
              <a:lnSpc>
                <a:spcPct val="100000"/>
              </a:lnSpc>
              <a:spcBef>
                <a:spcPts val="0"/>
              </a:spcBef>
              <a:spcAft>
                <a:spcPts val="0"/>
              </a:spcAft>
            </a:pPr>
            <a:r>
              <a:rPr lang="zh-CN" sz="1900" b="0">
                <a:solidFill>
                  <a:srgbClr val="000000"/>
                </a:solidFill>
                <a:ea typeface="微软雅黑" panose="020B0503020204020204" charset="-122"/>
              </a:rPr>
              <a:t>（3）假设李丽于第3年开始，每年年年初投资10 000元，5年后李丽将获得的本利和是多少？</a:t>
            </a:r>
            <a:endParaRPr lang="zh-CN" sz="1900" b="0">
              <a:solidFill>
                <a:srgbClr val="000000"/>
              </a:solidFill>
              <a:ea typeface="微软雅黑" panose="020B0503020204020204" charset="-122"/>
            </a:endParaRPr>
          </a:p>
          <a:p>
            <a:pPr indent="187960">
              <a:lnSpc>
                <a:spcPct val="100000"/>
              </a:lnSpc>
              <a:spcBef>
                <a:spcPts val="0"/>
              </a:spcBef>
              <a:spcAft>
                <a:spcPts val="0"/>
              </a:spcAft>
            </a:pPr>
            <a:r>
              <a:rPr lang="zh-CN" altLang="en-US" sz="1900" b="0">
                <a:solidFill>
                  <a:srgbClr val="000000"/>
                </a:solidFill>
                <a:ea typeface="微软雅黑" panose="020B0503020204020204" charset="-122"/>
              </a:rPr>
              <a:t>利用</a:t>
            </a:r>
            <a:r>
              <a:rPr lang="en-US" altLang="zh-CN" sz="1900" b="0">
                <a:solidFill>
                  <a:srgbClr val="000000"/>
                </a:solidFill>
                <a:ea typeface="微软雅黑" panose="020B0503020204020204" charset="-122"/>
              </a:rPr>
              <a:t>FV</a:t>
            </a:r>
            <a:r>
              <a:rPr lang="zh-CN" altLang="en-US" sz="1900" b="0">
                <a:solidFill>
                  <a:srgbClr val="000000"/>
                </a:solidFill>
                <a:ea typeface="微软雅黑" panose="020B0503020204020204" charset="-122"/>
              </a:rPr>
              <a:t>函数计算年金终值如图</a:t>
            </a:r>
            <a:r>
              <a:rPr lang="en-US" altLang="zh-CN" sz="1900" b="0">
                <a:solidFill>
                  <a:srgbClr val="000000"/>
                </a:solidFill>
                <a:ea typeface="微软雅黑" panose="020B0503020204020204" charset="-122"/>
              </a:rPr>
              <a:t>2-7</a:t>
            </a:r>
            <a:r>
              <a:rPr lang="zh-CN" altLang="en-US" sz="1900" b="0">
                <a:solidFill>
                  <a:srgbClr val="000000"/>
                </a:solidFill>
                <a:ea typeface="微软雅黑" panose="020B0503020204020204" charset="-122"/>
              </a:rPr>
              <a:t>所示：</a:t>
            </a:r>
            <a:endParaRPr lang="zh-CN" altLang="en-US" sz="1900" b="0">
              <a:solidFill>
                <a:srgbClr val="000000"/>
              </a:solidFill>
              <a:ea typeface="微软雅黑" panose="020B0503020204020204" charset="-122"/>
            </a:endParaRPr>
          </a:p>
          <a:p>
            <a:pPr indent="187960">
              <a:lnSpc>
                <a:spcPct val="125000"/>
              </a:lnSpc>
              <a:spcBef>
                <a:spcPts val="0"/>
              </a:spcBef>
              <a:spcAft>
                <a:spcPts val="0"/>
              </a:spcAft>
            </a:pPr>
            <a:endParaRPr lang="zh-CN" altLang="en-US" sz="1900" b="0">
              <a:solidFill>
                <a:srgbClr val="000000"/>
              </a:solidFill>
              <a:ea typeface="微软雅黑" panose="020B0503020204020204" charset="-122"/>
            </a:endParaRPr>
          </a:p>
        </p:txBody>
      </p:sp>
      <p:pic>
        <p:nvPicPr>
          <p:cNvPr id="8" name="图片 7"/>
          <p:cNvPicPr>
            <a:picLocks noChangeAspect="1"/>
          </p:cNvPicPr>
          <p:nvPr/>
        </p:nvPicPr>
        <p:blipFill>
          <a:blip r:embed="rId1"/>
          <a:stretch>
            <a:fillRect/>
          </a:stretch>
        </p:blipFill>
        <p:spPr>
          <a:xfrm>
            <a:off x="2059940" y="2892425"/>
            <a:ext cx="7334250" cy="3762375"/>
          </a:xfrm>
          <a:prstGeom prst="rect">
            <a:avLst/>
          </a:prstGeom>
        </p:spPr>
      </p:pic>
    </p:spTree>
    <p:custDataLst>
      <p:tags r:id="rId2"/>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1. </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年金</a:t>
            </a:r>
            <a:r>
              <a:rPr sz="3200">
                <a:solidFill>
                  <a:schemeClr val="tx1"/>
                </a:solidFill>
                <a:latin typeface="微软雅黑" panose="020B0503020204020204" charset="-122"/>
                <a:ea typeface="微软雅黑" panose="020B0503020204020204" charset="-122"/>
                <a:cs typeface="微软雅黑" panose="020B0503020204020204" charset="-122"/>
                <a:sym typeface="+mn-ea"/>
              </a:rPr>
              <a:t>终值的概念和公式</a:t>
            </a:r>
            <a:endParaRPr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2. 利用FV 函数计算</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年金</a:t>
            </a:r>
            <a:r>
              <a:rPr sz="3200">
                <a:solidFill>
                  <a:schemeClr val="tx1"/>
                </a:solidFill>
                <a:latin typeface="微软雅黑" panose="020B0503020204020204" charset="-122"/>
                <a:ea typeface="微软雅黑" panose="020B0503020204020204" charset="-122"/>
                <a:cs typeface="微软雅黑" panose="020B0503020204020204" charset="-122"/>
                <a:sym typeface="+mn-ea"/>
              </a:rPr>
              <a:t>终值</a:t>
            </a:r>
            <a:endParaRPr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024255" y="864870"/>
            <a:ext cx="8652510" cy="4538980"/>
          </a:xfrm>
          <a:prstGeom prst="rect">
            <a:avLst/>
          </a:prstGeom>
          <a:noFill/>
          <a:ln w="9525">
            <a:noFill/>
          </a:ln>
        </p:spPr>
        <p:txBody>
          <a:bodyPr>
            <a:noAutofit/>
          </a:bodyPr>
          <a:p>
            <a:pPr indent="0">
              <a:lnSpc>
                <a:spcPct val="150000"/>
              </a:lnSpc>
            </a:pPr>
            <a:r>
              <a:rPr lang="zh-CN" altLang="en-US" sz="2000" b="0">
                <a:solidFill>
                  <a:srgbClr val="231F20"/>
                </a:solidFill>
                <a:ea typeface="微软雅黑" panose="020B0503020204020204" charset="-122"/>
              </a:rPr>
              <a:t>实训2-2：</a:t>
            </a:r>
            <a:endParaRPr lang="zh-CN" altLang="en-US" sz="2000" b="0">
              <a:solidFill>
                <a:srgbClr val="231F20"/>
              </a:solidFill>
              <a:ea typeface="微软雅黑" panose="020B0503020204020204" charset="-122"/>
            </a:endParaRPr>
          </a:p>
          <a:p>
            <a:pPr indent="0">
              <a:lnSpc>
                <a:spcPct val="150000"/>
              </a:lnSpc>
            </a:pPr>
            <a:r>
              <a:rPr lang="zh-CN" altLang="en-US" sz="2000" b="0">
                <a:solidFill>
                  <a:srgbClr val="231F20"/>
                </a:solidFill>
                <a:ea typeface="微软雅黑" panose="020B0503020204020204" charset="-122"/>
              </a:rPr>
              <a:t>（1）假设你每年年初存入银行200元，连续5年，在银行存款利率8%的情况下，则在第5年你将积累多少钱？</a:t>
            </a:r>
            <a:endParaRPr lang="zh-CN" altLang="en-US" sz="2000" b="0">
              <a:solidFill>
                <a:srgbClr val="231F20"/>
              </a:solidFill>
              <a:ea typeface="微软雅黑" panose="020B0503020204020204" charset="-122"/>
            </a:endParaRPr>
          </a:p>
          <a:p>
            <a:pPr indent="0">
              <a:lnSpc>
                <a:spcPct val="150000"/>
              </a:lnSpc>
            </a:pPr>
            <a:r>
              <a:rPr lang="zh-CN" altLang="en-US" sz="2000" b="0">
                <a:solidFill>
                  <a:srgbClr val="231F20"/>
                </a:solidFill>
                <a:ea typeface="微软雅黑" panose="020B0503020204020204" charset="-122"/>
              </a:rPr>
              <a:t>（2）其他条件不变，若每年年初存入，则在第5年你将积累多少钱？</a:t>
            </a:r>
            <a:endParaRPr lang="zh-CN" altLang="en-US" sz="2000" b="0">
              <a:solidFill>
                <a:srgbClr val="231F20"/>
              </a:solidFill>
              <a:ea typeface="微软雅黑" panose="020B0503020204020204" charset="-122"/>
            </a:endParaRPr>
          </a:p>
          <a:p>
            <a:pPr indent="0">
              <a:lnSpc>
                <a:spcPct val="150000"/>
              </a:lnSpc>
            </a:pPr>
            <a:r>
              <a:rPr lang="zh-CN" altLang="en-US" sz="2000" b="0">
                <a:solidFill>
                  <a:srgbClr val="231F20"/>
                </a:solidFill>
                <a:ea typeface="微软雅黑" panose="020B0503020204020204" charset="-122"/>
              </a:rPr>
              <a:t>（3）假设你从第三年每年年初存入银行200元，连续5年，在银行存款利率8%的情况下，则在第5年你将积累多少钱？</a:t>
            </a:r>
            <a:endParaRPr lang="zh-CN" altLang="en-US" sz="2000" b="0">
              <a:solidFill>
                <a:srgbClr val="231F20"/>
              </a:solidFill>
              <a:ea typeface="微软雅黑" panose="020B0503020204020204" charset="-122"/>
            </a:endParaRPr>
          </a:p>
          <a:p>
            <a:pPr indent="0">
              <a:lnSpc>
                <a:spcPct val="150000"/>
              </a:lnSpc>
            </a:pPr>
            <a:r>
              <a:rPr lang="zh-CN" altLang="en-US" sz="2000" b="0">
                <a:solidFill>
                  <a:srgbClr val="231F20"/>
                </a:solidFill>
                <a:ea typeface="微软雅黑" panose="020B0503020204020204" charset="-122"/>
              </a:rPr>
              <a:t>（4）假设毕业后连续5年每月月末存入银行200元，用于再投资，在投资报酬率为8%的情况下，则该笔资金在第5年年末累计达到多少元？</a:t>
            </a:r>
            <a:endParaRPr lang="zh-CN" altLang="en-US" sz="2000" b="0">
              <a:solidFill>
                <a:srgbClr val="231F20"/>
              </a:solidFill>
              <a:ea typeface="微软雅黑" panose="020B0503020204020204" charset="-122"/>
            </a:endParaRPr>
          </a:p>
          <a:p>
            <a:pPr indent="0">
              <a:lnSpc>
                <a:spcPct val="150000"/>
              </a:lnSpc>
            </a:pPr>
            <a:r>
              <a:rPr lang="zh-CN" altLang="en-US" sz="2000" b="0">
                <a:solidFill>
                  <a:srgbClr val="231F20"/>
                </a:solidFill>
                <a:ea typeface="微软雅黑" panose="020B0503020204020204" charset="-122"/>
              </a:rPr>
              <a:t>要求：利用FV函数分别计算上述情况5年后积累的数额。</a:t>
            </a:r>
            <a:endParaRPr lang="zh-CN" altLang="en-US" sz="2000" b="0">
              <a:solidFill>
                <a:srgbClr val="231F20"/>
              </a:solidFill>
              <a:ea typeface="微软雅黑" panose="020B0503020204020204" charset="-122"/>
            </a:endParaRPr>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809625" y="3631565"/>
            <a:ext cx="9340851"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en-US" altLang="zh-CN"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a:t>
            </a: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在现值计算中的应用</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2</a:t>
            </a:r>
            <a:r>
              <a:rPr lang="en-US" altLang="zh-CN" sz="5335" dirty="0">
                <a:solidFill>
                  <a:srgbClr val="48A088"/>
                </a:solidFill>
                <a:latin typeface="微软雅黑" panose="020B0503020204020204" charset="-122"/>
                <a:ea typeface="微软雅黑" panose="020B0503020204020204" charset="-122"/>
              </a:rPr>
              <a:t>.2</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5223192" y="817880"/>
            <a:ext cx="1745615" cy="706755"/>
          </a:xfrm>
          <a:prstGeom prst="rect">
            <a:avLst/>
          </a:prstGeom>
          <a:noFill/>
        </p:spPr>
        <p:txBody>
          <a:bodyPr wrap="square" rtlCol="0">
            <a:spAutoFit/>
          </a:bodyPr>
          <a:lstStyle/>
          <a:p>
            <a:pPr algn="dist"/>
            <a:r>
              <a:rPr lang="zh-CN" altLang="en-US" sz="4000" b="1" dirty="0">
                <a:solidFill>
                  <a:schemeClr val="accent1">
                    <a:lumMod val="75000"/>
                  </a:schemeClr>
                </a:solidFill>
              </a:rPr>
              <a:t>目录</a:t>
            </a:r>
            <a:endParaRPr lang="zh-CN" altLang="en-US" sz="4000" b="1" dirty="0">
              <a:solidFill>
                <a:schemeClr val="accent1">
                  <a:lumMod val="75000"/>
                </a:schemeClr>
              </a:solidFill>
            </a:endParaRPr>
          </a:p>
        </p:txBody>
      </p:sp>
      <p:sp>
        <p:nvSpPr>
          <p:cNvPr id="22" name="文本框 21"/>
          <p:cNvSpPr txBox="1"/>
          <p:nvPr/>
        </p:nvSpPr>
        <p:spPr>
          <a:xfrm>
            <a:off x="5223192" y="1544955"/>
            <a:ext cx="1673860" cy="398780"/>
          </a:xfrm>
          <a:prstGeom prst="rect">
            <a:avLst/>
          </a:prstGeom>
          <a:noFill/>
        </p:spPr>
        <p:txBody>
          <a:bodyPr wrap="square" rtlCol="0">
            <a:spAutoFit/>
          </a:bodyPr>
          <a:lstStyle/>
          <a:p>
            <a:pPr algn="dist"/>
            <a:r>
              <a:rPr lang="en-US" altLang="zh-CN" sz="2000" dirty="0">
                <a:solidFill>
                  <a:schemeClr val="accent1">
                    <a:lumMod val="75000"/>
                  </a:schemeClr>
                </a:solidFill>
              </a:rPr>
              <a:t>CONTENTS</a:t>
            </a:r>
            <a:endParaRPr lang="en-US" altLang="zh-CN" sz="2000" dirty="0">
              <a:solidFill>
                <a:schemeClr val="accent1">
                  <a:lumMod val="75000"/>
                </a:schemeClr>
              </a:solidFill>
            </a:endParaRPr>
          </a:p>
        </p:txBody>
      </p:sp>
      <p:grpSp>
        <p:nvGrpSpPr>
          <p:cNvPr id="14" name="组合 13"/>
          <p:cNvGrpSpPr/>
          <p:nvPr>
            <p:custDataLst>
              <p:tags r:id="rId1"/>
            </p:custDataLst>
          </p:nvPr>
        </p:nvGrpSpPr>
        <p:grpSpPr>
          <a:xfrm>
            <a:off x="2041841" y="2280680"/>
            <a:ext cx="3798570" cy="633095"/>
            <a:chOff x="5142" y="3536"/>
            <a:chExt cx="5982" cy="997"/>
          </a:xfrm>
        </p:grpSpPr>
        <p:sp>
          <p:nvSpPr>
            <p:cNvPr id="28" name="圆角矩形 27"/>
            <p:cNvSpPr/>
            <p:nvPr>
              <p:custDataLst>
                <p:tags r:id="rId2"/>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01</a:t>
              </a:r>
              <a:endParaRPr lang="en-US" altLang="zh-CN" sz="2400" dirty="0">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6139" y="3536"/>
              <a:ext cx="4985"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rPr>
                <a:t>数据、公式和函数的应用</a:t>
              </a:r>
              <a:endParaRPr lang="zh-CN" altLang="en-US" sz="2000" b="1" dirty="0">
                <a:solidFill>
                  <a:srgbClr val="FF0000"/>
                </a:solidFill>
                <a:latin typeface="微软雅黑" panose="020B0503020204020204" charset="-122"/>
                <a:ea typeface="微软雅黑" panose="020B0503020204020204" charset="-122"/>
                <a:sym typeface="+mn-ea"/>
              </a:endParaRPr>
            </a:p>
          </p:txBody>
        </p:sp>
      </p:grpSp>
      <p:grpSp>
        <p:nvGrpSpPr>
          <p:cNvPr id="16" name="组合 15"/>
          <p:cNvGrpSpPr/>
          <p:nvPr>
            <p:custDataLst>
              <p:tags r:id="rId4"/>
            </p:custDataLst>
          </p:nvPr>
        </p:nvGrpSpPr>
        <p:grpSpPr>
          <a:xfrm>
            <a:off x="6821486" y="2250200"/>
            <a:ext cx="4355465" cy="633095"/>
            <a:chOff x="6992" y="5301"/>
            <a:chExt cx="6859" cy="997"/>
          </a:xfrm>
        </p:grpSpPr>
        <p:sp>
          <p:nvSpPr>
            <p:cNvPr id="33" name="文本框 32"/>
            <p:cNvSpPr txBox="1"/>
            <p:nvPr>
              <p:custDataLst>
                <p:tags r:id="rId5"/>
              </p:custDataLst>
            </p:nvPr>
          </p:nvSpPr>
          <p:spPr>
            <a:xfrm>
              <a:off x="7988" y="5301"/>
              <a:ext cx="5863" cy="871"/>
            </a:xfrm>
            <a:prstGeom prst="rect">
              <a:avLst/>
            </a:prstGeom>
            <a:noFill/>
          </p:spPr>
          <p:txBody>
            <a:bodyPr wrap="square" rtlCol="0" anchor="t">
              <a:spAutoFit/>
            </a:bodyPr>
            <a:lstStyle/>
            <a:p>
              <a:pPr algn="dist">
                <a:lnSpc>
                  <a:spcPct val="150000"/>
                </a:lnSpc>
              </a:pPr>
              <a:r>
                <a:rPr lang="zh-CN" altLang="en-US" sz="2000" b="1" dirty="0">
                  <a:solidFill>
                    <a:srgbClr val="FF0000"/>
                  </a:solidFill>
                  <a:latin typeface="微软雅黑" panose="020B0503020204020204" charset="-122"/>
                  <a:ea typeface="微软雅黑" panose="020B0503020204020204" charset="-122"/>
                  <a:cs typeface="微软雅黑" panose="020B0503020204020204" charset="-122"/>
                  <a:sym typeface="+mn-ea"/>
                </a:rPr>
                <a:t>Excel 在资金时间价值中的应用</a:t>
              </a:r>
              <a:endParaRPr lang="zh-CN" altLang="en-US" sz="20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11" name="圆角矩形 10"/>
            <p:cNvSpPr/>
            <p:nvPr>
              <p:custDataLst>
                <p:tags r:id="rId6"/>
              </p:custDataLst>
            </p:nvPr>
          </p:nvSpPr>
          <p:spPr>
            <a:xfrm>
              <a:off x="6992" y="5301"/>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02</a:t>
              </a:r>
              <a:endParaRPr lang="en-US" altLang="zh-CN" sz="2400" dirty="0">
                <a:latin typeface="微软雅黑" panose="020B0503020204020204" charset="-122"/>
                <a:ea typeface="微软雅黑" panose="020B0503020204020204" charset="-122"/>
              </a:endParaRPr>
            </a:p>
          </p:txBody>
        </p:sp>
      </p:grpSp>
      <p:grpSp>
        <p:nvGrpSpPr>
          <p:cNvPr id="17" name="组合 16"/>
          <p:cNvGrpSpPr/>
          <p:nvPr>
            <p:custDataLst>
              <p:tags r:id="rId7"/>
            </p:custDataLst>
          </p:nvPr>
        </p:nvGrpSpPr>
        <p:grpSpPr>
          <a:xfrm>
            <a:off x="2041841" y="3176030"/>
            <a:ext cx="4083685" cy="654685"/>
            <a:chOff x="5142" y="6158"/>
            <a:chExt cx="6431" cy="1031"/>
          </a:xfrm>
        </p:grpSpPr>
        <p:sp>
          <p:nvSpPr>
            <p:cNvPr id="36" name="文本框 35"/>
            <p:cNvSpPr txBox="1"/>
            <p:nvPr>
              <p:custDataLst>
                <p:tags r:id="rId8"/>
              </p:custDataLst>
            </p:nvPr>
          </p:nvSpPr>
          <p:spPr>
            <a:xfrm>
              <a:off x="5999" y="6158"/>
              <a:ext cx="5574"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 Excel 在筹资管理中的应用 </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2" name="圆角矩形 11"/>
            <p:cNvSpPr/>
            <p:nvPr>
              <p:custDataLst>
                <p:tags r:id="rId9"/>
              </p:custDataLst>
            </p:nvPr>
          </p:nvSpPr>
          <p:spPr>
            <a:xfrm>
              <a:off x="5142" y="619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panose="020B0503020204020204" charset="-122"/>
                  <a:ea typeface="微软雅黑" panose="020B0503020204020204" charset="-122"/>
                </a:rPr>
                <a:t>03</a:t>
              </a:r>
              <a:endParaRPr lang="en-US" altLang="zh-CN" sz="2400">
                <a:latin typeface="微软雅黑" panose="020B0503020204020204" charset="-122"/>
                <a:ea typeface="微软雅黑" panose="020B0503020204020204" charset="-122"/>
              </a:endParaRPr>
            </a:p>
          </p:txBody>
        </p:sp>
      </p:grpSp>
      <p:grpSp>
        <p:nvGrpSpPr>
          <p:cNvPr id="18" name="组合 17"/>
          <p:cNvGrpSpPr/>
          <p:nvPr>
            <p:custDataLst>
              <p:tags r:id="rId10"/>
            </p:custDataLst>
          </p:nvPr>
        </p:nvGrpSpPr>
        <p:grpSpPr>
          <a:xfrm>
            <a:off x="6821486" y="3199525"/>
            <a:ext cx="4355465" cy="633095"/>
            <a:chOff x="6407" y="7952"/>
            <a:chExt cx="6859" cy="997"/>
          </a:xfrm>
        </p:grpSpPr>
        <p:sp>
          <p:nvSpPr>
            <p:cNvPr id="39" name="文本框 38"/>
            <p:cNvSpPr txBox="1"/>
            <p:nvPr>
              <p:custDataLst>
                <p:tags r:id="rId11"/>
              </p:custDataLst>
            </p:nvPr>
          </p:nvSpPr>
          <p:spPr>
            <a:xfrm>
              <a:off x="7405" y="7952"/>
              <a:ext cx="5861"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在营运资金管理中的应用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3" name="圆角矩形 12"/>
            <p:cNvSpPr/>
            <p:nvPr>
              <p:custDataLst>
                <p:tags r:id="rId12"/>
              </p:custDataLst>
            </p:nvPr>
          </p:nvSpPr>
          <p:spPr>
            <a:xfrm>
              <a:off x="6407" y="795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04</a:t>
              </a:r>
              <a:endParaRPr lang="en-US" altLang="zh-CN" sz="2400" dirty="0">
                <a:latin typeface="微软雅黑" panose="020B0503020204020204" charset="-122"/>
                <a:ea typeface="微软雅黑" panose="020B0503020204020204" charset="-122"/>
              </a:endParaRPr>
            </a:p>
          </p:txBody>
        </p:sp>
      </p:grpSp>
      <p:grpSp>
        <p:nvGrpSpPr>
          <p:cNvPr id="31" name="组合 30"/>
          <p:cNvGrpSpPr/>
          <p:nvPr>
            <p:custDataLst>
              <p:tags r:id="rId13"/>
            </p:custDataLst>
          </p:nvPr>
        </p:nvGrpSpPr>
        <p:grpSpPr>
          <a:xfrm>
            <a:off x="2041841" y="4071600"/>
            <a:ext cx="3905885" cy="633095"/>
            <a:chOff x="5142" y="3536"/>
            <a:chExt cx="6151" cy="997"/>
          </a:xfrm>
        </p:grpSpPr>
        <p:sp>
          <p:nvSpPr>
            <p:cNvPr id="32" name="圆角矩形 27"/>
            <p:cNvSpPr/>
            <p:nvPr>
              <p:custDataLst>
                <p:tags r:id="rId14"/>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05</a:t>
              </a:r>
              <a:endParaRPr lang="en-US" altLang="zh-CN" sz="2400" dirty="0">
                <a:latin typeface="微软雅黑" panose="020B0503020204020204" charset="-122"/>
                <a:ea typeface="微软雅黑" panose="020B0503020204020204" charset="-122"/>
              </a:endParaRPr>
            </a:p>
          </p:txBody>
        </p:sp>
        <p:sp>
          <p:nvSpPr>
            <p:cNvPr id="34" name="文本框 33"/>
            <p:cNvSpPr txBox="1"/>
            <p:nvPr>
              <p:custDataLst>
                <p:tags r:id="rId15"/>
              </p:custDataLst>
            </p:nvPr>
          </p:nvSpPr>
          <p:spPr>
            <a:xfrm>
              <a:off x="5999" y="3577"/>
              <a:ext cx="5294" cy="886"/>
            </a:xfrm>
            <a:prstGeom prst="rect">
              <a:avLst/>
            </a:prstGeom>
            <a:noFill/>
          </p:spPr>
          <p:txBody>
            <a:bodyPr wrap="square" rtlCol="0" anchor="t">
              <a:no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 Excel 在投资管理中的应用 </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5" name="组合 34"/>
          <p:cNvGrpSpPr/>
          <p:nvPr>
            <p:custDataLst>
              <p:tags r:id="rId16"/>
            </p:custDataLst>
          </p:nvPr>
        </p:nvGrpSpPr>
        <p:grpSpPr>
          <a:xfrm>
            <a:off x="2041841" y="4945360"/>
            <a:ext cx="4406900" cy="633095"/>
            <a:chOff x="-2283" y="6682"/>
            <a:chExt cx="6940" cy="997"/>
          </a:xfrm>
        </p:grpSpPr>
        <p:sp>
          <p:nvSpPr>
            <p:cNvPr id="37" name="文本框 36"/>
            <p:cNvSpPr txBox="1"/>
            <p:nvPr>
              <p:custDataLst>
                <p:tags r:id="rId17"/>
              </p:custDataLst>
            </p:nvPr>
          </p:nvSpPr>
          <p:spPr>
            <a:xfrm>
              <a:off x="-1286" y="6682"/>
              <a:ext cx="5943"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rPr>
                <a:t>Excel 在财务分析管理中的应用</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38" name="圆角矩形 10"/>
            <p:cNvSpPr/>
            <p:nvPr>
              <p:custDataLst>
                <p:tags r:id="rId18"/>
              </p:custDataLst>
            </p:nvPr>
          </p:nvSpPr>
          <p:spPr>
            <a:xfrm>
              <a:off x="-2283" y="668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07</a:t>
              </a:r>
              <a:endParaRPr lang="en-US" altLang="zh-CN" sz="2400" dirty="0">
                <a:latin typeface="微软雅黑" panose="020B0503020204020204" charset="-122"/>
                <a:ea typeface="微软雅黑" panose="020B0503020204020204" charset="-122"/>
              </a:endParaRPr>
            </a:p>
          </p:txBody>
        </p:sp>
      </p:grpSp>
      <p:sp>
        <p:nvSpPr>
          <p:cNvPr id="5" name="文本框 4"/>
          <p:cNvSpPr txBox="1"/>
          <p:nvPr/>
        </p:nvSpPr>
        <p:spPr>
          <a:xfrm>
            <a:off x="647700" y="86995"/>
            <a:ext cx="2434590" cy="645160"/>
          </a:xfrm>
          <a:prstGeom prst="rect">
            <a:avLst/>
          </a:prstGeom>
          <a:noFill/>
        </p:spPr>
        <p:txBody>
          <a:bodyPr wrap="square" rtlCol="0">
            <a:spAutoFit/>
          </a:bodyPr>
          <a:p>
            <a:r>
              <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rPr>
              <a:t>教学内容</a:t>
            </a:r>
            <a:endPar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endParaRPr>
          </a:p>
        </p:txBody>
      </p:sp>
      <p:pic>
        <p:nvPicPr>
          <p:cNvPr id="10" name="图片 9"/>
          <p:cNvPicPr>
            <a:picLocks noChangeAspect="1"/>
          </p:cNvPicPr>
          <p:nvPr/>
        </p:nvPicPr>
        <p:blipFill>
          <a:blip r:embed="rId19"/>
          <a:stretch>
            <a:fillRect/>
          </a:stretch>
        </p:blipFill>
        <p:spPr>
          <a:xfrm>
            <a:off x="0" y="689610"/>
            <a:ext cx="1953895" cy="5746750"/>
          </a:xfrm>
          <a:prstGeom prst="rect">
            <a:avLst/>
          </a:prstGeom>
        </p:spPr>
      </p:pic>
      <p:sp>
        <p:nvSpPr>
          <p:cNvPr id="23" name="圆角矩形 22"/>
          <p:cNvSpPr/>
          <p:nvPr>
            <p:custDataLst>
              <p:tags r:id="rId20"/>
            </p:custDataLst>
          </p:nvPr>
        </p:nvSpPr>
        <p:spPr>
          <a:xfrm>
            <a:off x="6819581" y="409805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06</a:t>
            </a:r>
            <a:endParaRPr lang="en-US" altLang="zh-CN" sz="2400" dirty="0">
              <a:latin typeface="微软雅黑" panose="020B0503020204020204" charset="-122"/>
              <a:ea typeface="微软雅黑" panose="020B0503020204020204" charset="-122"/>
            </a:endParaRPr>
          </a:p>
        </p:txBody>
      </p:sp>
      <p:sp>
        <p:nvSpPr>
          <p:cNvPr id="24" name="文本框 23"/>
          <p:cNvSpPr txBox="1"/>
          <p:nvPr>
            <p:custDataLst>
              <p:tags r:id="rId21"/>
            </p:custDataLst>
          </p:nvPr>
        </p:nvSpPr>
        <p:spPr>
          <a:xfrm>
            <a:off x="7455216" y="407265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在会计核算管理中的应用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25" name="圆角矩形 24"/>
          <p:cNvSpPr/>
          <p:nvPr>
            <p:custDataLst>
              <p:tags r:id="rId22"/>
            </p:custDataLst>
          </p:nvPr>
        </p:nvSpPr>
        <p:spPr>
          <a:xfrm>
            <a:off x="6819581" y="494514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08</a:t>
            </a:r>
            <a:endParaRPr lang="en-US" altLang="zh-CN" sz="2400" dirty="0">
              <a:latin typeface="微软雅黑" panose="020B0503020204020204" charset="-122"/>
              <a:ea typeface="微软雅黑" panose="020B0503020204020204" charset="-122"/>
            </a:endParaRPr>
          </a:p>
        </p:txBody>
      </p:sp>
      <p:sp>
        <p:nvSpPr>
          <p:cNvPr id="26" name="文本框 25"/>
          <p:cNvSpPr txBox="1"/>
          <p:nvPr>
            <p:custDataLst>
              <p:tags r:id="rId23"/>
            </p:custDataLst>
          </p:nvPr>
        </p:nvSpPr>
        <p:spPr>
          <a:xfrm>
            <a:off x="7452676" y="494514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在固定资产管理中的应用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97560" y="1358900"/>
            <a:ext cx="4099560" cy="458533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2</a:t>
            </a:r>
            <a:r>
              <a:rPr lang="en-US" altLang="zh-CN" sz="5400" b="1" dirty="0">
                <a:latin typeface="+mj-ea"/>
                <a:ea typeface="+mj-ea"/>
              </a:rPr>
              <a:t>.2.1 </a:t>
            </a:r>
            <a:endParaRPr lang="en-US" altLang="zh-CN" sz="5400" b="1" dirty="0">
              <a:latin typeface="+mj-ea"/>
              <a:ea typeface="+mj-ea"/>
            </a:endParaRPr>
          </a:p>
          <a:p>
            <a:pPr>
              <a:lnSpc>
                <a:spcPct val="150000"/>
              </a:lnSpc>
            </a:pPr>
            <a:r>
              <a:rPr lang="zh-CN" sz="5400" b="1" dirty="0">
                <a:latin typeface="+mj-ea"/>
                <a:ea typeface="+mj-ea"/>
              </a:rPr>
              <a:t>利用</a:t>
            </a:r>
            <a:r>
              <a:rPr lang="en-US" altLang="zh-CN" sz="5400" b="1" dirty="0">
                <a:latin typeface="+mj-ea"/>
                <a:ea typeface="+mj-ea"/>
              </a:rPr>
              <a:t>Excel</a:t>
            </a:r>
            <a:r>
              <a:rPr lang="zh-CN" altLang="en-US" sz="5400" b="1" dirty="0">
                <a:latin typeface="+mj-ea"/>
                <a:ea typeface="+mj-ea"/>
              </a:rPr>
              <a:t>计算</a:t>
            </a:r>
            <a:endParaRPr lang="zh-CN" altLang="en-US" sz="5400" b="1" dirty="0">
              <a:latin typeface="+mj-ea"/>
              <a:ea typeface="+mj-ea"/>
            </a:endParaRPr>
          </a:p>
          <a:p>
            <a:pPr>
              <a:lnSpc>
                <a:spcPct val="150000"/>
              </a:lnSpc>
            </a:pPr>
            <a:r>
              <a:rPr lang="zh-CN" altLang="en-US" sz="5400" b="1" dirty="0">
                <a:latin typeface="+mj-ea"/>
                <a:ea typeface="+mj-ea"/>
              </a:rPr>
              <a:t>复利现值</a:t>
            </a:r>
            <a:endParaRPr lang="zh-CN" altLang="en-US"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98170" y="982980"/>
            <a:ext cx="11260455" cy="144399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sz="2400">
                <a:solidFill>
                  <a:schemeClr val="tx1"/>
                </a:solidFill>
                <a:latin typeface="微软雅黑" panose="020B0503020204020204" charset="-122"/>
                <a:ea typeface="微软雅黑" panose="020B0503020204020204" charset="-122"/>
                <a:cs typeface="微软雅黑" panose="020B0503020204020204" charset="-122"/>
                <a:sym typeface="+mn-ea"/>
              </a:rPr>
              <a:t>【情景任务 2-3 】李丽希望1年后，2年后，3 年后都分别获得10000元的本利和，年收益率为10%，按复利计算</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李</a:t>
            </a:r>
            <a:r>
              <a:rPr sz="2400">
                <a:solidFill>
                  <a:schemeClr val="tx1"/>
                </a:solidFill>
                <a:latin typeface="微软雅黑" panose="020B0503020204020204" charset="-122"/>
                <a:ea typeface="微软雅黑" panose="020B0503020204020204" charset="-122"/>
                <a:cs typeface="微软雅黑" panose="020B0503020204020204" charset="-122"/>
                <a:sym typeface="+mn-ea"/>
              </a:rPr>
              <a:t>丽现在分别应投入多少钱？</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Picture 7"/>
          <p:cNvPicPr>
            <a:picLocks noChangeAspect="1" noChangeArrowheads="1"/>
          </p:cNvPicPr>
          <p:nvPr>
            <p:custDataLst>
              <p:tags r:id="rId1"/>
            </p:custDataLst>
          </p:nvPr>
        </p:nvPicPr>
        <p:blipFill>
          <a:blip r:embed="rId2" cstate="print">
            <a:lum bright="-10000"/>
          </a:blip>
          <a:srcRect/>
          <a:stretch>
            <a:fillRect/>
          </a:stretch>
        </p:blipFill>
        <p:spPr bwMode="auto">
          <a:xfrm>
            <a:off x="3608705" y="2971165"/>
            <a:ext cx="4521835" cy="2616200"/>
          </a:xfrm>
          <a:prstGeom prst="ellipse">
            <a:avLst/>
          </a:prstGeom>
          <a:ln>
            <a:noFill/>
          </a:ln>
          <a:effectLst>
            <a:softEdge rad="112500"/>
          </a:effec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69290" y="781050"/>
            <a:ext cx="1042162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782955" y="967105"/>
            <a:ext cx="2768600" cy="40703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l">
              <a:lnSpc>
                <a:spcPts val="2880"/>
              </a:lnSpc>
            </a:pPr>
            <a:r>
              <a:rPr lang="en-US" altLang="zh-CN" sz="2800" b="1" baseline="30000" dirty="0" smtClean="0">
                <a:solidFill>
                  <a:srgbClr val="FFFFFF"/>
                </a:solidFill>
                <a:latin typeface="+mj-ea"/>
                <a:ea typeface="+mj-ea"/>
                <a:sym typeface="+mn-ea"/>
              </a:rPr>
              <a:t>1.</a:t>
            </a:r>
            <a:r>
              <a:rPr lang="zh-CN" altLang="en-US" sz="2800" b="1" baseline="30000" dirty="0" smtClean="0">
                <a:solidFill>
                  <a:srgbClr val="FFFFFF"/>
                </a:solidFill>
                <a:latin typeface="+mj-ea"/>
                <a:ea typeface="+mj-ea"/>
                <a:sym typeface="+mn-ea"/>
              </a:rPr>
              <a:t> 复利现值的概念和公式</a:t>
            </a:r>
            <a:endParaRPr lang="zh-CN" altLang="en-US" sz="2800" b="1" baseline="30000" dirty="0" smtClean="0">
              <a:solidFill>
                <a:srgbClr val="FFFFFF"/>
              </a:solidFill>
              <a:latin typeface="+mj-ea"/>
              <a:ea typeface="+mj-ea"/>
              <a:sym typeface="+mn-ea"/>
            </a:endParaRPr>
          </a:p>
        </p:txBody>
      </p:sp>
      <p:sp>
        <p:nvSpPr>
          <p:cNvPr id="12" name="文本框 11"/>
          <p:cNvSpPr txBox="1"/>
          <p:nvPr/>
        </p:nvSpPr>
        <p:spPr>
          <a:xfrm>
            <a:off x="669290" y="1573530"/>
            <a:ext cx="8818245" cy="3461385"/>
          </a:xfrm>
          <a:prstGeom prst="rect">
            <a:avLst/>
          </a:prstGeom>
          <a:noFill/>
        </p:spPr>
        <p:txBody>
          <a:bodyPr wrap="square" rtlCol="0">
            <a:spAutoFit/>
          </a:bodyPr>
          <a:p>
            <a:pPr>
              <a:lnSpc>
                <a:spcPct val="150000"/>
              </a:lnSpc>
            </a:pPr>
            <a:r>
              <a:t>（1）复利现值的概念</a:t>
            </a:r>
          </a:p>
          <a:p>
            <a:pPr>
              <a:lnSpc>
                <a:spcPct val="150000"/>
              </a:lnSpc>
            </a:pPr>
            <a:r>
              <a:rPr lang="en-US"/>
              <a:t>     </a:t>
            </a:r>
            <a:r>
              <a:t>现值指货币资金现在的价值，即将来某一时点的一定资金折合成现在的价值。复利现值</a:t>
            </a:r>
            <a:r>
              <a:rPr lang="zh-CN"/>
              <a:t>是按复利折算到现在的价值。</a:t>
            </a:r>
            <a:endParaRPr lang="zh-CN"/>
          </a:p>
          <a:p>
            <a:pPr>
              <a:lnSpc>
                <a:spcPct val="150000"/>
              </a:lnSpc>
            </a:pPr>
            <a:r>
              <a:t>（2）现值的计算公式</a:t>
            </a:r>
          </a:p>
          <a:p>
            <a:pPr>
              <a:lnSpc>
                <a:spcPct val="150000"/>
              </a:lnSpc>
            </a:pPr>
            <a:r>
              <a:t>复利现值的计算公式为</a:t>
            </a:r>
          </a:p>
          <a:p>
            <a:pPr>
              <a:lnSpc>
                <a:spcPct val="150000"/>
              </a:lnSpc>
            </a:pPr>
            <a:r>
              <a:rPr lang="zh-CN" sz="1900">
                <a:solidFill>
                  <a:srgbClr val="ED028C"/>
                </a:solidFill>
                <a:ea typeface="微软雅黑" panose="020B0503020204020204" charset="-122"/>
              </a:rPr>
              <a:t> P=F×（1+i）</a:t>
            </a:r>
            <a:r>
              <a:rPr lang="zh-CN" sz="1900" baseline="30000">
                <a:solidFill>
                  <a:srgbClr val="ED028C"/>
                </a:solidFill>
                <a:uFillTx/>
                <a:ea typeface="微软雅黑" panose="020B0503020204020204" charset="-122"/>
              </a:rPr>
              <a:t>-n</a:t>
            </a:r>
            <a:endParaRPr lang="zh-CN" sz="1900" baseline="30000">
              <a:solidFill>
                <a:srgbClr val="ED028C"/>
              </a:solidFill>
              <a:uFillTx/>
              <a:ea typeface="微软雅黑" panose="020B0503020204020204" charset="-122"/>
            </a:endParaRPr>
          </a:p>
          <a:p>
            <a:pPr>
              <a:lnSpc>
                <a:spcPct val="150000"/>
              </a:lnSpc>
            </a:pPr>
            <a:r>
              <a:rPr lang="en-US" altLang="zh-CN" sz="1900">
                <a:solidFill>
                  <a:srgbClr val="ED028C"/>
                </a:solidFill>
                <a:ea typeface="微软雅黑" panose="020B0503020204020204" charset="-122"/>
              </a:rPr>
              <a:t>   </a:t>
            </a:r>
            <a:r>
              <a:rPr lang="zh-CN" sz="1900">
                <a:solidFill>
                  <a:srgbClr val="ED028C"/>
                </a:solidFill>
                <a:ea typeface="微软雅黑" panose="020B0503020204020204" charset="-122"/>
              </a:rPr>
              <a:t>=F×（P/F，i，n）</a:t>
            </a:r>
            <a:endParaRPr lang="zh-CN" sz="1900">
              <a:solidFill>
                <a:srgbClr val="ED028C"/>
              </a:solidFill>
              <a:ea typeface="微软雅黑" panose="020B0503020204020204" charset="-122"/>
            </a:endParaRPr>
          </a:p>
          <a:p>
            <a:pPr>
              <a:lnSpc>
                <a:spcPct val="150000"/>
              </a:lnSpc>
            </a:pPr>
            <a:r>
              <a:t>复利现值是复利终值的逆运算。</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69290" y="781050"/>
            <a:ext cx="1042162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（1 ）函数归属</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PV 函数为财务函数。</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（2 ）函数功能</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PV 函数用于根据固定利率计算贷款或投资的现值。</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（3）语法表达</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PV 函数的语法表达为 </a:t>
            </a:r>
            <a:r>
              <a:rPr lang="zh-CN" sz="1900">
                <a:solidFill>
                  <a:srgbClr val="ED028C"/>
                </a:solidFill>
                <a:ea typeface="微软雅黑" panose="020B0503020204020204" charset="-122"/>
                <a:sym typeface="+mn-ea"/>
              </a:rPr>
              <a:t>PV(利率, 支付总期数, 定期支付额, [终值], [是否期初支付])。</a:t>
            </a:r>
            <a:endParaRPr lang="zh-CN" sz="1900">
              <a:solidFill>
                <a:srgbClr val="ED028C"/>
              </a:solidFill>
              <a:ea typeface="微软雅黑" panose="020B0503020204020204" charset="-122"/>
              <a:sym typeface="+mn-ea"/>
            </a:endParaRPr>
          </a:p>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（4 ）语法参数</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782955" y="967105"/>
            <a:ext cx="1510030" cy="40703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l">
              <a:lnSpc>
                <a:spcPts val="2880"/>
              </a:lnSpc>
            </a:pPr>
            <a:r>
              <a:rPr lang="en-US" sz="2800" b="1" baseline="30000" dirty="0" smtClean="0">
                <a:solidFill>
                  <a:srgbClr val="FFFFFF"/>
                </a:solidFill>
                <a:latin typeface="+mj-ea"/>
                <a:ea typeface="+mj-ea"/>
                <a:sym typeface="+mn-ea"/>
              </a:rPr>
              <a:t>2.PV</a:t>
            </a:r>
            <a:r>
              <a:rPr lang="zh-CN" altLang="en-US" sz="2800" b="1" baseline="30000" dirty="0" smtClean="0">
                <a:solidFill>
                  <a:srgbClr val="FFFFFF"/>
                </a:solidFill>
                <a:latin typeface="+mj-ea"/>
                <a:ea typeface="+mj-ea"/>
                <a:sym typeface="+mn-ea"/>
              </a:rPr>
              <a:t>函数</a:t>
            </a:r>
            <a:endParaRPr lang="zh-CN" altLang="en-US" sz="2800" b="1" baseline="30000" dirty="0" smtClean="0">
              <a:solidFill>
                <a:srgbClr val="FFFFFF"/>
              </a:solidFill>
              <a:latin typeface="+mj-ea"/>
              <a:ea typeface="+mj-ea"/>
              <a:sym typeface="+mn-ea"/>
            </a:endParaRPr>
          </a:p>
        </p:txBody>
      </p:sp>
      <p:pic>
        <p:nvPicPr>
          <p:cNvPr id="85" name="图片 8"/>
          <p:cNvPicPr>
            <a:picLocks noChangeAspect="1"/>
          </p:cNvPicPr>
          <p:nvPr/>
        </p:nvPicPr>
        <p:blipFill>
          <a:blip r:embed="rId1"/>
          <a:stretch>
            <a:fillRect/>
          </a:stretch>
        </p:blipFill>
        <p:spPr>
          <a:xfrm>
            <a:off x="3106420" y="3685540"/>
            <a:ext cx="4584700" cy="2559685"/>
          </a:xfrm>
          <a:prstGeom prst="rect">
            <a:avLst/>
          </a:prstGeom>
          <a:noFill/>
          <a:ln>
            <a:noFill/>
          </a:ln>
        </p:spPr>
      </p:pic>
    </p:spTree>
    <p:custDataLst>
      <p:tags r:id="rId2"/>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504190" y="802640"/>
            <a:ext cx="8931275" cy="1845310"/>
          </a:xfrm>
          <a:prstGeom prst="rect">
            <a:avLst/>
          </a:prstGeom>
          <a:noFill/>
          <a:ln w="9525">
            <a:noFill/>
          </a:ln>
        </p:spPr>
        <p:txBody>
          <a:bodyPr wrap="square">
            <a:spAutoFit/>
          </a:bodyPr>
          <a:p>
            <a:pPr indent="187960">
              <a:lnSpc>
                <a:spcPct val="150000"/>
              </a:lnSpc>
              <a:spcBef>
                <a:spcPts val="0"/>
              </a:spcBef>
              <a:spcAft>
                <a:spcPts val="0"/>
              </a:spcAft>
            </a:pPr>
            <a:r>
              <a:rPr lang="zh-CN" altLang="en-US" sz="1900" b="0">
                <a:solidFill>
                  <a:srgbClr val="000000"/>
                </a:solidFill>
                <a:ea typeface="微软雅黑" panose="020B0503020204020204" charset="-122"/>
              </a:rPr>
              <a:t>【情景任务 2-3 】李丽希望1年后，2年后，3 年后都分别获得10000元的本利和，年收益率为10%，按复利计算李丽现在分别应投入多少钱？</a:t>
            </a:r>
            <a:endParaRPr lang="zh-CN" altLang="en-US" sz="1900" b="0">
              <a:solidFill>
                <a:srgbClr val="000000"/>
              </a:solidFill>
              <a:ea typeface="微软雅黑" panose="020B0503020204020204" charset="-122"/>
            </a:endParaRPr>
          </a:p>
          <a:p>
            <a:pPr indent="187960">
              <a:lnSpc>
                <a:spcPct val="150000"/>
              </a:lnSpc>
              <a:spcBef>
                <a:spcPts val="0"/>
              </a:spcBef>
              <a:spcAft>
                <a:spcPts val="0"/>
              </a:spcAft>
            </a:pPr>
            <a:r>
              <a:rPr lang="zh-CN" altLang="en-US" sz="1900" b="0">
                <a:solidFill>
                  <a:srgbClr val="000000"/>
                </a:solidFill>
                <a:ea typeface="微软雅黑" panose="020B0503020204020204" charset="-122"/>
              </a:rPr>
              <a:t>利用</a:t>
            </a:r>
            <a:r>
              <a:rPr lang="en-US" altLang="zh-CN" sz="1900" b="0">
                <a:solidFill>
                  <a:srgbClr val="000000"/>
                </a:solidFill>
                <a:ea typeface="微软雅黑" panose="020B0503020204020204" charset="-122"/>
              </a:rPr>
              <a:t>PV</a:t>
            </a:r>
            <a:r>
              <a:rPr lang="zh-CN" altLang="en-US" sz="1900" b="0">
                <a:solidFill>
                  <a:srgbClr val="000000"/>
                </a:solidFill>
                <a:ea typeface="微软雅黑" panose="020B0503020204020204" charset="-122"/>
              </a:rPr>
              <a:t>函数计算复利现值如图</a:t>
            </a:r>
            <a:r>
              <a:rPr lang="en-US" altLang="zh-CN" sz="1900" b="0">
                <a:solidFill>
                  <a:srgbClr val="000000"/>
                </a:solidFill>
                <a:ea typeface="微软雅黑" panose="020B0503020204020204" charset="-122"/>
              </a:rPr>
              <a:t>2-9</a:t>
            </a:r>
            <a:r>
              <a:rPr lang="zh-CN" altLang="en-US" sz="1900" b="0">
                <a:solidFill>
                  <a:srgbClr val="000000"/>
                </a:solidFill>
                <a:ea typeface="微软雅黑" panose="020B0503020204020204" charset="-122"/>
              </a:rPr>
              <a:t>所示：</a:t>
            </a:r>
            <a:endParaRPr lang="zh-CN" altLang="en-US" sz="1900" b="0">
              <a:solidFill>
                <a:srgbClr val="000000"/>
              </a:solidFill>
              <a:ea typeface="微软雅黑" panose="020B0503020204020204" charset="-122"/>
            </a:endParaRPr>
          </a:p>
          <a:p>
            <a:pPr indent="187960">
              <a:lnSpc>
                <a:spcPct val="150000"/>
              </a:lnSpc>
              <a:spcBef>
                <a:spcPts val="0"/>
              </a:spcBef>
              <a:spcAft>
                <a:spcPts val="0"/>
              </a:spcAft>
            </a:pPr>
            <a:endParaRPr lang="zh-CN" altLang="en-US" sz="1900" b="0">
              <a:solidFill>
                <a:srgbClr val="000000"/>
              </a:solidFill>
              <a:ea typeface="微软雅黑" panose="020B0503020204020204" charset="-122"/>
            </a:endParaRPr>
          </a:p>
        </p:txBody>
      </p:sp>
      <p:pic>
        <p:nvPicPr>
          <p:cNvPr id="2" name="图片 1"/>
          <p:cNvPicPr>
            <a:picLocks noChangeAspect="1"/>
          </p:cNvPicPr>
          <p:nvPr/>
        </p:nvPicPr>
        <p:blipFill>
          <a:blip r:embed="rId1"/>
          <a:stretch>
            <a:fillRect/>
          </a:stretch>
        </p:blipFill>
        <p:spPr>
          <a:xfrm>
            <a:off x="2135505" y="2338070"/>
            <a:ext cx="7019925" cy="3589020"/>
          </a:xfrm>
          <a:prstGeom prst="rect">
            <a:avLst/>
          </a:prstGeom>
        </p:spPr>
      </p:pic>
    </p:spTree>
    <p:custDataLst>
      <p:tags r:id="rId2"/>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1. </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复利现值</a:t>
            </a:r>
            <a:r>
              <a:rPr sz="3200">
                <a:solidFill>
                  <a:schemeClr val="tx1"/>
                </a:solidFill>
                <a:latin typeface="微软雅黑" panose="020B0503020204020204" charset="-122"/>
                <a:ea typeface="微软雅黑" panose="020B0503020204020204" charset="-122"/>
                <a:cs typeface="微软雅黑" panose="020B0503020204020204" charset="-122"/>
                <a:sym typeface="+mn-ea"/>
              </a:rPr>
              <a:t>的概念和公式</a:t>
            </a:r>
            <a:endParaRPr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2. 利用</a:t>
            </a:r>
            <a:r>
              <a:rPr lang="en-US" sz="3200">
                <a:solidFill>
                  <a:schemeClr val="tx1"/>
                </a:solidFill>
                <a:latin typeface="微软雅黑" panose="020B0503020204020204" charset="-122"/>
                <a:ea typeface="微软雅黑" panose="020B0503020204020204" charset="-122"/>
                <a:cs typeface="微软雅黑" panose="020B0503020204020204" charset="-122"/>
                <a:sym typeface="+mn-ea"/>
              </a:rPr>
              <a:t>P</a:t>
            </a:r>
            <a:r>
              <a:rPr sz="3200">
                <a:solidFill>
                  <a:schemeClr val="tx1"/>
                </a:solidFill>
                <a:latin typeface="微软雅黑" panose="020B0503020204020204" charset="-122"/>
                <a:ea typeface="微软雅黑" panose="020B0503020204020204" charset="-122"/>
                <a:cs typeface="微软雅黑" panose="020B0503020204020204" charset="-122"/>
                <a:sym typeface="+mn-ea"/>
              </a:rPr>
              <a:t>V 函数计算</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复利现值</a:t>
            </a:r>
            <a:endParaRPr lang="zh-CN"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189355" y="1075690"/>
            <a:ext cx="7703820" cy="2446020"/>
          </a:xfrm>
          <a:prstGeom prst="rect">
            <a:avLst/>
          </a:prstGeom>
          <a:noFill/>
          <a:ln w="9525">
            <a:noFill/>
          </a:ln>
        </p:spPr>
        <p:txBody>
          <a:bodyPr>
            <a:noAutofit/>
          </a:bodyPr>
          <a:p>
            <a:pPr indent="0">
              <a:lnSpc>
                <a:spcPct val="150000"/>
              </a:lnSpc>
            </a:pPr>
            <a:r>
              <a:rPr sz="2400">
                <a:solidFill>
                  <a:srgbClr val="231F20"/>
                </a:solidFill>
              </a:rPr>
              <a:t>实训2-3：</a:t>
            </a:r>
            <a:endParaRPr sz="2400">
              <a:solidFill>
                <a:srgbClr val="231F20"/>
              </a:solidFill>
            </a:endParaRPr>
          </a:p>
          <a:p>
            <a:pPr lvl="0" indent="0" fontAlgn="base">
              <a:lnSpc>
                <a:spcPct val="150000"/>
              </a:lnSpc>
              <a:spcBef>
                <a:spcPct val="0"/>
              </a:spcBef>
              <a:spcAft>
                <a:spcPct val="0"/>
              </a:spcAft>
            </a:pPr>
            <a:r>
              <a:rPr sz="2400">
                <a:solidFill>
                  <a:srgbClr val="231F20"/>
                </a:solidFill>
              </a:rPr>
              <a:t>  </a:t>
            </a:r>
            <a:r>
              <a:rPr lang="en-US" sz="2400">
                <a:solidFill>
                  <a:srgbClr val="231F20"/>
                </a:solidFill>
              </a:rPr>
              <a:t>  </a:t>
            </a:r>
            <a:r>
              <a:rPr sz="2400">
                <a:solidFill>
                  <a:srgbClr val="231F20"/>
                </a:solidFill>
              </a:rPr>
              <a:t> 张华</a:t>
            </a:r>
            <a:r>
              <a:rPr sz="2400">
                <a:solidFill>
                  <a:srgbClr val="231F20"/>
                </a:solidFill>
                <a:sym typeface="+mn-ea"/>
              </a:rPr>
              <a:t>为了5年后能从银行取出100 000元，在复利年利率4%的情况下，求当前应存入金额</a:t>
            </a:r>
            <a:r>
              <a:rPr lang="zh-CN" sz="2400">
                <a:solidFill>
                  <a:srgbClr val="231F20"/>
                </a:solidFill>
                <a:sym typeface="+mn-ea"/>
              </a:rPr>
              <a:t>。</a:t>
            </a:r>
            <a:endParaRPr sz="2400">
              <a:solidFill>
                <a:srgbClr val="231F20"/>
              </a:solidFill>
            </a:endParaRPr>
          </a:p>
          <a:p>
            <a:pPr indent="0">
              <a:lnSpc>
                <a:spcPct val="150000"/>
              </a:lnSpc>
            </a:pPr>
            <a:r>
              <a:rPr sz="2400">
                <a:solidFill>
                  <a:srgbClr val="231F20"/>
                </a:solidFill>
              </a:rPr>
              <a:t>要求：利用PV函数计算现在张华需投资多少</a:t>
            </a:r>
            <a:r>
              <a:rPr lang="zh-CN" sz="2400">
                <a:solidFill>
                  <a:srgbClr val="231F20"/>
                </a:solidFill>
              </a:rPr>
              <a:t>资金</a:t>
            </a:r>
            <a:r>
              <a:rPr sz="2400">
                <a:solidFill>
                  <a:srgbClr val="231F20"/>
                </a:solidFill>
              </a:rPr>
              <a:t>？</a:t>
            </a:r>
            <a:endParaRPr sz="2400">
              <a:solidFill>
                <a:srgbClr val="231F20"/>
              </a:solidFill>
            </a:endParaRPr>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97560" y="1358900"/>
            <a:ext cx="4099560" cy="458533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2</a:t>
            </a:r>
            <a:r>
              <a:rPr lang="en-US" altLang="zh-CN" sz="5400" b="1" dirty="0">
                <a:latin typeface="+mj-ea"/>
                <a:ea typeface="+mj-ea"/>
              </a:rPr>
              <a:t>.2.2 </a:t>
            </a:r>
            <a:endParaRPr lang="en-US" altLang="zh-CN" sz="5400" b="1" dirty="0">
              <a:latin typeface="+mj-ea"/>
              <a:ea typeface="+mj-ea"/>
            </a:endParaRPr>
          </a:p>
          <a:p>
            <a:pPr>
              <a:lnSpc>
                <a:spcPct val="150000"/>
              </a:lnSpc>
            </a:pPr>
            <a:r>
              <a:rPr lang="zh-CN" sz="5400" b="1" dirty="0">
                <a:latin typeface="+mj-ea"/>
                <a:ea typeface="+mj-ea"/>
              </a:rPr>
              <a:t>利用</a:t>
            </a:r>
            <a:r>
              <a:rPr lang="en-US" altLang="zh-CN" sz="5400" b="1" dirty="0">
                <a:latin typeface="+mj-ea"/>
                <a:ea typeface="+mj-ea"/>
              </a:rPr>
              <a:t>Excel</a:t>
            </a:r>
            <a:r>
              <a:rPr lang="zh-CN" altLang="en-US" sz="5400" b="1" dirty="0">
                <a:latin typeface="+mj-ea"/>
                <a:ea typeface="+mj-ea"/>
              </a:rPr>
              <a:t>计算</a:t>
            </a:r>
            <a:endParaRPr lang="zh-CN" altLang="en-US" sz="5400" b="1" dirty="0">
              <a:latin typeface="+mj-ea"/>
              <a:ea typeface="+mj-ea"/>
            </a:endParaRPr>
          </a:p>
          <a:p>
            <a:pPr>
              <a:lnSpc>
                <a:spcPct val="150000"/>
              </a:lnSpc>
            </a:pPr>
            <a:r>
              <a:rPr lang="zh-CN" altLang="en-US" sz="5400" b="1" dirty="0">
                <a:latin typeface="+mj-ea"/>
                <a:ea typeface="+mj-ea"/>
              </a:rPr>
              <a:t>年金现值</a:t>
            </a:r>
            <a:endParaRPr lang="zh-CN" altLang="en-US"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04190" y="779780"/>
            <a:ext cx="10527665" cy="384556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2-4</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】李丽投资于一个众筹项目，该项目的年回报率为10％。请问：</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（1）假设从第一年起每年年末李丽可收到报酬10 000元，期限为5年，现在李丽需投资多少？</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（2）假设从第一年起每年年初李丽可收到报酬10 000元，期限为5年，现在李丽需投资多少？</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（3）假设李丽从第4年开始，每年年年末可收到报酬10 000元，共计收取5年，现在李丽需投资多少？</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Picture 7"/>
          <p:cNvPicPr>
            <a:picLocks noChangeAspect="1" noChangeArrowheads="1"/>
          </p:cNvPicPr>
          <p:nvPr>
            <p:custDataLst>
              <p:tags r:id="rId1"/>
            </p:custDataLst>
          </p:nvPr>
        </p:nvPicPr>
        <p:blipFill>
          <a:blip r:embed="rId2" cstate="print">
            <a:lum bright="-10000"/>
          </a:blip>
          <a:srcRect/>
          <a:stretch>
            <a:fillRect/>
          </a:stretch>
        </p:blipFill>
        <p:spPr bwMode="auto">
          <a:xfrm>
            <a:off x="3453765" y="4625975"/>
            <a:ext cx="4521835" cy="2202180"/>
          </a:xfrm>
          <a:prstGeom prst="ellipse">
            <a:avLst/>
          </a:prstGeom>
          <a:ln>
            <a:noFill/>
          </a:ln>
          <a:effectLst>
            <a:softEdge rad="112500"/>
          </a:effec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04190" y="791845"/>
            <a:ext cx="10761345" cy="575945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年金现值的计算公式为</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lang="zh-CN">
                <a:solidFill>
                  <a:srgbClr val="ED028C"/>
                </a:solidFill>
                <a:ea typeface="微软雅黑" panose="020B0503020204020204" charset="-122"/>
                <a:sym typeface="+mn-ea"/>
              </a:rPr>
              <a:t>年金现值 = 年金 × 年金现值系数</a:t>
            </a:r>
            <a:endParaRPr lang="zh-CN">
              <a:solidFill>
                <a:srgbClr val="ED028C"/>
              </a:solidFill>
              <a:ea typeface="微软雅黑" panose="020B0503020204020204" charset="-122"/>
              <a:sym typeface="+mn-ea"/>
            </a:endParaRPr>
          </a:p>
          <a:p>
            <a:pPr algn="l">
              <a:lnSpc>
                <a:spcPct val="12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）普通年金现值</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）预付年金现值</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预付年金现值是在普通年金现值的基础上</a:t>
            </a:r>
            <a:r>
              <a:rPr lang="zh-CN">
                <a:solidFill>
                  <a:srgbClr val="ED028C"/>
                </a:solidFill>
                <a:ea typeface="微软雅黑" panose="020B0503020204020204" charset="-122"/>
                <a:sym typeface="+mn-ea"/>
              </a:rPr>
              <a:t>期数减1</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solidFill>
                  <a:srgbClr val="ED028C"/>
                </a:solidFill>
                <a:ea typeface="微软雅黑" panose="020B0503020204020204" charset="-122"/>
                <a:sym typeface="+mn-ea"/>
              </a:rPr>
              <a:t>系数加1</a:t>
            </a:r>
            <a:r>
              <a:rPr lang="zh-CN">
                <a:solidFill>
                  <a:schemeClr val="tx1"/>
                </a:solidFill>
                <a:ea typeface="微软雅黑" panose="020B0503020204020204" charset="-122"/>
                <a:sym typeface="+mn-ea"/>
              </a:rPr>
              <a:t>所</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得的结果 ，比普通年金少折现一期。</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504190" y="864235"/>
            <a:ext cx="2108835"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zh-CN" altLang="zh-CN" sz="2800" b="1" baseline="30000" dirty="0" smtClean="0">
                <a:solidFill>
                  <a:srgbClr val="FFFFFF"/>
                </a:solidFill>
                <a:latin typeface="+mj-ea"/>
                <a:ea typeface="+mj-ea"/>
                <a:sym typeface="+mn-ea"/>
              </a:rPr>
              <a:t>年金现值的计算</a:t>
            </a:r>
            <a:endParaRPr lang="zh-CN" altLang="en-US" sz="2800" b="1" baseline="30000" dirty="0" smtClean="0">
              <a:solidFill>
                <a:srgbClr val="FFFFFF"/>
              </a:solidFill>
              <a:latin typeface="+mj-ea"/>
              <a:ea typeface="+mj-ea"/>
            </a:endParaRPr>
          </a:p>
        </p:txBody>
      </p:sp>
      <p:pic>
        <p:nvPicPr>
          <p:cNvPr id="11" name="图片 10"/>
          <p:cNvPicPr>
            <a:picLocks noChangeAspect="1"/>
          </p:cNvPicPr>
          <p:nvPr/>
        </p:nvPicPr>
        <p:blipFill>
          <a:blip r:embed="rId1"/>
          <a:stretch>
            <a:fillRect/>
          </a:stretch>
        </p:blipFill>
        <p:spPr>
          <a:xfrm>
            <a:off x="741680" y="2495550"/>
            <a:ext cx="2289175" cy="984250"/>
          </a:xfrm>
          <a:prstGeom prst="rect">
            <a:avLst/>
          </a:prstGeom>
        </p:spPr>
      </p:pic>
      <p:pic>
        <p:nvPicPr>
          <p:cNvPr id="12" name="图片 11"/>
          <p:cNvPicPr>
            <a:picLocks noChangeAspect="1"/>
          </p:cNvPicPr>
          <p:nvPr/>
        </p:nvPicPr>
        <p:blipFill>
          <a:blip r:embed="rId2"/>
          <a:stretch>
            <a:fillRect/>
          </a:stretch>
        </p:blipFill>
        <p:spPr>
          <a:xfrm>
            <a:off x="636270" y="3970655"/>
            <a:ext cx="3136265" cy="1542415"/>
          </a:xfrm>
          <a:prstGeom prst="rect">
            <a:avLst/>
          </a:prstGeom>
        </p:spPr>
      </p:pic>
    </p:spTree>
    <p:custDataLst>
      <p:tags r:id="rId3"/>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231140"/>
            <a:ext cx="2019935" cy="460375"/>
          </a:xfrm>
          <a:prstGeom prst="rect">
            <a:avLst/>
          </a:prstGeom>
          <a:noFill/>
        </p:spPr>
        <p:txBody>
          <a:bodyPr wrap="square" rtlCol="0">
            <a:spAutoFit/>
          </a:bodyPr>
          <a:p>
            <a:pPr algn="dist"/>
            <a:r>
              <a:rPr lang="zh-CN" altLang="en-US" sz="24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rPr>
              <a:t>本项目导图</a:t>
            </a:r>
            <a:endParaRPr lang="zh-CN" altLang="en-US" sz="24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324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pic>
        <p:nvPicPr>
          <p:cNvPr id="84" name="图片 7"/>
          <p:cNvPicPr>
            <a:picLocks noChangeAspect="1"/>
          </p:cNvPicPr>
          <p:nvPr/>
        </p:nvPicPr>
        <p:blipFill>
          <a:blip r:embed="rId4"/>
          <a:stretch>
            <a:fillRect/>
          </a:stretch>
        </p:blipFill>
        <p:spPr>
          <a:xfrm>
            <a:off x="540385" y="823595"/>
            <a:ext cx="9546590" cy="43910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04190" y="904875"/>
            <a:ext cx="10761345"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0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）递延年金现值</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）永续年金现值</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P＝A/i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在Excel中可以利用</a:t>
            </a:r>
            <a:r>
              <a:rPr lang="en-US" altLang="zh-CN">
                <a:solidFill>
                  <a:srgbClr val="ED028C"/>
                </a:solidFill>
                <a:ea typeface="微软雅黑" panose="020B0503020204020204" charset="-122"/>
                <a:sym typeface="+mn-ea"/>
              </a:rPr>
              <a:t>P</a:t>
            </a:r>
            <a:r>
              <a:rPr lang="zh-CN">
                <a:solidFill>
                  <a:srgbClr val="ED028C"/>
                </a:solidFill>
                <a:ea typeface="微软雅黑" panose="020B0503020204020204" charset="-122"/>
                <a:sym typeface="+mn-ea"/>
              </a:rPr>
              <a:t>V函数</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直接计算年金现值。</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581660" y="1143000"/>
            <a:ext cx="2221230" cy="50990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zh-CN" altLang="zh-CN" sz="2800" b="1" baseline="30000" dirty="0" smtClean="0">
                <a:solidFill>
                  <a:srgbClr val="FFFFFF"/>
                </a:solidFill>
                <a:latin typeface="+mj-ea"/>
                <a:ea typeface="+mj-ea"/>
                <a:sym typeface="+mn-ea"/>
              </a:rPr>
              <a:t>年金现值的计算</a:t>
            </a:r>
            <a:endParaRPr lang="zh-CN" altLang="en-US" sz="2800" b="1" baseline="30000" dirty="0" smtClean="0">
              <a:solidFill>
                <a:srgbClr val="FFFFFF"/>
              </a:solidFill>
              <a:latin typeface="+mj-ea"/>
              <a:ea typeface="+mj-ea"/>
            </a:endParaRPr>
          </a:p>
        </p:txBody>
      </p:sp>
      <p:pic>
        <p:nvPicPr>
          <p:cNvPr id="18" name="Picture 10" descr="C:\Users\DELL\Desktop\微课制作\图片\timg.jpg"/>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656908" y="3618615"/>
            <a:ext cx="2400300" cy="2620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2"/>
          <a:stretch>
            <a:fillRect/>
          </a:stretch>
        </p:blipFill>
        <p:spPr>
          <a:xfrm>
            <a:off x="753745" y="2504440"/>
            <a:ext cx="5370830" cy="1302385"/>
          </a:xfrm>
          <a:prstGeom prst="rect">
            <a:avLst/>
          </a:prstGeom>
        </p:spPr>
      </p:pic>
    </p:spTree>
    <p:custDataLst>
      <p:tags r:id="rId3"/>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2121535"/>
          </a:xfrm>
          <a:prstGeom prst="rect">
            <a:avLst/>
          </a:prstGeom>
          <a:noFill/>
          <a:ln w="9525">
            <a:noFill/>
          </a:ln>
        </p:spPr>
        <p:txBody>
          <a:bodyPr wrap="square">
            <a:spAutoFit/>
          </a:bodyPr>
          <a:p>
            <a:pPr indent="187960">
              <a:lnSpc>
                <a:spcPct val="120000"/>
              </a:lnSpc>
              <a:spcBef>
                <a:spcPts val="0"/>
              </a:spcBef>
              <a:spcAft>
                <a:spcPts val="0"/>
              </a:spcAft>
            </a:pPr>
            <a:r>
              <a:rPr lang="en-US" altLang="zh-CN" b="0">
                <a:solidFill>
                  <a:srgbClr val="ED028C"/>
                </a:solidFill>
                <a:ea typeface="微软雅黑" panose="020B0503020204020204" charset="-122"/>
              </a:rPr>
              <a:t>【情景任务 2-4】</a:t>
            </a:r>
            <a:r>
              <a:rPr lang="en-US" altLang="zh-CN" b="0">
                <a:solidFill>
                  <a:schemeClr val="tx1"/>
                </a:solidFill>
                <a:ea typeface="微软雅黑" panose="020B0503020204020204" charset="-122"/>
              </a:rPr>
              <a:t>李</a:t>
            </a:r>
            <a:r>
              <a:rPr b="0"/>
              <a:t>丽投资于一个众筹项目，该项目的年回报率为10％。请问：</a:t>
            </a:r>
            <a:endParaRPr b="0"/>
          </a:p>
          <a:p>
            <a:pPr indent="187960">
              <a:lnSpc>
                <a:spcPct val="120000"/>
              </a:lnSpc>
              <a:spcBef>
                <a:spcPts val="0"/>
              </a:spcBef>
              <a:spcAft>
                <a:spcPts val="0"/>
              </a:spcAft>
            </a:pPr>
            <a:r>
              <a:rPr b="0"/>
              <a:t>（1）假设从第一年起每年年末李丽可收到报酬10 000元，期限为5年，现在李丽需投资多少？</a:t>
            </a:r>
            <a:endParaRPr b="0"/>
          </a:p>
          <a:p>
            <a:pPr indent="187960">
              <a:lnSpc>
                <a:spcPct val="120000"/>
              </a:lnSpc>
              <a:spcBef>
                <a:spcPts val="0"/>
              </a:spcBef>
              <a:spcAft>
                <a:spcPts val="0"/>
              </a:spcAft>
            </a:pPr>
            <a:r>
              <a:rPr b="0"/>
              <a:t>（2）假设从第一年起每年年初李丽可收到报酬10 000元，期限为5年，现在李丽需投资多少？</a:t>
            </a:r>
            <a:endParaRPr b="0"/>
          </a:p>
          <a:p>
            <a:pPr indent="187960">
              <a:lnSpc>
                <a:spcPct val="120000"/>
              </a:lnSpc>
              <a:spcBef>
                <a:spcPts val="0"/>
              </a:spcBef>
              <a:spcAft>
                <a:spcPts val="0"/>
              </a:spcAft>
            </a:pPr>
            <a:r>
              <a:rPr b="0"/>
              <a:t>（3）假设李丽从第4年开始，每年年年末可收到报酬10 000元，共计收取5年，现在李丽需投资多少？</a:t>
            </a:r>
            <a:endParaRPr b="0"/>
          </a:p>
          <a:p>
            <a:pPr indent="187960">
              <a:lnSpc>
                <a:spcPct val="120000"/>
              </a:lnSpc>
              <a:spcBef>
                <a:spcPts val="0"/>
              </a:spcBef>
              <a:spcAft>
                <a:spcPts val="0"/>
              </a:spcAft>
            </a:pPr>
            <a:r>
              <a:rPr lang="en-US" altLang="zh-CN" sz="1900" b="0">
                <a:solidFill>
                  <a:srgbClr val="000000"/>
                </a:solidFill>
                <a:ea typeface="微软雅黑" panose="020B0503020204020204" charset="-122"/>
              </a:rPr>
              <a:t>   </a:t>
            </a:r>
            <a:r>
              <a:rPr lang="zh-CN" altLang="en-US" sz="1900" b="0">
                <a:solidFill>
                  <a:srgbClr val="000000"/>
                </a:solidFill>
                <a:ea typeface="微软雅黑" panose="020B0503020204020204" charset="-122"/>
              </a:rPr>
              <a:t>利用</a:t>
            </a:r>
            <a:r>
              <a:rPr lang="en-US" altLang="zh-CN" sz="1900" b="0">
                <a:solidFill>
                  <a:srgbClr val="000000"/>
                </a:solidFill>
                <a:ea typeface="微软雅黑" panose="020B0503020204020204" charset="-122"/>
              </a:rPr>
              <a:t>P</a:t>
            </a:r>
            <a:r>
              <a:rPr lang="en-US" altLang="zh-CN" sz="1900" b="0">
                <a:solidFill>
                  <a:srgbClr val="000000"/>
                </a:solidFill>
                <a:ea typeface="微软雅黑" panose="020B0503020204020204" charset="-122"/>
              </a:rPr>
              <a:t>V</a:t>
            </a:r>
            <a:r>
              <a:rPr lang="zh-CN" altLang="en-US" sz="1900" b="0">
                <a:solidFill>
                  <a:srgbClr val="000000"/>
                </a:solidFill>
                <a:ea typeface="微软雅黑" panose="020B0503020204020204" charset="-122"/>
              </a:rPr>
              <a:t>函数计算年金现值如图</a:t>
            </a:r>
            <a:r>
              <a:rPr lang="en-US" altLang="zh-CN" sz="1900" b="0">
                <a:solidFill>
                  <a:srgbClr val="000000"/>
                </a:solidFill>
                <a:ea typeface="微软雅黑" panose="020B0503020204020204" charset="-122"/>
              </a:rPr>
              <a:t>2-14</a:t>
            </a:r>
            <a:r>
              <a:rPr lang="zh-CN" altLang="en-US" sz="1900" b="0">
                <a:solidFill>
                  <a:srgbClr val="000000"/>
                </a:solidFill>
                <a:ea typeface="微软雅黑" panose="020B0503020204020204" charset="-122"/>
              </a:rPr>
              <a:t>所示：</a:t>
            </a:r>
            <a:endParaRPr lang="zh-CN" altLang="en-US" sz="1900" b="0">
              <a:solidFill>
                <a:srgbClr val="000000"/>
              </a:solidFill>
              <a:ea typeface="微软雅黑" panose="020B0503020204020204" charset="-122"/>
            </a:endParaRPr>
          </a:p>
          <a:p>
            <a:pPr indent="187960">
              <a:lnSpc>
                <a:spcPct val="120000"/>
              </a:lnSpc>
              <a:spcBef>
                <a:spcPts val="0"/>
              </a:spcBef>
              <a:spcAft>
                <a:spcPts val="0"/>
              </a:spcAft>
            </a:pPr>
            <a:endParaRPr lang="zh-CN" altLang="en-US" sz="1900" b="0">
              <a:solidFill>
                <a:srgbClr val="000000"/>
              </a:solidFill>
              <a:ea typeface="微软雅黑" panose="020B0503020204020204" charset="-122"/>
            </a:endParaRPr>
          </a:p>
        </p:txBody>
      </p:sp>
      <p:pic>
        <p:nvPicPr>
          <p:cNvPr id="2" name="图片 1"/>
          <p:cNvPicPr>
            <a:picLocks noChangeAspect="1"/>
          </p:cNvPicPr>
          <p:nvPr/>
        </p:nvPicPr>
        <p:blipFill>
          <a:blip r:embed="rId1"/>
          <a:stretch>
            <a:fillRect/>
          </a:stretch>
        </p:blipFill>
        <p:spPr>
          <a:xfrm>
            <a:off x="1753870" y="2689225"/>
            <a:ext cx="7505700" cy="3385820"/>
          </a:xfrm>
          <a:prstGeom prst="rect">
            <a:avLst/>
          </a:prstGeom>
        </p:spPr>
      </p:pic>
    </p:spTree>
    <p:custDataLst>
      <p:tags r:id="rId2"/>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1. </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年金现值的计算</a:t>
            </a:r>
            <a:r>
              <a:rPr sz="3200">
                <a:solidFill>
                  <a:schemeClr val="tx1"/>
                </a:solidFill>
                <a:latin typeface="微软雅黑" panose="020B0503020204020204" charset="-122"/>
                <a:ea typeface="微软雅黑" panose="020B0503020204020204" charset="-122"/>
                <a:cs typeface="微软雅黑" panose="020B0503020204020204" charset="-122"/>
                <a:sym typeface="+mn-ea"/>
              </a:rPr>
              <a:t>公式</a:t>
            </a:r>
            <a:endParaRPr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2. 利用</a:t>
            </a:r>
            <a:r>
              <a:rPr lang="en-US" sz="3200">
                <a:solidFill>
                  <a:schemeClr val="tx1"/>
                </a:solidFill>
                <a:latin typeface="微软雅黑" panose="020B0503020204020204" charset="-122"/>
                <a:ea typeface="微软雅黑" panose="020B0503020204020204" charset="-122"/>
                <a:cs typeface="微软雅黑" panose="020B0503020204020204" charset="-122"/>
                <a:sym typeface="+mn-ea"/>
              </a:rPr>
              <a:t>P</a:t>
            </a:r>
            <a:r>
              <a:rPr sz="3200">
                <a:solidFill>
                  <a:schemeClr val="tx1"/>
                </a:solidFill>
                <a:latin typeface="微软雅黑" panose="020B0503020204020204" charset="-122"/>
                <a:ea typeface="微软雅黑" panose="020B0503020204020204" charset="-122"/>
                <a:cs typeface="微软雅黑" panose="020B0503020204020204" charset="-122"/>
                <a:sym typeface="+mn-ea"/>
              </a:rPr>
              <a:t>V 函数计算</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年金现值</a:t>
            </a:r>
            <a:endParaRPr lang="zh-CN"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065530" y="1075690"/>
            <a:ext cx="8496935" cy="3138170"/>
          </a:xfrm>
          <a:prstGeom prst="rect">
            <a:avLst/>
          </a:prstGeom>
          <a:noFill/>
          <a:ln w="9525">
            <a:noFill/>
          </a:ln>
        </p:spPr>
        <p:txBody>
          <a:bodyPr>
            <a:noAutofit/>
          </a:bodyPr>
          <a:p>
            <a:pPr indent="0">
              <a:lnSpc>
                <a:spcPct val="150000"/>
              </a:lnSpc>
            </a:pPr>
            <a:r>
              <a:rPr sz="2400" b="1">
                <a:solidFill>
                  <a:srgbClr val="231F20"/>
                </a:solidFill>
              </a:rPr>
              <a:t>实训2-4：</a:t>
            </a:r>
            <a:endParaRPr sz="2400" b="1">
              <a:solidFill>
                <a:srgbClr val="231F20"/>
              </a:solidFill>
            </a:endParaRPr>
          </a:p>
          <a:p>
            <a:pPr indent="0">
              <a:lnSpc>
                <a:spcPct val="150000"/>
              </a:lnSpc>
            </a:pPr>
            <a:r>
              <a:rPr lang="en-US" sz="2400">
                <a:solidFill>
                  <a:srgbClr val="231F20"/>
                </a:solidFill>
              </a:rPr>
              <a:t>   </a:t>
            </a:r>
            <a:r>
              <a:rPr sz="2400">
                <a:solidFill>
                  <a:srgbClr val="231F20"/>
                </a:solidFill>
              </a:rPr>
              <a:t>万宏公司购买一台设备，付款方式为现在付10万元，以后每隔一年付10万元，共计付款6次。假设利率为5%，如果打算现在一次性付款应该付多少？</a:t>
            </a:r>
            <a:endParaRPr sz="2400">
              <a:solidFill>
                <a:srgbClr val="231F20"/>
              </a:solidFill>
            </a:endParaRPr>
          </a:p>
          <a:p>
            <a:pPr indent="0">
              <a:lnSpc>
                <a:spcPct val="150000"/>
              </a:lnSpc>
            </a:pPr>
            <a:r>
              <a:rPr sz="2400">
                <a:solidFill>
                  <a:srgbClr val="231F20"/>
                </a:solidFill>
              </a:rPr>
              <a:t>要求：利用PV函数</a:t>
            </a:r>
            <a:r>
              <a:rPr lang="zh-CN" sz="2400">
                <a:solidFill>
                  <a:srgbClr val="231F20"/>
                </a:solidFill>
              </a:rPr>
              <a:t>计</a:t>
            </a:r>
            <a:r>
              <a:rPr sz="2400">
                <a:solidFill>
                  <a:srgbClr val="231F20"/>
                </a:solidFill>
              </a:rPr>
              <a:t>算</a:t>
            </a:r>
            <a:r>
              <a:rPr sz="2400">
                <a:solidFill>
                  <a:srgbClr val="231F20"/>
                </a:solidFill>
                <a:sym typeface="+mn-ea"/>
              </a:rPr>
              <a:t>万宏公司</a:t>
            </a:r>
            <a:r>
              <a:rPr sz="2400">
                <a:solidFill>
                  <a:srgbClr val="231F20"/>
                </a:solidFill>
              </a:rPr>
              <a:t>现在一次性付款应该付多少？</a:t>
            </a:r>
            <a:endParaRPr sz="2400">
              <a:solidFill>
                <a:srgbClr val="231F20"/>
              </a:solidFill>
            </a:endParaRPr>
          </a:p>
        </p:txBody>
      </p:sp>
    </p:spTree>
    <p:custDataLst>
      <p:tags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005"/>
            <a:ext cx="12192000" cy="2386965"/>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809625" y="3342640"/>
            <a:ext cx="9340851" cy="2258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en-US" altLang="zh-CN"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a:t>
            </a: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计算等额偿还额、</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利率及计算期</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2</a:t>
            </a:r>
            <a:r>
              <a:rPr lang="en-US" altLang="zh-CN" sz="5335" dirty="0">
                <a:solidFill>
                  <a:srgbClr val="48A088"/>
                </a:solidFill>
                <a:latin typeface="微软雅黑" panose="020B0503020204020204" charset="-122"/>
                <a:ea typeface="微软雅黑" panose="020B0503020204020204" charset="-122"/>
              </a:rPr>
              <a:t>.3</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97560" y="1358900"/>
            <a:ext cx="4099560" cy="458533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2</a:t>
            </a:r>
            <a:r>
              <a:rPr lang="en-US" altLang="zh-CN" sz="5400" b="1" dirty="0">
                <a:latin typeface="+mj-ea"/>
                <a:ea typeface="+mj-ea"/>
              </a:rPr>
              <a:t>.3.1 </a:t>
            </a:r>
            <a:endParaRPr lang="en-US" altLang="zh-CN" sz="5400" b="1" dirty="0">
              <a:latin typeface="+mj-ea"/>
              <a:ea typeface="+mj-ea"/>
            </a:endParaRPr>
          </a:p>
          <a:p>
            <a:pPr>
              <a:lnSpc>
                <a:spcPct val="150000"/>
              </a:lnSpc>
            </a:pPr>
            <a:r>
              <a:rPr sz="5400" b="1" dirty="0">
                <a:latin typeface="+mj-ea"/>
                <a:ea typeface="+mj-ea"/>
              </a:rPr>
              <a:t>等额偿还额</a:t>
            </a:r>
            <a:endParaRPr sz="5400" b="1" dirty="0">
              <a:latin typeface="+mj-ea"/>
              <a:ea typeface="+mj-ea"/>
            </a:endParaRPr>
          </a:p>
          <a:p>
            <a:pPr>
              <a:lnSpc>
                <a:spcPct val="150000"/>
              </a:lnSpc>
            </a:pPr>
            <a:r>
              <a:rPr sz="5400" b="1" dirty="0">
                <a:latin typeface="+mj-ea"/>
                <a:ea typeface="+mj-ea"/>
              </a:rPr>
              <a:t>的计算</a:t>
            </a:r>
            <a:endParaRPr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04190" y="779780"/>
            <a:ext cx="10686415" cy="474535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2-5】李丽希望3年后一次性取出10万，假设银行存款年利率为5%，复利计息，李丽计划1年后开始存款，每年年末存款一次，每年存款数额相同，求每年的存款额。</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2-6】李丽计划出资10万元投资某项目，项目投资回报率为10%，拟在3年内收回投资，李丽计划每年年末等额收回投资，每年要收回多少元？</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2-7】李丽从银行取得10万元货款，年利率10%，期限5年，和银行约定以每期期末等额的还款方式偿还货款。计算李丽每年的期末应等额偿还金额以及其中的本金和利息额。</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715645" y="1098550"/>
            <a:ext cx="10242550" cy="486029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年偿债基金指为了在约定的未来某一时点清偿某笔债务或积聚一定数额的资金而必须 分次等额形成的存款准备金。</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偿债基金和普通年金终值互为逆运算。</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年偿债基金的计算公式为：</a:t>
            </a:r>
            <a:r>
              <a:rPr lang="zh-CN">
                <a:solidFill>
                  <a:srgbClr val="ED028C"/>
                </a:solidFill>
                <a:ea typeface="微软雅黑" panose="020B0503020204020204" charset="-122"/>
                <a:sym typeface="+mn-ea"/>
              </a:rPr>
              <a:t>A=F</a:t>
            </a:r>
            <a:r>
              <a:rPr lang="zh-CN" baseline="-25000">
                <a:solidFill>
                  <a:srgbClr val="ED028C"/>
                </a:solidFill>
                <a:uFillTx/>
                <a:ea typeface="微软雅黑" panose="020B0503020204020204" charset="-122"/>
                <a:sym typeface="+mn-ea"/>
              </a:rPr>
              <a:t>A</a:t>
            </a:r>
            <a:r>
              <a:rPr lang="zh-CN">
                <a:solidFill>
                  <a:srgbClr val="ED028C"/>
                </a:solidFill>
                <a:ea typeface="微软雅黑" panose="020B0503020204020204" charset="-122"/>
                <a:sym typeface="+mn-ea"/>
              </a:rPr>
              <a:t> ÷（F/A，i，n）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资本回收额指约定年限内等额回收初始投入资本或所欠债务的金额。资本回收额和普通年金现值互为</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逆运算。</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资本回收额的计算公式为：</a:t>
            </a:r>
            <a:r>
              <a:rPr lang="zh-CN">
                <a:solidFill>
                  <a:srgbClr val="ED028C"/>
                </a:solidFill>
                <a:ea typeface="微软雅黑" panose="020B0503020204020204" charset="-122"/>
                <a:sym typeface="+mn-ea"/>
              </a:rPr>
              <a:t>A=P</a:t>
            </a:r>
            <a:r>
              <a:rPr lang="zh-CN" baseline="-25000">
                <a:solidFill>
                  <a:srgbClr val="ED028C"/>
                </a:solidFill>
                <a:uFillTx/>
                <a:ea typeface="微软雅黑" panose="020B0503020204020204" charset="-122"/>
                <a:sym typeface="+mn-ea"/>
              </a:rPr>
              <a:t>A </a:t>
            </a:r>
            <a:r>
              <a:rPr lang="zh-CN">
                <a:solidFill>
                  <a:srgbClr val="ED028C"/>
                </a:solidFill>
                <a:ea typeface="微软雅黑" panose="020B0503020204020204" charset="-122"/>
                <a:sym typeface="+mn-ea"/>
              </a:rPr>
              <a:t> ÷（</a:t>
            </a:r>
            <a:r>
              <a:rPr lang="en-US" altLang="zh-CN">
                <a:solidFill>
                  <a:srgbClr val="ED028C"/>
                </a:solidFill>
                <a:ea typeface="微软雅黑" panose="020B0503020204020204" charset="-122"/>
                <a:sym typeface="+mn-ea"/>
              </a:rPr>
              <a:t>P</a:t>
            </a:r>
            <a:r>
              <a:rPr lang="zh-CN">
                <a:solidFill>
                  <a:srgbClr val="ED028C"/>
                </a:solidFill>
                <a:ea typeface="微软雅黑" panose="020B0503020204020204" charset="-122"/>
                <a:sym typeface="+mn-ea"/>
              </a:rPr>
              <a:t>/</a:t>
            </a:r>
            <a:r>
              <a:rPr lang="en-US" altLang="zh-CN">
                <a:solidFill>
                  <a:srgbClr val="ED028C"/>
                </a:solidFill>
                <a:ea typeface="微软雅黑" panose="020B0503020204020204" charset="-122"/>
                <a:sym typeface="+mn-ea"/>
              </a:rPr>
              <a:t>A</a:t>
            </a:r>
            <a:r>
              <a:rPr lang="zh-CN">
                <a:solidFill>
                  <a:srgbClr val="ED028C"/>
                </a:solidFill>
                <a:ea typeface="微软雅黑" panose="020B0503020204020204" charset="-122"/>
                <a:sym typeface="+mn-ea"/>
              </a:rPr>
              <a:t>，i，n）</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895985" y="1387475"/>
            <a:ext cx="200152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zh-CN" altLang="zh-CN" sz="2800" b="1" baseline="30000" dirty="0" smtClean="0">
                <a:solidFill>
                  <a:srgbClr val="FFFFFF"/>
                </a:solidFill>
                <a:latin typeface="+mj-ea"/>
                <a:ea typeface="+mj-ea"/>
                <a:sym typeface="+mn-ea"/>
              </a:rPr>
              <a:t>1. 年偿债基金</a:t>
            </a:r>
            <a:endParaRPr lang="zh-CN" altLang="zh-CN" sz="2800" b="1" baseline="30000" dirty="0" smtClean="0">
              <a:solidFill>
                <a:srgbClr val="FFFFFF"/>
              </a:solidFill>
              <a:latin typeface="+mj-ea"/>
              <a:ea typeface="+mj-ea"/>
              <a:sym typeface="+mn-ea"/>
            </a:endParaRPr>
          </a:p>
        </p:txBody>
      </p:sp>
      <p:sp>
        <p:nvSpPr>
          <p:cNvPr id="11" name="矩形: 圆角 24"/>
          <p:cNvSpPr/>
          <p:nvPr/>
        </p:nvSpPr>
        <p:spPr bwMode="auto">
          <a:xfrm>
            <a:off x="715645" y="3314700"/>
            <a:ext cx="236220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lnSpc>
                <a:spcPts val="2880"/>
              </a:lnSpc>
            </a:pPr>
            <a:r>
              <a:rPr lang="en-US" altLang="zh-CN" sz="2800" b="1" baseline="30000" dirty="0" smtClean="0">
                <a:solidFill>
                  <a:srgbClr val="FFFFFF"/>
                </a:solidFill>
                <a:latin typeface="+mj-ea"/>
                <a:ea typeface="+mj-ea"/>
                <a:sym typeface="+mn-ea"/>
              </a:rPr>
              <a:t>2.</a:t>
            </a:r>
            <a:r>
              <a:rPr lang="zh-CN" altLang="zh-CN" sz="2800" b="1" baseline="30000" dirty="0" smtClean="0">
                <a:solidFill>
                  <a:srgbClr val="FFFFFF"/>
                </a:solidFill>
                <a:latin typeface="+mj-ea"/>
                <a:ea typeface="+mj-ea"/>
                <a:sym typeface="+mn-ea"/>
              </a:rPr>
              <a:t> 资本回收额</a:t>
            </a:r>
            <a:endParaRPr lang="zh-CN" altLang="zh-CN" sz="2800" b="1" baseline="30000" dirty="0" smtClean="0">
              <a:solidFill>
                <a:srgbClr val="FFFFFF"/>
              </a:solidFill>
              <a:latin typeface="+mj-ea"/>
              <a:ea typeface="+mj-ea"/>
              <a:sym typeface="+mn-ea"/>
            </a:endParaRP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715645" y="1098550"/>
            <a:ext cx="10242550" cy="575945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(1 )函数归属</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PMT 、PPMT和IPMT 函数均为财务函数。</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(2)函数功能</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PMT 函数用于根据固定付款额和固定利率计算</a:t>
            </a:r>
            <a:r>
              <a:rPr lang="zh-CN">
                <a:solidFill>
                  <a:srgbClr val="ED028C"/>
                </a:solidFill>
                <a:ea typeface="微软雅黑" panose="020B0503020204020204" charset="-122"/>
                <a:sym typeface="+mn-ea"/>
              </a:rPr>
              <a:t>贷款的付款额</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PPMT函数用于计算基于固定利率及等额分期付款方式，返回投资在某一给定期间内的</a:t>
            </a:r>
            <a:r>
              <a:rPr lang="zh-CN">
                <a:solidFill>
                  <a:srgbClr val="ED028C"/>
                </a:solidFill>
                <a:ea typeface="微软雅黑" panose="020B0503020204020204" charset="-122"/>
                <a:sym typeface="+mn-ea"/>
              </a:rPr>
              <a:t>本金偿还额</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IPMT函数用于计算基于固定利率及等额分期付款方式，返回给定期数内对投资的</a:t>
            </a:r>
            <a:r>
              <a:rPr lang="zh-CN">
                <a:solidFill>
                  <a:srgbClr val="ED028C"/>
                </a:solidFill>
                <a:ea typeface="微软雅黑" panose="020B0503020204020204" charset="-122"/>
                <a:sym typeface="+mn-ea"/>
              </a:rPr>
              <a:t>利息偿还额</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(3)语法表达</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buClrTx/>
              <a:buSzTx/>
              <a:buFontTx/>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PMT 函数的语法表达为 </a:t>
            </a:r>
            <a:r>
              <a:rPr lang="zh-CN">
                <a:solidFill>
                  <a:srgbClr val="ED028C"/>
                </a:solidFill>
                <a:ea typeface="微软雅黑" panose="020B0503020204020204" charset="-122"/>
                <a:sym typeface="+mn-ea"/>
              </a:rPr>
              <a:t>PMT(利率, 支付总期数, 现值, [终值], [是否期初支付])。</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PPMT函数的语法表达为 </a:t>
            </a:r>
            <a:r>
              <a:rPr lang="zh-CN">
                <a:solidFill>
                  <a:srgbClr val="ED028C"/>
                </a:solidFill>
                <a:ea typeface="微软雅黑" panose="020B0503020204020204" charset="-122"/>
                <a:sym typeface="+mn-ea"/>
              </a:rPr>
              <a:t>PPMT(利率, 期数，支付总期数, 现值, [终值]。</a:t>
            </a:r>
            <a:endParaRPr lang="zh-CN">
              <a:solidFill>
                <a:srgbClr val="ED028C"/>
              </a:solidFill>
              <a:ea typeface="微软雅黑" panose="020B0503020204020204" charset="-122"/>
              <a:sym typeface="+mn-ea"/>
            </a:endParaRPr>
          </a:p>
          <a:p>
            <a:pPr algn="l">
              <a:lnSpc>
                <a:spcPct val="150000"/>
              </a:lnSpc>
              <a:spcBef>
                <a:spcPts val="0"/>
              </a:spcBef>
              <a:spcAft>
                <a:spcPts val="0"/>
              </a:spcAft>
              <a:buClrTx/>
              <a:buSzTx/>
              <a:buFontTx/>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IPMT函数的语法表达为 </a:t>
            </a:r>
            <a:r>
              <a:rPr lang="zh-CN">
                <a:solidFill>
                  <a:srgbClr val="ED028C"/>
                </a:solidFill>
                <a:ea typeface="微软雅黑" panose="020B0503020204020204" charset="-122"/>
                <a:sym typeface="+mn-ea"/>
              </a:rPr>
              <a:t>IPMT(利率, 期数，支付总期数, 现值, [终值]。</a:t>
            </a:r>
            <a:endParaRPr lang="zh-CN">
              <a:solidFill>
                <a:srgbClr val="ED028C"/>
              </a:solidFill>
              <a:ea typeface="微软雅黑" panose="020B0503020204020204" charset="-122"/>
              <a:sym typeface="+mn-ea"/>
            </a:endParaRPr>
          </a:p>
          <a:p>
            <a:pPr algn="l">
              <a:lnSpc>
                <a:spcPct val="125000"/>
              </a:lnSpc>
              <a:spcBef>
                <a:spcPts val="0"/>
              </a:spcBef>
              <a:spcAft>
                <a:spcPts val="0"/>
              </a:spcAft>
              <a:buClrTx/>
              <a:buSzTx/>
              <a:buFontTx/>
            </a:pPr>
            <a:endParaRPr lang="zh-CN">
              <a:solidFill>
                <a:srgbClr val="ED028C"/>
              </a:solidFill>
              <a:ea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2" name="矩形: 圆角 24"/>
          <p:cNvSpPr/>
          <p:nvPr/>
        </p:nvSpPr>
        <p:spPr bwMode="auto">
          <a:xfrm>
            <a:off x="715645" y="1333500"/>
            <a:ext cx="3758565"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lnSpc>
                <a:spcPts val="2880"/>
              </a:lnSpc>
            </a:pPr>
            <a:r>
              <a:rPr lang="en-US" altLang="zh-CN" sz="2800" b="1" baseline="30000" dirty="0" smtClean="0">
                <a:solidFill>
                  <a:srgbClr val="FFFFFF"/>
                </a:solidFill>
                <a:latin typeface="+mj-ea"/>
                <a:ea typeface="+mj-ea"/>
                <a:sym typeface="+mn-ea"/>
              </a:rPr>
              <a:t>3.</a:t>
            </a:r>
            <a:r>
              <a:rPr lang="zh-CN" altLang="zh-CN" sz="2800" b="1" baseline="30000" dirty="0" smtClean="0">
                <a:solidFill>
                  <a:srgbClr val="FFFFFF"/>
                </a:solidFill>
                <a:latin typeface="+mj-ea"/>
                <a:ea typeface="+mj-ea"/>
                <a:sym typeface="+mn-ea"/>
              </a:rPr>
              <a:t> PMT 、PPMT和IPMT函数</a:t>
            </a:r>
            <a:endParaRPr lang="zh-CN" altLang="zh-CN" sz="2800" b="1" baseline="30000" dirty="0" smtClean="0">
              <a:solidFill>
                <a:srgbClr val="FFFFFF"/>
              </a:solidFill>
              <a:latin typeface="+mj-ea"/>
              <a:ea typeface="+mj-ea"/>
              <a:sym typeface="+mn-ea"/>
            </a:endParaRPr>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799590"/>
          </a:xfrm>
          <a:prstGeom prst="rect">
            <a:avLst/>
          </a:prstGeom>
          <a:noFill/>
          <a:ln w="9525">
            <a:noFill/>
          </a:ln>
        </p:spPr>
        <p:txBody>
          <a:bodyPr wrap="square">
            <a:spAutoFit/>
          </a:bodyPr>
          <a:p>
            <a:pPr indent="187960">
              <a:lnSpc>
                <a:spcPct val="150000"/>
              </a:lnSpc>
              <a:spcBef>
                <a:spcPts val="0"/>
              </a:spcBef>
              <a:spcAft>
                <a:spcPts val="0"/>
              </a:spcAft>
            </a:pPr>
            <a:r>
              <a:rPr b="0"/>
              <a:t>【情景任务 2-5】李丽希望3年后一次性取出10万，假设银行存款年利率为5%，复利计息，李丽计划1年后开始存款，每年年末存款一次，每年存款数额相同，求每年的存款额。</a:t>
            </a:r>
            <a:endParaRPr b="0"/>
          </a:p>
          <a:p>
            <a:pPr indent="187960">
              <a:lnSpc>
                <a:spcPct val="150000"/>
              </a:lnSpc>
              <a:spcBef>
                <a:spcPts val="0"/>
              </a:spcBef>
              <a:spcAft>
                <a:spcPts val="0"/>
              </a:spcAft>
            </a:pPr>
            <a:r>
              <a:rPr lang="en-US" sz="1900" b="0">
                <a:solidFill>
                  <a:srgbClr val="000000"/>
                </a:solidFill>
                <a:ea typeface="微软雅黑" panose="020B0503020204020204" charset="-122"/>
              </a:rPr>
              <a:t>  </a:t>
            </a:r>
            <a:r>
              <a:rPr sz="1900" b="0">
                <a:solidFill>
                  <a:srgbClr val="000000"/>
                </a:solidFill>
                <a:ea typeface="微软雅黑" panose="020B0503020204020204" charset="-122"/>
              </a:rPr>
              <a:t>利用PMT函数计算年偿债基金</a:t>
            </a:r>
            <a:r>
              <a:rPr lang="zh-CN" altLang="en-US" sz="1900" b="0">
                <a:solidFill>
                  <a:srgbClr val="000000"/>
                </a:solidFill>
                <a:ea typeface="微软雅黑" panose="020B0503020204020204" charset="-122"/>
              </a:rPr>
              <a:t>如图</a:t>
            </a:r>
            <a:r>
              <a:rPr lang="en-US" altLang="zh-CN" sz="1900" b="0">
                <a:solidFill>
                  <a:srgbClr val="000000"/>
                </a:solidFill>
                <a:ea typeface="微软雅黑" panose="020B0503020204020204" charset="-122"/>
              </a:rPr>
              <a:t>2-18</a:t>
            </a:r>
            <a:r>
              <a:rPr lang="zh-CN" altLang="en-US" sz="1900" b="0">
                <a:solidFill>
                  <a:srgbClr val="000000"/>
                </a:solidFill>
                <a:ea typeface="微软雅黑" panose="020B0503020204020204" charset="-122"/>
              </a:rPr>
              <a:t>所示：</a:t>
            </a:r>
            <a:endParaRPr lang="zh-CN" altLang="en-US" sz="1900" b="0">
              <a:solidFill>
                <a:srgbClr val="000000"/>
              </a:solidFill>
              <a:ea typeface="微软雅黑" panose="020B0503020204020204" charset="-122"/>
            </a:endParaRPr>
          </a:p>
          <a:p>
            <a:pPr indent="187960">
              <a:lnSpc>
                <a:spcPct val="150000"/>
              </a:lnSpc>
              <a:spcBef>
                <a:spcPts val="0"/>
              </a:spcBef>
              <a:spcAft>
                <a:spcPts val="0"/>
              </a:spcAft>
            </a:pPr>
            <a:endParaRPr lang="zh-CN" altLang="en-US" sz="1900" b="0">
              <a:solidFill>
                <a:srgbClr val="000000"/>
              </a:solidFill>
              <a:ea typeface="微软雅黑" panose="020B0503020204020204" charset="-122"/>
            </a:endParaRPr>
          </a:p>
        </p:txBody>
      </p:sp>
      <p:pic>
        <p:nvPicPr>
          <p:cNvPr id="2" name="图片 1"/>
          <p:cNvPicPr>
            <a:picLocks noChangeAspect="1"/>
          </p:cNvPicPr>
          <p:nvPr/>
        </p:nvPicPr>
        <p:blipFill>
          <a:blip r:embed="rId1"/>
          <a:stretch>
            <a:fillRect/>
          </a:stretch>
        </p:blipFill>
        <p:spPr>
          <a:xfrm>
            <a:off x="1944370" y="2234565"/>
            <a:ext cx="7400925" cy="3552825"/>
          </a:xfrm>
          <a:prstGeom prst="rect">
            <a:avLst/>
          </a:prstGeom>
        </p:spPr>
      </p:pic>
    </p:spTree>
    <p:custDataLst>
      <p:tags r:id="rId2"/>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0"/>
            <a:ext cx="2019935" cy="521970"/>
          </a:xfrm>
          <a:prstGeom prst="rect">
            <a:avLst/>
          </a:prstGeom>
          <a:noFill/>
        </p:spPr>
        <p:txBody>
          <a:bodyPr wrap="square" rtlCol="0">
            <a:spAutoFit/>
          </a:bodyPr>
          <a:p>
            <a:pPr algn="dist"/>
            <a:r>
              <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rPr>
              <a:t>学习目标</a:t>
            </a:r>
            <a:endPar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92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sp>
        <p:nvSpPr>
          <p:cNvPr id="100" name="文本框 99"/>
          <p:cNvSpPr txBox="1"/>
          <p:nvPr/>
        </p:nvSpPr>
        <p:spPr>
          <a:xfrm>
            <a:off x="1886585" y="521970"/>
            <a:ext cx="10045700" cy="5823585"/>
          </a:xfrm>
          <a:prstGeom prst="rect">
            <a:avLst/>
          </a:prstGeom>
          <a:noFill/>
          <a:ln w="9525">
            <a:noFill/>
          </a:ln>
        </p:spPr>
        <p:txBody>
          <a:bodyPr wrap="square">
            <a:spAutoFit/>
          </a:bodyPr>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◆知识目标 </a:t>
            </a:r>
            <a:r>
              <a:rPr 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  </a:t>
            </a:r>
            <a:endParaRPr lang="en-US" sz="2000">
              <a:solidFill>
                <a:srgbClr val="00BAF1"/>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a:latin typeface="宋体" panose="02010600030101010101" pitchFamily="2" charset="-122"/>
                <a:ea typeface="宋体" panose="02010600030101010101" pitchFamily="2" charset="-122"/>
                <a:cs typeface="宋体" panose="02010600030101010101" pitchFamily="2" charset="-122"/>
              </a:rPr>
              <a:t> 理解不同情况下资金时间价值的计算公式。</a:t>
            </a:r>
            <a:endParaRPr>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a:latin typeface="宋体" panose="02010600030101010101" pitchFamily="2" charset="-122"/>
                <a:ea typeface="宋体" panose="02010600030101010101" pitchFamily="2" charset="-122"/>
                <a:cs typeface="宋体" panose="02010600030101010101" pitchFamily="2" charset="-122"/>
              </a:rPr>
              <a:t> 掌握FV函数和PV函数的使用方法。</a:t>
            </a:r>
            <a:endParaRPr>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a:latin typeface="宋体" panose="02010600030101010101" pitchFamily="2" charset="-122"/>
                <a:ea typeface="宋体" panose="02010600030101010101" pitchFamily="2" charset="-122"/>
                <a:cs typeface="宋体" panose="02010600030101010101" pitchFamily="2" charset="-122"/>
              </a:rPr>
              <a:t> 掌握PMT函数、PPMT函数和IPMT函数的使用方法。</a:t>
            </a:r>
            <a:endParaRPr>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a:latin typeface="宋体" panose="02010600030101010101" pitchFamily="2" charset="-122"/>
                <a:ea typeface="宋体" panose="02010600030101010101" pitchFamily="2" charset="-122"/>
                <a:cs typeface="宋体" panose="02010600030101010101" pitchFamily="2" charset="-122"/>
              </a:rPr>
              <a:t> 掌握RATE函数和NPER函数的使用方法。</a:t>
            </a:r>
            <a:endParaRPr>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a:latin typeface="宋体" panose="02010600030101010101" pitchFamily="2" charset="-122"/>
                <a:ea typeface="宋体" panose="02010600030101010101" pitchFamily="2" charset="-122"/>
                <a:cs typeface="宋体" panose="02010600030101010101" pitchFamily="2" charset="-122"/>
              </a:rPr>
              <a:t> 理解函数参数设置的原理及不同之处。</a:t>
            </a:r>
            <a:endParaRPr>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◆能力目标</a:t>
            </a:r>
            <a:endParaRPr lang="en-US" sz="2000" b="0">
              <a:solidFill>
                <a:srgbClr val="231F2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b="0">
                <a:solidFill>
                  <a:srgbClr val="00BAF1"/>
                </a:solidFill>
                <a:latin typeface="宋体" panose="02010600030101010101" pitchFamily="2" charset="-122"/>
                <a:ea typeface="宋体" panose="02010600030101010101" pitchFamily="2" charset="-122"/>
                <a:cs typeface="宋体" panose="02010600030101010101" pitchFamily="2" charset="-122"/>
              </a:rPr>
              <a:t>●</a:t>
            </a:r>
            <a:r>
              <a:rPr b="0">
                <a:solidFill>
                  <a:srgbClr val="000000"/>
                </a:solidFill>
                <a:latin typeface="宋体" panose="02010600030101010101" pitchFamily="2" charset="-122"/>
                <a:ea typeface="宋体" panose="02010600030101010101" pitchFamily="2" charset="-122"/>
                <a:cs typeface="宋体" panose="02010600030101010101" pitchFamily="2" charset="-122"/>
              </a:rPr>
              <a:t> 能利用WPS中Excel表格FV函数计算复利和年金终值。</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 </a:t>
            </a:r>
            <a:r>
              <a:rPr b="0">
                <a:solidFill>
                  <a:srgbClr val="000000"/>
                </a:solidFill>
                <a:latin typeface="宋体" panose="02010600030101010101" pitchFamily="2" charset="-122"/>
                <a:ea typeface="宋体" panose="02010600030101010101" pitchFamily="2" charset="-122"/>
                <a:cs typeface="宋体" panose="02010600030101010101" pitchFamily="2" charset="-122"/>
              </a:rPr>
              <a:t>能利用WPS中Excel表格PV函数计算复利和年金现值。</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b="0">
                <a:solidFill>
                  <a:srgbClr val="000000"/>
                </a:solidFill>
                <a:latin typeface="宋体" panose="02010600030101010101" pitchFamily="2" charset="-122"/>
                <a:ea typeface="宋体" panose="02010600030101010101" pitchFamily="2" charset="-122"/>
                <a:cs typeface="宋体" panose="02010600030101010101" pitchFamily="2" charset="-122"/>
              </a:rPr>
              <a:t> 能利用WPS中Excel表格PMT函数计算偿债基金和资本等额回收额。</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b="0">
                <a:solidFill>
                  <a:srgbClr val="000000"/>
                </a:solidFill>
                <a:latin typeface="宋体" panose="02010600030101010101" pitchFamily="2" charset="-122"/>
                <a:ea typeface="宋体" panose="02010600030101010101" pitchFamily="2" charset="-122"/>
                <a:cs typeface="宋体" panose="02010600030101010101" pitchFamily="2" charset="-122"/>
              </a:rPr>
              <a:t> 能利用WPS中Excel表格RATE函数计算利率。</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b="0">
                <a:solidFill>
                  <a:srgbClr val="000000"/>
                </a:solidFill>
                <a:latin typeface="宋体" panose="02010600030101010101" pitchFamily="2" charset="-122"/>
                <a:ea typeface="宋体" panose="02010600030101010101" pitchFamily="2" charset="-122"/>
                <a:cs typeface="宋体" panose="02010600030101010101" pitchFamily="2" charset="-122"/>
              </a:rPr>
              <a:t> 能利用WPS中Excel表格NPER函数计算期限。</a:t>
            </a:r>
            <a:endParaRPr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0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◆素质目标</a:t>
            </a:r>
            <a:endParaRPr lang="en-US" sz="2000" b="0">
              <a:solidFill>
                <a:srgbClr val="00BAF1"/>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b="0">
                <a:solidFill>
                  <a:srgbClr val="00BAF1"/>
                </a:solidFill>
                <a:latin typeface="宋体" panose="02010600030101010101" pitchFamily="2" charset="-122"/>
                <a:ea typeface="宋体" panose="02010600030101010101" pitchFamily="2" charset="-122"/>
                <a:cs typeface="宋体" panose="02010600030101010101" pitchFamily="2" charset="-122"/>
              </a:rPr>
              <a:t>● </a:t>
            </a:r>
            <a:r>
              <a:rPr b="0">
                <a:latin typeface="宋体" panose="02010600030101010101" pitchFamily="2" charset="-122"/>
                <a:ea typeface="宋体" panose="02010600030101010101" pitchFamily="2" charset="-122"/>
                <a:cs typeface="宋体" panose="02010600030101010101" pitchFamily="2" charset="-122"/>
              </a:rPr>
              <a:t>通过资金时间价值的具体应用，培养学生树立正确的时间观、投资观、消费观。</a:t>
            </a:r>
            <a:endParaRPr b="0">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a:solidFill>
                  <a:srgbClr val="00BAF1"/>
                </a:solidFill>
                <a:latin typeface="宋体" panose="02010600030101010101" pitchFamily="2" charset="-122"/>
                <a:ea typeface="宋体" panose="02010600030101010101" pitchFamily="2" charset="-122"/>
                <a:cs typeface="宋体" panose="02010600030101010101" pitchFamily="2" charset="-122"/>
                <a:sym typeface="+mn-ea"/>
              </a:rPr>
              <a:t>●</a:t>
            </a:r>
            <a:r>
              <a:rPr b="0">
                <a:latin typeface="宋体" panose="02010600030101010101" pitchFamily="2" charset="-122"/>
                <a:ea typeface="宋体" panose="02010600030101010101" pitchFamily="2" charset="-122"/>
                <a:cs typeface="宋体" panose="02010600030101010101" pitchFamily="2" charset="-122"/>
              </a:rPr>
              <a:t> 通过比较各函数参数设置的不同之处，培养学生严谨细致、一丝不苟的工作作风。</a:t>
            </a:r>
            <a:endParaRPr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753235"/>
          </a:xfrm>
          <a:prstGeom prst="rect">
            <a:avLst/>
          </a:prstGeom>
          <a:noFill/>
          <a:ln w="9525">
            <a:noFill/>
          </a:ln>
        </p:spPr>
        <p:txBody>
          <a:bodyPr wrap="square">
            <a:spAutoFit/>
          </a:bodyPr>
          <a:p>
            <a:pPr indent="187960">
              <a:lnSpc>
                <a:spcPct val="150000"/>
              </a:lnSpc>
              <a:spcBef>
                <a:spcPts val="0"/>
              </a:spcBef>
              <a:spcAft>
                <a:spcPts val="0"/>
              </a:spcAft>
            </a:pPr>
            <a:r>
              <a:rPr b="0"/>
              <a:t>【情景任务 2-6】李丽计划出资10万元投资某项目，项目投资回报率为10%，拟在3年内收回投资，李丽计划每年年末等额收回投资，每年要收回多少元？</a:t>
            </a:r>
            <a:endParaRPr b="0"/>
          </a:p>
          <a:p>
            <a:pPr indent="187960">
              <a:lnSpc>
                <a:spcPct val="150000"/>
              </a:lnSpc>
              <a:spcBef>
                <a:spcPts val="0"/>
              </a:spcBef>
              <a:spcAft>
                <a:spcPts val="0"/>
              </a:spcAft>
            </a:pPr>
            <a:r>
              <a:rPr b="0"/>
              <a:t>利用PMT函数计算年资本回收额</a:t>
            </a:r>
            <a:r>
              <a:rPr lang="zh-CN" b="0"/>
              <a:t>如图</a:t>
            </a:r>
            <a:r>
              <a:rPr lang="en-US" altLang="zh-CN" b="0"/>
              <a:t>2-19</a:t>
            </a:r>
            <a:r>
              <a:rPr lang="zh-CN" altLang="en-US" b="0"/>
              <a:t>所示：</a:t>
            </a:r>
            <a:endParaRPr lang="zh-CN" b="0"/>
          </a:p>
          <a:p>
            <a:pPr indent="187960">
              <a:lnSpc>
                <a:spcPct val="150000"/>
              </a:lnSpc>
              <a:spcBef>
                <a:spcPts val="0"/>
              </a:spcBef>
              <a:spcAft>
                <a:spcPts val="0"/>
              </a:spcAft>
            </a:pPr>
            <a:endParaRPr lang="zh-CN" b="0"/>
          </a:p>
        </p:txBody>
      </p:sp>
      <p:pic>
        <p:nvPicPr>
          <p:cNvPr id="3" name="图片 2"/>
          <p:cNvPicPr>
            <a:picLocks noChangeAspect="1"/>
          </p:cNvPicPr>
          <p:nvPr/>
        </p:nvPicPr>
        <p:blipFill>
          <a:blip r:embed="rId1"/>
          <a:stretch>
            <a:fillRect/>
          </a:stretch>
        </p:blipFill>
        <p:spPr>
          <a:xfrm>
            <a:off x="1916430" y="2153920"/>
            <a:ext cx="7362825" cy="3448050"/>
          </a:xfrm>
          <a:prstGeom prst="rect">
            <a:avLst/>
          </a:prstGeom>
        </p:spPr>
      </p:pic>
    </p:spTree>
    <p:custDataLst>
      <p:tags r:id="rId2"/>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652780"/>
            <a:ext cx="10572750" cy="1503045"/>
          </a:xfrm>
          <a:prstGeom prst="rect">
            <a:avLst/>
          </a:prstGeom>
          <a:noFill/>
          <a:ln w="9525">
            <a:noFill/>
          </a:ln>
        </p:spPr>
        <p:txBody>
          <a:bodyPr wrap="square">
            <a:spAutoFit/>
          </a:bodyPr>
          <a:p>
            <a:pPr indent="187960">
              <a:lnSpc>
                <a:spcPct val="120000"/>
              </a:lnSpc>
              <a:spcBef>
                <a:spcPts val="0"/>
              </a:spcBef>
              <a:spcAft>
                <a:spcPts val="0"/>
              </a:spcAft>
            </a:pPr>
            <a:r>
              <a:rPr b="0"/>
              <a:t>【情景任务 2-7】李丽从银行取得10万元货款，年利率10%，期限5年，和银行约定以每期期末等额的还款方式偿还货款。计算李丽每年的期末应等额偿还金额以及其中的本金和利息额。</a:t>
            </a:r>
            <a:endParaRPr b="0"/>
          </a:p>
          <a:p>
            <a:pPr indent="187960">
              <a:lnSpc>
                <a:spcPct val="120000"/>
              </a:lnSpc>
              <a:spcBef>
                <a:spcPts val="0"/>
              </a:spcBef>
              <a:spcAft>
                <a:spcPts val="0"/>
              </a:spcAft>
            </a:pPr>
            <a:r>
              <a:rPr lang="en-US" b="0"/>
              <a:t> </a:t>
            </a:r>
            <a:r>
              <a:rPr b="0"/>
              <a:t>等额偿还贷款本息的计算</a:t>
            </a:r>
            <a:r>
              <a:rPr lang="zh-CN" b="0"/>
              <a:t>如图</a:t>
            </a:r>
            <a:r>
              <a:rPr lang="en-US" altLang="zh-CN" b="0"/>
              <a:t>2-20</a:t>
            </a:r>
            <a:r>
              <a:rPr lang="zh-CN" altLang="en-US" b="0"/>
              <a:t>，</a:t>
            </a:r>
            <a:r>
              <a:rPr lang="en-US" altLang="zh-CN" b="0"/>
              <a:t>2-21</a:t>
            </a:r>
            <a:r>
              <a:rPr lang="zh-CN" altLang="en-US" b="0"/>
              <a:t>，</a:t>
            </a:r>
            <a:r>
              <a:rPr lang="en-US" altLang="zh-CN" b="0"/>
              <a:t>2-22</a:t>
            </a:r>
            <a:r>
              <a:rPr lang="zh-CN" altLang="en-US" b="0"/>
              <a:t>所示</a:t>
            </a:r>
            <a:endParaRPr b="0"/>
          </a:p>
          <a:p>
            <a:pPr indent="187960">
              <a:lnSpc>
                <a:spcPct val="150000"/>
              </a:lnSpc>
              <a:spcBef>
                <a:spcPts val="0"/>
              </a:spcBef>
              <a:spcAft>
                <a:spcPts val="0"/>
              </a:spcAft>
            </a:pPr>
            <a:endParaRPr lang="zh-CN" b="0"/>
          </a:p>
        </p:txBody>
      </p:sp>
      <p:pic>
        <p:nvPicPr>
          <p:cNvPr id="2" name="图片 1"/>
          <p:cNvPicPr>
            <a:picLocks noChangeAspect="1"/>
          </p:cNvPicPr>
          <p:nvPr/>
        </p:nvPicPr>
        <p:blipFill>
          <a:blip r:embed="rId1"/>
          <a:stretch>
            <a:fillRect/>
          </a:stretch>
        </p:blipFill>
        <p:spPr>
          <a:xfrm>
            <a:off x="328295" y="1677035"/>
            <a:ext cx="5496560" cy="2653030"/>
          </a:xfrm>
          <a:prstGeom prst="rect">
            <a:avLst/>
          </a:prstGeom>
        </p:spPr>
      </p:pic>
      <p:pic>
        <p:nvPicPr>
          <p:cNvPr id="8" name="图片 7"/>
          <p:cNvPicPr>
            <a:picLocks noChangeAspect="1"/>
          </p:cNvPicPr>
          <p:nvPr/>
        </p:nvPicPr>
        <p:blipFill>
          <a:blip r:embed="rId2"/>
          <a:stretch>
            <a:fillRect/>
          </a:stretch>
        </p:blipFill>
        <p:spPr>
          <a:xfrm>
            <a:off x="6162675" y="1571625"/>
            <a:ext cx="5280025" cy="2632075"/>
          </a:xfrm>
          <a:prstGeom prst="rect">
            <a:avLst/>
          </a:prstGeom>
        </p:spPr>
      </p:pic>
      <p:pic>
        <p:nvPicPr>
          <p:cNvPr id="10" name="图片 9"/>
          <p:cNvPicPr>
            <a:picLocks noChangeAspect="1"/>
          </p:cNvPicPr>
          <p:nvPr/>
        </p:nvPicPr>
        <p:blipFill>
          <a:blip r:embed="rId3"/>
          <a:stretch>
            <a:fillRect/>
          </a:stretch>
        </p:blipFill>
        <p:spPr>
          <a:xfrm>
            <a:off x="2204085" y="4458970"/>
            <a:ext cx="6306820" cy="2237105"/>
          </a:xfrm>
          <a:prstGeom prst="rect">
            <a:avLst/>
          </a:prstGeom>
        </p:spPr>
      </p:pic>
      <p:pic>
        <p:nvPicPr>
          <p:cNvPr id="46" name="图片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14840" y="3931285"/>
            <a:ext cx="2607310" cy="2764790"/>
          </a:xfrm>
          <a:prstGeom prst="rect">
            <a:avLst/>
          </a:prstGeom>
        </p:spPr>
      </p:pic>
    </p:spTree>
    <p:custDataLst>
      <p:tags r:id="rId5"/>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250761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1. 利用PMT函数计算年偿债基金</a:t>
            </a:r>
            <a:endParaRPr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2. 利用PMT函数计算年资本回收额</a:t>
            </a:r>
            <a:endParaRPr sz="32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sz="3200">
                <a:solidFill>
                  <a:schemeClr val="tx1"/>
                </a:solidFill>
                <a:latin typeface="微软雅黑" panose="020B0503020204020204" charset="-122"/>
                <a:ea typeface="微软雅黑" panose="020B0503020204020204" charset="-122"/>
                <a:cs typeface="微软雅黑" panose="020B0503020204020204" charset="-122"/>
                <a:sym typeface="+mn-ea"/>
              </a:rPr>
              <a:t>3.</a:t>
            </a:r>
            <a:r>
              <a:rPr sz="3200">
                <a:solidFill>
                  <a:schemeClr val="tx1"/>
                </a:solidFill>
                <a:latin typeface="微软雅黑" panose="020B0503020204020204" charset="-122"/>
                <a:ea typeface="微软雅黑" panose="020B0503020204020204" charset="-122"/>
                <a:cs typeface="微软雅黑" panose="020B0503020204020204" charset="-122"/>
                <a:sym typeface="+mn-ea"/>
              </a:rPr>
              <a:t>利用PMT</a:t>
            </a:r>
            <a:r>
              <a:rPr lang="zh-CN" sz="32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PPMT</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IPMT</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计算</a:t>
            </a:r>
            <a:r>
              <a:rPr lang="en-US" sz="3200">
                <a:solidFill>
                  <a:schemeClr val="tx1"/>
                </a:solidFill>
                <a:latin typeface="微软雅黑" panose="020B0503020204020204" charset="-122"/>
                <a:ea typeface="微软雅黑" panose="020B0503020204020204" charset="-122"/>
                <a:cs typeface="微软雅黑" panose="020B0503020204020204" charset="-122"/>
                <a:sym typeface="+mn-ea"/>
              </a:rPr>
              <a:t>等额偿还贷款本息</a:t>
            </a:r>
            <a:endParaRPr 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065530" y="1075690"/>
            <a:ext cx="8496935" cy="3526155"/>
          </a:xfrm>
          <a:prstGeom prst="rect">
            <a:avLst/>
          </a:prstGeom>
          <a:noFill/>
          <a:ln w="9525">
            <a:noFill/>
          </a:ln>
        </p:spPr>
        <p:txBody>
          <a:bodyPr>
            <a:noAutofit/>
          </a:bodyPr>
          <a:p>
            <a:pPr indent="0">
              <a:lnSpc>
                <a:spcPct val="150000"/>
              </a:lnSpc>
            </a:pPr>
            <a:r>
              <a:rPr sz="2400">
                <a:solidFill>
                  <a:srgbClr val="231F20"/>
                </a:solidFill>
              </a:rPr>
              <a:t>实训2-5：</a:t>
            </a:r>
            <a:endParaRPr sz="2400">
              <a:solidFill>
                <a:srgbClr val="231F20"/>
              </a:solidFill>
            </a:endParaRPr>
          </a:p>
          <a:p>
            <a:pPr indent="0">
              <a:lnSpc>
                <a:spcPct val="150000"/>
              </a:lnSpc>
            </a:pPr>
            <a:r>
              <a:rPr lang="en-US" sz="2400">
                <a:solidFill>
                  <a:srgbClr val="231F20"/>
                </a:solidFill>
              </a:rPr>
              <a:t>     </a:t>
            </a:r>
            <a:r>
              <a:rPr sz="2400">
                <a:solidFill>
                  <a:srgbClr val="231F20"/>
                </a:solidFill>
              </a:rPr>
              <a:t>王华从银行取得15万元货款，年利率10%，期限5年，和银行约定以每期期末等额的还款方式偿还货款。计算王华每年的期末应等额偿还金额以及其中的本金和利息额。</a:t>
            </a:r>
            <a:endParaRPr sz="2400">
              <a:solidFill>
                <a:srgbClr val="231F20"/>
              </a:solidFill>
            </a:endParaRPr>
          </a:p>
          <a:p>
            <a:pPr indent="0">
              <a:lnSpc>
                <a:spcPct val="150000"/>
              </a:lnSpc>
            </a:pPr>
            <a:r>
              <a:rPr sz="2400">
                <a:solidFill>
                  <a:srgbClr val="231F20"/>
                </a:solidFill>
              </a:rPr>
              <a:t>要求：利用PMT、PPMT和IPMT函数计算期末应等额偿还金额以及其中的本金和利息额。</a:t>
            </a:r>
            <a:endParaRPr sz="2400">
              <a:solidFill>
                <a:srgbClr val="231F20"/>
              </a:solidFill>
            </a:endParaRPr>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97560" y="1358900"/>
            <a:ext cx="4099560" cy="458533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2584450"/>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2</a:t>
            </a:r>
            <a:r>
              <a:rPr lang="en-US" altLang="zh-CN" sz="5400" b="1" dirty="0">
                <a:latin typeface="+mj-ea"/>
                <a:ea typeface="+mj-ea"/>
              </a:rPr>
              <a:t>.3.2 </a:t>
            </a:r>
            <a:endParaRPr lang="en-US" altLang="zh-CN" sz="5400" b="1" dirty="0">
              <a:latin typeface="+mj-ea"/>
              <a:ea typeface="+mj-ea"/>
            </a:endParaRPr>
          </a:p>
          <a:p>
            <a:pPr>
              <a:lnSpc>
                <a:spcPct val="150000"/>
              </a:lnSpc>
            </a:pPr>
            <a:r>
              <a:rPr lang="zh-CN" sz="5400" b="1" dirty="0">
                <a:latin typeface="+mj-ea"/>
                <a:ea typeface="+mj-ea"/>
              </a:rPr>
              <a:t>利率的计算</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09600" y="991235"/>
            <a:ext cx="10221595" cy="352806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2-8】李丽以9500元价格购进10张面值为1000元的债券，票面利率10%，每年付息一次，该债券的期限5年，按面值收回本金。要求，计算到期收益率。</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2-9】李丽准备按揭贷款买房，向银行货款10万元，每月还款1100元，贷款期限10年，计算李丽贷款买房的月利率和年利率。</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715645" y="1098550"/>
            <a:ext cx="10242550" cy="486029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采用复利计息时，利率与现值（或终值）系数之间存在一定的数量关系，但这种关系 计算出的数据往往不能直接通过查表就可以求得利率数据。因此，已知现值（或终值）系 数后，可以通过插值法计算对应的利率。计算公式为</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1001395" y="1302385"/>
            <a:ext cx="170561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zh-CN" altLang="zh-CN" sz="2800" b="1" baseline="30000" dirty="0" smtClean="0">
                <a:solidFill>
                  <a:srgbClr val="FFFFFF"/>
                </a:solidFill>
                <a:latin typeface="+mj-ea"/>
                <a:ea typeface="+mj-ea"/>
                <a:sym typeface="+mn-ea"/>
              </a:rPr>
              <a:t>1. 利率</a:t>
            </a:r>
            <a:endParaRPr lang="zh-CN" altLang="zh-CN" sz="2800" b="1" baseline="30000" dirty="0" smtClean="0">
              <a:solidFill>
                <a:srgbClr val="FFFFFF"/>
              </a:solidFill>
              <a:latin typeface="+mj-ea"/>
              <a:ea typeface="+mj-ea"/>
              <a:sym typeface="+mn-ea"/>
            </a:endParaRPr>
          </a:p>
        </p:txBody>
      </p:sp>
      <p:pic>
        <p:nvPicPr>
          <p:cNvPr id="4" name="图片 3"/>
          <p:cNvPicPr>
            <a:picLocks noChangeAspect="1"/>
          </p:cNvPicPr>
          <p:nvPr/>
        </p:nvPicPr>
        <p:blipFill>
          <a:blip r:embed="rId1"/>
          <a:stretch>
            <a:fillRect/>
          </a:stretch>
        </p:blipFill>
        <p:spPr>
          <a:xfrm>
            <a:off x="3171825" y="3230245"/>
            <a:ext cx="4759960" cy="1614805"/>
          </a:xfrm>
          <a:prstGeom prst="rect">
            <a:avLst/>
          </a:prstGeom>
        </p:spPr>
      </p:pic>
    </p:spTree>
    <p:custDataLst>
      <p:tags r:id="rId2"/>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31190" y="843915"/>
            <a:ext cx="10242550" cy="486029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1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(1)函数归属</a:t>
            </a: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RATE 函数为财务函数。</a:t>
            </a: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(2)函数功能</a:t>
            </a: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RATE 函数的语法功能为返回年金每期的利率。</a:t>
            </a: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(3)语法表达</a:t>
            </a: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RATE 函数的语法表达为 </a:t>
            </a:r>
            <a:r>
              <a:rPr lang="zh-CN">
                <a:solidFill>
                  <a:srgbClr val="ED028C"/>
                </a:solidFill>
                <a:ea typeface="微软雅黑" panose="020B0503020204020204" charset="-122"/>
                <a:sym typeface="+mn-ea"/>
              </a:rPr>
              <a:t>RATE(支付总期数, 定期支付额, 现值, [终值], [是否期初支付])。</a:t>
            </a: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(4)语法参数</a:t>
            </a: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10000"/>
              </a:lnSpc>
              <a:spcBef>
                <a:spcPts val="0"/>
              </a:spcBef>
              <a:spcAft>
                <a:spcPts val="0"/>
              </a:spcAft>
            </a:pPr>
            <a:endParaRPr lang="en-US" altLang="zh-CN">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5" name="矩形: 圆角 24"/>
          <p:cNvSpPr/>
          <p:nvPr/>
        </p:nvSpPr>
        <p:spPr bwMode="auto">
          <a:xfrm>
            <a:off x="694690" y="975995"/>
            <a:ext cx="1918335"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lnSpc>
                <a:spcPts val="2880"/>
              </a:lnSpc>
            </a:pPr>
            <a:r>
              <a:rPr lang="en-US" altLang="zh-CN" sz="2800" b="1" baseline="30000" dirty="0" smtClean="0">
                <a:solidFill>
                  <a:srgbClr val="FFFFFF"/>
                </a:solidFill>
                <a:latin typeface="+mj-ea"/>
                <a:ea typeface="+mj-ea"/>
                <a:sym typeface="+mn-ea"/>
              </a:rPr>
              <a:t>2.</a:t>
            </a:r>
            <a:r>
              <a:rPr lang="zh-CN" altLang="zh-CN" sz="2800" b="1" baseline="30000" dirty="0" smtClean="0">
                <a:solidFill>
                  <a:srgbClr val="FFFFFF"/>
                </a:solidFill>
                <a:latin typeface="+mj-ea"/>
                <a:ea typeface="+mj-ea"/>
                <a:sym typeface="+mn-ea"/>
              </a:rPr>
              <a:t> </a:t>
            </a:r>
            <a:r>
              <a:rPr lang="en-US" altLang="zh-CN" sz="2800" b="1" baseline="30000" dirty="0" smtClean="0">
                <a:solidFill>
                  <a:srgbClr val="FFFFFF"/>
                </a:solidFill>
                <a:latin typeface="+mj-ea"/>
                <a:ea typeface="+mj-ea"/>
                <a:sym typeface="+mn-ea"/>
              </a:rPr>
              <a:t>RATE</a:t>
            </a:r>
            <a:r>
              <a:rPr lang="zh-CN" altLang="en-US" sz="2800" b="1" baseline="30000" dirty="0" smtClean="0">
                <a:solidFill>
                  <a:srgbClr val="FFFFFF"/>
                </a:solidFill>
                <a:latin typeface="+mj-ea"/>
                <a:ea typeface="+mj-ea"/>
                <a:sym typeface="+mn-ea"/>
              </a:rPr>
              <a:t>函数</a:t>
            </a:r>
            <a:endParaRPr lang="zh-CN" altLang="en-US" sz="2800" b="1" baseline="30000" dirty="0" smtClean="0">
              <a:solidFill>
                <a:srgbClr val="FFFFFF"/>
              </a:solidFill>
              <a:latin typeface="+mj-ea"/>
              <a:ea typeface="+mj-ea"/>
              <a:sym typeface="+mn-ea"/>
            </a:endParaRPr>
          </a:p>
        </p:txBody>
      </p:sp>
      <p:pic>
        <p:nvPicPr>
          <p:cNvPr id="120" name="图片 2"/>
          <p:cNvPicPr>
            <a:picLocks noChangeAspect="1"/>
          </p:cNvPicPr>
          <p:nvPr/>
        </p:nvPicPr>
        <p:blipFill>
          <a:blip r:embed="rId1"/>
          <a:stretch>
            <a:fillRect/>
          </a:stretch>
        </p:blipFill>
        <p:spPr>
          <a:xfrm>
            <a:off x="2749550" y="3429000"/>
            <a:ext cx="4846955" cy="2908935"/>
          </a:xfrm>
          <a:prstGeom prst="rect">
            <a:avLst/>
          </a:prstGeom>
          <a:noFill/>
          <a:ln>
            <a:noFill/>
          </a:ln>
        </p:spPr>
      </p:pic>
    </p:spTree>
    <p:custDataLst>
      <p:tags r:id="rId2"/>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337945"/>
          </a:xfrm>
          <a:prstGeom prst="rect">
            <a:avLst/>
          </a:prstGeom>
          <a:noFill/>
          <a:ln w="9525">
            <a:noFill/>
          </a:ln>
        </p:spPr>
        <p:txBody>
          <a:bodyPr wrap="square">
            <a:spAutoFit/>
          </a:bodyPr>
          <a:p>
            <a:pPr indent="187960">
              <a:lnSpc>
                <a:spcPct val="150000"/>
              </a:lnSpc>
              <a:spcBef>
                <a:spcPts val="0"/>
              </a:spcBef>
              <a:spcAft>
                <a:spcPts val="0"/>
              </a:spcAft>
            </a:pPr>
            <a:r>
              <a:rPr b="0"/>
              <a:t>【情景任务 2-8】李丽以9500元价格购进10张面值为1000元的债券，票面利率10%，每年付息一次，该债券的期限5年，按面值收回本金。要求，计算到期收益率。</a:t>
            </a:r>
            <a:endParaRPr b="0"/>
          </a:p>
          <a:p>
            <a:pPr indent="187960">
              <a:lnSpc>
                <a:spcPct val="150000"/>
              </a:lnSpc>
              <a:spcBef>
                <a:spcPts val="0"/>
              </a:spcBef>
              <a:spcAft>
                <a:spcPts val="0"/>
              </a:spcAft>
            </a:pPr>
            <a:r>
              <a:rPr lang="en-US" altLang="zh-CN" b="0"/>
              <a:t>  </a:t>
            </a:r>
            <a:r>
              <a:rPr lang="zh-CN" b="0"/>
              <a:t>利用</a:t>
            </a:r>
            <a:r>
              <a:rPr lang="en-US" altLang="zh-CN" b="0"/>
              <a:t>RATE</a:t>
            </a:r>
            <a:r>
              <a:rPr lang="zh-CN" altLang="en-US" b="0"/>
              <a:t>函数计算到期收益率如图</a:t>
            </a:r>
            <a:r>
              <a:rPr lang="en-US" altLang="zh-CN" b="0"/>
              <a:t>2-24</a:t>
            </a:r>
            <a:r>
              <a:rPr lang="zh-CN" altLang="en-US" b="0"/>
              <a:t>所示。</a:t>
            </a:r>
            <a:endParaRPr lang="zh-CN" altLang="en-US" b="0"/>
          </a:p>
        </p:txBody>
      </p:sp>
      <p:pic>
        <p:nvPicPr>
          <p:cNvPr id="2" name="图片 1"/>
          <p:cNvPicPr>
            <a:picLocks noChangeAspect="1"/>
          </p:cNvPicPr>
          <p:nvPr/>
        </p:nvPicPr>
        <p:blipFill>
          <a:blip r:embed="rId1"/>
          <a:stretch>
            <a:fillRect/>
          </a:stretch>
        </p:blipFill>
        <p:spPr>
          <a:xfrm>
            <a:off x="1447165" y="2094230"/>
            <a:ext cx="7362825" cy="3495675"/>
          </a:xfrm>
          <a:prstGeom prst="rect">
            <a:avLst/>
          </a:prstGeom>
        </p:spPr>
      </p:pic>
    </p:spTree>
    <p:custDataLst>
      <p:tags r:id="rId2"/>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337945"/>
          </a:xfrm>
          <a:prstGeom prst="rect">
            <a:avLst/>
          </a:prstGeom>
          <a:noFill/>
          <a:ln w="9525">
            <a:noFill/>
          </a:ln>
        </p:spPr>
        <p:txBody>
          <a:bodyPr wrap="square">
            <a:spAutoFit/>
          </a:bodyPr>
          <a:p>
            <a:pPr indent="187960">
              <a:lnSpc>
                <a:spcPct val="150000"/>
              </a:lnSpc>
              <a:spcBef>
                <a:spcPts val="0"/>
              </a:spcBef>
              <a:spcAft>
                <a:spcPts val="0"/>
              </a:spcAft>
            </a:pPr>
            <a:r>
              <a:rPr b="0"/>
              <a:t>【情景任务 2-9】李丽准备按揭贷款买房，向银行货款10万元，每月还款1100元，贷款期限10年，计算李丽贷款买房的月利率和年利率。</a:t>
            </a:r>
            <a:endParaRPr b="0"/>
          </a:p>
          <a:p>
            <a:pPr indent="187960">
              <a:lnSpc>
                <a:spcPct val="150000"/>
              </a:lnSpc>
              <a:spcBef>
                <a:spcPts val="0"/>
              </a:spcBef>
              <a:spcAft>
                <a:spcPts val="0"/>
              </a:spcAft>
            </a:pPr>
            <a:r>
              <a:rPr lang="zh-CN" b="0"/>
              <a:t>利用</a:t>
            </a:r>
            <a:r>
              <a:rPr lang="en-US" altLang="zh-CN" b="0"/>
              <a:t>RATE</a:t>
            </a:r>
            <a:r>
              <a:rPr lang="zh-CN" altLang="en-US" b="0"/>
              <a:t>函数计算贷款利率如图</a:t>
            </a:r>
            <a:r>
              <a:rPr lang="en-US" altLang="zh-CN" b="0"/>
              <a:t>2-25</a:t>
            </a:r>
            <a:r>
              <a:rPr lang="zh-CN" altLang="en-US" b="0"/>
              <a:t>所示。</a:t>
            </a:r>
            <a:endParaRPr lang="zh-CN" altLang="en-US" b="0"/>
          </a:p>
        </p:txBody>
      </p:sp>
      <p:pic>
        <p:nvPicPr>
          <p:cNvPr id="3" name="图片 2"/>
          <p:cNvPicPr>
            <a:picLocks noChangeAspect="1"/>
          </p:cNvPicPr>
          <p:nvPr/>
        </p:nvPicPr>
        <p:blipFill>
          <a:blip r:embed="rId1"/>
          <a:stretch>
            <a:fillRect/>
          </a:stretch>
        </p:blipFill>
        <p:spPr>
          <a:xfrm>
            <a:off x="2029460" y="2226945"/>
            <a:ext cx="6953250" cy="3838575"/>
          </a:xfrm>
          <a:prstGeom prst="rect">
            <a:avLst/>
          </a:prstGeom>
        </p:spPr>
      </p:pic>
    </p:spTree>
    <p:custDataLst>
      <p:tags r:id="rId2"/>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551180" y="3708400"/>
            <a:ext cx="9340851"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en-US" altLang="zh-CN"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Excel</a:t>
            </a: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在终值计算中的应用</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2</a:t>
            </a:r>
            <a:r>
              <a:rPr lang="en-US" altLang="zh-CN" sz="5335" dirty="0">
                <a:solidFill>
                  <a:srgbClr val="48A088"/>
                </a:solidFill>
                <a:latin typeface="微软雅黑" panose="020B0503020204020204" charset="-122"/>
                <a:ea typeface="微软雅黑" panose="020B0503020204020204" charset="-122"/>
              </a:rPr>
              <a:t>.1</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885825" y="1772285"/>
            <a:ext cx="9910445" cy="165671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利用</a:t>
            </a: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RATE</a:t>
            </a:r>
            <a:r>
              <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rPr>
              <a:t>函数计算利率。</a:t>
            </a:r>
            <a:endParaRPr lang="zh-CN" altLang="en-US"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1065530" y="1075690"/>
            <a:ext cx="8496935" cy="3526155"/>
          </a:xfrm>
          <a:prstGeom prst="rect">
            <a:avLst/>
          </a:prstGeom>
          <a:noFill/>
          <a:ln w="9525">
            <a:noFill/>
          </a:ln>
        </p:spPr>
        <p:txBody>
          <a:bodyPr>
            <a:noAutofit/>
          </a:bodyPr>
          <a:p>
            <a:pPr indent="0">
              <a:lnSpc>
                <a:spcPct val="150000"/>
              </a:lnSpc>
            </a:pPr>
            <a:r>
              <a:rPr sz="2400">
                <a:solidFill>
                  <a:srgbClr val="231F20"/>
                </a:solidFill>
              </a:rPr>
              <a:t>实训2-6：</a:t>
            </a:r>
            <a:endParaRPr sz="2400">
              <a:solidFill>
                <a:srgbClr val="231F20"/>
              </a:solidFill>
            </a:endParaRPr>
          </a:p>
          <a:p>
            <a:pPr indent="0">
              <a:lnSpc>
                <a:spcPct val="150000"/>
              </a:lnSpc>
            </a:pPr>
            <a:r>
              <a:rPr sz="2400">
                <a:solidFill>
                  <a:srgbClr val="231F20"/>
                </a:solidFill>
              </a:rPr>
              <a:t>     王强准备按揭贷款买房，向银行货款15万元，每月还款1700元，贷款期限10年。</a:t>
            </a:r>
            <a:endParaRPr sz="2400">
              <a:solidFill>
                <a:srgbClr val="231F20"/>
              </a:solidFill>
            </a:endParaRPr>
          </a:p>
          <a:p>
            <a:pPr indent="0">
              <a:lnSpc>
                <a:spcPct val="150000"/>
              </a:lnSpc>
            </a:pPr>
            <a:r>
              <a:rPr sz="2400">
                <a:solidFill>
                  <a:srgbClr val="231F20"/>
                </a:solidFill>
              </a:rPr>
              <a:t>要求：利用RATE函数计算王强贷款买房的月利率和年利率。</a:t>
            </a:r>
            <a:endParaRPr sz="2400">
              <a:solidFill>
                <a:srgbClr val="231F20"/>
              </a:solidFill>
            </a:endParaRPr>
          </a:p>
        </p:txBody>
      </p:sp>
    </p:spTree>
    <p:custDataLst>
      <p:tags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97560" y="1358900"/>
            <a:ext cx="4099560" cy="458533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2584450"/>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2</a:t>
            </a:r>
            <a:r>
              <a:rPr lang="en-US" altLang="zh-CN" sz="5400" b="1" dirty="0">
                <a:latin typeface="+mj-ea"/>
                <a:ea typeface="+mj-ea"/>
              </a:rPr>
              <a:t>.3.3 </a:t>
            </a:r>
            <a:endParaRPr lang="en-US" altLang="zh-CN" sz="5400" b="1" dirty="0">
              <a:latin typeface="+mj-ea"/>
              <a:ea typeface="+mj-ea"/>
            </a:endParaRPr>
          </a:p>
          <a:p>
            <a:pPr>
              <a:lnSpc>
                <a:spcPct val="150000"/>
              </a:lnSpc>
            </a:pPr>
            <a:r>
              <a:rPr lang="zh-CN" sz="5400" b="1" dirty="0">
                <a:latin typeface="+mj-ea"/>
                <a:ea typeface="+mj-ea"/>
              </a:rPr>
              <a:t>计算期的计算</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09600" y="991235"/>
            <a:ext cx="10527665" cy="383540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2-10】李丽以9500元价格购进10张面值为1000元的债券，票面利率10%，每年付息一次，实际利率11.37%，到期按面值收回本金。要求，计算李丽投资该债券的期限。</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2-11】大华公司投资于B方案，该方案每年给企业带来的现金流量相等为50万元，初始投资为180万元，在资产报酬率为10%的情况下，计算需要多少年才能收回投资？</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715645" y="865505"/>
            <a:ext cx="10242550" cy="486029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5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（1 ）函数归属</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NPER 函数为财务函数。</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（2 ）函数功能</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NPER 函数的功能为基于固定利率及 等额分期付款方式，返回某项投资或贷款的期数。</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（3）语法表达</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NPER 函 数 的 语 法 表 达 为 </a:t>
            </a:r>
            <a:r>
              <a:rPr lang="zh-CN">
                <a:solidFill>
                  <a:srgbClr val="ED028C"/>
                </a:solidFill>
                <a:ea typeface="微软雅黑" panose="020B0503020204020204" charset="-122"/>
                <a:sym typeface="+mn-ea"/>
              </a:rPr>
              <a:t>NPER(利率,定期支付额,现值,[终值],[是否期初支付])。</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r>
              <a:rPr>
                <a:solidFill>
                  <a:schemeClr val="tx1"/>
                </a:solidFill>
                <a:latin typeface="微软雅黑" panose="020B0503020204020204" charset="-122"/>
                <a:ea typeface="微软雅黑" panose="020B0503020204020204" charset="-122"/>
                <a:cs typeface="微软雅黑" panose="020B0503020204020204" charset="-122"/>
                <a:sym typeface="+mn-ea"/>
              </a:rPr>
              <a:t>（4 ）语法参数</a:t>
            </a:r>
            <a:endParaRPr>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821055" y="948690"/>
            <a:ext cx="170561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en-US" altLang="zh-CN" sz="2800" b="1" baseline="30000" dirty="0" smtClean="0">
                <a:solidFill>
                  <a:srgbClr val="FFFFFF"/>
                </a:solidFill>
                <a:latin typeface="+mj-ea"/>
                <a:ea typeface="+mj-ea"/>
                <a:sym typeface="+mn-ea"/>
              </a:rPr>
              <a:t>NPER</a:t>
            </a:r>
            <a:r>
              <a:rPr lang="zh-CN" altLang="en-US" sz="2800" b="1" baseline="30000" dirty="0" smtClean="0">
                <a:solidFill>
                  <a:srgbClr val="FFFFFF"/>
                </a:solidFill>
                <a:latin typeface="+mj-ea"/>
                <a:ea typeface="+mj-ea"/>
                <a:sym typeface="+mn-ea"/>
              </a:rPr>
              <a:t>函数</a:t>
            </a:r>
            <a:endParaRPr lang="zh-CN" altLang="en-US" sz="2800" b="1" baseline="30000" dirty="0" smtClean="0">
              <a:solidFill>
                <a:srgbClr val="FFFFFF"/>
              </a:solidFill>
              <a:latin typeface="+mj-ea"/>
              <a:ea typeface="+mj-ea"/>
              <a:sym typeface="+mn-ea"/>
            </a:endParaRPr>
          </a:p>
        </p:txBody>
      </p:sp>
      <p:pic>
        <p:nvPicPr>
          <p:cNvPr id="75" name="图片 3"/>
          <p:cNvPicPr>
            <a:picLocks noChangeAspect="1"/>
          </p:cNvPicPr>
          <p:nvPr/>
        </p:nvPicPr>
        <p:blipFill>
          <a:blip r:embed="rId1"/>
          <a:stretch>
            <a:fillRect/>
          </a:stretch>
        </p:blipFill>
        <p:spPr>
          <a:xfrm>
            <a:off x="3211830" y="3594735"/>
            <a:ext cx="4441190" cy="2495550"/>
          </a:xfrm>
          <a:prstGeom prst="rect">
            <a:avLst/>
          </a:prstGeom>
          <a:noFill/>
          <a:ln>
            <a:noFill/>
          </a:ln>
        </p:spPr>
      </p:pic>
    </p:spTree>
    <p:custDataLst>
      <p:tags r:id="rId2"/>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476375"/>
          </a:xfrm>
          <a:prstGeom prst="rect">
            <a:avLst/>
          </a:prstGeom>
          <a:noFill/>
          <a:ln w="9525">
            <a:noFill/>
          </a:ln>
        </p:spPr>
        <p:txBody>
          <a:bodyPr wrap="square">
            <a:spAutoFit/>
          </a:bodyPr>
          <a:p>
            <a:pPr indent="187960">
              <a:lnSpc>
                <a:spcPct val="150000"/>
              </a:lnSpc>
              <a:spcBef>
                <a:spcPts val="0"/>
              </a:spcBef>
              <a:spcAft>
                <a:spcPts val="0"/>
              </a:spcAft>
            </a:pPr>
            <a:r>
              <a:rPr sz="2000" b="0"/>
              <a:t>【情景任务 2-10】李丽以9500元价格购进10张面值为1000元的债券，票面利率10%，每年付息一次，实际利率11.37%，到期按面值收回本金。要求，计算李丽投资该债券的期限。</a:t>
            </a:r>
            <a:endParaRPr sz="2000" b="0"/>
          </a:p>
          <a:p>
            <a:pPr indent="187960">
              <a:lnSpc>
                <a:spcPct val="150000"/>
              </a:lnSpc>
              <a:spcBef>
                <a:spcPts val="0"/>
              </a:spcBef>
              <a:spcAft>
                <a:spcPts val="0"/>
              </a:spcAft>
            </a:pPr>
            <a:r>
              <a:rPr lang="zh-CN" sz="2000" b="0"/>
              <a:t>利用</a:t>
            </a:r>
            <a:r>
              <a:rPr lang="en-US" altLang="zh-CN" sz="2000" b="0"/>
              <a:t>NPER</a:t>
            </a:r>
            <a:r>
              <a:rPr lang="zh-CN" altLang="en-US" sz="2000" b="0"/>
              <a:t>函数计算债券的期限如图</a:t>
            </a:r>
            <a:r>
              <a:rPr lang="en-US" altLang="zh-CN" sz="2000" b="0"/>
              <a:t>2-27</a:t>
            </a:r>
            <a:r>
              <a:rPr lang="zh-CN" altLang="en-US" sz="2000" b="0"/>
              <a:t>所示。</a:t>
            </a:r>
            <a:endParaRPr lang="zh-CN" altLang="en-US" sz="2000" b="0"/>
          </a:p>
        </p:txBody>
      </p:sp>
      <p:pic>
        <p:nvPicPr>
          <p:cNvPr id="2" name="图片 1"/>
          <p:cNvPicPr>
            <a:picLocks noChangeAspect="1"/>
          </p:cNvPicPr>
          <p:nvPr/>
        </p:nvPicPr>
        <p:blipFill>
          <a:blip r:embed="rId1"/>
          <a:stretch>
            <a:fillRect/>
          </a:stretch>
        </p:blipFill>
        <p:spPr>
          <a:xfrm>
            <a:off x="2055495" y="2428875"/>
            <a:ext cx="7210425" cy="3562350"/>
          </a:xfrm>
          <a:prstGeom prst="rect">
            <a:avLst/>
          </a:prstGeom>
        </p:spPr>
      </p:pic>
    </p:spTree>
    <p:custDataLst>
      <p:tags r:id="rId2"/>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476375"/>
          </a:xfrm>
          <a:prstGeom prst="rect">
            <a:avLst/>
          </a:prstGeom>
          <a:noFill/>
          <a:ln w="9525">
            <a:noFill/>
          </a:ln>
        </p:spPr>
        <p:txBody>
          <a:bodyPr wrap="square">
            <a:spAutoFit/>
          </a:bodyPr>
          <a:p>
            <a:pPr indent="187960">
              <a:lnSpc>
                <a:spcPct val="150000"/>
              </a:lnSpc>
              <a:spcBef>
                <a:spcPts val="0"/>
              </a:spcBef>
              <a:spcAft>
                <a:spcPts val="0"/>
              </a:spcAft>
            </a:pPr>
            <a:r>
              <a:rPr sz="2000" b="0"/>
              <a:t>【情景任务 2-10】李丽以9500元价格购进10张面值为1000元的债券，票面利率10%，每年付息一次，实际利率11.37%，到期按面值收回本金。要求，计算李丽投资该债券的期限。</a:t>
            </a:r>
            <a:endParaRPr sz="2000" b="0"/>
          </a:p>
          <a:p>
            <a:pPr indent="187960">
              <a:lnSpc>
                <a:spcPct val="150000"/>
              </a:lnSpc>
              <a:spcBef>
                <a:spcPts val="0"/>
              </a:spcBef>
              <a:spcAft>
                <a:spcPts val="0"/>
              </a:spcAft>
            </a:pPr>
            <a:r>
              <a:rPr lang="zh-CN" sz="2000" b="0"/>
              <a:t>利用</a:t>
            </a:r>
            <a:r>
              <a:rPr lang="en-US" altLang="zh-CN" sz="2000" b="0"/>
              <a:t>NPER</a:t>
            </a:r>
            <a:r>
              <a:rPr lang="zh-CN" altLang="en-US" sz="2000" b="0"/>
              <a:t>函数计算债券的期限如图</a:t>
            </a:r>
            <a:r>
              <a:rPr lang="en-US" altLang="zh-CN" sz="2000" b="0"/>
              <a:t>2-27</a:t>
            </a:r>
            <a:r>
              <a:rPr lang="zh-CN" altLang="en-US" sz="2000" b="0"/>
              <a:t>所示。</a:t>
            </a:r>
            <a:endParaRPr lang="zh-CN" altLang="en-US" sz="2000" b="0"/>
          </a:p>
        </p:txBody>
      </p:sp>
      <p:pic>
        <p:nvPicPr>
          <p:cNvPr id="2" name="图片 1"/>
          <p:cNvPicPr>
            <a:picLocks noChangeAspect="1"/>
          </p:cNvPicPr>
          <p:nvPr/>
        </p:nvPicPr>
        <p:blipFill>
          <a:blip r:embed="rId1"/>
          <a:stretch>
            <a:fillRect/>
          </a:stretch>
        </p:blipFill>
        <p:spPr>
          <a:xfrm>
            <a:off x="2055495" y="2428875"/>
            <a:ext cx="7210425" cy="3562350"/>
          </a:xfrm>
          <a:prstGeom prst="rect">
            <a:avLst/>
          </a:prstGeom>
        </p:spPr>
      </p:pic>
    </p:spTree>
    <p:custDataLst>
      <p:tags r:id="rId2"/>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00" name="文本框 99"/>
          <p:cNvSpPr txBox="1"/>
          <p:nvPr/>
        </p:nvSpPr>
        <p:spPr>
          <a:xfrm>
            <a:off x="219710" y="802640"/>
            <a:ext cx="10572750" cy="1476375"/>
          </a:xfrm>
          <a:prstGeom prst="rect">
            <a:avLst/>
          </a:prstGeom>
          <a:noFill/>
          <a:ln w="9525">
            <a:noFill/>
          </a:ln>
        </p:spPr>
        <p:txBody>
          <a:bodyPr wrap="square">
            <a:spAutoFit/>
          </a:bodyPr>
          <a:p>
            <a:pPr indent="187960">
              <a:lnSpc>
                <a:spcPct val="150000"/>
              </a:lnSpc>
              <a:spcBef>
                <a:spcPts val="0"/>
              </a:spcBef>
              <a:spcAft>
                <a:spcPts val="0"/>
              </a:spcAft>
            </a:pPr>
            <a:r>
              <a:rPr sz="2000" b="0"/>
              <a:t>【情景任务 2-11】大华公司投资于B方案，该方案每年给企业带来的现金流量相等为50万元，初始投资为180万元，在资产报酬率为10%的情况下，计算需要多少年才能收回投资？</a:t>
            </a:r>
            <a:endParaRPr sz="2000" b="0"/>
          </a:p>
          <a:p>
            <a:pPr indent="187960">
              <a:lnSpc>
                <a:spcPct val="150000"/>
              </a:lnSpc>
              <a:spcBef>
                <a:spcPts val="0"/>
              </a:spcBef>
              <a:spcAft>
                <a:spcPts val="0"/>
              </a:spcAft>
            </a:pPr>
            <a:r>
              <a:rPr lang="zh-CN" sz="2000" b="0"/>
              <a:t>利用</a:t>
            </a:r>
            <a:r>
              <a:rPr lang="en-US" altLang="zh-CN" sz="2000" b="0"/>
              <a:t>NPER</a:t>
            </a:r>
            <a:r>
              <a:rPr lang="zh-CN" altLang="en-US" sz="2000" b="0"/>
              <a:t>函数计算投资回收期如图</a:t>
            </a:r>
            <a:r>
              <a:rPr lang="en-US" altLang="zh-CN" sz="2000" b="0"/>
              <a:t>2-28</a:t>
            </a:r>
            <a:r>
              <a:rPr lang="zh-CN" altLang="en-US" sz="2000" b="0"/>
              <a:t>所示。</a:t>
            </a:r>
            <a:endParaRPr lang="zh-CN" altLang="en-US" sz="2000" b="0"/>
          </a:p>
        </p:txBody>
      </p:sp>
      <p:pic>
        <p:nvPicPr>
          <p:cNvPr id="3" name="图片 2"/>
          <p:cNvPicPr>
            <a:picLocks noChangeAspect="1"/>
          </p:cNvPicPr>
          <p:nvPr/>
        </p:nvPicPr>
        <p:blipFill>
          <a:blip r:embed="rId1"/>
          <a:stretch>
            <a:fillRect/>
          </a:stretch>
        </p:blipFill>
        <p:spPr>
          <a:xfrm>
            <a:off x="1979295" y="2517140"/>
            <a:ext cx="7239000" cy="3305175"/>
          </a:xfrm>
          <a:prstGeom prst="rect">
            <a:avLst/>
          </a:prstGeom>
        </p:spPr>
      </p:pic>
    </p:spTree>
    <p:custDataLst>
      <p:tags r:id="rId2"/>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885825" y="1772285"/>
            <a:ext cx="9910445" cy="165671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sz="3200">
                <a:solidFill>
                  <a:schemeClr val="tx1"/>
                </a:solidFill>
                <a:latin typeface="微软雅黑" panose="020B0503020204020204" charset="-122"/>
                <a:ea typeface="微软雅黑" panose="020B0503020204020204" charset="-122"/>
                <a:cs typeface="微软雅黑" panose="020B0503020204020204" charset="-122"/>
                <a:sym typeface="+mn-ea"/>
              </a:rPr>
              <a:t>利用NPER函数计算期限</a:t>
            </a:r>
            <a:endParaRPr sz="32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
        <p:nvSpPr>
          <p:cNvPr id="100" name="文本框 99"/>
          <p:cNvSpPr txBox="1"/>
          <p:nvPr/>
        </p:nvSpPr>
        <p:spPr>
          <a:xfrm>
            <a:off x="970280" y="1001395"/>
            <a:ext cx="8496935" cy="3526155"/>
          </a:xfrm>
          <a:prstGeom prst="rect">
            <a:avLst/>
          </a:prstGeom>
          <a:noFill/>
          <a:ln w="9525">
            <a:noFill/>
          </a:ln>
        </p:spPr>
        <p:txBody>
          <a:bodyPr>
            <a:noAutofit/>
          </a:bodyPr>
          <a:p>
            <a:pPr indent="0">
              <a:lnSpc>
                <a:spcPct val="150000"/>
              </a:lnSpc>
            </a:pPr>
            <a:r>
              <a:rPr sz="2400">
                <a:solidFill>
                  <a:srgbClr val="231F20"/>
                </a:solidFill>
              </a:rPr>
              <a:t>实训2-7：</a:t>
            </a:r>
            <a:endParaRPr sz="2400">
              <a:solidFill>
                <a:srgbClr val="231F20"/>
              </a:solidFill>
            </a:endParaRPr>
          </a:p>
          <a:p>
            <a:pPr indent="0">
              <a:lnSpc>
                <a:spcPct val="150000"/>
              </a:lnSpc>
            </a:pPr>
            <a:r>
              <a:rPr lang="en-US" sz="2400">
                <a:solidFill>
                  <a:srgbClr val="231F20"/>
                </a:solidFill>
              </a:rPr>
              <a:t>    </a:t>
            </a:r>
            <a:r>
              <a:rPr sz="2400">
                <a:solidFill>
                  <a:srgbClr val="231F20"/>
                </a:solidFill>
              </a:rPr>
              <a:t>华丽公司投资于A方案，该方案每年给企业带来的现金流量相等为4000万元，初始投资为12 000万元，在资产报酬率为10%的情况下，计算需要多少年才能收回投资？</a:t>
            </a:r>
            <a:endParaRPr sz="2400">
              <a:solidFill>
                <a:srgbClr val="231F20"/>
              </a:solidFill>
            </a:endParaRPr>
          </a:p>
          <a:p>
            <a:pPr indent="0">
              <a:lnSpc>
                <a:spcPct val="150000"/>
              </a:lnSpc>
            </a:pPr>
            <a:r>
              <a:rPr sz="2400">
                <a:solidFill>
                  <a:srgbClr val="231F20"/>
                </a:solidFill>
              </a:rPr>
              <a:t>要求：利用NPER函数计算需要多少年才能收回投资？</a:t>
            </a:r>
            <a:endParaRPr sz="2400">
              <a:solidFill>
                <a:srgbClr val="231F20"/>
              </a:solidFill>
            </a:endParaRPr>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97560" y="1358900"/>
            <a:ext cx="4099560" cy="458533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2</a:t>
            </a:r>
            <a:r>
              <a:rPr lang="en-US" altLang="zh-CN" sz="5400" b="1" dirty="0">
                <a:latin typeface="+mj-ea"/>
                <a:ea typeface="+mj-ea"/>
              </a:rPr>
              <a:t>.1.1 </a:t>
            </a:r>
            <a:endParaRPr lang="en-US" altLang="zh-CN" sz="5400" b="1" dirty="0">
              <a:latin typeface="+mj-ea"/>
              <a:ea typeface="+mj-ea"/>
            </a:endParaRPr>
          </a:p>
          <a:p>
            <a:pPr>
              <a:lnSpc>
                <a:spcPct val="150000"/>
              </a:lnSpc>
            </a:pPr>
            <a:r>
              <a:rPr lang="zh-CN" sz="5400" b="1" dirty="0">
                <a:latin typeface="+mj-ea"/>
                <a:ea typeface="+mj-ea"/>
              </a:rPr>
              <a:t>利用</a:t>
            </a:r>
            <a:r>
              <a:rPr lang="en-US" altLang="zh-CN" sz="5400" b="1" dirty="0">
                <a:latin typeface="+mj-ea"/>
                <a:ea typeface="+mj-ea"/>
              </a:rPr>
              <a:t>Excel</a:t>
            </a:r>
            <a:r>
              <a:rPr lang="zh-CN" altLang="en-US" sz="5400" b="1" dirty="0">
                <a:latin typeface="+mj-ea"/>
                <a:ea typeface="+mj-ea"/>
              </a:rPr>
              <a:t>计算</a:t>
            </a:r>
            <a:endParaRPr lang="zh-CN" altLang="en-US" sz="5400" b="1" dirty="0">
              <a:latin typeface="+mj-ea"/>
              <a:ea typeface="+mj-ea"/>
            </a:endParaRPr>
          </a:p>
          <a:p>
            <a:pPr>
              <a:lnSpc>
                <a:spcPct val="150000"/>
              </a:lnSpc>
            </a:pPr>
            <a:r>
              <a:rPr lang="zh-CN" altLang="en-US" sz="5400" b="1" dirty="0">
                <a:latin typeface="+mj-ea"/>
                <a:ea typeface="+mj-ea"/>
              </a:rPr>
              <a:t>复利终值</a:t>
            </a:r>
            <a:endParaRPr lang="zh-CN" altLang="en-US"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6046">
        <p:blinds dir="vert"/>
      </p:transition>
    </mc:Choice>
    <mc:Fallback>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nvSpPr>
        <p:spPr>
          <a:xfrm>
            <a:off x="2127097" y="1781720"/>
            <a:ext cx="8083043" cy="1861185"/>
          </a:xfrm>
          <a:prstGeom prst="rect">
            <a:avLst/>
          </a:prstGeom>
          <a:noFill/>
        </p:spPr>
        <p:txBody>
          <a:bodyPr wrap="square" rtlCol="0">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rPr>
              <a:t>THANKS</a:t>
            </a:r>
            <a:endPar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endParaRPr>
          </a:p>
        </p:txBody>
      </p:sp>
      <p:sp>
        <p:nvSpPr>
          <p:cNvPr id="16" name="矩形 15"/>
          <p:cNvSpPr/>
          <p:nvPr/>
        </p:nvSpPr>
        <p:spPr>
          <a:xfrm>
            <a:off x="1977538" y="3866428"/>
            <a:ext cx="7840553" cy="583565"/>
          </a:xfrm>
          <a:prstGeom prst="rect">
            <a:avLst/>
          </a:prstGeom>
        </p:spPr>
        <p:txBody>
          <a:bodyPr wrap="square">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观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看</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504190" y="1243965"/>
            <a:ext cx="11085195" cy="159448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2-1</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李丽将10 000元投资购买理财产品，年利率为10%，分别计算第1年末、第2年末和第3年末的本利和是多少？</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Picture 7"/>
          <p:cNvPicPr>
            <a:picLocks noChangeAspect="1" noChangeArrowheads="1"/>
          </p:cNvPicPr>
          <p:nvPr>
            <p:custDataLst>
              <p:tags r:id="rId1"/>
            </p:custDataLst>
          </p:nvPr>
        </p:nvPicPr>
        <p:blipFill>
          <a:blip r:embed="rId2" cstate="print">
            <a:lum bright="-10000"/>
          </a:blip>
          <a:srcRect/>
          <a:stretch>
            <a:fillRect/>
          </a:stretch>
        </p:blipFill>
        <p:spPr bwMode="auto">
          <a:xfrm>
            <a:off x="3236595" y="3325495"/>
            <a:ext cx="4521835" cy="2616200"/>
          </a:xfrm>
          <a:prstGeom prst="ellipse">
            <a:avLst/>
          </a:prstGeom>
          <a:ln>
            <a:noFill/>
          </a:ln>
          <a:effectLst>
            <a:softEdge rad="112500"/>
          </a:effectLst>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69290" y="904875"/>
            <a:ext cx="9777095"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5000"/>
              </a:lnSpc>
              <a:spcBef>
                <a:spcPts val="0"/>
              </a:spcBef>
              <a:spcAft>
                <a:spcPts val="0"/>
              </a:spcAft>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（1）复利终值的概念</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终值指货币资金未来的价值，即一定量的资金在将来某一时点的价值，表现为</a:t>
            </a:r>
            <a:r>
              <a:rPr lang="zh-CN">
                <a:solidFill>
                  <a:srgbClr val="ED028C"/>
                </a:solidFill>
                <a:ea typeface="微软雅黑" panose="020B0503020204020204" charset="-122"/>
                <a:sym typeface="+mn-ea"/>
              </a:rPr>
              <a:t>本利和</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。复利终值则是指按复利计算若干期以后的</a:t>
            </a:r>
            <a:r>
              <a:rPr lang="zh-CN">
                <a:solidFill>
                  <a:srgbClr val="ED028C"/>
                </a:solidFill>
                <a:ea typeface="微软雅黑" panose="020B0503020204020204" charset="-122"/>
                <a:sym typeface="+mn-ea"/>
              </a:rPr>
              <a:t>本利和。</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（2 ）复利终值的计算公式</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复利终值的计算公式为</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zh-CN">
                <a:solidFill>
                  <a:srgbClr val="ED028C"/>
                </a:solidFill>
                <a:ea typeface="微软雅黑" panose="020B0503020204020204" charset="-122"/>
                <a:sym typeface="+mn-ea"/>
              </a:rPr>
              <a:t>F = P ×(1 ＋i )</a:t>
            </a:r>
            <a:r>
              <a:rPr lang="zh-CN" baseline="30000">
                <a:solidFill>
                  <a:srgbClr val="ED028C"/>
                </a:solidFill>
                <a:uFillTx/>
                <a:ea typeface="微软雅黑" panose="020B0503020204020204" charset="-122"/>
                <a:sym typeface="+mn-ea"/>
              </a:rPr>
              <a:t>n</a:t>
            </a:r>
            <a:r>
              <a:rPr lang="en-US" altLang="zh-CN" baseline="30000">
                <a:solidFill>
                  <a:srgbClr val="ED028C"/>
                </a:solidFill>
                <a:uFillTx/>
                <a:ea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或</a:t>
            </a:r>
            <a:r>
              <a:rPr lang="zh-CN">
                <a:solidFill>
                  <a:srgbClr val="ED028C"/>
                </a:solidFill>
                <a:ea typeface="微软雅黑" panose="020B0503020204020204" charset="-122"/>
                <a:sym typeface="+mn-ea"/>
              </a:rPr>
              <a:t>F= P ×(F/P,i,n)</a:t>
            </a:r>
            <a:endParaRPr lang="zh-CN">
              <a:solidFill>
                <a:srgbClr val="ED028C"/>
              </a:solidFill>
              <a:ea typeface="微软雅黑" panose="020B0503020204020204" charset="-122"/>
              <a:sym typeface="+mn-ea"/>
            </a:endParaRPr>
          </a:p>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式中</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 F —— 终值；</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P —— 现值；</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i—— 利率 ( 折现率 )；</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en-US" altLang="zh-CN">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n—— 期数；</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复利终值系数：符号（F/P，i，n）=（1+i）</a:t>
            </a:r>
            <a:r>
              <a:rPr lang="zh-CN" altLang="en-US" baseline="30000">
                <a:solidFill>
                  <a:schemeClr val="tx1"/>
                </a:solidFill>
                <a:uFillTx/>
                <a:latin typeface="微软雅黑" panose="020B0503020204020204" charset="-122"/>
                <a:ea typeface="微软雅黑" panose="020B0503020204020204" charset="-122"/>
                <a:cs typeface="微软雅黑" panose="020B0503020204020204" charset="-122"/>
                <a:sym typeface="+mn-ea"/>
              </a:rPr>
              <a:t>n</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,在财务管理中相关数字可以通过直接计算或查找复利终值系数表获得。</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35000"/>
              </a:lnSpc>
              <a:spcBef>
                <a:spcPts val="0"/>
              </a:spcBef>
              <a:spcAft>
                <a:spcPts val="0"/>
              </a:spcAft>
            </a:pP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在Excel中可以利用</a:t>
            </a:r>
            <a:r>
              <a:rPr lang="zh-CN">
                <a:solidFill>
                  <a:srgbClr val="ED028C"/>
                </a:solidFill>
                <a:ea typeface="微软雅黑" panose="020B0503020204020204" charset="-122"/>
                <a:sym typeface="+mn-ea"/>
              </a:rPr>
              <a:t>FV函数</a:t>
            </a:r>
            <a:r>
              <a:rPr lang="zh-CN" altLang="en-US">
                <a:solidFill>
                  <a:schemeClr val="tx1"/>
                </a:solidFill>
                <a:latin typeface="微软雅黑" panose="020B0503020204020204" charset="-122"/>
                <a:ea typeface="微软雅黑" panose="020B0503020204020204" charset="-122"/>
                <a:cs typeface="微软雅黑" panose="020B0503020204020204" charset="-122"/>
                <a:sym typeface="+mn-ea"/>
              </a:rPr>
              <a:t>直接计算复利终值。</a:t>
            </a: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745490" y="1028065"/>
            <a:ext cx="1827530"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en-US" altLang="zh-CN" sz="2400" b="1" baseline="30000" dirty="0" smtClean="0">
                <a:solidFill>
                  <a:srgbClr val="FFFFFF"/>
                </a:solidFill>
                <a:latin typeface="+mj-ea"/>
                <a:ea typeface="+mj-ea"/>
                <a:sym typeface="+mn-ea"/>
              </a:rPr>
              <a:t>1.</a:t>
            </a:r>
            <a:r>
              <a:rPr lang="zh-CN" altLang="en-US" sz="2400" b="1" baseline="30000" dirty="0" smtClean="0">
                <a:solidFill>
                  <a:srgbClr val="FFFFFF"/>
                </a:solidFill>
                <a:latin typeface="+mj-ea"/>
                <a:ea typeface="+mj-ea"/>
                <a:sym typeface="+mn-ea"/>
              </a:rPr>
              <a:t>认识复利终值</a:t>
            </a:r>
            <a:endParaRPr lang="zh-CN" altLang="en-US" sz="2400" b="1" baseline="30000" dirty="0" smtClean="0">
              <a:solidFill>
                <a:srgbClr val="FFFFFF"/>
              </a:solidFill>
              <a:latin typeface="+mj-ea"/>
              <a:ea typeface="+mj-ea"/>
            </a:endParaRPr>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39395" y="760095"/>
            <a:ext cx="11001375"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20000"/>
              </a:lnSpc>
              <a:spcBef>
                <a:spcPts val="0"/>
              </a:spcBef>
              <a:spcAft>
                <a:spcPts val="0"/>
              </a:spcAft>
            </a:pP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pP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（1 ）函数归属</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pPr>
            <a:r>
              <a:rPr lang="en-US" altLang="zh-CN" sz="16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FV 函数为财务函数。</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pP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（2 ）函数功能</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pPr>
            <a:r>
              <a:rPr lang="en-US" altLang="zh-CN" sz="16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FV 函数用于根据固定利率计算投资的终值。 Excel 用户可以将 FV函数与定期付款、固定付款或一次付清总额付款结合使用。</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pP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（3）语法表达</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20000"/>
              </a:lnSpc>
              <a:spcBef>
                <a:spcPts val="0"/>
              </a:spcBef>
              <a:spcAft>
                <a:spcPts val="0"/>
              </a:spcAft>
            </a:pP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  FV 函数的语法表达为 </a:t>
            </a:r>
            <a:r>
              <a:rPr lang="zh-CN" sz="1600">
                <a:solidFill>
                  <a:srgbClr val="ED028C"/>
                </a:solidFill>
                <a:ea typeface="微软雅黑" panose="020B0503020204020204" charset="-122"/>
                <a:sym typeface="+mn-ea"/>
              </a:rPr>
              <a:t>FV(利率,支付总期数,定期支付额，[现值]，[是否期初支付]。</a:t>
            </a:r>
            <a:endParaRPr lang="zh-CN" sz="1600">
              <a:solidFill>
                <a:srgbClr val="ED028C"/>
              </a:solidFill>
              <a:ea typeface="微软雅黑" panose="020B0503020204020204" charset="-122"/>
              <a:sym typeface="+mn-ea"/>
            </a:endParaRPr>
          </a:p>
          <a:p>
            <a:pPr algn="l">
              <a:lnSpc>
                <a:spcPct val="120000"/>
              </a:lnSpc>
              <a:spcBef>
                <a:spcPts val="0"/>
              </a:spcBef>
              <a:spcAft>
                <a:spcPts val="0"/>
              </a:spcAft>
            </a:pPr>
            <a:r>
              <a:rPr lang="zh-CN" sz="1600">
                <a:solidFill>
                  <a:schemeClr val="tx1"/>
                </a:solidFill>
                <a:ea typeface="微软雅黑" panose="020B0503020204020204" charset="-122"/>
                <a:sym typeface="+mn-ea"/>
              </a:rPr>
              <a:t>（4）语法参数</a:t>
            </a:r>
            <a:endParaRPr lang="zh-CN" sz="1600">
              <a:solidFill>
                <a:schemeClr val="tx1"/>
              </a:solidFill>
              <a:ea typeface="微软雅黑" panose="020B0503020204020204" charset="-122"/>
              <a:sym typeface="+mn-ea"/>
            </a:endParaRPr>
          </a:p>
          <a:p>
            <a:pPr algn="l">
              <a:lnSpc>
                <a:spcPct val="100000"/>
              </a:lnSpc>
            </a:pPr>
            <a:endParaRPr lang="zh-CN" sz="1600">
              <a:solidFill>
                <a:srgbClr val="ED028C"/>
              </a:solidFill>
              <a:ea typeface="微软雅黑" panose="020B0503020204020204" charset="-122"/>
              <a:sym typeface="+mn-ea"/>
            </a:endParaRPr>
          </a:p>
          <a:p>
            <a:pPr algn="l">
              <a:lnSpc>
                <a:spcPct val="100000"/>
              </a:lnSpc>
            </a:pPr>
            <a:endParaRPr lang="zh-CN" sz="1600">
              <a:solidFill>
                <a:srgbClr val="ED028C"/>
              </a:solidFill>
              <a:ea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00000"/>
              </a:lnSpc>
            </a:pPr>
            <a:endParaRPr lang="zh-CN" altLang="en-US">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238760" y="760095"/>
            <a:ext cx="1781175" cy="59245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lnSpc>
                <a:spcPts val="2880"/>
              </a:lnSpc>
            </a:pPr>
            <a:r>
              <a:rPr lang="en-US" sz="2800" b="1" baseline="30000" dirty="0">
                <a:solidFill>
                  <a:srgbClr val="FFFFFF"/>
                </a:solidFill>
                <a:latin typeface="+mj-ea"/>
                <a:ea typeface="+mj-ea"/>
              </a:rPr>
              <a:t>2.FV</a:t>
            </a:r>
            <a:r>
              <a:rPr lang="zh-CN" altLang="en-US" sz="2800" b="1" baseline="30000" dirty="0">
                <a:solidFill>
                  <a:srgbClr val="FFFFFF"/>
                </a:solidFill>
                <a:latin typeface="+mj-ea"/>
                <a:ea typeface="+mj-ea"/>
              </a:rPr>
              <a:t>函数</a:t>
            </a:r>
            <a:endParaRPr lang="zh-CN" altLang="en-US" sz="2800" b="1" baseline="30000" dirty="0">
              <a:solidFill>
                <a:srgbClr val="FFFFFF"/>
              </a:solidFill>
              <a:latin typeface="+mj-ea"/>
              <a:ea typeface="+mj-ea"/>
            </a:endParaRPr>
          </a:p>
        </p:txBody>
      </p:sp>
      <p:pic>
        <p:nvPicPr>
          <p:cNvPr id="41" name="图片 4"/>
          <p:cNvPicPr>
            <a:picLocks noChangeAspect="1"/>
          </p:cNvPicPr>
          <p:nvPr/>
        </p:nvPicPr>
        <p:blipFill>
          <a:blip r:embed="rId1"/>
          <a:stretch>
            <a:fillRect/>
          </a:stretch>
        </p:blipFill>
        <p:spPr>
          <a:xfrm>
            <a:off x="2397760" y="3512185"/>
            <a:ext cx="5001260" cy="2733675"/>
          </a:xfrm>
          <a:prstGeom prst="rect">
            <a:avLst/>
          </a:prstGeom>
          <a:noFill/>
          <a:ln>
            <a:noFill/>
          </a:ln>
        </p:spPr>
      </p:pic>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SPECIAL_SOURCE" val="bdnull"/>
</p:tagLst>
</file>

<file path=ppt/tags/tag106.xml><?xml version="1.0" encoding="utf-8"?>
<p:tagLst xmlns:p="http://schemas.openxmlformats.org/presentationml/2006/main">
  <p:tag name="REFSHAPE" val="244664388"/>
  <p:tag name="KSO_WM_UNIT_PLACING_PICTURE_USER_VIEWPORT" val="{&quot;height&quot;:1814.3748031496064,&quot;width&quot;:3136.2755905511813}"/>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REFSHAPE" val="244664388"/>
  <p:tag name="KSO_WM_UNIT_PLACING_PICTURE_USER_VIEWPORT" val="{&quot;height&quot;:1814.3748031496064,&quot;width&quot;:3136.2755905511813}"/>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BEAUTIFY_FLAG" val="#wm#"/>
  <p:tag name="KSO_WM_TEMPLATE_CATEGORY" val="custom"/>
  <p:tag name="KSO_WM_TEMPLATE_INDEX" val="20205081"/>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PECIAL_SOURCE" val="bdnull"/>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BEAUTIFY_FLAG" val="#wm#"/>
  <p:tag name="KSO_WM_TEMPLATE_CATEGORY" val="custom"/>
  <p:tag name="KSO_WM_TEMPLATE_INDEX" val="20205081"/>
</p:tagLst>
</file>

<file path=ppt/tags/tag125.xml><?xml version="1.0" encoding="utf-8"?>
<p:tagLst xmlns:p="http://schemas.openxmlformats.org/presentationml/2006/main">
  <p:tag name="KSO_WM_BEAUTIFY_FLAG" val="#wm#"/>
  <p:tag name="KSO_WM_TEMPLATE_CATEGORY" val="custom"/>
  <p:tag name="KSO_WM_TEMPLATE_INDEX" val="20205081"/>
</p:tagLst>
</file>

<file path=ppt/tags/tag126.xml><?xml version="1.0" encoding="utf-8"?>
<p:tagLst xmlns:p="http://schemas.openxmlformats.org/presentationml/2006/main">
  <p:tag name="KSO_WM_BEAUTIFY_FLAG" val="#wm#"/>
  <p:tag name="KSO_WM_TEMPLATE_CATEGORY" val="custom"/>
  <p:tag name="KSO_WM_TEMPLATE_INDEX" val="20205081"/>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wm#"/>
  <p:tag name="KSO_WM_TEMPLATE_CATEGORY" val="custom"/>
  <p:tag name="KSO_WM_TEMPLATE_INDEX" val="20205081"/>
</p:tagLst>
</file>

<file path=ppt/tags/tag129.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205081"/>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BEAUTIFY_FLAG" val="#wm#"/>
  <p:tag name="KSO_WM_TEMPLATE_CATEGORY" val="custom"/>
  <p:tag name="KSO_WM_TEMPLATE_INDEX" val="20205081"/>
</p:tagLst>
</file>

<file path=ppt/tags/tag133.xml><?xml version="1.0" encoding="utf-8"?>
<p:tagLst xmlns:p="http://schemas.openxmlformats.org/presentationml/2006/main">
  <p:tag name="KSO_WM_BEAUTIFY_FLAG" val="#wm#"/>
  <p:tag name="KSO_WM_TEMPLATE_CATEGORY" val="custom"/>
  <p:tag name="KSO_WM_TEMPLATE_INDEX" val="20205081"/>
</p:tagLst>
</file>

<file path=ppt/tags/tag134.xml><?xml version="1.0" encoding="utf-8"?>
<p:tagLst xmlns:p="http://schemas.openxmlformats.org/presentationml/2006/main">
  <p:tag name="KSO_WM_BEAUTIFY_FLAG" val="#wm#"/>
  <p:tag name="KSO_WM_TEMPLATE_CATEGORY" val="custom"/>
  <p:tag name="KSO_WM_TEMPLATE_INDEX" val="20205081"/>
</p:tagLst>
</file>

<file path=ppt/tags/tag135.xml><?xml version="1.0" encoding="utf-8"?>
<p:tagLst xmlns:p="http://schemas.openxmlformats.org/presentationml/2006/main">
  <p:tag name="KSO_WM_BEAUTIFY_FLAG" val="#wm#"/>
  <p:tag name="KSO_WM_TEMPLATE_CATEGORY" val="custom"/>
  <p:tag name="KSO_WM_TEMPLATE_INDEX" val="20205081"/>
</p:tagLst>
</file>

<file path=ppt/tags/tag136.xml><?xml version="1.0" encoding="utf-8"?>
<p:tagLst xmlns:p="http://schemas.openxmlformats.org/presentationml/2006/main">
  <p:tag name="KSO_WM_BEAUTIFY_FLAG" val="#wm#"/>
  <p:tag name="KSO_WM_TEMPLATE_CATEGORY" val="custom"/>
  <p:tag name="KSO_WM_TEMPLATE_INDEX" val="20205081"/>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38.xml><?xml version="1.0" encoding="utf-8"?>
<p:tagLst xmlns:p="http://schemas.openxmlformats.org/presentationml/2006/main">
  <p:tag name="KSO_WM_BEAUTIFY_FLAG" val="#wm#"/>
  <p:tag name="KSO_WM_TEMPLATE_CATEGORY" val="custom"/>
  <p:tag name="KSO_WM_TEMPLATE_INDEX" val="20205081"/>
</p:tagLst>
</file>

<file path=ppt/tags/tag139.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5081"/>
</p:tagLst>
</file>

<file path=ppt/tags/tag141.xml><?xml version="1.0" encoding="utf-8"?>
<p:tagLst xmlns:p="http://schemas.openxmlformats.org/presentationml/2006/main">
  <p:tag name="KSO_WM_BEAUTIFY_FLAG" val="#wm#"/>
  <p:tag name="KSO_WM_TEMPLATE_CATEGORY" val="custom"/>
  <p:tag name="KSO_WM_TEMPLATE_INDEX" val="20205081"/>
</p:tagLst>
</file>

<file path=ppt/tags/tag142.xml><?xml version="1.0" encoding="utf-8"?>
<p:tagLst xmlns:p="http://schemas.openxmlformats.org/presentationml/2006/main">
  <p:tag name="KSO_WM_BEAUTIFY_FLAG" val="#wm#"/>
  <p:tag name="KSO_WM_TEMPLATE_CATEGORY" val="custom"/>
  <p:tag name="KSO_WM_TEMPLATE_INDEX" val="20205081"/>
</p:tagLst>
</file>

<file path=ppt/tags/tag143.xml><?xml version="1.0" encoding="utf-8"?>
<p:tagLst xmlns:p="http://schemas.openxmlformats.org/presentationml/2006/main">
  <p:tag name="resource_record_key" val="{&quot;71&quot;:[76235679512]}"/>
  <p:tag name="commondata" val="eyJjb3VudCI6MjksImhkaWQiOiI2MzMxNDgwYjc4MzU0ZWIwMDZkMTAzYzUzOWU2N2VkOCIsInVzZXJDb3VudCI6Mjh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4.3.3"/>
</p:tagLst>
</file>

<file path=ppt/tags/tag64.xml><?xml version="1.0" encoding="utf-8"?>
<p:tagLst xmlns:p="http://schemas.openxmlformats.org/presentationml/2006/main">
  <p:tag name="KSO_WM_DIAGRAM_VIRTUALLY_FRAME" val="{&quot;height&quot;:313.0173228346457,&quot;left&quot;:160.77488188976378,&quot;top&quot;:175.58110236220472,&quot;width&quot;:793.2}"/>
</p:tagLst>
</file>

<file path=ppt/tags/tag65.xml><?xml version="1.0" encoding="utf-8"?>
<p:tagLst xmlns:p="http://schemas.openxmlformats.org/presentationml/2006/main">
  <p:tag name="KSO_WM_DIAGRAM_VIRTUALLY_FRAME" val="{&quot;height&quot;:313.0173228346457,&quot;left&quot;:160.77488188976378,&quot;top&quot;:175.58110236220472,&quot;width&quot;:793.2}"/>
</p:tagLst>
</file>

<file path=ppt/tags/tag66.xml><?xml version="1.0" encoding="utf-8"?>
<p:tagLst xmlns:p="http://schemas.openxmlformats.org/presentationml/2006/main">
  <p:tag name="KSO_WM_DIAGRAM_VIRTUALLY_FRAME" val="{&quot;height&quot;:313.0173228346457,&quot;left&quot;:160.77488188976378,&quot;top&quot;:175.58110236220472,&quot;width&quot;:793.2}"/>
</p:tagLst>
</file>

<file path=ppt/tags/tag67.xml><?xml version="1.0" encoding="utf-8"?>
<p:tagLst xmlns:p="http://schemas.openxmlformats.org/presentationml/2006/main">
  <p:tag name="KSO_WM_DIAGRAM_VIRTUALLY_FRAME" val="{&quot;height&quot;:313.0173228346457,&quot;left&quot;:160.77488188976378,&quot;top&quot;:175.58110236220472,&quot;width&quot;:793.2}"/>
</p:tagLst>
</file>

<file path=ppt/tags/tag68.xml><?xml version="1.0" encoding="utf-8"?>
<p:tagLst xmlns:p="http://schemas.openxmlformats.org/presentationml/2006/main">
  <p:tag name="KSO_WM_DIAGRAM_VIRTUALLY_FRAME" val="{&quot;height&quot;:313.0173228346457,&quot;left&quot;:160.77488188976378,&quot;top&quot;:175.58110236220472,&quot;width&quot;:793.2}"/>
</p:tagLst>
</file>

<file path=ppt/tags/tag69.xml><?xml version="1.0" encoding="utf-8"?>
<p:tagLst xmlns:p="http://schemas.openxmlformats.org/presentationml/2006/main">
  <p:tag name="KSO_WM_DIAGRAM_VIRTUALLY_FRAME" val="{&quot;height&quot;:313.0173228346457,&quot;left&quot;:160.77488188976378,&quot;top&quot;:175.58110236220472,&quot;width&quot;:793.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13.0173228346457,&quot;left&quot;:160.77488188976378,&quot;top&quot;:175.58110236220472,&quot;width&quot;:793.2}"/>
</p:tagLst>
</file>

<file path=ppt/tags/tag71.xml><?xml version="1.0" encoding="utf-8"?>
<p:tagLst xmlns:p="http://schemas.openxmlformats.org/presentationml/2006/main">
  <p:tag name="KSO_WM_DIAGRAM_VIRTUALLY_FRAME" val="{&quot;height&quot;:313.0173228346457,&quot;left&quot;:160.77488188976378,&quot;top&quot;:175.58110236220472,&quot;width&quot;:793.2}"/>
</p:tagLst>
</file>

<file path=ppt/tags/tag72.xml><?xml version="1.0" encoding="utf-8"?>
<p:tagLst xmlns:p="http://schemas.openxmlformats.org/presentationml/2006/main">
  <p:tag name="KSO_WM_DIAGRAM_VIRTUALLY_FRAME" val="{&quot;height&quot;:313.0173228346457,&quot;left&quot;:160.77488188976378,&quot;top&quot;:175.58110236220472,&quot;width&quot;:793.2}"/>
</p:tagLst>
</file>

<file path=ppt/tags/tag73.xml><?xml version="1.0" encoding="utf-8"?>
<p:tagLst xmlns:p="http://schemas.openxmlformats.org/presentationml/2006/main">
  <p:tag name="KSO_WM_DIAGRAM_VIRTUALLY_FRAME" val="{&quot;height&quot;:313.0173228346457,&quot;left&quot;:160.77488188976378,&quot;top&quot;:175.58110236220472,&quot;width&quot;:793.2}"/>
</p:tagLst>
</file>

<file path=ppt/tags/tag74.xml><?xml version="1.0" encoding="utf-8"?>
<p:tagLst xmlns:p="http://schemas.openxmlformats.org/presentationml/2006/main">
  <p:tag name="KSO_WM_DIAGRAM_VIRTUALLY_FRAME" val="{&quot;height&quot;:313.0173228346457,&quot;left&quot;:160.77488188976378,&quot;top&quot;:175.58110236220472,&quot;width&quot;:793.2}"/>
</p:tagLst>
</file>

<file path=ppt/tags/tag75.xml><?xml version="1.0" encoding="utf-8"?>
<p:tagLst xmlns:p="http://schemas.openxmlformats.org/presentationml/2006/main">
  <p:tag name="KSO_WM_DIAGRAM_VIRTUALLY_FRAME" val="{&quot;height&quot;:313.0173228346457,&quot;left&quot;:160.77488188976378,&quot;top&quot;:175.58110236220472,&quot;width&quot;:793.2}"/>
</p:tagLst>
</file>

<file path=ppt/tags/tag76.xml><?xml version="1.0" encoding="utf-8"?>
<p:tagLst xmlns:p="http://schemas.openxmlformats.org/presentationml/2006/main">
  <p:tag name="KSO_WM_DIAGRAM_VIRTUALLY_FRAME" val="{&quot;height&quot;:313.0173228346457,&quot;left&quot;:160.77488188976378,&quot;top&quot;:175.58110236220472,&quot;width&quot;:793.2}"/>
</p:tagLst>
</file>

<file path=ppt/tags/tag77.xml><?xml version="1.0" encoding="utf-8"?>
<p:tagLst xmlns:p="http://schemas.openxmlformats.org/presentationml/2006/main">
  <p:tag name="KSO_WM_DIAGRAM_VIRTUALLY_FRAME" val="{&quot;height&quot;:313.0173228346457,&quot;left&quot;:160.77488188976378,&quot;top&quot;:175.58110236220472,&quot;width&quot;:793.2}"/>
</p:tagLst>
</file>

<file path=ppt/tags/tag78.xml><?xml version="1.0" encoding="utf-8"?>
<p:tagLst xmlns:p="http://schemas.openxmlformats.org/presentationml/2006/main">
  <p:tag name="KSO_WM_DIAGRAM_VIRTUALLY_FRAME" val="{&quot;height&quot;:313.0173228346457,&quot;left&quot;:160.77488188976378,&quot;top&quot;:175.58110236220472,&quot;width&quot;:793.2}"/>
</p:tagLst>
</file>

<file path=ppt/tags/tag79.xml><?xml version="1.0" encoding="utf-8"?>
<p:tagLst xmlns:p="http://schemas.openxmlformats.org/presentationml/2006/main">
  <p:tag name="KSO_WM_DIAGRAM_VIRTUALLY_FRAME" val="{&quot;height&quot;:313.0173228346457,&quot;left&quot;:160.77488188976378,&quot;top&quot;:175.58110236220472,&quot;width&quot;:793.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13.0173228346457,&quot;left&quot;:160.77488188976378,&quot;top&quot;:175.58110236220472,&quot;width&quot;:793.2}"/>
</p:tagLst>
</file>

<file path=ppt/tags/tag81.xml><?xml version="1.0" encoding="utf-8"?>
<p:tagLst xmlns:p="http://schemas.openxmlformats.org/presentationml/2006/main">
  <p:tag name="KSO_WM_DIAGRAM_VIRTUALLY_FRAME" val="{&quot;height&quot;:313.0173228346457,&quot;left&quot;:160.77488188976378,&quot;top&quot;:175.58110236220472,&quot;width&quot;:793.2}"/>
</p:tagLst>
</file>

<file path=ppt/tags/tag82.xml><?xml version="1.0" encoding="utf-8"?>
<p:tagLst xmlns:p="http://schemas.openxmlformats.org/presentationml/2006/main">
  <p:tag name="KSO_WM_DIAGRAM_VIRTUALLY_FRAME" val="{&quot;height&quot;:313.0173228346457,&quot;left&quot;:160.77488188976378,&quot;top&quot;:175.58110236220472,&quot;width&quot;:793.2}"/>
</p:tagLst>
</file>

<file path=ppt/tags/tag83.xml><?xml version="1.0" encoding="utf-8"?>
<p:tagLst xmlns:p="http://schemas.openxmlformats.org/presentationml/2006/main">
  <p:tag name="KSO_WM_DIAGRAM_VIRTUALLY_FRAME" val="{&quot;height&quot;:313.0173228346457,&quot;left&quot;:160.77488188976378,&quot;top&quot;:175.58110236220472,&quot;width&quot;:793.2}"/>
</p:tagLst>
</file>

<file path=ppt/tags/tag84.xml><?xml version="1.0" encoding="utf-8"?>
<p:tagLst xmlns:p="http://schemas.openxmlformats.org/presentationml/2006/main">
  <p:tag name="KSO_WM_DIAGRAM_VIRTUALLY_FRAME" val="{&quot;height&quot;:313.0173228346457,&quot;left&quot;:160.77488188976378,&quot;top&quot;:175.58110236220472,&quot;width&quot;:793.2}"/>
</p:tagLst>
</file>

<file path=ppt/tags/tag85.xml><?xml version="1.0" encoding="utf-8"?>
<p:tagLst xmlns:p="http://schemas.openxmlformats.org/presentationml/2006/main">
  <p:tag name="KSO_WM_DIAGRAM_VIRTUALLY_FRAME" val="{&quot;height&quot;:313.0173228346457,&quot;left&quot;:160.77488188976378,&quot;top&quot;:175.58110236220472,&quot;width&quot;:793.2}"/>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REFSHAPE" val="244664388"/>
  <p:tag name="KSO_WM_UNIT_PLACING_PICTURE_USER_VIEWPORT" val="{&quot;height&quot;:1814.3748031496064,&quot;width&quot;:3136.2755905511813}"/>
</p:tagLst>
</file>

<file path=ppt/tags/tag93.xml><?xml version="1.0" encoding="utf-8"?>
<p:tagLst xmlns:p="http://schemas.openxmlformats.org/presentationml/2006/main">
  <p:tag name="KSO_WM_BEAUTIFY_FLAG" val="#wm#"/>
  <p:tag name="KSO_WM_TEMPLATE_CATEGORY" val="custom"/>
  <p:tag name="KSO_WM_TEMPLATE_INDEX" val="20205081"/>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REFSHAPE" val="244664388"/>
  <p:tag name="KSO_WM_UNIT_PLACING_PICTURE_USER_VIEWPORT" val="{&quot;height&quot;:1814.3748031496064,&quot;width&quot;:3136.2755905511813}"/>
</p:tagLst>
</file>

<file path=ppt/theme/theme1.xml><?xml version="1.0" encoding="utf-8"?>
<a:theme xmlns:a="http://schemas.openxmlformats.org/drawingml/2006/main" name="Office 主题​​">
  <a:themeElements>
    <a:clrScheme name="">
      <a:dk1>
        <a:srgbClr val="000000"/>
      </a:dk1>
      <a:lt1>
        <a:srgbClr val="FFFFFF"/>
      </a:lt1>
      <a:dk2>
        <a:srgbClr val="133930"/>
      </a:dk2>
      <a:lt2>
        <a:srgbClr val="F6FCFA"/>
      </a:lt2>
      <a:accent1>
        <a:srgbClr val="318F79"/>
      </a:accent1>
      <a:accent2>
        <a:srgbClr val="60BA91"/>
      </a:accent2>
      <a:accent3>
        <a:srgbClr val="78B47F"/>
      </a:accent3>
      <a:accent4>
        <a:srgbClr val="83A45A"/>
      </a:accent4>
      <a:accent5>
        <a:srgbClr val="A8A95A"/>
      </a:accent5>
      <a:accent6>
        <a:srgbClr val="C0A348"/>
      </a:accent6>
      <a:hlink>
        <a:srgbClr val="658BD5"/>
      </a:hlink>
      <a:folHlink>
        <a:srgbClr val="A16AA5"/>
      </a:folHlink>
    </a:clrScheme>
    <a:fontScheme name="aisfj1od">
      <a:majorFont>
        <a:latin typeface="Arial Narrow"/>
        <a:ea typeface="汉仪全唐诗简"/>
        <a:cs typeface=""/>
      </a:majorFont>
      <a:minorFont>
        <a:latin typeface="Arial Narrow"/>
        <a:ea typeface="汉仪全唐诗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8575" cmpd="sng">
          <a:solidFill>
            <a:schemeClr val="accent3">
              <a:lumMod val="50000"/>
            </a:schemeClr>
          </a:solidFill>
          <a:prstDash val="dash"/>
        </a:ln>
      </a:spPr>
      <a:bodyPr rtlCol="0" anchor="ctr"/>
      <a:lstStyle>
        <a:defPPr algn="ctr">
          <a:defRPr lang="zh-CN" altLang="en-US"/>
        </a:defPPr>
      </a:lstStyle>
      <a:style>
        <a:lnRef idx="2">
          <a:schemeClr val="accent6"/>
        </a:lnRef>
        <a:fillRef idx="1">
          <a:schemeClr val="lt1"/>
        </a:fillRef>
        <a:effectRef idx="0">
          <a:schemeClr val="accent6"/>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7258</Words>
  <Application>WPS 演示</Application>
  <PresentationFormat>宽屏</PresentationFormat>
  <Paragraphs>881</Paragraphs>
  <Slides>60</Slides>
  <Notes>20</Notes>
  <HiddenSlides>1</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60</vt:i4>
      </vt:variant>
    </vt:vector>
  </HeadingPairs>
  <TitlesOfParts>
    <vt:vector size="78" baseType="lpstr">
      <vt:lpstr>Arial</vt:lpstr>
      <vt:lpstr>宋体</vt:lpstr>
      <vt:lpstr>Wingdings</vt:lpstr>
      <vt:lpstr>思源宋体 CN</vt:lpstr>
      <vt:lpstr>Wingdings</vt:lpstr>
      <vt:lpstr>微软雅黑</vt:lpstr>
      <vt:lpstr>黑体</vt:lpstr>
      <vt:lpstr>汉仪全唐诗简</vt:lpstr>
      <vt:lpstr>标准粗黑</vt:lpstr>
      <vt:lpstr>汉仪文黑-75简</vt:lpstr>
      <vt:lpstr>Arial Narrow</vt:lpstr>
      <vt:lpstr>Times New Roman</vt:lpstr>
      <vt:lpstr>Arial Unicode MS</vt:lpstr>
      <vt:lpstr>Calibri</vt:lpstr>
      <vt:lpstr>微软雅黑 Light</vt:lpstr>
      <vt:lpstr>Office 主题​​</vt:lpstr>
      <vt:lpstr>WPS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美如蓝</dc:creator>
  <cp:lastModifiedBy>SJ1398607493</cp:lastModifiedBy>
  <cp:revision>402</cp:revision>
  <dcterms:created xsi:type="dcterms:W3CDTF">2021-06-20T12:49:00Z</dcterms:created>
  <dcterms:modified xsi:type="dcterms:W3CDTF">2024-06-05T16:10:59Z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4EA13C5AB85F4B6A9D77BE0955AFEEFF_13</vt:lpwstr>
  </property>
  <property fmtid="{D5CDD505-2E9C-101B-9397-08002B2CF9AE}" pid="3" name="KSOProductBuildVer">
    <vt:lpwstr>2052-12.1.0.16929</vt:lpwstr>
  </property>
  <property fmtid="{D5CDD505-2E9C-101B-9397-08002B2CF9AE}" pid="4" name="KSOTemplateUUID">
    <vt:lpwstr>v1.0_mb_Da+FHKf0X8MNbCS3kl8dyg==</vt:lpwstr>
  </property>
</Properties>
</file>