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3"/>
  </p:notesMasterIdLst>
  <p:handoutMasterIdLst>
    <p:handoutMasterId r:id="rId124"/>
  </p:handoutMasterIdLst>
  <p:sldIdLst>
    <p:sldId id="417" r:id="rId3"/>
    <p:sldId id="433" r:id="rId4"/>
    <p:sldId id="460" r:id="rId5"/>
    <p:sldId id="461" r:id="rId6"/>
    <p:sldId id="462" r:id="rId7"/>
    <p:sldId id="463" r:id="rId8"/>
    <p:sldId id="465" r:id="rId9"/>
    <p:sldId id="466" r:id="rId10"/>
    <p:sldId id="590" r:id="rId11"/>
    <p:sldId id="591" r:id="rId12"/>
    <p:sldId id="592" r:id="rId13"/>
    <p:sldId id="593" r:id="rId14"/>
    <p:sldId id="594" r:id="rId15"/>
    <p:sldId id="595" r:id="rId16"/>
    <p:sldId id="596" r:id="rId17"/>
    <p:sldId id="597" r:id="rId18"/>
    <p:sldId id="598" r:id="rId19"/>
    <p:sldId id="599" r:id="rId20"/>
    <p:sldId id="600" r:id="rId21"/>
    <p:sldId id="601" r:id="rId22"/>
    <p:sldId id="602" r:id="rId23"/>
    <p:sldId id="603" r:id="rId24"/>
    <p:sldId id="604" r:id="rId25"/>
    <p:sldId id="605" r:id="rId26"/>
    <p:sldId id="606" r:id="rId27"/>
    <p:sldId id="607" r:id="rId28"/>
    <p:sldId id="539" r:id="rId29"/>
    <p:sldId id="543" r:id="rId30"/>
    <p:sldId id="608" r:id="rId31"/>
    <p:sldId id="609" r:id="rId32"/>
    <p:sldId id="610" r:id="rId33"/>
    <p:sldId id="611" r:id="rId34"/>
    <p:sldId id="612" r:id="rId35"/>
    <p:sldId id="613" r:id="rId36"/>
    <p:sldId id="614" r:id="rId37"/>
    <p:sldId id="615" r:id="rId38"/>
    <p:sldId id="616" r:id="rId39"/>
    <p:sldId id="617" r:id="rId40"/>
    <p:sldId id="618" r:id="rId41"/>
    <p:sldId id="619" r:id="rId42"/>
    <p:sldId id="620" r:id="rId43"/>
    <p:sldId id="621" r:id="rId44"/>
    <p:sldId id="622" r:id="rId45"/>
    <p:sldId id="623" r:id="rId46"/>
    <p:sldId id="624" r:id="rId47"/>
    <p:sldId id="625" r:id="rId48"/>
    <p:sldId id="626" r:id="rId49"/>
    <p:sldId id="627" r:id="rId50"/>
    <p:sldId id="628" r:id="rId51"/>
    <p:sldId id="629" r:id="rId52"/>
    <p:sldId id="630" r:id="rId53"/>
    <p:sldId id="631" r:id="rId54"/>
    <p:sldId id="632" r:id="rId55"/>
    <p:sldId id="633" r:id="rId56"/>
    <p:sldId id="634" r:id="rId57"/>
    <p:sldId id="635" r:id="rId58"/>
    <p:sldId id="636" r:id="rId59"/>
    <p:sldId id="637" r:id="rId60"/>
    <p:sldId id="638" r:id="rId61"/>
    <p:sldId id="639" r:id="rId62"/>
    <p:sldId id="640" r:id="rId63"/>
    <p:sldId id="641" r:id="rId64"/>
    <p:sldId id="642" r:id="rId65"/>
    <p:sldId id="643" r:id="rId66"/>
    <p:sldId id="644" r:id="rId67"/>
    <p:sldId id="645" r:id="rId68"/>
    <p:sldId id="646" r:id="rId69"/>
    <p:sldId id="647" r:id="rId70"/>
    <p:sldId id="648" r:id="rId71"/>
    <p:sldId id="649" r:id="rId72"/>
    <p:sldId id="650" r:id="rId73"/>
    <p:sldId id="651" r:id="rId74"/>
    <p:sldId id="652" r:id="rId75"/>
    <p:sldId id="653" r:id="rId76"/>
    <p:sldId id="654" r:id="rId77"/>
    <p:sldId id="655" r:id="rId78"/>
    <p:sldId id="656" r:id="rId79"/>
    <p:sldId id="657" r:id="rId80"/>
    <p:sldId id="658" r:id="rId81"/>
    <p:sldId id="659" r:id="rId82"/>
    <p:sldId id="660" r:id="rId83"/>
    <p:sldId id="661" r:id="rId84"/>
    <p:sldId id="662" r:id="rId85"/>
    <p:sldId id="663" r:id="rId86"/>
    <p:sldId id="664" r:id="rId87"/>
    <p:sldId id="665" r:id="rId88"/>
    <p:sldId id="666" r:id="rId89"/>
    <p:sldId id="667" r:id="rId90"/>
    <p:sldId id="668" r:id="rId91"/>
    <p:sldId id="669" r:id="rId92"/>
    <p:sldId id="670" r:id="rId93"/>
    <p:sldId id="671" r:id="rId94"/>
    <p:sldId id="672" r:id="rId95"/>
    <p:sldId id="673" r:id="rId96"/>
    <p:sldId id="674" r:id="rId97"/>
    <p:sldId id="675" r:id="rId98"/>
    <p:sldId id="676" r:id="rId99"/>
    <p:sldId id="677" r:id="rId100"/>
    <p:sldId id="678" r:id="rId101"/>
    <p:sldId id="679" r:id="rId102"/>
    <p:sldId id="680" r:id="rId103"/>
    <p:sldId id="681" r:id="rId104"/>
    <p:sldId id="682" r:id="rId105"/>
    <p:sldId id="683" r:id="rId106"/>
    <p:sldId id="684" r:id="rId107"/>
    <p:sldId id="685" r:id="rId108"/>
    <p:sldId id="686" r:id="rId109"/>
    <p:sldId id="687" r:id="rId110"/>
    <p:sldId id="688" r:id="rId111"/>
    <p:sldId id="689" r:id="rId112"/>
    <p:sldId id="690" r:id="rId113"/>
    <p:sldId id="691" r:id="rId114"/>
    <p:sldId id="692" r:id="rId115"/>
    <p:sldId id="693" r:id="rId116"/>
    <p:sldId id="694" r:id="rId117"/>
    <p:sldId id="695" r:id="rId118"/>
    <p:sldId id="696" r:id="rId119"/>
    <p:sldId id="697" r:id="rId120"/>
    <p:sldId id="586" r:id="rId121"/>
    <p:sldId id="435" r:id="rId122"/>
  </p:sldIdLst>
  <p:sldSz cx="12192000" cy="6858000"/>
  <p:notesSz cx="6858000" cy="9144000"/>
  <p:custDataLst>
    <p:tags r:id="rId1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E5224"/>
    <a:srgbClr val="000000"/>
    <a:srgbClr val="C07D34"/>
    <a:srgbClr val="865F21"/>
    <a:srgbClr val="C69035"/>
    <a:srgbClr val="F6E1BD"/>
    <a:srgbClr val="C58E31"/>
    <a:srgbClr val="F9E6C4"/>
    <a:srgbClr val="C58338"/>
    <a:srgbClr val="FF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4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9" Type="http://schemas.openxmlformats.org/officeDocument/2006/relationships/tags" Target="tags/tag2.xml"/><Relationship Id="rId128" Type="http://schemas.openxmlformats.org/officeDocument/2006/relationships/commentAuthors" Target="commentAuthors.xml"/><Relationship Id="rId127" Type="http://schemas.openxmlformats.org/officeDocument/2006/relationships/tableStyles" Target="tableStyles.xml"/><Relationship Id="rId126" Type="http://schemas.openxmlformats.org/officeDocument/2006/relationships/viewProps" Target="viewProps.xml"/><Relationship Id="rId125" Type="http://schemas.openxmlformats.org/officeDocument/2006/relationships/presProps" Target="presProps.xml"/><Relationship Id="rId124" Type="http://schemas.openxmlformats.org/officeDocument/2006/relationships/handoutMaster" Target="handoutMasters/handoutMaster1.xml"/><Relationship Id="rId123" Type="http://schemas.openxmlformats.org/officeDocument/2006/relationships/notesMaster" Target="notesMasters/notesMaster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a:srcRect t="26934" r="20368" b="15233"/>
          <a:stretch>
            <a:fillRect/>
          </a:stretch>
        </p:blipFill>
        <p:spPr>
          <a:xfrm>
            <a:off x="-11430" y="-6350"/>
            <a:ext cx="12214860" cy="6870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1" name="图片 10"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a:off x="7620" y="-8890"/>
            <a:ext cx="4897434" cy="6480000"/>
          </a:xfrm>
          <a:prstGeom prst="rect">
            <a:avLst/>
          </a:prstGeom>
        </p:spPr>
      </p:pic>
      <p:pic>
        <p:nvPicPr>
          <p:cNvPr id="12" name="图片 1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flipH="1" flipV="1">
            <a:off x="8436657" y="371697"/>
            <a:ext cx="3750675" cy="648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图片 5"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rot="16200000">
            <a:off x="469265" y="3389630"/>
            <a:ext cx="2992877" cy="3960000"/>
          </a:xfrm>
          <a:prstGeom prst="rect">
            <a:avLst/>
          </a:prstGeom>
        </p:spPr>
      </p:pic>
      <p:pic>
        <p:nvPicPr>
          <p:cNvPr id="2" name="图片 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rot="16200000" flipH="1" flipV="1">
            <a:off x="9047685" y="-828610"/>
            <a:ext cx="2292079" cy="396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9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image" Target="../media/image25.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jpeg"/><Relationship Id="rId1" Type="http://schemas.openxmlformats.org/officeDocument/2006/relationships/image" Target="../media/image30.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3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jpeg"/><Relationship Id="rId1" Type="http://schemas.openxmlformats.org/officeDocument/2006/relationships/image" Target="../media/image34.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jpeg"/><Relationship Id="rId1" Type="http://schemas.openxmlformats.org/officeDocument/2006/relationships/image" Target="../media/image36.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38.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1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3.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TextBox 30"/>
          <p:cNvSpPr txBox="1"/>
          <p:nvPr/>
        </p:nvSpPr>
        <p:spPr>
          <a:xfrm>
            <a:off x="3490595" y="3860800"/>
            <a:ext cx="5212080" cy="521970"/>
          </a:xfrm>
          <a:prstGeom prst="rect">
            <a:avLst/>
          </a:prstGeom>
          <a:noFill/>
        </p:spPr>
        <p:txBody>
          <a:bodyPr wrap="square" rtlCol="0">
            <a:spAutoFit/>
          </a:bodyPr>
          <a:p>
            <a:pPr algn="ctr"/>
            <a:r>
              <a:rPr lang="zh-CN" sz="2800" b="1">
                <a:solidFill>
                  <a:srgbClr val="7E5224"/>
                </a:solidFill>
                <a:latin typeface="微软雅黑" panose="020B0503020204020204" charset="-122"/>
                <a:ea typeface="微软雅黑" panose="020B0503020204020204" charset="-122"/>
                <a:cs typeface="Raleway" panose="020B0503030101060003" charset="0"/>
              </a:rPr>
              <a:t>上海交通大学出版社</a:t>
            </a:r>
            <a:endParaRPr lang="zh-CN" sz="2800" b="1">
              <a:solidFill>
                <a:srgbClr val="7E5224"/>
              </a:solidFill>
              <a:latin typeface="微软雅黑" panose="020B0503020204020204" charset="-122"/>
              <a:ea typeface="微软雅黑" panose="020B0503020204020204" charset="-122"/>
              <a:cs typeface="Raleway" panose="020B0503030101060003" charset="0"/>
            </a:endParaRPr>
          </a:p>
        </p:txBody>
      </p:sp>
      <p:sp>
        <p:nvSpPr>
          <p:cNvPr id="52" name="TextBox 29"/>
          <p:cNvSpPr txBox="1"/>
          <p:nvPr/>
        </p:nvSpPr>
        <p:spPr>
          <a:xfrm>
            <a:off x="2118995" y="2141220"/>
            <a:ext cx="7953375" cy="1106805"/>
          </a:xfrm>
          <a:prstGeom prst="rect">
            <a:avLst/>
          </a:prstGeom>
          <a:noFill/>
          <a:effectLst/>
        </p:spPr>
        <p:txBody>
          <a:bodyPr wrap="square" rtlCol="0">
            <a:spAutoFit/>
          </a:bodyPr>
          <a:p>
            <a:pPr algn="ctr"/>
            <a:r>
              <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rPr>
              <a:t>婴幼儿抚触与按摩</a:t>
            </a:r>
            <a:endPar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（一）婴儿抚触是一种医疗方法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一方面，婴儿出生后，医院会安排专业护理人员对新生婴儿进行抚触，并指导家长掌握。研究发现，抚触可以对婴幼儿产生积极的生理效应（如增加生长激素等），是一种对婴幼儿健康最有益的自然医疗技术。</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07746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二、婴儿主被动操的好处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7～12 月龄的婴儿已经有了初步的自主活动的能力，能自由转动头部，自己翻身，独坐片刻，双下肢已能负重，并上下跳动。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婴儿主被动操的动作主要有锻炼四肢肌肉关节的上下肢运动，锻炼腹肌、腰肌以及脊柱的桥形运动、拾物运动，为站立和行走作准备的立起、扶腋步行、双脚跳跃等动作。婴儿每天进行主被动操的训练，可活动全身的肌肉关节，为爬行、站立和行走打下基础，促进婴儿脊柱的正常发育。与此同时，婴儿主被动操还可以强化婴儿的四肢协调能力，推动其运动意识的发展。</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除此之外，婴儿主被动操在促进婴儿体格的生长、神经系统的发育和亲子感情等方面也具有促进作用。</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154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（一）准备工作</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1.保持适宜的房间温度，一般为26～28℃（视季节和气温而定）。</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2.做好物品准备，如软垫、宽松的衣物、毛巾、婴儿喜欢的玩具（平滑无棱角，适宜抓握）。</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3.成人做好卫生工作，如洗手、剪短指甲等。</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4.播放轻柔的音乐。</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5.运动开始前，可先进行婴儿抚触，做好婴儿热身工作。</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53910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婴儿主被动操共八节。</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第一节：起坐运动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预备姿势：婴儿仰卧，两臂放在躯体的两侧，成人握住婴儿手腕，拇指放在婴儿手 心里，让婴儿握拳。</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动作一：把婴儿双臂拉向胸前，两手距与肩同宽。成人握住婴儿的手腕，慢慢拉引婴儿向上、向前（不要过于用力），让婴儿自己使劲坐起来。</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动作二：还原成仰卧姿势。</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每个动作两个节拍，共两个八拍。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60370" y="4959985"/>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起坐运动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39" name="图片 39" descr="起坐运动"/>
          <p:cNvPicPr>
            <a:picLocks noChangeAspect="1"/>
          </p:cNvPicPr>
          <p:nvPr/>
        </p:nvPicPr>
        <p:blipFill>
          <a:blip r:embed="rId1"/>
          <a:stretch>
            <a:fillRect/>
          </a:stretch>
        </p:blipFill>
        <p:spPr>
          <a:xfrm>
            <a:off x="964565" y="1236345"/>
            <a:ext cx="5207000" cy="2934335"/>
          </a:xfrm>
          <a:prstGeom prst="rect">
            <a:avLst/>
          </a:prstGeom>
        </p:spPr>
      </p:pic>
      <p:pic>
        <p:nvPicPr>
          <p:cNvPr id="40" name="图片 40" descr="起坐运动1"/>
          <p:cNvPicPr>
            <a:picLocks noChangeAspect="1"/>
          </p:cNvPicPr>
          <p:nvPr/>
        </p:nvPicPr>
        <p:blipFill>
          <a:blip r:embed="rId2"/>
          <a:stretch>
            <a:fillRect/>
          </a:stretch>
        </p:blipFill>
        <p:spPr>
          <a:xfrm>
            <a:off x="6494145" y="1236345"/>
            <a:ext cx="5208270" cy="293497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第二节：起立运动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预备姿势：婴儿俯卧，双手支撑在胸前，成人双手握住婴儿肘部。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1.成人握住小儿肘部，让婴儿慢慢从俯卧位变成用双膝跪地。</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2.扶婴儿站起。</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3.双膝再跪地，还原至俯卧姿势。</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起立运动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41" name="图片 41" descr="起立运动"/>
          <p:cNvPicPr>
            <a:picLocks noChangeAspect="1"/>
          </p:cNvPicPr>
          <p:nvPr/>
        </p:nvPicPr>
        <p:blipFill>
          <a:blip r:embed="rId1"/>
          <a:stretch>
            <a:fillRect/>
          </a:stretch>
        </p:blipFill>
        <p:spPr>
          <a:xfrm>
            <a:off x="269240" y="1362710"/>
            <a:ext cx="3538855" cy="1993900"/>
          </a:xfrm>
          <a:prstGeom prst="rect">
            <a:avLst/>
          </a:prstGeom>
        </p:spPr>
      </p:pic>
      <p:pic>
        <p:nvPicPr>
          <p:cNvPr id="42" name="图片 42" descr="起立运动1"/>
          <p:cNvPicPr>
            <a:picLocks noChangeAspect="1"/>
          </p:cNvPicPr>
          <p:nvPr/>
        </p:nvPicPr>
        <p:blipFill>
          <a:blip r:embed="rId2"/>
          <a:stretch>
            <a:fillRect/>
          </a:stretch>
        </p:blipFill>
        <p:spPr>
          <a:xfrm>
            <a:off x="4050665" y="1362710"/>
            <a:ext cx="3538855" cy="1993900"/>
          </a:xfrm>
          <a:prstGeom prst="rect">
            <a:avLst/>
          </a:prstGeom>
        </p:spPr>
      </p:pic>
      <p:pic>
        <p:nvPicPr>
          <p:cNvPr id="43" name="图片 43" descr="起立运动2"/>
          <p:cNvPicPr>
            <a:picLocks noChangeAspect="1"/>
          </p:cNvPicPr>
          <p:nvPr/>
        </p:nvPicPr>
        <p:blipFill>
          <a:blip r:embed="rId3"/>
          <a:stretch>
            <a:fillRect/>
          </a:stretch>
        </p:blipFill>
        <p:spPr>
          <a:xfrm>
            <a:off x="7992110" y="1362710"/>
            <a:ext cx="3539490" cy="1994535"/>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154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第三节：提腿运动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预备姿势：婴儿俯卧，两肘支撑身体，两手向前平放。成人握住婴儿的两小腿。</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动作一：成人轻轻向上抬起婴儿双腿，只抬高婴儿的下肢，胸部不得离开床面。</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动作二：还原成预备姿势。</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每个动作两个节拍，共两个八拍。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提腿运动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44" name="图片 44" descr="提腿运动0"/>
          <p:cNvPicPr>
            <a:picLocks noChangeAspect="1"/>
          </p:cNvPicPr>
          <p:nvPr/>
        </p:nvPicPr>
        <p:blipFill>
          <a:blip r:embed="rId1"/>
          <a:stretch>
            <a:fillRect/>
          </a:stretch>
        </p:blipFill>
        <p:spPr>
          <a:xfrm>
            <a:off x="1739265" y="1172845"/>
            <a:ext cx="4065905" cy="2291080"/>
          </a:xfrm>
          <a:prstGeom prst="rect">
            <a:avLst/>
          </a:prstGeom>
        </p:spPr>
      </p:pic>
      <p:pic>
        <p:nvPicPr>
          <p:cNvPr id="46" name="图片 46" descr="提腿运动"/>
          <p:cNvPicPr>
            <a:picLocks noChangeAspect="1"/>
          </p:cNvPicPr>
          <p:nvPr/>
        </p:nvPicPr>
        <p:blipFill>
          <a:blip r:embed="rId2"/>
          <a:stretch>
            <a:fillRect/>
          </a:stretch>
        </p:blipFill>
        <p:spPr>
          <a:xfrm>
            <a:off x="6383020" y="1172845"/>
            <a:ext cx="4064000" cy="229108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53910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第四节：弯腰运动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预备姿势：让婴儿背向成人站在前面，成人一手扶住婴儿双膝，另一手扶住婴儿腹部，在婴儿前方，放一玩具。</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动作一：让婴儿弯腰前倾。</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动作二：鼓励孩子拾取玩具。</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动作三：拾取玩具慢慢复原。</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动作四：成直立状态。</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每个动作一个节拍，共两个八拍。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弯腰运动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47" name="图片 47" descr="弯腰运动"/>
          <p:cNvPicPr>
            <a:picLocks noChangeAspect="1"/>
          </p:cNvPicPr>
          <p:nvPr/>
        </p:nvPicPr>
        <p:blipFill>
          <a:blip r:embed="rId1"/>
          <a:stretch>
            <a:fillRect/>
          </a:stretch>
        </p:blipFill>
        <p:spPr>
          <a:xfrm>
            <a:off x="2122170" y="1127760"/>
            <a:ext cx="4071620" cy="2294890"/>
          </a:xfrm>
          <a:prstGeom prst="rect">
            <a:avLst/>
          </a:prstGeom>
        </p:spPr>
      </p:pic>
      <p:pic>
        <p:nvPicPr>
          <p:cNvPr id="48" name="图片 48" descr="弯腰运动1"/>
          <p:cNvPicPr>
            <a:picLocks noChangeAspect="1"/>
          </p:cNvPicPr>
          <p:nvPr/>
        </p:nvPicPr>
        <p:blipFill>
          <a:blip r:embed="rId2"/>
          <a:stretch>
            <a:fillRect/>
          </a:stretch>
        </p:blipFill>
        <p:spPr>
          <a:xfrm>
            <a:off x="6646545" y="1127760"/>
            <a:ext cx="4070985" cy="22948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（一）婴儿抚触是一种医疗方法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另一方面，医院会根据婴儿疾病情况进行治疗性抚触，如把抚触作为婴儿心脏手术后的一种护理技术。</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154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第五节：挺胸运动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预备姿势：婴儿俯卧，两手向前伸出，成人双手扶住婴儿腋下。</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动作一：成人轻轻地使婴儿上体抬起，并使其挺胸。</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动作二：复原。</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每个动作两个节拍，共两个八拍。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挺胸运动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49" name="图片 49" descr="挺胸运动0"/>
          <p:cNvPicPr>
            <a:picLocks noChangeAspect="1"/>
          </p:cNvPicPr>
          <p:nvPr/>
        </p:nvPicPr>
        <p:blipFill>
          <a:blip r:embed="rId1"/>
          <a:stretch>
            <a:fillRect/>
          </a:stretch>
        </p:blipFill>
        <p:spPr>
          <a:xfrm>
            <a:off x="753110" y="897255"/>
            <a:ext cx="4794250" cy="2700020"/>
          </a:xfrm>
          <a:prstGeom prst="rect">
            <a:avLst/>
          </a:prstGeom>
        </p:spPr>
      </p:pic>
      <p:pic>
        <p:nvPicPr>
          <p:cNvPr id="50" name="图片 50" descr="挺胸运动"/>
          <p:cNvPicPr>
            <a:picLocks noChangeAspect="1"/>
          </p:cNvPicPr>
          <p:nvPr/>
        </p:nvPicPr>
        <p:blipFill>
          <a:blip r:embed="rId2"/>
          <a:stretch>
            <a:fillRect/>
          </a:stretch>
        </p:blipFill>
        <p:spPr>
          <a:xfrm>
            <a:off x="5779770" y="897255"/>
            <a:ext cx="4791710" cy="270002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0075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第六节：转体翻身运动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预备姿势：让婴儿仰卧，成人左手握住婴儿双手，右手扶住婴儿背部。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动作一：成人帮助婴儿向左翻身，再转体，到俯卧状。</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动作二：还原至仰卧姿势。</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动作三：成人帮助婴儿向右边做翻身、转体运动。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每个动作两个节拍，共两个八拍。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需要注意的是，与婴儿被动操中的转体翻身运动不同，婴儿主被动操中的转体翻身会更加注重婴儿主动动作的发生。</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转体翻身运动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51" name="图片 51" descr="转体翻身运动"/>
          <p:cNvPicPr>
            <a:picLocks noChangeAspect="1"/>
          </p:cNvPicPr>
          <p:nvPr/>
        </p:nvPicPr>
        <p:blipFill>
          <a:blip r:embed="rId1"/>
          <a:stretch>
            <a:fillRect/>
          </a:stretch>
        </p:blipFill>
        <p:spPr>
          <a:xfrm>
            <a:off x="972820" y="1156335"/>
            <a:ext cx="4215765" cy="2376170"/>
          </a:xfrm>
          <a:prstGeom prst="rect">
            <a:avLst/>
          </a:prstGeom>
        </p:spPr>
      </p:pic>
      <p:pic>
        <p:nvPicPr>
          <p:cNvPr id="52" name="图片 52" descr="转体翻身运动1"/>
          <p:cNvPicPr>
            <a:picLocks noChangeAspect="1"/>
          </p:cNvPicPr>
          <p:nvPr/>
        </p:nvPicPr>
        <p:blipFill>
          <a:blip r:embed="rId2"/>
          <a:stretch>
            <a:fillRect/>
          </a:stretch>
        </p:blipFill>
        <p:spPr>
          <a:xfrm>
            <a:off x="5644515" y="1156335"/>
            <a:ext cx="4217035" cy="237617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第七节：跳跃动作</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预备姿势：婴儿面对面站在成人面前，成人用双手扶住婴儿腋下。</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动作一：成人稍用力将婴儿托起离开床面，让婴儿足尖着地，轻轻在床上做跳跃动作。</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动作二：还原至站立动作。</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每个动作两个节拍，共两个八拍。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跳跃运动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53" name="图片 53" descr="跳跃运动"/>
          <p:cNvPicPr>
            <a:picLocks noChangeAspect="1"/>
          </p:cNvPicPr>
          <p:nvPr/>
        </p:nvPicPr>
        <p:blipFill>
          <a:blip r:embed="rId1"/>
          <a:stretch>
            <a:fillRect/>
          </a:stretch>
        </p:blipFill>
        <p:spPr>
          <a:xfrm>
            <a:off x="1076325" y="819785"/>
            <a:ext cx="4596765" cy="2591435"/>
          </a:xfrm>
          <a:prstGeom prst="rect">
            <a:avLst/>
          </a:prstGeom>
        </p:spPr>
      </p:pic>
      <p:pic>
        <p:nvPicPr>
          <p:cNvPr id="54" name="图片 54" descr="跳跃运动1"/>
          <p:cNvPicPr>
            <a:picLocks noChangeAspect="1"/>
          </p:cNvPicPr>
          <p:nvPr/>
        </p:nvPicPr>
        <p:blipFill>
          <a:blip r:embed="rId2"/>
          <a:stretch>
            <a:fillRect/>
          </a:stretch>
        </p:blipFill>
        <p:spPr>
          <a:xfrm>
            <a:off x="5937250" y="819785"/>
            <a:ext cx="4600575" cy="259207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154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三、婴儿主被动操的操作方法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（二）操作步骤</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第八节：扶走运动</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预备姿势：婴儿站立，成人站在小儿背后，或前面，扶婴儿腋下或前臂。</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动作一：成人扶着婴儿，让他向前迈步走，四步，一步一个节拍。</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动作二：成人扶着婴儿，让他向后退步走，退四步。</a:t>
            </a:r>
            <a:endParaRPr lang="zh-CN" altLang="en-US" sz="20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0125" y="390525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扶走运动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55" name="图片 55" descr="扶走运动"/>
          <p:cNvPicPr>
            <a:picLocks noChangeAspect="1"/>
          </p:cNvPicPr>
          <p:nvPr/>
        </p:nvPicPr>
        <p:blipFill>
          <a:blip r:embed="rId1"/>
          <a:stretch>
            <a:fillRect/>
          </a:stretch>
        </p:blipFill>
        <p:spPr>
          <a:xfrm>
            <a:off x="2875915" y="415290"/>
            <a:ext cx="5888990" cy="331724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四、婴儿主动被操的注意事项</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除与婴儿被动操相同的注意事项，如动作轻柔，注意观察婴儿反应，循序渐进等，婴儿主被动操操作时还需要注意以下问题。</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一是婴儿主被动操的顺序是可以调整的，避免婴儿仰卧或俯卧过久。</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二是不要勉强婴儿做出相关动作，确保婴儿身体的安全。</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15900" y="226695"/>
            <a:ext cx="11667490" cy="5200650"/>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【实训操作练习】</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1.利用仿真娃娃，两人一组进行婴儿抚触，并相互进行点评。</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2.利用仿真娃娃，两人一组操作婴儿被动操，并相互进行点评。</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3.利用仿真娃娃，两人一组操作婴儿主被动操，并相互进行点评。</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18553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（二）婴儿抚触是一种系统方法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在对婴儿进行抚触时，需要综合考虑婴儿的生长发育特点，包括生理方面的和心理方面的。除了进行抚摸和触摸外，还应该结合婴儿的生长发育特点对其进行语言和眼神的交流等。</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可以说，婴儿抚触是需要综合考虑婴幼儿生长发育、感知觉发展、语言发展和社会性发展而加以实施的，这是一种促进婴儿身心健康发展的系统方法。</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0"/>
          <p:cNvSpPr txBox="1"/>
          <p:nvPr/>
        </p:nvSpPr>
        <p:spPr>
          <a:xfrm>
            <a:off x="3489325" y="3567430"/>
            <a:ext cx="5212080" cy="337185"/>
          </a:xfrm>
          <a:prstGeom prst="rect">
            <a:avLst/>
          </a:prstGeom>
          <a:noFill/>
        </p:spPr>
        <p:txBody>
          <a:bodyPr wrap="square" rtlCol="0">
            <a:spAutoFit/>
          </a:bodyPr>
          <a:p>
            <a:pPr algn="ctr"/>
            <a:r>
              <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rPr>
              <a:t> </a:t>
            </a:r>
            <a:endPar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endParaRPr>
          </a:p>
        </p:txBody>
      </p:sp>
      <p:sp>
        <p:nvSpPr>
          <p:cNvPr id="3" name="TextBox 29"/>
          <p:cNvSpPr txBox="1"/>
          <p:nvPr/>
        </p:nvSpPr>
        <p:spPr>
          <a:xfrm>
            <a:off x="2118995" y="2704465"/>
            <a:ext cx="7953375" cy="1014730"/>
          </a:xfrm>
          <a:prstGeom prst="rect">
            <a:avLst/>
          </a:prstGeom>
          <a:noFill/>
          <a:effectLst/>
        </p:spPr>
        <p:txBody>
          <a:bodyPr wrap="square" rtlCol="0">
            <a:spAutoFit/>
          </a:bodyPr>
          <a:p>
            <a:pPr algn="ct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r>
              <a:rPr lang="en-US" altLang="zh-CN"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  </a:t>
            </a: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endPar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67335" y="26035"/>
            <a:ext cx="1165733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（三）婴儿抚触是一种科学育婴方法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国内外学者已经对婴儿抚触进行了一系列研究，如抚触对婴儿（尤其是新生婴儿）生长发育的作用及作用机制，抚触方法等。可以说，婴幼儿抚触是在医学、生理学、教育学、心理学等学科的指导下实施的一种照料婴幼儿的方法。皮肤是人体接受外界刺激的最大感觉器官，是神经系统的外在感受器。早期抚触就是在婴儿脑发育的关键期给脑细胞和神经系统以适宜的刺激，促进婴儿神经系统发育，从而促进生长及智能发育。</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（四）婴儿抚触是一种爱的传递</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不是一种单纯的机械操作，也不仅仅局限于物理按摩，是源于心灵的安抚和接触。对婴幼儿进行轻柔的爱抚，不仅仅是皮肤间的接触，而且伴有视觉的、听觉的、触觉的、动觉的、平衡感觉的综合信息传递，同时传递着伟大的母爱。有人形象地把抚触称为“指尖上的爱”。</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（一）对运动系统的好处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能帮助婴儿进行全身的运动，通过手、脚的揉捏活动，以及翻身、双手支撑俯卧等抚触运动，可以促使婴幼儿身体得到均衡的锻炼，增强身体灵活性和运动协调能力。与此同时，抚触可以舒缓婴幼儿的肌肉，促进骨骼、肌肉的进一步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（二）对呼吸系统的好处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第一，抚触对婴儿呼吸系统具有保健作用。研究发现，抚触和中医按摩能促进婴幼儿呼吸系统的发育，减少婴儿患上呼吸道感染或下呼吸道感染次数。</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（二）对呼吸系统的好处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二，抚触可以缓解婴幼儿呼吸系统方面的疾病。在抚触的过程中，会进行胸部的抚触，即。这个动作，可以缓解婴儿呼吸系统疾病。与此同时，经常接受抚触的婴儿，即使患上呼吸道感染或下呼吸道感染，其病程一般较短，且病情恢复较快。</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（二）对呼吸系统的好处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第三，抚触对早产儿原发性呼吸暂停具有防治作用。研究发现，在条件许可的情况下，对早产儿早期实施抚触是可行的，能有效地防止早产儿呼吸暂停的发生, 减少早产儿期后不良事件的发生。</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09575" y="127635"/>
            <a:ext cx="1159002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（三）对消化系统的好处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一，抚触可以改善婴儿的消化系统功能。在对婴儿进行抚触时，会对其腹部进行抚触，即在婴幼儿腹部以顺时针方向按摩，并在下腹部（右下方）结束动作。这个动作可以刺激婴儿的肠道，加强其排泄功能，有助排气、舒解便秘，避免胀气、结肠等情况的发生。与此同时，抚触可以增加婴儿的吃奶量。</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15925" y="1685925"/>
            <a:ext cx="11776075" cy="922020"/>
          </a:xfrm>
          <a:prstGeom prst="rect">
            <a:avLst/>
          </a:prstGeom>
          <a:noFill/>
          <a:effectLst/>
        </p:spPr>
        <p:txBody>
          <a:bodyPr wrap="square" rtlCol="0">
            <a:spAutoFit/>
          </a:bodyPr>
          <a:p>
            <a:pPr algn="ctr"/>
            <a:r>
              <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rPr>
              <a:t>第二章 婴儿抚触与婴儿操</a:t>
            </a:r>
            <a:endPar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（三）对消化系统的好处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第二，抚触可以治疗婴儿肠道疾病。研究发现，新生儿抚触联合中医穴位按摩治疗新生儿肠道疾病，其疗效较好，没有任何不良反应，安全性较高。</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（三）对消化系统的好处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三，抚触可以预防早产儿发生喂养不耐受情况。研究发现，口腔抚触操与腹部按摩结合干预用于早产儿经口喂养（临床为早产儿提供营养的主要手段）中，有助于改善喂养进程与表现，预防发生喂养不耐受情况，有助于促进早产儿身体健康发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（四）对循环系统的好处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抚触可以实现婴儿循环系统的改善。在对婴儿进行抚触时，会对其胸部进行抚触，这种抚触可以改善婴儿的循环系统。尤其是游泳抚触，可以促进婴儿的血液循环。</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（五）对神经系统的好处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一，抚触可以刺激婴儿神经系统发育。通过温柔的肌肤刺激和母子间的亲情交流，可以刺激婴儿的感觉细胞和神经中枢系统，进而促进婴幼儿神经系统的发育。尤其对于早产儿，抚触可以减轻早产产生的神经系统并发症，如缺血缺氧性脑病、脑室周围白质软化症或脑瘫等。</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743565"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（五）对神经系统的好处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第二，抚触可以提高婴儿睡眠质量, 减少睡眠障碍（如睡眠不安、睡眠昼夜节律紊乱等）发生率。研究发现，抚触可增加婴儿的睡眠时间，减少夜醒和啼哭。尤其是对婴儿早期（1~3 个月）的睡眠活动有积极影响作用。</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76300" y="137795"/>
            <a:ext cx="10743565" cy="618553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（六）对内分泌系统的好处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甲状腺素（T4）可促进机体生长发育，是由甲状腺分泌的一种重要激素。促甲状腺激素（TSH）由脑垂体分泌，可调节甲状腺功能，且随甲状腺功能减退分泌逐渐增加。研究发现，对早产儿而言，抚触治疗对甲状腺功能改善优于单一常规治疗，可改善早产儿甲状腺功能减退症状，能够帮助早产儿早日将甲状腺功能恢复至正常水平，改善早产儿的日后生长发育状况。</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24535" y="13335"/>
            <a:ext cx="1074356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二、抚触的好处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（七）对免疫系统的好处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抚触可以提高婴儿免疫系统功能。</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研究发现，抚触可以使婴儿甲状腺素水平增加，血清素分泌，减轻应激反应，增加免疫应答，增强自然细胞的活性。</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除此之外，抚触还可以增进亲子之间的感情，缓解婴幼儿的焦虑和紧张情绪，降低婴儿攻击性行为的发生。</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0370" y="1931035"/>
            <a:ext cx="1155446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第二节 婴儿抚触的方法</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临床上运用最多的婴儿抚触方法为国际标准法，在国内人们习惯称其为</a:t>
            </a:r>
            <a:r>
              <a:rPr lang="zh-CN" altLang="en-US" sz="3200" b="1" spc="600" dirty="0">
                <a:latin typeface="微软雅黑" panose="020B0503020204020204" charset="-122"/>
                <a:ea typeface="微软雅黑" panose="020B0503020204020204" charset="-122"/>
                <a:cs typeface="Raleway" panose="020B0503030101060003" charset="0"/>
                <a:sym typeface="+mn-ea"/>
              </a:rPr>
              <a:t>“抚触操”。</a:t>
            </a:r>
            <a:endParaRPr lang="zh-CN" altLang="en-US" sz="32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sym typeface="+mn-ea"/>
              </a:rPr>
              <a:t>国际标准法</a:t>
            </a:r>
            <a:r>
              <a:rPr lang="zh-CN" altLang="en-US" sz="3200" b="1" spc="600" dirty="0">
                <a:latin typeface="微软雅黑" panose="020B0503020204020204" charset="-122"/>
                <a:ea typeface="微软雅黑" panose="020B0503020204020204" charset="-122"/>
                <a:cs typeface="Raleway" panose="020B0503030101060003" charset="0"/>
              </a:rPr>
              <a:t>是让婴儿全身裸露，按操作标准顺序从头面部、胸部、腹部、四肢、手足、背部进行抚触，力量由轻到重，并揉搓大肌肉群。</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（一）抚触的对象</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婴儿都可以接受抚触，包括足月新生儿（包括巨大儿），早产儿，正常新生期后婴儿和患病新生期后婴儿。</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26695" y="764540"/>
            <a:ext cx="11342370" cy="409257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【学海导航】</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1.理解婴儿抚触的含义和好处。</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2. 掌握婴儿抚触的方法。</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3. 能够开展或指导婴儿家长开展婴儿主动操和</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主被动操。</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（二）抚触的操作者</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一般而言，新生儿期由专业抚触护士进行操作，并指导家长掌握。</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随后，婴儿（尤其是6个月以前的婴儿）抚触，建议由母亲或父亲亲自进行，以帮助婴儿获得更多的安全感，增进亲子感情。</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（三）抚触的时机</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一般而言，足月新生儿出生后24小时就可以开始接受抚触，早产儿出生后72小时可以开始抚触。一天可进行2次抚触，足月新生儿每次15～20分钟，早产儿根据对抚触的适应情况而定，时间可由10分钟延长至15分钟。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（三）抚触的时机</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可选择在婴儿两次进食中间、游泳前、午睡和晚上入睡前进行抚触。</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尤其需要注意的是，一定要在婴儿精神状态比较好时进行抚触，如婴儿不疲惫、不饥饿、不哭闹、清醒时进行。</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1.温湿度 </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抚触应在温暖的环境中进行，通常使用加湿器、空调或暖气将室温控制在25~27℃、湿度50%～60%。有研究发现，在抚触台两端加设取暖设备使其局部温度升至32~34℃ 时，新生儿表现安静、舒适，能明显缩短哭闹时间。</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2.音乐</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在实施抚触时，可以播放欢快、优美、轻松的音乐。音乐可以营造轻松愉快的氛围，减低婴儿（尤其是新生儿）对周围陌生环境及抚触操作带来的刺激，使婴儿应激行为减少，行为状态更稳定，安静状态时间增加。</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2.音乐</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同时，还有研究发现，音乐可刺激婴儿大脑皮层的活动，改变大脑皮层血流动力学，增加脑内血流量，提高脑的兴奋性和脑活动，使得脑血流和脑氧合随神经元兴奋而变化，从而促进婴儿神经系统的发育。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2.音乐</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一般而言，抚触时的音乐音量控制在50～60 分贝，同时尽量控制周围环境的噪音，可减少身体无意义的活动，使机体能量消耗减少，使垂体各种促激素（尤其是生长激素）分泌增多，更有利于生长发育。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2.音乐</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在音乐选择方面，可以选择鸟鸣、溪流、小提琴协奏曲等。需要注意的是，母亲对婴儿进行抚触时，也可以轻唱歌曲给婴儿听，也可以边抚触边给婴儿讲故事。</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3.抚触油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目前，国内抚触普遍使用的是婴儿润肤油。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需要注意的是，抚触油要抹在抚触操作者的手上，然后通过抚触抹遍婴儿全身，而不是直接抹到婴儿身上。</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（四）环境用物准备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4.隔尿垫</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做抚触时要在婴儿身子下面放置隔尿垫，防止在抚触期间婴儿排便弄脏被褥。</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rcRect t="22939" b="4572"/>
          <a:stretch>
            <a:fillRect/>
          </a:stretch>
        </p:blipFill>
        <p:spPr>
          <a:xfrm>
            <a:off x="2740025" y="79375"/>
            <a:ext cx="6934200" cy="669988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（五）体位</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传统抚触是以先仰卧、后俯卧的体位进行，但有研究者发现以传统方式进行抚触时，患儿多表现为仰卧时哭闹，俯卧时逐渐安静。</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2300" y="26035"/>
            <a:ext cx="1094676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（五）体位</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经随机对照研究表明，当进行先仰卧体位抚触时，新生儿面部、躯体和四肢无着落，有抓空感，新生儿感觉不安全就表现为哭闹，而采用先俯卧体位时，新生儿胸部和四肢甚至脸颊紧贴在床上，好似待在子宫内，很安全、舒适， 较易接受这种体位。 因此对新生儿进行先俯卧位、后仰卧位的抚触，较符合新生儿的心理需要。</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2300" y="26035"/>
            <a:ext cx="10946765"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在抚触开始前，抚触操作者可以先温柔地和婴儿说说话，如：“宝宝，我们要开始抚触啦。”</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2300" y="26035"/>
            <a:ext cx="1094676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1.头面部</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用两手拇指从前额中央向两侧滑动，画出一个微笑状。用两手拇指从下颌中央向外侧、向上滑动，两手掌面从前额发际向上、向后滑动，至后下发际，并停止于两耳后乳突处，轻轻按压。</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抚触操作者边抚触可以边念：小脸蛋，真可爱，摸摸更好看。</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IMG_20210227_091450"/>
          <p:cNvPicPr>
            <a:picLocks noChangeAspect="1"/>
          </p:cNvPicPr>
          <p:nvPr/>
        </p:nvPicPr>
        <p:blipFill>
          <a:blip r:embed="rId1"/>
          <a:srcRect l="23280"/>
          <a:stretch>
            <a:fillRect/>
          </a:stretch>
        </p:blipFill>
        <p:spPr>
          <a:xfrm>
            <a:off x="395605" y="787400"/>
            <a:ext cx="3131185" cy="3063875"/>
          </a:xfrm>
          <a:prstGeom prst="rect">
            <a:avLst/>
          </a:prstGeom>
        </p:spPr>
      </p:pic>
      <p:pic>
        <p:nvPicPr>
          <p:cNvPr id="6" name="图片 6" descr="IMG_20210227_092150"/>
          <p:cNvPicPr>
            <a:picLocks noChangeAspect="1"/>
          </p:cNvPicPr>
          <p:nvPr/>
        </p:nvPicPr>
        <p:blipFill>
          <a:blip r:embed="rId2"/>
          <a:stretch>
            <a:fillRect/>
          </a:stretch>
        </p:blipFill>
        <p:spPr>
          <a:xfrm rot="16200000">
            <a:off x="4200525" y="281940"/>
            <a:ext cx="3063240" cy="4086225"/>
          </a:xfrm>
          <a:prstGeom prst="rect">
            <a:avLst/>
          </a:prstGeom>
        </p:spPr>
      </p:pic>
      <p:pic>
        <p:nvPicPr>
          <p:cNvPr id="7" name="图片 7" descr="IMG_20210227_091507"/>
          <p:cNvPicPr>
            <a:picLocks noChangeAspect="1"/>
          </p:cNvPicPr>
          <p:nvPr/>
        </p:nvPicPr>
        <p:blipFill>
          <a:blip r:embed="rId3"/>
          <a:stretch>
            <a:fillRect/>
          </a:stretch>
        </p:blipFill>
        <p:spPr>
          <a:xfrm>
            <a:off x="7938135" y="787400"/>
            <a:ext cx="4076700" cy="3057525"/>
          </a:xfrm>
          <a:prstGeom prst="rect">
            <a:avLst/>
          </a:prstGeom>
        </p:spPr>
      </p:pic>
      <p:sp>
        <p:nvSpPr>
          <p:cNvPr id="3" name="文本框 2"/>
          <p:cNvSpPr txBox="1"/>
          <p:nvPr/>
        </p:nvSpPr>
        <p:spPr>
          <a:xfrm>
            <a:off x="2738120" y="442214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头面部抚触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92404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.胸部</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双手放在婴儿的两侧肋缘，先是右手向上滑向婴儿右肩，复原。换左手上滑到婴儿左肩，复原。</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胸部按摩的方向必须按照由下到上的顺序进行，也就是沿着气管分枝逆向进行。胸部按摩时注意力度的适宜，男女婴儿都要避开对乳头的刺激。</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抚触者边抚触可以边念：摸摸胸口，真勇敢，宝宝长大最能干！</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38120" y="442214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胸部抚触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8" name="图片 8" descr="IMG_20210227_091536"/>
          <p:cNvPicPr>
            <a:picLocks noChangeAspect="1"/>
          </p:cNvPicPr>
          <p:nvPr/>
        </p:nvPicPr>
        <p:blipFill>
          <a:blip r:embed="rId1"/>
          <a:stretch>
            <a:fillRect/>
          </a:stretch>
        </p:blipFill>
        <p:spPr>
          <a:xfrm>
            <a:off x="3738245" y="428625"/>
            <a:ext cx="5099685" cy="382524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63118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.腹部</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腹部：两手交替从下腹开始沿右上腹、左上腹、左下腹方向作顺时针滑行，使被抚触部位呈开口向下的圆形。</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注意动作要特别轻柔，逐渐增加压力。不能离肚脐太近。脐痂未脱落前不要按摩该区域。</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27761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.腹部</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抚触者可以边抚触边念：小肚皮，软绵绵，宝宝笑得甜又甜。</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同时，若是母亲或父母实施抚触，可做“I LOVE YOU”亲情体验，用右手在婴儿的左腹由上往下画一个英文字母“I”，再由左至右画一个倒写的“L”，最后由左至右画一个倒写的“U”。在做上述动作时要用关爱的语调说“我爱你”，向婴儿传递爱和关怀。</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38120" y="46355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腹部抚触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9" name="图片 9" descr="IMG_20210227_091621"/>
          <p:cNvPicPr>
            <a:picLocks noChangeAspect="1"/>
          </p:cNvPicPr>
          <p:nvPr/>
        </p:nvPicPr>
        <p:blipFill>
          <a:blip r:embed="rId1"/>
          <a:stretch>
            <a:fillRect/>
          </a:stretch>
        </p:blipFill>
        <p:spPr>
          <a:xfrm rot="16200000">
            <a:off x="4418330" y="-441960"/>
            <a:ext cx="4166870" cy="55613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15372" b="27322"/>
          <a:stretch>
            <a:fillRect/>
          </a:stretch>
        </p:blipFill>
        <p:spPr>
          <a:xfrm>
            <a:off x="2061210" y="222885"/>
            <a:ext cx="8070215" cy="616458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72389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4</a:t>
            </a:r>
            <a:r>
              <a:rPr lang="zh-CN" altLang="en-US" sz="3200" b="1" spc="600" dirty="0">
                <a:latin typeface="微软雅黑" panose="020B0503020204020204" charset="-122"/>
                <a:ea typeface="微软雅黑" panose="020B0503020204020204" charset="-122"/>
                <a:cs typeface="Raleway" panose="020B0503030101060003" charset="0"/>
              </a:rPr>
              <a:t>.四肢</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上肢：将婴儿双手下垂，双手抓住一侧上肢近端，按照离心方向，边挤、边滑向远端，并螺旋式地揉搓大肌肉群及关节。</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下肢：用拇指、食指和中指，轻轻揉捏婴儿大腿的肌肉，从膝盖处一直按摩到尾椎下端。用一只手握住婴儿的脚后跟，另一只手拇指朝外握住宝宝小腿，沿膝盖向下捏压、滑动至脚踝。</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抚触者边抚触可以边念：宝宝会跑又会跳，爸爸妈妈乐陶陶。</a:t>
            </a:r>
            <a:endParaRPr lang="zh-CN" altLang="en-US"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22195" y="455422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四肢抚触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0" name="图片 10" descr="IMG_20210227_091655"/>
          <p:cNvPicPr>
            <a:picLocks noChangeAspect="1"/>
          </p:cNvPicPr>
          <p:nvPr/>
        </p:nvPicPr>
        <p:blipFill>
          <a:blip r:embed="rId1"/>
          <a:stretch>
            <a:fillRect/>
          </a:stretch>
        </p:blipFill>
        <p:spPr>
          <a:xfrm rot="16200000">
            <a:off x="1437640" y="111760"/>
            <a:ext cx="3440430" cy="4590415"/>
          </a:xfrm>
          <a:prstGeom prst="rect">
            <a:avLst/>
          </a:prstGeom>
        </p:spPr>
      </p:pic>
      <p:pic>
        <p:nvPicPr>
          <p:cNvPr id="11" name="图片 11" descr="IMG_20210227_091800"/>
          <p:cNvPicPr>
            <a:picLocks noChangeAspect="1"/>
          </p:cNvPicPr>
          <p:nvPr/>
        </p:nvPicPr>
        <p:blipFill>
          <a:blip r:embed="rId2"/>
          <a:stretch>
            <a:fillRect/>
          </a:stretch>
        </p:blipFill>
        <p:spPr>
          <a:xfrm rot="16200000">
            <a:off x="6449695" y="131445"/>
            <a:ext cx="3425190" cy="456882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5.手足</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手：两手拇指指腹从手掌面根侧依次推向指侧，并提捏各手指关节。</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抚触操者边抚触可以边念：动一动，推一推，宝宝小手真灵活。</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5.手足</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足：一只手托住婴儿的脚后跟，另一只手四指聚拢在婴儿的脚背，用大拇指指肚轻揉脚底，从脚尖抚摸到脚跟。</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抚触者边抚触可以边念：给你揉揉脚，宝宝健康身体好。</a:t>
            </a:r>
            <a:endParaRPr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02840" y="4219575"/>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手足抚触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2" name="图片 2" descr="IMG_20210301_083500"/>
          <p:cNvPicPr>
            <a:picLocks noChangeAspect="1"/>
          </p:cNvPicPr>
          <p:nvPr/>
        </p:nvPicPr>
        <p:blipFill>
          <a:blip r:embed="rId1"/>
          <a:stretch>
            <a:fillRect/>
          </a:stretch>
        </p:blipFill>
        <p:spPr>
          <a:xfrm>
            <a:off x="2186305" y="1023620"/>
            <a:ext cx="3682365" cy="2762250"/>
          </a:xfrm>
          <a:prstGeom prst="rect">
            <a:avLst/>
          </a:prstGeom>
        </p:spPr>
      </p:pic>
      <p:pic>
        <p:nvPicPr>
          <p:cNvPr id="15" name="图片 15" descr="IMG_20210301_083427"/>
          <p:cNvPicPr>
            <a:picLocks noChangeAspect="1"/>
          </p:cNvPicPr>
          <p:nvPr/>
        </p:nvPicPr>
        <p:blipFill>
          <a:blip r:embed="rId2"/>
          <a:stretch>
            <a:fillRect/>
          </a:stretch>
        </p:blipFill>
        <p:spPr>
          <a:xfrm>
            <a:off x="6515100" y="1022985"/>
            <a:ext cx="3680460" cy="276288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92404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3200" b="1" spc="600" dirty="0">
                <a:latin typeface="微软雅黑" panose="020B0503020204020204" charset="-122"/>
                <a:ea typeface="微软雅黑" panose="020B0503020204020204" charset="-122"/>
                <a:cs typeface="Raleway" panose="020B0503030101060003" charset="0"/>
              </a:rPr>
              <a:t>6.背部</a:t>
            </a:r>
            <a:endParaRPr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2800" b="1" spc="600" dirty="0">
                <a:latin typeface="微软雅黑" panose="020B0503020204020204" charset="-122"/>
                <a:ea typeface="微软雅黑" panose="020B0503020204020204" charset="-122"/>
                <a:cs typeface="Raleway" panose="020B0503030101060003" charset="0"/>
              </a:rPr>
              <a:t>婴儿呈俯卧位。</a:t>
            </a:r>
            <a:endParaRPr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2800" b="1" spc="600" dirty="0">
                <a:latin typeface="微软雅黑" panose="020B0503020204020204" charset="-122"/>
                <a:ea typeface="微软雅黑" panose="020B0503020204020204" charset="-122"/>
                <a:cs typeface="Raleway" panose="020B0503030101060003" charset="0"/>
              </a:rPr>
              <a:t>双手大拇指平放在婴儿脊椎两侧，其他手指并在一起扶住婴儿身体，拇指指腹分别由中央向两侧轻轻抚摸，从肩部处移至尾椎。</a:t>
            </a:r>
            <a:endParaRPr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2800" b="1" spc="600" dirty="0">
                <a:latin typeface="微软雅黑" panose="020B0503020204020204" charset="-122"/>
                <a:ea typeface="微软雅黑" panose="020B0503020204020204" charset="-122"/>
                <a:cs typeface="Raleway" panose="020B0503030101060003" charset="0"/>
              </a:rPr>
              <a:t>五指并拢，掌根到手指成为一个整体，横放在婴儿背部，手背稍微拱起，力度均匀地交替从婴儿脖颈抚至臂部。</a:t>
            </a:r>
            <a:endParaRPr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sz="2800" b="1" spc="600" dirty="0">
                <a:latin typeface="微软雅黑" panose="020B0503020204020204" charset="-122"/>
                <a:ea typeface="微软雅黑" panose="020B0503020204020204" charset="-122"/>
                <a:cs typeface="Raleway" panose="020B0503030101060003" charset="0"/>
              </a:rPr>
              <a:t>抚触者边抚触可以边念：给你拍拍背，宝宝不怕累。</a:t>
            </a:r>
            <a:endParaRPr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02840" y="4219575"/>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背部抚触</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5" name="图片 5" descr="IMG_20210301_083527"/>
          <p:cNvPicPr>
            <a:picLocks noChangeAspect="1"/>
          </p:cNvPicPr>
          <p:nvPr/>
        </p:nvPicPr>
        <p:blipFill>
          <a:blip r:embed="rId1"/>
          <a:stretch>
            <a:fillRect/>
          </a:stretch>
        </p:blipFill>
        <p:spPr>
          <a:xfrm>
            <a:off x="1216660" y="773430"/>
            <a:ext cx="4267200" cy="3201670"/>
          </a:xfrm>
          <a:prstGeom prst="rect">
            <a:avLst/>
          </a:prstGeom>
        </p:spPr>
      </p:pic>
      <p:pic>
        <p:nvPicPr>
          <p:cNvPr id="4" name="图片 4" descr="IMG_20210301_083538"/>
          <p:cNvPicPr>
            <a:picLocks noChangeAspect="1"/>
          </p:cNvPicPr>
          <p:nvPr/>
        </p:nvPicPr>
        <p:blipFill>
          <a:blip r:embed="rId2"/>
          <a:stretch>
            <a:fillRect/>
          </a:stretch>
        </p:blipFill>
        <p:spPr>
          <a:xfrm>
            <a:off x="5767070" y="773430"/>
            <a:ext cx="4268470" cy="320167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75704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一是抚触者应取下戒指、手镯等饰物；剪短指甲；保持心情舒畅，充满爱意，用安慰性的语言和亲切的目光与新生儿进行交流，使其处于安静、愉快的状态。</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二是湿疹婴儿慎重抚触。如果是渗出型的，千万不要进行抚触。若只是脸上有几粒，则可正常进行，但在抚触身体时也要特别注意，因为容易生湿疹的孩子，其皮肤往往比较敏感，容易产生过敏现象。</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三是婴儿生病时酌情抚触。越是生病的孩子，越是需要得到父母的关爱。可根据婴儿的情况做部分抚触动作。</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是抚触时手掌不要离开婴儿的皮肤，开始时动作轻柔，逐渐增加压力。对于新生儿而言，手法的力度要根椐新生儿的感受度进行调整，通常的标准是：做完之后皮肤发红，则表示力度好；皮肤不变色，则力度小。如果只做1次或2次，皮肤明显发红，表示力度过大，应以新生儿不哭不闹为宜。 </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234950"/>
            <a:ext cx="10257790" cy="6185535"/>
          </a:xfrm>
          <a:prstGeom prst="rect">
            <a:avLst/>
          </a:prstGeom>
          <a:noFill/>
          <a:effectLst/>
        </p:spPr>
        <p:txBody>
          <a:bodyPr wrap="square" rtlCol="0">
            <a:spAutoFit/>
          </a:bodyPr>
          <a:p>
            <a:pPr algn="l" fontAlgn="auto">
              <a:lnSpc>
                <a:spcPct val="150000"/>
              </a:lnSpc>
            </a:pP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问题：除了常规的药物治疗外，面对这样的宝宝，还可以采取哪些办法缓解其病症。</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分析：除了需要药物治疗外，还可以通过抚触、按摩等方法缓解宝宝的症状。抚触按摩等具有诸多好处。</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75704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是在抚触的过程中，不要强迫婴儿保持固定姿势。如果婴儿出现肌肉变得僵硬，或者用手推开，或者用脚蹬等抵抗情况，抚触操作者需暂停抚触，改用其他互动的方式，如摸一摸婴儿的其他身体部位，或把婴儿先抱起来安抚一下，过一会再尝试，而不能机械地按照抚触的步骤强硬地给婴儿继续抚触，这样反而会使婴儿对抚触产生反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一、国际标准法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六是每个抚触动作不能重复太多，以4～6次为宜，总时间为10～15分钟。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七是抚触不一定非要按照从头到脚、从左到右的顺序，每个动作一一做到，可以按照婴儿的喜好来安排，可以打乱抚触的顺序，或自创几个婴儿喜欢的动作。</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二、国内改良经络按摩法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在国际标准法基础上加入穴位按摩。如在腰背部抚触时，用两手大拇指指腹按摩督脉穴和足太阳膀胱经穴，捏脊3～5次；头面部抚触时，用两手拇指指腹轻轻按摩印堂穴、 太阳穴、耳前和耳后乳突部；抚触手部和下肢时，用拇指指腹分别按摩婴儿五指上代表心、肺、脾、肝、肾的相应部位和足三里；按摩每个穴位或部位10～15次。</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三、游泳与改良式抚触结合法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（一）操作手法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这种方法的实施顺序为：先对婴儿进行改良式抚触，接着游泳。</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对于新生儿而言，抚触在出生后24小时开始，喂奶后1小时或两次喂奶之间进行抚触。抚触者用润肤油润滑双手，采用改良式抚触法，先俯卧位抚触新生儿背部、臀部、然后仰卧位按摩头部、胸部、腹部。</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三、游泳与改良式抚触结合法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（一）操作手法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对于新生儿而言，游戏也是在出生后24小时开始，1天1次。第一次时间可以短一些，8分钟左右，从第2次起，慢慢延长时间。每次10～15分钟。</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三、游泳与改良式抚触结合法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（一）操作手法</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婴儿进行游泳前，将双保险游泳圈套入婴儿颈部，下水前用左手臂扶着头颈和背部，右手从婴儿两腿之间扶着臀部，保持身体直立先将双下肢及臀部放入水中摆动片刻，婴儿适应后将其放入水中，使其头部保持在水面上，在水中按摩四肢的主要关节，肩、肘、膝、踝关节，做节律性被动放松运动，伸屈四肢，转体及划水运动5分钟，自由活动5～10分钟。 </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三、游泳与改良式抚触结合法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（二）注意事项</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室温控制在28℃，水温38～40℃，水深 60 cm ，确保一人一池一水，新生儿泳前用防水脐贴保护脐部。</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泳圈清洗后用乙醇消毒，防止交叉感染。</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0370" y="1931035"/>
            <a:ext cx="1155446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第三节 婴儿被动操</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一、婴儿被动操的含义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婴儿被动操是根据婴儿生长发育规律设计出的一套动作操，是儿童早期教育训练的组成部分。它是一项由家长或专业护理人员帮助婴儿完成的有节拍的肌肉和关节被动运动。婴儿被动操操作科学、简单易学，是一项针对婴儿的健康保健活动。</a:t>
            </a:r>
            <a:endParaRPr lang="zh-CN" altLang="en-US" sz="32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buClrTx/>
              <a:buSzTx/>
              <a:buFontTx/>
            </a:pPr>
            <a:r>
              <a:rPr lang="zh-CN" altLang="en-US" sz="3200" b="1" spc="600" dirty="0">
                <a:latin typeface="微软雅黑" panose="020B0503020204020204" charset="-122"/>
                <a:ea typeface="微软雅黑" panose="020B0503020204020204" charset="-122"/>
                <a:cs typeface="Raleway" panose="020B0503030101060003" charset="0"/>
              </a:rPr>
              <a:t>被动操可以为今后的主动运动做准备，也可以为主动运动的发展奠定基础。</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（一）促进婴儿体格的生长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一方面，婴儿被动操对促进婴儿体重的增加有显著作用。婴儿期（特别是前6个月）是一个体重增长最快的时期，在此期间如能每天坚持给婴儿做被动操，能使胃肠道激素如胃泌素 、胰岛素释放增加，促进胃肠蠕动，帮助食物消化吸收，加速食物排空，增强婴儿新陈代谢，增进食欲，从而促进体重的增加。</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第一节 抚触的基本原理</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（一）促进婴儿体格的生长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另一方面，被动操锻炼可以预防早产儿代谢性骨病的发生。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有学者将此描述为“骨骼对机械性使用的结构性适应”，即骨骼和关节的机械性负荷可以通过与骨骼相连的肌肉收缩来刺激骨的形成和生长。</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（二）促进婴儿动作的发展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婴儿被动操可以锻炼婴儿全身的骨骼和肌肉，促使婴儿的动作变得更加灵敏、协调，肌肉更加发达。长期坚持做婴儿操，可使婴儿儿初步的、无意的、无秩序的动作，逐步形成和发展分化为有目的的协调动作。研究发现，在运动能力发育方面，经常做被动操的婴儿较不做被动操的婴儿发育早。</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（三）促进婴儿神经、心理的发展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方面，婴儿被动操可以帮助婴儿建立良好的神经通路。婴儿通过自己的感觉和运动来探索事物，每天有规律做婴儿操及反复训练，可帮助其建立良好神经通路，大脑会配合这种规律进行自动调试，婴儿也会把不间断的学习作为一种乐趣。与此同时，被动运动时，婴儿可以受到感性刺激，这些刺激有助于他们的感官发展和成熟，对其感知觉发展有益。</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（三）促进婴儿神经、心理的发展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另一方面，运动本身可以促进婴儿神经系统的发育。人的运动动作是受大脑支配的，运动的发育与脑的形态和智能发育的部位、神经纤维髓鞘化的时间和程度有关。人体各部位在大脑皮层都有相应的运动中枢，婴儿运动能力的发展能刺激大脑皮层，使之更加活跃，更精确地支配、指挥运动和动作。</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18553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（四）增加亲子情感交流</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婴儿离开母体进入未知环境，对外界产生强烈恐惧感，但其语言功能尚未完全发育，只有通过啼哭表达恐惧，此时婴儿对母体存在本能的依赖，当接触到熟悉的气息时，会出现天然的安全感，婴儿接受母亲或其他直系亲属的被动操和智能训练时，使婴儿神经得到放松，产生明显愉悦感。可以说，被动操就是一种很好的亲子交流，能够促进母婴依恋的形成，促进婴儿情绪的社会化。</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二、婴儿被动操的好处</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除此之外，婴儿被动操可以增加婴儿对外界环境的适应性，增强免疫功能，减少疾病对生长发育的影响。</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总之，被动操作为婴儿的一种被动运动，不仅能促进婴儿体格、肌肉的发育，还对婴儿早期智力发展和以后性格的培养也有良好的促进作用，对于建立健康的亲子关系和良好的社会适应性有着不可估量的价值。</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（一）准备工作</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1.保持适宜的房间温度。给婴儿做被动操时，室温要保持在20°C左右，天气炎热时要注意开窗通风，保持室内空气新鲜。</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2.选择安静清洁的房间，脱去婴儿的外衣（冬天也要让婴儿少穿些），把婴儿放在床上或铺上垫子的其他平面上。</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（一）准备工作</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3.播放轻柔的音乐，也可以播放童谣。</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4.做操前，成人应洗手，摘掉手表、戒指等首饰。冬天还应搓手，使之温暖。</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准备运动</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准备运动的作用是消除肌肉、关节的僵硬状态，适应机体活动的需要，避免外伤。</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操作要领：</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预备姿势：婴儿自然放松仰卧，成人握住婴儿两手腕。</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动作一：从手腕向上按摩四下至肩。</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动作二：从足踝按摩四下至大腿部。</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动作三：自胸部按摩至腹部（成人手呈环形，由里向外，由上向下）)。</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动作四：同第三个四拍。</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     </a:t>
            </a:r>
            <a:r>
              <a:rPr lang="zh-CN" altLang="en-US" sz="3200" b="1" spc="600" dirty="0">
                <a:latin typeface="微软雅黑" panose="020B0503020204020204" charset="-122"/>
                <a:ea typeface="微软雅黑" panose="020B0503020204020204" charset="-122"/>
                <a:cs typeface="Raleway" panose="020B0503030101060003" charset="0"/>
              </a:rPr>
              <a:t>一般而言，抚触是指通过双手对婴儿的全身各部位皮肤进行有次序的、有手法技巧的按摩，进而通过皮肤感受器传达给大脑，起到促进婴儿身心发展的作用。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6" name="图片 4"/>
          <p:cNvPicPr>
            <a:picLocks noChangeAspect="1"/>
          </p:cNvPicPr>
          <p:nvPr/>
        </p:nvPicPr>
        <p:blipFill>
          <a:blip r:embed="rId1"/>
          <a:stretch>
            <a:fillRect/>
          </a:stretch>
        </p:blipFill>
        <p:spPr>
          <a:xfrm>
            <a:off x="3925253" y="4243705"/>
            <a:ext cx="3712845" cy="2426970"/>
          </a:xfrm>
          <a:prstGeom prst="rect">
            <a:avLst/>
          </a:prstGeom>
          <a:noFill/>
          <a:ln>
            <a:noFill/>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73925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第一节  伸展上肢运动</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伸展上肢运动的作用是活动婴儿的肩部肌肉及关节。</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操作要领：</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预备姿势：婴儿自然放松仰卧，成人握住婴儿两手腕。</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动作一：左臂上举45°，还原。</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动作二：右臂上举成45°，还原。</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动作三：左腿上举45°，还原。</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动作四：右腿上举45°，还原。</a:t>
            </a:r>
            <a:endParaRPr lang="zh-CN" altLang="en-US" sz="24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116705" y="300228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伸展上肢运动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3" name="图片 13" descr="上肢运动"/>
          <p:cNvPicPr>
            <a:picLocks noChangeAspect="1"/>
          </p:cNvPicPr>
          <p:nvPr/>
        </p:nvPicPr>
        <p:blipFill>
          <a:blip r:embed="rId1"/>
          <a:stretch>
            <a:fillRect/>
          </a:stretch>
        </p:blipFill>
        <p:spPr>
          <a:xfrm>
            <a:off x="1477645" y="866140"/>
            <a:ext cx="2947035" cy="512572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64718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第二节  扩胸运动</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扩胸运动的作用是活动婴儿肩、肘关节及上肢、胸部肌肉。</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操作要领：</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预备姿势：婴儿自然放松仰卧，成人握住婴儿两手腕。</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动作一：两臂左右分开。</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动作二：两臂胸前交叉。</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动作三：两臂左右分开。</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动作四：还原预备姿势。</a:t>
            </a:r>
            <a:endParaRPr lang="zh-CN" altLang="en-US" sz="24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4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994785" y="300228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扩胸运动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4" name="图片 14" descr="扩胸运动"/>
          <p:cNvPicPr>
            <a:picLocks noChangeAspect="1"/>
          </p:cNvPicPr>
          <p:nvPr/>
        </p:nvPicPr>
        <p:blipFill>
          <a:blip r:embed="rId1"/>
          <a:stretch>
            <a:fillRect/>
          </a:stretch>
        </p:blipFill>
        <p:spPr>
          <a:xfrm>
            <a:off x="2116455" y="623570"/>
            <a:ext cx="3070225" cy="534162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27761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第三节  伸屈肘关节运动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伸屈肘关节运动的作用是活动婴儿的肘关节。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预备姿势：婴儿自然放松仰卧，成人双手握住婴儿的双手，把拇指放在婴儿手掌内，让婴儿握拳。</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动作一：向上弯曲左臂肘关节。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动作三：向上弯曲右臂肘关节。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伸屈肘关节运动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7" name="图片 17" descr="屈肘运动"/>
          <p:cNvPicPr>
            <a:picLocks noChangeAspect="1"/>
          </p:cNvPicPr>
          <p:nvPr/>
        </p:nvPicPr>
        <p:blipFill>
          <a:blip r:embed="rId1"/>
          <a:stretch>
            <a:fillRect/>
          </a:stretch>
        </p:blipFill>
        <p:spPr>
          <a:xfrm>
            <a:off x="1184910" y="187325"/>
            <a:ext cx="3727450" cy="648398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815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第四节  伸屈手腕运动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伸屈手腕运动的作用是活动婴儿的手腕。</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预备姿势：婴儿自然放松仰卧，成人左双放在婴儿左手手腕处。</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动作一：向上弯曲左手手腕。</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动作三：向上弯曲右手手腕。</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伸屈手腕运动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26" name="图片 26" descr="手腕运动"/>
          <p:cNvPicPr>
            <a:picLocks noChangeAspect="1"/>
          </p:cNvPicPr>
          <p:nvPr/>
        </p:nvPicPr>
        <p:blipFill>
          <a:blip r:embed="rId1"/>
          <a:stretch>
            <a:fillRect/>
          </a:stretch>
        </p:blipFill>
        <p:spPr>
          <a:xfrm>
            <a:off x="1218565" y="281940"/>
            <a:ext cx="3314700" cy="576580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815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第五节  伸展下肢运动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伸展下肢运动的作用是活动婴儿膝、髋关节及下肢肌肉。</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预备姿势：婴儿自然放松仰卧，两腿伸直，成人两手轻握婴儿脚腕。</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动作一：左腿屈曲至腹部。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动作三：右腿屈曲至腹部。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伸展下肢运动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31" name="图片 31" descr="腿部运动"/>
          <p:cNvPicPr>
            <a:picLocks noChangeAspect="1"/>
          </p:cNvPicPr>
          <p:nvPr/>
        </p:nvPicPr>
        <p:blipFill>
          <a:blip r:embed="rId1"/>
          <a:stretch>
            <a:fillRect/>
          </a:stretch>
        </p:blipFill>
        <p:spPr>
          <a:xfrm>
            <a:off x="996950" y="302260"/>
            <a:ext cx="3594735" cy="62534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120013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一、抚触的含义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（一）婴儿抚触是一种医疗方法</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抚触从一开始就是和医学探索联系在一起的。可以说，自从有了人类，就有了抚触。</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在自然分娩的过程中，胎儿都接受了母亲产道收缩这一特殊的抚触。经过抚触专业培训而取得职业证在抚触室工作的护士被称为婴儿抚触师。可以说，抚触是对婴儿健康最自然、最方便操作的医疗技术。</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627761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第六节  伸屈踝关节运动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伸屈踝关节运动的作用是活动婴儿的踝关节。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预备姿势：婴儿自然放松仰卧，成人左手握住婴儿左脚脚踝，右手握住婴儿右脚脚掌，把拇指放在婴儿脚背距离脚趾头处。</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动作一：向上伸屈左脚脚踝。</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动作三：向上伸屈右脚脚踝。</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伸屈踝关节运动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33" name="图片 33" descr="踝关节"/>
          <p:cNvPicPr>
            <a:picLocks noChangeAspect="1"/>
          </p:cNvPicPr>
          <p:nvPr/>
        </p:nvPicPr>
        <p:blipFill>
          <a:blip r:embed="rId1"/>
          <a:stretch>
            <a:fillRect/>
          </a:stretch>
        </p:blipFill>
        <p:spPr>
          <a:xfrm>
            <a:off x="1308100" y="733425"/>
            <a:ext cx="3257550" cy="566674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892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第七节  转体翻身运动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转体翻身运动的作用是发展巩固婴儿的翻身动作，促进婴儿动作的灵活性。</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预备姿势：婴儿仰卧，成人一手握婴儿前上臂，一手托背部。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动作一：将婴儿从仰卧推向俯卧。</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动作二：将婴儿从俯卧推向仰卧。</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每个翻身动作为四个节拍，一共两个八拍。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转体翻身运动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34" name="图片 34" descr="翻身"/>
          <p:cNvPicPr>
            <a:picLocks noChangeAspect="1"/>
          </p:cNvPicPr>
          <p:nvPr/>
        </p:nvPicPr>
        <p:blipFill>
          <a:blip r:embed="rId1"/>
          <a:stretch>
            <a:fillRect/>
          </a:stretch>
        </p:blipFill>
        <p:spPr>
          <a:xfrm>
            <a:off x="1649730" y="714375"/>
            <a:ext cx="3121025" cy="5428615"/>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815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三、婴儿被动操的操作方法</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（二）操作步骤</a:t>
            </a:r>
            <a:endParaRPr lang="zh-CN" altLang="en-US" sz="3200" b="1" spc="600" dirty="0">
              <a:latin typeface="微软雅黑" panose="020B0503020204020204" charset="-122"/>
              <a:ea typeface="微软雅黑" panose="020B0503020204020204" charset="-122"/>
              <a:cs typeface="Raleway" panose="020B0503030101060003" charset="0"/>
            </a:endParaRPr>
          </a:p>
          <a:p>
            <a:pPr algn="ctr"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第八节  伸屈膝关节运动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伸屈膝关节运动的作用是活动婴儿的膝关节。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操作要领：</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预备姿势：婴儿俯卧，成人右手握住婴儿右脚脚踝。</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动作一：向上弯曲右腿膝关节。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动作二：还原。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动作三：向上弯曲左腿膝关节。</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动作四：还原。</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每个动作为一个节拍，一共两个八拍。</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58540" y="2971800"/>
            <a:ext cx="7099935" cy="583565"/>
          </a:xfrm>
          <a:prstGeom prst="rect">
            <a:avLst/>
          </a:prstGeom>
          <a:noFill/>
        </p:spPr>
        <p:txBody>
          <a:bodyPr wrap="square" rtlCol="0">
            <a:spAutoFit/>
          </a:bodyPr>
          <a:p>
            <a:pPr algn="ctr"/>
            <a:r>
              <a:rPr lang="zh-CN" altLang="en-US" sz="3200" b="1" spc="600" dirty="0">
                <a:latin typeface="微软雅黑" panose="020B0503020204020204" charset="-122"/>
                <a:ea typeface="微软雅黑" panose="020B0503020204020204" charset="-122"/>
                <a:cs typeface="Raleway" panose="020B0503030101060003" charset="0"/>
              </a:rPr>
              <a:t>伸屈膝关节运动</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36" name="图片 36" descr="伸屈膝关节"/>
          <p:cNvPicPr>
            <a:picLocks noChangeAspect="1"/>
          </p:cNvPicPr>
          <p:nvPr/>
        </p:nvPicPr>
        <p:blipFill>
          <a:blip r:embed="rId1"/>
          <a:stretch>
            <a:fillRect/>
          </a:stretch>
        </p:blipFill>
        <p:spPr>
          <a:xfrm>
            <a:off x="1789430" y="474345"/>
            <a:ext cx="3206750" cy="557911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553910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四、婴儿被动操的注意事项</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一是做操时间要避开疲劳、饥饿、饱腹状态。</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二是做操时动作要轻柔、有节律，力度要轻，顺着婴儿关节屈伸的方向，缓慢轻柔地化解婴儿的抵抗力量，避免过度的牵拉和负重动作，以免损伤婴儿的骨骼、肌肉和韧带。由于宝宝关节尚在发育中，做操时关节运动的幅度不能过大，防止造成脱臼。</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三是在做被动操的过程中，要注意观察婴儿的反应，找出婴儿喜欢的方式和动作。这里需要说明的是，被动操的操作步骤不是固定的，可以进行微调。成人可根据婴儿月龄和具体发育情况，打乱被动操的顺序，或节选其中的几节重点训练。如果婴儿平日换尿布时分腿困难或做被动操时身体紧张不安、哭闹厉害，那么，婴儿有可能存在肌张力异常。建议家长及时带婴儿前往专业的医院就诊。</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四、婴儿被动操的注意事项</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四是时间控制在10~15分钟，每日2~3次。需要注意的是，这个时间和频率是针对肌张力及体格发育正常的婴儿确定的。婴儿锻炼要因人而异，体弱和疾病刚愈的婴儿要少做，生病期间的婴儿应停止做操。婴儿情绪反应激烈或有不适时，应暂停运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五是运动量要逐渐增加，每节动作由2～4次慢慢增加到4～8次。习惯以后，再增加次数。　</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六是做操时，要充分发挥婴儿的主观能动作用。</a:t>
            </a:r>
            <a:endParaRPr lang="zh-CN" altLang="en-US" sz="2000" b="1" spc="600" dirty="0">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2000" b="1" spc="600" dirty="0">
                <a:latin typeface="微软雅黑" panose="020B0503020204020204" charset="-122"/>
                <a:ea typeface="微软雅黑" panose="020B0503020204020204" charset="-122"/>
                <a:cs typeface="Raleway" panose="020B0503030101060003" charset="0"/>
              </a:rPr>
              <a:t>七是做完操后，要让孩子安静休息20～30分钟，如有汗，要用软毛巾擦干。</a:t>
            </a:r>
            <a:endParaRPr lang="zh-CN" altLang="en-US" sz="20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0370" y="1931035"/>
            <a:ext cx="1155446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第四节 婴儿主被动操</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88290" y="-66040"/>
            <a:ext cx="1167638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一、婴儿主被动操的含义</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婴儿主被动操适用于7～12 月龄的婴儿，是在成人的适当扶持下，加入婴儿的部分主动动作来完成的一套动作操。</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它是一项简单、科学、规范、安全、有效的婴儿健康保健活动。</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20472,&quot;width&quot;:15360}"/>
</p:tagLst>
</file>

<file path=ppt/tags/tag2.xml><?xml version="1.0" encoding="utf-8"?>
<p:tagLst xmlns:p="http://schemas.openxmlformats.org/presentationml/2006/main">
  <p:tag name="KSO_WPP_MARK_KEY" val="acf18c2f-980d-4830-b237-aaf3d001ea49"/>
  <p:tag name="COMMONDATA" val="eyJjb3VudCI6MTEsImhkaWQiOiI2ZjlkMTY0ZGM5MmY2YWE0NzllMTI1YjM1MmZlMWM1NCIsInVzZXJDb3VudCI6Mn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11766</Words>
  <Application>WPS 演示</Application>
  <PresentationFormat>Widescreen</PresentationFormat>
  <Paragraphs>604</Paragraphs>
  <Slides>120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120</vt:i4>
      </vt:variant>
    </vt:vector>
  </HeadingPairs>
  <TitlesOfParts>
    <vt:vector size="131" baseType="lpstr">
      <vt:lpstr>Arial</vt:lpstr>
      <vt:lpstr>宋体</vt:lpstr>
      <vt:lpstr>Wingdings</vt:lpstr>
      <vt:lpstr>微软雅黑</vt:lpstr>
      <vt:lpstr>Raleway</vt:lpstr>
      <vt:lpstr>NumberOnly</vt:lpstr>
      <vt:lpstr>Times New Roman</vt:lpstr>
      <vt:lpstr>方正书宋_GBK</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极简历</dc:creator>
  <cp:lastModifiedBy>婷下的理由</cp:lastModifiedBy>
  <cp:revision>280</cp:revision>
  <dcterms:created xsi:type="dcterms:W3CDTF">2018-04-10T08:52:00Z</dcterms:created>
  <dcterms:modified xsi:type="dcterms:W3CDTF">2022-11-07T05:22:44Z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KSORubyTemplateID">
    <vt:lpwstr>13</vt:lpwstr>
  </property>
  <property fmtid="{D5CDD505-2E9C-101B-9397-08002B2CF9AE}" pid="4" name="KSOTemplateUUID">
    <vt:lpwstr>v1.0_mb_FK9DaqbUlcgBFrbUYwKZVA==</vt:lpwstr>
  </property>
  <property fmtid="{D5CDD505-2E9C-101B-9397-08002B2CF9AE}" pid="5" name="ICV">
    <vt:lpwstr>596C741FDEA7477AAE0E8407CE356243</vt:lpwstr>
  </property>
</Properties>
</file>