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417" r:id="rId3"/>
    <p:sldId id="433" r:id="rId4"/>
    <p:sldId id="460" r:id="rId5"/>
    <p:sldId id="461" r:id="rId6"/>
    <p:sldId id="462" r:id="rId7"/>
    <p:sldId id="463" r:id="rId8"/>
    <p:sldId id="465" r:id="rId9"/>
    <p:sldId id="466" r:id="rId10"/>
    <p:sldId id="634" r:id="rId11"/>
    <p:sldId id="635" r:id="rId12"/>
    <p:sldId id="636" r:id="rId13"/>
    <p:sldId id="637" r:id="rId14"/>
    <p:sldId id="638" r:id="rId15"/>
    <p:sldId id="639" r:id="rId16"/>
    <p:sldId id="640" r:id="rId17"/>
    <p:sldId id="641" r:id="rId18"/>
    <p:sldId id="643" r:id="rId19"/>
    <p:sldId id="644" r:id="rId20"/>
    <p:sldId id="645" r:id="rId21"/>
    <p:sldId id="646" r:id="rId22"/>
    <p:sldId id="647" r:id="rId23"/>
    <p:sldId id="648" r:id="rId24"/>
    <p:sldId id="649" r:id="rId25"/>
    <p:sldId id="650" r:id="rId26"/>
    <p:sldId id="651" r:id="rId27"/>
    <p:sldId id="652" r:id="rId28"/>
    <p:sldId id="653" r:id="rId29"/>
    <p:sldId id="654" r:id="rId30"/>
    <p:sldId id="655" r:id="rId31"/>
    <p:sldId id="642" r:id="rId32"/>
    <p:sldId id="656" r:id="rId33"/>
    <p:sldId id="663" r:id="rId34"/>
    <p:sldId id="664" r:id="rId35"/>
    <p:sldId id="665" r:id="rId36"/>
    <p:sldId id="666" r:id="rId37"/>
    <p:sldId id="667" r:id="rId38"/>
    <p:sldId id="668" r:id="rId39"/>
    <p:sldId id="669" r:id="rId40"/>
    <p:sldId id="670" r:id="rId41"/>
    <p:sldId id="468" r:id="rId42"/>
    <p:sldId id="671" r:id="rId43"/>
    <p:sldId id="672" r:id="rId44"/>
    <p:sldId id="673" r:id="rId45"/>
    <p:sldId id="674" r:id="rId46"/>
    <p:sldId id="675" r:id="rId47"/>
    <p:sldId id="676" r:id="rId48"/>
    <p:sldId id="677" r:id="rId49"/>
    <p:sldId id="679" r:id="rId50"/>
    <p:sldId id="680" r:id="rId51"/>
  </p:sldIdLst>
  <p:sldSz cx="12192000" cy="6858000"/>
  <p:notesSz cx="6858000" cy="9144000"/>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E5224"/>
    <a:srgbClr val="C07D34"/>
    <a:srgbClr val="865F21"/>
    <a:srgbClr val="C69035"/>
    <a:srgbClr val="F6E1BD"/>
    <a:srgbClr val="C58E31"/>
    <a:srgbClr val="F9E6C4"/>
    <a:srgbClr val="C58338"/>
    <a:srgbClr val="FF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4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gs" Target="tags/tag2.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notesMaster" Target="notesMasters/notesMaster1.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a:srcRect t="26934" r="20368" b="15233"/>
          <a:stretch>
            <a:fillRect/>
          </a:stretch>
        </p:blipFill>
        <p:spPr>
          <a:xfrm>
            <a:off x="-11430" y="-6350"/>
            <a:ext cx="12214860" cy="6870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1" name="图片 10"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a:off x="7620" y="-8890"/>
            <a:ext cx="4897434" cy="6480000"/>
          </a:xfrm>
          <a:prstGeom prst="rect">
            <a:avLst/>
          </a:prstGeom>
        </p:spPr>
      </p:pic>
      <p:pic>
        <p:nvPicPr>
          <p:cNvPr id="12" name="图片 1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flipH="1" flipV="1">
            <a:off x="8436657" y="371697"/>
            <a:ext cx="3750675" cy="648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图片 5"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rot="16200000">
            <a:off x="469265" y="3389630"/>
            <a:ext cx="2992877" cy="3960000"/>
          </a:xfrm>
          <a:prstGeom prst="rect">
            <a:avLst/>
          </a:prstGeom>
        </p:spPr>
      </p:pic>
      <p:pic>
        <p:nvPicPr>
          <p:cNvPr id="2" name="图片 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rot="16200000" flipH="1" flipV="1">
            <a:off x="9047685" y="-828610"/>
            <a:ext cx="2292079" cy="396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9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TextBox 30"/>
          <p:cNvSpPr txBox="1"/>
          <p:nvPr/>
        </p:nvSpPr>
        <p:spPr>
          <a:xfrm>
            <a:off x="3490595" y="3860800"/>
            <a:ext cx="5212080" cy="521970"/>
          </a:xfrm>
          <a:prstGeom prst="rect">
            <a:avLst/>
          </a:prstGeom>
          <a:noFill/>
        </p:spPr>
        <p:txBody>
          <a:bodyPr wrap="square" rtlCol="0">
            <a:spAutoFit/>
          </a:bodyPr>
          <a:p>
            <a:pPr algn="ctr"/>
            <a:r>
              <a:rPr lang="zh-CN" sz="2800" b="1">
                <a:solidFill>
                  <a:srgbClr val="7E5224"/>
                </a:solidFill>
                <a:latin typeface="微软雅黑" panose="020B0503020204020204" charset="-122"/>
                <a:ea typeface="微软雅黑" panose="020B0503020204020204" charset="-122"/>
                <a:cs typeface="Raleway" panose="020B0503030101060003" charset="0"/>
              </a:rPr>
              <a:t>上海交通大学出版社</a:t>
            </a:r>
            <a:endParaRPr lang="zh-CN" sz="2800" b="1">
              <a:solidFill>
                <a:srgbClr val="7E5224"/>
              </a:solidFill>
              <a:latin typeface="微软雅黑" panose="020B0503020204020204" charset="-122"/>
              <a:ea typeface="微软雅黑" panose="020B0503020204020204" charset="-122"/>
              <a:cs typeface="Raleway" panose="020B0503030101060003" charset="0"/>
            </a:endParaRPr>
          </a:p>
        </p:txBody>
      </p:sp>
      <p:sp>
        <p:nvSpPr>
          <p:cNvPr id="52" name="TextBox 29"/>
          <p:cNvSpPr txBox="1"/>
          <p:nvPr/>
        </p:nvSpPr>
        <p:spPr>
          <a:xfrm>
            <a:off x="2118995" y="2141220"/>
            <a:ext cx="7953375" cy="1106805"/>
          </a:xfrm>
          <a:prstGeom prst="rect">
            <a:avLst/>
          </a:prstGeom>
          <a:noFill/>
          <a:effectLst/>
        </p:spPr>
        <p:txBody>
          <a:bodyPr wrap="square" rtlCol="0">
            <a:spAutoFit/>
          </a:bodyPr>
          <a:p>
            <a:pPr algn="ctr"/>
            <a:r>
              <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rPr>
              <a:t>婴幼儿抚触与按摩</a:t>
            </a:r>
            <a:endPar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4276725"/>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（三）推脾经，以健脾和胃。</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操作手法：操作者左手中指或无名指夹住小儿左手四指，再以拇指与中指捏住小儿拇指，操作者用右手拇指蘸介质后，直推小儿脾经穴，从拇指指尖推向拇指根推，单方向直推，不宜来回推。50~100次。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3856355"/>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（四）运内八卦，以健脾和胃。</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操作手法：操作者左手握住小儿的手指，用右手拇指蘸介质，按摩小儿掌心内八卦，按揉时，顺、逆时针皆可。50~100次。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4697730"/>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（五）摩腹，以调脾和胃。</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小儿采取平卧位，操作者用右手四指或手掌，在小儿腹部，以脐为中心，作圆周运动。顺大肠方向为泻，适宜大便偏干者;逆大肠方向为补，适宜大便偏稀者;一般多选择顺、逆各半。操作时，手法不宜过重，应轻重适宜;操作者的手不宜过凉，应温暖。50~100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3435985"/>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（六）揉涌泉穴，以止吐泻，调和脾胃的。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操作手法：操作者用中指、食指或拇指指端揉该穴，按揉时，顺、逆时针皆可。50~100次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08965" y="139065"/>
            <a:ext cx="11238230" cy="4984750"/>
          </a:xfrm>
          <a:prstGeom prst="rect">
            <a:avLst/>
          </a:prstGeom>
          <a:noFill/>
          <a:effectLst/>
        </p:spPr>
        <p:txBody>
          <a:bodyPr wrap="square" rtlCol="0">
            <a:spAutoFit/>
          </a:bodyPr>
          <a:p>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fontAlgn="auto">
              <a:lnSpc>
                <a:spcPts val="3280"/>
              </a:lnSpc>
            </a:pP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（七）捏脊，以提高督脉及相应脏腑的功能。</a:t>
            </a:r>
            <a:endPar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fontAlgn="auto">
              <a:lnSpc>
                <a:spcPts val="3280"/>
              </a:lnSpc>
            </a:pPr>
            <a:endPar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fontAlgn="auto">
              <a:lnSpc>
                <a:spcPts val="3280"/>
              </a:lnSpc>
            </a:pP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en-US" altLang="zh-CN"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4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让宝宝俯卧于床上，背部保持平直、放松，站在宝宝后方，两手的中指、无名指和小指握成半拳状，食指半屈，用双手食指中节靠拇指的侧面，抵在孩子的尾骨处；大拇指与食指相对，向上捏起皮肤，同时向上捻动。两手交替，沿脊柱两侧自长强穴(肛门后上3～5厘米处)向上边推边捏边放，一直推到大椎穴(颈后平肩的骨突部位)，算做捏脊一遍。也可捏三提一（即捏三下，轻轻提一下），可在睡前进行，每日一次，每次3-9次遍。</a:t>
            </a:r>
            <a:endParaRPr lang="zh-CN" altLang="en-US" sz="24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268605" y="5406390"/>
            <a:ext cx="11655425" cy="953135"/>
          </a:xfrm>
          <a:prstGeom prst="rect">
            <a:avLst/>
          </a:prstGeom>
          <a:noFill/>
          <a:ln w="9525">
            <a:noFill/>
          </a:ln>
        </p:spPr>
        <p:txBody>
          <a:bodyPr wrap="square">
            <a:spAutoFit/>
          </a:bodyPr>
          <a:p>
            <a:pPr indent="271780"/>
            <a:r>
              <a:rPr lang="en-US" altLang="zh-CN" sz="2400" b="1">
                <a:ln/>
                <a:solidFill>
                  <a:srgbClr val="FF0000"/>
                </a:solidFill>
                <a:effectLst>
                  <a:outerShdw blurRad="38100" dist="19050" dir="2700000" algn="tl" rotWithShape="0">
                    <a:schemeClr val="dk1">
                      <a:alpha val="40000"/>
                    </a:schemeClr>
                  </a:outerShdw>
                </a:effectLst>
                <a:latin typeface="Times New Roman" panose="02020603050405020304" charset="0"/>
                <a:cs typeface="方正书宋_GBK" charset="0"/>
              </a:rPr>
              <a:t>  </a:t>
            </a:r>
            <a:r>
              <a:rPr lang="en-US" altLang="zh-CN" sz="2800" b="1">
                <a:ln/>
                <a:solidFill>
                  <a:srgbClr val="FF0000"/>
                </a:solidFill>
                <a:effectLst>
                  <a:outerShdw blurRad="38100" dist="19050" dir="2700000" algn="tl" rotWithShape="0">
                    <a:schemeClr val="dk1">
                      <a:alpha val="40000"/>
                    </a:schemeClr>
                  </a:outerShdw>
                </a:effectLst>
                <a:latin typeface="Times New Roman" panose="02020603050405020304" charset="0"/>
                <a:cs typeface="方正书宋_GBK" charset="0"/>
              </a:rPr>
              <a:t> </a:t>
            </a:r>
            <a:r>
              <a:rPr lang="zh-CN" sz="2800" b="1">
                <a:ln/>
                <a:solidFill>
                  <a:srgbClr val="FF0000"/>
                </a:solidFill>
                <a:effectLst>
                  <a:outerShdw blurRad="38100" dist="19050" dir="2700000" algn="tl" rotWithShape="0">
                    <a:schemeClr val="dk1">
                      <a:alpha val="40000"/>
                    </a:schemeClr>
                  </a:outerShdw>
                </a:effectLst>
                <a:latin typeface="Times New Roman" panose="02020603050405020304" charset="0"/>
                <a:cs typeface="方正书宋_GBK" charset="0"/>
              </a:rPr>
              <a:t>通过以上一系列方法，可使胃肠蠕动增强，促进消化吸收而增强体质，提高抗病能力，促进生长发育。</a:t>
            </a:r>
            <a:endParaRPr lang="zh-CN" altLang="en-US" sz="2800" b="1">
              <a:ln/>
              <a:solidFill>
                <a:srgbClr val="FF0000"/>
              </a:solidFill>
              <a:effectLst>
                <a:outerShdw blurRad="38100" dist="19050" dir="2700000" algn="tl" rotWithShape="0">
                  <a:schemeClr val="dk1">
                    <a:alpha val="40000"/>
                  </a:schemeClr>
                </a:outerShdw>
              </a:effectLst>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789805"/>
          </a:xfrm>
          <a:prstGeom prst="rect">
            <a:avLst/>
          </a:prstGeom>
          <a:noFill/>
          <a:effectLst/>
        </p:spPr>
        <p:txBody>
          <a:bodyPr wrap="square" rtlCol="0">
            <a:spAutoFit/>
          </a:bodyPr>
          <a:p>
            <a:pPr algn="l"/>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二、注意事项</a:t>
            </a: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1.按摩的手法应轻重适宜，不要让宝宝感到不适。</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2.推拿按摩时，应注意室内温度适宜，防止宝宝着凉。如室温过低，可以暂时以手部穴位按摩为主。</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3.每天推拿按摩约5~10分钟即可，如果能坚持三个月以上，效果较好。</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4.本套手法不宜在饭前空腹或饭后立即进行。</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5.以上手法可根据宝宝具体情况和时间进行调整加减，不必拘泥。</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第二节  改善睡眠的按摩手法</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0675" y="1038860"/>
            <a:ext cx="11180445" cy="3646170"/>
          </a:xfrm>
          <a:prstGeom prst="rect">
            <a:avLst/>
          </a:prstGeom>
          <a:noFill/>
          <a:ln w="9525">
            <a:noFill/>
          </a:ln>
        </p:spPr>
        <p:txBody>
          <a:bodyPr wrap="square">
            <a:spAutoFit/>
          </a:bodyPr>
          <a:p>
            <a:pPr indent="127000" fontAlgn="auto">
              <a:lnSpc>
                <a:spcPts val="3960"/>
              </a:lnSpc>
            </a:pPr>
            <a:r>
              <a:rPr lang="en-US" altLang="zh-CN" sz="2800" b="1">
                <a:solidFill>
                  <a:srgbClr val="000000"/>
                </a:solidFill>
                <a:latin typeface="Times New Roman" panose="02020603050405020304" charset="0"/>
                <a:cs typeface="方正书宋_GBK" charset="0"/>
              </a:rPr>
              <a:t>       </a:t>
            </a:r>
            <a:r>
              <a:rPr lang="zh-CN" sz="2800" b="1">
                <a:solidFill>
                  <a:srgbClr val="000000"/>
                </a:solidFill>
                <a:latin typeface="Times New Roman" panose="02020603050405020304" charset="0"/>
                <a:cs typeface="方正书宋_GBK" charset="0"/>
              </a:rPr>
              <a:t>睡眠是婴幼儿早期发育中大脑的基本活动，也是反映神经系统功能从不成熟到成熟具体演变的敏感指标，越小的婴儿睡眠需要的时间就越长。睡眠不好直接影响婴幼儿体格和智力的发育，使婴幼儿出现行为异常。因此帮助婴幼儿养成良好的睡眠对其健康和生长发育和未来发展都有着重要意义。坚持小儿推拿按摩可以改善婴幼儿的睡眠质量。睡眠不好常见的原因有佝偻病、睡前过度兴奋、身体不适、运动不足等等。</a:t>
            </a:r>
            <a:endParaRPr lang="zh-CN" sz="2800" b="1">
              <a:solidFill>
                <a:srgbClr val="000000"/>
              </a:solidFill>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（一）开天门，以开窍醒脑和镇惊安神。</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位置：天门穴的位置在两个眉头中间向上直到前发迹成一条直线。 </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操作手法：两个拇指交替由下向上直推。</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45630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（二）点印堂30次，以明目通鼻、宁心安神。</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位置：印堂穴位于额部，两眉头连线的中点。</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操作手法：以拇指或中指在印堂处轻点，</a:t>
            </a: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rPr>
              <a:t>30次左右。</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229360" y="1635760"/>
            <a:ext cx="9838690" cy="922020"/>
          </a:xfrm>
          <a:prstGeom prst="rect">
            <a:avLst/>
          </a:prstGeom>
          <a:noFill/>
          <a:effectLst/>
        </p:spPr>
        <p:txBody>
          <a:bodyPr wrap="square" rtlCol="0">
            <a:spAutoFit/>
          </a:bodyPr>
          <a:p>
            <a:pPr algn="ctr"/>
            <a:r>
              <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rPr>
              <a:t>第五章 婴幼儿日常保健按摩</a:t>
            </a:r>
            <a:endPar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（三）揉神门，以安神镇惊。</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位置：位于腕部，腕掌侧横纹尺侧端，尺侧腕屈肌腱的桡侧凹陷，尺动脉搏动处。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操作手法：以拇指按揉神门，50次。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（四）捣小天心，以清热、镇惊、利尿、明目。</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位置：小天心的位置在手掌面大小鱼际交界处。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操作手法：用中指尖或者是屈曲的指间关节轻捣，</a:t>
            </a: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rPr>
              <a:t>100次左右。</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45630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（五）清心经200次，以清热泻火，养心安神。</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位置：心经的位置在中指末端螺纹面。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操作手法：离心推是泻，称作清心经，100-200次。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45630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（六）清肝经，平肝泻火、熄风镇惊和解郁除烦。</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位置：肝经的位置在食指指末节螺纹面。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操作手法：以拇指离心推直推，称作清肝经，</a:t>
            </a: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rPr>
              <a:t>100-200次。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71805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（七）揉百会，以镇静安神。</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位置：百会穴位于头顶正中线与两耳尖连线的交叉凹陷处。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操作手法：将右手食指和中指置于百会上，先以顺时针方向揉按50次，再以逆时针方向揉按50次；也可用手掌按摩头顶中央的百会穴，每次按顺时针方向和逆时针方向各按摩50次。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（八）补脾经，以健脾胃，补气血。</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位置：脾经的位置在拇指桡侧指端到指根。</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操作手法：蘸取介质后操作者以拇指向心的方向轻推，就是指尖向指根的方向，</a:t>
            </a:r>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rPr>
              <a:t>200-300次。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44805" y="139700"/>
            <a:ext cx="11503025" cy="640080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（九）运内八卦，以宽胸利膈、理气化痰、行滞消食。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位置：内八卦的位置是手掌面以掌心内劳宫为圆心，内劳宫到中指根中外1/3交界处为半径所作圆周上的八个点。从小鱼际起按顺时针排列依次为乾、坎、艮、震、巽、离、坤、兑。</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操作方法:操作者用拇指端运，称运内八卦;按乾、坎、艮、震依次推运一周 ，称顺运内八卦;反之，称逆运内八卦。顺运治寒，开胸膈，和五脏；逆运治热，降胃气，消宿食。300次。如无明显寒热，可顺运内八卦、逆运内八卦各100-150次。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513905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一、改善婴幼儿睡眠的日常保健按摩手法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（十）捏脊或抚脊，以调阴阳，和脏腑，理气血，通经络。</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位置：脊在后正中线上，自第一胸椎至尾椎端成一直线。</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捏脊手法同前，此处不再赘述。抚脊是用五指并拢或用整个手的掌面在脊上自上而下地抚摸，抚脊是一种安抚动作，能够在心理上宝宝一种安全感，所以在平时可以多做抚脊，既能助眠，又能促进感情交流。捏脊3-9次或抚脊30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44805" y="192405"/>
            <a:ext cx="11503025" cy="6472555"/>
          </a:xfrm>
          <a:prstGeom prst="rect">
            <a:avLst/>
          </a:prstGeom>
          <a:noFill/>
          <a:effectLst/>
        </p:spPr>
        <p:txBody>
          <a:bodyPr wrap="square" rtlCol="0">
            <a:spAutoFit/>
          </a:bodyPr>
          <a:p>
            <a:pPr algn="l"/>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二、注意事项</a:t>
            </a: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（一）本套手法宜每天晚上在宝宝洗漱完毕后、睡前半小时左右进行，如条件不便也可避开过饱、过饥和剧烈运动后在其它时间进行。</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（二）按摩的手法应轻重适宜，不要让宝宝感到紧张和不适。</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（三）推拿按摩时，应注意室内温度适宜，防止宝宝着凉。如室温过低，可以暂时以手部穴位按摩为主，脊部操作改为不用暴露皮肤的抚脊。</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（四）按摩时注意与宝宝的情感交流，创造安静温馨的睡眠环境，睡前不要进行于兴奋的活动，应让宝宝排空小便，不要开灯睡觉。</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（五）以上手法可根据宝宝具体情况和时间进行调整加减，不必拘泥。</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900" y="1931035"/>
            <a:ext cx="11770995"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 第三节</a:t>
            </a:r>
            <a:r>
              <a:rPr lang="en-US" altLang="zh-CN" sz="4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保护婴幼儿视力的保健按摩手法</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04825" y="1247775"/>
            <a:ext cx="10974705" cy="2984500"/>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【学海导航】</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1.掌握促进婴幼儿消化的日常保健按摩手法  </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2.掌握改善婴幼儿睡眠的日常保健按摩手法</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3.掌握保护婴幼儿视力的日常保健按摩手法</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4.掌握提高婴幼儿免疫力日常保健按摩手法  </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0085" y="1072515"/>
            <a:ext cx="11132820" cy="3661410"/>
          </a:xfrm>
          <a:prstGeom prst="rect">
            <a:avLst/>
          </a:prstGeom>
          <a:noFill/>
          <a:ln w="9525">
            <a:noFill/>
          </a:ln>
        </p:spPr>
        <p:txBody>
          <a:bodyPr wrap="square">
            <a:spAutoFit/>
          </a:bodyPr>
          <a:p>
            <a:pPr indent="271780" fontAlgn="auto">
              <a:lnSpc>
                <a:spcPts val="3480"/>
              </a:lnSpc>
            </a:pPr>
            <a:r>
              <a:rPr lang="en-US" altLang="zh-CN" sz="2400" b="1">
                <a:solidFill>
                  <a:srgbClr val="000000"/>
                </a:solidFill>
                <a:latin typeface="Times New Roman" panose="02020603050405020304" charset="0"/>
                <a:cs typeface="方正书宋_GBK" charset="0"/>
              </a:rPr>
              <a:t>  </a:t>
            </a:r>
            <a:r>
              <a:rPr lang="zh-CN" sz="2800" b="1">
                <a:solidFill>
                  <a:srgbClr val="000000"/>
                </a:solidFill>
                <a:latin typeface="Times New Roman" panose="02020603050405020304" charset="0"/>
                <a:cs typeface="方正书宋_GBK" charset="0"/>
              </a:rPr>
              <a:t>随着现代生活方式改变，大多数婴幼儿普遍存在户外活动过少和接触大量的电子产品的情况，近视越来越倾向于低龄段幼儿群体。</a:t>
            </a:r>
            <a:endParaRPr lang="zh-CN" sz="2800" b="1">
              <a:solidFill>
                <a:srgbClr val="000000"/>
              </a:solidFill>
              <a:latin typeface="Times New Roman" panose="02020603050405020304" charset="0"/>
              <a:cs typeface="方正书宋_GBK" charset="0"/>
            </a:endParaRPr>
          </a:p>
          <a:p>
            <a:pPr indent="271780" fontAlgn="auto">
              <a:lnSpc>
                <a:spcPts val="3480"/>
              </a:lnSpc>
            </a:pPr>
            <a:r>
              <a:rPr lang="en-US" altLang="zh-CN" sz="2800" b="1">
                <a:solidFill>
                  <a:srgbClr val="000000"/>
                </a:solidFill>
                <a:latin typeface="Times New Roman" panose="02020603050405020304" charset="0"/>
                <a:cs typeface="方正书宋_GBK" charset="0"/>
              </a:rPr>
              <a:t>  </a:t>
            </a:r>
            <a:r>
              <a:rPr lang="zh-CN" sz="2800" b="1">
                <a:solidFill>
                  <a:srgbClr val="000000"/>
                </a:solidFill>
                <a:latin typeface="Times New Roman" panose="02020603050405020304" charset="0"/>
                <a:cs typeface="方正书宋_GBK" charset="0"/>
              </a:rPr>
              <a:t>运用适宜的推拿手法，可以起到通经络、活气血，放松疲劳的眼球周围的肌纤维；消除眼疲劳，使眼部气血通畅的作用。另外，中医认为，肝主目，眼晴的问题与五脏的功能是否正常有关，肝气条达，经络通畅，眼睛的调节肌群不易疲劳，视力易恢复正常。所以，可以循经按压肝经、肾经，敲胆经，开膀胱经，以起到保护视力、预防近视的作用。</a:t>
            </a:r>
            <a:endParaRPr lang="zh-CN" sz="2800" b="1">
              <a:solidFill>
                <a:srgbClr val="000000"/>
              </a:solidFill>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29768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(一)分推眼部上方穴位，以通经络、活气血，放松疲劳的眼球周围的肌纤维，消除眼疲劳。</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位置：印堂开始沿眉向两侧至太阳穴。</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操作手法：仰卧，以两手拇指从印堂开始沿眉向两侧分推至太阳穴处，并在太阳穴稍用力点按，反复操作1 ~ 3分钟。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29768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(二）轻抹眼部下方穴位，以通经络、活气血，放松疲劳的眼球周围的肌纤维，消除眼疲劳。</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位置：内眼角经下眼眶至太阳穴。</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操作手法：仰卧，以两手拇指从内眼角经下眼眶轻抹至太阳穴反复操作10~ 20次。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05740" y="151130"/>
            <a:ext cx="11861165" cy="6472555"/>
          </a:xfrm>
          <a:prstGeom prst="rect">
            <a:avLst/>
          </a:prstGeom>
          <a:noFill/>
          <a:effectLst/>
        </p:spPr>
        <p:txBody>
          <a:bodyPr wrap="square" rtlCol="0">
            <a:spAutoFit/>
          </a:bodyPr>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（三）按揉眼部晴明、攒竹、鱼腰、丝竹空、瞳子髎、球后、承泣、四白等八个穴位，以通经络、活气血，放松疲劳的眼球周围的肌纤维，消除眼疲劳。</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位置：睛明穴位于眼部内侧，正坐位或仰卧位取穴，内眼角稍上方凹陷处。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攒竹穴在面部，正坐位或仰卧位取穴，当眉头陷中，眶上切迹处。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鱼腰穴位于额部，正坐位或仰卧位取穴，瞳孔直上，眉毛中取穴。</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丝竹空在眉梢凹陷处，正坐位或仰卧位取穴。</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瞳子髎位于面部，正坐位或仰卧位取穴，目外眦外侧0.5寸凹陷中。</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28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操作手法：操作者用双手分别按揉</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各个穴位。</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29768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（四）按压风池穴，以明目醒脑。</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位置：风池穴位于后颈部，枕骨之下，胸锁乳突肌与斜方肌上端之间的凹陷中，，相当于耳垂平齐。</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操作手法：首先将两手拇指分别放在颈部风池穴，其他四指轻抚头部，拇指由轻到重按压风池穴，20～30次。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71805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（五）按揉心俞、肝俞、肾俞，以调整脏腑功能。</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位置：心俞位于第5胸椎棘突下，旁开1.5寸。</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肝俞在背部，第9胸椎棘突下，旁开1.5寸。</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肾俞位于第2腰椎棘突下，旁开1.5寸。</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操作手法：俯卧取穴，操作者用两个拇指按揉双侧穴位，每穴约1分钟。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（六）按揉百会穴，以通达阴阳脉络。</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位置：百会穴位于头顶正中线与两耳尖连线的交叉处。</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操作手法：宝宝坐位或仰卧取穴，用手掌按摩头顶中央的百会穴，每次按顺时针方向和逆时针方向各按摩50次。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29768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一、保护婴幼儿视力的保健按摩手法</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（七）按揉光明穴。以疏肝明目。</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位置：光明穴位于人体的小腿外侧，当外踝尖上5寸，腓骨前缘。</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操作手法：宝宝坐位或仰卧取穴，操作者以拇指按揉，每次按顺时针方向和逆时针方向各按揉20-30次。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二、注意事项</a:t>
            </a: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（一）本套手法宜长期坚持。</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（二）除了坚持按摩保健，在日常生活中还应注意婴幼儿用眼卫生，养成良好的用眼习惯是最好的预防措施。</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（三）做好用眼卫生健康教育，引导宝宝自觉保护眼睛，不用或少用电子产品。</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900" y="1931035"/>
            <a:ext cx="11770995"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 </a:t>
            </a:r>
            <a:r>
              <a:rPr sz="4400" b="1" spc="600" dirty="0">
                <a:solidFill>
                  <a:srgbClr val="7E5224"/>
                </a:solidFill>
                <a:effectLst/>
                <a:latin typeface="微软雅黑" panose="020B0503020204020204" charset="-122"/>
                <a:ea typeface="微软雅黑" panose="020B0503020204020204" charset="-122"/>
                <a:cs typeface="Raleway" panose="020B0503030101060003" charset="0"/>
              </a:rPr>
              <a:t>第四节 提高婴幼儿免疫力按摩手法 </a:t>
            </a:r>
            <a:endParaRPr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202565"/>
            <a:ext cx="5080000" cy="521970"/>
          </a:xfrm>
          <a:prstGeom prst="rect">
            <a:avLst/>
          </a:prstGeom>
          <a:noFill/>
          <a:ln w="9525">
            <a:noFill/>
          </a:ln>
        </p:spPr>
        <p:txBody>
          <a:bodyPr>
            <a:spAutoFit/>
          </a:bodyPr>
          <a:p>
            <a:pPr indent="0"/>
            <a:r>
              <a:rPr lang="zh-CN" sz="2800" b="1">
                <a:solidFill>
                  <a:srgbClr val="00B0F0"/>
                </a:solidFill>
                <a:latin typeface="Times New Roman" panose="02020603050405020304" charset="0"/>
                <a:cs typeface="方正书宋_GBK" charset="0"/>
              </a:rPr>
              <a:t>【结构导图】</a:t>
            </a:r>
            <a:endParaRPr lang="zh-CN" altLang="en-US" sz="2800" b="1">
              <a:solidFill>
                <a:srgbClr val="00B0F0"/>
              </a:solidFill>
              <a:latin typeface="Times New Roman" panose="02020603050405020304" charset="0"/>
              <a:cs typeface="方正书宋_GBK" charset="0"/>
            </a:endParaRPr>
          </a:p>
        </p:txBody>
      </p:sp>
      <p:pic>
        <p:nvPicPr>
          <p:cNvPr id="2" name="图片 1" descr="%(~96Q2NHGAV]H@M(GT{1%S"/>
          <p:cNvPicPr>
            <a:picLocks noChangeAspect="1"/>
          </p:cNvPicPr>
          <p:nvPr>
            <p:custDataLst>
              <p:tags r:id="rId1"/>
            </p:custDataLst>
          </p:nvPr>
        </p:nvPicPr>
        <p:blipFill>
          <a:blip r:embed="rId2"/>
          <a:stretch>
            <a:fillRect/>
          </a:stretch>
        </p:blipFill>
        <p:spPr>
          <a:xfrm>
            <a:off x="2209800" y="107950"/>
            <a:ext cx="9740265" cy="647319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42570" y="582295"/>
            <a:ext cx="10814685" cy="5041265"/>
          </a:xfrm>
          <a:prstGeom prst="rect">
            <a:avLst/>
          </a:prstGeom>
          <a:noFill/>
          <a:effectLst/>
        </p:spPr>
        <p:txBody>
          <a:bodyPr wrap="square" rtlCol="0">
            <a:spAutoFit/>
          </a:bodyPr>
          <a:p>
            <a:pPr algn="l" fontAlgn="auto">
              <a:lnSpc>
                <a:spcPts val="3860"/>
              </a:lnSpc>
            </a:pPr>
            <a:r>
              <a:rPr lang="en-US" sz="2800" b="1" spc="600" dirty="0">
                <a:solidFill>
                  <a:schemeClr val="tx1"/>
                </a:solidFill>
                <a:effectLst/>
                <a:latin typeface="微软雅黑" panose="020B0503020204020204" charset="-122"/>
                <a:ea typeface="微软雅黑" panose="020B0503020204020204" charset="-122"/>
                <a:cs typeface="Raleway" panose="020B0503030101060003" charset="0"/>
              </a:rPr>
              <a:t>    </a:t>
            </a:r>
            <a:r>
              <a:rPr sz="2800" b="1" spc="600" dirty="0">
                <a:solidFill>
                  <a:schemeClr val="tx1"/>
                </a:solidFill>
                <a:effectLst/>
                <a:latin typeface="微软雅黑" panose="020B0503020204020204" charset="-122"/>
                <a:ea typeface="微软雅黑" panose="020B0503020204020204" charset="-122"/>
                <a:cs typeface="Raleway" panose="020B0503030101060003" charset="0"/>
              </a:rPr>
              <a:t>中医认为，“正气存内，邪不可干；邪之所凑，其气必虚”，“正气”指的就是免疫力。人体免疫力强，就能抵抗外邪入侵，疾病也就不会发生或者少发生。小儿在生长发育过程中的特点是“脾常不足”、“肺常不足”，从现代医学的角度来看婴幼儿处于各方面机能特别是免疫功能的发育不健全，致使儿童容易发生呼吸道疾病。根据中医基础理论坚持小儿按摩，应用体表穴位的局部刺激作用达到补益脾肺，益气固表，可有效改善幼儿因反复患有呼吸道感染等导致的免疫力低下,有助于婴幼儿的身心健康发展。</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（一）按揉迎香穴，以宣通鼻窍的作用。</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位置：迎香穴在鼻翼外缘中点旁，当鼻唇沟中。</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操作方法：双手拇指分别按于同侧下颌部，中指分别按于同侧迎香穴，其余3指则向手心方向弯曲，然后使中指在迎香穴处做顺时针方向按揉，每次	1~3 分钟。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（二）旋推脾经，以健脾益气。</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位置：脾经穴位于拇指末节螺纹面。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操作方法：操作者一手握住小儿手掌，	另一手的拇指螺纹面按住小儿拇指螺纹面，顺时针或逆时针方向揉100-300 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87667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（三）揉肺经，以宣通肺气。</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位置：肺经穴位于无名指末节螺纹面。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操作方法：操作者一手握住小儿手掌，另一手的拇指螺纹面按住小儿无名指螺纹面， 顺时针或逆时针方向揉100-300 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345630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（四）揉板门，以健脾和胃，消食化滞。</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位置：板门穴位于手掌的大鱼际隆平面。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操作方法：操作者一手握住小儿手掌，另一手的拇指端按揉小儿大鱼际	100-300 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429768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（五）摩腹</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位置：腹位于人体腹部。</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操作方法：宝宝仰卧，操作者用手掌掌面或食指、中指、无名指指面附着于小儿腹部，以腕关节连同前臂作环形有节律的移动，逆时针为补，顺时针为泻，往返摩之为平补平泻。约3-5 分钟。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5559425"/>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（六）轻叩背俞穴，以调整脏腑功能</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位置：背俞穴分布在背部脊柱的两侧，脊柱旁开1.5寸处，体五脏六腑之气均输注于背腰部的背俞穴。叩击背俞穴可以调理脏腑气机，气机调顺会减少疾病的发生。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用食指、中指、无名指的指尖轻轻叩击肺腧背俞穴，从上到下，反复3-5遍，两侧均如此操作。推拿完毕后，脊柱两侧的皮肤略显潮红，再用手掌轻摩刚叩击过的地方2-3次，以放松皮肤。轻叩背俞穴法操作简单，是较为简单的一种小儿推拿技巧。</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59740" y="18415"/>
            <a:ext cx="11503025" cy="6400800"/>
          </a:xfrm>
          <a:prstGeom prst="rect">
            <a:avLst/>
          </a:prstGeom>
          <a:noFill/>
          <a:effectLst/>
        </p:spPr>
        <p:txBody>
          <a:bodyPr wrap="square" rtlCol="0">
            <a:spAutoFit/>
          </a:bodyPr>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（七）按揉足三里，以益气补虚，强身健体。</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位置：足三里位于宝宝外膝眼下3寸，胫骨前嵴旁开1横指处。可以让宝宝屈曲膝关节，在膝盖骨下端能摸到两个凹陷，其中外侧的凹陷叫做外膝眼，由此向下宝宝4指宽度的距离即外膝眼下3寸，再从胫骨前嵴旁开宝宝中指的宽度即为足三里所在。</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方法：以拇指指腹沿顺时针方向按揉足三里，每次300下，可以健脾和胃，补益气血，理气消食。也可以从足三里向下，顺着胫骨前嵴旁开1横指的线，依次经过上巨虚、下巨虚，推至近足踝处，每次30下，可以调理胃肠，导滞止泻。按揉足三里时要挑宝宝情绪稳定，愿意配合的时候，若宝宝反抗则需马上停止。</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219456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一、提高婴幼儿免疫力</a:t>
            </a:r>
            <a:r>
              <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的按摩手法 </a:t>
            </a:r>
            <a:endParaRPr lang="zh-CN" altLang="en-US" sz="28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（八）捏脊</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具体位置和方法参照前述章节。</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56235" y="301625"/>
            <a:ext cx="11503025" cy="6400800"/>
          </a:xfrm>
          <a:prstGeom prst="rect">
            <a:avLst/>
          </a:prstGeom>
          <a:noFill/>
          <a:effectLst/>
        </p:spPr>
        <p:txBody>
          <a:bodyPr wrap="square" rtlCol="0">
            <a:spAutoFit/>
          </a:bodyPr>
          <a:p>
            <a:pPr algn="l" fontAlgn="auto">
              <a:lnSpc>
                <a:spcPts val="3280"/>
              </a:lnSpc>
            </a:pP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二、注意事项</a:t>
            </a:r>
            <a:endParaRPr lang="zh-CN" altLang="en-US" sz="32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（一）运用按摩来提高婴幼儿免疫力贵在持之以恒，坚持每天推拿按摩约5~10分钟即可，如果能坚持三个月以上，效果较好。</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患有反复呼吸道感染的宝宝，有可能进行一段时间的按摩后还会出现呼吸道感染的情况，这是因为通过按摩来提高婴幼儿免疫力不是一蹴而就的，要有耐心继续坚持按摩，科学护理，才能扭转反复感染的恶性循环。</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（三）按摩时，应注意室内温度适宜，防止宝宝着凉。如室温过低，可以暂时以手部穴位和下肢按摩为主，捏脊改为抚脊。</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（四）当宝宝发生急性疾病时，可暂停，病情稳定后可继续应用。如感冒发热时可暂停按摩，或改为其它对症按摩手法，退烧后恢复期可继续使用本套手法。</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51915" y="762000"/>
            <a:ext cx="1808480" cy="583565"/>
          </a:xfrm>
          <a:prstGeom prst="rect">
            <a:avLst/>
          </a:prstGeom>
          <a:noFill/>
          <a:ln>
            <a:noFill/>
          </a:ln>
        </p:spPr>
        <p:txBody>
          <a:bodyPr wrap="none" rtlCol="0" anchor="t">
            <a:spAutoFit/>
          </a:bodyPr>
          <a:p>
            <a:pPr algn="ctr"/>
            <a:r>
              <a:rPr lang="zh-CN" altLang="en-US" sz="3200" b="1">
                <a:solidFill>
                  <a:schemeClr val="accent2">
                    <a:lumMod val="50000"/>
                  </a:schemeClr>
                </a:solidFill>
                <a:effectLst>
                  <a:outerShdw blurRad="38100" dist="25400" dir="5400000" algn="ctr" rotWithShape="0">
                    <a:srgbClr val="6E747A">
                      <a:alpha val="43000"/>
                    </a:srgbClr>
                  </a:outerShdw>
                </a:effectLst>
              </a:rPr>
              <a:t>问题导入</a:t>
            </a:r>
            <a:endParaRPr lang="zh-CN" altLang="en-US" sz="3200" b="1">
              <a:solidFill>
                <a:schemeClr val="accent2">
                  <a:lumMod val="50000"/>
                </a:schemeClr>
              </a:solidFill>
              <a:effectLst>
                <a:outerShdw blurRad="38100" dist="25400" dir="5400000" algn="ctr" rotWithShape="0">
                  <a:srgbClr val="6E747A">
                    <a:alpha val="43000"/>
                  </a:srgbClr>
                </a:outerShdw>
              </a:effectLst>
            </a:endParaRPr>
          </a:p>
        </p:txBody>
      </p:sp>
      <p:sp>
        <p:nvSpPr>
          <p:cNvPr id="4" name="文本框 3"/>
          <p:cNvSpPr txBox="1"/>
          <p:nvPr/>
        </p:nvSpPr>
        <p:spPr>
          <a:xfrm>
            <a:off x="1830070" y="1706245"/>
            <a:ext cx="9803130" cy="2606675"/>
          </a:xfrm>
          <a:prstGeom prst="rect">
            <a:avLst/>
          </a:prstGeom>
          <a:noFill/>
        </p:spPr>
        <p:txBody>
          <a:bodyPr wrap="square" rtlCol="0">
            <a:noAutofit/>
          </a:bodyPr>
          <a:p>
            <a:r>
              <a:rPr lang="en-US" altLang="zh-CN" sz="3200">
                <a:solidFill>
                  <a:schemeClr val="accent2">
                    <a:lumMod val="50000"/>
                  </a:schemeClr>
                </a:solidFill>
                <a:effectLst>
                  <a:outerShdw blurRad="38100" dist="25400" dir="5400000" algn="ctr" rotWithShape="0">
                    <a:srgbClr val="6E747A">
                      <a:alpha val="43000"/>
                    </a:srgbClr>
                  </a:outerShdw>
                </a:effectLst>
              </a:rPr>
              <a:t>      </a:t>
            </a:r>
            <a:r>
              <a:rPr lang="zh-CN" altLang="en-US" sz="3200">
                <a:solidFill>
                  <a:schemeClr val="accent2">
                    <a:lumMod val="50000"/>
                  </a:schemeClr>
                </a:solidFill>
                <a:effectLst>
                  <a:outerShdw blurRad="38100" dist="25400" dir="5400000" algn="ctr" rotWithShape="0">
                    <a:srgbClr val="6E747A">
                      <a:alpha val="43000"/>
                    </a:srgbClr>
                  </a:outerShdw>
                </a:effectLst>
              </a:rPr>
              <a:t>小米，男，两岁一个月，自七月龄以来，几乎每个月都会感冒一次，每次症状轻重不一，夜间还会因为鼻塞影响睡眠，白天精神较差、爱哭闹、胃口比较差，身高体重较同月龄的孩子略低。</a:t>
            </a:r>
            <a:endParaRPr lang="zh-CN" altLang="en-US" sz="3200">
              <a:solidFill>
                <a:schemeClr val="accent2">
                  <a:lumMod val="50000"/>
                </a:schemeClr>
              </a:solidFill>
              <a:effectLst>
                <a:outerShdw blurRad="38100" dist="25400" dir="5400000" algn="ctr" rotWithShape="0">
                  <a:srgbClr val="6E747A">
                    <a:alpha val="43000"/>
                  </a:srgbClr>
                </a:outerShdw>
              </a:effectLst>
            </a:endParaRPr>
          </a:p>
        </p:txBody>
      </p:sp>
      <p:sp>
        <p:nvSpPr>
          <p:cNvPr id="5" name="文本框 4"/>
          <p:cNvSpPr txBox="1"/>
          <p:nvPr/>
        </p:nvSpPr>
        <p:spPr>
          <a:xfrm>
            <a:off x="2192655" y="3834765"/>
            <a:ext cx="8472805" cy="1329690"/>
          </a:xfrm>
          <a:prstGeom prst="rect">
            <a:avLst/>
          </a:prstGeom>
          <a:noFill/>
        </p:spPr>
        <p:txBody>
          <a:bodyPr wrap="square" rtlCol="0">
            <a:noAutofit/>
          </a:bodyPr>
          <a:p>
            <a:endParaRPr lang="zh-CN" altLang="en-US" sz="28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highlight>
                <a:srgbClr val="00FFFF"/>
              </a:highligh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316355" y="1332865"/>
            <a:ext cx="10247630" cy="2132965"/>
          </a:xfrm>
          <a:prstGeom prst="rect">
            <a:avLst/>
          </a:prstGeom>
          <a:noFill/>
          <a:effectLst/>
        </p:spPr>
        <p:txBody>
          <a:bodyPr wrap="square" rtlCol="0">
            <a:no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问题：中医是怎么认识小米这种情况的呢，是否可以用小儿推拿来改善小米的情况呢？</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第一节  促进消化的保健按摩手法 </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4276725"/>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（一）按揉或者推四横纹，以调中行气，和气血，除胀满。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操作手法：操作者左手握住小儿的手指，用右手食指或中指指端分别按揉四横纹穴，约2~3分钟;也可推四横纹穴，将小儿四指并拢，操作者用右手拇指自小儿的食指横纹处推向小指横纹。50~100次，约2~3分钟。</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21030" y="613410"/>
            <a:ext cx="11238230" cy="3856355"/>
          </a:xfrm>
          <a:prstGeom prst="rect">
            <a:avLst/>
          </a:prstGeom>
          <a:noFill/>
          <a:effectLst/>
        </p:spPr>
        <p:txBody>
          <a:bodyPr wrap="square" rtlCol="0">
            <a:spAutoFit/>
          </a:bodyPr>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一、促进婴幼儿消化的日常保健按摩手法</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zh-CN" altLang="en-US" sz="3600" b="1" spc="600" dirty="0">
              <a:solidFill>
                <a:srgbClr val="7E5224"/>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（二）按揉或者推板门，以止泻止呕，调整脾胃。</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endPar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a:p>
            <a:pPr algn="l" fontAlgn="auto">
              <a:lnSpc>
                <a:spcPts val="3280"/>
              </a:lnSpc>
            </a:pPr>
            <a:r>
              <a:rPr lang="en-US" altLang="zh-CN"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    </a:t>
            </a:r>
            <a:r>
              <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操作手法：顺、逆时针皆可，也可使用推法，由拇指指根推向腕横纹可止泻，由腕横纹推向拇指指根能止呕，来回推可调整脾胃功能，约50~100次。</a:t>
            </a:r>
            <a:endParaRPr lang="zh-CN" altLang="en-US" sz="2800" b="1" spc="6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10800,&quot;width&quot;:12500}"/>
</p:tagLst>
</file>

<file path=ppt/tags/tag2.xml><?xml version="1.0" encoding="utf-8"?>
<p:tagLst xmlns:p="http://schemas.openxmlformats.org/presentationml/2006/main">
  <p:tag name="KSO_WPP_MARK_KEY" val="acf18c2f-980d-4830-b237-aaf3d001ea49"/>
  <p:tag name="COMMONDATA" val="eyJjb3VudCI6NTIsImhkaWQiOiJiMzQwOWNjZDc1NDhkZDRmNjQ2YWRlNmQ2ZjAzODQwYiIsInVzZXJDb3VudCI6NDN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6018</Words>
  <Application>WPS 演示</Application>
  <PresentationFormat>Widescreen</PresentationFormat>
  <Paragraphs>304</Paragraphs>
  <Slides>49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Arial</vt:lpstr>
      <vt:lpstr>宋体</vt:lpstr>
      <vt:lpstr>Wingdings</vt:lpstr>
      <vt:lpstr>微软雅黑</vt:lpstr>
      <vt:lpstr>Raleway</vt:lpstr>
      <vt:lpstr>Yu Gothic UI</vt:lpstr>
      <vt:lpstr>Times New Roman</vt:lpstr>
      <vt:lpstr>方正书宋_GBK</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极简历</dc:creator>
  <cp:lastModifiedBy>不踩西瓜皮</cp:lastModifiedBy>
  <cp:revision>321</cp:revision>
  <dcterms:created xsi:type="dcterms:W3CDTF">2018-04-10T08:52:00Z</dcterms:created>
  <dcterms:modified xsi:type="dcterms:W3CDTF">2022-11-09T02:05:42Z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KSORubyTemplateID">
    <vt:lpwstr>13</vt:lpwstr>
  </property>
  <property fmtid="{D5CDD505-2E9C-101B-9397-08002B2CF9AE}" pid="4" name="KSOTemplateUUID">
    <vt:lpwstr>v1.0_mb_FK9DaqbUlcgBFrbUYwKZVA==</vt:lpwstr>
  </property>
  <property fmtid="{D5CDD505-2E9C-101B-9397-08002B2CF9AE}" pid="5" name="ICV">
    <vt:lpwstr>596C741FDEA7477AAE0E8407CE356243</vt:lpwstr>
  </property>
</Properties>
</file>