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6"/>
  </p:notesMasterIdLst>
  <p:handoutMasterIdLst>
    <p:handoutMasterId r:id="rId77"/>
  </p:handoutMasterIdLst>
  <p:sldIdLst>
    <p:sldId id="417" r:id="rId3"/>
    <p:sldId id="433" r:id="rId4"/>
    <p:sldId id="460" r:id="rId5"/>
    <p:sldId id="461" r:id="rId6"/>
    <p:sldId id="462" r:id="rId7"/>
    <p:sldId id="463" r:id="rId8"/>
    <p:sldId id="465" r:id="rId9"/>
    <p:sldId id="466" r:id="rId10"/>
    <p:sldId id="467" r:id="rId11"/>
    <p:sldId id="468" r:id="rId12"/>
    <p:sldId id="469" r:id="rId13"/>
    <p:sldId id="470" r:id="rId14"/>
    <p:sldId id="471" r:id="rId15"/>
    <p:sldId id="474" r:id="rId16"/>
    <p:sldId id="472" r:id="rId17"/>
    <p:sldId id="475" r:id="rId18"/>
    <p:sldId id="473" r:id="rId19"/>
    <p:sldId id="476" r:id="rId20"/>
    <p:sldId id="477" r:id="rId21"/>
    <p:sldId id="478" r:id="rId22"/>
    <p:sldId id="479" r:id="rId23"/>
    <p:sldId id="480" r:id="rId24"/>
    <p:sldId id="481" r:id="rId25"/>
    <p:sldId id="482" r:id="rId26"/>
    <p:sldId id="483" r:id="rId27"/>
    <p:sldId id="484" r:id="rId28"/>
    <p:sldId id="485" r:id="rId29"/>
    <p:sldId id="486" r:id="rId30"/>
    <p:sldId id="487" r:id="rId31"/>
    <p:sldId id="488" r:id="rId32"/>
    <p:sldId id="489" r:id="rId33"/>
    <p:sldId id="490" r:id="rId34"/>
    <p:sldId id="491" r:id="rId35"/>
    <p:sldId id="492" r:id="rId36"/>
    <p:sldId id="493" r:id="rId37"/>
    <p:sldId id="494" r:id="rId38"/>
    <p:sldId id="495" r:id="rId39"/>
    <p:sldId id="496" r:id="rId40"/>
    <p:sldId id="497" r:id="rId41"/>
    <p:sldId id="498" r:id="rId42"/>
    <p:sldId id="499" r:id="rId43"/>
    <p:sldId id="500" r:id="rId44"/>
    <p:sldId id="501" r:id="rId45"/>
    <p:sldId id="505" r:id="rId46"/>
    <p:sldId id="502" r:id="rId47"/>
    <p:sldId id="506" r:id="rId48"/>
    <p:sldId id="507" r:id="rId49"/>
    <p:sldId id="503" r:id="rId50"/>
    <p:sldId id="508" r:id="rId51"/>
    <p:sldId id="504" r:id="rId52"/>
    <p:sldId id="509" r:id="rId53"/>
    <p:sldId id="510" r:id="rId54"/>
    <p:sldId id="511" r:id="rId55"/>
    <p:sldId id="512" r:id="rId56"/>
    <p:sldId id="513" r:id="rId57"/>
    <p:sldId id="514" r:id="rId58"/>
    <p:sldId id="515" r:id="rId59"/>
    <p:sldId id="518" r:id="rId60"/>
    <p:sldId id="520" r:id="rId61"/>
    <p:sldId id="516" r:id="rId62"/>
    <p:sldId id="517" r:id="rId63"/>
    <p:sldId id="521" r:id="rId64"/>
    <p:sldId id="522" r:id="rId65"/>
    <p:sldId id="523" r:id="rId66"/>
    <p:sldId id="524" r:id="rId67"/>
    <p:sldId id="525" r:id="rId68"/>
    <p:sldId id="526" r:id="rId69"/>
    <p:sldId id="527" r:id="rId70"/>
    <p:sldId id="528" r:id="rId71"/>
    <p:sldId id="529" r:id="rId72"/>
    <p:sldId id="530" r:id="rId73"/>
    <p:sldId id="464" r:id="rId74"/>
    <p:sldId id="435" r:id="rId75"/>
  </p:sldIdLst>
  <p:sldSz cx="12192000" cy="6858000"/>
  <p:notesSz cx="6858000" cy="9144000"/>
  <p:custDataLst>
    <p:tags r:id="rId8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E5224"/>
    <a:srgbClr val="000000"/>
    <a:srgbClr val="C07D34"/>
    <a:srgbClr val="865F21"/>
    <a:srgbClr val="C69035"/>
    <a:srgbClr val="F6E1BD"/>
    <a:srgbClr val="C58E31"/>
    <a:srgbClr val="F9E6C4"/>
    <a:srgbClr val="C58338"/>
    <a:srgbClr val="FF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9" d="100"/>
          <a:sy n="79" d="100"/>
        </p:scale>
        <p:origin x="42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2" Type="http://schemas.openxmlformats.org/officeDocument/2006/relationships/tags" Target="tags/tag2.xml"/><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slide" Target="slides/slide6.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notesMaster" Target="notesMasters/notesMaster1.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图片 5" descr="1"/>
          <p:cNvPicPr>
            <a:picLocks noChangeAspect="1"/>
          </p:cNvPicPr>
          <p:nvPr userDrawn="1"/>
        </p:nvPicPr>
        <p:blipFill>
          <a:blip r:embed="rId2"/>
          <a:srcRect t="26934" r="20368" b="15233"/>
          <a:stretch>
            <a:fillRect/>
          </a:stretch>
        </p:blipFill>
        <p:spPr>
          <a:xfrm>
            <a:off x="-11430" y="-6350"/>
            <a:ext cx="12214860" cy="68707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1" name="图片 10"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a:off x="7620" y="-8890"/>
            <a:ext cx="4897434" cy="6480000"/>
          </a:xfrm>
          <a:prstGeom prst="rect">
            <a:avLst/>
          </a:prstGeom>
        </p:spPr>
      </p:pic>
      <p:pic>
        <p:nvPicPr>
          <p:cNvPr id="12" name="图片 1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flipH="1" flipV="1">
            <a:off x="8436657" y="371697"/>
            <a:ext cx="3750675" cy="648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图片 5"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rot="16200000">
            <a:off x="469265" y="3389630"/>
            <a:ext cx="2992877" cy="3960000"/>
          </a:xfrm>
          <a:prstGeom prst="rect">
            <a:avLst/>
          </a:prstGeom>
        </p:spPr>
      </p:pic>
      <p:pic>
        <p:nvPicPr>
          <p:cNvPr id="2" name="图片 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rot="16200000" flipH="1" flipV="1">
            <a:off x="9047685" y="-828610"/>
            <a:ext cx="2292079" cy="396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9F8"/>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TextBox 30"/>
          <p:cNvSpPr txBox="1"/>
          <p:nvPr/>
        </p:nvSpPr>
        <p:spPr>
          <a:xfrm>
            <a:off x="3490595" y="3860800"/>
            <a:ext cx="5212080" cy="521970"/>
          </a:xfrm>
          <a:prstGeom prst="rect">
            <a:avLst/>
          </a:prstGeom>
          <a:noFill/>
        </p:spPr>
        <p:txBody>
          <a:bodyPr wrap="square" rtlCol="0">
            <a:spAutoFit/>
          </a:bodyPr>
          <a:p>
            <a:pPr algn="ctr"/>
            <a:r>
              <a:rPr lang="zh-CN" sz="2800" b="1">
                <a:solidFill>
                  <a:srgbClr val="7E5224"/>
                </a:solidFill>
                <a:latin typeface="微软雅黑" panose="020B0503020204020204" charset="-122"/>
                <a:ea typeface="微软雅黑" panose="020B0503020204020204" charset="-122"/>
                <a:cs typeface="Raleway" panose="020B0503030101060003" charset="0"/>
              </a:rPr>
              <a:t>上海交通大学出版社</a:t>
            </a:r>
            <a:endParaRPr lang="zh-CN" sz="2800" b="1">
              <a:solidFill>
                <a:srgbClr val="7E5224"/>
              </a:solidFill>
              <a:latin typeface="微软雅黑" panose="020B0503020204020204" charset="-122"/>
              <a:ea typeface="微软雅黑" panose="020B0503020204020204" charset="-122"/>
              <a:cs typeface="Raleway" panose="020B0503030101060003" charset="0"/>
            </a:endParaRPr>
          </a:p>
        </p:txBody>
      </p:sp>
      <p:sp>
        <p:nvSpPr>
          <p:cNvPr id="52" name="TextBox 29"/>
          <p:cNvSpPr txBox="1"/>
          <p:nvPr/>
        </p:nvSpPr>
        <p:spPr>
          <a:xfrm>
            <a:off x="2118995" y="2141220"/>
            <a:ext cx="7953375" cy="1106805"/>
          </a:xfrm>
          <a:prstGeom prst="rect">
            <a:avLst/>
          </a:prstGeom>
          <a:noFill/>
          <a:effectLst/>
        </p:spPr>
        <p:txBody>
          <a:bodyPr wrap="square" rtlCol="0">
            <a:spAutoFit/>
          </a:bodyPr>
          <a:p>
            <a:pPr algn="ctr"/>
            <a:r>
              <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rPr>
              <a:t>婴幼儿抚触与按摩</a:t>
            </a:r>
            <a:endPar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57885" y="1167130"/>
            <a:ext cx="10257790" cy="452310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二、新生儿期</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altLang="zh-CN" sz="28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自出生后脐带结扎时起至生后满28天，称为新生儿期。</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新生儿出生后，啼哭和安睡是其两项主要的生理活动。哭则清气生，睡则浊气降。</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此期小儿肺系开始呼吸，脾胃开始受盛化物、输布精微和排泄糟粕，心主神明、肝主疏泄、肾主生长的功能开始发挥。但是，此时小儿体质尤其稚嫩，五脏六腑皆成而未全、全而未壮，极易受到损伤。应当高度重视新生儿保健，才能降低其发病率和死亡率。</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513905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三、婴儿期</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出生28天后至1周岁为婴儿期，亦称乳儿期。</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altLang="zh-CN" sz="32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这一时期处于乳类喂养并逐渐添加辅食的阶段，机体发育快，营养需求高。</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此期婴儿脾胃运化力弱，肺卫娇嫩未固，受之于母体的免疫能力逐渐消失，自身免疫力尚未健全，容易发生肺系疾病、脾系疾病及各种传染病，故应加强对疾病的预防，提倡母乳喂养，做好科学育儿。</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15417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四、幼儿期</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altLang="zh-CN" sz="32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1周岁后至3周岁为幼儿期。</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altLang="zh-CN" sz="32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此期内幼儿20颗乳牙逐渐出齐，咀嚼能力增强，并处于断乳后食物品种转换的过渡阶段，若喂养不当、饮食失调则容易发生各种脾胃失调病证;活动增加，接触面扩大，传染病发病率增高;幼儿识别危险、自我保护能力差，易发生意外事故。要有针对性地做好幼儿期保健工作。</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64629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 五、学龄前期</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3周岁后到6周岁为学龄前期，也称幼童期。</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此期儿童发病率较前几期有所下降，但也要注意加强该年龄期好发疾病(如小儿水肿、痹证等)的防治;要特别重视培养正确读写姿势，防止脊柱侧弯，保护好视力;注意口腔卫生，保护好牙齿。由于活动能力增强，此期儿童还容易发生溺水、烧烫伤、跌落、误服药物或化学制品中毒等，应注意防护。</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144526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第二节  中医对婴幼儿生理病理</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特点的认识</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64629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一、中医对婴幼儿生理特点的认识</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（一）脏腑娇嫩，形气未充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小儿的五脏六腑稚嫩柔弱而不成熟，四肢百骸、肌肉筋骨、精血津液等形体结构以及肺气、脾气等机体的各种生理功能活动相对不足，以肺、脾、肾最为突出。</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清代医家吴鞠通运用阴阳理论,将小儿的生理特点概括为“稚阳未充，稚阴未长”。 这里的“阴”，指体内精、血、津液，及脏腑、筋骨、脑髓、血脉、肌肤等有形之质；“阳”，指脏腑的各种生理功能活动。“稚”指幼嫩而未臻成熟。稚阴稚阳包括了机体柔嫩、气血未充、脾胃薄弱、肾气未充、腠理疏松、神气怯弱、筋骨未坚等特点。吴鞠通的稚阴稚阳理论，从阴阳学说方面进一步阐明了小儿时期的机体，无论是在物质基础还是生理功能方面，都是相对幼稚和不完善的，小儿生理上的脏腑娇嫩，形气未充其实质是指“稚阴稚阳”而言，阴阳二气皆处于幼稚阶段。</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33832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一、中医对婴幼儿生理特点的认识</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（二）生机勃勃，发育迅速</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小儿在发育过程中，无论是体格、智力，还是脏腑功能，均不断趋向完善与成熟，年龄越小，生长发育的速度也越快，如旭日初升，草木方萌，蒸蒸日上，欣欣向荣。</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颅囟经·脉法》说：“凡孩子三岁以下，呼为纯阳，元气未散。”将小儿这种蓬勃生机、迅速发育的生理特点概括为“纯阳”，“纯”指小儿先天所禀之元阴元阳未曾耗散，“阳”指小儿的生命活力，如旭日之初生，草木之方萌，蒸蒸日上，欣欣向荣的生理现象。从《颅囟经·脉法》原文，结合小儿的生长发育过程来看，则应从小儿生理方面去认识，理解为生机蓬勃、发育迅速。若将小儿“纯阳”之体理解为病理上的阳亢阴亏、有阳无阴或阳旺热盛之盛阳之体则是不恰当的。</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64629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二、中医对婴幼儿病理特点的认识</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endPar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rPr>
              <a:t>（一） 发病容易，传变迅速</a:t>
            </a:r>
            <a:endPar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rPr>
              <a:t>由于小儿脏腑娇嫩，病邪容易入侵，且邪易深入，故小儿患病之后，有变化迅速的特点，其寒热虚实，容易相互转化或同时出现。</a:t>
            </a:r>
            <a:endPar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rPr>
              <a:t>北宋钱乙的《小儿药证直诀》将归纳小儿的生理病理特点为“脏腑柔弱，易虚易实，易寒易热”， 建立了儿科五脏辨证体系，是儿科体系形成的标志，提出心主惊、肝主风、脾主困、肺主喘、肾主虚的辨证纲领，成为中医儿科辨证学中最重要的力法。</a:t>
            </a:r>
            <a:endPar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rPr>
              <a:t>“易虚易实”是指小儿一旦患病，则邪气易实而正气易虚，实证也往往可以迅速转化为虚证，虚证也可以转化为实证。或出现虚实并见、错综复杂的证候。“易寒易热”是说在疾病过程中，由于稚阴未长，而易伤阴，易出现阴伤阳亢，表现热的证候。又由于稚阳未充，机体脆弱，容易阳虚甩脱，表现出阴寒的症候。</a:t>
            </a:r>
            <a:endPar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279971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二、中医对婴幼儿病理特点的认识</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endPar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rPr>
              <a:t>（二） 脏气清灵，易趋健康</a:t>
            </a:r>
            <a:endPar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由于小儿生机勃勃、活力充沛，所以小儿患病虽有传变迅速、病情易转恶化的一面，但由于脏气清灵、反应敏捷的特点，加之病因单纯，又少七情之害、色欲之伤，因而在患病之后，如能恰当及时地治疗和护理,病情易好转，容易较快恢复健康。</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144526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第三节 中医对婴幼儿疾病的</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辨证要点</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990725" y="1635760"/>
            <a:ext cx="7953375" cy="1753235"/>
          </a:xfrm>
          <a:prstGeom prst="rect">
            <a:avLst/>
          </a:prstGeom>
          <a:noFill/>
          <a:effectLst/>
        </p:spPr>
        <p:txBody>
          <a:bodyPr wrap="square" rtlCol="0">
            <a:spAutoFit/>
          </a:bodyPr>
          <a:p>
            <a:pPr algn="ctr"/>
            <a:r>
              <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rPr>
              <a:t>第三章 中医对婴幼儿生理病理的认识</a:t>
            </a:r>
            <a:endPar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89267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altLang="zh-CN"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传统医学把导致疾病的因素分四类，外因、内因、病理产物和其他病因。外因，即中医中的外感六淫就是风、寒、暑、湿、燥、火；内因就是我们的各种情绪：喜、怒、忧、思、悲、恐、惊；病理产物就是痰饮、淤血、结石等；其他</a:t>
            </a:r>
            <a:r>
              <a:rPr lang="en-US" altLang="zh-CN"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病因包括外伤、虫兽咬伤以及烧烫伤等。</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altLang="zh-CN"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婴幼儿的病因，以外感、内伤和先天因素居多。 由于独特的生理特点，因此婴幼儿与成人相比，对不同病因的易感程度不同。此外，不同月龄阶段的婴幼儿对不同病因的易感程度也不同，如年龄越小对六淫邪气的易感程度越高，年龄越小因乳食而伤的情况越多等。 </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396938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小儿外感因素包括外感六淫之邪和疫疠之邪两方面。</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小儿为稚阴稚阳之体，脏腑娇嫩，冷暖不知自调，易被“六淫”邪气所伤;小儿肺常不足，卫外功能较成人为弱，易被风邪(风热、风寒)所伤，产生各种肺系疾病;小儿易被燥邪、暑邪所伤，形成肺胃阴津不足、气阴两伤病证;小儿纯阳，六气易从火化，因而伤于外邪以热性病证为多。</a:t>
            </a:r>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75437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（1）六淫的基本概念</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六淫，即风、寒、暑、湿、燥、火六种外感病邪的统称。淫，有太过、浸淫之意，引申为不正、异常。六淫与六气既有联系，又有区别。 正常情况下，风、寒、暑、湿、燥、火是自然界六种不同的气候变化，称为“六气”。六气的不断运动变化，决定了一年四季气候的不同，即春风、夏暑（火）、秋燥、冬寒、长夏湿。机体通过自身的调节，对六气有一定的适应能力，一般不会使人体发病。当气候变化异常，超过了一定限度，如六气的太过或不及，非其时而有其气（如春天应温而反寒，秋天应凉而反热等），以及气候变化过于急骤（如急骤冷、暴热等），机体不能适应，可导致疾病的发生；或当人体的正气不足，抵抗力下降时，风、寒、暑、湿、燥、火乘虚而入，导致人体发生疾病，这种情况下的六气，便称为“六淫”。由于六淫是不正之气，所以又称为“六邪”。因此，是六气还是六淫，主要与机体是否发病有关。</a:t>
            </a:r>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36968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（2）六淫致病的共同特点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外感性：六淫为病，多侵犯肌表，或从口、鼻而入，故又有“外感六淫”之称。所致疾病，统称为外感病。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季节性：六淫致病常有明显的季节性。如春季多风病，夏季多暑病，长夏多湿病，秋季多燥病，冬季多寒病等。但是，也有一个季节可有多种邪气致病。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地域性：六淫致病常与生活地区密切相关。如西北高原地区多寒病、燥病；东南沿海地区多湿病、温病。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环境性：六淫致病与所处环境也有十分密切的关系，如久居潮湿环境易患湿邪致病；高温作业者常见燥邪或火邪致病等。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相兼性：六淫邪气既可单独侵袭人体发病，如寒邪直中脏腑而致泄泻；又可两种以上相兼同时侵犯人体而致病，如风热感冒，寒湿困脾、风寒湿痹等。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转化性：六淫不仅可以相互影响，而且在一定条件下，其病理性质可发生转化，如寒邪可郁而化热，暑湿日久可以化燥伤阴，六淫之邪皆可从热化火等。这种转化与机体的体质密切相关。</a:t>
            </a:r>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00075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（3）六淫的性质及致病特点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①风</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A.风的自然特性</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风具有轻扬开泄，善动不居的特性</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B.风邪的性质及致病特点</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风是春天的主气。风邪为病，春季多见，是六淫中最常见的致病因素。风性轻扬，善行数变，风胜则动，为百病之长，这是风邪的基本特点。</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a.风为阳邪，其性开泄，易伤阳位。</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b.风性善行而数变</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以风邪为先导的疾病一般都具有发病急、变化多、传变快等特征。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c.风性主动</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常表现为眩晕、震颤、四肢抽搐、角弓反张、直视上吊等症状。</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d.风为百病之长</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风邪是外感病因的先导，寒、湿、燥、热等邪，往往都依附于风而侵袭人体。</a:t>
            </a:r>
            <a:endParaRPr lang="zh-CN" alt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30872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（3）六淫的性质及致病特点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②寒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A.寒的自然特性</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寒具有寒冷、凝结特性，为冬季的主气。</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B.寒邪的性质及致病特点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a.寒易伤阳：寒为阴气的表现，其性属阴，故寒为阴邪。所以寒邪最易损伤人体阳气。阳气受损，失于温煦之功，故全身或局部可出现明显的寒象。</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b.寒性凝滞寒邪侵入人体，经脉气血失于阳气温煦，易使气血凝结阻滞，涩滞不通，不通则痛，故疼痛是寒邪致病的重要特征。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c.寒性收引</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具有收引拘急之特性</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endParaRPr lang="zh-CN"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总之，寒为冬季主气，与肾水相应。寒病多发于冬季，但也可见于其他季节。寒邪为病，其致病特征是：寒为阴邪，易伤阳气，故寒邪致病，全身或局部有明显的寒象。寒胜则痛，所以疼痛为寒证的重要特征之一。因寒则气收，故其病有毛窍闭塞、气帆收敛、筋脉拘急的特</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点</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，表现为无汗、拘急</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作</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痛或屈伸不利等。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07746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（3）六淫的性质及致病特点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③暑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A.暑的自然特性</a:t>
            </a:r>
            <a:r>
              <a:rPr lang="zh-CN" sz="2000" b="1" spc="600" dirty="0">
                <a:solidFill>
                  <a:srgbClr val="7E5224"/>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暑为火热之邪。</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B.暑邪的性质和致病特征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暑为火所化，主升散，且多挟湿。</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a.暑性炎热</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b.暑性升散</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暑邪易于上犯头目，内扰心神，因为暑邪易人心经</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易于伤津耗气</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c.暑多挟</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湿</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暑为夏季主气，暑邪为患，有阴暑、阳暑之分。暑邪致病的基本特征为热盛、阴伤、耗气，又多挟湿。所以，临床上以壮热、阴亏、气虚、湿阻为特征。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69277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（3）六淫的性质及致病特点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④湿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A.湿的自然特征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湿具有重浊、粘滞、趋下特性，为长夏主气。</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B.湿的性质和致病特征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湿为阴邪，阻碍气机，易伤阳气，其性重浊粘滞、趋下。</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a.湿为阴邪，易阻气机，损伤阳气</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b.湿性重浊</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湿为重浊有质之邪。</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c.湿性粘滞一是症状的粘滞性</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二是病程的缠绵性。</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d.湿性趋下</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易于伤及人体下部。</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湿为长夏主气，与脾土相应。湿邪有阻遏气机，易伤阳气之性，其性重浊粘滞，且有趋下之势。故湿邪为病，表现为人体气机阻滞，脾阳不振，水湿停聚而胸闷脘痞、肢体困重、呕恶泄泻等，以及分泌物和排泄物如泪、涕、痰、带下、二便等秽浊不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76948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（3）六淫的性质及致病特点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⑤燥</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A.燥的自然特性</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燥具有干燥、收敛清肃特性，为秋季主气。</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B</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燥邪的性质和致病特征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燥胜则干，易于伤肺，为燥邪的基本特征。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a.干涩伤津燥邪为害，最易耗伤人体的津液。</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b. 燥易伤肺。</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燥为秋季主气，与肺相应。燥邪以干涩伤津和易于伤肺为最重要特征。不论外燥还是内燥，均可见口、鼻、咽、唇等官窍干燥之象，以及皮肤、毛发干枯不荣等。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1492631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（3）六淫的性质及致病特点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⑥火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A.火的自然特性</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火具有炎热特性因夏季主火，故火与心气相应。</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B.火的含义：中医学中的火有生理与病理、内火和外火之分。</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a.生理之火：生理之火是一种维持人体正常生命活动所必须的阳气，它谧藏于脏腑之内，具有温煦生化作用。这种有益于人体的阳气称之为“少火”，属于正气范畴。</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b.病理之火：病理之火是指阳盛太过，耗散人体正气的病邪。这种火称之为“壮火”。这种病理性的火又有内火、外火之分。</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外火：外火，一是感受温热邪气而来；二是风寒暑湿燥等外邪转化而来，即所谓“五气化火”。五气之中，只有暑邪纯属外来之火，我们称之为暑热。其余风、寒、湿、燥等邪并非火热之邪，之所以能化而为火，必须具备一定的条件。</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内火：内火，多因脏腑功能紊乱，阴阳气血失调所致。情志过极亦可久郁化火，即所谓“五志化火”</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C.火邪的性质和致病特征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火邪具有燔灼、炎上、耗气伤津、生风动血等特性。</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a.火性燔灼：燔灼，是指火热邪气具有焚烧而熏灼的特性。故火邪致病，机体以阳气过盛为其主要病理机制，表现出高热、恶热、脉搏加快等特征。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b.火性炎上：火为阳邪，其性升腾向上。故火邪致病具有明显的炎上特性，其病多表现于上部。如心火上炎，则见舌尖红赤疼痛，口舌糜烂、生疮；肝火上炎，则见头痛如裂、目赤肿痛；胃火炽盛，可见齿龈肿痛、齿衄等。</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c.伤津耗气：火热之邪，蒸腾于内，最易迫津外泄，消烁津液，使人体阴津耗伤。故火邪致病，其临床表现除热象显著外，往往伴有口渴喜饮、咽干舌燥、小便短赤、大便秘结等津伤液耗之征。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d.生风动血：火邪易于引起肝风内动和血液妄行。</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生风：火热之邪侵袭人体，往往燔灼肝经，劫耗津血，使筋脉失于濡养，而致肝风内动，称为热极生风。风火相煽，症状急迫，临床上表现为高热、神昏谵语、四肢抽搐、颈项强直、角弓反张、目睛上视等。</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动血：血得寒则凝，得温则行。火热之邪，灼伤脉络，并使血行加速，迫血妄行，易于引起各种出血，如吐血、衄血、便血、尿血，以及皮肤发斑等。</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e.易致肿疡：火热之邪入于血分，聚于局部，腐肉败血，则发为痈肿疮疡。“痈疽原是火毒生”。“火毒”、“热毒”是引起疮疡的比较常见的原因，表现为疮疡局部红肿热痛为特征。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f.易扰心神：火与心气相应，心主血脉而藏神。故火之邪伤于人体，最易扰乱神明，出现心烦失眠，狂躁不安，甚至神昏谵语等症。</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综上所述，火有生理性火和病理性火，本节所讲的为病理性火，又名火邪。火邪就来源看，有外火和内火之异。外火多由外感而来，而内火常自内生。火邪具有燔灼炎上，伤津耗气，生风动血，易生肿疡和扰乱心神的特征。其致病广泛，发病急暴，易成燎原之势。在临床上表现出高热津亏、气少、肝风、出血、神志异常等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443990"/>
            <a:ext cx="10257790" cy="4092575"/>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【学海导航】</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1.了解中医对婴幼儿生长发育的认识</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2.了解中医对婴幼儿生理和病理特点的认识。</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3.熟悉中医对婴幼儿疾病的辨证要点。</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4.能够根据婴幼儿的症状体征初步判断婴幼儿的整体情况。</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30872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1.外感六淫</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（3）六淫的性质及致病特点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⑥火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C.火邪的性质和致病特征</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火邪具有燔灼、炎上、耗气伤津、生风动血等特性。</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a.火性燔灼</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endParaRPr lang="zh-CN"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b.火性炎上：火为阳邪，其性升腾向上。故火邪致病具有明显的炎上特性，其病多表现于上部。</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c.伤津耗气</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d.生风动血：火邪易于引起肝风内动和血液妄行。</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e.易致肿疡</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f.易扰心神：</a:t>
            </a:r>
            <a:r>
              <a:rPr lang="zh-CN" sz="2000" b="1" spc="600" dirty="0">
                <a:solidFill>
                  <a:schemeClr val="tx1"/>
                </a:solidFill>
                <a:effectLst/>
                <a:latin typeface="微软雅黑" panose="020B0503020204020204" charset="-122"/>
                <a:ea typeface="微软雅黑" panose="020B0503020204020204" charset="-122"/>
                <a:cs typeface="Raleway" panose="020B0503030101060003" charset="0"/>
              </a:rPr>
              <a:t>。</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综上所述，火有生理性火和病理性火，本节所讲的为病理性火，又名火邪。火邪就来源看，有外火和内火之异。外火多由外感而来，而内火常自内生。火邪具有燔灼炎上，伤津耗气，生风动血，易生肿疡和扰乱心神的特征。其致病广泛，发病急暴，易成燎原之势。在临床上表现出高热津亏、气少、肝风、出血、神志异常等特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15417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 2.外感疫疠</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疫疠是一类传染性很强的致病因素，又称“瘟疫”、“疫毒”、“疫气”、“时气”、“疠气”、“毒气”等，统称为“疫疠”。</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《温疫论》明确指出：“夫温疫之为病，非风、非寒、非暑、非湿，乃天地间别有一种异气所感”。疫疠虽然属于外感病因，但是，与六淫邪气不同，更为突出的是具有强烈传染性。</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疫疠致病的种类很多，如疫痢、白喉、烂喉丹痧、天花、霍乱、鼠疫、手足口病、流行性感冒、新型冠状病毒肺炎等传染病。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小儿为稚阴稚阳之体，形气未充，御邪能力较弱，是疫疠邪气所伤的易感群体，容易导致疾病的发生与流行。</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00075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 2.外感疫疠</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（2）疫疠发生与流行的因素疫疠的发生与流行，除与人体的正气强弱有关外，亦与下列因素有关：</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①气候因素：自然界气候急骤或持久的反常变化，如久旱久涝、持续高温等。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②环境与饮食因素：环境卫生不好，如水源、空气污染也会滋生疠气。同时，食物受到污染，饮食不当也可引起疫疠的发生和流行。</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③预防因素：发现疫疠并及时做好预防隔离工作，否则会导致疫疠的发生与流行。</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④社会因素：社会因素对疫疠的发生和流行有一定的影响。如战乱和灾荒，社会动荡不安，人们的生活环境恶劣，卫生防疫条件落后等，则使疫病易于发生和流行。社会安定，卫生防疫工作得力，传染病即能得到有效的控制。</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虽然中医对外感疫疠也有一些独到的见解，但对外感疫疠的诊断、预防和治疗主要以现代医学为主</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46151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（一）外感因素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 2.外感疫疠</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（1）疫疠的致病特点</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①传染性强，易于流行：疫疠主要是通过空气、饮食、接触、蚊虫叮咬等途径在人群中传播，具有很强烈的传染性和流行性。</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②发病急骤，病情危重：《温疫论》提及某些疫病，“缓者朝发夕死，重者顷刻而亡”。足见疫疠发病急骤，来势凶猛，变化多端，病情危笃。</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③一气一病，症状相似：一种疠气仅导致一种疫病发生，故当某一种疠气流行时，其临床症状基本相似，故《素问。刺法论》称“五疫之至，皆相染易，无问大小、病状相似”。例如痄腮，无论患者是男是女，一般都表现为耳下腮部肿大。</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00075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又称内伤，是指人的情感活动、饮食、劳逸等不循常度，超出了自身的调节能力，导致气血津液失调，脏腑功能紊乱而发病的致病因素。因邪气来源、损伤途径及致病特点等均有别于外感病因，而且多直接伤及内脏，故称为内伤病因。其涉及心理、社会、环境等个体日常生活行为的诸多因素，主要包括七情内伤、饮食失宜、劳逸过度三个方面。</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内伤病因的共同致病特点：一是行为相关性。即内伤病因多源于人自身摄生失宜，行为不当。二是渐进性。尽管情志剧变，饮食骤伤，强力过劳等可引起即发疾病，但多数内伤病因致病，具有渐进性特点，即病因作用于人体持续一定时间后才出现明显的症状。三是虚损性。</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内伤病因主要通过干扰脏腑气血而致病，并有渐进性之特点，故容易导致气血虚弱，脏腑功能减退。因此，内伤疾病常多伴有程度不等的虚损性病变。四是综合性。内伤病因的形成常是多层次、多因素的交织，某一个体可能同时存在多种不良行为，而数种因素之间又可以相互影响。如七情内伤的形成，常受社会、环境与先天遗传、体质、人格等多方面因素的影响。</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76948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1.饮食失宜</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饮食是健康的基本条件。饮食所化生的水谷精微是化生气血，维持人体生长、发育，完成各种生理功能，保证生命生存和健康的基本条件。正常饮食，是人体维持生命活动之气血阴阳的主要来源之一，但饮食失宜，常是导致许多疾病的原因。饮食物主要依靠脾胃消化吸收，如饮食失宜，首先可以损伤脾胃，导致脾胃的腐熟、运化功能失常，引起消化机能障碍；其次，还能生热、生痰、生湿，产生种种病变，成为疾病发生的一个重要原因。</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喂养小儿应遵循有序、有时、有节。如喂养不当、初生缺乳、未能按期添加辅食、任意纵儿所好、饮食营养不均衡、饮食不洁均会导致脾胃病证。饮食失宜包括饥饱无度、饮食不洁、饮食偏嗜等。饮食失宜为小儿内伤病的主要致病因素之一。</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76948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1.饮食失宜</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sz="2000" b="1" spc="600" dirty="0">
                <a:solidFill>
                  <a:srgbClr val="7E5224"/>
                </a:solidFill>
                <a:effectLst/>
                <a:latin typeface="微软雅黑" panose="020B0503020204020204" charset="-122"/>
                <a:ea typeface="微软雅黑" panose="020B0503020204020204" charset="-122"/>
                <a:cs typeface="Raleway" panose="020B0503030101060003" charset="0"/>
              </a:rPr>
              <a:t>（</a:t>
            </a:r>
            <a:r>
              <a:rPr lang="en-US" altLang="zh-CN" sz="2000" b="1" spc="600" dirty="0">
                <a:solidFill>
                  <a:srgbClr val="7E5224"/>
                </a:solidFill>
                <a:effectLst/>
                <a:latin typeface="微软雅黑" panose="020B0503020204020204" charset="-122"/>
                <a:ea typeface="微软雅黑" panose="020B0503020204020204" charset="-122"/>
                <a:cs typeface="Raleway" panose="020B0503030101060003" charset="0"/>
              </a:rPr>
              <a:t>1</a:t>
            </a:r>
            <a:r>
              <a:rPr lang="zh-CN" sz="2000" b="1" spc="600" dirty="0">
                <a:solidFill>
                  <a:srgbClr val="7E5224"/>
                </a:solidFill>
                <a:effectLst/>
                <a:latin typeface="微软雅黑" panose="020B0503020204020204" charset="-122"/>
                <a:ea typeface="微软雅黑" panose="020B0503020204020204" charset="-122"/>
                <a:cs typeface="Raleway" panose="020B0503030101060003" charset="0"/>
              </a:rPr>
              <a:t>）</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饥饱失常</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因小儿脾胃较成人为弱，又由于年龄幼小不知饥饱，饮食失宜，而易伤及脾胃，导致运化功能失常。如过食寒凉易伤脾阳，出现腹痛腹泻等症状;过食辛热易伤胃阴;过食肥甘厚腻易伤脾(脾运受损);乳食偏少可致气血生化不足(脾虚);乳食过多又可导致脾胃受损，不能蒸腐运化水谷，可发生食积、呕吐、腹胀、腹泻等证。食滞日久，可以郁而化热；伤于生冷寒凉，又可以聚湿、生痰。婴幼儿食滞日久还可以出现手足心热、心烦易哭、脘腹胀满、面黄饥瘦等症，称之为“疳积”。</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总之，不宜极饥而食，食不可过饱；不宜极渴而饮，饮不可过多。饮食过多，则生积聚；渴饮过多，则聚湿生痰。</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07746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1.饮食失宜</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sz="2000" b="1" spc="600" dirty="0">
                <a:solidFill>
                  <a:srgbClr val="7E5224"/>
                </a:solidFill>
                <a:effectLst/>
                <a:latin typeface="微软雅黑" panose="020B0503020204020204" charset="-122"/>
                <a:ea typeface="微软雅黑" panose="020B0503020204020204" charset="-122"/>
                <a:cs typeface="Raleway" panose="020B0503030101060003" charset="0"/>
              </a:rPr>
              <a:t>（</a:t>
            </a:r>
            <a:r>
              <a:rPr lang="en-US" altLang="zh-CN" sz="2000" b="1" spc="600" dirty="0">
                <a:solidFill>
                  <a:srgbClr val="7E5224"/>
                </a:solidFill>
                <a:effectLst/>
                <a:latin typeface="微软雅黑" panose="020B0503020204020204" charset="-122"/>
                <a:ea typeface="微软雅黑" panose="020B0503020204020204" charset="-122"/>
                <a:cs typeface="Raleway" panose="020B0503030101060003" charset="0"/>
              </a:rPr>
              <a:t>2</a:t>
            </a:r>
            <a:r>
              <a:rPr lang="zh-CN" sz="2000" b="1" spc="600" dirty="0">
                <a:solidFill>
                  <a:srgbClr val="7E5224"/>
                </a:solidFill>
                <a:effectLst/>
                <a:latin typeface="微软雅黑" panose="020B0503020204020204" charset="-122"/>
                <a:ea typeface="微软雅黑" panose="020B0503020204020204" charset="-122"/>
                <a:cs typeface="Raleway" panose="020B0503030101060003" charset="0"/>
              </a:rPr>
              <a:t>）</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饮食无时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根据婴幼儿的年龄特点和生长发育需要，有规律地进食，可以保证消化系统有规律地进行消化吸收，脾胃协调配合，有张有弛，水谷精微化生有序，并有条不紊地输布全身。若饮食没有规律，则可损伤脾胃，造成消化不良，影响婴幼儿生长发育，长期不规律的饮食还会影响其它脏腑功能而变生他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（3）饮食不洁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小儿脾胃薄弱，进食不洁，会引起多种胃肠道疾病，出现腹痛、吐泻、痢疾等；或引起寄生虫病，如蛔虫、蛲虫、绦虫等，临床表现为腹痛、嗜食异物、面黄肌瘦等症。若蛔虫窜进胆道，；还可出现上腹部剧痛、时发时止，吐蛔，四肢厥冷的蛔厥证；若进食腐败变质有毒食物，可致食物中毒，常出现腹痛、吐泻，重者可出现昏迷或死亡。</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69277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1.饮食失宜</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（4）饮食偏</a:t>
            </a:r>
            <a:r>
              <a:rPr lang="zh-CN" sz="2000" b="1" spc="600" dirty="0">
                <a:solidFill>
                  <a:srgbClr val="7E5224"/>
                </a:solidFill>
                <a:effectLst/>
                <a:latin typeface="微软雅黑" panose="020B0503020204020204" charset="-122"/>
                <a:ea typeface="微软雅黑" panose="020B0503020204020204" charset="-122"/>
                <a:cs typeface="Raleway" panose="020B0503030101060003" charset="0"/>
              </a:rPr>
              <a:t>嗜</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饮食结构合理，五味调和，寒热适中，无所偏嗜，才能使人体获得各种需要的营养。若饮食偏嗜或膳食结构失宜，或饮食过寒过热，或饮食五味有所偏嗜，可导致阴阳失调，或营养失衡而发生疾病。有些小儿常见偏食、挑食等不良习惯，食谱单调，致使营养缺乏，日久则脾胃虚弱，气血化生乏源。临床出现食欲不振，形体消瘦，面色少华等气血不足，脾胃虚弱之证，常期饮食偏嗜可影响小儿生长发育。</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①种类偏嗜</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②寒热偏嗜</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③五味偏嗜</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此外，嗜好太过，可致营养不全，缺乏某些必要的营养，而殃及脏腑为病。例如，脚气病、夜盲症、瘿瘤等都是五味偏嗜的结果。所以，饮食五味应当适宜，日常饮食不要偏嗜，身体不适应注意饮食宜忌，食与病变相宜，能辅助治疗，促进疾病好转，反之，疾病就会加重。</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378460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七情内伤，是由于情绪变化引起脏腑精气功能紊乱而致疾病发生或诱发的一类病因。七情内伤致病，因其直接损伤内脏精气，故可导致或诱发多种情志病和身心疾病。通常，七情内伤不是婴幼儿常见的致病因素，但是小儿虽然形质未充，但是随着其身心生长发育，逐渐产生自己的情绪情感，七情所伤也是不容忽视的病因，儿童心理问题和身心疾病也逐渐引起关注。《温病条 辨·解儿难·儿科总论》所说：“小儿但无色欲耳，喜怒悲恐，较之成人，更专且笃，亦不可不察也”。</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806575" y="374650"/>
            <a:ext cx="7644765" cy="610933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93915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（1）七情的基本概念</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七情是指喜、怒、忧、思、悲、恐、惊等七种正常的情志活动，是人的精神意识对外界事物的反应。七情与人体脏腑功能活动有密切的关系。七情分属于五脏，以喜、怒、思、悲、恐为代表，就称为五志。</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七情是人对客观事物的不同反映，在正常的活动范围内，一般不会使人致病。只有突然强烈或长期持久的情志刺激，超过人体本身的正常生理活动范围，使人体气机紊乱，脏腑阴阳气血失调，才会导致疾病的发生。因此，作为病因，七情是指过于强烈、持久或突然的情志变化，导致脏腑气血阴阳失调而发生疾病的情志活动。因七情而病称为因郁致病。此外，由于某些慢性疾病，体内脏腑功能长期失调，引起人的精神情志异常，称为因病致郁。七情还与机体本身的耐受、调节能力有关。七情致病不同于六淫，六淫主要从口鼻或皮毛侵入人体，而七情则直接影响有关脏腑而发病。七情不仅可以引起多种疾病的发生，而且对疾病的发展有重要影响，它可促进病情的好转与恶化。由于七情是造成内伤病的主要致病因素之一，故又称“内伤七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63118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（2）七情与脏腑气血的关系</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①七情与脏腑的关系：人体的情志活动与脏腑有密切关系。其基本规律是：心主喜，过喜则伤心；肝主怒，过怒则伤肝；脾主思，过思则伤脾；肺主悲、忧，过悲过忧则伤肺；肾主惊、恐，过惊过恐则伤肾。这说明脏腑病变可出现相应的情绪反应，而情绪反应过度又可损相关之脏腑。七情生于五脏又伤五脏的理论在诊断和治疗中均有重要的指导意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②七情与气血的关系：气和血是构成机体和维持人体生命活动的两大基本物质。气对人体脏腑具有温煦推动作用，血对人体脏腑则具有濡养作用。气血是人体精神情志活动的物质基础，情志活动与气血有密切关系。脏腑气血的变化，也会影响情志的变化。故曰：“血有余则怒，不足则恐。”脏腑的生理活动必须以气血为物质基础，而精神情志活动又是脏腑生理功能活动的表现，所以人体情志活动与人体脏腑气血关系密切。</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09257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①与精神刺激有关：</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七情属于精神性致病因素，其发病必与明显的精神刺激有关。在整个病程中，情绪的改变可使病情发生明显的变化。如癫病多由情志所伤，忧郁伤肝，肝气郁结，损伤于脾，脾失健运，痰浊内生，痰气上逆，迷蒙心神，不能自主而成。狂病多由恼怒悲愤，伤及肝胆，不得宣泄，郁而化火，煎熬津液，结为痰火，痰火上扰，蒙蔽心窍，神志逆乱而发。可见精神因素对疾病的发生发展有着重要作用。</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58470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②直接伤及脏腑：</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七情过激可影响脏腑之活动而产生病理变化。不同的情志刺激可伤及不同的脏腑，产生不同的病理变化。如喜伤心，心伤则心跳神荡，精神涣散，思想不能集中，甚则精神失常等。七情过激虽可伤及五脏，但与心肝的关系尤为密切。心为五脏六腑之大主，一切生命活动都是五脏功能集中的表现，又必须接受心的统一主宰，心神受损必涉及其他脏腑。肝失疏泄，气机紊乱又是情志疾病发病机制的关键。</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40080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②直接伤及脏腑</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b="1" spc="600" dirty="0">
                <a:solidFill>
                  <a:schemeClr val="tx1"/>
                </a:solidFill>
                <a:effectLst/>
                <a:latin typeface="微软雅黑" panose="020B0503020204020204" charset="-122"/>
                <a:ea typeface="微软雅黑" panose="020B0503020204020204" charset="-122"/>
                <a:cs typeface="Raleway" panose="020B0503030101060003" charset="0"/>
              </a:rPr>
              <a:t>心主血而藏神；肝藏血而主疏泄；脾主运化而居中焦，为气机升降的枢纽、气血生化之源。故情志所伤为害，以心、肝、脾三脏和气血失调为多见。如过度惊喜损伤心脏，可导致心神不安而心悸、失眠、烦躁、惊慌不安、神志恍惚，甚至精神失常，出现哭笑无常、言语不休、狂躁妄动等症。郁怒不解则伤肝，影响肝的疏泄功能，出现胁肋胀痛、性情急躁、善太息，或咽中似有物梗阻，或因气滞血瘀而致妇女月经不调、痛经、闭经、症瘕等。或因暴怒引起肝气上逆，损及血脉，血随气逆，发生大呕血或晕厥。若思虑过度，损伤于脾，使脾失健运，出现食欲不振、脘腹胀满等。七情所伤，心、肝、脾功能失调，可单独发病，也常相互影响，相兼为害，如思虑过度、劳伤心脾、郁怒不解、肝脾不调等等。</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b="1" spc="600" dirty="0">
                <a:solidFill>
                  <a:schemeClr val="tx1"/>
                </a:solidFill>
                <a:effectLst/>
                <a:latin typeface="微软雅黑" panose="020B0503020204020204" charset="-122"/>
                <a:ea typeface="微软雅黑" panose="020B0503020204020204" charset="-122"/>
                <a:cs typeface="Raleway" panose="020B0503030101060003" charset="0"/>
              </a:rPr>
              <a:t>    </a:t>
            </a:r>
            <a:r>
              <a:rPr b="1" spc="600" dirty="0">
                <a:solidFill>
                  <a:schemeClr val="tx1"/>
                </a:solidFill>
                <a:effectLst/>
                <a:latin typeface="微软雅黑" panose="020B0503020204020204" charset="-122"/>
                <a:ea typeface="微软雅黑" panose="020B0503020204020204" charset="-122"/>
                <a:cs typeface="Raleway" panose="020B0503030101060003" charset="0"/>
              </a:rPr>
              <a:t>此外，喜、怒、忧、思、恐等情志活动失调，能够引起脏腑气机紊乱，郁而化火，出现烦躁、易怒、失眠、面赤、口苦，以及吐血、衄血等属于火的表现，称之为“五志化火”。情志失调又可导致“六郁”为病，即气郁而湿滞，湿滞而成热，热郁而生痰，痰滞而血不行，血滞而食不化。换言之，由气郁可致血郁、痰郁、湿郁、食郁为病。</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0158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③影响脏腑气机：“百病皆生于气”。</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喜、怒、忧、思、悲、恐、惊，称为七气，即七情。七情之外，加之以寒热，称为九气。气贵冲和，运行不息，升降有常。气出入有序，升降有常，周流一身，循环无端，而无病。若七情变化，五志过极而发，则气机失调，或为气不周流而郁滞，或为升降失常而逆乱。</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七情致郁，或为气不周流而郁滞，或为升降失常而逆乱。七情不舒，气机郁结，气滞而血瘀，气郁而聚湿生痰，化火伤阴。或在形躯，或在脏腑，变病多端。</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七情损伤，使脏腑气机紊乱，血行失常，阴阳失调。不同的情志变化，其气机逆乱的表现也不尽相同。怒则气上，喜则气缓，悲则气消，思则气结，恐则气下，惊则气乱。</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24713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③影响脏腑气机：“百病皆生于气”。</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怒则气上</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气上，气机上逆之意。怒为肝之志。凡遇事愤懑或事不遂意而产生一时性的激怒，一般不会致病。但如暴怒，则反伤肝，使肝气疏泄太过而上逆为病。肝气上逆，血随气升，可见头晕头痛、面赤耳鸣，甚者呕血或昏厥。肝气横逆，亦可犯脾而致腹胀、飧泄。飧泄又名水谷利，大便呈完谷不化样。若克胃则可出现呃逆、呕吐等。由于肝肾同源，怒不仅伤肝，还能伤肾。肾伤精衰，则现恐惧、健忘、腰脊软等症。肝为五脏之贼，故肝气疏泄失常可影响各脏腑的生理功能而导致多种病变。</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喜则气缓</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气缓，心气弛缓之意。喜为心之志。包括缓和紧张情绪和心气涣散两个方面。在正常情况下，喜能缓和紧张情绪，使心情舒畅，气血和缓，表现为健康的状态。但是喜乐无极，超过正常限度，就可导致心的病变。暴喜伤心，使心气涣散，神不守舍，出现乏力、懈怠、注意力不集中，乃至心悸、失神，甚至狂乱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93915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③影响脏腑气机</a:t>
            </a:r>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悲则气消</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气消，肺气消耗之意。悲忧为肺之志。悲，是伤感而哀痛的一种情志表现。悲哀太过，往往通过耗伤肺气而涉及到心、肝、脾等多脏的病变。如耗伤肺气，使气弱消减，意志消沉。可见气短胸闷、精神萎靡不振和懒惰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悲忧伤肝</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，肝伤则精神错乱，甚至筋脉挛急、胁肋不舒等。悲哀过度，还可使心气内伤，而致心悸、精神恍惚等。悲忧伤脾则三焦气机滞塞，运化无权，可现脘腹胀满、四肢痿弱等。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思则气结</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气结，脾气郁结之意。思为脾之志，思考本是人的正常生理活动，若思虑太过，则可导致气结于中，脾气郁结，中焦气滞，水谷不化，而见胃纳呆滞、脘腹痞塞、腹胀便溏，甚至肌肉消瘦等。思发于脾而成于心，思虑太过，不但伤脾，也可伤心血，使心血虚弱，神失所养，而致心悸、怔忡、失眠、健忘、多梦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0158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③影响脏腑气机</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恐则气下：气下，精气下陷之意。恐为肾之志。恐，是一种胆怯、惧怕的心理作用。长期恐惧或突然意外惊恐，皆能导致肾气受损，所谓恐伤肾。过于恐怖，则肾气不固，气陷于下，可见二便失禁、精遗骨痿等症。恐惧伤肾，精气不能上奉，则心肺失其濡养，水火升降不交，可见胸满腹胀、心神不安、夜不能寐等症。</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惊则气乱：气乱是指心气紊乱。心主血，藏神，大惊则心气紊乱，气血失调，出现心悸、失眠、心烦、气短，甚则精神错乱等症状。</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惊与恐不同，自知者为恐，不知者为惊。惊能动心，亦可损伤肝胆，使心胆乱，而致神志昏乱，或影响胎儿，造成先天性癫痫。</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70789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2.七情内伤</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（3）七情的致病特点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③影响脏腑气机</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总之，喜怒忧思悲恐惊七种情志，与内脏有着密切的关系。情志活动必须以五脏精气作为物质基础，而人的各种精神刺激只有通过有关脏腑的机能，才能反映情志的变化。故曰：“人有五脏化五气，以生喜怒悲忧恐。”情志为病，内伤五脏，主要是使五脏气机失常、气血不和、阴阳失调而致病的。至于所伤何脏，有常有变。七情生于五脏，又各伤对应之脏，如喜伤心、怒伤肝、恐伤肾……，此其常。但有时一种情志变化也能伤及几脏，如悲可伤肺、伤肝等，几种情志又同伤一脏，如喜、惊均可伤心，此其变。临床应根据具体的表现，作具体分析，不能机械地对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86155" y="336550"/>
            <a:ext cx="10010775" cy="631698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8159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3.劳逸失当</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b="1" spc="600" dirty="0">
                <a:solidFill>
                  <a:schemeClr val="tx1"/>
                </a:solidFill>
                <a:effectLst/>
                <a:latin typeface="微软雅黑" panose="020B0503020204020204" charset="-122"/>
                <a:ea typeface="微软雅黑" panose="020B0503020204020204" charset="-122"/>
                <a:cs typeface="Raleway" panose="020B0503030101060003" charset="0"/>
              </a:rPr>
              <a:t>劳逸，包括过度劳累和过度安逸两个方面。正常的劳动和体育锻炼，有助于气血流通，增强体质。必要的休息，可以消除疲劳，恢复体力和脑力，不会使人致病。只有比较长时间的过度劳累，或体力劳动，或脑力劳动，过度安逸，完全不劳动不运动，才能成为致病因素而使人发病。劳逸失当会引起小儿疾病，还会影响其生长发育。</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b="1" spc="600" dirty="0">
                <a:solidFill>
                  <a:schemeClr val="tx1"/>
                </a:solidFill>
                <a:effectLst/>
                <a:latin typeface="微软雅黑" panose="020B0503020204020204" charset="-122"/>
                <a:ea typeface="微软雅黑" panose="020B0503020204020204" charset="-122"/>
                <a:cs typeface="Raleway" panose="020B0503030101060003" charset="0"/>
              </a:rPr>
              <a:t>（1）过劳</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b="1" spc="600" dirty="0">
                <a:solidFill>
                  <a:schemeClr val="tx1"/>
                </a:solidFill>
                <a:effectLst/>
                <a:latin typeface="微软雅黑" panose="020B0503020204020204" charset="-122"/>
                <a:ea typeface="微软雅黑" panose="020B0503020204020204" charset="-122"/>
                <a:cs typeface="Raleway" panose="020B0503030101060003" charset="0"/>
              </a:rPr>
              <a:t>    </a:t>
            </a:r>
            <a:r>
              <a:rPr b="1" spc="600" dirty="0">
                <a:solidFill>
                  <a:schemeClr val="tx1"/>
                </a:solidFill>
                <a:effectLst/>
                <a:latin typeface="微软雅黑" panose="020B0503020204020204" charset="-122"/>
                <a:ea typeface="微软雅黑" panose="020B0503020204020204" charset="-122"/>
                <a:cs typeface="Raleway" panose="020B0503030101060003" charset="0"/>
              </a:rPr>
              <a:t>过劳是指过度劳累，对于幼儿来讲包括劳力过度、劳神过度。一般来说，过劳不是幼儿常见的致病因素，但近年来由于社会和家长的教育焦虑和不正确的教育观，有些孩子被过早地安排了很多与年龄不相适应的学习内容和过高的学习要求，导致幼儿身心过度疲劳。因此，也应予以一定的重视。</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b="1" spc="600" dirty="0">
                <a:solidFill>
                  <a:schemeClr val="tx1"/>
                </a:solidFill>
                <a:effectLst/>
                <a:latin typeface="微软雅黑" panose="020B0503020204020204" charset="-122"/>
                <a:ea typeface="微软雅黑" panose="020B0503020204020204" charset="-122"/>
                <a:cs typeface="Raleway" panose="020B0503030101060003" charset="0"/>
              </a:rPr>
              <a:t> </a:t>
            </a:r>
            <a:r>
              <a:rPr b="1" spc="600" dirty="0">
                <a:solidFill>
                  <a:schemeClr val="tx1"/>
                </a:solidFill>
                <a:effectLst/>
                <a:latin typeface="微软雅黑" panose="020B0503020204020204" charset="-122"/>
                <a:ea typeface="微软雅黑" panose="020B0503020204020204" charset="-122"/>
                <a:cs typeface="Raleway" panose="020B0503030101060003" charset="0"/>
              </a:rPr>
              <a:t>①劳力过度：劳力过度主要指较长时期的不适当的活动和超过体力所能负担的过度劳力。劳力过度可以损伤内脏功能，致使脏气虚少，可出现少气无力、四肢困倦、懒于语言、精神疲惫、形体消瘦等，即所谓“劳则气耗”。</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b="1" spc="600" dirty="0">
                <a:solidFill>
                  <a:schemeClr val="tx1"/>
                </a:solidFill>
                <a:effectLst/>
                <a:latin typeface="微软雅黑" panose="020B0503020204020204" charset="-122"/>
                <a:ea typeface="微软雅黑" panose="020B0503020204020204" charset="-122"/>
                <a:cs typeface="Raleway" panose="020B0503030101060003" charset="0"/>
              </a:rPr>
              <a:t>②劳神过度：劳神过度指思虑劳神过度。劳神过度可耗伤心血，损伤脾气，出现心悸、健忘、失眠、多梦及纳呆、腹胀、便溏等症，甚则耗气伤血，使脏腑功能减弱，正气亏虚，乃至积劳成疾。</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378460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（二）内伤因素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3.劳逸失当</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（2）过逸</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过逸是指过度安逸。不劳动，又不运动，使人体气血运行不畅，筋骨柔脆，脾胃呆滞，体弱神倦，或发胖臃肿，动则心悸、气喘、汗出等，还可继发其他疾病。现代家庭以楼房居住为主，活动范围较小，加上错误的育儿观念，导致幼儿活动普遍偏少，虽然多数孩子在婴幼儿阶段不会有明显的症状，但长期过逸也会影响身体素质和体型，留下健康隐患，需要养育者加以注意。</a:t>
            </a:r>
            <a:endParaRPr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8159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（三）先天因素</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先天因素即胎产因素，是指小儿出生之前已作用于胎儿的致病因素。</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1.胎产损伤</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小儿病因除以上外感六淫及内伤乳食外，还与胎禀因素及产时损伤有关，如孕母严重营养不良可以影响胎儿的生长发育，易发生流产和早产，出生的婴儿常为低出生体重儿。孕母疾病对胎儿也有影响，有些时行疾病可直接传给胎儿如水痘、风疹等。</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在分娩过程中，如产程过长或胎吸、产钳等工具使用不当，可导致头颅血肿、斜颈、青紫窒息、不乳不啼等证，严重者出现抽风痉厥、尖叫尖啼。在断脐及脐带结扎过程中，如不重视清洁卫生，则可发生脐炎、破伤风等疾患。</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lang="en-US" sz="2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07746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（三）先天因素</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2.禀赋因素</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幼儿在母体孕育期间，因先天禀受不足，致出生后:智能低下、肢体软弱等发育障碍的，称为“胎弱”。</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禀赋因素还包括遗传因素，是小儿先天因素中的主要病因，父母的基因缺陷可导致小儿先天畸形、生理缺陷或代谢异常等。小儿某些疾病与也遗传因素有关，如癫痫、哮喘诸病。癫痫在《素问·奇病论》中已有“此得之在母腹中时”的记载。哮喘多为宿疾，其发病也与母体遗传有关。其他如病理性黄疸、某些出血性疾病等，也与胎禀、遗传有关。</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另外，妊娠妇女饮食失节、情志不调、劳逸失度、感受外邪、房事不节等，都可能损伤胎儿而为病。</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07746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一、婴幼儿的病因特点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（三）先天因素</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2.禀赋因素</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幼儿在母体孕育期间，因先天禀受不足，致出生后:智能低下、肢体软弱等发育障碍的，称为“胎弱”。</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禀赋因素还包括遗传因素，是小儿先天因素中的主要病因，父母的基因缺陷可导致小儿先天畸形、生理缺陷或代谢异常等。小儿某些疾病与也遗传因素有关，如癫痫、哮喘诸病。癫痫在《素问·奇病论》中已有“此得之在母腹中时”的记载。哮喘多为宿疾，其发病也与母体遗传有关。其他如病理性黄疸、某些出血性疾病等，也与胎禀、遗传有关。</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另外，妊娠妇女饮食失节、情志不调、劳逸失度、感受外邪、房事不节等，都可能损伤胎儿而为病。</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8159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四诊即望、问、闻、切，是中医诊断疾病的主要方法，应当四诊合参，相互配合。</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（一）望诊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运用视觉，对人体全身和局部的一切可见征象，以及排出物等进行有目的地观察，以了解健康或疾病状态，称为望诊，望诊为四诊之首。但小婴儿不能言语，大一点的孩子也存在表达不清楚的问题，加上就诊时经常哭闹，儿科也称为“哑科”，所以历代儿科医家都很重视望诊，并积累了较丰富的经验。</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望诊的内容主要包括:观察人的神、色、形、态、舌象、络脉、皮肤、五官九窍等情况，以及排泄物、分泌物的形、色、质量等。现将望诊分为望神色、望形态、审苗窍、辨斑疹、察二便、看指纹，逐一叙述。</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49287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（一）望诊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1.望神色</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指观察小儿的精神状态和面部气色。正常小儿二目精彩有神、表情生动活泼、面色红润有光泽、呼吸均匀调和，反之则为有病小儿。在望神色时，尤以面部望诊更为重要。主要有五色，分别是红、青、黄、白、黑。面呈白色，多为寒证、虚证;面呈红色，多属热证;面呈黄色，多属体虛或有湿;面呈青色，主寒、主痛、主癖、主惊;面呈黑色，多为主寒、主痛，或内有水湿停饮。</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2.望形态</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指通过观察病儿的形体和动态，来推测疾病的变化。小儿形体的望诊，包括望头颈、躯干、四肢、肌肤、毛发、指(趾)甲。检查时应按顺序观察。</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凡筋骨强健有力、肌肉丰满润泽、毛发密黑有光泽、姿态灵动活泼者，属于发育良好，为健康表现。反之多属有病，如头方发少、囟门闭迟，可见于五迟证;囟门凹陷、皮肤干燥，可见于婴幼儿泄泻、呕吐大伤津液。动态望诊，可发现不同疾病常有不同姿态。如小儿喜伏卧者，为食积或有虫;喜卧而苦恼者，多为腹痛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30872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（一）望诊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3.审苗窍</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苗窍即五官， 为五脏的外候。详察目、舌、口唇、鼻、耳五官的变化，可了解其相关内脏的病变。如心火炽盛，可见舌赤糜烂;肺气壅盛，可见鼻翼翕动;肝火亢盛，可见目赤;脾虚寒则口唇淡白;肾气虚则耳鸣等。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(1)舌象</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舌为心之苗，许多心的病证在舌部往往有所反应，且舌通过经络与许多脏腑相关联，所以脏腑的病变，能从舌象上反映出来。望舌，临床主要观察舌体、舌质和舌苔这三方面的变化。正常小儿舌体柔软，舌质淡红润泽，舌苔薄白。反之则见于各种疾病。如舌体嫩胖、舌边齿痕显著，多为脾肾阳虚;舌质淡白，为气血虚亏;舌苔黄腻，为湿热内蕴或乳食内停;热性病而见剥苔，多为阴伤津亏所致。另外，还应注意小儿伸舌的姿势。</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(2)察目</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正常小儿两目精彩有神，反之多为病态的表现。如眼睛睡时不能闭合，多属脾虚;若二目转动呆滞，或二目上窜，均为惊病。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06234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（一）望诊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3.审苗窍</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rgbClr val="7E5224"/>
                </a:solidFill>
                <a:effectLst/>
                <a:latin typeface="微软雅黑" panose="020B0503020204020204" charset="-122"/>
                <a:ea typeface="微软雅黑" panose="020B0503020204020204" charset="-122"/>
                <a:cs typeface="Raleway" panose="020B0503030101060003" charset="0"/>
              </a:rPr>
              <a:t>(3)察鼻</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鼻流清涕伴鼻塞，为风寒感冒;流黄浊涕，为风热感冒，或感冒经久不愈;鼻翼翕动，为肺气闭塞所致。</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(4)察口</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主要观察唇、齿、咽及口腔黏膜。如唇色淡白是气血虚亏;牙齿过期迟迟不出，多为肾气不足;咽痛微红，且伴灰白色假膜而不易拭去者，多为白喉;二颊黏膜有白色小点，周围红晕，为麻疹黏膜斑。</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(5)察耳</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小儿耳丰垂厚色润，是先天肾气充沛的表现。反之则属病态或肾气不足。</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 (6)察二阴</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指前阴和后阴。前阴指生殖器和尿道口，后阴指肛门。常见的疾病表现有:男孩尿道口发红瘙痒，小便淋沥热痛，属湿热下注。女孩前阴红而湿，为湿热:下注的表现。</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07746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（一）望诊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4.辨斑疹</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斑疹是温病过程中出现的皮疹，因斑与疹常伴随出现，统称斑疹。斑，点大成片，有触目之形，无碍手之质，压之不退色;疹，点小成琐碎小粒，形如粟米，高出皮肤，抚之碍手。小儿发疹的疾病较多，如疹色暗红，先稀后密，先头胸后四肢，多见于麻疹;疹小淡红稀疏，发和收都快者，多见于风疹。</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5.察二便</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大小便的变化， 对诊断小儿疾病有一定意义。正常新生儿大便呈糊状，一日三次左右。正常小儿大便色黄而干湿适中，反之则为疾病表现。如大便燥结，多为内有实热或阴虚内热;大便稀薄，夹有不消化食物的，为内伤乳食;大便呈果酱色，并伴阵发性哭吵，常为肠套叠。小便清长量多者，多为寒证或肾阳亏损。</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165860" y="2000250"/>
            <a:ext cx="10257790" cy="2122805"/>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问题：中医对婴幼儿生长发育、生理病理是怎么认识的呢？中医到底可不科学呢？</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46151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（一）望诊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6.看指纹</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察看指纹， 是中医对小儿疾病诊断的一种独特方法。主要用于三岁以内的小儿。“指纹”是指小儿食指掌面靠拇指一侧的一条青筋，按指节由近及远可分为风、气、命三关。正常小儿的指纹多为淡紫隐隐而不显于风关之上。若发生疾病，则指纹的浮沉、色泽、部位等都能随之而发生变化。指纹的浮沉，浮主表，沉主里。指纹的色泽，红主寒，紫主热，青主燥，紫黑为热邪深伏，郁闭血络，病情危重。指纹的部位，指纹现于风关，病轻;现于气关，病重;现于命关，病情危重;如果透关射甲，病情多危重。看指纹为一种辅助诊断方法，但临床如果出现指纹与症状不符合时可以遵循“舍纹从证”，以确保疾病诊断的正确性。</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00075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（二）闻诊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闻诊是医生运用听觉和嗅觉来诊断疾病的方法。听主要是听小儿的啼哭、咳嗽、语言等声音，而嗅主要嗅口气、大小便气味等。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1.啼哭声</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000000"/>
                </a:solidFill>
                <a:effectLst/>
                <a:latin typeface="微软雅黑" panose="020B0503020204020204" charset="-122"/>
                <a:ea typeface="微软雅黑" panose="020B0503020204020204" charset="-122"/>
                <a:cs typeface="Raleway" panose="020B0503030101060003" charset="0"/>
              </a:rPr>
              <a:t>    </a:t>
            </a:r>
            <a:r>
              <a:rPr sz="2000" b="1" spc="600" dirty="0">
                <a:solidFill>
                  <a:srgbClr val="000000"/>
                </a:solidFill>
                <a:effectLst/>
                <a:latin typeface="微软雅黑" panose="020B0503020204020204" charset="-122"/>
                <a:ea typeface="微软雅黑" panose="020B0503020204020204" charset="-122"/>
                <a:cs typeface="Raleway" panose="020B0503030101060003" charset="0"/>
              </a:rPr>
              <a:t>啼哭是小儿的一种 “语言”  。小儿会用不同的哭声表达饥饿、口渴、睡觉或尿布潮湿，当需要被满足时哭声也就停止了。如饥饿的哭声多绵长无力;哭叫拒食且伴流涎烦躁，多为口疮。总之小儿哭声以洪亮为实证，哭声微细而弱为虚证。</a:t>
            </a:r>
            <a:endParaRPr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2.咳嗽声</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000000"/>
                </a:solidFill>
                <a:effectLst/>
                <a:latin typeface="微软雅黑" panose="020B0503020204020204" charset="-122"/>
                <a:ea typeface="微软雅黑" panose="020B0503020204020204" charset="-122"/>
                <a:cs typeface="Raleway" panose="020B0503030101060003" charset="0"/>
              </a:rPr>
              <a:t>    </a:t>
            </a:r>
            <a:r>
              <a:rPr sz="2000" b="1" spc="600" dirty="0">
                <a:solidFill>
                  <a:srgbClr val="000000"/>
                </a:solidFill>
                <a:effectLst/>
                <a:latin typeface="微软雅黑" panose="020B0503020204020204" charset="-122"/>
                <a:ea typeface="微软雅黑" panose="020B0503020204020204" charset="-122"/>
                <a:cs typeface="Raleway" panose="020B0503030101060003" charset="0"/>
              </a:rPr>
              <a:t>咳嗽轻扬， 为外感风寒;咳声重浊，为外感风热;干咳无痰，多属</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肺燥;咳声重浊连续不已并有回声者，为顿咳。</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3.语言</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000000"/>
                </a:solidFill>
                <a:effectLst/>
                <a:latin typeface="微软雅黑" panose="020B0503020204020204" charset="-122"/>
                <a:ea typeface="微软雅黑" panose="020B0503020204020204" charset="-122"/>
                <a:cs typeface="Raleway" panose="020B0503030101060003" charset="0"/>
              </a:rPr>
              <a:t>    </a:t>
            </a:r>
            <a:r>
              <a:rPr sz="2000" b="1" spc="600" dirty="0">
                <a:solidFill>
                  <a:srgbClr val="000000"/>
                </a:solidFill>
                <a:effectLst/>
                <a:latin typeface="微软雅黑" panose="020B0503020204020204" charset="-122"/>
                <a:ea typeface="微软雅黑" panose="020B0503020204020204" charset="-122"/>
                <a:cs typeface="Raleway" panose="020B0503030101060003" charset="0"/>
              </a:rPr>
              <a:t>声正常小儿语 言以清晰响亮为佳。</a:t>
            </a:r>
            <a:endParaRPr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4.嗅气味 </a:t>
            </a:r>
            <a:r>
              <a:rPr sz="2000" b="1" spc="600" dirty="0">
                <a:solidFill>
                  <a:srgbClr val="000000"/>
                </a:solidFill>
                <a:effectLst/>
                <a:latin typeface="微软雅黑" panose="020B0503020204020204" charset="-122"/>
                <a:ea typeface="微软雅黑" panose="020B0503020204020204" charset="-122"/>
                <a:cs typeface="Raleway" panose="020B0503030101060003" charset="0"/>
              </a:rPr>
              <a:t> </a:t>
            </a:r>
            <a:endParaRPr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rgbClr val="000000"/>
                </a:solidFill>
                <a:effectLst/>
                <a:latin typeface="微软雅黑" panose="020B0503020204020204" charset="-122"/>
                <a:ea typeface="微软雅黑" panose="020B0503020204020204" charset="-122"/>
                <a:cs typeface="Raleway" panose="020B0503030101060003" charset="0"/>
              </a:rPr>
              <a:t>    </a:t>
            </a:r>
            <a:r>
              <a:rPr sz="2000" b="1" spc="600" dirty="0">
                <a:solidFill>
                  <a:srgbClr val="000000"/>
                </a:solidFill>
                <a:effectLst/>
                <a:latin typeface="微软雅黑" panose="020B0503020204020204" charset="-122"/>
                <a:ea typeface="微软雅黑" panose="020B0503020204020204" charset="-122"/>
                <a:cs typeface="Raleway" panose="020B0503030101060003" charset="0"/>
              </a:rPr>
              <a:t>是通过闻口气、闻大便、闻小便的气味来辨别疾病的方法。如口气臭秽，嗳气酸腐，多为伤食;大便酸臭而稀，多为伤食;小便短赤，气味臊臭，为湿热下注;小便清长，常为脾肾阳虚。</a:t>
            </a:r>
            <a:endParaRPr sz="2000" b="1" spc="600" dirty="0">
              <a:solidFill>
                <a:srgbClr val="000000"/>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6160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（三）问诊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问诊是采集小儿病情资料的一个重要方法。由于小儿年龄和表达的局限性，主要向家长或保育员询问，年长儿也可自己陈述。</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1.问年龄</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不同年龄的小儿往往有不同的疾病。如诊断脐风、胎黄等多见于一周内新生儿;遗尿则发生在三岁以上小儿;   如麻疹大多发生在出生后六个月的婴幼儿。</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2.问病情</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（1）问寒热</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寒热即指发热和怕冷而言。不同的表现可以反映不同的疾病。如恶寒发热无汗的，多外感风寒;寒热往来，为邪在半表半里的少阳证;傍晚或午后低热并伴盗汗，称为“ 潮热"</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（2）问二便</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主要询问大便的次数、质地和形色及小便的量和气味等。新生儿大便次数较多，每天3 ~ 5次是正常的。其他的如果质地、次数、形色及量和气味改变的话就会反映出不同的疾病。如大便次数多且稀薄的，为脾不健运;大便次数多有赤白黏冻，为湿热积滞;小便清长，为肾阳虚亏，下元不固。</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624713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（三）问诊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（3）问头身</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不同头痛反映了不同的病情。如恶寒发热头痛者为外感风寒;头痛呕吐，高热抽搐，为邪热入营。</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（4）问汗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小儿的生理特点是小儿较成人容易汗出，一般不属于病态。但是白天稍动即出且汗多者，为自汗，为气虚不固摄;若夜间睡后汗出，为盗汗，是阴虚或气阴两虚;汗出如油淋漓不止，是亡阳虚脱。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（5）问饮食</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包括纳食和饮水两方面。正常小儿能按时按量乳食。若不思乳食，或进食不多为脾胃薄弱;腹胀满不思饮食伴口臭，为伤食积滞;能食而便多不化，形体消瘦,见于积滞证。在饮水方面，若渴喜饮冷，则为热证;渴喜饮热，或口不渴，则为寒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（6）问胸腹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患儿胸腹部的感觉，在诊断时有-定意义。如胸胀满而频咳，为风邪束肺;心悸胸闷，头晕乏力，五心烦热，常为心之气阴不足。腹痛隐隐，能触及条索状东西且以脐周为主，见于蛔虫证。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重要。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569277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（三）问诊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（7）问睡眠</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小儿的正常睡眠是年龄越小，睡眠时间越长。但是临床上有食积、虫积、受惊时容易影响睡眠。痰蒙清窍时容易导致嗜睡和昏睡。</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3.问个人史</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包括生产、喂养、发育、预防接种史等。要问清是否足月、顺产，孕期母亲的营养和健康情况等，以及喂养方式和辅助食品添加情况以及服药情况。</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注意事项：</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（1）不能依主观意愿进行套问，更不能暗示和误导，要善于抓住重点询问，启发诱导，这样才能抓住要领，获得可靠资料。</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（2）问诊要注意避免使用专业术语，在需要询问时要用幼儿听得懂的语言，态度和蔼可亲。</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（3）幼儿语言理解力和表达能力都比较差，有的孩子还容易认生，注意耐心询问看护者对获取信息非常重要。</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97255" y="340360"/>
            <a:ext cx="10257790" cy="470789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（四）切诊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切诊包括脉诊和按诊两个方面，也是诊断儿科疾病的辅助手段之一。</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1.脉诊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2400" b="1" spc="600" dirty="0">
                <a:solidFill>
                  <a:schemeClr val="tx1"/>
                </a:solidFill>
                <a:effectLst/>
                <a:latin typeface="微软雅黑" panose="020B0503020204020204" charset="-122"/>
                <a:ea typeface="微软雅黑" panose="020B0503020204020204" charset="-122"/>
                <a:cs typeface="Raleway" panose="020B0503030101060003" charset="0"/>
              </a:rPr>
              <a:t>小儿脉诊较成人简单， 主要有浮、沉、迟、数、有力、无力这六种基本脉象，以辨别疾病的表里、寒热、虚实。浮脉轻按即能触及，多见于表证;沉脉重按才能触及，多见于里证;迟脉脉搏迟缓，来去极慢，一息五六次以下，多见于寒证; 数脉是脉搏频速，来去急促，一息六七次以上，多见于热证。有力者为实证，无力者为虚证。</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sz="2400" b="1" spc="600" dirty="0">
                <a:solidFill>
                  <a:srgbClr val="7E5224"/>
                </a:solidFill>
                <a:effectLst/>
                <a:latin typeface="微软雅黑" panose="020B0503020204020204" charset="-122"/>
                <a:ea typeface="微软雅黑" panose="020B0503020204020204" charset="-122"/>
                <a:cs typeface="Raleway" panose="020B0503030101060003" charset="0"/>
              </a:rPr>
              <a:t> </a:t>
            </a:r>
            <a:endParaRPr lang="en-US" sz="2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718185" y="0"/>
            <a:ext cx="10257790" cy="66160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二、婴幼儿四诊特点</a:t>
            </a:r>
            <a:r>
              <a:rPr lang="en-US" sz="24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（四）切诊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400" b="1" spc="600" dirty="0">
                <a:solidFill>
                  <a:srgbClr val="7E5224"/>
                </a:solidFill>
                <a:effectLst/>
                <a:latin typeface="微软雅黑" panose="020B0503020204020204" charset="-122"/>
                <a:ea typeface="微软雅黑" panose="020B0503020204020204" charset="-122"/>
                <a:cs typeface="Raleway" panose="020B0503030101060003" charset="0"/>
              </a:rPr>
              <a:t> 2.按诊</a:t>
            </a:r>
            <a:endParaRPr sz="2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包括按压和触摸头颈、 四肢、皮肤、胸腹等。</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（1）头囟</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正常小儿前囟闭合时间是12~ 18个月，后囟闭合时间是3 ~4个月。囟门迟闭者，为肾气不足。囟门凹陷常见于呕吐、泄泻大量丢失水液;囟门门高凸常见于脑积水等;囟门不能按时闭合，头缝开解，则为解颅。</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（2）四肢 </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chemeClr val="tx1"/>
                </a:solidFill>
                <a:effectLst/>
                <a:latin typeface="微软雅黑" panose="020B0503020204020204" charset="-122"/>
                <a:ea typeface="微软雅黑" panose="020B0503020204020204" charset="-122"/>
                <a:cs typeface="Raleway" panose="020B0503030101060003" charset="0"/>
              </a:rPr>
              <a:t>     四肢厥冷，多属阳虚;四肢挛急抽动，多为惊风。</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（3）皮肤</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从皮肤的状况了解寒、热、汗的情况。如肌肤冷汗多者，多为阳气不足;肌肤热无汗者，多为实热、高热所致;手足心灼热为阴虚内热。</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000" b="1" spc="600" dirty="0">
                <a:solidFill>
                  <a:srgbClr val="7E5224"/>
                </a:solidFill>
                <a:effectLst/>
                <a:latin typeface="微软雅黑" panose="020B0503020204020204" charset="-122"/>
                <a:ea typeface="微软雅黑" panose="020B0503020204020204" charset="-122"/>
                <a:cs typeface="Raleway" panose="020B0503030101060003" charset="0"/>
              </a:rPr>
              <a:t>（4）胸腹</a:t>
            </a:r>
            <a:endParaRPr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0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000" b="1" spc="600" dirty="0">
                <a:solidFill>
                  <a:schemeClr val="tx1"/>
                </a:solidFill>
                <a:effectLst/>
                <a:latin typeface="微软雅黑" panose="020B0503020204020204" charset="-122"/>
                <a:ea typeface="微软雅黑" panose="020B0503020204020204" charset="-122"/>
                <a:cs typeface="Raleway" panose="020B0503030101060003" charset="0"/>
              </a:rPr>
              <a:t>胸肋处触及串珠，多见于佝偻病;若左胁肋下按之有痞块，属脾肿大，右胁肋下按之有痞块，属肝大。正常小儿腹部柔软温和。腹痛喜温喜按，按之痛减为虚痛、寒痛;腹痛拒按，按之胀痛加剧为里实腹痛;脐周疼痛，有条索状包块，多属蛔虫证;形瘦，腹胀青筋显露，多为疳积。</a:t>
            </a:r>
            <a:endParaRPr sz="20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718185" y="0"/>
            <a:ext cx="10257790" cy="667766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三、婴幼儿辨证特点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b="1" spc="600" dirty="0">
                <a:effectLst/>
                <a:latin typeface="微软雅黑" panose="020B0503020204020204" charset="-122"/>
                <a:ea typeface="微软雅黑" panose="020B0503020204020204" charset="-122"/>
                <a:cs typeface="Raleway" panose="020B0503030101060003" charset="0"/>
              </a:rPr>
              <a:t> </a:t>
            </a:r>
            <a:r>
              <a:rPr lang="en-US" b="1" spc="600" dirty="0">
                <a:effectLst/>
                <a:latin typeface="微软雅黑" panose="020B0503020204020204" charset="-122"/>
                <a:ea typeface="微软雅黑" panose="020B0503020204020204" charset="-122"/>
                <a:cs typeface="Raleway" panose="020B0503030101060003" charset="0"/>
              </a:rPr>
              <a:t>    </a:t>
            </a:r>
            <a:r>
              <a:rPr sz="2800" b="1" spc="600" dirty="0">
                <a:effectLst/>
                <a:latin typeface="微软雅黑" panose="020B0503020204020204" charset="-122"/>
                <a:ea typeface="微软雅黑" panose="020B0503020204020204" charset="-122"/>
                <a:cs typeface="Raleway" panose="020B0503030101060003" charset="0"/>
              </a:rPr>
              <a:t>儿科常用辨证方法，自宋代钱乙提出肝主风、心主惊、脾主困、肺主喘、肾主虚的五脏辨证纲领之后，历代不断应用和发展。目前，儿科辨证方法有八纲辨证、脏腑辨证、卫气营血辨证、六淫疫疠辨证、气血痰食辨证等，其中以前三种最为常用。</a:t>
            </a:r>
            <a:endParaRPr sz="2800" b="1" spc="600" dirty="0">
              <a:effectLst/>
              <a:latin typeface="微软雅黑" panose="020B0503020204020204" charset="-122"/>
              <a:ea typeface="微软雅黑" panose="020B0503020204020204" charset="-122"/>
              <a:cs typeface="Raleway" panose="020B0503030101060003" charset="0"/>
            </a:endParaRPr>
          </a:p>
          <a:p>
            <a:pPr algn="l"/>
            <a:r>
              <a:rPr sz="2800" b="1" spc="600" dirty="0">
                <a:solidFill>
                  <a:srgbClr val="7E5224"/>
                </a:solidFill>
                <a:effectLst/>
                <a:latin typeface="微软雅黑" panose="020B0503020204020204" charset="-122"/>
                <a:ea typeface="微软雅黑" panose="020B0503020204020204" charset="-122"/>
                <a:cs typeface="Raleway" panose="020B0503030101060003" charset="0"/>
              </a:rPr>
              <a:t>(一)八纲辨证</a:t>
            </a:r>
            <a:endParaRPr sz="28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800" b="1" spc="600" dirty="0">
                <a:effectLst/>
                <a:latin typeface="微软雅黑" panose="020B0503020204020204" charset="-122"/>
                <a:ea typeface="微软雅黑" panose="020B0503020204020204" charset="-122"/>
                <a:cs typeface="Raleway" panose="020B0503030101060003" charset="0"/>
              </a:rPr>
              <a:t>    </a:t>
            </a:r>
            <a:r>
              <a:rPr sz="2800" b="1" spc="600" dirty="0">
                <a:effectLst/>
                <a:latin typeface="微软雅黑" panose="020B0503020204020204" charset="-122"/>
                <a:ea typeface="微软雅黑" panose="020B0503020204020204" charset="-122"/>
                <a:cs typeface="Raleway" panose="020B0503030101060003" charset="0"/>
              </a:rPr>
              <a:t>表里、寒热、虚实、阴阳八纲辨证，是辨证的总纲。表里是辨别疾病病位的纲领;寒热是辨别疾病性质的纲领;虚实是辨别人体正气强弱和病邪盛衰的纲领;阴阳是辨别疾病性质的总纲领。八纲辨证用于所有各类儿科病证之中诸如各种外感热病和内伤杂病的辨证，都可以归纳于八纲范畴。治疗大法的选择，如解表治里、祛寒清热、补虚泻实、调和阴阳等都需要在八纲辨证的基础上确定。</a:t>
            </a:r>
            <a:endParaRPr sz="2800" b="1" spc="600" dirty="0">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07720" y="615950"/>
            <a:ext cx="10257790" cy="495427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三、婴幼儿辨证特点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b="1" spc="600" dirty="0">
                <a:effectLst/>
                <a:latin typeface="微软雅黑" panose="020B0503020204020204" charset="-122"/>
                <a:ea typeface="微软雅黑" panose="020B0503020204020204" charset="-122"/>
                <a:cs typeface="Raleway" panose="020B0503030101060003" charset="0"/>
              </a:rPr>
              <a:t> </a:t>
            </a:r>
            <a:r>
              <a:rPr sz="2800" b="1" spc="600" dirty="0">
                <a:solidFill>
                  <a:srgbClr val="7E5224"/>
                </a:solidFill>
                <a:effectLst/>
                <a:latin typeface="微软雅黑" panose="020B0503020204020204" charset="-122"/>
                <a:ea typeface="微软雅黑" panose="020B0503020204020204" charset="-122"/>
                <a:cs typeface="Raleway" panose="020B0503030101060003" charset="0"/>
              </a:rPr>
              <a:t>(二)脏腑辨证</a:t>
            </a:r>
            <a:endParaRPr sz="2800" b="1" spc="600" dirty="0">
              <a:effectLst/>
              <a:latin typeface="微软雅黑" panose="020B0503020204020204" charset="-122"/>
              <a:ea typeface="微软雅黑" panose="020B0503020204020204" charset="-122"/>
              <a:cs typeface="Raleway" panose="020B0503030101060003" charset="0"/>
            </a:endParaRPr>
          </a:p>
          <a:p>
            <a:pPr algn="l"/>
            <a:r>
              <a:rPr sz="2800" b="1" spc="600" dirty="0">
                <a:effectLst/>
                <a:latin typeface="微软雅黑" panose="020B0503020204020204" charset="-122"/>
                <a:ea typeface="微软雅黑" panose="020B0503020204020204" charset="-122"/>
                <a:cs typeface="Raleway" panose="020B0503030101060003" charset="0"/>
              </a:rPr>
              <a:t> 脏腑辨证，是运用藏象学说的理论，对患者的病证表现加以归纳，以辨明病变所在脏腑及其性质的辨证方法。脏腑辨证以五脏、六腑、奇恒之腑的生理功能、病理特点为临床分析辨证的依据。脏腑辨证主要用于内伤杂病辨证，也常于外感病中作为辅助辨证方法。</a:t>
            </a:r>
            <a:endParaRPr sz="2800" b="1" spc="600" dirty="0">
              <a:effectLst/>
              <a:latin typeface="微软雅黑" panose="020B0503020204020204" charset="-122"/>
              <a:ea typeface="微软雅黑" panose="020B0503020204020204" charset="-122"/>
              <a:cs typeface="Raleway" panose="020B0503030101060003" charset="0"/>
            </a:endParaRPr>
          </a:p>
          <a:p>
            <a:pPr algn="l"/>
            <a:r>
              <a:rPr sz="2800" b="1" spc="600" dirty="0">
                <a:effectLst/>
                <a:latin typeface="微软雅黑" panose="020B0503020204020204" charset="-122"/>
                <a:ea typeface="微软雅黑" panose="020B0503020204020204" charset="-122"/>
                <a:cs typeface="Raleway" panose="020B0503030101060003" charset="0"/>
              </a:rPr>
              <a:t>北宋医家钱乙在儿科辨证方面首创儿科五脏辨证体系，提出心主惊、肝主风、脾主困、肺主喘、肾主虚的辨证纲领，成为中医儿科辨证学中最重要的方法。</a:t>
            </a:r>
            <a:endParaRPr sz="2800" b="1" spc="600" dirty="0">
              <a:effectLst/>
              <a:latin typeface="微软雅黑" panose="020B0503020204020204" charset="-122"/>
              <a:ea typeface="微软雅黑" panose="020B0503020204020204" charset="-122"/>
              <a:cs typeface="Raleway" panose="020B0503030101060003" charset="0"/>
            </a:endParaRPr>
          </a:p>
          <a:p>
            <a:pPr algn="l"/>
            <a:r>
              <a:rPr lang="en-US" sz="2800" b="1" spc="600" dirty="0">
                <a:effectLst/>
                <a:latin typeface="微软雅黑" panose="020B0503020204020204" charset="-122"/>
                <a:ea typeface="微软雅黑" panose="020B0503020204020204" charset="-122"/>
                <a:cs typeface="Raleway" panose="020B0503030101060003" charset="0"/>
              </a:rPr>
              <a:t> </a:t>
            </a:r>
            <a:endParaRPr lang="en-US" sz="2800" b="1" spc="600" dirty="0">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728345" y="447675"/>
            <a:ext cx="10257790" cy="581596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三、婴幼儿辨证特点</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rgbClr val="7E5224"/>
                </a:solidFill>
                <a:effectLst/>
                <a:latin typeface="微软雅黑" panose="020B0503020204020204" charset="-122"/>
                <a:ea typeface="微软雅黑" panose="020B0503020204020204" charset="-122"/>
                <a:cs typeface="Raleway" panose="020B0503030101060003" charset="0"/>
              </a:rPr>
              <a:t>(三)卫气营血辨证</a:t>
            </a:r>
            <a:endParaRPr sz="28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sz="2800" b="1" spc="600" dirty="0">
                <a:effectLst/>
                <a:latin typeface="微软雅黑" panose="020B0503020204020204" charset="-122"/>
                <a:ea typeface="微软雅黑" panose="020B0503020204020204" charset="-122"/>
                <a:cs typeface="Raleway" panose="020B0503030101060003" charset="0"/>
              </a:rPr>
              <a:t>    </a:t>
            </a:r>
            <a:r>
              <a:rPr sz="2800" b="1" spc="600" dirty="0">
                <a:effectLst/>
                <a:latin typeface="微软雅黑" panose="020B0503020204020204" charset="-122"/>
                <a:ea typeface="微软雅黑" panose="020B0503020204020204" charset="-122"/>
                <a:cs typeface="Raleway" panose="020B0503030101060003" charset="0"/>
              </a:rPr>
              <a:t>卫气营血辨证，是清代温病学家叶天士在《黄帝内经》《伤寒论》有关论述的基础上，创造性地提出的温病辨证方法，属于病机辨证的范畴。小儿为稚阴稚阳之体，易受温热病邪侵袭，故各种温病在儿科发病率高。卫气营血辨证广泛地适用于多种温病，是小儿温病病机辨证的基本方法。卫分证是温热病邪侵袭肌表，卫气功能失常所表现的证候;气分证是温热病邪内传脏腑，邪实正盛，正邪剧争，阳热亢盛的里热证;营分证是温热病邪内陷的严重阶段，病位多涉及心与心包络;血分证是温热病由营分进一步发展至血分的深重阶段。</a:t>
            </a:r>
            <a:endParaRPr sz="2800" b="1" spc="600" dirty="0">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144526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第一节 中医对婴幼儿生长发育</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和保健的认识</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37565" y="347980"/>
            <a:ext cx="10257790" cy="5877560"/>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四、婴幼儿疾病治疗特点</a:t>
            </a:r>
            <a:endParaRPr lang="zh-CN" altLang="en-US" sz="28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en-US" altLang="zh-CN" sz="2800" b="1" spc="600" dirty="0">
                <a:solidFill>
                  <a:srgbClr val="000000"/>
                </a:solidFill>
                <a:effectLst/>
                <a:latin typeface="微软雅黑" panose="020B0503020204020204" charset="-122"/>
                <a:ea typeface="微软雅黑" panose="020B0503020204020204" charset="-122"/>
                <a:cs typeface="Raleway" panose="020B0503030101060003" charset="0"/>
              </a:rPr>
              <a:t>    </a:t>
            </a:r>
            <a:r>
              <a:rPr lang="zh-CN" altLang="en-US" sz="2800" b="1" spc="600" dirty="0">
                <a:solidFill>
                  <a:srgbClr val="000000"/>
                </a:solidFill>
                <a:effectLst/>
                <a:latin typeface="微软雅黑" panose="020B0503020204020204" charset="-122"/>
                <a:ea typeface="微软雅黑" panose="020B0503020204020204" charset="-122"/>
                <a:cs typeface="Raleway" panose="020B0503030101060003" charset="0"/>
              </a:rPr>
              <a:t>小儿疾病的治疗法则与成人基本一致，由于小儿生理病理特点，故在具体治疗的过程中，具有许多特点。</a:t>
            </a:r>
            <a:endParaRPr lang="zh-CN" altLang="en-US" sz="28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rPr>
              <a:t>(一)治疗要及时、正确和审慎</a:t>
            </a:r>
            <a:endPar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rPr>
              <a:t> 由于小儿为稚阴稚阳之体，脏腑娇嫩，形气未充，易感受外邪，传变迅速，易虚易实，易寒易热，因此及时、准确的治疗是非常重要的，同时治疗必须审慎，以免损伤其稚嫩之正气。</a:t>
            </a:r>
            <a:endPar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rPr>
              <a:t> (二)处方要轻巧灵活、中病即止</a:t>
            </a:r>
            <a:endPar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rPr>
              <a:t> 小儿脏气清灵，随拨随应，在治疗时，处方也应轻巧灵活。要根据患儿的体质特点、病情轻重及脏腑功能，灵活运用，不宜呆滞，不可重浊，不得妄加攻伐。对于大寒、大热之法，均当慎用，即便有是证而用是法，也应中病即止，或衰其大半而止，不可过量，以免耗伤小儿正气。另外要注意抓住疾病的主要矛盾，运用“急则治其标，缓则治其本”及“标本兼治”的原则。</a:t>
            </a:r>
            <a:endPar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rgbClr val="000000"/>
                </a:solidFill>
                <a:effectLst/>
                <a:latin typeface="微软雅黑" panose="020B0503020204020204" charset="-122"/>
                <a:ea typeface="微软雅黑" panose="020B0503020204020204" charset="-122"/>
                <a:cs typeface="Raleway" panose="020B0503030101060003" charset="0"/>
              </a:rPr>
              <a:t> </a:t>
            </a:r>
            <a:r>
              <a:rPr lang="en-US" altLang="zh-CN" sz="2800" b="1" spc="600" dirty="0">
                <a:solidFill>
                  <a:srgbClr val="000000"/>
                </a:solidFill>
                <a:effectLst/>
                <a:latin typeface="微软雅黑" panose="020B0503020204020204" charset="-122"/>
                <a:ea typeface="微软雅黑" panose="020B0503020204020204" charset="-122"/>
                <a:cs typeface="Raleway" panose="020B0503030101060003" charset="0"/>
              </a:rPr>
              <a:t> </a:t>
            </a:r>
            <a:endParaRPr lang="en-US" altLang="zh-CN" sz="2800" b="1" spc="600" dirty="0">
              <a:solidFill>
                <a:srgbClr val="000000"/>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17880" y="615315"/>
            <a:ext cx="10257790" cy="532320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四、婴幼儿疾病治疗特点</a:t>
            </a:r>
            <a:r>
              <a:rPr lang="en-US" altLang="zh-CN" sz="2800" b="1" spc="600" dirty="0">
                <a:solidFill>
                  <a:srgbClr val="000000"/>
                </a:solidFill>
                <a:effectLst/>
                <a:latin typeface="微软雅黑" panose="020B0503020204020204" charset="-122"/>
                <a:ea typeface="微软雅黑" panose="020B0503020204020204" charset="-122"/>
                <a:cs typeface="Raleway" panose="020B0503030101060003" charset="0"/>
              </a:rPr>
              <a:t>    </a:t>
            </a:r>
            <a:endParaRPr lang="zh-CN" altLang="en-US" sz="28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rPr>
              <a:t>(三)注意顾护脾胃</a:t>
            </a:r>
            <a:endPar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rPr>
              <a:t>      小儿的生长发育，全靠后天脾胃化生精微之气以充养，疾病的恢复依赖脾胃健运生化，先天不足的小儿也要靠后天来调补。儿科医师应十分重视小儿脾胃的特点，处处顾及脾胃之气，切勿使之损伤。患病后注重调理脾胃是儿科的重要治则。</a:t>
            </a:r>
            <a:endPar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rPr>
              <a:t>重视先证而治</a:t>
            </a:r>
            <a:endPar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rPr>
              <a:t> (四)慎用补益之法</a:t>
            </a:r>
            <a:endParaRPr lang="zh-CN" altLang="en-US" sz="20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rPr>
              <a:t>补益之法对体质虚弱的小儿有增强体质，助长发育的作用。但是，健康小儿长期补益可能导致性早熟，或者小儿偶感外邪，或痰湿食滞，未能觉察，若继续应用补益之法，则是闭门留寇，邪留不去，为害不浅。故补益之法切不可滥用。</a:t>
            </a:r>
            <a:endPar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endParaRPr lang="zh-CN" altLang="en-US" sz="2000" b="1" spc="600" dirty="0">
              <a:solidFill>
                <a:srgbClr val="000000"/>
              </a:solidFill>
              <a:effectLst/>
              <a:latin typeface="微软雅黑" panose="020B0503020204020204" charset="-122"/>
              <a:ea typeface="微软雅黑" panose="020B0503020204020204" charset="-122"/>
              <a:cs typeface="Raleway" panose="020B0503030101060003" charset="0"/>
            </a:endParaRPr>
          </a:p>
          <a:p>
            <a:pPr algn="l"/>
            <a:r>
              <a:rPr lang="en-US" altLang="zh-CN" sz="2000" b="1" spc="600" dirty="0">
                <a:solidFill>
                  <a:srgbClr val="000000"/>
                </a:solidFill>
                <a:effectLst/>
                <a:latin typeface="微软雅黑" panose="020B0503020204020204" charset="-122"/>
                <a:ea typeface="微软雅黑" panose="020B0503020204020204" charset="-122"/>
                <a:cs typeface="Raleway" panose="020B0503030101060003" charset="0"/>
              </a:rPr>
              <a:t>    </a:t>
            </a:r>
            <a:r>
              <a:rPr lang="zh-CN" altLang="en-US" sz="2800" b="1" spc="600" dirty="0">
                <a:solidFill>
                  <a:srgbClr val="FF0000"/>
                </a:solidFill>
                <a:effectLst/>
                <a:latin typeface="微软雅黑" panose="020B0503020204020204" charset="-122"/>
                <a:ea typeface="微软雅黑" panose="020B0503020204020204" charset="-122"/>
                <a:cs typeface="Raleway" panose="020B0503030101060003" charset="0"/>
              </a:rPr>
              <a:t>正是因为以上婴幼儿治疗特点，婴幼儿推拿才有着自己非药物治疗的独特的优势。</a:t>
            </a:r>
            <a:endParaRPr lang="zh-CN" altLang="en-US" sz="2800" b="1" spc="600" dirty="0">
              <a:solidFill>
                <a:srgbClr val="FF0000"/>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443990"/>
            <a:ext cx="10257790" cy="2553335"/>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【实训操作练习】</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altLang="zh-CN" sz="4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同桌两人分为一组，轮流进行模拟望诊和问诊练习，加强对望诊和问诊的基本内容的了解。</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0"/>
          <p:cNvSpPr txBox="1"/>
          <p:nvPr/>
        </p:nvSpPr>
        <p:spPr>
          <a:xfrm>
            <a:off x="3489325" y="3567430"/>
            <a:ext cx="5212080" cy="337185"/>
          </a:xfrm>
          <a:prstGeom prst="rect">
            <a:avLst/>
          </a:prstGeom>
          <a:noFill/>
        </p:spPr>
        <p:txBody>
          <a:bodyPr wrap="square" rtlCol="0">
            <a:spAutoFit/>
          </a:bodyPr>
          <a:p>
            <a:pPr algn="ctr"/>
            <a:r>
              <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rPr>
              <a:t> </a:t>
            </a:r>
            <a:endPar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endParaRPr>
          </a:p>
        </p:txBody>
      </p:sp>
      <p:sp>
        <p:nvSpPr>
          <p:cNvPr id="3" name="TextBox 29"/>
          <p:cNvSpPr txBox="1"/>
          <p:nvPr/>
        </p:nvSpPr>
        <p:spPr>
          <a:xfrm>
            <a:off x="2118995" y="2704465"/>
            <a:ext cx="7953375" cy="1014730"/>
          </a:xfrm>
          <a:prstGeom prst="rect">
            <a:avLst/>
          </a:prstGeom>
          <a:noFill/>
          <a:effectLst/>
        </p:spPr>
        <p:txBody>
          <a:bodyPr wrap="square" rtlCol="0">
            <a:spAutoFit/>
          </a:bodyPr>
          <a:p>
            <a:pPr algn="ct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r>
              <a:rPr lang="en-US" altLang="zh-CN"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  </a:t>
            </a: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endPar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64629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一、胎儿期</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altLang="zh-CN" sz="36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altLang="zh-CN" sz="32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从男女生殖之精相合而受孕，直至分娩断脐，属于胎儿期。胎龄从孕妇末次月经的第1天算起为40周，280天，以4周为-个妊娠月，俗称“怀胎十月”。胎儿在孕育期间，与其母借助胎盘脐带相连，完全依靠母体气血供养，在胞宫内生长发育。这一时期既受到父母体质强弱、遗传因素的影响，又取决于孕母之营养、心理、精神状况、卫生环境等条件的影响。</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464629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一、胎儿期</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en-US" altLang="zh-CN" sz="36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en-US" altLang="zh-CN" sz="32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古代医家在护胎、养胎、胎教方面，总结了很多宝贵经验，有的一直沿用至今。</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胎儿期保健的第一步是“预养以培其元”。而胎儿期保健的主要内容是“胎养以保其真”在胎儿期保健中，孕母的体质、营养、用药、起居、环境、情绪等因素，均会影响胎儿的生长发育。胎儿的生长发育，全赖母体的气血供养，孕妇的气血盈亏，又直接与饮食营养及脾胃功能相关。胎儿在腹，脐带是母体与胎儿气血经络想通的纽带。</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7320,&quot;width&quot;:9160}"/>
</p:tagLst>
</file>

<file path=ppt/tags/tag2.xml><?xml version="1.0" encoding="utf-8"?>
<p:tagLst xmlns:p="http://schemas.openxmlformats.org/presentationml/2006/main">
  <p:tag name="KSO_WPP_MARK_KEY" val="acf18c2f-980d-4830-b237-aaf3d001ea49"/>
  <p:tag name="COMMONDATA" val="eyJjb3VudCI6OSwiaGRpZCI6ImUzMjZiNWMwYjc5ZWI2ZGQxYTM0OGZkMmZmMGViMmI1IiwidXNlckNvdW50Ijo4f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19784</Words>
  <Application>WPS 演示</Application>
  <PresentationFormat>Widescreen</PresentationFormat>
  <Paragraphs>549</Paragraphs>
  <Slides>73</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73</vt:i4>
      </vt:variant>
    </vt:vector>
  </HeadingPairs>
  <TitlesOfParts>
    <vt:vector size="90" baseType="lpstr">
      <vt:lpstr>Arial</vt:lpstr>
      <vt:lpstr>宋体</vt:lpstr>
      <vt:lpstr>Wingdings</vt:lpstr>
      <vt:lpstr>微软雅黑</vt:lpstr>
      <vt:lpstr>Raleway</vt:lpstr>
      <vt:lpstr>Segoe Print</vt:lpstr>
      <vt:lpstr>Tahoma</vt:lpstr>
      <vt:lpstr>Trebuchet MS</vt:lpstr>
      <vt:lpstr>Gill Sans</vt:lpstr>
      <vt:lpstr>Gill Sans</vt:lpstr>
      <vt:lpstr>Roboto Bold</vt:lpstr>
      <vt:lpstr>Source Sans Pro</vt:lpstr>
      <vt:lpstr>Segoe UI Light</vt:lpstr>
      <vt:lpstr>等线</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极简历</dc:creator>
  <cp:lastModifiedBy>Grace</cp:lastModifiedBy>
  <cp:revision>278</cp:revision>
  <dcterms:created xsi:type="dcterms:W3CDTF">2018-04-10T08:52:00Z</dcterms:created>
  <dcterms:modified xsi:type="dcterms:W3CDTF">2022-11-06T02:10:56Z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KSORubyTemplateID">
    <vt:lpwstr>13</vt:lpwstr>
  </property>
  <property fmtid="{D5CDD505-2E9C-101B-9397-08002B2CF9AE}" pid="4" name="KSOTemplateUUID">
    <vt:lpwstr>v1.0_mb_FK9DaqbUlcgBFrbUYwKZVA==</vt:lpwstr>
  </property>
  <property fmtid="{D5CDD505-2E9C-101B-9397-08002B2CF9AE}" pid="5" name="ICV">
    <vt:lpwstr>596C741FDEA7477AAE0E8407CE356243</vt:lpwstr>
  </property>
</Properties>
</file>