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handoutMasterIdLst>
    <p:handoutMasterId r:id="rId64"/>
  </p:handoutMasterIdLst>
  <p:sldIdLst>
    <p:sldId id="417" r:id="rId3"/>
    <p:sldId id="433" r:id="rId4"/>
    <p:sldId id="460" r:id="rId5"/>
    <p:sldId id="461" r:id="rId6"/>
    <p:sldId id="462" r:id="rId7"/>
    <p:sldId id="463" r:id="rId8"/>
    <p:sldId id="465" r:id="rId9"/>
    <p:sldId id="466" r:id="rId10"/>
    <p:sldId id="535" r:id="rId11"/>
    <p:sldId id="536" r:id="rId12"/>
    <p:sldId id="538" r:id="rId13"/>
    <p:sldId id="537" r:id="rId14"/>
    <p:sldId id="539" r:id="rId15"/>
    <p:sldId id="543" r:id="rId16"/>
    <p:sldId id="540" r:id="rId17"/>
    <p:sldId id="541" r:id="rId18"/>
    <p:sldId id="542" r:id="rId19"/>
    <p:sldId id="544" r:id="rId20"/>
    <p:sldId id="545" r:id="rId21"/>
    <p:sldId id="546" r:id="rId22"/>
    <p:sldId id="547" r:id="rId23"/>
    <p:sldId id="548" r:id="rId24"/>
    <p:sldId id="549" r:id="rId25"/>
    <p:sldId id="550" r:id="rId26"/>
    <p:sldId id="551" r:id="rId27"/>
    <p:sldId id="552" r:id="rId28"/>
    <p:sldId id="553" r:id="rId29"/>
    <p:sldId id="554" r:id="rId30"/>
    <p:sldId id="555" r:id="rId31"/>
    <p:sldId id="556" r:id="rId32"/>
    <p:sldId id="557" r:id="rId33"/>
    <p:sldId id="558" r:id="rId34"/>
    <p:sldId id="559" r:id="rId35"/>
    <p:sldId id="560" r:id="rId36"/>
    <p:sldId id="561" r:id="rId37"/>
    <p:sldId id="562" r:id="rId38"/>
    <p:sldId id="563" r:id="rId39"/>
    <p:sldId id="564" r:id="rId40"/>
    <p:sldId id="565" r:id="rId41"/>
    <p:sldId id="566" r:id="rId42"/>
    <p:sldId id="567" r:id="rId43"/>
    <p:sldId id="568" r:id="rId44"/>
    <p:sldId id="569" r:id="rId45"/>
    <p:sldId id="570" r:id="rId46"/>
    <p:sldId id="571" r:id="rId47"/>
    <p:sldId id="572" r:id="rId48"/>
    <p:sldId id="573" r:id="rId49"/>
    <p:sldId id="574" r:id="rId50"/>
    <p:sldId id="575" r:id="rId51"/>
    <p:sldId id="576" r:id="rId52"/>
    <p:sldId id="578" r:id="rId53"/>
    <p:sldId id="579" r:id="rId54"/>
    <p:sldId id="580" r:id="rId55"/>
    <p:sldId id="581" r:id="rId56"/>
    <p:sldId id="582" r:id="rId57"/>
    <p:sldId id="583" r:id="rId58"/>
    <p:sldId id="584" r:id="rId59"/>
    <p:sldId id="585" r:id="rId60"/>
    <p:sldId id="586" r:id="rId61"/>
    <p:sldId id="435" r:id="rId62"/>
  </p:sldIdLst>
  <p:sldSz cx="12192000" cy="6858000"/>
  <p:notesSz cx="6858000" cy="9144000"/>
  <p:custDataLst>
    <p:tags r:id="rId6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E5224"/>
    <a:srgbClr val="000000"/>
    <a:srgbClr val="C07D34"/>
    <a:srgbClr val="865F21"/>
    <a:srgbClr val="C69035"/>
    <a:srgbClr val="F6E1BD"/>
    <a:srgbClr val="C58E31"/>
    <a:srgbClr val="F9E6C4"/>
    <a:srgbClr val="C58338"/>
    <a:srgbClr val="FF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42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9" Type="http://schemas.openxmlformats.org/officeDocument/2006/relationships/tags" Target="tags/tag2.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图片 5" descr="1"/>
          <p:cNvPicPr>
            <a:picLocks noChangeAspect="1"/>
          </p:cNvPicPr>
          <p:nvPr userDrawn="1"/>
        </p:nvPicPr>
        <p:blipFill>
          <a:blip r:embed="rId2"/>
          <a:srcRect t="26934" r="20368" b="15233"/>
          <a:stretch>
            <a:fillRect/>
          </a:stretch>
        </p:blipFill>
        <p:spPr>
          <a:xfrm>
            <a:off x="-11430" y="-6350"/>
            <a:ext cx="12214860" cy="6870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1" name="图片 10"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a:off x="7620" y="-8890"/>
            <a:ext cx="4897434" cy="6480000"/>
          </a:xfrm>
          <a:prstGeom prst="rect">
            <a:avLst/>
          </a:prstGeom>
        </p:spPr>
      </p:pic>
      <p:pic>
        <p:nvPicPr>
          <p:cNvPr id="12" name="图片 1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flipH="1" flipV="1">
            <a:off x="8436657" y="371697"/>
            <a:ext cx="3750675" cy="648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图片 5"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rot="16200000">
            <a:off x="469265" y="3389630"/>
            <a:ext cx="2992877" cy="3960000"/>
          </a:xfrm>
          <a:prstGeom prst="rect">
            <a:avLst/>
          </a:prstGeom>
        </p:spPr>
      </p:pic>
      <p:pic>
        <p:nvPicPr>
          <p:cNvPr id="2" name="图片 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rot="16200000" flipH="1" flipV="1">
            <a:off x="9047685" y="-828610"/>
            <a:ext cx="2292079" cy="396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9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TextBox 30"/>
          <p:cNvSpPr txBox="1"/>
          <p:nvPr/>
        </p:nvSpPr>
        <p:spPr>
          <a:xfrm>
            <a:off x="3490595" y="3860800"/>
            <a:ext cx="5212080" cy="521970"/>
          </a:xfrm>
          <a:prstGeom prst="rect">
            <a:avLst/>
          </a:prstGeom>
          <a:noFill/>
        </p:spPr>
        <p:txBody>
          <a:bodyPr wrap="square" rtlCol="0">
            <a:spAutoFit/>
          </a:bodyPr>
          <a:p>
            <a:pPr algn="ctr"/>
            <a:r>
              <a:rPr lang="zh-CN" sz="2800" b="1">
                <a:solidFill>
                  <a:srgbClr val="7E5224"/>
                </a:solidFill>
                <a:latin typeface="微软雅黑" panose="020B0503020204020204" charset="-122"/>
                <a:ea typeface="微软雅黑" panose="020B0503020204020204" charset="-122"/>
                <a:cs typeface="Raleway" panose="020B0503030101060003" charset="0"/>
              </a:rPr>
              <a:t>上海交通大学出版社</a:t>
            </a:r>
            <a:endParaRPr lang="zh-CN" sz="2800" b="1">
              <a:solidFill>
                <a:srgbClr val="7E5224"/>
              </a:solidFill>
              <a:latin typeface="微软雅黑" panose="020B0503020204020204" charset="-122"/>
              <a:ea typeface="微软雅黑" panose="020B0503020204020204" charset="-122"/>
              <a:cs typeface="Raleway" panose="020B0503030101060003" charset="0"/>
            </a:endParaRPr>
          </a:p>
        </p:txBody>
      </p:sp>
      <p:sp>
        <p:nvSpPr>
          <p:cNvPr id="52" name="TextBox 29"/>
          <p:cNvSpPr txBox="1"/>
          <p:nvPr/>
        </p:nvSpPr>
        <p:spPr>
          <a:xfrm>
            <a:off x="2118995" y="2141220"/>
            <a:ext cx="7953375" cy="1106805"/>
          </a:xfrm>
          <a:prstGeom prst="rect">
            <a:avLst/>
          </a:prstGeom>
          <a:noFill/>
          <a:effectLst/>
        </p:spPr>
        <p:txBody>
          <a:bodyPr wrap="square" rtlCol="0">
            <a:spAutoFit/>
          </a:bodyPr>
          <a:p>
            <a:pPr algn="ctr"/>
            <a:r>
              <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rPr>
              <a:t>婴幼儿抚触与按摩</a:t>
            </a:r>
            <a:endPar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93370" y="26035"/>
            <a:ext cx="11605895"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二、幼儿（</a:t>
            </a:r>
            <a:r>
              <a:rPr lang="en-US" altLang="zh-CN" sz="3600" b="1" spc="600" dirty="0">
                <a:solidFill>
                  <a:srgbClr val="7E5224"/>
                </a:solidFill>
                <a:latin typeface="微软雅黑" panose="020B0503020204020204" charset="-122"/>
                <a:ea typeface="微软雅黑" panose="020B0503020204020204" charset="-122"/>
                <a:cs typeface="Raleway" panose="020B0503030101060003" charset="0"/>
              </a:rPr>
              <a:t>1</a:t>
            </a: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a:t>
            </a:r>
            <a:r>
              <a:rPr lang="en-US" altLang="zh-CN" sz="3600" b="1" spc="600" dirty="0">
                <a:solidFill>
                  <a:srgbClr val="7E5224"/>
                </a:solidFill>
                <a:latin typeface="微软雅黑" panose="020B0503020204020204" charset="-122"/>
                <a:ea typeface="微软雅黑" panose="020B0503020204020204" charset="-122"/>
                <a:cs typeface="Raleway" panose="020B0503030101060003" charset="0"/>
              </a:rPr>
              <a:t>3</a:t>
            </a: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岁）</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幼儿体格生长发育速度稍减慢，行为发育迅速，运动能力、语言能力和社会交往能力逐步提升。</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与此同时，幼儿的自我意识能力增强，喜欢说“不”。但是，消化系统功能仍不完善，营养的需求量仍相对较高，处于继续向成人食物转换的阶段。</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16605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二、幼儿（</a:t>
            </a:r>
            <a:r>
              <a:rPr lang="en-US" altLang="zh-CN" sz="3600" b="1" spc="600" dirty="0">
                <a:solidFill>
                  <a:srgbClr val="7E5224"/>
                </a:solidFill>
                <a:latin typeface="微软雅黑" panose="020B0503020204020204" charset="-122"/>
                <a:ea typeface="微软雅黑" panose="020B0503020204020204" charset="-122"/>
                <a:cs typeface="Raleway" panose="020B0503030101060003" charset="0"/>
              </a:rPr>
              <a:t>1</a:t>
            </a: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a:t>
            </a:r>
            <a:r>
              <a:rPr lang="en-US" altLang="zh-CN" sz="3600" b="1" spc="600" dirty="0">
                <a:solidFill>
                  <a:srgbClr val="7E5224"/>
                </a:solidFill>
                <a:latin typeface="微软雅黑" panose="020B0503020204020204" charset="-122"/>
                <a:ea typeface="微软雅黑" panose="020B0503020204020204" charset="-122"/>
                <a:cs typeface="Raleway" panose="020B0503030101060003" charset="0"/>
              </a:rPr>
              <a:t>3</a:t>
            </a: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岁）</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1700530" y="6105525"/>
            <a:ext cx="2068195" cy="368300"/>
          </a:xfrm>
          <a:prstGeom prst="rect">
            <a:avLst/>
          </a:prstGeom>
          <a:noFill/>
          <a:ln w="9525">
            <a:noFill/>
          </a:ln>
        </p:spPr>
        <p:txBody>
          <a:bodyPr wrap="square">
            <a:spAutoFit/>
          </a:bodyPr>
          <a:p>
            <a:pPr indent="127000"/>
            <a:r>
              <a:rPr lang="en-US" b="0">
                <a:latin typeface="Times New Roman" panose="02020603050405020304" charset="0"/>
                <a:cs typeface="方正书宋_GBK" charset="0"/>
              </a:rPr>
              <a:t>1</a:t>
            </a:r>
            <a:r>
              <a:rPr lang="zh-CN" b="0">
                <a:latin typeface="Times New Roman" panose="02020603050405020304" charset="0"/>
                <a:cs typeface="方正书宋_GBK" charset="0"/>
              </a:rPr>
              <a:t>岁</a:t>
            </a:r>
            <a:r>
              <a:rPr lang="en-US" altLang="zh-CN" b="0">
                <a:latin typeface="Times New Roman" panose="02020603050405020304" charset="0"/>
                <a:cs typeface="方正书宋_GBK" charset="0"/>
              </a:rPr>
              <a:t>1</a:t>
            </a:r>
            <a:r>
              <a:rPr lang="zh-CN" altLang="en-US" b="0">
                <a:latin typeface="Times New Roman" panose="02020603050405020304" charset="0"/>
                <a:cs typeface="方正书宋_GBK" charset="0"/>
              </a:rPr>
              <a:t>个月的幼儿</a:t>
            </a:r>
            <a:endParaRPr lang="zh-CN" altLang="en-US" b="0">
              <a:latin typeface="Times New Roman" panose="02020603050405020304" charset="0"/>
              <a:cs typeface="方正书宋_GBK" charset="0"/>
            </a:endParaRPr>
          </a:p>
        </p:txBody>
      </p:sp>
      <p:sp>
        <p:nvSpPr>
          <p:cNvPr id="6" name="文本框 5"/>
          <p:cNvSpPr txBox="1"/>
          <p:nvPr/>
        </p:nvSpPr>
        <p:spPr>
          <a:xfrm>
            <a:off x="6618605" y="6105525"/>
            <a:ext cx="2259965" cy="368300"/>
          </a:xfrm>
          <a:prstGeom prst="rect">
            <a:avLst/>
          </a:prstGeom>
          <a:noFill/>
          <a:ln w="9525">
            <a:noFill/>
          </a:ln>
        </p:spPr>
        <p:txBody>
          <a:bodyPr wrap="square">
            <a:spAutoFit/>
          </a:bodyPr>
          <a:p>
            <a:pPr indent="127000"/>
            <a:r>
              <a:rPr lang="en-US" b="0">
                <a:latin typeface="Times New Roman" panose="02020603050405020304" charset="0"/>
                <a:cs typeface="方正书宋_GBK" charset="0"/>
              </a:rPr>
              <a:t>2</a:t>
            </a:r>
            <a:r>
              <a:rPr lang="zh-CN" altLang="en-US" b="0">
                <a:latin typeface="Times New Roman" panose="02020603050405020304" charset="0"/>
                <a:cs typeface="方正书宋_GBK" charset="0"/>
              </a:rPr>
              <a:t>岁</a:t>
            </a:r>
            <a:r>
              <a:rPr lang="en-US" altLang="zh-CN" b="0">
                <a:latin typeface="Times New Roman" panose="02020603050405020304" charset="0"/>
                <a:cs typeface="方正书宋_GBK" charset="0"/>
              </a:rPr>
              <a:t>3</a:t>
            </a:r>
            <a:r>
              <a:rPr lang="zh-CN" altLang="en-US" b="0">
                <a:latin typeface="Times New Roman" panose="02020603050405020304" charset="0"/>
                <a:cs typeface="方正书宋_GBK" charset="0"/>
              </a:rPr>
              <a:t>个月的幼儿</a:t>
            </a:r>
            <a:endParaRPr lang="zh-CN" altLang="en-US" b="0">
              <a:latin typeface="Times New Roman" panose="02020603050405020304" charset="0"/>
              <a:cs typeface="方正书宋_GBK" charset="0"/>
            </a:endParaRPr>
          </a:p>
        </p:txBody>
      </p:sp>
      <p:pic>
        <p:nvPicPr>
          <p:cNvPr id="8" name="图片 4"/>
          <p:cNvPicPr>
            <a:picLocks noChangeAspect="1"/>
          </p:cNvPicPr>
          <p:nvPr/>
        </p:nvPicPr>
        <p:blipFill>
          <a:blip r:embed="rId1"/>
          <a:srcRect t="25520" b="16397"/>
          <a:stretch>
            <a:fillRect/>
          </a:stretch>
        </p:blipFill>
        <p:spPr>
          <a:xfrm>
            <a:off x="1236345" y="1443355"/>
            <a:ext cx="3342640" cy="4392295"/>
          </a:xfrm>
          <a:prstGeom prst="rect">
            <a:avLst/>
          </a:prstGeom>
          <a:noFill/>
          <a:ln>
            <a:noFill/>
          </a:ln>
        </p:spPr>
      </p:pic>
      <p:pic>
        <p:nvPicPr>
          <p:cNvPr id="9" name="图片 9" descr="2"/>
          <p:cNvPicPr>
            <a:picLocks noChangeAspect="1"/>
          </p:cNvPicPr>
          <p:nvPr/>
        </p:nvPicPr>
        <p:blipFill>
          <a:blip r:embed="rId2"/>
          <a:stretch>
            <a:fillRect/>
          </a:stretch>
        </p:blipFill>
        <p:spPr>
          <a:xfrm>
            <a:off x="6028055" y="1452245"/>
            <a:ext cx="3235325" cy="436181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93370" y="26035"/>
            <a:ext cx="11605895" cy="31381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三、学龄前儿童（</a:t>
            </a:r>
            <a:r>
              <a:rPr lang="en-US" altLang="zh-CN" sz="3600" b="1" spc="600" dirty="0">
                <a:solidFill>
                  <a:srgbClr val="7E5224"/>
                </a:solidFill>
                <a:latin typeface="微软雅黑" panose="020B0503020204020204" charset="-122"/>
                <a:ea typeface="微软雅黑" panose="020B0503020204020204" charset="-122"/>
                <a:cs typeface="Raleway" panose="020B0503030101060003" charset="0"/>
              </a:rPr>
              <a:t>3</a:t>
            </a: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a:t>
            </a:r>
            <a:r>
              <a:rPr lang="en-US" altLang="zh-CN" sz="3600" b="1" spc="600" dirty="0">
                <a:solidFill>
                  <a:srgbClr val="7E5224"/>
                </a:solidFill>
                <a:latin typeface="微软雅黑" panose="020B0503020204020204" charset="-122"/>
                <a:ea typeface="微软雅黑" panose="020B0503020204020204" charset="-122"/>
                <a:cs typeface="Raleway" panose="020B0503030101060003" charset="0"/>
              </a:rPr>
              <a:t>6</a:t>
            </a: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岁）</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这一时期，儿童体格生长发育处于稳步增长状态；心理发育迅速，社会交往范围逐步扩大，求知欲强，知识面广，生活自理能力和社交能力逐步提升。</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11" name="图片 11" descr="IMG_20180210_113512"/>
          <p:cNvPicPr>
            <a:picLocks noChangeAspect="1"/>
          </p:cNvPicPr>
          <p:nvPr/>
        </p:nvPicPr>
        <p:blipFill>
          <a:blip r:embed="rId1"/>
          <a:stretch>
            <a:fillRect/>
          </a:stretch>
        </p:blipFill>
        <p:spPr>
          <a:xfrm>
            <a:off x="1342390" y="3164205"/>
            <a:ext cx="2122170" cy="2830195"/>
          </a:xfrm>
          <a:prstGeom prst="rect">
            <a:avLst/>
          </a:prstGeom>
        </p:spPr>
      </p:pic>
      <p:pic>
        <p:nvPicPr>
          <p:cNvPr id="12" name="图片 12" descr="20180910美术作品-马头墙"/>
          <p:cNvPicPr>
            <a:picLocks noChangeAspect="1"/>
          </p:cNvPicPr>
          <p:nvPr/>
        </p:nvPicPr>
        <p:blipFill>
          <a:blip r:embed="rId2"/>
          <a:stretch>
            <a:fillRect/>
          </a:stretch>
        </p:blipFill>
        <p:spPr>
          <a:xfrm>
            <a:off x="4078605" y="3164205"/>
            <a:ext cx="2121535" cy="2830195"/>
          </a:xfrm>
          <a:prstGeom prst="rect">
            <a:avLst/>
          </a:prstGeom>
        </p:spPr>
      </p:pic>
      <p:pic>
        <p:nvPicPr>
          <p:cNvPr id="13" name="图片 13" descr="IMG_20191216_200218"/>
          <p:cNvPicPr>
            <a:picLocks noChangeAspect="1"/>
          </p:cNvPicPr>
          <p:nvPr/>
        </p:nvPicPr>
        <p:blipFill>
          <a:blip r:embed="rId3"/>
          <a:stretch>
            <a:fillRect/>
          </a:stretch>
        </p:blipFill>
        <p:spPr>
          <a:xfrm>
            <a:off x="6626860" y="3164205"/>
            <a:ext cx="3771900" cy="2830195"/>
          </a:xfrm>
          <a:prstGeom prst="rect">
            <a:avLst/>
          </a:prstGeom>
        </p:spPr>
      </p:pic>
      <p:sp>
        <p:nvSpPr>
          <p:cNvPr id="100" name="文本框 99"/>
          <p:cNvSpPr txBox="1"/>
          <p:nvPr/>
        </p:nvSpPr>
        <p:spPr>
          <a:xfrm>
            <a:off x="1396365" y="6176645"/>
            <a:ext cx="2068195" cy="368300"/>
          </a:xfrm>
          <a:prstGeom prst="rect">
            <a:avLst/>
          </a:prstGeom>
          <a:noFill/>
          <a:ln w="9525">
            <a:noFill/>
          </a:ln>
        </p:spPr>
        <p:txBody>
          <a:bodyPr wrap="square">
            <a:spAutoFit/>
          </a:bodyPr>
          <a:p>
            <a:pPr indent="127000"/>
            <a:r>
              <a:rPr lang="en-US" b="0">
                <a:latin typeface="Times New Roman" panose="02020603050405020304" charset="0"/>
                <a:cs typeface="方正书宋_GBK" charset="0"/>
              </a:rPr>
              <a:t>3</a:t>
            </a:r>
            <a:r>
              <a:rPr lang="zh-CN" b="0">
                <a:latin typeface="Times New Roman" panose="02020603050405020304" charset="0"/>
                <a:cs typeface="方正书宋_GBK" charset="0"/>
              </a:rPr>
              <a:t>岁</a:t>
            </a:r>
            <a:r>
              <a:rPr lang="en-US" altLang="zh-CN" b="0">
                <a:latin typeface="Times New Roman" panose="02020603050405020304" charset="0"/>
                <a:cs typeface="方正书宋_GBK" charset="0"/>
              </a:rPr>
              <a:t>5</a:t>
            </a:r>
            <a:r>
              <a:rPr lang="zh-CN" altLang="en-US" b="0">
                <a:latin typeface="Times New Roman" panose="02020603050405020304" charset="0"/>
                <a:cs typeface="方正书宋_GBK" charset="0"/>
              </a:rPr>
              <a:t>个月的儿童</a:t>
            </a:r>
            <a:endParaRPr lang="zh-CN" altLang="en-US" b="0">
              <a:latin typeface="Times New Roman" panose="02020603050405020304" charset="0"/>
              <a:cs typeface="方正书宋_GBK" charset="0"/>
            </a:endParaRPr>
          </a:p>
        </p:txBody>
      </p:sp>
      <p:sp>
        <p:nvSpPr>
          <p:cNvPr id="2" name="文本框 1"/>
          <p:cNvSpPr txBox="1"/>
          <p:nvPr/>
        </p:nvSpPr>
        <p:spPr>
          <a:xfrm>
            <a:off x="4131945" y="6176645"/>
            <a:ext cx="2068195" cy="368300"/>
          </a:xfrm>
          <a:prstGeom prst="rect">
            <a:avLst/>
          </a:prstGeom>
          <a:noFill/>
          <a:ln w="9525">
            <a:noFill/>
          </a:ln>
        </p:spPr>
        <p:txBody>
          <a:bodyPr wrap="square">
            <a:spAutoFit/>
          </a:bodyPr>
          <a:p>
            <a:pPr indent="127000"/>
            <a:r>
              <a:rPr lang="en-US" b="0">
                <a:latin typeface="Times New Roman" panose="02020603050405020304" charset="0"/>
                <a:cs typeface="方正书宋_GBK" charset="0"/>
              </a:rPr>
              <a:t>4</a:t>
            </a:r>
            <a:r>
              <a:rPr lang="zh-CN" b="0">
                <a:latin typeface="Times New Roman" panose="02020603050405020304" charset="0"/>
                <a:cs typeface="方正书宋_GBK" charset="0"/>
              </a:rPr>
              <a:t>岁</a:t>
            </a:r>
            <a:r>
              <a:rPr lang="en-US" altLang="zh-CN" b="0">
                <a:latin typeface="Times New Roman" panose="02020603050405020304" charset="0"/>
                <a:cs typeface="方正书宋_GBK" charset="0"/>
              </a:rPr>
              <a:t>1</a:t>
            </a:r>
            <a:r>
              <a:rPr lang="zh-CN" altLang="en-US" b="0">
                <a:latin typeface="Times New Roman" panose="02020603050405020304" charset="0"/>
                <a:cs typeface="方正书宋_GBK" charset="0"/>
              </a:rPr>
              <a:t>个月的儿童</a:t>
            </a:r>
            <a:endParaRPr lang="zh-CN" altLang="en-US" b="0">
              <a:latin typeface="Times New Roman" panose="02020603050405020304" charset="0"/>
              <a:cs typeface="方正书宋_GBK" charset="0"/>
            </a:endParaRPr>
          </a:p>
        </p:txBody>
      </p:sp>
      <p:sp>
        <p:nvSpPr>
          <p:cNvPr id="4" name="文本框 3"/>
          <p:cNvSpPr txBox="1"/>
          <p:nvPr/>
        </p:nvSpPr>
        <p:spPr>
          <a:xfrm>
            <a:off x="7797165" y="6238240"/>
            <a:ext cx="2068195" cy="368300"/>
          </a:xfrm>
          <a:prstGeom prst="rect">
            <a:avLst/>
          </a:prstGeom>
          <a:noFill/>
          <a:ln w="9525">
            <a:noFill/>
          </a:ln>
        </p:spPr>
        <p:txBody>
          <a:bodyPr wrap="square">
            <a:spAutoFit/>
          </a:bodyPr>
          <a:p>
            <a:pPr indent="127000"/>
            <a:r>
              <a:rPr lang="en-US" b="0">
                <a:latin typeface="Times New Roman" panose="02020603050405020304" charset="0"/>
                <a:cs typeface="方正书宋_GBK" charset="0"/>
              </a:rPr>
              <a:t>5</a:t>
            </a:r>
            <a:r>
              <a:rPr lang="zh-CN" b="0">
                <a:latin typeface="Times New Roman" panose="02020603050405020304" charset="0"/>
                <a:cs typeface="方正书宋_GBK" charset="0"/>
              </a:rPr>
              <a:t>岁</a:t>
            </a:r>
            <a:r>
              <a:rPr lang="en-US" altLang="zh-CN" b="0">
                <a:latin typeface="Times New Roman" panose="02020603050405020304" charset="0"/>
                <a:cs typeface="方正书宋_GBK" charset="0"/>
              </a:rPr>
              <a:t>4</a:t>
            </a:r>
            <a:r>
              <a:rPr lang="zh-CN" altLang="en-US" b="0">
                <a:latin typeface="Times New Roman" panose="02020603050405020304" charset="0"/>
                <a:cs typeface="方正书宋_GBK" charset="0"/>
              </a:rPr>
              <a:t>个月的儿童</a:t>
            </a:r>
            <a:endParaRPr lang="zh-CN"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0370" y="1931035"/>
            <a:ext cx="1155446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第二节 不同年龄段婴幼儿生长发育特点</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一、运动系统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运动系统由骨、骨连接和骨骼肌三部分组成。骨骼肌借助两端的肌腱附着在相邻的两块骨上，在神经系统的调控下，以活动的骨连接为支点，进行有节律的收缩与舒张，从而引起骨的相对运动，产生各种动作。一个动作的完成通常是多块骨骼肌有机配合的结果。</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一、运动系统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（一）骨骼的坚韧度较小，容易弯曲变形</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（二）关节连接较松弛，容易出现损伤</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（三）肌肉发育不成熟，容易疲劳受损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（四）运动技能日益完善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l="35407" b="5014"/>
          <a:stretch>
            <a:fillRect/>
          </a:stretch>
        </p:blipFill>
        <p:spPr>
          <a:xfrm rot="16200000">
            <a:off x="2999740" y="-128270"/>
            <a:ext cx="6447790" cy="711390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78130" y="299720"/>
            <a:ext cx="11525250" cy="673925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二、呼吸系统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呼吸系统由呼吸道、肺血管、肺和呼吸肌组成。呼吸系统以喉部环状软骨下缘为界限，分为上呼吸道和下呼吸道。上呼吸道包括鼻、鼻窦、咽、咽鼓管、会厌及喉；下呼吸道包括气管、支气管、毛细支气管、呼吸性毛细支气管，肺泡管及肺泡。可以说，呼吸系统是人体的气体交换站。</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呼吸系统的主要功能是进行气体交换。呼吸系统疾病是儿童常见病，主要包括急性上呼吸道感染、支气管炎、支气管肺炎等。</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二、呼吸系统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（一）鼻腔狭窄，感染时易堵塞</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（二）咽、喉容易感染，会影响呼吸和发声</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（三）易患气管炎、支气管炎和肺炎</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（四）呼吸时胸廓运动不充分</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78130" y="299720"/>
            <a:ext cx="11525250" cy="544639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三、消化系统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消化系统包括消化管和消化腺，消化管包括口腔、咽、食管、胃、小肠、大肠、肛门；消化腺包括唾液腺、胃腺、肠腺、肝脏和胰腺等。消化系统的主要功能是消化和吸收摄入的食物。可以说，消化系统是人体食物加工厂。</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婴幼儿正处于生长发育阶段，所需要的总能量相对较成人多，而消化器官发育尚未完善，如果胃肠道收到某些轻微刺激，比较容易发生胃肠功能紊乱。</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15925" y="1685925"/>
            <a:ext cx="11776075" cy="922020"/>
          </a:xfrm>
          <a:prstGeom prst="rect">
            <a:avLst/>
          </a:prstGeom>
          <a:noFill/>
          <a:effectLst/>
        </p:spPr>
        <p:txBody>
          <a:bodyPr wrap="square" rtlCol="0">
            <a:spAutoFit/>
          </a:bodyPr>
          <a:p>
            <a:pPr algn="ctr"/>
            <a:r>
              <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rPr>
              <a:t>第一章 婴幼儿生长发育基础知识</a:t>
            </a:r>
            <a:endPar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87667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三、消化系统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（一）口腔容量小</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（二）胃肠蠕动能力弱</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（三）肝功能不成熟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（四）易发生食道损伤和胃食管反流</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78130" y="299720"/>
            <a:ext cx="11525250" cy="544639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循环系统是生物体的细胞外液（包括血浆、淋巴和组织液）及其借以循环流动的管道组成的系统。</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循环系统是生物体内的运输系统，主要功能是将消化道吸收的营养物质和由肺吸进的氧输送到各组织器官，并将各组器官的代谢产物通过同样的途径输入血液，经肺、肾排出。它还输送热量到身体各部分以保持提问，输送激素到靶器官以调节其功能。循环系统包括血液循环系统和淋巴系统。</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（一）婴幼儿血液循环系统的生理特点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血液循环系统是由心脏和血管构成的一个遍布全身的封闭管道系统，血液在这个管道系统中连续不断地循环着。血液循环系统由心脏、血管和血液三部分组成。</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81330" y="117475"/>
            <a:ext cx="1074356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（一）婴幼儿血液循环系统的生理特点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心脏是血液循环系统的动力器官。它有规律地收缩与舒张，使得血液在全身不停地循环流动。新生婴儿心脏的迷走神经发育尚未完善，故迷走神经中枢紧张度较低，交感神经占优势，对心脏抑制作用较弱，而交感神经对心脏作用较强。5岁时，学龄前儿童的心脏神经系统开始具有成人的特征。</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309880"/>
            <a:ext cx="10257790"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（一）婴幼儿血液循环系统的生理特点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血管是血液流动的管道，分为动脉、静脉及毛细血管三种。</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新生婴儿大血管的弹力纤维少，故弹力不足。</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随着年龄增长，婴幼儿的血管壁逐渐变厚，弹力纤维增多。</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91490" y="147955"/>
            <a:ext cx="10733405" cy="75704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（二）婴幼儿淋巴系统的生理特点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淋巴系统遍及全身，主要器官是淋巴管和淋巴结，还有其他含有淋巴组织的器官如脾、胸腺、扁桃体等。</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淋巴系统把全身淋巴液输送到静脉再回到心脏。淋巴系统可生成淋巴细胞和产生抗体，参与机体的免疫功能，起保护机体的作用。婴幼儿期是淋巴系统发育最快的时期。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30988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（二）婴幼儿淋巴系统的生理特点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淋巴结广泛存在于淋巴管回流到大静脉的途中，分为深淋巴结和浅淋巴结两类，在颈部、腋窝、腹股沟等处聚集着多个淋巴结，构成淋巴结群。淋巴结是过滤器官，有着屏障及吞噬作用，能将淋巴管内的异物如细菌、病毒、毒素等有害质拦阻并吞噬、使之不再进入血液。</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9410" y="0"/>
            <a:ext cx="1086548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四、循环系统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（二）婴幼儿淋巴系统的生理特点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婴幼儿时期淋巴结末发育成熟，结缔组织较少，淋巴小叶分隔不清，淋巴滤泡末形成，被膜较薄。因此，屏障作用较差，当机体发生感染时，不能有效地阻止细菌，感染就会扩散，甚至细菌侵入血液而引起败血症。细菌在淋巴结中末能被吞噬及消灭，就可使淋巴结发炎、肿大，甚至化脓。随着年龄的增长，淋巴结抵抗微生物的能力增强。</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9410" y="0"/>
            <a:ext cx="1086548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神经系统由脑、脊髓以及附于脑和脊髓的周围神经组织组成，是人体结构和功能最复杂的系统，在体内起主导作用，控制和调节其他系统的活动。可以说，神经系统是人体的指挥中心。</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神经系统包括中枢神经系统和周围神经系统。中枢神经系统包括脑和脊髓，周围神经系统包括脑神经、脊神经和内脏神经。</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（一）大脑发育迅速，但功能不完善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（二）大脑容易兴奋，容易疲劳</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（三）植物神经发育不完善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（四）婴幼儿的睡眠发育特点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人类睡眠存在着明显的年龄差异，并具有自身发育规律。新生婴儿大脑皮层兴奋性低，外界的刺激易使其疲劳，几乎24小时都在睡眠。</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26695" y="764540"/>
            <a:ext cx="11878945" cy="409257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【学海导航】</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1.</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了解婴幼儿年龄阶段的划分。</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2.</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掌握不同月龄段婴幼儿生长发育特点。</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3.</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理解婴幼儿生长发育特点和婴幼儿抚触与按摩</a:t>
            </a: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endPar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en-US" altLang="zh-CN" sz="3600" b="1" spc="600" dirty="0">
                <a:solidFill>
                  <a:schemeClr val="tx1"/>
                </a:solidFill>
                <a:effectLst/>
                <a:latin typeface="微软雅黑" panose="020B0503020204020204" charset="-122"/>
                <a:ea typeface="微软雅黑" panose="020B0503020204020204" charset="-122"/>
                <a:cs typeface="Raleway" panose="020B0503030101060003" charset="0"/>
              </a:rPr>
              <a:t>   </a:t>
            </a:r>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的关系。</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（四）婴幼儿的睡眠发育特点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随着大脑皮层的发育，新生期后婴儿与外界环境的互动增加，清醒时间也相应增加。</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学龄前儿童平均睡眠时间10~13小时。学龄前儿童留恋玩耍，较易发生就寝抵抗。</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感觉系统是神经系统中处理感觉信息的一部分。感觉系统包括感受器、神经通路以及大脑中和感觉知觉有关的部分。通常而言，感觉系统主要包括和视觉、听觉、触觉、味觉以及嗅觉相关的系统。可以说，感觉系统是人体与外界沟通的途径。</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婴儿的五个主要感觉：视觉、听觉、嗅觉、味觉和触觉都已有不同程度的发育，但都没有达到成人水平。听觉发育是出生后首先发育的感觉，胎儿在宫内已经熟悉自己母亲的声音。嗅觉、味觉和触觉也是发育较早和较为敏感的感觉。视觉相对其他感觉，发育较慢。</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31495" y="147955"/>
            <a:ext cx="1061275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1.视觉与视力发育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视觉是眼（视觉系统的外周感觉器官）接受外界环境中光刺激（电磁波），经视神经传入大脑视觉中枢进行编码加工和分析后获得的主观感受。视觉发育包括视力、色觉、双眼运动、双眼同时视、融合功能和双眼视觉（立体视觉）发育。</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1.视觉与视力发育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新生婴儿没有双眼视觉功能。在环境的刺激下，新生期后婴儿视力和立体视觉逐渐发育。3个月的婴儿只能看到20~25 cm内的物体；5月龄婴儿的视力为4.0（0.1）；6月龄婴儿的视力为4.3（0.2）；6~8月龄时婴儿可与成人一样看到周围世界；1岁时婴儿的视力为4.5（0.3）。</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1.视觉与视力发育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视力代表视觉的灵敏度及清晰度，与眼视网膜中心对视觉图像的敏锐程度和脑视觉中枢对图像的解析能力。新生儿的屈光为生理性远视状态，随着视觉发育，远视程度逐渐减轻，逐渐正视化，视力也逐渐发育。</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1.视觉与视力发育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新生婴儿出生时视力大约为0.05，2岁时，幼儿的视力为4.6~4.7（0.4~0.5），双眼视觉功能发育的情况为：有很强的辐辏，但能很快完全丧失。3岁时，幼儿的视力为4.7~4.8（0.5~0.6）。</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1.视觉与视力发育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学龄前儿童的双眼视觉功能发育情况为：双眼视觉反射巩固，辨色力、对比敏感度等逐渐成熟，接近成人水平。4~5岁儿童的视力为4.8~5.0（0.6~1.0），6岁时儿童的视力为5.0。</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.听觉发育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与视觉发育不同，新生儿的听觉器官基本发育成熟。刚出生的新生儿听觉不灵敏。当一周左右羊水完全排除后，听觉会显著改善。在适宜的环境刺激下，新生儿新生期后婴儿的听觉能力会随着年龄的增长而提高，能够辨别声音来源和逐渐区分语音，表现出各种具有年龄特征的听觉行为。</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.听觉发育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期后婴儿2个月左右时，对一般大人平常说话声音，可睁开眼睛，或前臂曲屈，或全身抖动，或两手握拳；对大的声音可出现惊跳反应。大约3个月时，婴儿能分辨出不同方向发出的大的声音，有时会向声源慢慢转头，会关注熟悉的人说话，会对着说话的大人微笑，对母亲的声音更为明显。</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第一章结构导图"/>
          <p:cNvPicPr>
            <a:picLocks noChangeAspect="1"/>
          </p:cNvPicPr>
          <p:nvPr>
            <p:custDataLst>
              <p:tags r:id="rId1"/>
            </p:custDataLst>
          </p:nvPr>
        </p:nvPicPr>
        <p:blipFill>
          <a:blip r:embed="rId2"/>
          <a:srcRect r="5115" b="1176"/>
          <a:stretch>
            <a:fillRect/>
          </a:stretch>
        </p:blipFill>
        <p:spPr>
          <a:xfrm rot="10800000">
            <a:off x="1848485" y="40005"/>
            <a:ext cx="8281670" cy="677735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.听觉发育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4~6个月的婴儿，距离耳旁50cm左右，对大人小声说话声会做出可信的反应。6个月左右时，婴儿听到熟悉的声音，如听到母亲的声音时会停止活动，或将头转向声源，一般只能缓慢判断左右两侧的声音（声源定位先发育左右两侧）。</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.听觉发育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7~9个月的婴儿，对声音的定位能力有明显提高，对轻微的、有意义的声音表现出兴奋。10~12个月的婴儿，对声音能定位，但如果反复给无意义的声音，婴儿会产生厌烦。会对名字和“不”做出反应，可辨认一些短语，如“睡觉觉”。  </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.触觉发育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皮肤是人体最大的感觉器官，由表皮、真皮、皮下组织构成，是人体最大的器官，也是人体的第一道防线。触觉则是人体分布最广的感觉系统。而且触觉也是人体发育最早的感觉，比视觉、听觉、味觉、嗅觉都要发育得早。</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35432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.触觉发育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胎儿时期，触觉已经开始发育。研究发现，8胎龄时，面部有触觉；14胎龄时，全身都已经有触觉；26胎龄时，疼痛的神经通路完全发育。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.触觉发育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儿全身皮肤的神经细胞都能接收触觉信息，对不同的温度，湿度，物体的质地和疼痛有触觉感受能力。新生儿的触觉发育已经高度敏感，尤其在眼、前额、口周、手掌、足底等部位；大腿、前臂、躯干等皮肤较差。</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.触觉发育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期后婴儿，其触觉发展会逐渐扩展。在2个月之前，其触觉发展主要以反射动作为主，这些反应都是为了觅食或自我保护。3~5个月大时，婴儿可以将反射动作加以整合，利用嘴巴与手去探索，并感受到各种触觉的不同，开始懂得做简单的辨别。</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461581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（五）婴幼儿的感觉系统的发育特点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3</a:t>
            </a:r>
            <a:r>
              <a:rPr lang="zh-CN" altLang="en-US" sz="3200" b="1" spc="600" dirty="0">
                <a:latin typeface="微软雅黑" panose="020B0503020204020204" charset="-122"/>
                <a:ea typeface="微软雅黑" panose="020B0503020204020204" charset="-122"/>
                <a:cs typeface="Raleway" panose="020B0503030101060003" charset="0"/>
              </a:rPr>
              <a:t>.触觉发育</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为探索周围环境，6月龄以下的婴儿常常将东西放在口中感触。10~12月龄时，婴儿的触觉发展已经遍及全身，会用身体各个部位去感受刺激、探索环境。</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（六）婴幼儿情绪和社会性的发展特点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1</a:t>
            </a:r>
            <a:r>
              <a:rPr lang="zh-CN" altLang="en-US" sz="3200" b="1" spc="600" dirty="0">
                <a:latin typeface="微软雅黑" panose="020B0503020204020204" charset="-122"/>
                <a:ea typeface="微软雅黑" panose="020B0503020204020204" charset="-122"/>
                <a:cs typeface="Raleway" panose="020B0503030101060003" charset="0"/>
              </a:rPr>
              <a:t>.新生婴儿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由于新生婴儿对外界环境变化具有诸多不适应，其会产生较多的消极情绪，如用啼哭表达饥饿、寒冷、身体活动受束缚等。但与此同时，新生婴儿啼哭表达的不愉快情绪较笼统、模糊不清。研究显示，新生婴儿初步具有执行7种面部表情（快乐、悲伤、惊讶、感兴趣、厌恶、害怕和生气）的能力。</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（六）婴幼儿情绪和社会性的发展特点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.新生期后婴儿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期后婴儿已逐渐适应宫外环境，积极情绪反应开始占主导地位，较新生婴儿期易抚养。这一时期，婴儿已能较明确感受他人情绪，对母亲欢声和笑脸学会报以微笑和四肢舞动等快乐反应，主动对母亲的趋近发出愉快的情绪反应；对母亲悲哀面容也会表现出悲伤表情。</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（六）婴幼儿情绪和社会性的发展特点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2</a:t>
            </a:r>
            <a:r>
              <a:rPr lang="zh-CN" altLang="en-US" sz="3200" b="1" spc="600" dirty="0">
                <a:latin typeface="微软雅黑" panose="020B0503020204020204" charset="-122"/>
                <a:ea typeface="微软雅黑" panose="020B0503020204020204" charset="-122"/>
                <a:cs typeface="Raleway" panose="020B0503030101060003" charset="0"/>
              </a:rPr>
              <a:t>.新生期后婴儿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3月龄前，婴儿处于无差别的社会反应阶段，即婴儿没有对任何人形成偏爱，对所有人的反应几乎相同，看法人脸或听到人声音都会微笑、手舞足蹈。所有人对婴儿的影响一样，任何人对婴儿拥抱、微笑、说话都可产生婴儿愉快反应。</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16629" r="3622"/>
          <a:stretch>
            <a:fillRect/>
          </a:stretch>
        </p:blipFill>
        <p:spPr>
          <a:xfrm rot="16200000">
            <a:off x="2450465" y="198755"/>
            <a:ext cx="6711950" cy="631444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（六）婴幼儿情绪和社会性的发展特点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2800" b="1" spc="600" dirty="0">
                <a:latin typeface="微软雅黑" panose="020B0503020204020204" charset="-122"/>
                <a:ea typeface="微软雅黑" panose="020B0503020204020204" charset="-122"/>
                <a:cs typeface="Raleway" panose="020B0503030101060003" charset="0"/>
              </a:rPr>
              <a:t>2</a:t>
            </a:r>
            <a:r>
              <a:rPr lang="zh-CN" altLang="en-US" sz="2800" b="1" spc="600" dirty="0">
                <a:latin typeface="微软雅黑" panose="020B0503020204020204" charset="-122"/>
                <a:ea typeface="微软雅黑" panose="020B0503020204020204" charset="-122"/>
                <a:cs typeface="Raleway" panose="020B0503030101060003" charset="0"/>
              </a:rPr>
              <a:t>.新生期后婴儿</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rPr>
              <a:t>4月龄左右的婴儿对母亲与陌生人均微笑，但婴儿对母亲的熟悉脸孔发出的笑容更加无拘无束，频率也明显增多，提示婴儿认识自己的母亲。6~8月龄婴儿开始对母亲离去表现不安与伤感，对陌生人表现出紧张和焦虑；母亲的再次出现使婴儿愉快，对陌生人的焦虑和不安也得以缓解。</a:t>
            </a:r>
            <a:r>
              <a:rPr lang="zh-CN" altLang="en-US" sz="2800" b="1" spc="600" dirty="0">
                <a:latin typeface="微软雅黑" panose="020B0503020204020204" charset="-122"/>
                <a:ea typeface="微软雅黑" panose="020B0503020204020204" charset="-122"/>
                <a:cs typeface="Raleway" panose="020B0503030101060003" charset="0"/>
                <a:sym typeface="+mn-ea"/>
              </a:rPr>
              <a:t>基于此，我们建议，主要由母亲对婴儿进行抚触与按摩。</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53910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（六）婴幼儿情绪和社会性的发展特点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2800" b="1" spc="600" dirty="0">
                <a:latin typeface="微软雅黑" panose="020B0503020204020204" charset="-122"/>
                <a:ea typeface="微软雅黑" panose="020B0503020204020204" charset="-122"/>
                <a:cs typeface="Raleway" panose="020B0503030101060003" charset="0"/>
              </a:rPr>
              <a:t>3</a:t>
            </a:r>
            <a:r>
              <a:rPr lang="zh-CN" altLang="en-US" sz="2800" b="1" spc="600" dirty="0">
                <a:latin typeface="微软雅黑" panose="020B0503020204020204" charset="-122"/>
                <a:ea typeface="微软雅黑" panose="020B0503020204020204" charset="-122"/>
                <a:cs typeface="Raleway" panose="020B0503030101060003" charset="0"/>
              </a:rPr>
              <a:t>.幼儿</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幼儿生活中最重要的变化是经常与母亲分离。尽管与母亲分离常常使幼儿产生焦虑情绪，但已经建立的母婴安全以来关系可以使幼儿忍受短暂分离。2岁以后，幼儿进入伙伴关系发展阶段。幼儿与同伴相互交往中发展重要的共情情绪。</a:t>
            </a:r>
            <a:endParaRPr lang="zh-CN" altLang="en-US" sz="28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53910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五、神经系统</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（六）婴幼儿情绪和社会性的发展特点</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2800" b="1" spc="600" dirty="0">
                <a:latin typeface="微软雅黑" panose="020B0503020204020204" charset="-122"/>
                <a:ea typeface="微软雅黑" panose="020B0503020204020204" charset="-122"/>
                <a:cs typeface="Raleway" panose="020B0503030101060003" charset="0"/>
              </a:rPr>
              <a:t>3</a:t>
            </a:r>
            <a:r>
              <a:rPr lang="zh-CN" altLang="en-US" sz="2800" b="1" spc="600" dirty="0">
                <a:latin typeface="微软雅黑" panose="020B0503020204020204" charset="-122"/>
                <a:ea typeface="微软雅黑" panose="020B0503020204020204" charset="-122"/>
                <a:cs typeface="Raleway" panose="020B0503030101060003" charset="0"/>
              </a:rPr>
              <a:t>.幼儿</a:t>
            </a:r>
            <a:endParaRPr lang="zh-CN" altLang="en-US" sz="28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3~5岁儿童开发发展自我意识，能独立意识到自己的外部行为和内心活动，并能恰当地评价和支配自己的认识活动、情感态度和动作行为。</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与此同时，学龄前儿童容易出现攻击性行为。通过抚触与按摩，也能在一定程度上缓解学龄前儿童的攻击性行为。</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44639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六、泌尿系统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泌尿系统由肾、输尿管、膀胱和尿道组成。</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泌尿系统的主要功能是排除机体新陈代谢中产生的废物和多余的液体，保持机体内环境的平衡和稳定。</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可以说，泌尿系统是人体废物处理场。</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（一）肾脏调节机制不够完善</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（二）输尿管易梗阻</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（三）尿道易受感染</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09282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七、内分泌系统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内分泌系统是神经系统以外的一个重要调节系统，包括弥散内分泌系统和固有内分泌系统。</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内分泌系统的功能是传递信息，参与调节机体新陈代谢、生长发育和生殖活动，维持机体内环境的稳定。</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激素是内分泌系统借以调节机体生理代谢活动的化学信使，它们由各种内分泌细胞所合成、储存和释放。</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婴幼儿身高的增长离不开内分泌系统。婴幼儿的生长发育和智力发展离不开甲状腺激素。</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4799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八、免疫系统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免疫系统由免疫器官、免疫活动细胞和免疫分子组成。免疫是机体的一种自我保护性生理现象，其主要作用是识别并排除进入人体的抗原性异物（如病毒和细菌等），对机体内环境的平衡与稳定起着重要作用。</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可以说，免疫系统是人体的防卫部队。</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673925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八、免疫系统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机体的免疫方式包括非特异性免疫和特异性免疫。</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非特异性免疫是人类在进化过程中逐渐形成的，主要靠机体组织、结构及正常的生理功能来实现，如皮肤的分泌物中有杀菌物质，可有效阻止病原体侵入体内。</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特异性免疫是病原微生物侵入人体后，刺激人体产生抗体的过程。这一免疫通常是专一的，如乙肝病毒进入人体后，人体产生的抗体就仅对乙肝病毒起杀灭作用，而对其他病毒不起作用。</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11175" y="0"/>
            <a:ext cx="11363325" cy="544639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八、免疫系统</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新生婴儿就已经具备了产生了免疫球蛋白抗体的能力，1岁左右显著增加，到4岁左右，就可以达到与成年人同样的水平。</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a:p>
            <a:pPr fontAlgn="auto">
              <a:lnSpc>
                <a:spcPct val="150000"/>
              </a:lnSpc>
            </a:pPr>
            <a:r>
              <a:rPr lang="zh-CN" altLang="en-US" sz="2800" b="1" spc="600" dirty="0">
                <a:latin typeface="微软雅黑" panose="020B0503020204020204" charset="-122"/>
                <a:ea typeface="微软雅黑" panose="020B0503020204020204" charset="-122"/>
                <a:cs typeface="Raleway" panose="020B0503030101060003" charset="0"/>
                <a:sym typeface="+mn-ea"/>
              </a:rPr>
              <a:t>由于婴幼儿的免疫系统发育还不够成熟，从母体得到的免疫球蛋白逐渐减少，而自身产生的免疫球蛋白的量还较少，因此婴儿在出生后的最初1年内更容易受到感染，特别是呼吸道感染。</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15900" y="226695"/>
            <a:ext cx="11667490" cy="569277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【实训操作练习】</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家住南岸区的华华3个月大，他已咳嗽一个多星期，开始只是轻微咳嗽、流鼻涕，家人以为小家伙只是普通的感冒，吃点感冒药和止咳糖浆慢慢就会好。没想到在4天前，华华咳嗽突然加重，并伴有呼吸增快，不断发出吼喘声。“夜晚和早上起来咳嗽、喘格外明显，看着孩子喘不过气的样子，可把我们吓坏了。”在重医儿童医院呼吸科门诊，华华的妈妈焦虑道。“经检查，孩子确诊为毛细支气管炎，需要住院规范治疗。”重医儿童医院呼吸一病房闫莉副主任医师说。</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（案例来源：人民健康网）</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15900" y="226695"/>
            <a:ext cx="11667490" cy="3661410"/>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【实训操作练习】</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请两人一组，轮流扮演华华妈妈和医生。</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rPr>
              <a:t>扮演医生的同学通过通俗易懂的语言向华华妈妈讲述婴幼儿为什么容易患毛细支气管炎。</a:t>
            </a:r>
            <a:endParaRPr lang="zh-CN" altLang="en-US" sz="32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234950"/>
            <a:ext cx="10257790" cy="6185535"/>
          </a:xfrm>
          <a:prstGeom prst="rect">
            <a:avLst/>
          </a:prstGeom>
          <a:noFill/>
          <a:effectLst/>
        </p:spPr>
        <p:txBody>
          <a:bodyPr wrap="square" rtlCol="0">
            <a:spAutoFit/>
          </a:bodyPr>
          <a:p>
            <a:pPr algn="l" fontAlgn="auto">
              <a:lnSpc>
                <a:spcPct val="150000"/>
              </a:lnSpc>
            </a:pP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问题：以上案例对我们进行婴幼儿保育工作有什么启示？</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fontAlgn="auto">
              <a:lnSpc>
                <a:spcPct val="150000"/>
              </a:lnSpc>
            </a:pP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分析：婴幼儿具有不同于成人的生长发育特点，我们一定要针对婴幼儿生长发育特点进行相应的保育工作，才能收到事半功倍的效果。</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0"/>
          <p:cNvSpPr txBox="1"/>
          <p:nvPr/>
        </p:nvSpPr>
        <p:spPr>
          <a:xfrm>
            <a:off x="3489325" y="3567430"/>
            <a:ext cx="5212080" cy="337185"/>
          </a:xfrm>
          <a:prstGeom prst="rect">
            <a:avLst/>
          </a:prstGeom>
          <a:noFill/>
        </p:spPr>
        <p:txBody>
          <a:bodyPr wrap="square" rtlCol="0">
            <a:spAutoFit/>
          </a:bodyPr>
          <a:p>
            <a:pPr algn="ctr"/>
            <a:r>
              <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rPr>
              <a:t> </a:t>
            </a:r>
            <a:endPar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endParaRPr>
          </a:p>
        </p:txBody>
      </p:sp>
      <p:sp>
        <p:nvSpPr>
          <p:cNvPr id="3" name="TextBox 29"/>
          <p:cNvSpPr txBox="1"/>
          <p:nvPr/>
        </p:nvSpPr>
        <p:spPr>
          <a:xfrm>
            <a:off x="2118995" y="2704465"/>
            <a:ext cx="7953375" cy="1014730"/>
          </a:xfrm>
          <a:prstGeom prst="rect">
            <a:avLst/>
          </a:prstGeom>
          <a:noFill/>
          <a:effectLst/>
        </p:spPr>
        <p:txBody>
          <a:bodyPr wrap="square" rtlCol="0">
            <a:spAutoFit/>
          </a:bodyPr>
          <a:p>
            <a:pPr algn="ct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r>
              <a:rPr lang="en-US" altLang="zh-CN"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  </a:t>
            </a: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endPar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第一节 婴幼儿年龄阶段划分</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6460" y="299720"/>
            <a:ext cx="10257790" cy="3138170"/>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一、婴儿（0~1岁）</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（一）新生婴儿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en-US" altLang="zh-CN" sz="3200" b="1" spc="600" dirty="0">
                <a:latin typeface="微软雅黑" panose="020B0503020204020204" charset="-122"/>
                <a:ea typeface="微软雅黑" panose="020B0503020204020204" charset="-122"/>
                <a:cs typeface="Raleway" panose="020B0503030101060003" charset="0"/>
              </a:rPr>
              <a:t>    </a:t>
            </a:r>
            <a:r>
              <a:rPr lang="zh-CN" altLang="en-US" sz="3200" b="1" spc="600" dirty="0">
                <a:latin typeface="微软雅黑" panose="020B0503020204020204" charset="-122"/>
                <a:ea typeface="微软雅黑" panose="020B0503020204020204" charset="-122"/>
                <a:cs typeface="Raleway" panose="020B0503030101060003" charset="0"/>
              </a:rPr>
              <a:t>胎龄37~40周的新生婴儿称为足月新生婴儿，不足37周龄出生的胎儿为早产婴儿。</a:t>
            </a:r>
            <a:endParaRPr lang="zh-CN" altLang="en-US" sz="3200" b="1" spc="600" dirty="0">
              <a:latin typeface="微软雅黑" panose="020B0503020204020204" charset="-122"/>
              <a:ea typeface="微软雅黑" panose="020B0503020204020204" charset="-122"/>
              <a:cs typeface="Raleway" panose="020B0503030101060003" charset="0"/>
            </a:endParaRPr>
          </a:p>
        </p:txBody>
      </p:sp>
      <p:pic>
        <p:nvPicPr>
          <p:cNvPr id="2" name="图片 2"/>
          <p:cNvPicPr>
            <a:picLocks noChangeAspect="1"/>
          </p:cNvPicPr>
          <p:nvPr/>
        </p:nvPicPr>
        <p:blipFill>
          <a:blip r:embed="rId1"/>
          <a:stretch>
            <a:fillRect/>
          </a:stretch>
        </p:blipFill>
        <p:spPr>
          <a:xfrm>
            <a:off x="1537653" y="3498533"/>
            <a:ext cx="2016125" cy="2691765"/>
          </a:xfrm>
          <a:prstGeom prst="rect">
            <a:avLst/>
          </a:prstGeom>
          <a:noFill/>
          <a:ln>
            <a:noFill/>
          </a:ln>
        </p:spPr>
      </p:pic>
      <p:pic>
        <p:nvPicPr>
          <p:cNvPr id="4" name="图片 3"/>
          <p:cNvPicPr>
            <a:picLocks noChangeAspect="1"/>
          </p:cNvPicPr>
          <p:nvPr/>
        </p:nvPicPr>
        <p:blipFill>
          <a:blip r:embed="rId2"/>
          <a:srcRect t="29202" b="5299"/>
          <a:stretch>
            <a:fillRect/>
          </a:stretch>
        </p:blipFill>
        <p:spPr>
          <a:xfrm>
            <a:off x="4323398" y="3502025"/>
            <a:ext cx="2306955" cy="2688590"/>
          </a:xfrm>
          <a:prstGeom prst="rect">
            <a:avLst/>
          </a:prstGeom>
          <a:noFill/>
          <a:ln>
            <a:noFill/>
          </a:ln>
        </p:spPr>
      </p:pic>
      <p:pic>
        <p:nvPicPr>
          <p:cNvPr id="5" name="图片 5"/>
          <p:cNvPicPr>
            <a:picLocks noChangeAspect="1"/>
          </p:cNvPicPr>
          <p:nvPr/>
        </p:nvPicPr>
        <p:blipFill>
          <a:blip r:embed="rId3"/>
          <a:srcRect t="13249" b="21612"/>
          <a:stretch>
            <a:fillRect/>
          </a:stretch>
        </p:blipFill>
        <p:spPr>
          <a:xfrm>
            <a:off x="7146290" y="3463290"/>
            <a:ext cx="2348865" cy="2720340"/>
          </a:xfrm>
          <a:prstGeom prst="rect">
            <a:avLst/>
          </a:prstGeom>
          <a:noFill/>
          <a:ln>
            <a:noFill/>
          </a:ln>
        </p:spPr>
      </p:pic>
      <p:sp>
        <p:nvSpPr>
          <p:cNvPr id="100" name="文本框 99"/>
          <p:cNvSpPr txBox="1"/>
          <p:nvPr/>
        </p:nvSpPr>
        <p:spPr>
          <a:xfrm>
            <a:off x="1537970" y="6369050"/>
            <a:ext cx="206819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出生第</a:t>
            </a:r>
            <a:r>
              <a:rPr lang="en-US" b="0">
                <a:latin typeface="Times New Roman" panose="02020603050405020304" charset="0"/>
                <a:cs typeface="方正书宋_GBK" charset="0"/>
              </a:rPr>
              <a:t>1</a:t>
            </a:r>
            <a:r>
              <a:rPr lang="zh-CN" b="0">
                <a:latin typeface="Times New Roman" panose="02020603050405020304" charset="0"/>
                <a:cs typeface="方正书宋_GBK" charset="0"/>
              </a:rPr>
              <a:t>天的婴儿</a:t>
            </a:r>
            <a:endParaRPr lang="zh-CN" altLang="en-US" b="0">
              <a:latin typeface="Times New Roman" panose="02020603050405020304" charset="0"/>
              <a:cs typeface="方正书宋_GBK" charset="0"/>
            </a:endParaRPr>
          </a:p>
        </p:txBody>
      </p:sp>
      <p:sp>
        <p:nvSpPr>
          <p:cNvPr id="6" name="文本框 5"/>
          <p:cNvSpPr txBox="1"/>
          <p:nvPr/>
        </p:nvSpPr>
        <p:spPr>
          <a:xfrm>
            <a:off x="4316095" y="6369050"/>
            <a:ext cx="225996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出生第</a:t>
            </a:r>
            <a:r>
              <a:rPr lang="en-US" b="0">
                <a:latin typeface="Times New Roman" panose="02020603050405020304" charset="0"/>
                <a:cs typeface="方正书宋_GBK" charset="0"/>
              </a:rPr>
              <a:t>12</a:t>
            </a:r>
            <a:r>
              <a:rPr lang="zh-CN" b="0">
                <a:latin typeface="Times New Roman" panose="02020603050405020304" charset="0"/>
                <a:cs typeface="方正书宋_GBK" charset="0"/>
              </a:rPr>
              <a:t>天的婴儿</a:t>
            </a:r>
            <a:endParaRPr lang="zh-CN" altLang="en-US" b="0">
              <a:latin typeface="Times New Roman" panose="02020603050405020304" charset="0"/>
              <a:cs typeface="方正书宋_GBK" charset="0"/>
            </a:endParaRPr>
          </a:p>
        </p:txBody>
      </p:sp>
      <p:sp>
        <p:nvSpPr>
          <p:cNvPr id="7" name="文本框 6"/>
          <p:cNvSpPr txBox="1"/>
          <p:nvPr/>
        </p:nvSpPr>
        <p:spPr>
          <a:xfrm>
            <a:off x="7285990" y="6369050"/>
            <a:ext cx="220980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出生第</a:t>
            </a:r>
            <a:r>
              <a:rPr lang="en-US" b="0">
                <a:latin typeface="Times New Roman" panose="02020603050405020304" charset="0"/>
                <a:cs typeface="方正书宋_GBK" charset="0"/>
              </a:rPr>
              <a:t>28</a:t>
            </a:r>
            <a:r>
              <a:rPr lang="zh-CN" b="0">
                <a:latin typeface="Times New Roman" panose="02020603050405020304" charset="0"/>
                <a:cs typeface="方正书宋_GBK" charset="0"/>
              </a:rPr>
              <a:t>天的婴儿</a:t>
            </a:r>
            <a:endParaRPr lang="zh-CN"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93370" y="26035"/>
            <a:ext cx="11605895" cy="6831965"/>
          </a:xfrm>
          <a:prstGeom prst="rect">
            <a:avLst/>
          </a:prstGeom>
          <a:noFill/>
          <a:effectLst/>
        </p:spPr>
        <p:txBody>
          <a:bodyPr wrap="square" rtlCol="0">
            <a:spAutoFit/>
          </a:bodyPr>
          <a:p>
            <a:pPr fontAlgn="auto">
              <a:lnSpc>
                <a:spcPct val="150000"/>
              </a:lnSpc>
            </a:pPr>
            <a:r>
              <a:rPr lang="zh-CN" altLang="en-US" sz="3600" b="1" spc="600" dirty="0">
                <a:solidFill>
                  <a:srgbClr val="7E5224"/>
                </a:solidFill>
                <a:latin typeface="微软雅黑" panose="020B0503020204020204" charset="-122"/>
                <a:ea typeface="微软雅黑" panose="020B0503020204020204" charset="-122"/>
                <a:cs typeface="Raleway" panose="020B0503030101060003" charset="0"/>
              </a:rPr>
              <a:t>一、婴儿（0~1岁）</a:t>
            </a:r>
            <a:endParaRPr lang="zh-CN" altLang="en-US" sz="3600" b="1" spc="600" dirty="0">
              <a:solidFill>
                <a:srgbClr val="7E5224"/>
              </a:solidFill>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（一）新生期后婴儿</a:t>
            </a:r>
            <a:endParaRPr lang="zh-CN" altLang="en-US" sz="3200" b="1" spc="600" dirty="0">
              <a:latin typeface="微软雅黑" panose="020B0503020204020204" charset="-122"/>
              <a:ea typeface="微软雅黑" panose="020B0503020204020204" charset="-122"/>
              <a:cs typeface="Raleway" panose="020B0503030101060003" charset="0"/>
            </a:endParaRPr>
          </a:p>
          <a:p>
            <a:pPr fontAlgn="auto">
              <a:lnSpc>
                <a:spcPct val="150000"/>
              </a:lnSpc>
            </a:pPr>
            <a:r>
              <a:rPr lang="zh-CN" altLang="en-US" sz="3200" b="1" spc="600" dirty="0">
                <a:latin typeface="微软雅黑" panose="020B0503020204020204" charset="-122"/>
                <a:ea typeface="微软雅黑" panose="020B0503020204020204" charset="-122"/>
                <a:cs typeface="Raleway" panose="020B0503030101060003" charset="0"/>
              </a:rPr>
              <a:t>新生期后婴儿指4周龄~12月龄的婴儿。这一时期是儿童生长发育最快的时期。新生期后婴儿各系统器官的生长发育持续进行，但仍不成熟，如消化系统难以承受过多食物的消化吸收，易发生消化紊乱和营养不足。婴儿体内来自母体的抗体逐渐减少，自身的免疫功能尚未成熟，抗感染能力较弱，易发生感染和传染性疾病。</a:t>
            </a:r>
            <a:endParaRPr lang="zh-CN" altLang="en-US" sz="32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10800,&quot;width&quot;:14400}"/>
</p:tagLst>
</file>

<file path=ppt/tags/tag2.xml><?xml version="1.0" encoding="utf-8"?>
<p:tagLst xmlns:p="http://schemas.openxmlformats.org/presentationml/2006/main">
  <p:tag name="KSO_WPP_MARK_KEY" val="acf18c2f-980d-4830-b237-aaf3d001ea49"/>
  <p:tag name="COMMONDATA" val="eyJjb3VudCI6MTAsImhkaWQiOiI2ZjlkMTY0ZGM5MmY2YWE0NzllMTI1YjM1MmZlMWM1NCIsInVzZXJDb3VudCI6MX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6733</Words>
  <Application>WPS 演示</Application>
  <PresentationFormat>Widescreen</PresentationFormat>
  <Paragraphs>289</Paragraphs>
  <Slides>60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60</vt:i4>
      </vt:variant>
    </vt:vector>
  </HeadingPairs>
  <TitlesOfParts>
    <vt:vector size="72" baseType="lpstr">
      <vt:lpstr>Arial</vt:lpstr>
      <vt:lpstr>宋体</vt:lpstr>
      <vt:lpstr>Wingdings</vt:lpstr>
      <vt:lpstr>微软雅黑</vt:lpstr>
      <vt:lpstr>Raleway</vt:lpstr>
      <vt:lpstr>NumberOnly</vt:lpstr>
      <vt:lpstr>Arial Unicode MS</vt:lpstr>
      <vt:lpstr>Calibri</vt:lpstr>
      <vt:lpstr>Times New Roman</vt:lpstr>
      <vt:lpstr>仿宋_GB2312</vt:lpstr>
      <vt:lpstr>方正书宋_GBK</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极简历</dc:creator>
  <cp:lastModifiedBy>婷下的理由</cp:lastModifiedBy>
  <cp:revision>279</cp:revision>
  <dcterms:created xsi:type="dcterms:W3CDTF">2018-04-10T08:52:00Z</dcterms:created>
  <dcterms:modified xsi:type="dcterms:W3CDTF">2022-11-07T03:05:37Z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KSORubyTemplateID">
    <vt:lpwstr>13</vt:lpwstr>
  </property>
  <property fmtid="{D5CDD505-2E9C-101B-9397-08002B2CF9AE}" pid="4" name="KSOTemplateUUID">
    <vt:lpwstr>v1.0_mb_FK9DaqbUlcgBFrbUYwKZVA==</vt:lpwstr>
  </property>
  <property fmtid="{D5CDD505-2E9C-101B-9397-08002B2CF9AE}" pid="5" name="ICV">
    <vt:lpwstr>596C741FDEA7477AAE0E8407CE356243</vt:lpwstr>
  </property>
</Properties>
</file>