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8"/>
  </p:notesMasterIdLst>
  <p:handoutMasterIdLst>
    <p:handoutMasterId r:id="rId119"/>
  </p:handoutMasterIdLst>
  <p:sldIdLst>
    <p:sldId id="417" r:id="rId3"/>
    <p:sldId id="433" r:id="rId4"/>
    <p:sldId id="460" r:id="rId5"/>
    <p:sldId id="461" r:id="rId6"/>
    <p:sldId id="462" r:id="rId7"/>
    <p:sldId id="463" r:id="rId8"/>
    <p:sldId id="465" r:id="rId9"/>
    <p:sldId id="466" r:id="rId10"/>
    <p:sldId id="467" r:id="rId11"/>
    <p:sldId id="468" r:id="rId12"/>
    <p:sldId id="469" r:id="rId13"/>
    <p:sldId id="470" r:id="rId14"/>
    <p:sldId id="471" r:id="rId15"/>
    <p:sldId id="472" r:id="rId16"/>
    <p:sldId id="475" r:id="rId17"/>
    <p:sldId id="473" r:id="rId18"/>
    <p:sldId id="535" r:id="rId19"/>
    <p:sldId id="476" r:id="rId20"/>
    <p:sldId id="478" r:id="rId21"/>
    <p:sldId id="536" r:id="rId22"/>
    <p:sldId id="537" r:id="rId23"/>
    <p:sldId id="539" r:id="rId24"/>
    <p:sldId id="540" r:id="rId25"/>
    <p:sldId id="474" r:id="rId26"/>
    <p:sldId id="541" r:id="rId27"/>
    <p:sldId id="542" r:id="rId28"/>
    <p:sldId id="543" r:id="rId29"/>
    <p:sldId id="544" r:id="rId30"/>
    <p:sldId id="545" r:id="rId31"/>
    <p:sldId id="546" r:id="rId32"/>
    <p:sldId id="547" r:id="rId33"/>
    <p:sldId id="548" r:id="rId34"/>
    <p:sldId id="549" r:id="rId35"/>
    <p:sldId id="550" r:id="rId36"/>
    <p:sldId id="551" r:id="rId37"/>
    <p:sldId id="552" r:id="rId38"/>
    <p:sldId id="553" r:id="rId39"/>
    <p:sldId id="554" r:id="rId40"/>
    <p:sldId id="555" r:id="rId41"/>
    <p:sldId id="477" r:id="rId42"/>
    <p:sldId id="556" r:id="rId43"/>
    <p:sldId id="558" r:id="rId44"/>
    <p:sldId id="557" r:id="rId45"/>
    <p:sldId id="479" r:id="rId46"/>
    <p:sldId id="559" r:id="rId47"/>
    <p:sldId id="560" r:id="rId48"/>
    <p:sldId id="561" r:id="rId49"/>
    <p:sldId id="562" r:id="rId50"/>
    <p:sldId id="563" r:id="rId51"/>
    <p:sldId id="564" r:id="rId52"/>
    <p:sldId id="565" r:id="rId53"/>
    <p:sldId id="566" r:id="rId54"/>
    <p:sldId id="567" r:id="rId55"/>
    <p:sldId id="568" r:id="rId56"/>
    <p:sldId id="569" r:id="rId57"/>
    <p:sldId id="570" r:id="rId58"/>
    <p:sldId id="571" r:id="rId59"/>
    <p:sldId id="572" r:id="rId60"/>
    <p:sldId id="573" r:id="rId61"/>
    <p:sldId id="574" r:id="rId62"/>
    <p:sldId id="575" r:id="rId63"/>
    <p:sldId id="576" r:id="rId64"/>
    <p:sldId id="579" r:id="rId65"/>
    <p:sldId id="577" r:id="rId66"/>
    <p:sldId id="580" r:id="rId67"/>
    <p:sldId id="578" r:id="rId68"/>
    <p:sldId id="581" r:id="rId69"/>
    <p:sldId id="582" r:id="rId70"/>
    <p:sldId id="583" r:id="rId71"/>
    <p:sldId id="584" r:id="rId72"/>
    <p:sldId id="585" r:id="rId73"/>
    <p:sldId id="586" r:id="rId74"/>
    <p:sldId id="587" r:id="rId75"/>
    <p:sldId id="588" r:id="rId76"/>
    <p:sldId id="589" r:id="rId77"/>
    <p:sldId id="590" r:id="rId78"/>
    <p:sldId id="591" r:id="rId79"/>
    <p:sldId id="592" r:id="rId80"/>
    <p:sldId id="593" r:id="rId81"/>
    <p:sldId id="594" r:id="rId82"/>
    <p:sldId id="596" r:id="rId83"/>
    <p:sldId id="595" r:id="rId84"/>
    <p:sldId id="597" r:id="rId85"/>
    <p:sldId id="598" r:id="rId86"/>
    <p:sldId id="599" r:id="rId87"/>
    <p:sldId id="600" r:id="rId88"/>
    <p:sldId id="602" r:id="rId89"/>
    <p:sldId id="603" r:id="rId90"/>
    <p:sldId id="604" r:id="rId91"/>
    <p:sldId id="605" r:id="rId92"/>
    <p:sldId id="601" r:id="rId93"/>
    <p:sldId id="606" r:id="rId94"/>
    <p:sldId id="608" r:id="rId95"/>
    <p:sldId id="609" r:id="rId96"/>
    <p:sldId id="610" r:id="rId97"/>
    <p:sldId id="613" r:id="rId98"/>
    <p:sldId id="614" r:id="rId99"/>
    <p:sldId id="615" r:id="rId100"/>
    <p:sldId id="611" r:id="rId101"/>
    <p:sldId id="612" r:id="rId102"/>
    <p:sldId id="616" r:id="rId103"/>
    <p:sldId id="617" r:id="rId104"/>
    <p:sldId id="618" r:id="rId105"/>
    <p:sldId id="620" r:id="rId106"/>
    <p:sldId id="621" r:id="rId107"/>
    <p:sldId id="622" r:id="rId108"/>
    <p:sldId id="623" r:id="rId109"/>
    <p:sldId id="624" r:id="rId110"/>
    <p:sldId id="625" r:id="rId111"/>
    <p:sldId id="626" r:id="rId112"/>
    <p:sldId id="627" r:id="rId113"/>
    <p:sldId id="628" r:id="rId114"/>
    <p:sldId id="630" r:id="rId115"/>
    <p:sldId id="631" r:id="rId116"/>
    <p:sldId id="435" r:id="rId117"/>
  </p:sldIdLst>
  <p:sldSz cx="12192000" cy="6858000"/>
  <p:notesSz cx="6858000" cy="9144000"/>
  <p:custDataLst>
    <p:tags r:id="rId1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E5224"/>
    <a:srgbClr val="C07D34"/>
    <a:srgbClr val="865F21"/>
    <a:srgbClr val="C69035"/>
    <a:srgbClr val="F6E1BD"/>
    <a:srgbClr val="C58E31"/>
    <a:srgbClr val="F9E6C4"/>
    <a:srgbClr val="C58338"/>
    <a:srgbClr val="FF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42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4" Type="http://schemas.openxmlformats.org/officeDocument/2006/relationships/tags" Target="tags/tag2.xml"/><Relationship Id="rId123" Type="http://schemas.openxmlformats.org/officeDocument/2006/relationships/commentAuthors" Target="commentAuthors.xml"/><Relationship Id="rId122" Type="http://schemas.openxmlformats.org/officeDocument/2006/relationships/tableStyles" Target="tableStyles.xml"/><Relationship Id="rId121" Type="http://schemas.openxmlformats.org/officeDocument/2006/relationships/viewProps" Target="viewProps.xml"/><Relationship Id="rId120" Type="http://schemas.openxmlformats.org/officeDocument/2006/relationships/presProps" Target="presProps.xml"/><Relationship Id="rId12" Type="http://schemas.openxmlformats.org/officeDocument/2006/relationships/slide" Target="slides/slide10.xml"/><Relationship Id="rId119" Type="http://schemas.openxmlformats.org/officeDocument/2006/relationships/handoutMaster" Target="handoutMasters/handoutMaster1.xml"/><Relationship Id="rId118" Type="http://schemas.openxmlformats.org/officeDocument/2006/relationships/notesMaster" Target="notesMasters/notesMaster1.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076BD1D-D2C7-4D7D-9786-C62EF70A56A8}" type="doc">
      <dgm:prSet loTypeId="urn:microsoft.com/office/officeart/2005/8/layout/hierarchy2#1" loCatId="hierarchy" qsTypeId="urn:microsoft.com/office/officeart/2005/8/quickstyle/simple1#1" qsCatId="simple" csTypeId="urn:microsoft.com/office/officeart/2005/8/colors/accent1_2#1" csCatId="accent1" phldr="1"/>
      <dgm:spPr/>
      <dgm:t>
        <a:bodyPr/>
        <a:p>
          <a:endParaRPr lang="zh-CN" altLang="en-US"/>
        </a:p>
      </dgm:t>
    </dgm:pt>
    <dgm:pt modelId="{39CEF9A5-2AF8-4262-869C-346F96F0CDC0}">
      <dgm:prSet phldrT="[文本]" custT="1"/>
      <dgm:spPr/>
      <dgm:t>
        <a:bodyPr/>
        <a:p>
          <a:r>
            <a:rPr lang="zh-CN" altLang="en-US" sz="1400" b="1"/>
            <a:t>小儿推拿</a:t>
          </a:r>
          <a:endParaRPr lang="en-US" altLang="zh-CN" sz="1400" b="1"/>
        </a:p>
        <a:p>
          <a:r>
            <a:rPr lang="zh-CN" altLang="en-US" sz="1400" b="1"/>
            <a:t>基础知识</a:t>
          </a:r>
        </a:p>
      </dgm:t>
    </dgm:pt>
    <dgm:pt modelId="{8134E885-135D-4E14-AD7F-9F1A14A41BFC}" cxnId="{7C31EDE9-AE4D-4170-8F66-089967F0CD20}" type="parTrans">
      <dgm:prSet/>
      <dgm:spPr/>
      <dgm:t>
        <a:bodyPr/>
        <a:p>
          <a:endParaRPr lang="zh-CN" altLang="en-US"/>
        </a:p>
      </dgm:t>
    </dgm:pt>
    <dgm:pt modelId="{CF51D38C-79D0-40E6-A669-B83DB2490B49}" cxnId="{7C31EDE9-AE4D-4170-8F66-089967F0CD20}" type="sibTrans">
      <dgm:prSet/>
      <dgm:spPr/>
      <dgm:t>
        <a:bodyPr/>
        <a:p>
          <a:endParaRPr lang="zh-CN" altLang="en-US"/>
        </a:p>
      </dgm:t>
    </dgm:pt>
    <dgm:pt modelId="{9276CC96-7304-47DC-AA1B-32EB6FC675A7}">
      <dgm:prSet phldrT="[文本]" custT="1"/>
      <dgm:spPr/>
      <dgm:t>
        <a:bodyPr/>
        <a:p>
          <a:r>
            <a:rPr lang="zh-CN" altLang="en-US" sz="1200" b="1"/>
            <a:t>推法</a:t>
          </a:r>
        </a:p>
      </dgm:t>
    </dgm:pt>
    <dgm:pt modelId="{03FCF4E3-074E-47C4-90B3-7A33B27B8915}" cxnId="{BD829587-5C74-49C5-9CDE-AB6A6D9087F0}" type="parTrans">
      <dgm:prSet/>
      <dgm:spPr/>
      <dgm:t>
        <a:bodyPr/>
        <a:p>
          <a:endParaRPr lang="zh-CN" altLang="en-US"/>
        </a:p>
      </dgm:t>
    </dgm:pt>
    <dgm:pt modelId="{2D0FD056-C859-4412-A3EA-0F239D74C16F}" cxnId="{BD829587-5C74-49C5-9CDE-AB6A6D9087F0}" type="sibTrans">
      <dgm:prSet/>
      <dgm:spPr/>
      <dgm:t>
        <a:bodyPr/>
        <a:p>
          <a:endParaRPr lang="zh-CN" altLang="en-US"/>
        </a:p>
      </dgm:t>
    </dgm:pt>
    <dgm:pt modelId="{EDBF9191-F819-4B3F-84CD-B75CBD52848F}">
      <dgm:prSet phldrT="[文本]" custT="1"/>
      <dgm:spPr/>
      <dgm:t>
        <a:bodyPr/>
        <a:p>
          <a:r>
            <a:rPr lang="zh-CN" altLang="en-US" sz="1200" b="1"/>
            <a:t>小儿推拿</a:t>
          </a:r>
          <a:endParaRPr lang="en-US" altLang="zh-CN" sz="1200" b="1"/>
        </a:p>
        <a:p>
          <a:r>
            <a:rPr lang="zh-CN" altLang="en-US" sz="1200" b="1"/>
            <a:t>常用穴位</a:t>
          </a:r>
        </a:p>
      </dgm:t>
    </dgm:pt>
    <dgm:pt modelId="{880AF558-D399-43EB-B52B-44BD124CE97B}" cxnId="{502F0376-3180-40FF-A55A-E14DA9C7B334}" type="parTrans">
      <dgm:prSet/>
      <dgm:spPr/>
      <dgm:t>
        <a:bodyPr/>
        <a:p>
          <a:endParaRPr lang="zh-CN" altLang="en-US"/>
        </a:p>
      </dgm:t>
    </dgm:pt>
    <dgm:pt modelId="{DA9265B6-6EFF-40DC-BC80-F4754541A3BF}" cxnId="{502F0376-3180-40FF-A55A-E14DA9C7B334}" type="sibTrans">
      <dgm:prSet/>
      <dgm:spPr/>
      <dgm:t>
        <a:bodyPr/>
        <a:p>
          <a:endParaRPr lang="zh-CN" altLang="en-US"/>
        </a:p>
      </dgm:t>
    </dgm:pt>
    <dgm:pt modelId="{D0C9EA32-04BA-470C-B416-50F4098E80C2}">
      <dgm:prSet phldrT="[文本]" custT="1"/>
      <dgm:spPr/>
      <dgm:t>
        <a:bodyPr/>
        <a:p>
          <a:r>
            <a:rPr lang="zh-CN" altLang="en-US" sz="1200" b="1"/>
            <a:t>头面部穴位</a:t>
          </a:r>
        </a:p>
      </dgm:t>
    </dgm:pt>
    <dgm:pt modelId="{173FB259-F82E-4A91-BAD6-93D6DB552F30}" cxnId="{4895899C-7586-4BCA-85CE-99F2AB41587D}" type="parTrans">
      <dgm:prSet/>
      <dgm:spPr/>
      <dgm:t>
        <a:bodyPr/>
        <a:p>
          <a:endParaRPr lang="zh-CN" altLang="en-US"/>
        </a:p>
      </dgm:t>
    </dgm:pt>
    <dgm:pt modelId="{A3E55C1A-0160-4D8B-AFBB-EB4375F5E596}" cxnId="{4895899C-7586-4BCA-85CE-99F2AB41587D}" type="sibTrans">
      <dgm:prSet/>
      <dgm:spPr/>
      <dgm:t>
        <a:bodyPr/>
        <a:p>
          <a:endParaRPr lang="zh-CN" altLang="en-US"/>
        </a:p>
      </dgm:t>
    </dgm:pt>
    <dgm:pt modelId="{2A27903A-7EA5-4663-B69F-73D1E2D1DE98}">
      <dgm:prSet custT="1"/>
      <dgm:spPr/>
      <dgm:t>
        <a:bodyPr/>
        <a:p>
          <a:r>
            <a:rPr lang="zh-CN" altLang="en-US" sz="1200" b="1"/>
            <a:t>揉法</a:t>
          </a:r>
        </a:p>
      </dgm:t>
    </dgm:pt>
    <dgm:pt modelId="{EBA02DED-AC9A-46DB-B8C5-63DBC6F9620C}" cxnId="{FD7AB71B-7393-4F10-91B2-7C84E16F658B}" type="parTrans">
      <dgm:prSet/>
      <dgm:spPr/>
      <dgm:t>
        <a:bodyPr/>
        <a:p>
          <a:endParaRPr lang="zh-CN" altLang="en-US"/>
        </a:p>
      </dgm:t>
    </dgm:pt>
    <dgm:pt modelId="{C45D7F93-24FE-4A20-95FD-0E78A6CA6805}" cxnId="{FD7AB71B-7393-4F10-91B2-7C84E16F658B}" type="sibTrans">
      <dgm:prSet/>
      <dgm:spPr/>
      <dgm:t>
        <a:bodyPr/>
        <a:p>
          <a:endParaRPr lang="zh-CN" altLang="en-US"/>
        </a:p>
      </dgm:t>
    </dgm:pt>
    <dgm:pt modelId="{AD0A0F07-3DA6-4678-BD3A-D41C493F7E12}">
      <dgm:prSet custT="1"/>
      <dgm:spPr/>
      <dgm:t>
        <a:bodyPr/>
        <a:p>
          <a:r>
            <a:rPr lang="zh-CN" altLang="en-US" sz="1200" b="1"/>
            <a:t>按法</a:t>
          </a:r>
        </a:p>
      </dgm:t>
    </dgm:pt>
    <dgm:pt modelId="{690D8645-C8C1-4752-B05D-3C26DE353494}" cxnId="{D3D03F64-DB88-4E0F-84B9-78F03C26DF50}" type="parTrans">
      <dgm:prSet/>
      <dgm:spPr/>
      <dgm:t>
        <a:bodyPr/>
        <a:p>
          <a:endParaRPr lang="zh-CN" altLang="en-US"/>
        </a:p>
      </dgm:t>
    </dgm:pt>
    <dgm:pt modelId="{5F32FF6F-7310-4FA2-8D74-F143888409F0}" cxnId="{D3D03F64-DB88-4E0F-84B9-78F03C26DF50}" type="sibTrans">
      <dgm:prSet/>
      <dgm:spPr/>
      <dgm:t>
        <a:bodyPr/>
        <a:p>
          <a:endParaRPr lang="zh-CN" altLang="en-US"/>
        </a:p>
      </dgm:t>
    </dgm:pt>
    <dgm:pt modelId="{7FC8D30C-1104-4D53-AC69-B1CECD531EC8}">
      <dgm:prSet custT="1"/>
      <dgm:spPr/>
      <dgm:t>
        <a:bodyPr/>
        <a:p>
          <a:r>
            <a:rPr lang="zh-CN" altLang="en-US" sz="1200" b="1"/>
            <a:t>胸腹部穴位</a:t>
          </a:r>
        </a:p>
      </dgm:t>
    </dgm:pt>
    <dgm:pt modelId="{5F00FACF-9AC0-442C-AB75-3B246286384D}" cxnId="{58F04916-6B6D-4ABC-A73E-809E4A5DFF5C}" type="parTrans">
      <dgm:prSet/>
      <dgm:spPr/>
      <dgm:t>
        <a:bodyPr/>
        <a:p>
          <a:endParaRPr lang="zh-CN" altLang="en-US"/>
        </a:p>
      </dgm:t>
    </dgm:pt>
    <dgm:pt modelId="{96FA8ADC-E451-451A-9C25-D665E83208E4}" cxnId="{58F04916-6B6D-4ABC-A73E-809E4A5DFF5C}" type="sibTrans">
      <dgm:prSet/>
      <dgm:spPr/>
      <dgm:t>
        <a:bodyPr/>
        <a:p>
          <a:endParaRPr lang="zh-CN" altLang="en-US"/>
        </a:p>
      </dgm:t>
    </dgm:pt>
    <dgm:pt modelId="{D808991A-AAB1-472C-B001-F4AFAAC9C2C5}">
      <dgm:prSet phldrT="[文本]" custT="1"/>
      <dgm:spPr/>
      <dgm:t>
        <a:bodyPr/>
        <a:p>
          <a:r>
            <a:rPr lang="zh-CN" altLang="en-US" sz="1200" b="1"/>
            <a:t>小儿推拿</a:t>
          </a:r>
          <a:endParaRPr lang="en-US" altLang="zh-CN" sz="1200" b="1"/>
        </a:p>
        <a:p>
          <a:r>
            <a:rPr lang="zh-CN" altLang="en-US" sz="1200" b="1"/>
            <a:t>常用手法</a:t>
          </a:r>
        </a:p>
      </dgm:t>
    </dgm:pt>
    <dgm:pt modelId="{EED9DE89-F7CF-4757-9B8D-1047E996C3A0}" cxnId="{F79B6C18-F3B8-471C-BD81-143B3D7FC134}" type="parTrans">
      <dgm:prSet/>
      <dgm:spPr/>
      <dgm:t>
        <a:bodyPr/>
        <a:p>
          <a:endParaRPr lang="zh-CN" altLang="en-US"/>
        </a:p>
      </dgm:t>
    </dgm:pt>
    <dgm:pt modelId="{B19CB033-259F-49F1-906F-EB4910FFE627}" cxnId="{F79B6C18-F3B8-471C-BD81-143B3D7FC134}" type="sibTrans">
      <dgm:prSet/>
      <dgm:spPr/>
      <dgm:t>
        <a:bodyPr/>
        <a:p>
          <a:endParaRPr lang="zh-CN" altLang="en-US"/>
        </a:p>
      </dgm:t>
    </dgm:pt>
    <dgm:pt modelId="{B8711B5D-E1CD-4624-8FC4-0C8FE9FB04F0}">
      <dgm:prSet custT="1"/>
      <dgm:spPr/>
      <dgm:t>
        <a:bodyPr/>
        <a:p>
          <a:r>
            <a:rPr lang="zh-CN" altLang="en-US" sz="1200" b="1"/>
            <a:t>项背部穴位</a:t>
          </a:r>
        </a:p>
      </dgm:t>
    </dgm:pt>
    <dgm:pt modelId="{BCED6737-8140-4D16-819E-BF7B68AB0B8A}" cxnId="{A22BE4E8-9EEB-41F3-B2A8-24DFDF4B6921}" type="parTrans">
      <dgm:prSet/>
      <dgm:spPr/>
      <dgm:t>
        <a:bodyPr/>
        <a:p>
          <a:endParaRPr lang="zh-CN" altLang="en-US"/>
        </a:p>
      </dgm:t>
    </dgm:pt>
    <dgm:pt modelId="{15A4355E-C86D-486B-81B7-9151AC4D8EBE}" cxnId="{A22BE4E8-9EEB-41F3-B2A8-24DFDF4B6921}" type="sibTrans">
      <dgm:prSet/>
      <dgm:spPr/>
      <dgm:t>
        <a:bodyPr/>
        <a:p>
          <a:endParaRPr lang="zh-CN" altLang="en-US"/>
        </a:p>
      </dgm:t>
    </dgm:pt>
    <dgm:pt modelId="{FFCD58FC-2998-4FC8-B84F-872DF1C4DDB0}">
      <dgm:prSet custT="1"/>
      <dgm:spPr/>
      <dgm:t>
        <a:bodyPr/>
        <a:p>
          <a:r>
            <a:rPr lang="zh-CN" altLang="en-US" sz="1200" b="1"/>
            <a:t>上肢部穴位</a:t>
          </a:r>
        </a:p>
      </dgm:t>
    </dgm:pt>
    <dgm:pt modelId="{2982A0C8-47D8-4350-A51C-42B42A8FD184}" cxnId="{64F48287-B3AF-420D-B1D0-CE7C5FFE7E7D}" type="parTrans">
      <dgm:prSet/>
      <dgm:spPr/>
      <dgm:t>
        <a:bodyPr/>
        <a:p>
          <a:endParaRPr lang="zh-CN" altLang="en-US"/>
        </a:p>
      </dgm:t>
    </dgm:pt>
    <dgm:pt modelId="{E5AC765B-20CC-447A-8A0B-FA031A1DA9FC}" cxnId="{64F48287-B3AF-420D-B1D0-CE7C5FFE7E7D}" type="sibTrans">
      <dgm:prSet/>
      <dgm:spPr/>
      <dgm:t>
        <a:bodyPr/>
        <a:p>
          <a:endParaRPr lang="zh-CN" altLang="en-US"/>
        </a:p>
      </dgm:t>
    </dgm:pt>
    <dgm:pt modelId="{91B6D7B6-E966-4159-BE04-9CD24E56B437}">
      <dgm:prSet custT="1"/>
      <dgm:spPr/>
      <dgm:t>
        <a:bodyPr/>
        <a:p>
          <a:r>
            <a:rPr lang="zh-CN" altLang="en-US" sz="1200" b="1"/>
            <a:t>下肢部穴位</a:t>
          </a:r>
        </a:p>
      </dgm:t>
    </dgm:pt>
    <dgm:pt modelId="{9A9AD34C-2B9B-4B04-AFC4-5F059844E3EA}" cxnId="{F32C7A40-5B43-41EC-BE96-7C955897BB94}" type="parTrans">
      <dgm:prSet/>
      <dgm:spPr/>
      <dgm:t>
        <a:bodyPr/>
        <a:p>
          <a:endParaRPr lang="zh-CN" altLang="en-US"/>
        </a:p>
      </dgm:t>
    </dgm:pt>
    <dgm:pt modelId="{48189CBA-CABF-4487-92B0-8FD5DD742EAD}" cxnId="{F32C7A40-5B43-41EC-BE96-7C955897BB94}" type="sibTrans">
      <dgm:prSet/>
      <dgm:spPr/>
      <dgm:t>
        <a:bodyPr/>
        <a:p>
          <a:endParaRPr lang="zh-CN" altLang="en-US"/>
        </a:p>
      </dgm:t>
    </dgm:pt>
    <dgm:pt modelId="{6A995108-2C2A-4E27-9077-D50F662A46AC}">
      <dgm:prSet custT="1"/>
      <dgm:spPr/>
      <dgm:t>
        <a:bodyPr/>
        <a:p>
          <a:r>
            <a:rPr lang="zh-CN" altLang="en-US" sz="1200" b="1"/>
            <a:t>摩法</a:t>
          </a:r>
        </a:p>
      </dgm:t>
    </dgm:pt>
    <dgm:pt modelId="{67AE7498-CA1C-4FD1-B66B-81B01E980366}" cxnId="{8293E047-E59D-4865-B3E6-48C5B3CAE37E}" type="parTrans">
      <dgm:prSet/>
      <dgm:spPr/>
      <dgm:t>
        <a:bodyPr/>
        <a:p>
          <a:endParaRPr lang="zh-CN" altLang="en-US"/>
        </a:p>
      </dgm:t>
    </dgm:pt>
    <dgm:pt modelId="{7880EE2A-736E-4D80-BA6A-CEF48990DF81}" cxnId="{8293E047-E59D-4865-B3E6-48C5B3CAE37E}" type="sibTrans">
      <dgm:prSet/>
      <dgm:spPr/>
      <dgm:t>
        <a:bodyPr/>
        <a:p>
          <a:endParaRPr lang="zh-CN" altLang="en-US"/>
        </a:p>
      </dgm:t>
    </dgm:pt>
    <dgm:pt modelId="{BAAE1039-3F2E-4731-8AE7-477A48149CB5}">
      <dgm:prSet custT="1"/>
      <dgm:spPr/>
      <dgm:t>
        <a:bodyPr/>
        <a:p>
          <a:r>
            <a:rPr lang="zh-CN" altLang="en-US" sz="1200" b="1"/>
            <a:t>掐法</a:t>
          </a:r>
        </a:p>
      </dgm:t>
    </dgm:pt>
    <dgm:pt modelId="{1110546B-2425-47A2-AEBC-95782EFE08B0}" cxnId="{54DA14FF-B591-4184-85AE-7C5D9565F88A}" type="parTrans">
      <dgm:prSet/>
      <dgm:spPr/>
      <dgm:t>
        <a:bodyPr/>
        <a:p>
          <a:endParaRPr lang="zh-CN" altLang="en-US"/>
        </a:p>
      </dgm:t>
    </dgm:pt>
    <dgm:pt modelId="{588B3E5D-958A-4B66-83F2-EC840AA015F8}" cxnId="{54DA14FF-B591-4184-85AE-7C5D9565F88A}" type="sibTrans">
      <dgm:prSet/>
      <dgm:spPr/>
      <dgm:t>
        <a:bodyPr/>
        <a:p>
          <a:endParaRPr lang="zh-CN" altLang="en-US"/>
        </a:p>
      </dgm:t>
    </dgm:pt>
    <dgm:pt modelId="{16FE373A-B6DE-448D-A8C2-0EB92E212D41}">
      <dgm:prSet custT="1"/>
      <dgm:spPr/>
      <dgm:t>
        <a:bodyPr/>
        <a:p>
          <a:r>
            <a:rPr lang="zh-CN" altLang="en-US" sz="1200" b="1"/>
            <a:t>运法</a:t>
          </a:r>
        </a:p>
      </dgm:t>
    </dgm:pt>
    <dgm:pt modelId="{D3DEAE0F-37A7-437C-81DE-CCE5E1840673}" cxnId="{C9B19A4D-5F87-4576-B5CA-9FB6E90FD4A5}" type="parTrans">
      <dgm:prSet/>
      <dgm:spPr/>
      <dgm:t>
        <a:bodyPr/>
        <a:p>
          <a:endParaRPr lang="zh-CN" altLang="en-US"/>
        </a:p>
      </dgm:t>
    </dgm:pt>
    <dgm:pt modelId="{47EE6E34-AF28-458B-B598-2C572B2BC951}" cxnId="{C9B19A4D-5F87-4576-B5CA-9FB6E90FD4A5}" type="sibTrans">
      <dgm:prSet/>
      <dgm:spPr/>
      <dgm:t>
        <a:bodyPr/>
        <a:p>
          <a:endParaRPr lang="zh-CN" altLang="en-US"/>
        </a:p>
      </dgm:t>
    </dgm:pt>
    <dgm:pt modelId="{6499FF44-75F1-4DD9-B4BF-50353A63792A}">
      <dgm:prSet custT="1"/>
      <dgm:spPr/>
      <dgm:t>
        <a:bodyPr/>
        <a:p>
          <a:r>
            <a:rPr lang="zh-CN" altLang="en-US" sz="1200" b="1"/>
            <a:t>捣法</a:t>
          </a:r>
        </a:p>
      </dgm:t>
    </dgm:pt>
    <dgm:pt modelId="{E4419346-6362-4339-B70F-29D8CE74DD5B}" cxnId="{B14BC002-A7A7-45E4-BB6E-73D47B120074}" type="parTrans">
      <dgm:prSet/>
      <dgm:spPr/>
      <dgm:t>
        <a:bodyPr/>
        <a:p>
          <a:endParaRPr lang="zh-CN" altLang="en-US"/>
        </a:p>
      </dgm:t>
    </dgm:pt>
    <dgm:pt modelId="{D0ED2B1F-2E96-4020-AB40-A555C91416B7}" cxnId="{B14BC002-A7A7-45E4-BB6E-73D47B120074}" type="sibTrans">
      <dgm:prSet/>
      <dgm:spPr/>
      <dgm:t>
        <a:bodyPr/>
        <a:p>
          <a:endParaRPr lang="zh-CN" altLang="en-US"/>
        </a:p>
      </dgm:t>
    </dgm:pt>
    <dgm:pt modelId="{D81AA272-8F48-477E-8EA1-0ACC6A467DC6}">
      <dgm:prSet custT="1"/>
      <dgm:spPr/>
      <dgm:t>
        <a:bodyPr/>
        <a:p>
          <a:r>
            <a:rPr lang="zh-CN" altLang="en-US" sz="1200" b="1"/>
            <a:t>捏法</a:t>
          </a:r>
        </a:p>
      </dgm:t>
    </dgm:pt>
    <dgm:pt modelId="{2CCAE9A5-0345-4981-8C98-C64E6B8E011A}" cxnId="{7F8AD50A-A5A4-4782-A9C4-6C0C5343A219}" type="parTrans">
      <dgm:prSet/>
      <dgm:spPr/>
      <dgm:t>
        <a:bodyPr/>
        <a:p>
          <a:endParaRPr lang="zh-CN" altLang="en-US"/>
        </a:p>
      </dgm:t>
    </dgm:pt>
    <dgm:pt modelId="{CD4ADAED-304F-469A-AA64-3222579E46B2}" cxnId="{7F8AD50A-A5A4-4782-A9C4-6C0C5343A219}" type="sibTrans">
      <dgm:prSet/>
      <dgm:spPr/>
      <dgm:t>
        <a:bodyPr/>
        <a:p>
          <a:endParaRPr lang="zh-CN" altLang="en-US"/>
        </a:p>
      </dgm:t>
    </dgm:pt>
    <dgm:pt modelId="{D6CAACC4-B06F-4C02-9B26-6AB710DCEB6A}">
      <dgm:prSet custT="1"/>
      <dgm:spPr/>
      <dgm:t>
        <a:bodyPr/>
        <a:p>
          <a:r>
            <a:rPr lang="zh-CN" altLang="en-US" sz="1200" b="1"/>
            <a:t>拿法</a:t>
          </a:r>
        </a:p>
      </dgm:t>
    </dgm:pt>
    <dgm:pt modelId="{3C8EC59D-67C3-4FE5-803F-F84C65300430}" cxnId="{73F9CDB1-36AC-4978-943F-9A652824B047}" type="parTrans">
      <dgm:prSet/>
      <dgm:spPr/>
      <dgm:t>
        <a:bodyPr/>
        <a:p>
          <a:endParaRPr lang="zh-CN" altLang="en-US"/>
        </a:p>
      </dgm:t>
    </dgm:pt>
    <dgm:pt modelId="{FE09E36D-3B8F-4BBC-B44C-551043BFD6EA}" cxnId="{73F9CDB1-36AC-4978-943F-9A652824B047}" type="sibTrans">
      <dgm:prSet/>
      <dgm:spPr/>
      <dgm:t>
        <a:bodyPr/>
        <a:p>
          <a:endParaRPr lang="zh-CN" altLang="en-US"/>
        </a:p>
      </dgm:t>
    </dgm:pt>
    <dgm:pt modelId="{EE13586C-DAA9-4ECA-8979-C4A9F4483C14}">
      <dgm:prSet custT="1"/>
      <dgm:spPr/>
      <dgm:t>
        <a:bodyPr/>
        <a:p>
          <a:r>
            <a:rPr lang="zh-CN" altLang="en-US" sz="1200" b="1"/>
            <a:t>擦法</a:t>
          </a:r>
        </a:p>
      </dgm:t>
    </dgm:pt>
    <dgm:pt modelId="{0515C665-48C2-409C-85E0-257EB75F6632}" cxnId="{E2BB3DAF-55E2-4B87-B25C-1650CAEFEA86}" type="parTrans">
      <dgm:prSet/>
      <dgm:spPr/>
      <dgm:t>
        <a:bodyPr/>
        <a:p>
          <a:endParaRPr lang="zh-CN" altLang="en-US"/>
        </a:p>
      </dgm:t>
    </dgm:pt>
    <dgm:pt modelId="{246C10D8-A08B-456F-9038-B23D86420D8A}" cxnId="{E2BB3DAF-55E2-4B87-B25C-1650CAEFEA86}" type="sibTrans">
      <dgm:prSet/>
      <dgm:spPr/>
      <dgm:t>
        <a:bodyPr/>
        <a:p>
          <a:endParaRPr lang="zh-CN" altLang="en-US"/>
        </a:p>
      </dgm:t>
    </dgm:pt>
    <dgm:pt modelId="{BEA5A34D-F48B-42F0-9D2C-BECD4DFD656D}">
      <dgm:prSet custT="1"/>
      <dgm:spPr/>
      <dgm:t>
        <a:bodyPr/>
        <a:p>
          <a:r>
            <a:rPr lang="zh-CN" altLang="en-US" sz="1200" b="1"/>
            <a:t>搓法</a:t>
          </a:r>
        </a:p>
      </dgm:t>
    </dgm:pt>
    <dgm:pt modelId="{2E148080-3C36-4F4B-9ABF-5C0CC6646FA4}" cxnId="{78379A85-302A-4B92-9C10-14C760AA10B0}" type="parTrans">
      <dgm:prSet/>
      <dgm:spPr/>
      <dgm:t>
        <a:bodyPr/>
        <a:p>
          <a:endParaRPr lang="zh-CN" altLang="en-US"/>
        </a:p>
      </dgm:t>
    </dgm:pt>
    <dgm:pt modelId="{D5469DA6-0846-4704-9F3D-3B86B1748610}" cxnId="{78379A85-302A-4B92-9C10-14C760AA10B0}" type="sibTrans">
      <dgm:prSet/>
      <dgm:spPr/>
      <dgm:t>
        <a:bodyPr/>
        <a:p>
          <a:endParaRPr lang="zh-CN" altLang="en-US"/>
        </a:p>
      </dgm:t>
    </dgm:pt>
    <dgm:pt modelId="{BC79CC95-A54D-4B77-80E6-B550557A98EF}" type="pres">
      <dgm:prSet presAssocID="{E076BD1D-D2C7-4D7D-9786-C62EF70A56A8}" presName="diagram" presStyleCnt="0">
        <dgm:presLayoutVars>
          <dgm:chPref val="1"/>
          <dgm:dir/>
          <dgm:animOne val="branch"/>
          <dgm:animLvl val="lvl"/>
          <dgm:resizeHandles val="exact"/>
        </dgm:presLayoutVars>
      </dgm:prSet>
      <dgm:spPr/>
      <dgm:t>
        <a:bodyPr/>
        <a:p>
          <a:endParaRPr lang="zh-CN" altLang="en-US"/>
        </a:p>
      </dgm:t>
    </dgm:pt>
    <dgm:pt modelId="{199F2282-99CD-4609-9ADE-4D214CCDD2F9}" type="pres">
      <dgm:prSet presAssocID="{39CEF9A5-2AF8-4262-869C-346F96F0CDC0}" presName="root1" presStyleCnt="0"/>
      <dgm:spPr/>
    </dgm:pt>
    <dgm:pt modelId="{E649EE38-488C-4584-A3F3-5F581D33F414}" type="pres">
      <dgm:prSet presAssocID="{39CEF9A5-2AF8-4262-869C-346F96F0CDC0}" presName="LevelOneTextNode" presStyleLbl="node0" presStyleIdx="0" presStyleCnt="1" custScaleX="313470" custScaleY="253562">
        <dgm:presLayoutVars>
          <dgm:chPref val="3"/>
        </dgm:presLayoutVars>
      </dgm:prSet>
      <dgm:spPr/>
      <dgm:t>
        <a:bodyPr/>
        <a:p>
          <a:endParaRPr lang="zh-CN" altLang="en-US"/>
        </a:p>
      </dgm:t>
    </dgm:pt>
    <dgm:pt modelId="{8AAA9C2B-BDE2-4142-8B18-A182018D401B}" type="pres">
      <dgm:prSet presAssocID="{39CEF9A5-2AF8-4262-869C-346F96F0CDC0}" presName="level2hierChild" presStyleCnt="0"/>
      <dgm:spPr/>
    </dgm:pt>
    <dgm:pt modelId="{44D7B27D-228D-4DB2-8C4E-D1AC38CE2F65}" type="pres">
      <dgm:prSet presAssocID="{EED9DE89-F7CF-4757-9B8D-1047E996C3A0}" presName="conn2-1" presStyleLbl="parChTrans1D2" presStyleIdx="0" presStyleCnt="2"/>
      <dgm:spPr/>
      <dgm:t>
        <a:bodyPr/>
        <a:p>
          <a:endParaRPr lang="zh-CN" altLang="en-US"/>
        </a:p>
      </dgm:t>
    </dgm:pt>
    <dgm:pt modelId="{58EAFB2E-F83D-4B83-B3C1-803A2BAC0BB8}" type="pres">
      <dgm:prSet presAssocID="{EED9DE89-F7CF-4757-9B8D-1047E996C3A0}" presName="connTx" presStyleLbl="parChTrans1D2" presStyleIdx="0" presStyleCnt="2"/>
      <dgm:spPr/>
      <dgm:t>
        <a:bodyPr/>
        <a:p>
          <a:endParaRPr lang="zh-CN" altLang="en-US"/>
        </a:p>
      </dgm:t>
    </dgm:pt>
    <dgm:pt modelId="{CFA56886-2920-4DC2-A512-859C84D5B400}" type="pres">
      <dgm:prSet presAssocID="{D808991A-AAB1-472C-B001-F4AFAAC9C2C5}" presName="root2" presStyleCnt="0"/>
      <dgm:spPr/>
    </dgm:pt>
    <dgm:pt modelId="{66C48E08-C44B-4F01-90EA-7CC97129BC73}" type="pres">
      <dgm:prSet presAssocID="{D808991A-AAB1-472C-B001-F4AFAAC9C2C5}" presName="LevelTwoTextNode" presStyleLbl="node2" presStyleIdx="0" presStyleCnt="2" custScaleX="211675" custScaleY="263155">
        <dgm:presLayoutVars>
          <dgm:chPref val="3"/>
        </dgm:presLayoutVars>
      </dgm:prSet>
      <dgm:spPr/>
      <dgm:t>
        <a:bodyPr/>
        <a:p>
          <a:endParaRPr lang="zh-CN" altLang="en-US"/>
        </a:p>
      </dgm:t>
    </dgm:pt>
    <dgm:pt modelId="{E79E2BD7-8D96-49C7-A9E7-F60AEA2C6587}" type="pres">
      <dgm:prSet presAssocID="{D808991A-AAB1-472C-B001-F4AFAAC9C2C5}" presName="level3hierChild" presStyleCnt="0"/>
      <dgm:spPr/>
    </dgm:pt>
    <dgm:pt modelId="{9E42F09B-D46D-428A-829F-596C5692FA77}" type="pres">
      <dgm:prSet presAssocID="{03FCF4E3-074E-47C4-90B3-7A33B27B8915}" presName="conn2-1" presStyleLbl="parChTrans1D3" presStyleIdx="0" presStyleCnt="16"/>
      <dgm:spPr/>
      <dgm:t>
        <a:bodyPr/>
        <a:p>
          <a:endParaRPr lang="zh-CN" altLang="en-US"/>
        </a:p>
      </dgm:t>
    </dgm:pt>
    <dgm:pt modelId="{0A886723-0909-4C0D-8816-D241467A3491}" type="pres">
      <dgm:prSet presAssocID="{03FCF4E3-074E-47C4-90B3-7A33B27B8915}" presName="connTx" presStyleLbl="parChTrans1D3" presStyleIdx="0" presStyleCnt="16"/>
      <dgm:spPr/>
      <dgm:t>
        <a:bodyPr/>
        <a:p>
          <a:endParaRPr lang="zh-CN" altLang="en-US"/>
        </a:p>
      </dgm:t>
    </dgm:pt>
    <dgm:pt modelId="{C78D0074-3A31-4D65-B005-1DF446F512CE}" type="pres">
      <dgm:prSet presAssocID="{9276CC96-7304-47DC-AA1B-32EB6FC675A7}" presName="root2" presStyleCnt="0"/>
      <dgm:spPr/>
    </dgm:pt>
    <dgm:pt modelId="{E3C3C0F0-AB79-4EE7-B0BC-3EBEC5F2FC65}" type="pres">
      <dgm:prSet presAssocID="{9276CC96-7304-47DC-AA1B-32EB6FC675A7}" presName="LevelTwoTextNode" presStyleLbl="node3" presStyleIdx="0" presStyleCnt="16" custScaleX="95884" custScaleY="82094">
        <dgm:presLayoutVars>
          <dgm:chPref val="3"/>
        </dgm:presLayoutVars>
      </dgm:prSet>
      <dgm:spPr/>
      <dgm:t>
        <a:bodyPr/>
        <a:p>
          <a:endParaRPr lang="zh-CN" altLang="en-US"/>
        </a:p>
      </dgm:t>
    </dgm:pt>
    <dgm:pt modelId="{E1D7F751-10B3-4F44-831D-DC3226E151B8}" type="pres">
      <dgm:prSet presAssocID="{9276CC96-7304-47DC-AA1B-32EB6FC675A7}" presName="level3hierChild" presStyleCnt="0"/>
      <dgm:spPr/>
    </dgm:pt>
    <dgm:pt modelId="{59B6901D-3D36-4DE3-BC1E-4AA38FED8F5A}" type="pres">
      <dgm:prSet presAssocID="{EBA02DED-AC9A-46DB-B8C5-63DBC6F9620C}" presName="conn2-1" presStyleLbl="parChTrans1D3" presStyleIdx="1" presStyleCnt="16"/>
      <dgm:spPr/>
      <dgm:t>
        <a:bodyPr/>
        <a:p>
          <a:endParaRPr lang="zh-CN" altLang="en-US"/>
        </a:p>
      </dgm:t>
    </dgm:pt>
    <dgm:pt modelId="{AF5E9D95-24CF-4E4D-93EF-D26F7E958D29}" type="pres">
      <dgm:prSet presAssocID="{EBA02DED-AC9A-46DB-B8C5-63DBC6F9620C}" presName="connTx" presStyleLbl="parChTrans1D3" presStyleIdx="1" presStyleCnt="16"/>
      <dgm:spPr/>
      <dgm:t>
        <a:bodyPr/>
        <a:p>
          <a:endParaRPr lang="zh-CN" altLang="en-US"/>
        </a:p>
      </dgm:t>
    </dgm:pt>
    <dgm:pt modelId="{7D701A29-AF05-4EC3-8E8A-ABFA12C47F02}" type="pres">
      <dgm:prSet presAssocID="{2A27903A-7EA5-4663-B69F-73D1E2D1DE98}" presName="root2" presStyleCnt="0"/>
      <dgm:spPr/>
    </dgm:pt>
    <dgm:pt modelId="{08227433-9CE9-4925-BB44-6D788E5DDE93}" type="pres">
      <dgm:prSet presAssocID="{2A27903A-7EA5-4663-B69F-73D1E2D1DE98}" presName="LevelTwoTextNode" presStyleLbl="node3" presStyleIdx="1" presStyleCnt="16" custScaleX="95884" custScaleY="82094">
        <dgm:presLayoutVars>
          <dgm:chPref val="3"/>
        </dgm:presLayoutVars>
      </dgm:prSet>
      <dgm:spPr/>
      <dgm:t>
        <a:bodyPr/>
        <a:p>
          <a:endParaRPr lang="zh-CN" altLang="en-US"/>
        </a:p>
      </dgm:t>
    </dgm:pt>
    <dgm:pt modelId="{8D6F6CF0-C6DD-4DDB-91A4-5E0D21327299}" type="pres">
      <dgm:prSet presAssocID="{2A27903A-7EA5-4663-B69F-73D1E2D1DE98}" presName="level3hierChild" presStyleCnt="0"/>
      <dgm:spPr/>
    </dgm:pt>
    <dgm:pt modelId="{966463D5-2868-4EDC-9770-9B8167E27C7E}" type="pres">
      <dgm:prSet presAssocID="{690D8645-C8C1-4752-B05D-3C26DE353494}" presName="conn2-1" presStyleLbl="parChTrans1D3" presStyleIdx="2" presStyleCnt="16"/>
      <dgm:spPr/>
      <dgm:t>
        <a:bodyPr/>
        <a:p>
          <a:endParaRPr lang="zh-CN" altLang="en-US"/>
        </a:p>
      </dgm:t>
    </dgm:pt>
    <dgm:pt modelId="{3A990FD5-086E-4F8D-9FAA-13EE4BE49C3A}" type="pres">
      <dgm:prSet presAssocID="{690D8645-C8C1-4752-B05D-3C26DE353494}" presName="connTx" presStyleLbl="parChTrans1D3" presStyleIdx="2" presStyleCnt="16"/>
      <dgm:spPr/>
      <dgm:t>
        <a:bodyPr/>
        <a:p>
          <a:endParaRPr lang="zh-CN" altLang="en-US"/>
        </a:p>
      </dgm:t>
    </dgm:pt>
    <dgm:pt modelId="{C0C4E639-9A83-42C4-8E7E-DBFA76482C08}" type="pres">
      <dgm:prSet presAssocID="{AD0A0F07-3DA6-4678-BD3A-D41C493F7E12}" presName="root2" presStyleCnt="0"/>
      <dgm:spPr/>
    </dgm:pt>
    <dgm:pt modelId="{217C8D0B-7F9F-41B9-8C6D-286CFB35C20C}" type="pres">
      <dgm:prSet presAssocID="{AD0A0F07-3DA6-4678-BD3A-D41C493F7E12}" presName="LevelTwoTextNode" presStyleLbl="node3" presStyleIdx="2" presStyleCnt="16" custScaleX="95884" custScaleY="82094">
        <dgm:presLayoutVars>
          <dgm:chPref val="3"/>
        </dgm:presLayoutVars>
      </dgm:prSet>
      <dgm:spPr/>
      <dgm:t>
        <a:bodyPr/>
        <a:p>
          <a:endParaRPr lang="zh-CN" altLang="en-US"/>
        </a:p>
      </dgm:t>
    </dgm:pt>
    <dgm:pt modelId="{218C4321-910B-4DC8-82A1-570618A62082}" type="pres">
      <dgm:prSet presAssocID="{AD0A0F07-3DA6-4678-BD3A-D41C493F7E12}" presName="level3hierChild" presStyleCnt="0"/>
      <dgm:spPr/>
    </dgm:pt>
    <dgm:pt modelId="{CEE47459-0CDE-46AD-A2D7-8B0ABE21B9B8}" type="pres">
      <dgm:prSet presAssocID="{67AE7498-CA1C-4FD1-B66B-81B01E980366}" presName="conn2-1" presStyleLbl="parChTrans1D3" presStyleIdx="3" presStyleCnt="16"/>
      <dgm:spPr/>
      <dgm:t>
        <a:bodyPr/>
        <a:p>
          <a:endParaRPr lang="zh-CN" altLang="en-US"/>
        </a:p>
      </dgm:t>
    </dgm:pt>
    <dgm:pt modelId="{D66BA2B2-7BBB-407C-AF03-9C61CB020943}" type="pres">
      <dgm:prSet presAssocID="{67AE7498-CA1C-4FD1-B66B-81B01E980366}" presName="connTx" presStyleLbl="parChTrans1D3" presStyleIdx="3" presStyleCnt="16"/>
      <dgm:spPr/>
      <dgm:t>
        <a:bodyPr/>
        <a:p>
          <a:endParaRPr lang="zh-CN" altLang="en-US"/>
        </a:p>
      </dgm:t>
    </dgm:pt>
    <dgm:pt modelId="{A36BBE1F-8D9D-4F48-B2CF-51450FDB33A2}" type="pres">
      <dgm:prSet presAssocID="{6A995108-2C2A-4E27-9077-D50F662A46AC}" presName="root2" presStyleCnt="0"/>
      <dgm:spPr/>
    </dgm:pt>
    <dgm:pt modelId="{961A0371-21C3-4AC5-A252-09A6CF872159}" type="pres">
      <dgm:prSet presAssocID="{6A995108-2C2A-4E27-9077-D50F662A46AC}" presName="LevelTwoTextNode" presStyleLbl="node3" presStyleIdx="3" presStyleCnt="16">
        <dgm:presLayoutVars>
          <dgm:chPref val="3"/>
        </dgm:presLayoutVars>
      </dgm:prSet>
      <dgm:spPr/>
      <dgm:t>
        <a:bodyPr/>
        <a:p>
          <a:endParaRPr lang="zh-CN" altLang="en-US"/>
        </a:p>
      </dgm:t>
    </dgm:pt>
    <dgm:pt modelId="{A3E84000-332E-47C1-A162-B4188BA03FD5}" type="pres">
      <dgm:prSet presAssocID="{6A995108-2C2A-4E27-9077-D50F662A46AC}" presName="level3hierChild" presStyleCnt="0"/>
      <dgm:spPr/>
    </dgm:pt>
    <dgm:pt modelId="{C46519D5-DA54-463F-A3F5-662412323402}" type="pres">
      <dgm:prSet presAssocID="{1110546B-2425-47A2-AEBC-95782EFE08B0}" presName="conn2-1" presStyleLbl="parChTrans1D3" presStyleIdx="4" presStyleCnt="16"/>
      <dgm:spPr/>
      <dgm:t>
        <a:bodyPr/>
        <a:p>
          <a:endParaRPr lang="zh-CN" altLang="en-US"/>
        </a:p>
      </dgm:t>
    </dgm:pt>
    <dgm:pt modelId="{558D3C1E-97DF-405D-8924-DB016492096C}" type="pres">
      <dgm:prSet presAssocID="{1110546B-2425-47A2-AEBC-95782EFE08B0}" presName="connTx" presStyleLbl="parChTrans1D3" presStyleIdx="4" presStyleCnt="16"/>
      <dgm:spPr/>
      <dgm:t>
        <a:bodyPr/>
        <a:p>
          <a:endParaRPr lang="zh-CN" altLang="en-US"/>
        </a:p>
      </dgm:t>
    </dgm:pt>
    <dgm:pt modelId="{5AF31BBF-FF3C-4D27-9552-6BD47C745CA0}" type="pres">
      <dgm:prSet presAssocID="{BAAE1039-3F2E-4731-8AE7-477A48149CB5}" presName="root2" presStyleCnt="0"/>
      <dgm:spPr/>
    </dgm:pt>
    <dgm:pt modelId="{9944382B-7562-4C8B-9BBD-647056A65673}" type="pres">
      <dgm:prSet presAssocID="{BAAE1039-3F2E-4731-8AE7-477A48149CB5}" presName="LevelTwoTextNode" presStyleLbl="node3" presStyleIdx="4" presStyleCnt="16">
        <dgm:presLayoutVars>
          <dgm:chPref val="3"/>
        </dgm:presLayoutVars>
      </dgm:prSet>
      <dgm:spPr/>
      <dgm:t>
        <a:bodyPr/>
        <a:p>
          <a:endParaRPr lang="zh-CN" altLang="en-US"/>
        </a:p>
      </dgm:t>
    </dgm:pt>
    <dgm:pt modelId="{707056A3-8EFB-43CC-9CE6-3F29DA73159A}" type="pres">
      <dgm:prSet presAssocID="{BAAE1039-3F2E-4731-8AE7-477A48149CB5}" presName="level3hierChild" presStyleCnt="0"/>
      <dgm:spPr/>
    </dgm:pt>
    <dgm:pt modelId="{3E6E201B-1860-41A9-9DFC-031B2638328B}" type="pres">
      <dgm:prSet presAssocID="{D3DEAE0F-37A7-437C-81DE-CCE5E1840673}" presName="conn2-1" presStyleLbl="parChTrans1D3" presStyleIdx="5" presStyleCnt="16"/>
      <dgm:spPr/>
      <dgm:t>
        <a:bodyPr/>
        <a:p>
          <a:endParaRPr lang="zh-CN" altLang="en-US"/>
        </a:p>
      </dgm:t>
    </dgm:pt>
    <dgm:pt modelId="{EA86EFD5-DB30-4479-8ED6-A99B8DE8E560}" type="pres">
      <dgm:prSet presAssocID="{D3DEAE0F-37A7-437C-81DE-CCE5E1840673}" presName="connTx" presStyleLbl="parChTrans1D3" presStyleIdx="5" presStyleCnt="16"/>
      <dgm:spPr/>
      <dgm:t>
        <a:bodyPr/>
        <a:p>
          <a:endParaRPr lang="zh-CN" altLang="en-US"/>
        </a:p>
      </dgm:t>
    </dgm:pt>
    <dgm:pt modelId="{630AC483-37DE-46CE-AFE4-A4730DF0B7BF}" type="pres">
      <dgm:prSet presAssocID="{16FE373A-B6DE-448D-A8C2-0EB92E212D41}" presName="root2" presStyleCnt="0"/>
      <dgm:spPr/>
    </dgm:pt>
    <dgm:pt modelId="{FA464AEA-2702-4638-828C-946034E1A974}" type="pres">
      <dgm:prSet presAssocID="{16FE373A-B6DE-448D-A8C2-0EB92E212D41}" presName="LevelTwoTextNode" presStyleLbl="node3" presStyleIdx="5" presStyleCnt="16">
        <dgm:presLayoutVars>
          <dgm:chPref val="3"/>
        </dgm:presLayoutVars>
      </dgm:prSet>
      <dgm:spPr/>
      <dgm:t>
        <a:bodyPr/>
        <a:p>
          <a:endParaRPr lang="zh-CN" altLang="en-US"/>
        </a:p>
      </dgm:t>
    </dgm:pt>
    <dgm:pt modelId="{72FE32DF-368F-4923-B102-BA18D9D57CDE}" type="pres">
      <dgm:prSet presAssocID="{16FE373A-B6DE-448D-A8C2-0EB92E212D41}" presName="level3hierChild" presStyleCnt="0"/>
      <dgm:spPr/>
    </dgm:pt>
    <dgm:pt modelId="{94C1A793-F1FE-4EE2-95B3-D200FACF8B4E}" type="pres">
      <dgm:prSet presAssocID="{E4419346-6362-4339-B70F-29D8CE74DD5B}" presName="conn2-1" presStyleLbl="parChTrans1D3" presStyleIdx="6" presStyleCnt="16"/>
      <dgm:spPr/>
      <dgm:t>
        <a:bodyPr/>
        <a:p>
          <a:endParaRPr lang="zh-CN" altLang="en-US"/>
        </a:p>
      </dgm:t>
    </dgm:pt>
    <dgm:pt modelId="{CBF95C95-4C27-43C2-8E34-5B62E9386B65}" type="pres">
      <dgm:prSet presAssocID="{E4419346-6362-4339-B70F-29D8CE74DD5B}" presName="connTx" presStyleLbl="parChTrans1D3" presStyleIdx="6" presStyleCnt="16"/>
      <dgm:spPr/>
      <dgm:t>
        <a:bodyPr/>
        <a:p>
          <a:endParaRPr lang="zh-CN" altLang="en-US"/>
        </a:p>
      </dgm:t>
    </dgm:pt>
    <dgm:pt modelId="{A47F8F6F-33A0-4DA9-9142-76EB54A44948}" type="pres">
      <dgm:prSet presAssocID="{6499FF44-75F1-4DD9-B4BF-50353A63792A}" presName="root2" presStyleCnt="0"/>
      <dgm:spPr/>
    </dgm:pt>
    <dgm:pt modelId="{C53D0C7F-5DF7-4468-82D2-23496B800131}" type="pres">
      <dgm:prSet presAssocID="{6499FF44-75F1-4DD9-B4BF-50353A63792A}" presName="LevelTwoTextNode" presStyleLbl="node3" presStyleIdx="6" presStyleCnt="16">
        <dgm:presLayoutVars>
          <dgm:chPref val="3"/>
        </dgm:presLayoutVars>
      </dgm:prSet>
      <dgm:spPr/>
      <dgm:t>
        <a:bodyPr/>
        <a:p>
          <a:endParaRPr lang="zh-CN" altLang="en-US"/>
        </a:p>
      </dgm:t>
    </dgm:pt>
    <dgm:pt modelId="{15938085-C634-40B5-A444-3EFB6CC0A498}" type="pres">
      <dgm:prSet presAssocID="{6499FF44-75F1-4DD9-B4BF-50353A63792A}" presName="level3hierChild" presStyleCnt="0"/>
      <dgm:spPr/>
    </dgm:pt>
    <dgm:pt modelId="{2FD08611-C1B4-4EED-BAD6-B54407977834}" type="pres">
      <dgm:prSet presAssocID="{2CCAE9A5-0345-4981-8C98-C64E6B8E011A}" presName="conn2-1" presStyleLbl="parChTrans1D3" presStyleIdx="7" presStyleCnt="16"/>
      <dgm:spPr/>
      <dgm:t>
        <a:bodyPr/>
        <a:p>
          <a:endParaRPr lang="zh-CN" altLang="en-US"/>
        </a:p>
      </dgm:t>
    </dgm:pt>
    <dgm:pt modelId="{B930A992-6F6E-4283-9576-02E7167F99F7}" type="pres">
      <dgm:prSet presAssocID="{2CCAE9A5-0345-4981-8C98-C64E6B8E011A}" presName="connTx" presStyleLbl="parChTrans1D3" presStyleIdx="7" presStyleCnt="16"/>
      <dgm:spPr/>
      <dgm:t>
        <a:bodyPr/>
        <a:p>
          <a:endParaRPr lang="zh-CN" altLang="en-US"/>
        </a:p>
      </dgm:t>
    </dgm:pt>
    <dgm:pt modelId="{D32693C8-F25A-4498-B9DB-BEBDD72042F3}" type="pres">
      <dgm:prSet presAssocID="{D81AA272-8F48-477E-8EA1-0ACC6A467DC6}" presName="root2" presStyleCnt="0"/>
      <dgm:spPr/>
    </dgm:pt>
    <dgm:pt modelId="{A1D0BA42-0049-4F87-BAA8-F282FD9AD269}" type="pres">
      <dgm:prSet presAssocID="{D81AA272-8F48-477E-8EA1-0ACC6A467DC6}" presName="LevelTwoTextNode" presStyleLbl="node3" presStyleIdx="7" presStyleCnt="16">
        <dgm:presLayoutVars>
          <dgm:chPref val="3"/>
        </dgm:presLayoutVars>
      </dgm:prSet>
      <dgm:spPr/>
      <dgm:t>
        <a:bodyPr/>
        <a:p>
          <a:endParaRPr lang="zh-CN" altLang="en-US"/>
        </a:p>
      </dgm:t>
    </dgm:pt>
    <dgm:pt modelId="{34388DA3-E84B-4864-AFB1-EF40EC519839}" type="pres">
      <dgm:prSet presAssocID="{D81AA272-8F48-477E-8EA1-0ACC6A467DC6}" presName="level3hierChild" presStyleCnt="0"/>
      <dgm:spPr/>
    </dgm:pt>
    <dgm:pt modelId="{F58ADAF9-A785-4FD2-AF3E-B84DB0256483}" type="pres">
      <dgm:prSet presAssocID="{3C8EC59D-67C3-4FE5-803F-F84C65300430}" presName="conn2-1" presStyleLbl="parChTrans1D3" presStyleIdx="8" presStyleCnt="16"/>
      <dgm:spPr/>
      <dgm:t>
        <a:bodyPr/>
        <a:p>
          <a:endParaRPr lang="zh-CN" altLang="en-US"/>
        </a:p>
      </dgm:t>
    </dgm:pt>
    <dgm:pt modelId="{60DC1D3E-69ED-43CB-AA1C-40F0D9A07E1B}" type="pres">
      <dgm:prSet presAssocID="{3C8EC59D-67C3-4FE5-803F-F84C65300430}" presName="connTx" presStyleLbl="parChTrans1D3" presStyleIdx="8" presStyleCnt="16"/>
      <dgm:spPr/>
      <dgm:t>
        <a:bodyPr/>
        <a:p>
          <a:endParaRPr lang="zh-CN" altLang="en-US"/>
        </a:p>
      </dgm:t>
    </dgm:pt>
    <dgm:pt modelId="{B0375E7F-3D9A-4EFA-8E99-81C7745DF9BD}" type="pres">
      <dgm:prSet presAssocID="{D6CAACC4-B06F-4C02-9B26-6AB710DCEB6A}" presName="root2" presStyleCnt="0"/>
      <dgm:spPr/>
    </dgm:pt>
    <dgm:pt modelId="{0594FDE9-396E-44A0-82C2-E8DFA0F90BE8}" type="pres">
      <dgm:prSet presAssocID="{D6CAACC4-B06F-4C02-9B26-6AB710DCEB6A}" presName="LevelTwoTextNode" presStyleLbl="node3" presStyleIdx="8" presStyleCnt="16">
        <dgm:presLayoutVars>
          <dgm:chPref val="3"/>
        </dgm:presLayoutVars>
      </dgm:prSet>
      <dgm:spPr/>
      <dgm:t>
        <a:bodyPr/>
        <a:p>
          <a:endParaRPr lang="zh-CN" altLang="en-US"/>
        </a:p>
      </dgm:t>
    </dgm:pt>
    <dgm:pt modelId="{0832321A-416B-4ED3-84E0-476B1AF37DDA}" type="pres">
      <dgm:prSet presAssocID="{D6CAACC4-B06F-4C02-9B26-6AB710DCEB6A}" presName="level3hierChild" presStyleCnt="0"/>
      <dgm:spPr/>
    </dgm:pt>
    <dgm:pt modelId="{10B1DFE3-644E-492C-A785-B13F9893B0C7}" type="pres">
      <dgm:prSet presAssocID="{0515C665-48C2-409C-85E0-257EB75F6632}" presName="conn2-1" presStyleLbl="parChTrans1D3" presStyleIdx="9" presStyleCnt="16"/>
      <dgm:spPr/>
      <dgm:t>
        <a:bodyPr/>
        <a:p>
          <a:endParaRPr lang="zh-CN" altLang="en-US"/>
        </a:p>
      </dgm:t>
    </dgm:pt>
    <dgm:pt modelId="{197B1F39-2FB0-49A3-964F-73AFFF85F015}" type="pres">
      <dgm:prSet presAssocID="{0515C665-48C2-409C-85E0-257EB75F6632}" presName="connTx" presStyleLbl="parChTrans1D3" presStyleIdx="9" presStyleCnt="16"/>
      <dgm:spPr/>
      <dgm:t>
        <a:bodyPr/>
        <a:p>
          <a:endParaRPr lang="zh-CN" altLang="en-US"/>
        </a:p>
      </dgm:t>
    </dgm:pt>
    <dgm:pt modelId="{3FF78589-EC19-4A1D-B7F3-B35036E39525}" type="pres">
      <dgm:prSet presAssocID="{EE13586C-DAA9-4ECA-8979-C4A9F4483C14}" presName="root2" presStyleCnt="0"/>
      <dgm:spPr/>
    </dgm:pt>
    <dgm:pt modelId="{D7CE4EE2-EAD4-4D8D-84F2-92BFD8D15EB7}" type="pres">
      <dgm:prSet presAssocID="{EE13586C-DAA9-4ECA-8979-C4A9F4483C14}" presName="LevelTwoTextNode" presStyleLbl="node3" presStyleIdx="9" presStyleCnt="16">
        <dgm:presLayoutVars>
          <dgm:chPref val="3"/>
        </dgm:presLayoutVars>
      </dgm:prSet>
      <dgm:spPr/>
      <dgm:t>
        <a:bodyPr/>
        <a:p>
          <a:endParaRPr lang="zh-CN" altLang="en-US"/>
        </a:p>
      </dgm:t>
    </dgm:pt>
    <dgm:pt modelId="{D0A0AB1A-A69F-4A9D-B01C-FC509DA8242E}" type="pres">
      <dgm:prSet presAssocID="{EE13586C-DAA9-4ECA-8979-C4A9F4483C14}" presName="level3hierChild" presStyleCnt="0"/>
      <dgm:spPr/>
    </dgm:pt>
    <dgm:pt modelId="{9E53DB9B-951B-4A6F-9D63-E97418F8FF47}" type="pres">
      <dgm:prSet presAssocID="{2E148080-3C36-4F4B-9ABF-5C0CC6646FA4}" presName="conn2-1" presStyleLbl="parChTrans1D3" presStyleIdx="10" presStyleCnt="16"/>
      <dgm:spPr/>
      <dgm:t>
        <a:bodyPr/>
        <a:p>
          <a:endParaRPr lang="zh-CN" altLang="en-US"/>
        </a:p>
      </dgm:t>
    </dgm:pt>
    <dgm:pt modelId="{5C81A598-6E27-43AE-AA82-DDE1BBC45D0D}" type="pres">
      <dgm:prSet presAssocID="{2E148080-3C36-4F4B-9ABF-5C0CC6646FA4}" presName="connTx" presStyleLbl="parChTrans1D3" presStyleIdx="10" presStyleCnt="16"/>
      <dgm:spPr/>
      <dgm:t>
        <a:bodyPr/>
        <a:p>
          <a:endParaRPr lang="zh-CN" altLang="en-US"/>
        </a:p>
      </dgm:t>
    </dgm:pt>
    <dgm:pt modelId="{6EFC71BC-3663-437C-A465-2926C7945DA7}" type="pres">
      <dgm:prSet presAssocID="{BEA5A34D-F48B-42F0-9D2C-BECD4DFD656D}" presName="root2" presStyleCnt="0"/>
      <dgm:spPr/>
    </dgm:pt>
    <dgm:pt modelId="{13F91E95-CADC-4962-8B2B-E1FCE10F1B62}" type="pres">
      <dgm:prSet presAssocID="{BEA5A34D-F48B-42F0-9D2C-BECD4DFD656D}" presName="LevelTwoTextNode" presStyleLbl="node3" presStyleIdx="10" presStyleCnt="16">
        <dgm:presLayoutVars>
          <dgm:chPref val="3"/>
        </dgm:presLayoutVars>
      </dgm:prSet>
      <dgm:spPr/>
      <dgm:t>
        <a:bodyPr/>
        <a:p>
          <a:endParaRPr lang="zh-CN" altLang="en-US"/>
        </a:p>
      </dgm:t>
    </dgm:pt>
    <dgm:pt modelId="{8BFDB0D0-452C-45AF-9FFE-B9F879AE887A}" type="pres">
      <dgm:prSet presAssocID="{BEA5A34D-F48B-42F0-9D2C-BECD4DFD656D}" presName="level3hierChild" presStyleCnt="0"/>
      <dgm:spPr/>
    </dgm:pt>
    <dgm:pt modelId="{9CA0EFBA-4C3F-46F7-AD7E-BD6A1D207C2D}" type="pres">
      <dgm:prSet presAssocID="{880AF558-D399-43EB-B52B-44BD124CE97B}" presName="conn2-1" presStyleLbl="parChTrans1D2" presStyleIdx="1" presStyleCnt="2"/>
      <dgm:spPr/>
      <dgm:t>
        <a:bodyPr/>
        <a:p>
          <a:endParaRPr lang="zh-CN" altLang="en-US"/>
        </a:p>
      </dgm:t>
    </dgm:pt>
    <dgm:pt modelId="{E4460038-47D2-46C8-8FE8-66885BEF91B5}" type="pres">
      <dgm:prSet presAssocID="{880AF558-D399-43EB-B52B-44BD124CE97B}" presName="connTx" presStyleLbl="parChTrans1D2" presStyleIdx="1" presStyleCnt="2"/>
      <dgm:spPr/>
      <dgm:t>
        <a:bodyPr/>
        <a:p>
          <a:endParaRPr lang="zh-CN" altLang="en-US"/>
        </a:p>
      </dgm:t>
    </dgm:pt>
    <dgm:pt modelId="{B3E53732-9190-43A2-A1F4-40ACF37B904C}" type="pres">
      <dgm:prSet presAssocID="{EDBF9191-F819-4B3F-84CD-B75CBD52848F}" presName="root2" presStyleCnt="0"/>
      <dgm:spPr/>
    </dgm:pt>
    <dgm:pt modelId="{D865B77E-4DC8-454B-9856-94E95CDB2F93}" type="pres">
      <dgm:prSet presAssocID="{EDBF9191-F819-4B3F-84CD-B75CBD52848F}" presName="LevelTwoTextNode" presStyleLbl="node2" presStyleIdx="1" presStyleCnt="2" custScaleX="207721" custScaleY="254028">
        <dgm:presLayoutVars>
          <dgm:chPref val="3"/>
        </dgm:presLayoutVars>
      </dgm:prSet>
      <dgm:spPr/>
      <dgm:t>
        <a:bodyPr/>
        <a:p>
          <a:endParaRPr lang="zh-CN" altLang="en-US"/>
        </a:p>
      </dgm:t>
    </dgm:pt>
    <dgm:pt modelId="{2BCD7052-8870-48E9-A4E1-1438E0DABF9D}" type="pres">
      <dgm:prSet presAssocID="{EDBF9191-F819-4B3F-84CD-B75CBD52848F}" presName="level3hierChild" presStyleCnt="0"/>
      <dgm:spPr/>
    </dgm:pt>
    <dgm:pt modelId="{1B0DA9AC-EE80-4B67-AD11-F0903DBD2C7B}" type="pres">
      <dgm:prSet presAssocID="{173FB259-F82E-4A91-BAD6-93D6DB552F30}" presName="conn2-1" presStyleLbl="parChTrans1D3" presStyleIdx="11" presStyleCnt="16"/>
      <dgm:spPr/>
      <dgm:t>
        <a:bodyPr/>
        <a:p>
          <a:endParaRPr lang="zh-CN" altLang="en-US"/>
        </a:p>
      </dgm:t>
    </dgm:pt>
    <dgm:pt modelId="{092A65D5-97FD-48F9-B611-3BE21C012DD4}" type="pres">
      <dgm:prSet presAssocID="{173FB259-F82E-4A91-BAD6-93D6DB552F30}" presName="connTx" presStyleLbl="parChTrans1D3" presStyleIdx="11" presStyleCnt="16"/>
      <dgm:spPr/>
      <dgm:t>
        <a:bodyPr/>
        <a:p>
          <a:endParaRPr lang="zh-CN" altLang="en-US"/>
        </a:p>
      </dgm:t>
    </dgm:pt>
    <dgm:pt modelId="{EED35C01-5B73-4B1D-8B6A-01361F4B41A0}" type="pres">
      <dgm:prSet presAssocID="{D0C9EA32-04BA-470C-B416-50F4098E80C2}" presName="root2" presStyleCnt="0"/>
      <dgm:spPr/>
    </dgm:pt>
    <dgm:pt modelId="{A3DB4257-021E-4168-BD18-545BFBE79737}" type="pres">
      <dgm:prSet presAssocID="{D0C9EA32-04BA-470C-B416-50F4098E80C2}" presName="LevelTwoTextNode" presStyleLbl="node3" presStyleIdx="11" presStyleCnt="16" custScaleX="214941" custScaleY="93129">
        <dgm:presLayoutVars>
          <dgm:chPref val="3"/>
        </dgm:presLayoutVars>
      </dgm:prSet>
      <dgm:spPr/>
      <dgm:t>
        <a:bodyPr/>
        <a:p>
          <a:endParaRPr lang="zh-CN" altLang="en-US"/>
        </a:p>
      </dgm:t>
    </dgm:pt>
    <dgm:pt modelId="{04D4EFFE-4EAF-4601-B5AC-2DDA2226B87D}" type="pres">
      <dgm:prSet presAssocID="{D0C9EA32-04BA-470C-B416-50F4098E80C2}" presName="level3hierChild" presStyleCnt="0"/>
      <dgm:spPr/>
    </dgm:pt>
    <dgm:pt modelId="{106ED003-D4DF-4EBC-9CAB-573AFBB16D6B}" type="pres">
      <dgm:prSet presAssocID="{5F00FACF-9AC0-442C-AB75-3B246286384D}" presName="conn2-1" presStyleLbl="parChTrans1D3" presStyleIdx="12" presStyleCnt="16"/>
      <dgm:spPr/>
      <dgm:t>
        <a:bodyPr/>
        <a:p>
          <a:endParaRPr lang="zh-CN" altLang="en-US"/>
        </a:p>
      </dgm:t>
    </dgm:pt>
    <dgm:pt modelId="{299E36A2-1F16-4FE1-AE18-F1635AB6CA4E}" type="pres">
      <dgm:prSet presAssocID="{5F00FACF-9AC0-442C-AB75-3B246286384D}" presName="connTx" presStyleLbl="parChTrans1D3" presStyleIdx="12" presStyleCnt="16"/>
      <dgm:spPr/>
      <dgm:t>
        <a:bodyPr/>
        <a:p>
          <a:endParaRPr lang="zh-CN" altLang="en-US"/>
        </a:p>
      </dgm:t>
    </dgm:pt>
    <dgm:pt modelId="{18BF6E31-45B5-4729-95C5-8A20F0B79F44}" type="pres">
      <dgm:prSet presAssocID="{7FC8D30C-1104-4D53-AC69-B1CECD531EC8}" presName="root2" presStyleCnt="0"/>
      <dgm:spPr/>
    </dgm:pt>
    <dgm:pt modelId="{863E7B1D-F710-4456-BF72-16A747B6F1F2}" type="pres">
      <dgm:prSet presAssocID="{7FC8D30C-1104-4D53-AC69-B1CECD531EC8}" presName="LevelTwoTextNode" presStyleLbl="node3" presStyleIdx="12" presStyleCnt="16" custScaleX="214941" custScaleY="93129">
        <dgm:presLayoutVars>
          <dgm:chPref val="3"/>
        </dgm:presLayoutVars>
      </dgm:prSet>
      <dgm:spPr/>
      <dgm:t>
        <a:bodyPr/>
        <a:p>
          <a:endParaRPr lang="zh-CN" altLang="en-US"/>
        </a:p>
      </dgm:t>
    </dgm:pt>
    <dgm:pt modelId="{EF6CAB4E-479A-4205-9A3D-29DDA2B7A768}" type="pres">
      <dgm:prSet presAssocID="{7FC8D30C-1104-4D53-AC69-B1CECD531EC8}" presName="level3hierChild" presStyleCnt="0"/>
      <dgm:spPr/>
    </dgm:pt>
    <dgm:pt modelId="{804FBBF4-9716-4430-A61E-0C53E973C56E}" type="pres">
      <dgm:prSet presAssocID="{BCED6737-8140-4D16-819E-BF7B68AB0B8A}" presName="conn2-1" presStyleLbl="parChTrans1D3" presStyleIdx="13" presStyleCnt="16"/>
      <dgm:spPr/>
      <dgm:t>
        <a:bodyPr/>
        <a:p>
          <a:endParaRPr lang="zh-CN" altLang="en-US"/>
        </a:p>
      </dgm:t>
    </dgm:pt>
    <dgm:pt modelId="{C4C47479-69EF-4E90-B16C-E84A13617213}" type="pres">
      <dgm:prSet presAssocID="{BCED6737-8140-4D16-819E-BF7B68AB0B8A}" presName="connTx" presStyleLbl="parChTrans1D3" presStyleIdx="13" presStyleCnt="16"/>
      <dgm:spPr/>
      <dgm:t>
        <a:bodyPr/>
        <a:p>
          <a:endParaRPr lang="zh-CN" altLang="en-US"/>
        </a:p>
      </dgm:t>
    </dgm:pt>
    <dgm:pt modelId="{9AD466C6-F045-4AD5-B709-39974340C1D9}" type="pres">
      <dgm:prSet presAssocID="{B8711B5D-E1CD-4624-8FC4-0C8FE9FB04F0}" presName="root2" presStyleCnt="0"/>
      <dgm:spPr/>
    </dgm:pt>
    <dgm:pt modelId="{3788133A-CDD3-4849-989F-49568836F1DC}" type="pres">
      <dgm:prSet presAssocID="{B8711B5D-E1CD-4624-8FC4-0C8FE9FB04F0}" presName="LevelTwoTextNode" presStyleLbl="node3" presStyleIdx="13" presStyleCnt="16" custScaleX="228145" custScaleY="93129">
        <dgm:presLayoutVars>
          <dgm:chPref val="3"/>
        </dgm:presLayoutVars>
      </dgm:prSet>
      <dgm:spPr/>
      <dgm:t>
        <a:bodyPr/>
        <a:p>
          <a:endParaRPr lang="zh-CN" altLang="en-US"/>
        </a:p>
      </dgm:t>
    </dgm:pt>
    <dgm:pt modelId="{9DEBEDC0-AF75-407D-BA9E-77080943743D}" type="pres">
      <dgm:prSet presAssocID="{B8711B5D-E1CD-4624-8FC4-0C8FE9FB04F0}" presName="level3hierChild" presStyleCnt="0"/>
      <dgm:spPr/>
    </dgm:pt>
    <dgm:pt modelId="{89E6628F-7042-4D87-9F48-06EE81DCC042}" type="pres">
      <dgm:prSet presAssocID="{2982A0C8-47D8-4350-A51C-42B42A8FD184}" presName="conn2-1" presStyleLbl="parChTrans1D3" presStyleIdx="14" presStyleCnt="16"/>
      <dgm:spPr/>
      <dgm:t>
        <a:bodyPr/>
        <a:p>
          <a:endParaRPr lang="zh-CN" altLang="en-US"/>
        </a:p>
      </dgm:t>
    </dgm:pt>
    <dgm:pt modelId="{E4C45464-F823-4FAF-BA28-99C099786E0D}" type="pres">
      <dgm:prSet presAssocID="{2982A0C8-47D8-4350-A51C-42B42A8FD184}" presName="connTx" presStyleLbl="parChTrans1D3" presStyleIdx="14" presStyleCnt="16"/>
      <dgm:spPr/>
      <dgm:t>
        <a:bodyPr/>
        <a:p>
          <a:endParaRPr lang="zh-CN" altLang="en-US"/>
        </a:p>
      </dgm:t>
    </dgm:pt>
    <dgm:pt modelId="{70B97E45-DC94-4215-90AF-4B3532A04AD1}" type="pres">
      <dgm:prSet presAssocID="{FFCD58FC-2998-4FC8-B84F-872DF1C4DDB0}" presName="root2" presStyleCnt="0"/>
      <dgm:spPr/>
    </dgm:pt>
    <dgm:pt modelId="{A8BC02A1-2A9D-4412-A8C6-374D94569346}" type="pres">
      <dgm:prSet presAssocID="{FFCD58FC-2998-4FC8-B84F-872DF1C4DDB0}" presName="LevelTwoTextNode" presStyleLbl="node3" presStyleIdx="14" presStyleCnt="16" custScaleX="226250" custScaleY="93129">
        <dgm:presLayoutVars>
          <dgm:chPref val="3"/>
        </dgm:presLayoutVars>
      </dgm:prSet>
      <dgm:spPr/>
      <dgm:t>
        <a:bodyPr/>
        <a:p>
          <a:endParaRPr lang="zh-CN" altLang="en-US"/>
        </a:p>
      </dgm:t>
    </dgm:pt>
    <dgm:pt modelId="{CAC39F93-6B11-40C6-AD4E-C5D3094F643C}" type="pres">
      <dgm:prSet presAssocID="{FFCD58FC-2998-4FC8-B84F-872DF1C4DDB0}" presName="level3hierChild" presStyleCnt="0"/>
      <dgm:spPr/>
    </dgm:pt>
    <dgm:pt modelId="{AE082CAE-A5F0-4CBA-AD91-963A751AAF3B}" type="pres">
      <dgm:prSet presAssocID="{9A9AD34C-2B9B-4B04-AFC4-5F059844E3EA}" presName="conn2-1" presStyleLbl="parChTrans1D3" presStyleIdx="15" presStyleCnt="16"/>
      <dgm:spPr/>
      <dgm:t>
        <a:bodyPr/>
        <a:p>
          <a:endParaRPr lang="zh-CN" altLang="en-US"/>
        </a:p>
      </dgm:t>
    </dgm:pt>
    <dgm:pt modelId="{FE968E50-ED23-4B24-A51D-C3DD4226DB67}" type="pres">
      <dgm:prSet presAssocID="{9A9AD34C-2B9B-4B04-AFC4-5F059844E3EA}" presName="connTx" presStyleLbl="parChTrans1D3" presStyleIdx="15" presStyleCnt="16"/>
      <dgm:spPr/>
      <dgm:t>
        <a:bodyPr/>
        <a:p>
          <a:endParaRPr lang="zh-CN" altLang="en-US"/>
        </a:p>
      </dgm:t>
    </dgm:pt>
    <dgm:pt modelId="{C9BC222D-B7ED-4C0C-80F9-795B0D2D40E5}" type="pres">
      <dgm:prSet presAssocID="{91B6D7B6-E966-4159-BE04-9CD24E56B437}" presName="root2" presStyleCnt="0"/>
      <dgm:spPr/>
    </dgm:pt>
    <dgm:pt modelId="{E785A2C3-94B8-4806-901D-BE9451F71796}" type="pres">
      <dgm:prSet presAssocID="{91B6D7B6-E966-4159-BE04-9CD24E56B437}" presName="LevelTwoTextNode" presStyleLbl="node3" presStyleIdx="15" presStyleCnt="16" custScaleX="224695" custScaleY="93129">
        <dgm:presLayoutVars>
          <dgm:chPref val="3"/>
        </dgm:presLayoutVars>
      </dgm:prSet>
      <dgm:spPr/>
      <dgm:t>
        <a:bodyPr/>
        <a:p>
          <a:endParaRPr lang="zh-CN" altLang="en-US"/>
        </a:p>
      </dgm:t>
    </dgm:pt>
    <dgm:pt modelId="{21657EE4-FF70-4948-9AC5-CC714B4A276A}" type="pres">
      <dgm:prSet presAssocID="{91B6D7B6-E966-4159-BE04-9CD24E56B437}" presName="level3hierChild" presStyleCnt="0"/>
      <dgm:spPr/>
    </dgm:pt>
  </dgm:ptLst>
  <dgm:cxnLst>
    <dgm:cxn modelId="{64F48287-B3AF-420D-B1D0-CE7C5FFE7E7D}" srcId="{EDBF9191-F819-4B3F-84CD-B75CBD52848F}" destId="{FFCD58FC-2998-4FC8-B84F-872DF1C4DDB0}" srcOrd="3" destOrd="0" parTransId="{2982A0C8-47D8-4350-A51C-42B42A8FD184}" sibTransId="{E5AC765B-20CC-447A-8A0B-FA031A1DA9FC}"/>
    <dgm:cxn modelId="{CD598562-4618-4F2E-81E2-195FDBA5DACD}" type="presOf" srcId="{EDBF9191-F819-4B3F-84CD-B75CBD52848F}" destId="{D865B77E-4DC8-454B-9856-94E95CDB2F93}" srcOrd="0" destOrd="0" presId="urn:microsoft.com/office/officeart/2005/8/layout/hierarchy2#1"/>
    <dgm:cxn modelId="{30B8494D-B873-4383-8E6F-5BA77C827E0C}" type="presOf" srcId="{67AE7498-CA1C-4FD1-B66B-81B01E980366}" destId="{CEE47459-0CDE-46AD-A2D7-8B0ABE21B9B8}" srcOrd="0" destOrd="0" presId="urn:microsoft.com/office/officeart/2005/8/layout/hierarchy2#1"/>
    <dgm:cxn modelId="{57442CBC-6174-43C8-B447-6FE5B7D7F493}" type="presOf" srcId="{BCED6737-8140-4D16-819E-BF7B68AB0B8A}" destId="{804FBBF4-9716-4430-A61E-0C53E973C56E}" srcOrd="0" destOrd="0" presId="urn:microsoft.com/office/officeart/2005/8/layout/hierarchy2#1"/>
    <dgm:cxn modelId="{BF593A7F-3C57-4D53-8716-8323FEF4CD11}" type="presOf" srcId="{EBA02DED-AC9A-46DB-B8C5-63DBC6F9620C}" destId="{59B6901D-3D36-4DE3-BC1E-4AA38FED8F5A}" srcOrd="0" destOrd="0" presId="urn:microsoft.com/office/officeart/2005/8/layout/hierarchy2#1"/>
    <dgm:cxn modelId="{F843306E-59DF-43B9-8F13-75D3E8E0691D}" type="presOf" srcId="{2982A0C8-47D8-4350-A51C-42B42A8FD184}" destId="{89E6628F-7042-4D87-9F48-06EE81DCC042}" srcOrd="0" destOrd="0" presId="urn:microsoft.com/office/officeart/2005/8/layout/hierarchy2#1"/>
    <dgm:cxn modelId="{DEB81228-C15B-424D-8A5E-94DAE1A72260}" type="presOf" srcId="{6A995108-2C2A-4E27-9077-D50F662A46AC}" destId="{961A0371-21C3-4AC5-A252-09A6CF872159}" srcOrd="0" destOrd="0" presId="urn:microsoft.com/office/officeart/2005/8/layout/hierarchy2#1"/>
    <dgm:cxn modelId="{4708F5CC-A600-4FEF-A5B1-3E9D3555176A}" type="presOf" srcId="{03FCF4E3-074E-47C4-90B3-7A33B27B8915}" destId="{0A886723-0909-4C0D-8816-D241467A3491}" srcOrd="1" destOrd="0" presId="urn:microsoft.com/office/officeart/2005/8/layout/hierarchy2#1"/>
    <dgm:cxn modelId="{919A789B-F24F-4904-8842-28722B07BD03}" type="presOf" srcId="{9276CC96-7304-47DC-AA1B-32EB6FC675A7}" destId="{E3C3C0F0-AB79-4EE7-B0BC-3EBEC5F2FC65}" srcOrd="0" destOrd="0" presId="urn:microsoft.com/office/officeart/2005/8/layout/hierarchy2#1"/>
    <dgm:cxn modelId="{E2BB3DAF-55E2-4B87-B25C-1650CAEFEA86}" srcId="{D808991A-AAB1-472C-B001-F4AFAAC9C2C5}" destId="{EE13586C-DAA9-4ECA-8979-C4A9F4483C14}" srcOrd="9" destOrd="0" parTransId="{0515C665-48C2-409C-85E0-257EB75F6632}" sibTransId="{246C10D8-A08B-456F-9038-B23D86420D8A}"/>
    <dgm:cxn modelId="{F32C7A40-5B43-41EC-BE96-7C955897BB94}" srcId="{EDBF9191-F819-4B3F-84CD-B75CBD52848F}" destId="{91B6D7B6-E966-4159-BE04-9CD24E56B437}" srcOrd="4" destOrd="0" parTransId="{9A9AD34C-2B9B-4B04-AFC4-5F059844E3EA}" sibTransId="{48189CBA-CABF-4487-92B0-8FD5DD742EAD}"/>
    <dgm:cxn modelId="{A4B0F7F0-5739-4EE2-B93B-E6F84C2115C9}" type="presOf" srcId="{1110546B-2425-47A2-AEBC-95782EFE08B0}" destId="{558D3C1E-97DF-405D-8924-DB016492096C}" srcOrd="1" destOrd="0" presId="urn:microsoft.com/office/officeart/2005/8/layout/hierarchy2#1"/>
    <dgm:cxn modelId="{7F8AD50A-A5A4-4782-A9C4-6C0C5343A219}" srcId="{D808991A-AAB1-472C-B001-F4AFAAC9C2C5}" destId="{D81AA272-8F48-477E-8EA1-0ACC6A467DC6}" srcOrd="7" destOrd="0" parTransId="{2CCAE9A5-0345-4981-8C98-C64E6B8E011A}" sibTransId="{CD4ADAED-304F-469A-AA64-3222579E46B2}"/>
    <dgm:cxn modelId="{E505CF8D-29C0-4DFB-B402-8FA099082DED}" type="presOf" srcId="{E076BD1D-D2C7-4D7D-9786-C62EF70A56A8}" destId="{BC79CC95-A54D-4B77-80E6-B550557A98EF}" srcOrd="0" destOrd="0" presId="urn:microsoft.com/office/officeart/2005/8/layout/hierarchy2#1"/>
    <dgm:cxn modelId="{AF0FBBC1-EF1E-4F3C-8858-7BEF337EF824}" type="presOf" srcId="{03FCF4E3-074E-47C4-90B3-7A33B27B8915}" destId="{9E42F09B-D46D-428A-829F-596C5692FA77}" srcOrd="0" destOrd="0" presId="urn:microsoft.com/office/officeart/2005/8/layout/hierarchy2#1"/>
    <dgm:cxn modelId="{00D2E680-D3C0-4ED4-8700-8A077EAFC2D7}" type="presOf" srcId="{EE13586C-DAA9-4ECA-8979-C4A9F4483C14}" destId="{D7CE4EE2-EAD4-4D8D-84F2-92BFD8D15EB7}" srcOrd="0" destOrd="0" presId="urn:microsoft.com/office/officeart/2005/8/layout/hierarchy2#1"/>
    <dgm:cxn modelId="{96F6BBB0-31BE-44F6-A9AE-F7A58E5B9BC4}" type="presOf" srcId="{2CCAE9A5-0345-4981-8C98-C64E6B8E011A}" destId="{B930A992-6F6E-4283-9576-02E7167F99F7}" srcOrd="1" destOrd="0" presId="urn:microsoft.com/office/officeart/2005/8/layout/hierarchy2#1"/>
    <dgm:cxn modelId="{AF8D57B2-DCB2-44E4-B40F-AC3E1D6C93E5}" type="presOf" srcId="{39CEF9A5-2AF8-4262-869C-346F96F0CDC0}" destId="{E649EE38-488C-4584-A3F3-5F581D33F414}" srcOrd="0" destOrd="0" presId="urn:microsoft.com/office/officeart/2005/8/layout/hierarchy2#1"/>
    <dgm:cxn modelId="{B4BD8EFF-424D-4B04-A064-744A5C13A8F4}" type="presOf" srcId="{D3DEAE0F-37A7-437C-81DE-CCE5E1840673}" destId="{3E6E201B-1860-41A9-9DFC-031B2638328B}" srcOrd="0" destOrd="0" presId="urn:microsoft.com/office/officeart/2005/8/layout/hierarchy2#1"/>
    <dgm:cxn modelId="{40F6D536-F89A-46CC-85AC-062B99790CB5}" type="presOf" srcId="{E4419346-6362-4339-B70F-29D8CE74DD5B}" destId="{94C1A793-F1FE-4EE2-95B3-D200FACF8B4E}" srcOrd="0" destOrd="0" presId="urn:microsoft.com/office/officeart/2005/8/layout/hierarchy2#1"/>
    <dgm:cxn modelId="{43C825ED-9CCA-4C4D-91C6-0DD2C976EBED}" type="presOf" srcId="{D81AA272-8F48-477E-8EA1-0ACC6A467DC6}" destId="{A1D0BA42-0049-4F87-BAA8-F282FD9AD269}" srcOrd="0" destOrd="0" presId="urn:microsoft.com/office/officeart/2005/8/layout/hierarchy2#1"/>
    <dgm:cxn modelId="{7C31EDE9-AE4D-4170-8F66-089967F0CD20}" srcId="{E076BD1D-D2C7-4D7D-9786-C62EF70A56A8}" destId="{39CEF9A5-2AF8-4262-869C-346F96F0CDC0}" srcOrd="0" destOrd="0" parTransId="{8134E885-135D-4E14-AD7F-9F1A14A41BFC}" sibTransId="{CF51D38C-79D0-40E6-A669-B83DB2490B49}"/>
    <dgm:cxn modelId="{B6B0BBBA-82AF-47F2-86EB-44BD6626A5D0}" type="presOf" srcId="{FFCD58FC-2998-4FC8-B84F-872DF1C4DDB0}" destId="{A8BC02A1-2A9D-4412-A8C6-374D94569346}" srcOrd="0" destOrd="0" presId="urn:microsoft.com/office/officeart/2005/8/layout/hierarchy2#1"/>
    <dgm:cxn modelId="{008E18D4-A375-48E4-AA85-894059A9E48C}" type="presOf" srcId="{BCED6737-8140-4D16-819E-BF7B68AB0B8A}" destId="{C4C47479-69EF-4E90-B16C-E84A13617213}" srcOrd="1" destOrd="0" presId="urn:microsoft.com/office/officeart/2005/8/layout/hierarchy2#1"/>
    <dgm:cxn modelId="{C9B19A4D-5F87-4576-B5CA-9FB6E90FD4A5}" srcId="{D808991A-AAB1-472C-B001-F4AFAAC9C2C5}" destId="{16FE373A-B6DE-448D-A8C2-0EB92E212D41}" srcOrd="5" destOrd="0" parTransId="{D3DEAE0F-37A7-437C-81DE-CCE5E1840673}" sibTransId="{47EE6E34-AF28-458B-B598-2C572B2BC951}"/>
    <dgm:cxn modelId="{FD7AB71B-7393-4F10-91B2-7C84E16F658B}" srcId="{D808991A-AAB1-472C-B001-F4AFAAC9C2C5}" destId="{2A27903A-7EA5-4663-B69F-73D1E2D1DE98}" srcOrd="1" destOrd="0" parTransId="{EBA02DED-AC9A-46DB-B8C5-63DBC6F9620C}" sibTransId="{C45D7F93-24FE-4A20-95FD-0E78A6CA6805}"/>
    <dgm:cxn modelId="{BD829587-5C74-49C5-9CDE-AB6A6D9087F0}" srcId="{D808991A-AAB1-472C-B001-F4AFAAC9C2C5}" destId="{9276CC96-7304-47DC-AA1B-32EB6FC675A7}" srcOrd="0" destOrd="0" parTransId="{03FCF4E3-074E-47C4-90B3-7A33B27B8915}" sibTransId="{2D0FD056-C859-4412-A3EA-0F239D74C16F}"/>
    <dgm:cxn modelId="{3113CC22-80E2-4F88-9177-60E131BD5667}" type="presOf" srcId="{BAAE1039-3F2E-4731-8AE7-477A48149CB5}" destId="{9944382B-7562-4C8B-9BBD-647056A65673}" srcOrd="0" destOrd="0" presId="urn:microsoft.com/office/officeart/2005/8/layout/hierarchy2#1"/>
    <dgm:cxn modelId="{3313739D-555E-4C57-9213-8291B9873441}" type="presOf" srcId="{D6CAACC4-B06F-4C02-9B26-6AB710DCEB6A}" destId="{0594FDE9-396E-44A0-82C2-E8DFA0F90BE8}" srcOrd="0" destOrd="0" presId="urn:microsoft.com/office/officeart/2005/8/layout/hierarchy2#1"/>
    <dgm:cxn modelId="{4002BB75-45BE-4D9B-B02A-B167C31A17C1}" type="presOf" srcId="{AD0A0F07-3DA6-4678-BD3A-D41C493F7E12}" destId="{217C8D0B-7F9F-41B9-8C6D-286CFB35C20C}" srcOrd="0" destOrd="0" presId="urn:microsoft.com/office/officeart/2005/8/layout/hierarchy2#1"/>
    <dgm:cxn modelId="{4CCCE212-10F6-4B97-BD7F-FACF33C7ABB7}" type="presOf" srcId="{5F00FACF-9AC0-442C-AB75-3B246286384D}" destId="{299E36A2-1F16-4FE1-AE18-F1635AB6CA4E}" srcOrd="1" destOrd="0" presId="urn:microsoft.com/office/officeart/2005/8/layout/hierarchy2#1"/>
    <dgm:cxn modelId="{7200B1AD-A18F-4BC6-942A-C2B62DE0C178}" type="presOf" srcId="{173FB259-F82E-4A91-BAD6-93D6DB552F30}" destId="{1B0DA9AC-EE80-4B67-AD11-F0903DBD2C7B}" srcOrd="0" destOrd="0" presId="urn:microsoft.com/office/officeart/2005/8/layout/hierarchy2#1"/>
    <dgm:cxn modelId="{502F0376-3180-40FF-A55A-E14DA9C7B334}" srcId="{39CEF9A5-2AF8-4262-869C-346F96F0CDC0}" destId="{EDBF9191-F819-4B3F-84CD-B75CBD52848F}" srcOrd="1" destOrd="0" parTransId="{880AF558-D399-43EB-B52B-44BD124CE97B}" sibTransId="{DA9265B6-6EFF-40DC-BC80-F4754541A3BF}"/>
    <dgm:cxn modelId="{33EE096E-777A-46E8-B503-D8C1ECD3F48B}" type="presOf" srcId="{EED9DE89-F7CF-4757-9B8D-1047E996C3A0}" destId="{44D7B27D-228D-4DB2-8C4E-D1AC38CE2F65}" srcOrd="0" destOrd="0" presId="urn:microsoft.com/office/officeart/2005/8/layout/hierarchy2#1"/>
    <dgm:cxn modelId="{7F01FEA7-0AD5-4EAE-BE83-A5D272127DCD}" type="presOf" srcId="{1110546B-2425-47A2-AEBC-95782EFE08B0}" destId="{C46519D5-DA54-463F-A3F5-662412323402}" srcOrd="0" destOrd="0" presId="urn:microsoft.com/office/officeart/2005/8/layout/hierarchy2#1"/>
    <dgm:cxn modelId="{254829F6-BB04-4A0A-8DD1-F9ECC7AA789D}" type="presOf" srcId="{16FE373A-B6DE-448D-A8C2-0EB92E212D41}" destId="{FA464AEA-2702-4638-828C-946034E1A974}" srcOrd="0" destOrd="0" presId="urn:microsoft.com/office/officeart/2005/8/layout/hierarchy2#1"/>
    <dgm:cxn modelId="{16B8C21F-CF00-4964-A667-400CD832E50F}" type="presOf" srcId="{7FC8D30C-1104-4D53-AC69-B1CECD531EC8}" destId="{863E7B1D-F710-4456-BF72-16A747B6F1F2}" srcOrd="0" destOrd="0" presId="urn:microsoft.com/office/officeart/2005/8/layout/hierarchy2#1"/>
    <dgm:cxn modelId="{A42A3AD0-F65E-4502-A529-ACF99D9FFFB8}" type="presOf" srcId="{9A9AD34C-2B9B-4B04-AFC4-5F059844E3EA}" destId="{FE968E50-ED23-4B24-A51D-C3DD4226DB67}" srcOrd="1" destOrd="0" presId="urn:microsoft.com/office/officeart/2005/8/layout/hierarchy2#1"/>
    <dgm:cxn modelId="{D3D03F64-DB88-4E0F-84B9-78F03C26DF50}" srcId="{D808991A-AAB1-472C-B001-F4AFAAC9C2C5}" destId="{AD0A0F07-3DA6-4678-BD3A-D41C493F7E12}" srcOrd="2" destOrd="0" parTransId="{690D8645-C8C1-4752-B05D-3C26DE353494}" sibTransId="{5F32FF6F-7310-4FA2-8D74-F143888409F0}"/>
    <dgm:cxn modelId="{2050F2D2-A25D-4281-B58A-37CE532C78A1}" type="presOf" srcId="{D0C9EA32-04BA-470C-B416-50F4098E80C2}" destId="{A3DB4257-021E-4168-BD18-545BFBE79737}" srcOrd="0" destOrd="0" presId="urn:microsoft.com/office/officeart/2005/8/layout/hierarchy2#1"/>
    <dgm:cxn modelId="{B231C9C3-BA54-46C5-ABEF-CA94A361504F}" type="presOf" srcId="{3C8EC59D-67C3-4FE5-803F-F84C65300430}" destId="{F58ADAF9-A785-4FD2-AF3E-B84DB0256483}" srcOrd="0" destOrd="0" presId="urn:microsoft.com/office/officeart/2005/8/layout/hierarchy2#1"/>
    <dgm:cxn modelId="{8747732C-6B3E-4473-8D1C-A8FD818E0A5A}" type="presOf" srcId="{D3DEAE0F-37A7-437C-81DE-CCE5E1840673}" destId="{EA86EFD5-DB30-4479-8ED6-A99B8DE8E560}" srcOrd="1" destOrd="0" presId="urn:microsoft.com/office/officeart/2005/8/layout/hierarchy2#1"/>
    <dgm:cxn modelId="{DDA00B9B-5B86-46B8-9BA9-6986757DB19F}" type="presOf" srcId="{D808991A-AAB1-472C-B001-F4AFAAC9C2C5}" destId="{66C48E08-C44B-4F01-90EA-7CC97129BC73}" srcOrd="0" destOrd="0" presId="urn:microsoft.com/office/officeart/2005/8/layout/hierarchy2#1"/>
    <dgm:cxn modelId="{8AA5E404-DB90-4EA1-BB05-B8A74C2F6FB1}" type="presOf" srcId="{EED9DE89-F7CF-4757-9B8D-1047E996C3A0}" destId="{58EAFB2E-F83D-4B83-B3C1-803A2BAC0BB8}" srcOrd="1" destOrd="0" presId="urn:microsoft.com/office/officeart/2005/8/layout/hierarchy2#1"/>
    <dgm:cxn modelId="{C5CDAF55-2ABA-44F2-8F6E-D8BCE40A67B4}" type="presOf" srcId="{690D8645-C8C1-4752-B05D-3C26DE353494}" destId="{3A990FD5-086E-4F8D-9FAA-13EE4BE49C3A}" srcOrd="1" destOrd="0" presId="urn:microsoft.com/office/officeart/2005/8/layout/hierarchy2#1"/>
    <dgm:cxn modelId="{739821BC-8ACE-4FA0-80D6-894B3DC9355A}" type="presOf" srcId="{67AE7498-CA1C-4FD1-B66B-81B01E980366}" destId="{D66BA2B2-7BBB-407C-AF03-9C61CB020943}" srcOrd="1" destOrd="0" presId="urn:microsoft.com/office/officeart/2005/8/layout/hierarchy2#1"/>
    <dgm:cxn modelId="{58F04916-6B6D-4ABC-A73E-809E4A5DFF5C}" srcId="{EDBF9191-F819-4B3F-84CD-B75CBD52848F}" destId="{7FC8D30C-1104-4D53-AC69-B1CECD531EC8}" srcOrd="1" destOrd="0" parTransId="{5F00FACF-9AC0-442C-AB75-3B246286384D}" sibTransId="{96FA8ADC-E451-451A-9C25-D665E83208E4}"/>
    <dgm:cxn modelId="{7EA55C31-40CB-4492-A23F-9FC281201F36}" type="presOf" srcId="{3C8EC59D-67C3-4FE5-803F-F84C65300430}" destId="{60DC1D3E-69ED-43CB-AA1C-40F0D9A07E1B}" srcOrd="1" destOrd="0" presId="urn:microsoft.com/office/officeart/2005/8/layout/hierarchy2#1"/>
    <dgm:cxn modelId="{EFF4E4BC-040B-42B7-A49C-FA9A85D5A897}" type="presOf" srcId="{0515C665-48C2-409C-85E0-257EB75F6632}" destId="{10B1DFE3-644E-492C-A785-B13F9893B0C7}" srcOrd="0" destOrd="0" presId="urn:microsoft.com/office/officeart/2005/8/layout/hierarchy2#1"/>
    <dgm:cxn modelId="{1A3780BE-DE3A-4E50-A7E1-3DC0131744F1}" type="presOf" srcId="{BEA5A34D-F48B-42F0-9D2C-BECD4DFD656D}" destId="{13F91E95-CADC-4962-8B2B-E1FCE10F1B62}" srcOrd="0" destOrd="0" presId="urn:microsoft.com/office/officeart/2005/8/layout/hierarchy2#1"/>
    <dgm:cxn modelId="{08255FF9-8829-4515-91CE-99452668354E}" type="presOf" srcId="{EBA02DED-AC9A-46DB-B8C5-63DBC6F9620C}" destId="{AF5E9D95-24CF-4E4D-93EF-D26F7E958D29}" srcOrd="1" destOrd="0" presId="urn:microsoft.com/office/officeart/2005/8/layout/hierarchy2#1"/>
    <dgm:cxn modelId="{B04913A5-0525-4316-8639-132A44C12AF6}" type="presOf" srcId="{E4419346-6362-4339-B70F-29D8CE74DD5B}" destId="{CBF95C95-4C27-43C2-8E34-5B62E9386B65}" srcOrd="1" destOrd="0" presId="urn:microsoft.com/office/officeart/2005/8/layout/hierarchy2#1"/>
    <dgm:cxn modelId="{AFE040E9-D212-4E86-88AB-4F0BE7156EC2}" type="presOf" srcId="{2E148080-3C36-4F4B-9ABF-5C0CC6646FA4}" destId="{5C81A598-6E27-43AE-AA82-DDE1BBC45D0D}" srcOrd="1" destOrd="0" presId="urn:microsoft.com/office/officeart/2005/8/layout/hierarchy2#1"/>
    <dgm:cxn modelId="{1E504AD4-BA6A-459A-9E72-269FEE67ECE5}" type="presOf" srcId="{173FB259-F82E-4A91-BAD6-93D6DB552F30}" destId="{092A65D5-97FD-48F9-B611-3BE21C012DD4}" srcOrd="1" destOrd="0" presId="urn:microsoft.com/office/officeart/2005/8/layout/hierarchy2#1"/>
    <dgm:cxn modelId="{742778F7-AFD2-4C36-9271-6406019C7135}" type="presOf" srcId="{880AF558-D399-43EB-B52B-44BD124CE97B}" destId="{9CA0EFBA-4C3F-46F7-AD7E-BD6A1D207C2D}" srcOrd="0" destOrd="0" presId="urn:microsoft.com/office/officeart/2005/8/layout/hierarchy2#1"/>
    <dgm:cxn modelId="{405EEC2B-B10E-4651-AB5F-761838B01E41}" type="presOf" srcId="{0515C665-48C2-409C-85E0-257EB75F6632}" destId="{197B1F39-2FB0-49A3-964F-73AFFF85F015}" srcOrd="1" destOrd="0" presId="urn:microsoft.com/office/officeart/2005/8/layout/hierarchy2#1"/>
    <dgm:cxn modelId="{B14BC002-A7A7-45E4-BB6E-73D47B120074}" srcId="{D808991A-AAB1-472C-B001-F4AFAAC9C2C5}" destId="{6499FF44-75F1-4DD9-B4BF-50353A63792A}" srcOrd="6" destOrd="0" parTransId="{E4419346-6362-4339-B70F-29D8CE74DD5B}" sibTransId="{D0ED2B1F-2E96-4020-AB40-A555C91416B7}"/>
    <dgm:cxn modelId="{73F9CDB1-36AC-4978-943F-9A652824B047}" srcId="{D808991A-AAB1-472C-B001-F4AFAAC9C2C5}" destId="{D6CAACC4-B06F-4C02-9B26-6AB710DCEB6A}" srcOrd="8" destOrd="0" parTransId="{3C8EC59D-67C3-4FE5-803F-F84C65300430}" sibTransId="{FE09E36D-3B8F-4BBC-B44C-551043BFD6EA}"/>
    <dgm:cxn modelId="{02B17802-8D89-49F0-9D6F-CAE1C3E1688C}" type="presOf" srcId="{2982A0C8-47D8-4350-A51C-42B42A8FD184}" destId="{E4C45464-F823-4FAF-BA28-99C099786E0D}" srcOrd="1" destOrd="0" presId="urn:microsoft.com/office/officeart/2005/8/layout/hierarchy2#1"/>
    <dgm:cxn modelId="{C30BE5F0-0009-4E73-B394-1C2382FACC55}" type="presOf" srcId="{2E148080-3C36-4F4B-9ABF-5C0CC6646FA4}" destId="{9E53DB9B-951B-4A6F-9D63-E97418F8FF47}" srcOrd="0" destOrd="0" presId="urn:microsoft.com/office/officeart/2005/8/layout/hierarchy2#1"/>
    <dgm:cxn modelId="{57122397-3191-4959-8B51-D95A5CCA93B6}" type="presOf" srcId="{6499FF44-75F1-4DD9-B4BF-50353A63792A}" destId="{C53D0C7F-5DF7-4468-82D2-23496B800131}" srcOrd="0" destOrd="0" presId="urn:microsoft.com/office/officeart/2005/8/layout/hierarchy2#1"/>
    <dgm:cxn modelId="{8293E047-E59D-4865-B3E6-48C5B3CAE37E}" srcId="{D808991A-AAB1-472C-B001-F4AFAAC9C2C5}" destId="{6A995108-2C2A-4E27-9077-D50F662A46AC}" srcOrd="3" destOrd="0" parTransId="{67AE7498-CA1C-4FD1-B66B-81B01E980366}" sibTransId="{7880EE2A-736E-4D80-BA6A-CEF48990DF81}"/>
    <dgm:cxn modelId="{9BE02EBE-58AF-4C5F-BDBF-A0E12E45AF67}" type="presOf" srcId="{9A9AD34C-2B9B-4B04-AFC4-5F059844E3EA}" destId="{AE082CAE-A5F0-4CBA-AD91-963A751AAF3B}" srcOrd="0" destOrd="0" presId="urn:microsoft.com/office/officeart/2005/8/layout/hierarchy2#1"/>
    <dgm:cxn modelId="{B0C34539-7C78-48D3-98EA-A7ABCD809EAA}" type="presOf" srcId="{880AF558-D399-43EB-B52B-44BD124CE97B}" destId="{E4460038-47D2-46C8-8FE8-66885BEF91B5}" srcOrd="1" destOrd="0" presId="urn:microsoft.com/office/officeart/2005/8/layout/hierarchy2#1"/>
    <dgm:cxn modelId="{41AD4E88-20B9-4A7E-A0B6-F65EDE240E12}" type="presOf" srcId="{B8711B5D-E1CD-4624-8FC4-0C8FE9FB04F0}" destId="{3788133A-CDD3-4849-989F-49568836F1DC}" srcOrd="0" destOrd="0" presId="urn:microsoft.com/office/officeart/2005/8/layout/hierarchy2#1"/>
    <dgm:cxn modelId="{10A69731-7694-473D-AEE0-1E914D14A031}" type="presOf" srcId="{690D8645-C8C1-4752-B05D-3C26DE353494}" destId="{966463D5-2868-4EDC-9770-9B8167E27C7E}" srcOrd="0" destOrd="0" presId="urn:microsoft.com/office/officeart/2005/8/layout/hierarchy2#1"/>
    <dgm:cxn modelId="{F79B6C18-F3B8-471C-BD81-143B3D7FC134}" srcId="{39CEF9A5-2AF8-4262-869C-346F96F0CDC0}" destId="{D808991A-AAB1-472C-B001-F4AFAAC9C2C5}" srcOrd="0" destOrd="0" parTransId="{EED9DE89-F7CF-4757-9B8D-1047E996C3A0}" sibTransId="{B19CB033-259F-49F1-906F-EB4910FFE627}"/>
    <dgm:cxn modelId="{54DA14FF-B591-4184-85AE-7C5D9565F88A}" srcId="{D808991A-AAB1-472C-B001-F4AFAAC9C2C5}" destId="{BAAE1039-3F2E-4731-8AE7-477A48149CB5}" srcOrd="4" destOrd="0" parTransId="{1110546B-2425-47A2-AEBC-95782EFE08B0}" sibTransId="{588B3E5D-958A-4B66-83F2-EC840AA015F8}"/>
    <dgm:cxn modelId="{4F7B9D3C-15A0-4DD5-B9BB-2F172E18F695}" type="presOf" srcId="{5F00FACF-9AC0-442C-AB75-3B246286384D}" destId="{106ED003-D4DF-4EBC-9CAB-573AFBB16D6B}" srcOrd="0" destOrd="0" presId="urn:microsoft.com/office/officeart/2005/8/layout/hierarchy2#1"/>
    <dgm:cxn modelId="{C7A7896B-BAC9-44F5-93FD-24371DFDC5AA}" type="presOf" srcId="{91B6D7B6-E966-4159-BE04-9CD24E56B437}" destId="{E785A2C3-94B8-4806-901D-BE9451F71796}" srcOrd="0" destOrd="0" presId="urn:microsoft.com/office/officeart/2005/8/layout/hierarchy2#1"/>
    <dgm:cxn modelId="{DCC829AE-5549-4BCB-8F5F-D0CBB830B3DF}" type="presOf" srcId="{2A27903A-7EA5-4663-B69F-73D1E2D1DE98}" destId="{08227433-9CE9-4925-BB44-6D788E5DDE93}" srcOrd="0" destOrd="0" presId="urn:microsoft.com/office/officeart/2005/8/layout/hierarchy2#1"/>
    <dgm:cxn modelId="{4895899C-7586-4BCA-85CE-99F2AB41587D}" srcId="{EDBF9191-F819-4B3F-84CD-B75CBD52848F}" destId="{D0C9EA32-04BA-470C-B416-50F4098E80C2}" srcOrd="0" destOrd="0" parTransId="{173FB259-F82E-4A91-BAD6-93D6DB552F30}" sibTransId="{A3E55C1A-0160-4D8B-AFBB-EB4375F5E596}"/>
    <dgm:cxn modelId="{B0CAE514-9C84-410C-9927-5EDA93379464}" type="presOf" srcId="{2CCAE9A5-0345-4981-8C98-C64E6B8E011A}" destId="{2FD08611-C1B4-4EED-BAD6-B54407977834}" srcOrd="0" destOrd="0" presId="urn:microsoft.com/office/officeart/2005/8/layout/hierarchy2#1"/>
    <dgm:cxn modelId="{A22BE4E8-9EEB-41F3-B2A8-24DFDF4B6921}" srcId="{EDBF9191-F819-4B3F-84CD-B75CBD52848F}" destId="{B8711B5D-E1CD-4624-8FC4-0C8FE9FB04F0}" srcOrd="2" destOrd="0" parTransId="{BCED6737-8140-4D16-819E-BF7B68AB0B8A}" sibTransId="{15A4355E-C86D-486B-81B7-9151AC4D8EBE}"/>
    <dgm:cxn modelId="{78379A85-302A-4B92-9C10-14C760AA10B0}" srcId="{D808991A-AAB1-472C-B001-F4AFAAC9C2C5}" destId="{BEA5A34D-F48B-42F0-9D2C-BECD4DFD656D}" srcOrd="10" destOrd="0" parTransId="{2E148080-3C36-4F4B-9ABF-5C0CC6646FA4}" sibTransId="{D5469DA6-0846-4704-9F3D-3B86B1748610}"/>
    <dgm:cxn modelId="{703D1AE5-9B52-4185-AF94-F4BE7ABC31D7}" type="presParOf" srcId="{BC79CC95-A54D-4B77-80E6-B550557A98EF}" destId="{199F2282-99CD-4609-9ADE-4D214CCDD2F9}" srcOrd="0" destOrd="0" presId="urn:microsoft.com/office/officeart/2005/8/layout/hierarchy2#1"/>
    <dgm:cxn modelId="{6A580EC9-B399-452A-95AF-4882ABE3063C}" type="presParOf" srcId="{199F2282-99CD-4609-9ADE-4D214CCDD2F9}" destId="{E649EE38-488C-4584-A3F3-5F581D33F414}" srcOrd="0" destOrd="0" presId="urn:microsoft.com/office/officeart/2005/8/layout/hierarchy2#1"/>
    <dgm:cxn modelId="{EF7FCBCD-8DEF-47B3-A9D5-61FCD5BA8A04}" type="presParOf" srcId="{199F2282-99CD-4609-9ADE-4D214CCDD2F9}" destId="{8AAA9C2B-BDE2-4142-8B18-A182018D401B}" srcOrd="1" destOrd="0" presId="urn:microsoft.com/office/officeart/2005/8/layout/hierarchy2#1"/>
    <dgm:cxn modelId="{B2C55BF2-D43B-42BA-A688-66BCF6F1F083}" type="presParOf" srcId="{8AAA9C2B-BDE2-4142-8B18-A182018D401B}" destId="{44D7B27D-228D-4DB2-8C4E-D1AC38CE2F65}" srcOrd="0" destOrd="0" presId="urn:microsoft.com/office/officeart/2005/8/layout/hierarchy2#1"/>
    <dgm:cxn modelId="{069C7749-D49F-4F62-AE09-48684481DA28}" type="presParOf" srcId="{44D7B27D-228D-4DB2-8C4E-D1AC38CE2F65}" destId="{58EAFB2E-F83D-4B83-B3C1-803A2BAC0BB8}" srcOrd="0" destOrd="0" presId="urn:microsoft.com/office/officeart/2005/8/layout/hierarchy2#1"/>
    <dgm:cxn modelId="{588CEE16-3A7B-424A-B9B6-FAC64702E202}" type="presParOf" srcId="{8AAA9C2B-BDE2-4142-8B18-A182018D401B}" destId="{CFA56886-2920-4DC2-A512-859C84D5B400}" srcOrd="1" destOrd="0" presId="urn:microsoft.com/office/officeart/2005/8/layout/hierarchy2#1"/>
    <dgm:cxn modelId="{1B3128DF-E625-4B91-975A-BA0C7563FA92}" type="presParOf" srcId="{CFA56886-2920-4DC2-A512-859C84D5B400}" destId="{66C48E08-C44B-4F01-90EA-7CC97129BC73}" srcOrd="0" destOrd="0" presId="urn:microsoft.com/office/officeart/2005/8/layout/hierarchy2#1"/>
    <dgm:cxn modelId="{093101C6-D2E8-4E8F-9CDC-4511C68B0E18}" type="presParOf" srcId="{CFA56886-2920-4DC2-A512-859C84D5B400}" destId="{E79E2BD7-8D96-49C7-A9E7-F60AEA2C6587}" srcOrd="1" destOrd="0" presId="urn:microsoft.com/office/officeart/2005/8/layout/hierarchy2#1"/>
    <dgm:cxn modelId="{E8385F04-BCD2-4733-BA41-7C102FF112CF}" type="presParOf" srcId="{E79E2BD7-8D96-49C7-A9E7-F60AEA2C6587}" destId="{9E42F09B-D46D-428A-829F-596C5692FA77}" srcOrd="0" destOrd="0" presId="urn:microsoft.com/office/officeart/2005/8/layout/hierarchy2#1"/>
    <dgm:cxn modelId="{F6329B30-8D23-4C38-91ED-D92658BEE1FC}" type="presParOf" srcId="{9E42F09B-D46D-428A-829F-596C5692FA77}" destId="{0A886723-0909-4C0D-8816-D241467A3491}" srcOrd="0" destOrd="0" presId="urn:microsoft.com/office/officeart/2005/8/layout/hierarchy2#1"/>
    <dgm:cxn modelId="{6B0FA952-A2C0-417B-A0F6-8007726F4710}" type="presParOf" srcId="{E79E2BD7-8D96-49C7-A9E7-F60AEA2C6587}" destId="{C78D0074-3A31-4D65-B005-1DF446F512CE}" srcOrd="1" destOrd="0" presId="urn:microsoft.com/office/officeart/2005/8/layout/hierarchy2#1"/>
    <dgm:cxn modelId="{86A58999-6395-434A-85B5-271637B80CA6}" type="presParOf" srcId="{C78D0074-3A31-4D65-B005-1DF446F512CE}" destId="{E3C3C0F0-AB79-4EE7-B0BC-3EBEC5F2FC65}" srcOrd="0" destOrd="0" presId="urn:microsoft.com/office/officeart/2005/8/layout/hierarchy2#1"/>
    <dgm:cxn modelId="{FB448EEA-CA88-4932-AF87-6FC6FE196166}" type="presParOf" srcId="{C78D0074-3A31-4D65-B005-1DF446F512CE}" destId="{E1D7F751-10B3-4F44-831D-DC3226E151B8}" srcOrd="1" destOrd="0" presId="urn:microsoft.com/office/officeart/2005/8/layout/hierarchy2#1"/>
    <dgm:cxn modelId="{DB6C6E9B-08C8-455B-91D3-7E5A2DF30928}" type="presParOf" srcId="{E79E2BD7-8D96-49C7-A9E7-F60AEA2C6587}" destId="{59B6901D-3D36-4DE3-BC1E-4AA38FED8F5A}" srcOrd="2" destOrd="0" presId="urn:microsoft.com/office/officeart/2005/8/layout/hierarchy2#1"/>
    <dgm:cxn modelId="{B270E496-F3E4-40B7-B84E-F906A36D6A57}" type="presParOf" srcId="{59B6901D-3D36-4DE3-BC1E-4AA38FED8F5A}" destId="{AF5E9D95-24CF-4E4D-93EF-D26F7E958D29}" srcOrd="0" destOrd="0" presId="urn:microsoft.com/office/officeart/2005/8/layout/hierarchy2#1"/>
    <dgm:cxn modelId="{88F16068-5615-4E9C-AA1A-177877CA927F}" type="presParOf" srcId="{E79E2BD7-8D96-49C7-A9E7-F60AEA2C6587}" destId="{7D701A29-AF05-4EC3-8E8A-ABFA12C47F02}" srcOrd="3" destOrd="0" presId="urn:microsoft.com/office/officeart/2005/8/layout/hierarchy2#1"/>
    <dgm:cxn modelId="{9E3C169A-0176-4728-A969-CB3196AE5E28}" type="presParOf" srcId="{7D701A29-AF05-4EC3-8E8A-ABFA12C47F02}" destId="{08227433-9CE9-4925-BB44-6D788E5DDE93}" srcOrd="0" destOrd="0" presId="urn:microsoft.com/office/officeart/2005/8/layout/hierarchy2#1"/>
    <dgm:cxn modelId="{A8F7F849-94C9-4356-9629-39B0676FDAD7}" type="presParOf" srcId="{7D701A29-AF05-4EC3-8E8A-ABFA12C47F02}" destId="{8D6F6CF0-C6DD-4DDB-91A4-5E0D21327299}" srcOrd="1" destOrd="0" presId="urn:microsoft.com/office/officeart/2005/8/layout/hierarchy2#1"/>
    <dgm:cxn modelId="{E391BA3D-8F87-4775-A548-C5FC1A181345}" type="presParOf" srcId="{E79E2BD7-8D96-49C7-A9E7-F60AEA2C6587}" destId="{966463D5-2868-4EDC-9770-9B8167E27C7E}" srcOrd="4" destOrd="0" presId="urn:microsoft.com/office/officeart/2005/8/layout/hierarchy2#1"/>
    <dgm:cxn modelId="{5BB920AB-8151-4611-AE53-DCF87DD8568B}" type="presParOf" srcId="{966463D5-2868-4EDC-9770-9B8167E27C7E}" destId="{3A990FD5-086E-4F8D-9FAA-13EE4BE49C3A}" srcOrd="0" destOrd="0" presId="urn:microsoft.com/office/officeart/2005/8/layout/hierarchy2#1"/>
    <dgm:cxn modelId="{40212256-87ED-4F2F-A1AC-D820C1A0BD68}" type="presParOf" srcId="{E79E2BD7-8D96-49C7-A9E7-F60AEA2C6587}" destId="{C0C4E639-9A83-42C4-8E7E-DBFA76482C08}" srcOrd="5" destOrd="0" presId="urn:microsoft.com/office/officeart/2005/8/layout/hierarchy2#1"/>
    <dgm:cxn modelId="{07553A4E-8580-48C3-AA84-C640D15BEB1B}" type="presParOf" srcId="{C0C4E639-9A83-42C4-8E7E-DBFA76482C08}" destId="{217C8D0B-7F9F-41B9-8C6D-286CFB35C20C}" srcOrd="0" destOrd="0" presId="urn:microsoft.com/office/officeart/2005/8/layout/hierarchy2#1"/>
    <dgm:cxn modelId="{7A4D314F-B1AB-409E-8976-7AD3AEBDD1BE}" type="presParOf" srcId="{C0C4E639-9A83-42C4-8E7E-DBFA76482C08}" destId="{218C4321-910B-4DC8-82A1-570618A62082}" srcOrd="1" destOrd="0" presId="urn:microsoft.com/office/officeart/2005/8/layout/hierarchy2#1"/>
    <dgm:cxn modelId="{6C2398E4-1DFF-4B1F-9D21-C4461B9969CD}" type="presParOf" srcId="{E79E2BD7-8D96-49C7-A9E7-F60AEA2C6587}" destId="{CEE47459-0CDE-46AD-A2D7-8B0ABE21B9B8}" srcOrd="6" destOrd="0" presId="urn:microsoft.com/office/officeart/2005/8/layout/hierarchy2#1"/>
    <dgm:cxn modelId="{9997A920-1389-43FF-A65E-3918C6474142}" type="presParOf" srcId="{CEE47459-0CDE-46AD-A2D7-8B0ABE21B9B8}" destId="{D66BA2B2-7BBB-407C-AF03-9C61CB020943}" srcOrd="0" destOrd="0" presId="urn:microsoft.com/office/officeart/2005/8/layout/hierarchy2#1"/>
    <dgm:cxn modelId="{F121069F-588F-4237-AF9A-79E1F661DD13}" type="presParOf" srcId="{E79E2BD7-8D96-49C7-A9E7-F60AEA2C6587}" destId="{A36BBE1F-8D9D-4F48-B2CF-51450FDB33A2}" srcOrd="7" destOrd="0" presId="urn:microsoft.com/office/officeart/2005/8/layout/hierarchy2#1"/>
    <dgm:cxn modelId="{85F95039-A49B-401C-9F48-D4E1FAE54E57}" type="presParOf" srcId="{A36BBE1F-8D9D-4F48-B2CF-51450FDB33A2}" destId="{961A0371-21C3-4AC5-A252-09A6CF872159}" srcOrd="0" destOrd="0" presId="urn:microsoft.com/office/officeart/2005/8/layout/hierarchy2#1"/>
    <dgm:cxn modelId="{9BDCD30D-F8AE-4AAC-9FF7-3390B3DA8EEA}" type="presParOf" srcId="{A36BBE1F-8D9D-4F48-B2CF-51450FDB33A2}" destId="{A3E84000-332E-47C1-A162-B4188BA03FD5}" srcOrd="1" destOrd="0" presId="urn:microsoft.com/office/officeart/2005/8/layout/hierarchy2#1"/>
    <dgm:cxn modelId="{A7D25BBA-8597-4CB8-93D8-3FDAAFE6C689}" type="presParOf" srcId="{E79E2BD7-8D96-49C7-A9E7-F60AEA2C6587}" destId="{C46519D5-DA54-463F-A3F5-662412323402}" srcOrd="8" destOrd="0" presId="urn:microsoft.com/office/officeart/2005/8/layout/hierarchy2#1"/>
    <dgm:cxn modelId="{502794F1-D46F-4454-973E-49936CB9F626}" type="presParOf" srcId="{C46519D5-DA54-463F-A3F5-662412323402}" destId="{558D3C1E-97DF-405D-8924-DB016492096C}" srcOrd="0" destOrd="0" presId="urn:microsoft.com/office/officeart/2005/8/layout/hierarchy2#1"/>
    <dgm:cxn modelId="{24EFEF7A-26B4-46F3-B499-1F85C3E2E7EE}" type="presParOf" srcId="{E79E2BD7-8D96-49C7-A9E7-F60AEA2C6587}" destId="{5AF31BBF-FF3C-4D27-9552-6BD47C745CA0}" srcOrd="9" destOrd="0" presId="urn:microsoft.com/office/officeart/2005/8/layout/hierarchy2#1"/>
    <dgm:cxn modelId="{45691E42-31B3-4640-B1EA-5EB349FAE510}" type="presParOf" srcId="{5AF31BBF-FF3C-4D27-9552-6BD47C745CA0}" destId="{9944382B-7562-4C8B-9BBD-647056A65673}" srcOrd="0" destOrd="0" presId="urn:microsoft.com/office/officeart/2005/8/layout/hierarchy2#1"/>
    <dgm:cxn modelId="{F476AC64-80AA-4C51-B6E3-29304F821F8F}" type="presParOf" srcId="{5AF31BBF-FF3C-4D27-9552-6BD47C745CA0}" destId="{707056A3-8EFB-43CC-9CE6-3F29DA73159A}" srcOrd="1" destOrd="0" presId="urn:microsoft.com/office/officeart/2005/8/layout/hierarchy2#1"/>
    <dgm:cxn modelId="{B616D7EE-7755-478A-82EB-215571E81837}" type="presParOf" srcId="{E79E2BD7-8D96-49C7-A9E7-F60AEA2C6587}" destId="{3E6E201B-1860-41A9-9DFC-031B2638328B}" srcOrd="10" destOrd="0" presId="urn:microsoft.com/office/officeart/2005/8/layout/hierarchy2#1"/>
    <dgm:cxn modelId="{69A84628-036F-4EBB-99E5-DE2014FD54DE}" type="presParOf" srcId="{3E6E201B-1860-41A9-9DFC-031B2638328B}" destId="{EA86EFD5-DB30-4479-8ED6-A99B8DE8E560}" srcOrd="0" destOrd="0" presId="urn:microsoft.com/office/officeart/2005/8/layout/hierarchy2#1"/>
    <dgm:cxn modelId="{01791231-669F-4045-B73B-021929831148}" type="presParOf" srcId="{E79E2BD7-8D96-49C7-A9E7-F60AEA2C6587}" destId="{630AC483-37DE-46CE-AFE4-A4730DF0B7BF}" srcOrd="11" destOrd="0" presId="urn:microsoft.com/office/officeart/2005/8/layout/hierarchy2#1"/>
    <dgm:cxn modelId="{2C95EB5D-75BA-46BC-8475-02A9B25971CE}" type="presParOf" srcId="{630AC483-37DE-46CE-AFE4-A4730DF0B7BF}" destId="{FA464AEA-2702-4638-828C-946034E1A974}" srcOrd="0" destOrd="0" presId="urn:microsoft.com/office/officeart/2005/8/layout/hierarchy2#1"/>
    <dgm:cxn modelId="{C933106E-6CD4-4CF4-BE19-AC024AEC69C5}" type="presParOf" srcId="{630AC483-37DE-46CE-AFE4-A4730DF0B7BF}" destId="{72FE32DF-368F-4923-B102-BA18D9D57CDE}" srcOrd="1" destOrd="0" presId="urn:microsoft.com/office/officeart/2005/8/layout/hierarchy2#1"/>
    <dgm:cxn modelId="{B2AA65BD-9EEE-4C1D-A02D-D20B805FDEE5}" type="presParOf" srcId="{E79E2BD7-8D96-49C7-A9E7-F60AEA2C6587}" destId="{94C1A793-F1FE-4EE2-95B3-D200FACF8B4E}" srcOrd="12" destOrd="0" presId="urn:microsoft.com/office/officeart/2005/8/layout/hierarchy2#1"/>
    <dgm:cxn modelId="{EF3D21D3-BB97-4F75-A597-0852A07F0A81}" type="presParOf" srcId="{94C1A793-F1FE-4EE2-95B3-D200FACF8B4E}" destId="{CBF95C95-4C27-43C2-8E34-5B62E9386B65}" srcOrd="0" destOrd="0" presId="urn:microsoft.com/office/officeart/2005/8/layout/hierarchy2#1"/>
    <dgm:cxn modelId="{2CCE74D3-1FC6-41C8-9EBB-96CDEADF355C}" type="presParOf" srcId="{E79E2BD7-8D96-49C7-A9E7-F60AEA2C6587}" destId="{A47F8F6F-33A0-4DA9-9142-76EB54A44948}" srcOrd="13" destOrd="0" presId="urn:microsoft.com/office/officeart/2005/8/layout/hierarchy2#1"/>
    <dgm:cxn modelId="{131FE2B3-998A-401B-B6F0-4428154C0783}" type="presParOf" srcId="{A47F8F6F-33A0-4DA9-9142-76EB54A44948}" destId="{C53D0C7F-5DF7-4468-82D2-23496B800131}" srcOrd="0" destOrd="0" presId="urn:microsoft.com/office/officeart/2005/8/layout/hierarchy2#1"/>
    <dgm:cxn modelId="{27A4AB0F-ECC9-4015-8008-D175D19FAAFA}" type="presParOf" srcId="{A47F8F6F-33A0-4DA9-9142-76EB54A44948}" destId="{15938085-C634-40B5-A444-3EFB6CC0A498}" srcOrd="1" destOrd="0" presId="urn:microsoft.com/office/officeart/2005/8/layout/hierarchy2#1"/>
    <dgm:cxn modelId="{838C225C-A40B-421C-B177-D3734EC4E85A}" type="presParOf" srcId="{E79E2BD7-8D96-49C7-A9E7-F60AEA2C6587}" destId="{2FD08611-C1B4-4EED-BAD6-B54407977834}" srcOrd="14" destOrd="0" presId="urn:microsoft.com/office/officeart/2005/8/layout/hierarchy2#1"/>
    <dgm:cxn modelId="{CAC11C4D-401C-47F1-AC93-05236852FB23}" type="presParOf" srcId="{2FD08611-C1B4-4EED-BAD6-B54407977834}" destId="{B930A992-6F6E-4283-9576-02E7167F99F7}" srcOrd="0" destOrd="0" presId="urn:microsoft.com/office/officeart/2005/8/layout/hierarchy2#1"/>
    <dgm:cxn modelId="{C04A40DD-E60B-4856-B1EF-5B0C5521DEB4}" type="presParOf" srcId="{E79E2BD7-8D96-49C7-A9E7-F60AEA2C6587}" destId="{D32693C8-F25A-4498-B9DB-BEBDD72042F3}" srcOrd="15" destOrd="0" presId="urn:microsoft.com/office/officeart/2005/8/layout/hierarchy2#1"/>
    <dgm:cxn modelId="{28684403-D368-459E-A35B-F67C3ED9E0A8}" type="presParOf" srcId="{D32693C8-F25A-4498-B9DB-BEBDD72042F3}" destId="{A1D0BA42-0049-4F87-BAA8-F282FD9AD269}" srcOrd="0" destOrd="0" presId="urn:microsoft.com/office/officeart/2005/8/layout/hierarchy2#1"/>
    <dgm:cxn modelId="{A6F8D4E6-75EC-4B74-A611-3A592DAAF2F9}" type="presParOf" srcId="{D32693C8-F25A-4498-B9DB-BEBDD72042F3}" destId="{34388DA3-E84B-4864-AFB1-EF40EC519839}" srcOrd="1" destOrd="0" presId="urn:microsoft.com/office/officeart/2005/8/layout/hierarchy2#1"/>
    <dgm:cxn modelId="{A2E0EB05-254A-40BE-9F4D-2A0B90170B0F}" type="presParOf" srcId="{E79E2BD7-8D96-49C7-A9E7-F60AEA2C6587}" destId="{F58ADAF9-A785-4FD2-AF3E-B84DB0256483}" srcOrd="16" destOrd="0" presId="urn:microsoft.com/office/officeart/2005/8/layout/hierarchy2#1"/>
    <dgm:cxn modelId="{9093EB43-39B9-4674-907F-6451863C27CB}" type="presParOf" srcId="{F58ADAF9-A785-4FD2-AF3E-B84DB0256483}" destId="{60DC1D3E-69ED-43CB-AA1C-40F0D9A07E1B}" srcOrd="0" destOrd="0" presId="urn:microsoft.com/office/officeart/2005/8/layout/hierarchy2#1"/>
    <dgm:cxn modelId="{889F5290-FE3B-40EA-B20F-A381AA7BEDB5}" type="presParOf" srcId="{E79E2BD7-8D96-49C7-A9E7-F60AEA2C6587}" destId="{B0375E7F-3D9A-4EFA-8E99-81C7745DF9BD}" srcOrd="17" destOrd="0" presId="urn:microsoft.com/office/officeart/2005/8/layout/hierarchy2#1"/>
    <dgm:cxn modelId="{6ECDE840-FB30-4624-8568-86CAEFD7E897}" type="presParOf" srcId="{B0375E7F-3D9A-4EFA-8E99-81C7745DF9BD}" destId="{0594FDE9-396E-44A0-82C2-E8DFA0F90BE8}" srcOrd="0" destOrd="0" presId="urn:microsoft.com/office/officeart/2005/8/layout/hierarchy2#1"/>
    <dgm:cxn modelId="{C20447BC-BC38-4BD5-8C34-D9FB720E4EA6}" type="presParOf" srcId="{B0375E7F-3D9A-4EFA-8E99-81C7745DF9BD}" destId="{0832321A-416B-4ED3-84E0-476B1AF37DDA}" srcOrd="1" destOrd="0" presId="urn:microsoft.com/office/officeart/2005/8/layout/hierarchy2#1"/>
    <dgm:cxn modelId="{945E7F37-EA03-4443-BBFF-5748CE298D8B}" type="presParOf" srcId="{E79E2BD7-8D96-49C7-A9E7-F60AEA2C6587}" destId="{10B1DFE3-644E-492C-A785-B13F9893B0C7}" srcOrd="18" destOrd="0" presId="urn:microsoft.com/office/officeart/2005/8/layout/hierarchy2#1"/>
    <dgm:cxn modelId="{4C4013E7-FBD5-415D-B997-54C41CED380D}" type="presParOf" srcId="{10B1DFE3-644E-492C-A785-B13F9893B0C7}" destId="{197B1F39-2FB0-49A3-964F-73AFFF85F015}" srcOrd="0" destOrd="0" presId="urn:microsoft.com/office/officeart/2005/8/layout/hierarchy2#1"/>
    <dgm:cxn modelId="{4294D3EC-B1C9-402D-B5CF-03B040E0882F}" type="presParOf" srcId="{E79E2BD7-8D96-49C7-A9E7-F60AEA2C6587}" destId="{3FF78589-EC19-4A1D-B7F3-B35036E39525}" srcOrd="19" destOrd="0" presId="urn:microsoft.com/office/officeart/2005/8/layout/hierarchy2#1"/>
    <dgm:cxn modelId="{3042DA40-D155-4653-BFF2-8B4F6FF9E55B}" type="presParOf" srcId="{3FF78589-EC19-4A1D-B7F3-B35036E39525}" destId="{D7CE4EE2-EAD4-4D8D-84F2-92BFD8D15EB7}" srcOrd="0" destOrd="0" presId="urn:microsoft.com/office/officeart/2005/8/layout/hierarchy2#1"/>
    <dgm:cxn modelId="{C1BFB76C-6757-4138-AB95-C9055AD25361}" type="presParOf" srcId="{3FF78589-EC19-4A1D-B7F3-B35036E39525}" destId="{D0A0AB1A-A69F-4A9D-B01C-FC509DA8242E}" srcOrd="1" destOrd="0" presId="urn:microsoft.com/office/officeart/2005/8/layout/hierarchy2#1"/>
    <dgm:cxn modelId="{1AFA478D-9024-4D2F-8056-36DE6C76F623}" type="presParOf" srcId="{E79E2BD7-8D96-49C7-A9E7-F60AEA2C6587}" destId="{9E53DB9B-951B-4A6F-9D63-E97418F8FF47}" srcOrd="20" destOrd="0" presId="urn:microsoft.com/office/officeart/2005/8/layout/hierarchy2#1"/>
    <dgm:cxn modelId="{C21F0F3B-0124-449F-A13E-CCDBA6974747}" type="presParOf" srcId="{9E53DB9B-951B-4A6F-9D63-E97418F8FF47}" destId="{5C81A598-6E27-43AE-AA82-DDE1BBC45D0D}" srcOrd="0" destOrd="0" presId="urn:microsoft.com/office/officeart/2005/8/layout/hierarchy2#1"/>
    <dgm:cxn modelId="{75C04F41-EBC8-4EB9-8395-CDA3DC51D1CA}" type="presParOf" srcId="{E79E2BD7-8D96-49C7-A9E7-F60AEA2C6587}" destId="{6EFC71BC-3663-437C-A465-2926C7945DA7}" srcOrd="21" destOrd="0" presId="urn:microsoft.com/office/officeart/2005/8/layout/hierarchy2#1"/>
    <dgm:cxn modelId="{42418413-0CA0-48B2-8710-3538F726E15D}" type="presParOf" srcId="{6EFC71BC-3663-437C-A465-2926C7945DA7}" destId="{13F91E95-CADC-4962-8B2B-E1FCE10F1B62}" srcOrd="0" destOrd="0" presId="urn:microsoft.com/office/officeart/2005/8/layout/hierarchy2#1"/>
    <dgm:cxn modelId="{15465CC0-7735-4490-8077-BA3DD7F46124}" type="presParOf" srcId="{6EFC71BC-3663-437C-A465-2926C7945DA7}" destId="{8BFDB0D0-452C-45AF-9FFE-B9F879AE887A}" srcOrd="1" destOrd="0" presId="urn:microsoft.com/office/officeart/2005/8/layout/hierarchy2#1"/>
    <dgm:cxn modelId="{145561FA-8E90-428A-BEC9-D3F32E771916}" type="presParOf" srcId="{8AAA9C2B-BDE2-4142-8B18-A182018D401B}" destId="{9CA0EFBA-4C3F-46F7-AD7E-BD6A1D207C2D}" srcOrd="2" destOrd="0" presId="urn:microsoft.com/office/officeart/2005/8/layout/hierarchy2#1"/>
    <dgm:cxn modelId="{E76B66BA-8A3B-41D1-B0C8-CF982F479805}" type="presParOf" srcId="{9CA0EFBA-4C3F-46F7-AD7E-BD6A1D207C2D}" destId="{E4460038-47D2-46C8-8FE8-66885BEF91B5}" srcOrd="0" destOrd="0" presId="urn:microsoft.com/office/officeart/2005/8/layout/hierarchy2#1"/>
    <dgm:cxn modelId="{410831D7-C061-46FD-B2B2-93D37713E124}" type="presParOf" srcId="{8AAA9C2B-BDE2-4142-8B18-A182018D401B}" destId="{B3E53732-9190-43A2-A1F4-40ACF37B904C}" srcOrd="3" destOrd="0" presId="urn:microsoft.com/office/officeart/2005/8/layout/hierarchy2#1"/>
    <dgm:cxn modelId="{7EEFAC3B-9C74-4BE3-B6CD-9E6B450D5EC6}" type="presParOf" srcId="{B3E53732-9190-43A2-A1F4-40ACF37B904C}" destId="{D865B77E-4DC8-454B-9856-94E95CDB2F93}" srcOrd="0" destOrd="0" presId="urn:microsoft.com/office/officeart/2005/8/layout/hierarchy2#1"/>
    <dgm:cxn modelId="{9E85F511-559A-48E9-AA74-E7CDCD752A08}" type="presParOf" srcId="{B3E53732-9190-43A2-A1F4-40ACF37B904C}" destId="{2BCD7052-8870-48E9-A4E1-1438E0DABF9D}" srcOrd="1" destOrd="0" presId="urn:microsoft.com/office/officeart/2005/8/layout/hierarchy2#1"/>
    <dgm:cxn modelId="{11CC8221-B04B-4700-99A8-2151E1290EFF}" type="presParOf" srcId="{2BCD7052-8870-48E9-A4E1-1438E0DABF9D}" destId="{1B0DA9AC-EE80-4B67-AD11-F0903DBD2C7B}" srcOrd="0" destOrd="0" presId="urn:microsoft.com/office/officeart/2005/8/layout/hierarchy2#1"/>
    <dgm:cxn modelId="{5E3F3371-134E-4B83-A383-DAAD30C505E7}" type="presParOf" srcId="{1B0DA9AC-EE80-4B67-AD11-F0903DBD2C7B}" destId="{092A65D5-97FD-48F9-B611-3BE21C012DD4}" srcOrd="0" destOrd="0" presId="urn:microsoft.com/office/officeart/2005/8/layout/hierarchy2#1"/>
    <dgm:cxn modelId="{AF248A21-5C0F-4C68-A299-A2AB4C2BA15E}" type="presParOf" srcId="{2BCD7052-8870-48E9-A4E1-1438E0DABF9D}" destId="{EED35C01-5B73-4B1D-8B6A-01361F4B41A0}" srcOrd="1" destOrd="0" presId="urn:microsoft.com/office/officeart/2005/8/layout/hierarchy2#1"/>
    <dgm:cxn modelId="{BCD7DC3D-E593-4778-996E-5A60E5E96271}" type="presParOf" srcId="{EED35C01-5B73-4B1D-8B6A-01361F4B41A0}" destId="{A3DB4257-021E-4168-BD18-545BFBE79737}" srcOrd="0" destOrd="0" presId="urn:microsoft.com/office/officeart/2005/8/layout/hierarchy2#1"/>
    <dgm:cxn modelId="{851CE2A5-E648-4910-99D3-82E86FD73760}" type="presParOf" srcId="{EED35C01-5B73-4B1D-8B6A-01361F4B41A0}" destId="{04D4EFFE-4EAF-4601-B5AC-2DDA2226B87D}" srcOrd="1" destOrd="0" presId="urn:microsoft.com/office/officeart/2005/8/layout/hierarchy2#1"/>
    <dgm:cxn modelId="{8121CEEA-F291-4DC4-9724-35CABD0B35A8}" type="presParOf" srcId="{2BCD7052-8870-48E9-A4E1-1438E0DABF9D}" destId="{106ED003-D4DF-4EBC-9CAB-573AFBB16D6B}" srcOrd="2" destOrd="0" presId="urn:microsoft.com/office/officeart/2005/8/layout/hierarchy2#1"/>
    <dgm:cxn modelId="{32041778-902B-469E-9184-53DD0F28D602}" type="presParOf" srcId="{106ED003-D4DF-4EBC-9CAB-573AFBB16D6B}" destId="{299E36A2-1F16-4FE1-AE18-F1635AB6CA4E}" srcOrd="0" destOrd="0" presId="urn:microsoft.com/office/officeart/2005/8/layout/hierarchy2#1"/>
    <dgm:cxn modelId="{E243408B-D67A-45C6-A2C4-085018530886}" type="presParOf" srcId="{2BCD7052-8870-48E9-A4E1-1438E0DABF9D}" destId="{18BF6E31-45B5-4729-95C5-8A20F0B79F44}" srcOrd="3" destOrd="0" presId="urn:microsoft.com/office/officeart/2005/8/layout/hierarchy2#1"/>
    <dgm:cxn modelId="{12B7192C-4EEC-431D-8542-5F49C2FB300F}" type="presParOf" srcId="{18BF6E31-45B5-4729-95C5-8A20F0B79F44}" destId="{863E7B1D-F710-4456-BF72-16A747B6F1F2}" srcOrd="0" destOrd="0" presId="urn:microsoft.com/office/officeart/2005/8/layout/hierarchy2#1"/>
    <dgm:cxn modelId="{083FC884-6EE8-4A3D-9E21-12D5CE55BF73}" type="presParOf" srcId="{18BF6E31-45B5-4729-95C5-8A20F0B79F44}" destId="{EF6CAB4E-479A-4205-9A3D-29DDA2B7A768}" srcOrd="1" destOrd="0" presId="urn:microsoft.com/office/officeart/2005/8/layout/hierarchy2#1"/>
    <dgm:cxn modelId="{B8BEFD58-5CBE-4938-BB55-98F66E5EE8E2}" type="presParOf" srcId="{2BCD7052-8870-48E9-A4E1-1438E0DABF9D}" destId="{804FBBF4-9716-4430-A61E-0C53E973C56E}" srcOrd="4" destOrd="0" presId="urn:microsoft.com/office/officeart/2005/8/layout/hierarchy2#1"/>
    <dgm:cxn modelId="{39B0EB64-9DB1-4B78-96BF-84B702D7B3C1}" type="presParOf" srcId="{804FBBF4-9716-4430-A61E-0C53E973C56E}" destId="{C4C47479-69EF-4E90-B16C-E84A13617213}" srcOrd="0" destOrd="0" presId="urn:microsoft.com/office/officeart/2005/8/layout/hierarchy2#1"/>
    <dgm:cxn modelId="{CD1F11A4-EA09-4C08-976E-976161DCF4F3}" type="presParOf" srcId="{2BCD7052-8870-48E9-A4E1-1438E0DABF9D}" destId="{9AD466C6-F045-4AD5-B709-39974340C1D9}" srcOrd="5" destOrd="0" presId="urn:microsoft.com/office/officeart/2005/8/layout/hierarchy2#1"/>
    <dgm:cxn modelId="{A2F7784E-FAE3-4EEC-B3F1-8C79C2C12201}" type="presParOf" srcId="{9AD466C6-F045-4AD5-B709-39974340C1D9}" destId="{3788133A-CDD3-4849-989F-49568836F1DC}" srcOrd="0" destOrd="0" presId="urn:microsoft.com/office/officeart/2005/8/layout/hierarchy2#1"/>
    <dgm:cxn modelId="{93DACE5A-2E0E-496D-A50B-254E01A18725}" type="presParOf" srcId="{9AD466C6-F045-4AD5-B709-39974340C1D9}" destId="{9DEBEDC0-AF75-407D-BA9E-77080943743D}" srcOrd="1" destOrd="0" presId="urn:microsoft.com/office/officeart/2005/8/layout/hierarchy2#1"/>
    <dgm:cxn modelId="{DE89959E-DE96-427F-A424-66B1ED1EC779}" type="presParOf" srcId="{2BCD7052-8870-48E9-A4E1-1438E0DABF9D}" destId="{89E6628F-7042-4D87-9F48-06EE81DCC042}" srcOrd="6" destOrd="0" presId="urn:microsoft.com/office/officeart/2005/8/layout/hierarchy2#1"/>
    <dgm:cxn modelId="{87E4A8F0-5566-465B-9E9F-592E6B460C1D}" type="presParOf" srcId="{89E6628F-7042-4D87-9F48-06EE81DCC042}" destId="{E4C45464-F823-4FAF-BA28-99C099786E0D}" srcOrd="0" destOrd="0" presId="urn:microsoft.com/office/officeart/2005/8/layout/hierarchy2#1"/>
    <dgm:cxn modelId="{77BA99D1-0133-4647-8756-B523E1959ECC}" type="presParOf" srcId="{2BCD7052-8870-48E9-A4E1-1438E0DABF9D}" destId="{70B97E45-DC94-4215-90AF-4B3532A04AD1}" srcOrd="7" destOrd="0" presId="urn:microsoft.com/office/officeart/2005/8/layout/hierarchy2#1"/>
    <dgm:cxn modelId="{DC7DA502-0E33-4C8C-8556-AFE3A96049C5}" type="presParOf" srcId="{70B97E45-DC94-4215-90AF-4B3532A04AD1}" destId="{A8BC02A1-2A9D-4412-A8C6-374D94569346}" srcOrd="0" destOrd="0" presId="urn:microsoft.com/office/officeart/2005/8/layout/hierarchy2#1"/>
    <dgm:cxn modelId="{7201BEC4-4BEA-4A49-89CE-9FCEC7B7257E}" type="presParOf" srcId="{70B97E45-DC94-4215-90AF-4B3532A04AD1}" destId="{CAC39F93-6B11-40C6-AD4E-C5D3094F643C}" srcOrd="1" destOrd="0" presId="urn:microsoft.com/office/officeart/2005/8/layout/hierarchy2#1"/>
    <dgm:cxn modelId="{EC49DEF2-9EDF-4851-9484-6ECDF84A8A88}" type="presParOf" srcId="{2BCD7052-8870-48E9-A4E1-1438E0DABF9D}" destId="{AE082CAE-A5F0-4CBA-AD91-963A751AAF3B}" srcOrd="8" destOrd="0" presId="urn:microsoft.com/office/officeart/2005/8/layout/hierarchy2#1"/>
    <dgm:cxn modelId="{220F2BE0-7714-44D5-B3A2-D5832A0AEBB2}" type="presParOf" srcId="{AE082CAE-A5F0-4CBA-AD91-963A751AAF3B}" destId="{FE968E50-ED23-4B24-A51D-C3DD4226DB67}" srcOrd="0" destOrd="0" presId="urn:microsoft.com/office/officeart/2005/8/layout/hierarchy2#1"/>
    <dgm:cxn modelId="{03A17B86-4522-4503-8A1C-3A8145DD0AA9}" type="presParOf" srcId="{2BCD7052-8870-48E9-A4E1-1438E0DABF9D}" destId="{C9BC222D-B7ED-4C0C-80F9-795B0D2D40E5}" srcOrd="9" destOrd="0" presId="urn:microsoft.com/office/officeart/2005/8/layout/hierarchy2#1"/>
    <dgm:cxn modelId="{526F5FDC-AAFB-49DA-8D76-0D3170A21369}" type="presParOf" srcId="{C9BC222D-B7ED-4C0C-80F9-795B0D2D40E5}" destId="{E785A2C3-94B8-4806-901D-BE9451F71796}" srcOrd="0" destOrd="0" presId="urn:microsoft.com/office/officeart/2005/8/layout/hierarchy2#1"/>
    <dgm:cxn modelId="{CA5282AD-F2CC-4AF6-911D-57860437B46D}" type="presParOf" srcId="{C9BC222D-B7ED-4C0C-80F9-795B0D2D40E5}" destId="{21657EE4-FF70-4948-9AC5-CC714B4A276A}" srcOrd="1" destOrd="0" presId="urn:microsoft.com/office/officeart/2005/8/layout/hierarchy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211435" cy="6207125"/>
        <a:chOff x="0" y="0"/>
        <a:chExt cx="10211435" cy="6207125"/>
      </a:xfrm>
    </dsp:grpSpPr>
    <dsp:sp modelId="{E649EE38-488C-4584-A3F3-5F581D33F414}">
      <dsp:nvSpPr>
        <dsp:cNvPr id="3" name="圆角矩形 2"/>
        <dsp:cNvSpPr/>
      </dsp:nvSpPr>
      <dsp:spPr bwMode="white">
        <a:xfrm>
          <a:off x="2141982" y="3241492"/>
          <a:ext cx="2240448" cy="90613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8890" tIns="8890" rIns="8890" bIns="889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t>小儿推拿</a:t>
          </a:r>
          <a:endParaRPr lang="en-US" altLang="zh-CN" sz="1400" b="1"/>
        </a:p>
        <a:p>
          <a:pPr lvl="0">
            <a:lnSpc>
              <a:spcPct val="100000"/>
            </a:lnSpc>
            <a:spcBef>
              <a:spcPct val="0"/>
            </a:spcBef>
            <a:spcAft>
              <a:spcPct val="35000"/>
            </a:spcAft>
          </a:pPr>
          <a:r>
            <a:rPr lang="zh-CN" altLang="en-US" sz="1400" b="1"/>
            <a:t>基础知识</a:t>
          </a:r>
        </a:p>
      </dsp:txBody>
      <dsp:txXfrm>
        <a:off x="2141982" y="3241492"/>
        <a:ext cx="2240448" cy="906135"/>
      </dsp:txXfrm>
    </dsp:sp>
    <dsp:sp modelId="{44D7B27D-228D-4DB2-8C4E-D1AC38CE2F65}">
      <dsp:nvSpPr>
        <dsp:cNvPr id="4" name="任意多边形 3"/>
        <dsp:cNvSpPr/>
      </dsp:nvSpPr>
      <dsp:spPr bwMode="white">
        <a:xfrm>
          <a:off x="3733847" y="2910864"/>
          <a:ext cx="1583057" cy="10363"/>
        </a:xfrm>
        <a:custGeom>
          <a:avLst/>
          <a:gdLst/>
          <a:ahLst/>
          <a:cxnLst/>
          <a:pathLst>
            <a:path w="2493" h="16">
              <a:moveTo>
                <a:pt x="1021" y="1234"/>
              </a:moveTo>
              <a:lnTo>
                <a:pt x="1472" y="-1218"/>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3733847" y="2910864"/>
        <a:ext cx="1583057" cy="10363"/>
      </dsp:txXfrm>
    </dsp:sp>
    <dsp:sp modelId="{66C48E08-C44B-4F01-90EA-7CC97129BC73}">
      <dsp:nvSpPr>
        <dsp:cNvPr id="5" name="圆角矩形 4"/>
        <dsp:cNvSpPr/>
      </dsp:nvSpPr>
      <dsp:spPr bwMode="white">
        <a:xfrm>
          <a:off x="4668320" y="1667323"/>
          <a:ext cx="1512894" cy="940417"/>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小儿推拿</a:t>
          </a:r>
          <a:endParaRPr lang="en-US" altLang="zh-CN" sz="1200" b="1"/>
        </a:p>
        <a:p>
          <a:pPr lvl="0">
            <a:lnSpc>
              <a:spcPct val="100000"/>
            </a:lnSpc>
            <a:spcBef>
              <a:spcPct val="0"/>
            </a:spcBef>
            <a:spcAft>
              <a:spcPct val="35000"/>
            </a:spcAft>
          </a:pPr>
          <a:r>
            <a:rPr lang="zh-CN" altLang="en-US" sz="1200" b="1"/>
            <a:t>常用手法</a:t>
          </a:r>
        </a:p>
      </dsp:txBody>
      <dsp:txXfrm>
        <a:off x="4668320" y="1667323"/>
        <a:ext cx="1512894" cy="940417"/>
      </dsp:txXfrm>
    </dsp:sp>
    <dsp:sp modelId="{9E42F09B-D46D-428A-829F-596C5692FA77}">
      <dsp:nvSpPr>
        <dsp:cNvPr id="6" name="任意多边形 5"/>
        <dsp:cNvSpPr/>
      </dsp:nvSpPr>
      <dsp:spPr bwMode="white">
        <a:xfrm>
          <a:off x="5318525" y="1136927"/>
          <a:ext cx="2011267" cy="10363"/>
        </a:xfrm>
        <a:custGeom>
          <a:avLst/>
          <a:gdLst/>
          <a:ahLst/>
          <a:cxnLst/>
          <a:pathLst>
            <a:path w="3167" h="16">
              <a:moveTo>
                <a:pt x="1359" y="1576"/>
              </a:moveTo>
              <a:lnTo>
                <a:pt x="1809" y="-1559"/>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318525" y="1136927"/>
        <a:ext cx="2011267" cy="10363"/>
      </dsp:txXfrm>
    </dsp:sp>
    <dsp:sp modelId="{E3C3C0F0-AB79-4EE7-B0BC-3EBEC5F2FC65}">
      <dsp:nvSpPr>
        <dsp:cNvPr id="7" name="圆角矩形 6"/>
        <dsp:cNvSpPr/>
      </dsp:nvSpPr>
      <dsp:spPr bwMode="white">
        <a:xfrm>
          <a:off x="6467104" y="0"/>
          <a:ext cx="685307" cy="29337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推法</a:t>
          </a:r>
        </a:p>
      </dsp:txBody>
      <dsp:txXfrm>
        <a:off x="6467104" y="0"/>
        <a:ext cx="685307" cy="293373"/>
      </dsp:txXfrm>
    </dsp:sp>
    <dsp:sp modelId="{59B6901D-3D36-4DE3-BC1E-4AA38FED8F5A}">
      <dsp:nvSpPr>
        <dsp:cNvPr id="8" name="任意多边形 7"/>
        <dsp:cNvSpPr/>
      </dsp:nvSpPr>
      <dsp:spPr bwMode="white">
        <a:xfrm>
          <a:off x="5489888" y="1310416"/>
          <a:ext cx="1668542" cy="10363"/>
        </a:xfrm>
        <a:custGeom>
          <a:avLst/>
          <a:gdLst/>
          <a:ahLst/>
          <a:cxnLst/>
          <a:pathLst>
            <a:path w="2628" h="16">
              <a:moveTo>
                <a:pt x="1089" y="1303"/>
              </a:moveTo>
              <a:lnTo>
                <a:pt x="1539" y="-128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489888" y="1310416"/>
        <a:ext cx="1668542" cy="10363"/>
      </dsp:txXfrm>
    </dsp:sp>
    <dsp:sp modelId="{08227433-9CE9-4925-BB44-6D788E5DDE93}">
      <dsp:nvSpPr>
        <dsp:cNvPr id="9" name="圆角矩形 8"/>
        <dsp:cNvSpPr/>
      </dsp:nvSpPr>
      <dsp:spPr bwMode="white">
        <a:xfrm>
          <a:off x="6467104" y="346978"/>
          <a:ext cx="685307" cy="29337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揉法</a:t>
          </a:r>
        </a:p>
      </dsp:txBody>
      <dsp:txXfrm>
        <a:off x="6467104" y="346978"/>
        <a:ext cx="685307" cy="293373"/>
      </dsp:txXfrm>
    </dsp:sp>
    <dsp:sp modelId="{966463D5-2868-4EDC-9770-9B8167E27C7E}">
      <dsp:nvSpPr>
        <dsp:cNvPr id="10" name="任意多边形 9"/>
        <dsp:cNvSpPr/>
      </dsp:nvSpPr>
      <dsp:spPr bwMode="white">
        <a:xfrm>
          <a:off x="5660145" y="1483905"/>
          <a:ext cx="1328027" cy="10363"/>
        </a:xfrm>
        <a:custGeom>
          <a:avLst/>
          <a:gdLst/>
          <a:ahLst/>
          <a:cxnLst/>
          <a:pathLst>
            <a:path w="2091" h="16">
              <a:moveTo>
                <a:pt x="821" y="1029"/>
              </a:moveTo>
              <a:lnTo>
                <a:pt x="1271" y="-1013"/>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660145" y="1483905"/>
        <a:ext cx="1328027" cy="10363"/>
      </dsp:txXfrm>
    </dsp:sp>
    <dsp:sp modelId="{217C8D0B-7F9F-41B9-8C6D-286CFB35C20C}">
      <dsp:nvSpPr>
        <dsp:cNvPr id="11" name="圆角矩形 10"/>
        <dsp:cNvSpPr/>
      </dsp:nvSpPr>
      <dsp:spPr bwMode="white">
        <a:xfrm>
          <a:off x="6467104" y="693955"/>
          <a:ext cx="685307" cy="29337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按法</a:t>
          </a:r>
        </a:p>
      </dsp:txBody>
      <dsp:txXfrm>
        <a:off x="6467104" y="693955"/>
        <a:ext cx="685307" cy="293373"/>
      </dsp:txXfrm>
    </dsp:sp>
    <dsp:sp modelId="{CEE47459-0CDE-46AD-A2D7-8B0ABE21B9B8}">
      <dsp:nvSpPr>
        <dsp:cNvPr id="12" name="任意多边形 11"/>
        <dsp:cNvSpPr/>
      </dsp:nvSpPr>
      <dsp:spPr bwMode="white">
        <a:xfrm>
          <a:off x="5843455" y="1673391"/>
          <a:ext cx="961408" cy="10363"/>
        </a:xfrm>
        <a:custGeom>
          <a:avLst/>
          <a:gdLst/>
          <a:ahLst/>
          <a:cxnLst/>
          <a:pathLst>
            <a:path w="1514" h="16">
              <a:moveTo>
                <a:pt x="532" y="731"/>
              </a:moveTo>
              <a:lnTo>
                <a:pt x="982" y="-715"/>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843455" y="1673391"/>
        <a:ext cx="961408" cy="10363"/>
      </dsp:txXfrm>
    </dsp:sp>
    <dsp:sp modelId="{961A0371-21C3-4AC5-A252-09A6CF872159}">
      <dsp:nvSpPr>
        <dsp:cNvPr id="13" name="圆角矩形 12"/>
        <dsp:cNvSpPr/>
      </dsp:nvSpPr>
      <dsp:spPr bwMode="white">
        <a:xfrm>
          <a:off x="6467104" y="1040933"/>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摩法</a:t>
          </a:r>
        </a:p>
      </dsp:txBody>
      <dsp:txXfrm>
        <a:off x="6467104" y="1040933"/>
        <a:ext cx="714725" cy="357362"/>
      </dsp:txXfrm>
    </dsp:sp>
    <dsp:sp modelId="{C46519D5-DA54-463F-A3F5-662412323402}">
      <dsp:nvSpPr>
        <dsp:cNvPr id="14" name="任意多边形 13"/>
        <dsp:cNvSpPr/>
      </dsp:nvSpPr>
      <dsp:spPr bwMode="white">
        <a:xfrm>
          <a:off x="6033156" y="1878874"/>
          <a:ext cx="582007" cy="10363"/>
        </a:xfrm>
        <a:custGeom>
          <a:avLst/>
          <a:gdLst/>
          <a:ahLst/>
          <a:cxnLst/>
          <a:pathLst>
            <a:path w="917" h="16">
              <a:moveTo>
                <a:pt x="233" y="407"/>
              </a:moveTo>
              <a:lnTo>
                <a:pt x="683" y="-39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033156" y="1878874"/>
        <a:ext cx="582007" cy="10363"/>
      </dsp:txXfrm>
    </dsp:sp>
    <dsp:sp modelId="{9944382B-7562-4C8B-9BBD-647056A65673}">
      <dsp:nvSpPr>
        <dsp:cNvPr id="15" name="圆角矩形 14"/>
        <dsp:cNvSpPr/>
      </dsp:nvSpPr>
      <dsp:spPr bwMode="white">
        <a:xfrm>
          <a:off x="6467104" y="1451899"/>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掐法</a:t>
          </a:r>
        </a:p>
      </dsp:txBody>
      <dsp:txXfrm>
        <a:off x="6467104" y="1451899"/>
        <a:ext cx="714725" cy="357362"/>
      </dsp:txXfrm>
    </dsp:sp>
    <dsp:sp modelId="{3E6E201B-1860-41A9-9DFC-031B2638328B}">
      <dsp:nvSpPr>
        <dsp:cNvPr id="16" name="任意多边形 15"/>
        <dsp:cNvSpPr/>
      </dsp:nvSpPr>
      <dsp:spPr bwMode="white">
        <a:xfrm>
          <a:off x="6173373" y="2084358"/>
          <a:ext cx="301573" cy="10363"/>
        </a:xfrm>
        <a:custGeom>
          <a:avLst/>
          <a:gdLst/>
          <a:ahLst/>
          <a:cxnLst/>
          <a:pathLst>
            <a:path w="475" h="16">
              <a:moveTo>
                <a:pt x="12" y="84"/>
              </a:moveTo>
              <a:lnTo>
                <a:pt x="463" y="-67"/>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73373" y="2084358"/>
        <a:ext cx="301573" cy="10363"/>
      </dsp:txXfrm>
    </dsp:sp>
    <dsp:sp modelId="{FA464AEA-2702-4638-828C-946034E1A974}">
      <dsp:nvSpPr>
        <dsp:cNvPr id="17" name="圆角矩形 16"/>
        <dsp:cNvSpPr/>
      </dsp:nvSpPr>
      <dsp:spPr bwMode="white">
        <a:xfrm>
          <a:off x="6467104" y="1862866"/>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运法</a:t>
          </a:r>
        </a:p>
      </dsp:txBody>
      <dsp:txXfrm>
        <a:off x="6467104" y="1862866"/>
        <a:ext cx="714725" cy="357362"/>
      </dsp:txXfrm>
    </dsp:sp>
    <dsp:sp modelId="{94C1A793-F1FE-4EE2-95B3-D200FACF8B4E}">
      <dsp:nvSpPr>
        <dsp:cNvPr id="18" name="任意多边形 17"/>
        <dsp:cNvSpPr/>
      </dsp:nvSpPr>
      <dsp:spPr bwMode="white">
        <a:xfrm>
          <a:off x="6111470" y="2289841"/>
          <a:ext cx="425379" cy="10363"/>
        </a:xfrm>
        <a:custGeom>
          <a:avLst/>
          <a:gdLst/>
          <a:ahLst/>
          <a:cxnLst/>
          <a:pathLst>
            <a:path w="670" h="16">
              <a:moveTo>
                <a:pt x="110" y="-240"/>
              </a:moveTo>
              <a:lnTo>
                <a:pt x="560" y="25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11470" y="2289841"/>
        <a:ext cx="425379" cy="10363"/>
      </dsp:txXfrm>
    </dsp:sp>
    <dsp:sp modelId="{C53D0C7F-5DF7-4468-82D2-23496B800131}">
      <dsp:nvSpPr>
        <dsp:cNvPr id="19" name="圆角矩形 18"/>
        <dsp:cNvSpPr/>
      </dsp:nvSpPr>
      <dsp:spPr bwMode="white">
        <a:xfrm>
          <a:off x="6467104" y="2273833"/>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捣法</a:t>
          </a:r>
        </a:p>
      </dsp:txBody>
      <dsp:txXfrm>
        <a:off x="6467104" y="2273833"/>
        <a:ext cx="714725" cy="357362"/>
      </dsp:txXfrm>
    </dsp:sp>
    <dsp:sp modelId="{2FD08611-C1B4-4EED-BAD6-B54407977834}">
      <dsp:nvSpPr>
        <dsp:cNvPr id="20" name="任意多边形 19"/>
        <dsp:cNvSpPr/>
      </dsp:nvSpPr>
      <dsp:spPr bwMode="white">
        <a:xfrm>
          <a:off x="5934051" y="2495325"/>
          <a:ext cx="780215" cy="10363"/>
        </a:xfrm>
        <a:custGeom>
          <a:avLst/>
          <a:gdLst/>
          <a:ahLst/>
          <a:cxnLst/>
          <a:pathLst>
            <a:path w="1229" h="16">
              <a:moveTo>
                <a:pt x="389" y="-563"/>
              </a:moveTo>
              <a:lnTo>
                <a:pt x="839" y="58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934051" y="2495325"/>
        <a:ext cx="780215" cy="10363"/>
      </dsp:txXfrm>
    </dsp:sp>
    <dsp:sp modelId="{A1D0BA42-0049-4F87-BAA8-F282FD9AD269}">
      <dsp:nvSpPr>
        <dsp:cNvPr id="21" name="圆角矩形 20"/>
        <dsp:cNvSpPr/>
      </dsp:nvSpPr>
      <dsp:spPr bwMode="white">
        <a:xfrm>
          <a:off x="6467104" y="2684800"/>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捏法</a:t>
          </a:r>
        </a:p>
      </dsp:txBody>
      <dsp:txXfrm>
        <a:off x="6467104" y="2684800"/>
        <a:ext cx="714725" cy="357362"/>
      </dsp:txXfrm>
    </dsp:sp>
    <dsp:sp modelId="{F58ADAF9-A785-4FD2-AF3E-B84DB0256483}">
      <dsp:nvSpPr>
        <dsp:cNvPr id="22" name="任意多边形 21"/>
        <dsp:cNvSpPr/>
      </dsp:nvSpPr>
      <dsp:spPr bwMode="white">
        <a:xfrm>
          <a:off x="5738004" y="2700808"/>
          <a:ext cx="1172311" cy="10363"/>
        </a:xfrm>
        <a:custGeom>
          <a:avLst/>
          <a:gdLst/>
          <a:ahLst/>
          <a:cxnLst/>
          <a:pathLst>
            <a:path w="1846" h="16">
              <a:moveTo>
                <a:pt x="698" y="-887"/>
              </a:moveTo>
              <a:lnTo>
                <a:pt x="1148" y="903"/>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738004" y="2700808"/>
        <a:ext cx="1172311" cy="10363"/>
      </dsp:txXfrm>
    </dsp:sp>
    <dsp:sp modelId="{0594FDE9-396E-44A0-82C2-E8DFA0F90BE8}">
      <dsp:nvSpPr>
        <dsp:cNvPr id="23" name="圆角矩形 22"/>
        <dsp:cNvSpPr/>
      </dsp:nvSpPr>
      <dsp:spPr bwMode="white">
        <a:xfrm>
          <a:off x="6467104" y="3095767"/>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拿法</a:t>
          </a:r>
        </a:p>
      </dsp:txBody>
      <dsp:txXfrm>
        <a:off x="6467104" y="3095767"/>
        <a:ext cx="714725" cy="357362"/>
      </dsp:txXfrm>
    </dsp:sp>
    <dsp:sp modelId="{10B1DFE3-644E-492C-A785-B13F9893B0C7}">
      <dsp:nvSpPr>
        <dsp:cNvPr id="24" name="任意多边形 23"/>
        <dsp:cNvSpPr/>
      </dsp:nvSpPr>
      <dsp:spPr bwMode="white">
        <a:xfrm>
          <a:off x="5537127" y="2906291"/>
          <a:ext cx="1574063" cy="10363"/>
        </a:xfrm>
        <a:custGeom>
          <a:avLst/>
          <a:gdLst/>
          <a:ahLst/>
          <a:cxnLst/>
          <a:pathLst>
            <a:path w="2479" h="16">
              <a:moveTo>
                <a:pt x="1014" y="-1211"/>
              </a:moveTo>
              <a:lnTo>
                <a:pt x="1465" y="1227"/>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537127" y="2906291"/>
        <a:ext cx="1574063" cy="10363"/>
      </dsp:txXfrm>
    </dsp:sp>
    <dsp:sp modelId="{D7CE4EE2-EAD4-4D8D-84F2-92BFD8D15EB7}">
      <dsp:nvSpPr>
        <dsp:cNvPr id="25" name="圆角矩形 24"/>
        <dsp:cNvSpPr/>
      </dsp:nvSpPr>
      <dsp:spPr bwMode="white">
        <a:xfrm>
          <a:off x="6467104" y="3506733"/>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擦法</a:t>
          </a:r>
        </a:p>
      </dsp:txBody>
      <dsp:txXfrm>
        <a:off x="6467104" y="3506733"/>
        <a:ext cx="714725" cy="357362"/>
      </dsp:txXfrm>
    </dsp:sp>
    <dsp:sp modelId="{9E53DB9B-951B-4A6F-9D63-E97418F8FF47}">
      <dsp:nvSpPr>
        <dsp:cNvPr id="26" name="任意多边形 25"/>
        <dsp:cNvSpPr/>
      </dsp:nvSpPr>
      <dsp:spPr bwMode="white">
        <a:xfrm>
          <a:off x="5334358" y="3111775"/>
          <a:ext cx="1979603" cy="10363"/>
        </a:xfrm>
        <a:custGeom>
          <a:avLst/>
          <a:gdLst/>
          <a:ahLst/>
          <a:cxnLst/>
          <a:pathLst>
            <a:path w="3117" h="16">
              <a:moveTo>
                <a:pt x="1334" y="-1534"/>
              </a:moveTo>
              <a:lnTo>
                <a:pt x="1784" y="155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334358" y="3111775"/>
        <a:ext cx="1979603" cy="10363"/>
      </dsp:txXfrm>
    </dsp:sp>
    <dsp:sp modelId="{13F91E95-CADC-4962-8B2B-E1FCE10F1B62}">
      <dsp:nvSpPr>
        <dsp:cNvPr id="27" name="圆角矩形 26"/>
        <dsp:cNvSpPr/>
      </dsp:nvSpPr>
      <dsp:spPr bwMode="white">
        <a:xfrm>
          <a:off x="6467104" y="3917700"/>
          <a:ext cx="714725" cy="3573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搓法</a:t>
          </a:r>
        </a:p>
      </dsp:txBody>
      <dsp:txXfrm>
        <a:off x="6467104" y="3917700"/>
        <a:ext cx="714725" cy="357362"/>
      </dsp:txXfrm>
    </dsp:sp>
    <dsp:sp modelId="{9CA0EFBA-4C3F-46F7-AD7E-BD6A1D207C2D}">
      <dsp:nvSpPr>
        <dsp:cNvPr id="28" name="任意多边形 27"/>
        <dsp:cNvSpPr/>
      </dsp:nvSpPr>
      <dsp:spPr bwMode="white">
        <a:xfrm>
          <a:off x="3725825" y="4476046"/>
          <a:ext cx="1599100" cy="10363"/>
        </a:xfrm>
        <a:custGeom>
          <a:avLst/>
          <a:gdLst/>
          <a:ahLst/>
          <a:cxnLst/>
          <a:pathLst>
            <a:path w="2518" h="16">
              <a:moveTo>
                <a:pt x="1034" y="-1231"/>
              </a:moveTo>
              <a:lnTo>
                <a:pt x="1484" y="1247"/>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3725825" y="4476046"/>
        <a:ext cx="1599100" cy="10363"/>
      </dsp:txXfrm>
    </dsp:sp>
    <dsp:sp modelId="{D865B77E-4DC8-454B-9856-94E95CDB2F93}">
      <dsp:nvSpPr>
        <dsp:cNvPr id="29" name="圆角矩形 28"/>
        <dsp:cNvSpPr/>
      </dsp:nvSpPr>
      <dsp:spPr bwMode="white">
        <a:xfrm>
          <a:off x="4668320" y="4813996"/>
          <a:ext cx="1484634" cy="907801"/>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小儿推拿</a:t>
          </a:r>
          <a:endParaRPr lang="en-US" altLang="zh-CN" sz="1200" b="1"/>
        </a:p>
        <a:p>
          <a:pPr lvl="0">
            <a:lnSpc>
              <a:spcPct val="100000"/>
            </a:lnSpc>
            <a:spcBef>
              <a:spcPct val="0"/>
            </a:spcBef>
            <a:spcAft>
              <a:spcPct val="35000"/>
            </a:spcAft>
          </a:pPr>
          <a:r>
            <a:rPr lang="zh-CN" altLang="en-US" sz="1200" b="1"/>
            <a:t>常用穴位</a:t>
          </a:r>
        </a:p>
      </dsp:txBody>
      <dsp:txXfrm>
        <a:off x="4668320" y="4813996"/>
        <a:ext cx="1484634" cy="907801"/>
      </dsp:txXfrm>
    </dsp:sp>
    <dsp:sp modelId="{1B0DA9AC-EE80-4B67-AD11-F0903DBD2C7B}">
      <dsp:nvSpPr>
        <dsp:cNvPr id="30" name="任意多边形 29"/>
        <dsp:cNvSpPr/>
      </dsp:nvSpPr>
      <dsp:spPr bwMode="white">
        <a:xfrm>
          <a:off x="5883894" y="4876302"/>
          <a:ext cx="824009" cy="10363"/>
        </a:xfrm>
        <a:custGeom>
          <a:avLst/>
          <a:gdLst/>
          <a:ahLst/>
          <a:cxnLst/>
          <a:pathLst>
            <a:path w="1298" h="16">
              <a:moveTo>
                <a:pt x="424" y="617"/>
              </a:moveTo>
              <a:lnTo>
                <a:pt x="874" y="-60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883894" y="4876302"/>
        <a:ext cx="824009" cy="10363"/>
      </dsp:txXfrm>
    </dsp:sp>
    <dsp:sp modelId="{A3DB4257-021E-4168-BD18-545BFBE79737}">
      <dsp:nvSpPr>
        <dsp:cNvPr id="31" name="圆角矩形 30"/>
        <dsp:cNvSpPr/>
      </dsp:nvSpPr>
      <dsp:spPr bwMode="white">
        <a:xfrm>
          <a:off x="6438844" y="4328667"/>
          <a:ext cx="1536237" cy="33280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头面部穴位</a:t>
          </a:r>
        </a:p>
      </dsp:txBody>
      <dsp:txXfrm>
        <a:off x="6438844" y="4328667"/>
        <a:ext cx="1536237" cy="332808"/>
      </dsp:txXfrm>
    </dsp:sp>
    <dsp:sp modelId="{106ED003-D4DF-4EBC-9CAB-573AFBB16D6B}">
      <dsp:nvSpPr>
        <dsp:cNvPr id="32" name="任意多边形 31"/>
        <dsp:cNvSpPr/>
      </dsp:nvSpPr>
      <dsp:spPr bwMode="white">
        <a:xfrm>
          <a:off x="6055562" y="5069508"/>
          <a:ext cx="480674" cy="10363"/>
        </a:xfrm>
        <a:custGeom>
          <a:avLst/>
          <a:gdLst/>
          <a:ahLst/>
          <a:cxnLst/>
          <a:pathLst>
            <a:path w="757" h="16">
              <a:moveTo>
                <a:pt x="153" y="312"/>
              </a:moveTo>
              <a:lnTo>
                <a:pt x="604" y="-29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055562" y="5069508"/>
        <a:ext cx="480674" cy="10363"/>
      </dsp:txXfrm>
    </dsp:sp>
    <dsp:sp modelId="{863E7B1D-F710-4456-BF72-16A747B6F1F2}">
      <dsp:nvSpPr>
        <dsp:cNvPr id="33" name="圆角矩形 32"/>
        <dsp:cNvSpPr/>
      </dsp:nvSpPr>
      <dsp:spPr bwMode="white">
        <a:xfrm>
          <a:off x="6438844" y="4715080"/>
          <a:ext cx="1536237" cy="33280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胸腹部穴位</a:t>
          </a:r>
        </a:p>
      </dsp:txBody>
      <dsp:txXfrm>
        <a:off x="6438844" y="4715080"/>
        <a:ext cx="1536237" cy="332808"/>
      </dsp:txXfrm>
    </dsp:sp>
    <dsp:sp modelId="{804FBBF4-9716-4430-A61E-0C53E973C56E}">
      <dsp:nvSpPr>
        <dsp:cNvPr id="34" name="任意多边形 33"/>
        <dsp:cNvSpPr/>
      </dsp:nvSpPr>
      <dsp:spPr bwMode="white">
        <a:xfrm>
          <a:off x="6152954" y="5262714"/>
          <a:ext cx="285890" cy="10363"/>
        </a:xfrm>
        <a:custGeom>
          <a:avLst/>
          <a:gdLst/>
          <a:ahLst/>
          <a:cxnLst/>
          <a:pathLst>
            <a:path w="450" h="16">
              <a:moveTo>
                <a:pt x="0" y="8"/>
              </a:moveTo>
              <a:lnTo>
                <a:pt x="450" y="8"/>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52954" y="5262714"/>
        <a:ext cx="285890" cy="10363"/>
      </dsp:txXfrm>
    </dsp:sp>
    <dsp:sp modelId="{3788133A-CDD3-4849-989F-49568836F1DC}">
      <dsp:nvSpPr>
        <dsp:cNvPr id="35" name="圆角矩形 34"/>
        <dsp:cNvSpPr/>
      </dsp:nvSpPr>
      <dsp:spPr bwMode="white">
        <a:xfrm>
          <a:off x="6438844" y="5101492"/>
          <a:ext cx="1630609" cy="33280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项背部穴位</a:t>
          </a:r>
        </a:p>
      </dsp:txBody>
      <dsp:txXfrm>
        <a:off x="6438844" y="5101492"/>
        <a:ext cx="1630609" cy="332808"/>
      </dsp:txXfrm>
    </dsp:sp>
    <dsp:sp modelId="{89E6628F-7042-4D87-9F48-06EE81DCC042}">
      <dsp:nvSpPr>
        <dsp:cNvPr id="36" name="任意多边形 35"/>
        <dsp:cNvSpPr/>
      </dsp:nvSpPr>
      <dsp:spPr bwMode="white">
        <a:xfrm>
          <a:off x="6055562" y="5455921"/>
          <a:ext cx="480674" cy="10363"/>
        </a:xfrm>
        <a:custGeom>
          <a:avLst/>
          <a:gdLst/>
          <a:ahLst/>
          <a:cxnLst/>
          <a:pathLst>
            <a:path w="757" h="16">
              <a:moveTo>
                <a:pt x="153" y="-296"/>
              </a:moveTo>
              <a:lnTo>
                <a:pt x="604" y="312"/>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055562" y="5455921"/>
        <a:ext cx="480674" cy="10363"/>
      </dsp:txXfrm>
    </dsp:sp>
    <dsp:sp modelId="{A8BC02A1-2A9D-4412-A8C6-374D94569346}">
      <dsp:nvSpPr>
        <dsp:cNvPr id="37" name="圆角矩形 36"/>
        <dsp:cNvSpPr/>
      </dsp:nvSpPr>
      <dsp:spPr bwMode="white">
        <a:xfrm>
          <a:off x="6438844" y="5487904"/>
          <a:ext cx="1617065" cy="33280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上肢部穴位</a:t>
          </a:r>
        </a:p>
      </dsp:txBody>
      <dsp:txXfrm>
        <a:off x="6438844" y="5487904"/>
        <a:ext cx="1617065" cy="332808"/>
      </dsp:txXfrm>
    </dsp:sp>
    <dsp:sp modelId="{AE082CAE-A5F0-4CBA-AD91-963A751AAF3B}">
      <dsp:nvSpPr>
        <dsp:cNvPr id="38" name="任意多边形 37"/>
        <dsp:cNvSpPr/>
      </dsp:nvSpPr>
      <dsp:spPr bwMode="white">
        <a:xfrm>
          <a:off x="5883894" y="5649127"/>
          <a:ext cx="824009" cy="10363"/>
        </a:xfrm>
        <a:custGeom>
          <a:avLst/>
          <a:gdLst/>
          <a:ahLst/>
          <a:cxnLst/>
          <a:pathLst>
            <a:path w="1298" h="16">
              <a:moveTo>
                <a:pt x="424" y="-600"/>
              </a:moveTo>
              <a:lnTo>
                <a:pt x="874" y="617"/>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5883894" y="5649127"/>
        <a:ext cx="824009" cy="10363"/>
      </dsp:txXfrm>
    </dsp:sp>
    <dsp:sp modelId="{E785A2C3-94B8-4806-901D-BE9451F71796}">
      <dsp:nvSpPr>
        <dsp:cNvPr id="39" name="圆角矩形 38"/>
        <dsp:cNvSpPr/>
      </dsp:nvSpPr>
      <dsp:spPr bwMode="white">
        <a:xfrm>
          <a:off x="6438844" y="5874317"/>
          <a:ext cx="1605951" cy="33280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200" b="1"/>
            <a:t>下肢部穴位</a:t>
          </a:r>
        </a:p>
      </dsp:txBody>
      <dsp:txXfrm>
        <a:off x="6438844" y="5874317"/>
        <a:ext cx="1605951" cy="3328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图片 5" descr="1"/>
          <p:cNvPicPr>
            <a:picLocks noChangeAspect="1"/>
          </p:cNvPicPr>
          <p:nvPr userDrawn="1"/>
        </p:nvPicPr>
        <p:blipFill>
          <a:blip r:embed="rId2"/>
          <a:srcRect t="26934" r="20368" b="15233"/>
          <a:stretch>
            <a:fillRect/>
          </a:stretch>
        </p:blipFill>
        <p:spPr>
          <a:xfrm>
            <a:off x="-11430" y="-6350"/>
            <a:ext cx="12214860" cy="6870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1" name="图片 10"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a:off x="7620" y="-8890"/>
            <a:ext cx="4897434" cy="6480000"/>
          </a:xfrm>
          <a:prstGeom prst="rect">
            <a:avLst/>
          </a:prstGeom>
        </p:spPr>
      </p:pic>
      <p:pic>
        <p:nvPicPr>
          <p:cNvPr id="12" name="图片 1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flipH="1" flipV="1">
            <a:off x="8436657" y="371697"/>
            <a:ext cx="3750675" cy="648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图片 5" descr="E:\1.设计资源-标题要多长有多长\PPT类型设计模板风格合辑（PP000）\(0.DOCER\通用模板\待编辑\1s.png1s"/>
          <p:cNvPicPr>
            <a:picLocks noChangeAspect="1"/>
          </p:cNvPicPr>
          <p:nvPr userDrawn="1"/>
        </p:nvPicPr>
        <p:blipFill>
          <a:blip r:embed="rId2"/>
          <a:srcRect l="64187" t="33437"/>
          <a:stretch>
            <a:fillRect/>
          </a:stretch>
        </p:blipFill>
        <p:spPr>
          <a:xfrm rot="16200000">
            <a:off x="469265" y="3389630"/>
            <a:ext cx="2992877" cy="3960000"/>
          </a:xfrm>
          <a:prstGeom prst="rect">
            <a:avLst/>
          </a:prstGeom>
        </p:spPr>
      </p:pic>
      <p:pic>
        <p:nvPicPr>
          <p:cNvPr id="2" name="图片 1" descr="E:\1.设计资源-标题要多长有多长\PPT类型设计模板风格合辑（PP000）\(0.DOCER\通用模板\待编辑\1.png1"/>
          <p:cNvPicPr>
            <a:picLocks noChangeAspect="1"/>
          </p:cNvPicPr>
          <p:nvPr userDrawn="1"/>
        </p:nvPicPr>
        <p:blipFill>
          <a:blip r:embed="rId3"/>
          <a:srcRect l="68719" t="30222"/>
          <a:stretch>
            <a:fillRect/>
          </a:stretch>
        </p:blipFill>
        <p:spPr>
          <a:xfrm rot="16200000" flipH="1" flipV="1">
            <a:off x="9047685" y="-828610"/>
            <a:ext cx="2292079" cy="396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9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jpe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jpeg"/><Relationship Id="rId1" Type="http://schemas.openxmlformats.org/officeDocument/2006/relationships/image" Target="../media/image5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tags" Target="../tags/tag1.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jpe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TextBox 30"/>
          <p:cNvSpPr txBox="1"/>
          <p:nvPr/>
        </p:nvSpPr>
        <p:spPr>
          <a:xfrm>
            <a:off x="3490595" y="3860800"/>
            <a:ext cx="5212080" cy="521970"/>
          </a:xfrm>
          <a:prstGeom prst="rect">
            <a:avLst/>
          </a:prstGeom>
          <a:noFill/>
        </p:spPr>
        <p:txBody>
          <a:bodyPr wrap="square" rtlCol="0">
            <a:spAutoFit/>
          </a:bodyPr>
          <a:p>
            <a:pPr algn="ctr"/>
            <a:r>
              <a:rPr lang="zh-CN" sz="2800" b="1">
                <a:solidFill>
                  <a:srgbClr val="7E5224"/>
                </a:solidFill>
                <a:latin typeface="微软雅黑" panose="020B0503020204020204" charset="-122"/>
                <a:ea typeface="微软雅黑" panose="020B0503020204020204" charset="-122"/>
                <a:cs typeface="Raleway" panose="020B0503030101060003" charset="0"/>
              </a:rPr>
              <a:t>上海交通大学出版社</a:t>
            </a:r>
            <a:endParaRPr lang="zh-CN" sz="2800" b="1">
              <a:solidFill>
                <a:srgbClr val="7E5224"/>
              </a:solidFill>
              <a:latin typeface="微软雅黑" panose="020B0503020204020204" charset="-122"/>
              <a:ea typeface="微软雅黑" panose="020B0503020204020204" charset="-122"/>
              <a:cs typeface="Raleway" panose="020B0503030101060003" charset="0"/>
            </a:endParaRPr>
          </a:p>
        </p:txBody>
      </p:sp>
      <p:sp>
        <p:nvSpPr>
          <p:cNvPr id="52" name="TextBox 29"/>
          <p:cNvSpPr txBox="1"/>
          <p:nvPr/>
        </p:nvSpPr>
        <p:spPr>
          <a:xfrm>
            <a:off x="2118995" y="2141220"/>
            <a:ext cx="7953375" cy="1106805"/>
          </a:xfrm>
          <a:prstGeom prst="rect">
            <a:avLst/>
          </a:prstGeom>
          <a:noFill/>
          <a:effectLst/>
        </p:spPr>
        <p:txBody>
          <a:bodyPr wrap="square" rtlCol="0">
            <a:spAutoFit/>
          </a:bodyPr>
          <a:p>
            <a:pPr algn="ctr"/>
            <a:r>
              <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rPr>
              <a:t>婴幼儿抚触与按摩</a:t>
            </a:r>
            <a:endParaRPr lang="en-US" altLang="zh-CN" sz="66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42570" y="582295"/>
            <a:ext cx="10814685" cy="6123940"/>
          </a:xfrm>
          <a:prstGeom prst="rect">
            <a:avLst/>
          </a:prstGeom>
          <a:noFill/>
          <a:effectLst/>
        </p:spPr>
        <p:txBody>
          <a:bodyPr wrap="square" rtlCol="0">
            <a:spAutoFit/>
          </a:bodyPr>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【动作要领】</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术者用拇指桡侧缘或罗纹面，或食、中指罗纹面附着于一定的部位或穴位上，而后作肘关节的伸屈运动，带动腕、掌、指，使指面作单方向直线移动，不宜歪斜。</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【动作要求】</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用力柔和均匀，轻快连续，一拂而过，以推后皮肤表面不发红为佳。有节律，频率大约200～300次／分。可配用适量介质。</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【应用】本法主用于线穴、面穴等小儿特定穴的操作，如推三关、推大肠、推肝经、推肺经等。有调阴阳、和脏腑等作用。在某些穴位上推动的方向与补泻有关，应根据不同部位和穴位而定。</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709930" y="85725"/>
            <a:ext cx="6096000" cy="521970"/>
          </a:xfrm>
          <a:prstGeom prst="rect">
            <a:avLst/>
          </a:prstGeom>
          <a:noFill/>
        </p:spPr>
        <p:txBody>
          <a:bodyPr wrap="square" rtlCol="0" anchor="t">
            <a:spAutoFit/>
          </a:bodyPr>
          <a:p>
            <a:r>
              <a:rPr lang="zh-CN" altLang="en-US" sz="2800" b="1" spc="600" dirty="0">
                <a:latin typeface="微软雅黑" panose="020B0503020204020204" charset="-122"/>
                <a:ea typeface="微软雅黑" panose="020B0503020204020204" charset="-122"/>
                <a:cs typeface="Raleway" panose="020B0503030101060003" charset="0"/>
                <a:sym typeface="+mn-ea"/>
              </a:rPr>
              <a:t>（一）直推法</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29.精宁</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位置：手背部第四、五掌骨歧缝间。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操作：以指甲掐，称掐精宁。</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次数：掐5～10次。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主治：痰喘气急、干呕、疳积等。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精宁能行气、破结、化痰，可用于痰食积聚、痰喘气急、干呕、疳积等症。体质虚弱者慎用本法，如需用时，可与补脾经、推三关、捏脊等合用。本穴也能醒神开窍，可用于急惊昏厥，常与掐威灵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2291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sym typeface="+mn-ea"/>
              </a:rPr>
              <a:t>30.外八卦</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位置：手背部外劳宫周围，与内八卦相对处。</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操作：以拇指推运，称运外八卦。</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次数：100～300次。</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主治：胸闷、腹胀、便结等。</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临床应用：运外八卦能宽胸理气、通滞散结，可用于胸闷、腹胀、便结等症，常与摩腹、推揉膻中等穴合用。</a:t>
            </a:r>
            <a:endParaRPr sz="2400" b="1" spc="600" dirty="0">
              <a:latin typeface="微软雅黑" panose="020B0503020204020204" charset="-122"/>
              <a:ea typeface="微软雅黑" panose="020B0503020204020204" charset="-122"/>
              <a:cs typeface="Raleway" panose="020B0503030101060003" charset="0"/>
              <a:sym typeface="+mn-ea"/>
            </a:endParaRPr>
          </a:p>
        </p:txBody>
      </p:sp>
      <p:sp>
        <p:nvSpPr>
          <p:cNvPr id="2" name="文本框 1"/>
          <p:cNvSpPr txBox="1"/>
          <p:nvPr/>
        </p:nvSpPr>
        <p:spPr>
          <a:xfrm>
            <a:off x="337820" y="38100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sym typeface="+mn-ea"/>
              </a:rPr>
              <a:t>31.一窝风</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位置：手背腕横纹正中凹陷处。</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操作：以拇指指端揉，称揉一窝风。</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次数：100～300次。</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主治：胀痛、肠鸣、关节痹痛、伤风感冒等。</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 临床应用：揉一窝风能温中行气、止痹痛、利关节。可用于受寒、食积等原因引起的腹痛等症，常与拿肚角、推三关、揉中脘等穴合用。另外，本穴也能发散风寒、宣通表里，对寒滞经络引起的痹痛或感冒风寒等症也有效。</a:t>
            </a:r>
            <a:endParaRPr sz="2400" b="1" spc="600" dirty="0">
              <a:latin typeface="微软雅黑" panose="020B0503020204020204" charset="-122"/>
              <a:ea typeface="微软雅黑" panose="020B0503020204020204" charset="-122"/>
              <a:cs typeface="Raleway" panose="020B0503030101060003" charset="0"/>
              <a:sym typeface="+mn-ea"/>
            </a:endParaRPr>
          </a:p>
        </p:txBody>
      </p:sp>
      <p:sp>
        <p:nvSpPr>
          <p:cNvPr id="2" name="文本框 1"/>
          <p:cNvSpPr txBox="1"/>
          <p:nvPr/>
        </p:nvSpPr>
        <p:spPr>
          <a:xfrm>
            <a:off x="422910" y="1365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sym typeface="+mn-ea"/>
              </a:rPr>
              <a:t>32.膊阳池</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位置：在前臂背面，腕背横纹中点上3寸处。</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操作：以拇指指端揉，称揉膊阳池；以拇指指甲掐，称掐膊阳池。</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次数：揉100～300次；掐5次。</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主治：头痛、便秘、尿赤等。</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临床应用：揉、掐膊阳池能止头痛、通大便、利小便，可用于感冒头痛、小便短少赤涩等症，常与其他解表利尿手法合用。本穴对大便秘结疗效较好，但禁用于大便滑泻者。</a:t>
            </a:r>
            <a:endParaRPr sz="2400" b="1" spc="600" dirty="0">
              <a:latin typeface="微软雅黑" panose="020B0503020204020204" charset="-122"/>
              <a:ea typeface="微软雅黑" panose="020B0503020204020204" charset="-122"/>
              <a:cs typeface="Raleway" panose="020B0503030101060003" charset="0"/>
              <a:sym typeface="+mn-ea"/>
            </a:endParaRPr>
          </a:p>
        </p:txBody>
      </p:sp>
      <p:sp>
        <p:nvSpPr>
          <p:cNvPr id="2" name="文本框 1"/>
          <p:cNvSpPr txBox="1"/>
          <p:nvPr/>
        </p:nvSpPr>
        <p:spPr>
          <a:xfrm>
            <a:off x="269875" y="34163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394335"/>
            <a:ext cx="1233741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33.三关</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位置：前臂桡侧缘，从手腕阳池至肘部曲池成一直线。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操作：以拇指桡侧面或食、中指指面自腕推向肘，称推三关，或称推上三关；屈患儿拇指，自拇指桡侧推向肘，称大推三关。（图4-80）</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412740" y="2014855"/>
            <a:ext cx="6164580"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主治：气血虚弱、病后体弱、阳虚肢冷、腹痛、腹泻、疹出不透及感冒风寒等一切虚、寒病证。</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推三关性温热，能益气行血、温阳散寒、发汗解表，主治一切虚寒病症，对非虚寒病证者慎用。可用于气血虚弱、命门火衰、下元虚冷、阳气不足引起的四肢厥冷、面色无华、食欲不振、疳积、吐泻等症，常与补脾经、补肾经、揉丹田、摩腹、捏脊等穴合用；亦可用于感冒风寒，怕冷无汗或疹出不透等症，常与清肺经、掐揉二扇门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403985" y="6322695"/>
            <a:ext cx="241744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4-80</a:t>
            </a:r>
            <a:endParaRPr lang="en-US" altLang="en-US" b="0">
              <a:latin typeface="Times New Roman" panose="02020603050405020304" charset="0"/>
              <a:cs typeface="方正书宋_GBK" charset="0"/>
            </a:endParaRPr>
          </a:p>
        </p:txBody>
      </p:sp>
      <p:pic>
        <p:nvPicPr>
          <p:cNvPr id="25" name="图片 81" descr="13推三关"/>
          <p:cNvPicPr>
            <a:picLocks noChangeAspect="1"/>
          </p:cNvPicPr>
          <p:nvPr/>
        </p:nvPicPr>
        <p:blipFill>
          <a:blip r:embed="rId1"/>
          <a:srcRect l="11414" t="6927" r="5435" b="19693"/>
          <a:stretch>
            <a:fillRect/>
          </a:stretch>
        </p:blipFill>
        <p:spPr>
          <a:xfrm>
            <a:off x="97790" y="2222500"/>
            <a:ext cx="4620260" cy="3850005"/>
          </a:xfrm>
          <a:prstGeom prst="rect">
            <a:avLst/>
          </a:prstGeom>
          <a:noFill/>
          <a:ln>
            <a:noFill/>
          </a:ln>
        </p:spPr>
      </p:pic>
      <p:sp>
        <p:nvSpPr>
          <p:cNvPr id="2" name="文本框 1"/>
          <p:cNvSpPr txBox="1"/>
          <p:nvPr/>
        </p:nvSpPr>
        <p:spPr>
          <a:xfrm>
            <a:off x="0" y="-6604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532130"/>
            <a:ext cx="1211897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34.六腑</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位置：前臂尺侧，从肘部少海至手腕阴池成一直线。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操作：以拇指或食、中指面自肘推向腕部，称推六腑或退六腑（图4-82）或退下六腑。</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513580" y="2025015"/>
            <a:ext cx="7445375"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主治：一切实热病证，如高热、烦渴、惊风、咽痛、木舌、腮腺炎和大便秘结等。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临床应用：退六腑性寒凉，能清热、凉血、解毒，可用于一切实热病证，对温病邪入营血、脏腑郁热积滞、壮热烦渴及肿毒等证皆可用。常与清肺经、清心经、清肝经、推脊等穴合用。</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本法与推三关为大凉大热之法，可单用，亦可合用。若患儿气虚体弱，畏寒怕冷，可单用推三关，如高热烦渴，可单用退六腑。而两穴合用能平衡阴阳，防止大凉大热，伤其正气。如寒热夹杂，以热为主，则可以退六腑与推三关总次数之比为3：1；若以寒为重，则可以推三关与退六腑次数之比为3：1。</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393825" y="6283325"/>
            <a:ext cx="241744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4-82</a:t>
            </a:r>
            <a:endParaRPr lang="en-US" altLang="en-US" b="0">
              <a:latin typeface="Times New Roman" panose="02020603050405020304" charset="0"/>
              <a:cs typeface="方正书宋_GBK" charset="0"/>
            </a:endParaRPr>
          </a:p>
        </p:txBody>
      </p:sp>
      <p:pic>
        <p:nvPicPr>
          <p:cNvPr id="22" name="图片 83" descr="12退六腑"/>
          <p:cNvPicPr>
            <a:picLocks noChangeAspect="1"/>
          </p:cNvPicPr>
          <p:nvPr/>
        </p:nvPicPr>
        <p:blipFill>
          <a:blip r:embed="rId1"/>
          <a:srcRect l="12062" t="1373" r="5447" b="18681"/>
          <a:stretch>
            <a:fillRect/>
          </a:stretch>
        </p:blipFill>
        <p:spPr>
          <a:xfrm>
            <a:off x="276225" y="2360295"/>
            <a:ext cx="4112260" cy="3923030"/>
          </a:xfrm>
          <a:prstGeom prst="rect">
            <a:avLst/>
          </a:prstGeom>
          <a:noFill/>
          <a:ln>
            <a:noFill/>
          </a:ln>
        </p:spPr>
      </p:pic>
      <p:sp>
        <p:nvSpPr>
          <p:cNvPr id="2" name="文本框 1"/>
          <p:cNvSpPr txBox="1"/>
          <p:nvPr/>
        </p:nvSpPr>
        <p:spPr>
          <a:xfrm>
            <a:off x="0" y="7175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73025" y="196850"/>
            <a:ext cx="1211897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35.清天河水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位置：前臂掌面正中，从腕部总筋至肘部洪池（曲泽）成一直线。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操作：以食、中二指指腹自腕推向肘部，称推天河水，或称清天河水（图4-84）；用食、中二指沾水自总筋处一起一落弹打如弹琴状，直至洪池，同时一面用口吹气随之，称打马过天河。</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453255" y="2775585"/>
            <a:ext cx="7445375"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主治：外感发热、潮热，内热、烦躁不安等一切热证。</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清天河水性微凉，较平和，能清热解表、泻火除烦，可用于一切热证，若用于外感发热，常与清肺经、推攒竹、推坎宫、揉太阳等穴合用；若用于五心烦热、口燥咽干、唇舌生疮等内热，可与清心经、清肝经、揉涌泉等穴合用。打马过天河清热之力大于清天河水，多用于实热、高热等症。</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414145" y="6521450"/>
            <a:ext cx="2632075" cy="153670"/>
          </a:xfrm>
          <a:prstGeom prst="rect">
            <a:avLst/>
          </a:prstGeom>
          <a:noFill/>
          <a:ln w="9525">
            <a:noFill/>
          </a:ln>
        </p:spPr>
        <p:txBody>
          <a:bodyPr wrap="square">
            <a:no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4-84</a:t>
            </a:r>
            <a:endParaRPr lang="en-US" altLang="en-US" b="0">
              <a:latin typeface="Times New Roman" panose="02020603050405020304" charset="0"/>
              <a:cs typeface="方正书宋_GBK" charset="0"/>
            </a:endParaRPr>
          </a:p>
        </p:txBody>
      </p:sp>
      <p:pic>
        <p:nvPicPr>
          <p:cNvPr id="20" name="图片 85" descr="11清天河水"/>
          <p:cNvPicPr>
            <a:picLocks noChangeAspect="1"/>
          </p:cNvPicPr>
          <p:nvPr/>
        </p:nvPicPr>
        <p:blipFill>
          <a:blip r:embed="rId1"/>
          <a:srcRect l="9557" t="2666" r="4095" b="22946"/>
          <a:stretch>
            <a:fillRect/>
          </a:stretch>
        </p:blipFill>
        <p:spPr>
          <a:xfrm>
            <a:off x="73025" y="2775585"/>
            <a:ext cx="4159885" cy="3745865"/>
          </a:xfrm>
          <a:prstGeom prst="rect">
            <a:avLst/>
          </a:prstGeom>
          <a:noFill/>
          <a:ln>
            <a:noFill/>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341503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1.箕门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位置：大腿内侧，自膝盖内上角至腹股沟中点成一直线。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操作：以食、中二指自膝盖内上角向腹股沟部作直推，称推箕门。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次数：100～300次。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主治：小便赤涩不利、尿闭、水泻等。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临床应用：箕门穴性平和，有较好的利尿作用。可用于尿储留，常可与揉丹田、按揉三阴交等穴合用；用于小便赤涩不利，常与清小肠穴合用。</a:t>
            </a:r>
            <a:endParaRPr sz="24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193802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2.百虫</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位置：膝上内侧肌肉丰厚处。（点状穴位）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操作：按或拿或揉，称按百虫或拿百虫或揉百虫（图4-86）。</a:t>
            </a:r>
            <a:endParaRPr sz="2400" b="1" spc="600" dirty="0">
              <a:latin typeface="微软雅黑" panose="020B0503020204020204" charset="-122"/>
              <a:ea typeface="微软雅黑" panose="020B0503020204020204" charset="-122"/>
              <a:cs typeface="Raleway" panose="020B0503030101060003" charset="0"/>
            </a:endParaRPr>
          </a:p>
        </p:txBody>
      </p:sp>
      <p:pic>
        <p:nvPicPr>
          <p:cNvPr id="101" name="图片 87" descr="03按揉百虫"/>
          <p:cNvPicPr>
            <a:picLocks noChangeAspect="1"/>
          </p:cNvPicPr>
          <p:nvPr/>
        </p:nvPicPr>
        <p:blipFill>
          <a:blip r:embed="rId1"/>
          <a:stretch>
            <a:fillRect/>
          </a:stretch>
        </p:blipFill>
        <p:spPr>
          <a:xfrm>
            <a:off x="441960" y="2699385"/>
            <a:ext cx="3766185" cy="3670300"/>
          </a:xfrm>
          <a:prstGeom prst="rect">
            <a:avLst/>
          </a:prstGeom>
          <a:noFill/>
          <a:ln>
            <a:noFill/>
          </a:ln>
        </p:spPr>
      </p:pic>
      <p:sp>
        <p:nvSpPr>
          <p:cNvPr id="100" name="文本框 99"/>
          <p:cNvSpPr txBox="1"/>
          <p:nvPr/>
        </p:nvSpPr>
        <p:spPr>
          <a:xfrm>
            <a:off x="1511300" y="636968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4-86</a:t>
            </a:r>
            <a:endParaRPr lang="en-US" altLang="en-US" b="0">
              <a:latin typeface="Times New Roman" panose="02020603050405020304" charset="0"/>
              <a:cs typeface="方正书宋_GBK" charset="0"/>
            </a:endParaRPr>
          </a:p>
        </p:txBody>
      </p:sp>
      <p:sp>
        <p:nvSpPr>
          <p:cNvPr id="2" name="文本框 1"/>
          <p:cNvSpPr txBox="1"/>
          <p:nvPr/>
        </p:nvSpPr>
        <p:spPr>
          <a:xfrm>
            <a:off x="5218430" y="3110230"/>
            <a:ext cx="6175375" cy="2306955"/>
          </a:xfrm>
          <a:prstGeom prst="rect">
            <a:avLst/>
          </a:prstGeom>
          <a:noFill/>
          <a:ln w="9525">
            <a:noFill/>
          </a:ln>
        </p:spPr>
        <p:txBody>
          <a:bodyPr wrap="square">
            <a:spAutoFit/>
          </a:bodyPr>
          <a:p>
            <a:pPr indent="271780"/>
            <a:r>
              <a:rPr lang="zh-CN" sz="2400" b="1">
                <a:latin typeface="微软雅黑" panose="020B0503020204020204" charset="-122"/>
                <a:ea typeface="微软雅黑" panose="020B0503020204020204" charset="-122"/>
                <a:cs typeface="微软雅黑" panose="020B0503020204020204" charset="-122"/>
              </a:rPr>
              <a:t>次数：</a:t>
            </a:r>
            <a:r>
              <a:rPr lang="en-US" sz="2400" b="1">
                <a:latin typeface="微软雅黑" panose="020B0503020204020204" charset="-122"/>
                <a:ea typeface="微软雅黑" panose="020B0503020204020204" charset="-122"/>
                <a:cs typeface="微软雅黑" panose="020B0503020204020204" charset="-122"/>
              </a:rPr>
              <a:t>5</a:t>
            </a:r>
            <a:r>
              <a:rPr lang="zh-CN" sz="2400" b="1">
                <a:latin typeface="微软雅黑" panose="020B0503020204020204" charset="-122"/>
                <a:ea typeface="微软雅黑" panose="020B0503020204020204" charset="-122"/>
                <a:cs typeface="微软雅黑" panose="020B0503020204020204" charset="-122"/>
              </a:rPr>
              <a:t>～</a:t>
            </a:r>
            <a:r>
              <a:rPr lang="en-US" sz="2400" b="1">
                <a:latin typeface="微软雅黑" panose="020B0503020204020204" charset="-122"/>
                <a:ea typeface="微软雅黑" panose="020B0503020204020204" charset="-122"/>
                <a:cs typeface="微软雅黑" panose="020B0503020204020204" charset="-122"/>
              </a:rPr>
              <a:t>10</a:t>
            </a:r>
            <a:r>
              <a:rPr lang="zh-CN" sz="2400" b="1">
                <a:latin typeface="微软雅黑" panose="020B0503020204020204" charset="-122"/>
                <a:ea typeface="微软雅黑" panose="020B0503020204020204" charset="-122"/>
                <a:cs typeface="微软雅黑" panose="020B0503020204020204" charset="-122"/>
              </a:rPr>
              <a:t>次。主治：四肢抽搐、下肢痿癖。临床应用：按、拿百虫能通经络、止抽搐，可用于下肢痹痛和瘫痪等症，常与拿委中、按揉足三里、揉解溪等穴合用。若用于惊风、抽搐，手法刺激宜强。</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193802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3.足三里</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位置：膝关节外膝眼下3寸，胫骨前嵴外一横指。</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操作：以拇指指端按揉，称按揉足三里。（图4-88）</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1511300" y="636968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4-88</a:t>
            </a:r>
            <a:endParaRPr lang="en-US" altLang="en-US" b="0">
              <a:latin typeface="Times New Roman" panose="02020603050405020304" charset="0"/>
              <a:cs typeface="方正书宋_GBK" charset="0"/>
            </a:endParaRPr>
          </a:p>
        </p:txBody>
      </p:sp>
      <p:sp>
        <p:nvSpPr>
          <p:cNvPr id="2" name="文本框 1"/>
          <p:cNvSpPr txBox="1"/>
          <p:nvPr/>
        </p:nvSpPr>
        <p:spPr>
          <a:xfrm>
            <a:off x="4964430" y="2583815"/>
            <a:ext cx="6175375" cy="4154170"/>
          </a:xfrm>
          <a:prstGeom prst="rect">
            <a:avLst/>
          </a:prstGeom>
          <a:noFill/>
          <a:ln w="9525">
            <a:noFill/>
          </a:ln>
        </p:spPr>
        <p:txBody>
          <a:bodyPr wrap="square">
            <a:spAutoFit/>
          </a:bodyPr>
          <a:p>
            <a:pPr indent="271780"/>
            <a:r>
              <a:rPr sz="2400" b="1">
                <a:latin typeface="微软雅黑" panose="020B0503020204020204" charset="-122"/>
                <a:ea typeface="微软雅黑" panose="020B0503020204020204" charset="-122"/>
                <a:cs typeface="微软雅黑" panose="020B0503020204020204" charset="-122"/>
              </a:rPr>
              <a:t>次数：50～100次。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主治：腹胀、腹痛、泄泻呕吐、下肢痿痹等证。</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本穴能健脾和胃、调中理气、导滞通络，是治疗消化系统疾病的主穴。用于腹胀、腹痛，常与摩腹、揉脾俞等穴合用；用于呕吐，常与推天柱骨、分腹阴阳等穴合用；用于脾虚腹泻，常与推上七节骨、补大肠等穴合用；亦与捏脊、摩腹合用，作为小儿保健常规手法；用于下肢痿痹证，可辅局部成人手法。</a:t>
            </a:r>
            <a:endParaRPr sz="2400" b="1">
              <a:latin typeface="微软雅黑" panose="020B0503020204020204" charset="-122"/>
              <a:ea typeface="微软雅黑" panose="020B0503020204020204" charset="-122"/>
              <a:cs typeface="微软雅黑" panose="020B0503020204020204" charset="-122"/>
            </a:endParaRPr>
          </a:p>
        </p:txBody>
      </p:sp>
      <p:pic>
        <p:nvPicPr>
          <p:cNvPr id="4" name="图片 89" descr="08按揉足三里"/>
          <p:cNvPicPr>
            <a:picLocks noChangeAspect="1"/>
          </p:cNvPicPr>
          <p:nvPr/>
        </p:nvPicPr>
        <p:blipFill>
          <a:blip r:embed="rId1"/>
          <a:stretch>
            <a:fillRect/>
          </a:stretch>
        </p:blipFill>
        <p:spPr>
          <a:xfrm>
            <a:off x="549275" y="2461260"/>
            <a:ext cx="3529965" cy="3801110"/>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94995" y="935355"/>
            <a:ext cx="10257790" cy="1383665"/>
          </a:xfrm>
          <a:prstGeom prst="rect">
            <a:avLst/>
          </a:prstGeom>
          <a:noFill/>
          <a:effectLst/>
        </p:spPr>
        <p:txBody>
          <a:bodyPr wrap="square" rtlCol="0">
            <a:spAutoFit/>
          </a:bodyPr>
          <a:p>
            <a:r>
              <a:rPr lang="zh-CN" altLang="en-US" sz="2800" b="1" spc="600" dirty="0">
                <a:latin typeface="微软雅黑" panose="020B0503020204020204" charset="-122"/>
                <a:ea typeface="微软雅黑" panose="020B0503020204020204" charset="-122"/>
                <a:cs typeface="Raleway" panose="020B0503030101060003" charset="0"/>
              </a:rPr>
              <a:t>（二）旋推法</a:t>
            </a:r>
            <a:endParaRPr lang="zh-CN" altLang="en-US" sz="2800" b="1" spc="600" dirty="0">
              <a:latin typeface="微软雅黑" panose="020B0503020204020204" charset="-122"/>
              <a:ea typeface="微软雅黑" panose="020B0503020204020204" charset="-122"/>
              <a:cs typeface="Raleway" panose="020B0503030101060003" charset="0"/>
            </a:endParaRPr>
          </a:p>
          <a:p>
            <a:r>
              <a:rPr lang="zh-CN" altLang="en-US" sz="2800" b="1" spc="600" dirty="0">
                <a:latin typeface="微软雅黑" panose="020B0503020204020204" charset="-122"/>
                <a:ea typeface="微软雅黑" panose="020B0503020204020204" charset="-122"/>
                <a:cs typeface="Raleway" panose="020B0503030101060003" charset="0"/>
              </a:rPr>
              <a:t>用拇指指面在穴位表皮上作环形旋转推动的手法称为旋推法（图4-2）。</a:t>
            </a:r>
            <a:endParaRPr lang="zh-CN" altLang="en-US" sz="2800" b="1" spc="600" dirty="0">
              <a:latin typeface="微软雅黑" panose="020B0503020204020204" charset="-122"/>
              <a:ea typeface="微软雅黑" panose="020B0503020204020204" charset="-122"/>
              <a:cs typeface="Raleway" panose="020B0503030101060003" charset="0"/>
            </a:endParaRPr>
          </a:p>
        </p:txBody>
      </p:sp>
      <p:pic>
        <p:nvPicPr>
          <p:cNvPr id="46" name="图片 3" descr="旋推法"/>
          <p:cNvPicPr>
            <a:picLocks noChangeAspect="1"/>
          </p:cNvPicPr>
          <p:nvPr/>
        </p:nvPicPr>
        <p:blipFill>
          <a:blip r:embed="rId1"/>
          <a:stretch>
            <a:fillRect/>
          </a:stretch>
        </p:blipFill>
        <p:spPr>
          <a:xfrm>
            <a:off x="2240280" y="2490470"/>
            <a:ext cx="6047740" cy="3764915"/>
          </a:xfrm>
          <a:prstGeom prst="rect">
            <a:avLst/>
          </a:prstGeom>
          <a:noFill/>
          <a:ln>
            <a:noFill/>
          </a:ln>
        </p:spPr>
      </p:pic>
      <p:sp>
        <p:nvSpPr>
          <p:cNvPr id="100" name="文本框 99"/>
          <p:cNvSpPr txBox="1"/>
          <p:nvPr/>
        </p:nvSpPr>
        <p:spPr>
          <a:xfrm>
            <a:off x="8288020" y="5887085"/>
            <a:ext cx="129857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4-2</a:t>
            </a:r>
            <a:endParaRPr lang="en-US" altLang="en-US" b="0">
              <a:latin typeface="Times New Roman" panose="02020603050405020304" charset="0"/>
              <a:cs typeface="方正书宋_GBK" charset="0"/>
            </a:endParaRPr>
          </a:p>
        </p:txBody>
      </p:sp>
      <p:sp>
        <p:nvSpPr>
          <p:cNvPr id="2" name="文本框 1"/>
          <p:cNvSpPr txBox="1"/>
          <p:nvPr/>
        </p:nvSpPr>
        <p:spPr>
          <a:xfrm>
            <a:off x="690245" y="290195"/>
            <a:ext cx="6096000" cy="645160"/>
          </a:xfrm>
          <a:prstGeom prst="rect">
            <a:avLst/>
          </a:prstGeom>
          <a:noFill/>
        </p:spPr>
        <p:txBody>
          <a:bodyPr wrap="square" rtlCol="0" anchor="t">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415417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4.丰隆</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位置：小腿外侧，外踝尖上8寸，胫骨前缘外侧1寸5分，胫腓骨之间。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操作：以拇指或中指端揉，称揉丰隆。</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次数：50～100次。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主治：咳嗽、痰鸣、气喘。</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临床应用：揉丰隆能和胃气，化痰湿。可用痰涎壅盛、咳嗽、气喘等症，常与揉膻中、揉肺俞、运内八卦等穴合用。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按：丰隆，亦为成人穴位，属足阳明胃经，为胃经的络穴。主治咳嗽、痰多、哮喘、头痛、眩晕、癫狂痫、下肢痿痹等。</a:t>
            </a:r>
            <a:endParaRPr sz="24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193802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5.三阴交</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位置：小腿内侧，内踝尖上3寸，胫骨后缘。</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操作：以拇指或食指端揉，称按揉三阴交（图4-90）。</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1511300" y="636968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4-90</a:t>
            </a:r>
            <a:endParaRPr lang="en-US" altLang="en-US" b="0">
              <a:latin typeface="Times New Roman" panose="02020603050405020304" charset="0"/>
              <a:cs typeface="方正书宋_GBK" charset="0"/>
            </a:endParaRPr>
          </a:p>
        </p:txBody>
      </p:sp>
      <p:sp>
        <p:nvSpPr>
          <p:cNvPr id="2" name="文本框 1"/>
          <p:cNvSpPr txBox="1"/>
          <p:nvPr/>
        </p:nvSpPr>
        <p:spPr>
          <a:xfrm>
            <a:off x="5412105" y="2700655"/>
            <a:ext cx="6175375" cy="3415030"/>
          </a:xfrm>
          <a:prstGeom prst="rect">
            <a:avLst/>
          </a:prstGeom>
          <a:noFill/>
          <a:ln w="9525">
            <a:noFill/>
          </a:ln>
        </p:spPr>
        <p:txBody>
          <a:bodyPr wrap="square">
            <a:sp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主治：遗尿、癃闭、小便频数、涩痛不利、下肢痹痛等。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按揉三阴交能通血脉、活经络、疏下焦、利湿热、通调水道，亦能健脾胃、助运化等，是治疗泌尿系统疾病的主穴。可用于遗尿、尿闭、小便不利，常与揉丹田、推箕门、推肾经等穴合用。亦可用于下肢痹痛。</a:t>
            </a:r>
            <a:endParaRPr sz="2400" b="1">
              <a:latin typeface="微软雅黑" panose="020B0503020204020204" charset="-122"/>
              <a:ea typeface="微软雅黑" panose="020B0503020204020204" charset="-122"/>
              <a:cs typeface="微软雅黑" panose="020B0503020204020204" charset="-122"/>
            </a:endParaRPr>
          </a:p>
        </p:txBody>
      </p:sp>
      <p:pic>
        <p:nvPicPr>
          <p:cNvPr id="97" name="图片 91" descr="06揉三阴交"/>
          <p:cNvPicPr>
            <a:picLocks noChangeAspect="1"/>
          </p:cNvPicPr>
          <p:nvPr/>
        </p:nvPicPr>
        <p:blipFill>
          <a:blip r:embed="rId1"/>
          <a:stretch>
            <a:fillRect/>
          </a:stretch>
        </p:blipFill>
        <p:spPr>
          <a:xfrm>
            <a:off x="194945" y="2515235"/>
            <a:ext cx="4740275" cy="3497580"/>
          </a:xfrm>
          <a:prstGeom prst="rect">
            <a:avLst/>
          </a:prstGeom>
          <a:noFill/>
          <a:ln>
            <a:noFill/>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193802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lang="en-US" sz="2400" b="1" spc="600" dirty="0">
                <a:latin typeface="微软雅黑" panose="020B0503020204020204" charset="-122"/>
                <a:ea typeface="微软雅黑" panose="020B0503020204020204" charset="-122"/>
                <a:cs typeface="Raleway" panose="020B0503030101060003" charset="0"/>
              </a:rPr>
              <a:t>6</a:t>
            </a:r>
            <a:r>
              <a:rPr sz="2400" b="1" spc="600" dirty="0">
                <a:latin typeface="微软雅黑" panose="020B0503020204020204" charset="-122"/>
                <a:ea typeface="微软雅黑" panose="020B0503020204020204" charset="-122"/>
                <a:cs typeface="Raleway" panose="020B0503030101060003" charset="0"/>
              </a:rPr>
              <a:t>.委中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位置：膝后，腘窝中央，两大筋之间。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操作：以食指指端提拿钩拔腘窝中筋腱，称拿委中（图4-92）。</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1511300" y="636968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4-92</a:t>
            </a:r>
            <a:endParaRPr lang="en-US" altLang="en-US" b="0">
              <a:latin typeface="Times New Roman" panose="02020603050405020304" charset="0"/>
              <a:cs typeface="方正书宋_GBK" charset="0"/>
            </a:endParaRPr>
          </a:p>
        </p:txBody>
      </p:sp>
      <p:sp>
        <p:nvSpPr>
          <p:cNvPr id="2" name="文本框 1"/>
          <p:cNvSpPr txBox="1"/>
          <p:nvPr/>
        </p:nvSpPr>
        <p:spPr>
          <a:xfrm>
            <a:off x="5412105" y="2700655"/>
            <a:ext cx="6175375" cy="2306955"/>
          </a:xfrm>
          <a:prstGeom prst="rect">
            <a:avLst/>
          </a:prstGeom>
          <a:noFill/>
          <a:ln w="9525">
            <a:noFill/>
          </a:ln>
        </p:spPr>
        <p:txBody>
          <a:bodyPr wrap="square">
            <a:spAutoFit/>
          </a:bodyPr>
          <a:p>
            <a:pPr indent="271780"/>
            <a:r>
              <a:rPr sz="2400" b="1">
                <a:latin typeface="微软雅黑" panose="020B0503020204020204" charset="-122"/>
                <a:ea typeface="微软雅黑" panose="020B0503020204020204" charset="-122"/>
                <a:cs typeface="微软雅黑" panose="020B0503020204020204" charset="-122"/>
              </a:rPr>
              <a:t>次数：5次。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主治：惊风抽搐、下肢痿软。</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临床应用：拿委中，可用于惊风抽搐，常与按百虫、掐老龙等穴合用；用于下肢痿软，常与按揉足三里、按揉股四头肌和胫前肌等合用。</a:t>
            </a:r>
            <a:endParaRPr sz="2400" b="1">
              <a:latin typeface="微软雅黑" panose="020B0503020204020204" charset="-122"/>
              <a:ea typeface="微软雅黑" panose="020B0503020204020204" charset="-122"/>
              <a:cs typeface="微软雅黑" panose="020B0503020204020204" charset="-122"/>
            </a:endParaRPr>
          </a:p>
        </p:txBody>
      </p:sp>
      <p:pic>
        <p:nvPicPr>
          <p:cNvPr id="14" name="图片 93" descr="04拿委中"/>
          <p:cNvPicPr>
            <a:picLocks noChangeAspect="1"/>
          </p:cNvPicPr>
          <p:nvPr/>
        </p:nvPicPr>
        <p:blipFill>
          <a:blip r:embed="rId1"/>
          <a:stretch>
            <a:fillRect/>
          </a:stretch>
        </p:blipFill>
        <p:spPr>
          <a:xfrm>
            <a:off x="212725" y="2345055"/>
            <a:ext cx="4715510" cy="3877945"/>
          </a:xfrm>
          <a:prstGeom prst="rect">
            <a:avLst/>
          </a:prstGeom>
          <a:noFill/>
          <a:ln>
            <a:noFill/>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341503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a:t>
            </a:r>
            <a:r>
              <a:rPr lang="en-US" sz="2400" b="1" spc="600" dirty="0">
                <a:latin typeface="微软雅黑" panose="020B0503020204020204" charset="-122"/>
                <a:ea typeface="微软雅黑" panose="020B0503020204020204" charset="-122"/>
                <a:cs typeface="Raleway" panose="020B0503030101060003" charset="0"/>
              </a:rPr>
              <a:t>7.</a:t>
            </a:r>
            <a:r>
              <a:rPr sz="2400" b="1" spc="600" dirty="0">
                <a:latin typeface="微软雅黑" panose="020B0503020204020204" charset="-122"/>
                <a:ea typeface="微软雅黑" panose="020B0503020204020204" charset="-122"/>
                <a:cs typeface="Raleway" panose="020B0503030101060003" charset="0"/>
              </a:rPr>
              <a:t>承山</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位置：小腿后方，腓肠肌肌腹下陷中。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操作：用拿法，称拿承山。</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次数：5次。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主治：腿痛转筋、下肢痿</a:t>
            </a:r>
            <a:r>
              <a:rPr lang="en-US" sz="2400" b="1" spc="600" dirty="0">
                <a:latin typeface="微软雅黑" panose="020B0503020204020204" charset="-122"/>
                <a:ea typeface="微软雅黑" panose="020B0503020204020204" charset="-122"/>
                <a:cs typeface="Raleway" panose="020B0503030101060003" charset="0"/>
              </a:rPr>
              <a:t>.</a:t>
            </a:r>
            <a:r>
              <a:rPr sz="2400" b="1" spc="600" dirty="0">
                <a:latin typeface="微软雅黑" panose="020B0503020204020204" charset="-122"/>
                <a:ea typeface="微软雅黑" panose="020B0503020204020204" charset="-122"/>
                <a:cs typeface="Raleway" panose="020B0503030101060003" charset="0"/>
              </a:rPr>
              <a:t>软。</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临床应用：拿承山能止抽搐、通经络，可用于腓肠肌痉挛、下肢痿软等病症，常与拿委中、按揉足三里等合用。</a:t>
            </a:r>
            <a:endParaRPr sz="2400" b="1" spc="600" dirty="0">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2306955"/>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五</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下肢</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a:t>
            </a:r>
            <a:r>
              <a:rPr lang="en-US" sz="2400" b="1" spc="600" dirty="0">
                <a:latin typeface="微软雅黑" panose="020B0503020204020204" charset="-122"/>
                <a:ea typeface="微软雅黑" panose="020B0503020204020204" charset="-122"/>
                <a:cs typeface="Raleway" panose="020B0503030101060003" charset="0"/>
              </a:rPr>
              <a:t>8</a:t>
            </a:r>
            <a:r>
              <a:rPr sz="2400" b="1" spc="600" dirty="0">
                <a:latin typeface="微软雅黑" panose="020B0503020204020204" charset="-122"/>
                <a:ea typeface="微软雅黑" panose="020B0503020204020204" charset="-122"/>
                <a:cs typeface="Raleway" panose="020B0503030101060003" charset="0"/>
              </a:rPr>
              <a:t>.涌泉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位置：足底部，屈趾时，在足底前、中三分之一的凹陷中。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操作：以拇指从涌泉穴向足趾方向直推，称推涌泉；以拇指端揉，称揉涌泉。（图4-94）</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1511300" y="636968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4-94</a:t>
            </a:r>
            <a:endParaRPr lang="en-US" altLang="en-US" b="0">
              <a:latin typeface="Times New Roman" panose="02020603050405020304" charset="0"/>
              <a:cs typeface="方正书宋_GBK" charset="0"/>
            </a:endParaRPr>
          </a:p>
        </p:txBody>
      </p:sp>
      <p:sp>
        <p:nvSpPr>
          <p:cNvPr id="2" name="文本框 1"/>
          <p:cNvSpPr txBox="1"/>
          <p:nvPr/>
        </p:nvSpPr>
        <p:spPr>
          <a:xfrm>
            <a:off x="5412105" y="2700655"/>
            <a:ext cx="6175375" cy="2676525"/>
          </a:xfrm>
          <a:prstGeom prst="rect">
            <a:avLst/>
          </a:prstGeom>
          <a:noFill/>
          <a:ln w="9525">
            <a:noFill/>
          </a:ln>
        </p:spPr>
        <p:txBody>
          <a:bodyPr wrap="square">
            <a:spAutoFit/>
          </a:bodyPr>
          <a:p>
            <a:pPr indent="271780"/>
            <a:r>
              <a:rPr sz="2400" b="1">
                <a:latin typeface="微软雅黑" panose="020B0503020204020204" charset="-122"/>
                <a:ea typeface="微软雅黑" panose="020B0503020204020204" charset="-122"/>
                <a:cs typeface="微软雅黑" panose="020B0503020204020204" charset="-122"/>
              </a:rPr>
              <a:t>次数：50～100次。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主治：发热、五心烦热、呕吐，腹泻。</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临床应用：推涌泉能引火归元，退虚热，可用于五心烦热、烦躁不安等症，常与揉上马、运内劳宫等穴合用。与推脊、退下六腑、清天河水等穴合用，亦能退实热；揉涌泉能治吐泻，左揉止吐，右揉止泻。</a:t>
            </a:r>
            <a:endParaRPr sz="2400" b="1">
              <a:latin typeface="微软雅黑" panose="020B0503020204020204" charset="-122"/>
              <a:ea typeface="微软雅黑" panose="020B0503020204020204" charset="-122"/>
              <a:cs typeface="微软雅黑" panose="020B0503020204020204" charset="-122"/>
            </a:endParaRPr>
          </a:p>
        </p:txBody>
      </p:sp>
      <p:pic>
        <p:nvPicPr>
          <p:cNvPr id="104" name="图片 95" descr="05揉涌泉"/>
          <p:cNvPicPr>
            <a:picLocks noChangeAspect="1"/>
          </p:cNvPicPr>
          <p:nvPr/>
        </p:nvPicPr>
        <p:blipFill>
          <a:blip r:embed="rId1"/>
          <a:stretch>
            <a:fillRect/>
          </a:stretch>
        </p:blipFill>
        <p:spPr>
          <a:xfrm>
            <a:off x="489585" y="2700655"/>
            <a:ext cx="4486275" cy="3512185"/>
          </a:xfrm>
          <a:prstGeom prst="rect">
            <a:avLst/>
          </a:prstGeom>
          <a:noFill/>
          <a:ln>
            <a:noFill/>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0"/>
          <p:cNvSpPr txBox="1"/>
          <p:nvPr/>
        </p:nvSpPr>
        <p:spPr>
          <a:xfrm>
            <a:off x="3489325" y="3567430"/>
            <a:ext cx="5212080" cy="337185"/>
          </a:xfrm>
          <a:prstGeom prst="rect">
            <a:avLst/>
          </a:prstGeom>
          <a:noFill/>
        </p:spPr>
        <p:txBody>
          <a:bodyPr wrap="square" rtlCol="0">
            <a:spAutoFit/>
          </a:bodyPr>
          <a:p>
            <a:pPr algn="ctr"/>
            <a:r>
              <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rPr>
              <a:t> </a:t>
            </a:r>
            <a:endParaRPr lang="en-US" sz="1600">
              <a:gradFill>
                <a:gsLst>
                  <a:gs pos="12000">
                    <a:srgbClr val="7E5224"/>
                  </a:gs>
                  <a:gs pos="53000">
                    <a:srgbClr val="F9E6C4"/>
                  </a:gs>
                  <a:gs pos="70000">
                    <a:srgbClr val="C69035"/>
                  </a:gs>
                  <a:gs pos="95000">
                    <a:srgbClr val="7E5224"/>
                  </a:gs>
                </a:gsLst>
                <a:lin ang="19080000" scaled="0"/>
              </a:gradFill>
              <a:latin typeface="微软雅黑" panose="020B0503020204020204" charset="-122"/>
              <a:ea typeface="微软雅黑" panose="020B0503020204020204" charset="-122"/>
              <a:cs typeface="Raleway" panose="020B0503030101060003" charset="0"/>
            </a:endParaRPr>
          </a:p>
        </p:txBody>
      </p:sp>
      <p:sp>
        <p:nvSpPr>
          <p:cNvPr id="3" name="TextBox 29"/>
          <p:cNvSpPr txBox="1"/>
          <p:nvPr/>
        </p:nvSpPr>
        <p:spPr>
          <a:xfrm>
            <a:off x="2118995" y="2704465"/>
            <a:ext cx="7953375" cy="1014730"/>
          </a:xfrm>
          <a:prstGeom prst="rect">
            <a:avLst/>
          </a:prstGeom>
          <a:noFill/>
          <a:effectLst/>
        </p:spPr>
        <p:txBody>
          <a:bodyPr wrap="square" rtlCol="0">
            <a:spAutoFit/>
          </a:bodyPr>
          <a:p>
            <a:pPr algn="ct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r>
              <a:rPr lang="en-US" altLang="zh-CN"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  </a:t>
            </a:r>
            <a:r>
              <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rPr>
              <a:t>谢</a:t>
            </a:r>
            <a:endParaRPr lang="zh-CN" altLang="en-US" sz="6000" b="1" spc="600" dirty="0">
              <a:solidFill>
                <a:schemeClr val="accent2">
                  <a:lumMod val="50000"/>
                </a:schemeClr>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49630" y="1796415"/>
            <a:ext cx="10257790" cy="4399915"/>
          </a:xfrm>
          <a:prstGeom prst="rect">
            <a:avLst/>
          </a:prstGeom>
          <a:noFill/>
          <a:effectLst/>
        </p:spPr>
        <p:txBody>
          <a:bodyPr wrap="square" rtlCol="0">
            <a:spAutoFit/>
          </a:bodyPr>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【动作要领】</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术者肘关节作轻微屈伸运动带动腕关节和拇指掌指关节运动，使拇指罗纹面在穴位上旋转推动。</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【动作要求】</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拇指罗纹面要紧贴穴位。频率每分钟150～200次左右，用力较指揉法轻。</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【应用】旋推法主要应用手指罗纹面等部位的穴位。如旋推脾经、旋推肾经等。</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908050" y="991235"/>
            <a:ext cx="6096000" cy="521970"/>
          </a:xfrm>
          <a:prstGeom prst="rect">
            <a:avLst/>
          </a:prstGeom>
          <a:noFill/>
        </p:spPr>
        <p:txBody>
          <a:bodyPr wrap="square" rtlCol="0" anchor="t">
            <a:spAutoFit/>
          </a:bodyPr>
          <a:p>
            <a:r>
              <a:rPr lang="zh-CN" altLang="en-US" sz="2800" b="1" spc="600" dirty="0">
                <a:latin typeface="微软雅黑" panose="020B0503020204020204" charset="-122"/>
                <a:ea typeface="微软雅黑" panose="020B0503020204020204" charset="-122"/>
                <a:cs typeface="Raleway" panose="020B0503030101060003" charset="0"/>
                <a:sym typeface="+mn-ea"/>
              </a:rPr>
              <a:t>（二）旋推法</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
        <p:nvSpPr>
          <p:cNvPr id="4" name="文本框 3"/>
          <p:cNvSpPr txBox="1"/>
          <p:nvPr/>
        </p:nvSpPr>
        <p:spPr>
          <a:xfrm>
            <a:off x="690245" y="290195"/>
            <a:ext cx="6096000" cy="645160"/>
          </a:xfrm>
          <a:prstGeom prst="rect">
            <a:avLst/>
          </a:prstGeom>
          <a:noFill/>
        </p:spPr>
        <p:txBody>
          <a:bodyPr wrap="square" rtlCol="0" anchor="t">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99415" y="740410"/>
            <a:ext cx="10629265" cy="1445260"/>
          </a:xfrm>
          <a:prstGeom prst="rect">
            <a:avLst/>
          </a:prstGeom>
          <a:noFill/>
          <a:effectLst/>
        </p:spPr>
        <p:txBody>
          <a:bodyPr wrap="square" rtlCol="0">
            <a:spAutoFit/>
          </a:bodyPr>
          <a:p>
            <a:r>
              <a:rPr lang="zh-CN" altLang="en-US" sz="3200" b="1" spc="600" dirty="0">
                <a:latin typeface="微软雅黑" panose="020B0503020204020204" charset="-122"/>
                <a:ea typeface="微软雅黑" panose="020B0503020204020204" charset="-122"/>
                <a:cs typeface="Raleway" panose="020B0503030101060003" charset="0"/>
              </a:rPr>
              <a:t>（</a:t>
            </a:r>
            <a:r>
              <a:rPr lang="zh-CN" altLang="en-US" sz="2800" b="1" spc="600" dirty="0">
                <a:latin typeface="微软雅黑" panose="020B0503020204020204" charset="-122"/>
                <a:ea typeface="微软雅黑" panose="020B0503020204020204" charset="-122"/>
                <a:cs typeface="Raleway" panose="020B0503030101060003" charset="0"/>
              </a:rPr>
              <a:t>三）分推法</a:t>
            </a:r>
            <a:endParaRPr lang="zh-CN" altLang="en-US" sz="2800" b="1" spc="600" dirty="0">
              <a:latin typeface="微软雅黑" panose="020B0503020204020204" charset="-122"/>
              <a:ea typeface="微软雅黑" panose="020B0503020204020204" charset="-122"/>
              <a:cs typeface="Raleway" panose="020B0503030101060003" charset="0"/>
            </a:endParaRPr>
          </a:p>
          <a:p>
            <a:r>
              <a:rPr lang="zh-CN" altLang="en-US" sz="2800" b="1" spc="600" dirty="0">
                <a:latin typeface="微软雅黑" panose="020B0503020204020204" charset="-122"/>
                <a:ea typeface="微软雅黑" panose="020B0503020204020204" charset="-122"/>
                <a:cs typeface="Raleway" panose="020B0503030101060003" charset="0"/>
              </a:rPr>
              <a:t>用双手拇指罗纹面、食中指指面或掌面，自穴中向两旁作分向推动的手法称为分推法（图4-3）。</a:t>
            </a:r>
            <a:endParaRPr lang="zh-CN" altLang="en-US" sz="2800" b="1" spc="600" dirty="0">
              <a:latin typeface="微软雅黑" panose="020B0503020204020204" charset="-122"/>
              <a:ea typeface="微软雅黑" panose="020B0503020204020204" charset="-122"/>
              <a:cs typeface="Raleway" panose="020B0503030101060003" charset="0"/>
            </a:endParaRPr>
          </a:p>
        </p:txBody>
      </p:sp>
      <p:pic>
        <p:nvPicPr>
          <p:cNvPr id="42" name="图片 4" descr="分推法"/>
          <p:cNvPicPr>
            <a:picLocks noChangeAspect="1"/>
          </p:cNvPicPr>
          <p:nvPr/>
        </p:nvPicPr>
        <p:blipFill>
          <a:blip r:embed="rId1"/>
          <a:srcRect t="26839" r="1231"/>
          <a:stretch>
            <a:fillRect/>
          </a:stretch>
        </p:blipFill>
        <p:spPr>
          <a:xfrm>
            <a:off x="2364740" y="2120265"/>
            <a:ext cx="5593715" cy="4417695"/>
          </a:xfrm>
          <a:prstGeom prst="rect">
            <a:avLst/>
          </a:prstGeom>
          <a:noFill/>
          <a:ln>
            <a:noFill/>
          </a:ln>
        </p:spPr>
      </p:pic>
      <p:sp>
        <p:nvSpPr>
          <p:cNvPr id="100" name="文本框 99"/>
          <p:cNvSpPr txBox="1"/>
          <p:nvPr/>
        </p:nvSpPr>
        <p:spPr>
          <a:xfrm>
            <a:off x="7958455" y="6169660"/>
            <a:ext cx="140208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a:t>
            </a:r>
            <a:endParaRPr lang="en-US" altLang="en-US" b="0">
              <a:latin typeface="Times New Roman" panose="02020603050405020304" charset="0"/>
              <a:cs typeface="方正书宋_GBK" charset="0"/>
            </a:endParaRPr>
          </a:p>
        </p:txBody>
      </p:sp>
      <p:sp>
        <p:nvSpPr>
          <p:cNvPr id="2" name="文本框 1"/>
          <p:cNvSpPr txBox="1"/>
          <p:nvPr/>
        </p:nvSpPr>
        <p:spPr>
          <a:xfrm>
            <a:off x="337820" y="200660"/>
            <a:ext cx="6096000" cy="645160"/>
          </a:xfrm>
          <a:prstGeom prst="rect">
            <a:avLst/>
          </a:prstGeom>
          <a:noFill/>
        </p:spPr>
        <p:txBody>
          <a:bodyPr wrap="square" rtlCol="0" anchor="t">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88315" y="1217295"/>
            <a:ext cx="10736580" cy="5262245"/>
          </a:xfrm>
          <a:prstGeom prst="rect">
            <a:avLst/>
          </a:prstGeom>
          <a:noFill/>
          <a:effectLst/>
        </p:spPr>
        <p:txBody>
          <a:bodyPr wrap="square" rtlCol="0">
            <a:spAutoFit/>
          </a:bodyPr>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【动作要领】</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术者双手拇指伸直与四指分开，用拇指罗纹面、食中指指面或者手掌面紧贴治疗部位，自穴位的中央，分别向两旁作分向推动。</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【动作要求】</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操作时，两手用力要均匀，动作要柔和、协调。向两旁作分推时，即可作直线移动，也可顺体表作弧形移动，如←·→，或↙·↘。频率每分钟100～150次左右。</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sz="2800" b="1" spc="600" dirty="0">
                <a:solidFill>
                  <a:schemeClr val="tx1"/>
                </a:solidFill>
                <a:effectLst/>
                <a:latin typeface="微软雅黑" panose="020B0503020204020204" charset="-122"/>
                <a:ea typeface="微软雅黑" panose="020B0503020204020204" charset="-122"/>
                <a:cs typeface="Raleway" panose="020B0503030101060003" charset="0"/>
              </a:rPr>
              <a:t>【应用】分推法多用于面穴、线穴及平面部位穴位的操作，如分腹阴阳、分推大横纹、分推膻中、推坎宫等。</a:t>
            </a:r>
            <a:endParaRPr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88315" y="695325"/>
            <a:ext cx="6096000" cy="521970"/>
          </a:xfrm>
          <a:prstGeom prst="rect">
            <a:avLst/>
          </a:prstGeom>
          <a:noFill/>
        </p:spPr>
        <p:txBody>
          <a:bodyPr wrap="square" rtlCol="0" anchor="t">
            <a:spAutoFit/>
          </a:bodyPr>
          <a:p>
            <a:r>
              <a:rPr lang="zh-CN" altLang="en-US" sz="2800" b="1" spc="600" dirty="0">
                <a:latin typeface="微软雅黑" panose="020B0503020204020204" charset="-122"/>
                <a:ea typeface="微软雅黑" panose="020B0503020204020204" charset="-122"/>
                <a:cs typeface="Raleway" panose="020B0503030101060003" charset="0"/>
                <a:sym typeface="+mn-ea"/>
              </a:rPr>
              <a:t>（三）分推法</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
        <p:nvSpPr>
          <p:cNvPr id="4" name="文本框 3"/>
          <p:cNvSpPr txBox="1"/>
          <p:nvPr/>
        </p:nvSpPr>
        <p:spPr>
          <a:xfrm>
            <a:off x="488315" y="173355"/>
            <a:ext cx="6096000" cy="521970"/>
          </a:xfrm>
          <a:prstGeom prst="rect">
            <a:avLst/>
          </a:prstGeom>
          <a:noFill/>
        </p:spPr>
        <p:txBody>
          <a:bodyPr wrap="square" rtlCol="0" anchor="t">
            <a:spAutoFit/>
          </a:bodyPr>
          <a:p>
            <a:pPr algn="l"/>
            <a:r>
              <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36575" y="762000"/>
            <a:ext cx="10717530" cy="1383665"/>
          </a:xfrm>
          <a:prstGeom prst="rect">
            <a:avLst/>
          </a:prstGeom>
          <a:noFill/>
          <a:effectLst/>
        </p:spPr>
        <p:txBody>
          <a:bodyPr wrap="square" rtlCol="0">
            <a:spAutoFit/>
          </a:bodyPr>
          <a:p>
            <a:r>
              <a:rPr sz="2800" b="1" spc="600" dirty="0">
                <a:latin typeface="微软雅黑" panose="020B0503020204020204" charset="-122"/>
                <a:ea typeface="微软雅黑" panose="020B0503020204020204" charset="-122"/>
                <a:cs typeface="Raleway" panose="020B0503030101060003" charset="0"/>
              </a:rPr>
              <a:t>（四）合推法</a:t>
            </a:r>
            <a:endParaRPr sz="2800" b="1" spc="600" dirty="0">
              <a:latin typeface="微软雅黑" panose="020B0503020204020204" charset="-122"/>
              <a:ea typeface="微软雅黑" panose="020B0503020204020204" charset="-122"/>
              <a:cs typeface="Raleway" panose="020B0503030101060003" charset="0"/>
            </a:endParaRPr>
          </a:p>
          <a:p>
            <a:r>
              <a:rPr sz="2800" b="1" spc="600" dirty="0">
                <a:latin typeface="微软雅黑" panose="020B0503020204020204" charset="-122"/>
                <a:ea typeface="微软雅黑" panose="020B0503020204020204" charset="-122"/>
                <a:cs typeface="Raleway" panose="020B0503030101060003" charset="0"/>
              </a:rPr>
              <a:t>用双手拇指与掌面自穴位两旁向穴位中合拢推动的手法称为合推法，又称为“合法”、“和法”（图4-4）。</a:t>
            </a:r>
            <a:endParaRPr sz="2800" b="1" spc="600" dirty="0">
              <a:latin typeface="微软雅黑" panose="020B0503020204020204" charset="-122"/>
              <a:ea typeface="微软雅黑" panose="020B0503020204020204" charset="-122"/>
              <a:cs typeface="Raleway" panose="020B0503030101060003" charset="0"/>
            </a:endParaRPr>
          </a:p>
        </p:txBody>
      </p:sp>
      <p:pic>
        <p:nvPicPr>
          <p:cNvPr id="45" name="图片 5" descr="合推法"/>
          <p:cNvPicPr>
            <a:picLocks noChangeAspect="1"/>
          </p:cNvPicPr>
          <p:nvPr/>
        </p:nvPicPr>
        <p:blipFill>
          <a:blip r:embed="rId1"/>
          <a:srcRect t="21297"/>
          <a:stretch>
            <a:fillRect/>
          </a:stretch>
        </p:blipFill>
        <p:spPr>
          <a:xfrm>
            <a:off x="2443480" y="2311400"/>
            <a:ext cx="5552440" cy="3898265"/>
          </a:xfrm>
          <a:prstGeom prst="rect">
            <a:avLst/>
          </a:prstGeom>
          <a:noFill/>
          <a:ln>
            <a:noFill/>
          </a:ln>
        </p:spPr>
      </p:pic>
      <p:sp>
        <p:nvSpPr>
          <p:cNvPr id="100" name="文本框 99"/>
          <p:cNvSpPr txBox="1"/>
          <p:nvPr/>
        </p:nvSpPr>
        <p:spPr>
          <a:xfrm>
            <a:off x="7995920" y="5759450"/>
            <a:ext cx="133286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   </a:t>
            </a:r>
            <a:endParaRPr lang="en-US" altLang="en-US" b="0">
              <a:latin typeface="Times New Roman" panose="02020603050405020304" charset="0"/>
              <a:cs typeface="方正书宋_GBK" charset="0"/>
            </a:endParaRPr>
          </a:p>
        </p:txBody>
      </p:sp>
      <p:sp>
        <p:nvSpPr>
          <p:cNvPr id="2" name="文本框 1"/>
          <p:cNvSpPr txBox="1"/>
          <p:nvPr/>
        </p:nvSpPr>
        <p:spPr>
          <a:xfrm>
            <a:off x="367665" y="122555"/>
            <a:ext cx="6096000" cy="521970"/>
          </a:xfrm>
          <a:prstGeom prst="rect">
            <a:avLst/>
          </a:prstGeom>
          <a:noFill/>
        </p:spPr>
        <p:txBody>
          <a:bodyPr wrap="square" rtlCol="0" anchor="t">
            <a:spAutoFit/>
          </a:bodyPr>
          <a:p>
            <a:pPr algn="l"/>
            <a:r>
              <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44525" y="1816100"/>
            <a:ext cx="10257790" cy="4399915"/>
          </a:xfrm>
          <a:prstGeom prst="rect">
            <a:avLst/>
          </a:prstGeom>
          <a:noFill/>
          <a:effectLst/>
        </p:spPr>
        <p:txBody>
          <a:bodyPr wrap="square" rtlCol="0">
            <a:spAutoFit/>
          </a:bodyPr>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【动作要领】                                  </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合推法与分推法相对而言，术者双手拇指伸直，四指分开，用拇指罗纹面或手掌面紧贴治疗部位，分别自穴位两旁向中间合向推动。</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【动作要求】</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合推法操作时，两手用力要均匀，动作要柔和、协调。频率每分钟100～150次左右。</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rPr>
              <a:t>【应用】合推法主要用于腕部阴阳穴和腹部阴阳穴。</a:t>
            </a:r>
            <a:endParaRPr lang="zh-CN" altLang="en-US" sz="28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644525" y="1006475"/>
            <a:ext cx="6418580" cy="521970"/>
          </a:xfrm>
          <a:prstGeom prst="rect">
            <a:avLst/>
          </a:prstGeom>
          <a:noFill/>
        </p:spPr>
        <p:txBody>
          <a:bodyPr wrap="square" rtlCol="0" anchor="t">
            <a:spAutoFit/>
          </a:bodyPr>
          <a:p>
            <a:r>
              <a:rPr sz="2800" b="1" spc="600" dirty="0">
                <a:latin typeface="微软雅黑" panose="020B0503020204020204" charset="-122"/>
                <a:ea typeface="微软雅黑" panose="020B0503020204020204" charset="-122"/>
                <a:cs typeface="Raleway" panose="020B0503030101060003" charset="0"/>
                <a:sym typeface="+mn-ea"/>
              </a:rPr>
              <a:t>（四）合推法</a:t>
            </a:r>
            <a:endParaRPr lang="zh-CN" altLang="en-US" sz="2800" b="1" spc="600" dirty="0">
              <a:latin typeface="微软雅黑" panose="020B0503020204020204" charset="-122"/>
              <a:ea typeface="微软雅黑" panose="020B0503020204020204" charset="-122"/>
              <a:cs typeface="Raleway" panose="020B0503030101060003" charset="0"/>
              <a:sym typeface="+mn-ea"/>
            </a:endParaRPr>
          </a:p>
        </p:txBody>
      </p:sp>
      <p:sp>
        <p:nvSpPr>
          <p:cNvPr id="4" name="文本框 3"/>
          <p:cNvSpPr txBox="1"/>
          <p:nvPr/>
        </p:nvSpPr>
        <p:spPr>
          <a:xfrm>
            <a:off x="690245" y="290195"/>
            <a:ext cx="6096000" cy="521970"/>
          </a:xfrm>
          <a:prstGeom prst="rect">
            <a:avLst/>
          </a:prstGeom>
          <a:noFill/>
        </p:spPr>
        <p:txBody>
          <a:bodyPr wrap="square" rtlCol="0" anchor="t">
            <a:spAutoFit/>
          </a:bodyPr>
          <a:p>
            <a:pPr algn="l"/>
            <a:r>
              <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28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99415" y="445770"/>
            <a:ext cx="10257790" cy="2245360"/>
          </a:xfrm>
          <a:prstGeom prst="rect">
            <a:avLst/>
          </a:prstGeom>
          <a:noFill/>
          <a:effectLst/>
        </p:spPr>
        <p:txBody>
          <a:bodyPr wrap="square" rtlCol="0">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rPr>
              <a:t>二、揉法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endParaRPr>
          </a:p>
          <a:p>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以中指或拇指指端，或掌根，或鱼际，吸定于一定部位或穴位上，带动皮下组织作环形旋转运动，称揉法。根据术者的操作部位，揉法可分别称之为指揉法（图4-5）、鱼际揉法和掌根揉法。</a:t>
            </a:r>
            <a:endPar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pic>
        <p:nvPicPr>
          <p:cNvPr id="78" name="图片 6" descr="揉法"/>
          <p:cNvPicPr>
            <a:picLocks noChangeAspect="1"/>
          </p:cNvPicPr>
          <p:nvPr/>
        </p:nvPicPr>
        <p:blipFill>
          <a:blip r:embed="rId1"/>
          <a:srcRect t="3256" r="2484"/>
          <a:stretch>
            <a:fillRect/>
          </a:stretch>
        </p:blipFill>
        <p:spPr>
          <a:xfrm>
            <a:off x="3006725" y="2808605"/>
            <a:ext cx="5674995" cy="3897630"/>
          </a:xfrm>
          <a:prstGeom prst="rect">
            <a:avLst/>
          </a:prstGeom>
          <a:noFill/>
          <a:ln>
            <a:noFill/>
          </a:ln>
        </p:spPr>
      </p:pic>
      <p:sp>
        <p:nvSpPr>
          <p:cNvPr id="100" name="文本框 99"/>
          <p:cNvSpPr txBox="1"/>
          <p:nvPr/>
        </p:nvSpPr>
        <p:spPr>
          <a:xfrm>
            <a:off x="8740775" y="6337935"/>
            <a:ext cx="236728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4-5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632460"/>
            <a:ext cx="10257790" cy="4892675"/>
          </a:xfrm>
          <a:prstGeom prst="rect">
            <a:avLst/>
          </a:prstGeom>
          <a:noFill/>
          <a:effectLst/>
        </p:spPr>
        <p:txBody>
          <a:bodyPr wrap="square" rtlCol="0">
            <a:spAutoFit/>
          </a:bodyPr>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【动作要领】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术者沉肩、垂肘，腕关节放松，以肘关节为支点，前臂作主动摆动，带动腕部，使手指、掌和鱼际在治疗部位上作轻柔缓和的环旋转动，并带动该处的皮下组织一起揉动。</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【动作要求】</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操作时压力轻柔而均匀，手指不要离开接触的皮肤，使该处的皮下组织随手指的揉动而转动，不要在皮肤上摩擦，频率每分钟大约150～200次。</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【应用】指揉法常用于“点”状穴，根据病情需要，可二指并揉或三指同揉，如揉二扇门以发汗解表，揉天枢以调理大肠。鱼际揉法和掌揉法适用于“面”状穴。</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967105" y="203200"/>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二、揉法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692785" y="280035"/>
            <a:ext cx="10257790" cy="1383665"/>
          </a:xfrm>
          <a:prstGeom prst="rect">
            <a:avLst/>
          </a:prstGeom>
          <a:noFill/>
          <a:effectLst/>
        </p:spPr>
        <p:txBody>
          <a:bodyPr wrap="square" rtlCol="0">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rPr>
              <a:t>三、按法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endParaRPr>
          </a:p>
          <a:p>
            <a:r>
              <a:rPr sz="2800" b="1" spc="600" dirty="0">
                <a:latin typeface="微软雅黑" panose="020B0503020204020204" charset="-122"/>
                <a:ea typeface="微软雅黑" panose="020B0503020204020204" charset="-122"/>
                <a:cs typeface="Raleway" panose="020B0503030101060003" charset="0"/>
              </a:rPr>
              <a:t>以拇指或掌根在一定的部位或穴位上逐渐向下用力按压，称按法。可分为指按法（图4-6）与掌按法。</a:t>
            </a:r>
            <a:endParaRPr sz="2800" b="1" spc="600" dirty="0">
              <a:latin typeface="微软雅黑" panose="020B0503020204020204" charset="-122"/>
              <a:ea typeface="微软雅黑" panose="020B0503020204020204" charset="-122"/>
              <a:cs typeface="Raleway" panose="020B0503030101060003" charset="0"/>
            </a:endParaRPr>
          </a:p>
        </p:txBody>
      </p:sp>
      <p:pic>
        <p:nvPicPr>
          <p:cNvPr id="43" name="图片 7" descr="按法"/>
          <p:cNvPicPr>
            <a:picLocks noChangeAspect="1"/>
          </p:cNvPicPr>
          <p:nvPr/>
        </p:nvPicPr>
        <p:blipFill>
          <a:blip r:embed="rId1"/>
          <a:stretch>
            <a:fillRect/>
          </a:stretch>
        </p:blipFill>
        <p:spPr>
          <a:xfrm>
            <a:off x="3067685" y="2105025"/>
            <a:ext cx="5086985" cy="4183380"/>
          </a:xfrm>
          <a:prstGeom prst="rect">
            <a:avLst/>
          </a:prstGeom>
          <a:noFill/>
          <a:ln>
            <a:noFill/>
          </a:ln>
        </p:spPr>
      </p:pic>
      <p:sp>
        <p:nvSpPr>
          <p:cNvPr id="100" name="文本框 99"/>
          <p:cNvSpPr txBox="1"/>
          <p:nvPr/>
        </p:nvSpPr>
        <p:spPr>
          <a:xfrm>
            <a:off x="8154670" y="5920105"/>
            <a:ext cx="168529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4-6</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853565" y="1635760"/>
            <a:ext cx="9214485" cy="922020"/>
          </a:xfrm>
          <a:prstGeom prst="rect">
            <a:avLst/>
          </a:prstGeom>
          <a:noFill/>
          <a:effectLst/>
        </p:spPr>
        <p:txBody>
          <a:bodyPr wrap="square" rtlCol="0">
            <a:spAutoFit/>
          </a:bodyPr>
          <a:p>
            <a:pPr algn="ctr"/>
            <a:r>
              <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rPr>
              <a:t>第四章 小儿按摩基础知识</a:t>
            </a:r>
            <a:endParaRPr lang="zh-CN" altLang="en-US" sz="5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026160" y="1199515"/>
            <a:ext cx="10257790" cy="3415030"/>
          </a:xfrm>
          <a:prstGeom prst="rect">
            <a:avLst/>
          </a:prstGeom>
          <a:noFill/>
          <a:effectLst/>
        </p:spPr>
        <p:txBody>
          <a:bodyPr wrap="square" rtlCol="0">
            <a:spAutoFit/>
          </a:bodyPr>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【动作要领】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术者用拇指或掌根在操作部位上由轻到重垂直向下用力，按而留之后，再由重到轻逐渐放松。</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【动作要求】</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切忌用力粗暴，突然发力。本法常与揉法配合应用。</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【应用】本法多用于点穴、面穴等部位的操作，具有通经活络，祛寒止痛作用。</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908685" y="565150"/>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三、按法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740" y="788670"/>
            <a:ext cx="10257790" cy="1568450"/>
          </a:xfrm>
          <a:prstGeom prst="rect">
            <a:avLst/>
          </a:prstGeom>
          <a:noFill/>
          <a:effectLst/>
        </p:spPr>
        <p:txBody>
          <a:bodyPr wrap="square" rtlCol="0">
            <a:spAutoFit/>
          </a:bodyPr>
          <a:p>
            <a:r>
              <a:rPr lang="zh-CN" altLang="en-US" sz="2400" b="1" spc="600" dirty="0">
                <a:latin typeface="微软雅黑" panose="020B0503020204020204" charset="-122"/>
                <a:ea typeface="微软雅黑" panose="020B0503020204020204" charset="-122"/>
                <a:cs typeface="Raleway" panose="020B0503030101060003" charset="0"/>
              </a:rPr>
              <a:t>以手掌面或食、中、无名指指面紧贴于一定部位或穴位体表上，以腕关节连同前臂作顺时针或逆时针方向环形移动摩擦，不带动皮下组织的手法，称摩法。根据术者的操作部位，可分为指摩法和掌摩法（图4-7）。</a:t>
            </a:r>
            <a:endParaRPr lang="zh-CN" altLang="en-US"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850265" y="163830"/>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四、摩法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pic>
        <p:nvPicPr>
          <p:cNvPr id="16" name="图片 8" descr="摩法"/>
          <p:cNvPicPr>
            <a:picLocks noChangeAspect="1"/>
          </p:cNvPicPr>
          <p:nvPr/>
        </p:nvPicPr>
        <p:blipFill>
          <a:blip r:embed="rId1"/>
          <a:stretch>
            <a:fillRect/>
          </a:stretch>
        </p:blipFill>
        <p:spPr>
          <a:xfrm>
            <a:off x="2621915" y="2357120"/>
            <a:ext cx="5804535" cy="3357245"/>
          </a:xfrm>
          <a:prstGeom prst="rect">
            <a:avLst/>
          </a:prstGeom>
          <a:noFill/>
          <a:ln>
            <a:noFill/>
          </a:ln>
        </p:spPr>
      </p:pic>
      <p:sp>
        <p:nvSpPr>
          <p:cNvPr id="100" name="文本框 99"/>
          <p:cNvSpPr txBox="1"/>
          <p:nvPr/>
        </p:nvSpPr>
        <p:spPr>
          <a:xfrm>
            <a:off x="8426450" y="5346065"/>
            <a:ext cx="175387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026160" y="1199515"/>
            <a:ext cx="10257790" cy="3415030"/>
          </a:xfrm>
          <a:prstGeom prst="rect">
            <a:avLst/>
          </a:prstGeom>
          <a:noFill/>
          <a:effectLst/>
        </p:spPr>
        <p:txBody>
          <a:bodyPr wrap="square" rtlCol="0">
            <a:spAutoFit/>
          </a:bodyPr>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【动作要领】            </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术者用手指指面或手掌面，紧贴于体表一定治疗部位或穴位，而后作环形的、有节律的摩动。</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400" b="1" spc="600" dirty="0">
              <a:effectLst/>
              <a:latin typeface="微软雅黑" panose="020B0503020204020204" charset="-122"/>
              <a:ea typeface="微软雅黑" panose="020B0503020204020204" charset="-122"/>
              <a:cs typeface="Raleway" panose="020B0503030101060003" charset="0"/>
              <a:sym typeface="+mn-ea"/>
            </a:endParaRPr>
          </a:p>
          <a:p>
            <a:pPr algn="l"/>
            <a:r>
              <a:rPr lang="zh-CN" altLang="en-US" sz="2400" b="1" spc="600" dirty="0">
                <a:effectLst/>
                <a:latin typeface="微软雅黑" panose="020B0503020204020204" charset="-122"/>
                <a:ea typeface="微软雅黑" panose="020B0503020204020204" charset="-122"/>
                <a:cs typeface="Raleway" panose="020B0503030101060003" charset="0"/>
                <a:sym typeface="+mn-ea"/>
              </a:rPr>
              <a:t>【动作</a:t>
            </a:r>
            <a:r>
              <a:rPr lang="zh-CN" altLang="en-US" sz="2400" b="1" spc="600" dirty="0">
                <a:effectLst/>
                <a:latin typeface="微软雅黑" panose="020B0503020204020204" charset="-122"/>
                <a:ea typeface="微软雅黑" panose="020B0503020204020204" charset="-122"/>
                <a:cs typeface="Raleway" panose="020B0503030101060003" charset="0"/>
                <a:sym typeface="+mn-ea"/>
              </a:rPr>
              <a:t>要求】</a:t>
            </a:r>
            <a:endParaRPr lang="zh-CN" altLang="en-US" sz="2400" b="1" spc="600" dirty="0">
              <a:effectLst/>
              <a:latin typeface="微软雅黑" panose="020B0503020204020204" charset="-122"/>
              <a:ea typeface="微软雅黑" panose="020B0503020204020204" charset="-122"/>
              <a:cs typeface="Raleway" panose="020B0503030101060003" charset="0"/>
              <a:sym typeface="+mn-ea"/>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本法操作时手法要轻柔，速度均匀协调，压力大小适当，勿带动皮下组织，频率大约每分钟120～160次。</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rPr>
              <a:t>【应用】本法多用于头面部、胸腹部，如摩中脘、摩腹。</a:t>
            </a:r>
            <a:endParaRPr lang="zh-CN" altLang="en-US" sz="24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908685" y="565150"/>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四、摩</a:t>
            </a:r>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10260" y="231775"/>
            <a:ext cx="10257790" cy="1383665"/>
          </a:xfrm>
          <a:prstGeom prst="rect">
            <a:avLst/>
          </a:prstGeom>
          <a:noFill/>
          <a:effectLst/>
        </p:spPr>
        <p:txBody>
          <a:bodyPr wrap="square" rtlCol="0">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rPr>
              <a:t>五、掐法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endParaRPr>
          </a:p>
          <a:p>
            <a:r>
              <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用拇指、食指或中指的指甲掐取穴，而不刺破皮肤的手法，称为掐法（图4-8）。</a:t>
            </a:r>
            <a:endParaRPr lang="zh-CN" altLang="en-US" sz="2800" b="1" spc="60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pic>
        <p:nvPicPr>
          <p:cNvPr id="17" name="图片 9" descr="掐法"/>
          <p:cNvPicPr>
            <a:picLocks noChangeAspect="1"/>
          </p:cNvPicPr>
          <p:nvPr/>
        </p:nvPicPr>
        <p:blipFill>
          <a:blip r:embed="rId1"/>
          <a:stretch>
            <a:fillRect/>
          </a:stretch>
        </p:blipFill>
        <p:spPr>
          <a:xfrm>
            <a:off x="2346325" y="1994535"/>
            <a:ext cx="5866765" cy="3305810"/>
          </a:xfrm>
          <a:prstGeom prst="rect">
            <a:avLst/>
          </a:prstGeom>
          <a:noFill/>
          <a:ln>
            <a:noFill/>
          </a:ln>
        </p:spPr>
      </p:pic>
      <p:sp>
        <p:nvSpPr>
          <p:cNvPr id="100" name="文本框 99"/>
          <p:cNvSpPr txBox="1"/>
          <p:nvPr/>
        </p:nvSpPr>
        <p:spPr>
          <a:xfrm>
            <a:off x="8213090" y="5055235"/>
            <a:ext cx="180276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4-8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9759950" cy="3072130"/>
          </a:xfrm>
          <a:prstGeom prst="rect">
            <a:avLst/>
          </a:prstGeom>
          <a:noFill/>
          <a:ln w="9525">
            <a:noFill/>
          </a:ln>
        </p:spPr>
        <p:txBody>
          <a:bodyPr>
            <a:noAutofit/>
          </a:bodyPr>
          <a:p>
            <a:pPr indent="271780"/>
            <a:r>
              <a:rPr lang="zh-CN"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【动作要领】</a:t>
            </a:r>
            <a:r>
              <a:rPr lang="en-US"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                              </a:t>
            </a:r>
            <a:endParaRPr lang="en-US"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r>
              <a:rPr lang="en-US"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 </a:t>
            </a:r>
            <a:r>
              <a:rPr lang="zh-CN"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术者以单手或双手拇指、食指或中指指甲端，垂直于治疗穴位上重按而掐之。一般以拇指掐法最为常用。【动作要求】先取准穴位，指甲垂直穴位由轻渐重用力。若为避免刺破皮肤，可在施掐部位上置一薄布，以防掐破皮肤。操作次数一般掌握在</a:t>
            </a:r>
            <a:r>
              <a:rPr lang="zh-CN"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</a:t>
            </a:r>
            <a:r>
              <a:rPr lang="en-US"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4</a:t>
            </a:r>
            <a:r>
              <a:rPr lang="zh-CN"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en-US"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5</a:t>
            </a:r>
            <a:r>
              <a:rPr lang="zh-CN"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次，或中病即止，不宜反复长期使用。掐后继用揉法，以缓和刺激。【应用】本法适用于头面部、手足部点状穴位，以救治小儿惊风、昏厥等症，具有定惊醒神、通关开窍的作用。</a:t>
            </a:r>
            <a:r>
              <a:rPr lang="zh-CN"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</a:t>
            </a:r>
            <a:endParaRPr lang="zh-CN" altLang="en-US" sz="2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五、掐法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30530" y="1087120"/>
            <a:ext cx="11420475" cy="829945"/>
          </a:xfrm>
          <a:prstGeom prst="rect">
            <a:avLst/>
          </a:prstGeom>
          <a:noFill/>
          <a:effectLst/>
        </p:spPr>
        <p:txBody>
          <a:bodyPr wrap="square" rtlCol="0">
            <a:spAutoFit/>
          </a:bodyPr>
          <a:p>
            <a:r>
              <a:rPr lang="zh-CN" altLang="en-US" sz="2400" b="1" spc="600" dirty="0">
                <a:latin typeface="微软雅黑" panose="020B0503020204020204" charset="-122"/>
                <a:ea typeface="微软雅黑" panose="020B0503020204020204" charset="-122"/>
                <a:cs typeface="Raleway" panose="020B0503030101060003" charset="0"/>
              </a:rPr>
              <a:t>用手指的罗纹面在体表作环形或弧形推动的手法叫运法（图4-9），又称为运推法。</a:t>
            </a:r>
            <a:endParaRPr lang="zh-CN" altLang="en-US"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908685" y="565150"/>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六、运法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pic>
        <p:nvPicPr>
          <p:cNvPr id="15" name="图片 10" descr="运法"/>
          <p:cNvPicPr>
            <a:picLocks noChangeAspect="1"/>
          </p:cNvPicPr>
          <p:nvPr/>
        </p:nvPicPr>
        <p:blipFill>
          <a:blip r:embed="rId1"/>
          <a:srcRect t="16667" r="-1852"/>
          <a:stretch>
            <a:fillRect/>
          </a:stretch>
        </p:blipFill>
        <p:spPr>
          <a:xfrm>
            <a:off x="2334260" y="2179320"/>
            <a:ext cx="5500370" cy="3555365"/>
          </a:xfrm>
          <a:prstGeom prst="rect">
            <a:avLst/>
          </a:prstGeom>
          <a:noFill/>
          <a:ln>
            <a:noFill/>
          </a:ln>
        </p:spPr>
      </p:pic>
      <p:sp>
        <p:nvSpPr>
          <p:cNvPr id="100" name="文本框 99"/>
          <p:cNvSpPr txBox="1"/>
          <p:nvPr/>
        </p:nvSpPr>
        <p:spPr>
          <a:xfrm>
            <a:off x="7834630" y="5495290"/>
            <a:ext cx="101028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4-9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268585" cy="3072130"/>
          </a:xfrm>
          <a:prstGeom prst="rect">
            <a:avLst/>
          </a:prstGeom>
          <a:noFill/>
          <a:ln w="9525">
            <a:noFill/>
          </a:ln>
        </p:spPr>
        <p:txBody>
          <a:bodyPr>
            <a:noAutofit/>
          </a:bodyPr>
          <a:p>
            <a:pPr indent="271780"/>
            <a:r>
              <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【动作要领】                                       </a:t>
            </a:r>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r>
              <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术者用拇指的罗纹面或中指的罗纹面，轻附于治疗部位，作由此穴向彼穴的弧形推动，或在穴周作周而复始的环形推动。</a:t>
            </a:r>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r>
              <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【动作要求】</a:t>
            </a:r>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r>
              <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操作时接触面要紧贴体表。手法宜轻不宜重，宜缓不宜急，操作时仅有皮肤表面的摩擦，不要带动皮下组织。频率每分钟80～120次。</a:t>
            </a:r>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indent="271780"/>
            <a:r>
              <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应用】运法是小儿推拿手法中最轻的一种，常用于点状穴、面状穴、线状穴等小儿头面及手部特定穴的操作。具有理气和血，舒筋活络作用。在某些穴位上运法的方向与补泻有关，使用时应根据不同部位与穴位而定。</a:t>
            </a:r>
            <a:endParaRPr sz="24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六、</a:t>
            </a:r>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运法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317480" cy="3072130"/>
          </a:xfrm>
          <a:prstGeom prst="rect">
            <a:avLst/>
          </a:prstGeom>
          <a:noFill/>
          <a:ln w="9525">
            <a:noFill/>
          </a:ln>
        </p:spPr>
        <p:txBody>
          <a:bodyPr>
            <a:noAutofit/>
          </a:bodyPr>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用中指指端或指间关节背侧作有节奏叩击穴位的方法，称捣法（图4-10）。</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七、捣法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pic>
        <p:nvPicPr>
          <p:cNvPr id="60" name="图片 11" descr="捣法"/>
          <p:cNvPicPr>
            <a:picLocks noChangeAspect="1"/>
          </p:cNvPicPr>
          <p:nvPr/>
        </p:nvPicPr>
        <p:blipFill>
          <a:blip r:embed="rId1"/>
          <a:stretch>
            <a:fillRect/>
          </a:stretch>
        </p:blipFill>
        <p:spPr>
          <a:xfrm>
            <a:off x="2741930" y="1461135"/>
            <a:ext cx="5045075" cy="3701415"/>
          </a:xfrm>
          <a:prstGeom prst="rect">
            <a:avLst/>
          </a:prstGeom>
          <a:noFill/>
          <a:ln>
            <a:noFill/>
          </a:ln>
        </p:spPr>
      </p:pic>
      <p:sp>
        <p:nvSpPr>
          <p:cNvPr id="100" name="文本框 99"/>
          <p:cNvSpPr txBox="1"/>
          <p:nvPr/>
        </p:nvSpPr>
        <p:spPr>
          <a:xfrm>
            <a:off x="7787005" y="4898390"/>
            <a:ext cx="201803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4-10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268585" cy="3072130"/>
          </a:xfrm>
          <a:prstGeom prst="rect">
            <a:avLst/>
          </a:prstGeom>
          <a:noFill/>
          <a:ln w="9525">
            <a:noFill/>
          </a:ln>
        </p:spPr>
        <p:txBody>
          <a:bodyPr>
            <a:noAutofit/>
          </a:bodyPr>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【动作要领】                                    </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术者腕关节主动屈伸，带动中指指端或指间关节背侧叩击穴位。</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【动作要求】</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指间关节要自然放松，捣击位置要准确，用力有弹性。每分钟100次左右。</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【应用】本法常用于点状穴，如捣小天心，以安神宁志。</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七、</a:t>
            </a:r>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捣法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268585" cy="3072130"/>
          </a:xfrm>
          <a:prstGeom prst="rect">
            <a:avLst/>
          </a:prstGeom>
          <a:noFill/>
          <a:ln w="9525">
            <a:noFill/>
          </a:ln>
        </p:spPr>
        <p:txBody>
          <a:bodyPr>
            <a:noAutofit/>
          </a:bodyPr>
          <a:p>
            <a:pPr indent="271780"/>
            <a:r>
              <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用双手沿长强穴自下而上捏至大椎穴一直线，边捏边连续不断地向上推移的一种推拿操作方法，称为捏脊法（图4-11）。因该法治疗小儿疳积有特效，故又称为捏积。</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八、捏脊法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pic>
        <p:nvPicPr>
          <p:cNvPr id="59" name="图片 12" descr="捏法"/>
          <p:cNvPicPr>
            <a:picLocks noChangeAspect="1"/>
          </p:cNvPicPr>
          <p:nvPr/>
        </p:nvPicPr>
        <p:blipFill>
          <a:blip r:embed="rId1"/>
          <a:stretch>
            <a:fillRect/>
          </a:stretch>
        </p:blipFill>
        <p:spPr>
          <a:xfrm>
            <a:off x="2774315" y="2211705"/>
            <a:ext cx="5274945" cy="3900805"/>
          </a:xfrm>
          <a:prstGeom prst="rect">
            <a:avLst/>
          </a:prstGeom>
          <a:noFill/>
          <a:ln>
            <a:noFill/>
          </a:ln>
        </p:spPr>
      </p:pic>
      <p:sp>
        <p:nvSpPr>
          <p:cNvPr id="100" name="文本框 99"/>
          <p:cNvSpPr txBox="1"/>
          <p:nvPr/>
        </p:nvSpPr>
        <p:spPr>
          <a:xfrm>
            <a:off x="8136890" y="5680710"/>
            <a:ext cx="104902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4-11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443990"/>
            <a:ext cx="10257790" cy="1876425"/>
          </a:xfrm>
          <a:prstGeom prst="rect">
            <a:avLst/>
          </a:prstGeom>
          <a:noFill/>
          <a:effectLst/>
        </p:spPr>
        <p:txBody>
          <a:bodyPr wrap="square" rtlCol="0">
            <a:sp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【学海导航】</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1. 掌握常用小儿推拿的手法。</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rPr>
              <a:t>2. 掌握常用小儿推拿的穴位。</a:t>
            </a:r>
            <a:endParaRPr lang="zh-CN" altLang="en-US" sz="3600" b="1" spc="600" dirty="0">
              <a:solidFill>
                <a:schemeClr val="tx1"/>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1324590" cy="3072130"/>
          </a:xfrm>
          <a:prstGeom prst="rect">
            <a:avLst/>
          </a:prstGeom>
          <a:noFill/>
          <a:ln w="9525">
            <a:noFill/>
          </a:ln>
        </p:spPr>
        <p:txBody>
          <a:bodyPr>
            <a:noAutofit/>
          </a:bodyPr>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【动作要领】                       </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用拇指桡侧缘顶住皮肤，食、中指前按，三指同时用力提拿皮肤，双手交替捻动向前；或食指屈曲，用食指中节桡侧顶住皮肤，拇指前按，两指同时用力提拿皮肤，双手交替捻动向前。</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【动作要求】</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1.操作前，需在皮肤表面涂以适量的介质。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2.操作过程中，术者保持呼吸自然，身体协调，腕部放松，动作连贯，一气呵成，做有节律的、均匀一致的循序捏动。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3.操作时捏起皮肤多少及提拿用力大小要适当，不可拧转。捏得太紧，不容易向前捻动推进，捏少了则不易提起皮肤。捻动向前时，需作直线前进，不可歪斜。</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4.操作时，可捏三下提拿一下，称之为“捏三提一法”。</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5.为缓解皮肤的不适感，可在每捏完一遍后以食、中、环三指或掌自上而下抹3～5遍。</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应用】本法主要用于背脊“线”状部位，具有调和阴阳，健脾和胃，疏通经络，行气活血作用。治疗小儿积滞、疳积、厌食、腹泻、呕吐等症有特效。本法根据病情需要，在捏脊过程中，可以根据不同的治疗和保健目的提拿膀胱经的有关俞穴，以取得更为满意的疗效。</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767715" y="209550"/>
            <a:ext cx="6096000" cy="460375"/>
          </a:xfrm>
          <a:prstGeom prst="rect">
            <a:avLst/>
          </a:prstGeom>
          <a:noFill/>
        </p:spPr>
        <p:txBody>
          <a:bodyPr wrap="square" rtlCol="0" anchor="t">
            <a:spAutoFit/>
          </a:bodyPr>
          <a:p>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八、捏脊法</a:t>
            </a:r>
            <a:endPar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268585" cy="3072130"/>
          </a:xfrm>
          <a:prstGeom prst="rect">
            <a:avLst/>
          </a:prstGeom>
          <a:noFill/>
          <a:ln w="9525">
            <a:noFill/>
          </a:ln>
        </p:spPr>
        <p:txBody>
          <a:bodyPr>
            <a:noAutofit/>
          </a:bodyPr>
          <a:p>
            <a:pPr indent="271780"/>
            <a:r>
              <a:rPr lang="zh-CN" sz="2400" b="1">
                <a:latin typeface="微软雅黑" panose="020B0503020204020204" charset="-122"/>
                <a:ea typeface="微软雅黑" panose="020B0503020204020204" charset="-122"/>
                <a:cs typeface="微软雅黑" panose="020B0503020204020204" charset="-122"/>
                <a:sym typeface="+mn-ea"/>
              </a:rPr>
              <a:t>捏而提起谓之拿，即用拇指与食指或其余四指罗纹面对称用力内收提捏肌筋的手法称为拿法（图</a:t>
            </a:r>
            <a:r>
              <a:rPr lang="en-US" sz="2400" b="1">
                <a:latin typeface="微软雅黑" panose="020B0503020204020204" charset="-122"/>
                <a:ea typeface="微软雅黑" panose="020B0503020204020204" charset="-122"/>
                <a:cs typeface="微软雅黑" panose="020B0503020204020204" charset="-122"/>
                <a:sym typeface="+mn-ea"/>
              </a:rPr>
              <a:t>4-12</a:t>
            </a:r>
            <a:r>
              <a:rPr lang="zh-CN" sz="2400" b="1">
                <a:latin typeface="微软雅黑" panose="020B0503020204020204" charset="-122"/>
                <a:ea typeface="微软雅黑" panose="020B0503020204020204" charset="-122"/>
                <a:cs typeface="微软雅黑" panose="020B0503020204020204" charset="-122"/>
                <a:sym typeface="+mn-ea"/>
              </a:rPr>
              <a:t>）。</a:t>
            </a:r>
            <a:endParaRPr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九、拿法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pic>
        <p:nvPicPr>
          <p:cNvPr id="58" name="图片 13" descr="拿法"/>
          <p:cNvPicPr>
            <a:picLocks noChangeAspect="1"/>
          </p:cNvPicPr>
          <p:nvPr/>
        </p:nvPicPr>
        <p:blipFill>
          <a:blip r:embed="rId1"/>
          <a:stretch>
            <a:fillRect/>
          </a:stretch>
        </p:blipFill>
        <p:spPr>
          <a:xfrm>
            <a:off x="2712720" y="1952625"/>
            <a:ext cx="4800600" cy="4273550"/>
          </a:xfrm>
          <a:prstGeom prst="rect">
            <a:avLst/>
          </a:prstGeom>
          <a:noFill/>
          <a:ln>
            <a:noFill/>
          </a:ln>
        </p:spPr>
      </p:pic>
      <p:sp>
        <p:nvSpPr>
          <p:cNvPr id="100" name="文本框 99"/>
          <p:cNvSpPr txBox="1"/>
          <p:nvPr/>
        </p:nvSpPr>
        <p:spPr>
          <a:xfrm>
            <a:off x="7576820" y="5857875"/>
            <a:ext cx="1822450"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4-12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1324590" cy="3072130"/>
          </a:xfrm>
          <a:prstGeom prst="rect">
            <a:avLst/>
          </a:prstGeom>
          <a:noFill/>
          <a:ln w="9525">
            <a:noFill/>
          </a:ln>
        </p:spPr>
        <p:txBody>
          <a:bodyPr>
            <a:noAutofit/>
          </a:bodyPr>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【动作要领】                                   </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1.二指拿法  用拇指罗纹面和食指罗纹面相对用力夹住治疗部位的肌筋逐渐用力内收提起，并作连续的一紧一松地捏提或捏揉。</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2.五指拿法  用拇指罗纹面与其余四指罗纹面相对用力夹住治疗部位的肌筋逐渐用力内收提起，并作连续的一紧一松地捏提划捏揉。</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【动作要求】</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1.操作时腕关节要放松微屈，动作柔和。</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2.着力面为罗纹面，不可用指端、爪甲内抠。</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3.拿法运劲要由轻到重，不可突然用力或使用暴力。</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【应用】拿法运用广泛，常用于颈项部、肩背部、四肢部。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1.拿风池　具有发汗解表、开窍醒神的功效。常与按揉太阳、睛明穴等配合应用，可用于头痛、感冒、鼻塞、项强等症。</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2.拿颈项部  具有祛风散寒、开窍明目、舒通经络的功效。</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3.拿肩井  具有祛风散寒、调和气血的功效，可用于治疗感冒、上肢痹痛等症。</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4.拿四肢  具有疏经通络、松肌解痉的功效，可用于四肢痹痛等。</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767715" y="209550"/>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九、</a:t>
            </a:r>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拿法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268585" cy="307213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sym typeface="+mn-ea"/>
              </a:rPr>
              <a:t>用指、掌贴附于体表一定治疗部位，作直线来回摩擦运动的手法，称为擦法。用小鱼际着力摩擦的，称为小鱼际擦法，又称侧擦法。用鱼际着力摩擦的，称为鱼际擦法。用全掌着力摩擦的，称为掌擦法（图4-13）。用拇指或食、中、无名指指面着力摩擦的，称为指擦法。</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6610" y="147955"/>
            <a:ext cx="6096000" cy="583565"/>
          </a:xfrm>
          <a:prstGeom prst="rect">
            <a:avLst/>
          </a:prstGeom>
          <a:noFill/>
        </p:spPr>
        <p:txBody>
          <a:bodyPr wrap="square" rtlCol="0" anchor="t">
            <a:spAutoFit/>
          </a:bodyPr>
          <a:p>
            <a:r>
              <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rPr>
              <a:t>十、</a:t>
            </a:r>
            <a:r>
              <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rPr>
              <a:t>擦法</a:t>
            </a:r>
            <a:endPar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
        <p:nvSpPr>
          <p:cNvPr id="100" name="文本框 99"/>
          <p:cNvSpPr txBox="1"/>
          <p:nvPr/>
        </p:nvSpPr>
        <p:spPr>
          <a:xfrm>
            <a:off x="7576820" y="5857875"/>
            <a:ext cx="1822450" cy="300355"/>
          </a:xfrm>
          <a:prstGeom prst="rect">
            <a:avLst/>
          </a:prstGeom>
          <a:noFill/>
          <a:ln w="9525">
            <a:noFill/>
          </a:ln>
        </p:spPr>
        <p:txBody>
          <a:bodyPr wrap="square">
            <a:no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4-13 </a:t>
            </a:r>
            <a:endParaRPr lang="en-US" altLang="en-US" b="0">
              <a:latin typeface="Times New Roman" panose="02020603050405020304" charset="0"/>
              <a:cs typeface="方正书宋_GBK" charset="0"/>
            </a:endParaRPr>
          </a:p>
        </p:txBody>
      </p:sp>
      <p:pic>
        <p:nvPicPr>
          <p:cNvPr id="57" name="图片 14" descr="擦法"/>
          <p:cNvPicPr>
            <a:picLocks noChangeAspect="1"/>
          </p:cNvPicPr>
          <p:nvPr/>
        </p:nvPicPr>
        <p:blipFill>
          <a:blip r:embed="rId1"/>
          <a:stretch>
            <a:fillRect/>
          </a:stretch>
        </p:blipFill>
        <p:spPr>
          <a:xfrm>
            <a:off x="2933065" y="2595880"/>
            <a:ext cx="4712335" cy="3756660"/>
          </a:xfrm>
          <a:prstGeom prst="rect">
            <a:avLst/>
          </a:prstGeom>
          <a:noFill/>
          <a:ln>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0650" y="460375"/>
            <a:ext cx="11950065" cy="3131185"/>
          </a:xfrm>
          <a:prstGeom prst="rect">
            <a:avLst/>
          </a:prstGeom>
          <a:noFill/>
          <a:ln w="9525">
            <a:noFill/>
          </a:ln>
        </p:spPr>
        <p:txBody>
          <a:bodyPr>
            <a:noAutofit/>
          </a:bodyPr>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【动作要领】                                      </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术者腕关节伸直，使前臂与手掌近似相平。用小鱼际、鱼际、全掌或手指面，贴附与体表的治疗部位，稍用力向下按压，以肩关节为支点，上臂作主动摆动，带动前臂以及手掌在体表作均匀地上下或左右往返摩擦移动，使治疗部位产生一定的热量。</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【动作要求】</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1.操作时，着力部位要紧贴皮肤，动作要稳，必须直线往返，不可歪斜。</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2.来回往返的距离要长，动作连续、有节奏，频率一般为每分钟100次左右。</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3.擦法操作，要求暴露施术部位，故室内保持暖和，以免宝宝着凉。</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4.擦法如直接在皮肤上操作，必须在施术部位涂适量润滑介质，既可保护皮肤防止破皮，又可使擦的热量深透，提高手法治疗的效果。</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5.压力要均匀适中，一般以摩擦不使局部皮肤折叠为宜。</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6.擦法操作时，术者要保持呼吸自然，切忌屏气。</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7.擦法使用后，皮肤已经潮红，故不能再在该处使用其他手法，否则容易造成破皮。临床治疗时，擦法一般都在使用其他手法之后使用。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8.擦法常可配合湿热敷法，对提高疗效有一定的帮助。</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【应用】擦法刺激柔和温热，适用于全身各部位，具有温经通络、行气活血、消肿止痛等作用。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1.掌擦胸胁及腹部，可用于脾胃虚寒引起的腹痛及消化不良等症。</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2.小鱼际擦肩背腰臂及下肢部，可用于风湿酸痛、肢体麻木、伤筋等症。</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3.鱼际擦胸腹、腰背、四肢部，可用于外伤、瘀血、红肿等。</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4.指擦法适用于四肢小关节及胸骨、锁骨下窝等凹陷不平之处。</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94030" y="0"/>
            <a:ext cx="6096000" cy="460375"/>
          </a:xfrm>
          <a:prstGeom prst="rect">
            <a:avLst/>
          </a:prstGeom>
          <a:noFill/>
        </p:spPr>
        <p:txBody>
          <a:bodyPr wrap="square" rtlCol="0" anchor="t">
            <a:spAutoFit/>
          </a:bodyPr>
          <a:p>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十、</a:t>
            </a:r>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擦法</a:t>
            </a:r>
            <a:endPar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9610" y="731520"/>
            <a:ext cx="10268585" cy="307213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sym typeface="+mn-ea"/>
              </a:rPr>
              <a:t>用手掌面着力于治疗部位或双手夹住肢体作交替搓动的方法，称为搓法（图4-14）。</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6610" y="147955"/>
            <a:ext cx="6096000" cy="583565"/>
          </a:xfrm>
          <a:prstGeom prst="rect">
            <a:avLst/>
          </a:prstGeom>
          <a:noFill/>
        </p:spPr>
        <p:txBody>
          <a:bodyPr wrap="square" rtlCol="0" anchor="t">
            <a:spAutoFit/>
          </a:bodyPr>
          <a:p>
            <a:r>
              <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rPr>
              <a:t>十</a:t>
            </a:r>
            <a:r>
              <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rPr>
              <a:t>一、</a:t>
            </a:r>
            <a:r>
              <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rPr>
              <a:t>搓法</a:t>
            </a:r>
            <a:endParaRPr lang="zh-CN" altLang="en-US" sz="32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
        <p:nvSpPr>
          <p:cNvPr id="100" name="文本框 99"/>
          <p:cNvSpPr txBox="1"/>
          <p:nvPr/>
        </p:nvSpPr>
        <p:spPr>
          <a:xfrm>
            <a:off x="7436485" y="5642610"/>
            <a:ext cx="1822450" cy="300355"/>
          </a:xfrm>
          <a:prstGeom prst="rect">
            <a:avLst/>
          </a:prstGeom>
          <a:noFill/>
          <a:ln w="9525">
            <a:noFill/>
          </a:ln>
        </p:spPr>
        <p:txBody>
          <a:bodyPr wrap="square">
            <a:no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4-14 </a:t>
            </a:r>
            <a:endParaRPr lang="en-US" altLang="en-US" b="0">
              <a:latin typeface="Times New Roman" panose="02020603050405020304" charset="0"/>
              <a:cs typeface="方正书宋_GBK" charset="0"/>
            </a:endParaRPr>
          </a:p>
        </p:txBody>
      </p:sp>
      <p:pic>
        <p:nvPicPr>
          <p:cNvPr id="56" name="图片 15" descr="搓法"/>
          <p:cNvPicPr>
            <a:picLocks noChangeAspect="1"/>
          </p:cNvPicPr>
          <p:nvPr/>
        </p:nvPicPr>
        <p:blipFill>
          <a:blip r:embed="rId1"/>
          <a:stretch>
            <a:fillRect/>
          </a:stretch>
        </p:blipFill>
        <p:spPr>
          <a:xfrm>
            <a:off x="2790190" y="1978025"/>
            <a:ext cx="4646295" cy="4056380"/>
          </a:xfrm>
          <a:prstGeom prst="rect">
            <a:avLst/>
          </a:prstGeom>
          <a:noFill/>
          <a:ln>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0650" y="460375"/>
            <a:ext cx="11950065" cy="3131185"/>
          </a:xfrm>
          <a:prstGeom prst="rect">
            <a:avLst/>
          </a:prstGeom>
          <a:noFill/>
          <a:ln w="9525">
            <a:noFill/>
          </a:ln>
        </p:spPr>
        <p:txBody>
          <a:bodyPr>
            <a:noAutofit/>
          </a:bodyPr>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【动作要领】                                   </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小儿肢体放松，术者用双手掌面夹住肢体的治疗部位，然后作方向相反的快速搓动、搓揉或搓摩运动，并同时作上下往返移动。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【动作要求】</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1.操作时术者腕关节放松，双手用力要对称，但又不宜夹得太紧。</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2.搓动要快，移动要慢。</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3.动作要灵活、连贯。</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【应用】本法刺激轻柔，有疏通经络、行气活血、放松肌肉的作用，适用于四肢、腰背及胁肋部，临床上常作为辅助性结束手法应用。肩部宜搓揉，腰背部宜搓摩。</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94030" y="0"/>
            <a:ext cx="6096000" cy="460375"/>
          </a:xfrm>
          <a:prstGeom prst="rect">
            <a:avLst/>
          </a:prstGeom>
          <a:noFill/>
        </p:spPr>
        <p:txBody>
          <a:bodyPr wrap="square" rtlCol="0" anchor="t">
            <a:spAutoFit/>
          </a:bodyPr>
          <a:p>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十一、</a:t>
            </a:r>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搓法</a:t>
            </a:r>
            <a:endPar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67665" y="731520"/>
            <a:ext cx="11323955" cy="307213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sym typeface="+mn-ea"/>
              </a:rPr>
              <a:t>以患肢关节为轴心，使肢体、关节作被动环转运动的手法称为摇法（图4-15）。</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6610" y="147955"/>
            <a:ext cx="6096000" cy="521970"/>
          </a:xfrm>
          <a:prstGeom prst="rect">
            <a:avLst/>
          </a:prstGeom>
          <a:noFill/>
        </p:spPr>
        <p:txBody>
          <a:bodyPr wrap="square" rtlCol="0" anchor="t">
            <a:spAutoFit/>
          </a:bodyPr>
          <a:p>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十二、</a:t>
            </a:r>
            <a:r>
              <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rPr>
              <a:t>摇法</a:t>
            </a:r>
            <a:endParaRPr lang="zh-CN" altLang="en-US" sz="28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
        <p:nvSpPr>
          <p:cNvPr id="100" name="文本框 99"/>
          <p:cNvSpPr txBox="1"/>
          <p:nvPr/>
        </p:nvSpPr>
        <p:spPr>
          <a:xfrm>
            <a:off x="7505065" y="6050280"/>
            <a:ext cx="1822450" cy="300355"/>
          </a:xfrm>
          <a:prstGeom prst="rect">
            <a:avLst/>
          </a:prstGeom>
          <a:noFill/>
          <a:ln w="9525">
            <a:noFill/>
          </a:ln>
        </p:spPr>
        <p:txBody>
          <a:bodyPr wrap="square">
            <a:no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4-15 </a:t>
            </a:r>
            <a:endParaRPr lang="en-US" altLang="en-US" b="0">
              <a:latin typeface="Times New Roman" panose="02020603050405020304" charset="0"/>
              <a:cs typeface="方正书宋_GBK" charset="0"/>
            </a:endParaRPr>
          </a:p>
        </p:txBody>
      </p:sp>
      <p:pic>
        <p:nvPicPr>
          <p:cNvPr id="10" name="图片 16" descr="摇法"/>
          <p:cNvPicPr>
            <a:picLocks noChangeAspect="1"/>
          </p:cNvPicPr>
          <p:nvPr/>
        </p:nvPicPr>
        <p:blipFill>
          <a:blip r:embed="rId1"/>
          <a:stretch>
            <a:fillRect/>
          </a:stretch>
        </p:blipFill>
        <p:spPr>
          <a:xfrm>
            <a:off x="2642870" y="1729740"/>
            <a:ext cx="4744720" cy="4689475"/>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0650" y="1037590"/>
            <a:ext cx="11950065" cy="3131185"/>
          </a:xfrm>
          <a:prstGeom prst="rect">
            <a:avLst/>
          </a:prstGeom>
          <a:noFill/>
          <a:ln w="9525">
            <a:noFill/>
          </a:ln>
        </p:spPr>
        <p:txBody>
          <a:bodyPr>
            <a:noAutofit/>
          </a:bodyPr>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【动作要领】                                       </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术者用一手握住或扶住被摇关节的近端（固定肢体），另一手握住远端，然后作缓和的环转运动，使被摇的关节作顺时针及逆时针方向的摇动。</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【动作要求】</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1.摇转的幅度由小到大，并根据病情掌握摇转幅度的大小，做到因势利导，适可而止。</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2.摇转的幅度必须限制在正常关节生理活动范围内，或在患者能忍受范围内进行。</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3.操作时，动作要缓和，用力要平稳，速度宜缓慢。</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indent="271780"/>
            <a:r>
              <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【应用】摇法具有舒筋活血、滑利关节、松解粘连和增强关节活动功能等作用，多应用于颈项部、腰部以及四肢部等关节。</a:t>
            </a:r>
            <a:endParaRPr sz="2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28295" y="293370"/>
            <a:ext cx="6096000" cy="460375"/>
          </a:xfrm>
          <a:prstGeom prst="rect">
            <a:avLst/>
          </a:prstGeom>
          <a:noFill/>
        </p:spPr>
        <p:txBody>
          <a:bodyPr wrap="square" rtlCol="0" anchor="t">
            <a:spAutoFit/>
          </a:bodyPr>
          <a:p>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十二、</a:t>
            </a:r>
            <a:r>
              <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rPr>
              <a:t>摇法</a:t>
            </a:r>
            <a:endParaRPr lang="zh-CN" altLang="en-US" sz="2400" b="1" spc="600" dirty="0">
              <a:solidFill>
                <a:srgbClr val="7E5224"/>
              </a:soli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第二节 小儿推拿常用穴位</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 name="图示 7"/>
          <p:cNvGraphicFramePr/>
          <p:nvPr/>
        </p:nvGraphicFramePr>
        <p:xfrm>
          <a:off x="738505" y="281940"/>
          <a:ext cx="10211435" cy="62071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0" name="文本框 99"/>
          <p:cNvSpPr txBox="1"/>
          <p:nvPr/>
        </p:nvSpPr>
        <p:spPr>
          <a:xfrm>
            <a:off x="2086610" y="699135"/>
            <a:ext cx="5080000" cy="521970"/>
          </a:xfrm>
          <a:prstGeom prst="rect">
            <a:avLst/>
          </a:prstGeom>
          <a:noFill/>
          <a:ln w="9525">
            <a:noFill/>
          </a:ln>
        </p:spPr>
        <p:txBody>
          <a:bodyPr>
            <a:spAutoFit/>
          </a:bodyPr>
          <a:p>
            <a:pPr indent="0"/>
            <a:r>
              <a:rPr lang="zh-CN" sz="2800" b="1">
                <a:solidFill>
                  <a:srgbClr val="00B0F0"/>
                </a:solidFill>
                <a:latin typeface="Times New Roman" panose="02020603050405020304" charset="0"/>
                <a:cs typeface="方正书宋_GBK" charset="0"/>
              </a:rPr>
              <a:t>【结构导图】</a:t>
            </a:r>
            <a:endParaRPr lang="zh-CN" altLang="en-US" sz="2800" b="1">
              <a:solidFill>
                <a:srgbClr val="00B0F0"/>
              </a:solidFill>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870" y="1157605"/>
            <a:ext cx="10175875" cy="4128770"/>
          </a:xfrm>
          <a:prstGeom prst="rect">
            <a:avLst/>
          </a:prstGeom>
          <a:noFill/>
          <a:ln w="9525">
            <a:noFill/>
          </a:ln>
        </p:spPr>
        <p:txBody>
          <a:bodyPr wrap="square">
            <a:noAutofit/>
          </a:bodyPr>
          <a:p>
            <a:pPr indent="271780"/>
            <a:r>
              <a:rPr lang="zh-CN" b="0">
                <a:latin typeface="Times New Roman" panose="02020603050405020304" charset="0"/>
                <a:cs typeface="方正书宋_GBK" charset="0"/>
              </a:rPr>
              <a:t></a:t>
            </a: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小儿推拿除了运用少数的成人十四经穴及经外奇穴外，还运用大量特定穴。这些穴位不循经络，形态分别呈“点”状、“线”状、或“面”状，且分布于头面部、胸腹部、腰背部及四肢部，但多数穴位分布于双手手掌，即所谓“小儿百脉汇于手掌” 。上肢部穴位，一般不分男女，以推拿左手为宜。小儿推拿操作一般先头面，次上肢，再胸腹、腰背，最后下肢。如小儿不愿操作头部，可以先操作手部，最后操作头部，亦可根据病情轻重或患儿体位调整先后顺序，但一般不可重复变换体位。</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69290" y="466090"/>
            <a:ext cx="6438265" cy="583565"/>
          </a:xfrm>
          <a:prstGeom prst="rect">
            <a:avLst/>
          </a:prstGeom>
          <a:noFill/>
        </p:spPr>
        <p:txBody>
          <a:bodyPr wrap="square" rtlCol="0" anchor="t">
            <a:spAutoFit/>
          </a:bodyPr>
          <a:p>
            <a:pPr algn="ctr"/>
            <a:r>
              <a:rPr lang="zh-CN" altLang="en-US" sz="32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第二节 小儿推拿常用穴位</a:t>
            </a:r>
            <a:endParaRPr lang="zh-CN" altLang="en-US" sz="32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 name="图片 17" descr="上肢穴位图"/>
          <p:cNvPicPr>
            <a:picLocks noChangeAspect="1"/>
          </p:cNvPicPr>
          <p:nvPr/>
        </p:nvPicPr>
        <p:blipFill>
          <a:blip r:embed="rId1"/>
          <a:stretch>
            <a:fillRect/>
          </a:stretch>
        </p:blipFill>
        <p:spPr>
          <a:xfrm>
            <a:off x="1685925" y="1098550"/>
            <a:ext cx="7968615" cy="5022215"/>
          </a:xfrm>
          <a:prstGeom prst="rect">
            <a:avLst/>
          </a:prstGeom>
          <a:noFill/>
          <a:ln>
            <a:noFill/>
          </a:ln>
        </p:spPr>
      </p:pic>
      <p:sp>
        <p:nvSpPr>
          <p:cNvPr id="100" name="文本框 99"/>
          <p:cNvSpPr txBox="1"/>
          <p:nvPr/>
        </p:nvSpPr>
        <p:spPr>
          <a:xfrm>
            <a:off x="4789170" y="6228715"/>
            <a:ext cx="5080000" cy="398780"/>
          </a:xfrm>
          <a:prstGeom prst="rect">
            <a:avLst/>
          </a:prstGeom>
          <a:noFill/>
          <a:ln w="9525">
            <a:noFill/>
          </a:ln>
        </p:spPr>
        <p:txBody>
          <a:bodyPr>
            <a:spAutoFit/>
          </a:bodyPr>
          <a:p>
            <a:pPr indent="127000"/>
            <a:r>
              <a:rPr lang="en-US" sz="2000" b="0">
                <a:latin typeface="Times New Roman" panose="02020603050405020304" charset="0"/>
                <a:cs typeface="方正书宋_GBK" charset="0"/>
              </a:rPr>
              <a:t>   </a:t>
            </a:r>
            <a:r>
              <a:rPr lang="zh-CN" sz="2000" b="0">
                <a:latin typeface="Times New Roman" panose="02020603050405020304" charset="0"/>
                <a:cs typeface="方正书宋_GBK" charset="0"/>
              </a:rPr>
              <a:t>图</a:t>
            </a:r>
            <a:r>
              <a:rPr lang="en-US" sz="2000" b="0">
                <a:latin typeface="Times New Roman" panose="02020603050405020304" charset="0"/>
                <a:cs typeface="方正书宋_GBK" charset="0"/>
              </a:rPr>
              <a:t>4-16</a:t>
            </a:r>
            <a:endParaRPr lang="en-US" altLang="en-US" sz="2000" b="0">
              <a:latin typeface="Times New Roman" panose="02020603050405020304" charset="0"/>
              <a:cs typeface="方正书宋_GBK" charset="0"/>
            </a:endParaRPr>
          </a:p>
        </p:txBody>
      </p:sp>
      <p:sp>
        <p:nvSpPr>
          <p:cNvPr id="2" name="文本框 1"/>
          <p:cNvSpPr txBox="1"/>
          <p:nvPr/>
        </p:nvSpPr>
        <p:spPr>
          <a:xfrm>
            <a:off x="415925" y="407035"/>
            <a:ext cx="6096000" cy="460375"/>
          </a:xfrm>
          <a:prstGeom prst="rect">
            <a:avLst/>
          </a:prstGeom>
          <a:noFill/>
        </p:spPr>
        <p:txBody>
          <a:bodyPr wrap="square" rtlCol="0" anchor="t">
            <a:spAutoFit/>
          </a:bodyPr>
          <a:p>
            <a:pPr algn="ctr"/>
            <a:r>
              <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第二节 小儿推拿常用穴位</a:t>
            </a:r>
            <a:endPar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82540" y="6228715"/>
            <a:ext cx="5080000" cy="398780"/>
          </a:xfrm>
          <a:prstGeom prst="rect">
            <a:avLst/>
          </a:prstGeom>
          <a:noFill/>
          <a:ln w="9525">
            <a:noFill/>
          </a:ln>
        </p:spPr>
        <p:txBody>
          <a:bodyPr>
            <a:spAutoFit/>
          </a:bodyPr>
          <a:p>
            <a:pPr indent="127000"/>
            <a:r>
              <a:rPr lang="en-US" sz="2000" b="0">
                <a:latin typeface="Times New Roman" panose="02020603050405020304" charset="0"/>
                <a:cs typeface="方正书宋_GBK" charset="0"/>
              </a:rPr>
              <a:t>   </a:t>
            </a:r>
            <a:r>
              <a:rPr lang="zh-CN" sz="2000" b="0">
                <a:latin typeface="Times New Roman" panose="02020603050405020304" charset="0"/>
                <a:cs typeface="方正书宋_GBK" charset="0"/>
              </a:rPr>
              <a:t>图</a:t>
            </a:r>
            <a:r>
              <a:rPr lang="en-US" sz="2000" b="0">
                <a:latin typeface="Times New Roman" panose="02020603050405020304" charset="0"/>
                <a:cs typeface="方正书宋_GBK" charset="0"/>
              </a:rPr>
              <a:t>4-17</a:t>
            </a:r>
            <a:endParaRPr lang="en-US" altLang="en-US" sz="2000" b="0">
              <a:latin typeface="Times New Roman" panose="02020603050405020304" charset="0"/>
              <a:cs typeface="方正书宋_GBK" charset="0"/>
            </a:endParaRPr>
          </a:p>
        </p:txBody>
      </p:sp>
      <p:sp>
        <p:nvSpPr>
          <p:cNvPr id="2" name="文本框 1"/>
          <p:cNvSpPr txBox="1"/>
          <p:nvPr/>
        </p:nvSpPr>
        <p:spPr>
          <a:xfrm>
            <a:off x="-73660" y="289560"/>
            <a:ext cx="6096000" cy="460375"/>
          </a:xfrm>
          <a:prstGeom prst="rect">
            <a:avLst/>
          </a:prstGeom>
          <a:noFill/>
        </p:spPr>
        <p:txBody>
          <a:bodyPr wrap="square" rtlCol="0" anchor="t">
            <a:spAutoFit/>
          </a:bodyPr>
          <a:p>
            <a:pPr algn="ctr"/>
            <a:r>
              <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第二节 小儿推拿常用穴位</a:t>
            </a:r>
            <a:endPar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pic>
        <p:nvPicPr>
          <p:cNvPr id="89" name="图片 18" descr="正面穴位图"/>
          <p:cNvPicPr>
            <a:picLocks noChangeAspect="1"/>
          </p:cNvPicPr>
          <p:nvPr/>
        </p:nvPicPr>
        <p:blipFill>
          <a:blip r:embed="rId1"/>
          <a:stretch>
            <a:fillRect/>
          </a:stretch>
        </p:blipFill>
        <p:spPr>
          <a:xfrm>
            <a:off x="2650490" y="749935"/>
            <a:ext cx="5951855" cy="5478780"/>
          </a:xfrm>
          <a:prstGeom prst="rect">
            <a:avLst/>
          </a:prstGeom>
          <a:noFill/>
          <a:ln>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789170" y="6228715"/>
            <a:ext cx="5080000" cy="398780"/>
          </a:xfrm>
          <a:prstGeom prst="rect">
            <a:avLst/>
          </a:prstGeom>
          <a:noFill/>
          <a:ln w="9525">
            <a:noFill/>
          </a:ln>
        </p:spPr>
        <p:txBody>
          <a:bodyPr>
            <a:spAutoFit/>
          </a:bodyPr>
          <a:p>
            <a:pPr indent="127000"/>
            <a:r>
              <a:rPr lang="en-US" sz="2000" b="0">
                <a:latin typeface="Times New Roman" panose="02020603050405020304" charset="0"/>
                <a:cs typeface="方正书宋_GBK" charset="0"/>
              </a:rPr>
              <a:t>   </a:t>
            </a:r>
            <a:r>
              <a:rPr lang="zh-CN" sz="2000" b="0">
                <a:latin typeface="Times New Roman" panose="02020603050405020304" charset="0"/>
                <a:cs typeface="方正书宋_GBK" charset="0"/>
              </a:rPr>
              <a:t>图</a:t>
            </a:r>
            <a:r>
              <a:rPr lang="en-US" sz="2000" b="0">
                <a:latin typeface="Times New Roman" panose="02020603050405020304" charset="0"/>
                <a:cs typeface="方正书宋_GBK" charset="0"/>
              </a:rPr>
              <a:t>4-18</a:t>
            </a:r>
            <a:endParaRPr lang="en-US" altLang="en-US" sz="2000" b="0">
              <a:latin typeface="Times New Roman" panose="02020603050405020304" charset="0"/>
              <a:cs typeface="方正书宋_GBK" charset="0"/>
            </a:endParaRPr>
          </a:p>
        </p:txBody>
      </p:sp>
      <p:sp>
        <p:nvSpPr>
          <p:cNvPr id="2" name="文本框 1"/>
          <p:cNvSpPr txBox="1"/>
          <p:nvPr/>
        </p:nvSpPr>
        <p:spPr>
          <a:xfrm>
            <a:off x="415925" y="407035"/>
            <a:ext cx="6096000" cy="460375"/>
          </a:xfrm>
          <a:prstGeom prst="rect">
            <a:avLst/>
          </a:prstGeom>
          <a:noFill/>
        </p:spPr>
        <p:txBody>
          <a:bodyPr wrap="square" rtlCol="0" anchor="t">
            <a:spAutoFit/>
          </a:bodyPr>
          <a:p>
            <a:pPr algn="ctr"/>
            <a:r>
              <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第二节 小儿推拿常用穴位</a:t>
            </a:r>
            <a:endParaRPr lang="zh-CN" altLang="en-US" sz="24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pic>
        <p:nvPicPr>
          <p:cNvPr id="88" name="图片 19" descr="背面穴位图"/>
          <p:cNvPicPr>
            <a:picLocks noChangeAspect="1"/>
          </p:cNvPicPr>
          <p:nvPr/>
        </p:nvPicPr>
        <p:blipFill>
          <a:blip r:embed="rId1"/>
          <a:stretch>
            <a:fillRect/>
          </a:stretch>
        </p:blipFill>
        <p:spPr>
          <a:xfrm>
            <a:off x="2430780" y="1071880"/>
            <a:ext cx="6400800" cy="5085080"/>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193802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  一、头面部穴位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1.攒竹（天门）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位置：两眉中间至前发际成一直线。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操作：两拇指自下而上交替直推，称推攒竹，又称开天门（图4-19）。</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678170" y="2938145"/>
            <a:ext cx="5872480" cy="3395980"/>
          </a:xfrm>
          <a:prstGeom prst="rect">
            <a:avLst/>
          </a:prstGeom>
          <a:noFill/>
          <a:ln w="9525">
            <a:noFill/>
          </a:ln>
        </p:spPr>
        <p:txBody>
          <a:bodyPr>
            <a:noAutofit/>
          </a:bodyPr>
          <a:p>
            <a:pPr indent="271780"/>
            <a:r>
              <a:rPr lang="zh-CN" sz="2400" b="1">
                <a:latin typeface="微软雅黑" panose="020B0503020204020204" charset="-122"/>
                <a:ea typeface="微软雅黑" panose="020B0503020204020204" charset="-122"/>
                <a:cs typeface="微软雅黑" panose="020B0503020204020204" charset="-122"/>
              </a:rPr>
              <a:t>次数：</a:t>
            </a:r>
            <a:r>
              <a:rPr lang="en-US" sz="2400" b="1">
                <a:latin typeface="微软雅黑" panose="020B0503020204020204" charset="-122"/>
                <a:ea typeface="微软雅黑" panose="020B0503020204020204" charset="-122"/>
                <a:cs typeface="微软雅黑" panose="020B0503020204020204" charset="-122"/>
              </a:rPr>
              <a:t>30</a:t>
            </a:r>
            <a:r>
              <a:rPr lang="zh-CN" sz="2400" b="1">
                <a:latin typeface="微软雅黑" panose="020B0503020204020204" charset="-122"/>
                <a:ea typeface="微软雅黑" panose="020B0503020204020204" charset="-122"/>
                <a:cs typeface="微软雅黑" panose="020B0503020204020204" charset="-122"/>
              </a:rPr>
              <a:t>～</a:t>
            </a:r>
            <a:r>
              <a:rPr lang="en-US" sz="2400" b="1">
                <a:latin typeface="微软雅黑" panose="020B0503020204020204" charset="-122"/>
                <a:ea typeface="微软雅黑" panose="020B0503020204020204" charset="-122"/>
                <a:cs typeface="微软雅黑" panose="020B0503020204020204" charset="-122"/>
              </a:rPr>
              <a:t>50</a:t>
            </a:r>
            <a:r>
              <a:rPr lang="zh-CN" sz="2400" b="1">
                <a:latin typeface="微软雅黑" panose="020B0503020204020204" charset="-122"/>
                <a:ea typeface="微软雅黑" panose="020B0503020204020204" charset="-122"/>
                <a:cs typeface="微软雅黑" panose="020B0503020204020204" charset="-122"/>
              </a:rPr>
              <a:t>次。主治：感冒、发热、头痛、精神萎靡、惊惕不安等。临床应用：推攒竹能疏风解表，开窍醒脑，镇静安神。为小儿推拿常用手法，常用于外感表证（风寒风热均可）及内伤杂病，多与推坎宫，揉大阳合用；若用于惊惕、烦躁，可与清肝经、揉百会等穴合用。</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87" name="图片 20" descr="45开天门"/>
          <p:cNvPicPr>
            <a:picLocks noChangeAspect="1"/>
          </p:cNvPicPr>
          <p:nvPr/>
        </p:nvPicPr>
        <p:blipFill>
          <a:blip r:embed="rId1"/>
          <a:srcRect l="7822" t="3857" r="6145" b="19380"/>
          <a:stretch>
            <a:fillRect/>
          </a:stretch>
        </p:blipFill>
        <p:spPr>
          <a:xfrm>
            <a:off x="310515" y="2536825"/>
            <a:ext cx="4314825" cy="3292475"/>
          </a:xfrm>
          <a:prstGeom prst="rect">
            <a:avLst/>
          </a:prstGeom>
          <a:noFill/>
          <a:ln>
            <a:noFill/>
          </a:ln>
        </p:spPr>
      </p:pic>
      <p:sp>
        <p:nvSpPr>
          <p:cNvPr id="2" name="文本框 1"/>
          <p:cNvSpPr txBox="1"/>
          <p:nvPr/>
        </p:nvSpPr>
        <p:spPr>
          <a:xfrm>
            <a:off x="1442720" y="61207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4-19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301625" y="240665"/>
            <a:ext cx="10257790" cy="1568450"/>
          </a:xfrm>
          <a:prstGeom prst="rect">
            <a:avLst/>
          </a:prstGeom>
          <a:noFill/>
          <a:effectLst/>
        </p:spPr>
        <p:txBody>
          <a:bodyPr wrap="square" rtlCol="0">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2.坎宫</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位置：自眉头起沿眉向眉梢成一横线。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操作：两拇指自眉心向眉梢作分推，称推坎宫（图4-21）。</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043170" y="238061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次数：30～50次。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主治：头痛、发热、惊风、目赤痛。</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临床应用：推揉太阳能疏风解表、清热、明目止头痛。推太阳主要用于外感发热。若外感表实头痛用泻法；若外感表虚、内伤头痛用补法。</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195830" y="61207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4-21</a:t>
            </a:r>
            <a:endParaRPr lang="en-US" altLang="en-US" b="0">
              <a:latin typeface="Times New Roman" panose="02020603050405020304" charset="0"/>
              <a:cs typeface="方正书宋_GBK" charset="0"/>
            </a:endParaRPr>
          </a:p>
        </p:txBody>
      </p:sp>
      <p:pic>
        <p:nvPicPr>
          <p:cNvPr id="85" name="图片 22" descr="46推坎宫"/>
          <p:cNvPicPr>
            <a:picLocks noChangeAspect="1"/>
          </p:cNvPicPr>
          <p:nvPr/>
        </p:nvPicPr>
        <p:blipFill>
          <a:blip r:embed="rId1"/>
          <a:srcRect l="14635" t="11638" r="4268" b="19397"/>
          <a:stretch>
            <a:fillRect/>
          </a:stretch>
        </p:blipFill>
        <p:spPr>
          <a:xfrm>
            <a:off x="868680" y="2040890"/>
            <a:ext cx="3554730" cy="383540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36575" y="113665"/>
            <a:ext cx="10257790" cy="156845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4.耳后高骨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位置：耳后入发际，高骨（颞骨乳突）下凹陷中。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操作：用两拇指或中指揉，称揉耳后高骨（图4-25）。</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081905" y="2517140"/>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次数：30～50次。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  主治：头痛、惊风、烦躁不安。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  临床应用：揉耳后高骨能疏风解表，治疗外感头痛，常与推攒竹、推坎宫、揉太阳等合用；亦能安神除烦，治疗惊风、烦躁等症，可与按百会、清心经等穴合用。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195830" y="61207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4-25</a:t>
            </a:r>
            <a:endParaRPr lang="en-US" altLang="en-US" b="0">
              <a:latin typeface="Times New Roman" panose="02020603050405020304" charset="0"/>
              <a:cs typeface="方正书宋_GBK" charset="0"/>
            </a:endParaRPr>
          </a:p>
        </p:txBody>
      </p:sp>
      <p:pic>
        <p:nvPicPr>
          <p:cNvPr id="81" name="图片 26" descr="01揉耳后高骨"/>
          <p:cNvPicPr>
            <a:picLocks noChangeAspect="1"/>
          </p:cNvPicPr>
          <p:nvPr/>
        </p:nvPicPr>
        <p:blipFill>
          <a:blip r:embed="rId1"/>
          <a:srcRect t="7199" r="5128" b="20361"/>
          <a:stretch>
            <a:fillRect/>
          </a:stretch>
        </p:blipFill>
        <p:spPr>
          <a:xfrm>
            <a:off x="954405" y="1829435"/>
            <a:ext cx="3416300" cy="4224020"/>
          </a:xfrm>
          <a:prstGeom prst="rect">
            <a:avLst/>
          </a:prstGeom>
          <a:noFill/>
          <a:ln>
            <a:noFill/>
          </a:ln>
        </p:spPr>
      </p:pic>
      <p:sp>
        <p:nvSpPr>
          <p:cNvPr id="4" name="文本框 3"/>
          <p:cNvSpPr txBox="1"/>
          <p:nvPr/>
        </p:nvSpPr>
        <p:spPr>
          <a:xfrm>
            <a:off x="367665" y="113665"/>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89000" y="602615"/>
            <a:ext cx="10257790" cy="3415030"/>
          </a:xfrm>
          <a:prstGeom prst="rect">
            <a:avLst/>
          </a:prstGeom>
          <a:noFill/>
          <a:effectLst/>
        </p:spPr>
        <p:txBody>
          <a:bodyPr wrap="square" rtlCol="0">
            <a:spAutoFit/>
          </a:bodyPr>
          <a:p>
            <a:r>
              <a:rPr sz="2400" b="1" spc="600" dirty="0">
                <a:latin typeface="微软雅黑" panose="020B0503020204020204" charset="-122"/>
                <a:ea typeface="微软雅黑" panose="020B0503020204020204" charset="-122"/>
                <a:cs typeface="Raleway" panose="020B0503030101060003" charset="0"/>
              </a:rPr>
              <a:t>5.山根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位置：两目内眦之中。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操作：拇指甲掐，称掐山根。    </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次数：3～5次。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主治：惊风、抽搐。</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临床应用：掐山根有开关窍，醒目定神的作用，对惊风、昏迷、抽搐等症多与掐人中、掐老龙等合用。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本穴除用于治疗疾病外，还用于诊断，如见山根处青筋显露为惊风或脾胃虚寒。</a:t>
            </a:r>
            <a:endParaRPr sz="2400" b="1" spc="600" dirty="0">
              <a:latin typeface="微软雅黑" panose="020B0503020204020204" charset="-122"/>
              <a:ea typeface="微软雅黑" panose="020B0503020204020204" charset="-122"/>
              <a:cs typeface="Raleway" panose="020B0503030101060003" charset="0"/>
            </a:endParaRPr>
          </a:p>
        </p:txBody>
      </p:sp>
      <p:sp>
        <p:nvSpPr>
          <p:cNvPr id="4" name="文本框 3"/>
          <p:cNvSpPr txBox="1"/>
          <p:nvPr/>
        </p:nvSpPr>
        <p:spPr>
          <a:xfrm>
            <a:off x="318770" y="142240"/>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56260" y="661670"/>
            <a:ext cx="10257790" cy="3046095"/>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6.人中（水沟）</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位置：人中沟，上1／3与2／3交界点。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操作：用拇指甲掐，称掐人中。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次数：3～5次或醒后即止。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主治：惊风、昏厥、抽搐。</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临床应用：掐人中能醒神开窍，主要用于急救，对于人事不省、惊厥、抽搐时，常与掐十宣、掐老龙等穴合用。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5" name="文本框 4"/>
          <p:cNvSpPr txBox="1"/>
          <p:nvPr/>
        </p:nvSpPr>
        <p:spPr>
          <a:xfrm>
            <a:off x="250190" y="508000"/>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36575" y="113665"/>
            <a:ext cx="10257790" cy="1568450"/>
          </a:xfrm>
          <a:prstGeom prst="rect">
            <a:avLst/>
          </a:prstGeom>
          <a:noFill/>
          <a:effectLst/>
        </p:spPr>
        <p:txBody>
          <a:bodyPr wrap="square" rtlCol="0">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7.迎香</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位置：鼻翼旁五分，鼻唇沟中。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操作：用食、中二指揉，称揉迎香。（图4-27）</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21885" y="249745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次数：20～30次。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主治：鼻塞流涕。</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临床应用：揉迎香，能宣肺气，通鼻窍。主要用于外感或慢性鼻炎引起的鼻塞，可与清肺经、拿风池等穴合用。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195830" y="61207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4-27</a:t>
            </a:r>
            <a:endParaRPr lang="en-US" altLang="en-US" b="0">
              <a:latin typeface="Times New Roman" panose="02020603050405020304" charset="0"/>
              <a:cs typeface="方正书宋_GBK" charset="0"/>
            </a:endParaRPr>
          </a:p>
        </p:txBody>
      </p:sp>
      <p:pic>
        <p:nvPicPr>
          <p:cNvPr id="79" name="图片 28" descr="48揉迎香"/>
          <p:cNvPicPr>
            <a:picLocks noChangeAspect="1"/>
          </p:cNvPicPr>
          <p:nvPr/>
        </p:nvPicPr>
        <p:blipFill>
          <a:blip r:embed="rId1"/>
          <a:srcRect l="10558" t="8327" r="3279" b="24362"/>
          <a:stretch>
            <a:fillRect/>
          </a:stretch>
        </p:blipFill>
        <p:spPr>
          <a:xfrm>
            <a:off x="903605" y="2122170"/>
            <a:ext cx="3310255" cy="3856355"/>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51915" y="762000"/>
            <a:ext cx="1808480" cy="583565"/>
          </a:xfrm>
          <a:prstGeom prst="rect">
            <a:avLst/>
          </a:prstGeom>
          <a:noFill/>
          <a:ln>
            <a:noFill/>
          </a:ln>
        </p:spPr>
        <p:txBody>
          <a:bodyPr wrap="none" rtlCol="0" anchor="t">
            <a:spAutoFit/>
          </a:bodyPr>
          <a:p>
            <a:pPr algn="ctr"/>
            <a:r>
              <a:rPr lang="zh-CN" altLang="en-US" sz="3200" b="1">
                <a:ln/>
                <a:solidFill>
                  <a:schemeClr val="accent2">
                    <a:lumMod val="50000"/>
                  </a:schemeClr>
                </a:solidFill>
                <a:effectLst>
                  <a:outerShdw blurRad="38100" dist="25400" dir="5400000" algn="ctr" rotWithShape="0">
                    <a:srgbClr val="6E747A">
                      <a:alpha val="43000"/>
                    </a:srgbClr>
                  </a:outerShdw>
                </a:effectLst>
              </a:rPr>
              <a:t>问题导入</a:t>
            </a:r>
            <a:endParaRPr lang="zh-CN" altLang="en-US" sz="3200" b="1">
              <a:ln/>
              <a:solidFill>
                <a:schemeClr val="accent2">
                  <a:lumMod val="50000"/>
                </a:schemeClr>
              </a:solidFill>
              <a:effectLst>
                <a:outerShdw blurRad="38100" dist="25400" dir="5400000" algn="ctr" rotWithShape="0">
                  <a:srgbClr val="6E747A">
                    <a:alpha val="43000"/>
                  </a:srgbClr>
                </a:outerShdw>
              </a:effectLst>
            </a:endParaRPr>
          </a:p>
        </p:txBody>
      </p:sp>
      <p:sp>
        <p:nvSpPr>
          <p:cNvPr id="4" name="文本框 3"/>
          <p:cNvSpPr txBox="1"/>
          <p:nvPr/>
        </p:nvSpPr>
        <p:spPr>
          <a:xfrm>
            <a:off x="1830070" y="1706245"/>
            <a:ext cx="9803130" cy="2606675"/>
          </a:xfrm>
          <a:prstGeom prst="rect">
            <a:avLst/>
          </a:prstGeom>
          <a:noFill/>
        </p:spPr>
        <p:txBody>
          <a:bodyPr wrap="square" rtlCol="0">
            <a:noAutofit/>
          </a:bodyPr>
          <a:p>
            <a:r>
              <a:rPr lang="zh-CN" altLang="en-US" sz="3200">
                <a:ln/>
                <a:solidFill>
                  <a:schemeClr val="accent2">
                    <a:lumMod val="50000"/>
                  </a:schemeClr>
                </a:solidFill>
                <a:effectLst>
                  <a:outerShdw blurRad="38100" dist="25400" dir="5400000" algn="ctr" rotWithShape="0">
                    <a:srgbClr val="6E747A">
                      <a:alpha val="43000"/>
                    </a:srgbClr>
                  </a:outerShdw>
                </a:effectLst>
              </a:rPr>
              <a:t>敏柔，女，早期教育专业学生，对中医等传统文化非常感兴趣，为了今后的职业发展，很想学习小儿推拿，但因为没有医学基础，不知道该怎样学习。</a:t>
            </a:r>
            <a:endParaRPr lang="zh-CN" altLang="en-US" sz="3200">
              <a:ln/>
              <a:solidFill>
                <a:schemeClr val="accent2">
                  <a:lumMod val="50000"/>
                </a:schemeClr>
              </a:solidFill>
              <a:effectLst>
                <a:outerShdw blurRad="38100" dist="25400" dir="5400000" algn="ctr" rotWithShape="0">
                  <a:srgbClr val="6E747A">
                    <a:alpha val="43000"/>
                  </a:srgbClr>
                </a:outerShdw>
              </a:effectLst>
            </a:endParaRPr>
          </a:p>
        </p:txBody>
      </p:sp>
      <p:sp>
        <p:nvSpPr>
          <p:cNvPr id="5" name="文本框 4"/>
          <p:cNvSpPr txBox="1"/>
          <p:nvPr/>
        </p:nvSpPr>
        <p:spPr>
          <a:xfrm>
            <a:off x="2192655" y="3834765"/>
            <a:ext cx="8472805" cy="1329690"/>
          </a:xfrm>
          <a:prstGeom prst="rect">
            <a:avLst/>
          </a:prstGeom>
          <a:noFill/>
        </p:spPr>
        <p:txBody>
          <a:bodyPr wrap="square" rtlCol="0">
            <a:noAutofit/>
          </a:bodyPr>
          <a:p>
            <a:endParaRPr lang="zh-CN" altLang="en-US" sz="280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highlight>
                <a:srgbClr val="00FFFF"/>
              </a:highligh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7155" y="123190"/>
            <a:ext cx="11597005" cy="1568450"/>
          </a:xfrm>
          <a:prstGeom prst="rect">
            <a:avLst/>
          </a:prstGeom>
          <a:noFill/>
          <a:effectLst/>
        </p:spPr>
        <p:txBody>
          <a:bodyPr wrap="square" rtlCol="0">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8.百会</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位置：在头部，当前发际正中直上5寸，或两耳尖连线的中点处。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操作：用拇指指腹或指端，按或揉，称按百会或揉百会。（图4-29）</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21885" y="249745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次数：按30～50次；揉100～200次。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主治：头痛、惊风、脱肛、遗尿等。 </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临床应用：百会为诸阳之会，按揉之能安神镇惊，升阳举陷。治疗惊风、烦躁等症，可与清肝经、清心经、掐揉小天心等穴合用；治疗遗尿、脱肛等症，可与补脾经、补肾经、推三关、揉丹田等穴合用。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195830" y="61207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4-29</a:t>
            </a:r>
            <a:endParaRPr lang="en-US" altLang="en-US" b="0">
              <a:latin typeface="Times New Roman" panose="02020603050405020304" charset="0"/>
              <a:cs typeface="方正书宋_GBK" charset="0"/>
            </a:endParaRPr>
          </a:p>
        </p:txBody>
      </p:sp>
      <p:pic>
        <p:nvPicPr>
          <p:cNvPr id="52" name="图片 30" descr="49揉百会"/>
          <p:cNvPicPr>
            <a:picLocks noChangeAspect="1"/>
          </p:cNvPicPr>
          <p:nvPr/>
        </p:nvPicPr>
        <p:blipFill>
          <a:blip r:embed="rId1"/>
          <a:srcRect l="5389" t="5933" r="4192" b="14407"/>
          <a:stretch>
            <a:fillRect/>
          </a:stretch>
        </p:blipFill>
        <p:spPr>
          <a:xfrm>
            <a:off x="594360" y="1882140"/>
            <a:ext cx="4252595" cy="4048125"/>
          </a:xfrm>
          <a:prstGeom prst="rect">
            <a:avLst/>
          </a:prstGeom>
          <a:noFill/>
          <a:ln>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7155" y="123190"/>
            <a:ext cx="11597005" cy="1938020"/>
          </a:xfrm>
          <a:prstGeom prst="rect">
            <a:avLst/>
          </a:prstGeom>
          <a:noFill/>
          <a:effectLst/>
        </p:spPr>
        <p:txBody>
          <a:bodyPr wrap="square" rtlCol="0">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9.风池</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位置：在项部，当枕骨之下，与风府相平，后发际上一寸，胸锁乳突肌与斜方肌上端之间的凹陷处。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操作：用拇、食二指拿或用拇指揉，称拿风池或揉风池（图4-31</a:t>
            </a:r>
            <a:r>
              <a:rPr lang="zh-CN" sz="2400" b="1" spc="600" dirty="0">
                <a:latin typeface="微软雅黑" panose="020B0503020204020204" charset="-122"/>
                <a:ea typeface="微软雅黑" panose="020B0503020204020204" charset="-122"/>
                <a:cs typeface="Raleway" panose="020B0503030101060003" charset="0"/>
              </a:rPr>
              <a:t>）。</a:t>
            </a:r>
            <a:endParaRPr lang="zh-CN"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21885" y="249745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次数：5～10次。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主治：感冒、头痛、颈项强痛。</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临床应用：拿、揉风池能发汗解表，祛风散寒，治疗感冒、头痛，常与推攒竹、掐揉二扇门等穴合用；亦能用于颈项强痛，可与揉列缺、揉颈项部肌肉合用。本法发汗作用显著，表虚者不宜用本法。</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775460" y="601345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4-31</a:t>
            </a:r>
            <a:endParaRPr lang="en-US" altLang="en-US" b="0">
              <a:latin typeface="Times New Roman" panose="02020603050405020304" charset="0"/>
              <a:cs typeface="方正书宋_GBK" charset="0"/>
            </a:endParaRPr>
          </a:p>
        </p:txBody>
      </p:sp>
      <p:pic>
        <p:nvPicPr>
          <p:cNvPr id="50" name="图片 32" descr="拿风池"/>
          <p:cNvPicPr>
            <a:picLocks noChangeAspect="1"/>
          </p:cNvPicPr>
          <p:nvPr/>
        </p:nvPicPr>
        <p:blipFill>
          <a:blip r:embed="rId1"/>
          <a:srcRect l="6693" r="4724" b="30000"/>
          <a:stretch>
            <a:fillRect/>
          </a:stretch>
        </p:blipFill>
        <p:spPr>
          <a:xfrm>
            <a:off x="958850" y="2183130"/>
            <a:ext cx="3453130" cy="3535045"/>
          </a:xfrm>
          <a:prstGeom prst="rect">
            <a:avLst/>
          </a:prstGeom>
          <a:noFill/>
          <a:ln>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7155" y="123190"/>
            <a:ext cx="11597005" cy="1938020"/>
          </a:xfrm>
          <a:prstGeom prst="rect">
            <a:avLst/>
          </a:prstGeom>
          <a:noFill/>
          <a:effectLst/>
        </p:spPr>
        <p:txBody>
          <a:bodyPr wrap="square" rtlCol="0">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  一、头面部穴位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10.天柱骨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位置：在项部，后发际正中至大椎成一直线。（线状穴）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操作：用拇指或食指自上而下直推，称推天柱骨（图4-33）。或用刮痧板蘸水自上向下刮，称刮天柱骨</a:t>
            </a:r>
            <a:r>
              <a:rPr lang="zh-CN" sz="2400" b="1" spc="600" dirty="0">
                <a:latin typeface="微软雅黑" panose="020B0503020204020204" charset="-122"/>
                <a:ea typeface="微软雅黑" panose="020B0503020204020204" charset="-122"/>
                <a:cs typeface="Raleway" panose="020B0503030101060003" charset="0"/>
              </a:rPr>
              <a:t>。</a:t>
            </a:r>
            <a:endParaRPr lang="zh-CN"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21885" y="249745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次数：推 100～500次；刮至皮下轻度瘀血即可。</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主治：发热、呕吐、项强、惊风等症。</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临床应用：推、刮天柱骨能降逆止呕，祛风散寒，主要治疗呕吐、恶心和外感发热、项强等。治疗外感发热、项强，常与拿风池、掐揉二扇门等穴合用；治疗呕吐，常与板门推向横纹、揉中脘等穴合用。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775460" y="601345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4-33</a:t>
            </a:r>
            <a:endParaRPr lang="en-US" altLang="en-US" b="0">
              <a:latin typeface="Times New Roman" panose="02020603050405020304" charset="0"/>
              <a:cs typeface="方正书宋_GBK" charset="0"/>
            </a:endParaRPr>
          </a:p>
        </p:txBody>
      </p:sp>
      <p:pic>
        <p:nvPicPr>
          <p:cNvPr id="48" name="图片 34" descr="02推天柱骨"/>
          <p:cNvPicPr>
            <a:picLocks noChangeAspect="1"/>
          </p:cNvPicPr>
          <p:nvPr/>
        </p:nvPicPr>
        <p:blipFill>
          <a:blip r:embed="rId1"/>
          <a:srcRect l="6416" r="4279" b="26137"/>
          <a:stretch>
            <a:fillRect/>
          </a:stretch>
        </p:blipFill>
        <p:spPr>
          <a:xfrm>
            <a:off x="625475" y="2060575"/>
            <a:ext cx="3471545" cy="3952875"/>
          </a:xfrm>
          <a:prstGeom prst="rect">
            <a:avLst/>
          </a:prstGeom>
          <a:noFill/>
          <a:ln>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1938020"/>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 二、胸腹部穴位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1.天突</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位置：位于颈部，当前正中线上胸骨上窝中央。</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操作：中指端按或揉，称按天突或揉天突（图4-35）。</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896485" y="2536825"/>
            <a:ext cx="7393305"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次数：10～15次。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主治：咳喘胸闷、痰壅气急、恶心呕吐等。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临床应用：按揉天突能理气化痰、降逆平喘、止呕，可用于因气机不利、痰涎壅盛或胃气上逆所致的咳喘、呕吐，多与推揉膻中、运内八卦与揉中脘等穴合用。</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若中指微屈，用指端快速向下、向里按，可催吐。    </a:t>
            </a:r>
            <a:endParaRPr sz="2400" b="1">
              <a:latin typeface="微软雅黑" panose="020B0503020204020204" charset="-122"/>
              <a:ea typeface="微软雅黑" panose="020B0503020204020204" charset="-122"/>
              <a:cs typeface="微软雅黑" panose="020B0503020204020204" charset="-122"/>
            </a:endParaRPr>
          </a:p>
        </p:txBody>
      </p:sp>
      <p:pic>
        <p:nvPicPr>
          <p:cNvPr id="61" name="图片 36" descr="52揉天突"/>
          <p:cNvPicPr>
            <a:picLocks noChangeAspect="1"/>
          </p:cNvPicPr>
          <p:nvPr/>
        </p:nvPicPr>
        <p:blipFill>
          <a:blip r:embed="rId1"/>
          <a:srcRect l="8136" t="6757" r="6190" b="22635"/>
          <a:stretch>
            <a:fillRect/>
          </a:stretch>
        </p:blipFill>
        <p:spPr>
          <a:xfrm>
            <a:off x="309880" y="2199640"/>
            <a:ext cx="4197350" cy="3921125"/>
          </a:xfrm>
          <a:prstGeom prst="rect">
            <a:avLst/>
          </a:prstGeom>
          <a:noFill/>
          <a:ln>
            <a:noFill/>
          </a:ln>
        </p:spPr>
      </p:pic>
      <p:sp>
        <p:nvSpPr>
          <p:cNvPr id="4" name="文本框 3"/>
          <p:cNvSpPr txBox="1"/>
          <p:nvPr/>
        </p:nvSpPr>
        <p:spPr>
          <a:xfrm>
            <a:off x="1608455" y="626872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4-35 </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16840" y="70485"/>
            <a:ext cx="1159700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2.膻中 </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位置：前正中线，两乳头之间。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操作：中指端揉称揉膻中；两拇指自穴中间向两旁分推至乳头，称分推膻中（图4-36）；用食、中指自胸骨切迹向下推至剑突，称推膻中。</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02835" y="2570480"/>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次数：推或揉约50～100次。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主治：咳喘、痰鸣、胸闷、吐逆等。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膻中为气会，推揉膻中能宽胸理气、止咳化痰。治疗痰吐不利，常与揉天突、揉丰隆等穴合用；治疗咳喘、痰鸣，常与推肺经、揉肺俞等穴合用；治疗吐逆，取推膻中，常与运内八卦、横纹推向板门、分腹阴阳等穴合用。</a:t>
            </a:r>
            <a:endParaRPr sz="2400" b="1">
              <a:latin typeface="微软雅黑" panose="020B0503020204020204" charset="-122"/>
              <a:ea typeface="微软雅黑" panose="020B0503020204020204" charset="-122"/>
              <a:cs typeface="微软雅黑" panose="020B0503020204020204" charset="-122"/>
            </a:endParaRPr>
          </a:p>
        </p:txBody>
      </p:sp>
      <p:pic>
        <p:nvPicPr>
          <p:cNvPr id="95" name="图片 37" descr="40分推膻中"/>
          <p:cNvPicPr>
            <a:picLocks noChangeAspect="1"/>
          </p:cNvPicPr>
          <p:nvPr/>
        </p:nvPicPr>
        <p:blipFill>
          <a:blip r:embed="rId1"/>
          <a:srcRect l="10594" t="7544" r="3687" b="11765"/>
          <a:stretch>
            <a:fillRect/>
          </a:stretch>
        </p:blipFill>
        <p:spPr>
          <a:xfrm>
            <a:off x="731520" y="2423795"/>
            <a:ext cx="3716655" cy="3542665"/>
          </a:xfrm>
          <a:prstGeom prst="rect">
            <a:avLst/>
          </a:prstGeom>
          <a:noFill/>
          <a:ln>
            <a:noFill/>
          </a:ln>
        </p:spPr>
      </p:pic>
      <p:sp>
        <p:nvSpPr>
          <p:cNvPr id="4" name="文本框 3"/>
          <p:cNvSpPr txBox="1"/>
          <p:nvPr/>
        </p:nvSpPr>
        <p:spPr>
          <a:xfrm>
            <a:off x="1727200" y="608203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4-36</a:t>
            </a:r>
            <a:endParaRPr lang="en-US" altLang="en-US" b="0">
              <a:latin typeface="Times New Roman" panose="02020603050405020304" charset="0"/>
              <a:cs typeface="方正书宋_GBK"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30530" y="911860"/>
            <a:ext cx="12046585" cy="1828165"/>
          </a:xfrm>
          <a:prstGeom prst="rect">
            <a:avLst/>
          </a:prstGeom>
          <a:noFill/>
          <a:effectLst/>
        </p:spPr>
        <p:txBody>
          <a:bodyPr wrap="square" rtlCol="0">
            <a:no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3.乳旁、乳根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位置：乳头向外旁开2分为乳旁，乳头向下2分为乳根。 </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操作：食、中两指分别揉乳旁、乳根穴，称揉乳旁、揉乳根。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次数：20～50次。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主治：咳喘、胸闷。</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临床应用：揉乳旁与揉乳根能宽胸理气、止咳化痰，治疗咳喘、胸闷，可与揉膻中，揉肺俞等穴合用。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357505" y="713105"/>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16840" y="70485"/>
            <a:ext cx="1159700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4.胁肋</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位置：从腋下两胁至天枢处。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操作：两手掌从两胁腋下搓摩至天枢穴，称搓摩胁肋，又称按弦走搓摩。（图4-38）。</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02835" y="2570480"/>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次数：50～100次。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主治：胁痛、胸闷、痰喘气急、疳积等。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临床应用：搓摩胁肋能顺气化痰，除胸闷，开积聚，可用于因食积、痰壅、气逆所致的胁痛、胸闷、痰喘气急等，常与揉膻中、推膻中等穴合用；如疳积者，可多搓摩胁助，加捏脊法。</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727200" y="608203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4-38</a:t>
            </a:r>
            <a:endParaRPr lang="en-US" altLang="en-US" b="0">
              <a:latin typeface="Times New Roman" panose="02020603050405020304" charset="0"/>
              <a:cs typeface="方正书宋_GBK" charset="0"/>
            </a:endParaRPr>
          </a:p>
        </p:txBody>
      </p:sp>
      <p:pic>
        <p:nvPicPr>
          <p:cNvPr id="93" name="图片 39" descr="44搓摩胁肋"/>
          <p:cNvPicPr>
            <a:picLocks noChangeAspect="1"/>
          </p:cNvPicPr>
          <p:nvPr/>
        </p:nvPicPr>
        <p:blipFill>
          <a:blip r:embed="rId1"/>
          <a:srcRect l="14345" t="14075" r="3188" b="19774"/>
          <a:stretch>
            <a:fillRect/>
          </a:stretch>
        </p:blipFill>
        <p:spPr>
          <a:xfrm>
            <a:off x="421005" y="2085975"/>
            <a:ext cx="3804920" cy="3804920"/>
          </a:xfrm>
          <a:prstGeom prst="rect">
            <a:avLst/>
          </a:prstGeom>
          <a:noFill/>
          <a:ln>
            <a:no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97815" y="608965"/>
            <a:ext cx="11597005" cy="1828165"/>
          </a:xfrm>
          <a:prstGeom prst="rect">
            <a:avLst/>
          </a:prstGeom>
          <a:noFill/>
          <a:effectLst/>
        </p:spPr>
        <p:txBody>
          <a:bodyPr wrap="square" rtlCol="0">
            <a:no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5.中脘</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位置：腹部正中线，脐上4寸。</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操作：用指端或掌根按揉中脘，称揉中脘；用掌心或四指摩中脘部位，称摩中脘。</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次数：揉100～300次；摩5分钟。</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主治：食积、食欲不振、腹胀、暧气、呕吐、泄泻等。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临床应用：揉、摩中脘能健脾和胃，消食和中，常用于食欲不振、腹胀、食积、呕吐、泄泻，可与推脾经、按揉足三里等穴合用。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0" y="608965"/>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20345" y="74549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6.腹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位置：腹部（以中腹为主）。</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操作：两手沿肋弓角边缘或自中脘至脐，向两旁分推，称分推腹阴阳；以掌或四指摩腹，称摩腹。（图4-39）</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765675" y="2755900"/>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次数：分推100～200次；摩3分钟。</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主治：消化不良、腹痛、腹胀、恶心、呕吐等。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摩腹、分推腹阴阳能健脾和胃，理气消食，用于小儿腹痛、腹胀、恶心、呕吐等，可与揉中脘、推脾经等穴合用；用于小儿腹泻，常与揉脐、揉龟尾、推上七节合用；并常与捏脊法、按揉足三里合用，作为小儿保健手法。顺时针摩手里为泻法，逆时针摩腹为补法。</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727200" y="608203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4-39</a:t>
            </a:r>
            <a:endParaRPr lang="en-US" altLang="en-US" b="0">
              <a:latin typeface="Times New Roman" panose="02020603050405020304" charset="0"/>
              <a:cs typeface="方正书宋_GBK" charset="0"/>
            </a:endParaRPr>
          </a:p>
        </p:txBody>
      </p:sp>
      <p:pic>
        <p:nvPicPr>
          <p:cNvPr id="92" name="图片 40" descr="42摩腹"/>
          <p:cNvPicPr>
            <a:picLocks noChangeAspect="1"/>
          </p:cNvPicPr>
          <p:nvPr/>
        </p:nvPicPr>
        <p:blipFill>
          <a:blip r:embed="rId1"/>
          <a:srcRect l="9854" t="6624" r="3432" b="13194"/>
          <a:stretch>
            <a:fillRect/>
          </a:stretch>
        </p:blipFill>
        <p:spPr>
          <a:xfrm>
            <a:off x="220345" y="2509520"/>
            <a:ext cx="4170045" cy="3572510"/>
          </a:xfrm>
          <a:prstGeom prst="rect">
            <a:avLst/>
          </a:prstGeom>
          <a:noFill/>
          <a:ln>
            <a:noFill/>
          </a:ln>
        </p:spPr>
      </p:pic>
      <p:sp>
        <p:nvSpPr>
          <p:cNvPr id="2" name="文本框 1"/>
          <p:cNvSpPr txBox="1"/>
          <p:nvPr/>
        </p:nvSpPr>
        <p:spPr>
          <a:xfrm>
            <a:off x="0" y="351790"/>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87630" y="608965"/>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7.脐（神阙）</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位置：肚脐。</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操作：用食中二指指端或掌根揉，称揉脐（图4-41）。</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628515" y="2150110"/>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主治：腹泻、便秘、腹胀、腹痛等。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临床应用：揉脐能温阳散寒、补益气血、健脾和胃、消食导滞。多用于腹痛、腹泻、便秘等，常与摩腹、揉龟尾，推七节等穴合用，简称“龟尾七节，摩腹揉脐”。</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326515" y="631634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4-41</a:t>
            </a:r>
            <a:endParaRPr lang="en-US" altLang="en-US" b="0">
              <a:latin typeface="Times New Roman" panose="02020603050405020304" charset="0"/>
              <a:cs typeface="方正书宋_GBK" charset="0"/>
            </a:endParaRPr>
          </a:p>
        </p:txBody>
      </p:sp>
      <p:pic>
        <p:nvPicPr>
          <p:cNvPr id="31" name="图片 42" descr="41揉脐"/>
          <p:cNvPicPr>
            <a:picLocks noChangeAspect="1"/>
          </p:cNvPicPr>
          <p:nvPr/>
        </p:nvPicPr>
        <p:blipFill>
          <a:blip r:embed="rId1"/>
          <a:srcRect l="9203" t="8450" r="5179" b="16057"/>
          <a:stretch>
            <a:fillRect/>
          </a:stretch>
        </p:blipFill>
        <p:spPr>
          <a:xfrm>
            <a:off x="436245" y="2080260"/>
            <a:ext cx="3600450" cy="4155440"/>
          </a:xfrm>
          <a:prstGeom prst="rect">
            <a:avLst/>
          </a:prstGeom>
          <a:noFill/>
          <a:ln>
            <a:noFill/>
          </a:ln>
        </p:spPr>
      </p:pic>
      <p:sp>
        <p:nvSpPr>
          <p:cNvPr id="2" name="文本框 1"/>
          <p:cNvSpPr txBox="1"/>
          <p:nvPr/>
        </p:nvSpPr>
        <p:spPr>
          <a:xfrm>
            <a:off x="161925" y="148590"/>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316355" y="1332865"/>
            <a:ext cx="10247630" cy="2132965"/>
          </a:xfrm>
          <a:prstGeom prst="rect">
            <a:avLst/>
          </a:prstGeom>
          <a:noFill/>
          <a:effectLst/>
        </p:spPr>
        <p:txBody>
          <a:bodyPr wrap="square" rtlCol="0">
            <a:noAutofit/>
          </a:bodyPr>
          <a:p>
            <a:pPr algn="l"/>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问题：小儿推拿都有哪些常用的手法和穴位？作为非医学专业的学生，我们应当怎样学习</a:t>
            </a: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呢？</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16840" y="70485"/>
            <a:ext cx="1159700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8.天枢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位置：脐旁2寸，左右对称。</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操作：以食、中两指分别置于两侧天枢穴指揉，称揉天枢（图4-43）。</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628515" y="240474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次数：50～100次。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主治：食积、腹胀、腹痛、腹泻、便秘，消化功能紊。</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天枢为大肠募穴，揉之能疏调大肠、理气消滞。用于急慢性胃肠炎及消化功能紊乱，可与揉脐、推脾经、按揉足三里等穴合用。天枢与脐可同时操作，以中指定脐，食指与无名指分别按置于两侧天枢穴同时揉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727200" y="608203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4-43</a:t>
            </a:r>
            <a:endParaRPr lang="en-US" altLang="en-US" b="0">
              <a:latin typeface="Times New Roman" panose="02020603050405020304" charset="0"/>
              <a:cs typeface="方正书宋_GBK" charset="0"/>
            </a:endParaRPr>
          </a:p>
        </p:txBody>
      </p:sp>
      <p:pic>
        <p:nvPicPr>
          <p:cNvPr id="24" name="图片 44" descr="38揉天枢"/>
          <p:cNvPicPr>
            <a:picLocks noChangeAspect="1"/>
          </p:cNvPicPr>
          <p:nvPr/>
        </p:nvPicPr>
        <p:blipFill>
          <a:blip r:embed="rId1"/>
          <a:srcRect l="10474" t="3088" r="4730" b="25179"/>
          <a:stretch>
            <a:fillRect/>
          </a:stretch>
        </p:blipFill>
        <p:spPr>
          <a:xfrm>
            <a:off x="288925" y="2230755"/>
            <a:ext cx="3644900" cy="3851275"/>
          </a:xfrm>
          <a:prstGeom prst="rect">
            <a:avLst/>
          </a:prstGeom>
          <a:noFill/>
          <a:ln>
            <a:noFill/>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16840" y="70485"/>
            <a:ext cx="1159700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9.丹田</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位置：小腹部，脐下2寸与3寸之间。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操作：可揉、可摩，称揉丹田或摩丹田（图4-44）。</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618355" y="239458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次数：揉50～100次；摩5分钟。</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主治：腹痛、遗尿、脱肛、疝气、尿潴留等。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摩丹田能培肾固本、温补下元，用于小儿先天不足，寒凝少腹之腹痛、疝气、遗尿、脱肛、遗尿等症，可与补肾经、推三关、揉外劳宫等穴合用②揉丹田对尿潴留有一定效果，可与清小肠、推箕门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247775" y="628713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4-44</a:t>
            </a:r>
            <a:endParaRPr lang="en-US" altLang="en-US" b="0">
              <a:latin typeface="Times New Roman" panose="02020603050405020304" charset="0"/>
              <a:cs typeface="方正书宋_GBK" charset="0"/>
            </a:endParaRPr>
          </a:p>
        </p:txBody>
      </p:sp>
      <p:pic>
        <p:nvPicPr>
          <p:cNvPr id="6" name="图片 45" descr="36摩丹田"/>
          <p:cNvPicPr>
            <a:picLocks noChangeAspect="1"/>
          </p:cNvPicPr>
          <p:nvPr/>
        </p:nvPicPr>
        <p:blipFill>
          <a:blip r:embed="rId1"/>
          <a:srcRect l="11224" t="2142" r="4591" b="15715"/>
          <a:stretch>
            <a:fillRect/>
          </a:stretch>
        </p:blipFill>
        <p:spPr>
          <a:xfrm>
            <a:off x="363855" y="2176780"/>
            <a:ext cx="3520440" cy="4110355"/>
          </a:xfrm>
          <a:prstGeom prst="rect">
            <a:avLst/>
          </a:prstGeom>
          <a:noFill/>
          <a:ln>
            <a:noFill/>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76530" y="184785"/>
            <a:ext cx="11605895" cy="1643380"/>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二、胸腹部穴位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10.肚角</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位置：脐下2寸，旁开2寸大筋。</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操作：用拇、食、中三指作拿法，称拿肚角（图4-45）；用拇指按，称按肚角。</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569460" y="259524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次数：3～5次。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主治：腹痛、腹泻。</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临床应用：按、拿肚角是止腹痛的要法，各种原因引起的腹痛均可应用，临床上亦用此操作治疗便秘。本法刺激性较强，可在诸手法施毕后，再拿此穴，为防患儿哭闹影响手法的进行。</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25195" y="629793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4-45</a:t>
            </a:r>
            <a:endParaRPr lang="en-US" altLang="en-US" b="0">
              <a:latin typeface="Times New Roman" panose="02020603050405020304" charset="0"/>
              <a:cs typeface="方正书宋_GBK" charset="0"/>
            </a:endParaRPr>
          </a:p>
        </p:txBody>
      </p:sp>
      <p:pic>
        <p:nvPicPr>
          <p:cNvPr id="2" name="图片 46" descr="37拿肚角"/>
          <p:cNvPicPr>
            <a:picLocks noChangeAspect="1"/>
          </p:cNvPicPr>
          <p:nvPr/>
        </p:nvPicPr>
        <p:blipFill>
          <a:blip r:embed="rId1"/>
          <a:srcRect l="13930" t="3159" b="11929"/>
          <a:stretch>
            <a:fillRect/>
          </a:stretch>
        </p:blipFill>
        <p:spPr>
          <a:xfrm>
            <a:off x="354330" y="2288540"/>
            <a:ext cx="3453130" cy="4009390"/>
          </a:xfrm>
          <a:prstGeom prst="rect">
            <a:avLst/>
          </a:prstGeom>
          <a:noFill/>
          <a:ln>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13665"/>
            <a:ext cx="12075795" cy="2306955"/>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三、项背部穴位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1.肩井</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位置：在大椎与肩峰连线之中点，肩部筋肉处。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操作：用手指按其穴，称按肩井；用拇指与食、中二指对称用力提拿，称拿肩井（图4-47）。</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798695" y="2872740"/>
            <a:ext cx="7393305"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次数：按30～50次；拿3～5次。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主治：感冒、惊厥、上肢抬举不利等。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临床应用：按、拿肩井能宣通气血、发汗解表。此法常作为推拿治疗的结束手法，又称为总收法。    </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608455" y="626872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4-47 </a:t>
            </a:r>
            <a:endParaRPr lang="en-US" altLang="en-US" b="0">
              <a:latin typeface="Times New Roman" panose="02020603050405020304" charset="0"/>
              <a:cs typeface="方正书宋_GBK" charset="0"/>
            </a:endParaRPr>
          </a:p>
        </p:txBody>
      </p:sp>
      <p:pic>
        <p:nvPicPr>
          <p:cNvPr id="2" name="图片 48" descr="34拿肩井"/>
          <p:cNvPicPr>
            <a:picLocks noChangeAspect="1"/>
          </p:cNvPicPr>
          <p:nvPr/>
        </p:nvPicPr>
        <p:blipFill>
          <a:blip r:embed="rId1"/>
          <a:srcRect l="6630" t="1962" r="4973" b="21484"/>
          <a:stretch>
            <a:fillRect/>
          </a:stretch>
        </p:blipFill>
        <p:spPr>
          <a:xfrm>
            <a:off x="440055" y="2420620"/>
            <a:ext cx="3925570" cy="3738880"/>
          </a:xfrm>
          <a:prstGeom prst="rect">
            <a:avLst/>
          </a:prstGeom>
          <a:noFill/>
          <a:ln>
            <a:noFill/>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2.大椎</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位置：第七颈椎棘突下凹陷处。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操作：用拇指揉，称揉大椎。</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次数：20～30次。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主治：发热、咳嗽、项强。</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临床应用：揉大椎能清热解表，主要用于感冒、发热、项强；用于咳嗽，可与揉乳旁、乳根等穴合用。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5" name="文本框 4"/>
          <p:cNvSpPr txBox="1"/>
          <p:nvPr/>
        </p:nvSpPr>
        <p:spPr>
          <a:xfrm>
            <a:off x="200660" y="250825"/>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3.风门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位置：第二胸椎棘突下，左右各旁开1寸5分。</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操作：食、中两指分别揉左右穴位，称揉风门。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次数：20～30次。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主治：感冒、咳嗽、气喘。</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临床应用：揉风门能发汗解表、止咳平喘，主要用于外感风寒、咳嗽气喘，可与拿风池、清肺经、揉肺俞、推揉膻中等穴合用。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269240" y="250825"/>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49225" y="264160"/>
            <a:ext cx="1189418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4.肺俞</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位置：第三胸椎棘突下，左右各旁开1寸5分。（点状和线状结合穴）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操作：以食、中两指或两拇指分别揉左右穴位，称揉肺俞（图4-49）；用两拇指分别沿肩胛骨内侧缘从上向下推动，称推肺俞或分推肩胛骨。</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462780" y="313372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次数：揉50～100次；推100～300次。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主治：喘咳、痰鸣、胸闷、胸痛。</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临床应用：揉肺俞、分推肺俞能调肺气、补虚损、止咳嗽，多用于呼吸系统疾病，可与推揉膻中、清肺经等穴合用；对久咳不愈者，指揉肺俞时可蘸少量盐粉，疗效更佳。</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82040" y="616140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4-49</a:t>
            </a:r>
            <a:endParaRPr lang="en-US" altLang="en-US" b="0">
              <a:latin typeface="Times New Roman" panose="02020603050405020304" charset="0"/>
              <a:cs typeface="方正书宋_GBK" charset="0"/>
            </a:endParaRPr>
          </a:p>
        </p:txBody>
      </p:sp>
      <p:pic>
        <p:nvPicPr>
          <p:cNvPr id="76" name="图片 50" descr="31揉肺俞"/>
          <p:cNvPicPr>
            <a:picLocks noChangeAspect="1"/>
          </p:cNvPicPr>
          <p:nvPr/>
        </p:nvPicPr>
        <p:blipFill>
          <a:blip r:embed="rId1"/>
          <a:srcRect l="5826" t="7188" r="3398" b="13402"/>
          <a:stretch>
            <a:fillRect/>
          </a:stretch>
        </p:blipFill>
        <p:spPr>
          <a:xfrm>
            <a:off x="227330" y="2394585"/>
            <a:ext cx="3565525" cy="3718560"/>
          </a:xfrm>
          <a:prstGeom prst="rect">
            <a:avLst/>
          </a:prstGeom>
          <a:noFill/>
          <a:ln>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5.脾俞</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位置：第十一胸椎棘突下，左右各旁开l寸5分。</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操作：以食、中两指或两拇指分别揉左右穴位，称揉脾俞。</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次数：50～100次。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主治：腹泻、呕吐、食欲不振、疳积、四肢乏力等。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临床应用：揉脾俞能健胃、助运化、祛水湿。常用于消化系统疾病。可与揉中脘、推脾经，按揉足三里、捏脊等穴合用。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22910" y="321945"/>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297815" y="64262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6.肾俞</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位置：第二腰椎棘突下，左右各旁开1寸5分。</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操作：以食、中两指或两拇指分别揉左右穴位，称揉肾俞。</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次数：50～100次。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主治：腹泻、便秘、少腹痛、下肢痿软乏力等。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临床应用：揉肾俞能滋阴壮阳、补益肾元，可用于肾虚引起的腹泻、便秘，常与补脾经、补肾经、揉上马等穴合用；也可用于下肢痿软乏力，常与捏脊、肢体手法治疗合用。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142240" y="254000"/>
            <a:ext cx="6096000" cy="460375"/>
          </a:xfrm>
          <a:prstGeom prst="rect">
            <a:avLst/>
          </a:prstGeom>
          <a:noFill/>
        </p:spPr>
        <p:txBody>
          <a:bodyPr wrap="square" rtlCol="0" anchor="t">
            <a:sp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205740"/>
            <a:ext cx="1189418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7.龟尾（长强）</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位置：尾椎骨端。</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操作：以拇指端或中指端揉，称揉龟尾（图4-51）。</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599305" y="239458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主治：泄泻、便秘、脱肛、遗尿。</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临床应用：揉龟尾能通调督脉经气，调理大肠。用于泄泻、便秘，常与推七节、摩腹、揉脐等穴合用；用于脱肛、遗尿，常与揉丹田、按揉百会等穴合用。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414145" y="586803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4-51</a:t>
            </a:r>
            <a:endParaRPr lang="en-US" altLang="en-US" b="0">
              <a:latin typeface="Times New Roman" panose="02020603050405020304" charset="0"/>
              <a:cs typeface="方正书宋_GBK" charset="0"/>
            </a:endParaRPr>
          </a:p>
        </p:txBody>
      </p:sp>
      <p:pic>
        <p:nvPicPr>
          <p:cNvPr id="74" name="图片 52" descr="33揉尾骨"/>
          <p:cNvPicPr>
            <a:picLocks noChangeAspect="1"/>
          </p:cNvPicPr>
          <p:nvPr/>
        </p:nvPicPr>
        <p:blipFill>
          <a:blip r:embed="rId1"/>
          <a:stretch>
            <a:fillRect/>
          </a:stretch>
        </p:blipFill>
        <p:spPr>
          <a:xfrm>
            <a:off x="234315" y="2112010"/>
            <a:ext cx="4240530" cy="3583305"/>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1931035"/>
            <a:ext cx="10257790" cy="768350"/>
          </a:xfrm>
          <a:prstGeom prst="rect">
            <a:avLst/>
          </a:prstGeom>
          <a:noFill/>
          <a:effectLst/>
        </p:spPr>
        <p:txBody>
          <a:bodyPr wrap="square" rtlCol="0">
            <a:spAutoFit/>
          </a:bodyPr>
          <a:p>
            <a:pPr algn="ctr"/>
            <a:r>
              <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rPr>
              <a:t>第一节  小儿推拿基本手法</a:t>
            </a:r>
            <a:endParaRPr lang="zh-CN" altLang="en-US" sz="4400" b="1" spc="600" dirty="0">
              <a:solidFill>
                <a:srgbClr val="7E5224"/>
              </a:solidFill>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205740"/>
            <a:ext cx="1189418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8.脊柱</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位置：龟尾至大椎成一直线。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操作：用食、中二指螺纹面自上而下作直推，称推脊（图4-53）；用捏法自下而上，称捏脊法。捏脊一般捏3～5遍，每捏三下再将背脊皮提拉一下，称为捏三提一法。</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951095" y="262445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次数：推100～300次；捏3～5遍。</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主治：发热、惊风、疳积、腹泻、便秘等。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推脊自上而下，能清热，在推脊时可蘸少量凉水或酒精，多与退六腑、清天河水、推涌泉等穴合用；捏脊自下而上，能调阴阳、理气血、和脏腑、通经络、培元气，具有强健身体的功能，是小儿保健常用主要手法之一。多与补脾经、补肾经、推三关、摩腹、按揉足三里等穴合用，用于先、后天不足的一些慢性病症。</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336040" y="626872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4-53</a:t>
            </a:r>
            <a:endParaRPr lang="en-US" altLang="en-US" b="0">
              <a:latin typeface="Times New Roman" panose="02020603050405020304" charset="0"/>
              <a:cs typeface="方正书宋_GBK" charset="0"/>
            </a:endParaRPr>
          </a:p>
        </p:txBody>
      </p:sp>
      <p:pic>
        <p:nvPicPr>
          <p:cNvPr id="41" name="图片 54" descr="30捏脊"/>
          <p:cNvPicPr>
            <a:picLocks noChangeAspect="1"/>
          </p:cNvPicPr>
          <p:nvPr/>
        </p:nvPicPr>
        <p:blipFill>
          <a:blip r:embed="rId1"/>
          <a:stretch>
            <a:fillRect/>
          </a:stretch>
        </p:blipFill>
        <p:spPr>
          <a:xfrm>
            <a:off x="252730" y="2717800"/>
            <a:ext cx="3944620" cy="3550920"/>
          </a:xfrm>
          <a:prstGeom prst="rect">
            <a:avLst/>
          </a:prstGeom>
          <a:noFill/>
          <a:ln>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205740"/>
            <a:ext cx="11894185" cy="1828165"/>
          </a:xfrm>
          <a:prstGeom prst="rect">
            <a:avLst/>
          </a:prstGeom>
          <a:noFill/>
          <a:effectLst/>
        </p:spPr>
        <p:txBody>
          <a:bodyPr wrap="square" rtlCol="0">
            <a:noAutofit/>
          </a:bodyPr>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三、项背部穴位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9.七节骨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位置：第四腰椎棘突至龟尾成一直线。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操作：用拇指桡侧面或食、中二指螺纹面自下而上或自上而下作直线推动，分别称为推上七节和推下七节（图4-55）。</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107940" y="2204085"/>
            <a:ext cx="587248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主治：泄泻、便秘、脱肛。</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推上七节能温阳止泻，用于虚寒腹泻、久泻，可与揉龟尾、摩腹、揉脐等穴相合用；还可用于气虚下陷的脱肛、遗尿，常与按揉百会、揉丹田等穴合用；推下七节能泻热通便，用于肠热便秘，多与揉膊阳池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30300" y="621030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4-55</a:t>
            </a:r>
            <a:endParaRPr lang="en-US" altLang="en-US" b="0">
              <a:latin typeface="Times New Roman" panose="02020603050405020304" charset="0"/>
              <a:cs typeface="方正书宋_GBK" charset="0"/>
            </a:endParaRPr>
          </a:p>
        </p:txBody>
      </p:sp>
      <p:pic>
        <p:nvPicPr>
          <p:cNvPr id="39" name="图片 56" descr="32下推七节骨"/>
          <p:cNvPicPr>
            <a:picLocks noChangeAspect="1"/>
          </p:cNvPicPr>
          <p:nvPr/>
        </p:nvPicPr>
        <p:blipFill>
          <a:blip r:embed="rId1"/>
          <a:stretch>
            <a:fillRect/>
          </a:stretch>
        </p:blipFill>
        <p:spPr>
          <a:xfrm>
            <a:off x="282575" y="2243455"/>
            <a:ext cx="4228465" cy="3966845"/>
          </a:xfrm>
          <a:prstGeom prst="rect">
            <a:avLst/>
          </a:prstGeom>
          <a:noFill/>
          <a:ln>
            <a:no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209550"/>
            <a:ext cx="12075795" cy="2676525"/>
          </a:xfrm>
          <a:prstGeom prst="rect">
            <a:avLst/>
          </a:prstGeom>
          <a:noFill/>
          <a:effectLst/>
        </p:spPr>
        <p:txBody>
          <a:bodyPr wrap="square" rtlCol="0">
            <a:spAutoFit/>
          </a:bodyPr>
          <a:p>
            <a:endParaRPr sz="2400" b="1" spc="600" dirty="0">
              <a:latin typeface="微软雅黑" panose="020B0503020204020204" charset="-122"/>
              <a:ea typeface="微软雅黑" panose="020B0503020204020204" charset="-122"/>
              <a:cs typeface="Raleway" panose="020B0503030101060003" charset="0"/>
            </a:endParaRPr>
          </a:p>
          <a:p>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  </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rPr>
              <a:t>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1.脾经</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位置：拇指桡侧指尖至指根；或拇指末节螺纹面。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操作：将患儿拇指屈曲，循拇指桡侧边缘由指端向指根方向直推，或在螺纹面旋推，称补脾经；由指根向指端方向直推为清，称清脾经；来回推为平补平泻，称推脾经。（图4-57）。</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631055" y="2625090"/>
            <a:ext cx="723265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次数：100～500次。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主治：腹泻、便秘、食欲不振、消化不良等。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补脾经能健脾胃、补气血。用于脾胃虚弱、气血不足引起的食欲不振、消化不良，常与揉中脘、指揉脾俞、按揉足三里等穴合用；清脾经能清热利湿、化痰止呕，用于湿热熏蒸、皮肤发黄、恶心呕吐、腹泻痢疾等，常与清天河水、清大肠等穴合用。小儿脾胃薄弱不宜攻伐太甚，在一般情况下，脾经穴多用补法。</a:t>
            </a:r>
            <a:endParaRPr sz="2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42720" y="61207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4-57</a:t>
            </a:r>
            <a:endParaRPr lang="en-US" altLang="en-US" b="0">
              <a:latin typeface="Times New Roman" panose="02020603050405020304" charset="0"/>
              <a:cs typeface="方正书宋_GBK" charset="0"/>
            </a:endParaRPr>
          </a:p>
        </p:txBody>
      </p:sp>
      <p:pic>
        <p:nvPicPr>
          <p:cNvPr id="37" name="图片 58" descr="26旋推脾经"/>
          <p:cNvPicPr>
            <a:picLocks noChangeAspect="1"/>
          </p:cNvPicPr>
          <p:nvPr/>
        </p:nvPicPr>
        <p:blipFill>
          <a:blip r:embed="rId1"/>
          <a:srcRect l="7018" t="7402" b="14050"/>
          <a:stretch>
            <a:fillRect/>
          </a:stretch>
        </p:blipFill>
        <p:spPr>
          <a:xfrm>
            <a:off x="262890" y="2660650"/>
            <a:ext cx="4093845" cy="3322320"/>
          </a:xfrm>
          <a:prstGeom prst="rect">
            <a:avLst/>
          </a:prstGeom>
          <a:noFill/>
          <a:ln>
            <a:no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2.肝经</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位置：食指末节螺纹面。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操作：食指伸直，由指端向指根方向直推或旋推，称补肝经（图4-59）由指根向指端方向直推为清，称清肝经。清肝经、补肝经统称为推肝经。</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088255" y="2834005"/>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次数：100～500次。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主治：烦躁不安、惊风、五心烦热、目赤、口苦咽干等。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临床应用：清肝经能平肝泻火、息风镇惊、解郁除烦，常用于惊风、抽搐、烦躁等，可与清天河水、推涌泉等穴合用；肝经宜清而不宜补，若肝虚应补时，则需补后加清，或以补肾经代之，称为滋肾养肝法。</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83615" y="622998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4-59</a:t>
            </a:r>
            <a:endParaRPr lang="en-US" altLang="en-US" b="0">
              <a:latin typeface="Times New Roman" panose="02020603050405020304" charset="0"/>
              <a:cs typeface="方正书宋_GBK" charset="0"/>
            </a:endParaRPr>
          </a:p>
        </p:txBody>
      </p:sp>
      <p:pic>
        <p:nvPicPr>
          <p:cNvPr id="35" name="图片 60" descr="27清肝经"/>
          <p:cNvPicPr>
            <a:picLocks noChangeAspect="1"/>
          </p:cNvPicPr>
          <p:nvPr/>
        </p:nvPicPr>
        <p:blipFill>
          <a:blip r:embed="rId1"/>
          <a:srcRect l="8743" t="6207" r="4372" b="18533"/>
          <a:stretch>
            <a:fillRect/>
          </a:stretch>
        </p:blipFill>
        <p:spPr>
          <a:xfrm>
            <a:off x="220980" y="2557780"/>
            <a:ext cx="4433570" cy="3672205"/>
          </a:xfrm>
          <a:prstGeom prst="rect">
            <a:avLst/>
          </a:prstGeom>
          <a:noFill/>
          <a:ln>
            <a:noFill/>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3.心经</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位置：中指末节螺纹面。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操作：由指端向指根方向直推或旋推，称补心经；由指根向指端方向直推为清，称清心经（图4-61）。清心经、补心经统称为推心经。</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745990" y="2648585"/>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次数：100～500次。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主治：高热神昏、惊惕不安、五心烦热、口舌生疮、小便赤涩等。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清心经能清热退心火，可用于心火旺盛引起的高热神昏、面赤口疮、小便乱短赤等，常与清天河水、清小肠等穴合用；本穴宜清不宜补，补之恐动心火。若见气血不足引起的心烦不安、睡卧露睛等症，需用补法时，可补后加清，或以补脾经代之。</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27405" y="629856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4-61</a:t>
            </a:r>
            <a:endParaRPr lang="en-US" altLang="en-US" b="0">
              <a:latin typeface="Times New Roman" panose="02020603050405020304" charset="0"/>
              <a:cs typeface="方正书宋_GBK" charset="0"/>
            </a:endParaRPr>
          </a:p>
        </p:txBody>
      </p:sp>
      <p:pic>
        <p:nvPicPr>
          <p:cNvPr id="71" name="图片 62" descr="清心经"/>
          <p:cNvPicPr>
            <a:picLocks noChangeAspect="1"/>
          </p:cNvPicPr>
          <p:nvPr/>
        </p:nvPicPr>
        <p:blipFill>
          <a:blip r:embed="rId1"/>
          <a:srcRect r="5486" b="19702"/>
          <a:stretch>
            <a:fillRect/>
          </a:stretch>
        </p:blipFill>
        <p:spPr>
          <a:xfrm>
            <a:off x="306705" y="2546985"/>
            <a:ext cx="3886200" cy="3728720"/>
          </a:xfrm>
          <a:prstGeom prst="rect">
            <a:avLst/>
          </a:prstGeom>
          <a:noFill/>
          <a:ln>
            <a:noFill/>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4.肺经</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位置：无名指末节螺纹面。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操作：由指端向指根方向直推或旋推，称补肺经；由指根向指端方向直推为清，称清肺经（图4-63）。补肺经和清肺经统称推肺经。</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824095" y="2761615"/>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次数：100～500次。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主治：感冒、发热、咳嗽、胸闷、气喘、虚汗、脱肛等。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临床应用：补肺经能补益肺气，可用于肺气虚损、气喘、咳嗽、自汗等，常与揉肺俞等穴合用；清肺经能宣肺清热，疏风解表，化痰止咳，可用于肺热痰喘、痰鸣等，与推膻中，揉风门等穴合用。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287145" y="624903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4-63</a:t>
            </a:r>
            <a:endParaRPr lang="en-US" altLang="en-US" b="0">
              <a:latin typeface="Times New Roman" panose="02020603050405020304" charset="0"/>
              <a:cs typeface="方正书宋_GBK" charset="0"/>
            </a:endParaRPr>
          </a:p>
        </p:txBody>
      </p:sp>
      <p:pic>
        <p:nvPicPr>
          <p:cNvPr id="32" name="图片 64" descr="清肺经"/>
          <p:cNvPicPr>
            <a:picLocks noChangeAspect="1"/>
          </p:cNvPicPr>
          <p:nvPr/>
        </p:nvPicPr>
        <p:blipFill>
          <a:blip r:embed="rId1"/>
          <a:srcRect l="5107" t="1808" r="4256" b="20421"/>
          <a:stretch>
            <a:fillRect/>
          </a:stretch>
        </p:blipFill>
        <p:spPr>
          <a:xfrm>
            <a:off x="300990" y="2528570"/>
            <a:ext cx="3824605" cy="3720465"/>
          </a:xfrm>
          <a:prstGeom prst="rect">
            <a:avLst/>
          </a:prstGeom>
          <a:noFill/>
          <a:ln>
            <a:noFill/>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333375"/>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5.肾经 </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位置：小指末节螺纹面。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操作：由指根向指端方向直推为补，或旋推，称补肾经；由指端向指根方向直推为清，称清肾经。补肾经和清肾经统称推肾经。（图4-65）</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794885" y="2900045"/>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次数：100～500次。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主治：先天不足，久病体虚，虚喘，肾虚腹泻、遗尿，膀胱蕴热，小便淋沥刺痛等。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临床应用：补肾经能补肾益髓，温养下元，可用于先天不足、久病体虚、肾虚久泻、遗尿等，常与揉肾俞、揉丹田等穴合用；本穴宜补不宜清，如需清法时，常以清小肠代之，可用于膀胱蕴热、小便赤涩等。</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81405" y="621982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4-65</a:t>
            </a:r>
            <a:endParaRPr lang="en-US" altLang="en-US" b="0">
              <a:latin typeface="Times New Roman" panose="02020603050405020304" charset="0"/>
              <a:cs typeface="方正书宋_GBK" charset="0"/>
            </a:endParaRPr>
          </a:p>
        </p:txBody>
      </p:sp>
      <p:pic>
        <p:nvPicPr>
          <p:cNvPr id="69" name="图片 66" descr="24补肾经"/>
          <p:cNvPicPr>
            <a:picLocks noChangeAspect="1"/>
          </p:cNvPicPr>
          <p:nvPr/>
        </p:nvPicPr>
        <p:blipFill>
          <a:blip r:embed="rId1"/>
          <a:stretch>
            <a:fillRect/>
          </a:stretch>
        </p:blipFill>
        <p:spPr>
          <a:xfrm>
            <a:off x="0" y="2523490"/>
            <a:ext cx="4312285" cy="3772535"/>
          </a:xfrm>
          <a:prstGeom prst="rect">
            <a:avLst/>
          </a:prstGeom>
          <a:noFill/>
          <a:ln>
            <a:noFill/>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54864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6.大肠</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位置：食指桡侧缘，自食指端至虎口成一直线。（线状穴位）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操作：由食指端直推向虎口为补，称补大肠；反之为清，称清大肠。补大肠和清大肠统称为推大肠。（图4-67）</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813935" y="2981960"/>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主治：腹泻、脱肛、便秘。</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补大肠能涩肠固脱，温中止泻，可用于虚寒腹泻、脱肛等病症，常与揉丹田、揉外劳宫、推三关等穴合用；清大肠能清利肠腑，除湿热，导积滞，可用于湿热、积食滞留肠道引起的身热腹痛，痢下赤白、大便秘结等症，常与退六腑、摩腹等穴合用；本穴又称指三关，亦可用于望指纹。</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32510" y="622046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4-67</a:t>
            </a:r>
            <a:endParaRPr lang="en-US" altLang="en-US" b="0">
              <a:latin typeface="Times New Roman" panose="02020603050405020304" charset="0"/>
              <a:cs typeface="方正书宋_GBK" charset="0"/>
            </a:endParaRPr>
          </a:p>
        </p:txBody>
      </p:sp>
      <p:pic>
        <p:nvPicPr>
          <p:cNvPr id="68" name="图片 68" descr="25清大肠"/>
          <p:cNvPicPr>
            <a:picLocks noChangeAspect="1"/>
          </p:cNvPicPr>
          <p:nvPr/>
        </p:nvPicPr>
        <p:blipFill>
          <a:blip r:embed="rId1"/>
          <a:stretch>
            <a:fillRect/>
          </a:stretch>
        </p:blipFill>
        <p:spPr>
          <a:xfrm>
            <a:off x="0" y="2795905"/>
            <a:ext cx="4287520" cy="3582035"/>
          </a:xfrm>
          <a:prstGeom prst="rect">
            <a:avLst/>
          </a:prstGeom>
          <a:noFill/>
          <a:ln>
            <a:noFill/>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7.小肠</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位置：小指尺侧缘，自指端到指根成一直线。</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操作：由指根向指端方向直推为清，称清小肠；反之为补小肠。清小肠和补小肠统称为推小肠。</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次数：100～300次。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主治：小便赤涩、尿闭、遗尿等。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临床应用：清小肠能清利下焦湿热，泌清别浊，可用于小便短赤不利、尿闭、水泻等症，常与清天河水穴合用；补小肠可用于下焦虚寒引起的遗尿、多尿，常与揉丹田、揉肾俞等穴合用。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151765" y="15621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133985" y="313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8.肾顶</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位置：小指顶端。</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操作：以拇指指端按揉，称揉肾顶。（图4-69）</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785360" y="2741930"/>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次数：100～500次。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主治：自汗、盗汗、解颅等。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临床应用：揉肾顶能收敛元气，固表止汗，对自汗、盗汗及大汗淋漓等症均有一定的疗效，是止汗要穴。</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79195" y="6249035"/>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4-69</a:t>
            </a:r>
            <a:endParaRPr lang="en-US" altLang="en-US" b="0">
              <a:latin typeface="Times New Roman" panose="02020603050405020304" charset="0"/>
              <a:cs typeface="方正书宋_GBK" charset="0"/>
            </a:endParaRPr>
          </a:p>
        </p:txBody>
      </p:sp>
      <p:pic>
        <p:nvPicPr>
          <p:cNvPr id="90" name="图片 70" descr="20揉肾顶"/>
          <p:cNvPicPr>
            <a:picLocks noChangeAspect="1"/>
          </p:cNvPicPr>
          <p:nvPr/>
        </p:nvPicPr>
        <p:blipFill>
          <a:blip r:embed="rId1"/>
          <a:stretch>
            <a:fillRect/>
          </a:stretch>
        </p:blipFill>
        <p:spPr>
          <a:xfrm>
            <a:off x="133985" y="2325370"/>
            <a:ext cx="4175760" cy="3923665"/>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967105" y="867410"/>
            <a:ext cx="10257790" cy="2306955"/>
          </a:xfrm>
          <a:prstGeom prst="rect">
            <a:avLst/>
          </a:prstGeom>
          <a:noFill/>
          <a:effectLst/>
        </p:spPr>
        <p:txBody>
          <a:bodyPr wrap="square" rtlCol="0">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rPr>
              <a:t>一、推法</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endParaRPr>
          </a:p>
          <a:p>
            <a:pPr algn="l"/>
            <a:r>
              <a:rPr lang="zh-CN" altLang="en-US" sz="3600" b="1" spc="600"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rPr>
              <a:t>推法包括直推法、旋推法、分推法、合推法四种。</a:t>
            </a:r>
            <a:endParaRPr lang="zh-CN" altLang="en-US" sz="3600" b="1" spc="600"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Raleway" panose="020B0503030101060003"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9.肾纹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位置：小指掌面远节指间关节横纹处。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操作：以中指或拇指指端按揉，称揉肾纹。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次数：100～500次。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主治：目赤、鹅口疮、热毒内陷等。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临床应用：揉肾纹能祛风明目，散瘀结。可用于目赤肿痛或热毒内陷、瘀结不散等引起的高热、呼吸气凉、手足逆冷等症。</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22910" y="33210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10.四横纹（四缝）</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位置：掌侧食、中、环、小指近节指间关节横纹处。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操作：将小儿四指并拢，医生用拇指从小儿食指横纹推向小指横纹，称推四横纹；用拇指甲分别掐食、中、环、小指近节指间横纹，称掐四横纹。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次数：推100～300次；掐 5次。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主治：腹胀腹痛、消化不良、疳积、咳喘等。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推四横纹能调中行气、和气血、消胀满，可用于治疗腹胀腹痛、消化不良、疳积，常与补脾经、揉中脘等穴合用；掐四横纹能退热除烦、散瘀结；亦可选用毫针或三棱针点刺四横纹出血（液）以治疗疳积，效果也很好。</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592455"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11.小横纹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位置：手掌面食、中、环、小指掌指关节横纹处。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操作：将小儿四指并拢，医生用拇指从小儿食指横纹推向小指横纹，称推小横纹；用拇指甲分别掐食、中、环、小指掌指关节横纹，称掐小横纹。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次数：推100～300次；掐 5次。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主治：腹胀、口疮、烦躁等。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 临床应用：推、掐小横纹能退热、消胀、散结，可用于脾胃热结、口唇破烂及腹胀等症。推小横纹对治疗肺部干性罗音，也有一定疗效。</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21082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12.掌小横纹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位置：手掌面，小指根下，尺侧掌纹头。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操作：以中指或拇指端按揉，称揉掌小横纹。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次数：100～300次。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主治：口舌生疮、流涎、肺炎、百日咳及一切痰壅喘咳等。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临床应用：揉掌小横纹能清热散结、宽胸宣肺、化痰止咳，可用于喘咳、口舌生疮等，为治疗百日咳、肺炎的要穴。对治疗肺部湿性罗音，疗效显著。</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334645" y="36131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13.大横纹（腕阴阳）</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位置：掌侧腕横纹。近拇指端称阳池，近小指端称阴池。</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操作：以两拇指自掌侧腕横纹中央（总筋穴）向两旁分推，称分推大横纹，又称为分手阴阳；以两拇指自两旁（阳池、阴池）向中央（总筋）合推，称合阴阳。</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次数：30～50次。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主治：寒热往来、腹胀、腹泻、呕吐、食积、烦躁不安等。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分腕阴阳能平衡阴阳、调和气血、行滞食消，可用于阴阳不调，气血不和所致的寒热往来、烦躁不安，及乳食停滞、腹胀、腹泻、呕吐等症，常与摩腹、推脾经等穴合用；如实热证宜重分阴池，虚寒证宜重分阳池；合阴阳能行痰散结，可用于痰结喘嗽、胸闷等症，常与清天河水、揉肾纹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61214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14.总筋</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位置：掌侧腕横纹中点。（点状穴）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操作：以拇指按揉，称揉总筋；以拇指甲掐，称掐总筋。</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次数：揉100～300次；掐3～5次。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主治：惊风、抽搐、口舌生疮、夜啼、潮热等。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临床应用：揉总筋能清心经热、散结止痉、通调周身气机，可用于口舌生疮、夜啼、潮热等实热症，常与清心经、清天河水等穴合用；掐总筋，可用于惊风抽搐，常与捣小天心穴合用。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504190" y="38100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15.胃经</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位置：鱼际桡侧赤白肉际处。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操作：由指端向指根方向直推，称补胃经；由指根向指端方向直推，称清胃经。补胃经和清胃经统称推胃经。</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次数：100～500次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主治：呕恶嗳气、烦渴善饥、食欲不振、吐血衄血等。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补胃经能健脾胃、助运化，可用于脾胃虚弱、消化不良、纳呆腹胀等症，常与补脾经、揉中脘、摩腹、按揉足三里等合用。清胃经能清中焦湿热、和胃降逆、泻胃火，除烦止渴，可用于脾胃湿热或胃气不和气引起的上逆呕恶等，常与清脾经、推天柱骨、横纹推向板门等使用；若用于胃肠实热、脘腹胀满、发热烦渴、便秘纳呆等，常与清大肠、退六腑、揉天枢、推下七节骨等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2291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73025" y="683895"/>
            <a:ext cx="1233741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16.板门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位置：掌侧鱼际平面。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操作：以拇指按揉，称揉板门；用推法自指根推向腕横纹，或从腕横纹推向指根，称推板门。（图4-71）</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813935" y="2995930"/>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主治：食积、腹胀、食欲不振、呕吐、腹泻、嗳气等。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板门能健脾和胃、消食化滞，可用于乳食停积、食欲不振或腹胀、腹泻等症，常与补脾经、揉中脘、揉脾俞等穴合用；板门穴推向腕横纹能止泻，腕横纹推向板门能止呕吐；板门还或用于“割治”，以治疗小儿疳积。</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4245" y="631825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4-71</a:t>
            </a:r>
            <a:endParaRPr lang="en-US" altLang="en-US" b="0">
              <a:latin typeface="Times New Roman" panose="02020603050405020304" charset="0"/>
              <a:cs typeface="方正书宋_GBK" charset="0"/>
            </a:endParaRPr>
          </a:p>
        </p:txBody>
      </p:sp>
      <p:pic>
        <p:nvPicPr>
          <p:cNvPr id="66" name="图片 72" descr="17揉板门"/>
          <p:cNvPicPr>
            <a:picLocks noChangeAspect="1"/>
          </p:cNvPicPr>
          <p:nvPr/>
        </p:nvPicPr>
        <p:blipFill>
          <a:blip r:embed="rId1"/>
          <a:stretch>
            <a:fillRect/>
          </a:stretch>
        </p:blipFill>
        <p:spPr>
          <a:xfrm>
            <a:off x="299085" y="2651125"/>
            <a:ext cx="3905250" cy="3528060"/>
          </a:xfrm>
          <a:prstGeom prst="rect">
            <a:avLst/>
          </a:prstGeom>
          <a:noFill/>
          <a:ln>
            <a:noFill/>
          </a:ln>
        </p:spPr>
      </p:pic>
      <p:sp>
        <p:nvSpPr>
          <p:cNvPr id="2" name="文本框 1"/>
          <p:cNvSpPr txBox="1"/>
          <p:nvPr/>
        </p:nvSpPr>
        <p:spPr>
          <a:xfrm>
            <a:off x="191770" y="22352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773430"/>
            <a:ext cx="1233741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17.内劳宫</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位置：掌心中，屈指时中指、食指之间。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操作：以拇指按揉，称揉内劳宫；自小指根掐运起，经掌小横纹、小天心至内劳宫，称运内劳宫。（图4-73）</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4667250" y="2957195"/>
            <a:ext cx="6606540"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主治：发热、烦渴、口疮、齿龈糜烂、虚烦内热等。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临床应用：揉内劳宫能清热除烦，可用于心经有热而致口舌生疮、发热、烦渴等症，常与清心经、清天河水等穴合用；运内劳宫能清虚热，最宜心、肾二经虚热。</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76300" y="6181090"/>
            <a:ext cx="5080000" cy="368300"/>
          </a:xfrm>
          <a:prstGeom prst="rect">
            <a:avLst/>
          </a:prstGeom>
          <a:noFill/>
          <a:ln w="9525">
            <a:noFill/>
          </a:ln>
        </p:spPr>
        <p:txBody>
          <a:bodyPr>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4-72</a:t>
            </a:r>
            <a:endParaRPr lang="en-US" altLang="en-US" b="0">
              <a:latin typeface="Times New Roman" panose="02020603050405020304" charset="0"/>
              <a:cs typeface="方正书宋_GBK" charset="0"/>
            </a:endParaRPr>
          </a:p>
        </p:txBody>
      </p:sp>
      <p:pic>
        <p:nvPicPr>
          <p:cNvPr id="64" name="图片 74" descr="22揉内劳宫"/>
          <p:cNvPicPr>
            <a:picLocks noChangeAspect="1"/>
          </p:cNvPicPr>
          <p:nvPr/>
        </p:nvPicPr>
        <p:blipFill>
          <a:blip r:embed="rId1"/>
          <a:srcRect l="6526" r="3683" b="16791"/>
          <a:stretch>
            <a:fillRect/>
          </a:stretch>
        </p:blipFill>
        <p:spPr>
          <a:xfrm>
            <a:off x="118745" y="2489200"/>
            <a:ext cx="3991610" cy="3691890"/>
          </a:xfrm>
          <a:prstGeom prst="rect">
            <a:avLst/>
          </a:prstGeom>
          <a:noFill/>
          <a:ln>
            <a:noFill/>
          </a:ln>
        </p:spPr>
      </p:pic>
      <p:sp>
        <p:nvSpPr>
          <p:cNvPr id="2" name="文本框 1"/>
          <p:cNvSpPr txBox="1"/>
          <p:nvPr/>
        </p:nvSpPr>
        <p:spPr>
          <a:xfrm>
            <a:off x="118745" y="31305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617220"/>
            <a:ext cx="1233741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 18.内八卦</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位置：手掌面，以掌心为圆心，以掌心至中指根横纹约2/3处为半径所作圆。</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操作：用运法，顺时针方向掐运，称顺运内八卦（图4-74、图4-75）；逆时针方向掐运，称逆运内八卦。</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750560" y="2846070"/>
            <a:ext cx="6353175" cy="3395980"/>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次数：100～300次。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主治：咳嗽痰喘、胸闷纳呆、腹胀呕吐等。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临床应用：运内八卦能宽胸利隔、理气化痰、行滞消食，可用于痰结喘嗽、乳食内伤、胸闷、腹胀、呕吐及纳呆等症，常与推脾经、推肺经、揉中院、按揉足三里等穴合用。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0" y="6376670"/>
            <a:ext cx="227266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4-74</a:t>
            </a:r>
            <a:endParaRPr lang="en-US" altLang="en-US" b="0">
              <a:latin typeface="Times New Roman" panose="02020603050405020304" charset="0"/>
              <a:cs typeface="方正书宋_GBK" charset="0"/>
            </a:endParaRPr>
          </a:p>
        </p:txBody>
      </p:sp>
      <p:pic>
        <p:nvPicPr>
          <p:cNvPr id="63" name="图片 75" descr="15内八卦"/>
          <p:cNvPicPr>
            <a:picLocks noChangeAspect="1"/>
          </p:cNvPicPr>
          <p:nvPr/>
        </p:nvPicPr>
        <p:blipFill>
          <a:blip r:embed="rId1"/>
          <a:stretch>
            <a:fillRect/>
          </a:stretch>
        </p:blipFill>
        <p:spPr>
          <a:xfrm>
            <a:off x="0" y="2682875"/>
            <a:ext cx="2715260" cy="3721735"/>
          </a:xfrm>
          <a:prstGeom prst="rect">
            <a:avLst/>
          </a:prstGeom>
          <a:noFill/>
          <a:ln>
            <a:noFill/>
          </a:ln>
        </p:spPr>
      </p:pic>
      <p:pic>
        <p:nvPicPr>
          <p:cNvPr id="62" name="图片 76" descr="16顺运内八卦"/>
          <p:cNvPicPr>
            <a:picLocks noChangeAspect="1"/>
          </p:cNvPicPr>
          <p:nvPr/>
        </p:nvPicPr>
        <p:blipFill>
          <a:blip r:embed="rId2"/>
          <a:stretch>
            <a:fillRect/>
          </a:stretch>
        </p:blipFill>
        <p:spPr>
          <a:xfrm>
            <a:off x="2889250" y="2683510"/>
            <a:ext cx="2861310" cy="3721100"/>
          </a:xfrm>
          <a:prstGeom prst="rect">
            <a:avLst/>
          </a:prstGeom>
          <a:noFill/>
          <a:ln>
            <a:noFill/>
          </a:ln>
        </p:spPr>
      </p:pic>
      <p:sp>
        <p:nvSpPr>
          <p:cNvPr id="2" name="文本框 1"/>
          <p:cNvSpPr txBox="1"/>
          <p:nvPr/>
        </p:nvSpPr>
        <p:spPr>
          <a:xfrm>
            <a:off x="2715260" y="6376670"/>
            <a:ext cx="2069465" cy="368300"/>
          </a:xfrm>
          <a:prstGeom prst="rect">
            <a:avLst/>
          </a:prstGeom>
          <a:noFill/>
          <a:ln w="9525">
            <a:noFill/>
          </a:ln>
        </p:spPr>
        <p:txBody>
          <a:bodyPr wrap="square">
            <a:spAutoFit/>
          </a:bodyPr>
          <a:p>
            <a:pPr indent="1087120"/>
            <a:r>
              <a:rPr lang="zh-CN" b="0">
                <a:latin typeface="Times New Roman" panose="02020603050405020304" charset="0"/>
                <a:cs typeface="方正书宋_GBK" charset="0"/>
              </a:rPr>
              <a:t>图</a:t>
            </a:r>
            <a:r>
              <a:rPr lang="en-US" b="0">
                <a:latin typeface="Times New Roman" panose="02020603050405020304" charset="0"/>
                <a:cs typeface="方正书宋_GBK" charset="0"/>
              </a:rPr>
              <a:t>4-75</a:t>
            </a:r>
            <a:endParaRPr lang="en-US" altLang="en-US" b="0">
              <a:latin typeface="Times New Roman" panose="02020603050405020304" charset="0"/>
              <a:cs typeface="方正书宋_GBK" charset="0"/>
            </a:endParaRPr>
          </a:p>
        </p:txBody>
      </p:sp>
      <p:sp>
        <p:nvSpPr>
          <p:cNvPr id="6" name="文本框 5"/>
          <p:cNvSpPr txBox="1"/>
          <p:nvPr/>
        </p:nvSpPr>
        <p:spPr>
          <a:xfrm>
            <a:off x="0" y="15684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527050" y="612775"/>
            <a:ext cx="10257790" cy="1383665"/>
          </a:xfrm>
          <a:prstGeom prst="rect">
            <a:avLst/>
          </a:prstGeom>
          <a:noFill/>
          <a:effectLst/>
        </p:spPr>
        <p:txBody>
          <a:bodyPr wrap="square" rtlCol="0">
            <a:spAutoFit/>
          </a:bodyPr>
          <a:p>
            <a:r>
              <a:rPr lang="zh-CN" altLang="en-US" sz="2800" b="1" spc="600" dirty="0">
                <a:latin typeface="微软雅黑" panose="020B0503020204020204" charset="-122"/>
                <a:ea typeface="微软雅黑" panose="020B0503020204020204" charset="-122"/>
                <a:cs typeface="Raleway" panose="020B0503030101060003" charset="0"/>
              </a:rPr>
              <a:t>（一）直推法</a:t>
            </a:r>
            <a:endParaRPr lang="zh-CN" altLang="en-US" sz="2800" b="1" spc="600" dirty="0">
              <a:latin typeface="微软雅黑" panose="020B0503020204020204" charset="-122"/>
              <a:ea typeface="微软雅黑" panose="020B0503020204020204" charset="-122"/>
              <a:cs typeface="Raleway" panose="020B0503030101060003" charset="0"/>
            </a:endParaRPr>
          </a:p>
          <a:p>
            <a:r>
              <a:rPr lang="zh-CN" altLang="en-US" sz="2800" b="1" spc="600" dirty="0">
                <a:latin typeface="微软雅黑" panose="020B0503020204020204" charset="-122"/>
                <a:ea typeface="微软雅黑" panose="020B0503020204020204" charset="-122"/>
                <a:cs typeface="Raleway" panose="020B0503030101060003" charset="0"/>
              </a:rPr>
              <a:t>用拇指桡侧、罗纹面、食中指螺纹面在穴位上作单向直线推动的手法称直推法（图  4-1）。</a:t>
            </a:r>
            <a:endParaRPr lang="zh-CN" altLang="en-US" sz="2800" b="1" spc="600" dirty="0">
              <a:latin typeface="微软雅黑" panose="020B0503020204020204" charset="-122"/>
              <a:ea typeface="微软雅黑" panose="020B0503020204020204" charset="-122"/>
              <a:cs typeface="Raleway" panose="020B0503030101060003" charset="0"/>
            </a:endParaRPr>
          </a:p>
        </p:txBody>
      </p:sp>
      <p:pic>
        <p:nvPicPr>
          <p:cNvPr id="44" name="图片 2" descr="直推法"/>
          <p:cNvPicPr>
            <a:picLocks noChangeAspect="1"/>
          </p:cNvPicPr>
          <p:nvPr>
            <p:custDataLst>
              <p:tags r:id="rId1"/>
            </p:custDataLst>
          </p:nvPr>
        </p:nvPicPr>
        <p:blipFill>
          <a:blip r:embed="rId2"/>
          <a:srcRect t="19765"/>
          <a:stretch>
            <a:fillRect/>
          </a:stretch>
        </p:blipFill>
        <p:spPr>
          <a:xfrm>
            <a:off x="2559685" y="2199640"/>
            <a:ext cx="5577205" cy="4337050"/>
          </a:xfrm>
          <a:prstGeom prst="rect">
            <a:avLst/>
          </a:prstGeom>
          <a:noFill/>
          <a:ln>
            <a:noFill/>
          </a:ln>
        </p:spPr>
      </p:pic>
      <p:sp>
        <p:nvSpPr>
          <p:cNvPr id="100" name="文本框 99"/>
          <p:cNvSpPr txBox="1"/>
          <p:nvPr/>
        </p:nvSpPr>
        <p:spPr>
          <a:xfrm>
            <a:off x="8244205" y="5827395"/>
            <a:ext cx="1884045" cy="398780"/>
          </a:xfrm>
          <a:prstGeom prst="rect">
            <a:avLst/>
          </a:prstGeom>
          <a:noFill/>
          <a:ln w="9525">
            <a:noFill/>
          </a:ln>
        </p:spPr>
        <p:txBody>
          <a:bodyPr wrap="square">
            <a:spAutoFit/>
          </a:bodyPr>
          <a:p>
            <a:pPr indent="127000"/>
            <a:r>
              <a:rPr lang="zh-CN" sz="2000" b="0">
                <a:latin typeface="Times New Roman" panose="02020603050405020304" charset="0"/>
                <a:cs typeface="方正书宋_GBK" charset="0"/>
              </a:rPr>
              <a:t>图</a:t>
            </a:r>
            <a:r>
              <a:rPr lang="en-US" sz="2000" b="0">
                <a:latin typeface="Times New Roman" panose="02020603050405020304" charset="0"/>
                <a:cs typeface="方正书宋_GBK" charset="0"/>
              </a:rPr>
              <a:t>4-1</a:t>
            </a:r>
            <a:endParaRPr lang="en-US" altLang="en-US" sz="2000" b="0">
              <a:latin typeface="Times New Roman" panose="02020603050405020304" charset="0"/>
              <a:cs typeface="方正书宋_GBK" charset="0"/>
            </a:endParaRPr>
          </a:p>
        </p:txBody>
      </p:sp>
      <p:sp>
        <p:nvSpPr>
          <p:cNvPr id="2" name="文本框 1"/>
          <p:cNvSpPr txBox="1"/>
          <p:nvPr/>
        </p:nvSpPr>
        <p:spPr>
          <a:xfrm>
            <a:off x="191770" y="103505"/>
            <a:ext cx="6096000" cy="645160"/>
          </a:xfrm>
          <a:prstGeom prst="rect">
            <a:avLst/>
          </a:prstGeom>
          <a:noFill/>
        </p:spPr>
        <p:txBody>
          <a:bodyPr wrap="square" rtlCol="0" anchor="t">
            <a:spAutoFit/>
          </a:bodyPr>
          <a:p>
            <a:pPr algn="l"/>
            <a:r>
              <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rPr>
              <a:t>一、推法</a:t>
            </a:r>
            <a:endParaRPr lang="zh-CN" altLang="en-US" sz="3600" b="1" spc="600" dirty="0">
              <a:solidFill>
                <a:srgbClr val="7E5224"/>
              </a:solidFill>
              <a:effectLst/>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19.小天心</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位置：掌面鱼际与小鱼际交接处凹陷中。</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操作：以中指揉，称揉小天心；以指甲掐，称掐小天心；以中指指端捣，称捣小天心（图4-76）。</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307330" y="2429510"/>
            <a:ext cx="6164580"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次数：揉100～300次；掐、捣5～20次。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主治：惊风、抽搐、烦躁不安、夜啼、小便赤涩、目赤痛、斜视、疹痘欲出不透等。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小天心能清热、利尿、明目，可用于心经有热而致目赤肿痛、口舌生疮、惊惕不安或心经热移小肠而致小便短赤等症，常与清心经、清小肠、清天河水等穴合用；掐、捣小天心能镇惊安神，可用于惊风抽搐、夜啼、惊惕不安等症，常与清肝经、按揉百会、掐人中、掐老龙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392555" y="6235065"/>
            <a:ext cx="241744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4-76</a:t>
            </a:r>
            <a:endParaRPr lang="en-US" altLang="en-US" b="0">
              <a:latin typeface="Times New Roman" panose="02020603050405020304" charset="0"/>
              <a:cs typeface="方正书宋_GBK" charset="0"/>
            </a:endParaRPr>
          </a:p>
        </p:txBody>
      </p:sp>
      <p:pic>
        <p:nvPicPr>
          <p:cNvPr id="29" name="图片 77" descr="21捣小天心"/>
          <p:cNvPicPr>
            <a:picLocks noChangeAspect="1"/>
          </p:cNvPicPr>
          <p:nvPr/>
        </p:nvPicPr>
        <p:blipFill>
          <a:blip r:embed="rId1"/>
          <a:stretch>
            <a:fillRect/>
          </a:stretch>
        </p:blipFill>
        <p:spPr>
          <a:xfrm>
            <a:off x="146050" y="2705735"/>
            <a:ext cx="4729480" cy="3410585"/>
          </a:xfrm>
          <a:prstGeom prst="rect">
            <a:avLst/>
          </a:prstGeom>
          <a:noFill/>
          <a:ln>
            <a:noFill/>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20.运水人土、运土人水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位置：手掌面，大指根至小指根，沿手掌边缘呈一弧线状。</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操作：自拇指根沿手掌边缘，经小天心推运至小指根，称运土入水；反之，自小指根沿手掌边缘，经小天心推运至拇指根，称运水入土。</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次数：100～300次。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主治：小便赤涩、腹胀、腹泻、食欲不振、便秘等。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运土入水能清脾胃湿热，利尿止泻，可用于因湿热内蕴而致小腹胀满、小便赤涩、泄泻痢疾等症，常与退六腑合用；运水入土能健脾助运、润燥通便，可用于因脾胃虚弱而致完谷不化、腹泻痢疾、疳积、便秘等症，常与推三关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8514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21.十宣（十王）</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位置：十指指尖，指甲下赤白肉际处。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操作：用掐法，称掐十宣。</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次数：各掐5次，或醒后即止。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主治：高热、昏厥、惊风等。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临床应用：掐十宣主要用于急救，有清热、开窍、醒神的作用，常与掐老龙、掐人中、掐小天心等穴合用。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229870" y="3905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22.老龙</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位置：中指甲后1分许。</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操作：用掐法，称掐老龙。</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次数：掐5次、或醒后即止。</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主治：急惊风。</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临床应用：掐老龙主要用于急救，有醒神开窍的作用。掐之知痛有声者，较易治，不知痛而无声者，一般难治。</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2291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23.端正</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位置：中指甲根两侧赤白肉际处，桡侧称左端正，尺侧称右端正。</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操作：以拇指指甲掐，称掐端正；以拇指指端揉，称揉端正。</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次数：掐5次；揉50次。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主治：鼻衄、惊风、呕吐、泄泻、痢疾等。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临床应用：掐端正常用于小儿惊风，常与掐老龙、清肝经等穴配合。揉左端正能升提，常用于水泻、痢疾等症；揉右端正能降逆止呕，常用于胃气上逆引起的恶心呕吐等症。</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94665" y="312420"/>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rPr>
              <a:t>24.五指节</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位置：掌背五指近心端指间关节处。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操作：以拇指指甲掐，称掐五指节； 以指端揉，称揉五指节。</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次数：掐各5次；揉各50次。</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主治：惊风、吐涎、惊惕不安、咳嗽风痰等。</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临床应用：掐、揉五指节能安镇惊、祛风痰、通关窍。掐五指节可用于惊惕不安、惊风等症，常与清肝经掐老龙等穴合用；揉五指节可用于胸闷、痰喘、咳嗽等症，常与运内八卦、推揉膻中等穴合用。</a:t>
            </a:r>
            <a:endParaRPr sz="2400" b="1" spc="600" dirty="0">
              <a:latin typeface="微软雅黑" panose="020B0503020204020204" charset="-122"/>
              <a:ea typeface="微软雅黑" panose="020B0503020204020204" charset="-122"/>
              <a:cs typeface="Raleway" panose="020B0503030101060003" charset="0"/>
            </a:endParaRPr>
          </a:p>
        </p:txBody>
      </p:sp>
      <p:sp>
        <p:nvSpPr>
          <p:cNvPr id="2" name="文本框 1"/>
          <p:cNvSpPr txBox="1"/>
          <p:nvPr/>
        </p:nvSpPr>
        <p:spPr>
          <a:xfrm>
            <a:off x="422910" y="32194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25.二扇门</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位置：手背部中指掌指关节两侧凹陷处。</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操作：以食、中二指按揉，称揉二扇门；以拇指甲掐，称掐二扇门。（图4-77）</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325110" y="2580640"/>
            <a:ext cx="6164580"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次数：揉100～300次；掐3～5次。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主治：身热无汗等。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临床应用：揉、掐二扇门能发汗透表、退热平喘，是发汗效穴。用于外感风寒时，揉之宜速快力重。若用于平素体虚外感者，可先揉肾顶、补脾经、补肾经等穴，而后再用揉掐二扇门使之发汗。</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217930" y="6254115"/>
            <a:ext cx="241744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4-77</a:t>
            </a:r>
            <a:endParaRPr lang="en-US" altLang="en-US" b="0">
              <a:latin typeface="Times New Roman" panose="02020603050405020304" charset="0"/>
              <a:cs typeface="方正书宋_GBK" charset="0"/>
            </a:endParaRPr>
          </a:p>
        </p:txBody>
      </p:sp>
      <p:pic>
        <p:nvPicPr>
          <p:cNvPr id="28" name="图片 78" descr="09掐揉两扇门"/>
          <p:cNvPicPr>
            <a:picLocks noChangeAspect="1"/>
          </p:cNvPicPr>
          <p:nvPr/>
        </p:nvPicPr>
        <p:blipFill>
          <a:blip r:embed="rId1"/>
          <a:stretch>
            <a:fillRect/>
          </a:stretch>
        </p:blipFill>
        <p:spPr>
          <a:xfrm>
            <a:off x="243840" y="2267585"/>
            <a:ext cx="4364990" cy="4156075"/>
          </a:xfrm>
          <a:prstGeom prst="rect">
            <a:avLst/>
          </a:prstGeom>
          <a:noFill/>
          <a:ln>
            <a:noFill/>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26.上马（二人上马）</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位置：手背部无名指与小指掌指关节之间。</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操作：以拇指端揉，称揉上马（图4-78）；以拇指甲掐，称掐上马。</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334635" y="2662555"/>
            <a:ext cx="6164580"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次数：揉100～500次；掐3～5次。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主治：虚热喘咳、小便赤涩淋沥等。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本穴能滋阴补肾、顺气散结、利水通淋，为滋阴补肾的要法，多用揉法，可用于阴虚阳亢、潮热烦躁、牙痛、小便赤涩淋沥等症，常与补肾经等穴合用。另外对肺部感染有干性罗音久不消失者配推小横纹（掌侧，食、中、环、小指掌指关节横纹处，由拇指侧直推至小指侧）。</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453515" y="6410325"/>
            <a:ext cx="241744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4-78</a:t>
            </a:r>
            <a:endParaRPr lang="en-US" altLang="en-US" b="0">
              <a:latin typeface="Times New Roman" panose="02020603050405020304" charset="0"/>
              <a:cs typeface="方正书宋_GBK" charset="0"/>
            </a:endParaRPr>
          </a:p>
        </p:txBody>
      </p:sp>
      <p:pic>
        <p:nvPicPr>
          <p:cNvPr id="27" name="图片 79" descr="14揉二人上马"/>
          <p:cNvPicPr>
            <a:picLocks noChangeAspect="1"/>
          </p:cNvPicPr>
          <p:nvPr/>
        </p:nvPicPr>
        <p:blipFill>
          <a:blip r:embed="rId1"/>
          <a:srcRect l="9390" t="7164" r="3252" b="17479"/>
          <a:stretch>
            <a:fillRect/>
          </a:stretch>
        </p:blipFill>
        <p:spPr>
          <a:xfrm>
            <a:off x="260985" y="2267585"/>
            <a:ext cx="4339590" cy="4132580"/>
          </a:xfrm>
          <a:prstGeom prst="rect">
            <a:avLst/>
          </a:prstGeom>
          <a:noFill/>
          <a:ln>
            <a:noFill/>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0" y="186690"/>
            <a:ext cx="12337415" cy="1828165"/>
          </a:xfrm>
          <a:prstGeom prst="rect">
            <a:avLst/>
          </a:prstGeom>
          <a:noFill/>
          <a:effectLst/>
        </p:spPr>
        <p:txBody>
          <a:bodyPr wrap="square" rtlCol="0">
            <a:no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27.外劳宫</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位置：手背部、与内劳宫穴相对。</a:t>
            </a:r>
            <a:endParaRPr sz="2400" b="1" spc="600" dirty="0">
              <a:latin typeface="微软雅黑" panose="020B0503020204020204" charset="-122"/>
              <a:ea typeface="微软雅黑" panose="020B0503020204020204" charset="-122"/>
              <a:cs typeface="Raleway" panose="020B0503030101060003" charset="0"/>
            </a:endParaRPr>
          </a:p>
          <a:p>
            <a:r>
              <a:rPr sz="2400" b="1" spc="600" dirty="0">
                <a:latin typeface="微软雅黑" panose="020B0503020204020204" charset="-122"/>
                <a:ea typeface="微软雅黑" panose="020B0503020204020204" charset="-122"/>
                <a:cs typeface="Raleway" panose="020B0503030101060003" charset="0"/>
              </a:rPr>
              <a:t>操作：以指端揉，称揉外劳（图4-79）；以指甲掐，称掐外劳宫。</a:t>
            </a:r>
            <a:endParaRPr sz="2400" b="1" spc="600" dirty="0">
              <a:latin typeface="微软雅黑" panose="020B0503020204020204" charset="-122"/>
              <a:ea typeface="微软雅黑" panose="020B0503020204020204" charset="-122"/>
              <a:cs typeface="Raleway" panose="020B0503030101060003" charset="0"/>
            </a:endParaRPr>
          </a:p>
        </p:txBody>
      </p:sp>
      <p:sp>
        <p:nvSpPr>
          <p:cNvPr id="100" name="文本框 99"/>
          <p:cNvSpPr txBox="1"/>
          <p:nvPr/>
        </p:nvSpPr>
        <p:spPr>
          <a:xfrm>
            <a:off x="5021580" y="2629535"/>
            <a:ext cx="6164580" cy="3342005"/>
          </a:xfrm>
          <a:prstGeom prst="rect">
            <a:avLst/>
          </a:prstGeom>
          <a:noFill/>
          <a:ln w="9525">
            <a:noFill/>
          </a:ln>
        </p:spPr>
        <p:txBody>
          <a:bodyPr>
            <a:noAutofit/>
          </a:bodyPr>
          <a:p>
            <a:pPr indent="271780"/>
            <a:r>
              <a:rPr sz="2400" b="1">
                <a:latin typeface="微软雅黑" panose="020B0503020204020204" charset="-122"/>
                <a:ea typeface="微软雅黑" panose="020B0503020204020204" charset="-122"/>
                <a:cs typeface="微软雅黑" panose="020B0503020204020204" charset="-122"/>
              </a:rPr>
              <a:t>次数：揉100～300次；掐5次。</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主治：风寒感冒、腹痛腹泻、脱肛、遗尿等。</a:t>
            </a:r>
            <a:endParaRPr sz="2400" b="1">
              <a:latin typeface="微软雅黑" panose="020B0503020204020204" charset="-122"/>
              <a:ea typeface="微软雅黑" panose="020B0503020204020204" charset="-122"/>
              <a:cs typeface="微软雅黑" panose="020B0503020204020204" charset="-122"/>
            </a:endParaRPr>
          </a:p>
          <a:p>
            <a:pPr indent="271780"/>
            <a:r>
              <a:rPr sz="2400" b="1">
                <a:latin typeface="微软雅黑" panose="020B0503020204020204" charset="-122"/>
                <a:ea typeface="微软雅黑" panose="020B0503020204020204" charset="-122"/>
                <a:cs typeface="微软雅黑" panose="020B0503020204020204" charset="-122"/>
              </a:rPr>
              <a:t>临床应用：本穴性温，为温阳散寒、升阳举陷佳穴，兼能发汗解表。揉外劳宫可用于一切寒症，如外感风寒、鼻塞流涕和脏腑积寒、完谷不化、肠鸣腹泻、寒痢胀痛、疝气等症。本穴还能升阳举陷，可用于脱肛、遗尿等症，常与补脾经、补肾经、推三关、揉丹田等穴合用。</a:t>
            </a:r>
            <a:endParaRPr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70940" y="6332220"/>
            <a:ext cx="2417445" cy="368300"/>
          </a:xfrm>
          <a:prstGeom prst="rect">
            <a:avLst/>
          </a:prstGeom>
          <a:noFill/>
          <a:ln w="9525">
            <a:noFill/>
          </a:ln>
        </p:spPr>
        <p:txBody>
          <a:bodyPr wrap="square">
            <a:spAutoFit/>
          </a:bodyPr>
          <a:p>
            <a:pPr indent="127000"/>
            <a:r>
              <a:rPr lang="zh-CN" b="0">
                <a:latin typeface="Times New Roman" panose="02020603050405020304" charset="0"/>
                <a:cs typeface="方正书宋_GBK" charset="0"/>
              </a:rPr>
              <a:t>图</a:t>
            </a:r>
            <a:r>
              <a:rPr lang="en-US" b="0">
                <a:latin typeface="Times New Roman" panose="02020603050405020304" charset="0"/>
                <a:cs typeface="方正书宋_GBK" charset="0"/>
              </a:rPr>
              <a:t>4-79</a:t>
            </a:r>
            <a:endParaRPr lang="en-US" altLang="en-US" b="0">
              <a:latin typeface="Times New Roman" panose="02020603050405020304" charset="0"/>
              <a:cs typeface="方正书宋_GBK" charset="0"/>
            </a:endParaRPr>
          </a:p>
        </p:txBody>
      </p:sp>
      <p:pic>
        <p:nvPicPr>
          <p:cNvPr id="26" name="图片 80" descr="10揉外劳宫"/>
          <p:cNvPicPr>
            <a:picLocks noChangeAspect="1"/>
          </p:cNvPicPr>
          <p:nvPr/>
        </p:nvPicPr>
        <p:blipFill>
          <a:blip r:embed="rId1"/>
          <a:stretch>
            <a:fillRect/>
          </a:stretch>
        </p:blipFill>
        <p:spPr>
          <a:xfrm>
            <a:off x="257810" y="2707640"/>
            <a:ext cx="4067175" cy="3624580"/>
          </a:xfrm>
          <a:prstGeom prst="rect">
            <a:avLst/>
          </a:prstGeom>
          <a:noFill/>
          <a:ln>
            <a:noFill/>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9"/>
          <p:cNvSpPr txBox="1"/>
          <p:nvPr/>
        </p:nvSpPr>
        <p:spPr>
          <a:xfrm>
            <a:off x="422910" y="711200"/>
            <a:ext cx="11597005" cy="1828165"/>
          </a:xfrm>
          <a:prstGeom prst="rect">
            <a:avLst/>
          </a:prstGeom>
          <a:noFill/>
          <a:effectLst/>
        </p:spPr>
        <p:txBody>
          <a:bodyPr wrap="square" rtlCol="0">
            <a:noAutofit/>
          </a:bodyPr>
          <a:p>
            <a:r>
              <a:rPr sz="2400" b="1" spc="600" dirty="0">
                <a:latin typeface="微软雅黑" panose="020B0503020204020204" charset="-122"/>
                <a:ea typeface="微软雅黑" panose="020B0503020204020204" charset="-122"/>
                <a:cs typeface="Raleway" panose="020B0503030101060003" charset="0"/>
                <a:sym typeface="+mn-ea"/>
              </a:rPr>
              <a:t>28.威灵</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位置：手背部第二、三掌骨歧缝间。</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操作：以指甲掐，称掐威灵。</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次数：掐5次，或醒后即止。</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主治：惊风、昏迷等。</a:t>
            </a:r>
            <a:endParaRPr sz="2400" b="1" spc="600" dirty="0">
              <a:latin typeface="微软雅黑" panose="020B0503020204020204" charset="-122"/>
              <a:ea typeface="微软雅黑" panose="020B0503020204020204" charset="-122"/>
              <a:cs typeface="Raleway" panose="020B0503030101060003" charset="0"/>
              <a:sym typeface="+mn-ea"/>
            </a:endParaRPr>
          </a:p>
          <a:p>
            <a:r>
              <a:rPr sz="2400" b="1" spc="600" dirty="0">
                <a:latin typeface="微软雅黑" panose="020B0503020204020204" charset="-122"/>
                <a:ea typeface="微软雅黑" panose="020B0503020204020204" charset="-122"/>
                <a:cs typeface="Raleway" panose="020B0503030101060003" charset="0"/>
                <a:sym typeface="+mn-ea"/>
              </a:rPr>
              <a:t>临床应用：掐威灵能开窍醒神，可用于急惊暴死、昏迷不醒等症。</a:t>
            </a:r>
            <a:endParaRPr sz="2400" b="1" spc="600" dirty="0">
              <a:latin typeface="微软雅黑" panose="020B0503020204020204" charset="-122"/>
              <a:ea typeface="微软雅黑" panose="020B0503020204020204" charset="-122"/>
              <a:cs typeface="Raleway" panose="020B0503030101060003" charset="0"/>
              <a:sym typeface="+mn-ea"/>
            </a:endParaRPr>
          </a:p>
        </p:txBody>
      </p:sp>
      <p:sp>
        <p:nvSpPr>
          <p:cNvPr id="2" name="文本框 1"/>
          <p:cNvSpPr txBox="1"/>
          <p:nvPr/>
        </p:nvSpPr>
        <p:spPr>
          <a:xfrm>
            <a:off x="347980" y="250825"/>
            <a:ext cx="6096000" cy="460375"/>
          </a:xfrm>
          <a:prstGeom prst="rect">
            <a:avLst/>
          </a:prstGeom>
          <a:noFill/>
        </p:spPr>
        <p:txBody>
          <a:bodyPr wrap="square" rtlCol="0" anchor="t">
            <a:spAutoFit/>
          </a:bodyPr>
          <a:p>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四</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a:t>
            </a:r>
            <a:r>
              <a:rPr lang="zh-CN"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上肢部</a:t>
            </a:r>
            <a:r>
              <a:rPr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rPr>
              <a:t>穴位</a:t>
            </a:r>
            <a:endParaRPr lang="zh-CN" altLang="en-US" sz="2400" b="1" spc="600" dirty="0">
              <a:gradFill>
                <a:gsLst>
                  <a:gs pos="0">
                    <a:srgbClr val="FE4444"/>
                  </a:gs>
                  <a:gs pos="100000">
                    <a:srgbClr val="832B2B"/>
                  </a:gs>
                </a:gsLst>
                <a:lin scaled="0"/>
              </a:gradFill>
              <a:latin typeface="微软雅黑" panose="020B0503020204020204" charset="-122"/>
              <a:ea typeface="微软雅黑" panose="020B0503020204020204" charset="-122"/>
              <a:cs typeface="Raleway" panose="020B0503030101060003" charset="0"/>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3565,&quot;width&quot;:3345}"/>
</p:tagLst>
</file>

<file path=ppt/tags/tag2.xml><?xml version="1.0" encoding="utf-8"?>
<p:tagLst xmlns:p="http://schemas.openxmlformats.org/presentationml/2006/main">
  <p:tag name="KSO_WPP_MARK_KEY" val="acf18c2f-980d-4830-b237-aaf3d001ea49"/>
  <p:tag name="COMMONDATA" val="eyJjb3VudCI6NDgsImhkaWQiOiJiMzQwOWNjZDc1NDhkZDRmNjQ2YWRlNmQ2ZjAzODQwYiIsInVzZXJDb3VudCI6Mzl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19052</Words>
  <Application>WPS 演示</Application>
  <PresentationFormat>Widescreen</PresentationFormat>
  <Paragraphs>1051</Paragraphs>
  <Slides>115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115</vt:i4>
      </vt:variant>
    </vt:vector>
  </HeadingPairs>
  <TitlesOfParts>
    <vt:vector size="126" baseType="lpstr">
      <vt:lpstr>Arial</vt:lpstr>
      <vt:lpstr>宋体</vt:lpstr>
      <vt:lpstr>Wingdings</vt:lpstr>
      <vt:lpstr>微软雅黑</vt:lpstr>
      <vt:lpstr>Raleway</vt:lpstr>
      <vt:lpstr>Yu Gothic UI</vt:lpstr>
      <vt:lpstr>Arial Unicode MS</vt:lpstr>
      <vt:lpstr>Calibri</vt:lpstr>
      <vt:lpstr>Times New Roman</vt:lpstr>
      <vt:lpstr>方正书宋_GBK</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极简历</dc:creator>
  <cp:lastModifiedBy>不踩西瓜皮</cp:lastModifiedBy>
  <cp:revision>317</cp:revision>
  <dcterms:created xsi:type="dcterms:W3CDTF">2018-04-10T08:52:00Z</dcterms:created>
  <dcterms:modified xsi:type="dcterms:W3CDTF">2022-11-08T14:14:51Z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KSORubyTemplateID">
    <vt:lpwstr>13</vt:lpwstr>
  </property>
  <property fmtid="{D5CDD505-2E9C-101B-9397-08002B2CF9AE}" pid="4" name="KSOTemplateUUID">
    <vt:lpwstr>v1.0_mb_FK9DaqbUlcgBFrbUYwKZVA==</vt:lpwstr>
  </property>
  <property fmtid="{D5CDD505-2E9C-101B-9397-08002B2CF9AE}" pid="5" name="ICV">
    <vt:lpwstr>596C741FDEA7477AAE0E8407CE356243</vt:lpwstr>
  </property>
</Properties>
</file>