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.xml" ContentType="application/vnd.openxmlformats-officedocument.presentationml.slide+xml"/>
  <Override PartName="/ppt/slides/slide240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3"/>
  </p:notesMasterIdLst>
  <p:handoutMasterIdLst>
    <p:handoutMasterId r:id="rId244"/>
  </p:handoutMasterIdLst>
  <p:sldIdLst>
    <p:sldId id="417" r:id="rId3"/>
    <p:sldId id="433" r:id="rId4"/>
    <p:sldId id="460" r:id="rId5"/>
    <p:sldId id="461" r:id="rId6"/>
    <p:sldId id="462" r:id="rId7"/>
    <p:sldId id="463" r:id="rId8"/>
    <p:sldId id="465" r:id="rId9"/>
    <p:sldId id="681" r:id="rId10"/>
    <p:sldId id="682" r:id="rId11"/>
    <p:sldId id="685" r:id="rId12"/>
    <p:sldId id="683" r:id="rId13"/>
    <p:sldId id="684" r:id="rId14"/>
    <p:sldId id="686" r:id="rId15"/>
    <p:sldId id="687" r:id="rId16"/>
    <p:sldId id="688" r:id="rId17"/>
    <p:sldId id="689" r:id="rId18"/>
    <p:sldId id="690" r:id="rId19"/>
    <p:sldId id="692" r:id="rId20"/>
    <p:sldId id="694" r:id="rId21"/>
    <p:sldId id="693" r:id="rId22"/>
    <p:sldId id="691" r:id="rId23"/>
    <p:sldId id="695" r:id="rId24"/>
    <p:sldId id="696" r:id="rId25"/>
    <p:sldId id="466" r:id="rId26"/>
    <p:sldId id="697" r:id="rId27"/>
    <p:sldId id="634" r:id="rId28"/>
    <p:sldId id="698" r:id="rId29"/>
    <p:sldId id="635" r:id="rId30"/>
    <p:sldId id="699" r:id="rId31"/>
    <p:sldId id="636" r:id="rId32"/>
    <p:sldId id="700" r:id="rId33"/>
    <p:sldId id="637" r:id="rId34"/>
    <p:sldId id="638" r:id="rId35"/>
    <p:sldId id="639" r:id="rId36"/>
    <p:sldId id="702" r:id="rId37"/>
    <p:sldId id="704" r:id="rId38"/>
    <p:sldId id="705" r:id="rId39"/>
    <p:sldId id="640" r:id="rId40"/>
    <p:sldId id="706" r:id="rId41"/>
    <p:sldId id="707" r:id="rId42"/>
    <p:sldId id="708" r:id="rId43"/>
    <p:sldId id="709" r:id="rId44"/>
    <p:sldId id="711" r:id="rId45"/>
    <p:sldId id="712" r:id="rId46"/>
    <p:sldId id="713" r:id="rId47"/>
    <p:sldId id="710" r:id="rId48"/>
    <p:sldId id="714" r:id="rId49"/>
    <p:sldId id="715" r:id="rId50"/>
    <p:sldId id="716" r:id="rId51"/>
    <p:sldId id="703" r:id="rId52"/>
    <p:sldId id="717" r:id="rId53"/>
    <p:sldId id="643" r:id="rId54"/>
    <p:sldId id="641" r:id="rId55"/>
    <p:sldId id="644" r:id="rId56"/>
    <p:sldId id="645" r:id="rId57"/>
    <p:sldId id="646" r:id="rId58"/>
    <p:sldId id="647" r:id="rId59"/>
    <p:sldId id="718" r:id="rId60"/>
    <p:sldId id="719" r:id="rId61"/>
    <p:sldId id="648" r:id="rId62"/>
    <p:sldId id="720" r:id="rId63"/>
    <p:sldId id="722" r:id="rId64"/>
    <p:sldId id="721" r:id="rId65"/>
    <p:sldId id="723" r:id="rId66"/>
    <p:sldId id="701" r:id="rId67"/>
    <p:sldId id="649" r:id="rId68"/>
    <p:sldId id="768" r:id="rId69"/>
    <p:sldId id="769" r:id="rId70"/>
    <p:sldId id="912" r:id="rId71"/>
    <p:sldId id="650" r:id="rId72"/>
    <p:sldId id="651" r:id="rId73"/>
    <p:sldId id="770" r:id="rId74"/>
    <p:sldId id="652" r:id="rId75"/>
    <p:sldId id="653" r:id="rId76"/>
    <p:sldId id="654" r:id="rId77"/>
    <p:sldId id="655" r:id="rId78"/>
    <p:sldId id="642" r:id="rId79"/>
    <p:sldId id="656" r:id="rId80"/>
    <p:sldId id="782" r:id="rId81"/>
    <p:sldId id="783" r:id="rId82"/>
    <p:sldId id="914" r:id="rId83"/>
    <p:sldId id="913" r:id="rId84"/>
    <p:sldId id="663" r:id="rId85"/>
    <p:sldId id="664" r:id="rId86"/>
    <p:sldId id="771" r:id="rId87"/>
    <p:sldId id="772" r:id="rId88"/>
    <p:sldId id="665" r:id="rId89"/>
    <p:sldId id="666" r:id="rId90"/>
    <p:sldId id="667" r:id="rId91"/>
    <p:sldId id="670" r:id="rId92"/>
    <p:sldId id="668" r:id="rId93"/>
    <p:sldId id="669" r:id="rId94"/>
    <p:sldId id="773" r:id="rId95"/>
    <p:sldId id="780" r:id="rId96"/>
    <p:sldId id="774" r:id="rId97"/>
    <p:sldId id="781" r:id="rId98"/>
    <p:sldId id="775" r:id="rId99"/>
    <p:sldId id="779" r:id="rId100"/>
    <p:sldId id="468" r:id="rId101"/>
    <p:sldId id="776" r:id="rId102"/>
    <p:sldId id="778" r:id="rId103"/>
    <p:sldId id="777" r:id="rId104"/>
    <p:sldId id="671" r:id="rId105"/>
    <p:sldId id="784" r:id="rId106"/>
    <p:sldId id="785" r:id="rId107"/>
    <p:sldId id="786" r:id="rId108"/>
    <p:sldId id="788" r:id="rId109"/>
    <p:sldId id="789" r:id="rId110"/>
    <p:sldId id="790" r:id="rId111"/>
    <p:sldId id="791" r:id="rId112"/>
    <p:sldId id="792" r:id="rId113"/>
    <p:sldId id="793" r:id="rId114"/>
    <p:sldId id="794" r:id="rId115"/>
    <p:sldId id="672" r:id="rId116"/>
    <p:sldId id="673" r:id="rId117"/>
    <p:sldId id="674" r:id="rId118"/>
    <p:sldId id="796" r:id="rId119"/>
    <p:sldId id="787" r:id="rId120"/>
    <p:sldId id="797" r:id="rId121"/>
    <p:sldId id="798" r:id="rId122"/>
    <p:sldId id="915" r:id="rId123"/>
    <p:sldId id="675" r:id="rId124"/>
    <p:sldId id="917" r:id="rId125"/>
    <p:sldId id="676" r:id="rId126"/>
    <p:sldId id="800" r:id="rId127"/>
    <p:sldId id="801" r:id="rId128"/>
    <p:sldId id="802" r:id="rId129"/>
    <p:sldId id="677" r:id="rId130"/>
    <p:sldId id="679" r:id="rId131"/>
    <p:sldId id="804" r:id="rId132"/>
    <p:sldId id="803" r:id="rId133"/>
    <p:sldId id="806" r:id="rId134"/>
    <p:sldId id="805" r:id="rId135"/>
    <p:sldId id="807" r:id="rId136"/>
    <p:sldId id="808" r:id="rId137"/>
    <p:sldId id="680" r:id="rId138"/>
    <p:sldId id="811" r:id="rId139"/>
    <p:sldId id="812" r:id="rId140"/>
    <p:sldId id="813" r:id="rId141"/>
    <p:sldId id="814" r:id="rId142"/>
    <p:sldId id="810" r:id="rId143"/>
    <p:sldId id="815" r:id="rId144"/>
    <p:sldId id="816" r:id="rId145"/>
    <p:sldId id="817" r:id="rId146"/>
    <p:sldId id="818" r:id="rId147"/>
    <p:sldId id="809" r:id="rId148"/>
    <p:sldId id="819" r:id="rId149"/>
    <p:sldId id="820" r:id="rId150"/>
    <p:sldId id="821" r:id="rId151"/>
    <p:sldId id="822" r:id="rId152"/>
    <p:sldId id="823" r:id="rId153"/>
    <p:sldId id="825" r:id="rId154"/>
    <p:sldId id="826" r:id="rId155"/>
    <p:sldId id="824" r:id="rId156"/>
    <p:sldId id="829" r:id="rId157"/>
    <p:sldId id="828" r:id="rId158"/>
    <p:sldId id="831" r:id="rId159"/>
    <p:sldId id="830" r:id="rId160"/>
    <p:sldId id="827" r:id="rId161"/>
    <p:sldId id="832" r:id="rId162"/>
    <p:sldId id="833" r:id="rId163"/>
    <p:sldId id="834" r:id="rId164"/>
    <p:sldId id="835" r:id="rId165"/>
    <p:sldId id="836" r:id="rId166"/>
    <p:sldId id="838" r:id="rId167"/>
    <p:sldId id="839" r:id="rId168"/>
    <p:sldId id="840" r:id="rId169"/>
    <p:sldId id="837" r:id="rId170"/>
    <p:sldId id="841" r:id="rId171"/>
    <p:sldId id="843" r:id="rId172"/>
    <p:sldId id="844" r:id="rId173"/>
    <p:sldId id="842" r:id="rId174"/>
    <p:sldId id="845" r:id="rId175"/>
    <p:sldId id="846" r:id="rId176"/>
    <p:sldId id="847" r:id="rId177"/>
    <p:sldId id="848" r:id="rId178"/>
    <p:sldId id="849" r:id="rId179"/>
    <p:sldId id="850" r:id="rId180"/>
    <p:sldId id="918" r:id="rId181"/>
    <p:sldId id="919" r:id="rId182"/>
    <p:sldId id="851" r:id="rId183"/>
    <p:sldId id="852" r:id="rId184"/>
    <p:sldId id="853" r:id="rId185"/>
    <p:sldId id="854" r:id="rId186"/>
    <p:sldId id="855" r:id="rId187"/>
    <p:sldId id="856" r:id="rId188"/>
    <p:sldId id="857" r:id="rId189"/>
    <p:sldId id="858" r:id="rId190"/>
    <p:sldId id="859" r:id="rId191"/>
    <p:sldId id="860" r:id="rId192"/>
    <p:sldId id="864" r:id="rId193"/>
    <p:sldId id="920" r:id="rId194"/>
    <p:sldId id="865" r:id="rId195"/>
    <p:sldId id="866" r:id="rId196"/>
    <p:sldId id="868" r:id="rId197"/>
    <p:sldId id="871" r:id="rId198"/>
    <p:sldId id="873" r:id="rId199"/>
    <p:sldId id="875" r:id="rId200"/>
    <p:sldId id="876" r:id="rId201"/>
    <p:sldId id="877" r:id="rId202"/>
    <p:sldId id="878" r:id="rId203"/>
    <p:sldId id="872" r:id="rId204"/>
    <p:sldId id="874" r:id="rId205"/>
    <p:sldId id="867" r:id="rId206"/>
    <p:sldId id="879" r:id="rId207"/>
    <p:sldId id="880" r:id="rId208"/>
    <p:sldId id="881" r:id="rId209"/>
    <p:sldId id="921" r:id="rId210"/>
    <p:sldId id="882" r:id="rId211"/>
    <p:sldId id="883" r:id="rId212"/>
    <p:sldId id="885" r:id="rId213"/>
    <p:sldId id="884" r:id="rId214"/>
    <p:sldId id="887" r:id="rId215"/>
    <p:sldId id="886" r:id="rId216"/>
    <p:sldId id="888" r:id="rId217"/>
    <p:sldId id="889" r:id="rId218"/>
    <p:sldId id="890" r:id="rId219"/>
    <p:sldId id="891" r:id="rId220"/>
    <p:sldId id="893" r:id="rId221"/>
    <p:sldId id="894" r:id="rId222"/>
    <p:sldId id="895" r:id="rId223"/>
    <p:sldId id="896" r:id="rId224"/>
    <p:sldId id="897" r:id="rId225"/>
    <p:sldId id="892" r:id="rId226"/>
    <p:sldId id="899" r:id="rId227"/>
    <p:sldId id="898" r:id="rId228"/>
    <p:sldId id="900" r:id="rId229"/>
    <p:sldId id="901" r:id="rId230"/>
    <p:sldId id="902" r:id="rId231"/>
    <p:sldId id="903" r:id="rId232"/>
    <p:sldId id="904" r:id="rId233"/>
    <p:sldId id="922" r:id="rId234"/>
    <p:sldId id="905" r:id="rId235"/>
    <p:sldId id="923" r:id="rId236"/>
    <p:sldId id="907" r:id="rId237"/>
    <p:sldId id="906" r:id="rId238"/>
    <p:sldId id="908" r:id="rId239"/>
    <p:sldId id="909" r:id="rId240"/>
    <p:sldId id="910" r:id="rId241"/>
    <p:sldId id="911" r:id="rId242"/>
  </p:sldIdLst>
  <p:sldSz cx="12192000" cy="6858000"/>
  <p:notesSz cx="6858000" cy="9144000"/>
  <p:custDataLst>
    <p:tags r:id="rId24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7D34"/>
    <a:srgbClr val="000000"/>
    <a:srgbClr val="7E5224"/>
    <a:srgbClr val="865F21"/>
    <a:srgbClr val="C69035"/>
    <a:srgbClr val="F6E1BD"/>
    <a:srgbClr val="C58E31"/>
    <a:srgbClr val="F9E6C4"/>
    <a:srgbClr val="C58338"/>
    <a:srgbClr val="FFF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9" d="100"/>
          <a:sy n="79" d="100"/>
        </p:scale>
        <p:origin x="4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9" Type="http://schemas.openxmlformats.org/officeDocument/2006/relationships/tags" Target="tags/tag1.xml"/><Relationship Id="rId248" Type="http://schemas.openxmlformats.org/officeDocument/2006/relationships/commentAuthors" Target="commentAuthors.xml"/><Relationship Id="rId247" Type="http://schemas.openxmlformats.org/officeDocument/2006/relationships/tableStyles" Target="tableStyles.xml"/><Relationship Id="rId246" Type="http://schemas.openxmlformats.org/officeDocument/2006/relationships/viewProps" Target="viewProps.xml"/><Relationship Id="rId245" Type="http://schemas.openxmlformats.org/officeDocument/2006/relationships/presProps" Target="presProps.xml"/><Relationship Id="rId244" Type="http://schemas.openxmlformats.org/officeDocument/2006/relationships/handoutMaster" Target="handoutMasters/handoutMaster1.xml"/><Relationship Id="rId243" Type="http://schemas.openxmlformats.org/officeDocument/2006/relationships/notesMaster" Target="notesMasters/notesMaster1.xml"/><Relationship Id="rId242" Type="http://schemas.openxmlformats.org/officeDocument/2006/relationships/slide" Target="slides/slide240.xml"/><Relationship Id="rId241" Type="http://schemas.openxmlformats.org/officeDocument/2006/relationships/slide" Target="slides/slide239.xml"/><Relationship Id="rId240" Type="http://schemas.openxmlformats.org/officeDocument/2006/relationships/slide" Target="slides/slide238.xml"/><Relationship Id="rId24" Type="http://schemas.openxmlformats.org/officeDocument/2006/relationships/slide" Target="slides/slide22.xml"/><Relationship Id="rId239" Type="http://schemas.openxmlformats.org/officeDocument/2006/relationships/slide" Target="slides/slide237.xml"/><Relationship Id="rId238" Type="http://schemas.openxmlformats.org/officeDocument/2006/relationships/slide" Target="slides/slide236.xml"/><Relationship Id="rId237" Type="http://schemas.openxmlformats.org/officeDocument/2006/relationships/slide" Target="slides/slide235.xml"/><Relationship Id="rId236" Type="http://schemas.openxmlformats.org/officeDocument/2006/relationships/slide" Target="slides/slide234.xml"/><Relationship Id="rId235" Type="http://schemas.openxmlformats.org/officeDocument/2006/relationships/slide" Target="slides/slide233.xml"/><Relationship Id="rId234" Type="http://schemas.openxmlformats.org/officeDocument/2006/relationships/slide" Target="slides/slide232.xml"/><Relationship Id="rId233" Type="http://schemas.openxmlformats.org/officeDocument/2006/relationships/slide" Target="slides/slide231.xml"/><Relationship Id="rId232" Type="http://schemas.openxmlformats.org/officeDocument/2006/relationships/slide" Target="slides/slide230.xml"/><Relationship Id="rId231" Type="http://schemas.openxmlformats.org/officeDocument/2006/relationships/slide" Target="slides/slide229.xml"/><Relationship Id="rId230" Type="http://schemas.openxmlformats.org/officeDocument/2006/relationships/slide" Target="slides/slide228.xml"/><Relationship Id="rId23" Type="http://schemas.openxmlformats.org/officeDocument/2006/relationships/slide" Target="slides/slide21.xml"/><Relationship Id="rId229" Type="http://schemas.openxmlformats.org/officeDocument/2006/relationships/slide" Target="slides/slide227.xml"/><Relationship Id="rId228" Type="http://schemas.openxmlformats.org/officeDocument/2006/relationships/slide" Target="slides/slide226.xml"/><Relationship Id="rId227" Type="http://schemas.openxmlformats.org/officeDocument/2006/relationships/slide" Target="slides/slide225.xml"/><Relationship Id="rId226" Type="http://schemas.openxmlformats.org/officeDocument/2006/relationships/slide" Target="slides/slide224.xml"/><Relationship Id="rId225" Type="http://schemas.openxmlformats.org/officeDocument/2006/relationships/slide" Target="slides/slide223.xml"/><Relationship Id="rId224" Type="http://schemas.openxmlformats.org/officeDocument/2006/relationships/slide" Target="slides/slide222.xml"/><Relationship Id="rId223" Type="http://schemas.openxmlformats.org/officeDocument/2006/relationships/slide" Target="slides/slide221.xml"/><Relationship Id="rId222" Type="http://schemas.openxmlformats.org/officeDocument/2006/relationships/slide" Target="slides/slide220.xml"/><Relationship Id="rId221" Type="http://schemas.openxmlformats.org/officeDocument/2006/relationships/slide" Target="slides/slide219.xml"/><Relationship Id="rId220" Type="http://schemas.openxmlformats.org/officeDocument/2006/relationships/slide" Target="slides/slide218.xml"/><Relationship Id="rId22" Type="http://schemas.openxmlformats.org/officeDocument/2006/relationships/slide" Target="slides/slide20.xml"/><Relationship Id="rId219" Type="http://schemas.openxmlformats.org/officeDocument/2006/relationships/slide" Target="slides/slide217.xml"/><Relationship Id="rId218" Type="http://schemas.openxmlformats.org/officeDocument/2006/relationships/slide" Target="slides/slide216.xml"/><Relationship Id="rId217" Type="http://schemas.openxmlformats.org/officeDocument/2006/relationships/slide" Target="slides/slide215.xml"/><Relationship Id="rId216" Type="http://schemas.openxmlformats.org/officeDocument/2006/relationships/slide" Target="slides/slide214.xml"/><Relationship Id="rId215" Type="http://schemas.openxmlformats.org/officeDocument/2006/relationships/slide" Target="slides/slide213.xml"/><Relationship Id="rId214" Type="http://schemas.openxmlformats.org/officeDocument/2006/relationships/slide" Target="slides/slide212.xml"/><Relationship Id="rId213" Type="http://schemas.openxmlformats.org/officeDocument/2006/relationships/slide" Target="slides/slide211.xml"/><Relationship Id="rId212" Type="http://schemas.openxmlformats.org/officeDocument/2006/relationships/slide" Target="slides/slide210.xml"/><Relationship Id="rId211" Type="http://schemas.openxmlformats.org/officeDocument/2006/relationships/slide" Target="slides/slide209.xml"/><Relationship Id="rId210" Type="http://schemas.openxmlformats.org/officeDocument/2006/relationships/slide" Target="slides/slide208.xml"/><Relationship Id="rId21" Type="http://schemas.openxmlformats.org/officeDocument/2006/relationships/slide" Target="slides/slide19.xml"/><Relationship Id="rId209" Type="http://schemas.openxmlformats.org/officeDocument/2006/relationships/slide" Target="slides/slide207.xml"/><Relationship Id="rId208" Type="http://schemas.openxmlformats.org/officeDocument/2006/relationships/slide" Target="slides/slide206.xml"/><Relationship Id="rId207" Type="http://schemas.openxmlformats.org/officeDocument/2006/relationships/slide" Target="slides/slide205.xml"/><Relationship Id="rId206" Type="http://schemas.openxmlformats.org/officeDocument/2006/relationships/slide" Target="slides/slide204.xml"/><Relationship Id="rId205" Type="http://schemas.openxmlformats.org/officeDocument/2006/relationships/slide" Target="slides/slide203.xml"/><Relationship Id="rId204" Type="http://schemas.openxmlformats.org/officeDocument/2006/relationships/slide" Target="slides/slide202.xml"/><Relationship Id="rId203" Type="http://schemas.openxmlformats.org/officeDocument/2006/relationships/slide" Target="slides/slide201.xml"/><Relationship Id="rId202" Type="http://schemas.openxmlformats.org/officeDocument/2006/relationships/slide" Target="slides/slide200.xml"/><Relationship Id="rId201" Type="http://schemas.openxmlformats.org/officeDocument/2006/relationships/slide" Target="slides/slide199.xml"/><Relationship Id="rId200" Type="http://schemas.openxmlformats.org/officeDocument/2006/relationships/slide" Target="slides/slide198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9" Type="http://schemas.openxmlformats.org/officeDocument/2006/relationships/slide" Target="slides/slide197.xml"/><Relationship Id="rId198" Type="http://schemas.openxmlformats.org/officeDocument/2006/relationships/slide" Target="slides/slide196.xml"/><Relationship Id="rId197" Type="http://schemas.openxmlformats.org/officeDocument/2006/relationships/slide" Target="slides/slide195.xml"/><Relationship Id="rId196" Type="http://schemas.openxmlformats.org/officeDocument/2006/relationships/slide" Target="slides/slide194.xml"/><Relationship Id="rId195" Type="http://schemas.openxmlformats.org/officeDocument/2006/relationships/slide" Target="slides/slide193.xml"/><Relationship Id="rId194" Type="http://schemas.openxmlformats.org/officeDocument/2006/relationships/slide" Target="slides/slide192.xml"/><Relationship Id="rId193" Type="http://schemas.openxmlformats.org/officeDocument/2006/relationships/slide" Target="slides/slide191.xml"/><Relationship Id="rId192" Type="http://schemas.openxmlformats.org/officeDocument/2006/relationships/slide" Target="slides/slide190.xml"/><Relationship Id="rId191" Type="http://schemas.openxmlformats.org/officeDocument/2006/relationships/slide" Target="slides/slide189.xml"/><Relationship Id="rId190" Type="http://schemas.openxmlformats.org/officeDocument/2006/relationships/slide" Target="slides/slide188.xml"/><Relationship Id="rId19" Type="http://schemas.openxmlformats.org/officeDocument/2006/relationships/slide" Target="slides/slide17.xml"/><Relationship Id="rId189" Type="http://schemas.openxmlformats.org/officeDocument/2006/relationships/slide" Target="slides/slide187.xml"/><Relationship Id="rId188" Type="http://schemas.openxmlformats.org/officeDocument/2006/relationships/slide" Target="slides/slide186.xml"/><Relationship Id="rId187" Type="http://schemas.openxmlformats.org/officeDocument/2006/relationships/slide" Target="slides/slide185.xml"/><Relationship Id="rId186" Type="http://schemas.openxmlformats.org/officeDocument/2006/relationships/slide" Target="slides/slide184.xml"/><Relationship Id="rId185" Type="http://schemas.openxmlformats.org/officeDocument/2006/relationships/slide" Target="slides/slide183.xml"/><Relationship Id="rId184" Type="http://schemas.openxmlformats.org/officeDocument/2006/relationships/slide" Target="slides/slide182.xml"/><Relationship Id="rId183" Type="http://schemas.openxmlformats.org/officeDocument/2006/relationships/slide" Target="slides/slide181.xml"/><Relationship Id="rId182" Type="http://schemas.openxmlformats.org/officeDocument/2006/relationships/slide" Target="slides/slide180.xml"/><Relationship Id="rId181" Type="http://schemas.openxmlformats.org/officeDocument/2006/relationships/slide" Target="slides/slide179.xml"/><Relationship Id="rId180" Type="http://schemas.openxmlformats.org/officeDocument/2006/relationships/slide" Target="slides/slide178.xml"/><Relationship Id="rId18" Type="http://schemas.openxmlformats.org/officeDocument/2006/relationships/slide" Target="slides/slide16.xml"/><Relationship Id="rId179" Type="http://schemas.openxmlformats.org/officeDocument/2006/relationships/slide" Target="slides/slide177.xml"/><Relationship Id="rId178" Type="http://schemas.openxmlformats.org/officeDocument/2006/relationships/slide" Target="slides/slide176.xml"/><Relationship Id="rId177" Type="http://schemas.openxmlformats.org/officeDocument/2006/relationships/slide" Target="slides/slide175.xml"/><Relationship Id="rId176" Type="http://schemas.openxmlformats.org/officeDocument/2006/relationships/slide" Target="slides/slide174.xml"/><Relationship Id="rId175" Type="http://schemas.openxmlformats.org/officeDocument/2006/relationships/slide" Target="slides/slide173.xml"/><Relationship Id="rId174" Type="http://schemas.openxmlformats.org/officeDocument/2006/relationships/slide" Target="slides/slide172.xml"/><Relationship Id="rId173" Type="http://schemas.openxmlformats.org/officeDocument/2006/relationships/slide" Target="slides/slide171.xml"/><Relationship Id="rId172" Type="http://schemas.openxmlformats.org/officeDocument/2006/relationships/slide" Target="slides/slide170.xml"/><Relationship Id="rId171" Type="http://schemas.openxmlformats.org/officeDocument/2006/relationships/slide" Target="slides/slide169.xml"/><Relationship Id="rId170" Type="http://schemas.openxmlformats.org/officeDocument/2006/relationships/slide" Target="slides/slide168.xml"/><Relationship Id="rId17" Type="http://schemas.openxmlformats.org/officeDocument/2006/relationships/slide" Target="slides/slide15.xml"/><Relationship Id="rId169" Type="http://schemas.openxmlformats.org/officeDocument/2006/relationships/slide" Target="slides/slide167.xml"/><Relationship Id="rId168" Type="http://schemas.openxmlformats.org/officeDocument/2006/relationships/slide" Target="slides/slide166.xml"/><Relationship Id="rId167" Type="http://schemas.openxmlformats.org/officeDocument/2006/relationships/slide" Target="slides/slide165.xml"/><Relationship Id="rId166" Type="http://schemas.openxmlformats.org/officeDocument/2006/relationships/slide" Target="slides/slide164.xml"/><Relationship Id="rId165" Type="http://schemas.openxmlformats.org/officeDocument/2006/relationships/slide" Target="slides/slide163.xml"/><Relationship Id="rId164" Type="http://schemas.openxmlformats.org/officeDocument/2006/relationships/slide" Target="slides/slide162.xml"/><Relationship Id="rId163" Type="http://schemas.openxmlformats.org/officeDocument/2006/relationships/slide" Target="slides/slide161.xml"/><Relationship Id="rId162" Type="http://schemas.openxmlformats.org/officeDocument/2006/relationships/slide" Target="slides/slide160.xml"/><Relationship Id="rId161" Type="http://schemas.openxmlformats.org/officeDocument/2006/relationships/slide" Target="slides/slide159.xml"/><Relationship Id="rId160" Type="http://schemas.openxmlformats.org/officeDocument/2006/relationships/slide" Target="slides/slide158.xml"/><Relationship Id="rId16" Type="http://schemas.openxmlformats.org/officeDocument/2006/relationships/slide" Target="slides/slide14.xml"/><Relationship Id="rId159" Type="http://schemas.openxmlformats.org/officeDocument/2006/relationships/slide" Target="slides/slide157.xml"/><Relationship Id="rId158" Type="http://schemas.openxmlformats.org/officeDocument/2006/relationships/slide" Target="slides/slide156.xml"/><Relationship Id="rId157" Type="http://schemas.openxmlformats.org/officeDocument/2006/relationships/slide" Target="slides/slide155.xml"/><Relationship Id="rId156" Type="http://schemas.openxmlformats.org/officeDocument/2006/relationships/slide" Target="slides/slide154.xml"/><Relationship Id="rId155" Type="http://schemas.openxmlformats.org/officeDocument/2006/relationships/slide" Target="slides/slide153.xml"/><Relationship Id="rId154" Type="http://schemas.openxmlformats.org/officeDocument/2006/relationships/slide" Target="slides/slide152.xml"/><Relationship Id="rId153" Type="http://schemas.openxmlformats.org/officeDocument/2006/relationships/slide" Target="slides/slide151.xml"/><Relationship Id="rId152" Type="http://schemas.openxmlformats.org/officeDocument/2006/relationships/slide" Target="slides/slide150.xml"/><Relationship Id="rId151" Type="http://schemas.openxmlformats.org/officeDocument/2006/relationships/slide" Target="slides/slide149.xml"/><Relationship Id="rId150" Type="http://schemas.openxmlformats.org/officeDocument/2006/relationships/slide" Target="slides/slide148.xml"/><Relationship Id="rId15" Type="http://schemas.openxmlformats.org/officeDocument/2006/relationships/slide" Target="slides/slide13.xml"/><Relationship Id="rId149" Type="http://schemas.openxmlformats.org/officeDocument/2006/relationships/slide" Target="slides/slide147.xml"/><Relationship Id="rId148" Type="http://schemas.openxmlformats.org/officeDocument/2006/relationships/slide" Target="slides/slide146.xml"/><Relationship Id="rId147" Type="http://schemas.openxmlformats.org/officeDocument/2006/relationships/slide" Target="slides/slide145.xml"/><Relationship Id="rId146" Type="http://schemas.openxmlformats.org/officeDocument/2006/relationships/slide" Target="slides/slide144.xml"/><Relationship Id="rId145" Type="http://schemas.openxmlformats.org/officeDocument/2006/relationships/slide" Target="slides/slide143.xml"/><Relationship Id="rId144" Type="http://schemas.openxmlformats.org/officeDocument/2006/relationships/slide" Target="slides/slide142.xml"/><Relationship Id="rId143" Type="http://schemas.openxmlformats.org/officeDocument/2006/relationships/slide" Target="slides/slide141.xml"/><Relationship Id="rId142" Type="http://schemas.openxmlformats.org/officeDocument/2006/relationships/slide" Target="slides/slide140.xml"/><Relationship Id="rId141" Type="http://schemas.openxmlformats.org/officeDocument/2006/relationships/slide" Target="slides/slide139.xml"/><Relationship Id="rId140" Type="http://schemas.openxmlformats.org/officeDocument/2006/relationships/slide" Target="slides/slide138.xml"/><Relationship Id="rId14" Type="http://schemas.openxmlformats.org/officeDocument/2006/relationships/slide" Target="slides/slide12.xml"/><Relationship Id="rId139" Type="http://schemas.openxmlformats.org/officeDocument/2006/relationships/slide" Target="slides/slide137.xml"/><Relationship Id="rId138" Type="http://schemas.openxmlformats.org/officeDocument/2006/relationships/slide" Target="slides/slide136.xml"/><Relationship Id="rId137" Type="http://schemas.openxmlformats.org/officeDocument/2006/relationships/slide" Target="slides/slide135.xml"/><Relationship Id="rId136" Type="http://schemas.openxmlformats.org/officeDocument/2006/relationships/slide" Target="slides/slide134.xml"/><Relationship Id="rId135" Type="http://schemas.openxmlformats.org/officeDocument/2006/relationships/slide" Target="slides/slide133.xml"/><Relationship Id="rId134" Type="http://schemas.openxmlformats.org/officeDocument/2006/relationships/slide" Target="slides/slide132.xml"/><Relationship Id="rId133" Type="http://schemas.openxmlformats.org/officeDocument/2006/relationships/slide" Target="slides/slide131.xml"/><Relationship Id="rId132" Type="http://schemas.openxmlformats.org/officeDocument/2006/relationships/slide" Target="slides/slide130.xml"/><Relationship Id="rId131" Type="http://schemas.openxmlformats.org/officeDocument/2006/relationships/slide" Target="slides/slide129.xml"/><Relationship Id="rId130" Type="http://schemas.openxmlformats.org/officeDocument/2006/relationships/slide" Target="slides/slide128.xml"/><Relationship Id="rId13" Type="http://schemas.openxmlformats.org/officeDocument/2006/relationships/slide" Target="slides/slide11.xml"/><Relationship Id="rId129" Type="http://schemas.openxmlformats.org/officeDocument/2006/relationships/slide" Target="slides/slide127.xml"/><Relationship Id="rId128" Type="http://schemas.openxmlformats.org/officeDocument/2006/relationships/slide" Target="slides/slide126.xml"/><Relationship Id="rId127" Type="http://schemas.openxmlformats.org/officeDocument/2006/relationships/slide" Target="slides/slide125.xml"/><Relationship Id="rId126" Type="http://schemas.openxmlformats.org/officeDocument/2006/relationships/slide" Target="slides/slide124.xml"/><Relationship Id="rId125" Type="http://schemas.openxmlformats.org/officeDocument/2006/relationships/slide" Target="slides/slide123.xml"/><Relationship Id="rId124" Type="http://schemas.openxmlformats.org/officeDocument/2006/relationships/slide" Target="slides/slide122.xml"/><Relationship Id="rId123" Type="http://schemas.openxmlformats.org/officeDocument/2006/relationships/slide" Target="slides/slide121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"/>
          <p:cNvPicPr>
            <a:picLocks noChangeAspect="1"/>
          </p:cNvPicPr>
          <p:nvPr userDrawn="1"/>
        </p:nvPicPr>
        <p:blipFill>
          <a:blip r:embed="rId2"/>
          <a:srcRect t="26934" r="20368" b="15233"/>
          <a:stretch>
            <a:fillRect/>
          </a:stretch>
        </p:blipFill>
        <p:spPr>
          <a:xfrm>
            <a:off x="-11430" y="-6350"/>
            <a:ext cx="12214860" cy="6870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E:\1.设计资源-标题要多长有多长\PPT类型设计模板风格合辑（PP000）\(0.DOCER\通用模板\待编辑\1s.png1s"/>
          <p:cNvPicPr>
            <a:picLocks noChangeAspect="1"/>
          </p:cNvPicPr>
          <p:nvPr userDrawn="1"/>
        </p:nvPicPr>
        <p:blipFill>
          <a:blip r:embed="rId2"/>
          <a:srcRect l="64187" t="33437"/>
          <a:stretch>
            <a:fillRect/>
          </a:stretch>
        </p:blipFill>
        <p:spPr>
          <a:xfrm>
            <a:off x="7620" y="-8890"/>
            <a:ext cx="4897434" cy="6480000"/>
          </a:xfrm>
          <a:prstGeom prst="rect">
            <a:avLst/>
          </a:prstGeom>
        </p:spPr>
      </p:pic>
      <p:pic>
        <p:nvPicPr>
          <p:cNvPr id="12" name="图片 11" descr="E:\1.设计资源-标题要多长有多长\PPT类型设计模板风格合辑（PP000）\(0.DOCER\通用模板\待编辑\1.png1"/>
          <p:cNvPicPr>
            <a:picLocks noChangeAspect="1"/>
          </p:cNvPicPr>
          <p:nvPr userDrawn="1"/>
        </p:nvPicPr>
        <p:blipFill>
          <a:blip r:embed="rId3"/>
          <a:srcRect l="68719" t="30222"/>
          <a:stretch>
            <a:fillRect/>
          </a:stretch>
        </p:blipFill>
        <p:spPr>
          <a:xfrm flipH="1" flipV="1">
            <a:off x="8436657" y="371697"/>
            <a:ext cx="3750675" cy="64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E:\1.设计资源-标题要多长有多长\PPT类型设计模板风格合辑（PP000）\(0.DOCER\通用模板\待编辑\1s.png1s"/>
          <p:cNvPicPr>
            <a:picLocks noChangeAspect="1"/>
          </p:cNvPicPr>
          <p:nvPr userDrawn="1"/>
        </p:nvPicPr>
        <p:blipFill>
          <a:blip r:embed="rId2"/>
          <a:srcRect l="64187" t="33437"/>
          <a:stretch>
            <a:fillRect/>
          </a:stretch>
        </p:blipFill>
        <p:spPr>
          <a:xfrm rot="16200000">
            <a:off x="469265" y="3389630"/>
            <a:ext cx="2992877" cy="3960000"/>
          </a:xfrm>
          <a:prstGeom prst="rect">
            <a:avLst/>
          </a:prstGeom>
        </p:spPr>
      </p:pic>
      <p:pic>
        <p:nvPicPr>
          <p:cNvPr id="2" name="图片 1" descr="E:\1.设计资源-标题要多长有多长\PPT类型设计模板风格合辑（PP000）\(0.DOCER\通用模板\待编辑\1.png1"/>
          <p:cNvPicPr>
            <a:picLocks noChangeAspect="1"/>
          </p:cNvPicPr>
          <p:nvPr userDrawn="1"/>
        </p:nvPicPr>
        <p:blipFill>
          <a:blip r:embed="rId3"/>
          <a:srcRect l="68719" t="30222"/>
          <a:stretch>
            <a:fillRect/>
          </a:stretch>
        </p:blipFill>
        <p:spPr>
          <a:xfrm rot="16200000" flipH="1" flipV="1">
            <a:off x="9047685" y="-828610"/>
            <a:ext cx="2292079" cy="396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" name="TextBox 30"/>
          <p:cNvSpPr txBox="1"/>
          <p:nvPr/>
        </p:nvSpPr>
        <p:spPr>
          <a:xfrm>
            <a:off x="3490595" y="3860800"/>
            <a:ext cx="5212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2800" b="1">
                <a:solidFill>
                  <a:srgbClr val="7E5224"/>
                </a:solidFill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上海交通大学出版社</a:t>
            </a:r>
            <a:endParaRPr lang="zh-CN" sz="2800" b="1">
              <a:solidFill>
                <a:srgbClr val="7E5224"/>
              </a:solidFill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52" name="TextBox 29"/>
          <p:cNvSpPr txBox="1"/>
          <p:nvPr/>
        </p:nvSpPr>
        <p:spPr>
          <a:xfrm>
            <a:off x="2118995" y="2141220"/>
            <a:ext cx="7953375" cy="11068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66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婴幼儿抚触与按摩</a:t>
            </a:r>
            <a:endParaRPr lang="en-US" altLang="zh-CN" sz="66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一、病因病机   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2955" y="1715770"/>
            <a:ext cx="1091501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（二）感受外邪</a:t>
            </a:r>
            <a:endParaRPr sz="28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六淫伤人，均可致肠胃功能失调，使人腹泻，但其中以湿邪为主，故《难经》云:“湿多成五泄。”小儿脏腑柔嫩，肌肤薄弱，卫外不固，且冷暖不知自调，更易为外邪侵袭而发病。外感腹泻以夏秋多见，其中又以湿热泻最常见，而风寒致泻则四季均有。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242570" y="582295"/>
            <a:ext cx="10814685" cy="3556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860"/>
              </a:lnSpc>
            </a:pPr>
            <a:r>
              <a:rPr sz="32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endParaRPr sz="32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r>
              <a:rPr sz="2800" b="1" spc="600" dirty="0">
                <a:solidFill>
                  <a:srgbClr val="C07D3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（三）气郁痰阻</a:t>
            </a:r>
            <a:endParaRPr sz="2800" b="1" spc="600" dirty="0">
              <a:solidFill>
                <a:srgbClr val="C07D3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r>
              <a:rPr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　</a:t>
            </a:r>
            <a:r>
              <a:rPr lang="en-US"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呃逆连声，胸胁胀闷，常由抑郁恼怒而发作，情志转舒则稍缓，或时有恶心，饮食不下，头目昏眩，苔薄腻，脉眩滑。</a:t>
            </a: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242570" y="582295"/>
            <a:ext cx="10814685" cy="25660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860"/>
              </a:lnSpc>
            </a:pPr>
            <a:r>
              <a:rPr sz="32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endParaRPr sz="32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r>
              <a:rPr sz="2800" b="1" spc="600" dirty="0">
                <a:solidFill>
                  <a:srgbClr val="C07D3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（四）胃阴不足</a:t>
            </a:r>
            <a:r>
              <a:rPr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r>
              <a:rPr lang="en-US"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呃声短促而不得续，口干咽燥，烦躁不安，不思饮食，或食后饱胀，大便干结，舌红，苔少干，脉细数。	</a:t>
            </a: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242570" y="582295"/>
            <a:ext cx="10814685" cy="25660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860"/>
              </a:lnSpc>
            </a:pPr>
            <a:r>
              <a:rPr sz="32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endParaRPr sz="32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r>
              <a:rPr sz="2800" b="1" spc="600" dirty="0">
                <a:solidFill>
                  <a:srgbClr val="C07D3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（五）正气亏虚</a:t>
            </a:r>
            <a:endParaRPr sz="2800" b="1" spc="600" dirty="0">
              <a:solidFill>
                <a:srgbClr val="C07D3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r>
              <a:rPr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呃声低沉无力， 气不得续， 手足不温， 食少困怠， 面色苍白； 舌淡苔白，脉细弱无力。</a:t>
            </a: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49275" y="301625"/>
            <a:ext cx="11503025" cy="932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275" y="1548765"/>
            <a:ext cx="11221720" cy="2964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71780"/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（一）胃中寒凉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）调理原则 温中祛寒。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（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）按摩方法 延长摩腹时间，加摩气海穴，施振法于中脘部，擦背部两侧膀胱经，透热为度。</a:t>
            </a:r>
            <a:r>
              <a:rPr lang="en-US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	    </a:t>
            </a:r>
            <a:r>
              <a:rPr lang="en-US" altLang="en-US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</a:t>
            </a:r>
            <a:endParaRPr lang="en-US" altLang="en-US" b="0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49275" y="301625"/>
            <a:ext cx="11503025" cy="932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275" y="1548765"/>
            <a:ext cx="11406505" cy="2964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71780"/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</a:t>
            </a:r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）胃中</a:t>
            </a:r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燥热</a:t>
            </a:r>
            <a:endParaRPr lang="zh-CN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（1）调理原则 泄热通腑。	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（2）按摩方法 加摩天枢、大横、腹结穴以泄热，按揉大肠俞、八髎、足三里穴，以酸胀为度。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49275" y="301625"/>
            <a:ext cx="11503025" cy="932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275" y="1548765"/>
            <a:ext cx="11244580" cy="2964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71780"/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三）</a:t>
            </a:r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气郁痰阻</a:t>
            </a:r>
            <a:endParaRPr lang="en-US" sz="32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（1）调理原则 降气化痰。   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（2）按摩方法 加按揉中府， 云门， 膻中，章门，期门穴，按揉肺俞，肝俞穴，每穴半分钟，点按内关，足三里，丰隆穴，以酸胀为度，每穴半分钟。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49275" y="301625"/>
            <a:ext cx="11503025" cy="932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275" y="1548765"/>
            <a:ext cx="10877550" cy="2964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71780"/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四）</a:t>
            </a:r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胃阴亏虚　</a:t>
            </a:r>
            <a:endParaRPr lang="en-US" sz="32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（1）调理原则 滋阴和胃。  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（2）按摩方法 补脾经，清胃经，脾经补法，胃经泻法，促进脾胃润化，泻大肠经，揉二马穴，每穴半分钟。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49275" y="301625"/>
            <a:ext cx="11503025" cy="932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275" y="1548765"/>
            <a:ext cx="11384915" cy="2964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71780"/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五）</a:t>
            </a:r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正气亏虚 　</a:t>
            </a:r>
            <a:endParaRPr lang="en-US" sz="32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（1）调理原则 温补脾胃，和中降逆。   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（2）按摩方法 延长摩腹时间，加摩气海，关元，使之有温热感；施擦法于背部膀胱经及督脉，加擦关元俞，气海俞，肾俞，命门等穴，以透热为度。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49275" y="301625"/>
            <a:ext cx="11503025" cy="932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275" y="1548765"/>
            <a:ext cx="11384915" cy="2964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71780"/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（六）随证加减</a:t>
            </a:r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　</a:t>
            </a:r>
            <a:endParaRPr lang="en-US" sz="32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（1）调理原则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和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胃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降逆。   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（2）按摩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宝宝仰卧位，操作者坐于右侧，先拿揉缺盆，膻中穴约	2分钟，然后在腹部顺时针方向摩腹，重点摩中脘穴约10分钟。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49275" y="301625"/>
            <a:ext cx="11503025" cy="932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275" y="1548765"/>
            <a:ext cx="11384915" cy="2964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71780"/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（六）随证加减</a:t>
            </a:r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　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（2）按摩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2.宝宝俯卧位， 操作者坐于右侧， 用一指禅推法沿背部膀胱经自上而下治疗3遍， 重点在膈俞，脾俞，胃俞约5 分钟。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一、病因病机   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3535" y="1715770"/>
            <a:ext cx="1135443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（三）内伤乳食  </a:t>
            </a:r>
            <a:endParaRPr sz="28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《素问·痹论》曰:“饮食自倍，肠胃乃伤。”小儿脾常不足， 运化乏力，加之喂养不当，过食生冷瓜果或油腻等难于消化之食物，皆能使脾胃损伤，运化失职，不能腐熟水谷而发生腹泻。如由于小儿脾常不足，易为食伤，因此在其他各种腹泻证候中亦常兼见伤食证候。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《景岳全书·泄泻》曰:“若饮食失节，起居不时，以致脾胃受伤，则水反为湿，谷反为滞，精华之气不能输化，乃至合污下降而泻痢作矣。”所以饮食不当与外感湿邪常相互影响，共同为患。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49275" y="301625"/>
            <a:ext cx="11503025" cy="932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275" y="1548765"/>
            <a:ext cx="11384915" cy="2964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71780"/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（六）随证加减</a:t>
            </a:r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　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（2）按摩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3.清胃经，用拇指指端由小儿拇指第一节处向小儿指根方向直推为清胃经，直推300次。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49275" y="301625"/>
            <a:ext cx="11503025" cy="932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275" y="1548765"/>
            <a:ext cx="11384915" cy="2964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71780"/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（六）随证加减</a:t>
            </a:r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　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（2）按摩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4.推板门，将小儿的手掌握住，掌心向上，使大鱼际处暴露，按摩时用右手拇指端桡侧从腕横纹处推向拇指指根处100次。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49275" y="301625"/>
            <a:ext cx="11503025" cy="932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275" y="1548765"/>
            <a:ext cx="11384915" cy="2964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71780"/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（六）随证加减</a:t>
            </a:r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　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（2）按摩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5.掐按内关，将小儿伸臂仰掌，用拇指或者食指指端按掐按穴位，进行刺激产生酸胀感，以小儿可以耐受为度，掐按10-20次。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49275" y="301625"/>
            <a:ext cx="11503025" cy="932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275" y="1548765"/>
            <a:ext cx="11384915" cy="2964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71780"/>
            <a:r>
              <a:rPr lang="zh-CN" alt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（六）随证加减</a:t>
            </a:r>
            <a:r>
              <a:rPr lang="en-US" sz="32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　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（2）按摩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 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1780"/>
            <a:r>
              <a:rPr 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6.揉中脘，将小儿平躺在舒适的床上，用手掌根部着力，在小儿的腹部中脘穴处做环形揉动50次。</a:t>
            </a:r>
            <a:endParaRPr 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四、注意事项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1.民间有用突然惊吓治疗呃逆的方法，虽然可以起到一定的效果，但是不建议用于婴幼儿，以免造成孩子惊吓。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2.呃逆频作时不要给幼儿饮食，以免引起呛咳。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421005" y="441960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五、护理要求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1.婴儿的饮食要寒温适宜，定时定量。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2.少食辛辣刺激食物和过凉的饮料。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3.呃逆缓解后几天内要给予婴幼儿易消化的饮食，以防复发。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按语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健康人也可发生一过性呃逆，一般可自愈，持续不断，或有加重的征兆，可通过按摩进行调理。按摩对于小儿呃逆的效果较好，在排除其他器质性病变后，可作为首选方法。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0" y="1963420"/>
            <a:ext cx="1177099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第八节 咳嗽 </a:t>
            </a:r>
            <a:endParaRPr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0195" y="492125"/>
            <a:ext cx="11385550" cy="4256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1780" fontAlgn="auto">
              <a:lnSpc>
                <a:spcPts val="406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咳嗽是小儿呼吸系统疾患中的一个常见症候，是呼吸道的一种保护性反射动作，无论外感、内伤所导致的肺失宣降清肃者，都可以发生咳嗽。咳嗽可见于多种呼吸道和肺脏病症中，如感冒、肺炎等均可引起。</a:t>
            </a:r>
            <a:endParaRPr lang="zh-CN" sz="28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  <a:p>
            <a:pPr indent="271780" fontAlgn="auto">
              <a:lnSpc>
                <a:spcPts val="406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《幼幼集成·咳嗽证治》中有:“ 凡有声无痰谓之咳，肺气伤也；有痰无声谓之嗽，脾湿动也；有声有痰之咳嗽，初伤于肺，继动脾湿也。”说明咳嗽虽然是一个证候，但咳和嗽在含义上是不同的。但二者又多并见，故多通称“咳嗽”。咳嗽一年四季都可发生，尤以冬春季节为多。多数预后都良好，也有少部分患者反复发作，日久不愈。</a:t>
            </a:r>
            <a:endParaRPr lang="zh-CN" sz="28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7180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1.外感咳嗽  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肺为娇脏，职司呼吸，其性肃降，上连咽喉而开窍于鼻，外合皮毛，小儿形气未充，肌肤柔弱，卫外功能主身之表，居脏腑之上，外感邪气，首当犯肺。清肃失职，痰液滋生；或感受燥气，卫外功能较差。当风寒或风热外侵，邪束肌表，肺气不宜，气道干燥，咽喉不利，肺津受灼，痰诞黏结，均可引起咳嗽。    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二、症状表现   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2955" y="1715770"/>
            <a:ext cx="1091501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lang="zh-CN"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一）脾虚泻 </a:t>
            </a:r>
            <a:endParaRPr sz="28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大便时溏时泻，色淡不臭，多于食后作泻，时轻时重，反复发作，稍有饮食不慎，大便次数即增多，夹见水谷不化。饮食减少，脘腹胀闷不舒，面色菱黄，肢倦乏力，形体消瘦，舌淡苔白，脉缓弱，指纹淡。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2.内伤咳嗽 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多因患儿平素体虚，或外感咳嗽，日久不愈，耗伤正气，致肺阴虚损，肺气上逆，或因小儿先天脾胃虚弱，易为乳食所伤，致使脾胃虚寒，健运失职，水湿内停，痰湿内生，上贮于肺，壅阻气道，致使肺气不得宣畅，引起咳嗽。 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44170" y="35115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1.风寒咳嗽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多发于冬春季，咳嗽有痰，声重紧闷不爽，伴恶寒发热，鼻塞，流涕，头痛，舌淡红，苔薄白，脉浮紧，指纹浮红。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410210" y="312420"/>
            <a:ext cx="1150302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2.风热咳嗽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咳嗽不爽，痰黄黏稠，不易咳出，伴发热汗出，鼻流浊涕，咽喉肿痛，大便秘结，小便黄数，舌红，苔薄黄，脉浮数，指纹浮紫。</a:t>
            </a: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419735" y="42989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3.内伤咳嫩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干咳少痰，久咳不止，伴手足心热，午后溯热，口渴咽干，食欲不振，形体消瘦， 倦怠乏力，舌质红，苔少乏津，脉细数，指纹紫滞。  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7180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1.风寒咳嗽 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(1)调理原则  疏风散寒， 宜肺止咳。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(2)按摩方法  开天门、推坎官、揉太阳、推攒竹、清肺经各200次，运内八卦、推揉膻中各100次，推三关、揉外劳官、揉掌小横纹、揉擦肺俞各100次。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(3)释义 开天门、推坎官、揉太阳、推攒竹、清肺经以疏风解表；运内八卦、推揉膻以宽胸理气，化痰止咳；推三关、揉外劳官、揉掌小横纹、揉擦肺俞各以温阳散寒，宣肺止咳。  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31445" y="301625"/>
            <a:ext cx="1172781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</a:t>
            </a: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.风</a:t>
            </a: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热咳嗽 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(1）调理原则 疏风清热，化痰止咳。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(2)按摩方法  开天门、推坎宫、揉太阳、推攒竹各200次，清肺经、清天河水、退六腑各200次，推膻中、揉掌小横纹、揉肺俞各100次。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(3)释义  开天门、推坎宫、揉太阳、推攒竹、清肺经以疏风解表；清肺经、清天河水、退六腑以清热宣肺；推膻中、揉掌小横纹、揉肺俞以止咳化痰，宽胸理气。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31445" y="301625"/>
            <a:ext cx="11727815" cy="55594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3.内伤咳嗽  </a:t>
            </a: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(1)调理原则  养阴清肺，润肺止咳，健脾化痰。   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(2)按摩方法  补脾经、 补肺经各200次，运内八卦、 推揉膻中、揉乳旁、揉乳根、揉中脘、揉肺俞、按揉足三里各100次。   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(3)释义  补脾经、补肺经以健脾养肺；推揉膻中、运内八卦以宽胸理气、化痰止咳；揉乳旁、揉乳根、揉肺俞以宣肺止咳；揉中脘、按揉足三里以健脾益胃，运化痰湿。   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(4)加减  久咳体虚喘促加补肾经、推三关各200次以止咳平喘；阴虚咳嗽加揉上马200次；痰吐不利加揉丰隆、揉天突各200次，以滋阴止咳化痰。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2235" y="800100"/>
            <a:ext cx="1172781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四、注意事项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1.感染性咳嗽需要中西医专业治疗，按摩可以起到辅助缓解症状作用，尤其适用于服药困难的孩子。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 过敏性咳嗽应积极查找过敏原，尽量远离致敏因素。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429895" y="702310"/>
            <a:ext cx="1150302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五、预防与护理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1.注意气候变化，注意保暖，防止外邪侵袭。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2.少食辛辣香燥及肥甘厚味，以防燥伤肺阴。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3.外邪未解之前，忌食油腻荤腥；咳嗽未愈之前，忌食过咸过酸食物。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4.避免刺激咽喉部的食物及其他因素，如烟尘刺激、喊叫、哭闹等。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5.病后适当休息，多喝水，饮食宜清淡。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按语 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按摩对于外感、内伤咳嗽的疗效较好，对于服药困难的患儿，可作为重要的辅助治疗方法；肺炎咳嗽和久咳不愈者应配合中西药物治疗。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二、症状表现   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2955" y="1715770"/>
            <a:ext cx="109150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（二）寒湿泻</a:t>
            </a:r>
            <a:endParaRPr sz="28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泻下清稀，甚至如水样，色淡不臭，腹痛肠鸣，脘闷食少，或兼有恶寒发热，鼻塞头痛，小便清长，苔薄白或白腻，脉濡缓，指纹色红。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0" y="1963420"/>
            <a:ext cx="1177099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第九节  哮喘</a:t>
            </a:r>
            <a:endParaRPr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4980" y="635635"/>
            <a:ext cx="11349990" cy="3646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 fontAlgn="auto">
              <a:lnSpc>
                <a:spcPts val="396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哮喘是小儿时期的常见的呼吸系统疾病，是种反复发作的哮鸣气喘疾病。临床以发作时喘促气急，喉间痰吼哮鸣，呼气延长，严重时张口抬肩，难以平卧，唇口青紫为特征。常在清晨或夜间发作或加重。本病包括了现代医学的喘息性支气管炎、支气管哮喘等，以冬季或气候变化时易于发作，初发年龄以</a:t>
            </a:r>
            <a:r>
              <a:rPr 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1-6</a:t>
            </a:r>
            <a:r>
              <a:rPr 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岁多见。大多数患儿经治疗缓解或自行缓解，在正确的治疗和调护下，随年龄增长，大多可以治愈。但长时间反复发作，会影响到肺功能，甚至造成肺肾两虚，喘息持续，难以缓解，或反复发作，甚至终身不愈，影响幼儿生长发育，故应当予以重视。  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（一）禀赋不足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由于先天禀赋不足，脏腑功能失调，脾失健运，肺失清肃，导致宿痰停聚于患儿的肺经，痰湿或痰热伏于患儿肺内而成为哮喘的宿根，此为哮喘发生的内因。    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（二）感受风寒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因感受风寒，肺虚卫外不固，风寒外邪易于侵入，痰浊阻于气道而致。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（三）痰饮内停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哮喘主要原因是肺系一向有痰饮停聚，当体质虚弱，感受邪气，引起气动痰升，阻塞肺络，而致肺失肃降，呈现痰鸣，喘逆，呼吸困难等。   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（四）变态反应</a:t>
            </a:r>
            <a:endParaRPr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现代医学认为本病的发生，主要由于机体过敏状态所致，由于过敏原(如花粉、油漆、鱼虾、煤气、细菌等)致使细小支气管平滑肌发生痉挛，而产生一系列症状。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此外，过度疲劳、情绪冲动等也常为本病的诱发因素。    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（一）风寒袭肺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喘急胸闷，伴有咳嗽，咯痰稀薄，色白多沫，形寒肢冷，舌淡苔薄白，脉浮。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（二）风热犯肺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喘促气粗，咳嗽痰黄而黏稠，口渴喜冷饮，胸闷烦躁，汗出，甚则发热面红，舌质红苔黄，脉浮数。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（三）肺脾气虚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多反复感冒，喘促气短，言语无力，咳声低弱，自汗畏风，或咽喉不利，面白少华，舌质淡，苔薄白，脉象细软。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（四）肺脾阴虚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咳嗽时作， 喘促乏力，咳痰不爽，面色潮红，盗汗，消瘦气短，手足心热，舌质红，苔花剥，脉细数。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二、症状表现   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2955" y="1715770"/>
            <a:ext cx="109150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（三）湿热泻 </a:t>
            </a:r>
            <a:endParaRPr sz="28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大便水样， 或如蛋花汤样，气味秽臭，或见少许黏液，泻下急迫，势如水注，或泻而不爽，腹痛时作，食欲不振，或伴呕恶，神疲乏力，或发热烦躁，口渴，小便短赤，舌质红，苔黄腻，脉滑数，指纹紫。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（五）脾肾阳虚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 喘促日久， 呼长吸短，动则喘息更甚，形瘦神疲，气不得续，腹胀纳差，大便溏泻，舌质淡，苔薄白，脉沉细。 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835765" cy="55594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四、按摩手法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（一）风寒袭肺  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 温肺散寒，降气平喘。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揉天突、搓摩胁肋各300次，推揉膻中、运内八卦、揉肺俞、清肺经各200次，推三关、揉外劳宫各100次。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 揉天突、搓摩胁肋以降气引痰；推揉膻中、运内八卦、揉肺俞、清肺经以宽胸宣肺，降气平喘；推三关、揉外劳宫以温阳散寒。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0" y="0"/>
            <a:ext cx="12496165" cy="59804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四、按摩手法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(二)风热犯肺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清热宣肺，化痰平喘。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 揉天突、丰隆、搓摩胁肋各300次，揉定喘、推揉膻中、运内八卦、揉肺俞、清肺经各200次，清天河水、揉内劳宫、推小横纹各100次。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 揉天突、丰隆，搓摩胁肋以降气化痰；揉定喘、推揉膻中、运内八卦、揉肺俞、清肺经以宽胸宣肺，降气平喘；清天河水、揉内劳宫、推小横纹以清热宜肺解表。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835765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四、按摩手法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（三）肺脾气虚   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 健脾益气，补肺固表。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 揉天突、揉定喘、补脾经、推三关、揉脾俞、揉足三里、补肺经、揉肺俞各300次。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 揉天突、揉定喘以降气平喘化痰；补脾经、推三关，揉脾俞、揉足三里以健脾益气；补肺经、揉肺俞益肺固表。  </a:t>
            </a: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835765" cy="59804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四、按摩手法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（四）脾肾阳虚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 健脾温肾，固摄纳气。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 补肺经、补脾经、补肾经、揉肺俞、揉脾俞、揉肾俞各300次，推三关、推揉膻中、揉命门、摩揉丹田、揉足三里各200次。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 补肺经、补脾经、补肾经、揉肺俞、揉脾俞、揉肾俞，益肺健脾温肾。推三关、推揉膻中、揉命门、摩揉丹田、揉足三里以温肾补阳，固摄纳气。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835765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四、按摩手法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（五）肺脾阴虚   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养阴清热，补益肺肾。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 补肺经、 补脾经、补肾经、揉肺俞、揉脾俞、揉肾俞各300次，清天河水、揉二马、揉三阴交各200次。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 补肺经、补脾经、补肾经、揉肺俞、揉脾俞、揉肾俞以补益肺肾；清天河水、揉二马、揉三阴交以清热滋阴。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四、注意事项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（一）哮喘急性发作时，应及时就医采取中西医治疗。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（二）哮喘缓解期可通过按摩扶正祛邪，起到预防复发、缓解发作频率和发作强度的作用。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（三）过敏性哮喘应及时就医积极 寻找过敏原，有条件尽量避开过敏原。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7180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五、预防与护理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1.改善环境，消除诱发哮喘的各种因素，保持环境、衣物、被褥，坚持湿式清扫。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2.生活规律，避免过度疲劳，预防呼吸道感染，消除鼻咽、口腔的病灶，适当参加体有活动，但运动量应循序渐进，并应得到医生的指导。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3.除小儿按摩外，也可用中药预防发作。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1605" y="894715"/>
            <a:ext cx="1175194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3200" b="1">
                <a:solidFill>
                  <a:srgbClr val="7E52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按语</a:t>
            </a:r>
            <a:r>
              <a:rPr lang="en-US" sz="3200" b="1">
                <a:solidFill>
                  <a:srgbClr val="7E52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      哮喘的治疗应重视缓解期的扶正治本，小儿按摩可以扶正祛邪，能够很好地改善幼儿体质，增强免疫力，对预防哮喘的发生有较好的作用按摩，又有操作简便、易于为宝宝接受、便于长期坚持，所以是治疗哮喘的重要辅助疗法。同时，本病的治疗应该及时就医，系统治疗，根据西医检查诊断和中医辨证进行中、西医等多种方法进行综合治疗。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0" y="1973580"/>
            <a:ext cx="1177099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第十节  乳蛾</a:t>
            </a:r>
            <a:endParaRPr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二、症状表现   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2955" y="1715770"/>
            <a:ext cx="109150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（四）伤食泻 </a:t>
            </a:r>
            <a:endParaRPr sz="28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腹痛肠鸣，泻后痛减，大便稀溏，夹有乳凝块或食物残渣，气味酸臭，或臭如败卵，脘腹痞满，嗳气酸馊，或有呕吐，不思乳食，夜卧不安，舌苔垢浊或厚腻，或微黄，脉滑实，指纹滞。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4980" y="635635"/>
            <a:ext cx="11349990" cy="2630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 fontAlgn="auto">
              <a:lnSpc>
                <a:spcPts val="396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医称扁桃体炎为乳蛾，因扁桃体红肿，其形状似乳头或蚕蛾，故得此名。宋代《太平惠民和剂局方》中最早明确提到乳蛾。中医称扁桃体为喉核，位于喉腔。是一对扁卵圆形的淋巴器官，位于扁桃体窝内。乳蛾一般可分为急乳蛾（急性化脓性扁桃体炎）、慢乳蛾（慢性扁桃体炎）、烂乳蛾（扁桃体周围炎及脓肿）等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（一）风热外袭 </a:t>
            </a:r>
            <a:endParaRPr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气候骤变，寒热失调，肺卫不固，风热邪毒从口鼻侵入，而咽喉为肺胃之门，故首先袭于咽喉，或风热袭肺，循经上犯，结聚咽喉，气血壅滞而发病。 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（二）肺胃热盛 </a:t>
            </a:r>
            <a:endParaRPr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外邪未解传入于里，或素体蕴热，蕴结肺胃，致肺胃热毒炽盛，火热上攻咽喉，搏结于喉核，灼腐肌膜而发本症。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（三）阴虚火旺 </a:t>
            </a:r>
            <a:endParaRPr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多因风热乳蛾或温病之后余毒未清，邪热耗伤肺阴，或因素体阴虚，加之劳倦过度，肾阴亏损，虚火上炎，熏蒸喉核，发为本病。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（二）肺胃热盛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咽喉疼痛剧烈咽痛连耳根及颌下,昋咽困难,髙热,口渴引饮,口嗅,腹胀便秘,舌质红,苔黄厚,脉洪大而数。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（三）阴虚火旺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喉核肿大暗红，咽部干痛，干咳无痰，吞咽有异物感，日久不愈，时常低热，下午加重，大便干结，小便黄少，舌质红，苔少，脉细数或指纹淡紫。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59804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（一）风热外袭 </a:t>
            </a: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 疏风清热，利咽消肿。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 清肺经 200-300次，拿肩井2~5次，揉天突穴、揉合谷穴各100次，清天河水 100-200次，揉大椎300次，揉小天心 20次，掐十宣 各3-5次 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 清肺经，拿肩井，揉合谷以清肺解表；揉天突穴以利咽散肿；清天河水以清热解表、宣肺除烦；揉大椎以缓解项强，解表清热；揉小天心以清热泻火； 掐十宣以清热、醒脑、开窍。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59804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（二）肺胃热盛</a:t>
            </a:r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泻热解毒,利咽消肿。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清胃经 200-300次，清肺经 200-300次，清大肠100-200次，清天河水 100-200次，推三关 200-600次，退六腑200次，揉天突穴、按揉照海穴各100次。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清胃经，清肺经以清肺胃积热；清大肠以清利肠腑，除湿热，导积滞；清天河水，推三关，退六腑以泻热解毒；揉天突，按揉照海以利咽消肿。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55594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（三）阴虚火旺  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 健脾益气，补肺固表。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 清肺经 200-300次，清天河水 100-200次，推三关 200-600次，补肾经 150次，按揉三阴交穴、照海穴、太溪穴各100次。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 清肺经、清天河水以清热解表、宣肺除烦； 推三关以补气行气、温阳散寒；补肾经以补益肾元；按揉三阴交穴、照海穴、太溪穴引火归元。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四、注意事项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（一）乳蛾大多见于病毒性或者细菌性的感染，如果是很明显的发炎甚至化脓，需要抗感染治疗，同时配合按摩手法。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（二）患扁桃体急性炎症应彻底治愈，以免变成慢性炎症。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（三）如宝宝出现发热、精神差等情况应及时就医。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三、按摩手法 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2955" y="1715770"/>
            <a:ext cx="109150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（一）脾虚泻    </a:t>
            </a:r>
            <a:endParaRPr sz="28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1.调理原则 健脾益胃，温阳止泻。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2.按摩方法  补脾经、补大肠、摩腹各300次，揉外劳宫200次，推上七节骨、揉龟尾各100次，捏脊20次。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3.释义  补脾经与补大肠以健脾益气；揉外劳宫以温中健脾；推上七节骨、揉龟尾以理肠止泻；摩腹、捏脊以温阳消食。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44805" y="49720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五、护理与预防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（一）发病时让宝宝充分休息，室内空气流通，保持室内空气湿润。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（二）多喝开温水，补充体内水分，忌食辛辣刺激食物。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（三）保持口腔清洁，吃东西后要漱口，可坚持用淡盐水漱口。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（四）平时注意适当运动，增强体质，预防复发。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44805" y="859155"/>
            <a:ext cx="1150302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按语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小儿扁桃体炎是一种小儿常见病。扁桃体是呼吸道的第一道免疫屏障，但它的防御能力有限，当吸入的病源微生物数量较多或毒较强时，容易引起炎症，表现为发热，畏寒，咽痛等症状。按摩相关穴位可以清热消肿，缓解炎症，如症状较为严重还应配合专业的中、西医治疗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0" y="1963420"/>
            <a:ext cx="1177099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第十一节  小儿肌性斜颈</a:t>
            </a:r>
            <a:endParaRPr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4980" y="635635"/>
            <a:ext cx="11349990" cy="4661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 fontAlgn="auto">
              <a:lnSpc>
                <a:spcPts val="396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儿肌性斜颈，医学称先天性肌性斜颈，是由于一侧胸锁乳突肌纤维性挛缩，导致缩短，颈部向一侧编斜畸形，同时伴有脸部发育受影响，小于对侧。该病在早期进行正确有效的按摩等非手术治疗，大多数患儿可以完全得以痊愈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127000" fontAlgn="auto">
              <a:lnSpc>
                <a:spcPts val="396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本病治疗越早效果越好，婴儿期积极采用保守按摩治疗，大多数疗效满意，适用于出生后和不满半周岁的婴儿，以促进血肿早期吸收，防止肌纤维挛缩。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127000" fontAlgn="auto">
              <a:lnSpc>
                <a:spcPts val="396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1岁后，若非手术治疗无效则采用手术治疗。一般认为3岁以上，面部畸形难以完全恢复正常。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一、发病原因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病因不详，可能和下列因素有关：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(一) 分娩时被损伤，一侧胸锁乳突肌因产伤致出血，形成血肿后机化，继而挛缩。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44170" y="243205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一、发病原因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(二) 宫内胎位不正，使一侧胸锁乳突肌承受过度的压力，致局部缺血，继而过度退化，为纤维结缔组织所替代。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一、发病原因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(三) 因产伤引起无菌性炎症，致肌肉退行性变和瘢痕化，而形成斜颈。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21945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一、发病原因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(四) 出生时胸锁乳突肌内静脉的急性梗阻有关。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二、发病机制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发病机制尚不清楚，主要有以下几种观点：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（一）宫内压迫学说：系胎儿在宫内胎位不正引起的压力改变所致。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（二）血运受阻学说：供应胸锁乳突肌的动静脉支闭塞引起肌肉的纤维化。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（三）遗传学说：约1/5的患儿有家族史，且伴有其他部分的畸。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（四）产伤学说：斜颈多发于难产分娩的病例特别是臀位产约占3/4。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17500" y="408305"/>
            <a:ext cx="1081214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lang="zh-CN" sz="2800" b="1">
                <a:solidFill>
                  <a:srgbClr val="7E5224"/>
                </a:solidFill>
                <a:latin typeface="Times New Roman" panose="02020603050405020304" charset="0"/>
                <a:cs typeface="方正书宋_GBK" charset="0"/>
              </a:rPr>
              <a:t>三、症状表现</a:t>
            </a:r>
            <a:r>
              <a:rPr lang="zh-CN" sz="2800" b="1">
                <a:latin typeface="Times New Roman" panose="02020603050405020304" charset="0"/>
                <a:cs typeface="方正书宋_GBK" charset="0"/>
              </a:rPr>
              <a:t></a:t>
            </a:r>
            <a:r>
              <a:rPr lang="en-US" altLang="zh-CN" sz="2800" b="1">
                <a:latin typeface="Times New Roman" panose="02020603050405020304" charset="0"/>
                <a:cs typeface="方正书宋_GBK" charset="0"/>
              </a:rPr>
              <a:t>    </a:t>
            </a:r>
            <a:endParaRPr lang="en-US" altLang="zh-CN" sz="2800" b="1">
              <a:latin typeface="Times New Roman" panose="02020603050405020304" charset="0"/>
              <a:cs typeface="方正书宋_GBK" charset="0"/>
            </a:endParaRPr>
          </a:p>
          <a:p>
            <a:pPr indent="273050"/>
            <a:r>
              <a:rPr lang="en-US" altLang="zh-CN" sz="2800" b="1">
                <a:latin typeface="Times New Roman" panose="02020603050405020304" charset="0"/>
                <a:cs typeface="方正书宋_GBK" charset="0"/>
              </a:rPr>
              <a:t>   </a:t>
            </a:r>
            <a:r>
              <a:rPr lang="zh-CN" sz="2800" b="1">
                <a:latin typeface="Times New Roman" panose="02020603050405020304" charset="0"/>
                <a:cs typeface="方正书宋_GBK" charset="0"/>
              </a:rPr>
              <a:t>婴儿出生后</a:t>
            </a:r>
            <a:r>
              <a:rPr lang="en-US" sz="2800" b="1">
                <a:latin typeface="Times New Roman" panose="02020603050405020304" charset="0"/>
                <a:cs typeface="方正书宋_GBK" charset="0"/>
              </a:rPr>
              <a:t>1</a:t>
            </a:r>
            <a:r>
              <a:rPr lang="zh-CN" sz="2800" b="1">
                <a:latin typeface="Times New Roman" panose="02020603050405020304" charset="0"/>
                <a:cs typeface="方正书宋_GBK" charset="0"/>
              </a:rPr>
              <a:t>月后 ，被发现一侧胸锁乳突肌有梭形肿块，较硬不活动，至</a:t>
            </a:r>
            <a:r>
              <a:rPr lang="en-US" sz="2800" b="1">
                <a:latin typeface="Times New Roman" panose="02020603050405020304" charset="0"/>
                <a:cs typeface="方正书宋_GBK" charset="0"/>
              </a:rPr>
              <a:t>5</a:t>
            </a:r>
            <a:r>
              <a:rPr lang="zh-CN" sz="2800" b="1">
                <a:latin typeface="Times New Roman" panose="02020603050405020304" charset="0"/>
                <a:cs typeface="方正书宋_GBK" charset="0"/>
              </a:rPr>
              <a:t>个月后逐渐消退，胸锁乳突肌纤维性萎缩变短呈条索状。牵扯拉枕部偏向患侧下颌转向健侧肩部，面部健侧饱满，患侧变小，眼睛不在一个水平线，严重者导致颈椎侧凸畸形。</a:t>
            </a:r>
            <a:endParaRPr lang="zh-CN" altLang="en-US" sz="2800" b="1">
              <a:latin typeface="Times New Roman" panose="02020603050405020304" charset="0"/>
              <a:cs typeface="方正书宋_GBK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三、按摩手法 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2955" y="1715770"/>
            <a:ext cx="109150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lang="zh-CN"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二）寒湿泻    </a:t>
            </a:r>
            <a:endParaRPr sz="28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1.调理原则  散寒化湿，温中止泻。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2.按摩方法  推三关、揉外劳宫、摩腹、补脾经、补大肠各300次， 揉龟尾100次。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(3)释义  推三关、揉外劳宫以温中散寒； 补脾经、补大肠与摩腹以健脾化湿；揉龟尾以理肠止泻。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9729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（一）调理原则  舒筋活血，软坚消肿，理筋整复，局部为主。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（二）按摩方法 用手指对挛缩的胸锁乳突肌进行柔和的捻散捋顺，边揉捻边，每次15分钟，每日2～3次，动作轻柔。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（三）释义 对胸锁乳突肌进行柔和按摩可以通经络，活气血，使轻度挛缩的胸锁乳突肌可以逐渐得到舒展，头颈姿势恢复正常。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865" y="301625"/>
            <a:ext cx="1179639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五、注意事项：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（一）先天性肌斜颈应与其他原因所致斜颈鉴别。如： 骨性斜颈、颈部炎症、眼肌异常。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（二）及时发现，及时治疗。一般在出生3个月以内开始治疗为好。当肿块消失后，应继续推拿，直至颈部活动正常为止。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（三）1岁后无效，可考虑手术矫正。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（四）斜颈患儿，还应注意检查是否伴有其他先天畸形特别是先天性髋关节脱位（可去医院拍双侧髋关节X线加以确诊）。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（五）小儿不宜过早直抱，防止发生姿势性斜颈。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35" y="301625"/>
            <a:ext cx="11858625" cy="47180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六、日常护理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（一）沙袋固定：让婴儿仰卧床上，脸向患侧，枕部向健侧，用沙袋（或米袋）固定，保持头在以上体位。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.牵拉：持续将头牵向健侧，每日30～50次左右，可分次做。做时把患儿平放于床上，父母用双手按住其头，将其下颌转向患侧肩部(即颈部包块处)，转过去之后停顿1分钟左右，让肌肉处于拉长伸展状态，手法要轻柔，防止用暴力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（三）体位疗法：照料者要根据不同的病变位置，选择喂奶和睡觉时的位置关系。比如说孩子是右侧斜颈，就要在喂奶和睡觉时把孩子放于照料者的左侧，反之亦然。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6400" y="556895"/>
            <a:ext cx="1137920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lang="zh-CN" sz="2800" b="1">
                <a:solidFill>
                  <a:srgbClr val="7E5224"/>
                </a:solidFill>
                <a:latin typeface="Times New Roman" panose="02020603050405020304" charset="0"/>
                <a:cs typeface="方正书宋_GBK" charset="0"/>
              </a:rPr>
              <a:t>按语</a:t>
            </a:r>
            <a:r>
              <a:rPr lang="zh-CN" sz="2800" b="1">
                <a:latin typeface="Times New Roman" panose="02020603050405020304" charset="0"/>
                <a:cs typeface="方正书宋_GBK" charset="0"/>
              </a:rPr>
              <a:t>      小儿肌性斜在早期进行正确有效的按摩等非手术治疗，大多数患儿可以完全得以痊愈。因此及时发现。正确诊断和治疗非常关键。因操作简便、痛苦小，按摩是小儿肌性斜早期保守治疗的首选方法。</a:t>
            </a:r>
            <a:r>
              <a:rPr lang="zh-CN" sz="2800" b="1">
                <a:latin typeface="Times New Roman" panose="02020603050405020304" charset="0"/>
                <a:cs typeface="方正书宋_GBK" charset="0"/>
              </a:rPr>
              <a:t> </a:t>
            </a:r>
            <a:r>
              <a:rPr lang="en-US" altLang="zh-CN" sz="2800" b="1">
                <a:latin typeface="Times New Roman" panose="02020603050405020304" charset="0"/>
                <a:cs typeface="方正书宋_GBK" charset="0"/>
              </a:rPr>
              <a:t>     </a:t>
            </a:r>
            <a:endParaRPr lang="zh-CN" altLang="en-US" sz="2800" b="1">
              <a:latin typeface="Times New Roman" panose="02020603050405020304" charset="0"/>
              <a:cs typeface="方正书宋_GBK" charset="0"/>
            </a:endParaRP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0" y="1963420"/>
            <a:ext cx="1177099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第十二节  遗尿症</a:t>
            </a:r>
            <a:endParaRPr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4980" y="635635"/>
            <a:ext cx="1134999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 fontAlgn="auto">
              <a:lnSpc>
                <a:spcPts val="396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遗尿是指3岁以上的小儿在睡眠中不知不觉小便自遗，醒后方觉的一种病症。多见于10岁以下儿童。3岁以下儿童，由于脑髓未充，智力未健，或正常的排尿习惯尚未养成，而产生尿床者不属病理现象。遗尿必须及旱治疗，如病延日久，就会妨碍儿童的身心健康，影响发育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一、发病原因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1.先天不足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儿童遗尿，多为先天肾气不足，下元虚冷所致。《诸病源候论》曰:“遗尿者，此由膀胱虚寒，不能约水故也。”肾主闭藏，开窍于二阴，职司二便，与膀胱互为表里；如肾与膀胱之气俱虚，不能制约水道，而发生遗尿。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47180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一、发病原因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2.后天失养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脾肺虚损，气虚下陷，也可以出现遗尿。《金匮翼·小便不禁》云:“脾肺气虚，不能约束水道而病为不禁者，《金匮》所谓上虚不能制下者也。”饮食入胃，经脾的运化散精，上归于肺，然后通调水道，下输膀胱，保持正常的排尿功能。肺为水之上源，属上焦，脾为中焦。脾肺气虚，则水道约制无权，而发生遗尿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二、临床表现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1.肺脾气虚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夜间遗尿，日间尿频量多，经常感冒，面色少华，神疲乏力，纳呆，大便溏薄，舌质淡红，苔薄白，脉沉无力。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二、临床表现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2.肾阳不足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寐中多遗， 小便清长，面色苍白，四肢不温，智力较同龄儿稍差，舌质淡，苔白滑，脉沉无力。 </a:t>
            </a: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三、按摩手法 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2955" y="1715770"/>
            <a:ext cx="109150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（三）湿热泻    </a:t>
            </a:r>
            <a:endParaRPr sz="28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(1)调理原则  清热利湿，分利止泻。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(2)按摩方法  清大肠、退六腑各300次，清补脾经、清胃经各200次，推下七节骨、揉龟尾各100次。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(3)释义  清大肠、退六腑以清泻肠道湿热；清胃经、清补脾经以泻脾胃湿热；推下七节骨以泻热通便；揉龟尾以理肠止泻。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二、临床表现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3.心肾不交 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梦中遗尿，寐不安宁，烦躁叫嚷，白天多动少静，或五心烦热，形体消瘦，舌质红，苔薄少津，脉细数。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二、临床表现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4.肝经湿热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寐中遗尿，小便量少色黄，性情急躁，梦多，舌质红，苔黄腻，脉滑数。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 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 肺脾气虚</a:t>
            </a: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(1)调理原则 健脾益肺，固摄膀胱。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(2)按摩方法 补脾经、补肺经、推三关各30次，按揉百会200次，揉丹田、擦腰骶部各100次。  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(3)释义 补脾经、补肺经、推三关以健脾益气，补肺脾之气虚；按揉百会以温阳升提；揉丹田、擦腰骶部以温补肾气，固涩下元。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 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2.肾阳不足</a:t>
            </a:r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(1)调理原则 温补肾阳，固摄膀胱。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(2)按摩方法 补肾经、推三关、揉外劳官、揉丹田、揉肾俞、揉命门、擦腰骶部各200次，按揉百会100次。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(3)释义 补肾经、揉丹田、揉肾俞、揉命门、擦腰骶部，以温补肾气，壮命门之火，固涩下元；推三关、揉外劳宫，以温阳散寒，温补肾气，固涩下元；按揉百会以温阳升提。   </a:t>
            </a:r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55594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 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3.心肾不交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(1)调理原则 清心滋肾，安神固摄。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(2)按摩方法 清心经、清小肠、补肾经各300次，清天河水、揉二马、捣小天心、揉五指节、揉膀胱俞、按揉三阴交各200次。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(3)释义 清心经、清小肠、补肾经以清心滋肾；清天河水、揉二马以清热滋阴；捣小天心、揉五指节以镇心安神；揉膀胱俞、按揉三阴交以固摄膀胱，通调水道。  </a:t>
            </a:r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 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4.肝经湿热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(1)调理原则 清热利湿，泻肝止遗。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(2) 按摩方法 清肝经、清心经、清小肠各300次，清天河水、揉二马、揉内劳宫、揉膀胱俞、按揉三阴交各200次。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(3)释义 清肝经、清小肠、清心经以清热利湿；清天河水、揉二马、揉内劳宫以清热滋阴；揉膀胱俞、按揉三阴交以通调水道，固摄膀胱。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四、注意事项 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1.使儿童养成按时排尿的卫生习惯，及合理的生活习惯，不使其过度疲劳。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2.已经发生遗尿者，要给予积极的治疗和适当的营养，并注意休息；临睡前2小时最好不要饮水；少吃或不吃流质类食品。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3.夜间入睡后，家长应定时叫其起床排尿。  </a:t>
            </a: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按语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正常小儿1岁以后白天可逐渐控制小便，随着小儿经脉日渐充盛，气血脏腑渐实，排尿和表达均逐步完善。学龄儿童可因白天贪玩过度，精神疲劳，夜间偶发尿床，则不属于病理状态。按摩治疗遗尿疗效确切，但还要配合正确的饮食及家长夜间定时喊醒排尿，养成定时排尿的生物钟，此外，适当的心理诱导也是必需的。   </a:t>
            </a: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0" y="1963420"/>
            <a:ext cx="1177099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第十三节  发热</a:t>
            </a:r>
            <a:endParaRPr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4980" y="635635"/>
            <a:ext cx="1134999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 fontAlgn="auto">
              <a:lnSpc>
                <a:spcPts val="396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常人在体温调节中枢的调控下，机体的产热和散热过程经常保持动态平衡，当机体在致热源作用下或体温中枢的功能障碍时，使产热过程增加，而散热不能相应地随之增加或散热减少，口腔温度超过37.5℃称为发热。小儿基础体温是指直肠温度，正常体温范围：肛温≤37.5℃,口温≤37.2℃，腋温≤37.℃ 。以肛温为标准，发热可分为:低热(37.5~38.5℃)，中度发热(38.6~39.5℃)，高热(3.6-40.5℃)，超高热(&gt;40.5℃)。按发热类型可分为:稽留热(每日温差&lt;1℃)、弛张热(38 -40℃每日温差≥2℃)、间歌热(相隔数日再发热)和不规则热，发热时间超过两周为长期发热。    </a:t>
            </a:r>
            <a:endParaRPr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三、按摩手法 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38785" y="1715770"/>
            <a:ext cx="1125918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（四）伤食泻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(1)调理原则  消食导滞，助运止泻。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(2)按摩方法  补脾经、 运内八卦、摩腹各300次，清胃、清大肠、退六腑各2000 次，揉龟尾100次。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(3)释义  补脾经以健脾消食；运内八卦以降胃逆、消宿食；摩腹以消宿食；清胃、清大肠及退六腑以清胃热、消食导滞；揉龟尾以理肠止泻。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</a:t>
            </a: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一）外感发热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由于小儿形体稚弱，抗邪能力较差，加之冷热不知调节，家长护理不当，易为风寒外邪所侵，邪气侵袭体表，卫外之阳被郁而致发热。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（二）阴虚内热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小儿体质素弱，先天不足或后天营养失调或久病伤阴而致肺肾不足，阴液亏损引起发热。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</a:t>
            </a: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三）肺胃实热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多由于外感误治或乳食内伤，造成肺胃壅实，郁而化热。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51130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（四）气虚发热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由于劳倦过度、 饮食失调，或久病失于调理，以致中气不足，阴火内生而引起发热。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（一）外感发热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偏于风寒者可见发热，恶风寒，头痛，无汗，鼻塞，流涕，舌质淡红，苔薄白，脉浮紧，指纹鲜红；偏于风热者可见发热，微汗出，口干，鼻流黄涕，苔薄黄，脉浮数，指纹红紫。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（二）肺胃实热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高热，面红，气促，不思饮食，便秘烦躁，渴而引饮，舌红苔燥，脉数有力，指纹深紫。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（三）阴虚发热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午后发热，手足心热，形瘦神疲，盗汗，食纳减少，舌红苔剥，脉细数无力，指纹淡紫。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（四）气虚发热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劳累后发热，低热，语声低微，懒言乏力，动则自汗，食欲不振，形体消瘦或食后即泻，舌质淡，苔薄白，脉虚弱或沉细无力，指纹色淡。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59804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 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（一）外感发热</a:t>
            </a: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清热解表，发散外邪。   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推攒竹、推坎官、揉太阳各30次，清天河水200次。风寒者加推三关200次，掐揉二扇门130次，掐风池5次；风热者加推脊100次。   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清天河水宣肺清热； 推攒竹、推坎宫、揉太阳疏风解表，发散外邪；风寒者加推三关，掐揉二扇门、掐风池发汗解表，驱散风寒；风热者加推脊以清热解表。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4.加减  若兼咳嗽，痰鸣气急者加推揉膻中、揉肺俞、揉丰隆、运内八卦；兼见脘腹胀满，不思乳食，嗳酸呕吐者加揉中脘、推揉板门、分推腹阴阳、推天柱骨；兼见烦躁不安，睡卧不宁，惊惕不安者加清肝经、掐揉小天心、掐揉五指节。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 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（二）肺胃实热   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清泻里热，理气消食。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清肺经、清胃经、清大肠各300次，揉板门50次，运内八卦100次，清天河水200次，退六腑300次，揉天枢100次。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清肺经、 清胃经、清肺胃两经实热，配清大肠、揉天枢疏调肠腑结滞以通便泻火；清天河水、退六腑清热除烦；揉板门、运内八封理气消食。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6040" y="1635760"/>
            <a:ext cx="12024995" cy="829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48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第六章 婴幼儿常见病症的按摩方法</a:t>
            </a:r>
            <a:endParaRPr lang="zh-CN" altLang="en-US" sz="48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3750" y="853440"/>
            <a:ext cx="10915015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3200" b="1">
                <a:solidFill>
                  <a:srgbClr val="7E52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四、注意事项</a:t>
            </a:r>
            <a:r>
              <a:rPr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endParaRPr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1.作为非医学专业的操作者，我们主要帮助功能性腹泻的宝宝缓解症状，恢复功能。所以在按摩前应排除感染性腹泻，明确诊断，再实施按摩手法。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2.婴幼儿因为年龄幼小，病情变化急骤，所以应密切观察病情变化，如出现腹泻次数增多，严重口渴，眼睑凹陷，伴有发烧，不能正常进食和饮水，未见任何好转时一定要去医院就诊进行治疗。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47180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 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（三）阴虚内热  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滋阴清热。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补脾经、补肺经、揉上马各300次，清天河水200次，推涌泉300次，按揉足三里、运内劳宫各200次。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补肺经、揉上马滋肾养肺，滋补阴液，配清天河水、运内劳宫以清虚热；补脾经、按揉足三里健脾和胃，增进饮食；推涌泉引热下行以退虚热。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4.加减  烦躁不眠加清肝经、 清心经、按揉百会；自汗盗汗加揉肾顶、补肾经。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8590" y="233680"/>
            <a:ext cx="11503025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 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（四）气虚发热  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</a:t>
            </a: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健脾益气，佐以清热。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补脾经、补肺经、运内八卦、摩腹、分腹阴阳、揉足三里、揉脾俞、揉肺俞各200次，清天河水、清大肠各100次。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补脾经、补肺经、运内八卦、摩腹、分腹阴阳、揉足三里、揉脾俞、揉肺俞以健脾益气；清天河水、清大肠以清热。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4.加减  若腹胀、纳呆者，加运板门、分推腹阴阳、摩中脘；若大便稀塘，加有不消化食物残渣，加逆时针摩腹、推上七节骨、补大肠、板门推向横纹；若恶心呕吐，加推天柱骨、推中脘、横纹推向板门、揉右端正。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四、注意事项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（一）在按摩的同时可配合物理降温，由于婴幼儿皮肤较薄，不宜使用酒精进行物理降温，可使用温水。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（二）由于发热原因复杂，婴幼儿病情变化急骤，因密切观察病情，如果病情恶化，应及时就医，以免贻误病情。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2870" y="336550"/>
            <a:ext cx="11760835" cy="60623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lang="zh-CN" sz="2800" b="1">
                <a:solidFill>
                  <a:srgbClr val="7E5224"/>
                </a:solidFill>
                <a:latin typeface="Times New Roman" panose="02020603050405020304" charset="0"/>
                <a:cs typeface="方正书宋_GBK" charset="0"/>
              </a:rPr>
              <a:t>五、预防与护理</a:t>
            </a:r>
            <a:r>
              <a:rPr lang="en-US" sz="2800" b="1">
                <a:solidFill>
                  <a:srgbClr val="7E5224"/>
                </a:solidFill>
                <a:latin typeface="Times New Roman" panose="02020603050405020304" charset="0"/>
                <a:cs typeface="方正书宋_GBK" charset="0"/>
              </a:rPr>
              <a:t>   </a:t>
            </a:r>
            <a:endParaRPr lang="en-US" sz="2800" b="1">
              <a:solidFill>
                <a:srgbClr val="7E5224"/>
              </a:solidFill>
              <a:latin typeface="Times New Roman" panose="02020603050405020304" charset="0"/>
              <a:cs typeface="方正书宋_GBK" charset="0"/>
            </a:endParaRPr>
          </a:p>
          <a:p>
            <a:pPr indent="273050"/>
            <a:r>
              <a:rPr lang="zh-CN" sz="2400" b="1">
                <a:latin typeface="Times New Roman" panose="02020603050405020304" charset="0"/>
                <a:cs typeface="方正书宋_GBK" charset="0"/>
              </a:rPr>
              <a:t></a:t>
            </a:r>
            <a:r>
              <a:rPr lang="zh-CN" sz="2400" b="1">
                <a:solidFill>
                  <a:srgbClr val="C07D34"/>
                </a:solidFill>
                <a:latin typeface="Times New Roman" panose="02020603050405020304" charset="0"/>
                <a:cs typeface="方正书宋_GBK" charset="0"/>
              </a:rPr>
              <a:t>（一）预防</a:t>
            </a:r>
            <a:r>
              <a:rPr lang="en-US" sz="2400" b="1">
                <a:solidFill>
                  <a:srgbClr val="C07D34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1">
                <a:latin typeface="Times New Roman" panose="02020603050405020304" charset="0"/>
                <a:cs typeface="方正书宋_GBK" charset="0"/>
              </a:rPr>
              <a:t>1.</a:t>
            </a:r>
            <a:r>
              <a:rPr lang="zh-CN" sz="2400" b="1">
                <a:latin typeface="Times New Roman" panose="02020603050405020304" charset="0"/>
                <a:cs typeface="方正书宋_GBK" charset="0"/>
              </a:rPr>
              <a:t>衣着要凉爽。切忌为小儿添加过多衣被，以既不受凉又能保持皮肤干爽为宜。</a:t>
            </a:r>
            <a:r>
              <a:rPr lang="en-US" sz="2400" b="1">
                <a:latin typeface="Times New Roman" panose="02020603050405020304" charset="0"/>
                <a:cs typeface="方正书宋_GBK" charset="0"/>
              </a:rPr>
              <a:t>2.</a:t>
            </a:r>
            <a:r>
              <a:rPr lang="zh-CN" sz="2400" b="1">
                <a:latin typeface="Times New Roman" panose="02020603050405020304" charset="0"/>
                <a:cs typeface="方正书宋_GBK" charset="0"/>
              </a:rPr>
              <a:t>居室空气要流通。即便室内有空调或供暖，也不宜紧闭门窗。    </a:t>
            </a:r>
            <a:r>
              <a:rPr lang="en-US" sz="2400" b="1">
                <a:latin typeface="Times New Roman" panose="02020603050405020304" charset="0"/>
                <a:cs typeface="方正书宋_GBK" charset="0"/>
              </a:rPr>
              <a:t>3.</a:t>
            </a:r>
            <a:r>
              <a:rPr lang="zh-CN" sz="2400" b="1">
                <a:latin typeface="Times New Roman" panose="02020603050405020304" charset="0"/>
                <a:cs typeface="方正书宋_GBK" charset="0"/>
              </a:rPr>
              <a:t>适当增加饮水。  </a:t>
            </a:r>
            <a:r>
              <a:rPr lang="en-US" sz="2400" b="1">
                <a:latin typeface="Times New Roman" panose="02020603050405020304" charset="0"/>
                <a:cs typeface="方正书宋_GBK" charset="0"/>
              </a:rPr>
              <a:t>4..</a:t>
            </a:r>
            <a:r>
              <a:rPr lang="zh-CN" sz="2400" b="1">
                <a:latin typeface="Times New Roman" panose="02020603050405020304" charset="0"/>
                <a:cs typeface="方正书宋_GBK" charset="0"/>
              </a:rPr>
              <a:t>注意保持大便通畅。 </a:t>
            </a:r>
            <a:r>
              <a:rPr lang="zh-CN" sz="2400" b="1">
                <a:solidFill>
                  <a:srgbClr val="C07D34"/>
                </a:solidFill>
                <a:latin typeface="Times New Roman" panose="02020603050405020304" charset="0"/>
                <a:cs typeface="方正书宋_GBK" charset="0"/>
              </a:rPr>
              <a:t>（二）饮食护理</a:t>
            </a:r>
            <a:r>
              <a:rPr lang="en-US" sz="2400" b="1">
                <a:solidFill>
                  <a:srgbClr val="C07D34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1">
                <a:latin typeface="Times New Roman" panose="02020603050405020304" charset="0"/>
                <a:cs typeface="方正书宋_GBK" charset="0"/>
              </a:rPr>
              <a:t>   </a:t>
            </a:r>
            <a:r>
              <a:rPr lang="zh-CN" sz="2400" b="1">
                <a:latin typeface="Times New Roman" panose="02020603050405020304" charset="0"/>
                <a:cs typeface="方正书宋_GBK" charset="0"/>
              </a:rPr>
              <a:t></a:t>
            </a:r>
            <a:r>
              <a:rPr lang="en-US" altLang="zh-CN" sz="2400" b="1">
                <a:latin typeface="Times New Roman" panose="02020603050405020304" charset="0"/>
                <a:cs typeface="方正书宋_GBK" charset="0"/>
              </a:rPr>
              <a:t>      </a:t>
            </a:r>
            <a:r>
              <a:rPr lang="zh-CN" sz="2400" b="1">
                <a:latin typeface="Times New Roman" panose="02020603050405020304" charset="0"/>
                <a:cs typeface="方正书宋_GBK" charset="0"/>
              </a:rPr>
              <a:t>饮食的总体原则是易消化、富有营养、少量多次的增加饮水，避免强求小儿饮食过量而导致小儿胃肠负担加重。发热时小儿体内各种营养素的消耗均增加，发热又使消化液产生减少，再加上小儿的胃肠功能本身就薄弱，导致小儿的胃肠功能降低。所以，发热的小儿很容易出现食欲减退、恶心、呕吐、腹痛和腹泻等表现。病程长、持续高热的孩子更应注意补充营养，因此，在每次热退后，精神、食欲好转时应及时给孩子加餐。食物要软、易消化、清淡。发热是一种消耗性病症，因此还应给小儿补充含高蛋白的食物，如肉、鱼、蛋等，但要尽可能忌食油腻食物；也可吃少量水果。饮水、饮食都要少量多次，切不可暴饮暴食。</a:t>
            </a:r>
            <a:r>
              <a:rPr lang="en-US" sz="2400" b="1">
                <a:latin typeface="Times New Roman" panose="02020603050405020304" charset="0"/>
                <a:cs typeface="方正书宋_GBK" charset="0"/>
              </a:rPr>
              <a:t>    </a:t>
            </a:r>
            <a:endParaRPr lang="en-US" altLang="en-US" sz="2400" b="1">
              <a:latin typeface="Times New Roman" panose="02020603050405020304" charset="0"/>
              <a:cs typeface="方正书宋_GBK" charset="0"/>
            </a:endParaRPr>
          </a:p>
        </p:txBody>
      </p: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按语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按摩对小儿发热效果较好，应用的同时应针对原因治疗相应疾病，密切注意病情变化，同时可配合物理降温。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0" y="1963420"/>
            <a:ext cx="1177099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第十四节  惊风</a:t>
            </a:r>
            <a:endParaRPr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4980" y="635635"/>
            <a:ext cx="11349990" cy="2630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 fontAlgn="auto">
              <a:lnSpc>
                <a:spcPts val="396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惊风是小儿时期常见的一种急重病证，以失去意识、抽搐、牙关紧咬、翻白眼、以及四肢抽动等为主要特征。又称“惊厥”，俗名“抽风”。任何季节均可发生，一般以3月-6岁的小儿为多见，年龄越小发病率越高、其证情往往比较凶险，变化迅速，威胁小儿生命。现代医学称小儿惊厥。惊风分为急惊风和慢惊风，本节主要讨论急惊风。</a:t>
            </a:r>
            <a:endParaRPr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11760" y="301625"/>
            <a:ext cx="11991975" cy="54800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2980"/>
              </a:lnSpc>
            </a:pPr>
            <a:r>
              <a:rPr lang="en-US" altLang="zh-CN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 </a:t>
            </a: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急惊风病因以外感六淫、疫毒之邪为主，偶有暴受惊恐所致。外感六淫，皆能致惊风。尤以风邪、暑邪、湿热疫疠之气为主。小儿肌肤薄弱，腠理不密，极易感受时邪，由表入里，邪气嚣张而壮热。热极化火，火盛生痰，甚则入营入血，内陷心包，引动肝风，出现高热神昏、抽风惊厥、发斑吐衄，或见正不胜邪，内闭外脱。若因饮食不节，或误食污染有毒之食物，郁结肠胃，痰热内伏，壅塞不消，气机不利，郁而化火。痰火湿浊，蒙蔽心包，引动肝风，则可见高热昏厥，抽风不止，呕吐腹痛，痢下秽臭。小儿神气怯弱，元气未充，不耐意外刺激，若目触异物，耳闻巨声，或暴受惊恐，使神明受扰，肝风内动，可出现惊叫惊跳，抽搐神昏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2980"/>
              </a:lnSpc>
            </a:pPr>
            <a:r>
              <a:rPr lang="en-US" altLang="zh-CN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总之，急惊风的主要病机是热、痰、惊、风的相互影响，互为因果。其主要病位在心肝两经。小儿外感时邪，易从热化，热盛生痰，热极生风，痰盛发惊，惊盛生风，则发为急惊风。 </a:t>
            </a: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（一）辨表热、里热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神昏、抽搐为一过性，热退后抽搐自止为表热；高热持续，反复抽搐、神昏为里热。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</a:t>
            </a: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二）辨痰热、痰火、痰浊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神昏，高热痰鸣，为痰热上蒙清窍；妄言谵语，狂躁不宁，为痰火上扰清空；深度昏迷，嗜睡不动，为痰浊内蒙心包，隐蔽心神。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</a:t>
            </a:r>
            <a:r>
              <a:rPr sz="3600" b="1">
                <a:solidFill>
                  <a:srgbClr val="7E52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五、预防与护理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2955" y="1258570"/>
            <a:ext cx="109150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（一）婴幼儿腹泻的预防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1.注意饮食卫生，食物应新鲜、清洁，不吃生冷、变质及不干净的食物，不暴饮暴食。饭前、便后要洗手，餐具要卫生。同时要乳食有节、饥饱有度。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2.提倡母乳喂养，不宜在夏季及小儿有病时断奶，遵守添加辅食的原则，注意科学喂养。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3.加强户外活动，注意气候变化，防止感受外邪，尤其要避免腹部受凉。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（三）辨外风、内风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外风不在肌表，清通宜解即念，若见高热惊厥，为一过性正候，热退惊风可止；内风病在心肝，热、痰、惊、风四证俱全，反复抽搐，神志不清。病情严重。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（四）辨外感惊风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区别时令、季节与原发疾病六淫致病，春季以春温伏气为主，素夹火热，症见高热、抽风、昏迷，伴吐衄、发斑:夏季以暑热为主，暑必夹湿，暑喜归心，其症以高热、昏迷为主，兼见抽风:若热、痰、惊、风4证俱全，伴下痢脓血，则为湿热疫毒，内陷厥阴。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714480" cy="55594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(1)调理原则 急则治其标，首先开窍镇惊，然后再清热、豁痰、息风。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(2)按摩方法 掐人中、端正、老龙、十宣、威灵各5次；拿合谷、肩井、仆参、曲池、承山、委中、百虫各10次。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(3)释义 掐人中、端正、老龙、十宣、威灵等开窍镇惊；拿合谷、肩井、仆参、曲池、承山、委中、百虫以止抽搐。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(4)加减  高热者推三关、退六腑、清天河水；昏迷者捻耳垂，掐委中；肝风内动者推天柱骨、推脊、按阳陵泉；痰湿内阻者清肺经，推揉膻中，揉天突，揉中脘、丰隆、肺俞。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238760" y="-89535"/>
            <a:ext cx="11714480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四、注意事项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（一）婴幼儿出现惊厥通常的发作不会超过两分钟，如果是第一次发作，发作停止后再去医院明确诊断。若经处理，小儿仍不断发生抽搐超过10分钟以上,则应立即送医院治疗。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（二）抽搐时，切勿用力强制，以免造成扭伤或骨折。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（三）小儿发生高热惊厥时，一般不会自行咬伤舌头， 不要向其口中填塞任何物品，以免造成异物窒息。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（四）将患儿头部歪向一侧，防止呕吐物吸入。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（五）保持安静，避免刺激，密切注意病情变化。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714480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五、预防与护理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（一）平时加强体育锻炼，提高抗病能力。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（二）避免时邪感染。注意饮食卫生，不吃腐败及变质食物。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（三）按时预防接种，避免跌倒惊吓。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（四）有高热惊厥史患儿，在外感发热初起，要及时降温。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（五）抽搐时，切勿用力强制，以免扭伤骨折。将患儿头部歪向一侧，防止呕吐物吸入。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（六）保持安静，避免刺激。密切注意病情变化。   </a:t>
            </a: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714480" cy="55594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按语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小儿热性惊厥多见于4岁以下的小儿，因神经系统未完善，一旦发热超过40℃，便会出现两眼上翻或斜视、凝视、四肢强直并阵阵抽动，面部肌肉也会不时抽动，伴神志不清、大小便失禁等。大多数的单纯热性惊厥发作时间不超过两分钟，有时甚至只是几秒钟，不会对大脑产生损害，极少数会持续到15分钟，小儿惊厥30分钟以上可产生神经元缺血病变。若经处理，小儿仍不断抽搐超过5分钟以上,则应立即送医院治疗，以免抽搐时间过长发生意外或使大脑受到不可逆的损伤。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0" y="1963420"/>
            <a:ext cx="1177099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第十五节  夜啼</a:t>
            </a:r>
            <a:endParaRPr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4980" y="635635"/>
            <a:ext cx="11349990" cy="2630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 fontAlgn="auto">
              <a:lnSpc>
                <a:spcPts val="396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夜啼，婴儿时期常见的一种睡眠障碍，是指小儿经常在夜间烦躁不安、啼哭不眠，间歇发作或持续不已，甚至通宵达旦。或每夜定时啼哭，白天如常，民间俗称“夜哭郎”。本病多见于新生儿及6个月内的小婴儿。患此症后，持续时间少则数日，多则经月。多数预后都良好。但夜啼会影响宝宝和家长睡眠质量，一定程度上会影响宝宝健康，造成成人疲劳，小儿按摩对夜啼效果较好，故可进行按摩调理。</a:t>
            </a:r>
            <a:endParaRPr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夜啼相当于现代医学的婴幼儿睡眠障碍疾病，多由脾寒、心热、惊恐、食积等原因引起。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4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（一）脾寒 </a:t>
            </a: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常因孕妇素体虚寒，胎儿出生后禀赋不足；或护理小儿失慎，腹部中寒。寒冷凝滞，气机不利。夜属阴，脾为至阴，喜温而恶寒，腹中有寒，故入夜腹中作痛而啼。故寒痛而啼者皆属于脾。   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（二）心热</a:t>
            </a: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常因孕妇脾气躁急，或平素恣食香燥炙热之品，火伏热郁，内居心经，胎儿在母腹中感受已偏，出生后又吮母乳，内有蕴热，心火上炎，积热上扰，则心神不安。心主火属阳、故夜见烦躁啼哭。   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</a:t>
            </a:r>
            <a:r>
              <a:rPr sz="3600" b="1">
                <a:solidFill>
                  <a:srgbClr val="7E52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五、预防与护理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2955" y="1258570"/>
            <a:ext cx="109150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（一）婴幼儿腹泻的预防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4.适当控制饮食，减轻脾胃负担。对吐泻严重及伤食泄泻患儿暂时禁食，以后随着病情好转，逐渐增加饮食量。忌食油腻、生冷及不易消化的食物。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5.接种轮状病毒疫苗，可以预防小儿秋季腹泻，接种疫苗之后即使再感染该病毒，症状也会很轻微，甚至没有症状。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6.避免长期滥用广谱抗生素，如果必须使用抗生素，尤其是广谱抗生素，可给宝宝添加益生菌，预防肠道菌群失调所致的腹泻。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（三）惊恐 </a:t>
            </a: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心主惊，心藏神，小儿心气怯弱，智慧未充，若见异常之物，或闻特异声响，而引起突然惊恐，惊伤神，恐伤志，致使心神不宁，神志不安，故在睡眠中发生夜啼。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（一）脾寒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睡喜俯卧，屈腰而啼，下半夜尤甚，啼声低弱，面色青白，四肢欠温，得热则舒，食少便溏，小便清长，舌淡红，苔薄白，脉沉细，指纹淡红。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21945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（二）心热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睡喜仰卧，见灯火则啼哭愈甚，烦躁不安，小便短赤，或大便秘结，面赤唇红，舌尖红，香白，脉数有力，指纹青紫。</a:t>
            </a: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21945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（三）惊恐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睡中时作惊惕，唇与面色乍青年白，紧偎母怀，脉、舌多无异常变化，或夜间脉来弦数、指纹色青。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（一）脾寒</a:t>
            </a: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温中健脾，养心宁神。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补脾经，推三关，摩腹，揉中脘各300次，揉外劳官、揉一窝风各200次，掐揉小天心、揉百会各100次。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补脾经、推三关、摩腹、揉中脘以温中健脾；揉外劳官、揉一窝风以温中散寒，止腹痛；掐揉小天心、揉百会以宁心安神。  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（二）心热</a:t>
            </a:r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清心降火，宁心安神。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清心经、 清天河水、清肝经、掐揉小天心、掐五指节各200次，揉内劳宫，揉总筋各100次。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清心经、清天河水以清心除烦；清肝经、掐揉小天心、掐五指节以清热镇静，安神除烦；揉内劳宫、揉总筋以清心经积热。 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（三）惊恐</a:t>
            </a:r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镇静安神。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清心经、捣小天心、掐揉五指节各200次，清肝经、清肺经各100次，运内八卦、补脾经各100次。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清心经、捣小天心、掐揉五指节以镇静安神；清肝经、清肺经以安魂定魄；补脾经、运内八卦以调中健脾。 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四、注意事项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（一）小儿夜间啼哭首先应当排除饥恶、寒冷、尿湿等生理需求、不良睡眠习惯引起的啼哭。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（二）注意鉴别发现小儿因疾病痛苦引起的啼哭，以免贻误病情。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五、预防与护理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（一）保持卧室安静，养成良好的睡眠习惯，调节室温，避免受凉。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（二）乳母应保持心情舒畅，注意喂养，饮食少吃辛辣厚味不易消化之物。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（三）脾寒夜啼者要注意保暖，心热夜啼环境不宜过暖，惊恐夜啼要保持环境安静。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9085" y="815975"/>
            <a:ext cx="11231880" cy="3948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 fontAlgn="auto">
              <a:lnSpc>
                <a:spcPts val="3760"/>
              </a:lnSpc>
            </a:pPr>
            <a:r>
              <a:rPr lang="zh-CN" sz="3200" b="1">
                <a:solidFill>
                  <a:srgbClr val="7E5224"/>
                </a:solidFill>
                <a:latin typeface="Times New Roman" panose="02020603050405020304" charset="0"/>
                <a:cs typeface="方正书宋_GBK" charset="0"/>
              </a:rPr>
              <a:t>按语</a:t>
            </a:r>
            <a:r>
              <a:rPr lang="en-US" sz="3200" b="1">
                <a:solidFill>
                  <a:srgbClr val="7E5224"/>
                </a:solidFill>
                <a:latin typeface="Times New Roman" panose="02020603050405020304" charset="0"/>
                <a:cs typeface="方正书宋_GBK" charset="0"/>
              </a:rPr>
              <a:t>   </a:t>
            </a:r>
            <a:endParaRPr lang="en-US" sz="3200" b="1">
              <a:solidFill>
                <a:srgbClr val="7E5224"/>
              </a:solidFill>
              <a:latin typeface="Times New Roman" panose="02020603050405020304" charset="0"/>
              <a:cs typeface="方正书宋_GBK" charset="0"/>
            </a:endParaRPr>
          </a:p>
          <a:p>
            <a:pPr indent="273050" fontAlgn="auto">
              <a:lnSpc>
                <a:spcPts val="376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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 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啼哭是小儿的一种生理活动，饥饿、尿湿、惊吓、寒温不适等都可以导致啼哭，如及时发现原因并处理，啼哭就会停止，则不属于病态。夜啼是指夜间不明原因的反复啼哭，按摩对于夜啼的效果较好，可作为临床首选的治疗方法。必须详细询问病史，仔细检查体格，必要时辅以有关实验室检查，排除外感发热、口疮、急腹症等疾病引起的啼哭，以免贻误病情。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 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endParaRPr lang="en-US" altLang="en-US" sz="2800" b="1">
              <a:solidFill>
                <a:srgbClr val="FF0000"/>
              </a:solidFill>
              <a:latin typeface="Times New Roman" panose="02020603050405020304" charset="0"/>
              <a:cs typeface="方正书宋_GBK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88645" y="12827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</a:t>
            </a:r>
            <a:r>
              <a:rPr sz="3600" b="1">
                <a:solidFill>
                  <a:srgbClr val="7E52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五、预防与护理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38785" y="945515"/>
            <a:ext cx="1131379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（二）婴幼儿腹泻的护理</a:t>
            </a:r>
            <a:endParaRPr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 fontAlgn="auto">
              <a:lnSpc>
                <a:spcPts val="3660"/>
              </a:lnSpc>
            </a:pPr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1.大便后应从前往后擦拭，及时清洗，防止粪便污染尿道口造成尿路感染。  </a:t>
            </a:r>
            <a:endParaRPr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 fontAlgn="auto">
              <a:lnSpc>
                <a:spcPts val="3660"/>
              </a:lnSpc>
            </a:pPr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2.保持皮肤清洁干燥，勤换尿布。每次大便后，要用温水清洗臀部，防止发生红臀。</a:t>
            </a:r>
            <a:endParaRPr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 fontAlgn="auto">
              <a:lnSpc>
                <a:spcPts val="3660"/>
              </a:lnSpc>
            </a:pPr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3.应少量多餐喂养，要避免油腻，刺激性的食物摄入，对已经添加过的辅食，可以继续服用，对于没有添加过的新的辅食，暂时不要添加。</a:t>
            </a:r>
            <a:endParaRPr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 fontAlgn="auto">
              <a:lnSpc>
                <a:spcPts val="3660"/>
              </a:lnSpc>
            </a:pPr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4.腹泻伴频繁呕吐者应适当禁食，病情好转逐渐恢复少量易消化的食物。腹泻初愈后应注意调摄饮食。</a:t>
            </a:r>
            <a:endParaRPr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0" y="1963420"/>
            <a:ext cx="1177099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第十六节  流涎</a:t>
            </a:r>
            <a:endParaRPr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4980" y="635635"/>
            <a:ext cx="1134999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 fontAlgn="auto">
              <a:lnSpc>
                <a:spcPts val="396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涎是指小儿唾液过多而引起口涎外流的一种常见症。多由于饮食不当，如喂养母乳过热，而致脾胃湿热，熏蒸于口，或脾胃虚弱，固摄失职等引起唾液从口内外流而发病。流涎多见于口腔疾患中，如小儿口、咽黏膜炎症等均可引起。本病一年四季都可发生，尤以夏季为多。多见于1岁左右的婴儿，常发生在断奶前后。早期推拿治疗效果良好，多数预后良好，部分可反复发作。本病相当于现代医学的口腔咽黏膜炎等疾病。</a:t>
            </a:r>
            <a:endParaRPr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127000" fontAlgn="auto">
              <a:lnSpc>
                <a:spcPts val="3960"/>
              </a:lnSpc>
            </a:pPr>
            <a:r>
              <a:rPr 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中医古籍中对本病有专门记载。《素问·宣明五气篇》：“脾为涎。”脾胃虚弱或脾胃湿热或内有虫积，脑瘫或癫痫病发作，均可致口角流诞。    </a:t>
            </a:r>
            <a:endParaRPr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21945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（一）先天脾虚之涎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先天不足，后天失养，脾胃虚弱，固摄失职，口液外流。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（二）后天脾热之涎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后天喂之母乳过热， 或嗜食辛辣之物，以致脾胃湿热，熏蒸于口，流涎不止。现代医学认为，当患口腔黏膜炎症以及神经麻痹、延髓麻痹、脑炎后遗症等神经系统疾病时，因唾液分泌过多，或吞咽障碍所致。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二、症状表现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（一）脾胃湿热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流涎黏稠，口气臭秽，食欲不振，腹胀，大便秘结或热臭，小便黄赤，舌红，苔黄腻，脉滑数，指纹色紫。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21945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二、症状表现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（二）脾胃虚弱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流涎清稀，口淡无味，面色萎黄，肌肉消瘦，懒言乏力，饮食减少，大便稀薄，舌谈，苔薄白，脉虚弱，指纹淡红。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三、按摩手法 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（一）脾胃湿热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清脾胃湿热。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清脾经、清胃经、清大肠、清天河水各200次，掐揉四横纹、掐揉小横纹各200次，揉总筋、摩腹各100次。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清脾经、清胃经、清大肠、清天河水以清胃之湿热:掐揉四横纹、掐揉小微纹有消胀、散结、调和脾胃之功能；揉总筋能清心火，消口舌生疮之患；摩腹能理气健脾，改善脾胃之功能。</a:t>
            </a: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三、按摩手法 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（二）脾胃虚弱</a:t>
            </a: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健脾益气，固摄升提。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补脾经、 补肺经、补肾经各200次， 运内八卦、推三关、摩腹、揉足三里、揉百会各100次，捏脊30次。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补脾经、 补肺经、补肾经调理先天之不足，益气健脾；运内八卦、推三关能补气行气，助阳散寒；揉百会能固摄升提；摩腹、揉足三里、捏脊能健脾胃、治食，是小儿重要的保健方法。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四、注意事项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乳牙萌生时会对牙龈感觉神经产生机械性刺激，使唾液腺分泌更多唾液，而此时小儿口腔较浅，吞咽反射不灵敏，不能及时将过多的唾液吞下，导致唾液在口腔内不断蓄积而外溢，均属生理现象，不应视作病态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 按摩前应排除口腔疾患及神经系统疾患引起的流涎。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0330" y="340360"/>
            <a:ext cx="1199197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五、预防与护理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（一）不宜用手捏患儿腮部。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（二）患儿下颌部及前颈、胸前部宜保持干燥。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（三）饮食宜清淡，合理膳食，忌食过咸、过酸食物，及辛辣刺激之品。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8820" y="540385"/>
            <a:ext cx="1091501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sz="3600" b="1">
                <a:solidFill>
                  <a:srgbClr val="7E52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按语 </a:t>
            </a:r>
            <a:r>
              <a:rPr sz="2800" b="1">
                <a:solidFill>
                  <a:srgbClr val="7E52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sz="2800" b="1">
              <a:solidFill>
                <a:srgbClr val="7E522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 fontAlgn="auto">
              <a:lnSpc>
                <a:spcPts val="416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按摩对于脾胃虚弱、乳食所伤效果较好，一般每日1次，较重时可每日2次。一般按摩3-5天即可。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 fontAlgn="auto">
              <a:lnSpc>
                <a:spcPts val="416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婴幼儿腹泻须预防脱水，轻度、中度脱水，可采用口服补液；中度以上脱水或吐泻重或腹胀的患儿应当及时就医，静脉补液。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 fontAlgn="auto">
              <a:lnSpc>
                <a:spcPts val="416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于小儿稚阳未充、稚阴未长，患腹泻后较成人更易于损阴伤阳发生变证。重症腹泻患儿，泻下过度，易于伤阴耗气，出现气阴两伤，甚至导致阴竭阳脱的危重变证。若久泻不止，脾气虚弱，肝旺而生内风，可成慢惊风；脾虚失运，生化乏源，气血不足无以荣养脏腑肌肤，久则可致疳证。因此，需要格外警惕。  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200025" y="1122680"/>
            <a:ext cx="11991975" cy="17735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按语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流涎既可以是生理现象，又可以是病理现象，需要甄别。按摩对于口腔咽黏膜炎引起的流涎效果较好。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967105" y="1931035"/>
            <a:ext cx="10257790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第二节 便秘</a:t>
            </a:r>
            <a:endParaRPr lang="zh-CN" altLang="en-US"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52108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（一）邪滞大肠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《景岳全书·秘结》曰:“阳结证，必因邪火有余，以致津液干燥。”素体阳盛， 或热病之后，余热留恋，或肺热肺燥，下移大肠，或过食厚味辛辣，或过服热药，均可致肠胃积热，耗伤津液，肠道干涩失润，粪质干燥，难于排出，称为“热秘”。《金匮翼·便秘》曰:“冷秘者，寒冷之气，横于肠胃，凝阴固结，阳气不行，津液不通。”恣食生冷，凝滞胃肠；或外感寒邪，直中肠胃；或过服寒凉，阴寒内结，均可导致阴寒内盛，凝滞胃肠，传导失常，糟粕不行，称为“冷秘”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84835" y="155575"/>
            <a:ext cx="11238230" cy="6052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（二）气虚津亏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《景岳全书·秘结》云:“凡下焦阳虚，则阳气不行，阳气不行则不能传送，而阴凝于下，此阳虚而阴结也。”饮食劳倦 ,脾胃受损；或素体虚弱，阳气不足；或病后体虚，正气未复；或过食生冷,损伤阳气；或苦寒攻伐，伤阳耗气,均可导致气虚阳衰,气虚则大肠传导无力，阳虚则肠道失于温煦，阴寒内结，便下无力，使排便时间延长,形成便秘。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《医宗必读·大便不通》中:“发汗利小便,病后血气未复，皆能秘结。“若幼儿素体阴虚,津亏血少；或病后体虚，阴血虚少；或失血夺汗，伤津亡血；或过食辛香燥热,损耗阴血均可导致阴亏血少，血虚则大肠不荣，阴亏则大肠干涩，肠道失润，大便干结，便下困难,而成便秘。”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42157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二、临床表现   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endParaRPr lang="zh-CN" altLang="en-US" sz="36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（一）实秘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大便干结，食少，腹胀腹痛，口干口臭，面红身热，心烦不安，多汗，时欲饮冷，小便短赤，苔黄厚，指纹色紫，为肠胃积热；大便干涩，难以排出，腹中攻满，喜温恶寒，四肢不温，或呃逆呕吐，苍白，指纹色淡，为阴寒积滞。</a:t>
            </a:r>
            <a:r>
              <a:rPr lang="zh-CN" altLang="en-US" sz="36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3661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二、临床表现   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endParaRPr lang="zh-CN" altLang="en-US" sz="36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（二）虚秘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32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虽有便意，但临厕努挣难排，汗出，气短乏力，面白神疲，肢倦懒言，苔薄白，指纹色淡，为气虚便秘；大便干结，努挣难下，面白无华，口干心烦。潮热临汗，为血虚津亏之便秘。 </a:t>
            </a:r>
            <a:endParaRPr lang="zh-CN" altLang="en-US" sz="32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504825" y="1247775"/>
            <a:ext cx="10974705" cy="3538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【学海导航】</a:t>
            </a:r>
            <a:endParaRPr lang="zh-CN" altLang="en-US" sz="36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36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1.掌握婴幼儿常见病症的基本概念 </a:t>
            </a:r>
            <a:endParaRPr lang="zh-CN" altLang="en-US" sz="36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36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2.熟悉婴幼儿常见病症的病因和病机 </a:t>
            </a:r>
            <a:endParaRPr lang="zh-CN" altLang="en-US" sz="36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36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3.初步掌握婴幼儿常见病症的辨证和按摩手法</a:t>
            </a:r>
            <a:endParaRPr lang="zh-CN" altLang="en-US" sz="36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36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4.掌握婴幼儿常见病症按摩的注意事项及预防和护理要点 </a:t>
            </a:r>
            <a:endParaRPr lang="zh-CN" altLang="en-US" sz="36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236220"/>
            <a:ext cx="11238230" cy="5631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6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三、按摩手法     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36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（一）实秘  </a:t>
            </a:r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调理脾胃，消积导滞。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清大肠、摩腹各30次，清补脾经(清后加补)、退六腑、运内八卦各200次，按揉膊阳池、推下七节骨各100次，按揉足三里、搓摩胁肋、捏脊各20次。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清补脾经、摩腹、捏脊、按揉足三里以健脾助运；运内八卦、搓摩胁肋以疏肝理气、调理脾胃；清大肠、退六腑、按揉膊阳池及推下七节骨以消积导滞。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236220"/>
            <a:ext cx="11238230" cy="56311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6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三、按摩手法     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36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（二）虚秘 </a:t>
            </a:r>
            <a:r>
              <a:rPr lang="zh-CN" altLang="en-US" sz="36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6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健脾益气，养血滋阴。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补脾经、推三关、摩腹各30次，补肾经、清大肠各200次，按揉膊阳池、揉上马、按揉足三里、捏脊各20次。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/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补脾经、推三关、摩腹、捏脊、按揉足三里以健脾调中，益气养血；补肾经、清大肠、按揉膊阳池及揉上马以滋阴润燥。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42620" y="548640"/>
            <a:ext cx="11238230" cy="39484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四、注意事项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1.实施按摩手法之前应先排除器质性疾病引起的便秘，如先天性巨结肠、过敏性结肠炎等疾病。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2.如果宝宝便急又排便困难，可考虑临时使用开塞露，但不能作为长期用药。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3.香蕉、蜂蜜等并不能治疗和缓解便秘，且蜂蜜中可能含有肉毒杆菌及其芽孢，其分泌的肉毒素可能对宝宝造成致命的威胁，尤其不适宜一岁以内婴儿服用。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476885" y="624205"/>
            <a:ext cx="11238230" cy="39484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五、预防与护理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1.对于以奶粉喂养为主的婴幼儿，奶粉宜调稀一些，并加适量果汁或蔬菜汁。 对于断奶后的小儿，主食不宜过于精细，鼓励宝宝多吃富含纤维素的果蔬，并适当增加饮水量。 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2.少食辛辣香燥等食品。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3.养成一个良好的定时排便习惯，改掉玩玩具、玩手机、看书入厕等不良习惯。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4.积极锻炼身体，多运动，保持每天有足够的运动量。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08965" y="139065"/>
            <a:ext cx="11238230" cy="40100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按语 </a:t>
            </a: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en-US" altLang="zh-CN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en-US" altLang="zh-CN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en-US" altLang="zh-CN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由于腑气不通，浊气不降，便秘常可引起腹胀腹痛，食欲减退，头昏脑涨，睡眠不安等症，便秘日久可引起肛裂，故应及时调理。 推拿对于单纯性便秘疗效较好。摩腹及推下七节骨具有较好的通便作用，尤其适应于实秘。应用摩腹手法时，手法宜轻，时间稍长。如按摩几次效果欠佳需配合药物治疗。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967105" y="1931035"/>
            <a:ext cx="10257790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第三节 腹痛</a:t>
            </a:r>
            <a:endParaRPr lang="zh-CN" altLang="en-US"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08965" y="139065"/>
            <a:ext cx="11238230" cy="40100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按语 </a:t>
            </a: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en-US" altLang="zh-CN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en-US" altLang="zh-CN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en-US" altLang="zh-CN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由于腑气不通，浊气不降，便秘常可引起腹胀腹痛，食欲减退，头昏脑涨，睡眠不安等症，便秘日久可引起肛裂，故应及时调理。 推拿对于单纯性便秘疗效较好。摩腹及推下七节骨具有较好的通便作用，尤其适应于实秘。应用摩腹手法时，手法宜轻，时间稍长。如按摩几次效果欠佳需配合药物治疗。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08965" y="139065"/>
            <a:ext cx="11238230" cy="5692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en-US" altLang="zh-CN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en-US" altLang="zh-CN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en-US" altLang="zh-CN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腹痛是指以胃脘以下、耻骨毛际以上部位发生疼痛为主要表现的病证。《素问·举痛论》曰:“寒气客于肠胃之间，膜原之下，血不得散，小络急引故痛”、“热气留于小肠，肠中痛，瘅热焦渴，则坚干不得出，故痛而闭不通矣”。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fontAlgn="auto">
              <a:lnSpc>
                <a:spcPts val="3280"/>
              </a:lnSpc>
            </a:pPr>
            <a:r>
              <a:rPr lang="en-US" altLang="zh-CN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导致腹痛的疾病很多。现代医学中的胰腺炎、肝炎、胆道疾病、肠梗阻、肠套叠、阑尾炎、腹膜炎、溃疡病穿孔、肠道寄生虫病、急性肾盂肾炎、泌尿系结石、腹腔淋巴结炎等腹部器质性疾病均可出现腹痛。本节所讨论的腹痛主要为功能性腹痛，约占腹痛患儿总数的50% -70%。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3694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（一）感受寒邪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由于护理不当，衣被单薄，腹部为风寒所侵，或因过食生冷瓜果，中阳受戕。寨主收引，寒凝气滞，则经络不畅，气血不行，不通则痛。《素问·举痛论》说:“寒气客于肠胃之间，膜原之下，血不得散，小络急引故痛。”说明寒邪内侵，气滞血凝，可以引起腹痛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52108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（二）乳食积滞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小儿脾常不足，运化力弱，乳食又不知自节，故易伤食。或因过食油腻厚味，或强进饮食、临卧多食或误食变质不洁之物，致食积停滞，郁积胃肠，气机壅塞，痞满腹胀腹痛。或平时过食辛辣香燥、膏粱厚味，胃肠积滞，或积滞日久化热，肠中津液不足致燥热闭结，使气机受阻，腑气通降不利，从而发生腹痛。《素问·痹论篇》“饮食自倍，肠胃乃伤。”说明饮食不节是导致腹痛的重要因素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0" y="20256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800" b="1">
                <a:solidFill>
                  <a:srgbClr val="00B0F0"/>
                </a:solidFill>
                <a:latin typeface="Times New Roman" panose="02020603050405020304" charset="0"/>
                <a:cs typeface="方正书宋_GBK" charset="0"/>
              </a:rPr>
              <a:t>【结构导图】</a:t>
            </a:r>
            <a:endParaRPr lang="zh-CN" altLang="en-US" sz="2800" b="1">
              <a:solidFill>
                <a:srgbClr val="00B0F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5375" y="142875"/>
            <a:ext cx="9510395" cy="6571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1076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（三）虫积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由于肠道感染蛔虫，扰动肠中，或窜行胆道，或虫多而扭结成团，阻止气机。不通则痛。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3694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（四）脾胃虚寒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素体脾胃虚弱，脏腑虚冷，或久病脾虚，致使脾阳不振，运化失职，寒湿内停，损伤阳气。《诸病源候论·腹病诸侯》说“久腹痛者，脏腑虚而有寒，客于腹内，连滞不歇，发作有时。”阳气不振，温煦失职，阴寒内盛，气机不畅，腹部绵绵作痛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9484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三、症状表现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（一）寒痛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腹部拘急疼痛，阵阵发作，常于受凉或饮食生冷后发生，痛处喜暖，得温则舒，遇寒则加，面色苍白，痛甚者，额冷汗出，唇色紫暗，肢冷，或兼吐泻，小便清长，舌淡红，苔白滑，指纹色红。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3694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三、症状表现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（二）伤食痛 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以脘腹胀满、疼痛拒按和不思乳食为主要临床表现，有伤乳伤食病史，伴嗳腐吞酸，或腹痛欲泻，泻后痛减，或大便秘结，或时有呕吐，吐物酸馊，粪便秽臭，夜卧不安，时时啼哭，舌淡红，苔厚腻，脉滑实，指纹紫滞。   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3694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三、症状表现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（三）虫痛 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腹痛突然发作，以脐周为甚，时作时止，伴嘈杂吐涎，有时可在腹部触到蠕动之块状物，时隐时现，有便虫病史，形体消瘦，食欲不佳，或嗜食异物。如蛔虫窜行胆道则痛如钻顶，时作时止，伴见呕吐，甚至吐出蛔虫。  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9484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三、症状表现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（四）虚寒腹痛</a:t>
            </a: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起病缓慢，腹痛绵绵，喜按喜温，病程较长，反复发作，面色少华，精神倦息，手足清冷，乳食减少，或食后腹胀，大便稀溏，唇舌淡白，脉沉缓，指纹淡红。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52108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 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（一）寒痛 </a:t>
            </a: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温中散寒，理气止痛。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补脾经、摩腹各300次，揉一窝风、揉外劳宫各200次，拿肚角20次。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补脾经、摩腹以温中健脾；揉一窝风以散寒止痛；揉外劳宫以温中散寒；拿肚角以行气止痛。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52108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 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（二）伤食痛 </a:t>
            </a: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消食导滞，行气止痛。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补脾经、 清大肠、摩腹各300次，运内八卦、清板门、推四横纹各200次，拿肚角20次。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补脾经以健脾消食；清大肠以清肠胃食积，通腑止痛；运内八卦、推四横纹以消食化滞，理气止痛；清板门以清胃热，通调三焦之气以止痛；拿肚角以行气止痛。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3694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 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（三）虫痛 </a:t>
            </a: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理气安蛔止痛。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摩腹300次，揉一窝风、揉外劳宫各200次，拿肚角各20次。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揉一窝风、揉外劳宫以温中安蛔，摩腹以健脾行气，拿肚角以理气止痛。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3694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 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（四）虚寒腹痛</a:t>
            </a: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温中理脾，缓急止痛。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补脾经、摩腹各300次，揉外劳宫、运内八卦各100次。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补脾经以健脾助运；揉外劳宫、摩腹以温中补虚，缓急止痛；运内八卦以宽胸理气，调气助运。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351915" y="762000"/>
            <a:ext cx="18084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问题导入</a:t>
            </a:r>
            <a:endParaRPr lang="zh-CN" altLang="en-US" sz="3200" b="1"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0070" y="1706245"/>
            <a:ext cx="9803130" cy="2606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</a:t>
            </a:r>
            <a:r>
              <a:rPr lang="zh-CN" altLang="en-US" sz="3200"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昊昊，男，3岁，半月前因过食炸鸡、冷饮后导致急性呕吐腹泻，经医治后基本痊愈。但经常饭后腹痛，痛感不太强，约持续10分钟到半小时，偶尔还会腹泻。经医院化验大便无肠道感染等情况，补充益生菌效果不佳。</a:t>
            </a:r>
            <a:endParaRPr lang="zh-CN" altLang="en-US" sz="3200"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2655" y="3834765"/>
            <a:ext cx="8472805" cy="1329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8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highlight>
                <a:srgbClr val="00FFFF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8825" y="1166495"/>
            <a:ext cx="1097597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lang="zh-CN" sz="3200" b="1">
                <a:solidFill>
                  <a:srgbClr val="7E5224"/>
                </a:solidFill>
                <a:latin typeface="微软雅黑" panose="020B0503020204020204" charset="-122"/>
                <a:ea typeface="微软雅黑" panose="020B0503020204020204" charset="-122"/>
                <a:cs typeface="方正书宋_GBK" charset="0"/>
              </a:rPr>
              <a:t>四、注意事项</a:t>
            </a:r>
            <a:endParaRPr lang="zh-CN" sz="3200" b="1">
              <a:solidFill>
                <a:srgbClr val="7E5224"/>
              </a:solidFill>
              <a:latin typeface="微软雅黑" panose="020B0503020204020204" charset="-122"/>
              <a:ea typeface="微软雅黑" panose="020B0503020204020204" charset="-122"/>
              <a:cs typeface="方正书宋_GBK" charset="0"/>
            </a:endParaRPr>
          </a:p>
          <a:p>
            <a:pPr indent="273050"/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方正书宋_GBK" charset="0"/>
              </a:rPr>
              <a:t>（一）按摩缓解腹痛主要适用于功能性腹痛，因此在施行按摩手法之前应排除感染性腹泻和急腹症，以免贻误病情。（二）剧烈或持续腹痛者应卧床休息，随时查腹部体征，并作必要的其他辅助检查，以便作好鉴别诊断和及时处理。（三）按摩对于肠道寄生虫引起的腹痛只是起到临时缓解症状的作用，应积极进行药物驱虫治疗。</a:t>
            </a:r>
            <a:r>
              <a:rPr lang="en-US" b="0">
                <a:solidFill>
                  <a:srgbClr val="FF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   </a:t>
            </a:r>
            <a:endParaRPr lang="en-US" altLang="en-US" b="0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3694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五、预防与护理 </a:t>
            </a: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（一）注意饮食卫生，定时适量，勿多食生冷。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（二）注意气候变化，防止感受外邪，避免腹部受凉。 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（三）进餐前后稍事休息，勿做剧烈运动。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（四）教育小儿改掉吃手指、咬指甲的习惯，托幼机构应定期检查粪便，及早发现寄生虫患儿，以利彻底驱虫。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20675" y="1038860"/>
            <a:ext cx="1118044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 fontAlgn="auto">
              <a:lnSpc>
                <a:spcPts val="396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   </a:t>
            </a:r>
            <a:r>
              <a:rPr lang="en-US" altLang="zh-CN" sz="3200" b="1">
                <a:solidFill>
                  <a:srgbClr val="7E52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3200" b="1">
                <a:solidFill>
                  <a:srgbClr val="7E52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按语 </a:t>
            </a:r>
            <a:r>
              <a:rPr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127000" fontAlgn="auto">
              <a:lnSpc>
                <a:spcPts val="396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摩对于功能性腹痛疗效很好。一岁以内的婴儿，因其不能用语言表达而表现为哭闹，如无其他异常症状，极有可能是由于乳食所伤引起的伤食腹痛，运用捏脊、摩腹等手法，可起到很好的止痛效果，患儿即可安静入睡。对于虫积引起的腹痛，推拿治疗只能暂时止痛，必须采用驱虫药治疗。对于某些由于器质性病变所引起的腹痛应，注意鉴别诊断，及时就医；对于一些急腹症更须及时诊断，及时送医采取必要的外科治疗。  </a:t>
            </a:r>
            <a:endParaRPr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06045" y="1901825"/>
            <a:ext cx="10257790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  第四节 厌食</a:t>
            </a:r>
            <a:endParaRPr lang="zh-CN" altLang="en-US"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750040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厌食是指较长时期食欲不振，甚至拒食的一种病症，多见于1-6岁小儿。发病原因主要是由于喂养不当，导致脾胃不和，受纳运化失职。厌食患儿一般精神状态较正常，病程长者，也可出现面色少华、形体消瘦等症。厌食与《诸病源候论·小儿杂病诸候三·哺露候》中记载“哺露"症极为相似:“小儿哺乳不调，伤于脾胃，脾胃衰弱，不能饮食，血气减损,不荣肌肉而柴辟赢露。其脏席之不宣，则吸苦热，谓之哺露也。”长期厌食会影响患儿生长发育，故应及时治疗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55594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（一）脾失健运  小儿喂养的原则应当是“乳贵有时，食贵有节”。饮食没有规律、没有节制可导致脾胃受伤，受纳运化功能减弱，出现食欲不振成厌恶乳食之症；或过食生冷瓜果等寒凉之品，导致脾阳受伤，痰湿内生，影响脾胃消化功能，出现厌食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（二）脾胃气虚小儿先天禀赋不足，后天失养，而致脾胃虚弱，或疾病迁延不愈，损伤脾胃，使消化功能下降亦可导致厌食。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（三）胃阴不足 胃病久延不愈，或热病后期阴液尚未恢复，或平时嗜食辛辣，或情志不遂，气郁化火而寻致胃阴耗伤，而致不思饮食。 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（一）脾失健运  面色少华，不思饮食，或食之无味，拒进饮食，形体偏瘦，精神状态一般，大小便基本正常，舌苔白或薄腻，脉尚有力。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（二）脾胃气虚 面色萎黄， 精神疲惫，全身乏力，不思乳食或拒食，若稍进食，则大便中夹有不消化奶瓣或食物，伴形体消瘦，易出汗，舌质淡苔白，脉细弱。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（三）胃阴不足 口干多饮而不喜进食或拒食，皮肤干燥，缺乏润泽，大便多干结，舌苔多见光剥，或光红少津者，质偏红，脉细数。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（一）脾失健运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和脾助运。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 补脾经、摩中脘各300次，运内八卦、按揉脾俞、胃俞、肝俞各200次，掐揉四横纹100次。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补脾经、摩中脘以健脾和中；运八卦配按揉脾俞、胃俞、肝俞以和中消食；掐揉四横纹以运脾理气。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（二）脾胃气虚</a:t>
            </a: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健脾益气。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补脾经、运内八卦各300次，推大肠、补肾经各200次，摩腹100次，捏脊20次。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 释义 补脾经、摩腹、运内八卦以健脾和胃，益气生血；推大肠以温中止泻；补肾经以温养下元；捏脊以健脾和胃。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（三）胃阴不足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滋阴养胃。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分腹阴阳(阴重阳轻)、揉板门、补胃经各300次，补脾经、运内八卦，揉中脘各200次，按揉胃俞、三焦俞、肾俞穴各100 次。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分腹阴阳、揉板门、补胃经以养胃生津；补脾经、揉中脘、运内八卦以健脾助运；按揉胃俞、三焦俞、肾俞以养胃生津。   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316355" y="1332865"/>
            <a:ext cx="10247630" cy="21329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p>
            <a:pPr algn="l"/>
            <a:r>
              <a:rPr lang="zh-CN" altLang="en-US"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  <a:sym typeface="+mn-ea"/>
              </a:rPr>
              <a:t>问题：作为非医学专业的人员，应当怎样应用小儿按摩呢？</a:t>
            </a:r>
            <a:endParaRPr lang="zh-CN" altLang="en-US"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四、注意事项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（一）铅中毒也可引起婴幼儿厌食，应注意排除。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（二）幼儿拒食时，不要强行喂食，更不能威胁恐吓，否则会造成精神压力，适得其反。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（三）注意不要给孩子过多零食。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（四）保持合理的运动量。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五、预防与护理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（一）合理膳食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1.帮助孩子养成良好的进食习惯。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2.注意烹饪方法，保障合理膳食的情况下，注意食物的色香味。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3.如有慢性疾病和营养不良，须及早治疗。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五、预防与护理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（二）注重心理矫治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1.父母和老师在生活中给孩子做出好榜样做到不挑食、不偏食，不随意对某种食物做出负面评价。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2.如果孩子不愿吃某种食物时，应当耐心讲解各种食品的味道及其营养价值，提高孩子对食物的认知，鼓励他们尝试这种食物，既不无原则迁就，也不过分勉强。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3.创设良好的进食环境，使孩子在愉快心情下进食。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4.不要盲目使用补药和补品去弥补孩子营养的不足。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按语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小儿处于生长发育时期，如果长期食欲不振，则使气血生化不足，抗病能力减退，诱发各种疾病，从而影响发育，严重可转化为疳疾。所以对本病应该引起足够的重视，及早干预。小儿按摩调理厌食症，方法简单，取效迅速，可作为首选方案。同时，还应配合良好的日常护理及心理矫治，让孩子养成良好的饮食习惯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967105" y="1931035"/>
            <a:ext cx="10257790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第五节  疳积</a:t>
            </a:r>
            <a:endParaRPr lang="zh-CN" altLang="en-US"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87350" y="689610"/>
            <a:ext cx="11104880" cy="5395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 fontAlgn="auto">
              <a:lnSpc>
                <a:spcPts val="376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疳积是以神萎，面黄肌瘦、毛发焦枯、肚大筋露、纳呆便溏为主要表现的儿科病证。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疳是指小儿因饮食失调，喂养不当，导致脾胃虚损，运化失权，以病程缓慢，形体消瘦，毛发焦枯，发育迟级，神疲乏力为发病特征的疾病。故前人说有为甘、为干，前者指病因，后指病证。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积是指小儿因伤乳食，导致乳食停滞不化，以不思乳食，食而不化，体重不增，大便不调为特征的疾病。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积久不消，则转向为疳，故有“无积不成疳”“积为疳之母”之说。 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本病与现代医学的营养不良在某些方面存在相似之处，但并不完全等同，调理是也有一定差别，本病的临床表现多种多样，本节主要介绍常见表现。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（一）乳食伤脾  由于喂养不当，饮食过量或无定时，饥饱无度，或缺乏营养，或过食甘甜油腻，损伤脾胃，积滞内停，致使不能正常运化水谷精微不能运化，积久不消，转而成疳。《幼幼成集》:“伤食一证，最关伤害，如遇近不治则成积成癖，治之不当则成疳成痨。”《小儿推拿广意》也有论述:“大抵疳之为病，皆因过餐饮食，于脾家一脏有病不治，传之余脏而成五疳之疾。”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7180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（一）乳食伤脾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由于喂养不当，饮食过量或无定时，饥饱无度，或缺乏营养，或过食甘甜油腻，损伤脾胃，积滞内停，致使不能正常运化水谷精微不能运化，积久不消，转而成疳。《幼幼成集》:“伤食一证，最关伤害，如遇近不治则成积成癖，治之不当则成疳成痨。”《小儿推拿广意》也有论述:“大抵疳之为病，皆因过餐饮食，于脾家一脏有病不治，传之余脏而成五疳之疾。”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（二）脾胃虚弱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《幼科推拿秘书》中有:“五脏俱能成疳，先从脾伤而起。”的论述小儿脾常不足，因伤乳食、久病、断乳致脾胃虚弱，无以生化气血精微，输布无能，而致疳积。《幼科铁镜》中指出:，“疳者干而瘦也，此由寒热失理，饮食不节，或因吐久泻久痢久疟久热久咳久以致脾胃亏损，亡失津液而成也。”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（一）积滞伤脾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形体消瘦，体重不增，腹部胀满，纳食不香，精神不振，夜眠不安，大便不调，常有恶臭，舌苔厚腻。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967105" y="1931035"/>
            <a:ext cx="10257790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第一节  腹泻</a:t>
            </a:r>
            <a:endParaRPr lang="zh-CN" altLang="en-US"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（二）气血两亏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面色萎黄或苍白，毛发枯黄稀疏，骨瘦如柴，精神萎靡或烦躁，睡卧不宁，啼声低小，四肢不温，发育障碍，腹部凹陷，大便清泄，舌淡苔薄，指纹色淡。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（一）积滞伤脾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(1)调理原则 消积导滞，调理脾胃。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(2)按摩方法 揉板门、揉中脘、分推腹阴阳、揉天枢各300次，推四横纹、运内八卦各200次，补脾经、按揉足三里各100次。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(3)释义 揉板门、揉中脘、分推腹阴阳、揉天枢以消食导滞，疏调肠胃积滞；推四横纹、运内八卦以消食导滞，理气调中；补脾经、按揉足三里以健脾开胃，消食和中。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44170" y="581660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三、按摩手法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（二）气血两亏</a:t>
            </a: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(1)调理原则 温中健脾，补益气血。   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(2)按摩方法 补脾经、推三关各300次，运内八卦、掐揉四横纹、揉外劳宫、揉中脘、按揉足三里各200次，捏脊30次。   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(3)释义 补脾经、推三关、揉中脘、捏脊以温中健脾，补益气血，增进饮食；运内八卦、揉外劳官以温阳助运，理气和血；掐揉四横纹以理中行气，化积消胀；按揉足三里以调和气血，消导积滞。    </a:t>
            </a:r>
            <a:endParaRPr lang="zh-CN" altLang="en-US" sz="24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44805" y="139700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四、注意事项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（一）疳积属于较为严重的疾病，作为非医学专业的人员，我们主要通过小儿按摩起到辅助治疗的作用，但是因为痛苦小，易于为宝宝接受，便于长期坚持，因此有着很大的优势。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（二）若因长期疳积存在严重的营养不良症状，需要酌情进行营养支持疗法。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（三）单用捏脊配合针刺四横纹治疗，效果也十分明显。因需要针刺，可由专业中医师进行。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五、预防与护理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（一）注意调养。在喂养方面，应注意遵循先稀后干，先软后硬，先素后荤，先少后多的原则。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（二）注意合理营养与膳食。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（三）必要时应中西医结合治疗，特别是对原发病、消耗性疾病的治疗。  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463550" y="202565"/>
            <a:ext cx="11384280" cy="267652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p>
            <a:pPr algn="l"/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按语   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en-US" altLang="zh-CN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目前疳积发病率已经明显下降，特别是重症病例已很少见。本病治疗应以调整脾胃为主，推拿是治疗本病的适宜疗法，如适当配合药粥食疗有助于减轻症状和促进康复。</a:t>
            </a:r>
            <a:r>
              <a:rPr lang="zh-CN" altLang="en-US" sz="32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32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88900" y="1931035"/>
            <a:ext cx="1177099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第六节  呕吐</a:t>
            </a:r>
            <a:endParaRPr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0085" y="1072515"/>
            <a:ext cx="11132820" cy="479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1780" fontAlgn="auto">
              <a:lnSpc>
                <a:spcPts val="408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呕吐是将胃及肠内容物从口腔强力驱出的动作。本节我们主要讨论由急慢性胃炎、消化不良、胃肠功能紊乱等疾病引起的呕吐。</a:t>
            </a:r>
            <a:endParaRPr lang="zh-CN" sz="28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  <a:p>
            <a:pPr indent="271780" fontAlgn="auto">
              <a:lnSpc>
                <a:spcPts val="408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中医认为呕吐多因伤食、胃寒、胃热等原因导致的胃失和降，气逆于上，以致乳食由胃经口而出。</a:t>
            </a:r>
            <a:endParaRPr lang="zh-CN" sz="28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  <a:p>
            <a:pPr indent="271780" fontAlgn="auto">
              <a:lnSpc>
                <a:spcPts val="408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   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现代医学认为呕吐是机体的一种本能反应，可将食入胃内的有害物质排出体外，从而起到保护作用。但长期剧烈的呕吐会影响进食和正常消化活动，并且使大量的消化液丢失，造成体内水电解质和酸碱平衡的紊乱。所以在排除进食不洁或有毒食物的情况，有必要通过按摩来缓解呕吐症状 。</a:t>
            </a:r>
            <a:endParaRPr lang="zh-CN" sz="28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（一）伤食吐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乳食不节，停滞中脘，胃失和降，浊气上逆，呕吐不消化食物，或胃不腐熟，脾失运化，宿食停积，呕吐酸馊乳食。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（二）寒吐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本证多属于禀赋不足， 脾胃虚寒，体虚中寒则脾阳失展，运化失职，以致乳食停积，痰水潴留，久而上逆，发为呕吐，食久方吐。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8640" y="259080"/>
            <a:ext cx="11643360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 fontAlgn="auto">
              <a:lnSpc>
                <a:spcPts val="348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    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腹泻是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2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岁以下婴幼儿的常见病，是多病原、多因素引起的以腹泻为主的一组疾病。主要特点为大便次数增多和性状改变，可伴有发热、呕吐、腹痛等症状及不同程度水、电解质、酸碱平衡紊乱。病原可由病毒（主要为人类轮状病毒及其他肠道病毒）、细菌（致病性大肠杆菌、产毒性大肠杆菌、出血性大肠杆菌、侵袭性大肠杆菌以及鼠伤寒沙门氏菌、空肠弯曲菌、耶氏菌、金葡菌等）、寄生虫、真菌等引起。肠道外感染、滥用抗生素所致的肠道菌群紊乱、过敏、喂养不当及气候因素也可致病。本节主要是讨论非感染因素引起的功能性腹泻。</a:t>
            </a:r>
            <a:endParaRPr 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  <a:p>
            <a:pPr indent="273050" fontAlgn="auto">
              <a:lnSpc>
                <a:spcPts val="348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       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腹泻是以大便次数增多，粪质稀薄或如水样为特征的一种小儿常见病。本病一年四季均可发生，尤以夏秋两季发病为多。发病年龄以婴幼儿为主，其中以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6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个月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-2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岁以下的小儿发病率高。本病轻者如治疗得当，预后良好；重者下泄过度，易见气阴两虚、甚至阴竭阳脱；久泄迁延不愈者，则可影响小儿的营养和发育。重症患儿还可以产生脱水、酸中毒等一系列严重症状，甚至危及生命，需要格外警惕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26149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（三）热吐 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“诸逆冲上，皆属于火。”热则生火，热积胃中，食入即吐。 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1605" y="301625"/>
            <a:ext cx="11932920" cy="32410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6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（一）伤食吐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6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呕吐酸馊频繁，口气移臭，厌食，胸闷，腹胀满，大便酸臭，或溏或秘，苔厚腻，脉滑实，指纹滞。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6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1605" y="301625"/>
            <a:ext cx="11932920" cy="32410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6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（二）寒吐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6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饮食稍多即吐，时作时止，呕吐完谷不化，面色白，四肢欠温，腹痛喜暖，大便溏薄，舌淡薄白，指纹色红。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6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141605" y="301625"/>
            <a:ext cx="11932920" cy="27686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680"/>
              </a:lnSpc>
            </a:pP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（三）热吐 </a:t>
            </a: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6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食入即吐，呕吐物酸臭，烦躁不安，身热口渴，大便臭秽或秘结，小便黄赤，唇色红而干，苔黄腻，指纹色紫。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205740" y="151130"/>
            <a:ext cx="11861165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四、按摩手法  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（一）伤食吐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消食导滞，和中降逆。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补脾经、揉板门、横纹推向板门、运内八卦各200次，揉中脘、分腹阴阳、按揉足三里各100次。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补脾经、揉中脘、按揉足三里，以健脾和胃，帮助运化；揉板门、运内八卦，以宽胸理气，消食导滞；分腹阴阳、横纹推板门，以降逆止呕。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205740" y="151130"/>
            <a:ext cx="11861165" cy="5139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四、按摩手法  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（二）寒吐</a:t>
            </a:r>
            <a:r>
              <a:rPr lang="zh-CN" altLang="en-US"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lang="zh-CN" altLang="en-US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lang="zh-CN" altLang="en-US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温中散寒，和胃降逆。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补脾经、揉中脘、推天柱骨、横纹推向板门各200次，揉外劳宫、推三关各100次。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补脾经、揉中脘，以健脾和胃，温中散寒，降逆止呕；推天柱骨以和胃降逆，祛寒止呕；配横纹推向板门，善止一切呕吐；推三关、揉外劳宫，以温阳散寒。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205740" y="151130"/>
            <a:ext cx="11861165" cy="59804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四、按摩手法  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C07D3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（三）热吐   </a:t>
            </a:r>
            <a:r>
              <a:rPr lang="zh-CN" altLang="en-US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1.调理原则 清热和胃，降逆止呕。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2.按摩方法 清脾经、 清胃经、推天柱骨、退六腑各200次，运内八卦、横纹推向板门各200次，清大肠、推下七节骨各100次。 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3.释义 清脾经、清胃经，配推天柱骨，以清中焦积热，和胃降逆止呕；退六腑，以清热泻火；运内八卦、横纹推向板门，以宽胸理气，和胃止呕；清大肠、推下七节骨，以泻热通便，以通降胃气。   </a:t>
            </a:r>
            <a:endParaRPr lang="zh-CN" altLang="en-US"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四、注意事项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（一）实施按摩手法之前须排除腹腔脏器疾病，如急性炎症、梗阻性呕吐、中枢性呕吐等，以免贻误病情。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（二）小儿胃脏娇嫩，贲门松弛，如果喂养不当，吸入过多空气，或喂乳过多，出现乳后有少量乳汁倒流口腔，从口角溢出此称为溢乳，不属病态。    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（三）如幼儿呕吐感很强，且吐后感觉轻松，可先让其呕吐，吐后再实施按摩手法，以和胃降逆，防止再次呕吐。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44805" y="139700"/>
            <a:ext cx="11503025" cy="55594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五、预防与护理 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（一）呕吐较重时应暂禁食4 -6小时或6 -8小时。可适当饮生姜水、米汤或口服补液盐，必要时就医静脉输液。  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禁食过后宜食用清淡易消化食物，注意量宜少，食物种类不宜过杂。禁食后婴儿最好喂母乳，无母乳者用稀释配方奶粉，在3～4天内恢复正常奶量，液量不足时喂含糖口服液。幼儿及儿童禁食后逐渐喂以流食，再逐渐增加适龄的半流食如鸡蛋羹、稀饭、面条以至烤馒头片等，3～4天后逐渐恢复平日饮食。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4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（三）婴幼儿呕吐时，取卧位将头侧向一边，也可将其抱起坐于膝上，右手轻轻拍小儿背部，身体稍向前倾，以防止呕吐物呛入气管，引起窒息或吸入性肺炎。  </a:t>
            </a:r>
            <a:endParaRPr lang="zh-CN" altLang="en-US" sz="24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485775" y="291465"/>
            <a:ext cx="11373485" cy="304609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按语</a:t>
            </a:r>
            <a:r>
              <a:rPr lang="zh-CN" altLang="en-US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古人称有声有物谓之呕，有物无声谓之吐，有声无物谓之哕。而呕吐常常同时出现，故合称呕吐。按摩对于小儿呕吐的效果较好，在排除其他器质性病变后，可作为首选方法。呕吐较重者应及时就医，适当配合中西药物治疗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621030" y="613410"/>
            <a:ext cx="112382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36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 一、病因病机    </a:t>
            </a:r>
            <a:endParaRPr lang="zh-CN" altLang="en-US" sz="36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2955" y="1715770"/>
            <a:ext cx="109150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3050"/>
            <a:r>
              <a:rPr lang="zh-CN"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（一）脾胃虚弱</a:t>
            </a:r>
            <a:r>
              <a:rPr lang="en-US" sz="2800" b="1">
                <a:solidFill>
                  <a:srgbClr val="C07D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sz="2800" b="1">
              <a:solidFill>
                <a:srgbClr val="C07D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73050"/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脾主运化，胃主受纳，小儿素体脾虚，或久病迁延不愈，致使脾胃虚弱，胃弱则腐熟无力，脾虚则运化失常，不能受纳水谷和运化精微，清气下陷，水谷糟粕混杂而下，形成脾虚泄泻。故《景岳全书·泄泻》云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“泄泻之本，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无不由于脾胃”。亦有暴泄实证，失治误治，迁延不愈，如风寒、湿热外邪虽解而脾胃损伤，转成脾虚泄泻者。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88900" y="1931035"/>
            <a:ext cx="11770995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第七节   呃逆 </a:t>
            </a:r>
            <a:r>
              <a:rPr sz="44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endParaRPr sz="44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9947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80"/>
              </a:lnSpc>
            </a:pPr>
            <a:r>
              <a:rPr lang="en-US" altLang="zh-CN" sz="28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lang="en-US" altLang="zh-CN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呃逆即打嗝，指气从胃中上逆，喉间频频作声，声音急而短促，是由横膈膜痉挛收缩引起的。健康人也可发生一过性呃逆，多与饮食有关，饮食过快、过饱，或者摄入很热、很凉或辛辣刺激的食物饮料等易引起呃逆，外界温度变化亦可引起呃逆。小儿呃逆多是偶然发作，且普遍表现较轻，很多时候可以不治而愈，如果呃逆持续不断，或有加重的征兆，排除器质性疾病后可通过按摩进行调理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4297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呃逆的发生，主要是胃气上逆而致。胃处中焦，上贯胸膈，以通降为顺，若胃失和降，膈间气机不利，胃气上逆动膈而为呃逆。呃逆之病位在膈，病变的关键脏腑在胃，还与肝、脾、肺、肾诸脏腑有关。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2800" b="1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呃逆有虚实之分，实证多为寒凝、火郁、气滞、痰阻，胃失和降；虚证每由脾肾阳虚，或胃阴耗损等正虚气逆所致。</a:t>
            </a:r>
            <a:endParaRPr lang="zh-CN" altLang="en-US" sz="2800" b="1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4563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（一）胃中寒凉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　</a:t>
            </a: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饮食不节，过食生冷则胃寒，胃失和降，膈间气机不利，胃气上逆动膈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（二）胃中燥热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　饮食不节，过食辛辣则胃热，胃失和降，膈间气机不利，胃气上逆动膈。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（三）气郁痰阻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　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情志郁怒，久则化火动肝，肝气上逆则犯胃，或久病脾阳衰惫， 痰浊中阻，胃失和降，膈间气机不利，胃气上逆动膈。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0359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（四）胃阴亏虚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　</a:t>
            </a: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胃阴被灼，虚火上逆等，可致胃气不降，上逆胸膈，气机逆乱而为呃逆。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356235" y="301625"/>
            <a:ext cx="11503025" cy="3876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28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zh-CN" altLang="en-US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一、病因病机</a:t>
            </a: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endParaRPr lang="zh-CN" altLang="en-US" sz="3200" b="1" spc="600" dirty="0">
              <a:solidFill>
                <a:srgbClr val="7E52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lang="en-US" altLang="zh-CN" sz="3200" b="1" spc="600" dirty="0">
                <a:solidFill>
                  <a:srgbClr val="7E52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solidFill>
                  <a:srgbClr val="C07D3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（五）正气亏虚 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280"/>
              </a:lnSpc>
            </a:pP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</a:t>
            </a:r>
            <a:r>
              <a:rPr sz="2800" b="1" spc="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大病久病，正气未复，或吐下太过，虚损误攻等，均可损伤中气，使脾胃虚弱；胃失和降；或胃阴不足，不得润降，致胃气上逆动膈，而发生呃逆。若病深及肾，肾失摄纳，冲气上乘，挟胃气上逆动膈，也可导致呃逆。</a:t>
            </a:r>
            <a:endParaRPr sz="2800" b="1" spc="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242570" y="582295"/>
            <a:ext cx="10814685" cy="30613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860"/>
              </a:lnSpc>
            </a:pPr>
            <a:r>
              <a:rPr sz="32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endParaRPr sz="32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r>
              <a:rPr sz="2800" b="1" spc="600" dirty="0">
                <a:solidFill>
                  <a:srgbClr val="C07D3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（一）胃中寒凉</a:t>
            </a:r>
            <a:endParaRPr sz="2800" b="1" spc="600" dirty="0">
              <a:solidFill>
                <a:srgbClr val="C07D3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r>
              <a:rPr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呃声沉缓有力，胃脘不舒，得热则减，得寒愈甚，饮食减少，口不渴，舌苔白润， 脉迟缓。　　</a:t>
            </a: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9"/>
          <p:cNvSpPr txBox="1"/>
          <p:nvPr/>
        </p:nvSpPr>
        <p:spPr>
          <a:xfrm>
            <a:off x="242570" y="582295"/>
            <a:ext cx="10814685" cy="25660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 fontAlgn="auto">
              <a:lnSpc>
                <a:spcPts val="3860"/>
              </a:lnSpc>
            </a:pPr>
            <a:r>
              <a:rPr sz="3200" b="1" spc="600" dirty="0">
                <a:solidFill>
                  <a:srgbClr val="7E522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二、症状表现</a:t>
            </a:r>
            <a:endParaRPr sz="3200" b="1" spc="600" dirty="0">
              <a:solidFill>
                <a:srgbClr val="7E522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r>
              <a:rPr sz="2800" b="1" spc="600" dirty="0">
                <a:solidFill>
                  <a:srgbClr val="C07D3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（二）胃中燥热</a:t>
            </a:r>
            <a:endParaRPr sz="2800" b="1" spc="600" dirty="0">
              <a:solidFill>
                <a:srgbClr val="C07D34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  <a:p>
            <a:pPr algn="l" fontAlgn="auto">
              <a:lnSpc>
                <a:spcPts val="3860"/>
              </a:lnSpc>
            </a:pPr>
            <a:r>
              <a:rPr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</a:t>
            </a:r>
            <a:r>
              <a:rPr lang="en-US"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   </a:t>
            </a:r>
            <a:r>
              <a:rPr sz="2800" b="1" spc="6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Raleway" panose="020B0503030101060003" charset="0"/>
              </a:rPr>
              <a:t>呃声洪亮， 连续有力， 冲逆而出， 口臭烦渴， 面赤； 舌苔黄，脉滑数。	</a:t>
            </a:r>
            <a:endParaRPr sz="2800" b="1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Raleway" panose="020B050303010106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acf18c2f-980d-4830-b237-aaf3d001ea49"/>
  <p:tag name="COMMONDATA" val="eyJjb3VudCI6ODEsImhkaWQiOiJiMzQwOWNjZDc1NDhkZDRmNjQ2YWRlNmQ2ZjAzODQwYiIsInVzZXJDb3VudCI6NzJ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30003</Words>
  <Application>WPS 演示</Application>
  <PresentationFormat>Widescreen</PresentationFormat>
  <Paragraphs>1398</Paragraphs>
  <Slides>240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240</vt:i4>
      </vt:variant>
    </vt:vector>
  </HeadingPairs>
  <TitlesOfParts>
    <vt:vector size="252" baseType="lpstr">
      <vt:lpstr>Arial</vt:lpstr>
      <vt:lpstr>宋体</vt:lpstr>
      <vt:lpstr>Wingdings</vt:lpstr>
      <vt:lpstr>微软雅黑</vt:lpstr>
      <vt:lpstr>Raleway</vt:lpstr>
      <vt:lpstr>Yu Gothic UI</vt:lpstr>
      <vt:lpstr>Times New Roman</vt:lpstr>
      <vt:lpstr>方正书宋_GBK</vt:lpstr>
      <vt:lpstr>Arial Unicode MS</vt:lpstr>
      <vt:lpstr>Calibri</vt:lpstr>
      <vt:lpstr>华文新魏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极简历</dc:creator>
  <cp:lastModifiedBy>不踩西瓜皮</cp:lastModifiedBy>
  <cp:revision>351</cp:revision>
  <dcterms:created xsi:type="dcterms:W3CDTF">2018-04-10T08:52:00Z</dcterms:created>
  <dcterms:modified xsi:type="dcterms:W3CDTF">2022-11-09T12:00:35Z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KSORubyTemplateID">
    <vt:lpwstr>13</vt:lpwstr>
  </property>
  <property fmtid="{D5CDD505-2E9C-101B-9397-08002B2CF9AE}" pid="4" name="KSOTemplateUUID">
    <vt:lpwstr>v1.0_mb_FK9DaqbUlcgBFrbUYwKZVA==</vt:lpwstr>
  </property>
  <property fmtid="{D5CDD505-2E9C-101B-9397-08002B2CF9AE}" pid="5" name="ICV">
    <vt:lpwstr>596C741FDEA7477AAE0E8407CE356243</vt:lpwstr>
  </property>
</Properties>
</file>