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48" r:id="rId3"/>
    <p:sldId id="346" r:id="rId4"/>
    <p:sldId id="565" r:id="rId6"/>
    <p:sldId id="580" r:id="rId7"/>
    <p:sldId id="569" r:id="rId8"/>
    <p:sldId id="571" r:id="rId9"/>
    <p:sldId id="581" r:id="rId10"/>
    <p:sldId id="582" r:id="rId11"/>
    <p:sldId id="583" r:id="rId12"/>
    <p:sldId id="584" r:id="rId13"/>
    <p:sldId id="572" r:id="rId14"/>
    <p:sldId id="585" r:id="rId15"/>
    <p:sldId id="573" r:id="rId16"/>
    <p:sldId id="586" r:id="rId17"/>
    <p:sldId id="587" r:id="rId18"/>
    <p:sldId id="576" r:id="rId19"/>
    <p:sldId id="596" r:id="rId20"/>
    <p:sldId id="597" r:id="rId21"/>
    <p:sldId id="601" r:id="rId22"/>
    <p:sldId id="577" r:id="rId23"/>
    <p:sldId id="602" r:id="rId24"/>
    <p:sldId id="603" r:id="rId25"/>
    <p:sldId id="604" r:id="rId26"/>
    <p:sldId id="598" r:id="rId27"/>
    <p:sldId id="578" r:id="rId28"/>
    <p:sldId id="599" r:id="rId29"/>
    <p:sldId id="567" r:id="rId30"/>
    <p:sldId id="320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2642"/>
    <a:srgbClr val="B01F3C"/>
    <a:srgbClr val="B52E49"/>
    <a:srgbClr val="A5002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20" y="-90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谢谢您的聆听！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1119188"/>
            <a:ext cx="4601766" cy="74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3"/>
          <p:cNvSpPr txBox="1"/>
          <p:nvPr/>
        </p:nvSpPr>
        <p:spPr>
          <a:xfrm>
            <a:off x="813197" y="3394472"/>
            <a:ext cx="7770019" cy="776288"/>
          </a:xfrm>
          <a:prstGeom prst="rect">
            <a:avLst/>
          </a:prstGeom>
        </p:spPr>
        <p:txBody>
          <a:bodyPr lIns="91438" tIns="45719" rIns="91438" bIns="45719" anchor="ctr">
            <a:normAutofit fontScale="75000" lnSpcReduction="2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>
              <a:lnSpc>
                <a:spcPct val="114000"/>
              </a:lnSpc>
              <a:defRPr/>
            </a:pPr>
            <a:r>
              <a:rPr kumimoji="1" sz="5400" dirty="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+mn-cs"/>
              </a:rPr>
              <a:t>软件学院大数据专业</a:t>
            </a:r>
            <a:endParaRPr kumimoji="1" sz="5400" dirty="0">
              <a:solidFill>
                <a:srgbClr val="0070C0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副标题 4"/>
          <p:cNvSpPr txBox="1"/>
          <p:nvPr/>
        </p:nvSpPr>
        <p:spPr>
          <a:xfrm>
            <a:off x="1257300" y="2815829"/>
            <a:ext cx="6856810" cy="466725"/>
          </a:xfrm>
          <a:prstGeom prst="rect">
            <a:avLst/>
          </a:prstGeom>
        </p:spPr>
        <p:txBody>
          <a:bodyPr lIns="91438" tIns="45719" rIns="91438" bIns="45719">
            <a:normAutofit lnSpcReduction="10000"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Font typeface="Arial" panose="020B0604020202020204" pitchFamily="34" charset="0"/>
              <a:buNone/>
              <a:defRPr/>
            </a:pPr>
            <a:r>
              <a:rPr kumimoji="1" lang="en-US" altLang="zh-CN" b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Software Institute</a:t>
            </a:r>
            <a:endParaRPr kumimoji="1" lang="en-US" altLang="zh-CN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525" y="2058589"/>
            <a:ext cx="9144000" cy="369332"/>
            <a:chOff x="-1" y="5610576"/>
            <a:chExt cx="12192001" cy="490967"/>
          </a:xfrm>
        </p:grpSpPr>
        <p:sp>
          <p:nvSpPr>
            <p:cNvPr id="6" name="文本框 23"/>
            <p:cNvSpPr txBox="1"/>
            <p:nvPr/>
          </p:nvSpPr>
          <p:spPr>
            <a:xfrm>
              <a:off x="4565118" y="5610576"/>
              <a:ext cx="3067507" cy="49096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人无全才 </a:t>
              </a:r>
              <a:r>
                <a:rPr kumimoji="1" lang="en-US" altLang="zh-CN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·  </a:t>
              </a: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人人有才</a:t>
              </a:r>
              <a:endParaRPr kumimoji="1"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-1" y="5787843"/>
              <a:ext cx="442753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764463" y="5787843"/>
              <a:ext cx="4427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EA97-9206-4165-99E9-43B8895636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587228" y="860822"/>
            <a:ext cx="5642372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上次课复习及作业评讲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34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-5954" y="1801416"/>
            <a:ext cx="6084095" cy="0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95487" y="3377804"/>
            <a:ext cx="7140179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6516" y="896541"/>
            <a:ext cx="7475934" cy="520700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大数据采集与数据处理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01A46-8308-4824-95AB-1EF7A3C90F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98922" y="305991"/>
            <a:ext cx="7858125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ïŝľiḑé"/>
          <p:cNvSpPr/>
          <p:nvPr/>
        </p:nvSpPr>
        <p:spPr>
          <a:xfrm>
            <a:off x="372666" y="227410"/>
            <a:ext cx="494109" cy="654844"/>
          </a:xfrm>
          <a:custGeom>
            <a:avLst/>
            <a:gdLst>
              <a:gd name="connsiteX0" fmla="*/ 109181 w 250819"/>
              <a:gd name="connsiteY0" fmla="*/ 320675 h 331788"/>
              <a:gd name="connsiteX1" fmla="*/ 141652 w 250819"/>
              <a:gd name="connsiteY1" fmla="*/ 320675 h 331788"/>
              <a:gd name="connsiteX2" fmla="*/ 146848 w 250819"/>
              <a:gd name="connsiteY2" fmla="*/ 326232 h 331788"/>
              <a:gd name="connsiteX3" fmla="*/ 141652 w 250819"/>
              <a:gd name="connsiteY3" fmla="*/ 331788 h 331788"/>
              <a:gd name="connsiteX4" fmla="*/ 109181 w 250819"/>
              <a:gd name="connsiteY4" fmla="*/ 331788 h 331788"/>
              <a:gd name="connsiteX5" fmla="*/ 103985 w 250819"/>
              <a:gd name="connsiteY5" fmla="*/ 326232 h 331788"/>
              <a:gd name="connsiteX6" fmla="*/ 109181 w 250819"/>
              <a:gd name="connsiteY6" fmla="*/ 320675 h 331788"/>
              <a:gd name="connsiteX7" fmla="*/ 102804 w 250819"/>
              <a:gd name="connsiteY7" fmla="*/ 300037 h 331788"/>
              <a:gd name="connsiteX8" fmla="*/ 148029 w 250819"/>
              <a:gd name="connsiteY8" fmla="*/ 300037 h 331788"/>
              <a:gd name="connsiteX9" fmla="*/ 153198 w 250819"/>
              <a:gd name="connsiteY9" fmla="*/ 305594 h 331788"/>
              <a:gd name="connsiteX10" fmla="*/ 148029 w 250819"/>
              <a:gd name="connsiteY10" fmla="*/ 311150 h 331788"/>
              <a:gd name="connsiteX11" fmla="*/ 102804 w 250819"/>
              <a:gd name="connsiteY11" fmla="*/ 311150 h 331788"/>
              <a:gd name="connsiteX12" fmla="*/ 97635 w 250819"/>
              <a:gd name="connsiteY12" fmla="*/ 305594 h 331788"/>
              <a:gd name="connsiteX13" fmla="*/ 102804 w 250819"/>
              <a:gd name="connsiteY13" fmla="*/ 300037 h 331788"/>
              <a:gd name="connsiteX14" fmla="*/ 94970 w 250819"/>
              <a:gd name="connsiteY14" fmla="*/ 280987 h 331788"/>
              <a:gd name="connsiteX15" fmla="*/ 155594 w 250819"/>
              <a:gd name="connsiteY15" fmla="*/ 280987 h 331788"/>
              <a:gd name="connsiteX16" fmla="*/ 159548 w 250819"/>
              <a:gd name="connsiteY16" fmla="*/ 286430 h 331788"/>
              <a:gd name="connsiteX17" fmla="*/ 155594 w 250819"/>
              <a:gd name="connsiteY17" fmla="*/ 290512 h 331788"/>
              <a:gd name="connsiteX18" fmla="*/ 94970 w 250819"/>
              <a:gd name="connsiteY18" fmla="*/ 290512 h 331788"/>
              <a:gd name="connsiteX19" fmla="*/ 89698 w 250819"/>
              <a:gd name="connsiteY19" fmla="*/ 286430 h 331788"/>
              <a:gd name="connsiteX20" fmla="*/ 94970 w 250819"/>
              <a:gd name="connsiteY20" fmla="*/ 280987 h 331788"/>
              <a:gd name="connsiteX21" fmla="*/ 61917 w 250819"/>
              <a:gd name="connsiteY21" fmla="*/ 138112 h 331788"/>
              <a:gd name="connsiteX22" fmla="*/ 67208 w 250819"/>
              <a:gd name="connsiteY22" fmla="*/ 143521 h 331788"/>
              <a:gd name="connsiteX23" fmla="*/ 68531 w 250819"/>
              <a:gd name="connsiteY23" fmla="*/ 155692 h 331788"/>
              <a:gd name="connsiteX24" fmla="*/ 72500 w 250819"/>
              <a:gd name="connsiteY24" fmla="*/ 166511 h 331788"/>
              <a:gd name="connsiteX25" fmla="*/ 69854 w 250819"/>
              <a:gd name="connsiteY25" fmla="*/ 173273 h 331788"/>
              <a:gd name="connsiteX26" fmla="*/ 63240 w 250819"/>
              <a:gd name="connsiteY26" fmla="*/ 170568 h 331788"/>
              <a:gd name="connsiteX27" fmla="*/ 59271 w 250819"/>
              <a:gd name="connsiteY27" fmla="*/ 157045 h 331788"/>
              <a:gd name="connsiteX28" fmla="*/ 57948 w 250819"/>
              <a:gd name="connsiteY28" fmla="*/ 143521 h 331788"/>
              <a:gd name="connsiteX29" fmla="*/ 61917 w 250819"/>
              <a:gd name="connsiteY29" fmla="*/ 138112 h 331788"/>
              <a:gd name="connsiteX30" fmla="*/ 161737 w 250819"/>
              <a:gd name="connsiteY30" fmla="*/ 137338 h 331788"/>
              <a:gd name="connsiteX31" fmla="*/ 162967 w 250819"/>
              <a:gd name="connsiteY31" fmla="*/ 140936 h 331788"/>
              <a:gd name="connsiteX32" fmla="*/ 144161 w 250819"/>
              <a:gd name="connsiteY32" fmla="*/ 185497 h 331788"/>
              <a:gd name="connsiteX33" fmla="*/ 140131 w 250819"/>
              <a:gd name="connsiteY33" fmla="*/ 239233 h 331788"/>
              <a:gd name="connsiteX34" fmla="*/ 134758 w 250819"/>
              <a:gd name="connsiteY34" fmla="*/ 244475 h 331788"/>
              <a:gd name="connsiteX35" fmla="*/ 129385 w 250819"/>
              <a:gd name="connsiteY35" fmla="*/ 239233 h 331788"/>
              <a:gd name="connsiteX36" fmla="*/ 133415 w 250819"/>
              <a:gd name="connsiteY36" fmla="*/ 184187 h 331788"/>
              <a:gd name="connsiteX37" fmla="*/ 140971 w 250819"/>
              <a:gd name="connsiteY37" fmla="*/ 160432 h 331788"/>
              <a:gd name="connsiteX38" fmla="*/ 147499 w 250819"/>
              <a:gd name="connsiteY38" fmla="*/ 147608 h 331788"/>
              <a:gd name="connsiteX39" fmla="*/ 151033 w 250819"/>
              <a:gd name="connsiteY39" fmla="*/ 146143 h 331788"/>
              <a:gd name="connsiteX40" fmla="*/ 158826 w 250819"/>
              <a:gd name="connsiteY40" fmla="*/ 142221 h 331788"/>
              <a:gd name="connsiteX41" fmla="*/ 89991 w 250819"/>
              <a:gd name="connsiteY41" fmla="*/ 137150 h 331788"/>
              <a:gd name="connsiteX42" fmla="*/ 92007 w 250819"/>
              <a:gd name="connsiteY42" fmla="*/ 142221 h 331788"/>
              <a:gd name="connsiteX43" fmla="*/ 99800 w 250819"/>
              <a:gd name="connsiteY43" fmla="*/ 146143 h 331788"/>
              <a:gd name="connsiteX44" fmla="*/ 102514 w 250819"/>
              <a:gd name="connsiteY44" fmla="*/ 147268 h 331788"/>
              <a:gd name="connsiteX45" fmla="*/ 116050 w 250819"/>
              <a:gd name="connsiteY45" fmla="*/ 184187 h 331788"/>
              <a:gd name="connsiteX46" fmla="*/ 119860 w 250819"/>
              <a:gd name="connsiteY46" fmla="*/ 239233 h 331788"/>
              <a:gd name="connsiteX47" fmla="*/ 114780 w 250819"/>
              <a:gd name="connsiteY47" fmla="*/ 244475 h 331788"/>
              <a:gd name="connsiteX48" fmla="*/ 109700 w 250819"/>
              <a:gd name="connsiteY48" fmla="*/ 239233 h 331788"/>
              <a:gd name="connsiteX49" fmla="*/ 105890 w 250819"/>
              <a:gd name="connsiteY49" fmla="*/ 185497 h 331788"/>
              <a:gd name="connsiteX50" fmla="*/ 89380 w 250819"/>
              <a:gd name="connsiteY50" fmla="*/ 140936 h 331788"/>
              <a:gd name="connsiteX51" fmla="*/ 90285 w 250819"/>
              <a:gd name="connsiteY51" fmla="*/ 135331 h 331788"/>
              <a:gd name="connsiteX52" fmla="*/ 89991 w 250819"/>
              <a:gd name="connsiteY52" fmla="*/ 137150 h 331788"/>
              <a:gd name="connsiteX53" fmla="*/ 89409 w 250819"/>
              <a:gd name="connsiteY53" fmla="*/ 135684 h 331788"/>
              <a:gd name="connsiteX54" fmla="*/ 160925 w 250819"/>
              <a:gd name="connsiteY54" fmla="*/ 134960 h 331788"/>
              <a:gd name="connsiteX55" fmla="*/ 162723 w 250819"/>
              <a:gd name="connsiteY55" fmla="*/ 135684 h 331788"/>
              <a:gd name="connsiteX56" fmla="*/ 161737 w 250819"/>
              <a:gd name="connsiteY56" fmla="*/ 137338 h 331788"/>
              <a:gd name="connsiteX57" fmla="*/ 128952 w 250819"/>
              <a:gd name="connsiteY57" fmla="*/ 134377 h 331788"/>
              <a:gd name="connsiteX58" fmla="*/ 129674 w 250819"/>
              <a:gd name="connsiteY58" fmla="*/ 134377 h 331788"/>
              <a:gd name="connsiteX59" fmla="*/ 129589 w 250819"/>
              <a:gd name="connsiteY59" fmla="*/ 134890 h 331788"/>
              <a:gd name="connsiteX60" fmla="*/ 160280 w 250819"/>
              <a:gd name="connsiteY60" fmla="*/ 133073 h 331788"/>
              <a:gd name="connsiteX61" fmla="*/ 160925 w 250819"/>
              <a:gd name="connsiteY61" fmla="*/ 134960 h 331788"/>
              <a:gd name="connsiteX62" fmla="*/ 158227 w 250819"/>
              <a:gd name="connsiteY62" fmla="*/ 133874 h 331788"/>
              <a:gd name="connsiteX63" fmla="*/ 90650 w 250819"/>
              <a:gd name="connsiteY63" fmla="*/ 133073 h 331788"/>
              <a:gd name="connsiteX64" fmla="*/ 93479 w 250819"/>
              <a:gd name="connsiteY64" fmla="*/ 134046 h 331788"/>
              <a:gd name="connsiteX65" fmla="*/ 90285 w 250819"/>
              <a:gd name="connsiteY65" fmla="*/ 135331 h 331788"/>
              <a:gd name="connsiteX66" fmla="*/ 156229 w 250819"/>
              <a:gd name="connsiteY66" fmla="*/ 133069 h 331788"/>
              <a:gd name="connsiteX67" fmla="*/ 158227 w 250819"/>
              <a:gd name="connsiteY67" fmla="*/ 133874 h 331788"/>
              <a:gd name="connsiteX68" fmla="*/ 153564 w 250819"/>
              <a:gd name="connsiteY68" fmla="*/ 135694 h 331788"/>
              <a:gd name="connsiteX69" fmla="*/ 147499 w 250819"/>
              <a:gd name="connsiteY69" fmla="*/ 147608 h 331788"/>
              <a:gd name="connsiteX70" fmla="*/ 139993 w 250819"/>
              <a:gd name="connsiteY70" fmla="*/ 150719 h 331788"/>
              <a:gd name="connsiteX71" fmla="*/ 128952 w 250819"/>
              <a:gd name="connsiteY71" fmla="*/ 147450 h 331788"/>
              <a:gd name="connsiteX72" fmla="*/ 125417 w 250819"/>
              <a:gd name="connsiteY72" fmla="*/ 144603 h 331788"/>
              <a:gd name="connsiteX73" fmla="*/ 128375 w 250819"/>
              <a:gd name="connsiteY73" fmla="*/ 142221 h 331788"/>
              <a:gd name="connsiteX74" fmla="*/ 129589 w 250819"/>
              <a:gd name="connsiteY74" fmla="*/ 134890 h 331788"/>
              <a:gd name="connsiteX75" fmla="*/ 134635 w 250819"/>
              <a:gd name="connsiteY75" fmla="*/ 138952 h 331788"/>
              <a:gd name="connsiteX76" fmla="*/ 135447 w 250819"/>
              <a:gd name="connsiteY76" fmla="*/ 139606 h 331788"/>
              <a:gd name="connsiteX77" fmla="*/ 145838 w 250819"/>
              <a:gd name="connsiteY77" fmla="*/ 136992 h 331788"/>
              <a:gd name="connsiteX78" fmla="*/ 147136 w 250819"/>
              <a:gd name="connsiteY78" fmla="*/ 136992 h 331788"/>
              <a:gd name="connsiteX79" fmla="*/ 156229 w 250819"/>
              <a:gd name="connsiteY79" fmla="*/ 133069 h 331788"/>
              <a:gd name="connsiteX80" fmla="*/ 95903 w 250819"/>
              <a:gd name="connsiteY80" fmla="*/ 133069 h 331788"/>
              <a:gd name="connsiteX81" fmla="*/ 104995 w 250819"/>
              <a:gd name="connsiteY81" fmla="*/ 136992 h 331788"/>
              <a:gd name="connsiteX82" fmla="*/ 115386 w 250819"/>
              <a:gd name="connsiteY82" fmla="*/ 139606 h 331788"/>
              <a:gd name="connsiteX83" fmla="*/ 121881 w 250819"/>
              <a:gd name="connsiteY83" fmla="*/ 134377 h 331788"/>
              <a:gd name="connsiteX84" fmla="*/ 122458 w 250819"/>
              <a:gd name="connsiteY84" fmla="*/ 134377 h 331788"/>
              <a:gd name="connsiteX85" fmla="*/ 122458 w 250819"/>
              <a:gd name="connsiteY85" fmla="*/ 142221 h 331788"/>
              <a:gd name="connsiteX86" fmla="*/ 123270 w 250819"/>
              <a:gd name="connsiteY86" fmla="*/ 142875 h 331788"/>
              <a:gd name="connsiteX87" fmla="*/ 125417 w 250819"/>
              <a:gd name="connsiteY87" fmla="*/ 144603 h 331788"/>
              <a:gd name="connsiteX88" fmla="*/ 122693 w 250819"/>
              <a:gd name="connsiteY88" fmla="*/ 146797 h 331788"/>
              <a:gd name="connsiteX89" fmla="*/ 121881 w 250819"/>
              <a:gd name="connsiteY89" fmla="*/ 147450 h 331788"/>
              <a:gd name="connsiteX90" fmla="*/ 110840 w 250819"/>
              <a:gd name="connsiteY90" fmla="*/ 150719 h 331788"/>
              <a:gd name="connsiteX91" fmla="*/ 102514 w 250819"/>
              <a:gd name="connsiteY91" fmla="*/ 147268 h 331788"/>
              <a:gd name="connsiteX92" fmla="*/ 98270 w 250819"/>
              <a:gd name="connsiteY92" fmla="*/ 135694 h 331788"/>
              <a:gd name="connsiteX93" fmla="*/ 93479 w 250819"/>
              <a:gd name="connsiteY93" fmla="*/ 134046 h 331788"/>
              <a:gd name="connsiteX94" fmla="*/ 125701 w 250819"/>
              <a:gd name="connsiteY94" fmla="*/ 74612 h 331788"/>
              <a:gd name="connsiteX95" fmla="*/ 130973 w 250819"/>
              <a:gd name="connsiteY95" fmla="*/ 79959 h 331788"/>
              <a:gd name="connsiteX96" fmla="*/ 125701 w 250819"/>
              <a:gd name="connsiteY96" fmla="*/ 85307 h 331788"/>
              <a:gd name="connsiteX97" fmla="*/ 113840 w 250819"/>
              <a:gd name="connsiteY97" fmla="*/ 85307 h 331788"/>
              <a:gd name="connsiteX98" fmla="*/ 101979 w 250819"/>
              <a:gd name="connsiteY98" fmla="*/ 89317 h 331788"/>
              <a:gd name="connsiteX99" fmla="*/ 92753 w 250819"/>
              <a:gd name="connsiteY99" fmla="*/ 94665 h 331788"/>
              <a:gd name="connsiteX100" fmla="*/ 83528 w 250819"/>
              <a:gd name="connsiteY100" fmla="*/ 102686 h 331788"/>
              <a:gd name="connsiteX101" fmla="*/ 76938 w 250819"/>
              <a:gd name="connsiteY101" fmla="*/ 110707 h 331788"/>
              <a:gd name="connsiteX102" fmla="*/ 71666 w 250819"/>
              <a:gd name="connsiteY102" fmla="*/ 121402 h 331788"/>
              <a:gd name="connsiteX103" fmla="*/ 65077 w 250819"/>
              <a:gd name="connsiteY103" fmla="*/ 124075 h 331788"/>
              <a:gd name="connsiteX104" fmla="*/ 62441 w 250819"/>
              <a:gd name="connsiteY104" fmla="*/ 117391 h 331788"/>
              <a:gd name="connsiteX105" fmla="*/ 67713 w 250819"/>
              <a:gd name="connsiteY105" fmla="*/ 105359 h 331788"/>
              <a:gd name="connsiteX106" fmla="*/ 76938 w 250819"/>
              <a:gd name="connsiteY106" fmla="*/ 94665 h 331788"/>
              <a:gd name="connsiteX107" fmla="*/ 87482 w 250819"/>
              <a:gd name="connsiteY107" fmla="*/ 86644 h 331788"/>
              <a:gd name="connsiteX108" fmla="*/ 98025 w 250819"/>
              <a:gd name="connsiteY108" fmla="*/ 79959 h 331788"/>
              <a:gd name="connsiteX109" fmla="*/ 111204 w 250819"/>
              <a:gd name="connsiteY109" fmla="*/ 75949 h 331788"/>
              <a:gd name="connsiteX110" fmla="*/ 125701 w 250819"/>
              <a:gd name="connsiteY110" fmla="*/ 74612 h 331788"/>
              <a:gd name="connsiteX111" fmla="*/ 243397 w 250819"/>
              <a:gd name="connsiteY111" fmla="*/ 69651 h 331788"/>
              <a:gd name="connsiteX112" fmla="*/ 250252 w 250819"/>
              <a:gd name="connsiteY112" fmla="*/ 71040 h 331788"/>
              <a:gd name="connsiteX113" fmla="*/ 248881 w 250819"/>
              <a:gd name="connsiteY113" fmla="*/ 79375 h 331788"/>
              <a:gd name="connsiteX114" fmla="*/ 229686 w 250819"/>
              <a:gd name="connsiteY114" fmla="*/ 89098 h 331788"/>
              <a:gd name="connsiteX115" fmla="*/ 222831 w 250819"/>
              <a:gd name="connsiteY115" fmla="*/ 87709 h 331788"/>
              <a:gd name="connsiteX116" fmla="*/ 224202 w 250819"/>
              <a:gd name="connsiteY116" fmla="*/ 80764 h 331788"/>
              <a:gd name="connsiteX117" fmla="*/ 243397 w 250819"/>
              <a:gd name="connsiteY117" fmla="*/ 69651 h 331788"/>
              <a:gd name="connsiteX118" fmla="*/ 8302 w 250819"/>
              <a:gd name="connsiteY118" fmla="*/ 69651 h 331788"/>
              <a:gd name="connsiteX119" fmla="*/ 25187 w 250819"/>
              <a:gd name="connsiteY119" fmla="*/ 80764 h 331788"/>
              <a:gd name="connsiteX120" fmla="*/ 26486 w 250819"/>
              <a:gd name="connsiteY120" fmla="*/ 87709 h 331788"/>
              <a:gd name="connsiteX121" fmla="*/ 19992 w 250819"/>
              <a:gd name="connsiteY121" fmla="*/ 89098 h 331788"/>
              <a:gd name="connsiteX122" fmla="*/ 3107 w 250819"/>
              <a:gd name="connsiteY122" fmla="*/ 79375 h 331788"/>
              <a:gd name="connsiteX123" fmla="*/ 509 w 250819"/>
              <a:gd name="connsiteY123" fmla="*/ 71040 h 331788"/>
              <a:gd name="connsiteX124" fmla="*/ 8302 w 250819"/>
              <a:gd name="connsiteY124" fmla="*/ 69651 h 331788"/>
              <a:gd name="connsiteX125" fmla="*/ 125417 w 250819"/>
              <a:gd name="connsiteY125" fmla="*/ 63500 h 331788"/>
              <a:gd name="connsiteX126" fmla="*/ 93769 w 250819"/>
              <a:gd name="connsiteY126" fmla="*/ 70097 h 331788"/>
              <a:gd name="connsiteX127" fmla="*/ 67396 w 250819"/>
              <a:gd name="connsiteY127" fmla="*/ 88568 h 331788"/>
              <a:gd name="connsiteX128" fmla="*/ 48935 w 250819"/>
              <a:gd name="connsiteY128" fmla="*/ 114955 h 331788"/>
              <a:gd name="connsiteX129" fmla="*/ 43660 w 250819"/>
              <a:gd name="connsiteY129" fmla="*/ 146619 h 331788"/>
              <a:gd name="connsiteX130" fmla="*/ 47616 w 250819"/>
              <a:gd name="connsiteY130" fmla="*/ 171686 h 331788"/>
              <a:gd name="connsiteX131" fmla="*/ 59484 w 250819"/>
              <a:gd name="connsiteY131" fmla="*/ 194115 h 331788"/>
              <a:gd name="connsiteX132" fmla="*/ 81901 w 250819"/>
              <a:gd name="connsiteY132" fmla="*/ 221821 h 331788"/>
              <a:gd name="connsiteX133" fmla="*/ 100362 w 250819"/>
              <a:gd name="connsiteY133" fmla="*/ 258763 h 331788"/>
              <a:gd name="connsiteX134" fmla="*/ 150471 w 250819"/>
              <a:gd name="connsiteY134" fmla="*/ 258763 h 331788"/>
              <a:gd name="connsiteX135" fmla="*/ 168932 w 250819"/>
              <a:gd name="connsiteY135" fmla="*/ 221821 h 331788"/>
              <a:gd name="connsiteX136" fmla="*/ 191349 w 250819"/>
              <a:gd name="connsiteY136" fmla="*/ 194115 h 331788"/>
              <a:gd name="connsiteX137" fmla="*/ 203217 w 250819"/>
              <a:gd name="connsiteY137" fmla="*/ 171686 h 331788"/>
              <a:gd name="connsiteX138" fmla="*/ 207173 w 250819"/>
              <a:gd name="connsiteY138" fmla="*/ 146619 h 331788"/>
              <a:gd name="connsiteX139" fmla="*/ 183437 w 250819"/>
              <a:gd name="connsiteY139" fmla="*/ 88568 h 331788"/>
              <a:gd name="connsiteX140" fmla="*/ 155746 w 250819"/>
              <a:gd name="connsiteY140" fmla="*/ 70097 h 331788"/>
              <a:gd name="connsiteX141" fmla="*/ 125417 w 250819"/>
              <a:gd name="connsiteY141" fmla="*/ 63500 h 331788"/>
              <a:gd name="connsiteX142" fmla="*/ 126210 w 250819"/>
              <a:gd name="connsiteY142" fmla="*/ 53975 h 331788"/>
              <a:gd name="connsiteX143" fmla="*/ 160409 w 250819"/>
              <a:gd name="connsiteY143" fmla="*/ 60540 h 331788"/>
              <a:gd name="connsiteX144" fmla="*/ 190663 w 250819"/>
              <a:gd name="connsiteY144" fmla="*/ 80237 h 331788"/>
              <a:gd name="connsiteX145" fmla="*/ 218285 w 250819"/>
              <a:gd name="connsiteY145" fmla="*/ 145893 h 331788"/>
              <a:gd name="connsiteX146" fmla="*/ 213024 w 250819"/>
              <a:gd name="connsiteY146" fmla="*/ 173469 h 331788"/>
              <a:gd name="connsiteX147" fmla="*/ 199870 w 250819"/>
              <a:gd name="connsiteY147" fmla="*/ 199731 h 331788"/>
              <a:gd name="connsiteX148" fmla="*/ 177509 w 250819"/>
              <a:gd name="connsiteY148" fmla="*/ 227307 h 331788"/>
              <a:gd name="connsiteX149" fmla="*/ 161725 w 250819"/>
              <a:gd name="connsiteY149" fmla="*/ 261448 h 331788"/>
              <a:gd name="connsiteX150" fmla="*/ 156463 w 250819"/>
              <a:gd name="connsiteY150" fmla="*/ 266700 h 331788"/>
              <a:gd name="connsiteX151" fmla="*/ 95957 w 250819"/>
              <a:gd name="connsiteY151" fmla="*/ 266700 h 331788"/>
              <a:gd name="connsiteX152" fmla="*/ 90695 w 250819"/>
              <a:gd name="connsiteY152" fmla="*/ 261448 h 331788"/>
              <a:gd name="connsiteX153" fmla="*/ 74911 w 250819"/>
              <a:gd name="connsiteY153" fmla="*/ 227307 h 331788"/>
              <a:gd name="connsiteX154" fmla="*/ 51235 w 250819"/>
              <a:gd name="connsiteY154" fmla="*/ 199731 h 331788"/>
              <a:gd name="connsiteX155" fmla="*/ 38081 w 250819"/>
              <a:gd name="connsiteY155" fmla="*/ 173469 h 331788"/>
              <a:gd name="connsiteX156" fmla="*/ 34135 w 250819"/>
              <a:gd name="connsiteY156" fmla="*/ 145893 h 331788"/>
              <a:gd name="connsiteX157" fmla="*/ 40712 w 250819"/>
              <a:gd name="connsiteY157" fmla="*/ 110439 h 331788"/>
              <a:gd name="connsiteX158" fmla="*/ 60442 w 250819"/>
              <a:gd name="connsiteY158" fmla="*/ 80237 h 331788"/>
              <a:gd name="connsiteX159" fmla="*/ 90695 w 250819"/>
              <a:gd name="connsiteY159" fmla="*/ 60540 h 331788"/>
              <a:gd name="connsiteX160" fmla="*/ 126210 w 250819"/>
              <a:gd name="connsiteY160" fmla="*/ 53975 h 331788"/>
              <a:gd name="connsiteX161" fmla="*/ 196901 w 250819"/>
              <a:gd name="connsiteY161" fmla="*/ 20349 h 331788"/>
              <a:gd name="connsiteX162" fmla="*/ 199516 w 250819"/>
              <a:gd name="connsiteY162" fmla="*/ 26843 h 331788"/>
              <a:gd name="connsiteX163" fmla="*/ 189057 w 250819"/>
              <a:gd name="connsiteY163" fmla="*/ 43728 h 331788"/>
              <a:gd name="connsiteX164" fmla="*/ 182520 w 250819"/>
              <a:gd name="connsiteY164" fmla="*/ 46326 h 331788"/>
              <a:gd name="connsiteX165" fmla="*/ 179905 w 250819"/>
              <a:gd name="connsiteY165" fmla="*/ 38533 h 331788"/>
              <a:gd name="connsiteX166" fmla="*/ 190364 w 250819"/>
              <a:gd name="connsiteY166" fmla="*/ 21648 h 331788"/>
              <a:gd name="connsiteX167" fmla="*/ 196901 w 250819"/>
              <a:gd name="connsiteY167" fmla="*/ 20349 h 331788"/>
              <a:gd name="connsiteX168" fmla="*/ 52788 w 250819"/>
              <a:gd name="connsiteY168" fmla="*/ 20349 h 331788"/>
              <a:gd name="connsiteX169" fmla="*/ 61123 w 250819"/>
              <a:gd name="connsiteY169" fmla="*/ 21648 h 331788"/>
              <a:gd name="connsiteX170" fmla="*/ 70846 w 250819"/>
              <a:gd name="connsiteY170" fmla="*/ 38533 h 331788"/>
              <a:gd name="connsiteX171" fmla="*/ 69457 w 250819"/>
              <a:gd name="connsiteY171" fmla="*/ 46326 h 331788"/>
              <a:gd name="connsiteX172" fmla="*/ 61123 w 250819"/>
              <a:gd name="connsiteY172" fmla="*/ 43728 h 331788"/>
              <a:gd name="connsiteX173" fmla="*/ 51399 w 250819"/>
              <a:gd name="connsiteY173" fmla="*/ 26843 h 331788"/>
              <a:gd name="connsiteX174" fmla="*/ 52788 w 250819"/>
              <a:gd name="connsiteY174" fmla="*/ 20349 h 331788"/>
              <a:gd name="connsiteX175" fmla="*/ 125417 w 250819"/>
              <a:gd name="connsiteY175" fmla="*/ 0 h 331788"/>
              <a:gd name="connsiteX176" fmla="*/ 130973 w 250819"/>
              <a:gd name="connsiteY176" fmla="*/ 5246 h 331788"/>
              <a:gd name="connsiteX177" fmla="*/ 130973 w 250819"/>
              <a:gd name="connsiteY177" fmla="*/ 24917 h 331788"/>
              <a:gd name="connsiteX178" fmla="*/ 125417 w 250819"/>
              <a:gd name="connsiteY178" fmla="*/ 30163 h 331788"/>
              <a:gd name="connsiteX179" fmla="*/ 119860 w 250819"/>
              <a:gd name="connsiteY179" fmla="*/ 24917 h 331788"/>
              <a:gd name="connsiteX180" fmla="*/ 119860 w 250819"/>
              <a:gd name="connsiteY180" fmla="*/ 5246 h 331788"/>
              <a:gd name="connsiteX181" fmla="*/ 125417 w 250819"/>
              <a:gd name="connsiteY18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250819" h="331788">
                <a:moveTo>
                  <a:pt x="109181" y="320675"/>
                </a:moveTo>
                <a:cubicBezTo>
                  <a:pt x="141652" y="320675"/>
                  <a:pt x="141652" y="320675"/>
                  <a:pt x="141652" y="320675"/>
                </a:cubicBezTo>
                <a:cubicBezTo>
                  <a:pt x="145549" y="320675"/>
                  <a:pt x="146848" y="323453"/>
                  <a:pt x="146848" y="326232"/>
                </a:cubicBezTo>
                <a:cubicBezTo>
                  <a:pt x="146848" y="329010"/>
                  <a:pt x="145549" y="331788"/>
                  <a:pt x="141652" y="331788"/>
                </a:cubicBezTo>
                <a:lnTo>
                  <a:pt x="109181" y="331788"/>
                </a:lnTo>
                <a:cubicBezTo>
                  <a:pt x="106583" y="331788"/>
                  <a:pt x="103985" y="329010"/>
                  <a:pt x="103985" y="326232"/>
                </a:cubicBezTo>
                <a:cubicBezTo>
                  <a:pt x="103985" y="323453"/>
                  <a:pt x="106583" y="320675"/>
                  <a:pt x="109181" y="320675"/>
                </a:cubicBezTo>
                <a:close/>
                <a:moveTo>
                  <a:pt x="102804" y="300037"/>
                </a:moveTo>
                <a:cubicBezTo>
                  <a:pt x="148029" y="300037"/>
                  <a:pt x="148029" y="300037"/>
                  <a:pt x="148029" y="300037"/>
                </a:cubicBezTo>
                <a:cubicBezTo>
                  <a:pt x="151906" y="300037"/>
                  <a:pt x="153198" y="302815"/>
                  <a:pt x="153198" y="305594"/>
                </a:cubicBezTo>
                <a:cubicBezTo>
                  <a:pt x="153198" y="308372"/>
                  <a:pt x="151906" y="311150"/>
                  <a:pt x="148029" y="311150"/>
                </a:cubicBezTo>
                <a:lnTo>
                  <a:pt x="102804" y="311150"/>
                </a:lnTo>
                <a:cubicBezTo>
                  <a:pt x="100219" y="311150"/>
                  <a:pt x="97635" y="308372"/>
                  <a:pt x="97635" y="305594"/>
                </a:cubicBezTo>
                <a:cubicBezTo>
                  <a:pt x="97635" y="302815"/>
                  <a:pt x="100219" y="300037"/>
                  <a:pt x="102804" y="300037"/>
                </a:cubicBezTo>
                <a:close/>
                <a:moveTo>
                  <a:pt x="94970" y="280987"/>
                </a:moveTo>
                <a:cubicBezTo>
                  <a:pt x="155594" y="280987"/>
                  <a:pt x="155594" y="280987"/>
                  <a:pt x="155594" y="280987"/>
                </a:cubicBezTo>
                <a:cubicBezTo>
                  <a:pt x="158230" y="280987"/>
                  <a:pt x="159548" y="282348"/>
                  <a:pt x="159548" y="286430"/>
                </a:cubicBezTo>
                <a:cubicBezTo>
                  <a:pt x="159548" y="289151"/>
                  <a:pt x="158230" y="290512"/>
                  <a:pt x="155594" y="290512"/>
                </a:cubicBezTo>
                <a:lnTo>
                  <a:pt x="94970" y="290512"/>
                </a:lnTo>
                <a:cubicBezTo>
                  <a:pt x="92334" y="290512"/>
                  <a:pt x="89698" y="289151"/>
                  <a:pt x="89698" y="286430"/>
                </a:cubicBezTo>
                <a:cubicBezTo>
                  <a:pt x="89698" y="282348"/>
                  <a:pt x="92334" y="280987"/>
                  <a:pt x="94970" y="280987"/>
                </a:cubicBezTo>
                <a:close/>
                <a:moveTo>
                  <a:pt x="61917" y="138112"/>
                </a:moveTo>
                <a:cubicBezTo>
                  <a:pt x="65886" y="138112"/>
                  <a:pt x="67208" y="140817"/>
                  <a:pt x="67208" y="143521"/>
                </a:cubicBezTo>
                <a:cubicBezTo>
                  <a:pt x="67208" y="147578"/>
                  <a:pt x="68531" y="151635"/>
                  <a:pt x="68531" y="155692"/>
                </a:cubicBezTo>
                <a:cubicBezTo>
                  <a:pt x="69854" y="159749"/>
                  <a:pt x="71177" y="162454"/>
                  <a:pt x="72500" y="166511"/>
                </a:cubicBezTo>
                <a:cubicBezTo>
                  <a:pt x="73823" y="169216"/>
                  <a:pt x="72500" y="171920"/>
                  <a:pt x="69854" y="173273"/>
                </a:cubicBezTo>
                <a:cubicBezTo>
                  <a:pt x="67208" y="174625"/>
                  <a:pt x="63240" y="173273"/>
                  <a:pt x="63240" y="170568"/>
                </a:cubicBezTo>
                <a:cubicBezTo>
                  <a:pt x="60594" y="166511"/>
                  <a:pt x="59271" y="162454"/>
                  <a:pt x="59271" y="157045"/>
                </a:cubicBezTo>
                <a:cubicBezTo>
                  <a:pt x="57948" y="152988"/>
                  <a:pt x="57948" y="147578"/>
                  <a:pt x="57948" y="143521"/>
                </a:cubicBezTo>
                <a:cubicBezTo>
                  <a:pt x="57948" y="140817"/>
                  <a:pt x="59271" y="138112"/>
                  <a:pt x="61917" y="138112"/>
                </a:cubicBezTo>
                <a:close/>
                <a:moveTo>
                  <a:pt x="161737" y="137338"/>
                </a:moveTo>
                <a:lnTo>
                  <a:pt x="162967" y="140936"/>
                </a:lnTo>
                <a:cubicBezTo>
                  <a:pt x="152221" y="157974"/>
                  <a:pt x="146848" y="171081"/>
                  <a:pt x="144161" y="185497"/>
                </a:cubicBezTo>
                <a:cubicBezTo>
                  <a:pt x="141474" y="201225"/>
                  <a:pt x="140131" y="216952"/>
                  <a:pt x="140131" y="239233"/>
                </a:cubicBezTo>
                <a:cubicBezTo>
                  <a:pt x="140131" y="241854"/>
                  <a:pt x="137445" y="244475"/>
                  <a:pt x="134758" y="244475"/>
                </a:cubicBezTo>
                <a:cubicBezTo>
                  <a:pt x="132072" y="244475"/>
                  <a:pt x="129385" y="241854"/>
                  <a:pt x="129385" y="239233"/>
                </a:cubicBezTo>
                <a:cubicBezTo>
                  <a:pt x="129385" y="216952"/>
                  <a:pt x="130728" y="199914"/>
                  <a:pt x="133415" y="184187"/>
                </a:cubicBezTo>
                <a:cubicBezTo>
                  <a:pt x="135430" y="176323"/>
                  <a:pt x="137780" y="168459"/>
                  <a:pt x="140971" y="160432"/>
                </a:cubicBezTo>
                <a:lnTo>
                  <a:pt x="147499" y="147608"/>
                </a:lnTo>
                <a:lnTo>
                  <a:pt x="151033" y="146143"/>
                </a:lnTo>
                <a:cubicBezTo>
                  <a:pt x="153631" y="144836"/>
                  <a:pt x="156229" y="143528"/>
                  <a:pt x="158826" y="142221"/>
                </a:cubicBezTo>
                <a:close/>
                <a:moveTo>
                  <a:pt x="89991" y="137150"/>
                </a:moveTo>
                <a:lnTo>
                  <a:pt x="92007" y="142221"/>
                </a:lnTo>
                <a:cubicBezTo>
                  <a:pt x="94604" y="143528"/>
                  <a:pt x="97202" y="144836"/>
                  <a:pt x="99800" y="146143"/>
                </a:cubicBezTo>
                <a:lnTo>
                  <a:pt x="102514" y="147268"/>
                </a:lnTo>
                <a:lnTo>
                  <a:pt x="116050" y="184187"/>
                </a:lnTo>
                <a:cubicBezTo>
                  <a:pt x="118590" y="199914"/>
                  <a:pt x="119860" y="216952"/>
                  <a:pt x="119860" y="239233"/>
                </a:cubicBezTo>
                <a:cubicBezTo>
                  <a:pt x="119860" y="241854"/>
                  <a:pt x="117320" y="244475"/>
                  <a:pt x="114780" y="244475"/>
                </a:cubicBezTo>
                <a:cubicBezTo>
                  <a:pt x="112240" y="244475"/>
                  <a:pt x="109700" y="241854"/>
                  <a:pt x="109700" y="239233"/>
                </a:cubicBezTo>
                <a:cubicBezTo>
                  <a:pt x="109700" y="216952"/>
                  <a:pt x="109700" y="201225"/>
                  <a:pt x="105890" y="185497"/>
                </a:cubicBezTo>
                <a:cubicBezTo>
                  <a:pt x="103350" y="171081"/>
                  <a:pt x="98270" y="157974"/>
                  <a:pt x="89380" y="140936"/>
                </a:cubicBezTo>
                <a:close/>
                <a:moveTo>
                  <a:pt x="90285" y="135331"/>
                </a:moveTo>
                <a:lnTo>
                  <a:pt x="89991" y="137150"/>
                </a:lnTo>
                <a:lnTo>
                  <a:pt x="89409" y="135684"/>
                </a:lnTo>
                <a:close/>
                <a:moveTo>
                  <a:pt x="160925" y="134960"/>
                </a:moveTo>
                <a:lnTo>
                  <a:pt x="162723" y="135684"/>
                </a:lnTo>
                <a:lnTo>
                  <a:pt x="161737" y="137338"/>
                </a:lnTo>
                <a:close/>
                <a:moveTo>
                  <a:pt x="128952" y="134377"/>
                </a:moveTo>
                <a:lnTo>
                  <a:pt x="129674" y="134377"/>
                </a:lnTo>
                <a:lnTo>
                  <a:pt x="129589" y="134890"/>
                </a:lnTo>
                <a:close/>
                <a:moveTo>
                  <a:pt x="160280" y="133073"/>
                </a:moveTo>
                <a:lnTo>
                  <a:pt x="160925" y="134960"/>
                </a:lnTo>
                <a:lnTo>
                  <a:pt x="158227" y="133874"/>
                </a:lnTo>
                <a:close/>
                <a:moveTo>
                  <a:pt x="90650" y="133073"/>
                </a:moveTo>
                <a:lnTo>
                  <a:pt x="93479" y="134046"/>
                </a:lnTo>
                <a:lnTo>
                  <a:pt x="90285" y="135331"/>
                </a:lnTo>
                <a:close/>
                <a:moveTo>
                  <a:pt x="156229" y="133069"/>
                </a:moveTo>
                <a:lnTo>
                  <a:pt x="158227" y="133874"/>
                </a:lnTo>
                <a:lnTo>
                  <a:pt x="153564" y="135694"/>
                </a:lnTo>
                <a:lnTo>
                  <a:pt x="147499" y="147608"/>
                </a:lnTo>
                <a:lnTo>
                  <a:pt x="139993" y="150719"/>
                </a:lnTo>
                <a:cubicBezTo>
                  <a:pt x="136421" y="151372"/>
                  <a:pt x="132849" y="150719"/>
                  <a:pt x="128952" y="147450"/>
                </a:cubicBezTo>
                <a:lnTo>
                  <a:pt x="125417" y="144603"/>
                </a:lnTo>
                <a:lnTo>
                  <a:pt x="128375" y="142221"/>
                </a:lnTo>
                <a:lnTo>
                  <a:pt x="129589" y="134890"/>
                </a:lnTo>
                <a:lnTo>
                  <a:pt x="134635" y="138952"/>
                </a:lnTo>
                <a:cubicBezTo>
                  <a:pt x="135447" y="139606"/>
                  <a:pt x="135447" y="139606"/>
                  <a:pt x="135447" y="139606"/>
                </a:cubicBezTo>
                <a:cubicBezTo>
                  <a:pt x="138044" y="140914"/>
                  <a:pt x="141941" y="139606"/>
                  <a:pt x="145838" y="136992"/>
                </a:cubicBezTo>
                <a:cubicBezTo>
                  <a:pt x="147136" y="136992"/>
                  <a:pt x="147136" y="136992"/>
                  <a:pt x="147136" y="136992"/>
                </a:cubicBezTo>
                <a:cubicBezTo>
                  <a:pt x="149734" y="135684"/>
                  <a:pt x="152332" y="134377"/>
                  <a:pt x="156229" y="133069"/>
                </a:cubicBezTo>
                <a:close/>
                <a:moveTo>
                  <a:pt x="95903" y="133069"/>
                </a:moveTo>
                <a:cubicBezTo>
                  <a:pt x="98501" y="134377"/>
                  <a:pt x="102398" y="135684"/>
                  <a:pt x="104995" y="136992"/>
                </a:cubicBezTo>
                <a:cubicBezTo>
                  <a:pt x="108892" y="139606"/>
                  <a:pt x="112789" y="140914"/>
                  <a:pt x="115386" y="139606"/>
                </a:cubicBezTo>
                <a:cubicBezTo>
                  <a:pt x="121881" y="134377"/>
                  <a:pt x="121881" y="134377"/>
                  <a:pt x="121881" y="134377"/>
                </a:cubicBezTo>
                <a:lnTo>
                  <a:pt x="122458" y="134377"/>
                </a:lnTo>
                <a:cubicBezTo>
                  <a:pt x="119860" y="136992"/>
                  <a:pt x="121159" y="139606"/>
                  <a:pt x="122458" y="142221"/>
                </a:cubicBezTo>
                <a:cubicBezTo>
                  <a:pt x="122458" y="142221"/>
                  <a:pt x="122458" y="142221"/>
                  <a:pt x="123270" y="142875"/>
                </a:cubicBezTo>
                <a:lnTo>
                  <a:pt x="125417" y="144603"/>
                </a:lnTo>
                <a:lnTo>
                  <a:pt x="122693" y="146797"/>
                </a:lnTo>
                <a:cubicBezTo>
                  <a:pt x="121881" y="147450"/>
                  <a:pt x="121881" y="147450"/>
                  <a:pt x="121881" y="147450"/>
                </a:cubicBezTo>
                <a:cubicBezTo>
                  <a:pt x="117984" y="150719"/>
                  <a:pt x="114412" y="151372"/>
                  <a:pt x="110840" y="150719"/>
                </a:cubicBezTo>
                <a:lnTo>
                  <a:pt x="102514" y="147268"/>
                </a:lnTo>
                <a:lnTo>
                  <a:pt x="98270" y="135694"/>
                </a:lnTo>
                <a:lnTo>
                  <a:pt x="93479" y="134046"/>
                </a:lnTo>
                <a:close/>
                <a:moveTo>
                  <a:pt x="125701" y="74612"/>
                </a:moveTo>
                <a:cubicBezTo>
                  <a:pt x="128337" y="74612"/>
                  <a:pt x="130973" y="75949"/>
                  <a:pt x="130973" y="79959"/>
                </a:cubicBezTo>
                <a:cubicBezTo>
                  <a:pt x="130973" y="82633"/>
                  <a:pt x="128337" y="85307"/>
                  <a:pt x="125701" y="85307"/>
                </a:cubicBezTo>
                <a:cubicBezTo>
                  <a:pt x="121748" y="85307"/>
                  <a:pt x="117794" y="85307"/>
                  <a:pt x="113840" y="85307"/>
                </a:cubicBezTo>
                <a:cubicBezTo>
                  <a:pt x="109886" y="86644"/>
                  <a:pt x="105932" y="87981"/>
                  <a:pt x="101979" y="89317"/>
                </a:cubicBezTo>
                <a:cubicBezTo>
                  <a:pt x="99343" y="90654"/>
                  <a:pt x="95389" y="91991"/>
                  <a:pt x="92753" y="94665"/>
                </a:cubicBezTo>
                <a:cubicBezTo>
                  <a:pt x="90117" y="97338"/>
                  <a:pt x="86164" y="98675"/>
                  <a:pt x="83528" y="102686"/>
                </a:cubicBezTo>
                <a:cubicBezTo>
                  <a:pt x="80892" y="105359"/>
                  <a:pt x="79574" y="108033"/>
                  <a:pt x="76938" y="110707"/>
                </a:cubicBezTo>
                <a:cubicBezTo>
                  <a:pt x="74302" y="113381"/>
                  <a:pt x="72984" y="117391"/>
                  <a:pt x="71666" y="121402"/>
                </a:cubicBezTo>
                <a:cubicBezTo>
                  <a:pt x="70349" y="124075"/>
                  <a:pt x="67713" y="125412"/>
                  <a:pt x="65077" y="124075"/>
                </a:cubicBezTo>
                <a:cubicBezTo>
                  <a:pt x="62441" y="122738"/>
                  <a:pt x="61123" y="120065"/>
                  <a:pt x="62441" y="117391"/>
                </a:cubicBezTo>
                <a:cubicBezTo>
                  <a:pt x="63759" y="112044"/>
                  <a:pt x="66395" y="108033"/>
                  <a:pt x="67713" y="105359"/>
                </a:cubicBezTo>
                <a:cubicBezTo>
                  <a:pt x="70349" y="101349"/>
                  <a:pt x="72984" y="97338"/>
                  <a:pt x="76938" y="94665"/>
                </a:cubicBezTo>
                <a:cubicBezTo>
                  <a:pt x="79574" y="91991"/>
                  <a:pt x="83528" y="87981"/>
                  <a:pt x="87482" y="86644"/>
                </a:cubicBezTo>
                <a:cubicBezTo>
                  <a:pt x="90117" y="83970"/>
                  <a:pt x="94071" y="81296"/>
                  <a:pt x="98025" y="79959"/>
                </a:cubicBezTo>
                <a:cubicBezTo>
                  <a:pt x="103297" y="77286"/>
                  <a:pt x="107250" y="75949"/>
                  <a:pt x="111204" y="75949"/>
                </a:cubicBezTo>
                <a:cubicBezTo>
                  <a:pt x="116476" y="74612"/>
                  <a:pt x="120430" y="74612"/>
                  <a:pt x="125701" y="74612"/>
                </a:cubicBezTo>
                <a:close/>
                <a:moveTo>
                  <a:pt x="243397" y="69651"/>
                </a:moveTo>
                <a:cubicBezTo>
                  <a:pt x="246139" y="68262"/>
                  <a:pt x="248881" y="69651"/>
                  <a:pt x="250252" y="71040"/>
                </a:cubicBezTo>
                <a:cubicBezTo>
                  <a:pt x="251623" y="73818"/>
                  <a:pt x="250252" y="77986"/>
                  <a:pt x="248881" y="79375"/>
                </a:cubicBezTo>
                <a:lnTo>
                  <a:pt x="229686" y="89098"/>
                </a:lnTo>
                <a:cubicBezTo>
                  <a:pt x="226944" y="90487"/>
                  <a:pt x="224202" y="90487"/>
                  <a:pt x="222831" y="87709"/>
                </a:cubicBezTo>
                <a:cubicBezTo>
                  <a:pt x="221460" y="84931"/>
                  <a:pt x="222831" y="82153"/>
                  <a:pt x="224202" y="80764"/>
                </a:cubicBezTo>
                <a:cubicBezTo>
                  <a:pt x="243397" y="69651"/>
                  <a:pt x="243397" y="69651"/>
                  <a:pt x="243397" y="69651"/>
                </a:cubicBezTo>
                <a:close/>
                <a:moveTo>
                  <a:pt x="8302" y="69651"/>
                </a:moveTo>
                <a:lnTo>
                  <a:pt x="25187" y="80764"/>
                </a:lnTo>
                <a:cubicBezTo>
                  <a:pt x="27785" y="82153"/>
                  <a:pt x="27785" y="84931"/>
                  <a:pt x="26486" y="87709"/>
                </a:cubicBezTo>
                <a:cubicBezTo>
                  <a:pt x="25187" y="90487"/>
                  <a:pt x="22590" y="90487"/>
                  <a:pt x="19992" y="89098"/>
                </a:cubicBezTo>
                <a:cubicBezTo>
                  <a:pt x="3107" y="79375"/>
                  <a:pt x="3107" y="79375"/>
                  <a:pt x="3107" y="79375"/>
                </a:cubicBezTo>
                <a:cubicBezTo>
                  <a:pt x="509" y="77986"/>
                  <a:pt x="-790" y="73818"/>
                  <a:pt x="509" y="71040"/>
                </a:cubicBezTo>
                <a:cubicBezTo>
                  <a:pt x="3107" y="69651"/>
                  <a:pt x="5704" y="68262"/>
                  <a:pt x="8302" y="69651"/>
                </a:cubicBezTo>
                <a:close/>
                <a:moveTo>
                  <a:pt x="125417" y="63500"/>
                </a:moveTo>
                <a:cubicBezTo>
                  <a:pt x="113549" y="63500"/>
                  <a:pt x="102999" y="66139"/>
                  <a:pt x="93769" y="70097"/>
                </a:cubicBezTo>
                <a:cubicBezTo>
                  <a:pt x="83220" y="74055"/>
                  <a:pt x="75308" y="80652"/>
                  <a:pt x="67396" y="88568"/>
                </a:cubicBezTo>
                <a:cubicBezTo>
                  <a:pt x="59484" y="95164"/>
                  <a:pt x="54209" y="104400"/>
                  <a:pt x="48935" y="114955"/>
                </a:cubicBezTo>
                <a:cubicBezTo>
                  <a:pt x="44979" y="124190"/>
                  <a:pt x="43660" y="134745"/>
                  <a:pt x="43660" y="146619"/>
                </a:cubicBezTo>
                <a:cubicBezTo>
                  <a:pt x="43660" y="154535"/>
                  <a:pt x="44979" y="163770"/>
                  <a:pt x="47616" y="171686"/>
                </a:cubicBezTo>
                <a:cubicBezTo>
                  <a:pt x="50253" y="179602"/>
                  <a:pt x="54209" y="187519"/>
                  <a:pt x="59484" y="194115"/>
                </a:cubicBezTo>
                <a:cubicBezTo>
                  <a:pt x="68714" y="207309"/>
                  <a:pt x="75308" y="215225"/>
                  <a:pt x="81901" y="221821"/>
                </a:cubicBezTo>
                <a:cubicBezTo>
                  <a:pt x="93769" y="235015"/>
                  <a:pt x="99043" y="241612"/>
                  <a:pt x="100362" y="258763"/>
                </a:cubicBezTo>
                <a:cubicBezTo>
                  <a:pt x="150471" y="258763"/>
                  <a:pt x="150471" y="258763"/>
                  <a:pt x="150471" y="258763"/>
                </a:cubicBezTo>
                <a:cubicBezTo>
                  <a:pt x="151790" y="240292"/>
                  <a:pt x="157064" y="235015"/>
                  <a:pt x="168932" y="221821"/>
                </a:cubicBezTo>
                <a:cubicBezTo>
                  <a:pt x="174207" y="215225"/>
                  <a:pt x="182119" y="207309"/>
                  <a:pt x="191349" y="194115"/>
                </a:cubicBezTo>
                <a:cubicBezTo>
                  <a:pt x="196624" y="187519"/>
                  <a:pt x="200580" y="179602"/>
                  <a:pt x="203217" y="171686"/>
                </a:cubicBezTo>
                <a:cubicBezTo>
                  <a:pt x="205854" y="163770"/>
                  <a:pt x="207173" y="154535"/>
                  <a:pt x="207173" y="146619"/>
                </a:cubicBezTo>
                <a:cubicBezTo>
                  <a:pt x="207173" y="122871"/>
                  <a:pt x="197942" y="103080"/>
                  <a:pt x="183437" y="88568"/>
                </a:cubicBezTo>
                <a:cubicBezTo>
                  <a:pt x="175525" y="80652"/>
                  <a:pt x="166295" y="74055"/>
                  <a:pt x="155746" y="70097"/>
                </a:cubicBezTo>
                <a:cubicBezTo>
                  <a:pt x="146515" y="66139"/>
                  <a:pt x="135966" y="63500"/>
                  <a:pt x="125417" y="63500"/>
                </a:cubicBezTo>
                <a:close/>
                <a:moveTo>
                  <a:pt x="126210" y="53975"/>
                </a:moveTo>
                <a:cubicBezTo>
                  <a:pt x="138048" y="53975"/>
                  <a:pt x="149886" y="56601"/>
                  <a:pt x="160409" y="60540"/>
                </a:cubicBezTo>
                <a:cubicBezTo>
                  <a:pt x="172248" y="64480"/>
                  <a:pt x="182770" y="72359"/>
                  <a:pt x="190663" y="80237"/>
                </a:cubicBezTo>
                <a:cubicBezTo>
                  <a:pt x="207762" y="97308"/>
                  <a:pt x="218285" y="119631"/>
                  <a:pt x="218285" y="145893"/>
                </a:cubicBezTo>
                <a:cubicBezTo>
                  <a:pt x="218285" y="155085"/>
                  <a:pt x="215654" y="164277"/>
                  <a:pt x="213024" y="173469"/>
                </a:cubicBezTo>
                <a:cubicBezTo>
                  <a:pt x="210393" y="182661"/>
                  <a:pt x="206447" y="191852"/>
                  <a:pt x="199870" y="199731"/>
                </a:cubicBezTo>
                <a:cubicBezTo>
                  <a:pt x="190663" y="212862"/>
                  <a:pt x="182770" y="220741"/>
                  <a:pt x="177509" y="227307"/>
                </a:cubicBezTo>
                <a:cubicBezTo>
                  <a:pt x="165671" y="239125"/>
                  <a:pt x="161725" y="244377"/>
                  <a:pt x="161725" y="261448"/>
                </a:cubicBezTo>
                <a:cubicBezTo>
                  <a:pt x="161725" y="265387"/>
                  <a:pt x="159094" y="266700"/>
                  <a:pt x="156463" y="266700"/>
                </a:cubicBezTo>
                <a:cubicBezTo>
                  <a:pt x="95957" y="266700"/>
                  <a:pt x="95957" y="266700"/>
                  <a:pt x="95957" y="266700"/>
                </a:cubicBezTo>
                <a:cubicBezTo>
                  <a:pt x="93326" y="266700"/>
                  <a:pt x="90695" y="265387"/>
                  <a:pt x="90695" y="261448"/>
                </a:cubicBezTo>
                <a:cubicBezTo>
                  <a:pt x="90695" y="244377"/>
                  <a:pt x="85434" y="239125"/>
                  <a:pt x="74911" y="227307"/>
                </a:cubicBezTo>
                <a:cubicBezTo>
                  <a:pt x="69650" y="220741"/>
                  <a:pt x="61758" y="212862"/>
                  <a:pt x="51235" y="199731"/>
                </a:cubicBezTo>
                <a:cubicBezTo>
                  <a:pt x="45973" y="191852"/>
                  <a:pt x="40712" y="182661"/>
                  <a:pt x="38081" y="173469"/>
                </a:cubicBezTo>
                <a:cubicBezTo>
                  <a:pt x="35450" y="164277"/>
                  <a:pt x="34135" y="155085"/>
                  <a:pt x="34135" y="145893"/>
                </a:cubicBezTo>
                <a:cubicBezTo>
                  <a:pt x="34135" y="132762"/>
                  <a:pt x="36766" y="120944"/>
                  <a:pt x="40712" y="110439"/>
                </a:cubicBezTo>
                <a:cubicBezTo>
                  <a:pt x="45973" y="98621"/>
                  <a:pt x="52550" y="88116"/>
                  <a:pt x="60442" y="80237"/>
                </a:cubicBezTo>
                <a:cubicBezTo>
                  <a:pt x="69650" y="72359"/>
                  <a:pt x="78857" y="65793"/>
                  <a:pt x="90695" y="60540"/>
                </a:cubicBezTo>
                <a:cubicBezTo>
                  <a:pt x="101218" y="56601"/>
                  <a:pt x="113056" y="53975"/>
                  <a:pt x="126210" y="53975"/>
                </a:cubicBezTo>
                <a:close/>
                <a:moveTo>
                  <a:pt x="196901" y="20349"/>
                </a:moveTo>
                <a:cubicBezTo>
                  <a:pt x="199516" y="21648"/>
                  <a:pt x="200823" y="24245"/>
                  <a:pt x="199516" y="26843"/>
                </a:cubicBezTo>
                <a:lnTo>
                  <a:pt x="189057" y="43728"/>
                </a:lnTo>
                <a:cubicBezTo>
                  <a:pt x="187749" y="46326"/>
                  <a:pt x="183827" y="47625"/>
                  <a:pt x="182520" y="46326"/>
                </a:cubicBezTo>
                <a:cubicBezTo>
                  <a:pt x="179905" y="45027"/>
                  <a:pt x="178598" y="41131"/>
                  <a:pt x="179905" y="38533"/>
                </a:cubicBezTo>
                <a:cubicBezTo>
                  <a:pt x="190364" y="21648"/>
                  <a:pt x="190364" y="21648"/>
                  <a:pt x="190364" y="21648"/>
                </a:cubicBezTo>
                <a:cubicBezTo>
                  <a:pt x="191672" y="19050"/>
                  <a:pt x="194286" y="19050"/>
                  <a:pt x="196901" y="20349"/>
                </a:cubicBezTo>
                <a:close/>
                <a:moveTo>
                  <a:pt x="52788" y="20349"/>
                </a:moveTo>
                <a:cubicBezTo>
                  <a:pt x="55566" y="19050"/>
                  <a:pt x="59733" y="19050"/>
                  <a:pt x="61123" y="21648"/>
                </a:cubicBezTo>
                <a:lnTo>
                  <a:pt x="70846" y="38533"/>
                </a:lnTo>
                <a:cubicBezTo>
                  <a:pt x="72235" y="41131"/>
                  <a:pt x="72235" y="45027"/>
                  <a:pt x="69457" y="46326"/>
                </a:cubicBezTo>
                <a:cubicBezTo>
                  <a:pt x="66679" y="47625"/>
                  <a:pt x="63901" y="46326"/>
                  <a:pt x="61123" y="43728"/>
                </a:cubicBezTo>
                <a:cubicBezTo>
                  <a:pt x="51399" y="26843"/>
                  <a:pt x="51399" y="26843"/>
                  <a:pt x="51399" y="26843"/>
                </a:cubicBezTo>
                <a:cubicBezTo>
                  <a:pt x="50010" y="24245"/>
                  <a:pt x="50010" y="21648"/>
                  <a:pt x="52788" y="20349"/>
                </a:cubicBezTo>
                <a:close/>
                <a:moveTo>
                  <a:pt x="125417" y="0"/>
                </a:moveTo>
                <a:cubicBezTo>
                  <a:pt x="128195" y="0"/>
                  <a:pt x="130973" y="2623"/>
                  <a:pt x="130973" y="5246"/>
                </a:cubicBezTo>
                <a:lnTo>
                  <a:pt x="130973" y="24917"/>
                </a:lnTo>
                <a:cubicBezTo>
                  <a:pt x="130973" y="27540"/>
                  <a:pt x="128195" y="30163"/>
                  <a:pt x="125417" y="30163"/>
                </a:cubicBezTo>
                <a:cubicBezTo>
                  <a:pt x="122638" y="30163"/>
                  <a:pt x="119860" y="27540"/>
                  <a:pt x="119860" y="24917"/>
                </a:cubicBezTo>
                <a:cubicBezTo>
                  <a:pt x="119860" y="5246"/>
                  <a:pt x="119860" y="5246"/>
                  <a:pt x="119860" y="5246"/>
                </a:cubicBezTo>
                <a:cubicBezTo>
                  <a:pt x="119860" y="2623"/>
                  <a:pt x="122638" y="0"/>
                  <a:pt x="125417" y="0"/>
                </a:cubicBezTo>
                <a:close/>
              </a:path>
            </a:pathLst>
          </a:custGeom>
          <a:solidFill>
            <a:srgbClr val="4ABAA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/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386261" y="1573860"/>
            <a:ext cx="4245360" cy="86177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ts val="3000"/>
              </a:lnSpc>
              <a:buNone/>
              <a:defRPr lang="zh-CN" altLang="en-US" sz="4400" b="1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algn="ctr">
              <a:defRPr lang="zh-CN" altLang="en-US" kern="120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53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D8D7-25BE-4953-BB23-B31BA7973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0"/>
            <a:ext cx="9144000" cy="51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15616" y="271463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70410"/>
            <a:ext cx="78867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kumimoji="1"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kumimoji="1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5035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67917" y="286941"/>
            <a:ext cx="669131" cy="646509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1" lang="zh-CN" altLang="en-US" sz="3600" dirty="0"/>
          </a:p>
        </p:txBody>
      </p:sp>
      <p:sp>
        <p:nvSpPr>
          <p:cNvPr id="1033" name="矩形 1"/>
          <p:cNvSpPr>
            <a:spLocks noChangeArrowheads="1"/>
          </p:cNvSpPr>
          <p:nvPr/>
        </p:nvSpPr>
        <p:spPr bwMode="auto">
          <a:xfrm>
            <a:off x="653654" y="272654"/>
            <a:ext cx="6691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27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zh-CN" altLang="en-US" sz="2400" b="1" kern="1200" dirty="0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571500" algn="l" rtl="0" eaLnBrk="1" fontAlgn="base" hangingPunct="1">
        <a:lnSpc>
          <a:spcPct val="90000"/>
        </a:lnSpc>
        <a:spcBef>
          <a:spcPts val="1005"/>
        </a:spcBef>
        <a:spcAft>
          <a:spcPct val="0"/>
        </a:spcAft>
        <a:buFont typeface="Arial" panose="020B0604020202020204" pitchFamily="34" charset="0"/>
        <a:buChar char="•"/>
        <a:defRPr lang="zh-CN" altLang="en-US" sz="2800" kern="1200" dirty="0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marL="6858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ea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ea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535430" y="2004695"/>
            <a:ext cx="5661660" cy="117475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单元五 大数据的离线处理MapReduce</a:t>
            </a:r>
            <a:endParaRPr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88290"/>
            <a:ext cx="382016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/>
              <a:t>2. Windows系统环境变量的配置</a:t>
            </a:r>
            <a:endParaRPr lang="en-US" altLang="zh-CN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276860" y="747395"/>
            <a:ext cx="85782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新建一个环境变量，在“编辑系统变量”窗口，在“变量名”输入框中填写“HADOOP_HOME”，在“变量值”输入框中填写Hadoop在Windows系统中的解压路径。</a:t>
            </a:r>
            <a:endParaRPr lang="zh-CN" altLang="en-US"/>
          </a:p>
        </p:txBody>
      </p:sp>
      <p:pic>
        <p:nvPicPr>
          <p:cNvPr id="1270" name="图片 259" descr="29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82308" y="1279525"/>
            <a:ext cx="3495675" cy="14554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3210" y="2778760"/>
            <a:ext cx="8577580" cy="798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编辑“Path”环境变量，在“编辑系统变量”窗口的“变量值”输入框的最末尾处，输入</a:t>
            </a:r>
            <a:r>
              <a:rPr lang="zh-CN" altLang="en-US" sz="1800" b="1">
                <a:solidFill>
                  <a:schemeClr val="accent1"/>
                </a:solidFill>
              </a:rPr>
              <a:t>;%HADOOP_HOME%\bin;</a:t>
            </a:r>
            <a:r>
              <a:rPr lang="zh-CN" altLang="en-US"/>
              <a:t>注意输入的代码内容前后有一对英文的分号包围，最后单击“确定”按钮，退出环境变量设置。</a:t>
            </a:r>
            <a:endParaRPr lang="zh-CN" altLang="en-US"/>
          </a:p>
        </p:txBody>
      </p:sp>
      <p:pic>
        <p:nvPicPr>
          <p:cNvPr id="1272" name="图片 261" descr="292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25713" y="3397250"/>
            <a:ext cx="3933825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070" y="252095"/>
            <a:ext cx="85324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5.3 创建MR项目		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306705" y="836930"/>
            <a:ext cx="8531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打开eclipse工具，单击“File”菜单→指向“New”菜单列表→单击“Project”菜单项。在弹出的“New Project”窗口中，选择“Map/Reduce Project”图标后。</a:t>
            </a:r>
            <a:endParaRPr lang="zh-CN" altLang="en-US"/>
          </a:p>
        </p:txBody>
      </p:sp>
      <p:pic>
        <p:nvPicPr>
          <p:cNvPr id="1275" name="图片 264" descr="8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14655" y="1529398"/>
            <a:ext cx="3329940" cy="31718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10380" y="1692910"/>
            <a:ext cx="452818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将在5.2.1节解压后的Hadoop包下的“etc/hadoop”目录中的log4j.properties文件，复制到项目的“src”目录中。</a:t>
            </a:r>
            <a:endParaRPr lang="zh-CN" altLang="en-US"/>
          </a:p>
        </p:txBody>
      </p:sp>
      <p:pic>
        <p:nvPicPr>
          <p:cNvPr id="1282" name="图片 270" descr="297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16220" y="2586355"/>
            <a:ext cx="2262505" cy="19564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3210" y="310515"/>
            <a:ext cx="85782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MR项目中以键值对（key/value）来组织和传递数据，其键值对类型是Hadoop Writable接口中的数据类型如下表，表中同时列举了Hadoop数据类型对应的Java数据类型。</a:t>
            </a:r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1372870" y="1116965"/>
          <a:ext cx="6398895" cy="3456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455"/>
                <a:gridCol w="3673475"/>
                <a:gridCol w="213296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序号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Hadoop数据类型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Java数据类型</a:t>
                      </a:r>
                      <a:endParaRPr lang="zh-CN" altLang="en-US" sz="1400"/>
                    </a:p>
                  </a:txBody>
                  <a:tcPr/>
                </a:tc>
              </a:tr>
              <a:tr h="3016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1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 b="1"/>
                        <a:t>ArrayWritable</a:t>
                      </a:r>
                      <a:endParaRPr lang="zh-CN" altLang="en-US" sz="1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Array</a:t>
                      </a:r>
                      <a:endParaRPr lang="zh-CN" altLang="en-US" sz="1400"/>
                    </a:p>
                  </a:txBody>
                  <a:tcPr/>
                </a:tc>
              </a:tr>
              <a:tr h="256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2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 b="1"/>
                        <a:t>BooleanWritable</a:t>
                      </a:r>
                      <a:endParaRPr lang="zh-CN" altLang="en-US" sz="1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Boolean</a:t>
                      </a:r>
                      <a:endParaRPr lang="zh-CN" altLang="en-US" sz="1400"/>
                    </a:p>
                  </a:txBody>
                  <a:tcPr/>
                </a:tc>
              </a:tr>
              <a:tr h="31305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3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 b="1"/>
                        <a:t>ByteWritable</a:t>
                      </a:r>
                      <a:endParaRPr lang="zh-CN" altLang="en-US" sz="1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Byte</a:t>
                      </a:r>
                      <a:endParaRPr lang="zh-CN" altLang="en-US" sz="1400"/>
                    </a:p>
                  </a:txBody>
                  <a:tcPr/>
                </a:tc>
              </a:tr>
              <a:tr h="27876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4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 b="1"/>
                        <a:t>DoubleWritable</a:t>
                      </a:r>
                      <a:endParaRPr lang="zh-CN" altLang="en-US" sz="1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Double</a:t>
                      </a:r>
                      <a:endParaRPr lang="zh-CN" altLang="en-US" sz="1400"/>
                    </a:p>
                  </a:txBody>
                  <a:tcPr/>
                </a:tc>
              </a:tr>
              <a:tr h="3016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5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 b="1"/>
                        <a:t>FloatWritable</a:t>
                      </a:r>
                      <a:endParaRPr lang="zh-CN" altLang="en-US" sz="1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Float</a:t>
                      </a:r>
                      <a:endParaRPr lang="zh-CN" altLang="en-US" sz="1400"/>
                    </a:p>
                  </a:txBody>
                  <a:tcPr/>
                </a:tc>
              </a:tr>
              <a:tr h="2908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6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 b="1"/>
                        <a:t>IntWritable</a:t>
                      </a:r>
                      <a:endParaRPr lang="zh-CN" altLang="en-US" sz="1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int/char</a:t>
                      </a:r>
                      <a:endParaRPr lang="zh-CN" altLang="en-US" sz="1400"/>
                    </a:p>
                  </a:txBody>
                  <a:tcPr/>
                </a:tc>
              </a:tr>
              <a:tr h="2901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7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 b="1"/>
                        <a:t>LongWritable</a:t>
                      </a:r>
                      <a:endParaRPr lang="zh-CN" altLang="en-US" sz="1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Long</a:t>
                      </a:r>
                      <a:endParaRPr lang="zh-CN" altLang="en-US" sz="1400"/>
                    </a:p>
                  </a:txBody>
                  <a:tcPr/>
                </a:tc>
              </a:tr>
              <a:tr h="26797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8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 b="1"/>
                        <a:t>ShortWritable</a:t>
                      </a:r>
                      <a:endParaRPr lang="zh-CN" altLang="en-US" sz="1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Short</a:t>
                      </a:r>
                      <a:endParaRPr lang="zh-CN" altLang="en-US" sz="1400"/>
                    </a:p>
                  </a:txBody>
                  <a:tcPr/>
                </a:tc>
              </a:tr>
              <a:tr h="2908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9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 b="1"/>
                        <a:t>Text</a:t>
                      </a:r>
                      <a:endParaRPr lang="zh-CN" altLang="en-US" sz="1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String</a:t>
                      </a:r>
                      <a:endParaRPr lang="zh-CN" altLang="en-US" sz="1400"/>
                    </a:p>
                  </a:txBody>
                  <a:tcPr/>
                </a:tc>
              </a:tr>
              <a:tr h="3238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10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 b="1"/>
                        <a:t>NullWritable</a:t>
                      </a:r>
                      <a:endParaRPr lang="zh-CN" altLang="en-US" sz="1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Null</a:t>
                      </a:r>
                      <a:endParaRPr lang="zh-CN" altLang="en-US" sz="1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070" y="252095"/>
            <a:ext cx="85324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5.4 采用MR框架实现一个简易的词频统计程序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6070" y="916305"/>
            <a:ext cx="853313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本项目的算法模型见下图，在MR的map阶段，默认存在有shuffle（洗牌）过程。</a:t>
            </a:r>
            <a:endParaRPr lang="zh-CN" altLang="en-US"/>
          </a:p>
        </p:txBody>
      </p:sp>
      <p:pic>
        <p:nvPicPr>
          <p:cNvPr id="1279" name="图片 297" descr="336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463675" y="1415415"/>
            <a:ext cx="6218555" cy="23133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925" y="201295"/>
            <a:ext cx="8509635" cy="4861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// 创建继承于Mapper的子类，对指定的HDFS文件中的数据进行拆分</a:t>
            </a:r>
            <a:endParaRPr lang="zh-CN" altLang="en-US"/>
          </a:p>
          <a:p>
            <a:r>
              <a:rPr lang="zh-CN" altLang="en-US"/>
              <a:t>public static class WordCountMap extends </a:t>
            </a:r>
            <a:r>
              <a:rPr lang="zh-CN" altLang="en-US" sz="1800" b="1">
                <a:solidFill>
                  <a:srgbClr val="FF0000"/>
                </a:solidFill>
              </a:rPr>
              <a:t>Mapper</a:t>
            </a:r>
            <a:r>
              <a:rPr lang="zh-CN" altLang="en-US"/>
              <a:t>&lt;LongWritable, Text, Text, IntWritable&gt;{</a:t>
            </a:r>
            <a:endParaRPr lang="zh-CN" altLang="en-US"/>
          </a:p>
          <a:p>
            <a:r>
              <a:rPr lang="zh-CN" altLang="en-US"/>
              <a:t>   // 实现基类的map方法</a:t>
            </a:r>
            <a:endParaRPr lang="zh-CN" altLang="en-US"/>
          </a:p>
          <a:p>
            <a:r>
              <a:rPr lang="zh-CN" altLang="en-US"/>
              <a:t>   protected void </a:t>
            </a:r>
            <a:r>
              <a:rPr lang="zh-CN" altLang="en-US" sz="1800" b="1">
                <a:solidFill>
                  <a:srgbClr val="FF0000"/>
                </a:solidFill>
              </a:rPr>
              <a:t>map</a:t>
            </a:r>
            <a:r>
              <a:rPr lang="zh-CN" altLang="en-US"/>
              <a:t>(</a:t>
            </a:r>
            <a:r>
              <a:rPr lang="zh-CN" altLang="en-US" sz="1800" b="1">
                <a:solidFill>
                  <a:srgbClr val="FF0000"/>
                </a:solidFill>
              </a:rPr>
              <a:t>LongWritable</a:t>
            </a:r>
            <a:r>
              <a:rPr lang="zh-CN" altLang="en-US"/>
              <a:t> key, </a:t>
            </a:r>
            <a:r>
              <a:rPr lang="zh-CN" altLang="en-US" sz="1800" b="1">
                <a:solidFill>
                  <a:srgbClr val="FF0000"/>
                </a:solidFill>
              </a:rPr>
              <a:t>Text</a:t>
            </a:r>
            <a:r>
              <a:rPr lang="zh-CN" altLang="en-US"/>
              <a:t> value, Context context) </a:t>
            </a:r>
            <a:endParaRPr lang="zh-CN" altLang="en-US"/>
          </a:p>
          <a:p>
            <a:r>
              <a:rPr lang="zh-CN" altLang="en-US"/>
              <a:t>throws IOException, InterruptedException{</a:t>
            </a:r>
            <a:endParaRPr lang="zh-CN" altLang="en-US"/>
          </a:p>
          <a:p>
            <a:r>
              <a:rPr lang="zh-CN" altLang="en-US"/>
              <a:t>      String[] strs = value.toString().split(" ");  // 进行句子内容的拆分</a:t>
            </a:r>
            <a:endParaRPr lang="zh-CN" altLang="en-US"/>
          </a:p>
          <a:p>
            <a:r>
              <a:rPr lang="zh-CN" altLang="en-US"/>
              <a:t>      for(String str : strs) {</a:t>
            </a:r>
            <a:endParaRPr lang="zh-CN" altLang="en-US"/>
          </a:p>
          <a:p>
            <a:r>
              <a:rPr lang="zh-CN" altLang="en-US"/>
              <a:t>      // 将拆分后的每个单词，以及数量传递给下游的Reduce，每个拆分出的单词，都给予数量值1</a:t>
            </a:r>
            <a:endParaRPr lang="zh-CN" altLang="en-US"/>
          </a:p>
          <a:p>
            <a:r>
              <a:rPr lang="zh-CN" altLang="en-US"/>
              <a:t>         context.write(new Text(str), new IntWritable(1));</a:t>
            </a:r>
            <a:endParaRPr lang="zh-CN" altLang="en-US"/>
          </a:p>
          <a:p>
            <a:r>
              <a:rPr lang="zh-CN" altLang="en-US"/>
              <a:t>      }}}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// 创建继承于Reducer的子类，对接收到的单词进行分类统计</a:t>
            </a:r>
            <a:endParaRPr lang="zh-CN" altLang="en-US"/>
          </a:p>
          <a:p>
            <a:r>
              <a:rPr lang="zh-CN" altLang="en-US"/>
              <a:t>public static class WordCountReduce extends </a:t>
            </a:r>
            <a:r>
              <a:rPr lang="zh-CN" altLang="en-US" sz="1800" b="1">
                <a:solidFill>
                  <a:srgbClr val="FF0000"/>
                </a:solidFill>
              </a:rPr>
              <a:t>Reducer</a:t>
            </a:r>
            <a:r>
              <a:rPr lang="zh-CN" altLang="en-US"/>
              <a:t>&lt;Text, IntWritable, Text, IntWritable&gt;{</a:t>
            </a:r>
            <a:endParaRPr lang="zh-CN" altLang="en-US"/>
          </a:p>
          <a:p>
            <a:r>
              <a:rPr lang="zh-CN" altLang="en-US"/>
              <a:t>   protected void </a:t>
            </a:r>
            <a:r>
              <a:rPr lang="zh-CN" altLang="en-US" sz="1800" b="1">
                <a:solidFill>
                  <a:srgbClr val="FF0000"/>
                </a:solidFill>
              </a:rPr>
              <a:t>reduce</a:t>
            </a:r>
            <a:r>
              <a:rPr lang="zh-CN" altLang="en-US"/>
              <a:t>(</a:t>
            </a:r>
            <a:r>
              <a:rPr lang="zh-CN" altLang="en-US" sz="1800" b="1">
                <a:solidFill>
                  <a:srgbClr val="FF0000"/>
                </a:solidFill>
              </a:rPr>
              <a:t>Text</a:t>
            </a:r>
            <a:r>
              <a:rPr lang="zh-CN" altLang="en-US"/>
              <a:t> key, Iterable&lt;</a:t>
            </a:r>
            <a:r>
              <a:rPr lang="zh-CN" altLang="en-US" sz="1800" b="1">
                <a:solidFill>
                  <a:srgbClr val="FF0000"/>
                </a:solidFill>
              </a:rPr>
              <a:t>IntWritable</a:t>
            </a:r>
            <a:r>
              <a:rPr lang="zh-CN" altLang="en-US"/>
              <a:t>&gt; values, Context context) </a:t>
            </a:r>
            <a:endParaRPr lang="zh-CN" altLang="en-US"/>
          </a:p>
          <a:p>
            <a:r>
              <a:rPr lang="zh-CN" altLang="en-US"/>
              <a:t>throws IOException, InterruptedException {</a:t>
            </a:r>
            <a:endParaRPr lang="zh-CN" altLang="en-US"/>
          </a:p>
          <a:p>
            <a:r>
              <a:rPr lang="zh-CN" altLang="en-US"/>
              <a:t>      int sum = 0;</a:t>
            </a:r>
            <a:endParaRPr lang="zh-CN" altLang="en-US"/>
          </a:p>
          <a:p>
            <a:r>
              <a:rPr lang="zh-CN" altLang="en-US"/>
              <a:t>      for(IntWritable val : values) {   // 遍历集合中的每个成员</a:t>
            </a:r>
            <a:endParaRPr lang="zh-CN" altLang="en-US"/>
          </a:p>
          <a:p>
            <a:r>
              <a:rPr lang="zh-CN" altLang="en-US"/>
              <a:t>          sum += val.get();   // 从成员值中获取单词的数量，并进行累加求和</a:t>
            </a:r>
            <a:endParaRPr lang="zh-CN" altLang="en-US"/>
          </a:p>
          <a:p>
            <a:r>
              <a:rPr lang="zh-CN" altLang="en-US"/>
              <a:t>      }</a:t>
            </a:r>
            <a:endParaRPr lang="zh-CN" altLang="en-US"/>
          </a:p>
          <a:p>
            <a:r>
              <a:rPr lang="zh-CN" altLang="en-US"/>
              <a:t>      context.write(key, new IntWritable(sum));  // 将统计结果写入HDFS</a:t>
            </a:r>
            <a:endParaRPr lang="zh-CN" altLang="en-US"/>
          </a:p>
          <a:p>
            <a:r>
              <a:rPr lang="zh-CN" altLang="en-US"/>
              <a:t>    }}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5996305" y="2106930"/>
            <a:ext cx="2956560" cy="748030"/>
          </a:xfrm>
          <a:prstGeom prst="cloudCallout">
            <a:avLst>
              <a:gd name="adj1" fmla="val -20411"/>
              <a:gd name="adj2" fmla="val 164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分别创建</a:t>
            </a:r>
            <a:r>
              <a:rPr lang="en-US" altLang="zh-CN"/>
              <a:t>Map</a:t>
            </a:r>
            <a:r>
              <a:rPr lang="zh-CN" altLang="en-US"/>
              <a:t>和</a:t>
            </a:r>
            <a:r>
              <a:rPr lang="en-US" altLang="zh-CN"/>
              <a:t>Reduce</a:t>
            </a:r>
            <a:r>
              <a:rPr lang="zh-CN" altLang="en-US"/>
              <a:t>环节对应的实现类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98450"/>
            <a:ext cx="8544560" cy="390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public static void main(String[] args) throws Exception {</a:t>
            </a:r>
            <a:endParaRPr lang="zh-CN" altLang="en-US"/>
          </a:p>
          <a:p>
            <a:r>
              <a:rPr lang="zh-CN" altLang="en-US"/>
              <a:t>   // 指定MR程序的数据来源与运算结果的存放位置,按要求填写主机名或IP地址</a:t>
            </a:r>
            <a:endParaRPr lang="zh-CN" altLang="en-US"/>
          </a:p>
          <a:p>
            <a:r>
              <a:rPr lang="zh-CN" altLang="en-US"/>
              <a:t>   String inputPath = "hdfs://Hadoop集群中处于active状态的节点主机名或IP地址:9820/input";</a:t>
            </a:r>
            <a:endParaRPr lang="zh-CN" altLang="en-US"/>
          </a:p>
          <a:p>
            <a:r>
              <a:rPr lang="zh-CN" altLang="en-US"/>
              <a:t>   String outputPath = "hdfs://Hadoop集群中处于active状态的节点主机名或IP地址:9820/output";</a:t>
            </a:r>
            <a:endParaRPr lang="zh-CN" altLang="en-US"/>
          </a:p>
          <a:p>
            <a:r>
              <a:rPr lang="zh-CN" altLang="en-US"/>
              <a:t>   Configuration conf = new Configuration(); // 创建Hadoop配置对象</a:t>
            </a:r>
            <a:endParaRPr lang="zh-CN" altLang="en-US"/>
          </a:p>
          <a:p>
            <a:r>
              <a:rPr lang="zh-CN" altLang="en-US"/>
              <a:t>   Job job = </a:t>
            </a:r>
            <a:r>
              <a:rPr lang="zh-CN" altLang="en-US" sz="1800" b="1">
                <a:solidFill>
                  <a:srgbClr val="FF0000"/>
                </a:solidFill>
              </a:rPr>
              <a:t>Job.getInstance(conf)</a:t>
            </a:r>
            <a:r>
              <a:rPr lang="zh-CN" altLang="en-US" sz="1600"/>
              <a:t>; </a:t>
            </a:r>
            <a:r>
              <a:rPr lang="zh-CN" altLang="en-US"/>
              <a:t> // 创建MR的Job任务工作对象</a:t>
            </a:r>
            <a:endParaRPr lang="zh-CN" altLang="en-US"/>
          </a:p>
          <a:p>
            <a:r>
              <a:rPr lang="zh-CN" altLang="en-US"/>
              <a:t>   job.setJarByClass(HelloWorld.class);</a:t>
            </a:r>
            <a:endParaRPr lang="zh-CN" altLang="en-US"/>
          </a:p>
          <a:p>
            <a:r>
              <a:rPr lang="zh-CN" altLang="en-US"/>
              <a:t>   job.setOutputKeyClass(Text.class);  // 分别</a:t>
            </a:r>
            <a:r>
              <a:rPr lang="zh-CN" altLang="en-US" sz="1800" b="1">
                <a:solidFill>
                  <a:srgbClr val="FF0000"/>
                </a:solidFill>
              </a:rPr>
              <a:t>设</a:t>
            </a:r>
            <a:r>
              <a:rPr lang="zh-CN" altLang="en-US" sz="1800" b="1">
                <a:solidFill>
                  <a:srgbClr val="FF0000"/>
                </a:solidFill>
              </a:rPr>
              <a:t>置MR运算结果的键与值的数据类型</a:t>
            </a:r>
            <a:endParaRPr lang="zh-CN" altLang="en-US"/>
          </a:p>
          <a:p>
            <a:r>
              <a:rPr lang="zh-CN" altLang="en-US"/>
              <a:t>   job.setOutputValueClass(IntWritable.class);</a:t>
            </a:r>
            <a:endParaRPr lang="zh-CN" altLang="en-US"/>
          </a:p>
          <a:p>
            <a:r>
              <a:rPr lang="zh-CN" altLang="en-US"/>
              <a:t>   job.</a:t>
            </a:r>
            <a:r>
              <a:rPr lang="zh-CN" altLang="en-US" sz="1800" b="1">
                <a:solidFill>
                  <a:srgbClr val="FF0000"/>
                </a:solidFill>
              </a:rPr>
              <a:t>setMapperClass(WordCountMap.class);</a:t>
            </a:r>
            <a:r>
              <a:rPr lang="zh-CN" altLang="en-US"/>
              <a:t>   // 为Job配置Map和Reduce</a:t>
            </a:r>
            <a:endParaRPr lang="zh-CN" altLang="en-US"/>
          </a:p>
          <a:p>
            <a:r>
              <a:rPr lang="zh-CN" altLang="en-US"/>
              <a:t>   job.</a:t>
            </a:r>
            <a:r>
              <a:rPr lang="zh-CN" altLang="en-US" sz="1800" b="1">
                <a:solidFill>
                  <a:srgbClr val="FF0000"/>
                </a:solidFill>
              </a:rPr>
              <a:t>setReducerClass(WordCountReduce.class);</a:t>
            </a:r>
            <a:endParaRPr lang="zh-CN" altLang="en-US"/>
          </a:p>
          <a:p>
            <a:r>
              <a:rPr lang="zh-CN" altLang="en-US"/>
              <a:t>   // 为Job配置数据来源与运算结果的存放位置</a:t>
            </a:r>
            <a:endParaRPr lang="zh-CN" altLang="en-US"/>
          </a:p>
          <a:p>
            <a:r>
              <a:rPr lang="zh-CN" altLang="en-US"/>
              <a:t>   FileInputFormat.</a:t>
            </a:r>
            <a:r>
              <a:rPr lang="zh-CN" altLang="en-US" sz="1800" b="1">
                <a:solidFill>
                  <a:srgbClr val="FF0000"/>
                </a:solidFill>
              </a:rPr>
              <a:t>addInputPath</a:t>
            </a:r>
            <a:r>
              <a:rPr lang="zh-CN" altLang="en-US"/>
              <a:t>(job, new Path(inputPath));</a:t>
            </a:r>
            <a:endParaRPr lang="zh-CN" altLang="en-US"/>
          </a:p>
          <a:p>
            <a:r>
              <a:rPr lang="zh-CN" altLang="en-US"/>
              <a:t>   FileOutputFormat.</a:t>
            </a:r>
            <a:r>
              <a:rPr lang="zh-CN" altLang="en-US" sz="1800" b="1">
                <a:solidFill>
                  <a:srgbClr val="FF0000"/>
                </a:solidFill>
              </a:rPr>
              <a:t>setOutputPath</a:t>
            </a:r>
            <a:r>
              <a:rPr lang="zh-CN" altLang="en-US"/>
              <a:t>(job, new Path(outputPath));</a:t>
            </a:r>
            <a:endParaRPr lang="zh-CN" altLang="en-US"/>
          </a:p>
          <a:p>
            <a:r>
              <a:rPr lang="zh-CN" altLang="en-US"/>
              <a:t>   job.waitForCompletion(true);  // 阻塞主进程，直至MR的Job任务运行结束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4350385" y="3915410"/>
            <a:ext cx="4645025" cy="1210945"/>
          </a:xfrm>
          <a:prstGeom prst="cloudCallout">
            <a:avLst>
              <a:gd name="adj1" fmla="val -16438"/>
              <a:gd name="adj2" fmla="val 228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创建任务</a:t>
            </a:r>
            <a:r>
              <a:rPr lang="en-US" altLang="zh-CN"/>
              <a:t>Job</a:t>
            </a:r>
            <a:r>
              <a:rPr lang="zh-CN" altLang="en-US"/>
              <a:t>，组装</a:t>
            </a:r>
            <a:r>
              <a:rPr lang="en-US" altLang="zh-CN"/>
              <a:t>Map</a:t>
            </a:r>
            <a:r>
              <a:rPr lang="zh-CN" altLang="en-US"/>
              <a:t>和</a:t>
            </a:r>
            <a:r>
              <a:rPr lang="en-US" altLang="zh-CN"/>
              <a:t>Reduce</a:t>
            </a:r>
            <a:r>
              <a:rPr lang="zh-CN" altLang="en-US"/>
              <a:t>实现类，并配置输入</a:t>
            </a:r>
            <a:r>
              <a:rPr lang="en-US" altLang="zh-CN"/>
              <a:t>/</a:t>
            </a:r>
            <a:r>
              <a:rPr lang="zh-CN" altLang="en-US"/>
              <a:t>输出地址等。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070" y="252095"/>
            <a:ext cx="85324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5.</a:t>
            </a:r>
            <a:r>
              <a:rPr lang="en-US" altLang="zh-CN" sz="2400"/>
              <a:t>5</a:t>
            </a:r>
            <a:r>
              <a:rPr lang="zh-CN" altLang="en-US" sz="2400"/>
              <a:t> 采用MR框架进行中文词频统计</a:t>
            </a:r>
            <a:r>
              <a:rPr lang="zh-CN" altLang="en-US"/>
              <a:t>	</a:t>
            </a:r>
            <a:r>
              <a:rPr lang="zh-CN" altLang="en-US" sz="2000"/>
              <a:t>	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6705" y="793115"/>
            <a:ext cx="8531225" cy="3068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0160" indent="27559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本节项目的特点：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(1)在Map阶段，对三个不同时期的中文小说，进行</a:t>
            </a:r>
            <a:r>
              <a:rPr lang="zh-CN" altLang="en-US" sz="1400"/>
              <a:t>分片</a:t>
            </a:r>
            <a:r>
              <a:rPr lang="zh-CN" altLang="en-US"/>
              <a:t>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(2)采用第三方库jieba对分片的句子进行符合语意的词汇拆分；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(3)对拆分后的词汇进行过滤，剔除非中文字符及符号；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(4)对过滤后的词汇，按文章进行</a:t>
            </a:r>
            <a:r>
              <a:rPr lang="zh-CN" altLang="en-US" sz="1800" b="1">
                <a:solidFill>
                  <a:schemeClr val="accent1"/>
                </a:solidFill>
              </a:rPr>
              <a:t>Partition（分区）</a:t>
            </a:r>
            <a:r>
              <a:rPr lang="zh-CN" altLang="en-US"/>
              <a:t>，汇聚到各自对应的分区；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(5)在</a:t>
            </a:r>
            <a:r>
              <a:rPr lang="zh-CN" altLang="en-US" sz="1800" b="1">
                <a:solidFill>
                  <a:schemeClr val="accent1"/>
                </a:solidFill>
              </a:rPr>
              <a:t>Combiner</a:t>
            </a:r>
            <a:r>
              <a:rPr lang="zh-CN" altLang="en-US"/>
              <a:t>阶段，对各分区中的key进行清洗，剔除key中包含的小说名称，并进行词频统计；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(6)在Reduce阶段，汇总词频统计，形成三个小说各自的三个词频统计结果文件；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(7)采用Sqoop将三个小说的词频统计结果导出到MySQL中；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(8)采用Matplotlib子图的方式对三个小说中排名前10的词频进行数据对比可视化。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1780" y="286385"/>
            <a:ext cx="8600440" cy="31972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 sz="1600" b="1"/>
              <a:t>Partition（分区）</a:t>
            </a:r>
            <a:r>
              <a:rPr lang="zh-CN" altLang="en-US"/>
              <a:t>是MR框架根据给定的条件，将Map阶段产生的键值对（key/value）数据分配到指定的Reduce中进行处理的过程。因此，Partition（分区）数量要求与Reduce的数量保持一致，同时，在代码中要求通过以下代码，明确设置Reduce的数量，只有当设置的Reduce数量大于1时，Partition功能才能生效。</a:t>
            </a:r>
            <a:endParaRPr lang="zh-CN" altLang="en-US"/>
          </a:p>
          <a:p>
            <a:pPr lvl="3" fontAlgn="auto">
              <a:lnSpc>
                <a:spcPts val="3080"/>
              </a:lnSpc>
            </a:pPr>
            <a:r>
              <a:rPr lang="zh-CN" altLang="en-US" sz="1800" b="1">
                <a:solidFill>
                  <a:schemeClr val="accent1"/>
                </a:solidFill>
              </a:rPr>
              <a:t>setNumReduceTasks(int tasks)</a:t>
            </a:r>
            <a:endParaRPr lang="zh-CN" altLang="en-US" sz="1800" b="1">
              <a:solidFill>
                <a:schemeClr val="accent1"/>
              </a:solidFill>
            </a:endParaRPr>
          </a:p>
          <a:p>
            <a:pPr lvl="3" fontAlgn="auto">
              <a:lnSpc>
                <a:spcPts val="3080"/>
              </a:lnSpc>
            </a:pPr>
            <a:endParaRPr lang="zh-CN" altLang="en-US" sz="1800" b="1">
              <a:solidFill>
                <a:schemeClr val="accent1"/>
              </a:solidFill>
            </a:endParaRPr>
          </a:p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MR框架的</a:t>
            </a:r>
            <a:r>
              <a:rPr lang="zh-CN" altLang="en-US" sz="1800" b="1"/>
              <a:t>Combiner阶段</a:t>
            </a:r>
            <a:r>
              <a:rPr lang="zh-CN" altLang="en-US"/>
              <a:t>，实质就是一个预Reduce阶段，其作用就是对Map阶段产生的的键值对（key/value）数据预先做一次汇总，减少Reduce阶段的汇总次数，从而达到提高Reduce阶段的执行效率，Combiner阶段的汇总结果将作为Reduce阶段的输入。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070" y="287655"/>
            <a:ext cx="853186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例如，图中的Partition（分区）标准，是将以h字母开头的单词归为一组，因页面篇幅有限，图中省略了Input环节，从图中可以看出，Combiner阶段并非总是必须的，它的使用，必须根据业务需求来进行设置。</a:t>
            </a:r>
            <a:endParaRPr lang="zh-CN" altLang="en-US"/>
          </a:p>
        </p:txBody>
      </p:sp>
      <p:pic>
        <p:nvPicPr>
          <p:cNvPr id="1302" name="图片 335" descr="337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98220" y="1198880"/>
            <a:ext cx="7148195" cy="32099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5430" y="265430"/>
            <a:ext cx="36499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5.5.1 开发前的准备工作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294005" y="631190"/>
            <a:ext cx="5715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由于Hadoop的Text类使用的是UTF-8编码格式，因此在项目开发前，需要对小说的中文字符编码从默认的ANSI编码，转换成UTF-8编码。在Windows系统中，可以用记事本软件调整编码格式。</a:t>
            </a:r>
            <a:endParaRPr lang="zh-CN" altLang="en-US"/>
          </a:p>
        </p:txBody>
      </p:sp>
      <p:pic>
        <p:nvPicPr>
          <p:cNvPr id="1303" name="图片 291" descr="313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11200" y="1546225"/>
            <a:ext cx="4594225" cy="29337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83580" y="1691005"/>
            <a:ext cx="305054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上传</a:t>
            </a:r>
            <a:r>
              <a:rPr lang="zh-CN" altLang="en-US">
                <a:sym typeface="+mn-ea"/>
              </a:rPr>
              <a:t>小说素材文件</a:t>
            </a:r>
            <a:r>
              <a:rPr lang="zh-CN" altLang="en-US"/>
              <a:t>到</a:t>
            </a:r>
            <a:r>
              <a:rPr lang="en-US" altLang="zh-CN"/>
              <a:t>HDFS</a:t>
            </a:r>
            <a:r>
              <a:rPr lang="zh-CN" altLang="en-US"/>
              <a:t>目录中</a:t>
            </a:r>
            <a:endParaRPr lang="zh-CN" altLang="en-US"/>
          </a:p>
        </p:txBody>
      </p:sp>
      <p:pic>
        <p:nvPicPr>
          <p:cNvPr id="1308" name="图片 296" descr="305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937885" y="2207260"/>
            <a:ext cx="2538095" cy="2033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1013" y="1083945"/>
            <a:ext cx="8181975" cy="297561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掌握Map和Reduce阶段的作用和创建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掌握MapReduce Java开发项目的搭建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熟悉Hadoop Writable中的各种数据类型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熟悉MapReduce开发环境安装配置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熟悉Shuffle、Partition、Combiner等组件的作用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理解实时处理与离线处理</a:t>
            </a:r>
            <a:endParaRPr lang="zh-CN" altLang="en-US" sz="21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070" y="252095"/>
            <a:ext cx="85324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5.</a:t>
            </a:r>
            <a:r>
              <a:rPr lang="en-US" altLang="zh-CN" sz="2000"/>
              <a:t>5</a:t>
            </a:r>
            <a:r>
              <a:rPr lang="zh-CN" altLang="en-US" sz="2000"/>
              <a:t>.2 项目实现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06070" y="73342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b="0">
                <a:solidFill>
                  <a:srgbClr val="333333"/>
                </a:solidFill>
                <a:ea typeface="宋体" panose="02010600030101010101" pitchFamily="2" charset="-122"/>
              </a:rPr>
              <a:t>配置好后的MR项目整体结构</a:t>
            </a:r>
            <a:endParaRPr lang="zh-CN" altLang="en-US" b="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pic>
        <p:nvPicPr>
          <p:cNvPr id="1313" name="图片 302" descr="310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46430" y="1194435"/>
            <a:ext cx="2548890" cy="17926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30650" y="1489710"/>
            <a:ext cx="4749165" cy="174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项目中添加了以下内容：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(1)包名：com.my.novels.wordscount；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(2)App.java文件：项目中唯一的java文件；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(3)log4j.properties文件：参见教材5.4.2节中的介绍；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(4)lib新目录，及jieba库的jar文件。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6865" y="751205"/>
            <a:ext cx="85102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en-US" altLang="zh-CN"/>
          </a:p>
          <a:p>
            <a:r>
              <a:rPr lang="en-US" altLang="zh-CN"/>
              <a:t>public static class NovelsMap extends </a:t>
            </a:r>
            <a:r>
              <a:rPr lang="en-US" altLang="zh-CN" sz="1800" b="1">
                <a:solidFill>
                  <a:srgbClr val="FF0000"/>
                </a:solidFill>
              </a:rPr>
              <a:t>Mapper</a:t>
            </a:r>
            <a:r>
              <a:rPr lang="en-US" altLang="zh-CN"/>
              <a:t>&lt;LongWritable, Text, Text, IntWritable&gt; {</a:t>
            </a:r>
            <a:endParaRPr lang="en-US" altLang="zh-CN"/>
          </a:p>
          <a:p>
            <a:pPr lvl="1"/>
            <a:r>
              <a:rPr lang="en-US" altLang="zh-CN"/>
              <a:t>......</a:t>
            </a:r>
            <a:endParaRPr lang="zh-CN" altLang="en-US"/>
          </a:p>
          <a:p>
            <a:pPr lvl="1"/>
            <a:r>
              <a:rPr lang="zh-CN" altLang="en-US"/>
              <a:t>@Override</a:t>
            </a:r>
            <a:endParaRPr lang="zh-CN" altLang="en-US"/>
          </a:p>
          <a:p>
            <a:pPr lvl="1"/>
            <a:r>
              <a:rPr lang="zh-CN" altLang="en-US"/>
              <a:t>protected void </a:t>
            </a:r>
            <a:r>
              <a:rPr lang="en-US" altLang="zh-CN" sz="1800" b="1">
                <a:solidFill>
                  <a:srgbClr val="FF0000"/>
                </a:solidFill>
              </a:rPr>
              <a:t>setup</a:t>
            </a:r>
            <a:r>
              <a:rPr lang="zh-CN" altLang="en-US"/>
              <a:t>(Context context) throws IOException, InterruptedException {</a:t>
            </a:r>
            <a:endParaRPr lang="zh-CN" altLang="en-US"/>
          </a:p>
          <a:p>
            <a:pPr lvl="1"/>
            <a:r>
              <a:rPr lang="zh-CN" altLang="en-US"/>
              <a:t>   this.segmenter = new JiebaSegmenter();</a:t>
            </a:r>
            <a:endParaRPr lang="zh-CN" altLang="en-US"/>
          </a:p>
          <a:p>
            <a:pPr marL="0" lvl="1"/>
            <a:r>
              <a:rPr lang="zh-CN" altLang="en-US">
                <a:sym typeface="+mn-ea"/>
              </a:rPr>
              <a:t>       // 设置保留中文字符作用的正则表达式</a:t>
            </a:r>
            <a:endParaRPr lang="zh-CN" altLang="en-US"/>
          </a:p>
          <a:p>
            <a:pPr lvl="1"/>
            <a:r>
              <a:rPr lang="zh-CN" altLang="en-US"/>
              <a:t>   this.pattern = Pattern.compile("[\u4E00-\u9FA5]+");  </a:t>
            </a:r>
            <a:endParaRPr lang="zh-CN" altLang="en-US"/>
          </a:p>
          <a:p>
            <a:pPr lvl="1"/>
            <a:r>
              <a:rPr lang="zh-CN" altLang="en-US"/>
              <a:t>}</a:t>
            </a:r>
            <a:endParaRPr lang="zh-CN" altLang="en-US"/>
          </a:p>
          <a:p>
            <a:pPr marL="0" lvl="1"/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316865" y="28829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在App.java文件中</a:t>
            </a:r>
            <a:endParaRPr lang="zh-CN" altLang="en-US"/>
          </a:p>
        </p:txBody>
      </p:sp>
      <p:sp>
        <p:nvSpPr>
          <p:cNvPr id="5" name="云形标注 4"/>
          <p:cNvSpPr/>
          <p:nvPr/>
        </p:nvSpPr>
        <p:spPr>
          <a:xfrm>
            <a:off x="5686425" y="2736215"/>
            <a:ext cx="3387725" cy="1393825"/>
          </a:xfrm>
          <a:prstGeom prst="cloudCallout">
            <a:avLst>
              <a:gd name="adj1" fmla="val -46007"/>
              <a:gd name="adj2" fmla="val -52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setup（）方法在Mapper类中主要起初始化作用，可以用来做业务需求上的一些初始化工作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608965"/>
            <a:ext cx="8510270" cy="2953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   public static class NovelsPartitioner extends </a:t>
            </a:r>
            <a:r>
              <a:rPr lang="en-US" altLang="zh-CN" sz="1800" b="1">
                <a:solidFill>
                  <a:srgbClr val="FF0000"/>
                </a:solidFill>
              </a:rPr>
              <a:t>Partitioner</a:t>
            </a:r>
            <a:r>
              <a:rPr lang="zh-CN" altLang="en-US"/>
              <a:t>&lt;Text, IntWritable&gt; {</a:t>
            </a:r>
            <a:endParaRPr lang="zh-CN" altLang="en-US"/>
          </a:p>
          <a:p>
            <a:r>
              <a:rPr lang="zh-CN" altLang="en-US"/>
              <a:t>        @Override</a:t>
            </a:r>
            <a:endParaRPr lang="zh-CN" altLang="en-US"/>
          </a:p>
          <a:p>
            <a:r>
              <a:rPr lang="zh-CN" altLang="en-US"/>
              <a:t>        public int </a:t>
            </a:r>
            <a:r>
              <a:rPr lang="en-US" altLang="zh-CN" sz="1800" b="1">
                <a:solidFill>
                  <a:srgbClr val="FF0000"/>
                </a:solidFill>
              </a:rPr>
              <a:t>getPartition</a:t>
            </a:r>
            <a:r>
              <a:rPr lang="zh-CN" altLang="en-US"/>
              <a:t>(Text key, IntWritable value, int numPartitions) {</a:t>
            </a:r>
            <a:endParaRPr lang="zh-CN" altLang="en-US"/>
          </a:p>
          <a:p>
            <a:r>
              <a:rPr lang="zh-CN" altLang="en-US"/>
              <a:t>            String fileName = key.toString().split(":")[0];</a:t>
            </a:r>
            <a:endParaRPr lang="zh-CN" altLang="en-US"/>
          </a:p>
          <a:p>
            <a:r>
              <a:rPr lang="zh-CN" altLang="en-US"/>
              <a:t>            if (fileName.equals("《平凡的世界》作者：路遥.txt")) {</a:t>
            </a:r>
            <a:endParaRPr lang="zh-CN" altLang="en-US"/>
          </a:p>
          <a:p>
            <a:r>
              <a:rPr lang="zh-CN" altLang="en-US"/>
              <a:t>                return 0;</a:t>
            </a:r>
            <a:endParaRPr lang="zh-CN" altLang="en-US"/>
          </a:p>
          <a:p>
            <a:r>
              <a:rPr lang="zh-CN" altLang="en-US"/>
              <a:t>            } else if (fileName.equals("朝花夕拾.txt")) {</a:t>
            </a:r>
            <a:endParaRPr lang="zh-CN" altLang="en-US"/>
          </a:p>
          <a:p>
            <a:r>
              <a:rPr lang="zh-CN" altLang="en-US"/>
              <a:t>                return 1;</a:t>
            </a:r>
            <a:endParaRPr lang="zh-CN" altLang="en-US"/>
          </a:p>
          <a:p>
            <a:r>
              <a:rPr lang="zh-CN" altLang="en-US"/>
              <a:t>            } else {</a:t>
            </a:r>
            <a:endParaRPr lang="zh-CN" altLang="en-US"/>
          </a:p>
          <a:p>
            <a:r>
              <a:rPr lang="zh-CN" altLang="en-US"/>
              <a:t>                return 2;</a:t>
            </a:r>
            <a:endParaRPr lang="zh-CN" altLang="en-US"/>
          </a:p>
          <a:p>
            <a:r>
              <a:rPr lang="zh-CN" altLang="en-US"/>
              <a:t>            }</a:t>
            </a:r>
            <a:endParaRPr lang="zh-CN" altLang="en-US"/>
          </a:p>
          <a:p>
            <a:r>
              <a:rPr lang="zh-CN" altLang="en-US"/>
              <a:t>        }</a:t>
            </a:r>
            <a:endParaRPr lang="zh-CN" altLang="en-US"/>
          </a:p>
          <a:p>
            <a:r>
              <a:rPr lang="zh-CN" altLang="en-US"/>
              <a:t>    }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5608320" y="2395855"/>
            <a:ext cx="3218815" cy="1268730"/>
          </a:xfrm>
          <a:prstGeom prst="cloudCallout">
            <a:avLst>
              <a:gd name="adj1" fmla="val -28240"/>
              <a:gd name="adj2" fmla="val -642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进行分区操作，将不同小说的词汇分配到对应的Reduce中。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6865" y="28829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在App.java文件中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925" y="594995"/>
            <a:ext cx="8577580" cy="3384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   public static class NovelsCombiner extends </a:t>
            </a:r>
            <a:r>
              <a:rPr lang="en-US" altLang="zh-CN" sz="1800" b="1">
                <a:solidFill>
                  <a:srgbClr val="FF0000"/>
                </a:solidFill>
              </a:rPr>
              <a:t>Reducer</a:t>
            </a:r>
            <a:r>
              <a:rPr lang="zh-CN" altLang="en-US"/>
              <a:t>&lt;Text, IntWritable, Text, IntWritable&gt; {</a:t>
            </a:r>
            <a:endParaRPr lang="zh-CN" altLang="en-US"/>
          </a:p>
          <a:p>
            <a:r>
              <a:rPr lang="zh-CN" altLang="en-US"/>
              <a:t>        @Override</a:t>
            </a:r>
            <a:endParaRPr lang="zh-CN" altLang="en-US"/>
          </a:p>
          <a:p>
            <a:r>
              <a:rPr lang="zh-CN" altLang="en-US"/>
              <a:t>        protected void </a:t>
            </a:r>
            <a:r>
              <a:rPr lang="en-US" altLang="zh-CN" sz="1800" b="1">
                <a:solidFill>
                  <a:srgbClr val="FF0000"/>
                </a:solidFill>
              </a:rPr>
              <a:t>reduce</a:t>
            </a:r>
            <a:r>
              <a:rPr lang="zh-CN" altLang="en-US"/>
              <a:t>(Text key, Iterable&lt;IntWritable&gt; values, Context context)</a:t>
            </a:r>
            <a:endParaRPr lang="zh-CN" altLang="en-US"/>
          </a:p>
          <a:p>
            <a:r>
              <a:rPr lang="zh-CN" altLang="en-US"/>
              <a:t>                throws IOException, InterruptedException {</a:t>
            </a:r>
            <a:endParaRPr lang="zh-CN" altLang="en-US"/>
          </a:p>
          <a:p>
            <a:r>
              <a:rPr lang="zh-CN" altLang="en-US"/>
              <a:t>            </a:t>
            </a:r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            if (fileName.equals("《平凡的世界》作者：路遥.txt")) {</a:t>
            </a:r>
            <a:endParaRPr lang="zh-CN" altLang="en-US"/>
          </a:p>
          <a:p>
            <a:r>
              <a:rPr lang="zh-CN" altLang="en-US"/>
              <a:t>                // 将词汇+空格+代表小说的编号作为key，方便后面的Sqoop导出到MySQL中</a:t>
            </a:r>
            <a:endParaRPr lang="zh-CN" altLang="en-US"/>
          </a:p>
          <a:p>
            <a:r>
              <a:rPr lang="zh-CN" altLang="en-US"/>
              <a:t>                context.write(new Text(word + " " + 1), new IntWritable(sum));</a:t>
            </a:r>
            <a:endParaRPr lang="zh-CN" altLang="en-US"/>
          </a:p>
          <a:p>
            <a:r>
              <a:rPr lang="zh-CN" altLang="en-US"/>
              <a:t>            } else if (fileName.equals("朝花夕拾.txt")) {</a:t>
            </a:r>
            <a:endParaRPr lang="zh-CN" altLang="en-US"/>
          </a:p>
          <a:p>
            <a:r>
              <a:rPr lang="zh-CN" altLang="en-US"/>
              <a:t>                context.write(new Text(word + " " + 2), new IntWritable(sum));</a:t>
            </a:r>
            <a:endParaRPr lang="zh-CN" altLang="en-US"/>
          </a:p>
          <a:p>
            <a:r>
              <a:rPr lang="zh-CN" altLang="en-US"/>
              <a:t>            } else {</a:t>
            </a:r>
            <a:endParaRPr lang="zh-CN" altLang="en-US"/>
          </a:p>
          <a:p>
            <a:r>
              <a:rPr lang="zh-CN" altLang="en-US"/>
              <a:t>                context.write(new Text(word + " " + 3), new IntWritable(sum));</a:t>
            </a:r>
            <a:endParaRPr lang="zh-CN" altLang="en-US"/>
          </a:p>
          <a:p>
            <a:r>
              <a:rPr lang="zh-CN" altLang="en-US"/>
              <a:t>            }</a:t>
            </a:r>
            <a:endParaRPr lang="zh-CN" altLang="en-US"/>
          </a:p>
          <a:p>
            <a:r>
              <a:rPr lang="zh-CN" altLang="en-US"/>
              <a:t>        }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4843780" y="3566160"/>
            <a:ext cx="4136390" cy="1537970"/>
          </a:xfrm>
          <a:prstGeom prst="cloudCallout">
            <a:avLst>
              <a:gd name="adj1" fmla="val -54483"/>
              <a:gd name="adj2" fmla="val -415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Combiner类的创建，对即将进入最后Reduce阶段的数据，提前进行分类加工，从key中剔除小说名称，添加小说ID号，以符合后续的MySQL表结构的设计。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6865" y="28829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在App.java文件中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005" y="591820"/>
            <a:ext cx="8555355" cy="4123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public static void </a:t>
            </a:r>
            <a:r>
              <a:rPr lang="en-US" altLang="zh-CN" sz="1800" b="1">
                <a:solidFill>
                  <a:srgbClr val="FF0000"/>
                </a:solidFill>
              </a:rPr>
              <a:t>main</a:t>
            </a:r>
            <a:r>
              <a:rPr lang="zh-CN" altLang="en-US"/>
              <a:t>(String[] args) throws Exception {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        // 屏蔽MR默认的空格间隔符，设置以英文的逗号作为key和value之间的间隔符，便于sqoop识别</a:t>
            </a:r>
            <a:endParaRPr lang="zh-CN" altLang="en-US"/>
          </a:p>
          <a:p>
            <a:r>
              <a:rPr lang="zh-CN" altLang="en-US"/>
              <a:t>        conf.set("mapred.textoutputformat.ignoreseparator", "true");</a:t>
            </a:r>
            <a:endParaRPr lang="zh-CN" altLang="en-US"/>
          </a:p>
          <a:p>
            <a:r>
              <a:rPr lang="zh-CN" altLang="en-US"/>
              <a:t>        conf.set("mapred.textoutputformat.separator", ",");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   </a:t>
            </a:r>
            <a:r>
              <a:rPr lang="en-US" altLang="zh-CN" sz="1800" b="1">
                <a:solidFill>
                  <a:srgbClr val="FF0000"/>
                </a:solidFill>
              </a:rPr>
              <a:t> Job job = Job.getInstance(conf)</a:t>
            </a:r>
            <a:r>
              <a:rPr lang="zh-CN" altLang="en-US"/>
              <a:t>;</a:t>
            </a:r>
            <a:endParaRPr lang="zh-CN" altLang="en-US"/>
          </a:p>
          <a:p>
            <a:r>
              <a:rPr lang="zh-CN" altLang="en-US"/>
              <a:t>        job.setJarByClass(App.class);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en-US" altLang="zh-CN" sz="1800" b="1">
                <a:solidFill>
                  <a:srgbClr val="FF0000"/>
                </a:solidFill>
              </a:rPr>
              <a:t>job.setMapperClass(NovelsMap.class);</a:t>
            </a:r>
            <a:endParaRPr lang="en-US" altLang="zh-CN" sz="1800" b="1">
              <a:solidFill>
                <a:srgbClr val="FF0000"/>
              </a:solidFill>
            </a:endParaRPr>
          </a:p>
          <a:p>
            <a:r>
              <a:rPr lang="en-US" altLang="zh-CN" sz="1800" b="1">
                <a:solidFill>
                  <a:srgbClr val="FF0000"/>
                </a:solidFill>
              </a:rPr>
              <a:t>      job.setPartitionerClass(NovelsPartitioner.class);  // 设置分区</a:t>
            </a:r>
            <a:endParaRPr lang="en-US" altLang="zh-CN" sz="1800" b="1">
              <a:solidFill>
                <a:srgbClr val="FF0000"/>
              </a:solidFill>
            </a:endParaRPr>
          </a:p>
          <a:p>
            <a:r>
              <a:rPr lang="en-US" altLang="zh-CN" sz="1800" b="1">
                <a:solidFill>
                  <a:srgbClr val="FF0000"/>
                </a:solidFill>
              </a:rPr>
              <a:t>      job.setCombinerClass(NovelsCombiner.class);   // 设置Combiner</a:t>
            </a:r>
            <a:endParaRPr lang="en-US" altLang="zh-CN" sz="1800" b="1">
              <a:solidFill>
                <a:srgbClr val="FF0000"/>
              </a:solidFill>
            </a:endParaRPr>
          </a:p>
          <a:p>
            <a:r>
              <a:rPr lang="en-US" altLang="zh-CN" sz="1800" b="1">
                <a:solidFill>
                  <a:srgbClr val="FF0000"/>
                </a:solidFill>
              </a:rPr>
              <a:t>      job.setReducerClass(NovelsReduce.class);</a:t>
            </a:r>
            <a:endParaRPr lang="en-US" altLang="zh-CN" sz="1800" b="1">
              <a:solidFill>
                <a:srgbClr val="FF0000"/>
              </a:solidFill>
            </a:endParaRPr>
          </a:p>
          <a:p>
            <a:r>
              <a:rPr lang="zh-CN" altLang="en-US"/>
              <a:t>        job.setOutputKeyClass(Text.class);</a:t>
            </a:r>
            <a:endParaRPr lang="zh-CN" altLang="en-US"/>
          </a:p>
          <a:p>
            <a:r>
              <a:rPr lang="zh-CN" altLang="en-US"/>
              <a:t>        job.setOutputValueClass(IntWritable.class);</a:t>
            </a:r>
            <a:endParaRPr lang="zh-CN" altLang="en-US"/>
          </a:p>
          <a:p>
            <a:r>
              <a:rPr lang="zh-CN" altLang="en-US"/>
              <a:t>        job.setNumReduceTasks(3); // 设置Reduce任务的数量</a:t>
            </a:r>
            <a:endParaRPr lang="zh-CN" altLang="en-US"/>
          </a:p>
          <a:p>
            <a:r>
              <a:rPr lang="en-US" altLang="zh-CN"/>
              <a:t>	 ......</a:t>
            </a:r>
            <a:endParaRPr lang="en-US" altLang="zh-CN"/>
          </a:p>
          <a:p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6243955" y="3562985"/>
            <a:ext cx="2707640" cy="1370330"/>
          </a:xfrm>
          <a:prstGeom prst="cloudCallout">
            <a:avLst>
              <a:gd name="adj1" fmla="val -47443"/>
              <a:gd name="adj2" fmla="val -607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创建任务</a:t>
            </a:r>
            <a:r>
              <a:rPr lang="en-US" altLang="zh-CN">
                <a:sym typeface="+mn-ea"/>
              </a:rPr>
              <a:t>Job</a:t>
            </a:r>
            <a:r>
              <a:rPr lang="zh-CN" altLang="en-US">
                <a:sym typeface="+mn-ea"/>
              </a:rPr>
              <a:t>，组装</a:t>
            </a:r>
            <a:r>
              <a:rPr lang="en-US" altLang="zh-CN">
                <a:sym typeface="+mn-ea"/>
              </a:rPr>
              <a:t>Map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Reduce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Partition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Combiner</a:t>
            </a:r>
            <a:r>
              <a:rPr lang="zh-CN" altLang="en-US">
                <a:sym typeface="+mn-ea"/>
              </a:rPr>
              <a:t>等。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6865" y="28829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在App.java文件中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070" y="252095"/>
            <a:ext cx="85324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5.</a:t>
            </a:r>
            <a:r>
              <a:rPr lang="en-US" altLang="zh-CN" sz="2000"/>
              <a:t>5</a:t>
            </a:r>
            <a:r>
              <a:rPr lang="zh-CN" altLang="en-US" sz="2000"/>
              <a:t>.3 数据可视化实现	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06070" y="619125"/>
            <a:ext cx="8531860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# 分别设置用于保存查询结果的变量。分开设置，是为了满足折线图的语法需要</a:t>
            </a:r>
            <a:endParaRPr lang="zh-CN" altLang="en-US"/>
          </a:p>
          <a:p>
            <a:r>
              <a:rPr lang="zh-CN" altLang="en-US" sz="1600" b="1"/>
              <a:t>words = [[],[],[]]     # 用于保存词汇名</a:t>
            </a:r>
            <a:endParaRPr lang="zh-CN" altLang="en-US" sz="1600" b="1"/>
          </a:p>
          <a:p>
            <a:r>
              <a:rPr lang="zh-CN" altLang="en-US" sz="1600" b="1"/>
              <a:t>counts = [[], [], []]  # 用于保存词汇对应的数量</a:t>
            </a:r>
            <a:endParaRPr lang="zh-CN" altLang="en-US" sz="1600" b="1"/>
          </a:p>
          <a:p>
            <a:r>
              <a:rPr lang="zh-CN" altLang="en-US" sz="1600" b="1"/>
              <a:t>names= list()          # 用于保存小说的书名</a:t>
            </a:r>
            <a:endParaRPr lang="zh-CN" altLang="en-US" sz="1600" b="1"/>
          </a:p>
          <a:p>
            <a:r>
              <a:rPr lang="zh-CN" altLang="en-US">
                <a:sym typeface="+mn-ea"/>
              </a:rPr>
              <a:t># 数据库操作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......</a:t>
            </a:r>
            <a:endParaRPr lang="zh-CN" altLang="en-US"/>
          </a:p>
          <a:p>
            <a:r>
              <a:rPr lang="zh-CN" altLang="en-US"/>
              <a:t>x = np.arange(1, 11)  # 折线图的X坐标列表</a:t>
            </a:r>
            <a:endParaRPr lang="zh-CN" altLang="en-US"/>
          </a:p>
          <a:p>
            <a:r>
              <a:rPr lang="zh-CN" altLang="en-US"/>
              <a:t>mpl.rcParams['font.sans-serif'] = ['SimHei']  # 中文字体设置</a:t>
            </a:r>
            <a:endParaRPr lang="zh-CN" altLang="en-US"/>
          </a:p>
          <a:p>
            <a:r>
              <a:rPr lang="zh-CN" altLang="en-US"/>
              <a:t>colors=['r', 'g', 'b']  # 三个子图的线条颜色</a:t>
            </a:r>
            <a:endParaRPr lang="zh-CN" altLang="en-US"/>
          </a:p>
          <a:p>
            <a:r>
              <a:rPr lang="zh-CN" altLang="en-US"/>
              <a:t># 设置子图的水平宽度值，顶部大小，底部大小，让子图布局更加合适于窗口</a:t>
            </a:r>
            <a:endParaRPr lang="zh-CN" altLang="en-US"/>
          </a:p>
          <a:p>
            <a:r>
              <a:rPr lang="zh-CN" altLang="en-US" b="1"/>
              <a:t>plt.subplots_adjust(hspace=0.64, top=0.9, bottom=0.083)</a:t>
            </a:r>
            <a:endParaRPr lang="zh-CN" altLang="en-US" b="1"/>
          </a:p>
          <a:p>
            <a:r>
              <a:rPr lang="zh-CN" altLang="en-US"/>
              <a:t>for i in range(3):</a:t>
            </a:r>
            <a:endParaRPr lang="zh-CN" altLang="en-US"/>
          </a:p>
          <a:p>
            <a:r>
              <a:rPr lang="zh-CN" altLang="en-US"/>
              <a:t>    flag = '31'+str(i + 1)   # 设置每个子图在三行一列中的排列顺序</a:t>
            </a:r>
            <a:endParaRPr lang="zh-CN" altLang="en-US"/>
          </a:p>
          <a:p>
            <a:r>
              <a:rPr lang="zh-CN" altLang="en-US"/>
              <a:t>    </a:t>
            </a:r>
            <a:r>
              <a:rPr lang="zh-CN" altLang="en-US" sz="1600" b="1">
                <a:solidFill>
                  <a:schemeClr val="accent1"/>
                </a:solidFill>
              </a:rPr>
              <a:t>plt.subplot(int(flag))</a:t>
            </a:r>
            <a:endParaRPr lang="zh-CN" altLang="en-US"/>
          </a:p>
          <a:p>
            <a:r>
              <a:rPr lang="zh-CN" altLang="en-US"/>
              <a:t>    </a:t>
            </a:r>
            <a:r>
              <a:rPr lang="zh-CN" altLang="en-US" sz="1600" b="1">
                <a:solidFill>
                  <a:schemeClr val="accent1"/>
                </a:solidFill>
              </a:rPr>
              <a:t>plt.plot(words[i], counts[i], color=colors[i])  # 设置折线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    </a:t>
            </a:r>
            <a:r>
              <a:rPr lang="en-US" altLang="zh-CN"/>
              <a:t>......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plt.show() # 渲染窗口</a:t>
            </a:r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7002780" y="85090"/>
            <a:ext cx="2039620" cy="1122045"/>
          </a:xfrm>
          <a:prstGeom prst="cloudCallout">
            <a:avLst>
              <a:gd name="adj1" fmla="val -51072"/>
              <a:gd name="adj2" fmla="val 655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创建Python文件，实现</a:t>
            </a:r>
            <a:r>
              <a:rPr lang="zh-CN" altLang="en-US">
                <a:sym typeface="+mn-ea"/>
              </a:rPr>
              <a:t>数据可视化实现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2580" y="28829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程序运行后的效果</a:t>
            </a:r>
            <a:endParaRPr lang="zh-CN" altLang="en-US"/>
          </a:p>
        </p:txBody>
      </p:sp>
      <p:pic>
        <p:nvPicPr>
          <p:cNvPr id="1321" name="图片 312" descr="32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230313" y="756603"/>
            <a:ext cx="4258945" cy="36290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19710"/>
            <a:ext cx="2605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</a:rPr>
              <a:t>总  结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826770"/>
            <a:ext cx="8578850" cy="1083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</a:t>
            </a:r>
            <a:r>
              <a:rPr lang="zh-CN" altLang="en-US" sz="1800"/>
              <a:t>   本单元主要介绍了MapReduce，以及MapReduce编程模型及采用此模型解决相关问题，结合项目示例，分析了MapReduce，Combiner、Partition组件使用，以及MapReduce的核心原理，理解实时处理与离线处理之间的区别。</a:t>
            </a:r>
            <a:endParaRPr lang="zh-CN" altLang="en-US" sz="18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070" y="252095"/>
            <a:ext cx="85324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5.1 离线处理技术MapReduce		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306070" y="661035"/>
            <a:ext cx="8531225" cy="1414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   </a:t>
            </a:r>
            <a:r>
              <a:rPr lang="zh-CN" altLang="en-US"/>
              <a:t>MapReduce是Hadoop平台自带的一个运算框架，安装Hadoop，也就安装了MapReduce（以下简称MR）。 MR采用的是“</a:t>
            </a:r>
            <a:r>
              <a:rPr lang="zh-CN" altLang="en-US" sz="1600" b="1"/>
              <a:t>分而治之，然后汇总</a:t>
            </a:r>
            <a:r>
              <a:rPr lang="zh-CN" altLang="en-US"/>
              <a:t>”的算法思想，首先将数据拆分成若干个小的数据，运算这些小数据的任务过程在MR中被称为</a:t>
            </a:r>
            <a:r>
              <a:rPr lang="zh-CN" altLang="en-US" sz="2800" b="1">
                <a:solidFill>
                  <a:srgbClr val="FF0000"/>
                </a:solidFill>
              </a:rPr>
              <a:t>map</a:t>
            </a:r>
            <a:r>
              <a:rPr lang="zh-CN" altLang="en-US"/>
              <a:t>阶段；然后</a:t>
            </a:r>
            <a:r>
              <a:rPr lang="zh-CN" altLang="en-US">
                <a:sym typeface="+mn-ea"/>
              </a:rPr>
              <a:t>汇总</a:t>
            </a:r>
            <a:r>
              <a:rPr lang="zh-CN" altLang="en-US"/>
              <a:t>结果形成一个最终的运算结果，这一过程在MR中被称为</a:t>
            </a:r>
            <a:r>
              <a:rPr lang="zh-CN" altLang="en-US" sz="2800" b="1">
                <a:solidFill>
                  <a:srgbClr val="FF0000"/>
                </a:solidFill>
              </a:rPr>
              <a:t>reduce</a:t>
            </a:r>
            <a:r>
              <a:rPr lang="zh-CN" altLang="en-US"/>
              <a:t>阶段。</a:t>
            </a:r>
            <a:endParaRPr lang="zh-CN" altLang="en-US"/>
          </a:p>
        </p:txBody>
      </p:sp>
      <p:pic>
        <p:nvPicPr>
          <p:cNvPr id="1253" name="图片 189" descr="33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849880" y="2185035"/>
            <a:ext cx="4974590" cy="27425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294005"/>
            <a:ext cx="8498205" cy="1083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580"/>
              </a:lnSpc>
              <a:buClrTx/>
              <a:buSzTx/>
              <a:buFontTx/>
            </a:pPr>
            <a:r>
              <a:rPr lang="en-US" altLang="zh-CN"/>
              <a:t>    </a:t>
            </a:r>
            <a:r>
              <a:rPr lang="zh-CN" altLang="en-US"/>
              <a:t>MR在进行数据处理时，会将运算任务视为一个</a:t>
            </a:r>
            <a:r>
              <a:rPr lang="zh-CN" altLang="en-US" sz="2800" b="1">
                <a:solidFill>
                  <a:srgbClr val="FF0000"/>
                </a:solidFill>
              </a:rPr>
              <a:t>job</a:t>
            </a:r>
            <a:r>
              <a:rPr lang="zh-CN" altLang="en-US"/>
              <a:t>（作业），job的生命周期从任务提交开始，到任务完成，退出MR时结束。因此，如果有新的数据需要处理时，必须重新提交。这种任务模型只</a:t>
            </a:r>
            <a:r>
              <a:rPr lang="zh-CN" altLang="en-US" sz="1800" b="1">
                <a:solidFill>
                  <a:schemeClr val="accent1"/>
                </a:solidFill>
              </a:rPr>
              <a:t>适合</a:t>
            </a:r>
            <a:r>
              <a:rPr lang="zh-CN" altLang="en-US"/>
              <a:t>于对时效要求不高的</a:t>
            </a:r>
            <a:r>
              <a:rPr lang="zh-CN" altLang="en-US" sz="1800" b="1">
                <a:solidFill>
                  <a:schemeClr val="accent1"/>
                </a:solidFill>
              </a:rPr>
              <a:t>离线型</a:t>
            </a:r>
            <a:r>
              <a:rPr lang="zh-CN" altLang="en-US"/>
              <a:t>运算任务。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3215" y="1533525"/>
            <a:ext cx="8497570" cy="174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  </a:t>
            </a:r>
            <a:r>
              <a:rPr lang="zh-CN" altLang="en-US"/>
              <a:t>每个阶段都采用键值对（key/value）方式作为数据的输入（input）和输出（output），其基本的数据模型如下。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              </a:t>
            </a:r>
            <a:r>
              <a:rPr lang="zh-CN" altLang="en-US" sz="1600" b="1">
                <a:solidFill>
                  <a:schemeClr val="accent1"/>
                </a:solidFill>
              </a:rPr>
              <a:t>(input) &lt;k1, v1&gt; → map→ &lt;k2, v2&gt; →reduce → &lt;k3, v3&gt; (output)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fontAlgn="auto">
              <a:lnSpc>
                <a:spcPts val="2580"/>
              </a:lnSpc>
            </a:pPr>
            <a:r>
              <a:rPr lang="zh-CN" altLang="en-US"/>
              <a:t>    开发人员的任务，就是利用MapReduce运算框架，在两个阶段所对应的map( )和reduce( )方法中，按业务需求进行数据的处理。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070" y="252095"/>
            <a:ext cx="853249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5.2 配置Hadoop开发环境	</a:t>
            </a:r>
            <a:endParaRPr lang="zh-CN" altLang="en-US" sz="2400"/>
          </a:p>
          <a:p>
            <a:r>
              <a:rPr lang="zh-CN" altLang="en-US" sz="2000"/>
              <a:t>5.2.1 下载Hadoop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5435" y="1199515"/>
            <a:ext cx="853313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访问Hadoop下载地址“https://hadoop.apache.org/releases.html”（截止到2021年8月，Hadoop的最新稳定版是3.3.1），下载Hadoop的安装包。将此安装包解压到Windows系统的某个不包含中文的空目录中。</a:t>
            </a:r>
            <a:endParaRPr lang="zh-CN" altLang="en-US"/>
          </a:p>
        </p:txBody>
      </p:sp>
      <p:pic>
        <p:nvPicPr>
          <p:cNvPr id="1254" name="图片 2059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425893" y="2196148"/>
            <a:ext cx="6292215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070" y="252095"/>
            <a:ext cx="85324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5.2.</a:t>
            </a:r>
            <a:r>
              <a:rPr lang="en-US" altLang="zh-CN" sz="2000"/>
              <a:t>2</a:t>
            </a:r>
            <a:r>
              <a:rPr lang="zh-CN" altLang="en-US" sz="2000"/>
              <a:t> Hadoop插件配置	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6070" y="1251585"/>
            <a:ext cx="85318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</a:t>
            </a:r>
            <a:r>
              <a:rPr lang="zh-CN" altLang="en-US">
                <a:sym typeface="+mn-ea"/>
              </a:rPr>
              <a:t>hadoop-eclipse-plugin-2.7.3.jar</a:t>
            </a:r>
            <a:r>
              <a:rPr lang="zh-CN" altLang="en-US"/>
              <a:t>文件复制到eclipse安装目录下的“dropins”目录。</a:t>
            </a:r>
            <a:endParaRPr lang="en-US" altLang="zh-CN"/>
          </a:p>
        </p:txBody>
      </p:sp>
      <p:pic>
        <p:nvPicPr>
          <p:cNvPr id="1256" name="图片 243" descr="6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04875" y="1727835"/>
            <a:ext cx="2305050" cy="533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070" y="787400"/>
            <a:ext cx="33210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/>
              <a:t>1. </a:t>
            </a:r>
            <a:r>
              <a:rPr lang="zh-CN" altLang="en-US" sz="1600" b="1"/>
              <a:t>eclipse开发工具的配置</a:t>
            </a:r>
            <a:endParaRPr lang="zh-CN" altLang="en-US" sz="1600" b="1"/>
          </a:p>
        </p:txBody>
      </p:sp>
      <p:sp>
        <p:nvSpPr>
          <p:cNvPr id="5" name="文本框 4"/>
          <p:cNvSpPr txBox="1"/>
          <p:nvPr/>
        </p:nvSpPr>
        <p:spPr>
          <a:xfrm>
            <a:off x="306070" y="2667000"/>
            <a:ext cx="414782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/>
              <a:t> </a:t>
            </a:r>
            <a:r>
              <a:rPr lang="zh-CN" altLang="en-US"/>
              <a:t>启动eclipse工具，单击“Window”→“Preferences”菜单项。在“Preferens”窗口左侧，单击“Hadoop Map/Reduce”菜单，，将</a:t>
            </a:r>
            <a:r>
              <a:rPr lang="zh-CN" altLang="en-US">
                <a:sym typeface="+mn-ea"/>
              </a:rPr>
              <a:t>解压后的hadoop目录</a:t>
            </a:r>
            <a:r>
              <a:rPr lang="zh-CN" altLang="en-US"/>
              <a:t>引入。</a:t>
            </a:r>
            <a:endParaRPr lang="zh-CN" altLang="en-US"/>
          </a:p>
        </p:txBody>
      </p:sp>
      <p:pic>
        <p:nvPicPr>
          <p:cNvPr id="1258" name="图片 247" descr="33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60265" y="1828165"/>
            <a:ext cx="4177665" cy="32797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537845"/>
            <a:ext cx="5827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单击“Window菜单”→“Show View”菜单列表→“Other”菜单项，选择“Map/Reduce Locations”图标。</a:t>
            </a:r>
            <a:endParaRPr lang="zh-CN" altLang="en-US"/>
          </a:p>
        </p:txBody>
      </p:sp>
      <p:pic>
        <p:nvPicPr>
          <p:cNvPr id="1260" name="图片 249" descr="3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298565" y="219075"/>
            <a:ext cx="2599055" cy="3540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9720" y="2957830"/>
            <a:ext cx="54622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在eclipse的下方输出窗口区，找到“Map/Reduce Locations”工作窗口，单击该窗口右上角的“New Hadoop Location”图标。</a:t>
            </a:r>
            <a:endParaRPr lang="zh-CN" altLang="en-US"/>
          </a:p>
        </p:txBody>
      </p:sp>
      <p:pic>
        <p:nvPicPr>
          <p:cNvPr id="1261" name="图片 231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99720" y="3621405"/>
            <a:ext cx="5828030" cy="12211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59715"/>
            <a:ext cx="8521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在弹出的窗口中依次填写Windows系统的IP地址、Hadoop集群中处于active状态的节点主机名或IP地址、NameNode的远程访问端口号，以及Hadoop集群的用户账号，在进行操作前，应启动好HDFS+Yarn集群。</a:t>
            </a:r>
            <a:endParaRPr lang="zh-CN" altLang="en-US"/>
          </a:p>
        </p:txBody>
      </p:sp>
      <p:pic>
        <p:nvPicPr>
          <p:cNvPr id="1262" name="图片 251" descr="37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500505" y="884555"/>
            <a:ext cx="6086475" cy="38614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215" y="299085"/>
            <a:ext cx="849757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在eclipse的“Project Explorer”窗口，单击“DFS Locations”图标→选择其下出现的子图标→单击鼠标右键，在快捷菜单中，单击“Reconnect”菜单项，去连接Hadoop集群，单击“Refresh”菜单项可以刷新连接信息。</a:t>
            </a:r>
            <a:endParaRPr lang="zh-CN" altLang="en-US"/>
          </a:p>
        </p:txBody>
      </p:sp>
      <p:pic>
        <p:nvPicPr>
          <p:cNvPr id="1263" name="图片 252" descr="38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401128" y="1156970"/>
            <a:ext cx="2581275" cy="133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3215" y="2650490"/>
            <a:ext cx="38982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连接成功后，Hadoop集群上的文件目录结构会显示在窗口中</a:t>
            </a:r>
            <a:endParaRPr lang="zh-CN" altLang="en-US"/>
          </a:p>
        </p:txBody>
      </p:sp>
      <p:pic>
        <p:nvPicPr>
          <p:cNvPr id="1264" name="图片 253" descr="39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9755" y="3430588"/>
            <a:ext cx="1866900" cy="12287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29480" y="2650490"/>
            <a:ext cx="40919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将资源包中以下两个文件放置到Windows系统的Hadoop解压目录的bin子目录中。</a:t>
            </a:r>
            <a:endParaRPr lang="zh-CN" altLang="en-US"/>
          </a:p>
        </p:txBody>
      </p:sp>
      <p:pic>
        <p:nvPicPr>
          <p:cNvPr id="1265" name="图片 254" descr="293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25353" y="3549650"/>
            <a:ext cx="4095115" cy="990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5b21e1de-15b2-4c59-80e1-59f18b936f82}"/>
</p:tagLst>
</file>

<file path=ppt/theme/theme1.xml><?xml version="1.0" encoding="utf-8"?>
<a:theme xmlns:a="http://schemas.openxmlformats.org/drawingml/2006/main" name="扩招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Regular"/>
        <a:ea typeface="思源黑体 CN Regular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扩招2021</Template>
  <TotalTime>0</TotalTime>
  <Words>8229</Words>
  <Application>WPS 演示</Application>
  <PresentationFormat>全屏显示(16:9)</PresentationFormat>
  <Paragraphs>310</Paragraphs>
  <Slides>28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Century Gothic</vt:lpstr>
      <vt:lpstr>Wingdings</vt:lpstr>
      <vt:lpstr>Arial Unicode MS</vt:lpstr>
      <vt:lpstr>等线</vt:lpstr>
      <vt:lpstr>Calibri</vt:lpstr>
      <vt:lpstr>扩招2021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john</cp:lastModifiedBy>
  <cp:revision>1093</cp:revision>
  <dcterms:created xsi:type="dcterms:W3CDTF">2015-05-05T08:02:00Z</dcterms:created>
  <dcterms:modified xsi:type="dcterms:W3CDTF">2022-02-02T15:25:37Z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