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537" r:id="rId3"/>
    <p:sldId id="534" r:id="rId4"/>
    <p:sldId id="535" r:id="rId6"/>
    <p:sldId id="541" r:id="rId7"/>
    <p:sldId id="542" r:id="rId8"/>
    <p:sldId id="543" r:id="rId9"/>
    <p:sldId id="448" r:id="rId10"/>
    <p:sldId id="346" r:id="rId11"/>
    <p:sldId id="565" r:id="rId12"/>
    <p:sldId id="567" r:id="rId13"/>
    <p:sldId id="617" r:id="rId14"/>
    <p:sldId id="619" r:id="rId15"/>
    <p:sldId id="568" r:id="rId16"/>
    <p:sldId id="574" r:id="rId17"/>
    <p:sldId id="575" r:id="rId18"/>
    <p:sldId id="569" r:id="rId19"/>
    <p:sldId id="576" r:id="rId20"/>
    <p:sldId id="580" r:id="rId21"/>
    <p:sldId id="585" r:id="rId22"/>
    <p:sldId id="584" r:id="rId23"/>
    <p:sldId id="586" r:id="rId24"/>
    <p:sldId id="587" r:id="rId25"/>
    <p:sldId id="601" r:id="rId26"/>
    <p:sldId id="570" r:id="rId27"/>
    <p:sldId id="571" r:id="rId28"/>
    <p:sldId id="579" r:id="rId29"/>
    <p:sldId id="582" r:id="rId30"/>
    <p:sldId id="607" r:id="rId31"/>
    <p:sldId id="604" r:id="rId32"/>
    <p:sldId id="573" r:id="rId33"/>
    <p:sldId id="578" r:id="rId34"/>
    <p:sldId id="583" r:id="rId35"/>
    <p:sldId id="610" r:id="rId36"/>
    <p:sldId id="612" r:id="rId37"/>
    <p:sldId id="608" r:id="rId38"/>
    <p:sldId id="609" r:id="rId39"/>
    <p:sldId id="320" r:id="rId40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B22642"/>
    <a:srgbClr val="B01F3C"/>
    <a:srgbClr val="B52E49"/>
    <a:srgbClr val="A50021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-720" y="-90"/>
      </p:cViewPr>
      <p:guideLst>
        <p:guide orient="horz" pos="1628"/>
        <p:guide pos="288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先说一下课程目标，第一是了解</a:t>
            </a:r>
            <a:r>
              <a:rPr lang="en-US" altLang="zh-CN"/>
              <a:t>Flume</a:t>
            </a:r>
            <a:r>
              <a:rPr lang="zh-CN" altLang="en-US"/>
              <a:t>的基本概念，第二是</a:t>
            </a:r>
            <a:r>
              <a:rPr lang="zh-CN" dirty="0">
                <a:sym typeface="+mn-ea"/>
              </a:rPr>
              <a:t>理解</a:t>
            </a:r>
            <a:r>
              <a:rPr dirty="0">
                <a:sym typeface="+mn-ea"/>
              </a:rPr>
              <a:t>Flume的架构（主要由哪几部分组成）、各部分的作用</a:t>
            </a:r>
            <a:r>
              <a:rPr lang="zh-CN" dirty="0">
                <a:sym typeface="+mn-ea"/>
              </a:rPr>
              <a:t>，第三是</a:t>
            </a:r>
            <a:r>
              <a:rPr lang="zh-CN" altLang="en-US" dirty="0">
                <a:sym typeface="+mn-ea"/>
              </a:rPr>
              <a:t>掌握</a:t>
            </a:r>
            <a:r>
              <a:rPr lang="en-US" dirty="0">
                <a:sym typeface="+mn-ea"/>
              </a:rPr>
              <a:t>Flume</a:t>
            </a:r>
            <a:r>
              <a:rPr lang="zh-CN" altLang="en-US" dirty="0">
                <a:sym typeface="+mn-ea"/>
              </a:rPr>
              <a:t>的实际应用，第四是了解</a:t>
            </a:r>
            <a:r>
              <a:rPr lang="en-US" altLang="zh-CN" dirty="0">
                <a:sym typeface="+mn-ea"/>
              </a:rPr>
              <a:t>Flume</a:t>
            </a:r>
            <a:r>
              <a:rPr lang="zh-CN" altLang="en-US" dirty="0">
                <a:sym typeface="+mn-ea"/>
              </a:rPr>
              <a:t>的工作方式。</a:t>
            </a:r>
            <a:endParaRPr lang="zh-CN" altLang="en-US" dirty="0">
              <a:sym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先说一下课程目标，第一是了解</a:t>
            </a:r>
            <a:r>
              <a:rPr lang="en-US" altLang="zh-CN"/>
              <a:t>Flume</a:t>
            </a:r>
            <a:r>
              <a:rPr lang="zh-CN" altLang="en-US"/>
              <a:t>的基本概念，第二是</a:t>
            </a:r>
            <a:r>
              <a:rPr lang="zh-CN" dirty="0">
                <a:sym typeface="+mn-ea"/>
              </a:rPr>
              <a:t>理解</a:t>
            </a:r>
            <a:r>
              <a:rPr dirty="0">
                <a:sym typeface="+mn-ea"/>
              </a:rPr>
              <a:t>Flume的架构（主要由哪几部分组成）、各部分的作用</a:t>
            </a:r>
            <a:r>
              <a:rPr lang="zh-CN" dirty="0">
                <a:sym typeface="+mn-ea"/>
              </a:rPr>
              <a:t>，第三是</a:t>
            </a:r>
            <a:r>
              <a:rPr lang="zh-CN" altLang="en-US" dirty="0">
                <a:sym typeface="+mn-ea"/>
              </a:rPr>
              <a:t>掌握</a:t>
            </a:r>
            <a:r>
              <a:rPr lang="en-US" dirty="0">
                <a:sym typeface="+mn-ea"/>
              </a:rPr>
              <a:t>Flume</a:t>
            </a:r>
            <a:r>
              <a:rPr lang="zh-CN" altLang="en-US" dirty="0">
                <a:sym typeface="+mn-ea"/>
              </a:rPr>
              <a:t>的实际应用，第四是了解</a:t>
            </a:r>
            <a:r>
              <a:rPr lang="en-US" altLang="zh-CN" dirty="0">
                <a:sym typeface="+mn-ea"/>
              </a:rPr>
              <a:t>Flume</a:t>
            </a:r>
            <a:r>
              <a:rPr lang="zh-CN" altLang="en-US" dirty="0">
                <a:sym typeface="+mn-ea"/>
              </a:rPr>
              <a:t>的工作方式。</a:t>
            </a:r>
            <a:endParaRPr lang="zh-CN" altLang="en-US" dirty="0">
              <a:sym typeface="+mn-ea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>
              <a:sym typeface="+mn-ea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谢谢您的聆听！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1225" y="1119188"/>
            <a:ext cx="4601766" cy="746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3"/>
          <p:cNvSpPr txBox="1"/>
          <p:nvPr/>
        </p:nvSpPr>
        <p:spPr>
          <a:xfrm>
            <a:off x="813197" y="3394472"/>
            <a:ext cx="7770019" cy="776288"/>
          </a:xfrm>
          <a:prstGeom prst="rect">
            <a:avLst/>
          </a:prstGeom>
        </p:spPr>
        <p:txBody>
          <a:bodyPr lIns="91438" tIns="45719" rIns="91438" bIns="45719" anchor="ctr">
            <a:normAutofit fontScale="75000" lnSpcReduction="20000"/>
          </a:bodyPr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44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algn="ctr">
              <a:lnSpc>
                <a:spcPct val="114000"/>
              </a:lnSpc>
              <a:defRPr/>
            </a:pPr>
            <a:r>
              <a:rPr kumimoji="1" sz="5400" dirty="0">
                <a:solidFill>
                  <a:srgbClr val="0070C0"/>
                </a:solidFill>
                <a:latin typeface="Century Gothic" panose="020B0502020202020204" pitchFamily="34" charset="0"/>
                <a:ea typeface="+mn-ea"/>
                <a:cs typeface="+mn-cs"/>
              </a:rPr>
              <a:t>软件学院大数据专业</a:t>
            </a:r>
            <a:endParaRPr kumimoji="1" sz="5400" dirty="0">
              <a:solidFill>
                <a:srgbClr val="0070C0"/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4" name="副标题 4"/>
          <p:cNvSpPr txBox="1"/>
          <p:nvPr/>
        </p:nvSpPr>
        <p:spPr>
          <a:xfrm>
            <a:off x="1257300" y="2815829"/>
            <a:ext cx="6856810" cy="466725"/>
          </a:xfrm>
          <a:prstGeom prst="rect">
            <a:avLst/>
          </a:prstGeom>
        </p:spPr>
        <p:txBody>
          <a:bodyPr lIns="91438" tIns="45719" rIns="91438" bIns="45719">
            <a:normAutofit lnSpcReduction="10000"/>
          </a:bodyPr>
          <a:lstStyle>
            <a:lvl1pPr marL="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zh-CN" altLang="en-US" sz="2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>
              <a:buFont typeface="Arial" panose="020B0604020202020204" pitchFamily="34" charset="0"/>
              <a:buNone/>
              <a:defRPr/>
            </a:pPr>
            <a:r>
              <a:rPr kumimoji="1" lang="en-US" altLang="zh-CN" b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Software Institute</a:t>
            </a:r>
            <a:endParaRPr kumimoji="1" lang="en-US" altLang="zh-CN" b="1">
              <a:solidFill>
                <a:schemeClr val="bg1">
                  <a:lumMod val="65000"/>
                </a:schemeClr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9525" y="2058589"/>
            <a:ext cx="9144000" cy="369332"/>
            <a:chOff x="-1" y="5610576"/>
            <a:chExt cx="12192001" cy="490967"/>
          </a:xfrm>
        </p:grpSpPr>
        <p:sp>
          <p:nvSpPr>
            <p:cNvPr id="6" name="文本框 23"/>
            <p:cNvSpPr txBox="1"/>
            <p:nvPr/>
          </p:nvSpPr>
          <p:spPr>
            <a:xfrm>
              <a:off x="4565118" y="5610576"/>
              <a:ext cx="3067507" cy="490967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kumimoji="1" lang="zh-CN" altLang="en-US" dirty="0">
                  <a:solidFill>
                    <a:schemeClr val="tx2">
                      <a:lumMod val="50000"/>
                    </a:schemeClr>
                  </a:solidFill>
                  <a:latin typeface="Century Gothic" panose="020B0502020202020204" pitchFamily="34" charset="0"/>
                </a:rPr>
                <a:t>人无全才 </a:t>
              </a:r>
              <a:r>
                <a:rPr kumimoji="1" lang="en-US" altLang="zh-CN" dirty="0">
                  <a:solidFill>
                    <a:schemeClr val="tx2">
                      <a:lumMod val="50000"/>
                    </a:schemeClr>
                  </a:solidFill>
                  <a:latin typeface="Century Gothic" panose="020B0502020202020204" pitchFamily="34" charset="0"/>
                </a:rPr>
                <a:t>·  </a:t>
              </a:r>
              <a:r>
                <a:rPr kumimoji="1" lang="zh-CN" altLang="en-US" dirty="0">
                  <a:solidFill>
                    <a:schemeClr val="tx2">
                      <a:lumMod val="50000"/>
                    </a:schemeClr>
                  </a:solidFill>
                  <a:latin typeface="Century Gothic" panose="020B0502020202020204" pitchFamily="34" charset="0"/>
                </a:rPr>
                <a:t>人人有才</a:t>
              </a:r>
              <a:endParaRPr kumimoji="1" lang="zh-CN" altLang="en-US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-1" y="5787843"/>
              <a:ext cx="442753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7764463" y="5787843"/>
              <a:ext cx="442753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F4630-F79F-4376-A603-A0F073D95A70}" type="datetimeFigureOut">
              <a:rPr lang="zh-CN" altLang="en-US"/>
            </a:fld>
            <a:endParaRPr lang="zh-CN" altLang="en-US"/>
          </a:p>
        </p:txBody>
      </p:sp>
      <p:sp>
        <p:nvSpPr>
          <p:cNvPr id="10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ACEA97-9206-4165-99E9-43B8895636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5"/>
          <p:cNvSpPr txBox="1">
            <a:spLocks noChangeArrowheads="1"/>
          </p:cNvSpPr>
          <p:nvPr/>
        </p:nvSpPr>
        <p:spPr bwMode="auto">
          <a:xfrm>
            <a:off x="2587228" y="860822"/>
            <a:ext cx="5642372" cy="461963"/>
          </a:xfrm>
          <a:prstGeom prst="rect">
            <a:avLst/>
          </a:prstGeom>
          <a:noFill/>
          <a:ln>
            <a:noFill/>
          </a:ln>
        </p:spPr>
        <p:txBody>
          <a:bodyPr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kumimoji="1" lang="zh-CN" altLang="zh-CN" sz="2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上次课复习及作业评讲</a:t>
            </a:r>
            <a:endParaRPr kumimoji="1" lang="zh-CN" altLang="zh-CN" sz="24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334"/>
            <a:ext cx="9144000" cy="515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-5954" y="1801416"/>
            <a:ext cx="6084095" cy="0"/>
          </a:xfrm>
          <a:prstGeom prst="line">
            <a:avLst/>
          </a:prstGeom>
          <a:ln>
            <a:solidFill>
              <a:schemeClr val="bg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1995487" y="3377804"/>
            <a:ext cx="7140179" cy="0"/>
          </a:xfrm>
          <a:prstGeom prst="line">
            <a:avLst/>
          </a:prstGeom>
          <a:ln>
            <a:solidFill>
              <a:schemeClr val="bg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96516" y="896541"/>
            <a:ext cx="7475934" cy="520700"/>
          </a:xfrm>
          <a:prstGeom prst="rect">
            <a:avLst/>
          </a:prstGeom>
          <a:noFill/>
          <a:ln>
            <a:noFill/>
          </a:ln>
        </p:spPr>
        <p:txBody>
          <a:bodyPr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1"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kumimoji="1"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大数据采集与数据处理</a:t>
            </a:r>
            <a:r>
              <a:rPr kumimoji="1"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kumimoji="1"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F4630-F79F-4376-A603-A0F073D95A70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901A46-8308-4824-95AB-1EF7A3C90FA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5"/>
          <p:cNvSpPr txBox="1">
            <a:spLocks noChangeArrowheads="1"/>
          </p:cNvSpPr>
          <p:nvPr/>
        </p:nvSpPr>
        <p:spPr bwMode="auto">
          <a:xfrm>
            <a:off x="898922" y="305991"/>
            <a:ext cx="7858125" cy="461963"/>
          </a:xfrm>
          <a:prstGeom prst="rect">
            <a:avLst/>
          </a:prstGeom>
          <a:noFill/>
          <a:ln>
            <a:noFill/>
          </a:ln>
        </p:spPr>
        <p:txBody>
          <a:bodyPr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1" lang="zh-CN" altLang="en-US" sz="2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学习目标</a:t>
            </a:r>
            <a:endParaRPr kumimoji="1" lang="zh-CN" altLang="zh-CN" sz="24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ïŝľiḑé"/>
          <p:cNvSpPr/>
          <p:nvPr/>
        </p:nvSpPr>
        <p:spPr>
          <a:xfrm>
            <a:off x="372666" y="227410"/>
            <a:ext cx="494109" cy="654844"/>
          </a:xfrm>
          <a:custGeom>
            <a:avLst/>
            <a:gdLst>
              <a:gd name="connsiteX0" fmla="*/ 109181 w 250819"/>
              <a:gd name="connsiteY0" fmla="*/ 320675 h 331788"/>
              <a:gd name="connsiteX1" fmla="*/ 141652 w 250819"/>
              <a:gd name="connsiteY1" fmla="*/ 320675 h 331788"/>
              <a:gd name="connsiteX2" fmla="*/ 146848 w 250819"/>
              <a:gd name="connsiteY2" fmla="*/ 326232 h 331788"/>
              <a:gd name="connsiteX3" fmla="*/ 141652 w 250819"/>
              <a:gd name="connsiteY3" fmla="*/ 331788 h 331788"/>
              <a:gd name="connsiteX4" fmla="*/ 109181 w 250819"/>
              <a:gd name="connsiteY4" fmla="*/ 331788 h 331788"/>
              <a:gd name="connsiteX5" fmla="*/ 103985 w 250819"/>
              <a:gd name="connsiteY5" fmla="*/ 326232 h 331788"/>
              <a:gd name="connsiteX6" fmla="*/ 109181 w 250819"/>
              <a:gd name="connsiteY6" fmla="*/ 320675 h 331788"/>
              <a:gd name="connsiteX7" fmla="*/ 102804 w 250819"/>
              <a:gd name="connsiteY7" fmla="*/ 300037 h 331788"/>
              <a:gd name="connsiteX8" fmla="*/ 148029 w 250819"/>
              <a:gd name="connsiteY8" fmla="*/ 300037 h 331788"/>
              <a:gd name="connsiteX9" fmla="*/ 153198 w 250819"/>
              <a:gd name="connsiteY9" fmla="*/ 305594 h 331788"/>
              <a:gd name="connsiteX10" fmla="*/ 148029 w 250819"/>
              <a:gd name="connsiteY10" fmla="*/ 311150 h 331788"/>
              <a:gd name="connsiteX11" fmla="*/ 102804 w 250819"/>
              <a:gd name="connsiteY11" fmla="*/ 311150 h 331788"/>
              <a:gd name="connsiteX12" fmla="*/ 97635 w 250819"/>
              <a:gd name="connsiteY12" fmla="*/ 305594 h 331788"/>
              <a:gd name="connsiteX13" fmla="*/ 102804 w 250819"/>
              <a:gd name="connsiteY13" fmla="*/ 300037 h 331788"/>
              <a:gd name="connsiteX14" fmla="*/ 94970 w 250819"/>
              <a:gd name="connsiteY14" fmla="*/ 280987 h 331788"/>
              <a:gd name="connsiteX15" fmla="*/ 155594 w 250819"/>
              <a:gd name="connsiteY15" fmla="*/ 280987 h 331788"/>
              <a:gd name="connsiteX16" fmla="*/ 159548 w 250819"/>
              <a:gd name="connsiteY16" fmla="*/ 286430 h 331788"/>
              <a:gd name="connsiteX17" fmla="*/ 155594 w 250819"/>
              <a:gd name="connsiteY17" fmla="*/ 290512 h 331788"/>
              <a:gd name="connsiteX18" fmla="*/ 94970 w 250819"/>
              <a:gd name="connsiteY18" fmla="*/ 290512 h 331788"/>
              <a:gd name="connsiteX19" fmla="*/ 89698 w 250819"/>
              <a:gd name="connsiteY19" fmla="*/ 286430 h 331788"/>
              <a:gd name="connsiteX20" fmla="*/ 94970 w 250819"/>
              <a:gd name="connsiteY20" fmla="*/ 280987 h 331788"/>
              <a:gd name="connsiteX21" fmla="*/ 61917 w 250819"/>
              <a:gd name="connsiteY21" fmla="*/ 138112 h 331788"/>
              <a:gd name="connsiteX22" fmla="*/ 67208 w 250819"/>
              <a:gd name="connsiteY22" fmla="*/ 143521 h 331788"/>
              <a:gd name="connsiteX23" fmla="*/ 68531 w 250819"/>
              <a:gd name="connsiteY23" fmla="*/ 155692 h 331788"/>
              <a:gd name="connsiteX24" fmla="*/ 72500 w 250819"/>
              <a:gd name="connsiteY24" fmla="*/ 166511 h 331788"/>
              <a:gd name="connsiteX25" fmla="*/ 69854 w 250819"/>
              <a:gd name="connsiteY25" fmla="*/ 173273 h 331788"/>
              <a:gd name="connsiteX26" fmla="*/ 63240 w 250819"/>
              <a:gd name="connsiteY26" fmla="*/ 170568 h 331788"/>
              <a:gd name="connsiteX27" fmla="*/ 59271 w 250819"/>
              <a:gd name="connsiteY27" fmla="*/ 157045 h 331788"/>
              <a:gd name="connsiteX28" fmla="*/ 57948 w 250819"/>
              <a:gd name="connsiteY28" fmla="*/ 143521 h 331788"/>
              <a:gd name="connsiteX29" fmla="*/ 61917 w 250819"/>
              <a:gd name="connsiteY29" fmla="*/ 138112 h 331788"/>
              <a:gd name="connsiteX30" fmla="*/ 161737 w 250819"/>
              <a:gd name="connsiteY30" fmla="*/ 137338 h 331788"/>
              <a:gd name="connsiteX31" fmla="*/ 162967 w 250819"/>
              <a:gd name="connsiteY31" fmla="*/ 140936 h 331788"/>
              <a:gd name="connsiteX32" fmla="*/ 144161 w 250819"/>
              <a:gd name="connsiteY32" fmla="*/ 185497 h 331788"/>
              <a:gd name="connsiteX33" fmla="*/ 140131 w 250819"/>
              <a:gd name="connsiteY33" fmla="*/ 239233 h 331788"/>
              <a:gd name="connsiteX34" fmla="*/ 134758 w 250819"/>
              <a:gd name="connsiteY34" fmla="*/ 244475 h 331788"/>
              <a:gd name="connsiteX35" fmla="*/ 129385 w 250819"/>
              <a:gd name="connsiteY35" fmla="*/ 239233 h 331788"/>
              <a:gd name="connsiteX36" fmla="*/ 133415 w 250819"/>
              <a:gd name="connsiteY36" fmla="*/ 184187 h 331788"/>
              <a:gd name="connsiteX37" fmla="*/ 140971 w 250819"/>
              <a:gd name="connsiteY37" fmla="*/ 160432 h 331788"/>
              <a:gd name="connsiteX38" fmla="*/ 147499 w 250819"/>
              <a:gd name="connsiteY38" fmla="*/ 147608 h 331788"/>
              <a:gd name="connsiteX39" fmla="*/ 151033 w 250819"/>
              <a:gd name="connsiteY39" fmla="*/ 146143 h 331788"/>
              <a:gd name="connsiteX40" fmla="*/ 158826 w 250819"/>
              <a:gd name="connsiteY40" fmla="*/ 142221 h 331788"/>
              <a:gd name="connsiteX41" fmla="*/ 89991 w 250819"/>
              <a:gd name="connsiteY41" fmla="*/ 137150 h 331788"/>
              <a:gd name="connsiteX42" fmla="*/ 92007 w 250819"/>
              <a:gd name="connsiteY42" fmla="*/ 142221 h 331788"/>
              <a:gd name="connsiteX43" fmla="*/ 99800 w 250819"/>
              <a:gd name="connsiteY43" fmla="*/ 146143 h 331788"/>
              <a:gd name="connsiteX44" fmla="*/ 102514 w 250819"/>
              <a:gd name="connsiteY44" fmla="*/ 147268 h 331788"/>
              <a:gd name="connsiteX45" fmla="*/ 116050 w 250819"/>
              <a:gd name="connsiteY45" fmla="*/ 184187 h 331788"/>
              <a:gd name="connsiteX46" fmla="*/ 119860 w 250819"/>
              <a:gd name="connsiteY46" fmla="*/ 239233 h 331788"/>
              <a:gd name="connsiteX47" fmla="*/ 114780 w 250819"/>
              <a:gd name="connsiteY47" fmla="*/ 244475 h 331788"/>
              <a:gd name="connsiteX48" fmla="*/ 109700 w 250819"/>
              <a:gd name="connsiteY48" fmla="*/ 239233 h 331788"/>
              <a:gd name="connsiteX49" fmla="*/ 105890 w 250819"/>
              <a:gd name="connsiteY49" fmla="*/ 185497 h 331788"/>
              <a:gd name="connsiteX50" fmla="*/ 89380 w 250819"/>
              <a:gd name="connsiteY50" fmla="*/ 140936 h 331788"/>
              <a:gd name="connsiteX51" fmla="*/ 90285 w 250819"/>
              <a:gd name="connsiteY51" fmla="*/ 135331 h 331788"/>
              <a:gd name="connsiteX52" fmla="*/ 89991 w 250819"/>
              <a:gd name="connsiteY52" fmla="*/ 137150 h 331788"/>
              <a:gd name="connsiteX53" fmla="*/ 89409 w 250819"/>
              <a:gd name="connsiteY53" fmla="*/ 135684 h 331788"/>
              <a:gd name="connsiteX54" fmla="*/ 160925 w 250819"/>
              <a:gd name="connsiteY54" fmla="*/ 134960 h 331788"/>
              <a:gd name="connsiteX55" fmla="*/ 162723 w 250819"/>
              <a:gd name="connsiteY55" fmla="*/ 135684 h 331788"/>
              <a:gd name="connsiteX56" fmla="*/ 161737 w 250819"/>
              <a:gd name="connsiteY56" fmla="*/ 137338 h 331788"/>
              <a:gd name="connsiteX57" fmla="*/ 128952 w 250819"/>
              <a:gd name="connsiteY57" fmla="*/ 134377 h 331788"/>
              <a:gd name="connsiteX58" fmla="*/ 129674 w 250819"/>
              <a:gd name="connsiteY58" fmla="*/ 134377 h 331788"/>
              <a:gd name="connsiteX59" fmla="*/ 129589 w 250819"/>
              <a:gd name="connsiteY59" fmla="*/ 134890 h 331788"/>
              <a:gd name="connsiteX60" fmla="*/ 160280 w 250819"/>
              <a:gd name="connsiteY60" fmla="*/ 133073 h 331788"/>
              <a:gd name="connsiteX61" fmla="*/ 160925 w 250819"/>
              <a:gd name="connsiteY61" fmla="*/ 134960 h 331788"/>
              <a:gd name="connsiteX62" fmla="*/ 158227 w 250819"/>
              <a:gd name="connsiteY62" fmla="*/ 133874 h 331788"/>
              <a:gd name="connsiteX63" fmla="*/ 90650 w 250819"/>
              <a:gd name="connsiteY63" fmla="*/ 133073 h 331788"/>
              <a:gd name="connsiteX64" fmla="*/ 93479 w 250819"/>
              <a:gd name="connsiteY64" fmla="*/ 134046 h 331788"/>
              <a:gd name="connsiteX65" fmla="*/ 90285 w 250819"/>
              <a:gd name="connsiteY65" fmla="*/ 135331 h 331788"/>
              <a:gd name="connsiteX66" fmla="*/ 156229 w 250819"/>
              <a:gd name="connsiteY66" fmla="*/ 133069 h 331788"/>
              <a:gd name="connsiteX67" fmla="*/ 158227 w 250819"/>
              <a:gd name="connsiteY67" fmla="*/ 133874 h 331788"/>
              <a:gd name="connsiteX68" fmla="*/ 153564 w 250819"/>
              <a:gd name="connsiteY68" fmla="*/ 135694 h 331788"/>
              <a:gd name="connsiteX69" fmla="*/ 147499 w 250819"/>
              <a:gd name="connsiteY69" fmla="*/ 147608 h 331788"/>
              <a:gd name="connsiteX70" fmla="*/ 139993 w 250819"/>
              <a:gd name="connsiteY70" fmla="*/ 150719 h 331788"/>
              <a:gd name="connsiteX71" fmla="*/ 128952 w 250819"/>
              <a:gd name="connsiteY71" fmla="*/ 147450 h 331788"/>
              <a:gd name="connsiteX72" fmla="*/ 125417 w 250819"/>
              <a:gd name="connsiteY72" fmla="*/ 144603 h 331788"/>
              <a:gd name="connsiteX73" fmla="*/ 128375 w 250819"/>
              <a:gd name="connsiteY73" fmla="*/ 142221 h 331788"/>
              <a:gd name="connsiteX74" fmla="*/ 129589 w 250819"/>
              <a:gd name="connsiteY74" fmla="*/ 134890 h 331788"/>
              <a:gd name="connsiteX75" fmla="*/ 134635 w 250819"/>
              <a:gd name="connsiteY75" fmla="*/ 138952 h 331788"/>
              <a:gd name="connsiteX76" fmla="*/ 135447 w 250819"/>
              <a:gd name="connsiteY76" fmla="*/ 139606 h 331788"/>
              <a:gd name="connsiteX77" fmla="*/ 145838 w 250819"/>
              <a:gd name="connsiteY77" fmla="*/ 136992 h 331788"/>
              <a:gd name="connsiteX78" fmla="*/ 147136 w 250819"/>
              <a:gd name="connsiteY78" fmla="*/ 136992 h 331788"/>
              <a:gd name="connsiteX79" fmla="*/ 156229 w 250819"/>
              <a:gd name="connsiteY79" fmla="*/ 133069 h 331788"/>
              <a:gd name="connsiteX80" fmla="*/ 95903 w 250819"/>
              <a:gd name="connsiteY80" fmla="*/ 133069 h 331788"/>
              <a:gd name="connsiteX81" fmla="*/ 104995 w 250819"/>
              <a:gd name="connsiteY81" fmla="*/ 136992 h 331788"/>
              <a:gd name="connsiteX82" fmla="*/ 115386 w 250819"/>
              <a:gd name="connsiteY82" fmla="*/ 139606 h 331788"/>
              <a:gd name="connsiteX83" fmla="*/ 121881 w 250819"/>
              <a:gd name="connsiteY83" fmla="*/ 134377 h 331788"/>
              <a:gd name="connsiteX84" fmla="*/ 122458 w 250819"/>
              <a:gd name="connsiteY84" fmla="*/ 134377 h 331788"/>
              <a:gd name="connsiteX85" fmla="*/ 122458 w 250819"/>
              <a:gd name="connsiteY85" fmla="*/ 142221 h 331788"/>
              <a:gd name="connsiteX86" fmla="*/ 123270 w 250819"/>
              <a:gd name="connsiteY86" fmla="*/ 142875 h 331788"/>
              <a:gd name="connsiteX87" fmla="*/ 125417 w 250819"/>
              <a:gd name="connsiteY87" fmla="*/ 144603 h 331788"/>
              <a:gd name="connsiteX88" fmla="*/ 122693 w 250819"/>
              <a:gd name="connsiteY88" fmla="*/ 146797 h 331788"/>
              <a:gd name="connsiteX89" fmla="*/ 121881 w 250819"/>
              <a:gd name="connsiteY89" fmla="*/ 147450 h 331788"/>
              <a:gd name="connsiteX90" fmla="*/ 110840 w 250819"/>
              <a:gd name="connsiteY90" fmla="*/ 150719 h 331788"/>
              <a:gd name="connsiteX91" fmla="*/ 102514 w 250819"/>
              <a:gd name="connsiteY91" fmla="*/ 147268 h 331788"/>
              <a:gd name="connsiteX92" fmla="*/ 98270 w 250819"/>
              <a:gd name="connsiteY92" fmla="*/ 135694 h 331788"/>
              <a:gd name="connsiteX93" fmla="*/ 93479 w 250819"/>
              <a:gd name="connsiteY93" fmla="*/ 134046 h 331788"/>
              <a:gd name="connsiteX94" fmla="*/ 125701 w 250819"/>
              <a:gd name="connsiteY94" fmla="*/ 74612 h 331788"/>
              <a:gd name="connsiteX95" fmla="*/ 130973 w 250819"/>
              <a:gd name="connsiteY95" fmla="*/ 79959 h 331788"/>
              <a:gd name="connsiteX96" fmla="*/ 125701 w 250819"/>
              <a:gd name="connsiteY96" fmla="*/ 85307 h 331788"/>
              <a:gd name="connsiteX97" fmla="*/ 113840 w 250819"/>
              <a:gd name="connsiteY97" fmla="*/ 85307 h 331788"/>
              <a:gd name="connsiteX98" fmla="*/ 101979 w 250819"/>
              <a:gd name="connsiteY98" fmla="*/ 89317 h 331788"/>
              <a:gd name="connsiteX99" fmla="*/ 92753 w 250819"/>
              <a:gd name="connsiteY99" fmla="*/ 94665 h 331788"/>
              <a:gd name="connsiteX100" fmla="*/ 83528 w 250819"/>
              <a:gd name="connsiteY100" fmla="*/ 102686 h 331788"/>
              <a:gd name="connsiteX101" fmla="*/ 76938 w 250819"/>
              <a:gd name="connsiteY101" fmla="*/ 110707 h 331788"/>
              <a:gd name="connsiteX102" fmla="*/ 71666 w 250819"/>
              <a:gd name="connsiteY102" fmla="*/ 121402 h 331788"/>
              <a:gd name="connsiteX103" fmla="*/ 65077 w 250819"/>
              <a:gd name="connsiteY103" fmla="*/ 124075 h 331788"/>
              <a:gd name="connsiteX104" fmla="*/ 62441 w 250819"/>
              <a:gd name="connsiteY104" fmla="*/ 117391 h 331788"/>
              <a:gd name="connsiteX105" fmla="*/ 67713 w 250819"/>
              <a:gd name="connsiteY105" fmla="*/ 105359 h 331788"/>
              <a:gd name="connsiteX106" fmla="*/ 76938 w 250819"/>
              <a:gd name="connsiteY106" fmla="*/ 94665 h 331788"/>
              <a:gd name="connsiteX107" fmla="*/ 87482 w 250819"/>
              <a:gd name="connsiteY107" fmla="*/ 86644 h 331788"/>
              <a:gd name="connsiteX108" fmla="*/ 98025 w 250819"/>
              <a:gd name="connsiteY108" fmla="*/ 79959 h 331788"/>
              <a:gd name="connsiteX109" fmla="*/ 111204 w 250819"/>
              <a:gd name="connsiteY109" fmla="*/ 75949 h 331788"/>
              <a:gd name="connsiteX110" fmla="*/ 125701 w 250819"/>
              <a:gd name="connsiteY110" fmla="*/ 74612 h 331788"/>
              <a:gd name="connsiteX111" fmla="*/ 243397 w 250819"/>
              <a:gd name="connsiteY111" fmla="*/ 69651 h 331788"/>
              <a:gd name="connsiteX112" fmla="*/ 250252 w 250819"/>
              <a:gd name="connsiteY112" fmla="*/ 71040 h 331788"/>
              <a:gd name="connsiteX113" fmla="*/ 248881 w 250819"/>
              <a:gd name="connsiteY113" fmla="*/ 79375 h 331788"/>
              <a:gd name="connsiteX114" fmla="*/ 229686 w 250819"/>
              <a:gd name="connsiteY114" fmla="*/ 89098 h 331788"/>
              <a:gd name="connsiteX115" fmla="*/ 222831 w 250819"/>
              <a:gd name="connsiteY115" fmla="*/ 87709 h 331788"/>
              <a:gd name="connsiteX116" fmla="*/ 224202 w 250819"/>
              <a:gd name="connsiteY116" fmla="*/ 80764 h 331788"/>
              <a:gd name="connsiteX117" fmla="*/ 243397 w 250819"/>
              <a:gd name="connsiteY117" fmla="*/ 69651 h 331788"/>
              <a:gd name="connsiteX118" fmla="*/ 8302 w 250819"/>
              <a:gd name="connsiteY118" fmla="*/ 69651 h 331788"/>
              <a:gd name="connsiteX119" fmla="*/ 25187 w 250819"/>
              <a:gd name="connsiteY119" fmla="*/ 80764 h 331788"/>
              <a:gd name="connsiteX120" fmla="*/ 26486 w 250819"/>
              <a:gd name="connsiteY120" fmla="*/ 87709 h 331788"/>
              <a:gd name="connsiteX121" fmla="*/ 19992 w 250819"/>
              <a:gd name="connsiteY121" fmla="*/ 89098 h 331788"/>
              <a:gd name="connsiteX122" fmla="*/ 3107 w 250819"/>
              <a:gd name="connsiteY122" fmla="*/ 79375 h 331788"/>
              <a:gd name="connsiteX123" fmla="*/ 509 w 250819"/>
              <a:gd name="connsiteY123" fmla="*/ 71040 h 331788"/>
              <a:gd name="connsiteX124" fmla="*/ 8302 w 250819"/>
              <a:gd name="connsiteY124" fmla="*/ 69651 h 331788"/>
              <a:gd name="connsiteX125" fmla="*/ 125417 w 250819"/>
              <a:gd name="connsiteY125" fmla="*/ 63500 h 331788"/>
              <a:gd name="connsiteX126" fmla="*/ 93769 w 250819"/>
              <a:gd name="connsiteY126" fmla="*/ 70097 h 331788"/>
              <a:gd name="connsiteX127" fmla="*/ 67396 w 250819"/>
              <a:gd name="connsiteY127" fmla="*/ 88568 h 331788"/>
              <a:gd name="connsiteX128" fmla="*/ 48935 w 250819"/>
              <a:gd name="connsiteY128" fmla="*/ 114955 h 331788"/>
              <a:gd name="connsiteX129" fmla="*/ 43660 w 250819"/>
              <a:gd name="connsiteY129" fmla="*/ 146619 h 331788"/>
              <a:gd name="connsiteX130" fmla="*/ 47616 w 250819"/>
              <a:gd name="connsiteY130" fmla="*/ 171686 h 331788"/>
              <a:gd name="connsiteX131" fmla="*/ 59484 w 250819"/>
              <a:gd name="connsiteY131" fmla="*/ 194115 h 331788"/>
              <a:gd name="connsiteX132" fmla="*/ 81901 w 250819"/>
              <a:gd name="connsiteY132" fmla="*/ 221821 h 331788"/>
              <a:gd name="connsiteX133" fmla="*/ 100362 w 250819"/>
              <a:gd name="connsiteY133" fmla="*/ 258763 h 331788"/>
              <a:gd name="connsiteX134" fmla="*/ 150471 w 250819"/>
              <a:gd name="connsiteY134" fmla="*/ 258763 h 331788"/>
              <a:gd name="connsiteX135" fmla="*/ 168932 w 250819"/>
              <a:gd name="connsiteY135" fmla="*/ 221821 h 331788"/>
              <a:gd name="connsiteX136" fmla="*/ 191349 w 250819"/>
              <a:gd name="connsiteY136" fmla="*/ 194115 h 331788"/>
              <a:gd name="connsiteX137" fmla="*/ 203217 w 250819"/>
              <a:gd name="connsiteY137" fmla="*/ 171686 h 331788"/>
              <a:gd name="connsiteX138" fmla="*/ 207173 w 250819"/>
              <a:gd name="connsiteY138" fmla="*/ 146619 h 331788"/>
              <a:gd name="connsiteX139" fmla="*/ 183437 w 250819"/>
              <a:gd name="connsiteY139" fmla="*/ 88568 h 331788"/>
              <a:gd name="connsiteX140" fmla="*/ 155746 w 250819"/>
              <a:gd name="connsiteY140" fmla="*/ 70097 h 331788"/>
              <a:gd name="connsiteX141" fmla="*/ 125417 w 250819"/>
              <a:gd name="connsiteY141" fmla="*/ 63500 h 331788"/>
              <a:gd name="connsiteX142" fmla="*/ 126210 w 250819"/>
              <a:gd name="connsiteY142" fmla="*/ 53975 h 331788"/>
              <a:gd name="connsiteX143" fmla="*/ 160409 w 250819"/>
              <a:gd name="connsiteY143" fmla="*/ 60540 h 331788"/>
              <a:gd name="connsiteX144" fmla="*/ 190663 w 250819"/>
              <a:gd name="connsiteY144" fmla="*/ 80237 h 331788"/>
              <a:gd name="connsiteX145" fmla="*/ 218285 w 250819"/>
              <a:gd name="connsiteY145" fmla="*/ 145893 h 331788"/>
              <a:gd name="connsiteX146" fmla="*/ 213024 w 250819"/>
              <a:gd name="connsiteY146" fmla="*/ 173469 h 331788"/>
              <a:gd name="connsiteX147" fmla="*/ 199870 w 250819"/>
              <a:gd name="connsiteY147" fmla="*/ 199731 h 331788"/>
              <a:gd name="connsiteX148" fmla="*/ 177509 w 250819"/>
              <a:gd name="connsiteY148" fmla="*/ 227307 h 331788"/>
              <a:gd name="connsiteX149" fmla="*/ 161725 w 250819"/>
              <a:gd name="connsiteY149" fmla="*/ 261448 h 331788"/>
              <a:gd name="connsiteX150" fmla="*/ 156463 w 250819"/>
              <a:gd name="connsiteY150" fmla="*/ 266700 h 331788"/>
              <a:gd name="connsiteX151" fmla="*/ 95957 w 250819"/>
              <a:gd name="connsiteY151" fmla="*/ 266700 h 331788"/>
              <a:gd name="connsiteX152" fmla="*/ 90695 w 250819"/>
              <a:gd name="connsiteY152" fmla="*/ 261448 h 331788"/>
              <a:gd name="connsiteX153" fmla="*/ 74911 w 250819"/>
              <a:gd name="connsiteY153" fmla="*/ 227307 h 331788"/>
              <a:gd name="connsiteX154" fmla="*/ 51235 w 250819"/>
              <a:gd name="connsiteY154" fmla="*/ 199731 h 331788"/>
              <a:gd name="connsiteX155" fmla="*/ 38081 w 250819"/>
              <a:gd name="connsiteY155" fmla="*/ 173469 h 331788"/>
              <a:gd name="connsiteX156" fmla="*/ 34135 w 250819"/>
              <a:gd name="connsiteY156" fmla="*/ 145893 h 331788"/>
              <a:gd name="connsiteX157" fmla="*/ 40712 w 250819"/>
              <a:gd name="connsiteY157" fmla="*/ 110439 h 331788"/>
              <a:gd name="connsiteX158" fmla="*/ 60442 w 250819"/>
              <a:gd name="connsiteY158" fmla="*/ 80237 h 331788"/>
              <a:gd name="connsiteX159" fmla="*/ 90695 w 250819"/>
              <a:gd name="connsiteY159" fmla="*/ 60540 h 331788"/>
              <a:gd name="connsiteX160" fmla="*/ 126210 w 250819"/>
              <a:gd name="connsiteY160" fmla="*/ 53975 h 331788"/>
              <a:gd name="connsiteX161" fmla="*/ 196901 w 250819"/>
              <a:gd name="connsiteY161" fmla="*/ 20349 h 331788"/>
              <a:gd name="connsiteX162" fmla="*/ 199516 w 250819"/>
              <a:gd name="connsiteY162" fmla="*/ 26843 h 331788"/>
              <a:gd name="connsiteX163" fmla="*/ 189057 w 250819"/>
              <a:gd name="connsiteY163" fmla="*/ 43728 h 331788"/>
              <a:gd name="connsiteX164" fmla="*/ 182520 w 250819"/>
              <a:gd name="connsiteY164" fmla="*/ 46326 h 331788"/>
              <a:gd name="connsiteX165" fmla="*/ 179905 w 250819"/>
              <a:gd name="connsiteY165" fmla="*/ 38533 h 331788"/>
              <a:gd name="connsiteX166" fmla="*/ 190364 w 250819"/>
              <a:gd name="connsiteY166" fmla="*/ 21648 h 331788"/>
              <a:gd name="connsiteX167" fmla="*/ 196901 w 250819"/>
              <a:gd name="connsiteY167" fmla="*/ 20349 h 331788"/>
              <a:gd name="connsiteX168" fmla="*/ 52788 w 250819"/>
              <a:gd name="connsiteY168" fmla="*/ 20349 h 331788"/>
              <a:gd name="connsiteX169" fmla="*/ 61123 w 250819"/>
              <a:gd name="connsiteY169" fmla="*/ 21648 h 331788"/>
              <a:gd name="connsiteX170" fmla="*/ 70846 w 250819"/>
              <a:gd name="connsiteY170" fmla="*/ 38533 h 331788"/>
              <a:gd name="connsiteX171" fmla="*/ 69457 w 250819"/>
              <a:gd name="connsiteY171" fmla="*/ 46326 h 331788"/>
              <a:gd name="connsiteX172" fmla="*/ 61123 w 250819"/>
              <a:gd name="connsiteY172" fmla="*/ 43728 h 331788"/>
              <a:gd name="connsiteX173" fmla="*/ 51399 w 250819"/>
              <a:gd name="connsiteY173" fmla="*/ 26843 h 331788"/>
              <a:gd name="connsiteX174" fmla="*/ 52788 w 250819"/>
              <a:gd name="connsiteY174" fmla="*/ 20349 h 331788"/>
              <a:gd name="connsiteX175" fmla="*/ 125417 w 250819"/>
              <a:gd name="connsiteY175" fmla="*/ 0 h 331788"/>
              <a:gd name="connsiteX176" fmla="*/ 130973 w 250819"/>
              <a:gd name="connsiteY176" fmla="*/ 5246 h 331788"/>
              <a:gd name="connsiteX177" fmla="*/ 130973 w 250819"/>
              <a:gd name="connsiteY177" fmla="*/ 24917 h 331788"/>
              <a:gd name="connsiteX178" fmla="*/ 125417 w 250819"/>
              <a:gd name="connsiteY178" fmla="*/ 30163 h 331788"/>
              <a:gd name="connsiteX179" fmla="*/ 119860 w 250819"/>
              <a:gd name="connsiteY179" fmla="*/ 24917 h 331788"/>
              <a:gd name="connsiteX180" fmla="*/ 119860 w 250819"/>
              <a:gd name="connsiteY180" fmla="*/ 5246 h 331788"/>
              <a:gd name="connsiteX181" fmla="*/ 125417 w 250819"/>
              <a:gd name="connsiteY181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</a:cxnLst>
            <a:rect l="l" t="t" r="r" b="b"/>
            <a:pathLst>
              <a:path w="250819" h="331788">
                <a:moveTo>
                  <a:pt x="109181" y="320675"/>
                </a:moveTo>
                <a:cubicBezTo>
                  <a:pt x="141652" y="320675"/>
                  <a:pt x="141652" y="320675"/>
                  <a:pt x="141652" y="320675"/>
                </a:cubicBezTo>
                <a:cubicBezTo>
                  <a:pt x="145549" y="320675"/>
                  <a:pt x="146848" y="323453"/>
                  <a:pt x="146848" y="326232"/>
                </a:cubicBezTo>
                <a:cubicBezTo>
                  <a:pt x="146848" y="329010"/>
                  <a:pt x="145549" y="331788"/>
                  <a:pt x="141652" y="331788"/>
                </a:cubicBezTo>
                <a:lnTo>
                  <a:pt x="109181" y="331788"/>
                </a:lnTo>
                <a:cubicBezTo>
                  <a:pt x="106583" y="331788"/>
                  <a:pt x="103985" y="329010"/>
                  <a:pt x="103985" y="326232"/>
                </a:cubicBezTo>
                <a:cubicBezTo>
                  <a:pt x="103985" y="323453"/>
                  <a:pt x="106583" y="320675"/>
                  <a:pt x="109181" y="320675"/>
                </a:cubicBezTo>
                <a:close/>
                <a:moveTo>
                  <a:pt x="102804" y="300037"/>
                </a:moveTo>
                <a:cubicBezTo>
                  <a:pt x="148029" y="300037"/>
                  <a:pt x="148029" y="300037"/>
                  <a:pt x="148029" y="300037"/>
                </a:cubicBezTo>
                <a:cubicBezTo>
                  <a:pt x="151906" y="300037"/>
                  <a:pt x="153198" y="302815"/>
                  <a:pt x="153198" y="305594"/>
                </a:cubicBezTo>
                <a:cubicBezTo>
                  <a:pt x="153198" y="308372"/>
                  <a:pt x="151906" y="311150"/>
                  <a:pt x="148029" y="311150"/>
                </a:cubicBezTo>
                <a:lnTo>
                  <a:pt x="102804" y="311150"/>
                </a:lnTo>
                <a:cubicBezTo>
                  <a:pt x="100219" y="311150"/>
                  <a:pt x="97635" y="308372"/>
                  <a:pt x="97635" y="305594"/>
                </a:cubicBezTo>
                <a:cubicBezTo>
                  <a:pt x="97635" y="302815"/>
                  <a:pt x="100219" y="300037"/>
                  <a:pt x="102804" y="300037"/>
                </a:cubicBezTo>
                <a:close/>
                <a:moveTo>
                  <a:pt x="94970" y="280987"/>
                </a:moveTo>
                <a:cubicBezTo>
                  <a:pt x="155594" y="280987"/>
                  <a:pt x="155594" y="280987"/>
                  <a:pt x="155594" y="280987"/>
                </a:cubicBezTo>
                <a:cubicBezTo>
                  <a:pt x="158230" y="280987"/>
                  <a:pt x="159548" y="282348"/>
                  <a:pt x="159548" y="286430"/>
                </a:cubicBezTo>
                <a:cubicBezTo>
                  <a:pt x="159548" y="289151"/>
                  <a:pt x="158230" y="290512"/>
                  <a:pt x="155594" y="290512"/>
                </a:cubicBezTo>
                <a:lnTo>
                  <a:pt x="94970" y="290512"/>
                </a:lnTo>
                <a:cubicBezTo>
                  <a:pt x="92334" y="290512"/>
                  <a:pt x="89698" y="289151"/>
                  <a:pt x="89698" y="286430"/>
                </a:cubicBezTo>
                <a:cubicBezTo>
                  <a:pt x="89698" y="282348"/>
                  <a:pt x="92334" y="280987"/>
                  <a:pt x="94970" y="280987"/>
                </a:cubicBezTo>
                <a:close/>
                <a:moveTo>
                  <a:pt x="61917" y="138112"/>
                </a:moveTo>
                <a:cubicBezTo>
                  <a:pt x="65886" y="138112"/>
                  <a:pt x="67208" y="140817"/>
                  <a:pt x="67208" y="143521"/>
                </a:cubicBezTo>
                <a:cubicBezTo>
                  <a:pt x="67208" y="147578"/>
                  <a:pt x="68531" y="151635"/>
                  <a:pt x="68531" y="155692"/>
                </a:cubicBezTo>
                <a:cubicBezTo>
                  <a:pt x="69854" y="159749"/>
                  <a:pt x="71177" y="162454"/>
                  <a:pt x="72500" y="166511"/>
                </a:cubicBezTo>
                <a:cubicBezTo>
                  <a:pt x="73823" y="169216"/>
                  <a:pt x="72500" y="171920"/>
                  <a:pt x="69854" y="173273"/>
                </a:cubicBezTo>
                <a:cubicBezTo>
                  <a:pt x="67208" y="174625"/>
                  <a:pt x="63240" y="173273"/>
                  <a:pt x="63240" y="170568"/>
                </a:cubicBezTo>
                <a:cubicBezTo>
                  <a:pt x="60594" y="166511"/>
                  <a:pt x="59271" y="162454"/>
                  <a:pt x="59271" y="157045"/>
                </a:cubicBezTo>
                <a:cubicBezTo>
                  <a:pt x="57948" y="152988"/>
                  <a:pt x="57948" y="147578"/>
                  <a:pt x="57948" y="143521"/>
                </a:cubicBezTo>
                <a:cubicBezTo>
                  <a:pt x="57948" y="140817"/>
                  <a:pt x="59271" y="138112"/>
                  <a:pt x="61917" y="138112"/>
                </a:cubicBezTo>
                <a:close/>
                <a:moveTo>
                  <a:pt x="161737" y="137338"/>
                </a:moveTo>
                <a:lnTo>
                  <a:pt x="162967" y="140936"/>
                </a:lnTo>
                <a:cubicBezTo>
                  <a:pt x="152221" y="157974"/>
                  <a:pt x="146848" y="171081"/>
                  <a:pt x="144161" y="185497"/>
                </a:cubicBezTo>
                <a:cubicBezTo>
                  <a:pt x="141474" y="201225"/>
                  <a:pt x="140131" y="216952"/>
                  <a:pt x="140131" y="239233"/>
                </a:cubicBezTo>
                <a:cubicBezTo>
                  <a:pt x="140131" y="241854"/>
                  <a:pt x="137445" y="244475"/>
                  <a:pt x="134758" y="244475"/>
                </a:cubicBezTo>
                <a:cubicBezTo>
                  <a:pt x="132072" y="244475"/>
                  <a:pt x="129385" y="241854"/>
                  <a:pt x="129385" y="239233"/>
                </a:cubicBezTo>
                <a:cubicBezTo>
                  <a:pt x="129385" y="216952"/>
                  <a:pt x="130728" y="199914"/>
                  <a:pt x="133415" y="184187"/>
                </a:cubicBezTo>
                <a:cubicBezTo>
                  <a:pt x="135430" y="176323"/>
                  <a:pt x="137780" y="168459"/>
                  <a:pt x="140971" y="160432"/>
                </a:cubicBezTo>
                <a:lnTo>
                  <a:pt x="147499" y="147608"/>
                </a:lnTo>
                <a:lnTo>
                  <a:pt x="151033" y="146143"/>
                </a:lnTo>
                <a:cubicBezTo>
                  <a:pt x="153631" y="144836"/>
                  <a:pt x="156229" y="143528"/>
                  <a:pt x="158826" y="142221"/>
                </a:cubicBezTo>
                <a:close/>
                <a:moveTo>
                  <a:pt x="89991" y="137150"/>
                </a:moveTo>
                <a:lnTo>
                  <a:pt x="92007" y="142221"/>
                </a:lnTo>
                <a:cubicBezTo>
                  <a:pt x="94604" y="143528"/>
                  <a:pt x="97202" y="144836"/>
                  <a:pt x="99800" y="146143"/>
                </a:cubicBezTo>
                <a:lnTo>
                  <a:pt x="102514" y="147268"/>
                </a:lnTo>
                <a:lnTo>
                  <a:pt x="116050" y="184187"/>
                </a:lnTo>
                <a:cubicBezTo>
                  <a:pt x="118590" y="199914"/>
                  <a:pt x="119860" y="216952"/>
                  <a:pt x="119860" y="239233"/>
                </a:cubicBezTo>
                <a:cubicBezTo>
                  <a:pt x="119860" y="241854"/>
                  <a:pt x="117320" y="244475"/>
                  <a:pt x="114780" y="244475"/>
                </a:cubicBezTo>
                <a:cubicBezTo>
                  <a:pt x="112240" y="244475"/>
                  <a:pt x="109700" y="241854"/>
                  <a:pt x="109700" y="239233"/>
                </a:cubicBezTo>
                <a:cubicBezTo>
                  <a:pt x="109700" y="216952"/>
                  <a:pt x="109700" y="201225"/>
                  <a:pt x="105890" y="185497"/>
                </a:cubicBezTo>
                <a:cubicBezTo>
                  <a:pt x="103350" y="171081"/>
                  <a:pt x="98270" y="157974"/>
                  <a:pt x="89380" y="140936"/>
                </a:cubicBezTo>
                <a:close/>
                <a:moveTo>
                  <a:pt x="90285" y="135331"/>
                </a:moveTo>
                <a:lnTo>
                  <a:pt x="89991" y="137150"/>
                </a:lnTo>
                <a:lnTo>
                  <a:pt x="89409" y="135684"/>
                </a:lnTo>
                <a:close/>
                <a:moveTo>
                  <a:pt x="160925" y="134960"/>
                </a:moveTo>
                <a:lnTo>
                  <a:pt x="162723" y="135684"/>
                </a:lnTo>
                <a:lnTo>
                  <a:pt x="161737" y="137338"/>
                </a:lnTo>
                <a:close/>
                <a:moveTo>
                  <a:pt x="128952" y="134377"/>
                </a:moveTo>
                <a:lnTo>
                  <a:pt x="129674" y="134377"/>
                </a:lnTo>
                <a:lnTo>
                  <a:pt x="129589" y="134890"/>
                </a:lnTo>
                <a:close/>
                <a:moveTo>
                  <a:pt x="160280" y="133073"/>
                </a:moveTo>
                <a:lnTo>
                  <a:pt x="160925" y="134960"/>
                </a:lnTo>
                <a:lnTo>
                  <a:pt x="158227" y="133874"/>
                </a:lnTo>
                <a:close/>
                <a:moveTo>
                  <a:pt x="90650" y="133073"/>
                </a:moveTo>
                <a:lnTo>
                  <a:pt x="93479" y="134046"/>
                </a:lnTo>
                <a:lnTo>
                  <a:pt x="90285" y="135331"/>
                </a:lnTo>
                <a:close/>
                <a:moveTo>
                  <a:pt x="156229" y="133069"/>
                </a:moveTo>
                <a:lnTo>
                  <a:pt x="158227" y="133874"/>
                </a:lnTo>
                <a:lnTo>
                  <a:pt x="153564" y="135694"/>
                </a:lnTo>
                <a:lnTo>
                  <a:pt x="147499" y="147608"/>
                </a:lnTo>
                <a:lnTo>
                  <a:pt x="139993" y="150719"/>
                </a:lnTo>
                <a:cubicBezTo>
                  <a:pt x="136421" y="151372"/>
                  <a:pt x="132849" y="150719"/>
                  <a:pt x="128952" y="147450"/>
                </a:cubicBezTo>
                <a:lnTo>
                  <a:pt x="125417" y="144603"/>
                </a:lnTo>
                <a:lnTo>
                  <a:pt x="128375" y="142221"/>
                </a:lnTo>
                <a:lnTo>
                  <a:pt x="129589" y="134890"/>
                </a:lnTo>
                <a:lnTo>
                  <a:pt x="134635" y="138952"/>
                </a:lnTo>
                <a:cubicBezTo>
                  <a:pt x="135447" y="139606"/>
                  <a:pt x="135447" y="139606"/>
                  <a:pt x="135447" y="139606"/>
                </a:cubicBezTo>
                <a:cubicBezTo>
                  <a:pt x="138044" y="140914"/>
                  <a:pt x="141941" y="139606"/>
                  <a:pt x="145838" y="136992"/>
                </a:cubicBezTo>
                <a:cubicBezTo>
                  <a:pt x="147136" y="136992"/>
                  <a:pt x="147136" y="136992"/>
                  <a:pt x="147136" y="136992"/>
                </a:cubicBezTo>
                <a:cubicBezTo>
                  <a:pt x="149734" y="135684"/>
                  <a:pt x="152332" y="134377"/>
                  <a:pt x="156229" y="133069"/>
                </a:cubicBezTo>
                <a:close/>
                <a:moveTo>
                  <a:pt x="95903" y="133069"/>
                </a:moveTo>
                <a:cubicBezTo>
                  <a:pt x="98501" y="134377"/>
                  <a:pt x="102398" y="135684"/>
                  <a:pt x="104995" y="136992"/>
                </a:cubicBezTo>
                <a:cubicBezTo>
                  <a:pt x="108892" y="139606"/>
                  <a:pt x="112789" y="140914"/>
                  <a:pt x="115386" y="139606"/>
                </a:cubicBezTo>
                <a:cubicBezTo>
                  <a:pt x="121881" y="134377"/>
                  <a:pt x="121881" y="134377"/>
                  <a:pt x="121881" y="134377"/>
                </a:cubicBezTo>
                <a:lnTo>
                  <a:pt x="122458" y="134377"/>
                </a:lnTo>
                <a:cubicBezTo>
                  <a:pt x="119860" y="136992"/>
                  <a:pt x="121159" y="139606"/>
                  <a:pt x="122458" y="142221"/>
                </a:cubicBezTo>
                <a:cubicBezTo>
                  <a:pt x="122458" y="142221"/>
                  <a:pt x="122458" y="142221"/>
                  <a:pt x="123270" y="142875"/>
                </a:cubicBezTo>
                <a:lnTo>
                  <a:pt x="125417" y="144603"/>
                </a:lnTo>
                <a:lnTo>
                  <a:pt x="122693" y="146797"/>
                </a:lnTo>
                <a:cubicBezTo>
                  <a:pt x="121881" y="147450"/>
                  <a:pt x="121881" y="147450"/>
                  <a:pt x="121881" y="147450"/>
                </a:cubicBezTo>
                <a:cubicBezTo>
                  <a:pt x="117984" y="150719"/>
                  <a:pt x="114412" y="151372"/>
                  <a:pt x="110840" y="150719"/>
                </a:cubicBezTo>
                <a:lnTo>
                  <a:pt x="102514" y="147268"/>
                </a:lnTo>
                <a:lnTo>
                  <a:pt x="98270" y="135694"/>
                </a:lnTo>
                <a:lnTo>
                  <a:pt x="93479" y="134046"/>
                </a:lnTo>
                <a:close/>
                <a:moveTo>
                  <a:pt x="125701" y="74612"/>
                </a:moveTo>
                <a:cubicBezTo>
                  <a:pt x="128337" y="74612"/>
                  <a:pt x="130973" y="75949"/>
                  <a:pt x="130973" y="79959"/>
                </a:cubicBezTo>
                <a:cubicBezTo>
                  <a:pt x="130973" y="82633"/>
                  <a:pt x="128337" y="85307"/>
                  <a:pt x="125701" y="85307"/>
                </a:cubicBezTo>
                <a:cubicBezTo>
                  <a:pt x="121748" y="85307"/>
                  <a:pt x="117794" y="85307"/>
                  <a:pt x="113840" y="85307"/>
                </a:cubicBezTo>
                <a:cubicBezTo>
                  <a:pt x="109886" y="86644"/>
                  <a:pt x="105932" y="87981"/>
                  <a:pt x="101979" y="89317"/>
                </a:cubicBezTo>
                <a:cubicBezTo>
                  <a:pt x="99343" y="90654"/>
                  <a:pt x="95389" y="91991"/>
                  <a:pt x="92753" y="94665"/>
                </a:cubicBezTo>
                <a:cubicBezTo>
                  <a:pt x="90117" y="97338"/>
                  <a:pt x="86164" y="98675"/>
                  <a:pt x="83528" y="102686"/>
                </a:cubicBezTo>
                <a:cubicBezTo>
                  <a:pt x="80892" y="105359"/>
                  <a:pt x="79574" y="108033"/>
                  <a:pt x="76938" y="110707"/>
                </a:cubicBezTo>
                <a:cubicBezTo>
                  <a:pt x="74302" y="113381"/>
                  <a:pt x="72984" y="117391"/>
                  <a:pt x="71666" y="121402"/>
                </a:cubicBezTo>
                <a:cubicBezTo>
                  <a:pt x="70349" y="124075"/>
                  <a:pt x="67713" y="125412"/>
                  <a:pt x="65077" y="124075"/>
                </a:cubicBezTo>
                <a:cubicBezTo>
                  <a:pt x="62441" y="122738"/>
                  <a:pt x="61123" y="120065"/>
                  <a:pt x="62441" y="117391"/>
                </a:cubicBezTo>
                <a:cubicBezTo>
                  <a:pt x="63759" y="112044"/>
                  <a:pt x="66395" y="108033"/>
                  <a:pt x="67713" y="105359"/>
                </a:cubicBezTo>
                <a:cubicBezTo>
                  <a:pt x="70349" y="101349"/>
                  <a:pt x="72984" y="97338"/>
                  <a:pt x="76938" y="94665"/>
                </a:cubicBezTo>
                <a:cubicBezTo>
                  <a:pt x="79574" y="91991"/>
                  <a:pt x="83528" y="87981"/>
                  <a:pt x="87482" y="86644"/>
                </a:cubicBezTo>
                <a:cubicBezTo>
                  <a:pt x="90117" y="83970"/>
                  <a:pt x="94071" y="81296"/>
                  <a:pt x="98025" y="79959"/>
                </a:cubicBezTo>
                <a:cubicBezTo>
                  <a:pt x="103297" y="77286"/>
                  <a:pt x="107250" y="75949"/>
                  <a:pt x="111204" y="75949"/>
                </a:cubicBezTo>
                <a:cubicBezTo>
                  <a:pt x="116476" y="74612"/>
                  <a:pt x="120430" y="74612"/>
                  <a:pt x="125701" y="74612"/>
                </a:cubicBezTo>
                <a:close/>
                <a:moveTo>
                  <a:pt x="243397" y="69651"/>
                </a:moveTo>
                <a:cubicBezTo>
                  <a:pt x="246139" y="68262"/>
                  <a:pt x="248881" y="69651"/>
                  <a:pt x="250252" y="71040"/>
                </a:cubicBezTo>
                <a:cubicBezTo>
                  <a:pt x="251623" y="73818"/>
                  <a:pt x="250252" y="77986"/>
                  <a:pt x="248881" y="79375"/>
                </a:cubicBezTo>
                <a:lnTo>
                  <a:pt x="229686" y="89098"/>
                </a:lnTo>
                <a:cubicBezTo>
                  <a:pt x="226944" y="90487"/>
                  <a:pt x="224202" y="90487"/>
                  <a:pt x="222831" y="87709"/>
                </a:cubicBezTo>
                <a:cubicBezTo>
                  <a:pt x="221460" y="84931"/>
                  <a:pt x="222831" y="82153"/>
                  <a:pt x="224202" y="80764"/>
                </a:cubicBezTo>
                <a:cubicBezTo>
                  <a:pt x="243397" y="69651"/>
                  <a:pt x="243397" y="69651"/>
                  <a:pt x="243397" y="69651"/>
                </a:cubicBezTo>
                <a:close/>
                <a:moveTo>
                  <a:pt x="8302" y="69651"/>
                </a:moveTo>
                <a:lnTo>
                  <a:pt x="25187" y="80764"/>
                </a:lnTo>
                <a:cubicBezTo>
                  <a:pt x="27785" y="82153"/>
                  <a:pt x="27785" y="84931"/>
                  <a:pt x="26486" y="87709"/>
                </a:cubicBezTo>
                <a:cubicBezTo>
                  <a:pt x="25187" y="90487"/>
                  <a:pt x="22590" y="90487"/>
                  <a:pt x="19992" y="89098"/>
                </a:cubicBezTo>
                <a:cubicBezTo>
                  <a:pt x="3107" y="79375"/>
                  <a:pt x="3107" y="79375"/>
                  <a:pt x="3107" y="79375"/>
                </a:cubicBezTo>
                <a:cubicBezTo>
                  <a:pt x="509" y="77986"/>
                  <a:pt x="-790" y="73818"/>
                  <a:pt x="509" y="71040"/>
                </a:cubicBezTo>
                <a:cubicBezTo>
                  <a:pt x="3107" y="69651"/>
                  <a:pt x="5704" y="68262"/>
                  <a:pt x="8302" y="69651"/>
                </a:cubicBezTo>
                <a:close/>
                <a:moveTo>
                  <a:pt x="125417" y="63500"/>
                </a:moveTo>
                <a:cubicBezTo>
                  <a:pt x="113549" y="63500"/>
                  <a:pt x="102999" y="66139"/>
                  <a:pt x="93769" y="70097"/>
                </a:cubicBezTo>
                <a:cubicBezTo>
                  <a:pt x="83220" y="74055"/>
                  <a:pt x="75308" y="80652"/>
                  <a:pt x="67396" y="88568"/>
                </a:cubicBezTo>
                <a:cubicBezTo>
                  <a:pt x="59484" y="95164"/>
                  <a:pt x="54209" y="104400"/>
                  <a:pt x="48935" y="114955"/>
                </a:cubicBezTo>
                <a:cubicBezTo>
                  <a:pt x="44979" y="124190"/>
                  <a:pt x="43660" y="134745"/>
                  <a:pt x="43660" y="146619"/>
                </a:cubicBezTo>
                <a:cubicBezTo>
                  <a:pt x="43660" y="154535"/>
                  <a:pt x="44979" y="163770"/>
                  <a:pt x="47616" y="171686"/>
                </a:cubicBezTo>
                <a:cubicBezTo>
                  <a:pt x="50253" y="179602"/>
                  <a:pt x="54209" y="187519"/>
                  <a:pt x="59484" y="194115"/>
                </a:cubicBezTo>
                <a:cubicBezTo>
                  <a:pt x="68714" y="207309"/>
                  <a:pt x="75308" y="215225"/>
                  <a:pt x="81901" y="221821"/>
                </a:cubicBezTo>
                <a:cubicBezTo>
                  <a:pt x="93769" y="235015"/>
                  <a:pt x="99043" y="241612"/>
                  <a:pt x="100362" y="258763"/>
                </a:cubicBezTo>
                <a:cubicBezTo>
                  <a:pt x="150471" y="258763"/>
                  <a:pt x="150471" y="258763"/>
                  <a:pt x="150471" y="258763"/>
                </a:cubicBezTo>
                <a:cubicBezTo>
                  <a:pt x="151790" y="240292"/>
                  <a:pt x="157064" y="235015"/>
                  <a:pt x="168932" y="221821"/>
                </a:cubicBezTo>
                <a:cubicBezTo>
                  <a:pt x="174207" y="215225"/>
                  <a:pt x="182119" y="207309"/>
                  <a:pt x="191349" y="194115"/>
                </a:cubicBezTo>
                <a:cubicBezTo>
                  <a:pt x="196624" y="187519"/>
                  <a:pt x="200580" y="179602"/>
                  <a:pt x="203217" y="171686"/>
                </a:cubicBezTo>
                <a:cubicBezTo>
                  <a:pt x="205854" y="163770"/>
                  <a:pt x="207173" y="154535"/>
                  <a:pt x="207173" y="146619"/>
                </a:cubicBezTo>
                <a:cubicBezTo>
                  <a:pt x="207173" y="122871"/>
                  <a:pt x="197942" y="103080"/>
                  <a:pt x="183437" y="88568"/>
                </a:cubicBezTo>
                <a:cubicBezTo>
                  <a:pt x="175525" y="80652"/>
                  <a:pt x="166295" y="74055"/>
                  <a:pt x="155746" y="70097"/>
                </a:cubicBezTo>
                <a:cubicBezTo>
                  <a:pt x="146515" y="66139"/>
                  <a:pt x="135966" y="63500"/>
                  <a:pt x="125417" y="63500"/>
                </a:cubicBezTo>
                <a:close/>
                <a:moveTo>
                  <a:pt x="126210" y="53975"/>
                </a:moveTo>
                <a:cubicBezTo>
                  <a:pt x="138048" y="53975"/>
                  <a:pt x="149886" y="56601"/>
                  <a:pt x="160409" y="60540"/>
                </a:cubicBezTo>
                <a:cubicBezTo>
                  <a:pt x="172248" y="64480"/>
                  <a:pt x="182770" y="72359"/>
                  <a:pt x="190663" y="80237"/>
                </a:cubicBezTo>
                <a:cubicBezTo>
                  <a:pt x="207762" y="97308"/>
                  <a:pt x="218285" y="119631"/>
                  <a:pt x="218285" y="145893"/>
                </a:cubicBezTo>
                <a:cubicBezTo>
                  <a:pt x="218285" y="155085"/>
                  <a:pt x="215654" y="164277"/>
                  <a:pt x="213024" y="173469"/>
                </a:cubicBezTo>
                <a:cubicBezTo>
                  <a:pt x="210393" y="182661"/>
                  <a:pt x="206447" y="191852"/>
                  <a:pt x="199870" y="199731"/>
                </a:cubicBezTo>
                <a:cubicBezTo>
                  <a:pt x="190663" y="212862"/>
                  <a:pt x="182770" y="220741"/>
                  <a:pt x="177509" y="227307"/>
                </a:cubicBezTo>
                <a:cubicBezTo>
                  <a:pt x="165671" y="239125"/>
                  <a:pt x="161725" y="244377"/>
                  <a:pt x="161725" y="261448"/>
                </a:cubicBezTo>
                <a:cubicBezTo>
                  <a:pt x="161725" y="265387"/>
                  <a:pt x="159094" y="266700"/>
                  <a:pt x="156463" y="266700"/>
                </a:cubicBezTo>
                <a:cubicBezTo>
                  <a:pt x="95957" y="266700"/>
                  <a:pt x="95957" y="266700"/>
                  <a:pt x="95957" y="266700"/>
                </a:cubicBezTo>
                <a:cubicBezTo>
                  <a:pt x="93326" y="266700"/>
                  <a:pt x="90695" y="265387"/>
                  <a:pt x="90695" y="261448"/>
                </a:cubicBezTo>
                <a:cubicBezTo>
                  <a:pt x="90695" y="244377"/>
                  <a:pt x="85434" y="239125"/>
                  <a:pt x="74911" y="227307"/>
                </a:cubicBezTo>
                <a:cubicBezTo>
                  <a:pt x="69650" y="220741"/>
                  <a:pt x="61758" y="212862"/>
                  <a:pt x="51235" y="199731"/>
                </a:cubicBezTo>
                <a:cubicBezTo>
                  <a:pt x="45973" y="191852"/>
                  <a:pt x="40712" y="182661"/>
                  <a:pt x="38081" y="173469"/>
                </a:cubicBezTo>
                <a:cubicBezTo>
                  <a:pt x="35450" y="164277"/>
                  <a:pt x="34135" y="155085"/>
                  <a:pt x="34135" y="145893"/>
                </a:cubicBezTo>
                <a:cubicBezTo>
                  <a:pt x="34135" y="132762"/>
                  <a:pt x="36766" y="120944"/>
                  <a:pt x="40712" y="110439"/>
                </a:cubicBezTo>
                <a:cubicBezTo>
                  <a:pt x="45973" y="98621"/>
                  <a:pt x="52550" y="88116"/>
                  <a:pt x="60442" y="80237"/>
                </a:cubicBezTo>
                <a:cubicBezTo>
                  <a:pt x="69650" y="72359"/>
                  <a:pt x="78857" y="65793"/>
                  <a:pt x="90695" y="60540"/>
                </a:cubicBezTo>
                <a:cubicBezTo>
                  <a:pt x="101218" y="56601"/>
                  <a:pt x="113056" y="53975"/>
                  <a:pt x="126210" y="53975"/>
                </a:cubicBezTo>
                <a:close/>
                <a:moveTo>
                  <a:pt x="196901" y="20349"/>
                </a:moveTo>
                <a:cubicBezTo>
                  <a:pt x="199516" y="21648"/>
                  <a:pt x="200823" y="24245"/>
                  <a:pt x="199516" y="26843"/>
                </a:cubicBezTo>
                <a:lnTo>
                  <a:pt x="189057" y="43728"/>
                </a:lnTo>
                <a:cubicBezTo>
                  <a:pt x="187749" y="46326"/>
                  <a:pt x="183827" y="47625"/>
                  <a:pt x="182520" y="46326"/>
                </a:cubicBezTo>
                <a:cubicBezTo>
                  <a:pt x="179905" y="45027"/>
                  <a:pt x="178598" y="41131"/>
                  <a:pt x="179905" y="38533"/>
                </a:cubicBezTo>
                <a:cubicBezTo>
                  <a:pt x="190364" y="21648"/>
                  <a:pt x="190364" y="21648"/>
                  <a:pt x="190364" y="21648"/>
                </a:cubicBezTo>
                <a:cubicBezTo>
                  <a:pt x="191672" y="19050"/>
                  <a:pt x="194286" y="19050"/>
                  <a:pt x="196901" y="20349"/>
                </a:cubicBezTo>
                <a:close/>
                <a:moveTo>
                  <a:pt x="52788" y="20349"/>
                </a:moveTo>
                <a:cubicBezTo>
                  <a:pt x="55566" y="19050"/>
                  <a:pt x="59733" y="19050"/>
                  <a:pt x="61123" y="21648"/>
                </a:cubicBezTo>
                <a:lnTo>
                  <a:pt x="70846" y="38533"/>
                </a:lnTo>
                <a:cubicBezTo>
                  <a:pt x="72235" y="41131"/>
                  <a:pt x="72235" y="45027"/>
                  <a:pt x="69457" y="46326"/>
                </a:cubicBezTo>
                <a:cubicBezTo>
                  <a:pt x="66679" y="47625"/>
                  <a:pt x="63901" y="46326"/>
                  <a:pt x="61123" y="43728"/>
                </a:cubicBezTo>
                <a:cubicBezTo>
                  <a:pt x="51399" y="26843"/>
                  <a:pt x="51399" y="26843"/>
                  <a:pt x="51399" y="26843"/>
                </a:cubicBezTo>
                <a:cubicBezTo>
                  <a:pt x="50010" y="24245"/>
                  <a:pt x="50010" y="21648"/>
                  <a:pt x="52788" y="20349"/>
                </a:cubicBezTo>
                <a:close/>
                <a:moveTo>
                  <a:pt x="125417" y="0"/>
                </a:moveTo>
                <a:cubicBezTo>
                  <a:pt x="128195" y="0"/>
                  <a:pt x="130973" y="2623"/>
                  <a:pt x="130973" y="5246"/>
                </a:cubicBezTo>
                <a:lnTo>
                  <a:pt x="130973" y="24917"/>
                </a:lnTo>
                <a:cubicBezTo>
                  <a:pt x="130973" y="27540"/>
                  <a:pt x="128195" y="30163"/>
                  <a:pt x="125417" y="30163"/>
                </a:cubicBezTo>
                <a:cubicBezTo>
                  <a:pt x="122638" y="30163"/>
                  <a:pt x="119860" y="27540"/>
                  <a:pt x="119860" y="24917"/>
                </a:cubicBezTo>
                <a:cubicBezTo>
                  <a:pt x="119860" y="5246"/>
                  <a:pt x="119860" y="5246"/>
                  <a:pt x="119860" y="5246"/>
                </a:cubicBezTo>
                <a:cubicBezTo>
                  <a:pt x="119860" y="2623"/>
                  <a:pt x="122638" y="0"/>
                  <a:pt x="125417" y="0"/>
                </a:cubicBezTo>
                <a:close/>
              </a:path>
            </a:pathLst>
          </a:custGeom>
          <a:solidFill>
            <a:srgbClr val="4ABAA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endParaRPr kumimoji="1"/>
          </a:p>
        </p:txBody>
      </p:sp>
      <p:sp>
        <p:nvSpPr>
          <p:cNvPr id="5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6" name="日期占位符 1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F4630-F79F-4376-A603-A0F073D95A70}" type="datetimeFigureOut">
              <a:rPr lang="zh-CN" altLang="en-US"/>
            </a:fld>
            <a:endParaRPr lang="zh-CN" altLang="en-US"/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8"/>
          <p:cNvSpPr>
            <a:spLocks noGrp="1"/>
          </p:cNvSpPr>
          <p:nvPr>
            <p:ph type="body" sz="quarter" idx="13"/>
          </p:nvPr>
        </p:nvSpPr>
        <p:spPr>
          <a:xfrm>
            <a:off x="4386261" y="1573860"/>
            <a:ext cx="4245360" cy="86177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ts val="3000"/>
              </a:lnSpc>
              <a:buNone/>
              <a:defRPr lang="zh-CN" altLang="en-US" sz="4400" b="1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algn="ctr">
              <a:defRPr lang="zh-CN" altLang="en-US" kern="1200" dirty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algn="ctr">
              <a:defRPr lang="zh-CN" altLang="en-US" kern="1200" dirty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algn="ctr">
              <a:defRPr lang="zh-CN" altLang="en-US" kern="1200" dirty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algn="ctr">
              <a:defRPr lang="zh-CN" altLang="en-US" kern="120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mtClean="0"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953"/>
            <a:ext cx="9144000" cy="515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F4630-F79F-4376-A603-A0F073D95A7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0D8D7-25BE-4953-BB23-B31BA79736D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860"/>
            <a:ext cx="9144000" cy="5179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115616" y="271463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8" tIns="45719" rIns="91438" bIns="45719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8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28650" y="1370410"/>
            <a:ext cx="7886700" cy="326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8" tIns="45719" rIns="91438" bIns="45719" numCol="1" anchor="t" anchorCtr="0" compatLnSpc="1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503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l">
              <a:defRPr kumimoji="1" sz="1200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503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ctr">
              <a:defRPr kumimoji="1"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5035"/>
          </a:xfrm>
          <a:prstGeom prst="rect">
            <a:avLst/>
          </a:prstGeom>
        </p:spPr>
        <p:txBody>
          <a:bodyPr vert="horz" wrap="square" lIns="91438" tIns="45719" rIns="91438" bIns="45719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467917" y="286941"/>
            <a:ext cx="669131" cy="646509"/>
          </a:xfrm>
          <a:prstGeom prst="rect">
            <a:avLst/>
          </a:prstGeom>
          <a:noFill/>
          <a:ln>
            <a:noFill/>
          </a:ln>
        </p:spPr>
        <p:txBody>
          <a:bodyPr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kumimoji="1" lang="zh-CN" altLang="en-US" sz="3600" dirty="0"/>
          </a:p>
        </p:txBody>
      </p:sp>
      <p:sp>
        <p:nvSpPr>
          <p:cNvPr id="1033" name="矩形 1"/>
          <p:cNvSpPr>
            <a:spLocks noChangeArrowheads="1"/>
          </p:cNvSpPr>
          <p:nvPr/>
        </p:nvSpPr>
        <p:spPr bwMode="auto">
          <a:xfrm>
            <a:off x="653654" y="272654"/>
            <a:ext cx="669131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7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270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lang="zh-CN" altLang="en-US" sz="2400" b="1" kern="1200" dirty="0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  <a:cs typeface="+mn-ea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571500" algn="l" rtl="0" eaLnBrk="1" fontAlgn="base" hangingPunct="1">
        <a:lnSpc>
          <a:spcPct val="90000"/>
        </a:lnSpc>
        <a:spcBef>
          <a:spcPts val="1005"/>
        </a:spcBef>
        <a:spcAft>
          <a:spcPct val="0"/>
        </a:spcAft>
        <a:buFont typeface="Arial" panose="020B0604020202020204" pitchFamily="34" charset="0"/>
        <a:buChar char="•"/>
        <a:defRPr lang="zh-CN" altLang="en-US" sz="2800" kern="1200" dirty="0">
          <a:solidFill>
            <a:srgbClr val="404040"/>
          </a:solidFill>
          <a:latin typeface="微软雅黑" panose="020B0503020204020204" pitchFamily="34" charset="-122"/>
          <a:ea typeface="微软雅黑" panose="020B0503020204020204" pitchFamily="34" charset="-122"/>
          <a:cs typeface="+mn-ea"/>
        </a:defRPr>
      </a:lvl1pPr>
      <a:lvl2pPr marL="685800" indent="-228600" algn="l" rtl="0" eaLnBrk="1" fontAlgn="base" hangingPunct="1">
        <a:lnSpc>
          <a:spcPct val="90000"/>
        </a:lnSpc>
        <a:spcBef>
          <a:spcPts val="495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404040"/>
          </a:solidFill>
          <a:latin typeface="+mn-ea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49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404040"/>
          </a:solidFill>
          <a:latin typeface="+mn-ea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49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404040"/>
          </a:solidFill>
          <a:latin typeface="+mn-ea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49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404040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6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0.e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1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2033350" y="2198847"/>
            <a:ext cx="5163503" cy="621030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课程概述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2580" y="214630"/>
            <a:ext cx="588200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/>
              <a:t>1.2 Flume的主要组件	</a:t>
            </a:r>
            <a:r>
              <a:rPr lang="zh-CN" altLang="en-US"/>
              <a:t>	</a:t>
            </a:r>
            <a:endParaRPr lang="zh-CN" altLang="en-US"/>
          </a:p>
        </p:txBody>
      </p:sp>
      <p:pic>
        <p:nvPicPr>
          <p:cNvPr id="1026" name="图片 5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841818" y="2452370"/>
            <a:ext cx="5460365" cy="2458720"/>
          </a:xfrm>
          <a:prstGeom prst="rect">
            <a:avLst/>
          </a:prstGeom>
          <a:ln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22580" y="812800"/>
            <a:ext cx="852170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800"/>
              <a:t>	</a:t>
            </a:r>
            <a:r>
              <a:rPr lang="zh-CN" altLang="en-US" sz="1800"/>
              <a:t>Flume采集系统以Agent为单位，一个Agent就是一个工作进程。一个完整的Agent由三个组件构成，它们分别是：</a:t>
            </a:r>
            <a:endParaRPr lang="zh-CN" altLang="en-US" sz="1800"/>
          </a:p>
          <a:p>
            <a:r>
              <a:rPr lang="zh-CN" altLang="en-US" sz="1800"/>
              <a:t>(1)Source：用于从数据源接收数据（即采集数据），需要设置数据的来源类型；</a:t>
            </a:r>
            <a:endParaRPr lang="zh-CN" altLang="en-US" sz="1800"/>
          </a:p>
          <a:p>
            <a:r>
              <a:rPr lang="zh-CN" altLang="en-US" sz="1800"/>
              <a:t>(2)Sink：用于传递数据给目的地（即保存数据），需要设置数据的目的地类型；</a:t>
            </a:r>
            <a:endParaRPr lang="zh-CN" altLang="en-US" sz="1800"/>
          </a:p>
          <a:p>
            <a:r>
              <a:rPr lang="zh-CN" altLang="en-US" sz="1800"/>
              <a:t>(3)Channel：用于Source和Sink的连接，并缓存传输的数据，需要设置缓存类型。</a:t>
            </a:r>
            <a:endParaRPr lang="zh-CN" altLang="en-US" sz="18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34010" y="248920"/>
            <a:ext cx="334391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b="1"/>
              <a:t>Source常用类型</a:t>
            </a:r>
            <a:endParaRPr lang="zh-CN" altLang="en-US" sz="1600" b="1"/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904875" y="791845"/>
          <a:ext cx="7194550" cy="1706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6435"/>
                <a:gridCol w="1526540"/>
                <a:gridCol w="4981575"/>
              </a:tblGrid>
              <a:tr h="2438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序号</a:t>
                      </a:r>
                      <a:endParaRPr lang="en-US" altLang="en-US" sz="1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类型名称</a:t>
                      </a:r>
                      <a:endParaRPr lang="en-US" altLang="en-US" sz="1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功   能</a:t>
                      </a:r>
                      <a:endParaRPr lang="en-US" altLang="en-US" sz="1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spooldir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数据来源于磁盘文件目录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exec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表明数据来源于Linux命令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taildir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表明数据来源于文件的实时新增内容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avro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表明数据来源于指定IP和端口发送的AVRO消息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thrift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表明数据来源于指定IP和端口发送的THRIFT消息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netcat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表明数据来源于指定IP和端口发送的netcat TCP消息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netcatudp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表明数据来源于指定IP和端口发送的netcat UDP消息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334010" y="3141980"/>
            <a:ext cx="334391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/>
              <a:t>Channel常用类型</a:t>
            </a:r>
            <a:endParaRPr lang="zh-CN" altLang="en-US" sz="1600" b="1"/>
          </a:p>
        </p:txBody>
      </p:sp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904558" y="3672840"/>
          <a:ext cx="6927215" cy="9036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625"/>
                <a:gridCol w="1068705"/>
                <a:gridCol w="5302885"/>
              </a:tblGrid>
              <a:tr h="2260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序号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类型名称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功   能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60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memory</a:t>
                      </a:r>
                      <a:endParaRPr lang="en-US" altLang="en-US" sz="1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以内存作为数据的缓存，读写速度快，但数据可能会丢失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14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file</a:t>
                      </a:r>
                      <a:endParaRPr lang="en-US" altLang="en-US" sz="1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以磁盘文件作为数据的缓存，读写速度相对慢，但数据不会丢失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34010" y="248920"/>
            <a:ext cx="334391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/>
              <a:t>Sink常用类型</a:t>
            </a:r>
            <a:endParaRPr lang="zh-CN" altLang="en-US" sz="1600" b="1"/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576580" y="909955"/>
          <a:ext cx="8308975" cy="24511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5470"/>
                <a:gridCol w="1619885"/>
                <a:gridCol w="6103620"/>
              </a:tblGrid>
              <a:tr h="2451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序号</a:t>
                      </a:r>
                      <a:endParaRPr lang="en-US" altLang="en-US" sz="1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类型名称</a:t>
                      </a:r>
                      <a:endParaRPr lang="en-US" altLang="en-US" sz="1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功能</a:t>
                      </a:r>
                      <a:endParaRPr lang="en-US" altLang="en-US" sz="1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51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hdfs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51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file_roll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表明数据的目的地是系统的本地目录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51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KafkaSink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表明数据的目的地是Kafka的生产者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2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avro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表明采用的是AVRO消息方式传递数据到数据目的地，需指定数据目的地的主机名和端口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51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hbase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表明数据的目的地是HBase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51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asynchbase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表明以异步方式写数据到HBase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51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hive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表明数据的目的地是Hive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51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elasticsearch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表明数据的目的地是elasticsearch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0515" y="214630"/>
            <a:ext cx="588200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/>
              <a:t>1.3 Flume的安装与操作	</a:t>
            </a:r>
            <a:r>
              <a:rPr lang="zh-CN" altLang="en-US"/>
              <a:t>	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60045" y="742315"/>
            <a:ext cx="2540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/>
              <a:t>1.3.1 安装Flume</a:t>
            </a:r>
            <a:endParaRPr lang="zh-CN" altLang="en-US" sz="2000"/>
          </a:p>
        </p:txBody>
      </p:sp>
      <p:sp>
        <p:nvSpPr>
          <p:cNvPr id="4" name="文本框 3"/>
          <p:cNvSpPr txBox="1"/>
          <p:nvPr/>
        </p:nvSpPr>
        <p:spPr>
          <a:xfrm>
            <a:off x="310515" y="1261745"/>
            <a:ext cx="85102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</a:t>
            </a:r>
            <a:r>
              <a:rPr lang="zh-CN" altLang="en-US"/>
              <a:t>在浏览器的地址栏中输入Flume的官网地址“http://flume.apache.org/download.html”，在打开的页面中，单击链接，打开Flume的下载镜像地址页面。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315" y="2127250"/>
            <a:ext cx="5314950" cy="159067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46075" y="246380"/>
            <a:ext cx="824992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在打开后的Flume的下载镜像地址页面，复制Flume的镜像下载地址。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5520" y="628650"/>
            <a:ext cx="4749165" cy="23234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88925" y="3044825"/>
            <a:ext cx="85553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</a:t>
            </a:r>
            <a:r>
              <a:rPr lang="zh-CN" altLang="en-US"/>
              <a:t>下载Flume安装包到此目录，以下代码中所列地址只作格式说明，不能作为实际下载地址使用，实际地址从官网中复制。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46075" y="3759835"/>
            <a:ext cx="8498205" cy="52197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p>
            <a:r>
              <a:rPr lang="zh-CN" altLang="en-US"/>
              <a:t>[root@node1 software]# wget https://mirrors.tuna.tsinghua.edu.cn/apache/flume/1.9.0</a:t>
            </a:r>
            <a:endParaRPr lang="zh-CN" altLang="en-US"/>
          </a:p>
          <a:p>
            <a:r>
              <a:rPr lang="zh-CN" altLang="en-US"/>
              <a:t>/apache-flume-1.9.0-bin.tar.gz</a:t>
            </a:r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31470" y="523875"/>
            <a:ext cx="84556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将flume的“conf”目录下的“flume-env.sh.template”文件，复制重命名。</a:t>
            </a:r>
            <a:endParaRPr lang="zh-CN" altLang="en-US"/>
          </a:p>
          <a:p>
            <a:r>
              <a:rPr lang="zh-CN" altLang="en-US"/>
              <a:t>[root@node1 conf]# cp flume-env.sh.template flume-env.sh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31470" y="3690620"/>
            <a:ext cx="845439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在文件中追加以下内容。</a:t>
            </a:r>
            <a:endParaRPr lang="zh-CN" altLang="en-US"/>
          </a:p>
          <a:p>
            <a:r>
              <a:rPr lang="zh-CN" altLang="en-US"/>
              <a:t>export FLUME_HOME=/usr/app/apache-flume-1.9.0-bin/</a:t>
            </a:r>
            <a:endParaRPr lang="zh-CN" altLang="en-US"/>
          </a:p>
          <a:p>
            <a:r>
              <a:rPr lang="zh-CN" altLang="en-US"/>
              <a:t>export FLUME_CONF_DIR=$FLUME_HOME/conf</a:t>
            </a:r>
            <a:endParaRPr lang="zh-CN" altLang="en-US"/>
          </a:p>
          <a:p>
            <a:r>
              <a:rPr lang="zh-CN" altLang="en-US"/>
              <a:t>export PATH=$PATH:$FLUME_HOME/bin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31470" y="1261745"/>
            <a:ext cx="84556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打开复制重命名后的“flume-env.sh”文件。</a:t>
            </a:r>
            <a:endParaRPr lang="zh-CN" altLang="en-US"/>
          </a:p>
          <a:p>
            <a:r>
              <a:rPr lang="zh-CN" altLang="en-US"/>
              <a:t>[root@node1 conf]# vi flume-env.sh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31470" y="1999615"/>
            <a:ext cx="845566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向文件中添加JAVA的安装位置，以下代码只作格式说明，实际安装位置根据自己安装的JAVA实际路径填写。</a:t>
            </a:r>
            <a:endParaRPr lang="zh-CN" altLang="en-US"/>
          </a:p>
          <a:p>
            <a:r>
              <a:rPr lang="zh-CN" altLang="en-US"/>
              <a:t>export JAVA_HOME=/usr/java/jdk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31470" y="2952750"/>
            <a:ext cx="84556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打开系统的环境配置文件。</a:t>
            </a:r>
            <a:endParaRPr lang="zh-CN" altLang="en-US"/>
          </a:p>
          <a:p>
            <a:r>
              <a:rPr lang="zh-CN" altLang="en-US"/>
              <a:t>[root@node1 conf]# vi /etc/profile</a:t>
            </a:r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8290" y="226060"/>
            <a:ext cx="588200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/>
              <a:t>1.3.2 单机操作Flume	</a:t>
            </a:r>
            <a:r>
              <a:rPr lang="zh-CN" altLang="en-US"/>
              <a:t>	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88925" y="909320"/>
            <a:ext cx="854329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 </a:t>
            </a:r>
            <a:r>
              <a:rPr lang="zh-CN" altLang="en-US"/>
              <a:t>单机操作Flume指的是只使用集群中的一个节点进行数据的采集。但不论采用单机还是集群操作Flume，Flume的采集方案中至少要配置有一个Agent，一个Agent中可以包含多个Source、Channel和Sink，一个Source可以指定多个Channel，但是一个Sink只能绑定一个Channel。</a:t>
            </a:r>
            <a:endParaRPr lang="zh-CN" altLang="en-US"/>
          </a:p>
        </p:txBody>
      </p:sp>
      <p:pic>
        <p:nvPicPr>
          <p:cNvPr id="1029" name="图片 12" descr="12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524318" y="1879600"/>
            <a:ext cx="5915025" cy="23812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1150" y="593090"/>
            <a:ext cx="85217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创建新文件file-logger.conf，编写采集方案。</a:t>
            </a:r>
            <a:endParaRPr lang="zh-CN" altLang="en-US"/>
          </a:p>
          <a:p>
            <a:r>
              <a:rPr lang="zh-CN" altLang="en-US"/>
              <a:t>[root@node1 flume-test]# vi file-logger.conf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11150" y="1291590"/>
            <a:ext cx="852170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在文件中写入。</a:t>
            </a:r>
            <a:endParaRPr lang="zh-CN" altLang="en-US"/>
          </a:p>
          <a:p>
            <a:r>
              <a:rPr lang="zh-CN" altLang="en-US"/>
              <a:t># 定义Agent中各组件名称，Agent名为a1</a:t>
            </a:r>
            <a:endParaRPr lang="zh-CN" altLang="en-US"/>
          </a:p>
          <a:p>
            <a:r>
              <a:rPr lang="zh-CN" altLang="en-US"/>
              <a:t>a1.sources = r1  # sources名为r1</a:t>
            </a:r>
            <a:endParaRPr lang="zh-CN" altLang="en-US"/>
          </a:p>
          <a:p>
            <a:r>
              <a:rPr lang="zh-CN" altLang="en-US"/>
              <a:t>a1.sinks = k1  # sinks名为k1</a:t>
            </a:r>
            <a:endParaRPr lang="zh-CN" altLang="en-US"/>
          </a:p>
          <a:p>
            <a:r>
              <a:rPr lang="zh-CN" altLang="en-US"/>
              <a:t>a1.channels = c1 # channels名为c1</a:t>
            </a:r>
            <a:endParaRPr lang="zh-CN" altLang="en-US"/>
          </a:p>
          <a:p>
            <a:r>
              <a:rPr lang="zh-CN" altLang="en-US"/>
              <a:t>a1.sources.r1.type = spooldir  # 配置Sources的数据源类型</a:t>
            </a:r>
            <a:endParaRPr lang="zh-CN" altLang="en-US"/>
          </a:p>
          <a:p>
            <a:r>
              <a:rPr lang="zh-CN" altLang="en-US"/>
              <a:t>a1.sources.r1.spoolDir = /usr/test/flume-test/1/</a:t>
            </a:r>
            <a:r>
              <a:rPr lang="zh-CN" altLang="en-US" b="1">
                <a:solidFill>
                  <a:srgbClr val="FF0000"/>
                </a:solidFill>
              </a:rPr>
              <a:t>input</a:t>
            </a:r>
            <a:r>
              <a:rPr lang="zh-CN" altLang="en-US"/>
              <a:t>  </a:t>
            </a:r>
            <a:endParaRPr lang="zh-CN" altLang="en-US"/>
          </a:p>
          <a:p>
            <a:r>
              <a:rPr lang="zh-CN" altLang="en-US"/>
              <a:t>a1.sinks.k1.type = file_roll  # 配置Sink的数据目的地类型</a:t>
            </a:r>
            <a:endParaRPr lang="zh-CN" altLang="en-US"/>
          </a:p>
          <a:p>
            <a:r>
              <a:rPr lang="zh-CN" altLang="en-US"/>
              <a:t>a1.sinks.k1.sink.directory = </a:t>
            </a:r>
            <a:r>
              <a:rPr lang="zh-CN" altLang="en-US" b="1">
                <a:solidFill>
                  <a:srgbClr val="FF0000"/>
                </a:solidFill>
              </a:rPr>
              <a:t>/usr/test/flume-test/1/</a:t>
            </a:r>
            <a:r>
              <a:rPr lang="zh-CN" altLang="en-US" b="1">
                <a:solidFill>
                  <a:srgbClr val="FF0000"/>
                </a:solidFill>
              </a:rPr>
              <a:t>output</a:t>
            </a:r>
            <a:r>
              <a:rPr lang="zh-CN" altLang="en-US"/>
              <a:t> </a:t>
            </a:r>
            <a:endParaRPr lang="zh-CN" altLang="en-US"/>
          </a:p>
          <a:p>
            <a:r>
              <a:rPr lang="zh-CN" altLang="en-US"/>
              <a:t>a1.channels.c1.type = memory  # </a:t>
            </a:r>
            <a:r>
              <a:rPr lang="zh-CN" altLang="en-US" b="1">
                <a:solidFill>
                  <a:srgbClr val="FF0000"/>
                </a:solidFill>
              </a:rPr>
              <a:t>配置缓存类型为内存模式</a:t>
            </a:r>
            <a:endParaRPr lang="zh-CN" altLang="en-US"/>
          </a:p>
          <a:p>
            <a:r>
              <a:rPr lang="zh-CN" altLang="en-US"/>
              <a:t>a1.channels.c1.capacity = 1000  # 指定缓存的最大值</a:t>
            </a:r>
            <a:endParaRPr lang="zh-CN" altLang="en-US"/>
          </a:p>
          <a:p>
            <a:r>
              <a:rPr lang="zh-CN" altLang="en-US"/>
              <a:t>a1.channels.c1.transactionCapacity = 100  # 指定缓存在每次事务中，读source或写sink的最大值</a:t>
            </a:r>
            <a:endParaRPr lang="zh-CN" altLang="en-US"/>
          </a:p>
          <a:p>
            <a:r>
              <a:rPr lang="zh-CN" altLang="en-US"/>
              <a:t># 把Source和Sink绑定到Channel上</a:t>
            </a:r>
            <a:endParaRPr lang="zh-CN" altLang="en-US"/>
          </a:p>
          <a:p>
            <a:r>
              <a:rPr lang="zh-CN" altLang="en-US"/>
              <a:t>a1.sources.r1.channels = c1</a:t>
            </a:r>
            <a:endParaRPr lang="zh-CN" altLang="en-US"/>
          </a:p>
          <a:p>
            <a:r>
              <a:rPr lang="zh-CN" altLang="en-US"/>
              <a:t>a1.sinks.k1.channel = c1</a:t>
            </a:r>
            <a:endParaRPr lang="zh-CN" altLang="en-US"/>
          </a:p>
        </p:txBody>
      </p:sp>
      <p:sp>
        <p:nvSpPr>
          <p:cNvPr id="4" name="圆角矩形标注 3"/>
          <p:cNvSpPr/>
          <p:nvPr/>
        </p:nvSpPr>
        <p:spPr>
          <a:xfrm>
            <a:off x="5866130" y="974725"/>
            <a:ext cx="3109595" cy="600710"/>
          </a:xfrm>
          <a:prstGeom prst="wedgeRoundRectCallout">
            <a:avLst>
              <a:gd name="adj1" fmla="val -70808"/>
              <a:gd name="adj2" fmla="val 23731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ym typeface="+mn-ea"/>
              </a:rPr>
              <a:t>根据数据源类型，配置数据源的位置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11150" y="146050"/>
            <a:ext cx="2540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600" b="1">
                <a:latin typeface="+mn-ea"/>
                <a:cs typeface="+mn-ea"/>
              </a:rPr>
              <a:t>1.</a:t>
            </a:r>
            <a:r>
              <a:rPr lang="zh-CN" altLang="en-US" sz="1600" b="1">
                <a:latin typeface="+mn-ea"/>
                <a:cs typeface="+mn-ea"/>
              </a:rPr>
              <a:t>单点采集数据到本地</a:t>
            </a:r>
            <a:endParaRPr lang="zh-CN" altLang="en-US" sz="1600" b="1">
              <a:latin typeface="+mn-ea"/>
              <a:cs typeface="+mn-ea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6552565" y="2214880"/>
            <a:ext cx="1948815" cy="713740"/>
          </a:xfrm>
          <a:prstGeom prst="wedgeRoundRectCallout">
            <a:avLst>
              <a:gd name="adj1" fmla="val -97572"/>
              <a:gd name="adj2" fmla="val 7206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lvl="0" algn="ctr">
              <a:buClrTx/>
              <a:buSzTx/>
              <a:buFontTx/>
            </a:pPr>
            <a:r>
              <a:rPr lang="zh-CN" altLang="en-US">
                <a:sym typeface="+mn-ea"/>
              </a:rPr>
              <a:t>根据数据目的地类型，配置目的地位置</a:t>
            </a:r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33375" y="715010"/>
            <a:ext cx="8522335" cy="798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执行以下命令启动Flume，进程一直监控</a:t>
            </a:r>
            <a:r>
              <a:rPr lang="zh-CN" altLang="en-US">
                <a:sym typeface="+mn-ea"/>
              </a:rPr>
              <a:t>“input”</a:t>
            </a:r>
            <a:r>
              <a:rPr lang="zh-CN" altLang="en-US"/>
              <a:t>目录的变化。</a:t>
            </a:r>
            <a:endParaRPr lang="zh-CN" altLang="en-US"/>
          </a:p>
          <a:p>
            <a:r>
              <a:rPr lang="zh-CN" altLang="en-US"/>
              <a:t>[root@node1 1]# </a:t>
            </a:r>
            <a:r>
              <a:rPr lang="zh-CN" altLang="en-US" sz="1600" b="1">
                <a:solidFill>
                  <a:schemeClr val="accent1"/>
                </a:solidFill>
              </a:rPr>
              <a:t>flume-ng agent -c conf/ -f file-logger.conf -n a1 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en-US" altLang="zh-CN" sz="1600" b="1">
                <a:solidFill>
                  <a:schemeClr val="accent1"/>
                </a:solidFill>
              </a:rPr>
              <a:t>		 </a:t>
            </a:r>
            <a:r>
              <a:rPr lang="zh-CN" altLang="en-US" sz="1600" b="1">
                <a:solidFill>
                  <a:schemeClr val="accent1"/>
                </a:solidFill>
              </a:rPr>
              <a:t>-Dflume.root.logger=INFO,console</a:t>
            </a:r>
            <a:endParaRPr lang="zh-CN" altLang="en-US" sz="1600" b="1">
              <a:solidFill>
                <a:schemeClr val="accent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3375" y="1749425"/>
            <a:ext cx="852233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将日志素材文件access.log，复制到“input”目录。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33375" y="2571750"/>
            <a:ext cx="852297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复制后，Flume采集进程会监控到“input”目录的变化，开始执行采集，采集后，输出如下反馈信息。</a:t>
            </a:r>
            <a:endParaRPr lang="zh-CN" altLang="en-US"/>
          </a:p>
          <a:p>
            <a:r>
              <a:rPr lang="zh-CN" altLang="en-US"/>
              <a:t>[root@node1 1]# INFO avro.ReliableSpoolingFileEventReader: Preparing to move file /usr/test/flume-test/1/input/access.log to /usr/test/flume-test/1/input/access.log.COMPLETED</a:t>
            </a:r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1150" y="197485"/>
            <a:ext cx="2540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 b="1"/>
              <a:t>2.单点采集数据到HDFS</a:t>
            </a:r>
            <a:endParaRPr lang="zh-CN" altLang="en-US" sz="1600" b="1"/>
          </a:p>
        </p:txBody>
      </p:sp>
      <p:sp>
        <p:nvSpPr>
          <p:cNvPr id="3" name="文本框 2"/>
          <p:cNvSpPr txBox="1"/>
          <p:nvPr/>
        </p:nvSpPr>
        <p:spPr>
          <a:xfrm>
            <a:off x="311150" y="753110"/>
            <a:ext cx="85102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创建新文件“hdfs-logger.conf”，编写采集方案。</a:t>
            </a:r>
            <a:endParaRPr lang="zh-CN" altLang="en-US"/>
          </a:p>
          <a:p>
            <a:r>
              <a:rPr lang="zh-CN" altLang="en-US"/>
              <a:t>[root@node1 flume-test]# vi hdfs-logger.conf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11150" y="1487805"/>
            <a:ext cx="8510270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向文件中写入。</a:t>
            </a:r>
            <a:endParaRPr lang="zh-CN" altLang="en-US"/>
          </a:p>
          <a:p>
            <a:r>
              <a:rPr lang="en-US" altLang="zh-CN"/>
              <a:t>.......</a:t>
            </a:r>
            <a:endParaRPr lang="zh-CN" altLang="en-US"/>
          </a:p>
          <a:p>
            <a:r>
              <a:rPr lang="zh-CN" altLang="en-US"/>
              <a:t># 配置Sink</a:t>
            </a:r>
            <a:endParaRPr lang="zh-CN" altLang="en-US"/>
          </a:p>
          <a:p>
            <a:r>
              <a:rPr lang="zh-CN" altLang="en-US"/>
              <a:t>a1.sinks.k1.type =  hdfs </a:t>
            </a:r>
            <a:endParaRPr lang="zh-CN" altLang="en-US"/>
          </a:p>
          <a:p>
            <a:r>
              <a:rPr lang="zh-CN" altLang="en-US"/>
              <a:t># 指定采集后的数据存放到hdfs的路径，此时的节点node1应处于Active状态，</a:t>
            </a:r>
            <a:endParaRPr lang="zh-CN" altLang="en-US"/>
          </a:p>
          <a:p>
            <a:r>
              <a:rPr lang="zh-CN" altLang="en-US"/>
              <a:t># 用时间格式符产生路径名称，用以区分采集后的数据。</a:t>
            </a:r>
            <a:endParaRPr lang="zh-CN" altLang="en-US"/>
          </a:p>
          <a:p>
            <a:r>
              <a:rPr lang="zh-CN" altLang="en-US"/>
              <a:t>a1.sinks.k1.hdfs.path = hdfs://node1:9820/flume/2/data/%Y-%m-%d/%H%M</a:t>
            </a:r>
            <a:endParaRPr lang="zh-CN" altLang="en-US"/>
          </a:p>
          <a:p>
            <a:r>
              <a:rPr lang="zh-CN" altLang="en-US"/>
              <a:t># 设置间隔多少秒滚动生成一个HDFS文件，0表示不按时间长度滚动生成文件，默认值是30秒</a:t>
            </a:r>
            <a:endParaRPr lang="zh-CN" altLang="en-US"/>
          </a:p>
          <a:p>
            <a:r>
              <a:rPr lang="zh-CN" altLang="en-US"/>
              <a:t>a1.sinks.k1.hdfs.rollInterval = 0</a:t>
            </a:r>
            <a:endParaRPr lang="zh-CN" altLang="en-US"/>
          </a:p>
          <a:p>
            <a:r>
              <a:rPr lang="zh-CN" altLang="en-US"/>
              <a:t># 数据达到多少字节时滚动生成一个新的HDFS文件，如果是0，则不根据大小滚动生成文件，默认值是1024</a:t>
            </a:r>
            <a:endParaRPr lang="zh-CN" altLang="en-US"/>
          </a:p>
          <a:p>
            <a:r>
              <a:rPr lang="zh-CN" altLang="en-US"/>
              <a:t>a1.sinks.k1.hdfs.rollSize = 10240000</a:t>
            </a:r>
            <a:endParaRPr lang="zh-CN" altLang="en-US"/>
          </a:p>
          <a:p>
            <a:r>
              <a:rPr lang="zh-CN" altLang="en-US"/>
              <a:t>a1.sinks.k1.hdfs.rollCount = 0  # 0表示不基于事件数量值滚动生成文件，默认值是10</a:t>
            </a:r>
            <a:endParaRPr lang="zh-CN" altLang="en-US"/>
          </a:p>
          <a:p>
            <a:r>
              <a:rPr lang="zh-CN" altLang="en-US"/>
              <a:t># 设置无响应状态下的超时时间（秒），默认值是0，表示不关闭无响应状态下的文件</a:t>
            </a:r>
            <a:endParaRPr lang="zh-CN" altLang="en-US"/>
          </a:p>
          <a:p>
            <a:r>
              <a:rPr lang="zh-CN" altLang="en-US"/>
              <a:t>a1.sinks.k1.hdfs.idleTimeout = 3</a:t>
            </a:r>
            <a:endParaRPr lang="en-US"/>
          </a:p>
        </p:txBody>
      </p:sp>
      <p:sp>
        <p:nvSpPr>
          <p:cNvPr id="5" name="文本框 4"/>
          <p:cNvSpPr txBox="1"/>
          <p:nvPr/>
        </p:nvSpPr>
        <p:spPr>
          <a:xfrm>
            <a:off x="410210" y="4685665"/>
            <a:ext cx="208470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未完</a:t>
            </a:r>
            <a:endParaRPr lang="zh-CN" altLang="en-US"/>
          </a:p>
        </p:txBody>
      </p:sp>
      <p:sp>
        <p:nvSpPr>
          <p:cNvPr id="6" name="圆角矩形标注 5"/>
          <p:cNvSpPr/>
          <p:nvPr/>
        </p:nvSpPr>
        <p:spPr>
          <a:xfrm>
            <a:off x="2663825" y="1419860"/>
            <a:ext cx="2129155" cy="543560"/>
          </a:xfrm>
          <a:prstGeom prst="wedgeRoundRectCallout">
            <a:avLst>
              <a:gd name="adj1" fmla="val -55253"/>
              <a:gd name="adj2" fmla="val 10198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ym typeface="+mn-ea"/>
              </a:rPr>
              <a:t>指定采集后的数据目的地类型，及相关配置</a:t>
            </a:r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78460" y="661670"/>
            <a:ext cx="8182610" cy="2792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ü"/>
            </a:pPr>
            <a:r>
              <a:rPr lang="zh-CN" sz="2400" b="1" dirty="0">
                <a:solidFill>
                  <a:srgbClr val="FF0000"/>
                </a:solidFill>
              </a:rPr>
              <a:t>课程性质：</a:t>
            </a:r>
            <a:r>
              <a:rPr sz="2400" b="1" dirty="0"/>
              <a:t>专业核心</a:t>
            </a:r>
            <a:r>
              <a:rPr sz="2100" dirty="0"/>
              <a:t>课</a:t>
            </a:r>
            <a:r>
              <a:rPr lang="zh-CN" sz="2100" dirty="0"/>
              <a:t>。 </a:t>
            </a:r>
            <a:endParaRPr sz="2100" dirty="0"/>
          </a:p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ü"/>
            </a:pPr>
            <a:endParaRPr lang="zh-CN" sz="2400" b="1" dirty="0">
              <a:solidFill>
                <a:srgbClr val="FF0000"/>
              </a:solidFill>
            </a:endParaRPr>
          </a:p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ü"/>
            </a:pPr>
            <a:r>
              <a:rPr lang="zh-CN" sz="2400" b="1" dirty="0">
                <a:solidFill>
                  <a:srgbClr val="FF0000"/>
                </a:solidFill>
              </a:rPr>
              <a:t>前置相关课程：</a:t>
            </a:r>
            <a:r>
              <a:rPr sz="2400" dirty="0" err="1">
                <a:solidFill>
                  <a:srgbClr val="0070C0"/>
                </a:solidFill>
              </a:rPr>
              <a:t>Linux系统管理与维护、大数据集群搭建维护与数据存储</a:t>
            </a:r>
            <a:r>
              <a:rPr sz="2100" dirty="0" err="1"/>
              <a:t>、Java程序设计、Python编程基础</a:t>
            </a:r>
            <a:r>
              <a:rPr lang="zh-CN" sz="2100" dirty="0" err="1"/>
              <a:t>、</a:t>
            </a:r>
            <a:r>
              <a:rPr sz="2100" dirty="0" err="1"/>
              <a:t>关系型数据库管理与设计、</a:t>
            </a:r>
            <a:r>
              <a:rPr sz="2100" dirty="0" err="1" smtClean="0"/>
              <a:t>NoSQL数据库基础与应用</a:t>
            </a:r>
            <a:endParaRPr sz="2100" dirty="0" err="1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11150" y="796925"/>
            <a:ext cx="851027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# 输出的文件格式，DataStream表示不压缩，SequenceFile表示序列格式，</a:t>
            </a:r>
            <a:endParaRPr lang="zh-CN" altLang="en-US"/>
          </a:p>
          <a:p>
            <a:r>
              <a:rPr lang="en-US" altLang="zh-CN"/>
              <a:t># </a:t>
            </a:r>
            <a:r>
              <a:rPr lang="zh-CN" altLang="en-US"/>
              <a:t>CompressedStream表示压缩格式，</a:t>
            </a:r>
            <a:endParaRPr lang="zh-CN" altLang="en-US"/>
          </a:p>
          <a:p>
            <a:r>
              <a:rPr lang="zh-CN" altLang="en-US"/>
              <a:t>a1.sinks.k1.hdfs.fileType = DataStream  # 但需要额外设置hdfs.codeC属性，指定压缩类型</a:t>
            </a:r>
            <a:endParaRPr lang="zh-CN" altLang="en-US"/>
          </a:p>
          <a:p>
            <a:r>
              <a:rPr lang="zh-CN" altLang="en-US"/>
              <a:t>a1.sinks.k1.hdfs.round = true  # 时间戳是否应该向下舍入</a:t>
            </a:r>
            <a:endParaRPr lang="zh-CN" altLang="en-US"/>
          </a:p>
          <a:p>
            <a:r>
              <a:rPr lang="zh-CN" altLang="en-US"/>
              <a:t># 时间戳是否应该向下舍入时，四舍五入到该值的最高倍数，小于当前时间</a:t>
            </a:r>
            <a:endParaRPr lang="zh-CN" altLang="en-US"/>
          </a:p>
          <a:p>
            <a:r>
              <a:rPr lang="zh-CN" altLang="en-US"/>
              <a:t>a1.sinks.k1.hdfs.roundValue = 10</a:t>
            </a:r>
            <a:endParaRPr lang="zh-CN" altLang="en-US"/>
          </a:p>
          <a:p>
            <a:r>
              <a:rPr lang="zh-CN" altLang="en-US"/>
              <a:t>a1.sinks.k1.hdfs.roundUnit = minute  # 舍入值的单位，可以是second、minute或hour</a:t>
            </a:r>
            <a:endParaRPr lang="zh-CN" altLang="en-US"/>
          </a:p>
          <a:p>
            <a:r>
              <a:rPr lang="zh-CN" altLang="en-US"/>
              <a:t>a1.sinks.k1.hdfs.useLocalTimeStamp = true  # 使用本地时间戳</a:t>
            </a:r>
            <a:endParaRPr lang="zh-CN" altLang="en-US"/>
          </a:p>
          <a:p>
            <a:r>
              <a:rPr lang="en-US" altLang="zh-CN"/>
              <a:t>......</a:t>
            </a:r>
            <a:endParaRPr lang="en-US" altLang="zh-CN"/>
          </a:p>
        </p:txBody>
      </p:sp>
      <p:sp>
        <p:nvSpPr>
          <p:cNvPr id="5" name="文本框 4"/>
          <p:cNvSpPr txBox="1"/>
          <p:nvPr/>
        </p:nvSpPr>
        <p:spPr>
          <a:xfrm>
            <a:off x="399415" y="277495"/>
            <a:ext cx="190309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接上页</a:t>
            </a:r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6230" y="260350"/>
            <a:ext cx="85109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在浏览器的地址栏中输入HDFS的地址“node1:9870”，依次单击“flume”→“2”→“data”→“日期”→“时间”目录，最后在“时间”子目录中，会显示有存放Flume采集结果的两个文件。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014730"/>
            <a:ext cx="8054340" cy="274637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2580" y="203835"/>
            <a:ext cx="554228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 b="1"/>
              <a:t>3. 采集持续增加的内容，保存到HDFS</a:t>
            </a:r>
            <a:endParaRPr lang="zh-CN" altLang="en-US" sz="1600" b="1"/>
          </a:p>
        </p:txBody>
      </p:sp>
      <p:sp>
        <p:nvSpPr>
          <p:cNvPr id="3" name="文本框 2"/>
          <p:cNvSpPr txBox="1"/>
          <p:nvPr/>
        </p:nvSpPr>
        <p:spPr>
          <a:xfrm>
            <a:off x="323215" y="1242695"/>
            <a:ext cx="8521065" cy="28917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......</a:t>
            </a:r>
            <a:endParaRPr lang="zh-CN" altLang="en-US"/>
          </a:p>
          <a:p>
            <a:r>
              <a:rPr lang="zh-CN" altLang="en-US"/>
              <a:t># 配置 Sources</a:t>
            </a:r>
            <a:endParaRPr lang="zh-CN" altLang="en-US"/>
          </a:p>
          <a:p>
            <a:r>
              <a:rPr lang="zh-CN" altLang="en-US"/>
              <a:t>a1.sources.r1.type = exec  </a:t>
            </a:r>
            <a:endParaRPr lang="zh-CN" altLang="en-US"/>
          </a:p>
          <a:p>
            <a:r>
              <a:rPr lang="zh-CN" altLang="en-US"/>
              <a:t>#a1.sources.r1.spoolDir = /usr/test/flume-test/3/input</a:t>
            </a:r>
            <a:endParaRPr lang="zh-CN" altLang="en-US"/>
          </a:p>
          <a:p>
            <a:r>
              <a:rPr lang="zh-CN" altLang="en-US"/>
              <a:t># 指定shell命令，以及持续监测的目标文件</a:t>
            </a:r>
            <a:endParaRPr lang="zh-CN" altLang="en-US"/>
          </a:p>
          <a:p>
            <a:r>
              <a:rPr lang="zh-CN" altLang="en-US"/>
              <a:t>a1.sources.r1.command = tail -F /usr/test/flume-test/3/input/test.log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......</a:t>
            </a:r>
            <a:endParaRPr lang="zh-CN" altLang="en-US"/>
          </a:p>
          <a:p>
            <a:r>
              <a:rPr lang="zh-CN" altLang="en-US"/>
              <a:t># 配置Channel，</a:t>
            </a:r>
            <a:r>
              <a:rPr lang="zh-CN" altLang="en-US">
                <a:sym typeface="+mn-ea"/>
              </a:rPr>
              <a:t>使用文件作为缓存</a:t>
            </a:r>
            <a:endParaRPr lang="zh-CN" altLang="en-US"/>
          </a:p>
          <a:p>
            <a:r>
              <a:rPr lang="zh-CN" altLang="en-US"/>
              <a:t>a1.channels.c1.type = file </a:t>
            </a:r>
            <a:endParaRPr lang="zh-CN" altLang="en-US"/>
          </a:p>
          <a:p>
            <a:r>
              <a:rPr lang="zh-CN" altLang="en-US"/>
              <a:t># 设置channel检查点文件的存放目录</a:t>
            </a:r>
            <a:endParaRPr lang="zh-CN" altLang="en-US"/>
          </a:p>
          <a:p>
            <a:r>
              <a:rPr lang="zh-CN" altLang="en-US"/>
              <a:t>a1.channels.c1.checkpointDir = /usr/test/flume-test/3/dataCheckpointDir</a:t>
            </a:r>
            <a:endParaRPr lang="zh-CN" altLang="en-US"/>
          </a:p>
          <a:p>
            <a:r>
              <a:rPr lang="zh-CN" altLang="en-US"/>
              <a:t>a1.channels.c1.dataDirs = /usr/test/flume-test/3/data # 设置channel日志文件的存放目录</a:t>
            </a:r>
            <a:endParaRPr lang="zh-CN" altLang="en-US"/>
          </a:p>
        </p:txBody>
      </p:sp>
      <p:sp>
        <p:nvSpPr>
          <p:cNvPr id="4" name="圆角矩形标注 3"/>
          <p:cNvSpPr/>
          <p:nvPr/>
        </p:nvSpPr>
        <p:spPr>
          <a:xfrm>
            <a:off x="3108325" y="1043305"/>
            <a:ext cx="1336675" cy="351155"/>
          </a:xfrm>
          <a:prstGeom prst="wedgeRoundRectCallout">
            <a:avLst>
              <a:gd name="adj1" fmla="val -80973"/>
              <a:gd name="adj2" fmla="val 17188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ym typeface="+mn-ea"/>
              </a:rPr>
              <a:t>数据源类型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63525" y="729615"/>
            <a:ext cx="386334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chemeClr val="accent1"/>
                </a:solidFill>
              </a:rPr>
              <a:t>第一种方式（使用Linux命令的方式）：</a:t>
            </a:r>
            <a:endParaRPr lang="zh-CN" altLang="en-US" b="1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23215" y="713740"/>
            <a:ext cx="8521065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......</a:t>
            </a:r>
            <a:endParaRPr lang="zh-CN" altLang="en-US"/>
          </a:p>
          <a:p>
            <a:r>
              <a:rPr lang="zh-CN" altLang="en-US"/>
              <a:t># 配置 Sources</a:t>
            </a:r>
            <a:endParaRPr lang="zh-CN" altLang="en-US"/>
          </a:p>
          <a:p>
            <a:r>
              <a:rPr lang="zh-CN" altLang="en-US"/>
              <a:t>a1.sources.r1.type = TAILDIR </a:t>
            </a:r>
            <a:endParaRPr lang="zh-CN" altLang="en-US"/>
          </a:p>
          <a:p>
            <a:r>
              <a:rPr lang="zh-CN" altLang="en-US"/>
              <a:t>#a1.sources.r1.spoolDir = /usr/test/flume-test/4/input</a:t>
            </a:r>
            <a:endParaRPr lang="zh-CN" altLang="en-US"/>
          </a:p>
          <a:p>
            <a:r>
              <a:rPr lang="zh-CN" altLang="en-US"/>
              <a:t># 以json格式记录每次查询新增内容时的最后位置，以及查询的绝对路径和节点</a:t>
            </a:r>
            <a:endParaRPr lang="zh-CN" altLang="en-US"/>
          </a:p>
          <a:p>
            <a:r>
              <a:rPr lang="zh-CN" altLang="en-US"/>
              <a:t>a1.sources.r1.positionFile = /usr/test/flume-test/4/record/taildir_position.json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a1.sources.r1.filegroups = f1 f2</a:t>
            </a:r>
            <a:endParaRPr lang="zh-CN" altLang="en-US"/>
          </a:p>
          <a:p>
            <a:r>
              <a:rPr lang="zh-CN" altLang="en-US"/>
              <a:t>a1.sources.r1.filegroups.f1 = /usr/test/flume-test/4/input/test.txt   # 指定组1的目标文件</a:t>
            </a:r>
            <a:endParaRPr lang="zh-CN" altLang="en-US"/>
          </a:p>
          <a:p>
            <a:r>
              <a:rPr lang="zh-CN" altLang="en-US"/>
              <a:t># 指定组2的目标文件，文件名中采用了通配符</a:t>
            </a:r>
            <a:endParaRPr lang="zh-CN" altLang="en-US"/>
          </a:p>
          <a:p>
            <a:r>
              <a:rPr lang="zh-CN" altLang="en-US"/>
              <a:t>a1.sources.r1.filegroups.f2 = /usr/test/flume-test/4/input/.*log.*</a:t>
            </a:r>
            <a:endParaRPr lang="zh-CN" altLang="en-US"/>
          </a:p>
          <a:p>
            <a:r>
              <a:rPr lang="en-US" altLang="zh-CN"/>
              <a:t>......</a:t>
            </a:r>
            <a:endParaRPr lang="en-US" altLang="zh-CN"/>
          </a:p>
        </p:txBody>
      </p:sp>
      <p:sp>
        <p:nvSpPr>
          <p:cNvPr id="4" name="圆角矩形标注 3"/>
          <p:cNvSpPr/>
          <p:nvPr/>
        </p:nvSpPr>
        <p:spPr>
          <a:xfrm>
            <a:off x="3398520" y="438150"/>
            <a:ext cx="1336675" cy="351155"/>
          </a:xfrm>
          <a:prstGeom prst="wedgeRoundRectCallout">
            <a:avLst>
              <a:gd name="adj1" fmla="val -80973"/>
              <a:gd name="adj2" fmla="val 17188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ym typeface="+mn-ea"/>
              </a:rPr>
              <a:t>数据源类型</a:t>
            </a:r>
            <a:endParaRPr lang="zh-CN" altLang="en-US"/>
          </a:p>
        </p:txBody>
      </p:sp>
      <p:sp>
        <p:nvSpPr>
          <p:cNvPr id="5" name="圆角矩形标注 4"/>
          <p:cNvSpPr/>
          <p:nvPr/>
        </p:nvSpPr>
        <p:spPr>
          <a:xfrm>
            <a:off x="4070350" y="2098675"/>
            <a:ext cx="2911475" cy="532765"/>
          </a:xfrm>
          <a:prstGeom prst="wedgeRoundRectCallout">
            <a:avLst>
              <a:gd name="adj1" fmla="val -75714"/>
              <a:gd name="adj2" fmla="val 7097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ym typeface="+mn-ea"/>
              </a:rPr>
              <a:t>如果要监控多个文件，可以设置文件组，按组的方式，管理文件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63525" y="200660"/>
            <a:ext cx="447167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chemeClr val="accent1"/>
                </a:solidFill>
              </a:rPr>
              <a:t>第二种方式（文件的实时新增内容方式）：</a:t>
            </a:r>
            <a:endParaRPr lang="zh-CN" altLang="en-US" b="1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1150" y="203835"/>
            <a:ext cx="588200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/>
              <a:t>1.3.3 Flume集群的搭建	</a:t>
            </a:r>
            <a:r>
              <a:rPr lang="zh-CN" altLang="en-US"/>
              <a:t>	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94005" y="856615"/>
            <a:ext cx="8555990" cy="28917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Font typeface="Arial" panose="020B0604020202020204" pitchFamily="34" charset="0"/>
              <a:buNone/>
            </a:pPr>
            <a:r>
              <a:rPr lang="en-US" altLang="zh-CN"/>
              <a:t>    </a:t>
            </a:r>
            <a:r>
              <a:rPr lang="zh-CN" altLang="en-US"/>
              <a:t>在多个节点中安装</a:t>
            </a:r>
            <a:r>
              <a:rPr lang="en-US" altLang="zh-CN"/>
              <a:t>Flume</a:t>
            </a:r>
            <a:r>
              <a:rPr lang="zh-CN" altLang="en-US"/>
              <a:t>，组建成</a:t>
            </a:r>
            <a:r>
              <a:rPr lang="en-US" altLang="zh-CN"/>
              <a:t>Flume</a:t>
            </a:r>
            <a:r>
              <a:rPr lang="zh-CN" altLang="en-US"/>
              <a:t>集群。组建过程可以利用节点</a:t>
            </a:r>
            <a:r>
              <a:rPr lang="en-US" altLang="zh-CN"/>
              <a:t>node1</a:t>
            </a:r>
            <a:r>
              <a:rPr lang="zh-CN" altLang="en-US"/>
              <a:t>中已安装好的</a:t>
            </a:r>
            <a:r>
              <a:rPr lang="en-US" altLang="zh-CN"/>
              <a:t>Flume</a:t>
            </a:r>
            <a:r>
              <a:rPr lang="zh-CN" altLang="en-US"/>
              <a:t>，直接复制到其它节点中，具体步骤如下：</a:t>
            </a:r>
            <a:endParaRPr lang="zh-CN" altLang="en-US"/>
          </a:p>
          <a:p>
            <a:pPr indent="0">
              <a:buFont typeface="Arial" panose="020B0604020202020204" pitchFamily="34" charset="0"/>
              <a:buNone/>
            </a:pP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将主节点node1上的环境变量文件复制到其它两个节点。</a:t>
            </a:r>
            <a:endParaRPr lang="zh-CN" altLang="en-US"/>
          </a:p>
          <a:p>
            <a:r>
              <a:rPr lang="zh-CN" altLang="en-US"/>
              <a:t> [root@node1 ~]# scp /etc/profile root@node2:/etc/</a:t>
            </a:r>
            <a:endParaRPr lang="zh-CN" altLang="en-US"/>
          </a:p>
          <a:p>
            <a:r>
              <a:rPr lang="zh-CN" altLang="en-US"/>
              <a:t> [root@node1 ~]# scp /etc/profile root@node3:/etc/</a:t>
            </a:r>
            <a:endParaRPr lang="zh-CN" altLang="en-US"/>
          </a:p>
          <a:p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将主节点node1上安装好的Flume复制到其它两个节点。</a:t>
            </a:r>
            <a:endParaRPr lang="zh-CN" altLang="en-US"/>
          </a:p>
          <a:p>
            <a:r>
              <a:rPr lang="zh-CN" altLang="en-US"/>
              <a:t> [root@node1 ~]# scp -r /usr/app/apache-flume-1.9.0-bin/ root@node2:/usr/app/</a:t>
            </a:r>
            <a:endParaRPr lang="zh-CN" altLang="en-US"/>
          </a:p>
          <a:p>
            <a:r>
              <a:rPr lang="zh-CN" altLang="en-US"/>
              <a:t> [root@node1 ~]# scp -r /usr/app/apache-flume-1.9.0-bin/ root@node3:/usr/app/</a:t>
            </a:r>
            <a:endParaRPr lang="zh-CN" altLang="en-US"/>
          </a:p>
          <a:p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在其它两个节点上，执行下列命令，使更新后的环境变量生效。</a:t>
            </a:r>
            <a:endParaRPr lang="zh-CN" altLang="en-US"/>
          </a:p>
          <a:p>
            <a:r>
              <a:rPr lang="zh-CN" altLang="en-US"/>
              <a:t>source /etc/profile</a:t>
            </a:r>
            <a:endParaRPr lang="zh-CN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9720" y="236855"/>
            <a:ext cx="588200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/>
              <a:t>1.3.4 Flume集群模式下的数据采集	</a:t>
            </a:r>
            <a:r>
              <a:rPr lang="zh-CN" altLang="en-US"/>
              <a:t>	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11150" y="748030"/>
            <a:ext cx="853249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场景：集群中三个节点分工负责，共同完成数据的采集。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   采集模型见下图，在这个模型中，节点node1负责采集数据，节点node1与节点node2、node3之间采用avro协议来传递消息；节点node2、node3负责从节点node1接收数据，并将数据传递给数据目的地；由于节点node1需要对接node2、node3两个节点，因此在节点node1上需要设置两个sink，组成一个sinkgroup，两个sink之间的工作协同由sinkgroup负责完成。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7935" y="2143760"/>
            <a:ext cx="6219825" cy="292417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99720" y="304165"/>
            <a:ext cx="85210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</a:t>
            </a:r>
            <a:r>
              <a:rPr lang="zh-CN" altLang="en-US"/>
              <a:t>sinkgroup通过sinks属性来设置sinkgroup的成员，通过processor属性的设置，来实现多个sink之间的工作协调，从而达到提升Flume集群工作的可靠性效果。sinkgroup processor的常用类型见下表。</a:t>
            </a:r>
            <a:endParaRPr lang="zh-CN" altLang="en-US"/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312548" y="1068070"/>
          <a:ext cx="8510270" cy="2560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5940"/>
                <a:gridCol w="1235075"/>
                <a:gridCol w="1534160"/>
                <a:gridCol w="1047750"/>
                <a:gridCol w="4157345"/>
              </a:tblGrid>
              <a:tr h="2133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序号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类型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功能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配套属性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功能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725">
                <a:tc row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Load_balance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用于</a:t>
                      </a:r>
                      <a:r>
                        <a:rPr lang="en-US" sz="1400" b="0">
                          <a:solidFill>
                            <a:srgbClr val="333333"/>
                          </a:solidFill>
                          <a:latin typeface="Helvetica" charset="0"/>
                          <a:cs typeface="Helvetica" charset="0"/>
                        </a:rPr>
                        <a:t>sinkgroup成员间工作压力的负载均衡</a:t>
                      </a:r>
                      <a:endParaRPr lang="en-US" altLang="en-US" sz="1400" b="0">
                        <a:solidFill>
                          <a:srgbClr val="333333"/>
                        </a:solidFill>
                        <a:latin typeface="Helvetica" charset="0"/>
                        <a:ea typeface="宋体" panose="02010600030101010101" pitchFamily="2" charset="-122"/>
                        <a:cs typeface="Helvetica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backoff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布尔类型，true值表示将有故障的成员列入禁用黑名单。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715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selector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用于设置成员间的协调机制，其值有三种选项：round_robin表示采用轮询的方式；random表示采用随机的方式；AbstractSinkSelector表示自定义的方式。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725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maxTimeOut</a:t>
                      </a:r>
                      <a:endParaRPr lang="en-US" altLang="en-US" sz="14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用于设置故障成员被禁用的最长时间，毫秒级。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6085"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failover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rgbClr val="333333"/>
                          </a:solidFill>
                          <a:latin typeface="Helvetica" charset="0"/>
                          <a:cs typeface="Helvetica" charset="0"/>
                        </a:rPr>
                        <a:t>对有故障的sinkgroup成员进行管理与维护</a:t>
                      </a:r>
                      <a:endParaRPr lang="en-US" altLang="en-US" sz="1400" b="0">
                        <a:solidFill>
                          <a:srgbClr val="333333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priority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用于设置成员的优先级，数值越大，优先级越高。优先选择优先级最高的成员处理数据。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6085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maxpenalty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用于设置故障成员的最大重试间隔时间，以毫秒为时间单位。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2580" y="265430"/>
            <a:ext cx="2540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 b="1">
                <a:solidFill>
                  <a:schemeClr val="accent1"/>
                </a:solidFill>
              </a:rPr>
              <a:t>1.主节点的设置</a:t>
            </a:r>
            <a:endParaRPr lang="zh-CN" altLang="en-US" sz="1600" b="1">
              <a:solidFill>
                <a:schemeClr val="accent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2580" y="665480"/>
            <a:ext cx="8486775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# 配置负载均衡模式下的一级采集方案</a:t>
            </a:r>
            <a:endParaRPr lang="zh-CN" altLang="en-US"/>
          </a:p>
          <a:p>
            <a:r>
              <a:rPr lang="zh-CN" altLang="en-US"/>
              <a:t>a1.sources = r1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a1.sinks = k1 k2</a:t>
            </a:r>
            <a:endParaRPr lang="zh-CN" altLang="en-US"/>
          </a:p>
          <a:p>
            <a:r>
              <a:rPr lang="zh-CN" altLang="en-US"/>
              <a:t>a1.channels = c1</a:t>
            </a:r>
            <a:endParaRPr lang="zh-CN" altLang="en-US"/>
          </a:p>
          <a:p>
            <a:r>
              <a:rPr lang="zh-CN" altLang="en-US"/>
              <a:t># 配置sources组件</a:t>
            </a:r>
            <a:endParaRPr lang="zh-CN" altLang="en-US"/>
          </a:p>
          <a:p>
            <a:r>
              <a:rPr lang="zh-CN" altLang="en-US"/>
              <a:t>a1.sources.r1.type = TAILDIR</a:t>
            </a:r>
            <a:endParaRPr lang="zh-CN" altLang="en-US"/>
          </a:p>
          <a:p>
            <a:r>
              <a:rPr lang="zh-CN" altLang="en-US"/>
              <a:t># 以json格式记录每次查询新增内容时的最后位置，以及查询的绝对路径和节点</a:t>
            </a:r>
            <a:endParaRPr lang="zh-CN" altLang="en-US"/>
          </a:p>
          <a:p>
            <a:r>
              <a:rPr lang="zh-CN" altLang="en-US"/>
              <a:t>a1.sources.r1.positionFile = /usr/test/flume-test/group01/record/taildir_position.json</a:t>
            </a:r>
            <a:endParaRPr lang="zh-CN" altLang="en-US"/>
          </a:p>
          <a:p>
            <a:r>
              <a:rPr lang="zh-CN" altLang="en-US"/>
              <a:t>a1.sources.r1.filegroups = f1  # 为了简化，只设置1个文件组</a:t>
            </a:r>
            <a:endParaRPr lang="zh-CN" altLang="en-US"/>
          </a:p>
          <a:p>
            <a:r>
              <a:rPr lang="zh-CN" altLang="en-US"/>
              <a:t>a1.sources.r1.filegroups.f1 = /usr/test/flume-test/group01/input/test.txt # 指定组1的采集文件</a:t>
            </a:r>
            <a:endParaRPr lang="zh-CN" altLang="en-US"/>
          </a:p>
          <a:p>
            <a:r>
              <a:rPr lang="zh-CN" altLang="en-US"/>
              <a:t># 设置channels</a:t>
            </a:r>
            <a:endParaRPr lang="zh-CN" altLang="en-US"/>
          </a:p>
          <a:p>
            <a:r>
              <a:rPr lang="zh-CN" altLang="en-US"/>
              <a:t>a1.channels.c1.type = memory</a:t>
            </a:r>
            <a:endParaRPr lang="zh-CN" altLang="en-US"/>
          </a:p>
          <a:p>
            <a:r>
              <a:rPr lang="zh-CN" altLang="en-US"/>
              <a:t>a1.channels.c1.capacity = 1000</a:t>
            </a:r>
            <a:endParaRPr lang="zh-CN" altLang="en-US"/>
          </a:p>
          <a:p>
            <a:r>
              <a:rPr lang="zh-CN" altLang="en-US"/>
              <a:t>a1.channels.c1.transactionCapacity = 100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50215" y="4333875"/>
            <a:ext cx="227711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未完</a:t>
            </a:r>
            <a:endParaRPr lang="zh-CN" altLang="en-US"/>
          </a:p>
        </p:txBody>
      </p:sp>
      <p:sp>
        <p:nvSpPr>
          <p:cNvPr id="5" name="圆角矩形标注 4"/>
          <p:cNvSpPr/>
          <p:nvPr/>
        </p:nvSpPr>
        <p:spPr>
          <a:xfrm>
            <a:off x="3928110" y="843915"/>
            <a:ext cx="1212215" cy="623570"/>
          </a:xfrm>
          <a:prstGeom prst="wedgeRoundRectCallout">
            <a:avLst>
              <a:gd name="adj1" fmla="val -209612"/>
              <a:gd name="adj2" fmla="val 4256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ym typeface="+mn-ea"/>
              </a:rPr>
              <a:t>配置两个sink</a:t>
            </a:r>
            <a:endParaRPr lang="zh-CN" alt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2580" y="265430"/>
            <a:ext cx="254000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接上一页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22580" y="708660"/>
            <a:ext cx="8486775" cy="37534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ym typeface="+mn-ea"/>
              </a:rPr>
              <a:t>a1.sinks.k1.channel = c1 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a1.sinks.k1.type = avro  # 设置sink的类型为avro消息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a1.sinks.k1.hostname = node2  # 指定接收avro消息的主机名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a1.sinks.k1.port = 8888  # 指定avro通讯的端口号</a:t>
            </a:r>
            <a:endParaRPr lang="zh-CN" altLang="en-US">
              <a:sym typeface="+mn-ea"/>
            </a:endParaRPr>
          </a:p>
          <a:p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a1.sinks.k2.channel = c1  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a1.sinks.k2.type = avro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a1.sinks.k2.hostname = node3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a1.sinks.k2.port = 8888</a:t>
            </a:r>
            <a:endParaRPr lang="zh-CN" altLang="en-US">
              <a:sym typeface="+mn-ea"/>
            </a:endParaRPr>
          </a:p>
          <a:p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a1.sinkgroups = g1   # 设置集群内的负载均衡方案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a1.sinkgroups.g1.sinks = k1 k2 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a1.sinkgroups.g1.processor.type = load_balance  # 设置processor为load_balance，实现成员间的负载均衡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a1.sinkgroups.g1.processor.backoff = true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a1.sinkgroups.g1.processor.selector = random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a1.sinkgroups.g1.processor.maxTimeOut = 10000</a:t>
            </a:r>
            <a:endParaRPr lang="zh-CN" altLang="en-US">
              <a:sym typeface="+mn-ea"/>
            </a:endParaRPr>
          </a:p>
        </p:txBody>
      </p:sp>
      <p:sp>
        <p:nvSpPr>
          <p:cNvPr id="5" name="右大括号 4"/>
          <p:cNvSpPr/>
          <p:nvPr/>
        </p:nvSpPr>
        <p:spPr>
          <a:xfrm>
            <a:off x="5432425" y="774700"/>
            <a:ext cx="192405" cy="838200"/>
          </a:xfrm>
          <a:prstGeom prst="righ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 b="1">
              <a:ln w="38100">
                <a:solidFill>
                  <a:schemeClr val="tx1"/>
                </a:solidFill>
              </a:ln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942330" y="815340"/>
            <a:ext cx="1982470" cy="63436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ym typeface="+mn-ea"/>
              </a:rPr>
              <a:t>将第1个sink绑定到node2节点</a:t>
            </a:r>
            <a:endParaRPr lang="zh-CN" altLang="en-US"/>
          </a:p>
        </p:txBody>
      </p:sp>
      <p:sp>
        <p:nvSpPr>
          <p:cNvPr id="8" name="右大括号 7"/>
          <p:cNvSpPr/>
          <p:nvPr/>
        </p:nvSpPr>
        <p:spPr>
          <a:xfrm>
            <a:off x="3173730" y="1851660"/>
            <a:ext cx="192405" cy="838200"/>
          </a:xfrm>
          <a:prstGeom prst="righ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 b="1">
              <a:ln w="38100">
                <a:solidFill>
                  <a:schemeClr val="tx1"/>
                </a:solidFill>
              </a:ln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683635" y="1892300"/>
            <a:ext cx="1982470" cy="63436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ym typeface="+mn-ea"/>
              </a:rPr>
              <a:t>将第2个sink绑定到node3节点</a:t>
            </a:r>
            <a:endParaRPr lang="zh-CN" altLang="en-US"/>
          </a:p>
        </p:txBody>
      </p:sp>
      <p:sp>
        <p:nvSpPr>
          <p:cNvPr id="10" name="圆角矩形标注 9"/>
          <p:cNvSpPr/>
          <p:nvPr/>
        </p:nvSpPr>
        <p:spPr>
          <a:xfrm>
            <a:off x="6579235" y="2468880"/>
            <a:ext cx="1733550" cy="509905"/>
          </a:xfrm>
          <a:prstGeom prst="wedgeRoundRectCallout">
            <a:avLst>
              <a:gd name="adj1" fmla="val -243040"/>
              <a:gd name="adj2" fmla="val 8910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ym typeface="+mn-ea"/>
              </a:rPr>
              <a:t>设置sinkgroup的成员</a:t>
            </a:r>
            <a:endParaRPr lang="zh-CN" alt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1150" y="243205"/>
            <a:ext cx="2540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en-US" altLang="zh-CN" sz="1600" b="1">
                <a:solidFill>
                  <a:schemeClr val="accent1"/>
                </a:solidFill>
              </a:rPr>
              <a:t>2.</a:t>
            </a:r>
            <a:r>
              <a:rPr lang="zh-CN" altLang="en-US" sz="1600" b="1">
                <a:solidFill>
                  <a:schemeClr val="accent1"/>
                </a:solidFill>
              </a:rPr>
              <a:t>从节点的设置</a:t>
            </a:r>
            <a:endParaRPr lang="zh-CN" altLang="en-US" sz="1600" b="1">
              <a:solidFill>
                <a:schemeClr val="accent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1150" y="648335"/>
            <a:ext cx="853249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# 配置负载均衡模式下的二级采集方案的一个sink分支</a:t>
            </a:r>
            <a:endParaRPr lang="zh-CN" altLang="en-US"/>
          </a:p>
          <a:p>
            <a:r>
              <a:rPr lang="zh-CN" altLang="en-US"/>
              <a:t>a1.sources = r1</a:t>
            </a:r>
            <a:endParaRPr lang="zh-CN" altLang="en-US"/>
          </a:p>
          <a:p>
            <a:r>
              <a:rPr lang="zh-CN" altLang="en-US"/>
              <a:t>a1.sinks = k1</a:t>
            </a:r>
            <a:endParaRPr lang="zh-CN" altLang="en-US"/>
          </a:p>
          <a:p>
            <a:r>
              <a:rPr lang="zh-CN" altLang="en-US"/>
              <a:t>a1.channels = c1</a:t>
            </a:r>
            <a:endParaRPr lang="zh-CN" altLang="en-US"/>
          </a:p>
          <a:p>
            <a:r>
              <a:rPr lang="zh-CN" altLang="en-US"/>
              <a:t># 配置sources组件</a:t>
            </a:r>
            <a:endParaRPr lang="zh-CN" altLang="en-US"/>
          </a:p>
          <a:p>
            <a:r>
              <a:rPr lang="zh-CN" altLang="en-US"/>
              <a:t>a1.sources.r1.type = avro   # 设置source的类型为avro消息</a:t>
            </a:r>
            <a:endParaRPr lang="zh-CN" altLang="en-US"/>
          </a:p>
          <a:p>
            <a:r>
              <a:rPr lang="zh-CN" altLang="en-US"/>
              <a:t>a1.sources.r1.bind = node2   </a:t>
            </a:r>
            <a:endParaRPr lang="zh-CN" altLang="en-US"/>
          </a:p>
          <a:p>
            <a:r>
              <a:rPr lang="zh-CN" altLang="en-US"/>
              <a:t>a1.sources.r1.port = 8888   # 指定avro通讯的端口号</a:t>
            </a:r>
            <a:endParaRPr lang="zh-CN" altLang="en-US"/>
          </a:p>
          <a:p>
            <a:r>
              <a:rPr lang="zh-CN" altLang="en-US"/>
              <a:t>a1.sinks.k1.type = hdfs   # 数据的目的地类型</a:t>
            </a:r>
            <a:endParaRPr lang="zh-CN" altLang="en-US"/>
          </a:p>
          <a:p>
            <a:r>
              <a:rPr lang="en-US" altLang="zh-CN"/>
              <a:t>......</a:t>
            </a:r>
            <a:endParaRPr lang="en-US" altLang="zh-CN"/>
          </a:p>
        </p:txBody>
      </p:sp>
      <p:sp>
        <p:nvSpPr>
          <p:cNvPr id="4" name="圆角矩形标注 3"/>
          <p:cNvSpPr/>
          <p:nvPr/>
        </p:nvSpPr>
        <p:spPr>
          <a:xfrm>
            <a:off x="6130290" y="1564005"/>
            <a:ext cx="2605405" cy="657860"/>
          </a:xfrm>
          <a:prstGeom prst="wedgeRoundRectCallout">
            <a:avLst>
              <a:gd name="adj1" fmla="val -175639"/>
              <a:gd name="adj2" fmla="val 3117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>
                <a:sym typeface="+mn-ea"/>
              </a:rPr>
              <a:t> 绑定本机主机名，如节点</a:t>
            </a:r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，设置为</a:t>
            </a:r>
            <a:r>
              <a:rPr lang="en-US" altLang="zh-CN">
                <a:sym typeface="+mn-ea"/>
              </a:rPr>
              <a:t>node2</a:t>
            </a:r>
            <a:r>
              <a:rPr lang="zh-CN" altLang="en-US">
                <a:sym typeface="+mn-ea"/>
              </a:rPr>
              <a:t>，节点</a:t>
            </a:r>
            <a:r>
              <a:rPr lang="en-US" altLang="zh-CN">
                <a:sym typeface="+mn-ea"/>
              </a:rPr>
              <a:t>3</a:t>
            </a:r>
            <a:r>
              <a:rPr lang="zh-CN" altLang="en-US">
                <a:sym typeface="+mn-ea"/>
              </a:rPr>
              <a:t>，设置为</a:t>
            </a:r>
            <a:r>
              <a:rPr lang="en-US" altLang="zh-CN">
                <a:sym typeface="+mn-ea"/>
              </a:rPr>
              <a:t>node3</a:t>
            </a:r>
            <a:endParaRPr lang="en-US" altLang="zh-CN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1150" y="3329305"/>
            <a:ext cx="853249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chemeClr val="accent1"/>
                </a:solidFill>
              </a:rPr>
              <a:t>3.启动Flume集群</a:t>
            </a:r>
            <a:r>
              <a:rPr lang="zh-CN" altLang="en-US"/>
              <a:t>：节点node2、node3的Flume Agent启动应先于主节点node1。在节点node2、node3的对应目录下，分别启动Flume Agent，然后启动主节点node1上的Flume Agent（三个节点上所用命令的内容一致）。</a:t>
            </a:r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78778" y="1023620"/>
            <a:ext cx="8181975" cy="2631488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sz="2400" b="1" dirty="0">
                <a:solidFill>
                  <a:srgbClr val="FF0000"/>
                </a:solidFill>
              </a:rPr>
              <a:t>课程目标</a:t>
            </a:r>
            <a:r>
              <a:rPr sz="2100" b="1" dirty="0">
                <a:solidFill>
                  <a:srgbClr val="FF0000"/>
                </a:solidFill>
              </a:rPr>
              <a:t>：</a:t>
            </a:r>
            <a:r>
              <a:rPr sz="2100" dirty="0"/>
              <a:t>掌握大数据的采集与存储架构、数据转换</a:t>
            </a:r>
            <a:r>
              <a:rPr lang="zh-CN" sz="2100" dirty="0"/>
              <a:t>的</a:t>
            </a:r>
            <a:r>
              <a:rPr sz="2100" dirty="0"/>
              <a:t>知识，具备对</a:t>
            </a:r>
            <a:r>
              <a:rPr lang="zh-CN" sz="2100" dirty="0"/>
              <a:t>系统</a:t>
            </a:r>
            <a:r>
              <a:rPr sz="2100" dirty="0"/>
              <a:t>数据的收集与存储，数据迁移工具的使用</a:t>
            </a:r>
            <a:r>
              <a:rPr lang="zh-CN" sz="2100" dirty="0"/>
              <a:t>、数据处理</a:t>
            </a:r>
            <a:r>
              <a:rPr sz="2100" dirty="0"/>
              <a:t>的能力。</a:t>
            </a:r>
            <a:endParaRPr sz="2100" dirty="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endParaRPr sz="2100" dirty="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sz="2400" b="1" dirty="0">
                <a:solidFill>
                  <a:srgbClr val="FF0000"/>
                </a:solidFill>
              </a:rPr>
              <a:t>学     时：</a:t>
            </a:r>
            <a:r>
              <a:rPr lang="zh-CN" altLang="en-US" sz="2100" dirty="0"/>
              <a:t>理论</a:t>
            </a:r>
            <a:r>
              <a:rPr lang="en-US" altLang="zh-CN" sz="2100" dirty="0"/>
              <a:t>32</a:t>
            </a:r>
            <a:r>
              <a:rPr lang="zh-CN" altLang="en-US" sz="2100" dirty="0"/>
              <a:t>学时</a:t>
            </a:r>
            <a:r>
              <a:rPr lang="zh-CN" altLang="en-US" sz="2100" dirty="0" smtClean="0"/>
              <a:t>，实践</a:t>
            </a:r>
            <a:r>
              <a:rPr lang="en-US" altLang="zh-CN" sz="2100" dirty="0"/>
              <a:t>64</a:t>
            </a:r>
            <a:r>
              <a:rPr lang="zh-CN" altLang="en-US" sz="2100" dirty="0" smtClean="0"/>
              <a:t>学时</a:t>
            </a:r>
            <a:endParaRPr lang="zh-CN" altLang="en-US" sz="21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9720" y="259715"/>
            <a:ext cx="588200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/>
              <a:t>1.3.5 复杂场景下的Flume集群数据采集</a:t>
            </a:r>
            <a:r>
              <a:rPr lang="zh-CN" altLang="en-US"/>
              <a:t>	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99720" y="919480"/>
            <a:ext cx="850963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en-US" altLang="zh-CN" sz="1600" b="1">
                <a:solidFill>
                  <a:schemeClr val="accent1"/>
                </a:solidFill>
              </a:rPr>
              <a:t>1.复杂场景</a:t>
            </a:r>
            <a:endParaRPr lang="en-US" altLang="zh-CN" sz="1600" b="1">
              <a:solidFill>
                <a:schemeClr val="accent1"/>
              </a:solidFill>
            </a:endParaRPr>
          </a:p>
          <a:p>
            <a:r>
              <a:rPr lang="zh-CN" altLang="en-US"/>
              <a:t>    服务器node2、node3实时产生日志数据，日志数据有admin.log、user.log、orders.log文件，现在需要将服务器node2、node3上产生的这三类数据采集到服务器node1上，存于HDFS。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99720" y="1851660"/>
            <a:ext cx="8510270" cy="1630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en-US" altLang="zh-CN" sz="1600" b="1">
                <a:solidFill>
                  <a:schemeClr val="accent1"/>
                </a:solidFill>
              </a:rPr>
              <a:t>2.采集方案设计</a:t>
            </a:r>
            <a:endParaRPr lang="en-US" altLang="zh-CN" sz="1600" b="1">
              <a:solidFill>
                <a:schemeClr val="accent1"/>
              </a:solidFill>
            </a:endParaRPr>
          </a:p>
          <a:p>
            <a:r>
              <a:rPr lang="zh-CN" altLang="en-US"/>
              <a:t>    为实现上面的场景需求，将设计节点node2、node3负责采集产生的日志数据，节点node1负责汇总数据到HDFS，并借助Flume的interceptor（拦截器）对数据进行标记，根据标记进行数据的归类。采集模型见下一页。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    Flume的interceptor主要用于修改或删除event的header信息，interceptor的常用类型及属性见教材中的表</a:t>
            </a:r>
            <a:r>
              <a:rPr lang="en-US" altLang="zh-CN"/>
              <a:t>1.5</a:t>
            </a:r>
            <a:r>
              <a:rPr lang="zh-CN" altLang="en-US"/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39" name="图片 7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478280" y="225108"/>
            <a:ext cx="6187440" cy="4369435"/>
          </a:xfrm>
          <a:prstGeom prst="rect">
            <a:avLst/>
          </a:prstGeom>
          <a:ln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183255" y="4674235"/>
            <a:ext cx="254000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/>
              <a:t>采集模型</a:t>
            </a:r>
            <a:endParaRPr lang="zh-CN" alt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1150" y="215265"/>
            <a:ext cx="420497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en-US" altLang="zh-CN" sz="1600" b="1">
                <a:solidFill>
                  <a:schemeClr val="accent1"/>
                </a:solidFill>
              </a:rPr>
              <a:t>(</a:t>
            </a:r>
            <a:r>
              <a:rPr lang="en-US" altLang="zh-CN" sz="1600" b="1">
                <a:solidFill>
                  <a:schemeClr val="accent1"/>
                </a:solidFill>
              </a:rPr>
              <a:t>1)在node2和node3节点编写采集方案</a:t>
            </a:r>
            <a:endParaRPr lang="en-US" altLang="zh-CN" sz="1600" b="1">
              <a:solidFill>
                <a:schemeClr val="accent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1150" y="763905"/>
            <a:ext cx="856678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# 配置Agent组件，编写第一级日志采集方案</a:t>
            </a:r>
            <a:endParaRPr lang="zh-CN" altLang="en-US"/>
          </a:p>
          <a:p>
            <a:r>
              <a:rPr lang="zh-CN" altLang="en-US"/>
              <a:t>a1.sources = r1 r2 r3</a:t>
            </a:r>
            <a:endParaRPr lang="zh-CN" altLang="en-US"/>
          </a:p>
          <a:p>
            <a:r>
              <a:rPr lang="zh-CN" altLang="en-US"/>
              <a:t>a1.sinks = k1</a:t>
            </a:r>
            <a:endParaRPr lang="zh-CN" altLang="en-US"/>
          </a:p>
          <a:p>
            <a:r>
              <a:rPr lang="zh-CN" altLang="en-US"/>
              <a:t>a1.channels  = c1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# 配置第1个sources组件</a:t>
            </a:r>
            <a:endParaRPr lang="zh-CN" altLang="en-US"/>
          </a:p>
          <a:p>
            <a:r>
              <a:rPr lang="zh-CN" altLang="en-US"/>
              <a:t>a1.sources.r1.type = TAILDIR</a:t>
            </a:r>
            <a:endParaRPr lang="zh-CN" altLang="en-US"/>
          </a:p>
          <a:p>
            <a:r>
              <a:rPr lang="en-US" altLang="zh-CN"/>
              <a:t>......</a:t>
            </a:r>
            <a:endParaRPr lang="en-US" altLang="zh-CN"/>
          </a:p>
          <a:p>
            <a:endParaRPr lang="zh-CN" altLang="en-US"/>
          </a:p>
          <a:p>
            <a:r>
              <a:rPr lang="zh-CN" altLang="en-US"/>
              <a:t>a1.sources.r1.interceptors = i1 i2</a:t>
            </a:r>
            <a:endParaRPr lang="zh-CN" altLang="en-US"/>
          </a:p>
          <a:p>
            <a:r>
              <a:rPr lang="zh-CN" altLang="en-US"/>
              <a:t>a1.sources.r1.interceptors.i1.type = static  # 第1个拦截器的类型为static</a:t>
            </a:r>
            <a:endParaRPr lang="zh-CN" altLang="en-US"/>
          </a:p>
          <a:p>
            <a:r>
              <a:rPr lang="zh-CN" altLang="en-US"/>
              <a:t># 设置键名为type，注意这个键名type会在下游的agent中被作为变量形式%{type}被调用</a:t>
            </a:r>
            <a:endParaRPr lang="zh-CN" altLang="en-US"/>
          </a:p>
          <a:p>
            <a:r>
              <a:rPr lang="zh-CN" altLang="en-US"/>
              <a:t>a1.sources.r1.interceptors.i1.key = type</a:t>
            </a:r>
            <a:endParaRPr lang="zh-CN" altLang="en-US"/>
          </a:p>
          <a:p>
            <a:r>
              <a:rPr lang="zh-CN" altLang="en-US"/>
              <a:t>a1.sources.r1.interceptors.i1.value = admin</a:t>
            </a:r>
            <a:endParaRPr lang="zh-CN" altLang="en-US"/>
          </a:p>
          <a:p>
            <a:r>
              <a:rPr lang="zh-CN" altLang="en-US"/>
              <a:t># 第1个拦截器的类型为timestamp，会在下游的agent中被作为变量形式%Y-%m-%d被调用</a:t>
            </a:r>
            <a:endParaRPr lang="zh-CN" altLang="en-US"/>
          </a:p>
          <a:p>
            <a:r>
              <a:rPr lang="zh-CN" altLang="en-US"/>
              <a:t>a1.sources.r1.interceptors.i2.type = timestamp 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05130" y="4488815"/>
            <a:ext cx="175577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未完</a:t>
            </a:r>
            <a:endParaRPr lang="zh-CN" altLang="en-US"/>
          </a:p>
        </p:txBody>
      </p:sp>
      <p:sp>
        <p:nvSpPr>
          <p:cNvPr id="5" name="圆角矩形标注 4"/>
          <p:cNvSpPr/>
          <p:nvPr/>
        </p:nvSpPr>
        <p:spPr>
          <a:xfrm>
            <a:off x="5140960" y="669925"/>
            <a:ext cx="2164080" cy="850265"/>
          </a:xfrm>
          <a:prstGeom prst="wedgeRoundRectCallout">
            <a:avLst>
              <a:gd name="adj1" fmla="val -178931"/>
              <a:gd name="adj2" fmla="val 795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>
                <a:sym typeface="+mn-ea"/>
              </a:rPr>
              <a:t>配置3个Source，用于对应采集三类日志数据文件</a:t>
            </a:r>
            <a:endParaRPr lang="zh-CN" altLang="en-US"/>
          </a:p>
        </p:txBody>
      </p:sp>
      <p:sp>
        <p:nvSpPr>
          <p:cNvPr id="6" name="圆角矩形标注 5"/>
          <p:cNvSpPr/>
          <p:nvPr/>
        </p:nvSpPr>
        <p:spPr>
          <a:xfrm>
            <a:off x="4135755" y="2024380"/>
            <a:ext cx="3749040" cy="656590"/>
          </a:xfrm>
          <a:prstGeom prst="wedgeRoundRectCallout">
            <a:avLst>
              <a:gd name="adj1" fmla="val -67987"/>
              <a:gd name="adj2" fmla="val 6247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>
                <a:sym typeface="+mn-ea"/>
              </a:rPr>
              <a:t>为第1个source配置两个拦截器，名称分别为i1和i2，名称之间用英文的空格隔开</a:t>
            </a:r>
            <a:endParaRPr lang="zh-CN" alt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1150" y="193675"/>
            <a:ext cx="42049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zh-CN" altLang="en-US">
                <a:solidFill>
                  <a:schemeClr val="tx1"/>
                </a:solidFill>
              </a:rPr>
              <a:t>接上一页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1150" y="569595"/>
            <a:ext cx="8566785" cy="41846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# 配置第2个sources组件</a:t>
            </a:r>
            <a:endParaRPr lang="zh-CN" altLang="en-US"/>
          </a:p>
          <a:p>
            <a:r>
              <a:rPr lang="zh-CN" altLang="en-US"/>
              <a:t>a1.sources.r2.type = TAILDIR</a:t>
            </a:r>
            <a:endParaRPr lang="zh-CN" altLang="en-US"/>
          </a:p>
          <a:p>
            <a:r>
              <a:rPr lang="en-US" altLang="zh-CN"/>
              <a:t>......</a:t>
            </a:r>
            <a:endParaRPr lang="zh-CN" altLang="en-US"/>
          </a:p>
          <a:p>
            <a:r>
              <a:rPr lang="zh-CN" altLang="en-US" b="1"/>
              <a:t># </a:t>
            </a:r>
            <a:r>
              <a:rPr lang="zh-CN" altLang="en-US" b="1">
                <a:solidFill>
                  <a:srgbClr val="FF0000"/>
                </a:solidFill>
              </a:rPr>
              <a:t>为第2个source配置两个拦截器，名称分别为i1和i2，名称之间用英文的空格间隔</a:t>
            </a:r>
            <a:endParaRPr lang="zh-CN" altLang="en-US" b="1">
              <a:solidFill>
                <a:srgbClr val="FF0000"/>
              </a:solidFill>
            </a:endParaRPr>
          </a:p>
          <a:p>
            <a:r>
              <a:rPr lang="zh-CN" altLang="en-US" b="1">
                <a:solidFill>
                  <a:srgbClr val="FF0000"/>
                </a:solidFill>
              </a:rPr>
              <a:t>a1.sources.r2.interceptors = i1 i2</a:t>
            </a:r>
            <a:endParaRPr lang="zh-CN" altLang="en-US" b="1">
              <a:solidFill>
                <a:srgbClr val="FF0000"/>
              </a:solidFill>
            </a:endParaRPr>
          </a:p>
          <a:p>
            <a:r>
              <a:rPr lang="zh-CN" altLang="en-US"/>
              <a:t>a1.sources.r2.interceptors.i1.type = static</a:t>
            </a:r>
            <a:endParaRPr lang="zh-CN" altLang="en-US"/>
          </a:p>
          <a:p>
            <a:r>
              <a:rPr lang="zh-CN" altLang="en-US"/>
              <a:t>a1.sources.r2.interceptors.i1.key = type</a:t>
            </a:r>
            <a:endParaRPr lang="zh-CN" altLang="en-US"/>
          </a:p>
          <a:p>
            <a:r>
              <a:rPr lang="zh-CN" altLang="en-US"/>
              <a:t>a1.sources.r2.interceptors.i1.value = user</a:t>
            </a:r>
            <a:endParaRPr lang="zh-CN" altLang="en-US"/>
          </a:p>
          <a:p>
            <a:r>
              <a:rPr lang="zh-CN" altLang="en-US"/>
              <a:t>a1.sources.r2.interceptors.i2.type = timestamp 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# 配置第3个sources组件</a:t>
            </a:r>
            <a:endParaRPr lang="zh-CN" altLang="en-US"/>
          </a:p>
          <a:p>
            <a:r>
              <a:rPr lang="zh-CN" altLang="en-US"/>
              <a:t>a1.sources.r3.type = TAILDIR</a:t>
            </a:r>
            <a:endParaRPr lang="zh-CN" altLang="en-US"/>
          </a:p>
          <a:p>
            <a:r>
              <a:rPr lang="zh-CN" altLang="en-US"/>
              <a:t>......</a:t>
            </a:r>
            <a:endParaRPr lang="zh-CN" altLang="en-US"/>
          </a:p>
          <a:p>
            <a:r>
              <a:rPr lang="zh-CN" altLang="en-US" b="1"/>
              <a:t># </a:t>
            </a:r>
            <a:r>
              <a:rPr lang="zh-CN" altLang="en-US" b="1">
                <a:solidFill>
                  <a:srgbClr val="FF0000"/>
                </a:solidFill>
              </a:rPr>
              <a:t>为第3个source配置两个拦截器</a:t>
            </a:r>
            <a:endParaRPr lang="zh-CN" altLang="en-US" b="1">
              <a:solidFill>
                <a:srgbClr val="FF0000"/>
              </a:solidFill>
            </a:endParaRPr>
          </a:p>
          <a:p>
            <a:r>
              <a:rPr lang="zh-CN" altLang="en-US" b="1">
                <a:solidFill>
                  <a:srgbClr val="FF0000"/>
                </a:solidFill>
              </a:rPr>
              <a:t>a1.sources.r3.interceptors = i1 i2</a:t>
            </a:r>
            <a:endParaRPr lang="zh-CN" altLang="en-US" b="1">
              <a:solidFill>
                <a:srgbClr val="FF0000"/>
              </a:solidFill>
            </a:endParaRPr>
          </a:p>
          <a:p>
            <a:r>
              <a:rPr lang="zh-CN" altLang="en-US"/>
              <a:t>a1.sources.r3.interceptors.i1.type = static</a:t>
            </a:r>
            <a:endParaRPr lang="zh-CN" altLang="en-US"/>
          </a:p>
          <a:p>
            <a:r>
              <a:rPr lang="zh-CN" altLang="en-US"/>
              <a:t>a1.sources.r3.interceptors.i1.key = type</a:t>
            </a:r>
            <a:endParaRPr lang="zh-CN" altLang="en-US"/>
          </a:p>
          <a:p>
            <a:r>
              <a:rPr lang="zh-CN" altLang="en-US"/>
              <a:t>a1.sources.r3.interceptors.i1.value = orders</a:t>
            </a:r>
            <a:endParaRPr lang="zh-CN" altLang="en-US"/>
          </a:p>
          <a:p>
            <a:r>
              <a:rPr lang="zh-CN" altLang="en-US"/>
              <a:t>a1.sources.r3.interceptors.i2.type = timestamp 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32105" y="4718050"/>
            <a:ext cx="177863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未完</a:t>
            </a:r>
            <a:endParaRPr lang="zh-CN" alt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1150" y="215265"/>
            <a:ext cx="42049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zh-CN" altLang="en-US">
                <a:sym typeface="+mn-ea"/>
              </a:rPr>
              <a:t>接上一页</a:t>
            </a:r>
            <a:endParaRPr lang="zh-CN" altLang="en-US" b="1">
              <a:solidFill>
                <a:schemeClr val="accent1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1150" y="634365"/>
            <a:ext cx="856678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endParaRPr lang="zh-CN" altLang="en-US"/>
          </a:p>
          <a:p>
            <a:r>
              <a:rPr lang="zh-CN" altLang="en-US"/>
              <a:t># 设置channels</a:t>
            </a:r>
            <a:endParaRPr lang="zh-CN" altLang="en-US"/>
          </a:p>
          <a:p>
            <a:r>
              <a:rPr lang="zh-CN" altLang="en-US"/>
              <a:t>a1.channels.c1.type = memory</a:t>
            </a:r>
            <a:endParaRPr lang="zh-CN" altLang="en-US"/>
          </a:p>
          <a:p>
            <a:r>
              <a:rPr lang="zh-CN" altLang="en-US"/>
              <a:t>a1.channels.c1.capacity = 2000000</a:t>
            </a:r>
            <a:endParaRPr lang="zh-CN" altLang="en-US"/>
          </a:p>
          <a:p>
            <a:r>
              <a:rPr lang="zh-CN" altLang="en-US"/>
              <a:t>a1.channels.c1.transactionCapacity = 100000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# 设置将sink绑定到node1节点</a:t>
            </a:r>
            <a:endParaRPr lang="zh-CN" altLang="en-US"/>
          </a:p>
          <a:p>
            <a:r>
              <a:rPr lang="zh-CN" altLang="en-US"/>
              <a:t>a1.sinks.k1.channel = c1</a:t>
            </a:r>
            <a:endParaRPr lang="zh-CN" altLang="en-US"/>
          </a:p>
          <a:p>
            <a:r>
              <a:rPr lang="zh-CN" altLang="en-US"/>
              <a:t>a1.sinks.k1.type = avro</a:t>
            </a:r>
            <a:endParaRPr lang="zh-CN" altLang="en-US"/>
          </a:p>
          <a:p>
            <a:r>
              <a:rPr lang="zh-CN" altLang="en-US"/>
              <a:t>a1.sinks.k1.hostname = node1</a:t>
            </a:r>
            <a:endParaRPr lang="zh-CN" altLang="en-US"/>
          </a:p>
          <a:p>
            <a:r>
              <a:rPr lang="zh-CN" altLang="en-US"/>
              <a:t>a1.sinks.k1.port = 8888</a:t>
            </a:r>
            <a:endParaRPr lang="zh-CN" altLang="en-US"/>
          </a:p>
          <a:p>
            <a:endParaRPr lang="zh-CN" altLang="en-US"/>
          </a:p>
          <a:p>
            <a:r>
              <a:rPr lang="zh-CN" altLang="en-US" b="1">
                <a:solidFill>
                  <a:srgbClr val="FF0000"/>
                </a:solidFill>
              </a:rPr>
              <a:t># 将sources与channel进行关联绑定</a:t>
            </a:r>
            <a:endParaRPr lang="zh-CN" altLang="en-US" b="1">
              <a:solidFill>
                <a:srgbClr val="FF0000"/>
              </a:solidFill>
            </a:endParaRPr>
          </a:p>
          <a:p>
            <a:r>
              <a:rPr lang="zh-CN" altLang="en-US" b="1">
                <a:solidFill>
                  <a:srgbClr val="FF0000"/>
                </a:solidFill>
              </a:rPr>
              <a:t>a1.sources.r1.channels = c1</a:t>
            </a:r>
            <a:endParaRPr lang="zh-CN" altLang="en-US" b="1">
              <a:solidFill>
                <a:srgbClr val="FF0000"/>
              </a:solidFill>
            </a:endParaRPr>
          </a:p>
          <a:p>
            <a:r>
              <a:rPr lang="zh-CN" altLang="en-US" b="1">
                <a:solidFill>
                  <a:srgbClr val="FF0000"/>
                </a:solidFill>
              </a:rPr>
              <a:t>a1.sources.r2.channels = c1</a:t>
            </a:r>
            <a:endParaRPr lang="zh-CN" altLang="en-US" b="1">
              <a:solidFill>
                <a:srgbClr val="FF0000"/>
              </a:solidFill>
            </a:endParaRPr>
          </a:p>
          <a:p>
            <a:r>
              <a:rPr lang="zh-CN" altLang="en-US" b="1">
                <a:solidFill>
                  <a:srgbClr val="FF0000"/>
                </a:solidFill>
              </a:rPr>
              <a:t>a1.sources.r3.channels = c1</a:t>
            </a:r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6860" y="260350"/>
            <a:ext cx="318516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en-US" altLang="zh-CN" sz="1600" b="1">
                <a:solidFill>
                  <a:schemeClr val="accent1"/>
                </a:solidFill>
              </a:rPr>
              <a:t>(2)在node1节点上编写采集方案</a:t>
            </a:r>
            <a:endParaRPr lang="en-US" altLang="zh-CN" sz="1600" b="1">
              <a:solidFill>
                <a:schemeClr val="accent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7495" y="676275"/>
            <a:ext cx="8555990" cy="2461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# 配置Agent组件，编写第二级日志收集汇总方案</a:t>
            </a:r>
            <a:endParaRPr lang="zh-CN" altLang="en-US"/>
          </a:p>
          <a:p>
            <a:r>
              <a:rPr lang="zh-CN" altLang="en-US"/>
              <a:t>a1.sources = r1</a:t>
            </a:r>
            <a:endParaRPr lang="zh-CN" altLang="en-US"/>
          </a:p>
          <a:p>
            <a:r>
              <a:rPr lang="zh-CN" altLang="en-US"/>
              <a:t>a1.sinks = k1</a:t>
            </a:r>
            <a:endParaRPr lang="zh-CN" altLang="en-US"/>
          </a:p>
          <a:p>
            <a:r>
              <a:rPr lang="zh-CN" altLang="en-US"/>
              <a:t>a1.channels  = c1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a1.sources.r1.type = avro</a:t>
            </a:r>
            <a:endParaRPr lang="zh-CN" altLang="en-US"/>
          </a:p>
          <a:p>
            <a:r>
              <a:rPr lang="zh-CN" altLang="en-US"/>
              <a:t>a1.sources.r1.bind = node1</a:t>
            </a:r>
            <a:endParaRPr lang="zh-CN" altLang="en-US"/>
          </a:p>
          <a:p>
            <a:r>
              <a:rPr lang="zh-CN" altLang="en-US"/>
              <a:t>a1.sources.r1.port = 8888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# 设置channels</a:t>
            </a:r>
            <a:endParaRPr lang="zh-CN" altLang="en-US"/>
          </a:p>
          <a:p>
            <a:r>
              <a:rPr lang="en-US" altLang="zh-CN"/>
              <a:t>......</a:t>
            </a:r>
            <a:endParaRPr lang="zh-CN" altLang="en-US"/>
          </a:p>
        </p:txBody>
      </p:sp>
      <p:sp>
        <p:nvSpPr>
          <p:cNvPr id="4" name="右大括号 3"/>
          <p:cNvSpPr/>
          <p:nvPr/>
        </p:nvSpPr>
        <p:spPr>
          <a:xfrm>
            <a:off x="3136265" y="1828165"/>
            <a:ext cx="260350" cy="612000"/>
          </a:xfrm>
          <a:prstGeom prst="righ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圆角矩形标注 4"/>
          <p:cNvSpPr/>
          <p:nvPr/>
        </p:nvSpPr>
        <p:spPr>
          <a:xfrm>
            <a:off x="4427220" y="1086485"/>
            <a:ext cx="3999230" cy="906145"/>
          </a:xfrm>
          <a:prstGeom prst="wedgeRoundRectCallout">
            <a:avLst>
              <a:gd name="adj1" fmla="val -70704"/>
              <a:gd name="adj2" fmla="val 6128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>
                <a:sym typeface="+mn-ea"/>
              </a:rPr>
              <a:t>配置sources组件，对接node2和node3节点的avro消息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77495" y="3137535"/>
            <a:ext cx="2540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en-US" altLang="zh-CN" sz="1600" b="1">
                <a:solidFill>
                  <a:schemeClr val="accent1"/>
                </a:solidFill>
              </a:rPr>
              <a:t>(3)启动Flume采集集群</a:t>
            </a:r>
            <a:endParaRPr lang="en-US" altLang="zh-CN" sz="1600" b="1">
              <a:solidFill>
                <a:schemeClr val="accent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7495" y="3618865"/>
            <a:ext cx="85559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</a:t>
            </a:r>
            <a:r>
              <a:rPr lang="zh-CN" altLang="en-US"/>
              <a:t>在所有节点上，启动采集方案。操作时，严格按node1主节点 →node2从节点 → node3从节点的先后顺序，分别启动各自的采集方案文件，等上一个节点的采集方案启动完后，再启动下一个节点上的采集方案。</a:t>
            </a:r>
            <a:endParaRPr lang="zh-CN" alt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7495" y="219710"/>
            <a:ext cx="2605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accent1"/>
                </a:solidFill>
              </a:rPr>
              <a:t>总  结</a:t>
            </a:r>
            <a:endParaRPr lang="zh-CN" altLang="en-US" sz="2400" b="1">
              <a:solidFill>
                <a:schemeClr val="accent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9880" y="826770"/>
            <a:ext cx="857885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</a:t>
            </a:r>
            <a:r>
              <a:rPr lang="en-US" altLang="zh-CN" sz="1800"/>
              <a:t>  </a:t>
            </a:r>
            <a:r>
              <a:rPr lang="zh-CN" altLang="en-US" sz="1800"/>
              <a:t>本单元主要介绍了大数据采集技术Flume，以及集群模式下的数据采集。首先介绍了什么是Flume以及Flume的主要组件， 接下来讲解了Flume的安装和单机操作Flume、熟悉了简单场景下的</a:t>
            </a:r>
            <a:r>
              <a:rPr lang="en-US" altLang="zh-CN" sz="1800"/>
              <a:t>Flume</a:t>
            </a:r>
            <a:r>
              <a:rPr lang="zh-CN" altLang="en-US" sz="1800"/>
              <a:t>的使用，最后从工作场景角度，讲解了</a:t>
            </a:r>
            <a:r>
              <a:rPr lang="zh-CN" altLang="en-US" sz="1800"/>
              <a:t>Flume集群的搭建、Flume集群模式下的数据采集、复杂场景下的Flume集群数据采集。</a:t>
            </a:r>
            <a:endParaRPr lang="zh-CN" altLang="en-US" sz="1800"/>
          </a:p>
          <a:p>
            <a:endParaRPr lang="zh-CN" altLang="en-US" sz="1800"/>
          </a:p>
          <a:p>
            <a:r>
              <a:rPr lang="zh-CN" altLang="en-US" sz="1800"/>
              <a:t>    通过对本单元内容的学习，希望大家能够对大数据的采集有充分认识。</a:t>
            </a:r>
            <a:endParaRPr lang="zh-CN" altLang="en-US" sz="180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6415" y="786130"/>
            <a:ext cx="7840345" cy="2707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4080"/>
              </a:lnSpc>
            </a:pPr>
            <a:r>
              <a:rPr lang="zh-CN" altLang="en-US" sz="2400" b="1">
                <a:solidFill>
                  <a:srgbClr val="0070C0"/>
                </a:solidFill>
              </a:rPr>
              <a:t>实践用工具：</a:t>
            </a:r>
            <a:endParaRPr lang="zh-CN" altLang="en-US" sz="2400" b="1">
              <a:solidFill>
                <a:srgbClr val="0070C0"/>
              </a:solidFill>
            </a:endParaRPr>
          </a:p>
          <a:p>
            <a:pPr marL="342900" indent="-342900" fontAlgn="auto">
              <a:lnSpc>
                <a:spcPts val="4080"/>
              </a:lnSpc>
              <a:buFont typeface="Arial" panose="020B0604020202020204" pitchFamily="34" charset="0"/>
              <a:buChar char="•"/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VMWare WorkStation Pro 15.5.1 </a:t>
            </a:r>
            <a:endParaRPr lang="en-US" altLang="zh-CN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fontAlgn="auto">
              <a:lnSpc>
                <a:spcPts val="4080"/>
              </a:lnSpc>
              <a:buFont typeface="Arial" panose="020B0604020202020204" pitchFamily="34" charset="0"/>
              <a:buChar char="•"/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SecureCRT x64 8.5.4</a:t>
            </a:r>
            <a:endParaRPr lang="en-US" altLang="zh-CN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fontAlgn="auto">
              <a:lnSpc>
                <a:spcPts val="4080"/>
              </a:lnSpc>
              <a:buFont typeface="Arial" panose="020B0604020202020204" pitchFamily="34" charset="0"/>
              <a:buChar char="•"/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Eclipse IDE for Java Developers - 2020-12</a:t>
            </a:r>
            <a:endParaRPr lang="en-US" altLang="zh-CN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fontAlgn="auto">
              <a:lnSpc>
                <a:spcPts val="4080"/>
              </a:lnSpc>
              <a:buFont typeface="Arial" panose="020B0604020202020204" pitchFamily="34" charset="0"/>
              <a:buChar char="•"/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Visual Studio Code 1.57.1</a:t>
            </a:r>
            <a:endParaRPr lang="en-US" altLang="zh-CN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4490" y="786130"/>
            <a:ext cx="8531225" cy="2183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4080"/>
              </a:lnSpc>
            </a:pPr>
            <a:r>
              <a:rPr lang="zh-CN" altLang="en-US" sz="2400" b="1">
                <a:solidFill>
                  <a:srgbClr val="0070C0"/>
                </a:solidFill>
              </a:rPr>
              <a:t>实践用硬件环境：</a:t>
            </a:r>
            <a:endParaRPr lang="zh-CN" altLang="en-US" sz="2400" b="1">
              <a:solidFill>
                <a:srgbClr val="0070C0"/>
              </a:solidFill>
            </a:endParaRPr>
          </a:p>
          <a:p>
            <a:pPr marL="342900" indent="-342900" fontAlgn="auto">
              <a:lnSpc>
                <a:spcPts val="4080"/>
              </a:lnSpc>
              <a:buFont typeface="Arial" panose="020B0604020202020204" pitchFamily="34" charset="0"/>
              <a:buChar char="•"/>
            </a:pPr>
            <a:r>
              <a:rPr 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CPU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r>
              <a:rPr lang="zh-CN" altLang="en-US" sz="24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≥ </a:t>
            </a:r>
            <a:r>
              <a:rPr lang="en-US" altLang="zh-CN" sz="24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intel i3</a:t>
            </a:r>
            <a:r>
              <a:rPr lang="zh-CN" altLang="en-US" sz="24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系列</a:t>
            </a:r>
            <a:endParaRPr lang="en-US" altLang="zh-CN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fontAlgn="auto">
              <a:lnSpc>
                <a:spcPts val="4080"/>
              </a:lnSpc>
              <a:buFont typeface="Arial" panose="020B0604020202020204" pitchFamily="34" charset="0"/>
              <a:buChar char="•"/>
            </a:pPr>
            <a:r>
              <a:rPr 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内存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：</a:t>
            </a:r>
            <a:r>
              <a:rPr lang="zh-CN" altLang="en-US" sz="24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≥  </a:t>
            </a:r>
            <a:r>
              <a:rPr lang="en-US" altLang="zh-CN" sz="24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16G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fontAlgn="auto">
              <a:lnSpc>
                <a:spcPts val="4080"/>
              </a:lnSpc>
              <a:buFont typeface="Arial" panose="020B0604020202020204" pitchFamily="34" charset="0"/>
              <a:buChar char="•"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固态硬盘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4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）：</a:t>
            </a:r>
            <a:r>
              <a:rPr lang="zh-CN" altLang="en-US" sz="24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≥  </a:t>
            </a:r>
            <a:r>
              <a:rPr lang="en-US" altLang="zh-CN" sz="24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128G</a:t>
            </a:r>
            <a:endParaRPr lang="en-US" altLang="zh-CN" sz="24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4490" y="786130"/>
            <a:ext cx="8531225" cy="3230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4080"/>
              </a:lnSpc>
            </a:pPr>
            <a:r>
              <a:rPr lang="zh-CN" altLang="en-US" sz="2400" b="1">
                <a:solidFill>
                  <a:srgbClr val="0070C0"/>
                </a:solidFill>
              </a:rPr>
              <a:t>实践用软件环境：</a:t>
            </a:r>
            <a:endParaRPr lang="zh-CN" altLang="en-US" sz="2400" b="1">
              <a:solidFill>
                <a:srgbClr val="0070C0"/>
              </a:solidFill>
            </a:endParaRPr>
          </a:p>
          <a:p>
            <a:pPr marL="342900" indent="-342900" fontAlgn="auto">
              <a:lnSpc>
                <a:spcPts val="4080"/>
              </a:lnSpc>
              <a:buFont typeface="Arial" panose="020B0604020202020204" pitchFamily="34" charset="0"/>
              <a:buChar char="•"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Linux CentOS 7.x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集群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42900" indent="-342900" fontAlgn="auto">
              <a:lnSpc>
                <a:spcPts val="4080"/>
              </a:lnSpc>
              <a:buFont typeface="Arial" panose="020B0604020202020204" pitchFamily="34" charset="0"/>
              <a:buChar char="•"/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JDK版本：Java 64-Bit 1.8</a:t>
            </a:r>
            <a:endParaRPr lang="en-US" altLang="zh-CN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fontAlgn="auto">
              <a:lnSpc>
                <a:spcPts val="4080"/>
              </a:lnSpc>
              <a:buFont typeface="Arial" panose="020B0604020202020204" pitchFamily="34" charset="0"/>
              <a:buChar char="•"/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Python版本：Python 3.7.9</a:t>
            </a:r>
            <a:endParaRPr lang="en-US" altLang="zh-CN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fontAlgn="auto">
              <a:lnSpc>
                <a:spcPts val="4080"/>
              </a:lnSpc>
              <a:buFont typeface="Arial" panose="020B0604020202020204" pitchFamily="34" charset="0"/>
              <a:buChar char="•"/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 3.3.x 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高可用集群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00100" lvl="1" indent="-342900" fontAlgn="auto">
              <a:lnSpc>
                <a:spcPts val="4080"/>
              </a:lnSpc>
              <a:buFont typeface="Arial" panose="020B0604020202020204" pitchFamily="34" charset="0"/>
              <a:buChar char="•"/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三个节点：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node1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（主）、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node2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（主）、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node3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（从）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1585595" y="2199005"/>
            <a:ext cx="5956935" cy="621030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第一单元 数据采集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Flume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81013" y="1412240"/>
            <a:ext cx="8181975" cy="2005965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lang="zh-CN" altLang="en-US" sz="2100" dirty="0"/>
              <a:t>掌握Flume的安装与配置</a:t>
            </a:r>
            <a:endParaRPr lang="zh-CN" altLang="en-US" sz="2100" dirty="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lang="zh-CN" altLang="en-US" sz="2100" dirty="0"/>
              <a:t>掌握Flume采集方案的编写</a:t>
            </a:r>
            <a:endParaRPr lang="zh-CN" altLang="en-US" sz="2100" dirty="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lang="zh-CN" altLang="en-US" sz="2100" dirty="0"/>
              <a:t>熟悉Flume三大组件的作用</a:t>
            </a:r>
            <a:endParaRPr lang="zh-CN" altLang="en-US" sz="2100" dirty="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lang="zh-CN" altLang="en-US" sz="2100" dirty="0"/>
              <a:t>熟悉Flume三大组件的常用类型</a:t>
            </a:r>
            <a:endParaRPr lang="zh-CN" altLang="en-US" sz="21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2580" y="169545"/>
            <a:ext cx="588200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/>
              <a:t>1.1 什么是Flume	</a:t>
            </a:r>
            <a:r>
              <a:rPr lang="zh-CN" altLang="en-US"/>
              <a:t>	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22580" y="894080"/>
            <a:ext cx="853249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/>
              <a:t>	</a:t>
            </a:r>
            <a:r>
              <a:rPr lang="zh-CN" altLang="en-US" sz="2000"/>
              <a:t>Flume是一个进行海量流式（streaming）事件数据采集的分布式系统。Flume多用于对软件系统的日志文件数据的采集，目前成为Apache软件基金会的顶级项目之一。</a:t>
            </a:r>
            <a:endParaRPr lang="zh-CN" altLang="en-US" sz="2000"/>
          </a:p>
        </p:txBody>
      </p:sp>
      <p:sp>
        <p:nvSpPr>
          <p:cNvPr id="4" name="文本框 3"/>
          <p:cNvSpPr txBox="1"/>
          <p:nvPr/>
        </p:nvSpPr>
        <p:spPr>
          <a:xfrm>
            <a:off x="387350" y="2059940"/>
            <a:ext cx="827278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800"/>
              <a:t>Flume可以将应用产生的数据存储到任何集中存储器中，比如HDFS,HBase</a:t>
            </a:r>
            <a:endParaRPr lang="zh-CN" altLang="en-US" sz="18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800"/>
              <a:t>数据缓存。当收集数据的速度超过将写入数据的时候，保证其能够在两者之间提供平衡。</a:t>
            </a:r>
            <a:endParaRPr lang="zh-CN" altLang="en-US" sz="18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800"/>
              <a:t>Flume的管道是基于事务，保证了数据在传送和接收时的一致性.</a:t>
            </a:r>
            <a:endParaRPr lang="zh-CN" altLang="en-US" sz="18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800"/>
              <a:t>Flume是可靠的，容错性高的，可升级的，易管理的,并且可定制的</a:t>
            </a:r>
            <a:endParaRPr lang="zh-CN" altLang="en-US" sz="180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TABLE_BEAUTIFY" val="smartTable{8499e5a7-04c8-45c5-abea-eb7437183c5f}"/>
</p:tagLst>
</file>

<file path=ppt/tags/tag2.xml><?xml version="1.0" encoding="utf-8"?>
<p:tagLst xmlns:p="http://schemas.openxmlformats.org/presentationml/2006/main">
  <p:tag name="KSO_WM_UNIT_TABLE_BEAUTIFY" val="smartTable{983560bb-82d6-40f7-88fa-955f3dcfd5d7}"/>
</p:tagLst>
</file>

<file path=ppt/tags/tag3.xml><?xml version="1.0" encoding="utf-8"?>
<p:tagLst xmlns:p="http://schemas.openxmlformats.org/presentationml/2006/main">
  <p:tag name="KSO_WM_UNIT_TABLE_BEAUTIFY" val="smartTable{513e582a-856e-4b3a-8c1b-88bc854c2d5a}"/>
</p:tagLst>
</file>

<file path=ppt/tags/tag4.xml><?xml version="1.0" encoding="utf-8"?>
<p:tagLst xmlns:p="http://schemas.openxmlformats.org/presentationml/2006/main">
  <p:tag name="KSO_WM_UNIT_TABLE_BEAUTIFY" val="smartTable{8b50c00e-5a38-4ee4-ac0e-f800213091e8}"/>
</p:tagLst>
</file>

<file path=ppt/theme/theme1.xml><?xml version="1.0" encoding="utf-8"?>
<a:theme xmlns:a="http://schemas.openxmlformats.org/drawingml/2006/main" name="扩招202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思源黑体 CN Regular"/>
        <a:ea typeface="思源黑体 CN Regular"/>
        <a:cs typeface=""/>
      </a:majorFont>
      <a:minorFont>
        <a:latin typeface="等线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扩招2021</Template>
  <TotalTime>0</TotalTime>
  <Words>10601</Words>
  <Application>WPS 演示</Application>
  <PresentationFormat>全屏显示(16:9)</PresentationFormat>
  <Paragraphs>574</Paragraphs>
  <Slides>37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8" baseType="lpstr">
      <vt:lpstr>Arial</vt:lpstr>
      <vt:lpstr>宋体</vt:lpstr>
      <vt:lpstr>Wingdings</vt:lpstr>
      <vt:lpstr>微软雅黑</vt:lpstr>
      <vt:lpstr>Century Gothic</vt:lpstr>
      <vt:lpstr>Wingdings</vt:lpstr>
      <vt:lpstr>Arial Unicode MS</vt:lpstr>
      <vt:lpstr>等线</vt:lpstr>
      <vt:lpstr>Calibri</vt:lpstr>
      <vt:lpstr>Helvetica</vt:lpstr>
      <vt:lpstr>扩招2021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john</cp:lastModifiedBy>
  <cp:revision>1107</cp:revision>
  <dcterms:created xsi:type="dcterms:W3CDTF">2015-05-05T08:02:00Z</dcterms:created>
  <dcterms:modified xsi:type="dcterms:W3CDTF">2022-02-02T19:13:01Z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2052-11.3.0.9228</vt:lpwstr>
  </property>
</Properties>
</file>