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48" r:id="rId3"/>
    <p:sldId id="346" r:id="rId4"/>
    <p:sldId id="565" r:id="rId6"/>
    <p:sldId id="572" r:id="rId7"/>
    <p:sldId id="579" r:id="rId8"/>
    <p:sldId id="580" r:id="rId9"/>
    <p:sldId id="587" r:id="rId10"/>
    <p:sldId id="588" r:id="rId11"/>
    <p:sldId id="591" r:id="rId12"/>
    <p:sldId id="592" r:id="rId13"/>
    <p:sldId id="593" r:id="rId14"/>
    <p:sldId id="594" r:id="rId15"/>
    <p:sldId id="597" r:id="rId16"/>
    <p:sldId id="595" r:id="rId17"/>
    <p:sldId id="596" r:id="rId18"/>
    <p:sldId id="598" r:id="rId19"/>
    <p:sldId id="599" r:id="rId20"/>
    <p:sldId id="600" r:id="rId21"/>
    <p:sldId id="573" r:id="rId22"/>
    <p:sldId id="603" r:id="rId23"/>
    <p:sldId id="604" r:id="rId24"/>
    <p:sldId id="574" r:id="rId25"/>
    <p:sldId id="605" r:id="rId26"/>
    <p:sldId id="606" r:id="rId27"/>
    <p:sldId id="610" r:id="rId28"/>
    <p:sldId id="583" r:id="rId29"/>
    <p:sldId id="623" r:id="rId30"/>
    <p:sldId id="624" r:id="rId31"/>
    <p:sldId id="625" r:id="rId32"/>
    <p:sldId id="626" r:id="rId33"/>
    <p:sldId id="627" r:id="rId34"/>
    <p:sldId id="628" r:id="rId35"/>
    <p:sldId id="630" r:id="rId36"/>
    <p:sldId id="629" r:id="rId37"/>
    <p:sldId id="576" r:id="rId38"/>
    <p:sldId id="631" r:id="rId39"/>
    <p:sldId id="635" r:id="rId40"/>
    <p:sldId id="636" r:id="rId41"/>
    <p:sldId id="637" r:id="rId42"/>
    <p:sldId id="634" r:id="rId43"/>
    <p:sldId id="607" r:id="rId44"/>
    <p:sldId id="645" r:id="rId45"/>
    <p:sldId id="320" r:id="rId4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68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软件学院大数据专业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587228" y="860822"/>
            <a:ext cx="5642372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上次课复习及作业评讲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大数据采集与数据处理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386261" y="1573860"/>
            <a:ext cx="4245360" cy="86177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ts val="3000"/>
              </a:lnSpc>
              <a:buNone/>
              <a:defRPr lang="zh-CN" altLang="en-US" sz="4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algn="ctr">
              <a:defRPr lang="zh-CN" altLang="en-US" kern="120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741805" y="2199005"/>
            <a:ext cx="5854700" cy="6210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 数据互导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Sqoop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7180" y="632460"/>
            <a:ext cx="85445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打开系统的环境配置文件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/ect/profile</a:t>
            </a:r>
            <a:r>
              <a:rPr lang="en-US" altLang="zh-CN"/>
              <a:t>”</a:t>
            </a:r>
            <a:r>
              <a:rPr lang="zh-CN" altLang="en-US"/>
              <a:t>。向文件中，追加写入</a:t>
            </a:r>
            <a:r>
              <a:rPr lang="en-US" altLang="zh-CN"/>
              <a:t>Sqoop</a:t>
            </a:r>
            <a:r>
              <a:rPr lang="zh-CN" altLang="en-US"/>
              <a:t>的目录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export SQOOP_HOME=/usr/app/sqoop-1.4.7.bin__hadoop-2.6.0</a:t>
            </a:r>
            <a:endParaRPr lang="zh-CN" altLang="en-US"/>
          </a:p>
          <a:p>
            <a:r>
              <a:rPr lang="zh-CN" altLang="en-US"/>
              <a:t>export PATH=$PATH:$SQOOP_HOME/bin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7180" y="130175"/>
            <a:ext cx="2730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3.</a:t>
            </a:r>
            <a:r>
              <a:rPr lang="zh-CN" altLang="en-US" sz="2000" b="1"/>
              <a:t>配置系统环境</a:t>
            </a:r>
            <a:endParaRPr lang="zh-CN" altLang="en-US" sz="2000" b="1"/>
          </a:p>
        </p:txBody>
      </p:sp>
      <p:sp>
        <p:nvSpPr>
          <p:cNvPr id="5" name="文本框 4"/>
          <p:cNvSpPr txBox="1"/>
          <p:nvPr/>
        </p:nvSpPr>
        <p:spPr>
          <a:xfrm>
            <a:off x="299720" y="1727200"/>
            <a:ext cx="85445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/>
              <a:t>4. </a:t>
            </a:r>
            <a:r>
              <a:rPr lang="zh-CN" altLang="en-US" sz="2000" b="1"/>
              <a:t>配置</a:t>
            </a:r>
            <a:r>
              <a:rPr lang="en-US" altLang="zh-CN" sz="2000" b="1"/>
              <a:t>ZooKeeper</a:t>
            </a:r>
            <a:endParaRPr lang="en-US" altLang="zh-CN" sz="2000" b="1"/>
          </a:p>
        </p:txBody>
      </p:sp>
      <p:sp>
        <p:nvSpPr>
          <p:cNvPr id="6" name="文本框 5"/>
          <p:cNvSpPr txBox="1"/>
          <p:nvPr/>
        </p:nvSpPr>
        <p:spPr>
          <a:xfrm>
            <a:off x="299720" y="2298700"/>
            <a:ext cx="85445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在主节点node1上，进入ZooKeeper的“conf”目录。打开“conf”目录下的zoo.cfg文件。将文件中的“#maxClientCnxns=60”代码注释符号删除，修改为以下状态。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maxClientCnxns=0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将修改后的文件，复制到其它节点。</a:t>
            </a:r>
            <a:endParaRPr lang="zh-CN" altLang="en-US"/>
          </a:p>
          <a:p>
            <a:r>
              <a:rPr lang="zh-CN" altLang="en-US"/>
              <a:t>[root@node1 conf]# scp zoo.cfg root@node2:$PWD</a:t>
            </a:r>
            <a:endParaRPr lang="zh-CN" altLang="en-US"/>
          </a:p>
          <a:p>
            <a:r>
              <a:rPr lang="zh-CN" altLang="en-US"/>
              <a:t>[root@node1 conf]# scp zoo.cfg root@node3:$PWD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9972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/>
              <a:t>5.</a:t>
            </a:r>
            <a:r>
              <a:rPr lang="zh-CN" altLang="en-US" sz="2000" b="1"/>
              <a:t>HCatalog的安装</a:t>
            </a:r>
            <a:endParaRPr lang="zh-CN" altLang="en-US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299720" y="848995"/>
            <a:ext cx="74682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要完成HIVE与MySQL之间的互导，必须安装HCatalog服务。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9085" y="1233170"/>
            <a:ext cx="850011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在所有节点上，打开环境配置文件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/ect/profile</a:t>
            </a:r>
            <a:r>
              <a:rPr lang="en-US" altLang="zh-CN"/>
              <a:t>”</a:t>
            </a:r>
            <a:r>
              <a:rPr lang="zh-CN" altLang="en-US"/>
              <a:t>。向文件中添加以下内容进行HCatalog的安装（文中所列地址只作格式说明，具体地址根据个人的安装路径设置）。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export HCAT_HOME=/usr/app/hive-2.3.8-bin/hcatalog</a:t>
            </a:r>
            <a:endParaRPr lang="zh-CN" altLang="en-US"/>
          </a:p>
          <a:p>
            <a:r>
              <a:rPr lang="zh-CN" altLang="en-US"/>
              <a:t>export PATH=$PATH:$HCAT_HOME/bin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9720" y="2499995"/>
            <a:ext cx="3661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/>
              <a:t>6.</a:t>
            </a:r>
            <a:r>
              <a:rPr lang="zh-CN" altLang="en-US" sz="2000" b="1"/>
              <a:t>accumulo集群的安装</a:t>
            </a:r>
            <a:endParaRPr lang="zh-CN" altLang="en-US" sz="2000" b="1"/>
          </a:p>
        </p:txBody>
      </p:sp>
      <p:sp>
        <p:nvSpPr>
          <p:cNvPr id="6" name="文本框 5"/>
          <p:cNvSpPr txBox="1"/>
          <p:nvPr/>
        </p:nvSpPr>
        <p:spPr>
          <a:xfrm>
            <a:off x="299085" y="2959100"/>
            <a:ext cx="8500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</a:t>
            </a:r>
            <a:r>
              <a:rPr lang="zh-CN" altLang="en-US"/>
              <a:t>accumulo是一个分布式数据存储和检索系统，使用HDFS存储数据，用于跨集群的大型数据集的存储和管理。支持以MapReduce作为底层调用Sqoop作业。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2580" y="3613150"/>
            <a:ext cx="849884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在主节点node1上，执行以下命令，将accumulo安装包下载到目标目录，代码中的accumulo下载地址只作为格式说明。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~]# wget https://mirrors.tuna.tsinghua.edu.cn/apache/accumulo/1.10.1/accumulo-1.10.1-bin.tar.gz -P /usr/software/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309880"/>
            <a:ext cx="849884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下载后，解压安装包到目标目录。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~]# tar -zxvf /usr/software/accumulo-1.10.1-bin.tar.gz -C /usr/app/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进入accumulo的安装目录下的“bin”目录。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~]# cd /usr/app/accumulo-1.10.1/bin/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执行以下命令，创建accumulo的本地库。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bin]# ./build_native_library.sh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2580" y="2894965"/>
            <a:ext cx="849884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执行以下命令，开始accumulo集群的配置。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bin]# ./bootstrap_config.sh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根据提示进行accumulo集群的配置，分别指定2GB、Java、Hadoop 3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2580" y="243840"/>
            <a:ext cx="849884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根据提示进行accumulo集群的配置，分别指定2GB、Java、Hadoop 3</a:t>
            </a:r>
            <a:endParaRPr lang="zh-CN" altLang="en-US"/>
          </a:p>
        </p:txBody>
      </p:sp>
      <p:pic>
        <p:nvPicPr>
          <p:cNvPr id="1057" name="图片 46" descr="21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480503" y="533718"/>
            <a:ext cx="6182995" cy="45510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287020"/>
            <a:ext cx="8509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进入accumulo的“conf”目录，打开“conf”目录中的accumulo-site.xml文件。，进行accumulo实例和Zookeeper主机内容的添加和修改。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808990"/>
            <a:ext cx="8582025" cy="15640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6865" y="2505075"/>
            <a:ext cx="85096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对于内存小的节点（指hadoop集群运行后，内存空闲空间&lt;512M）可以保持false状态，内存大的节点设置成true </a:t>
            </a:r>
            <a:endParaRPr lang="zh-CN" altLang="en-US"/>
          </a:p>
        </p:txBody>
      </p:sp>
      <p:pic>
        <p:nvPicPr>
          <p:cNvPr id="1059" name="图片 48" descr="23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7500" y="3037840"/>
            <a:ext cx="5578475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81940"/>
            <a:ext cx="8521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打开“conf”目录中的accumulo-env.sh文件，在文件的开始位置，添加下面内容（以下所列地址只作格式说明，具体地址根据自己的安装路径设置）。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1150" y="932180"/>
            <a:ext cx="85217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export ACCUMULO_HOME=/usr/app/accumulo-1.10.1 </a:t>
            </a:r>
            <a:endParaRPr lang="zh-CN" altLang="en-US"/>
          </a:p>
          <a:p>
            <a:r>
              <a:rPr lang="zh-CN" altLang="en-US"/>
              <a:t>export JAVA_HOME=/usr/java/jdk</a:t>
            </a:r>
            <a:endParaRPr lang="zh-CN" altLang="en-US"/>
          </a:p>
          <a:p>
            <a:r>
              <a:rPr lang="zh-CN" altLang="en-US"/>
              <a:t>export ZOOKEEPER_HOME=/usr/app/apache-zookeeper-3.6.2-bin</a:t>
            </a:r>
            <a:endParaRPr lang="zh-CN" altLang="en-US"/>
          </a:p>
          <a:p>
            <a:r>
              <a:rPr lang="zh-CN" altLang="en-US"/>
              <a:t>export HADOOP_PREFIX=/usr/app/hadoop-3.3.1</a:t>
            </a:r>
            <a:endParaRPr lang="zh-CN" altLang="en-US"/>
          </a:p>
          <a:p>
            <a:r>
              <a:rPr lang="zh-CN" altLang="en-US"/>
              <a:t>export HADOOP_HOME=/usr/app/hadoop-3.3.1</a:t>
            </a:r>
            <a:endParaRPr lang="zh-CN" altLang="en-US"/>
          </a:p>
          <a:p>
            <a:r>
              <a:rPr lang="zh-CN" altLang="en-US"/>
              <a:t>export HADOOP_CONF_DIR=/usr/app/hadoop-3.3.1/etc/hadoop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150" y="2539365"/>
            <a:ext cx="852170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打开“conf”目录中的masters文件。在文件中，注释掉原有的“localhost”，添加以下新的内容。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#localhost</a:t>
            </a:r>
            <a:endParaRPr lang="zh-CN" altLang="en-US"/>
          </a:p>
          <a:p>
            <a:r>
              <a:rPr lang="zh-CN" altLang="en-US"/>
              <a:t>node1</a:t>
            </a:r>
            <a:endParaRPr lang="zh-CN" altLang="en-US"/>
          </a:p>
          <a:p>
            <a:r>
              <a:rPr lang="zh-CN" altLang="en-US"/>
              <a:t>node2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215" y="306070"/>
            <a:ext cx="848868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打开“conf”目录中的slaves文件。在文件中，注释掉原有的“localhost”，添加以下新的内容。将节点node3设置成accumulo集群中的从节点。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#localhost</a:t>
            </a:r>
            <a:endParaRPr lang="zh-CN" altLang="en-US"/>
          </a:p>
          <a:p>
            <a:r>
              <a:rPr lang="zh-CN" altLang="en-US"/>
              <a:t>node3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依次打开“conf”目录中的gc，monitor，tracers三个文件，注释掉文件中的“localhost”，添加以下新内容。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#localhost</a:t>
            </a:r>
            <a:endParaRPr lang="zh-CN" altLang="en-US"/>
          </a:p>
          <a:p>
            <a:r>
              <a:rPr lang="zh-CN" altLang="en-US"/>
              <a:t>node1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3215" y="3006090"/>
            <a:ext cx="85896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进入accumulo的“proxy”目录，打开“proxy”目录中的proxy.properties文件。在文件中修改zookeepers的属性值，以下是修改后的效果。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zookeepers=node1:2181,node2:2181,node3:2181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925" y="156210"/>
            <a:ext cx="852170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在主节点node1上，打开hadoop的hdfs-site.xml文件（以下所列地址只作格式说明，具体地址根据自己的安装路径设置）。找到文中的“&lt;/configuration&gt;”标签，在其前面另起一行，添加以下内容。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 &lt;property&gt;</a:t>
            </a:r>
            <a:endParaRPr lang="zh-CN" altLang="en-US"/>
          </a:p>
          <a:p>
            <a:r>
              <a:rPr lang="zh-CN" altLang="en-US"/>
              <a:t>     &lt;name&gt;dfs.support.append&lt;/name&gt;</a:t>
            </a:r>
            <a:endParaRPr lang="zh-CN" altLang="en-US"/>
          </a:p>
          <a:p>
            <a:r>
              <a:rPr lang="zh-CN" altLang="en-US"/>
              <a:t>     &lt;value&gt;true&lt;/value&gt;</a:t>
            </a:r>
            <a:endParaRPr lang="zh-CN" altLang="en-US"/>
          </a:p>
          <a:p>
            <a:r>
              <a:rPr lang="zh-CN" altLang="en-US"/>
              <a:t> &lt;/property&gt;</a:t>
            </a:r>
            <a:endParaRPr lang="zh-CN" altLang="en-US"/>
          </a:p>
          <a:p>
            <a:r>
              <a:rPr lang="zh-CN" altLang="en-US"/>
              <a:t> &lt;property&gt;</a:t>
            </a:r>
            <a:endParaRPr lang="zh-CN" altLang="en-US"/>
          </a:p>
          <a:p>
            <a:r>
              <a:rPr lang="zh-CN" altLang="en-US"/>
              <a:t>     &lt;name&gt;dfs.datanode.synconclose&lt;/name&gt;</a:t>
            </a:r>
            <a:endParaRPr lang="zh-CN" altLang="en-US"/>
          </a:p>
          <a:p>
            <a:r>
              <a:rPr lang="zh-CN" altLang="en-US"/>
              <a:t>     &lt;value&gt;true&lt;/value&gt;</a:t>
            </a:r>
            <a:endParaRPr lang="zh-CN" altLang="en-US"/>
          </a:p>
          <a:p>
            <a:r>
              <a:rPr lang="zh-CN" altLang="en-US"/>
              <a:t> &lt;/property&gt;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8925" y="2759075"/>
            <a:ext cx="85210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保存退出后，将hdfs-site.xml文件复制到其它节点。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将accumulo程序复制到其它节点。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在所有节点上，打开环境配置文件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/ect/profile</a:t>
            </a:r>
            <a:r>
              <a:rPr lang="en-US" altLang="zh-CN"/>
              <a:t>”</a:t>
            </a:r>
            <a:r>
              <a:rPr lang="zh-CN" altLang="en-US"/>
              <a:t>，</a:t>
            </a:r>
            <a:r>
              <a:rPr lang="zh-CN" altLang="en-US"/>
              <a:t>向文件中添加以下内容。</a:t>
            </a:r>
            <a:endParaRPr lang="zh-CN" altLang="en-US"/>
          </a:p>
          <a:p>
            <a:pPr marL="285750" indent="-285750"/>
            <a:endParaRPr lang="zh-CN" altLang="en-US"/>
          </a:p>
          <a:p>
            <a:r>
              <a:rPr lang="zh-CN" altLang="en-US"/>
              <a:t>export ACCUMULO_HOME=/usr/app/accumulo-1.10.1</a:t>
            </a:r>
            <a:endParaRPr lang="zh-CN" altLang="en-US"/>
          </a:p>
          <a:p>
            <a:r>
              <a:rPr lang="zh-CN" altLang="en-US"/>
              <a:t>export PATH=$PATH:$ACCUMULO_HOME/bin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88290" y="290830"/>
            <a:ext cx="3661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/>
              <a:t>7.</a:t>
            </a:r>
            <a:r>
              <a:rPr lang="zh-CN" altLang="en-US" sz="2000" b="1"/>
              <a:t>初始化accumulo集群</a:t>
            </a:r>
            <a:endParaRPr lang="zh-CN" altLang="en-US" sz="2000" b="1"/>
          </a:p>
        </p:txBody>
      </p:sp>
      <p:sp>
        <p:nvSpPr>
          <p:cNvPr id="2" name="文本框 1"/>
          <p:cNvSpPr txBox="1"/>
          <p:nvPr/>
        </p:nvSpPr>
        <p:spPr>
          <a:xfrm>
            <a:off x="288290" y="673735"/>
            <a:ext cx="852043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~]#  accumulo init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程序启动后，按提示，依次输入test、以及输入两次密码。</a:t>
            </a:r>
            <a:endParaRPr lang="zh-CN" altLang="en-US"/>
          </a:p>
        </p:txBody>
      </p:sp>
      <p:pic>
        <p:nvPicPr>
          <p:cNvPr id="1062" name="图片 52" descr="2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88290" y="1901190"/>
            <a:ext cx="6933565" cy="2633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8130" y="4620895"/>
            <a:ext cx="85197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在主节点node1上，执行命令，启动accumulo集群。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9560" y="230505"/>
            <a:ext cx="851027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2.3 数据互导操作</a:t>
            </a:r>
            <a:r>
              <a:rPr lang="zh-CN" altLang="en-US"/>
              <a:t>	</a:t>
            </a:r>
            <a:endParaRPr lang="zh-CN" altLang="en-US"/>
          </a:p>
          <a:p>
            <a:r>
              <a:rPr lang="zh-CN" altLang="en-US" sz="2000"/>
              <a:t>2.3.1 操作前的环境准备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90195" y="1032510"/>
            <a:ext cx="8587740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1.配置MapReduce运行时所需Jar包位置</a:t>
            </a:r>
            <a:endParaRPr lang="zh-CN" altLang="en-US" sz="2000" b="1"/>
          </a:p>
          <a:p>
            <a:endParaRPr lang="zh-CN" altLang="en-US" sz="20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在主节点node1，执行下列命令，该命令执行完后，复制此命令输出的结果。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~]#  hadoop classpath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打开YARN的配置文件</a:t>
            </a:r>
            <a:r>
              <a:rPr lang="en-US" altLang="zh-CN"/>
              <a:t>“</a:t>
            </a:r>
            <a:r>
              <a:rPr lang="zh-CN" altLang="en-US"/>
              <a:t>yarn-site.xml</a:t>
            </a:r>
            <a:r>
              <a:rPr lang="en-US" altLang="zh-CN"/>
              <a:t>”</a:t>
            </a:r>
            <a:r>
              <a:rPr lang="zh-CN" altLang="en-US"/>
              <a:t>，在“&lt;/configuration&gt;”标签前，另起一行，写入以下内容，并将前面“hadoop classpath”命令的输出结果，粘贴到下面代码中指定的位置。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&lt;!--配置MapReduce运行时Jar包位置--&gt;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&lt;name&gt;yarn.application.classpath&lt;/name&gt;</a:t>
            </a:r>
            <a:endParaRPr lang="zh-CN" altLang="en-US"/>
          </a:p>
          <a:p>
            <a:r>
              <a:rPr lang="zh-CN" altLang="en-US"/>
              <a:t>&lt;value&gt;将hadoop classpath命令执行完后的结果，粘贴在此&lt;/value&gt;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0378" y="1083945"/>
            <a:ext cx="8181975" cy="200596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掌握Sqoop的安装与配置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掌握互导脚本的编写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熟悉Sqoop Job的使用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熟悉Sqoop各种命令参数的使用</a:t>
            </a:r>
            <a:endParaRPr lang="zh-CN" altLang="en-US" sz="2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304165"/>
            <a:ext cx="85090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在所有节点上启动ZooKeeper。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zkServer.sh start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在主节点node1上先启动HDFS，再启动YARN。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~]#  start-dfs.sh</a:t>
            </a:r>
            <a:endParaRPr lang="zh-CN" altLang="en-US"/>
          </a:p>
          <a:p>
            <a:r>
              <a:rPr lang="zh-CN" altLang="en-US"/>
              <a:t>[root@node1 ~]#  start-yarn.sh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在所有节点上启动历史查看服务器。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mapred --daemon start historyserver</a:t>
            </a:r>
            <a:endParaRPr lang="zh-CN" altLang="en-US"/>
          </a:p>
          <a:p>
            <a:r>
              <a:rPr lang="zh-CN" altLang="en-US"/>
              <a:t>yarn --daemon start timelineserver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在主节点node1上，启动accumulo。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2580" y="3730625"/>
            <a:ext cx="30835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MySQL驱动的加载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580" y="4284980"/>
            <a:ext cx="8509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将MySQL驱动文件mysql-connector-java-8.0.18.jar放置到Sqoop的“lib”目录中。</a:t>
            </a:r>
            <a:endParaRPr lang="zh-CN" altLang="en-US"/>
          </a:p>
          <a:p>
            <a:r>
              <a:rPr lang="zh-CN" altLang="en-US"/>
              <a:t>[root@node1 mysql-connector-java-8.0.18]# mv mysql-connector-java-8.0.18.jar /usr/app/sqoop-1.4.7.bin__hadoop-2.6.0/lib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6860" y="237490"/>
            <a:ext cx="61753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3.</a:t>
            </a:r>
            <a:r>
              <a:rPr lang="zh-CN" altLang="en-US" sz="2000" b="1">
                <a:sym typeface="+mn-ea"/>
              </a:rPr>
              <a:t>导入</a:t>
            </a:r>
            <a:r>
              <a:rPr lang="zh-CN" altLang="en-US" sz="2000" b="1"/>
              <a:t>apache版commons-lang.jar文件</a:t>
            </a:r>
            <a:endParaRPr lang="zh-CN" altLang="en-US" sz="2000" b="1"/>
          </a:p>
        </p:txBody>
      </p:sp>
      <p:sp>
        <p:nvSpPr>
          <p:cNvPr id="5" name="文本框 4"/>
          <p:cNvSpPr txBox="1"/>
          <p:nvPr/>
        </p:nvSpPr>
        <p:spPr>
          <a:xfrm>
            <a:off x="277495" y="694690"/>
            <a:ext cx="85661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由于Sqoop自带的commons-lang.jar文件不兼容hadoop 3.3.1，因此需要将apache版commons-lang.jar文件下载到Sqoop的“lib”目录。进入Sqoop的“lib”目录后，执行下列命令，下载jcommons-lang.jar文件。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lib]# wget https://repository.apache.org/content/repositories/releases/commons-lang/commons-lang/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5440" y="2116455"/>
            <a:ext cx="67646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4.给Hadoop集群中的所有节点分配访问MySQL的权限</a:t>
            </a:r>
            <a:endParaRPr lang="zh-CN" altLang="en-US" sz="2000" b="1"/>
          </a:p>
        </p:txBody>
      </p:sp>
      <p:sp>
        <p:nvSpPr>
          <p:cNvPr id="7" name="文本框 6"/>
          <p:cNvSpPr txBox="1"/>
          <p:nvPr/>
        </p:nvSpPr>
        <p:spPr>
          <a:xfrm>
            <a:off x="277495" y="2582545"/>
            <a:ext cx="856615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在主节点node1上登录MySQL服务器。进入mysql后，在mysql命令行中执行分配权限命令，Hadoop集群中有多少个节点，就要将下面的命令重复执行多少次，每次执行时，注意修改下列代码中的节点的IP地址。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MariaDB [mysql]&gt; grant all privileges on  *.*  to  root@Hadoop集群中节点的IP地址  identified  by  'root' with grant option;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分配完权限后，在MySQL中执行以下命令，更新权限记录。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MariaDB [mysql]&gt; flush privileges;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247650"/>
            <a:ext cx="85102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2.3.2 MySQL与HDFS间的数据互导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6230" y="836930"/>
            <a:ext cx="85109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/>
              <a:t>在Sqoop中，将关系型数据库中的数据传输到Hadoop，称之为</a:t>
            </a:r>
            <a:r>
              <a:rPr lang="zh-CN" altLang="en-US" sz="2400" b="1">
                <a:solidFill>
                  <a:schemeClr val="accent1"/>
                </a:solidFill>
              </a:rPr>
              <a:t>import</a:t>
            </a:r>
            <a:r>
              <a:rPr lang="zh-CN" altLang="en-US"/>
              <a:t>（导入），将HDFS的数据传输到关系型数据库，称之为</a:t>
            </a:r>
            <a:r>
              <a:rPr lang="zh-CN" altLang="en-US" sz="2400" b="1">
                <a:solidFill>
                  <a:schemeClr val="accent1"/>
                </a:solidFill>
              </a:rPr>
              <a:t>export</a:t>
            </a:r>
            <a:r>
              <a:rPr lang="zh-CN" altLang="en-US"/>
              <a:t>（导出）。Sqoop命令语句的语法格式为：</a:t>
            </a:r>
            <a:endParaRPr lang="zh-CN" altLang="en-US"/>
          </a:p>
          <a:p>
            <a:endParaRPr lang="zh-CN" altLang="en-US"/>
          </a:p>
          <a:p>
            <a:r>
              <a:rPr lang="zh-CN" altLang="en-US" sz="1800" b="1">
                <a:solidFill>
                  <a:srgbClr val="FF0000"/>
                </a:solidFill>
              </a:rPr>
              <a:t>--参数名 参数值</a:t>
            </a:r>
            <a:endParaRPr lang="zh-CN" altLang="en-US" sz="1800" b="1">
              <a:solidFill>
                <a:srgbClr val="FF0000"/>
              </a:solidFill>
            </a:endParaRPr>
          </a:p>
          <a:p>
            <a:endParaRPr lang="zh-CN" altLang="en-US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/>
              <a:t>以配置数据库用户名为例，命令语句的格式如下（其中“#”开头的为注释语句）。</a:t>
            </a:r>
            <a:endParaRPr lang="zh-CN" altLang="en-US"/>
          </a:p>
          <a:p>
            <a:endParaRPr lang="zh-CN" altLang="en-US"/>
          </a:p>
          <a:p>
            <a:r>
              <a:rPr lang="zh-CN" altLang="en-US" b="1">
                <a:solidFill>
                  <a:schemeClr val="accent1"/>
                </a:solidFill>
              </a:rPr>
              <a:t># 参数名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--username</a:t>
            </a:r>
            <a:endParaRPr lang="zh-CN" altLang="en-US" b="1">
              <a:solidFill>
                <a:schemeClr val="accent1"/>
              </a:solidFill>
            </a:endParaRPr>
          </a:p>
          <a:p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# 参数值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root</a:t>
            </a:r>
            <a:endParaRPr lang="zh-CN" altLang="en-US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42570"/>
            <a:ext cx="50209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1. 将MySQL表数据导入HDFS</a:t>
            </a:r>
            <a:endParaRPr lang="zh-CN" altLang="en-US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276860" y="808990"/>
            <a:ext cx="39668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 b="1"/>
              <a:t>1</a:t>
            </a:r>
            <a:r>
              <a:rPr lang="zh-CN" altLang="en-US" sz="1800" b="1"/>
              <a:t>）</a:t>
            </a:r>
            <a:r>
              <a:rPr lang="zh-CN" altLang="en-US" sz="1800" b="1"/>
              <a:t>全量导入数据到HDFS</a:t>
            </a:r>
            <a:endParaRPr lang="zh-CN" altLang="en-US" sz="1800" b="1"/>
          </a:p>
        </p:txBody>
      </p:sp>
      <p:sp>
        <p:nvSpPr>
          <p:cNvPr id="4" name="文本框 3"/>
          <p:cNvSpPr txBox="1"/>
          <p:nvPr/>
        </p:nvSpPr>
        <p:spPr>
          <a:xfrm>
            <a:off x="306070" y="1218565"/>
            <a:ext cx="85324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例如，将MySQL数据库中的students表数据全部导入HDFS，students表结构。</a:t>
            </a:r>
            <a:endParaRPr lang="zh-CN" altLang="en-US"/>
          </a:p>
        </p:txBody>
      </p:sp>
      <p:pic>
        <p:nvPicPr>
          <p:cNvPr id="1064" name="图片 2048" descr="C:\machine_number\teach\bigdata\2021\上\大数据采集与存储\Hadoop生态学习笔记\sqoopimg\42.png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11163" y="1575753"/>
            <a:ext cx="4886325" cy="1895475"/>
          </a:xfrm>
          <a:prstGeom prst="rect">
            <a:avLst/>
          </a:prstGeom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11480" y="355219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表中的数据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70" y="3858895"/>
            <a:ext cx="528637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71145"/>
            <a:ext cx="851027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创建Sqoop脚本文件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mysql-to-hdfs.conf</a:t>
            </a:r>
            <a:r>
              <a:rPr lang="en-US" altLang="zh-CN"/>
              <a:t>”</a:t>
            </a:r>
            <a:r>
              <a:rPr lang="en-US" altLang="zh-CN"/>
              <a:t>,</a:t>
            </a:r>
            <a:r>
              <a:rPr lang="zh-CN" altLang="en-US"/>
              <a:t>向文件中写入以下内容，每一行末尾不要加空格。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导入命令</a:t>
            </a:r>
            <a:endParaRPr lang="zh-CN" altLang="en-US"/>
          </a:p>
          <a:p>
            <a:r>
              <a:rPr lang="zh-CN" altLang="en-US"/>
              <a:t>import</a:t>
            </a:r>
            <a:endParaRPr lang="zh-CN" altLang="en-US"/>
          </a:p>
          <a:p>
            <a:r>
              <a:rPr lang="zh-CN" altLang="en-US"/>
              <a:t># 指定要连接的mysql数据库下的test数据库</a:t>
            </a:r>
            <a:endParaRPr lang="zh-CN" altLang="en-US"/>
          </a:p>
          <a:p>
            <a:r>
              <a:rPr lang="zh-CN" altLang="en-US"/>
              <a:t>--connect</a:t>
            </a:r>
            <a:endParaRPr lang="zh-CN" altLang="en-US"/>
          </a:p>
          <a:p>
            <a:r>
              <a:rPr lang="zh-CN" altLang="en-US"/>
              <a:t>jdbc:mysql://node1主机名:3306/test</a:t>
            </a:r>
            <a:endParaRPr lang="zh-CN" altLang="en-US"/>
          </a:p>
          <a:p>
            <a:r>
              <a:rPr lang="zh-CN" altLang="en-US"/>
              <a:t># 指定数据库的登录用户名</a:t>
            </a:r>
            <a:endParaRPr lang="zh-CN" altLang="en-US"/>
          </a:p>
          <a:p>
            <a:r>
              <a:rPr lang="zh-CN" altLang="en-US"/>
              <a:t>--username</a:t>
            </a:r>
            <a:endParaRPr lang="zh-CN" altLang="en-US"/>
          </a:p>
          <a:p>
            <a:r>
              <a:rPr lang="zh-CN" altLang="en-US"/>
              <a:t>root</a:t>
            </a:r>
            <a:endParaRPr lang="zh-CN" altLang="en-US"/>
          </a:p>
          <a:p>
            <a:r>
              <a:rPr lang="zh-CN" altLang="en-US"/>
              <a:t># 指定用户密码</a:t>
            </a:r>
            <a:endParaRPr lang="zh-CN" altLang="en-US"/>
          </a:p>
          <a:p>
            <a:r>
              <a:rPr lang="zh-CN" altLang="en-US"/>
              <a:t>--password</a:t>
            </a:r>
            <a:endParaRPr lang="zh-CN" altLang="en-US"/>
          </a:p>
          <a:p>
            <a:r>
              <a:rPr lang="zh-CN" altLang="en-US"/>
              <a:t>root</a:t>
            </a:r>
            <a:endParaRPr lang="zh-CN" altLang="en-US"/>
          </a:p>
          <a:p>
            <a:r>
              <a:rPr lang="zh-CN" altLang="en-US"/>
              <a:t># 指定要访问的数据表名</a:t>
            </a:r>
            <a:endParaRPr lang="zh-CN" altLang="en-US"/>
          </a:p>
          <a:p>
            <a:r>
              <a:rPr lang="zh-CN" altLang="en-US"/>
              <a:t>--table</a:t>
            </a:r>
            <a:endParaRPr lang="zh-CN" altLang="en-US"/>
          </a:p>
          <a:p>
            <a:r>
              <a:rPr lang="zh-CN" altLang="en-US"/>
              <a:t>students</a:t>
            </a:r>
            <a:endParaRPr lang="zh-CN" altLang="en-US"/>
          </a:p>
          <a:p>
            <a:r>
              <a:rPr lang="zh-CN" altLang="en-US" sz="1800" b="1">
                <a:solidFill>
                  <a:schemeClr val="accent1"/>
                </a:solidFill>
              </a:rPr>
              <a:t># 指定要导入的字段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--columns</a:t>
            </a:r>
            <a:endParaRPr lang="zh-CN" altLang="en-US"/>
          </a:p>
          <a:p>
            <a:r>
              <a:rPr lang="zh-CN" altLang="en-US"/>
              <a:t>id,name,age,sex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7355" y="4571365"/>
            <a:ext cx="15525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未完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587375"/>
            <a:ext cx="8510270" cy="430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 b="1">
                <a:solidFill>
                  <a:schemeClr val="accent1"/>
                </a:solidFill>
              </a:rPr>
              <a:t># 指定导入条件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--where</a:t>
            </a:r>
            <a:endParaRPr lang="zh-CN" altLang="en-US"/>
          </a:p>
          <a:p>
            <a:r>
              <a:rPr lang="zh-CN" altLang="en-US"/>
              <a:t>id&gt;0</a:t>
            </a:r>
            <a:endParaRPr lang="zh-CN" altLang="en-US"/>
          </a:p>
          <a:p>
            <a:r>
              <a:rPr lang="zh-CN" altLang="en-US" sz="1800" b="1">
                <a:solidFill>
                  <a:schemeClr val="accent1"/>
                </a:solidFill>
              </a:rPr>
              <a:t># 指定数据导入HDFS的位置，node主机名必须是处于active状态的节点主机名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--target-dir</a:t>
            </a:r>
            <a:endParaRPr lang="zh-CN" altLang="en-US"/>
          </a:p>
          <a:p>
            <a:r>
              <a:rPr lang="zh-CN" altLang="en-US"/>
              <a:t>hdfs://node主机名:9820/sqoop/mysql</a:t>
            </a:r>
            <a:endParaRPr lang="zh-CN" altLang="en-US"/>
          </a:p>
          <a:p>
            <a:r>
              <a:rPr lang="zh-CN" altLang="en-US"/>
              <a:t># 指定若HDFS上的目标位置已经存在，则删除</a:t>
            </a:r>
            <a:endParaRPr lang="zh-CN" altLang="en-US"/>
          </a:p>
          <a:p>
            <a:r>
              <a:rPr lang="zh-CN" altLang="en-US"/>
              <a:t>--delete-target-dir</a:t>
            </a:r>
            <a:endParaRPr lang="zh-CN" altLang="en-US"/>
          </a:p>
          <a:p>
            <a:r>
              <a:rPr lang="zh-CN" altLang="en-US"/>
              <a:t># 指定sqoop工作时的map数，默认为4个，这里指定为1个，只会启动一个map程序</a:t>
            </a:r>
            <a:endParaRPr lang="zh-CN" altLang="en-US"/>
          </a:p>
          <a:p>
            <a:r>
              <a:rPr lang="zh-CN" altLang="en-US"/>
              <a:t>-m</a:t>
            </a:r>
            <a:endParaRPr lang="zh-CN" altLang="en-US"/>
          </a:p>
          <a:p>
            <a:r>
              <a:rPr lang="zh-CN" altLang="en-US"/>
              <a:t>1</a:t>
            </a:r>
            <a:endParaRPr lang="zh-CN" altLang="en-US"/>
          </a:p>
          <a:p>
            <a:r>
              <a:rPr lang="zh-CN" altLang="en-US"/>
              <a:t># 指定数据以文本格式存放在HDFS上</a:t>
            </a:r>
            <a:endParaRPr lang="zh-CN" altLang="en-US"/>
          </a:p>
          <a:p>
            <a:r>
              <a:rPr lang="zh-CN" altLang="en-US"/>
              <a:t>--as-textfile</a:t>
            </a:r>
            <a:endParaRPr lang="zh-CN" altLang="en-US"/>
          </a:p>
          <a:p>
            <a:r>
              <a:rPr lang="zh-CN" altLang="en-US"/>
              <a:t># --null-string含义是 string类型的字段，当Value是NULL，替换成指定的字符，该例子中为@@@</a:t>
            </a:r>
            <a:endParaRPr lang="zh-CN" altLang="en-US"/>
          </a:p>
          <a:p>
            <a:r>
              <a:rPr lang="zh-CN" altLang="en-US"/>
              <a:t>--null-string</a:t>
            </a:r>
            <a:endParaRPr lang="zh-CN" altLang="en-US"/>
          </a:p>
          <a:p>
            <a:r>
              <a:rPr lang="zh-CN" altLang="en-US"/>
              <a:t>'@@@'</a:t>
            </a:r>
            <a:endParaRPr lang="zh-CN" altLang="en-US"/>
          </a:p>
          <a:p>
            <a:r>
              <a:rPr lang="zh-CN" altLang="en-US"/>
              <a:t># --null-non-string 含义是非string类型的字段，当Value是NULL，替换成指定字符，该例子中为###</a:t>
            </a:r>
            <a:endParaRPr lang="zh-CN" altLang="en-US"/>
          </a:p>
          <a:p>
            <a:r>
              <a:rPr lang="zh-CN" altLang="en-US"/>
              <a:t>--null-non-string</a:t>
            </a:r>
            <a:endParaRPr lang="zh-CN" altLang="en-US"/>
          </a:p>
          <a:p>
            <a:r>
              <a:rPr lang="zh-CN" altLang="en-US"/>
              <a:t>'###'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1785" y="151765"/>
            <a:ext cx="27076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接上一页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88290"/>
            <a:ext cx="8544560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在脚本文件的当前目录下，执行以下命令，启动脚本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mysql-to-hdfs.conf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r>
              <a:rPr lang="zh-CN" altLang="en-US"/>
              <a:t>[root@node1 01]#  </a:t>
            </a:r>
            <a:r>
              <a:rPr lang="zh-CN" altLang="en-US" sz="1800" b="1">
                <a:solidFill>
                  <a:schemeClr val="accent1"/>
                </a:solidFill>
              </a:rPr>
              <a:t>sqoop --options-file mysql-to-hdfs.conf 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355" y="1205865"/>
            <a:ext cx="8543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打开HDFS中处于active状态下的节点的WEB UI页面，访问“/sqoop/mysql”目录，会发现导入的新数据文件。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1727835"/>
            <a:ext cx="7183755" cy="25304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6860" y="172085"/>
            <a:ext cx="39668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 b="1"/>
              <a:t>2</a:t>
            </a:r>
            <a:r>
              <a:rPr lang="zh-CN" altLang="en-US" sz="1800" b="1"/>
              <a:t>）增量导入数据到HDFS</a:t>
            </a:r>
            <a:endParaRPr lang="zh-CN" altLang="en-US" sz="1800" b="1"/>
          </a:p>
        </p:txBody>
      </p:sp>
      <p:sp>
        <p:nvSpPr>
          <p:cNvPr id="4" name="文本框 3"/>
          <p:cNvSpPr txBox="1"/>
          <p:nvPr/>
        </p:nvSpPr>
        <p:spPr>
          <a:xfrm>
            <a:off x="306070" y="570865"/>
            <a:ext cx="853249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适用于MySQL表中发生数据新增或修改了数据后使用：</a:t>
            </a:r>
            <a:endParaRPr lang="zh-CN" altLang="en-US"/>
          </a:p>
          <a:p>
            <a:r>
              <a:rPr lang="zh-CN" altLang="en-US"/>
              <a:t>①　新增时，采用</a:t>
            </a:r>
            <a:r>
              <a:rPr lang="zh-CN" altLang="en-US" sz="2000" b="1">
                <a:solidFill>
                  <a:srgbClr val="0070C0"/>
                </a:solidFill>
              </a:rPr>
              <a:t>append</a:t>
            </a:r>
            <a:r>
              <a:rPr lang="zh-CN" altLang="en-US"/>
              <a:t>模式，需配合指定具有连续自增数据类型列，如自增长主键；</a:t>
            </a:r>
            <a:endParaRPr lang="zh-CN" altLang="en-US"/>
          </a:p>
          <a:p>
            <a:r>
              <a:rPr lang="zh-CN" altLang="en-US"/>
              <a:t>②　修改时，采用</a:t>
            </a:r>
            <a:r>
              <a:rPr lang="zh-CN" altLang="en-US" sz="2000" b="1">
                <a:solidFill>
                  <a:srgbClr val="0070C0"/>
                </a:solidFill>
              </a:rPr>
              <a:t>lastmodified</a:t>
            </a:r>
            <a:r>
              <a:rPr lang="zh-CN" altLang="en-US"/>
              <a:t>模式，需配合指定日期时间数据类型的列（如date或timestamp类型）。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6070" y="1731645"/>
            <a:ext cx="8533130" cy="3384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导入命令</a:t>
            </a:r>
            <a:endParaRPr lang="zh-CN" altLang="en-US"/>
          </a:p>
          <a:p>
            <a:r>
              <a:rPr lang="zh-CN" altLang="en-US"/>
              <a:t>import</a:t>
            </a:r>
            <a:endParaRPr lang="zh-CN" altLang="en-US"/>
          </a:p>
          <a:p>
            <a:r>
              <a:rPr lang="zh-CN" altLang="en-US"/>
              <a:t># 指定要连接的mysql数据库下的test数据库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 sz="1600" b="1">
                <a:solidFill>
                  <a:srgbClr val="0070C0"/>
                </a:solidFill>
              </a:rPr>
              <a:t># 指定新增模式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--incremental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append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# 指定新增的依据条件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--check-column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id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# 指定从依据条件的什么值以后开始执行增量导入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--last-value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3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6860" y="409575"/>
            <a:ext cx="39668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 b="1"/>
              <a:t>3</a:t>
            </a:r>
            <a:r>
              <a:rPr lang="zh-CN" altLang="en-US" sz="1800" b="1"/>
              <a:t>）导入MySQL的查询结果到HDFS</a:t>
            </a:r>
            <a:endParaRPr lang="zh-CN" altLang="en-US" sz="1800" b="1"/>
          </a:p>
        </p:txBody>
      </p:sp>
      <p:sp>
        <p:nvSpPr>
          <p:cNvPr id="6" name="文本框 5"/>
          <p:cNvSpPr txBox="1"/>
          <p:nvPr/>
        </p:nvSpPr>
        <p:spPr>
          <a:xfrm>
            <a:off x="305435" y="1419860"/>
            <a:ext cx="85331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导入命令</a:t>
            </a:r>
            <a:endParaRPr lang="zh-CN" altLang="en-US"/>
          </a:p>
          <a:p>
            <a:r>
              <a:rPr lang="zh-CN" altLang="en-US"/>
              <a:t>import</a:t>
            </a:r>
            <a:endParaRPr lang="zh-CN" altLang="en-US"/>
          </a:p>
          <a:p>
            <a:r>
              <a:rPr lang="zh-CN" altLang="en-US"/>
              <a:t># 指定要连接的mysql数据库下的test数据库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 sz="1600" b="1">
                <a:solidFill>
                  <a:srgbClr val="0070C0"/>
                </a:solidFill>
              </a:rPr>
              <a:t># 指定查询条件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--query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# 代码中的 and $CONDITIONS 不能缺少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"select name, sex from students where age &lt;= 22 and $CONDITIONS"</a:t>
            </a:r>
            <a:endParaRPr lang="zh-CN" altLang="en-US" sz="1600" b="1">
              <a:solidFill>
                <a:srgbClr val="0070C0"/>
              </a:solidFill>
            </a:endParaRPr>
          </a:p>
        </p:txBody>
      </p:sp>
      <p:sp>
        <p:nvSpPr>
          <p:cNvPr id="2" name="爆炸形 1 1"/>
          <p:cNvSpPr/>
          <p:nvPr/>
        </p:nvSpPr>
        <p:spPr>
          <a:xfrm>
            <a:off x="4893945" y="172085"/>
            <a:ext cx="4100830" cy="2582545"/>
          </a:xfrm>
          <a:prstGeom prst="irregularSeal1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/>
              <a:t>在脚本文件中使用query参数后，不能再同时使用table参数来指定要访问的数据表名。</a:t>
            </a:r>
            <a:endParaRPr lang="zh-CN" altLang="en-US" b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42570"/>
            <a:ext cx="50209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/>
              <a:t>2</a:t>
            </a:r>
            <a:r>
              <a:rPr lang="zh-CN" altLang="en-US" sz="2000" b="1"/>
              <a:t>. 将HDFS的数据导出到MySQL</a:t>
            </a:r>
            <a:endParaRPr lang="zh-CN" altLang="en-US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276860" y="706120"/>
            <a:ext cx="39668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 b="1"/>
              <a:t>1</a:t>
            </a:r>
            <a:r>
              <a:rPr lang="zh-CN" altLang="en-US" sz="1800" b="1"/>
              <a:t>）全量导出数据到MySQL</a:t>
            </a:r>
            <a:endParaRPr lang="zh-CN" altLang="en-US" sz="1800" b="1"/>
          </a:p>
        </p:txBody>
      </p:sp>
      <p:sp>
        <p:nvSpPr>
          <p:cNvPr id="4" name="文本框 3"/>
          <p:cNvSpPr txBox="1"/>
          <p:nvPr/>
        </p:nvSpPr>
        <p:spPr>
          <a:xfrm>
            <a:off x="306070" y="1058545"/>
            <a:ext cx="8532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全量导出指的是将HDFS中的全部数据导出。首先需要在MySQL中存在有一张与</a:t>
            </a:r>
            <a:r>
              <a:rPr lang="en-US" altLang="zh-CN"/>
              <a:t>HDFS</a:t>
            </a:r>
            <a:r>
              <a:rPr lang="zh-CN" altLang="en-US"/>
              <a:t>中的数据结构对应的数据表。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276860" y="1568450"/>
            <a:ext cx="8532495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b="1">
                <a:solidFill>
                  <a:schemeClr val="accent1"/>
                </a:solidFill>
              </a:rPr>
              <a:t># 导出命令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sz="2000" b="1">
                <a:solidFill>
                  <a:schemeClr val="accent1"/>
                </a:solidFill>
              </a:rPr>
              <a:t>export</a:t>
            </a:r>
            <a:endParaRPr lang="zh-CN" altLang="en-US" sz="2000" b="1">
              <a:solidFill>
                <a:schemeClr val="accent1"/>
              </a:solidFill>
            </a:endParaRPr>
          </a:p>
          <a:p>
            <a:r>
              <a:rPr lang="zh-CN" altLang="en-US"/>
              <a:t># 指定要连接的mysql数据库下的test数据库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# 指定要将数据导出到哪个数据表，指定mysql下的数据表名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 b="1">
                <a:solidFill>
                  <a:schemeClr val="accent1"/>
                </a:solidFill>
              </a:rPr>
              <a:t># 指定数据对应的字段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--columns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name,sex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# 指定数据来至HDFS下的哪个目录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--export-dir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/sqoop/mysql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# 指定HDFS中的数据之间所用的间隔符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--fields-terminated-by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','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259080"/>
            <a:ext cx="8510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2.1 什么是Sqoop		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16865" y="856615"/>
            <a:ext cx="85102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/>
              <a:t>     大数据项目在处理数据时，往往面对的数据，其结构并不是完全统一的结构模型，这其中既存在有结构化的数据，也存在有非结构化的数据，以及半结构化的数据。</a:t>
            </a:r>
            <a:endParaRPr lang="en-US" altLang="zh-CN" sz="1800"/>
          </a:p>
          <a:p>
            <a:endParaRPr lang="en-US" altLang="zh-CN" sz="1800"/>
          </a:p>
          <a:p>
            <a:r>
              <a:rPr lang="zh-CN" altLang="en-US" sz="1800"/>
              <a:t>     Sqoop是一款用于在结构化、半结构化和非结构化数据源之间进行高效传输数据的工具。只需通过编写Sqoop导入/导出方案，就可以实现将一个关系型数据库中的数据导入到Hadoop中（HDFS、HBase、HIVE），或将HDFS的数据导出到关系型数据库(Mysql、Oracle 、Postgresql等)中。它的目标使用人群主要是，系统和应用程序开发人员、数据库管理员、数据分析员、数据项目师等。</a:t>
            </a:r>
            <a:endParaRPr lang="zh-CN" altLang="en-US" sz="1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6860" y="96520"/>
            <a:ext cx="50203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 b="1"/>
              <a:t>2</a:t>
            </a:r>
            <a:r>
              <a:rPr lang="zh-CN" altLang="en-US" sz="1800" b="1"/>
              <a:t>）增量导出数据到MySQL（insert模式）</a:t>
            </a:r>
            <a:endParaRPr lang="zh-CN" altLang="en-US" sz="1800" b="1"/>
          </a:p>
        </p:txBody>
      </p:sp>
      <p:sp>
        <p:nvSpPr>
          <p:cNvPr id="4" name="文本框 3"/>
          <p:cNvSpPr txBox="1"/>
          <p:nvPr/>
        </p:nvSpPr>
        <p:spPr>
          <a:xfrm>
            <a:off x="306070" y="538480"/>
            <a:ext cx="85324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增量导出，指在更新MySQL表中已存在的数据记录的同时，插入了表中没有的新纪录。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6070" y="1040130"/>
            <a:ext cx="8533130" cy="393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导出命令</a:t>
            </a:r>
            <a:endParaRPr lang="zh-CN" altLang="en-US"/>
          </a:p>
          <a:p>
            <a:r>
              <a:rPr lang="zh-CN" altLang="en-US"/>
              <a:t>export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# 指定数据对应的字段</a:t>
            </a:r>
            <a:endParaRPr lang="zh-CN" altLang="en-US"/>
          </a:p>
          <a:p>
            <a:r>
              <a:rPr lang="zh-CN" altLang="en-US"/>
              <a:t>--columns</a:t>
            </a:r>
            <a:endParaRPr lang="zh-CN" altLang="en-US"/>
          </a:p>
          <a:p>
            <a:r>
              <a:rPr lang="zh-CN" altLang="en-US"/>
              <a:t>id,name,sex</a:t>
            </a:r>
            <a:endParaRPr lang="zh-CN" altLang="en-US"/>
          </a:p>
          <a:p>
            <a:r>
              <a:rPr lang="zh-CN" altLang="en-US"/>
              <a:t># 指定数据来至HDFS下的哪个目录</a:t>
            </a:r>
            <a:endParaRPr lang="zh-CN" altLang="en-US"/>
          </a:p>
          <a:p>
            <a:r>
              <a:rPr lang="zh-CN" altLang="en-US"/>
              <a:t>--export-dir</a:t>
            </a:r>
            <a:endParaRPr lang="zh-CN" altLang="en-US"/>
          </a:p>
          <a:p>
            <a:r>
              <a:rPr lang="zh-CN" altLang="en-US"/>
              <a:t>/test_data/test.dat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 sz="1600" b="1">
                <a:solidFill>
                  <a:schemeClr val="accent1"/>
                </a:solidFill>
              </a:rPr>
              <a:t># 指定以哪个字段作为增量判断的依据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--update-key 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id 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# 开启增量模式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--update-mode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allowinsert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6860" y="172085"/>
            <a:ext cx="50203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 b="1"/>
              <a:t>3</a:t>
            </a:r>
            <a:r>
              <a:rPr lang="zh-CN" altLang="en-US" sz="1800" b="1"/>
              <a:t>）更新导出数据到MySQL（update模式）</a:t>
            </a:r>
            <a:endParaRPr lang="zh-CN" altLang="en-US" sz="1800" b="1"/>
          </a:p>
        </p:txBody>
      </p:sp>
      <p:sp>
        <p:nvSpPr>
          <p:cNvPr id="4" name="文本框 3"/>
          <p:cNvSpPr txBox="1"/>
          <p:nvPr/>
        </p:nvSpPr>
        <p:spPr>
          <a:xfrm>
            <a:off x="306070" y="570865"/>
            <a:ext cx="85324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更新导出，指只更新已存在的数据记录，不插入新纪录。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6070" y="1080770"/>
            <a:ext cx="853313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导出命令</a:t>
            </a:r>
            <a:endParaRPr lang="zh-CN" altLang="en-US"/>
          </a:p>
          <a:p>
            <a:r>
              <a:rPr lang="zh-CN" altLang="en-US"/>
              <a:t>export</a:t>
            </a:r>
            <a:endParaRPr lang="zh-CN" altLang="en-US"/>
          </a:p>
          <a:p>
            <a:r>
              <a:rPr lang="zh-CN" altLang="en-US"/>
              <a:t># 指定要连接的mysql数据库下的</a:t>
            </a:r>
            <a:r>
              <a:rPr lang="en-US" altLang="zh-CN"/>
              <a:t>XXX</a:t>
            </a:r>
            <a:r>
              <a:rPr lang="zh-CN" altLang="en-US"/>
              <a:t>数据库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en-US" altLang="zh-CN"/>
              <a:t>--export-dir</a:t>
            </a:r>
            <a:endParaRPr lang="en-US" altLang="zh-CN"/>
          </a:p>
          <a:p>
            <a:r>
              <a:rPr lang="en-US" altLang="zh-CN"/>
              <a:t>/test_data/test.dat</a:t>
            </a:r>
            <a:endParaRPr lang="en-US" altLang="zh-CN"/>
          </a:p>
          <a:p>
            <a:r>
              <a:rPr lang="en-US" altLang="zh-CN"/>
              <a:t># 指定数据之间是用什么间隔的</a:t>
            </a:r>
            <a:endParaRPr lang="en-US" altLang="zh-CN"/>
          </a:p>
          <a:p>
            <a:r>
              <a:rPr lang="en-US" altLang="zh-CN"/>
              <a:t>--fields-terminated-by</a:t>
            </a:r>
            <a:endParaRPr lang="en-US" altLang="zh-CN"/>
          </a:p>
          <a:p>
            <a:r>
              <a:rPr lang="en-US" altLang="zh-CN"/>
              <a:t>','</a:t>
            </a:r>
            <a:endParaRPr lang="en-US" altLang="zh-CN"/>
          </a:p>
          <a:p>
            <a:r>
              <a:rPr lang="en-US" altLang="zh-CN" b="1"/>
              <a:t># 指定以哪个字段作为增量判断的依据</a:t>
            </a:r>
            <a:endParaRPr lang="en-US" altLang="zh-CN" b="1"/>
          </a:p>
          <a:p>
            <a:r>
              <a:rPr lang="en-US" altLang="zh-CN" b="1"/>
              <a:t>--update-key </a:t>
            </a:r>
            <a:endParaRPr lang="en-US" altLang="zh-CN" b="1"/>
          </a:p>
          <a:p>
            <a:r>
              <a:rPr lang="en-US" altLang="zh-CN" b="1"/>
              <a:t>id </a:t>
            </a:r>
            <a:endParaRPr lang="en-US" altLang="zh-CN" b="1"/>
          </a:p>
          <a:p>
            <a:r>
              <a:rPr lang="zh-CN" altLang="en-US" sz="1600" b="1">
                <a:solidFill>
                  <a:srgbClr val="0070C0"/>
                </a:solidFill>
              </a:rPr>
              <a:t># 开启更新模式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--update-mode</a:t>
            </a:r>
            <a:endParaRPr lang="zh-CN" altLang="en-US" sz="1600" b="1">
              <a:solidFill>
                <a:srgbClr val="0070C0"/>
              </a:solidFill>
            </a:endParaRPr>
          </a:p>
          <a:p>
            <a:r>
              <a:rPr lang="zh-CN" altLang="en-US" sz="1600" b="1">
                <a:solidFill>
                  <a:srgbClr val="0070C0"/>
                </a:solidFill>
              </a:rPr>
              <a:t>updateonly</a:t>
            </a:r>
            <a:endParaRPr lang="zh-CN" altLang="en-US" sz="1600" b="1">
              <a:solidFill>
                <a:srgbClr val="0070C0"/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274185" y="264795"/>
            <a:ext cx="4723765" cy="2901950"/>
          </a:xfrm>
          <a:prstGeom prst="cloudCallout">
            <a:avLst>
              <a:gd name="adj1" fmla="val -63267"/>
              <a:gd name="adj2" fmla="val 472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/>
              <a:t>提示：与增量导出的sqoop脚本文件内容对比，更新导出的“--update-mode”属性值有区别，并且“update-key”属性值不能将全部字段名称写上，否则会报“Field names must be greater than 0”错误；其二，除主键字段外，在“update-key”的属性值中如果多写一个字段名，会起到屏蔽该字段值的更新效果。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42570"/>
            <a:ext cx="50209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/>
              <a:t>2.3.3 MySQL和Hive之间的数据互导		</a:t>
            </a:r>
            <a:endParaRPr sz="2000"/>
          </a:p>
        </p:txBody>
      </p:sp>
      <p:sp>
        <p:nvSpPr>
          <p:cNvPr id="3" name="文本框 2"/>
          <p:cNvSpPr txBox="1"/>
          <p:nvPr/>
        </p:nvSpPr>
        <p:spPr>
          <a:xfrm>
            <a:off x="276860" y="706120"/>
            <a:ext cx="39668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/>
              <a:t>1. </a:t>
            </a:r>
            <a:r>
              <a:rPr lang="zh-CN" altLang="en-US" sz="2000" b="1"/>
              <a:t>将MySQL数据导入到Hive</a:t>
            </a:r>
            <a:endParaRPr lang="zh-CN" altLang="en-US" sz="2000" b="1"/>
          </a:p>
        </p:txBody>
      </p:sp>
      <p:sp>
        <p:nvSpPr>
          <p:cNvPr id="6" name="文本框 5"/>
          <p:cNvSpPr txBox="1"/>
          <p:nvPr/>
        </p:nvSpPr>
        <p:spPr>
          <a:xfrm>
            <a:off x="276860" y="1152525"/>
            <a:ext cx="8532495" cy="3723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# 导入命令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import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# 指定要连接的mysql数据库下的test数据库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--connect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jdbc:mysql://node1主机名:3306/test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......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# 指定要访问的数据表名，此表必须提前已存在在MySQL中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--table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students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>
                <a:solidFill>
                  <a:schemeClr val="tx1"/>
                </a:solidFill>
              </a:rPr>
              <a:t>......</a:t>
            </a:r>
            <a:endParaRPr lang="en-US" altLang="zh-CN">
              <a:solidFill>
                <a:schemeClr val="tx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  <a:sym typeface="+mn-ea"/>
              </a:rPr>
              <a:t># 指明是向Hive中导入数据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  <a:sym typeface="+mn-ea"/>
              </a:rPr>
              <a:t>--hive-import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  <a:sym typeface="+mn-ea"/>
              </a:rPr>
              <a:t># 如果数据已存在，则覆盖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  <a:sym typeface="+mn-ea"/>
              </a:rPr>
              <a:t>--hive-overwrite</a:t>
            </a:r>
            <a:endParaRPr lang="en-US" altLang="zh-CN" sz="1600" b="1">
              <a:solidFill>
                <a:schemeClr val="accent1"/>
              </a:solidFill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  <a:sym typeface="+mn-ea"/>
              </a:rPr>
              <a:t># 指明导入过程中，自动创建Hive表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  <a:sym typeface="+mn-ea"/>
              </a:rPr>
              <a:t>--create-hive-table</a:t>
            </a:r>
            <a:endParaRPr lang="en-US" altLang="zh-CN" sz="16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245" y="4775200"/>
            <a:ext cx="16884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（未完）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113030"/>
            <a:ext cx="50209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1600"/>
              <a:t>接上一页</a:t>
            </a:r>
            <a:endParaRPr lang="zh-CN" sz="1600"/>
          </a:p>
        </p:txBody>
      </p:sp>
      <p:sp>
        <p:nvSpPr>
          <p:cNvPr id="6" name="文本框 5"/>
          <p:cNvSpPr txBox="1"/>
          <p:nvPr/>
        </p:nvSpPr>
        <p:spPr>
          <a:xfrm>
            <a:off x="276860" y="494030"/>
            <a:ext cx="8532495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# 指定表名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--hive-table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# import_students是表名，如果表已存在，则执行失败；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import_students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# test是指Hive中的数据库，这个必须提前创建好，如果未指明数据库，数据表默认被创建在default数据库下。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--hive-database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test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# 指定分区分字段名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--hive-partition-key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dt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# 指定分区字段值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--hive-partition-value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'2020-01-01'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# 指定导入的数据在存储时，之间用什么间隔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--fields-terminated-by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'\t'</a:t>
            </a:r>
            <a:endParaRPr lang="en-US" altLang="zh-CN" sz="16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6860" y="96520"/>
            <a:ext cx="50203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/>
              <a:t>2. 将Hive数据导出到MySQL</a:t>
            </a:r>
            <a:endParaRPr lang="en-US" altLang="zh-CN" sz="2000" b="1"/>
          </a:p>
        </p:txBody>
      </p:sp>
      <p:sp>
        <p:nvSpPr>
          <p:cNvPr id="6" name="文本框 5"/>
          <p:cNvSpPr txBox="1"/>
          <p:nvPr/>
        </p:nvSpPr>
        <p:spPr>
          <a:xfrm>
            <a:off x="305435" y="609600"/>
            <a:ext cx="8533130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# 导出命令</a:t>
            </a:r>
            <a:endParaRPr lang="zh-CN" altLang="en-US" b="1"/>
          </a:p>
          <a:p>
            <a:r>
              <a:rPr lang="zh-CN" altLang="en-US" b="1"/>
              <a:t>export</a:t>
            </a:r>
            <a:endParaRPr lang="zh-CN" altLang="en-US" b="1"/>
          </a:p>
          <a:p>
            <a:r>
              <a:rPr lang="zh-CN" altLang="en-US"/>
              <a:t># 指定要连接的mysql数据库下的test数据库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# 指定数据库的登录用户名</a:t>
            </a:r>
            <a:endParaRPr lang="zh-CN" altLang="en-US"/>
          </a:p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# 指定要将数据导出到哪个数据表，指定mysql下的数据表名</a:t>
            </a:r>
            <a:endParaRPr lang="zh-CN" altLang="en-US"/>
          </a:p>
          <a:p>
            <a:r>
              <a:rPr lang="zh-CN" altLang="en-US"/>
              <a:t>--table</a:t>
            </a:r>
            <a:endParaRPr lang="zh-CN" altLang="en-US"/>
          </a:p>
          <a:p>
            <a:r>
              <a:rPr lang="zh-CN" altLang="en-US"/>
              <a:t>export_from_hive_person</a:t>
            </a:r>
            <a:endParaRPr lang="zh-CN" altLang="en-US"/>
          </a:p>
          <a:p>
            <a:r>
              <a:rPr lang="zh-CN" altLang="en-US"/>
              <a:t># 指定数据对应的字段</a:t>
            </a:r>
            <a:endParaRPr lang="zh-CN" altLang="en-US"/>
          </a:p>
          <a:p>
            <a:r>
              <a:rPr lang="zh-CN" altLang="en-US"/>
              <a:t>--columns</a:t>
            </a:r>
            <a:endParaRPr lang="zh-CN" altLang="en-US"/>
          </a:p>
          <a:p>
            <a:r>
              <a:rPr lang="zh-CN" altLang="en-US"/>
              <a:t>id,name,age,favorites,address</a:t>
            </a:r>
            <a:endParaRPr lang="zh-CN" altLang="en-US"/>
          </a:p>
          <a:p>
            <a:r>
              <a:rPr lang="zh-CN" altLang="en-US" sz="1600" b="1">
                <a:solidFill>
                  <a:schemeClr val="accent1"/>
                </a:solidFill>
              </a:rPr>
              <a:t># 指定Hive中的`person`数据来至HDFS下的哪个目录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--export-dir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/user/hive/warehouse/test.db/person/person3.txt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# 指定数据之间所使用的间隔符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--fields-terminated-by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'\t'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2" name="云形标注 1"/>
          <p:cNvSpPr/>
          <p:nvPr/>
        </p:nvSpPr>
        <p:spPr>
          <a:xfrm>
            <a:off x="5414645" y="1614170"/>
            <a:ext cx="2799080" cy="1416685"/>
          </a:xfrm>
          <a:prstGeom prst="cloudCallout">
            <a:avLst>
              <a:gd name="adj1" fmla="val -55217"/>
              <a:gd name="adj2" fmla="val 1024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Hive的数据存放在HDFS中，以文件的方式存放着Hive中的数据表。</a:t>
            </a:r>
            <a:endParaRPr lang="en-US" altLang="zh-CN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156845"/>
            <a:ext cx="85102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2.3.4 MySQL和HBase之间的数据互导	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6230" y="912495"/>
            <a:ext cx="85109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Sqoop的import命令中有许多与HBase相关的常用参数。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070" y="555625"/>
            <a:ext cx="3661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Tx/>
              <a:buSzTx/>
              <a:buFontTx/>
            </a:pPr>
            <a:r>
              <a:rPr lang="en-US" altLang="zh-CN" sz="2000" b="1"/>
              <a:t>1. MySQL全量导入到HBase</a:t>
            </a:r>
            <a:endParaRPr lang="en-US" altLang="zh-CN" sz="2000" b="1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619885" y="1400810"/>
          <a:ext cx="5509895" cy="2642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/>
                <a:gridCol w="2616200"/>
                <a:gridCol w="2619375"/>
              </a:tblGrid>
              <a:tr h="548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参数名称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--column-family</a:t>
                      </a:r>
                      <a:r>
                        <a:rPr lang="en-US" sz="1400" b="0">
                          <a:latin typeface="Consolas" panose="020B0609020204030204" charset="0"/>
                          <a:cs typeface="Consolas" panose="020B0609020204030204" charset="0"/>
                        </a:rPr>
                        <a:t>&lt;family&gt;</a:t>
                      </a:r>
                      <a:endParaRPr lang="en-US" altLang="en-US" sz="1400" b="0">
                        <a:latin typeface="Consolas" panose="020B0609020204030204" charset="0"/>
                        <a:ea typeface="宋体" panose="02010600030101010101" pitchFamily="2" charset="-122"/>
                        <a:cs typeface="Consolas" panose="020B0609020204030204" charset="0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设置表的目标列簇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2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--hbase-bulkload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启用HBase批量导入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27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--hbase-create-table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新建HBase表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2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--hbase-row-key</a:t>
                      </a:r>
                      <a:r>
                        <a:rPr lang="en-US" sz="1400" b="0">
                          <a:latin typeface="Consolas" panose="020B0609020204030204" charset="0"/>
                          <a:cs typeface="Consolas" panose="020B0609020204030204" charset="0"/>
                        </a:rPr>
                        <a:t>&lt;col&gt;</a:t>
                      </a:r>
                      <a:endParaRPr lang="en-US" altLang="en-US" sz="1400" b="0">
                        <a:latin typeface="Consolas" panose="020B0609020204030204" charset="0"/>
                        <a:ea typeface="宋体" panose="02010600030101010101" pitchFamily="2" charset="-122"/>
                        <a:cs typeface="Consolas" panose="020B0609020204030204" charset="0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指定Rowkey的输入列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--hbase-table</a:t>
                      </a:r>
                      <a:r>
                        <a:rPr lang="en-US" sz="1400" b="0">
                          <a:latin typeface="Consolas" panose="020B0609020204030204" charset="0"/>
                          <a:cs typeface="Consolas" panose="020B0609020204030204" charset="0"/>
                        </a:rPr>
                        <a:t>&lt;table&gt;</a:t>
                      </a:r>
                      <a:endParaRPr lang="en-US" altLang="en-US" sz="1400" b="0">
                        <a:latin typeface="Consolas" panose="020B0609020204030204" charset="0"/>
                        <a:ea typeface="宋体" panose="02010600030101010101" pitchFamily="2" charset="-122"/>
                        <a:cs typeface="Consolas" panose="020B0609020204030204" charset="0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指定数据导入到哪张HBase表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559435"/>
            <a:ext cx="8555355" cy="3661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导入命令</a:t>
            </a:r>
            <a:endParaRPr lang="zh-CN" altLang="en-US"/>
          </a:p>
          <a:p>
            <a:r>
              <a:rPr lang="zh-CN" altLang="en-US"/>
              <a:t>import</a:t>
            </a:r>
            <a:endParaRPr lang="zh-CN" altLang="en-US"/>
          </a:p>
          <a:p>
            <a:r>
              <a:rPr lang="zh-CN" altLang="en-US"/>
              <a:t># 指定要连接的mysql数据库下的test数据库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 sz="1600" b="1">
                <a:solidFill>
                  <a:schemeClr val="accent1"/>
                </a:solidFill>
              </a:rPr>
              <a:t># 指明在导入数据时，创建hbase表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--hbase-create-table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# 指定被创建的hbase表的名称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--hbase-table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students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# 指定hbase表的Rowkey的名称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--hbase-row-key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id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# 指定hbase表的列簇名称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--column-family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f1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815" y="149225"/>
            <a:ext cx="26733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导入方案中的关键代码如下：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6230" y="912495"/>
            <a:ext cx="85109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Sqoop的import命令中有许多与增量导入数据到HBase相关的常用参数。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6230" y="181610"/>
            <a:ext cx="3661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Tx/>
              <a:buSzTx/>
              <a:buFontTx/>
            </a:pPr>
            <a:r>
              <a:rPr lang="en-US" altLang="zh-CN" sz="2000" b="1"/>
              <a:t>2. MySQL增量导入到HBase</a:t>
            </a:r>
            <a:endParaRPr lang="en-US" altLang="zh-CN" sz="2000" b="1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779145" y="1572260"/>
          <a:ext cx="7315200" cy="2451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955"/>
                <a:gridCol w="2938780"/>
                <a:gridCol w="3720465"/>
              </a:tblGrid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参数名称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051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--check-column &lt; column &gt;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指定以表中的哪个列的增量变化作为增量的标准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9728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--incremental &lt; import-type &gt;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指定增量导入的模式，有两种：append和lastmodified(1)以追加的方式导入新的数据时，使用append；(2)以更新表中的数据时，使用lastmodified。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35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--last-value &lt; value &gt;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指定从--check-column指定所在列的哪个值开始，导入新的数据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3825" marR="123825" marT="57150" marB="57150" vert="horz" anchor="ctr">
                    <a:lnL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160020"/>
            <a:ext cx="331089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>
                <a:solidFill>
                  <a:schemeClr val="tx1"/>
                </a:solidFill>
              </a:rPr>
              <a:t># 指明在导入数据时，创建hbase表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--hbase-create-table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# 指定被创建的hbase表的名称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--hbase-table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students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# 指定hbase表的Rowkey的名称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--hbase-row-key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id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# 指定hbase表的列簇名称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--column-family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f1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# 指定增量模式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--incremental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append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# 指定开始位置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--last-value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3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# 指定增量标准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--check-column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id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3438525" y="1250315"/>
            <a:ext cx="2515235" cy="10426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增量导入方案中的关键代码示例：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6230" y="181610"/>
            <a:ext cx="3661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Tx/>
              <a:buSzTx/>
              <a:buFontTx/>
            </a:pPr>
            <a:r>
              <a:rPr lang="en-US" altLang="zh-CN" sz="2000" b="1"/>
              <a:t>3. MySQL按需导入到HBase</a:t>
            </a:r>
            <a:endParaRPr lang="en-US" altLang="zh-CN" sz="2000" b="1"/>
          </a:p>
        </p:txBody>
      </p:sp>
      <p:sp>
        <p:nvSpPr>
          <p:cNvPr id="2" name="文本框 1"/>
          <p:cNvSpPr txBox="1"/>
          <p:nvPr/>
        </p:nvSpPr>
        <p:spPr>
          <a:xfrm>
            <a:off x="311150" y="678180"/>
            <a:ext cx="8555355" cy="4123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导入命令</a:t>
            </a:r>
            <a:endParaRPr lang="zh-CN" altLang="en-US"/>
          </a:p>
          <a:p>
            <a:r>
              <a:rPr lang="zh-CN" altLang="en-US"/>
              <a:t>import</a:t>
            </a:r>
            <a:endParaRPr lang="zh-CN" altLang="en-US"/>
          </a:p>
          <a:p>
            <a:r>
              <a:rPr lang="zh-CN" altLang="en-US"/>
              <a:t># 指定要连接的mysql数据库下的test数据库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 sz="1600" b="1">
                <a:solidFill>
                  <a:schemeClr val="accent1"/>
                </a:solidFill>
              </a:rPr>
              <a:t># 设置查询语句，此例中查询students表中id&gt;5的记录。引号和关键字$CONDITIONS都不能省略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--query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'select * from students where id &gt; 5 and $CONDITIONS'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# 指定拆分标准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--split-by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id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400"/>
              <a:t># 指明在导入数据时，创建hbase表</a:t>
            </a:r>
            <a:endParaRPr lang="zh-CN" altLang="en-US" sz="1400"/>
          </a:p>
          <a:p>
            <a:r>
              <a:rPr lang="zh-CN" altLang="en-US" sz="1400"/>
              <a:t>--hbase-create-table</a:t>
            </a:r>
            <a:endParaRPr lang="zh-CN" altLang="en-US" sz="1400"/>
          </a:p>
          <a:p>
            <a:r>
              <a:rPr lang="zh-CN" altLang="en-US" sz="1400"/>
              <a:t># 指定被创建的hbase表的名称</a:t>
            </a:r>
            <a:endParaRPr lang="zh-CN" altLang="en-US" sz="1400"/>
          </a:p>
          <a:p>
            <a:r>
              <a:rPr lang="zh-CN" altLang="en-US" sz="1400"/>
              <a:t>--hbase-table</a:t>
            </a:r>
            <a:endParaRPr lang="zh-CN" altLang="en-US" sz="1400"/>
          </a:p>
          <a:p>
            <a:r>
              <a:rPr lang="zh-CN" altLang="en-US" sz="1400"/>
              <a:t>students_query</a:t>
            </a:r>
            <a:endParaRPr lang="zh-CN" altLang="en-US" sz="1400"/>
          </a:p>
          <a:p>
            <a:r>
              <a:rPr lang="zh-CN" altLang="en-US" sz="1400"/>
              <a:t>......</a:t>
            </a:r>
            <a:endParaRPr lang="zh-CN" altLang="en-US" sz="1400"/>
          </a:p>
        </p:txBody>
      </p:sp>
      <p:sp>
        <p:nvSpPr>
          <p:cNvPr id="5" name="云形标注 4"/>
          <p:cNvSpPr/>
          <p:nvPr/>
        </p:nvSpPr>
        <p:spPr>
          <a:xfrm>
            <a:off x="4765040" y="181610"/>
            <a:ext cx="4101465" cy="917575"/>
          </a:xfrm>
          <a:prstGeom prst="cloudCallout">
            <a:avLst>
              <a:gd name="adj1" fmla="val -24423"/>
              <a:gd name="adj2" fmla="val 76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脚本通过参数“query”，将查询的结果导入到HBase表中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292735"/>
            <a:ext cx="8510270" cy="1229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2.2 Sqoop的安装	</a:t>
            </a:r>
            <a:endParaRPr lang="zh-CN" altLang="en-US" sz="2400"/>
          </a:p>
          <a:p>
            <a:endParaRPr lang="zh-CN" altLang="en-US"/>
          </a:p>
          <a:p>
            <a:r>
              <a:rPr lang="zh-CN" altLang="en-US" sz="1800"/>
              <a:t>    在安装Sqoop之前，集群中应已安装好Java JDK和Hadoop。在浏览器的地址栏中输入网址“http://sqoop.apache.org/”，访问Sqoop官网。</a:t>
            </a:r>
            <a:r>
              <a:rPr lang="zh-CN" altLang="en-US"/>
              <a:t>	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0" y="1633855"/>
            <a:ext cx="6985635" cy="23850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7500" y="4320540"/>
            <a:ext cx="8510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译文：Sqoop目前的最新稳定版本是1.4.7。Sqoop2的最新分支是1.99.7版。注意：1.99.7与1.4.7不兼容，而且1.99.7版也不是一个确定的完成品，不适合用于在生产环境中。</a:t>
            </a:r>
            <a:endParaRPr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76860"/>
            <a:ext cx="39217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2000" b="1"/>
              <a:t>4. HBase导出到MySQL(</a:t>
            </a:r>
            <a:r>
              <a:rPr lang="zh-CN" altLang="en-US" sz="2000" b="1"/>
              <a:t>扩展知识</a:t>
            </a:r>
            <a:r>
              <a:rPr lang="en-US" altLang="zh-CN" sz="2000" b="1"/>
              <a:t>)</a:t>
            </a:r>
            <a:endParaRPr lang="en-US" altLang="zh-CN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299720" y="944245"/>
            <a:ext cx="8544560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</a:t>
            </a:r>
            <a:r>
              <a:rPr lang="zh-CN" altLang="en-US"/>
              <a:t>由于Hadoop和HBase版本的升级，在最新的Hadoop 3.3.1和HBase 2.3.6中，直接采用Sqoop从HBase导出数据到MySQL中会失败；即使采用Hive作中转，将Hive的外部表与HBase数据表关联后，再采用Sqoop从Hive导出到MySQL仍然会导出失败。</a:t>
            </a:r>
            <a:endParaRPr lang="zh-CN" altLang="en-US"/>
          </a:p>
          <a:p>
            <a:pPr fontAlgn="auto">
              <a:lnSpc>
                <a:spcPts val="2580"/>
              </a:lnSpc>
            </a:pPr>
            <a:r>
              <a:rPr lang="zh-CN" altLang="en-US"/>
              <a:t>    解决办法是采用Pig技术，首先将HBase中的数据导出到HDFS中，再使用Sqoop将HDFS中的数据导出到MySQL中，从而实现HBase导出数据到MySQL（由于需要</a:t>
            </a:r>
            <a:r>
              <a:rPr lang="en-US" altLang="zh-CN"/>
              <a:t>Pig</a:t>
            </a:r>
            <a:r>
              <a:rPr lang="zh-CN" altLang="en-US"/>
              <a:t>方面的知识</a:t>
            </a:r>
            <a:r>
              <a:rPr lang="zh-CN" altLang="en-US"/>
              <a:t>，因此关于Pig的解决方案将作为本单元的扩展知识，感兴趣的同学，请参阅教材，书中给出了详细步骤）。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180340"/>
            <a:ext cx="8510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2.4 Sqoop Job	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16865" y="640715"/>
            <a:ext cx="85109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Sqoop job的作用是保存Sqoop曾经执行过的导入/导出任务。必须创建了</a:t>
            </a:r>
            <a:r>
              <a:rPr lang="en-US" altLang="zh-CN"/>
              <a:t>Sqoop Job</a:t>
            </a:r>
            <a:r>
              <a:rPr lang="zh-CN" altLang="en-US"/>
              <a:t>后，才可以使用。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6865" y="1033780"/>
            <a:ext cx="54616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例如：创建一个名为</a:t>
            </a:r>
            <a:r>
              <a:rPr lang="en-US" altLang="zh-CN"/>
              <a:t>“job1”</a:t>
            </a:r>
            <a:r>
              <a:rPr lang="zh-CN" altLang="en-US"/>
              <a:t>的</a:t>
            </a:r>
            <a:r>
              <a:rPr lang="en-US" altLang="zh-CN"/>
              <a:t>Sqoop Job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5595" y="1487805"/>
            <a:ext cx="85115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[root@node1 07]# sqoop job --create job1 -- import --connect jdbc:mysql://node1:3306/test --username root --password root --table students --columns id,name,age,sex --where id&gt;0 --target-dir hdfs://node1主机名:9820/sqoop/mysql --delete-target-dir -m 1 --as-textfile --null-string '@@@' --null-non-string '###'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6865" y="2462530"/>
            <a:ext cx="85115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查询所有的Sqoop Job</a:t>
            </a:r>
            <a:endParaRPr lang="zh-CN" altLang="en-US"/>
          </a:p>
          <a:p>
            <a:r>
              <a:rPr lang="zh-CN" altLang="en-US"/>
              <a:t>[root@node1 07]# sqoop job --list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15595" y="3068955"/>
            <a:ext cx="8512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以执行前面创建好的sqoop job为例，命令如下。</a:t>
            </a:r>
            <a:endParaRPr lang="zh-CN" altLang="en-US"/>
          </a:p>
          <a:p>
            <a:r>
              <a:rPr lang="zh-CN" altLang="en-US"/>
              <a:t>[root@node1 07]# sqoop job --exec job1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6865" y="3691255"/>
            <a:ext cx="8512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删除Sqoop Job</a:t>
            </a:r>
            <a:endParaRPr lang="zh-CN" altLang="en-US"/>
          </a:p>
          <a:p>
            <a:r>
              <a:rPr lang="zh-CN" altLang="en-US"/>
              <a:t>[root@node1 07]# sqoop job --delete job1</a:t>
            </a:r>
            <a:endParaRPr lang="zh-CN" altLang="en-US"/>
          </a:p>
        </p:txBody>
      </p:sp>
      <p:sp>
        <p:nvSpPr>
          <p:cNvPr id="9" name="云形标注 8"/>
          <p:cNvSpPr/>
          <p:nvPr/>
        </p:nvSpPr>
        <p:spPr>
          <a:xfrm>
            <a:off x="5173345" y="2350770"/>
            <a:ext cx="3975735" cy="1099185"/>
          </a:xfrm>
          <a:prstGeom prst="cloudCallout">
            <a:avLst>
              <a:gd name="adj1" fmla="val -76114"/>
              <a:gd name="adj2" fmla="val 52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执行过程中，会提示要求输入“password”的值，看到提示后，输入MySQL的密码，回车即可。</a:t>
            </a:r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141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</a:t>
            </a:r>
            <a:r>
              <a:rPr lang="en-US" altLang="zh-CN" sz="1800"/>
              <a:t>  </a:t>
            </a:r>
            <a:r>
              <a:rPr sz="1800"/>
              <a:t>本单元讲解了Sqoop概念及作用，Sqoop的版本、Sqoop</a:t>
            </a:r>
            <a:r>
              <a:rPr lang="zh-CN" sz="1800"/>
              <a:t>的安装等</a:t>
            </a:r>
            <a:r>
              <a:rPr sz="1800"/>
              <a:t>，</a:t>
            </a:r>
            <a:r>
              <a:rPr lang="zh-CN" sz="1800"/>
              <a:t>其中的</a:t>
            </a:r>
            <a:r>
              <a:rPr sz="1800">
                <a:sym typeface="+mn-ea"/>
              </a:rPr>
              <a:t>数据</a:t>
            </a:r>
            <a:r>
              <a:rPr lang="zh-CN" sz="1800">
                <a:sym typeface="+mn-ea"/>
              </a:rPr>
              <a:t>的导入</a:t>
            </a:r>
            <a:r>
              <a:rPr lang="en-US" altLang="zh-CN" sz="1800">
                <a:sym typeface="+mn-ea"/>
              </a:rPr>
              <a:t>/</a:t>
            </a:r>
            <a:r>
              <a:rPr lang="zh-CN" altLang="en-US" sz="1800">
                <a:sym typeface="+mn-ea"/>
              </a:rPr>
              <a:t>导出是本单元中的核心</a:t>
            </a:r>
            <a:r>
              <a:rPr sz="1800"/>
              <a:t>重</a:t>
            </a:r>
            <a:r>
              <a:rPr lang="zh-CN" sz="1800"/>
              <a:t>点内容</a:t>
            </a:r>
            <a:r>
              <a:rPr sz="1800"/>
              <a:t>。在初学大数据</a:t>
            </a:r>
            <a:r>
              <a:rPr lang="zh-CN" sz="1800"/>
              <a:t>互导</a:t>
            </a:r>
            <a:r>
              <a:rPr sz="1800"/>
              <a:t>时，应多动手进行练习，加深印象，为后期的深入学习打好扎实功底，</a:t>
            </a:r>
            <a:r>
              <a:rPr lang="zh-CN" sz="1800"/>
              <a:t>做到</a:t>
            </a:r>
            <a:r>
              <a:rPr sz="1800"/>
              <a:t>课下要复习和继续学习，上网查阅相关资源，否则内容多</a:t>
            </a:r>
            <a:r>
              <a:rPr lang="zh-CN" sz="1800"/>
              <a:t>，</a:t>
            </a:r>
            <a:r>
              <a:rPr sz="1800"/>
              <a:t>容易忘记</a:t>
            </a:r>
            <a:r>
              <a:rPr lang="zh-CN" altLang="en-US" sz="1800"/>
              <a:t>。</a:t>
            </a:r>
            <a:endParaRPr lang="zh-CN" altLang="en-US" sz="18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60350"/>
            <a:ext cx="343471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单击Sqoop 1.4.7的“download”链接。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3715" y="865505"/>
            <a:ext cx="5381625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645" y="311150"/>
            <a:ext cx="592709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在打开的新页面中，单击“Downloads”处的链接，进入下一个页面。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8940" y="823595"/>
            <a:ext cx="5250815" cy="3349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6065" y="180340"/>
            <a:ext cx="853313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在打开的下一页面中，单击“1.4.7”处的链接地址。然后在打开的新页面中，移动光标，指向“sqoop-1.4.7.bin__hadoop-2.6.0.tar.gz”处，单击鼠标右键，在弹出的快捷菜单中，单击“复制链接地址（E）”菜单项。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955" y="917575"/>
            <a:ext cx="3565525" cy="4147820"/>
          </a:xfrm>
          <a:prstGeom prst="rect">
            <a:avLst/>
          </a:prstGeom>
        </p:spPr>
      </p:pic>
      <p:pic>
        <p:nvPicPr>
          <p:cNvPr id="1055" name="图片 44" descr="39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405823" y="1692593"/>
            <a:ext cx="5686425" cy="32480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878840"/>
            <a:ext cx="84759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输入“wget”命令，后面间隔一个英文的空格，然后将“sqoop-1.4.7.bin__hadoop-2.6.0.tar.gz”的下载地址粘贴在“wget”命令后，回车执行命令。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software]# wget http://archive.apache.org/dist/sqoop/1.4.7/sqoop-1.4.7.bin__had</a:t>
            </a:r>
            <a:endParaRPr lang="zh-CN" altLang="en-US"/>
          </a:p>
          <a:p>
            <a:r>
              <a:rPr lang="zh-CN" altLang="en-US"/>
              <a:t>oop-2.6.0.tar.gz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将下载好的Sqoop解压到目标目录。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software]# tar -zxvf sqoop-1.4.7.bin__hadoop-2.6.0.tar.gz -C /usr/app/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895" y="220980"/>
            <a:ext cx="2243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/>
              <a:t>1.</a:t>
            </a:r>
            <a:r>
              <a:rPr lang="zh-CN" altLang="en-US" sz="2000" b="1"/>
              <a:t>下载安装</a:t>
            </a:r>
            <a:endParaRPr lang="zh-CN" altLang="en-US" sz="20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166370"/>
            <a:ext cx="84759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/>
              <a:t>2.</a:t>
            </a:r>
            <a:r>
              <a:rPr lang="zh-CN" altLang="en-US" sz="2000" b="1"/>
              <a:t>配置</a:t>
            </a:r>
            <a:r>
              <a:rPr lang="en-US" altLang="zh-CN" sz="2000" b="1">
                <a:sym typeface="+mn-ea"/>
              </a:rPr>
              <a:t>Sqoop</a:t>
            </a:r>
            <a:r>
              <a:rPr lang="zh-CN" altLang="en-US" sz="2000" b="1">
                <a:sym typeface="+mn-ea"/>
              </a:rPr>
              <a:t>文件</a:t>
            </a:r>
            <a:endParaRPr lang="en-US" altLang="zh-CN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333375" y="619125"/>
            <a:ext cx="8476615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进入解压后的Sqoop的“conf”配置目录。将“conf”目录下的sqoop-env-template.sh文件，复制重命名。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[root@node1 conf]# cp sqoop-env-template.sh sqoop-env.sh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打开刚刚复制重命名的sqoop-env.sh文件。</a:t>
            </a:r>
            <a:r>
              <a:rPr lang="zh-CN" altLang="en-US">
                <a:sym typeface="+mn-ea"/>
              </a:rPr>
              <a:t>向文件中，追加写入以下配置代码（以下所列地址只作格式说明，具体地址根据自己的安装路径设置）。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6865" y="2325370"/>
            <a:ext cx="85102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/>
              <a:t># 指定hadoop的安装目录</a:t>
            </a:r>
            <a:endParaRPr lang="zh-CN" altLang="en-US"/>
          </a:p>
          <a:p>
            <a:r>
              <a:rPr lang="zh-CN" altLang="en-US"/>
              <a:t>export HADOOP_COMMON_HOME=/usr/app/hadoop-3.3.1/</a:t>
            </a:r>
            <a:endParaRPr lang="zh-CN" altLang="en-US"/>
          </a:p>
          <a:p>
            <a:r>
              <a:rPr lang="zh-CN" altLang="en-US"/>
              <a:t># 指定hadoop的安装目录</a:t>
            </a:r>
            <a:endParaRPr lang="zh-CN" altLang="en-US"/>
          </a:p>
          <a:p>
            <a:r>
              <a:rPr lang="zh-CN" altLang="en-US"/>
              <a:t>export HADOOP_MAPRED_HOME=/usr/app/hadoop-3.3.1/</a:t>
            </a:r>
            <a:endParaRPr lang="zh-CN" altLang="en-US"/>
          </a:p>
          <a:p>
            <a:r>
              <a:rPr lang="zh-CN" altLang="en-US"/>
              <a:t># 如果安装了hbase，指定hbase的安装目录</a:t>
            </a:r>
            <a:endParaRPr lang="zh-CN" altLang="en-US"/>
          </a:p>
          <a:p>
            <a:r>
              <a:rPr lang="zh-CN" altLang="en-US"/>
              <a:t>export HBASE_HOME=/usr/app/hbase-2.3.4/</a:t>
            </a:r>
            <a:endParaRPr lang="zh-CN" altLang="en-US"/>
          </a:p>
          <a:p>
            <a:r>
              <a:rPr lang="zh-CN" altLang="en-US"/>
              <a:t># 如果安装了hive，指定hive的安装目录</a:t>
            </a:r>
            <a:endParaRPr lang="zh-CN" altLang="en-US"/>
          </a:p>
          <a:p>
            <a:r>
              <a:rPr lang="zh-CN" altLang="en-US"/>
              <a:t>export HIVE_HOME=/usr/app/hive-2.3.8-bin</a:t>
            </a:r>
            <a:endParaRPr lang="zh-CN" altLang="en-US"/>
          </a:p>
          <a:p>
            <a:r>
              <a:rPr lang="zh-CN" altLang="en-US"/>
              <a:t># 如果安装了zookeeper，指定zookeeper的安装目录</a:t>
            </a:r>
            <a:endParaRPr lang="zh-CN" altLang="en-US"/>
          </a:p>
          <a:p>
            <a:r>
              <a:rPr lang="zh-CN" altLang="en-US"/>
              <a:t>export ZOOCFGDIR=/usr/app/apache-zookeeper-3.6.2-bin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82e720b9-05bc-4df1-83c3-f461179b2d2a}"/>
</p:tagLst>
</file>

<file path=ppt/tags/tag2.xml><?xml version="1.0" encoding="utf-8"?>
<p:tagLst xmlns:p="http://schemas.openxmlformats.org/presentationml/2006/main">
  <p:tag name="KSO_WM_UNIT_TABLE_BEAUTIFY" val="smartTable{feb24e05-40fe-4db0-89f2-59fbf8544a37}"/>
</p:tagLst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11395</Words>
  <Application>WPS 演示</Application>
  <PresentationFormat>全屏显示(16:9)</PresentationFormat>
  <Paragraphs>626</Paragraphs>
  <Slides>43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Consolas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1111</cp:revision>
  <dcterms:created xsi:type="dcterms:W3CDTF">2015-05-05T08:02:00Z</dcterms:created>
  <dcterms:modified xsi:type="dcterms:W3CDTF">2022-01-27T05:35:47Z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