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87" r:id="rId7"/>
    <p:sldId id="588" r:id="rId8"/>
    <p:sldId id="586" r:id="rId9"/>
    <p:sldId id="589" r:id="rId10"/>
    <p:sldId id="590" r:id="rId11"/>
    <p:sldId id="568" r:id="rId12"/>
    <p:sldId id="592" r:id="rId13"/>
    <p:sldId id="569" r:id="rId14"/>
    <p:sldId id="591" r:id="rId15"/>
    <p:sldId id="593" r:id="rId16"/>
    <p:sldId id="570" r:id="rId17"/>
    <p:sldId id="594" r:id="rId18"/>
    <p:sldId id="610" r:id="rId19"/>
    <p:sldId id="611" r:id="rId20"/>
    <p:sldId id="571" r:id="rId21"/>
    <p:sldId id="595" r:id="rId22"/>
    <p:sldId id="612" r:id="rId23"/>
    <p:sldId id="614" r:id="rId24"/>
    <p:sldId id="613" r:id="rId25"/>
    <p:sldId id="615" r:id="rId26"/>
    <p:sldId id="616" r:id="rId27"/>
    <p:sldId id="617" r:id="rId28"/>
    <p:sldId id="572" r:id="rId29"/>
    <p:sldId id="596" r:id="rId30"/>
    <p:sldId id="650" r:id="rId31"/>
    <p:sldId id="651" r:id="rId32"/>
    <p:sldId id="573" r:id="rId33"/>
    <p:sldId id="597" r:id="rId34"/>
    <p:sldId id="574" r:id="rId35"/>
    <p:sldId id="598" r:id="rId36"/>
    <p:sldId id="658" r:id="rId37"/>
    <p:sldId id="655" r:id="rId38"/>
    <p:sldId id="656" r:id="rId39"/>
    <p:sldId id="657" r:id="rId40"/>
    <p:sldId id="575" r:id="rId41"/>
    <p:sldId id="599" r:id="rId42"/>
    <p:sldId id="576" r:id="rId43"/>
    <p:sldId id="577" r:id="rId44"/>
    <p:sldId id="662" r:id="rId45"/>
    <p:sldId id="578" r:id="rId46"/>
    <p:sldId id="665" r:id="rId47"/>
    <p:sldId id="666" r:id="rId48"/>
    <p:sldId id="579" r:id="rId49"/>
    <p:sldId id="668" r:id="rId50"/>
    <p:sldId id="580" r:id="rId51"/>
    <p:sldId id="669" r:id="rId52"/>
    <p:sldId id="667" r:id="rId53"/>
    <p:sldId id="670" r:id="rId54"/>
    <p:sldId id="602" r:id="rId55"/>
    <p:sldId id="603" r:id="rId56"/>
    <p:sldId id="604" r:id="rId57"/>
    <p:sldId id="605" r:id="rId58"/>
    <p:sldId id="672" r:id="rId59"/>
    <p:sldId id="674" r:id="rId60"/>
    <p:sldId id="675" r:id="rId61"/>
    <p:sldId id="676" r:id="rId62"/>
    <p:sldId id="673" r:id="rId63"/>
    <p:sldId id="581" r:id="rId64"/>
    <p:sldId id="677" r:id="rId65"/>
    <p:sldId id="678" r:id="rId66"/>
    <p:sldId id="679" r:id="rId67"/>
    <p:sldId id="680" r:id="rId68"/>
    <p:sldId id="582" r:id="rId69"/>
    <p:sldId id="583" r:id="rId70"/>
    <p:sldId id="703" r:id="rId71"/>
    <p:sldId id="704" r:id="rId72"/>
    <p:sldId id="705" r:id="rId73"/>
    <p:sldId id="706" r:id="rId74"/>
    <p:sldId id="607" r:id="rId75"/>
    <p:sldId id="707" r:id="rId76"/>
    <p:sldId id="708" r:id="rId77"/>
    <p:sldId id="584" r:id="rId78"/>
    <p:sldId id="709" r:id="rId79"/>
    <p:sldId id="608" r:id="rId80"/>
    <p:sldId id="710" r:id="rId81"/>
    <p:sldId id="711" r:id="rId82"/>
    <p:sldId id="712" r:id="rId83"/>
    <p:sldId id="713" r:id="rId84"/>
    <p:sldId id="585" r:id="rId85"/>
    <p:sldId id="609" r:id="rId86"/>
    <p:sldId id="714" r:id="rId87"/>
    <p:sldId id="715" r:id="rId88"/>
    <p:sldId id="716" r:id="rId89"/>
    <p:sldId id="567" r:id="rId90"/>
    <p:sldId id="320" r:id="rId9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软件学院大数据专业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587228" y="860822"/>
            <a:ext cx="5642372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上次课复习及作业评讲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大数据采集与数据处理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386261" y="1573860"/>
            <a:ext cx="4245360" cy="8617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ts val="3000"/>
              </a:lnSpc>
              <a:buNone/>
              <a:defRPr lang="zh-CN" altLang="en-US" sz="4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ctr">
              <a:defRPr lang="zh-CN" altLang="en-US" kern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33350" y="2005807"/>
            <a:ext cx="5163503" cy="117475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 大数据实时处理Storm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06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4.2.2	配置Storm集群	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150" y="779780"/>
            <a:ext cx="85210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进入主节点node1的storm的“conf”目录。打开“conf”目录下的</a:t>
            </a:r>
            <a:r>
              <a:rPr lang="en-US" altLang="zh-CN"/>
              <a:t>“</a:t>
            </a:r>
            <a:r>
              <a:rPr lang="zh-CN" altLang="en-US"/>
              <a:t>storm.yaml</a:t>
            </a:r>
            <a:r>
              <a:rPr lang="en-US" altLang="zh-CN"/>
              <a:t>”</a:t>
            </a:r>
            <a:r>
              <a:rPr lang="zh-CN" altLang="en-US"/>
              <a:t>文件，添加以下内容。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6655435" y="1333500"/>
            <a:ext cx="2176780" cy="7607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注意格式的对齐与缩进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495" y="1183640"/>
            <a:ext cx="852043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Zookeeper集群的主机列表</a:t>
            </a:r>
            <a:endParaRPr lang="zh-CN" altLang="en-US"/>
          </a:p>
          <a:p>
            <a:r>
              <a:rPr lang="zh-CN" altLang="en-US"/>
              <a:t>storm.zookeeper.servers:</a:t>
            </a:r>
            <a:endParaRPr lang="zh-CN" altLang="en-US"/>
          </a:p>
          <a:p>
            <a:r>
              <a:rPr lang="zh-CN" altLang="en-US"/>
              <a:t>    - "node1主机名"</a:t>
            </a:r>
            <a:endParaRPr lang="zh-CN" altLang="en-US"/>
          </a:p>
          <a:p>
            <a:r>
              <a:rPr lang="zh-CN" altLang="en-US"/>
              <a:t>    - "node2主机名"</a:t>
            </a:r>
            <a:endParaRPr lang="zh-CN" altLang="en-US"/>
          </a:p>
          <a:p>
            <a:r>
              <a:rPr lang="zh-CN" altLang="en-US"/>
              <a:t>    - "node3主机名"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冒号后要加空格，设置Storm的HA集群所需，Nimbus的节点列表，至少需要两个成员</a:t>
            </a:r>
            <a:endParaRPr lang="zh-CN" altLang="en-US"/>
          </a:p>
          <a:p>
            <a:r>
              <a:rPr lang="zh-CN" altLang="en-US"/>
              <a:t>nimbus.seeds: ["node1主机名", "node2主机名"]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storm的web ui默认端口8080，与其它程序默认端口容易产生冲突,所以这里需要修改为8081</a:t>
            </a:r>
            <a:endParaRPr lang="zh-CN" altLang="en-US"/>
          </a:p>
          <a:p>
            <a:r>
              <a:rPr lang="zh-CN" altLang="en-US"/>
              <a:t>ui.port: 8081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冒号后要加空格，Storm集群运行时，需要存储状态的路径</a:t>
            </a:r>
            <a:endParaRPr lang="zh-CN" altLang="en-US"/>
          </a:p>
          <a:p>
            <a:r>
              <a:rPr lang="zh-CN" altLang="en-US"/>
              <a:t>storm.local.dir: "/opt/storm/tmp"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311150" y="4481195"/>
            <a:ext cx="224345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156845"/>
            <a:ext cx="852106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/>
              <a:t>接上一页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311785" y="571500"/>
            <a:ext cx="85204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workers进程的端口，每个worker进程会使用一个端口来接收消息</a:t>
            </a:r>
            <a:endParaRPr lang="zh-CN" altLang="en-US"/>
          </a:p>
          <a:p>
            <a:r>
              <a:rPr lang="zh-CN" altLang="en-US"/>
              <a:t>supervisor.slots.ports:</a:t>
            </a:r>
            <a:endParaRPr lang="zh-CN" altLang="en-US"/>
          </a:p>
          <a:p>
            <a:r>
              <a:rPr lang="zh-CN" altLang="en-US"/>
              <a:t>    - 6700</a:t>
            </a:r>
            <a:endParaRPr lang="zh-CN" altLang="en-US"/>
          </a:p>
          <a:p>
            <a:r>
              <a:rPr lang="zh-CN" altLang="en-US"/>
              <a:t>    - 6701</a:t>
            </a:r>
            <a:endParaRPr lang="zh-CN" altLang="en-US"/>
          </a:p>
          <a:p>
            <a:r>
              <a:rPr lang="zh-CN" altLang="en-US"/>
              <a:t>    - 6702</a:t>
            </a:r>
            <a:endParaRPr lang="zh-CN" altLang="en-US"/>
          </a:p>
          <a:p>
            <a:r>
              <a:rPr lang="zh-CN" altLang="en-US"/>
              <a:t>    - 6703</a:t>
            </a:r>
            <a:endParaRPr lang="zh-CN" altLang="en-US"/>
          </a:p>
          <a:p>
            <a:endParaRPr lang="en-US" altLang="zh-CN"/>
          </a:p>
          <a:p>
            <a:r>
              <a:rPr lang="en-US" altLang="zh-CN"/>
              <a:t># 冒号后要加空格，设置Supervisors运行状态的监控路径，开启对Supervisors的状态监控(可选)</a:t>
            </a:r>
            <a:endParaRPr lang="en-US" altLang="zh-CN"/>
          </a:p>
          <a:p>
            <a:r>
              <a:rPr lang="en-US" altLang="zh-CN"/>
              <a:t>storm.health.check.dir: "healthchecks"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# 冒号后要加空格，指定监控的频率(可选)</a:t>
            </a:r>
            <a:endParaRPr lang="en-US" altLang="zh-CN"/>
          </a:p>
          <a:p>
            <a:r>
              <a:rPr lang="en-US" altLang="zh-CN"/>
              <a:t>storm.health.check.timeout.ms: 5000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76860" y="3363595"/>
            <a:ext cx="85217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将配置后的storm程序复制到节点node2、node3。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[root@node1 app]# scp -r apache-storm-2.2.0/ root@node2:$PWD</a:t>
            </a:r>
            <a:endParaRPr lang="zh-CN" altLang="en-US"/>
          </a:p>
          <a:p>
            <a:r>
              <a:rPr lang="zh-CN" altLang="en-US"/>
              <a:t>[root@node1 app]# scp -r apache-storm-2.2.0/ root@node3:$PWD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6860" y="4537075"/>
            <a:ext cx="551942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并在所有节点的环境配置文件中添加</a:t>
            </a:r>
            <a:r>
              <a:rPr lang="en-US" altLang="zh-CN"/>
              <a:t>Storm</a:t>
            </a:r>
            <a:r>
              <a:rPr lang="zh-CN" altLang="en-US"/>
              <a:t>的配置信息。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06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4.2.3	启动集群，测试安装效果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76935"/>
            <a:ext cx="85883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进入主节点node1的storm下的“bin”目录，</a:t>
            </a:r>
            <a:r>
              <a:rPr lang="zh-CN" altLang="en-US" sz="1600" b="1">
                <a:solidFill>
                  <a:schemeClr val="accent1"/>
                </a:solidFill>
              </a:rPr>
              <a:t>创建</a:t>
            </a:r>
            <a:r>
              <a:rPr lang="zh-CN" altLang="en-US"/>
              <a:t>storm启动</a:t>
            </a:r>
            <a:r>
              <a:rPr lang="zh-CN" altLang="en-US" sz="1600" b="1">
                <a:solidFill>
                  <a:schemeClr val="accent1"/>
                </a:solidFill>
              </a:rPr>
              <a:t>脚本文件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start-storm.sh</a:t>
            </a:r>
            <a:r>
              <a:rPr lang="en-US" altLang="zh-CN"/>
              <a:t>”</a:t>
            </a:r>
            <a:r>
              <a:rPr lang="zh-CN" altLang="en-US"/>
              <a:t>和关停脚本文件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stop-storm.sh</a:t>
            </a:r>
            <a:r>
              <a:rPr lang="en-US" altLang="zh-CN"/>
              <a:t>”</a:t>
            </a:r>
            <a:r>
              <a:rPr lang="zh-CN" altLang="en-US"/>
              <a:t>（脚本代码内容参见书中内容），并修改脚本文件的权限。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1964055"/>
            <a:ext cx="8588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</a:t>
            </a:r>
            <a:r>
              <a:rPr lang="zh-CN" altLang="en-US" sz="1600" b="1">
                <a:solidFill>
                  <a:schemeClr val="accent1"/>
                </a:solidFill>
              </a:rPr>
              <a:t>启动 ZooKeeper </a:t>
            </a:r>
            <a:r>
              <a:rPr lang="zh-CN" altLang="en-US"/>
              <a:t>服务。</a:t>
            </a:r>
            <a:endParaRPr lang="zh-CN" altLang="en-US"/>
          </a:p>
          <a:p>
            <a:r>
              <a:rPr lang="zh-CN" altLang="en-US"/>
              <a:t> zkServer.sh start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495" y="1398905"/>
            <a:ext cx="5564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[root@node1 bin]#  chmod u+x start-storm.sh</a:t>
            </a:r>
            <a:endParaRPr lang="zh-CN" altLang="en-US"/>
          </a:p>
          <a:p>
            <a:r>
              <a:rPr lang="zh-CN" altLang="en-US"/>
              <a:t>[root@node1 bin]#  chmod u+x stop-storm.sh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130" y="2550795"/>
            <a:ext cx="8588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启动Storm集群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bin]#  start-storm.sh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8130" y="3148330"/>
            <a:ext cx="8588375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启动过程会消耗一定时间，待启动完毕后，在各节点上执行jps命令，Storm集群正常启动后在主节点node1中的</a:t>
            </a:r>
            <a:r>
              <a:rPr lang="zh-CN" altLang="en-US" sz="1600" b="1">
                <a:solidFill>
                  <a:schemeClr val="accent1"/>
                </a:solidFill>
              </a:rPr>
              <a:t>进程情况</a:t>
            </a:r>
            <a:r>
              <a:rPr lang="zh-CN" altLang="en-US"/>
              <a:t>如下。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b="1"/>
              <a:t>3575 Supervisor</a:t>
            </a:r>
            <a:endParaRPr lang="zh-CN" altLang="en-US" b="1"/>
          </a:p>
          <a:p>
            <a:r>
              <a:rPr lang="zh-CN" altLang="en-US" b="1"/>
              <a:t>3640 LogviewerServer</a:t>
            </a:r>
            <a:endParaRPr lang="zh-CN" altLang="en-US" b="1"/>
          </a:p>
          <a:p>
            <a:r>
              <a:rPr lang="zh-CN" altLang="en-US" b="1"/>
              <a:t>3482 Nimbus</a:t>
            </a:r>
            <a:endParaRPr lang="zh-CN" altLang="en-US" b="1"/>
          </a:p>
          <a:p>
            <a:r>
              <a:rPr lang="zh-CN" altLang="en-US" b="1"/>
              <a:t>3534 UIServer</a:t>
            </a:r>
            <a:endParaRPr lang="zh-CN" altLang="en-US" b="1"/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242570"/>
            <a:ext cx="85667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在浏览器中访问“http://node1:8081”或“http://node2:8081”，可打开Storm的WEB页面。</a:t>
            </a:r>
            <a:endParaRPr lang="zh-CN" altLang="en-US"/>
          </a:p>
        </p:txBody>
      </p:sp>
      <p:pic>
        <p:nvPicPr>
          <p:cNvPr id="1122" name="图片 94" descr="1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31265" y="789305"/>
            <a:ext cx="6680835" cy="35642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290"/>
            <a:ext cx="85890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4.3 Storm应用开发基础	</a:t>
            </a:r>
            <a:endParaRPr lang="zh-CN" altLang="en-US" sz="2400"/>
          </a:p>
          <a:p>
            <a:r>
              <a:rPr lang="zh-CN" altLang="en-US" sz="2000"/>
              <a:t>4.3.1	通话日志统计项目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7665" y="1188720"/>
            <a:ext cx="2540000" cy="1045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项目特点：</a:t>
            </a:r>
            <a:endParaRPr lang="zh-CN" altLang="en-US"/>
          </a:p>
          <a:p>
            <a:r>
              <a:rPr lang="zh-CN" altLang="en-US"/>
              <a:t>(1)</a:t>
            </a:r>
            <a:r>
              <a:rPr lang="zh-CN" altLang="en-US" sz="1600" b="1">
                <a:solidFill>
                  <a:schemeClr val="accent1"/>
                </a:solidFill>
              </a:rPr>
              <a:t>Spout和Bolt的使用</a:t>
            </a:r>
            <a:r>
              <a:rPr lang="zh-CN" altLang="en-US"/>
              <a:t>；</a:t>
            </a:r>
            <a:endParaRPr lang="zh-CN" altLang="en-US"/>
          </a:p>
          <a:p>
            <a:r>
              <a:rPr lang="zh-CN" altLang="en-US"/>
              <a:t>(2)</a:t>
            </a:r>
            <a:r>
              <a:rPr lang="zh-CN" altLang="en-US" sz="1600" b="1">
                <a:solidFill>
                  <a:schemeClr val="accent1"/>
                </a:solidFill>
              </a:rPr>
              <a:t>本地运行模式</a:t>
            </a:r>
            <a:r>
              <a:rPr lang="zh-CN" altLang="en-US"/>
              <a:t>的使用；</a:t>
            </a:r>
            <a:endParaRPr lang="zh-CN" altLang="en-US"/>
          </a:p>
          <a:p>
            <a:r>
              <a:rPr lang="zh-CN" altLang="en-US"/>
              <a:t>(3)对通话记录进行</a:t>
            </a:r>
            <a:r>
              <a:rPr lang="zh-CN" altLang="en-US" sz="1600" b="1">
                <a:solidFill>
                  <a:schemeClr val="accent1"/>
                </a:solidFill>
              </a:rPr>
              <a:t>统计分析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241871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126" name="图片 99" descr="7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39763" y="2725103"/>
            <a:ext cx="2267585" cy="2409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0245" y="1236980"/>
            <a:ext cx="5643880" cy="3725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1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项目中各个类的功能如下：</a:t>
            </a:r>
            <a:endParaRPr lang="zh-CN" altLang="en-US"/>
          </a:p>
          <a:p>
            <a:pPr indent="0" fontAlgn="auto">
              <a:lnSpc>
                <a:spcPts val="2180"/>
              </a:lnSpc>
            </a:pPr>
            <a:r>
              <a:rPr lang="zh-CN" altLang="en-US"/>
              <a:t>(1)FakeCallLogReaderSpout类，继承于BaseRichSpout基类，用于</a:t>
            </a:r>
            <a:r>
              <a:rPr lang="zh-CN" altLang="en-US" sz="1600" b="1"/>
              <a:t>配置数据源</a:t>
            </a:r>
            <a:r>
              <a:rPr lang="zh-CN" altLang="en-US"/>
              <a:t>，本项目中主要用于产生通讯数据，并将数据发给下游的Bolt，即CallLogCreatorBolt类。数据由“来电号码+接听号码+通话时长”三部分组成；</a:t>
            </a:r>
            <a:endParaRPr lang="zh-CN" altLang="en-US"/>
          </a:p>
          <a:p>
            <a:pPr indent="0" fontAlgn="auto">
              <a:lnSpc>
                <a:spcPts val="2180"/>
              </a:lnSpc>
            </a:pPr>
            <a:r>
              <a:rPr lang="zh-CN" altLang="en-US"/>
              <a:t>(2)CallLogCreatorBolt类，用于将从FakeCallLogReaderSpout接收到的通讯</a:t>
            </a:r>
            <a:r>
              <a:rPr lang="zh-CN" altLang="en-US" sz="1600" b="1"/>
              <a:t>数据整合</a:t>
            </a:r>
            <a:r>
              <a:rPr lang="zh-CN" altLang="en-US"/>
              <a:t>成通讯号码对+通话时长，并发给下游的Bolt，即CallLogCounterBolt类；</a:t>
            </a:r>
            <a:endParaRPr lang="zh-CN" altLang="en-US"/>
          </a:p>
          <a:p>
            <a:pPr indent="0" fontAlgn="auto">
              <a:lnSpc>
                <a:spcPts val="2180"/>
              </a:lnSpc>
            </a:pPr>
            <a:r>
              <a:rPr lang="zh-CN" altLang="en-US"/>
              <a:t>(3)CallLogCounterBolt类，用于将从CallLogCreatorBolt接收到的通讯</a:t>
            </a:r>
            <a:r>
              <a:rPr lang="zh-CN" altLang="en-US" sz="1600" b="1"/>
              <a:t>数据统计</a:t>
            </a:r>
            <a:r>
              <a:rPr lang="zh-CN" altLang="en-US"/>
              <a:t>出通话总时长；</a:t>
            </a:r>
            <a:endParaRPr lang="zh-CN" altLang="en-US"/>
          </a:p>
          <a:p>
            <a:pPr indent="0" fontAlgn="auto">
              <a:lnSpc>
                <a:spcPts val="2180"/>
              </a:lnSpc>
            </a:pPr>
            <a:r>
              <a:rPr lang="zh-CN" altLang="en-US"/>
              <a:t>(4)CallLogCreatorBolt类和CallLogCounterBolt类，均继承于BaseRichBolt基类；</a:t>
            </a:r>
            <a:endParaRPr lang="zh-CN" altLang="en-US"/>
          </a:p>
          <a:p>
            <a:pPr indent="0" fontAlgn="auto">
              <a:lnSpc>
                <a:spcPts val="2180"/>
              </a:lnSpc>
            </a:pPr>
            <a:r>
              <a:rPr lang="zh-CN" altLang="en-US"/>
              <a:t>(5)App类是程序执行的入口类，负责</a:t>
            </a:r>
            <a:r>
              <a:rPr lang="zh-CN" altLang="en-US" sz="1600" b="1"/>
              <a:t>组装topology对象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268605"/>
            <a:ext cx="8475980" cy="4392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/>
              <a:t>其中</a:t>
            </a:r>
            <a:r>
              <a:rPr lang="zh-CN" altLang="en-US" sz="1600" b="1">
                <a:solidFill>
                  <a:schemeClr val="accent1"/>
                </a:solidFill>
              </a:rPr>
              <a:t>BaseRichSpout</a:t>
            </a:r>
            <a:r>
              <a:rPr lang="zh-CN" altLang="en-US"/>
              <a:t>类是FakeCallLogReaderSpout.java的基类，</a:t>
            </a:r>
            <a:r>
              <a:rPr lang="zh-CN" altLang="en-US" sz="1600" b="1">
                <a:solidFill>
                  <a:schemeClr val="accent1"/>
                </a:solidFill>
              </a:rPr>
              <a:t>用于数据生成</a:t>
            </a:r>
            <a:r>
              <a:rPr lang="zh-CN" altLang="en-US"/>
              <a:t>的组件，该类的主要方法有：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(1)open( )：为Spout提供执行环境。项目可以运行此方法来实现一些初始化工作。</a:t>
            </a:r>
            <a:endParaRPr lang="zh-CN" altLang="en-US"/>
          </a:p>
          <a:p>
            <a:pPr lvl="1" fontAlgn="auto">
              <a:lnSpc>
                <a:spcPts val="2580"/>
              </a:lnSpc>
            </a:pPr>
            <a:r>
              <a:rPr lang="zh-CN" altLang="en-US" sz="1600" b="1"/>
              <a:t>open(Map conf, TopologyContext context, SpoutOutputCollector collector)</a:t>
            </a:r>
            <a:endParaRPr lang="zh-CN" altLang="en-US" sz="1600" b="1"/>
          </a:p>
          <a:p>
            <a:pPr lvl="1" fontAlgn="auto">
              <a:lnSpc>
                <a:spcPts val="2580"/>
              </a:lnSpc>
            </a:pPr>
            <a:r>
              <a:rPr lang="zh-CN" altLang="en-US"/>
              <a:t>①　conf 参数：为此spout提供storm配置。</a:t>
            </a:r>
            <a:endParaRPr lang="zh-CN" altLang="en-US"/>
          </a:p>
          <a:p>
            <a:pPr lvl="1" fontAlgn="auto">
              <a:lnSpc>
                <a:spcPts val="2580"/>
              </a:lnSpc>
            </a:pPr>
            <a:r>
              <a:rPr lang="zh-CN" altLang="en-US"/>
              <a:t>②　context参数：提供有关拓扑中的spout位置，其任务ID，输入和输出信息的完整信息。</a:t>
            </a:r>
            <a:endParaRPr lang="zh-CN" altLang="en-US"/>
          </a:p>
          <a:p>
            <a:pPr lvl="1" fontAlgn="auto">
              <a:lnSpc>
                <a:spcPts val="2580"/>
              </a:lnSpc>
            </a:pPr>
            <a:r>
              <a:rPr lang="zh-CN" altLang="en-US"/>
              <a:t>③　collector参数：将使用它的</a:t>
            </a:r>
            <a:r>
              <a:rPr lang="zh-CN" altLang="en-US" sz="1800" b="1">
                <a:solidFill>
                  <a:schemeClr val="accent1"/>
                </a:solidFill>
              </a:rPr>
              <a:t>emit</a:t>
            </a:r>
            <a:r>
              <a:rPr lang="zh-CN" altLang="en-US"/>
              <a:t>方法</a:t>
            </a:r>
            <a:r>
              <a:rPr lang="zh-CN" altLang="en-US" sz="1600" b="1"/>
              <a:t>发出</a:t>
            </a:r>
            <a:r>
              <a:rPr lang="zh-CN" altLang="en-US"/>
              <a:t>，将</a:t>
            </a:r>
            <a:r>
              <a:rPr lang="zh-CN" altLang="en-US" sz="1600" b="1"/>
              <a:t>由bolts处理的元组</a:t>
            </a:r>
            <a:r>
              <a:rPr lang="zh-CN" altLang="en-US"/>
              <a:t>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</a:t>
            </a:r>
            <a:r>
              <a:rPr lang="zh-CN" altLang="en-US" sz="1600" b="1">
                <a:solidFill>
                  <a:schemeClr val="accent1"/>
                </a:solidFill>
              </a:rPr>
              <a:t>nextTuple</a:t>
            </a:r>
            <a:r>
              <a:rPr lang="zh-CN" altLang="en-US"/>
              <a:t>( )： </a:t>
            </a:r>
            <a:r>
              <a:rPr lang="zh-CN" altLang="en-US" sz="1600" b="1"/>
              <a:t>负责数据生成</a:t>
            </a:r>
            <a:r>
              <a:rPr lang="zh-CN" altLang="en-US"/>
              <a:t>的具体业务，并将生成的数据以SpoutOutputCollector的emit方法发出。nextTuple方法会被Storm定期调用，如同一个循环调用。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(3)close( )：当Spout将要关闭时调用此方法。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(4)</a:t>
            </a:r>
            <a:r>
              <a:rPr lang="zh-CN" altLang="en-US" sz="1600" b="1">
                <a:solidFill>
                  <a:schemeClr val="accent1"/>
                </a:solidFill>
              </a:rPr>
              <a:t>declareOutputFields</a:t>
            </a:r>
            <a:r>
              <a:rPr lang="zh-CN" altLang="en-US"/>
              <a:t>( )：</a:t>
            </a:r>
            <a:r>
              <a:rPr lang="zh-CN" altLang="en-US" sz="1600" b="1"/>
              <a:t>声明Tuple的输出模式</a:t>
            </a:r>
            <a:r>
              <a:rPr lang="zh-CN" altLang="en-US"/>
              <a:t>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(5)ack( )：确认处理了特定Tuple。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(6)fail( )：指定不处理和不重新处理特定Tuple。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640" y="291465"/>
            <a:ext cx="85547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480"/>
              </a:lnSpc>
            </a:pPr>
            <a:r>
              <a:rPr lang="zh-CN" altLang="en-US"/>
              <a:t>其中</a:t>
            </a:r>
            <a:r>
              <a:rPr lang="zh-CN" altLang="en-US" sz="1600" b="1">
                <a:solidFill>
                  <a:schemeClr val="accent1"/>
                </a:solidFill>
              </a:rPr>
              <a:t>BaseRichBolt </a:t>
            </a:r>
            <a:r>
              <a:rPr lang="zh-CN" altLang="en-US"/>
              <a:t>类是CallLogCreatorBolt.java的基类，用于</a:t>
            </a:r>
            <a:r>
              <a:rPr lang="zh-CN" altLang="en-US" sz="1600" b="1">
                <a:solidFill>
                  <a:schemeClr val="accent1"/>
                </a:solidFill>
              </a:rPr>
              <a:t>将上游发出的Tuple作为输入的数据，处理后，产生新的Tuple作为输出数据</a:t>
            </a:r>
            <a:r>
              <a:rPr lang="zh-CN" altLang="en-US"/>
              <a:t>，一个Storm topology程序中，可以有多个Bolt。BaseRichBolt有以下主要方法 ：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(1)prepare( )：为bolt提供要执行的环境。执行器将运行此方法来初始化bolt。</a:t>
            </a:r>
            <a:endParaRPr lang="zh-CN" altLang="en-US"/>
          </a:p>
          <a:p>
            <a:pPr lvl="1" fontAlgn="auto">
              <a:lnSpc>
                <a:spcPts val="2480"/>
              </a:lnSpc>
            </a:pPr>
            <a:r>
              <a:rPr lang="zh-CN" altLang="en-US" sz="1600" b="1"/>
              <a:t>prepare(Map conf,  TopologyContext context,  OutputCollector collector)</a:t>
            </a:r>
            <a:endParaRPr lang="zh-CN" altLang="en-US" sz="1600" b="1"/>
          </a:p>
          <a:p>
            <a:pPr lvl="1" fontAlgn="auto">
              <a:lnSpc>
                <a:spcPts val="2480"/>
              </a:lnSpc>
            </a:pPr>
            <a:r>
              <a:rPr lang="zh-CN" altLang="en-US"/>
              <a:t>①　conf参数：为此bolt提供Storm配置。</a:t>
            </a:r>
            <a:endParaRPr lang="zh-CN" altLang="en-US"/>
          </a:p>
          <a:p>
            <a:pPr lvl="1" fontAlgn="auto">
              <a:lnSpc>
                <a:spcPts val="2480"/>
              </a:lnSpc>
            </a:pPr>
            <a:r>
              <a:rPr lang="zh-CN" altLang="en-US"/>
              <a:t>②　context参数：提供有关拓扑中的bolt位置，其任务ID，输入和输出信息等信息。</a:t>
            </a:r>
            <a:endParaRPr lang="zh-CN" altLang="en-US"/>
          </a:p>
          <a:p>
            <a:pPr lvl="1" fontAlgn="auto">
              <a:lnSpc>
                <a:spcPts val="2480"/>
              </a:lnSpc>
            </a:pPr>
            <a:r>
              <a:rPr lang="zh-CN" altLang="en-US"/>
              <a:t>③　collector参数：用于发出处理的Tuple。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(2)</a:t>
            </a:r>
            <a:r>
              <a:rPr lang="zh-CN" altLang="en-US" sz="1800" b="1">
                <a:solidFill>
                  <a:schemeClr val="accent1"/>
                </a:solidFill>
              </a:rPr>
              <a:t>execute</a:t>
            </a:r>
            <a:r>
              <a:rPr lang="zh-CN" altLang="en-US"/>
              <a:t>( )：</a:t>
            </a:r>
            <a:r>
              <a:rPr lang="zh-CN" altLang="en-US" sz="1600" b="1"/>
              <a:t>处理输入的Tuple</a:t>
            </a:r>
            <a:r>
              <a:rPr lang="zh-CN" altLang="en-US"/>
              <a:t>，一次处理单个Tuple。Tuple数据</a:t>
            </a:r>
            <a:r>
              <a:rPr lang="zh-CN" altLang="en-US" sz="1600" b="1"/>
              <a:t>通过Tuple类的getValue方法获取Tuple的值</a:t>
            </a:r>
            <a:r>
              <a:rPr lang="zh-CN" altLang="en-US"/>
              <a:t>，多个Tuple可以被处理为单个输出Tuple，处理后的Tuple可以通过使用OutputCollector类发给下游的Bolt。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(3)cleanup( )：当bolt要关闭时调用。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(4)</a:t>
            </a:r>
            <a:r>
              <a:rPr lang="zh-CN" altLang="en-US" sz="1800" b="1">
                <a:solidFill>
                  <a:schemeClr val="accent1"/>
                </a:solidFill>
              </a:rPr>
              <a:t>declareOutputFields</a:t>
            </a:r>
            <a:r>
              <a:rPr lang="zh-CN" altLang="en-US"/>
              <a:t>( )：声明Tuple的输出模式。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64795"/>
            <a:ext cx="854456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项目的拓扑结构，TopologyBuilder类使用createTopology来创建Topology（拓扑），通过setSpout、setBolt方法来配置spout和bolt。一个完整的Topology遵循以下步骤来完成：</a:t>
            </a:r>
            <a:r>
              <a:rPr lang="zh-CN" altLang="en-US" sz="1600" b="1"/>
              <a:t>创建Builder→配置Spout→配置Bolt→配置分组策略→提交Topology</a:t>
            </a:r>
            <a:r>
              <a:rPr lang="zh-CN" altLang="en-US"/>
              <a:t>，整个过程在项目的App.java类中有具体代码体现。</a:t>
            </a:r>
            <a:endParaRPr lang="zh-CN" altLang="en-US"/>
          </a:p>
        </p:txBody>
      </p:sp>
      <p:pic>
        <p:nvPicPr>
          <p:cNvPr id="1127" name="图片 71" descr="1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43965" y="1080135"/>
            <a:ext cx="665607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7749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4.3.2	创建一个简易的词频统计项目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48360"/>
            <a:ext cx="363855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项目特点：</a:t>
            </a:r>
            <a:endParaRPr lang="zh-CN" altLang="en-US"/>
          </a:p>
          <a:p>
            <a:r>
              <a:rPr lang="zh-CN" altLang="en-US"/>
              <a:t>(1)集群运行模式，对比本地运行模式；</a:t>
            </a:r>
            <a:endParaRPr lang="zh-CN" altLang="en-US"/>
          </a:p>
          <a:p>
            <a:r>
              <a:rPr lang="zh-CN" altLang="en-US"/>
              <a:t>(2)Storm </a:t>
            </a:r>
            <a:r>
              <a:rPr lang="zh-CN" altLang="en-US" sz="1800" b="1">
                <a:solidFill>
                  <a:schemeClr val="accent1"/>
                </a:solidFill>
              </a:rPr>
              <a:t>UI页面操作</a:t>
            </a:r>
            <a:r>
              <a:rPr lang="zh-CN" altLang="en-US"/>
              <a:t>；</a:t>
            </a:r>
            <a:endParaRPr lang="zh-CN" altLang="en-US"/>
          </a:p>
          <a:p>
            <a:r>
              <a:rPr lang="zh-CN" altLang="en-US"/>
              <a:t>(3)Storm运行日志查看；</a:t>
            </a:r>
            <a:endParaRPr lang="zh-CN" altLang="en-US"/>
          </a:p>
          <a:p>
            <a:r>
              <a:rPr lang="zh-CN" altLang="en-US"/>
              <a:t>(4)Storm</a:t>
            </a:r>
            <a:r>
              <a:rPr lang="zh-CN" altLang="en-US" sz="1800" b="1">
                <a:solidFill>
                  <a:schemeClr val="accent1"/>
                </a:solidFill>
              </a:rPr>
              <a:t>消息的完整性处理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216916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135" name="图片 118" descr="30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51155" y="2475548"/>
            <a:ext cx="2142490" cy="2409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18155" y="2475865"/>
            <a:ext cx="5847715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/>
              <a:t>(1)SpoutWords类，继承于BaseRichSpout基类，用于</a:t>
            </a:r>
            <a:r>
              <a:rPr lang="zh-CN" altLang="en-US" sz="1600" b="1"/>
              <a:t>配置数据源</a:t>
            </a:r>
            <a:r>
              <a:rPr lang="zh-CN" altLang="en-US"/>
              <a:t>，给下游的Bolt发送数据；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(2)BoltSplit类，用于</a:t>
            </a:r>
            <a:r>
              <a:rPr lang="zh-CN" altLang="en-US" sz="1600" b="1"/>
              <a:t>拆分句子</a:t>
            </a:r>
            <a:r>
              <a:rPr lang="zh-CN" altLang="en-US"/>
              <a:t>中的单词；BoltCount类，用于</a:t>
            </a:r>
            <a:r>
              <a:rPr lang="zh-CN" altLang="en-US" sz="1600" b="1"/>
              <a:t>统计单词</a:t>
            </a:r>
            <a:r>
              <a:rPr lang="zh-CN" altLang="en-US"/>
              <a:t>出现的总次数；BoltReport类，用于</a:t>
            </a:r>
            <a:r>
              <a:rPr lang="zh-CN" altLang="en-US" sz="1600" b="1"/>
              <a:t>汇总</a:t>
            </a:r>
            <a:r>
              <a:rPr lang="zh-CN" altLang="en-US"/>
              <a:t>报告，这三个类均继承于BaseRichBolt基类；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(3)WordCountTopology类，程序的执行入口，负责</a:t>
            </a:r>
            <a:r>
              <a:rPr lang="zh-CN" altLang="en-US" sz="1600" b="1"/>
              <a:t>组装topology</a:t>
            </a:r>
            <a:r>
              <a:rPr lang="zh-CN" altLang="en-US"/>
              <a:t>对象。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945" y="23177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集群模式下的运行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21945" y="694055"/>
            <a:ext cx="8498840" cy="3068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2580"/>
              </a:lnSpc>
              <a:buFont typeface="+mj-ea"/>
              <a:buNone/>
            </a:pPr>
            <a:r>
              <a:rPr lang="zh-CN" altLang="en-US"/>
              <a:t>按顺序，启动好ZooKeeper集群和storm集群。然后按以下命令格式，将jar文件提交到storm集群运行。</a:t>
            </a:r>
            <a:endParaRPr lang="zh-CN" altLang="en-US"/>
          </a:p>
          <a:p>
            <a:pPr lvl="1" fontAlgn="auto">
              <a:lnSpc>
                <a:spcPts val="2580"/>
              </a:lnSpc>
            </a:pPr>
            <a:r>
              <a:rPr lang="zh-CN" altLang="en-US" sz="1600" b="1">
                <a:solidFill>
                  <a:schemeClr val="accent1"/>
                </a:solidFill>
              </a:rPr>
              <a:t>storm + 空格 + jar + 空格 + mvn命令编译项目后产生的jar文件 + 空格 + 带包名全称的项目主类名 + 空格 + 指定topology名称。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lvl="1" fontAlgn="auto">
              <a:lnSpc>
                <a:spcPts val="2580"/>
              </a:lnSpc>
            </a:pPr>
            <a:endParaRPr lang="zh-CN" altLang="en-US" sz="1600" b="1">
              <a:solidFill>
                <a:schemeClr val="accent1"/>
              </a:solidFill>
            </a:endParaRPr>
          </a:p>
          <a:p>
            <a:pPr fontAlgn="auto">
              <a:lnSpc>
                <a:spcPts val="2580"/>
              </a:lnSpc>
            </a:pPr>
            <a:r>
              <a:rPr lang="zh-CN" altLang="en-US"/>
              <a:t>例如：</a:t>
            </a:r>
            <a:endParaRPr lang="zh-CN" altLang="en-US"/>
          </a:p>
          <a:p>
            <a:pPr lvl="1" fontAlgn="auto">
              <a:lnSpc>
                <a:spcPts val="2580"/>
              </a:lnSpc>
            </a:pPr>
            <a:r>
              <a:rPr lang="zh-CN" altLang="en-US" b="1"/>
              <a:t>storm  jar  helloworld-0.0.1-SNAPSHOT-shaded.jar  org.my.storm.WordCountTopology test</a:t>
            </a:r>
            <a:endParaRPr lang="zh-CN" altLang="en-US" b="1"/>
          </a:p>
          <a:p>
            <a:pPr fontAlgn="auto">
              <a:lnSpc>
                <a:spcPts val="2580"/>
              </a:lnSpc>
            </a:pP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在反馈的信息中，如果输出有以下内容，则表明项目的topology提交Storm集群成功。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03:51:33.634 [main] INFO  o.a.s.StormSubmitter - Finished submitting topology: test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038225"/>
            <a:ext cx="8181975" cy="339090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掌握Storm的安装与配置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掌握Storm集群运行模式的使用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掌握Storm的Topology、Spout、Bolt组件的实现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掌握消息完整性、并行度、分组策略的选用与实现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掌握Storm与Flume、Kafka、HDFS、Redis整合的实现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熟悉Nimbus、Supervisor、Worker、Executor、Task的作用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熟悉Storm Trident框架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800" dirty="0"/>
              <a:t>了解Storm与MapReduce的区别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463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buClrTx/>
              <a:buSzTx/>
              <a:buFont typeface="Arial" panose="020B0604020202020204" pitchFamily="34" charset="0"/>
            </a:pPr>
            <a:r>
              <a:rPr lang="zh-CN" altLang="en-US" sz="1600" b="1"/>
              <a:t>Storm日志的使用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6230" y="674370"/>
            <a:ext cx="85115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在浏览器中访问“http://node1:8081”或“http://node2:8081”，打开Storm的WEB UI页面，可以查看Storm集群运行状态。单击Storm的WEB UI页面上“Topology Summary”区域的“test”，可以查看“test Topology”的运行状态。</a:t>
            </a:r>
            <a:endParaRPr lang="zh-CN" altLang="en-US"/>
          </a:p>
        </p:txBody>
      </p:sp>
      <p:pic>
        <p:nvPicPr>
          <p:cNvPr id="1142" name="图片 125" descr="4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82345" y="1513840"/>
            <a:ext cx="6838950" cy="1894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925" y="263525"/>
            <a:ext cx="855472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进入“Topology Summary”页面后，找到“Bolts (All time)”区域，区域中的“bolt-report”对应的是Storm项目中创建的BoltReportJava类，“bolt-count”对应的是项目中的BoltCountJava类，这些id名称均是来至WordCountTopology类中的代码设置。因为test Topology运行需要一段时间，因此需要间隔5-10秒刷新一次页面，以便查看最新的数字，如果“bolt-report”的“Executed”（已执行量）中的数字与“bolt-count”的“Emitted”（已发射量）中的数字相等，则表明当前“test Topology”的业务已完成。</a:t>
            </a:r>
            <a:endParaRPr lang="zh-CN" altLang="en-US"/>
          </a:p>
        </p:txBody>
      </p:sp>
      <p:pic>
        <p:nvPicPr>
          <p:cNvPr id="1143" name="图片 126" descr="4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02005" y="1510665"/>
            <a:ext cx="7583805" cy="24961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87655"/>
            <a:ext cx="8589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继续往下，找到“Worker Resources”区域，单击区域右上角的“Toggle Components”按钮，查看“bolt-report”是在集群中的哪个节点的哪个端口下运行。</a:t>
            </a:r>
            <a:endParaRPr lang="zh-CN" altLang="en-US"/>
          </a:p>
        </p:txBody>
      </p:sp>
      <p:pic>
        <p:nvPicPr>
          <p:cNvPr id="1144" name="图片 127" descr="4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72210" y="1005205"/>
            <a:ext cx="6798310" cy="31324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447040"/>
            <a:ext cx="8589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然后回到页面的最上方，在搜索输入框前显示有“test Topology”在集群中的完整名称，将“test Topology”的完整名称填入输入框中后，然后单击“Search”按钮。</a:t>
            </a:r>
            <a:endParaRPr lang="zh-CN" altLang="en-US"/>
          </a:p>
        </p:txBody>
      </p:sp>
      <p:pic>
        <p:nvPicPr>
          <p:cNvPr id="1145" name="图片 128" descr="4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61110" y="1175385"/>
            <a:ext cx="6328410" cy="1797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457835"/>
            <a:ext cx="8589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在打开的日志查看页面，找到“bolt-report”的运行节点及端口号，单击这一行中的“test Topology”在集群中的完整名称。</a:t>
            </a:r>
            <a:endParaRPr lang="zh-CN" altLang="en-US"/>
          </a:p>
        </p:txBody>
      </p:sp>
      <p:pic>
        <p:nvPicPr>
          <p:cNvPr id="1146" name="图片 129" descr="4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070610" y="1191895"/>
            <a:ext cx="7002780" cy="30772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76860"/>
            <a:ext cx="8589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在接下来打开的“Work”日志页面，通过页面左上角的“Prev”和“Next”两个按钮，可以翻页查看日志内容，找到“test Topology”的运行结果。</a:t>
            </a:r>
            <a:endParaRPr lang="zh-CN" altLang="en-US"/>
          </a:p>
        </p:txBody>
      </p:sp>
      <p:pic>
        <p:nvPicPr>
          <p:cNvPr id="1147" name="图片 130" descr="4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25220" y="798195"/>
            <a:ext cx="6894195" cy="35471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30035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4.3.3	消息完整性处理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915670"/>
            <a:ext cx="85890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在程序中，首先是从Spout开始，Spout会将消息封装成Tuple发送出去，下游的Bolt会继续将消息封装成新的Tuple发送出去，后面的Bolt从前面的Bolt的Tuple中读取消息，并再次封装成新的Tuple发送出去，直至最后一个Bolt。</a:t>
            </a:r>
            <a:r>
              <a:rPr lang="zh-CN" altLang="en-US" sz="1600" b="1">
                <a:solidFill>
                  <a:schemeClr val="accent1"/>
                </a:solidFill>
              </a:rPr>
              <a:t>从上游的Bolt到下游的Bolt，每一层都会产生新的Tuple，整个过程如同构成了一棵消息树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149" name="图片 119" descr="7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484755" y="1795780"/>
            <a:ext cx="4173855" cy="30270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945" y="321310"/>
            <a:ext cx="8499475" cy="4392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但这棵消息树并</a:t>
            </a:r>
            <a:r>
              <a:rPr lang="zh-CN" altLang="en-US" sz="1600" b="1">
                <a:solidFill>
                  <a:schemeClr val="accent1"/>
                </a:solidFill>
              </a:rPr>
              <a:t>不是可靠的</a:t>
            </a:r>
            <a:r>
              <a:rPr lang="zh-CN" altLang="en-US"/>
              <a:t>，在处理过程中，如果发生消息未处理完，或者异常等情况，都会影响到最终的运算结果。为了提高消息处理的完整性，storm提供了重新发送未被处理的消息机制，保证发送出去的每个Tuple都得到完整的处理。</a:t>
            </a:r>
            <a:r>
              <a:rPr lang="zh-CN" altLang="en-US" sz="1600" b="1">
                <a:solidFill>
                  <a:schemeClr val="accent1"/>
                </a:solidFill>
              </a:rPr>
              <a:t>实现消息处理的完整性，需要做两件事</a:t>
            </a:r>
            <a:r>
              <a:rPr lang="zh-CN" altLang="en-US"/>
              <a:t>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(1)创建Tuple时(即，消息树上的一个新节点)需要通知Storm。在发送新Tuple时，把上游的Tuple与新数据同时作为参数，Storm会进行消息的锚定(anchoring)。具体使用方法如下：</a:t>
            </a:r>
            <a:endParaRPr lang="zh-CN" altLang="en-US"/>
          </a:p>
          <a:p>
            <a:pPr marL="628650" lvl="1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rgbClr val="FF0000"/>
                </a:solidFill>
              </a:rPr>
              <a:t>collector.emit(tuple, new Values(word)); </a:t>
            </a:r>
            <a:r>
              <a:rPr lang="zh-CN" altLang="en-US"/>
              <a:t>//代表了锚定</a:t>
            </a:r>
            <a:endParaRPr lang="zh-CN" altLang="en-US"/>
          </a:p>
          <a:p>
            <a:pPr marL="628650" lvl="1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collector.emit(new Values(word));   //代表了未锚定，storm无法跟踪这个消息，也就无法提供可靠性</a:t>
            </a:r>
            <a:endParaRPr lang="zh-CN" altLang="en-US"/>
          </a:p>
          <a:p>
            <a:pPr marL="285750" indent="-285750" fontAlgn="auto">
              <a:lnSpc>
                <a:spcPts val="2580"/>
              </a:lnSpc>
            </a:pP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(2)处理完一个Tuple，也需要通知Storm。通过OutputCollector中的ack和fail方法来通知Storm，Storm中的Acker负责跟踪每个消息的处理状态。具体使用方法如下：</a:t>
            </a:r>
            <a:endParaRPr lang="zh-CN" altLang="en-US"/>
          </a:p>
          <a:p>
            <a:pPr marL="628650" lvl="1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rgbClr val="FF0000"/>
                </a:solidFill>
              </a:rPr>
              <a:t>collector.ack(tuple);</a:t>
            </a:r>
            <a:endParaRPr lang="zh-CN" altLang="en-US" sz="1800" b="1">
              <a:solidFill>
                <a:srgbClr val="FF0000"/>
              </a:solidFill>
            </a:endParaRPr>
          </a:p>
          <a:p>
            <a:pPr marL="628650" lvl="1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rgbClr val="FF0000"/>
                </a:solidFill>
              </a:rPr>
              <a:t>collector.fail(tuple);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304800"/>
            <a:ext cx="8498840" cy="753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 </a:t>
            </a:r>
            <a:r>
              <a:rPr lang="zh-CN" altLang="en-US"/>
              <a:t>每一个处理Tuple的bolt，都通过</a:t>
            </a:r>
            <a:r>
              <a:rPr lang="zh-CN" altLang="en-US" sz="2400" b="1">
                <a:solidFill>
                  <a:srgbClr val="FF0000"/>
                </a:solidFill>
              </a:rPr>
              <a:t>ack</a:t>
            </a:r>
            <a:r>
              <a:rPr lang="zh-CN" altLang="en-US"/>
              <a:t>和</a:t>
            </a:r>
            <a:r>
              <a:rPr lang="zh-CN" altLang="en-US" sz="2400" b="1">
                <a:solidFill>
                  <a:srgbClr val="FF0000"/>
                </a:solidFill>
              </a:rPr>
              <a:t>fail</a:t>
            </a:r>
            <a:r>
              <a:rPr lang="zh-CN" altLang="en-US"/>
              <a:t>方法来告知storm，上游的Tuple是否被处理成功。如果一个Tuple被处理成功，就调用ack方法；如果失败，则调用fail方法。</a:t>
            </a:r>
            <a:endParaRPr lang="zh-CN" altLang="en-US"/>
          </a:p>
        </p:txBody>
      </p:sp>
      <p:pic>
        <p:nvPicPr>
          <p:cNvPr id="1150" name="Picture 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69440" y="1132840"/>
            <a:ext cx="5405120" cy="225679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197485"/>
            <a:ext cx="5553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消息完整性处理的API方法优化</a:t>
            </a:r>
            <a:endParaRPr lang="zh-CN" altLang="en-US" sz="1800" b="1"/>
          </a:p>
        </p:txBody>
      </p:sp>
      <p:sp>
        <p:nvSpPr>
          <p:cNvPr id="3" name="文本框 2"/>
          <p:cNvSpPr txBox="1"/>
          <p:nvPr/>
        </p:nvSpPr>
        <p:spPr>
          <a:xfrm>
            <a:off x="333375" y="586740"/>
            <a:ext cx="8533130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为了简化消息完整性编程，Storm提供了</a:t>
            </a:r>
            <a:r>
              <a:rPr lang="zh-CN" altLang="en-US" sz="2000" b="1">
                <a:solidFill>
                  <a:srgbClr val="FF0000"/>
                </a:solidFill>
              </a:rPr>
              <a:t>BaseBasicBolt</a:t>
            </a:r>
            <a:r>
              <a:rPr lang="zh-CN" altLang="en-US"/>
              <a:t>类，此类提供的collector不是OutputCollector对象，而是</a:t>
            </a:r>
            <a:r>
              <a:rPr lang="zh-CN" altLang="en-US" sz="1800" b="1">
                <a:solidFill>
                  <a:schemeClr val="accent1"/>
                </a:solidFill>
              </a:rPr>
              <a:t>BasicOutputCollector</a:t>
            </a:r>
            <a:r>
              <a:rPr lang="zh-CN" altLang="en-US"/>
              <a:t>对象。</a:t>
            </a:r>
            <a:r>
              <a:rPr lang="zh-CN" altLang="en-US" sz="1800" b="1"/>
              <a:t>在BasciOutputCollector的底层已经实现了消息的锚定和结果通知</a:t>
            </a:r>
            <a:r>
              <a:rPr lang="zh-CN" altLang="en-US"/>
              <a:t>。因此，项目中只需要使用BaseBasicBolt来创建Bolt类。在发送消息的时候，只需要在调用collector.emit(new Values)时，设置Values值，无需再指定上游的tuple。如果发送成功，也不需要再写任何代码；如果失败，则抛出一个FailedException异常。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9075" y="2321560"/>
            <a:ext cx="853376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BoltSplit </a:t>
            </a:r>
            <a:r>
              <a:rPr lang="zh-CN" altLang="en-US" sz="1800" b="1">
                <a:solidFill>
                  <a:srgbClr val="FF0000"/>
                </a:solidFill>
              </a:rPr>
              <a:t>extends BaseBasicBolt</a:t>
            </a:r>
            <a:r>
              <a:rPr lang="zh-CN" altLang="en-US"/>
              <a:t> {</a:t>
            </a:r>
            <a:endParaRPr lang="zh-CN" altLang="en-US"/>
          </a:p>
          <a:p>
            <a:r>
              <a:rPr lang="zh-CN" altLang="en-US"/>
              <a:t>    @Override</a:t>
            </a:r>
            <a:endParaRPr lang="zh-CN" altLang="en-US"/>
          </a:p>
          <a:p>
            <a:r>
              <a:rPr lang="zh-CN" altLang="en-US"/>
              <a:t>    public void execute(Tuple input, BasicOutputCollector collector) {</a:t>
            </a:r>
            <a:endParaRPr lang="zh-CN" altLang="en-US"/>
          </a:p>
          <a:p>
            <a:r>
              <a:rPr lang="zh-CN" altLang="en-US"/>
              <a:t>        try {</a:t>
            </a:r>
            <a:endParaRPr lang="zh-CN" altLang="en-US"/>
          </a:p>
          <a:p>
            <a:r>
              <a:rPr lang="zh-CN" altLang="en-US"/>
              <a:t>            ......  </a:t>
            </a:r>
            <a:endParaRPr lang="zh-CN" altLang="en-US"/>
          </a:p>
          <a:p>
            <a:r>
              <a:rPr lang="zh-CN" altLang="en-US"/>
              <a:t>            collector.</a:t>
            </a:r>
            <a:r>
              <a:rPr lang="zh-CN" altLang="en-US" sz="1800" b="1">
                <a:solidFill>
                  <a:srgbClr val="FF0000"/>
                </a:solidFill>
              </a:rPr>
              <a:t>emit</a:t>
            </a:r>
            <a:r>
              <a:rPr lang="zh-CN" altLang="en-US"/>
              <a:t>(new Values(word)); // 把每个单词发射出去</a:t>
            </a:r>
            <a:endParaRPr lang="zh-CN" altLang="en-US"/>
          </a:p>
          <a:p>
            <a:r>
              <a:rPr lang="zh-CN" altLang="en-US"/>
              <a:t>        } catch (</a:t>
            </a:r>
            <a:r>
              <a:rPr lang="zh-CN" altLang="en-US" sz="1800" b="1">
                <a:solidFill>
                  <a:srgbClr val="FF0000"/>
                </a:solidFill>
              </a:rPr>
              <a:t>FailedException e</a:t>
            </a:r>
            <a:r>
              <a:rPr lang="zh-CN" altLang="en-US"/>
              <a:t>) {</a:t>
            </a:r>
            <a:endParaRPr lang="zh-CN" altLang="en-US"/>
          </a:p>
          <a:p>
            <a:r>
              <a:rPr lang="zh-CN" altLang="en-US"/>
              <a:t>            collector.reportError(e);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r>
              <a:rPr lang="zh-CN" altLang="en-US"/>
              <a:t>    ......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700"/>
            <a:ext cx="8589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4.1 什么是Storm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5440" y="770255"/>
            <a:ext cx="8521065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Storm是一个开源的、分布式、实时流（Stream）处理系统，每秒可以处理数万条数据，Storm以</a:t>
            </a:r>
            <a:r>
              <a:rPr lang="zh-CN" altLang="en-US" sz="1600" b="1">
                <a:solidFill>
                  <a:schemeClr val="accent1"/>
                </a:solidFill>
              </a:rPr>
              <a:t>Topology</a:t>
            </a:r>
            <a:r>
              <a:rPr lang="zh-CN" altLang="en-US"/>
              <a:t>（拓扑）作为流处理的作业。是目前</a:t>
            </a:r>
            <a:r>
              <a:rPr lang="zh-CN" altLang="en-US">
                <a:sym typeface="+mn-ea"/>
              </a:rPr>
              <a:t>大数据实时处理主流技术之一。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     Storm中的数据结构被称为</a:t>
            </a:r>
            <a:r>
              <a:rPr lang="zh-CN" altLang="en-US" sz="1600" b="1">
                <a:solidFill>
                  <a:schemeClr val="accent1"/>
                </a:solidFill>
              </a:rPr>
              <a:t>Tuple</a:t>
            </a:r>
            <a:r>
              <a:rPr lang="zh-CN" altLang="en-US"/>
              <a:t>（元组），属于有序元素的列表类型，可以支持所有数据类型。Storm中的流被称为Stream，是Tuple的无序序列。Storm中还包含了若干属于进程级别的运行组件，如下表。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15390" y="2366645"/>
          <a:ext cx="7143115" cy="1931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1985"/>
                <a:gridCol w="1043305"/>
                <a:gridCol w="5457825"/>
              </a:tblGrid>
              <a:tr h="438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组件名称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描述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Spout</a:t>
                      </a:r>
                      <a:endParaRPr lang="zh-CN" altLang="en-US" sz="1600" b="1">
                        <a:solidFill>
                          <a:schemeClr val="accent1"/>
                        </a:solidFill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流的来源。通常，Storm从原始数据源（如Kafka队列，Kestrel队列等）接受数据，也可以编写spout从数据源读取数据。常用接口有IRichSpout，BaseRichSpout，KafkaSpout等。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Bolt</a:t>
                      </a:r>
                      <a:endParaRPr lang="zh-CN" altLang="en-US" sz="1600" b="1">
                        <a:solidFill>
                          <a:schemeClr val="accent1"/>
                        </a:solidFill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Bolt是逻辑处理单元。Spout将数据传递到Bolt，产生新的输出流。Bolt可以执行过滤，聚合，加入与数据源和数据库交互的操作。Bolt处理完数据，并发射到一个或多个Bolts。 “IBolt”是实现Bolt的核心接口。常见的接口有IRichBolt，IBasicBolt等。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99720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4.3.4	基于《老人与海》英文小说的词频统计项目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99160"/>
            <a:ext cx="42837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项目特点：</a:t>
            </a:r>
            <a:endParaRPr lang="zh-CN" altLang="en-US"/>
          </a:p>
          <a:p>
            <a:r>
              <a:rPr lang="zh-CN" altLang="en-US"/>
              <a:t>(1)被统计的数据来源于磁盘上的文本文件；</a:t>
            </a:r>
            <a:endParaRPr lang="zh-CN" altLang="en-US"/>
          </a:p>
          <a:p>
            <a:r>
              <a:rPr lang="zh-CN" altLang="en-US"/>
              <a:t>(2)统计后的结果保存到磁盘的文本文件；</a:t>
            </a:r>
            <a:endParaRPr lang="zh-CN" altLang="en-US"/>
          </a:p>
          <a:p>
            <a:r>
              <a:rPr lang="zh-CN" altLang="en-US"/>
              <a:t>(3)为减少运算延迟，给项目配置</a:t>
            </a:r>
            <a:r>
              <a:rPr lang="zh-CN" altLang="en-US" sz="1800" b="1">
                <a:solidFill>
                  <a:schemeClr val="accent1"/>
                </a:solidFill>
              </a:rPr>
              <a:t>并行度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2106295"/>
            <a:ext cx="843026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项目的结构与配置与前面的Hello World项目一致，项目中各个类的功能如下：</a:t>
            </a:r>
            <a:endParaRPr lang="zh-CN" altLang="en-US"/>
          </a:p>
          <a:p>
            <a:r>
              <a:rPr lang="zh-CN" altLang="en-US"/>
              <a:t>(1)SpoutWords类，继承于BaseRichSpout基类，读取指定目录下的文件内容，给下游的Bolt发送读取的句子数据；</a:t>
            </a:r>
            <a:endParaRPr lang="zh-CN" altLang="en-US"/>
          </a:p>
          <a:p>
            <a:r>
              <a:rPr lang="zh-CN" altLang="en-US"/>
              <a:t>(2)BoltSplit类，用于拆分句子中的单词；BoltCount类，用于过滤单词中出现的标点符号，并统计单词出现的总次数；BoltReport类，用于将统计的结果保存到磁盘文件中，这三个类均继承于BaseRichBolt基类；</a:t>
            </a:r>
            <a:endParaRPr lang="zh-CN" altLang="en-US"/>
          </a:p>
          <a:p>
            <a:r>
              <a:rPr lang="zh-CN" altLang="en-US"/>
              <a:t>(3)WordCountTopology类，程序的执行入口。负责组装topology对象，</a:t>
            </a:r>
            <a:r>
              <a:rPr lang="zh-CN" altLang="en-US" sz="1800" b="1">
                <a:solidFill>
                  <a:schemeClr val="accent1"/>
                </a:solidFill>
              </a:rPr>
              <a:t>为topology配置并行度</a:t>
            </a:r>
            <a:r>
              <a:rPr lang="zh-CN" altLang="en-US"/>
              <a:t>，配置《老人与海》文件的所在位置。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882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并发机制的配置</a:t>
            </a:r>
            <a:endParaRPr lang="zh-CN" altLang="en-US" sz="1800" b="1"/>
          </a:p>
        </p:txBody>
      </p:sp>
      <p:sp>
        <p:nvSpPr>
          <p:cNvPr id="3" name="文本框 2"/>
          <p:cNvSpPr txBox="1"/>
          <p:nvPr/>
        </p:nvSpPr>
        <p:spPr>
          <a:xfrm>
            <a:off x="288925" y="778510"/>
            <a:ext cx="8566785" cy="3399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/>
              <a:t>在</a:t>
            </a:r>
            <a:r>
              <a:rPr lang="zh-CN" altLang="en-US" sz="1800"/>
              <a:t>WordCountTopology</a:t>
            </a:r>
            <a:r>
              <a:rPr lang="zh-CN" altLang="en-US"/>
              <a:t>类中进行并发机制的配置：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(1)通过conf.</a:t>
            </a:r>
            <a:r>
              <a:rPr lang="zh-CN" altLang="en-US" sz="1800" b="1">
                <a:solidFill>
                  <a:schemeClr val="accent1"/>
                </a:solidFill>
              </a:rPr>
              <a:t>setNumWorkers</a:t>
            </a:r>
            <a:r>
              <a:rPr lang="zh-CN" altLang="en-US"/>
              <a:t>(5);，为storm集群</a:t>
            </a:r>
            <a:r>
              <a:rPr lang="zh-CN" altLang="en-US" sz="1800" b="1">
                <a:solidFill>
                  <a:schemeClr val="accent1"/>
                </a:solidFill>
              </a:rPr>
              <a:t>配置</a:t>
            </a:r>
            <a:r>
              <a:rPr lang="zh-CN" altLang="en-US"/>
              <a:t>5个</a:t>
            </a:r>
            <a:r>
              <a:rPr lang="zh-CN" altLang="en-US" sz="1800" b="1">
                <a:solidFill>
                  <a:schemeClr val="accent1"/>
                </a:solidFill>
              </a:rPr>
              <a:t>工作进程</a:t>
            </a:r>
            <a:r>
              <a:rPr lang="zh-CN" altLang="en-US"/>
              <a:t>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(2)通过topologyBuilder.setSpout("spout", sentenceSpout, </a:t>
            </a:r>
            <a:r>
              <a:rPr lang="zh-CN" altLang="en-US" sz="1800" b="1">
                <a:solidFill>
                  <a:schemeClr val="accent1"/>
                </a:solidFill>
              </a:rPr>
              <a:t>2</a:t>
            </a:r>
            <a:r>
              <a:rPr lang="zh-CN" altLang="en-US"/>
              <a:t>);，为spout</a:t>
            </a:r>
            <a:r>
              <a:rPr lang="zh-CN" altLang="en-US" sz="1800" b="1">
                <a:solidFill>
                  <a:schemeClr val="accent1"/>
                </a:solidFill>
              </a:rPr>
              <a:t>配置</a:t>
            </a:r>
            <a:r>
              <a:rPr lang="zh-CN" altLang="en-US"/>
              <a:t>两个</a:t>
            </a:r>
            <a:r>
              <a:rPr lang="zh-CN" altLang="en-US" sz="1800" b="1">
                <a:solidFill>
                  <a:schemeClr val="accent1"/>
                </a:solidFill>
              </a:rPr>
              <a:t>工作线程</a:t>
            </a:r>
            <a:r>
              <a:rPr lang="zh-CN" altLang="en-US"/>
              <a:t>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(3)通过topologyBuilder.setBolt("bolt-split", splitSentenceBolt, </a:t>
            </a:r>
            <a:r>
              <a:rPr lang="zh-CN" altLang="en-US" sz="1800" b="1">
                <a:solidFill>
                  <a:schemeClr val="accent1"/>
                </a:solidFill>
              </a:rPr>
              <a:t>2</a:t>
            </a:r>
            <a:r>
              <a:rPr lang="zh-CN" altLang="en-US"/>
              <a:t>).</a:t>
            </a:r>
            <a:r>
              <a:rPr lang="zh-CN" altLang="en-US" sz="1800" b="1">
                <a:solidFill>
                  <a:schemeClr val="accent1"/>
                </a:solidFill>
              </a:rPr>
              <a:t>setNumTasks</a:t>
            </a:r>
            <a:r>
              <a:rPr lang="zh-CN" altLang="en-US"/>
              <a:t>(4)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.shuffleGrouping("spout");，为split bolt</a:t>
            </a:r>
            <a:r>
              <a:rPr lang="zh-CN" altLang="en-US" sz="1800" b="1">
                <a:solidFill>
                  <a:schemeClr val="accent1"/>
                </a:solidFill>
              </a:rPr>
              <a:t>配置</a:t>
            </a:r>
            <a:r>
              <a:rPr lang="zh-CN" altLang="en-US"/>
              <a:t>两个</a:t>
            </a:r>
            <a:r>
              <a:rPr lang="zh-CN" altLang="en-US" sz="1800" b="1">
                <a:solidFill>
                  <a:schemeClr val="accent1"/>
                </a:solidFill>
              </a:rPr>
              <a:t>工作线程</a:t>
            </a:r>
            <a:r>
              <a:rPr lang="zh-CN" altLang="en-US"/>
              <a:t>，四个</a:t>
            </a:r>
            <a:r>
              <a:rPr lang="zh-CN" altLang="en-US" sz="1800" b="1">
                <a:solidFill>
                  <a:schemeClr val="accent1"/>
                </a:solidFill>
              </a:rPr>
              <a:t>工作任务</a:t>
            </a:r>
            <a:r>
              <a:rPr lang="zh-CN" altLang="en-US"/>
              <a:t>，每个线程平均两个工作任务；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(4)通过topologyBuilder.setBolt("bolt-count", wordCountBolt, 4).fieldsGrouping("bolt-split", new Fields("words"));，为count bolt配置四个工作线程；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topologyBuilder.setBolt("bolt-report", reportBolt).globalGrouping("bolt-count");，report bolt</a:t>
            </a:r>
            <a:r>
              <a:rPr lang="zh-CN" altLang="en-US" sz="1800" b="1">
                <a:solidFill>
                  <a:schemeClr val="accent1"/>
                </a:solidFill>
              </a:rPr>
              <a:t>没有显式指定数量</a:t>
            </a:r>
            <a:r>
              <a:rPr lang="zh-CN" altLang="en-US"/>
              <a:t>，</a:t>
            </a:r>
            <a:r>
              <a:rPr lang="zh-CN" altLang="en-US" sz="1800" b="1">
                <a:solidFill>
                  <a:schemeClr val="accent1"/>
                </a:solidFill>
              </a:rPr>
              <a:t>默认</a:t>
            </a:r>
            <a:r>
              <a:rPr lang="zh-CN" altLang="en-US"/>
              <a:t>是配置</a:t>
            </a:r>
            <a:r>
              <a:rPr lang="zh-CN" altLang="en-US" sz="1800" b="1">
                <a:solidFill>
                  <a:schemeClr val="accent1"/>
                </a:solidFill>
              </a:rPr>
              <a:t>一个工作线程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30035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4.3.5	商品交易额统计项目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88365"/>
            <a:ext cx="254000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项目特点：</a:t>
            </a:r>
            <a:endParaRPr lang="zh-CN" altLang="en-US"/>
          </a:p>
          <a:p>
            <a:r>
              <a:rPr lang="zh-CN" altLang="en-US"/>
              <a:t>(1)Storm的</a:t>
            </a:r>
            <a:r>
              <a:rPr lang="zh-CN" altLang="en-US" sz="1800" b="1">
                <a:solidFill>
                  <a:schemeClr val="accent1"/>
                </a:solidFill>
              </a:rPr>
              <a:t>分组策略</a:t>
            </a:r>
            <a:r>
              <a:rPr lang="zh-CN" altLang="en-US"/>
              <a:t>的使用；</a:t>
            </a:r>
            <a:endParaRPr lang="zh-CN" altLang="en-US"/>
          </a:p>
          <a:p>
            <a:r>
              <a:rPr lang="zh-CN" altLang="en-US"/>
              <a:t>(2)分组策略效果的对比。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177228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项目的结构</a:t>
            </a:r>
            <a:endParaRPr lang="zh-CN" altLang="en-US"/>
          </a:p>
        </p:txBody>
      </p:sp>
      <p:pic>
        <p:nvPicPr>
          <p:cNvPr id="1159" name="图片 142" descr="7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67665" y="2078990"/>
            <a:ext cx="3166110" cy="2958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3775" y="1969770"/>
            <a:ext cx="5332730" cy="240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项目中各个类的功能如下：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(1)MySpout类，继承于BaseRichSpout基类，用于生成模拟的用户ID，以及用户的交易额数据，给下游的Bolt发送数据；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(2)MyBolt类，以用户为单位，用以统计出每个用户的总交易额； 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(3)App类，程序的执行入口，负责组装topology对象，</a:t>
            </a:r>
            <a:r>
              <a:rPr lang="zh-CN" altLang="en-US" sz="1600" b="1">
                <a:solidFill>
                  <a:schemeClr val="accent1"/>
                </a:solidFill>
              </a:rPr>
              <a:t>配置分组策略</a:t>
            </a:r>
            <a:r>
              <a:rPr lang="zh-CN" altLang="en-US"/>
              <a:t>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(4)MyCustomStreamingGrouping类，用于实现自定义的分组策略。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299085"/>
            <a:ext cx="855535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storm的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分组策略</a:t>
            </a:r>
            <a:r>
              <a:rPr lang="zh-CN" altLang="en-US">
                <a:sym typeface="+mn-ea"/>
              </a:rPr>
              <a:t>：指</a:t>
            </a:r>
            <a:r>
              <a:rPr lang="zh-CN" altLang="en-US"/>
              <a:t>在Spout与Bolt、Bolt与Bolt之间进行Tuple的传递方式。Storm的分组策略对结果有着直接的影响，采用不同的分组策略，会导致最终的结果不一样。Storm分组策略的种类。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29285" y="1171575"/>
          <a:ext cx="8169275" cy="3571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5940"/>
                <a:gridCol w="2132330"/>
                <a:gridCol w="5501005"/>
              </a:tblGrid>
              <a:tr h="5429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策略名称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29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Shuffle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随机分组，随机分配stream里面的tuple，不保证每个bolt task接收到的tuple数目相同。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11855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Fields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按字段分组，相同fields的会被分发到同一个Bolt，比如，按“userid”这个字段来分组，那么具有相同“userid”字段值的 tuple 会被分到相同的Bolt task里， 而不同的"userid"则会被分配到不同的task。适用对时序比较敏感的应用，如计费系统。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569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Partial Key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与Fields Grouping分组相似，也是用指定的字段进行分组，但可以在多个下游Bolt之间进行负载均衡，适用于输入数据有倾斜时，可以更好的利用资源。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5429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All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广播发送，将所有的tuple分配到全部Bolt task上，即每一个task都会接收到一份完全相同的tuple拷贝。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41642" y="541877"/>
          <a:ext cx="8239125" cy="3771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550"/>
                <a:gridCol w="1915795"/>
                <a:gridCol w="5986780"/>
              </a:tblGrid>
              <a:tr h="282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Global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全局分组，tuple被分配到bolt的其中一个task上，且这个task的id值是最低的一个。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4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None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不分组，指stream不关心到底怎样分组。这种分组类似于Shuffle grouping，随机分配tuple到每个bolt task中，每个bolt task每次分配到的tuple数量不确定。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905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Direct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指向型分组， 这是一种比较特别的分组方法，用这种分组意味着tuple的发送者指定由消息接收者的哪个task处理这个消息。只有被声明为 Direct Stream 的消息流可以声明这种分组方法。而且这种tuple必须使用 emitDirect 方法来发射。消息处理者可以通过 TopologyContext 来获取处理消息的task id (OutputCollector.emit方法也会返回task id)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84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Local or shuffle 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本地或随机分组。如果目标bolt有一个或者多个task与源bolt的task在同一个工作进程中，tuple将会被随机发送给这些在同进程中的tasks。否则，和普通的Shuffle Grouping行为一致。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82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customGrouping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CustomStreamGrouping`接口的自定义分组策略类，由开发人员自己定义分组策略。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82575"/>
            <a:ext cx="852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以分别使用Shuffle Grouping、All Grouping 分组策略为例，进行对比（其它分组策略的使用，请参照书中内容）：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3215" y="871220"/>
            <a:ext cx="85217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rgbClr val="FF0000"/>
                </a:solidFill>
              </a:rPr>
              <a:t>//采用 Shuffle Grouping 分组策略。上游的spout将tuple随机发送给下游的bolt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builder.setBolt("id_sum_bolt", new MyBolt(), 3).shuffleGrouping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                                                      ("id_order_spout");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0355" y="1757045"/>
            <a:ext cx="8543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项目在Storm集群中运行后，打开Storm UI界面，进入各自的“bolt”的日志查看页面，会发现只有其中一个“bolt”的日志记录了三个用户的订单总金额，而其它两个“bolt”的日志则没有记录。</a:t>
            </a:r>
            <a:endParaRPr lang="zh-CN" altLang="en-US"/>
          </a:p>
        </p:txBody>
      </p:sp>
      <p:pic>
        <p:nvPicPr>
          <p:cNvPr id="1162" name="图片 146" descr="81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96265" y="2399665"/>
            <a:ext cx="7577455" cy="1435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2410" y="3970020"/>
            <a:ext cx="52584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altLang="zh-CN" sz="1600" b="1">
                <a:solidFill>
                  <a:srgbClr val="FF0000"/>
                </a:solidFill>
              </a:rPr>
              <a:t>//</a:t>
            </a:r>
            <a:r>
              <a:rPr lang="zh-CN" altLang="en-US" sz="1600" b="1">
                <a:solidFill>
                  <a:srgbClr val="FF0000"/>
                </a:solidFill>
              </a:rPr>
              <a:t>采用 All Grouping 分组策略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410" y="4307205"/>
            <a:ext cx="85432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b="1">
                <a:solidFill>
                  <a:srgbClr val="FF0000"/>
                </a:solidFill>
              </a:rPr>
              <a:t>builder.setBolt("id_sum_bolt", new MyBolt(), 3).allGrouping</a:t>
            </a:r>
            <a:endParaRPr lang="zh-CN" altLang="en-US" sz="1800" b="1">
              <a:solidFill>
                <a:srgbClr val="FF0000"/>
              </a:solidFill>
            </a:endParaRPr>
          </a:p>
          <a:p>
            <a:r>
              <a:rPr lang="zh-CN" altLang="en-US" sz="1800" b="1">
                <a:solidFill>
                  <a:srgbClr val="FF0000"/>
                </a:solidFill>
              </a:rPr>
              <a:t>                                                     ("id_order_spout");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2410" y="116205"/>
            <a:ext cx="85432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在storm集群的三个“bolt”的日志中均有一份相同的用户订单总金额记录。</a:t>
            </a:r>
            <a:endParaRPr lang="zh-CN" altLang="en-US"/>
          </a:p>
        </p:txBody>
      </p:sp>
      <p:pic>
        <p:nvPicPr>
          <p:cNvPr id="1165" name="图片 149" descr="8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69950" y="407035"/>
            <a:ext cx="7042150" cy="1067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71065" y="1483995"/>
            <a:ext cx="47371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node1节点bolt日志记录三名用户的订单总金额</a:t>
            </a:r>
            <a:endParaRPr lang="zh-CN" altLang="en-US"/>
          </a:p>
        </p:txBody>
      </p:sp>
      <p:pic>
        <p:nvPicPr>
          <p:cNvPr id="1166" name="图片 150" descr="8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69950" y="1855470"/>
            <a:ext cx="7041515" cy="1120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0" y="299339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>
              <a:buNone/>
            </a:pPr>
            <a:r>
              <a:rPr lang="zh-CN" b="0">
                <a:solidFill>
                  <a:srgbClr val="333333"/>
                </a:solidFill>
                <a:ea typeface="宋体" panose="02010600030101010101" pitchFamily="2" charset="-122"/>
              </a:rPr>
              <a:t>node2节点bolt日志记录三名用户的订单总金额</a:t>
            </a:r>
            <a:endParaRPr lang="zh-CN" altLang="en-US" b="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1167" name="图片 151" descr="84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69950" y="3386455"/>
            <a:ext cx="7042785" cy="13373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84400" y="4691380"/>
            <a:ext cx="46488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node3节点bolt日志记录三名用户的订单总金额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318135"/>
            <a:ext cx="8521065" cy="3068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800" b="1"/>
              <a:t>分组策略运行结果总结：</a:t>
            </a:r>
            <a:endParaRPr lang="zh-CN" altLang="en-US" sz="1800" b="1"/>
          </a:p>
          <a:p>
            <a:pPr marL="285750" indent="-285750" fontAlgn="auto">
              <a:lnSpc>
                <a:spcPts val="2580"/>
              </a:lnSpc>
            </a:pPr>
            <a:r>
              <a:rPr lang="zh-CN" altLang="en-US"/>
              <a:t>(1)ShuffleGrouping：三个bolt线程，同时执行，但对于同一个tuple数据，只有一个bolt会接收到，并且是随机。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(2)AllGrouping：三个bolt线程，同时执行，但对于同一个tuple数据，3个bolt都会接收到。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(3)GlobalGrouping：三个bolt线程，同时执行，但对于同一个tuple数据，只有task id值是最小的一个bolt会接收到，其它2个bolt不会接收到。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(4)customGrouping：由开发人员自己自定义分组策略，如果开发人员在代码中没有明确定义分组策略，则所有的tuple数据会集中分配到同一个bolt中。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(5)Fields Grouping：按照字段分组，同一个字段的值只能发送给同一个Bolt。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925"/>
            <a:ext cx="8589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4.4 基于《钢铁是怎样炼成的》中文小说的字词统计项目，整合hdfs+Storm</a:t>
            </a:r>
            <a:r>
              <a:rPr lang="zh-CN" altLang="en-US"/>
              <a:t>	</a:t>
            </a:r>
            <a:r>
              <a:rPr lang="zh-CN" altLang="en-US" sz="2000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1210945"/>
            <a:ext cx="5564505" cy="1722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该项目只在集群模式下运行，其特点是：</a:t>
            </a:r>
            <a:endParaRPr lang="zh-CN" altLang="en-US"/>
          </a:p>
          <a:p>
            <a:r>
              <a:rPr lang="zh-CN" altLang="en-US"/>
              <a:t>(1)</a:t>
            </a:r>
            <a:r>
              <a:rPr lang="zh-CN" altLang="en-US" sz="1800" b="1">
                <a:solidFill>
                  <a:schemeClr val="accent1"/>
                </a:solidFill>
              </a:rPr>
              <a:t>整合hdfs+Storm</a:t>
            </a:r>
            <a:r>
              <a:rPr lang="zh-CN" altLang="en-US"/>
              <a:t>，从hdfs读取原始数据；</a:t>
            </a:r>
            <a:endParaRPr lang="zh-CN" altLang="en-US"/>
          </a:p>
          <a:p>
            <a:r>
              <a:rPr lang="zh-CN" altLang="en-US"/>
              <a:t>(2)借助第三方库jieba对中文句子进行符合语意的分词操作；</a:t>
            </a:r>
            <a:endParaRPr lang="zh-CN" altLang="en-US"/>
          </a:p>
          <a:p>
            <a:r>
              <a:rPr lang="zh-CN" altLang="en-US"/>
              <a:t>(3)整合hdfs+Storm，将统计后的结果写到hdfs;</a:t>
            </a:r>
            <a:endParaRPr lang="zh-CN" altLang="en-US"/>
          </a:p>
          <a:p>
            <a:r>
              <a:rPr lang="zh-CN" altLang="en-US"/>
              <a:t>(4)通过Sqoop将统计结果导出到MySQL;</a:t>
            </a:r>
            <a:endParaRPr lang="zh-CN" altLang="en-US"/>
          </a:p>
          <a:p>
            <a:r>
              <a:rPr lang="zh-CN" altLang="en-US"/>
              <a:t>(5)采用Python访问MySQL进行重复数据的清洗；</a:t>
            </a:r>
            <a:endParaRPr lang="zh-CN" altLang="en-US"/>
          </a:p>
          <a:p>
            <a:r>
              <a:rPr lang="zh-CN" altLang="en-US"/>
              <a:t>(6)最后采用Python实现统计结果的</a:t>
            </a:r>
            <a:r>
              <a:rPr lang="zh-CN" altLang="en-US" sz="1800" b="1">
                <a:solidFill>
                  <a:schemeClr val="accent1"/>
                </a:solidFill>
              </a:rPr>
              <a:t>可视化</a:t>
            </a:r>
            <a:r>
              <a:rPr lang="zh-CN" altLang="en-US"/>
              <a:t>分析。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72150" y="111887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176" name="图片 160" descr="10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614035" y="1558925"/>
            <a:ext cx="3252470" cy="333883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556260" y="3209925"/>
            <a:ext cx="5007610" cy="1800860"/>
          </a:xfrm>
          <a:prstGeom prst="cloudCallout">
            <a:avLst>
              <a:gd name="adj1" fmla="val 53690"/>
              <a:gd name="adj2" fmla="val -1093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由于该项目的数据来源于HDFS，最后的统计结果也是保存到HDFS中，因此项目中的Spout组件和最后负责汇总输出的Bolt组件会直接在项目的执行主类WordCountTopology.java中配置，不再需要另行创建。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29235"/>
            <a:ext cx="8521065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项目中各个类的功能如下：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(1)BoltSplit类，用于对中文句子进行符合语意的分词操作；BoltCount类，用于过滤非中文的字符及标点符号内容，统计每个字词出现的总次数； 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(2)WordCountTopology类，程序的执行入口，</a:t>
            </a:r>
            <a:r>
              <a:rPr lang="zh-CN" altLang="en-US" sz="1800" b="1">
                <a:solidFill>
                  <a:schemeClr val="accent1"/>
                </a:solidFill>
              </a:rPr>
              <a:t>创建HdfsSpout组件对象</a:t>
            </a:r>
            <a:r>
              <a:rPr lang="zh-CN" altLang="en-US"/>
              <a:t>，读取存放在HDFS中的《钢铁是怎样炼成的》文件内容，</a:t>
            </a:r>
            <a:r>
              <a:rPr lang="zh-CN" altLang="en-US" sz="1800" b="1">
                <a:solidFill>
                  <a:schemeClr val="accent1"/>
                </a:solidFill>
              </a:rPr>
              <a:t>HdfsBolt组件对象</a:t>
            </a:r>
            <a:r>
              <a:rPr lang="zh-CN" altLang="en-US"/>
              <a:t>，将统计结果存储到HDFS中，</a:t>
            </a:r>
            <a:r>
              <a:rPr lang="zh-CN" altLang="en-US" sz="1800" b="1">
                <a:solidFill>
                  <a:schemeClr val="accent1"/>
                </a:solidFill>
              </a:rPr>
              <a:t>对HDFS和Storm进行整合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2320290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4.4.2	整合hdfs+Storm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785" y="2722880"/>
            <a:ext cx="8520430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WordCountTopology {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   public static void main(String[] args) throws Exception {</a:t>
            </a:r>
            <a:endParaRPr lang="zh-CN" altLang="en-US"/>
          </a:p>
          <a:p>
            <a:r>
              <a:rPr lang="zh-CN" altLang="en-US"/>
              <a:t>        ......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// 整合HDFS，创建读取HDFS数据的spout实例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HdfsSpout spout = new HdfsSpout()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                .withOutputFields(TextFileReader.defaultFields) //指定文件读取器</a:t>
            </a:r>
            <a:endParaRPr lang="zh-CN" altLang="en-US"/>
          </a:p>
          <a:p>
            <a:r>
              <a:rPr lang="zh-CN" altLang="en-US"/>
              <a:t>                .setReaderType("text") //指定读取的文件类型</a:t>
            </a:r>
            <a:endParaRPr lang="zh-CN" altLang="en-US"/>
          </a:p>
          <a:p>
            <a:r>
              <a:rPr lang="zh-CN" altLang="en-US"/>
              <a:t>                .setHdfsUri("hdfs://node1:9820") //指定hdfs地址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2620" y="4807585"/>
            <a:ext cx="21869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（未完）</a:t>
            </a:r>
            <a:endParaRPr lang="zh-CN" altLang="en-US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0515" y="288290"/>
            <a:ext cx="85223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进程级运行组件Spout和Bolt、Tuple、Stream，四者之间的关系</a:t>
            </a:r>
            <a:endParaRPr lang="zh-CN" altLang="en-US"/>
          </a:p>
        </p:txBody>
      </p:sp>
      <p:pic>
        <p:nvPicPr>
          <p:cNvPr id="1116" name="图片 2055" descr="C:\Users\john\Desktop\1.png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10515" y="741045"/>
            <a:ext cx="8182610" cy="309499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11150" y="828040"/>
            <a:ext cx="8534400" cy="3846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solidFill>
                  <a:srgbClr val="333333"/>
                </a:solidFill>
                <a:cs typeface="Consolas" panose="020B0609020204030204" charset="0"/>
              </a:rPr>
              <a:t>                .setSourceDir("/data/in") //指定数据源文件所在的目录                .setArchiveDir("/data/done") //指定读取完成后，数据源文件转移的目录</a:t>
            </a:r>
            <a:endParaRPr lang="zh-CN" b="0">
              <a:solidFill>
                <a:srgbClr val="333333"/>
              </a:solidFill>
              <a:cs typeface="Consolas" panose="020B0609020204030204" charset="0"/>
            </a:endParaRPr>
          </a:p>
          <a:p>
            <a:pPr indent="0"/>
            <a:r>
              <a:rPr lang="en-US" altLang="zh-CN" b="0">
                <a:solidFill>
                  <a:srgbClr val="333333"/>
                </a:solidFill>
                <a:cs typeface="Consolas" panose="020B0609020204030204" charset="0"/>
              </a:rPr>
              <a:t>		 </a:t>
            </a:r>
            <a:r>
              <a:rPr lang="zh-CN">
                <a:solidFill>
                  <a:srgbClr val="333333"/>
                </a:solidFill>
                <a:cs typeface="Consolas" panose="020B0609020204030204" charset="0"/>
                <a:sym typeface="+mn-ea"/>
              </a:rPr>
              <a:t>//指定读取过程中发生错误时，错误文件存放的目录</a:t>
            </a:r>
            <a:r>
              <a:rPr lang="zh-CN" b="0">
                <a:solidFill>
                  <a:srgbClr val="333333"/>
                </a:solidFill>
                <a:cs typeface="Consolas" panose="020B0609020204030204" charset="0"/>
              </a:rPr>
              <a:t>                .setBadFilesDir("/data/badfiles"); </a:t>
            </a:r>
            <a:r>
              <a:rPr lang="en-US" b="0">
                <a:solidFill>
                  <a:srgbClr val="333333"/>
                </a:solidFill>
                <a:latin typeface="Consolas" panose="020B0609020204030204" charset="0"/>
              </a:rPr>
              <a:t>           ......</a:t>
            </a:r>
            <a:r>
              <a:rPr lang="en-US" b="0">
                <a:solidFill>
                  <a:srgbClr val="333333"/>
                </a:solidFill>
                <a:latin typeface="Consolas" panose="020B0609020204030204" charset="0"/>
                <a:ea typeface="宋体" panose="02010600030101010101" pitchFamily="2" charset="-122"/>
              </a:rPr>
              <a:t> </a:t>
            </a:r>
            <a:endParaRPr lang="zh-CN" b="0">
              <a:solidFill>
                <a:srgbClr val="333333"/>
              </a:solidFill>
              <a:cs typeface="Consolas" panose="020B0609020204030204" charset="0"/>
            </a:endParaRPr>
          </a:p>
          <a:p>
            <a:pPr indent="0"/>
            <a:r>
              <a:rPr lang="zh-CN" altLang="en-US" sz="1600" b="1">
                <a:solidFill>
                  <a:srgbClr val="FF0000"/>
                </a:solidFill>
              </a:rPr>
              <a:t> </a:t>
            </a:r>
            <a:r>
              <a:rPr lang="zh-CN" sz="1600">
                <a:solidFill>
                  <a:srgbClr val="333333"/>
                </a:solidFill>
                <a:cs typeface="Consolas" panose="020B0609020204030204" charset="0"/>
                <a:sym typeface="+mn-ea"/>
              </a:rPr>
              <a:t>       </a:t>
            </a:r>
            <a:r>
              <a:rPr lang="zh-CN" sz="1600" b="1">
                <a:solidFill>
                  <a:srgbClr val="FF0000"/>
                </a:solidFill>
                <a:cs typeface="Consolas" panose="020B0609020204030204" charset="0"/>
                <a:sym typeface="+mn-ea"/>
              </a:rPr>
              <a:t>// 整合HDFS，创建保存数据的Bolt实例</a:t>
            </a:r>
            <a:r>
              <a:rPr lang="en-US" sz="1600" b="1">
                <a:solidFill>
                  <a:srgbClr val="FF0000"/>
                </a:solidFill>
                <a:latin typeface="Consolas" panose="020B0609020204030204" charset="0"/>
                <a:sym typeface="+mn-ea"/>
              </a:rPr>
              <a:t>       HdfsBolt reportBolt = new HdfsBolt()</a:t>
            </a:r>
            <a:endParaRPr lang="zh-CN" sz="1600" b="1">
              <a:solidFill>
                <a:srgbClr val="FF0000"/>
              </a:solidFill>
              <a:cs typeface="Consolas" panose="020B0609020204030204" charset="0"/>
              <a:sym typeface="+mn-ea"/>
            </a:endParaRPr>
          </a:p>
          <a:p>
            <a:pPr indent="0"/>
            <a:r>
              <a:rPr lang="zh-CN" sz="1600">
                <a:solidFill>
                  <a:srgbClr val="333333"/>
                </a:solidFill>
                <a:cs typeface="Consolas" panose="020B0609020204030204" charset="0"/>
                <a:sym typeface="+mn-ea"/>
              </a:rPr>
              <a:t>            .withFsUrl("hdfs://node1:9820")  //指定hdfs地址</a:t>
            </a:r>
            <a:r>
              <a:rPr lang="en-US" sz="1600">
                <a:solidFill>
                  <a:srgbClr val="333333"/>
                </a:solidFill>
                <a:latin typeface="Consolas" panose="020B0609020204030204" charset="0"/>
                <a:sym typeface="+mn-ea"/>
              </a:rPr>
              <a:t>            .withFileNameFormat(fileNameFormat)            .withRecordFormat(format)            .withRotationPolicy(rotationPolicy)            .withSyncPolicy(syncPolicy);</a:t>
            </a:r>
            <a:endParaRPr lang="zh-CN" sz="1600" b="0">
              <a:solidFill>
                <a:srgbClr val="333333"/>
              </a:solidFill>
              <a:cs typeface="Consolas" panose="020B0609020204030204" charset="0"/>
            </a:endParaRPr>
          </a:p>
          <a:p>
            <a:pPr indent="0"/>
            <a:r>
              <a:rPr lang="en-US" sz="1600">
                <a:solidFill>
                  <a:srgbClr val="333333"/>
                </a:solidFill>
                <a:latin typeface="Consolas" panose="020B0609020204030204" charset="0"/>
                <a:sym typeface="+mn-ea"/>
              </a:rPr>
              <a:t>	 ......    }}</a:t>
            </a:r>
            <a:r>
              <a:rPr lang="zh-CN" altLang="en-US" sz="1600" b="1">
                <a:solidFill>
                  <a:srgbClr val="FF0000"/>
                </a:solidFill>
              </a:rPr>
              <a:t> </a:t>
            </a:r>
            <a:endParaRPr lang="en-US" altLang="en-US" sz="1600" b="1">
              <a:solidFill>
                <a:srgbClr val="FF0000"/>
              </a:solidFill>
              <a:latin typeface="Consolas" panose="020B0609020204030204" charset="0"/>
              <a:cs typeface="Consolas" panose="020B0609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0" y="253365"/>
            <a:ext cx="21869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/>
              <a:t>（接上一页）</a:t>
            </a:r>
            <a:endParaRPr lang="zh-CN" altLang="en-US" sz="1600" b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4" name="图片 169" descr="5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003290" y="930910"/>
            <a:ext cx="3096260" cy="2513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495" y="15811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4.4.3	数据可视化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667385"/>
            <a:ext cx="85890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数据可视化，分本地和Web两种，这里以简单快捷实现为目的，介绍两种数据可视化方法。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1048385"/>
            <a:ext cx="55645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1) 基于matplotlib库的</a:t>
            </a:r>
            <a:r>
              <a:rPr lang="zh-CN" altLang="en-US" sz="1800" b="1">
                <a:solidFill>
                  <a:schemeClr val="accent1"/>
                </a:solidFill>
              </a:rPr>
              <a:t>本地</a:t>
            </a:r>
            <a:r>
              <a:rPr lang="zh-CN" altLang="en-US" b="1"/>
              <a:t>柱状图可视化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277495" y="1468120"/>
            <a:ext cx="8588375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import pymysql as mysql</a:t>
            </a:r>
            <a:endParaRPr lang="zh-CN" altLang="en-US"/>
          </a:p>
          <a:p>
            <a:r>
              <a:rPr lang="zh-CN" altLang="en-US"/>
              <a:t>import matplotlib.pyplot as plt</a:t>
            </a:r>
            <a:endParaRPr lang="zh-CN" altLang="en-US"/>
          </a:p>
          <a:p>
            <a:r>
              <a:rPr lang="zh-CN" altLang="en-US"/>
              <a:t>from pylab import mpl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# </a:t>
            </a:r>
            <a:r>
              <a:rPr lang="zh-CN" altLang="en-US"/>
              <a:t>查询数据表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words = list()  # 用于存储字词</a:t>
            </a:r>
            <a:endParaRPr lang="zh-CN" altLang="en-US"/>
          </a:p>
          <a:p>
            <a:r>
              <a:rPr lang="zh-CN" altLang="en-US"/>
              <a:t>amounts = list()  # 用于存储字词数量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mpl.rcParams['font.sans-serif'] = ['SimHei']  #设置中文字体环境</a:t>
            </a:r>
            <a:endParaRPr lang="zh-CN" altLang="en-US"/>
          </a:p>
          <a:p>
            <a:r>
              <a:rPr lang="zh-CN" altLang="en-US" sz="1800" b="1">
                <a:solidFill>
                  <a:schemeClr val="accent1"/>
                </a:solidFill>
              </a:rPr>
              <a:t>plt.bar(words, amounts, align='center')  # 创建柱状图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plt.title("《钢铁是怎样炼成的》一文中频次Top 20字词") # 设置标题</a:t>
            </a:r>
            <a:endParaRPr lang="zh-CN" altLang="en-US"/>
          </a:p>
          <a:p>
            <a:r>
              <a:rPr lang="zh-CN" altLang="en-US"/>
              <a:t>plt.ylabel('出现频次')  # 设置y轴文本标签</a:t>
            </a:r>
            <a:endParaRPr lang="zh-CN" altLang="en-US"/>
          </a:p>
          <a:p>
            <a:r>
              <a:rPr lang="zh-CN" altLang="en-US"/>
              <a:t>plt.xlabel('字词')  # 设置x轴文本标签</a:t>
            </a:r>
            <a:endParaRPr lang="zh-CN" altLang="en-US"/>
          </a:p>
          <a:p>
            <a:r>
              <a:rPr lang="zh-CN" altLang="en-US"/>
              <a:t>plt.grid(True, linestyle='-.')  #设置背景网格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plt.show()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4805" y="135255"/>
            <a:ext cx="5542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2</a:t>
            </a:r>
            <a:r>
              <a:rPr lang="zh-CN" altLang="en-US" b="1"/>
              <a:t>）基于pyecharts的</a:t>
            </a:r>
            <a:r>
              <a:rPr lang="zh-CN" altLang="en-US" sz="1800" b="1">
                <a:solidFill>
                  <a:schemeClr val="accent1"/>
                </a:solidFill>
              </a:rPr>
              <a:t>Web版</a:t>
            </a:r>
            <a:r>
              <a:rPr lang="zh-CN" altLang="en-US" b="1"/>
              <a:t>词云可视化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299720" y="518795"/>
            <a:ext cx="8543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pyecharts是一款将Python和Echarts相结合的数据可视化工具库。开发前，需要首先分别安装pyecharts和词云库wordcloud。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4805" y="1100455"/>
            <a:ext cx="8499475" cy="3999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from pyecharts.charts import WordCloud</a:t>
            </a:r>
            <a:endParaRPr lang="zh-CN" altLang="en-US"/>
          </a:p>
          <a:p>
            <a:r>
              <a:rPr lang="zh-CN" altLang="en-US"/>
              <a:t>from pyecharts.globals import SymbolType</a:t>
            </a:r>
            <a:endParaRPr lang="zh-CN" altLang="en-US"/>
          </a:p>
          <a:p>
            <a:r>
              <a:rPr lang="zh-CN" altLang="en-US"/>
              <a:t>import pyecharts.options as opts</a:t>
            </a:r>
            <a:endParaRPr lang="zh-CN" altLang="en-US"/>
          </a:p>
          <a:p>
            <a:r>
              <a:rPr lang="zh-CN" altLang="en-US"/>
              <a:t>import pymysql as mysql</a:t>
            </a:r>
            <a:endParaRPr lang="zh-CN" altLang="en-US"/>
          </a:p>
          <a:p>
            <a:endParaRPr lang="zh-CN" altLang="en-US"/>
          </a:p>
          <a:p>
            <a:r>
              <a:rPr lang="en-US" altLang="zh-CN">
                <a:sym typeface="+mn-ea"/>
              </a:rPr>
              <a:t># </a:t>
            </a:r>
            <a:r>
              <a:rPr lang="zh-CN" altLang="en-US">
                <a:sym typeface="+mn-ea"/>
              </a:rPr>
              <a:t>查询数据表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words = list()</a:t>
            </a:r>
            <a:endParaRPr lang="zh-CN" altLang="en-US"/>
          </a:p>
          <a:p>
            <a:r>
              <a:rPr lang="en-US" altLang="zh-CN"/>
              <a:t>......</a:t>
            </a:r>
            <a:r>
              <a:rPr lang="zh-CN" altLang="en-US"/>
              <a:t>    </a:t>
            </a:r>
            <a:endParaRPr lang="zh-CN" altLang="en-US"/>
          </a:p>
          <a:p>
            <a:r>
              <a:rPr lang="zh-CN" altLang="en-US" sz="1600" b="1">
                <a:solidFill>
                  <a:schemeClr val="accent1"/>
                </a:solidFill>
              </a:rPr>
              <a:t># 创建词云，保存为HTML格式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c = (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b="1"/>
              <a:t>WordCloud()</a:t>
            </a:r>
            <a:endParaRPr lang="zh-CN" altLang="en-US" b="1"/>
          </a:p>
          <a:p>
            <a:r>
              <a:rPr lang="zh-CN" altLang="en-US" b="1"/>
              <a:t>    .add("", words, word_size_range=[20, 100], shape=SymbolType.DIAMOND)</a:t>
            </a:r>
            <a:endParaRPr lang="zh-CN" altLang="en-US" b="1"/>
          </a:p>
          <a:p>
            <a:r>
              <a:rPr lang="zh-CN" altLang="en-US" b="1"/>
              <a:t>    .set_global_opts(title_opts=opts.TitleOpts(title='《钢铁是怎样炼成的》一文词云', title_textstyle_opts=opts.TextStyleOpts(font_size=23)), tooltip_opts=opts.TooltipOpts(is_show=True))</a:t>
            </a:r>
            <a:endParaRPr lang="zh-CN" altLang="en-US" b="1"/>
          </a:p>
          <a:p>
            <a:r>
              <a:rPr lang="zh-CN" altLang="en-US" b="1"/>
              <a:t>    .render("盘符:\\非中文路径\\index.html") # 按此格式设置生成后的文件名，及路径</a:t>
            </a:r>
            <a:endParaRPr lang="zh-CN" altLang="en-US" b="1"/>
          </a:p>
          <a:p>
            <a:r>
              <a:rPr lang="zh-CN" altLang="en-US"/>
              <a:t>)</a:t>
            </a:r>
            <a:endParaRPr lang="zh-CN" altLang="en-US"/>
          </a:p>
        </p:txBody>
      </p:sp>
      <p:pic>
        <p:nvPicPr>
          <p:cNvPr id="1186" name="图片 171" descr="6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900295" y="929958"/>
            <a:ext cx="407924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925"/>
            <a:ext cx="85890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4.5 基于HDFS+Storm+Redis整合项目</a:t>
            </a:r>
            <a:r>
              <a:rPr lang="zh-CN" altLang="en-US"/>
              <a:t>	</a:t>
            </a:r>
            <a:endParaRPr lang="zh-CN" altLang="en-US"/>
          </a:p>
          <a:p>
            <a:pPr algn="l">
              <a:buClrTx/>
              <a:buSzTx/>
              <a:buNone/>
            </a:pPr>
            <a:r>
              <a:rPr lang="zh-CN" altLang="en-US" sz="2000"/>
              <a:t>4.5.1	Storm+Redis整合技术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6235" y="105727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+mj-lt"/>
              <a:buNone/>
            </a:pPr>
            <a:r>
              <a:rPr lang="en-US" altLang="zh-CN" sz="1600" b="1"/>
              <a:t>1. </a:t>
            </a:r>
            <a:r>
              <a:rPr lang="zh-CN" altLang="en-US" sz="1600" b="1"/>
              <a:t>基于Redis的存储</a:t>
            </a:r>
            <a:endParaRPr lang="zh-CN" altLang="en-US" sz="1600" b="1"/>
          </a:p>
        </p:txBody>
      </p:sp>
      <p:sp>
        <p:nvSpPr>
          <p:cNvPr id="4" name="文本框 3"/>
          <p:cNvSpPr txBox="1"/>
          <p:nvPr/>
        </p:nvSpPr>
        <p:spPr>
          <a:xfrm>
            <a:off x="316865" y="1511300"/>
            <a:ext cx="8510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本节的案例项目以词频统计为例，采用RedisStoreBolt类，以及RedisStoreMapper接口，将统计结果保存到Redis中。创建后的项目结构如下：</a:t>
            </a:r>
            <a:endParaRPr lang="zh-CN" altLang="en-US"/>
          </a:p>
        </p:txBody>
      </p:sp>
      <p:pic>
        <p:nvPicPr>
          <p:cNvPr id="1187" name="图片 133" descr="10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56235" y="2129155"/>
            <a:ext cx="2903220" cy="2958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3775" y="2087880"/>
            <a:ext cx="533273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项目中各个类的功能如下：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(1)Spout类，继承于BaseRichSpout基类，用于配置数据源，给下游的Bolt发送数据；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(2)CounterBolt类，用于统计单词出现的次数；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(3)SetupRedisStoreMapper类，</a:t>
            </a:r>
            <a:r>
              <a:rPr lang="zh-CN" altLang="en-US" sz="1600" b="1">
                <a:solidFill>
                  <a:schemeClr val="accent1"/>
                </a:solidFill>
              </a:rPr>
              <a:t>实现RedisStoreMapper接口，进行Redis表结构、表类型、表名等信息的配置</a:t>
            </a:r>
            <a:r>
              <a:rPr lang="zh-CN" altLang="en-US"/>
              <a:t>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WordCountTopology主类，程序的执行入口，创建RedisStoreBolt类对象，</a:t>
            </a:r>
            <a:r>
              <a:rPr lang="zh-CN" altLang="en-US" sz="1600" b="1">
                <a:solidFill>
                  <a:schemeClr val="accent1"/>
                </a:solidFill>
              </a:rPr>
              <a:t>实现Redis+Storm整合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539115"/>
            <a:ext cx="8555355" cy="4584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SetupRedisStoreMapper implements RedisStoreMapper {</a:t>
            </a:r>
            <a:endParaRPr lang="zh-CN" altLang="en-US"/>
          </a:p>
          <a:p>
            <a:r>
              <a:rPr lang="zh-CN" altLang="en-US"/>
              <a:t>    private static final long serialVersionUID = 2538872152713105116L;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@Override</a:t>
            </a:r>
            <a:endParaRPr lang="zh-CN" altLang="en-US"/>
          </a:p>
          <a:p>
            <a:r>
              <a:rPr lang="zh-CN" altLang="en-US"/>
              <a:t>    public String </a:t>
            </a:r>
            <a:r>
              <a:rPr lang="zh-CN" altLang="en-US" sz="1800" b="1">
                <a:solidFill>
                  <a:srgbClr val="FF0000"/>
                </a:solidFill>
              </a:rPr>
              <a:t>getKeyFromTuple</a:t>
            </a:r>
            <a:r>
              <a:rPr lang="zh-CN" altLang="en-US"/>
              <a:t>(ITuple tuple) {</a:t>
            </a:r>
            <a:endParaRPr lang="zh-CN" altLang="en-US"/>
          </a:p>
          <a:p>
            <a:r>
              <a:rPr lang="zh-CN" altLang="en-US"/>
              <a:t>        return tuple.getStringByField("word");  // 配置redis表中的键名 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@Override</a:t>
            </a:r>
            <a:endParaRPr lang="zh-CN" altLang="en-US"/>
          </a:p>
          <a:p>
            <a:r>
              <a:rPr lang="zh-CN" altLang="en-US"/>
              <a:t>    public String </a:t>
            </a:r>
            <a:r>
              <a:rPr lang="zh-CN" altLang="en-US" sz="1800" b="1">
                <a:solidFill>
                  <a:srgbClr val="FF0000"/>
                </a:solidFill>
              </a:rPr>
              <a:t>getValueFromTuple</a:t>
            </a:r>
            <a:r>
              <a:rPr lang="zh-CN" altLang="en-US"/>
              <a:t>(ITuple tuple) {</a:t>
            </a:r>
            <a:endParaRPr lang="zh-CN" altLang="en-US"/>
          </a:p>
          <a:p>
            <a:r>
              <a:rPr lang="zh-CN" altLang="en-US"/>
              <a:t>        return tuple.getStringByField("count"); // 配置redis表中的值名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@Override</a:t>
            </a:r>
            <a:endParaRPr lang="zh-CN" altLang="en-US"/>
          </a:p>
          <a:p>
            <a:r>
              <a:rPr lang="zh-CN" altLang="en-US"/>
              <a:t>    public RedisDataTypeDescription </a:t>
            </a:r>
            <a:r>
              <a:rPr lang="zh-CN" altLang="en-US" sz="1800" b="1">
                <a:solidFill>
                  <a:srgbClr val="FF0000"/>
                </a:solidFill>
              </a:rPr>
              <a:t>getDataTypeDescription</a:t>
            </a:r>
            <a:r>
              <a:rPr lang="zh-CN" altLang="en-US"/>
              <a:t>() {</a:t>
            </a:r>
            <a:endParaRPr lang="zh-CN" altLang="en-US"/>
          </a:p>
          <a:p>
            <a:r>
              <a:rPr lang="zh-CN" altLang="en-US"/>
              <a:t>        // </a:t>
            </a:r>
            <a:r>
              <a:rPr lang="zh-CN" altLang="en-US" b="1"/>
              <a:t>配置Redis的映射表类型为HASH</a:t>
            </a:r>
            <a:r>
              <a:rPr lang="zh-CN" altLang="en-US"/>
              <a:t>，及表名count-result</a:t>
            </a:r>
            <a:endParaRPr lang="zh-CN" altLang="en-US"/>
          </a:p>
          <a:p>
            <a:r>
              <a:rPr lang="zh-CN" altLang="en-US"/>
              <a:t>        return new RedisDataTypeDescription(RedisDataTypeDescription.RedisDataType.HASH,</a:t>
            </a:r>
            <a:endParaRPr lang="zh-CN" altLang="en-US"/>
          </a:p>
          <a:p>
            <a:r>
              <a:rPr lang="zh-CN" altLang="en-US"/>
              <a:t>                                                                               "count-result");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4005" y="157480"/>
            <a:ext cx="50088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SetupRedisStoreMapper.java文件。</a:t>
            </a:r>
            <a:endParaRPr lang="zh-CN" altLang="en-US" sz="1600" b="1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197485"/>
            <a:ext cx="670814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App.java文件，项目的执行入口类，实现Redis + Storm的整合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1150" y="741045"/>
            <a:ext cx="85102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	</a:t>
            </a:r>
            <a:r>
              <a:rPr lang="zh-CN" altLang="en-US"/>
              <a:t>String host = "node3"; //指定Redis服务端所在的主机名</a:t>
            </a:r>
            <a:endParaRPr lang="zh-CN" altLang="en-US"/>
          </a:p>
          <a:p>
            <a:r>
              <a:rPr lang="zh-CN" altLang="en-US"/>
              <a:t>        int port = 6379; //指定Redis服务端的端口号</a:t>
            </a:r>
            <a:endParaRPr lang="zh-CN" altLang="en-US"/>
          </a:p>
          <a:p>
            <a:r>
              <a:rPr lang="zh-CN" altLang="en-US"/>
              <a:t>        /</a:t>
            </a:r>
            <a:r>
              <a:rPr lang="zh-CN" altLang="en-US" sz="1600" b="1">
                <a:solidFill>
                  <a:srgbClr val="FF0000"/>
                </a:solidFill>
              </a:rPr>
              <a:t>/创建Redis访问池对象，配置Redis相关参数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 JedisPoolConfig poolConfig = new JedisPoolConfig.Builder()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                                  .setHost(host)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					 </a:t>
            </a:r>
            <a:r>
              <a:rPr lang="zh-CN" altLang="en-US" sz="1600" b="1">
                <a:solidFill>
                  <a:srgbClr val="FF0000"/>
                </a:solidFill>
              </a:rPr>
              <a:t>.setPort(port).build();</a:t>
            </a:r>
            <a:endParaRPr lang="zh-CN" altLang="en-US"/>
          </a:p>
          <a:p>
            <a:r>
              <a:rPr lang="zh-CN" altLang="en-US"/>
              <a:t>        Spout spout = new Spout();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        SetupRedisStoreMapper storeMapper = new SetupRedisStoreMapper();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// 整合Redis，实现数据的保存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RedisStoreBolt storeBolt = new RedisStoreBolt(poolConfig, storeMapper);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        TopologyBuilder builder = new TopologyBuilder();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// 接收上游CounterBolt发送过来的数据，保存到Redis中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        builder.setBolt("store-bolt", </a:t>
            </a:r>
            <a:r>
              <a:rPr lang="zh-CN" altLang="en-US" sz="1600" b="1">
                <a:solidFill>
                  <a:srgbClr val="FF0000"/>
                </a:solidFill>
              </a:rPr>
              <a:t>storeBolt</a:t>
            </a:r>
            <a:r>
              <a:rPr lang="zh-CN" altLang="en-US"/>
              <a:t>, 1).shuffleGrouping("count-bolt");</a:t>
            </a:r>
            <a:endParaRPr lang="zh-CN" altLang="en-US"/>
          </a:p>
          <a:p>
            <a:r>
              <a:rPr lang="en-US" altLang="zh-CN"/>
              <a:t>	......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79095" y="4627245"/>
            <a:ext cx="77851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扩展知识：还可以使用Redis进行消息内容的过滤，感兴趣的同学可查看书中</a:t>
            </a:r>
            <a:r>
              <a:rPr lang="en-US" altLang="zh-CN"/>
              <a:t>4.5.1.2</a:t>
            </a:r>
            <a:r>
              <a:rPr lang="zh-CN" altLang="en-US"/>
              <a:t>节内容。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06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4.5.2	实现HDFS+Storm+Redis的整合</a:t>
            </a:r>
            <a:r>
              <a:rPr lang="zh-CN" altLang="en-US"/>
              <a:t>		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6070" y="746760"/>
            <a:ext cx="8532495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本节项目是4.4节项目与4.5.1节项目的整合，运行在集群模式下。区别于4.4节项目的是：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(1)使用Storm+Redis整合，将统计结果保存到Redis;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(2)利用Redis的键值对的特性，避免重复数据的存储；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(3)采用Python访问Redis;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最后实现统计结果的可视化分析。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6070" y="249237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8" name="图片 183" descr="11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711960" y="2492375"/>
            <a:ext cx="2513965" cy="2606675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5158105" y="1965325"/>
            <a:ext cx="2892425" cy="12128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项目中各个类的功能已经在4.4节项目与4.5.1节项目中有过描述，因此不再赘述。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2090"/>
            <a:ext cx="858901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在WordCountTopology类中</a:t>
            </a:r>
            <a:r>
              <a:rPr lang="zh-CN" altLang="en-US" sz="1600" b="1">
                <a:sym typeface="+mn-ea"/>
              </a:rPr>
              <a:t>实现</a:t>
            </a:r>
            <a:r>
              <a:rPr lang="zh-CN" altLang="en-US" sz="1600" b="1"/>
              <a:t>HDFS+Storm+Redis的整合</a:t>
            </a:r>
            <a:r>
              <a:rPr lang="zh-CN" altLang="en-US" sz="1000" b="1"/>
              <a:t>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1955" y="560705"/>
            <a:ext cx="85890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 sz="1600" b="1">
                <a:solidFill>
                  <a:srgbClr val="FF0000"/>
                </a:solidFill>
              </a:rPr>
              <a:t>HdfsSpout spout = new  HdfsSpout()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.withOutputFields(TextFileReader.defaultFields)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.setReaderType("text").setHdfsUri("hdfs://node1:9820")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.setSourceDir("/data/in").setArchiveDir("/data/done")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.setBadFilesDir("/data/badfiles");  // 创建整合HDFS的spout实例</a:t>
            </a:r>
            <a:endParaRPr lang="zh-CN" altLang="en-US" sz="1600" b="1">
              <a:solidFill>
                <a:srgbClr val="FF0000"/>
              </a:solidFill>
            </a:endParaRPr>
          </a:p>
          <a:p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builder.setSpout("hdfs-spout", spout, 1);  // 配置spout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// 整合Redis</a:t>
            </a:r>
            <a:endParaRPr lang="zh-CN" altLang="en-US"/>
          </a:p>
          <a:p>
            <a:r>
              <a:rPr lang="zh-CN" altLang="en-US"/>
              <a:t>String host = "node3";</a:t>
            </a:r>
            <a:endParaRPr lang="zh-CN" altLang="en-US"/>
          </a:p>
          <a:p>
            <a:r>
              <a:rPr lang="zh-CN" altLang="en-US"/>
              <a:t>int port = 6379;</a:t>
            </a:r>
            <a:endParaRPr lang="zh-CN" altLang="en-US"/>
          </a:p>
          <a:p>
            <a:r>
              <a:rPr lang="zh-CN" altLang="en-US" sz="1600" b="1">
                <a:solidFill>
                  <a:srgbClr val="FF0000"/>
                </a:solidFill>
              </a:rPr>
              <a:t>JedisPoolConfig poolConfig = new JedisPoolConfig.Builder().setHost(host)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.setPort(port).build();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SetupRedisStoreMapper storeMapper = new SetupRedisStoreMapper();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RedisStoreBolt storeBolt = new RedisStoreBolt(poolConfig, storeMapper);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// 配置与Redis关联的Bolt，上游为count bolt</a:t>
            </a:r>
            <a:endParaRPr lang="zh-CN" altLang="en-US"/>
          </a:p>
          <a:p>
            <a:r>
              <a:rPr lang="zh-CN" altLang="en-US"/>
              <a:t>builder.setBolt("bolt-store", storeBolt, 1).globalGrouping("bolt-count");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700"/>
            <a:ext cx="8589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4.6 基于Flume+Kafka+Storm+Redis整合的项目</a:t>
            </a:r>
            <a:r>
              <a:rPr lang="zh-CN" altLang="en-US" sz="2000"/>
              <a:t>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99795"/>
            <a:ext cx="8589010" cy="373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本节项目的特点是，在集群模式下：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(1)通过Flume+Kafka整合，采集数据到Kafka；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</a:t>
            </a:r>
            <a:r>
              <a:rPr lang="zh-CN" altLang="en-US" sz="1600" b="1">
                <a:solidFill>
                  <a:schemeClr val="accent1"/>
                </a:solidFill>
              </a:rPr>
              <a:t>通过Kafka Spout来从Kafka中获取数据</a:t>
            </a:r>
            <a:r>
              <a:rPr lang="zh-CN" altLang="en-US"/>
              <a:t>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(3)通过Redis Bolt将分析后的数据存于Redis中；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(4)最后通过Django + Reids，实现数据的</a:t>
            </a:r>
            <a:r>
              <a:rPr lang="zh-CN" altLang="en-US" sz="1600" b="1">
                <a:solidFill>
                  <a:schemeClr val="accent1"/>
                </a:solidFill>
              </a:rPr>
              <a:t>实时</a:t>
            </a:r>
            <a:r>
              <a:rPr lang="zh-CN" altLang="en-US"/>
              <a:t>动态/</a:t>
            </a:r>
            <a:r>
              <a:rPr lang="zh-CN" altLang="en-US" sz="1600" b="1">
                <a:solidFill>
                  <a:schemeClr val="accent1"/>
                </a:solidFill>
              </a:rPr>
              <a:t>离线</a:t>
            </a:r>
            <a:r>
              <a:rPr lang="zh-CN" altLang="en-US"/>
              <a:t>静态两种可视化分析。</a:t>
            </a:r>
            <a:endParaRPr lang="zh-CN" altLang="en-US"/>
          </a:p>
          <a:p>
            <a:pPr fontAlgn="auto">
              <a:lnSpc>
                <a:spcPts val="2580"/>
              </a:lnSpc>
            </a:pPr>
            <a:endParaRPr lang="zh-CN" altLang="en-US"/>
          </a:p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本节用两个项目来分别实现数据的实时动态/离线静态可视化分析：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</a:t>
            </a:r>
            <a:r>
              <a:rPr lang="zh-CN" altLang="en-US" sz="1600" b="1">
                <a:solidFill>
                  <a:schemeClr val="accent1"/>
                </a:solidFill>
              </a:rPr>
              <a:t>kafka-storm-redis-one</a:t>
            </a:r>
            <a:r>
              <a:rPr lang="zh-CN" altLang="en-US"/>
              <a:t>项目：对实时采集的日志数据进行分析处理，从17种商品数据中获取某一类商品的实时销售数据，并实时动态地可视化数据的销售走势；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</a:t>
            </a:r>
            <a:r>
              <a:rPr lang="zh-CN" altLang="en-US" sz="1600" b="1">
                <a:solidFill>
                  <a:schemeClr val="accent1"/>
                </a:solidFill>
              </a:rPr>
              <a:t>kafka-storm-redis-all</a:t>
            </a:r>
            <a:r>
              <a:rPr lang="zh-CN" altLang="en-US"/>
              <a:t>项目：对促销期内的17种商品的销售数据进行分类汇总，并离线静态可视化对比17种商品的销售情况。</a:t>
            </a:r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66700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4.6.1	kafka-storm-redis-one项目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2105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206" name="图片 191" descr="13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79730" y="1127760"/>
            <a:ext cx="2911475" cy="34677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6005" y="1011555"/>
            <a:ext cx="5270500" cy="240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项目中的各java文件作用依次如下：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(1)App.java：项目的执行入口文件，负责Topology的配置与搭建；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(2)OrdersInfo.java：商品信息实体类；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(3)PickDataBolt.java：负责从采集的17种商品数据中，筛选出连衣裙的商品数据；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(4)SetupRedisStoreMapper.java：负责将获取的连衣裙商品数据映射为Redis数据结构。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270510"/>
            <a:ext cx="5384800" cy="240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2580"/>
              </a:lnSpc>
            </a:pPr>
            <a:r>
              <a:rPr lang="zh-CN" altLang="en-US"/>
              <a:t>Storm将集群中的节点分为两种类型：</a:t>
            </a:r>
            <a:endParaRPr lang="zh-CN" altLang="en-US"/>
          </a:p>
          <a:p>
            <a:pPr marL="285750" indent="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Nimbus</a:t>
            </a:r>
            <a:r>
              <a:rPr lang="zh-CN" altLang="en-US"/>
              <a:t>（主节点）：</a:t>
            </a:r>
            <a:r>
              <a:rPr lang="zh-CN" altLang="en-US">
                <a:sym typeface="+mn-ea"/>
              </a:rPr>
              <a:t>负责在Supervisor间分发数据，分配任务和监视故障。</a:t>
            </a:r>
            <a:endParaRPr lang="zh-CN" altLang="en-US"/>
          </a:p>
          <a:p>
            <a:pPr marL="285750" indent="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Supervisor</a:t>
            </a:r>
            <a:r>
              <a:rPr lang="zh-CN" altLang="en-US"/>
              <a:t>（工作节点）：</a:t>
            </a:r>
            <a:r>
              <a:rPr lang="zh-CN" altLang="en-US">
                <a:sym typeface="+mn-ea"/>
              </a:rPr>
              <a:t>管理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Worker</a:t>
            </a:r>
            <a:r>
              <a:rPr lang="zh-CN" altLang="en-US">
                <a:sym typeface="+mn-ea"/>
              </a:rPr>
              <a:t>（工作进程），完成由Nimbus分配的任务。Worker不会亲自运行任务，而是创建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Executor</a:t>
            </a:r>
            <a:r>
              <a:rPr lang="zh-CN" altLang="en-US">
                <a:sym typeface="+mn-ea"/>
              </a:rPr>
              <a:t>（执行者），由Executor执行指定的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Task</a:t>
            </a:r>
            <a:r>
              <a:rPr lang="zh-CN" altLang="en-US">
                <a:sym typeface="+mn-ea"/>
              </a:rPr>
              <a:t>（任务）组件，Executor和Task属于线程级别的运行组件。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22275" y="2932430"/>
          <a:ext cx="5207635" cy="1079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395"/>
                <a:gridCol w="1050925"/>
                <a:gridCol w="3663315"/>
              </a:tblGrid>
              <a:tr h="431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组件名称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描述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Executor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执行者只是工作进程产生的单个线程。执行者可以运行一个或多个Task组件（任务）。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Task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任务组件，执行实际的数据处理。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18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92240" y="2275205"/>
            <a:ext cx="1778000" cy="2565400"/>
          </a:xfrm>
          <a:prstGeom prst="rect">
            <a:avLst/>
          </a:prstGeom>
          <a:ln>
            <a:noFill/>
          </a:ln>
        </p:spPr>
      </p:pic>
      <p:sp>
        <p:nvSpPr>
          <p:cNvPr id="5" name="云形标注 4"/>
          <p:cNvSpPr/>
          <p:nvPr/>
        </p:nvSpPr>
        <p:spPr>
          <a:xfrm>
            <a:off x="6492240" y="270510"/>
            <a:ext cx="2458720" cy="1370330"/>
          </a:xfrm>
          <a:prstGeom prst="cloudCallout">
            <a:avLst>
              <a:gd name="adj1" fmla="val -14385"/>
              <a:gd name="adj2" fmla="val 1063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Supervisor、Worker、Executor、Task，四者之间的关系</a:t>
            </a:r>
            <a:endParaRPr lang="zh-CN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7495" y="197485"/>
            <a:ext cx="637984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App.java文件通过Kafka Spout来从Kafka中获取数据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658495"/>
            <a:ext cx="855472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......</a:t>
            </a:r>
            <a:endParaRPr lang="zh-CN" altLang="en-US">
              <a:sym typeface="+mn-ea"/>
            </a:endParaRPr>
          </a:p>
          <a:p>
            <a:r>
              <a:rPr lang="zh-CN" altLang="en-US" b="1">
                <a:sym typeface="+mn-ea"/>
              </a:rPr>
              <a:t>// </a:t>
            </a:r>
            <a:r>
              <a:rPr lang="zh-CN" altLang="en-US" sz="1600" b="1">
                <a:sym typeface="+mn-ea"/>
              </a:rPr>
              <a:t>指定kafka集群节点及端口</a:t>
            </a:r>
            <a:r>
              <a:rPr lang="zh-CN" altLang="en-US" sz="1600" b="1"/>
              <a:t> </a:t>
            </a:r>
            <a:r>
              <a:rPr lang="zh-CN" altLang="en-US" sz="1600"/>
              <a:t>  </a:t>
            </a:r>
            <a:r>
              <a:rPr lang="zh-CN" altLang="en-US"/>
              <a:t>     </a:t>
            </a:r>
            <a:endParaRPr lang="zh-CN" altLang="en-US"/>
          </a:p>
          <a:p>
            <a:r>
              <a:rPr lang="zh-CN" altLang="en-US"/>
              <a:t>final String brokerUrl = "node1:9092,node2:9092,node3:9092"; </a:t>
            </a:r>
            <a:endParaRPr lang="zh-CN" altLang="en-US"/>
          </a:p>
          <a:p>
            <a:r>
              <a:rPr lang="zh-CN" altLang="en-US"/>
              <a:t>final String TOPIC_STREAM = "test_stream"; // 指定Spout接收kafka数据的数据流名称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// </a:t>
            </a:r>
            <a:r>
              <a:rPr lang="zh-CN" altLang="en-US" sz="1600" b="1"/>
              <a:t>配置接收kafka数据的Storm tuple转换器对象</a:t>
            </a:r>
            <a:r>
              <a:rPr lang="zh-CN" altLang="en-US"/>
              <a:t>，tuple数据的数据结构，</a:t>
            </a:r>
            <a:endParaRPr lang="zh-CN" altLang="en-US"/>
          </a:p>
          <a:p>
            <a:r>
              <a:rPr lang="zh-CN" altLang="en-US"/>
              <a:t>// 由"key", "value"组成，并指定数据流名称</a:t>
            </a:r>
            <a:endParaRPr lang="zh-CN" altLang="en-US"/>
          </a:p>
          <a:p>
            <a:r>
              <a:rPr lang="zh-CN" altLang="en-US" sz="1600" b="1">
                <a:solidFill>
                  <a:srgbClr val="FF0000"/>
                </a:solidFill>
              </a:rPr>
              <a:t>ByTopicRecordTranslator&lt;String, String&gt; trans = new ByTopicRecordTranslator&lt;&gt;(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      (r) -&gt; new Values(r.key(), r.value()), 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	</a:t>
            </a:r>
            <a:r>
              <a:rPr lang="zh-CN" altLang="en-US" sz="1600" b="1">
                <a:solidFill>
                  <a:srgbClr val="FF0000"/>
                </a:solidFill>
              </a:rPr>
              <a:t>new Fields("key", "value"), TOPIC_STREAM);</a:t>
            </a:r>
            <a:endParaRPr lang="zh-CN" altLang="en-US" sz="1600" b="1">
              <a:solidFill>
                <a:srgbClr val="FF0000"/>
              </a:solidFill>
            </a:endParaRPr>
          </a:p>
          <a:p>
            <a:endParaRPr lang="zh-CN" altLang="en-US"/>
          </a:p>
          <a:p>
            <a:r>
              <a:rPr lang="zh-CN" altLang="en-US"/>
              <a:t>// </a:t>
            </a:r>
            <a:r>
              <a:rPr lang="zh-CN" altLang="en-US" sz="1600" b="1"/>
              <a:t>设置Spout接收数据失败时，回退重试的相关参数</a:t>
            </a:r>
            <a:r>
              <a:rPr lang="zh-CN" altLang="en-US"/>
              <a:t>，依次是：首次回退延迟时间、</a:t>
            </a:r>
            <a:endParaRPr lang="zh-CN" altLang="en-US"/>
          </a:p>
          <a:p>
            <a:r>
              <a:rPr lang="zh-CN" altLang="en-US"/>
              <a:t>// 回退频次间隔时间、最大重试次数、重试时最长等待时间</a:t>
            </a:r>
            <a:endParaRPr lang="zh-CN" altLang="en-US"/>
          </a:p>
          <a:p>
            <a:r>
              <a:rPr lang="zh-CN" altLang="en-US" sz="1600" b="1">
                <a:solidFill>
                  <a:srgbClr val="FF0000"/>
                </a:solidFill>
              </a:rPr>
              <a:t>KafkaSpoutRetryService ksrs = new KafkaSpoutRetryExponentialBackoff(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	</a:t>
            </a:r>
            <a:r>
              <a:rPr lang="zh-CN" altLang="en-US" sz="1600" b="1">
                <a:solidFill>
                  <a:srgbClr val="FF0000"/>
                </a:solidFill>
              </a:rPr>
              <a:t>TimeInterval.microSeconds(500),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	</a:t>
            </a:r>
            <a:r>
              <a:rPr lang="zh-CN" altLang="en-US" sz="1600" b="1">
                <a:solidFill>
                  <a:srgbClr val="FF0000"/>
                </a:solidFill>
              </a:rPr>
              <a:t>TimeInterval.milliSeconds(2), 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en-US" altLang="zh-CN" sz="1600" b="1">
                <a:solidFill>
                  <a:srgbClr val="FF0000"/>
                </a:solidFill>
              </a:rPr>
              <a:t>		</a:t>
            </a:r>
            <a:r>
              <a:rPr lang="zh-CN" altLang="en-US" sz="1600" b="1">
                <a:solidFill>
                  <a:srgbClr val="FF0000"/>
                </a:solidFill>
              </a:rPr>
              <a:t>Integer.MAX_VALUE, TimeInterval.seconds(10));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4694555"/>
            <a:ext cx="21869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7495" y="208280"/>
            <a:ext cx="63798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zh-CN" altLang="en-US" sz="1600"/>
              <a:t>接上一页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277495" y="734060"/>
            <a:ext cx="85547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// 创建Spout，整合kafka和Storm</a:t>
            </a:r>
            <a:endParaRPr lang="zh-CN" altLang="en-US" sz="1600" b="1"/>
          </a:p>
          <a:p>
            <a:r>
              <a:rPr lang="zh-CN" altLang="en-US" sz="1600" b="1">
                <a:solidFill>
                  <a:srgbClr val="FF0000"/>
                </a:solidFill>
              </a:rPr>
              <a:t>KafkaSpoutConfig&lt;String, String&gt; spoutConfig = KafkaSpoutConfig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// 第二个参数，</a:t>
            </a:r>
            <a:r>
              <a:rPr lang="zh-CN" altLang="en-US" sz="1600" b="1"/>
              <a:t>必须与Kafka的当前Topic名相同</a:t>
            </a:r>
            <a:endParaRPr lang="zh-CN" altLang="en-US" sz="1600" b="1"/>
          </a:p>
          <a:p>
            <a:r>
              <a:rPr lang="zh-CN" altLang="en-US" sz="1600" b="1">
                <a:solidFill>
                  <a:srgbClr val="FF0000"/>
                </a:solidFill>
              </a:rPr>
              <a:t>.builder(brokerUrl, new String[] { "kafka_test" })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// </a:t>
            </a:r>
            <a:r>
              <a:rPr lang="zh-CN" altLang="en-US" sz="1600" b="1"/>
              <a:t>设置kafka角色，为数据消费者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.setProp(ConsumerConfig.GROUP_ID_CONFIG, "Consumer").setRetry(ksrs)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.setRecordTranslator(trans)</a:t>
            </a:r>
            <a:endParaRPr lang="zh-CN" altLang="en-US"/>
          </a:p>
          <a:p>
            <a:r>
              <a:rPr lang="zh-CN" altLang="en-US"/>
              <a:t>// 设置获取数据的频率时长，并将采样策略设置为EARLIEST，</a:t>
            </a:r>
            <a:endParaRPr lang="zh-CN" altLang="en-US"/>
          </a:p>
          <a:p>
            <a:r>
              <a:rPr lang="zh-CN" altLang="en-US"/>
              <a:t>// 从kafka的partition中的第一个offset开始采集数据</a:t>
            </a:r>
            <a:endParaRPr lang="zh-CN" altLang="en-US"/>
          </a:p>
          <a:p>
            <a:r>
              <a:rPr lang="zh-CN" altLang="en-US"/>
              <a:t>.setOffsetCommitPeriodMs(10_000)</a:t>
            </a:r>
            <a:endParaRPr lang="zh-CN" altLang="en-US"/>
          </a:p>
          <a:p>
            <a:r>
              <a:rPr lang="zh-CN" altLang="en-US"/>
              <a:t>.setFirstPollOffsetStrategy(FirstPollOffsetStrategy.EARLIEST)</a:t>
            </a:r>
            <a:endParaRPr lang="zh-CN" altLang="en-US"/>
          </a:p>
          <a:p>
            <a:r>
              <a:rPr lang="zh-CN" altLang="en-US"/>
              <a:t>.setMaxUncommittedOffsets(250).build(); // 设置一次批量采样偏移量的最高上限</a:t>
            </a:r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2034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/>
              <a:t>操作部分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294640" y="588645"/>
            <a:ext cx="8555355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fontAlgn="auto">
              <a:lnSpc>
                <a:spcPts val="2580"/>
              </a:lnSpc>
              <a:buFont typeface="+mj-ea"/>
              <a:buAutoNum type="circleNumDbPlain"/>
            </a:pPr>
            <a:r>
              <a:rPr lang="zh-CN" altLang="en-US">
                <a:sym typeface="+mn-ea"/>
              </a:rPr>
              <a:t>操作前，启动好ZooKeeper集群+Storm集群+Kafka集群+Redis服务端，并确认Kafka集群的Topic清单中是否存在名称为“kafka_test”的Topic，</a:t>
            </a:r>
            <a:endParaRPr lang="zh-CN" altLang="en-US"/>
          </a:p>
          <a:p>
            <a:pPr marL="342900" indent="-342900" fontAlgn="auto">
              <a:lnSpc>
                <a:spcPts val="2580"/>
              </a:lnSpc>
              <a:buFont typeface="+mj-ea"/>
              <a:buAutoNum type="circleNumDbPlain"/>
            </a:pPr>
            <a:r>
              <a:rPr lang="zh-CN" altLang="en-US"/>
              <a:t>在主节点node1上，运行编写好的Flume脚本文件。</a:t>
            </a:r>
            <a:endParaRPr lang="zh-CN" altLang="en-US"/>
          </a:p>
          <a:p>
            <a:pPr marL="342900" indent="-342900" fontAlgn="auto">
              <a:lnSpc>
                <a:spcPts val="2580"/>
              </a:lnSpc>
              <a:buFont typeface="+mj-ea"/>
              <a:buAutoNum type="circleNumDbPlain" startAt="3"/>
            </a:pPr>
            <a:r>
              <a:rPr lang="zh-CN" altLang="en-US"/>
              <a:t>另开一个主节点node1的连接窗口，运行模拟日志生成程序。</a:t>
            </a:r>
            <a:endParaRPr lang="zh-CN" altLang="en-US"/>
          </a:p>
          <a:p>
            <a:pPr marL="342900" indent="-342900" fontAlgn="auto">
              <a:lnSpc>
                <a:spcPts val="2580"/>
              </a:lnSpc>
              <a:buFont typeface="+mj-ea"/>
              <a:buAutoNum type="circleNumDbPlain" startAt="4"/>
            </a:pPr>
            <a:r>
              <a:rPr lang="zh-CN" altLang="en-US"/>
              <a:t>再开一个主节点node1的连接窗口，提交本节项目的jar文件到Storm集群。</a:t>
            </a:r>
            <a:endParaRPr lang="zh-CN" altLang="en-US"/>
          </a:p>
          <a:p>
            <a:pPr marL="342900" indent="-342900" fontAlgn="auto">
              <a:lnSpc>
                <a:spcPts val="2580"/>
              </a:lnSpc>
              <a:buFont typeface="+mj-ea"/>
              <a:buAutoNum type="circleNumDbPlain" startAt="4"/>
            </a:pPr>
            <a:r>
              <a:rPr lang="zh-CN" altLang="en-US"/>
              <a:t>产生结果数据后，进行可视化处理。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6860" y="2752725"/>
            <a:ext cx="67544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buClrTx/>
              <a:buSzTx/>
              <a:buFont typeface="Arial" panose="020B0604020202020204" pitchFamily="34" charset="0"/>
            </a:pPr>
            <a:r>
              <a:rPr lang="zh-CN" altLang="en-US" sz="1800"/>
              <a:t>数据实时动态可视化</a:t>
            </a:r>
            <a:r>
              <a:rPr lang="en-US" altLang="zh-CN" sz="1800"/>
              <a:t>-----</a:t>
            </a:r>
            <a:r>
              <a:rPr lang="zh-CN" altLang="en-US" sz="1800"/>
              <a:t>基于</a:t>
            </a:r>
            <a:r>
              <a:rPr lang="zh-CN" altLang="en-US" sz="1800">
                <a:sym typeface="+mn-ea"/>
              </a:rPr>
              <a:t>Django框架的</a:t>
            </a:r>
            <a:r>
              <a:rPr lang="en-US" altLang="zh-CN" sz="1800">
                <a:sym typeface="+mn-ea"/>
              </a:rPr>
              <a:t>Web</a:t>
            </a:r>
            <a:r>
              <a:rPr lang="zh-CN" altLang="en-US" sz="1800">
                <a:sym typeface="+mn-ea"/>
              </a:rPr>
              <a:t>可视化技术</a:t>
            </a:r>
            <a:endParaRPr lang="zh-CN" altLang="en-US" sz="1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095" y="327406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/>
              <a:t>安装Django框架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6860" y="3681095"/>
            <a:ext cx="85731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pip install django -i https://pypi.tuna.tsinghua.edu.cn/simple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9095" y="4163060"/>
            <a:ext cx="61652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2"/>
            </a:pPr>
            <a:r>
              <a:rPr lang="zh-CN" altLang="en-US"/>
              <a:t>创建Django项目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4640" y="4650740"/>
            <a:ext cx="57689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django-admin startproject webpyecharts</a:t>
            </a:r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59715"/>
            <a:ext cx="502094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3"/>
            </a:pPr>
            <a:r>
              <a:rPr lang="zh-CN" altLang="en-US"/>
              <a:t>创建项目的新应用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747395"/>
            <a:ext cx="56661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python manage.py startapp show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120586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4"/>
            </a:pPr>
            <a:r>
              <a:rPr lang="zh-CN" altLang="en-US"/>
              <a:t>安装rest_framework模块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495" y="1698625"/>
            <a:ext cx="85890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pip install djangorestframework -i https://pypi.tuna.tsinghua.edu.cn/simple/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130" y="2094865"/>
            <a:ext cx="8588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5"/>
            </a:pPr>
            <a:r>
              <a:rPr lang="zh-CN" altLang="en-US"/>
              <a:t>在项目的settings.py文件的“INSTALLED_APPS”列表中，添加刚刚创建的应用，以及“rest_framework”模块</a:t>
            </a:r>
            <a:endParaRPr lang="zh-CN" altLang="en-US"/>
          </a:p>
        </p:txBody>
      </p:sp>
      <p:pic>
        <p:nvPicPr>
          <p:cNvPr id="1213" name="图片 198" descr="140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59753" y="2727643"/>
            <a:ext cx="3267075" cy="19767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282575"/>
            <a:ext cx="85782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6"/>
            </a:pPr>
            <a:r>
              <a:rPr lang="zh-CN" altLang="en-US"/>
              <a:t>在settings.py文件中进行Redis的连接配置。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1940" y="632460"/>
            <a:ext cx="857885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CACHES = {</a:t>
            </a:r>
            <a:endParaRPr lang="zh-CN" altLang="en-US"/>
          </a:p>
          <a:p>
            <a:r>
              <a:rPr lang="zh-CN" altLang="en-US"/>
              <a:t>    'default': { # 默认存储信息，在0号库</a:t>
            </a:r>
            <a:endParaRPr lang="zh-CN" altLang="en-US"/>
          </a:p>
          <a:p>
            <a:r>
              <a:rPr lang="zh-CN" altLang="en-US"/>
              <a:t>        'BACKEND': 'django_redis.cache.RedisCache',</a:t>
            </a:r>
            <a:endParaRPr lang="zh-CN" altLang="en-US"/>
          </a:p>
          <a:p>
            <a:r>
              <a:rPr lang="zh-CN" altLang="en-US"/>
              <a:t>        'LOCATION': 'redis://node3:6379/0',</a:t>
            </a:r>
            <a:endParaRPr lang="zh-CN" altLang="en-US"/>
          </a:p>
          <a:p>
            <a:r>
              <a:rPr lang="zh-CN" altLang="en-US"/>
              <a:t>        'OPTIONS': {</a:t>
            </a:r>
            <a:endParaRPr lang="zh-CN" altLang="en-US"/>
          </a:p>
          <a:p>
            <a:r>
              <a:rPr lang="zh-CN" altLang="en-US"/>
              <a:t>            'CLIENT_CLASS': 'django_redis.client.DefaultClient',</a:t>
            </a:r>
            <a:endParaRPr lang="zh-CN" altLang="en-US"/>
          </a:p>
          <a:p>
            <a:r>
              <a:rPr lang="zh-CN" altLang="en-US"/>
              <a:t>            'CONNECTION_POOL_KWARGS': {'max_connections': 100},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  <a:p>
            <a:r>
              <a:rPr lang="zh-CN" altLang="en-US"/>
              <a:t>    },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48285"/>
            <a:ext cx="49980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7"/>
            </a:pPr>
            <a:r>
              <a:rPr lang="zh-CN" altLang="en-US"/>
              <a:t>“show”应用目录下的views.py文件，处理数据请求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6860" y="640080"/>
            <a:ext cx="861123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# 定义函数，创建折线图</a:t>
            </a:r>
            <a:endParaRPr lang="zh-CN" altLang="en-US"/>
          </a:p>
          <a:p>
            <a:r>
              <a:rPr lang="zh-CN" altLang="en-US"/>
              <a:t>def </a:t>
            </a:r>
            <a:r>
              <a:rPr lang="zh-CN" altLang="en-US" sz="1600" b="1"/>
              <a:t>line_base</a:t>
            </a:r>
            <a:r>
              <a:rPr lang="zh-CN" altLang="en-US"/>
              <a:t>():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    </a:t>
            </a:r>
            <a:r>
              <a:rPr lang="zh-CN" altLang="en-US" sz="1600" b="1"/>
              <a:t>time_list = list() # 用于存储每次交易的时间</a:t>
            </a:r>
            <a:endParaRPr lang="zh-CN" altLang="en-US" sz="1600" b="1"/>
          </a:p>
          <a:p>
            <a:r>
              <a:rPr lang="zh-CN" altLang="en-US" sz="1600" b="1"/>
              <a:t>    pay_list = list() # 用于存储每次交易的交易额</a:t>
            </a:r>
            <a:endParaRPr lang="zh-CN" altLang="en-US" sz="1600" b="1"/>
          </a:p>
          <a:p>
            <a:r>
              <a:rPr lang="zh-CN" altLang="en-US"/>
              <a:t>    </a:t>
            </a:r>
            <a:r>
              <a:rPr lang="en-US" altLang="zh-CN"/>
              <a:t># </a:t>
            </a:r>
            <a:r>
              <a:rPr lang="zh-CN" altLang="en-US"/>
              <a:t>从</a:t>
            </a:r>
            <a:r>
              <a:rPr lang="en-US" altLang="zh-CN"/>
              <a:t>Redis</a:t>
            </a:r>
            <a:r>
              <a:rPr lang="zh-CN" altLang="en-US"/>
              <a:t>中读取数据</a:t>
            </a:r>
            <a:endParaRPr lang="zh-CN" altLang="en-US"/>
          </a:p>
          <a:p>
            <a:r>
              <a:rPr lang="en-US" altLang="zh-CN"/>
              <a:t>    ......</a:t>
            </a:r>
            <a:endParaRPr lang="zh-CN" altLang="en-US"/>
          </a:p>
          <a:p>
            <a:r>
              <a:rPr lang="zh-CN" altLang="en-US"/>
              <a:t>    # 定义并配置Pyecharts的折线对象</a:t>
            </a:r>
            <a:endParaRPr lang="zh-CN" altLang="en-US"/>
          </a:p>
          <a:p>
            <a:r>
              <a:rPr lang="zh-CN" altLang="en-US"/>
              <a:t>    line = (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Line()</a:t>
            </a:r>
            <a:endParaRPr lang="zh-CN" altLang="en-US"/>
          </a:p>
          <a:p>
            <a:r>
              <a:t>        .add_xaxis(xaxis_data = </a:t>
            </a:r>
            <a:r>
              <a:rPr lang="zh-CN" altLang="en-US" sz="1600" b="1"/>
              <a:t>time_list</a:t>
            </a:r>
            <a:r>
              <a:t>) # 将时间列表配置给x轴</a:t>
            </a:r>
          </a:p>
          <a:p>
            <a:r>
              <a:t>        .add_yaxis(</a:t>
            </a:r>
          </a:p>
          <a:p>
            <a:r>
              <a:t>            series_name='销售总金额', # 配置节点说明标签</a:t>
            </a:r>
          </a:p>
          <a:p>
            <a:r>
              <a:t>            y_axis=</a:t>
            </a:r>
            <a:r>
              <a:rPr lang="zh-CN" altLang="en-US" sz="1600" b="1"/>
              <a:t>pay_list</a:t>
            </a:r>
            <a:r>
              <a:t>, # 将销售额列表配置给y轴</a:t>
            </a:r>
          </a:p>
          <a:p>
            <a:r>
              <a:rPr lang="en-US"/>
              <a:t>        ......</a:t>
            </a:r>
            <a:endParaRPr lang="en-US"/>
          </a:p>
          <a:p>
            <a:r>
              <a:rPr lang="zh-CN" altLang="en-US">
                <a:sym typeface="+mn-ea"/>
              </a:rPr>
              <a:t>    )</a:t>
            </a:r>
            <a:endParaRPr lang="zh-CN" altLang="en-US"/>
          </a:p>
          <a:p>
            <a:r>
              <a:rPr lang="zh-CN" altLang="en-US">
                <a:sym typeface="+mn-ea"/>
              </a:rPr>
              <a:t>    return line</a:t>
            </a:r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398780" y="4700270"/>
            <a:ext cx="21412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6700" y="526415"/>
            <a:ext cx="8611235" cy="2153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创建继承于rest_framework API模块的视图类，用于响应对折线数据的请求</a:t>
            </a:r>
            <a:endParaRPr lang="zh-CN" altLang="en-US"/>
          </a:p>
          <a:p>
            <a:r>
              <a:rPr lang="zh-CN" altLang="en-US"/>
              <a:t>class </a:t>
            </a:r>
            <a:r>
              <a:rPr lang="zh-CN" altLang="en-US" sz="1600" b="1"/>
              <a:t>LineTagViews</a:t>
            </a:r>
            <a:r>
              <a:rPr lang="zh-CN" altLang="en-US"/>
              <a:t>(APIView):</a:t>
            </a:r>
            <a:endParaRPr lang="zh-CN" altLang="en-US"/>
          </a:p>
          <a:p>
            <a:r>
              <a:rPr lang="zh-CN" altLang="en-US"/>
              <a:t>    def get(self, request, *args, **kwargs):</a:t>
            </a:r>
            <a:endParaRPr lang="zh-CN" altLang="en-US"/>
          </a:p>
          <a:p>
            <a:r>
              <a:rPr lang="zh-CN" altLang="en-US"/>
              <a:t>        return JsonResponse(json.loads(</a:t>
            </a:r>
            <a:r>
              <a:rPr lang="zh-CN" altLang="en-US" sz="1600" b="1"/>
              <a:t>line_base</a:t>
            </a:r>
            <a:r>
              <a:rPr lang="zh-CN" altLang="en-US"/>
              <a:t>()))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创建视图类，用于响应对折线模板页的请求</a:t>
            </a:r>
            <a:endParaRPr lang="zh-CN" altLang="en-US"/>
          </a:p>
          <a:p>
            <a:r>
              <a:rPr lang="zh-CN" altLang="en-US"/>
              <a:t>class </a:t>
            </a:r>
            <a:r>
              <a:rPr lang="zh-CN" altLang="en-US" sz="1600" b="1"/>
              <a:t>LineViews</a:t>
            </a:r>
            <a:r>
              <a:rPr lang="zh-CN" altLang="en-US"/>
              <a:t>(APIView):</a:t>
            </a:r>
            <a:endParaRPr lang="zh-CN" altLang="en-US"/>
          </a:p>
          <a:p>
            <a:r>
              <a:rPr lang="zh-CN" altLang="en-US"/>
              <a:t>    def get(self, request, *args, **kwargs):</a:t>
            </a:r>
            <a:endParaRPr lang="zh-CN" altLang="en-US"/>
          </a:p>
          <a:p>
            <a:r>
              <a:rPr lang="zh-CN" altLang="en-US"/>
              <a:t>        return HttpResponse(content=open('.</a:t>
            </a:r>
            <a:r>
              <a:rPr lang="zh-CN" altLang="en-US" b="1">
                <a:solidFill>
                  <a:schemeClr val="accent1"/>
                </a:solidFill>
              </a:rPr>
              <a:t>/</a:t>
            </a:r>
            <a:r>
              <a:rPr lang="zh-CN" altLang="en-US" sz="1600" b="1">
                <a:solidFill>
                  <a:schemeClr val="accent1"/>
                </a:solidFill>
              </a:rPr>
              <a:t>templates/line.html</a:t>
            </a:r>
            <a:r>
              <a:rPr lang="zh-CN" altLang="en-US"/>
              <a:t>').read())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4325" y="175895"/>
            <a:ext cx="2787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接上一页：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6700" y="3005455"/>
            <a:ext cx="75920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8"/>
            </a:pPr>
            <a:r>
              <a:rPr lang="zh-CN" altLang="en-US"/>
              <a:t>在“show”应用所在路径下，创建</a:t>
            </a:r>
            <a:r>
              <a:rPr lang="zh-CN" altLang="en-US" sz="1600" b="1"/>
              <a:t>应用路由</a:t>
            </a:r>
            <a:r>
              <a:rPr lang="zh-CN" altLang="en-US"/>
              <a:t>urls.py文件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6700" y="3312160"/>
            <a:ext cx="8509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urlpatterns = [ # 访问地址采用正则表达模式识别</a:t>
            </a:r>
            <a:endParaRPr lang="zh-CN" altLang="en-US"/>
          </a:p>
          <a:p>
            <a:r>
              <a:rPr lang="zh-CN" altLang="en-US"/>
              <a:t>    url(r'^line_tag/$', views.</a:t>
            </a:r>
            <a:r>
              <a:rPr lang="zh-CN" altLang="en-US" sz="1600" b="1"/>
              <a:t>LineTagViews</a:t>
            </a:r>
            <a:r>
              <a:rPr lang="zh-CN" altLang="en-US"/>
              <a:t>.as_view(), name='va'), </a:t>
            </a:r>
            <a:endParaRPr lang="zh-CN" altLang="en-US"/>
          </a:p>
          <a:p>
            <a:r>
              <a:rPr lang="zh-CN" altLang="en-US"/>
              <a:t>    url(r'^index/$', views.</a:t>
            </a:r>
            <a:r>
              <a:rPr lang="zh-CN" altLang="en-US" sz="1600" b="1"/>
              <a:t>LineViews</a:t>
            </a:r>
            <a:r>
              <a:rPr lang="zh-CN" altLang="en-US"/>
              <a:t>.as_view(), name='va'),</a:t>
            </a:r>
            <a:endParaRPr lang="zh-CN" altLang="en-US"/>
          </a:p>
          <a:p>
            <a:r>
              <a:rPr lang="zh-CN" altLang="en-US"/>
              <a:t>]</a:t>
            </a:r>
            <a:endParaRPr lang="zh-CN" alt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259715"/>
            <a:ext cx="85788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9"/>
            </a:pPr>
            <a:r>
              <a:rPr lang="zh-CN" altLang="en-US"/>
              <a:t>在</a:t>
            </a:r>
            <a:r>
              <a:rPr lang="zh-CN" altLang="en-US" sz="1600" b="1"/>
              <a:t>项目路由</a:t>
            </a:r>
            <a:r>
              <a:rPr lang="zh-CN" altLang="en-US"/>
              <a:t>文件urls.py中，添加“show”应用路由</a:t>
            </a:r>
            <a:endParaRPr lang="zh-CN" altLang="en-US"/>
          </a:p>
        </p:txBody>
      </p:sp>
      <p:pic>
        <p:nvPicPr>
          <p:cNvPr id="1215" name="图片 200" descr="14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37540" y="663575"/>
            <a:ext cx="4605655" cy="20040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575" y="2859405"/>
            <a:ext cx="85794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10"/>
            </a:pPr>
            <a:r>
              <a:rPr lang="zh-CN" altLang="en-US"/>
              <a:t>在项目的根目录下，新建目录“templates”，在“templates”目录下，</a:t>
            </a:r>
            <a:r>
              <a:rPr lang="zh-CN" altLang="en-US" sz="1600" b="1"/>
              <a:t>创建模板文件</a:t>
            </a:r>
            <a:r>
              <a:rPr lang="zh-CN" altLang="en-US"/>
              <a:t>line.html（这两个名称必须与“show”应用的views.py文件中指定的路径和文件名称保持一致）</a:t>
            </a:r>
            <a:r>
              <a:rPr lang="en-US" altLang="zh-CN"/>
              <a:t>,在文件中，添加以下代码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2575" y="3862705"/>
            <a:ext cx="56896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&lt;!DOCTYPE html&gt;</a:t>
            </a:r>
            <a:endParaRPr lang="zh-CN" altLang="en-US"/>
          </a:p>
          <a:p>
            <a:r>
              <a:rPr lang="zh-CN" altLang="en-US"/>
              <a:t>&lt;html lang="en"&gt;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82575" y="4740275"/>
            <a:ext cx="2413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786765"/>
            <a:ext cx="8487410" cy="3076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&lt;body&gt;</a:t>
            </a:r>
            <a:endParaRPr lang="zh-CN" altLang="en-US"/>
          </a:p>
          <a:p>
            <a:r>
              <a:rPr lang="zh-CN" altLang="en-US"/>
              <a:t>    &lt;!--设置商品的实时动态折线图在页面上的显示区域大小--&gt;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sz="1600" b="1"/>
              <a:t>&lt;div id="</a:t>
            </a:r>
            <a:r>
              <a:rPr lang="zh-CN" altLang="en-US" sz="1800" b="1">
                <a:solidFill>
                  <a:srgbClr val="FF0000"/>
                </a:solidFill>
              </a:rPr>
              <a:t>bar</a:t>
            </a:r>
            <a:r>
              <a:rPr lang="zh-CN" altLang="en-US" sz="1600" b="1"/>
              <a:t>" style="width:900px; height:400px;"&gt;&lt;/div&gt;</a:t>
            </a:r>
            <a:endParaRPr lang="zh-CN" altLang="en-US" sz="1600" b="1"/>
          </a:p>
          <a:p>
            <a:r>
              <a:rPr lang="zh-CN" altLang="en-US"/>
              <a:t>    &lt;!--编写js代码，实现折线图在页面上的生成--&gt;</a:t>
            </a:r>
            <a:endParaRPr lang="zh-CN" altLang="en-US"/>
          </a:p>
          <a:p>
            <a:r>
              <a:rPr lang="zh-CN" altLang="en-US"/>
              <a:t>    &lt;script&gt;</a:t>
            </a:r>
            <a:endParaRPr lang="zh-CN" altLang="en-US"/>
          </a:p>
          <a:p>
            <a:r>
              <a:rPr lang="zh-CN" altLang="en-US" sz="1600" b="1">
                <a:solidFill>
                  <a:srgbClr val="FF0000"/>
                </a:solidFill>
              </a:rPr>
              <a:t>        var chart = echarts.init(document.getElementById('bar'), 'white',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 sz="1600" b="1">
                <a:solidFill>
                  <a:srgbClr val="FF0000"/>
                </a:solidFill>
              </a:rPr>
              <a:t>                                   {renderer: 'canvas'}); </a:t>
            </a:r>
            <a:r>
              <a:rPr lang="zh-CN" altLang="en-US" sz="1600" b="1">
                <a:solidFill>
                  <a:srgbClr val="FF0000"/>
                </a:solidFill>
                <a:sym typeface="+mn-ea"/>
              </a:rPr>
              <a:t>// 初始化pyecharts对象</a:t>
            </a:r>
            <a:endParaRPr lang="zh-CN" altLang="en-US" sz="1600" b="1">
              <a:solidFill>
                <a:srgbClr val="FF0000"/>
              </a:solidFill>
            </a:endParaRPr>
          </a:p>
          <a:p>
            <a:endParaRPr lang="zh-CN" altLang="en-US"/>
          </a:p>
          <a:p>
            <a:r>
              <a:rPr lang="zh-CN" altLang="en-US"/>
              <a:t>        $(function() {  // 设置页面导入时的执行函数</a:t>
            </a:r>
            <a:endParaRPr lang="zh-CN" altLang="en-US"/>
          </a:p>
          <a:p>
            <a:r>
              <a:rPr lang="zh-CN" altLang="en-US" sz="1600" b="1"/>
              <a:t>             fetchData(chart);  // 调用函数，向后端请求折线数据</a:t>
            </a:r>
            <a:endParaRPr lang="zh-CN" altLang="en-US" sz="1600" b="1"/>
          </a:p>
          <a:p>
            <a:r>
              <a:rPr lang="zh-CN" altLang="en-US" sz="1600" b="1"/>
              <a:t>             setInterval(fetchData, 2000); // 每2秒请求一次新数据</a:t>
            </a:r>
            <a:endParaRPr lang="zh-CN" altLang="en-US" sz="1600" b="1"/>
          </a:p>
          <a:p>
            <a:r>
              <a:rPr lang="zh-CN" altLang="en-US"/>
              <a:t>         });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0360" y="220980"/>
            <a:ext cx="28206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接上一页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8295" y="4309745"/>
            <a:ext cx="2413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640" y="739140"/>
            <a:ext cx="8554720" cy="3261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      function </a:t>
            </a:r>
            <a:r>
              <a:rPr lang="zh-CN" altLang="en-US" sz="1600" b="1"/>
              <a:t>fetchData</a:t>
            </a:r>
            <a:r>
              <a:rPr lang="zh-CN" altLang="en-US"/>
              <a:t>() {  // 定义请求折线数据函数</a:t>
            </a:r>
            <a:endParaRPr lang="zh-CN" altLang="en-US"/>
          </a:p>
          <a:p>
            <a:r>
              <a:rPr lang="zh-CN" altLang="en-US"/>
              <a:t>            $.ajax({ //配置ajax对象，发起ajax请求</a:t>
            </a:r>
            <a:endParaRPr lang="zh-CN" altLang="en-US"/>
          </a:p>
          <a:p>
            <a:r>
              <a:rPr lang="zh-CN" altLang="en-US"/>
              <a:t>                type: "GET", </a:t>
            </a:r>
            <a:endParaRPr lang="zh-CN" altLang="en-US"/>
          </a:p>
          <a:p>
            <a:r>
              <a:rPr lang="zh-CN" altLang="en-US"/>
              <a:t>                url: "http://127.0.0.1:8000/va/</a:t>
            </a:r>
            <a:r>
              <a:rPr lang="zh-CN" altLang="en-US" sz="1800" b="1">
                <a:solidFill>
                  <a:srgbClr val="FF0000"/>
                </a:solidFill>
              </a:rPr>
              <a:t>line_tag</a:t>
            </a:r>
            <a:r>
              <a:rPr lang="zh-CN" altLang="en-US"/>
              <a:t>", // 配置请求地址</a:t>
            </a:r>
            <a:endParaRPr lang="zh-CN" altLang="en-US"/>
          </a:p>
          <a:p>
            <a:r>
              <a:rPr lang="zh-CN" altLang="en-US"/>
              <a:t>                dataType: "json",</a:t>
            </a:r>
            <a:endParaRPr lang="zh-CN" altLang="en-US"/>
          </a:p>
          <a:p>
            <a:r>
              <a:rPr lang="zh-CN" altLang="en-US"/>
              <a:t>                success: function(result) {</a:t>
            </a:r>
            <a:endParaRPr lang="zh-CN" altLang="en-US"/>
          </a:p>
          <a:p>
            <a:r>
              <a:rPr lang="zh-CN" altLang="en-US"/>
              <a:t>                    var options = result.data; // 获取请求的折线数据</a:t>
            </a:r>
            <a:endParaRPr lang="zh-CN" altLang="en-US"/>
          </a:p>
          <a:p>
            <a:r>
              <a:rPr lang="zh-CN" altLang="en-US"/>
              <a:t>                    </a:t>
            </a:r>
            <a:r>
              <a:rPr lang="zh-CN" altLang="en-US" sz="1800" b="1">
                <a:solidFill>
                  <a:srgbClr val="FF0000"/>
                </a:solidFill>
              </a:rPr>
              <a:t>chart.setOption(options); //将数据配置给pyecharts对象</a:t>
            </a:r>
            <a:endParaRPr lang="zh-CN" altLang="en-US" sz="1800" b="1">
              <a:solidFill>
                <a:srgbClr val="FF0000"/>
              </a:solidFill>
            </a:endParaRPr>
          </a:p>
          <a:p>
            <a:r>
              <a:rPr lang="zh-CN" altLang="en-US"/>
              <a:t>                }</a:t>
            </a:r>
            <a:endParaRPr lang="zh-CN" altLang="en-US"/>
          </a:p>
          <a:p>
            <a:r>
              <a:rPr lang="zh-CN" altLang="en-US"/>
              <a:t>            });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  <a:p>
            <a:r>
              <a:rPr lang="zh-CN" altLang="en-US"/>
              <a:t>    &lt;/script&gt;</a:t>
            </a:r>
            <a:endParaRPr lang="zh-CN" altLang="en-US"/>
          </a:p>
          <a:p>
            <a:r>
              <a:rPr lang="zh-CN" altLang="en-US"/>
              <a:t>&lt;/body&gt;</a:t>
            </a:r>
            <a:endParaRPr lang="zh-CN" altLang="en-US"/>
          </a:p>
          <a:p>
            <a:r>
              <a:rPr lang="zh-CN" altLang="en-US"/>
              <a:t>&lt;/html&gt;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0360" y="220980"/>
            <a:ext cx="28206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接上一页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259715"/>
            <a:ext cx="854329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Nimbus是</a:t>
            </a:r>
            <a:r>
              <a:rPr lang="zh-CN" altLang="en-US" sz="1600" b="1">
                <a:solidFill>
                  <a:schemeClr val="accent1"/>
                </a:solidFill>
              </a:rPr>
              <a:t>无状态</a:t>
            </a:r>
            <a:r>
              <a:rPr lang="zh-CN" altLang="en-US"/>
              <a:t>的，它依赖于</a:t>
            </a:r>
            <a:r>
              <a:rPr lang="zh-CN" altLang="en-US" sz="1600" b="1">
                <a:solidFill>
                  <a:schemeClr val="accent1"/>
                </a:solidFill>
              </a:rPr>
              <a:t>ZooKeeper</a:t>
            </a:r>
            <a:r>
              <a:rPr lang="zh-CN" altLang="en-US"/>
              <a:t>来监视Supervisor的状态，协调Supervisor与Nimbus间的交互，并通过心跳机制维护Nimbus、Supervisor的状态。Nimbus、Supervisor、ZooKeeper、Worker，四者之间的关系</a:t>
            </a:r>
            <a:endParaRPr lang="zh-CN" altLang="en-US"/>
          </a:p>
        </p:txBody>
      </p:sp>
      <p:pic>
        <p:nvPicPr>
          <p:cNvPr id="1117" name="图片 65" descr="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350010" y="1028065"/>
            <a:ext cx="6693535" cy="344233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65430"/>
            <a:ext cx="8521065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11"/>
            </a:pPr>
            <a:r>
              <a:rPr lang="zh-CN" altLang="en-US"/>
              <a:t>待Django服务器启动完毕后，在浏览器中访问“http://127.0.0.1:8000/show/index/”地址，页面中显示有实时的商品交易动态信息。</a:t>
            </a:r>
            <a:r>
              <a:rPr lang="zh-CN" altLang="en-US" sz="1600" b="1"/>
              <a:t>只要数据不断被Flume采集，被Storm处理，此页面就会不断实时地显示连衣裙商品交易的数据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217" name="图片 66" descr="109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23608" y="1330008"/>
            <a:ext cx="6186805" cy="291274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92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4.6.2	kafka-storm-redis-all项目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7757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218" name="图片 203" descr="14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70218" y="1183958"/>
            <a:ext cx="2562225" cy="2943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02000" y="1017905"/>
            <a:ext cx="5564505" cy="3068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项目中的各java文件作用依次如下：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(1)App.java是项目的执行入口文件，负责Topology的配置与搭建，</a:t>
            </a:r>
            <a:r>
              <a:rPr lang="zh-CN" altLang="en-US">
                <a:sym typeface="+mn-ea"/>
              </a:rPr>
              <a:t>与kafka-storm-redis-one项目中非常相似，因此不再赘述</a:t>
            </a:r>
            <a:r>
              <a:rPr lang="zh-CN" altLang="en-US"/>
              <a:t>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(2)OrdersInfo.java作用与kafka-storm-redis-one项目中一致，不再赘述；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(3)CountBolt.java负责从统计汇总17种商品在活动期间内的销售数据；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SetupRedisStoreMapper.java负责将获取的商品数据映射为Redis数据结构。</a:t>
            </a:r>
            <a:endParaRPr lang="zh-CN" alt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4257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800"/>
              <a:t>数据离线静态可视化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3215" y="643255"/>
            <a:ext cx="8498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继续使用前面创建的</a:t>
            </a:r>
            <a:r>
              <a:rPr lang="en-US" altLang="zh-CN"/>
              <a:t>Django</a:t>
            </a:r>
            <a:r>
              <a:rPr lang="zh-CN" altLang="en-US"/>
              <a:t>项目，以此项目为基础，实现数据的离线静态可视化。在</a:t>
            </a:r>
            <a:r>
              <a:rPr lang="en-US" altLang="zh-CN">
                <a:sym typeface="+mn-ea"/>
              </a:rPr>
              <a:t>Django</a:t>
            </a:r>
            <a:r>
              <a:rPr lang="zh-CN" altLang="en-US">
                <a:sym typeface="+mn-ea"/>
              </a:rPr>
              <a:t>项目中添加</a:t>
            </a:r>
            <a:r>
              <a:rPr lang="zh-CN" altLang="en-US"/>
              <a:t>一个新应用，在新应用的views.py文件，添加以下代码。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850" y="1360170"/>
            <a:ext cx="8496935" cy="3384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def </a:t>
            </a:r>
            <a:r>
              <a:rPr lang="zh-CN" altLang="en-US" sz="1800" b="1"/>
              <a:t>bar_base</a:t>
            </a:r>
            <a:r>
              <a:rPr lang="zh-CN" altLang="en-US"/>
              <a:t>():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 sz="1600" b="1"/>
              <a:t>    name_list = list() # 用于存储17种商品各自的名称</a:t>
            </a:r>
            <a:endParaRPr lang="zh-CN" altLang="en-US" sz="1600" b="1"/>
          </a:p>
          <a:p>
            <a:r>
              <a:rPr lang="zh-CN" altLang="en-US" sz="1600" b="1"/>
              <a:t>    pay_list = list() # 用于存储17种商品各自的销售总额</a:t>
            </a:r>
            <a:endParaRPr lang="zh-CN" altLang="en-US" sz="1600" b="1"/>
          </a:p>
          <a:p>
            <a:r>
              <a:rPr lang="zh-CN" altLang="en-US" sz="1600" b="1"/>
              <a:t>    amount_list = list() # 用于存储17种商品各自的销量</a:t>
            </a:r>
            <a:endParaRPr lang="zh-CN" altLang="en-US" sz="1600" b="1"/>
          </a:p>
          <a:p>
            <a:r>
              <a:rPr lang="zh-CN" altLang="en-US"/>
              <a:t>    # 迭代读取Redis库中total-result的所有记录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zh-CN" altLang="en-US" sz="1600" b="1"/>
              <a:t>c_pay = ( # 销售额柱状图对象</a:t>
            </a:r>
            <a:endParaRPr lang="zh-CN" altLang="en-US" sz="1600" b="1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rgbClr val="FF0000"/>
                </a:solidFill>
              </a:rPr>
              <a:t>Bar()</a:t>
            </a:r>
            <a:endParaRPr lang="zh-CN" altLang="en-US"/>
          </a:p>
          <a:p>
            <a:r>
              <a:rPr lang="zh-CN" altLang="en-US"/>
              <a:t>        .add_xaxis(</a:t>
            </a:r>
            <a:r>
              <a:rPr lang="zh-CN" altLang="en-US" sz="1600" b="1"/>
              <a:t>name_list</a:t>
            </a:r>
            <a:r>
              <a:rPr lang="zh-CN" altLang="en-US"/>
              <a:t>) # x轴装配商品名称列表数据</a:t>
            </a:r>
            <a:endParaRPr lang="zh-CN" altLang="en-US"/>
          </a:p>
          <a:p>
            <a:r>
              <a:rPr lang="zh-CN" altLang="en-US"/>
              <a:t>        .add_yaxis('销售额', </a:t>
            </a:r>
            <a:r>
              <a:rPr lang="zh-CN" altLang="en-US" sz="1600" b="1"/>
              <a:t>pay_list</a:t>
            </a:r>
            <a:r>
              <a:rPr lang="zh-CN" altLang="en-US"/>
              <a:t>) # y轴装配销售额列表数据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    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2580" y="4683760"/>
            <a:ext cx="2413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637540"/>
            <a:ext cx="85217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  </a:t>
            </a:r>
            <a:r>
              <a:rPr lang="zh-CN" altLang="en-US" sz="1600" b="1"/>
              <a:t>c_amount = ( # 销量柱状图对象</a:t>
            </a:r>
            <a:endParaRPr lang="zh-CN" altLang="en-US"/>
          </a:p>
          <a:p>
            <a:r>
              <a:rPr lang="zh-CN" altLang="en-US"/>
              <a:t>        Bar()</a:t>
            </a:r>
            <a:endParaRPr lang="zh-CN" altLang="en-US"/>
          </a:p>
          <a:p>
            <a:r>
              <a:rPr lang="zh-CN" altLang="en-US"/>
              <a:t>        .add_xaxis(</a:t>
            </a:r>
            <a:r>
              <a:rPr lang="zh-CN" altLang="en-US" sz="1600" b="1"/>
              <a:t>name_list</a:t>
            </a:r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        .add_yaxis('销量', </a:t>
            </a:r>
            <a:r>
              <a:rPr lang="zh-CN" altLang="en-US" sz="1600" b="1"/>
              <a:t>amount_list</a:t>
            </a:r>
            <a:r>
              <a:rPr lang="zh-CN" altLang="en-US"/>
              <a:t>, color='#2f4553')</a:t>
            </a:r>
            <a:endParaRPr lang="zh-CN" altLang="en-US"/>
          </a:p>
          <a:p>
            <a:r>
              <a:rPr lang="en-US" altLang="zh-CN"/>
              <a:t>	......</a:t>
            </a:r>
            <a:endParaRPr lang="en-US" altLang="zh-CN"/>
          </a:p>
          <a:p>
            <a:r>
              <a:rPr lang="zh-CN" altLang="en-US"/>
              <a:t>    )</a:t>
            </a:r>
            <a:endParaRPr lang="zh-CN" altLang="en-US"/>
          </a:p>
          <a:p>
            <a:r>
              <a:rPr lang="zh-CN" altLang="en-US"/>
              <a:t>    # 返回柱状图对象列表</a:t>
            </a:r>
            <a:endParaRPr lang="zh-CN" altLang="en-US"/>
          </a:p>
          <a:p>
            <a:r>
              <a:rPr lang="zh-CN" altLang="en-US"/>
              <a:t>   </a:t>
            </a:r>
            <a:r>
              <a:rPr lang="zh-CN" altLang="en-US">
                <a:solidFill>
                  <a:schemeClr val="accent1"/>
                </a:solidFill>
              </a:rPr>
              <a:t> </a:t>
            </a:r>
            <a:r>
              <a:rPr lang="zh-CN" altLang="en-US" sz="1600" b="1">
                <a:solidFill>
                  <a:schemeClr val="accent1"/>
                </a:solidFill>
              </a:rPr>
              <a:t>return [c_pay, c_amount]</a:t>
            </a:r>
            <a:endParaRPr lang="zh-CN" altLang="en-US" sz="1600" b="1"/>
          </a:p>
          <a:p>
            <a:endParaRPr lang="zh-CN" altLang="en-US"/>
          </a:p>
          <a:p>
            <a:r>
              <a:rPr lang="zh-CN" altLang="en-US"/>
              <a:t># 创建视图类，用于响应对销售额数据的请求</a:t>
            </a:r>
            <a:endParaRPr lang="zh-CN" altLang="en-US"/>
          </a:p>
          <a:p>
            <a:r>
              <a:rPr lang="zh-CN" altLang="en-US"/>
              <a:t>class </a:t>
            </a:r>
            <a:r>
              <a:rPr lang="zh-CN" altLang="en-US" sz="1600" b="1"/>
              <a:t>BarPayTagViews</a:t>
            </a:r>
            <a:r>
              <a:rPr lang="zh-CN" altLang="en-US"/>
              <a:t>(APIView):</a:t>
            </a:r>
            <a:endParaRPr lang="zh-CN" altLang="en-US"/>
          </a:p>
          <a:p>
            <a:r>
              <a:rPr lang="zh-CN" altLang="en-US"/>
              <a:t>    def get(self, request, *args, **kwargs):</a:t>
            </a:r>
            <a:endParaRPr lang="zh-CN" altLang="en-US"/>
          </a:p>
          <a:p>
            <a:r>
              <a:rPr lang="zh-CN" altLang="en-US"/>
              <a:t>        return JsonResponse(json.loads(</a:t>
            </a:r>
            <a:r>
              <a:rPr lang="zh-CN" altLang="en-US" sz="1600" b="1">
                <a:solidFill>
                  <a:schemeClr val="accent1"/>
                </a:solidFill>
              </a:rPr>
              <a:t>bar_base</a:t>
            </a:r>
            <a:r>
              <a:rPr lang="zh-CN" altLang="en-US"/>
              <a:t>()[0]))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创建视图类，用于响应对销量数据的请求</a:t>
            </a:r>
            <a:endParaRPr lang="zh-CN" altLang="en-US"/>
          </a:p>
          <a:p>
            <a:r>
              <a:rPr lang="zh-CN" altLang="en-US"/>
              <a:t>class </a:t>
            </a:r>
            <a:r>
              <a:rPr lang="zh-CN" altLang="en-US" sz="1600" b="1"/>
              <a:t>BarAmountTagViews</a:t>
            </a:r>
            <a:r>
              <a:rPr lang="zh-CN" altLang="en-US"/>
              <a:t>(APIView):</a:t>
            </a:r>
            <a:endParaRPr lang="zh-CN" altLang="en-US"/>
          </a:p>
          <a:p>
            <a:r>
              <a:rPr lang="zh-CN" altLang="en-US"/>
              <a:t>    def get(self, request, *args, **kwargs):</a:t>
            </a:r>
            <a:endParaRPr lang="zh-CN" altLang="en-US"/>
          </a:p>
          <a:p>
            <a:r>
              <a:rPr lang="zh-CN" altLang="en-US"/>
              <a:t>        return JsonResponse(json.loads(</a:t>
            </a:r>
            <a:r>
              <a:rPr lang="zh-CN" altLang="en-US" sz="1600" b="1">
                <a:solidFill>
                  <a:schemeClr val="accent1"/>
                </a:solidFill>
              </a:rPr>
              <a:t>bar_base</a:t>
            </a:r>
            <a:r>
              <a:rPr lang="zh-CN" altLang="en-US"/>
              <a:t>()[1]))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40360" y="220980"/>
            <a:ext cx="28206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接上一页</a:t>
            </a:r>
            <a:endParaRPr lang="zh-CN" alt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242570"/>
            <a:ext cx="51898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创建模板文件bar.html，在模板文件中，添加以下内容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580" y="603250"/>
            <a:ext cx="84982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&lt;!DOCTYPE html&gt;</a:t>
            </a:r>
            <a:endParaRPr lang="zh-CN" altLang="en-US"/>
          </a:p>
          <a:p>
            <a:r>
              <a:rPr lang="zh-CN" altLang="en-US"/>
              <a:t>&lt;html lang="en"&gt;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en-US" altLang="zh-CN"/>
              <a:t>&lt;body&gt;</a:t>
            </a:r>
            <a:endParaRPr lang="en-US" altLang="zh-CN"/>
          </a:p>
          <a:p>
            <a:r>
              <a:rPr lang="en-US" altLang="zh-CN" b="1">
                <a:solidFill>
                  <a:schemeClr val="accent1"/>
                </a:solidFill>
              </a:rPr>
              <a:t>    &lt;!--用于销售额可视化标签--&gt;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&lt;div id="bar_pay"&gt;&lt;/div&gt;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&lt;!--用于销量可视化标签--&gt;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&lt;div id="bar_amount"&gt;&lt;/div&gt;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/>
              <a:t>    &lt;script&gt;</a:t>
            </a:r>
            <a:endParaRPr lang="en-US" altLang="zh-CN"/>
          </a:p>
          <a:p>
            <a:r>
              <a:rPr lang="en-US" altLang="zh-CN"/>
              <a:t>        // 初始化pyecharts对象，用于销售额可视化</a:t>
            </a:r>
            <a:endParaRPr lang="en-US" altLang="zh-CN"/>
          </a:p>
          <a:p>
            <a:r>
              <a:rPr lang="en-US" altLang="zh-CN"/>
              <a:t>       </a:t>
            </a:r>
            <a:r>
              <a:rPr lang="en-US" altLang="zh-CN" b="1">
                <a:solidFill>
                  <a:schemeClr val="accent1"/>
                </a:solidFill>
              </a:rPr>
              <a:t> var chart_pay = echarts.init(document.getElementById('bar_pay'), 'white', {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        renderer: 'canvas'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    });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/>
              <a:t>        // 初始化pyecharts对象，用于销量可视化 </a:t>
            </a:r>
            <a:endParaRPr lang="en-US" altLang="zh-CN"/>
          </a:p>
          <a:p>
            <a:r>
              <a:rPr lang="en-US" altLang="zh-CN" b="1">
                <a:solidFill>
                  <a:schemeClr val="accent1"/>
                </a:solidFill>
              </a:rPr>
              <a:t>        var chart_amount = echarts.init(document.getElementById('bar_amount'), 'white', {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        renderer: 'canvas'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        }); 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930" y="293370"/>
            <a:ext cx="84867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在Web浏览器中访问“http://127.0.0.1:8000/va/bar/”，页面显示商品的静态销售信息</a:t>
            </a:r>
            <a:endParaRPr lang="zh-CN" altLang="en-US"/>
          </a:p>
        </p:txBody>
      </p:sp>
      <p:pic>
        <p:nvPicPr>
          <p:cNvPr id="1225" name="图片 210" descr="133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21728" y="800418"/>
            <a:ext cx="6180455" cy="304482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9560"/>
            <a:ext cx="85890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4.7 Storm Trident框架的使用（扩展知识）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2000"/>
              <a:t>4.7.1	什么是Storm Trident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1147445"/>
            <a:ext cx="3707130" cy="3068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T</a:t>
            </a:r>
            <a:r>
              <a:rPr lang="zh-CN" altLang="en-US"/>
              <a:t>rident是对Storm的实时流处理的高级抽象，是编写Storm Topology的一套高级框架。Trident以Batch(一组tuples)为单位进行数据的处理，当Trident开始处理数据时，会将数据切分成若干个Batch，每个Batch中包含了若干个Storm Tuple。这样的设计，可大大减少开发Storm程序的工作量，而且一个batch可以将原本需要多次读写操作的任务，转变成只执行1次读/写请求就可以完成。</a:t>
            </a:r>
            <a:endParaRPr lang="zh-CN" altLang="en-US"/>
          </a:p>
        </p:txBody>
      </p:sp>
      <p:pic>
        <p:nvPicPr>
          <p:cNvPr id="1226" name="图片 212" descr="16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424045" y="1147128"/>
            <a:ext cx="4272280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92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4.7.2	TridentTuple数据处理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888365"/>
            <a:ext cx="8589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在Trident框架下，Tuple的数据类型是TridentTuple，是一个命名的值列表，Storm提供了多种方法来处理Batch中的Tuple数据。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7495" y="1602105"/>
            <a:ext cx="858964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 sz="1600" b="1"/>
              <a:t>Functions操作</a:t>
            </a:r>
            <a:r>
              <a:rPr lang="zh-CN" altLang="en-US"/>
              <a:t>：BaseFunction类的execute( )方法，接收一个Tuple(需指定接收Tuple中的哪个字段)，输出0个或多个tuples。对接收的Tuple中的第一、第二字段进行了运算（如何运算，由开发人员决定），并通过最后一行代码将运算结果发送给下游，如果在execute( )方法中不输出Tuple，可省略。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8130" y="2501265"/>
            <a:ext cx="8589010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</a:t>
            </a:r>
            <a:r>
              <a:rPr lang="zh-CN" altLang="en-US" sz="1800" b="1">
                <a:solidFill>
                  <a:schemeClr val="accent1"/>
                </a:solidFill>
              </a:rPr>
              <a:t>SumFunction</a:t>
            </a:r>
            <a:r>
              <a:rPr lang="zh-CN" altLang="en-US"/>
              <a:t> </a:t>
            </a:r>
            <a:r>
              <a:rPr lang="zh-CN" altLang="en-US" sz="1400"/>
              <a:t>extends</a:t>
            </a:r>
            <a:r>
              <a:rPr lang="zh-CN" altLang="en-US" sz="1600" b="1">
                <a:solidFill>
                  <a:srgbClr val="FF0000"/>
                </a:solidFill>
              </a:rPr>
              <a:t> BaseFunction</a:t>
            </a:r>
            <a:r>
              <a:rPr lang="zh-CN" altLang="en-US"/>
              <a:t>{</a:t>
            </a:r>
            <a:endParaRPr lang="zh-CN" altLang="en-US"/>
          </a:p>
          <a:p>
            <a:r>
              <a:rPr lang="zh-CN" altLang="en-US"/>
              <a:t>    private static final long serialVersionUID = 5L;</a:t>
            </a:r>
            <a:endParaRPr lang="zh-CN" altLang="en-US"/>
          </a:p>
          <a:p>
            <a:r>
              <a:rPr lang="zh-CN" altLang="en-US"/>
              <a:t>    public void execute(TridentTuple tuple, TridentCollector collector){</a:t>
            </a:r>
            <a:endParaRPr lang="zh-CN" altLang="en-US"/>
          </a:p>
          <a:p>
            <a:r>
              <a:rPr lang="zh-CN" altLang="en-US" b="1"/>
              <a:t>        // 通过位置索引，获取tuple中第一、二字段的值</a:t>
            </a:r>
            <a:endParaRPr lang="zh-CN" altLang="en-US" b="1"/>
          </a:p>
          <a:p>
            <a:r>
              <a:rPr lang="zh-CN" altLang="en-US" b="1"/>
              <a:t>        int number1 = tuple.getInteger(0);</a:t>
            </a:r>
            <a:endParaRPr lang="zh-CN" altLang="en-US" b="1"/>
          </a:p>
          <a:p>
            <a:r>
              <a:rPr lang="zh-CN" altLang="en-US" b="1"/>
              <a:t>        int number2 = tuple.getInteger(1);</a:t>
            </a:r>
            <a:endParaRPr lang="zh-CN" altLang="en-US" b="1"/>
          </a:p>
          <a:p>
            <a:r>
              <a:rPr lang="zh-CN" altLang="en-US" b="1"/>
              <a:t>        int sum = number1 + number2;</a:t>
            </a:r>
            <a:endParaRPr lang="zh-CN" altLang="en-US" b="1"/>
          </a:p>
          <a:p>
            <a:r>
              <a:rPr lang="zh-CN" altLang="en-US" b="1"/>
              <a:t>        collector.</a:t>
            </a:r>
            <a:r>
              <a:rPr lang="zh-CN" altLang="en-US" sz="1600" b="1">
                <a:solidFill>
                  <a:srgbClr val="FF0000"/>
                </a:solidFill>
              </a:rPr>
              <a:t>emit(new Values(sum))</a:t>
            </a:r>
            <a:r>
              <a:rPr lang="zh-CN" altLang="en-US" b="1"/>
              <a:t>; // 将运算结果发送出去</a:t>
            </a:r>
            <a:endParaRPr lang="zh-CN" altLang="en-US" b="1"/>
          </a:p>
          <a:p>
            <a:r>
              <a:rPr lang="zh-CN" altLang="en-US"/>
              <a:t>    }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76225"/>
            <a:ext cx="85217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TridentTopology通过newStream( )方法，在拓扑中创建一个数据流对象，从输入源中读取数据，在each( )方法中调用SumFunction类，例如：在以下代码中，“a”和“b”被称为Tuple输入字段名称，“sum”被称为函数字段名称，输入字段用于选择Tuple的子集，作为运算的输入，而函数字段则作为运算后发出的字段名。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150" y="1397635"/>
            <a:ext cx="85223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TridentTopology topology = new TridentTopology(); </a:t>
            </a:r>
            <a:endParaRPr lang="zh-CN" altLang="en-US"/>
          </a:p>
          <a:p>
            <a:r>
              <a:rPr lang="zh-CN" altLang="en-US"/>
              <a:t>Stream dummyStream = topology.newStream("spout1", spout);</a:t>
            </a:r>
            <a:endParaRPr lang="zh-CN" altLang="en-US"/>
          </a:p>
          <a:p>
            <a:r>
              <a:rPr lang="zh-CN" altLang="en-US"/>
              <a:t>dummyStream.</a:t>
            </a:r>
            <a:r>
              <a:rPr lang="zh-CN" altLang="en-US" sz="1600" b="1">
                <a:solidFill>
                  <a:srgbClr val="FF0000"/>
                </a:solidFill>
              </a:rPr>
              <a:t>each(new Fields("a", "b"), </a:t>
            </a:r>
            <a:r>
              <a:rPr lang="zh-CN" altLang="en-US" sz="1600" b="1">
                <a:solidFill>
                  <a:schemeClr val="accent1"/>
                </a:solidFill>
              </a:rPr>
              <a:t>new SumFunction()</a:t>
            </a:r>
            <a:r>
              <a:rPr lang="zh-CN" altLang="en-US" sz="1600" b="1">
                <a:solidFill>
                  <a:srgbClr val="FF0000"/>
                </a:solidFill>
              </a:rPr>
              <a:t>, new Fields("sum"));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150" y="2202815"/>
            <a:ext cx="85223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发出的新字段值会被追加到原始输入Tuple的后面。</a:t>
            </a:r>
            <a:endParaRPr lang="zh-CN" altLang="en-US"/>
          </a:p>
        </p:txBody>
      </p:sp>
      <p:pic>
        <p:nvPicPr>
          <p:cNvPr id="1228" name="图片 214" descr="15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676083" y="2743835"/>
            <a:ext cx="3933825" cy="174117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99720"/>
            <a:ext cx="854456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2"/>
            </a:pPr>
            <a:r>
              <a:rPr lang="zh-CN" altLang="en-US" sz="1600" b="1"/>
              <a:t>Filters（过滤）操作</a:t>
            </a:r>
            <a:r>
              <a:rPr lang="zh-CN" altLang="en-US"/>
              <a:t>：BaseFilter类的isKeep( )方法，接收一个Tuple(需指定接收Tuple中的哪个字段)，输出布尔值，决定是否保留这个Tuple。当返回值为true时，保留这个Tuple，当返回值为false时，则过滤掉这个Tuple。</a:t>
            </a:r>
            <a:endParaRPr lang="zh-CN" altLang="en-US"/>
          </a:p>
        </p:txBody>
      </p:sp>
      <p:pic>
        <p:nvPicPr>
          <p:cNvPr id="1229" name="图片 215" descr="17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907983" y="920750"/>
            <a:ext cx="3827145" cy="1696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720" y="2757805"/>
            <a:ext cx="85445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3"/>
            </a:pPr>
            <a:r>
              <a:rPr lang="zh-CN" altLang="en-US" sz="1600" b="1"/>
              <a:t>projection（投影）操作</a:t>
            </a:r>
            <a:r>
              <a:rPr lang="zh-CN" altLang="en-US"/>
              <a:t>：投影操作指保留指定字段的数据，例如有一个Tuple中包含有三个字段： [“a”, “b”, “c”]。现在只保留其中的“a”字段，则可以在代码中直接调用projection投影操作。</a:t>
            </a:r>
            <a:endParaRPr lang="zh-CN" altLang="en-US"/>
          </a:p>
        </p:txBody>
      </p:sp>
      <p:pic>
        <p:nvPicPr>
          <p:cNvPr id="1230" name="图片 216" descr="176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23490" y="3310890"/>
            <a:ext cx="409702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4805" y="186055"/>
            <a:ext cx="33102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Storm topology的</a:t>
            </a:r>
            <a:r>
              <a:rPr lang="zh-CN" altLang="en-US" sz="1600" b="1"/>
              <a:t>工作原理</a:t>
            </a:r>
            <a:endParaRPr lang="zh-CN" altLang="en-US" sz="1600" b="1"/>
          </a:p>
        </p:txBody>
      </p:sp>
      <p:pic>
        <p:nvPicPr>
          <p:cNvPr id="1119" name="图片 67" descr="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95705" y="605790"/>
            <a:ext cx="6957060" cy="371792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262890"/>
            <a:ext cx="85102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4"/>
            </a:pPr>
            <a:r>
              <a:rPr lang="zh-CN" altLang="en-US" sz="1600" b="1"/>
              <a:t>Trident的Repartitioning（重定向）</a:t>
            </a:r>
            <a:r>
              <a:rPr lang="zh-CN" altLang="en-US"/>
              <a:t>：重定向操作</a:t>
            </a:r>
            <a:r>
              <a:rPr lang="zh-CN" altLang="en-US" sz="1600" b="1">
                <a:solidFill>
                  <a:schemeClr val="accent1"/>
                </a:solidFill>
              </a:rPr>
              <a:t>如同</a:t>
            </a:r>
            <a:r>
              <a:rPr lang="zh-CN" altLang="en-US"/>
              <a:t>storm的</a:t>
            </a:r>
            <a:r>
              <a:rPr lang="zh-CN" altLang="en-US" sz="1600" b="1">
                <a:solidFill>
                  <a:schemeClr val="accent1"/>
                </a:solidFill>
              </a:rPr>
              <a:t>分组策略</a:t>
            </a:r>
            <a:r>
              <a:rPr lang="zh-CN" altLang="en-US"/>
              <a:t>，共有以下六种：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0" y="815975"/>
            <a:ext cx="3117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shuffle</a:t>
            </a:r>
            <a:r>
              <a:rPr lang="zh-CN" altLang="en-US"/>
              <a:t>：通过随机分配算法来均衡Tuple到各个分区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76875" y="815975"/>
            <a:ext cx="2799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broadcast</a:t>
            </a:r>
            <a:r>
              <a:rPr lang="zh-CN" altLang="en-US"/>
              <a:t>：每个Tuple都被广播到所有的分区</a:t>
            </a:r>
            <a:endParaRPr lang="zh-CN" altLang="en-US"/>
          </a:p>
        </p:txBody>
      </p:sp>
      <p:pic>
        <p:nvPicPr>
          <p:cNvPr id="1231" name="图片 217" descr="17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60083" y="1844040"/>
            <a:ext cx="2907665" cy="2760980"/>
          </a:xfrm>
          <a:prstGeom prst="rect">
            <a:avLst/>
          </a:prstGeom>
        </p:spPr>
      </p:pic>
      <p:pic>
        <p:nvPicPr>
          <p:cNvPr id="1232" name="图片 218" descr="178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43588" y="1844040"/>
            <a:ext cx="2713355" cy="265811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304800"/>
            <a:ext cx="36277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partitionBy</a:t>
            </a:r>
            <a:r>
              <a:rPr lang="zh-CN" altLang="en-US"/>
              <a:t>：根据指定的字段列表进行划分，确保相同字段列表的数据被划分到同一个分区</a:t>
            </a:r>
            <a:endParaRPr lang="zh-CN" altLang="en-US"/>
          </a:p>
        </p:txBody>
      </p:sp>
      <p:pic>
        <p:nvPicPr>
          <p:cNvPr id="1233" name="图片 219" descr="179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71183" y="1209040"/>
            <a:ext cx="3439795" cy="2861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71440" y="335915"/>
            <a:ext cx="2540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global</a:t>
            </a:r>
            <a:r>
              <a:rPr lang="zh-CN" altLang="en-US"/>
              <a:t>：所有的Tuple都被发送到一个分区，这个分区用来处理整个Stream</a:t>
            </a:r>
            <a:endParaRPr lang="zh-CN" altLang="en-US"/>
          </a:p>
        </p:txBody>
      </p:sp>
      <p:pic>
        <p:nvPicPr>
          <p:cNvPr id="1234" name="图片 220" descr="180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37175" y="1209040"/>
            <a:ext cx="2978150" cy="286194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5430" y="270510"/>
            <a:ext cx="85782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batchGlobal</a:t>
            </a:r>
            <a:r>
              <a:rPr lang="zh-CN" altLang="en-US"/>
              <a:t>：一个Batch中的所有Tuple都被发送到同一个分区，不同的Batch会去往不同的分区</a:t>
            </a:r>
            <a:endParaRPr lang="zh-CN" altLang="en-US"/>
          </a:p>
        </p:txBody>
      </p:sp>
      <p:pic>
        <p:nvPicPr>
          <p:cNvPr id="1235" name="图片 221" descr="181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70548" y="607378"/>
            <a:ext cx="2972435" cy="3221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575" y="4202430"/>
            <a:ext cx="85788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/>
              <a:t>p</a:t>
            </a:r>
            <a:r>
              <a:rPr lang="zh-CN" altLang="en-US" sz="1600" b="1"/>
              <a:t>artition</a:t>
            </a:r>
            <a:r>
              <a:rPr lang="zh-CN" altLang="en-US"/>
              <a:t>：通过一个自定义的分区函数CustomStreamGrouping来进行分区</a:t>
            </a:r>
            <a:endParaRPr lang="zh-CN" alt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305435"/>
            <a:ext cx="85439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5"/>
            </a:pPr>
            <a:r>
              <a:rPr lang="zh-CN" altLang="en-US" sz="1600" b="1"/>
              <a:t>Trident中的Aggragation（聚合）</a:t>
            </a:r>
            <a:r>
              <a:rPr lang="zh-CN" altLang="en-US"/>
              <a:t>：Trident中的的Aggragation类似于MapReduce中的Combiner，但是，是在发送Tuple之前进行聚合。Trident中的聚合操作分两种：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8810" y="814705"/>
            <a:ext cx="820547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9875" indent="-269875" fontAlgn="auto">
              <a:lnSpc>
                <a:spcPts val="2580"/>
              </a:lnSpc>
            </a:pP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partitionAggregate( 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)的操作是在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artition上，一个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atch被分成多个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artition后，每个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artition都会单独运行partitionAggregate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)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中指定的聚合操作。</a:t>
            </a: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endParaRPr lang="zh-CN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69875" indent="-269875" fontAlgn="auto">
              <a:lnSpc>
                <a:spcPts val="2580"/>
              </a:lnSpc>
            </a:pP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 aggregate( 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)隐含了一个global分区操作，也就是它做的是全局聚合操作。它针对的是整个</a:t>
            </a:r>
            <a:r>
              <a:rPr lang="en-US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b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atch的聚合运算。</a:t>
            </a:r>
            <a:endParaRPr lang="zh-CN" altLang="en-US" b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36" name="图片 222" descr="18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33805" y="1583690"/>
            <a:ext cx="3181350" cy="2525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8960" y="4819015"/>
            <a:ext cx="21634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429895"/>
            <a:ext cx="8476615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/>
              <a:t>Trident还提供了三种aggregator接口，分别是：ReducerAggregator，CombinerAggregator，Aggregator。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(1)使用ReducerAggregator或Aggregator时，Stream首先被重定向到一个分区中，然后其中的聚合函数便在这个分区上运行。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(2)CombinerAggregator，它是先在Partition上做部分聚合，然后再将这些部分聚合结果通过global分区到一个总的分区，在这个总的分区上对结果进行汇总。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3375" y="2498090"/>
            <a:ext cx="4116070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fontAlgn="auto">
              <a:lnSpc>
                <a:spcPts val="2580"/>
              </a:lnSpc>
              <a:buFont typeface="+mj-ea"/>
              <a:buAutoNum type="circleNumDbPlain" startAt="6"/>
            </a:pPr>
            <a:r>
              <a:rPr lang="zh-CN" altLang="en-US" sz="1600" b="1"/>
              <a:t>Trident的groupBy( )分组</a:t>
            </a:r>
            <a:r>
              <a:rPr lang="zh-CN" altLang="en-US"/>
              <a:t>：根据指定的字段将相同字段的Tuple重定向到一起，汇聚成一个group，每个group就像一个Batch一样被处理（如右图中的示例）。</a:t>
            </a:r>
            <a:endParaRPr lang="zh-CN" altLang="en-US"/>
          </a:p>
        </p:txBody>
      </p:sp>
      <p:pic>
        <p:nvPicPr>
          <p:cNvPr id="1237" name="图片 223" descr="183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954588" y="1783398"/>
            <a:ext cx="3495675" cy="3305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410" y="83820"/>
            <a:ext cx="24923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接上一页</a:t>
            </a:r>
            <a:endParaRPr lang="zh-CN" altLang="en-US" sz="160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5463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4.7.3	用Trident框架实现一个简易的选择性词频统计项目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685800"/>
            <a:ext cx="8589010" cy="373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9050" indent="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en-US" altLang="zh-CN"/>
              <a:t>  </a:t>
            </a:r>
            <a:r>
              <a:rPr lang="zh-CN" altLang="en-US"/>
              <a:t>该项目的特点如下：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(1)创建</a:t>
            </a:r>
            <a:r>
              <a:rPr lang="zh-CN" altLang="en-US" sz="1600" b="1">
                <a:solidFill>
                  <a:schemeClr val="accent1"/>
                </a:solidFill>
              </a:rPr>
              <a:t>TridentTopology</a:t>
            </a:r>
            <a:r>
              <a:rPr lang="zh-CN" altLang="en-US"/>
              <a:t>类型的topology对象。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(2)TridentState对象：在本例中代表了所有单词的统计，用于对外提供给</a:t>
            </a:r>
            <a:r>
              <a:rPr lang="zh-CN" altLang="en-US" sz="1600" b="1">
                <a:solidFill>
                  <a:schemeClr val="accent1"/>
                </a:solidFill>
              </a:rPr>
              <a:t>DRPC服务</a:t>
            </a:r>
            <a:r>
              <a:rPr lang="zh-CN" altLang="en-US"/>
              <a:t>进行查询。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(3)newStream方法：在拓扑中</a:t>
            </a:r>
            <a:r>
              <a:rPr lang="zh-CN" altLang="en-US" sz="1600" b="1">
                <a:solidFill>
                  <a:schemeClr val="accent1"/>
                </a:solidFill>
              </a:rPr>
              <a:t>创建</a:t>
            </a:r>
            <a:r>
              <a:rPr lang="zh-CN" altLang="en-US"/>
              <a:t>一个新的</a:t>
            </a:r>
            <a:r>
              <a:rPr lang="zh-CN" altLang="en-US" sz="1600" b="1">
                <a:solidFill>
                  <a:schemeClr val="accent1"/>
                </a:solidFill>
              </a:rPr>
              <a:t>数据流</a:t>
            </a:r>
            <a:r>
              <a:rPr lang="zh-CN" altLang="en-US"/>
              <a:t>以便从输入源中读取数据。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(4)parallelismHint() ：设置</a:t>
            </a:r>
            <a:r>
              <a:rPr lang="zh-CN" altLang="en-US" sz="1600" b="1">
                <a:solidFill>
                  <a:schemeClr val="accent1"/>
                </a:solidFill>
              </a:rPr>
              <a:t>并行处理</a:t>
            </a:r>
            <a:r>
              <a:rPr lang="zh-CN" altLang="en-US"/>
              <a:t>的数量。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(5)each()：配合运行函数(或过滤器)</a:t>
            </a:r>
            <a:r>
              <a:rPr lang="zh-CN" altLang="en-US" sz="1600" b="1">
                <a:solidFill>
                  <a:schemeClr val="accent1"/>
                </a:solidFill>
              </a:rPr>
              <a:t>处理数据</a:t>
            </a:r>
            <a:r>
              <a:rPr lang="zh-CN" altLang="en-US"/>
              <a:t>，例如：each(new Fields(“sentence”),new Split(), new Fields(“word”))。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(6)groupBy()分组操作：按指定的字段</a:t>
            </a:r>
            <a:r>
              <a:rPr lang="zh-CN" altLang="en-US" sz="1600" b="1">
                <a:solidFill>
                  <a:schemeClr val="accent1"/>
                </a:solidFill>
              </a:rPr>
              <a:t>进行分组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(7)persistentAggregate()聚合函数：实现的是将</a:t>
            </a:r>
            <a:r>
              <a:rPr lang="zh-CN" altLang="en-US" sz="1600" b="1">
                <a:solidFill>
                  <a:schemeClr val="accent1"/>
                </a:solidFill>
              </a:rPr>
              <a:t>数据</a:t>
            </a:r>
            <a:r>
              <a:rPr lang="zh-CN" altLang="en-US"/>
              <a:t>存入指定的</a:t>
            </a:r>
            <a:r>
              <a:rPr lang="zh-CN" altLang="en-US" sz="1600" b="1">
                <a:solidFill>
                  <a:schemeClr val="accent1"/>
                </a:solidFill>
              </a:rPr>
              <a:t>存储</a:t>
            </a:r>
            <a:r>
              <a:rPr lang="zh-CN" altLang="en-US"/>
              <a:t>介质中。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(8)stateQuery() ：提供对已生成的TridentState对象的</a:t>
            </a:r>
            <a:r>
              <a:rPr lang="zh-CN" altLang="en-US" sz="1600" b="1">
                <a:solidFill>
                  <a:schemeClr val="accent1"/>
                </a:solidFill>
              </a:rPr>
              <a:t>查询过滤</a:t>
            </a:r>
            <a:r>
              <a:rPr lang="zh-CN" altLang="en-US"/>
              <a:t>。</a:t>
            </a:r>
            <a:endParaRPr lang="zh-CN" altLang="en-US"/>
          </a:p>
          <a:p>
            <a:pPr indent="0" fontAlgn="auto">
              <a:lnSpc>
                <a:spcPts val="2580"/>
              </a:lnSpc>
            </a:pPr>
            <a:r>
              <a:rPr lang="zh-CN" altLang="en-US"/>
              <a:t>(9)分别在本地、集群，两种模式下，进行了DRPC查询。</a:t>
            </a:r>
            <a:endParaRPr lang="zh-CN" alt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195580"/>
            <a:ext cx="84759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</a:rPr>
              <a:t>DRPC</a:t>
            </a:r>
            <a:r>
              <a:rPr lang="zh-CN" altLang="en-US"/>
              <a:t>(Distributed Remote Procedure Call 分布式远程过程调用)，适用于在Trident框架的应用开发中被调用，用于读取Topology数据。其对Trident Topology信息的请求过程如下图。</a:t>
            </a:r>
            <a:endParaRPr lang="zh-CN" altLang="en-US"/>
          </a:p>
        </p:txBody>
      </p:sp>
      <p:pic>
        <p:nvPicPr>
          <p:cNvPr id="1227" name="图片 213" descr="15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08480" y="976630"/>
            <a:ext cx="5527675" cy="30543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2580" y="26606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项目结构</a:t>
            </a:r>
            <a:endParaRPr lang="zh-CN" altLang="en-US"/>
          </a:p>
        </p:txBody>
      </p:sp>
      <p:pic>
        <p:nvPicPr>
          <p:cNvPr id="1238" name="图片 224" descr="15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22580" y="757555"/>
            <a:ext cx="2924175" cy="3129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3155" y="888365"/>
            <a:ext cx="5145405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项目中各个类的功能如下：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(1)TridentUtil.java类：继承于</a:t>
            </a:r>
            <a:r>
              <a:rPr lang="zh-CN" altLang="en-US" sz="1800" b="1">
                <a:solidFill>
                  <a:schemeClr val="accent1"/>
                </a:solidFill>
              </a:rPr>
              <a:t>BaseFunction</a:t>
            </a:r>
            <a:r>
              <a:rPr lang="zh-CN" altLang="en-US"/>
              <a:t>类，负责将句子拆分成单词；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(2)TridentWordCount.java类：项目的执行入口文件，负责</a:t>
            </a:r>
            <a:r>
              <a:rPr lang="zh-CN" altLang="en-US" sz="1800" b="1">
                <a:solidFill>
                  <a:schemeClr val="accent1"/>
                </a:solidFill>
              </a:rPr>
              <a:t>Trident</a:t>
            </a:r>
            <a:r>
              <a:rPr lang="zh-CN" altLang="en-US"/>
              <a:t>的搭建，以及</a:t>
            </a:r>
            <a:r>
              <a:rPr lang="zh-CN" altLang="en-US" sz="1800" b="1">
                <a:solidFill>
                  <a:schemeClr val="accent1"/>
                </a:solidFill>
              </a:rPr>
              <a:t>TridentTopology</a:t>
            </a:r>
            <a:r>
              <a:rPr lang="zh-CN" altLang="en-US"/>
              <a:t>、</a:t>
            </a:r>
            <a:r>
              <a:rPr lang="zh-CN" altLang="en-US" sz="1800" b="1">
                <a:solidFill>
                  <a:schemeClr val="accent1"/>
                </a:solidFill>
              </a:rPr>
              <a:t>DRPC</a:t>
            </a:r>
            <a:r>
              <a:rPr lang="zh-CN" altLang="en-US"/>
              <a:t>的各项配置。</a:t>
            </a:r>
            <a:endParaRPr lang="zh-CN" alt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259715"/>
            <a:ext cx="48621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在TridentWordCount.java文件中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8290" y="566420"/>
            <a:ext cx="72878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......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// 创建TridentTopology对象</a:t>
            </a:r>
            <a:endParaRPr lang="zh-CN" altLang="en-US"/>
          </a:p>
          <a:p>
            <a:r>
              <a:rPr lang="zh-CN" altLang="en-US"/>
              <a:t>TridentTopology topology = new TridentTopology(); </a:t>
            </a:r>
            <a:endParaRPr lang="zh-CN" altLang="en-US"/>
          </a:p>
          <a:p>
            <a:r>
              <a:rPr lang="zh-CN" altLang="en-US"/>
              <a:t>TridentState wordCounts = topology.newStream("spout1", spout)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.parallelismHint(16)</a:t>
            </a:r>
            <a:endParaRPr lang="zh-CN" altLang="en-US"/>
          </a:p>
          <a:p>
            <a:r>
              <a:rPr lang="zh-CN" altLang="en-US"/>
              <a:t>        .each(new Fields("sentence"), new Split(), new Fields("word"))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.groupBy(new Fields("word"))</a:t>
            </a:r>
            <a:endParaRPr lang="zh-CN" altLang="en-US"/>
          </a:p>
          <a:p>
            <a:r>
              <a:rPr lang="zh-CN" altLang="en-US"/>
              <a:t>        .persistentAggregate(new MemoryMapState.Factory(), </a:t>
            </a:r>
            <a:endParaRPr lang="zh-CN" altLang="en-US"/>
          </a:p>
          <a:p>
            <a:r>
              <a:rPr lang="en-US" altLang="zh-CN"/>
              <a:t>						 </a:t>
            </a:r>
            <a:r>
              <a:rPr lang="zh-CN" altLang="en-US"/>
              <a:t>new Count(), new Fields("count"))</a:t>
            </a:r>
            <a:endParaRPr lang="zh-CN" altLang="en-US"/>
          </a:p>
          <a:p>
            <a:r>
              <a:rPr lang="zh-CN" altLang="en-US"/>
              <a:t>        .parallelismHint(16);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35655" y="3027680"/>
            <a:ext cx="5666105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/>
              <a:t>newStream方法，在拓扑中创建一个新的数据流以便从输入源上面的spout中读取数据；</a:t>
            </a:r>
            <a:endParaRPr lang="zh-CN" altLang="en-US"/>
          </a:p>
          <a:p>
            <a:pPr marL="342900" indent="-342900">
              <a:buFont typeface="+mj-ea"/>
              <a:buAutoNum type="circleNumDbPlain"/>
            </a:pPr>
            <a:r>
              <a:rPr lang="zh-CN" altLang="en-US"/>
              <a:t>parallelismHint()设置并行处理的数量为16个；</a:t>
            </a:r>
            <a:endParaRPr lang="zh-CN" altLang="en-US"/>
          </a:p>
          <a:p>
            <a:pPr marL="342900" indent="-342900">
              <a:buFont typeface="+mj-ea"/>
              <a:buAutoNum type="circleNumDbPlain"/>
            </a:pPr>
            <a:r>
              <a:rPr lang="zh-CN" altLang="en-US"/>
              <a:t>each()函数用于装载Split类对象，并指定上、下游字段名；</a:t>
            </a:r>
            <a:endParaRPr lang="zh-CN" altLang="en-US"/>
          </a:p>
          <a:p>
            <a:pPr marL="342900" indent="-342900">
              <a:buFont typeface="+mj-ea"/>
              <a:buAutoNum type="circleNumDbPlain"/>
            </a:pPr>
            <a:r>
              <a:rPr lang="zh-CN" altLang="en-US"/>
              <a:t>groupBy()按特定的字段名，对拆分后的单词进行分组；</a:t>
            </a:r>
            <a:endParaRPr lang="zh-CN" altLang="en-US"/>
          </a:p>
          <a:p>
            <a:pPr marL="342900" indent="-342900">
              <a:buFont typeface="+mj-ea"/>
              <a:buAutoNum type="circleNumDbPlain"/>
            </a:pPr>
            <a:r>
              <a:rPr lang="zh-CN" altLang="en-US"/>
              <a:t>persistentAggregate()聚合函数指定了以Trident框架自带的统计类Count，对分组的数据进行统计，将统计结果存入内存。</a:t>
            </a:r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949950" y="130175"/>
            <a:ext cx="2821305" cy="963295"/>
          </a:xfrm>
          <a:prstGeom prst="cloudCallout">
            <a:avLst>
              <a:gd name="adj1" fmla="val -53353"/>
              <a:gd name="adj2" fmla="val 660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创建TridentState对象用于对外提供给DRPC服务进行查询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640" y="706755"/>
            <a:ext cx="8554720" cy="3014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if (drpc != null) {  //drpc</a:t>
            </a:r>
            <a:r>
              <a:rPr lang="zh-CN" altLang="en-US" sz="1800" b="1">
                <a:solidFill>
                  <a:schemeClr val="accent1"/>
                </a:solidFill>
              </a:rPr>
              <a:t>本地</a:t>
            </a:r>
            <a:r>
              <a:rPr lang="zh-CN" altLang="en-US"/>
              <a:t>模式下查询</a:t>
            </a:r>
            <a:endParaRPr lang="zh-CN" altLang="en-US"/>
          </a:p>
          <a:p>
            <a:r>
              <a:rPr lang="zh-CN" altLang="en-US"/>
              <a:t>     topology.newDRPCStream("words", drpc)</a:t>
            </a:r>
            <a:endParaRPr lang="zh-CN" altLang="en-US"/>
          </a:p>
          <a:p>
            <a:r>
              <a:rPr lang="en-US" altLang="zh-CN"/>
              <a:t>	      </a:t>
            </a:r>
            <a:r>
              <a:rPr lang="zh-CN" altLang="en-US"/>
              <a:t>.each(new Fields("args"), new Split(), new Fields("word"))</a:t>
            </a:r>
            <a:endParaRPr lang="zh-CN" altLang="en-US"/>
          </a:p>
          <a:p>
            <a:r>
              <a:rPr lang="zh-CN" altLang="en-US"/>
              <a:t>             .groupBy(new Fields("word"))</a:t>
            </a:r>
            <a:endParaRPr lang="zh-CN" altLang="en-US"/>
          </a:p>
          <a:p>
            <a:r>
              <a:rPr lang="zh-CN" altLang="en-US"/>
              <a:t>             .stateQuery(wordCounts, new Fields("word"), new MapGet(), new Fields("count"))</a:t>
            </a:r>
            <a:endParaRPr lang="zh-CN" altLang="en-US"/>
          </a:p>
          <a:p>
            <a:r>
              <a:rPr lang="zh-CN" altLang="en-US"/>
              <a:t>             .each(new Fields("count"), new FilterNull()).project(new Fields("word", "count"));</a:t>
            </a:r>
            <a:endParaRPr lang="zh-CN" altLang="en-US"/>
          </a:p>
          <a:p>
            <a:r>
              <a:rPr lang="zh-CN" altLang="en-US"/>
              <a:t>} else {  //drpc</a:t>
            </a:r>
            <a:r>
              <a:rPr lang="zh-CN" altLang="en-US" sz="1800" b="1">
                <a:solidFill>
                  <a:schemeClr val="accent1"/>
                </a:solidFill>
              </a:rPr>
              <a:t>集</a:t>
            </a:r>
            <a:r>
              <a:rPr lang="zh-CN" altLang="en-US" sz="1800" b="1">
                <a:solidFill>
                  <a:schemeClr val="accent1"/>
                </a:solidFill>
              </a:rPr>
              <a:t>群</a:t>
            </a:r>
            <a:r>
              <a:rPr lang="zh-CN" altLang="en-US"/>
              <a:t>模式下查询</a:t>
            </a:r>
            <a:endParaRPr lang="zh-CN" altLang="en-US"/>
          </a:p>
          <a:p>
            <a:r>
              <a:rPr lang="zh-CN" altLang="en-US"/>
              <a:t>      topology.newDRPCStream("words")</a:t>
            </a:r>
            <a:endParaRPr lang="zh-CN" altLang="en-US"/>
          </a:p>
          <a:p>
            <a:r>
              <a:rPr lang="en-US" altLang="zh-CN"/>
              <a:t>	     </a:t>
            </a:r>
            <a:r>
              <a:rPr lang="zh-CN" altLang="en-US"/>
              <a:t>.each(new Fields("args"), new Split(), new Fields("word"))</a:t>
            </a:r>
            <a:endParaRPr lang="zh-CN" altLang="en-US"/>
          </a:p>
          <a:p>
            <a:r>
              <a:rPr lang="zh-CN" altLang="en-US"/>
              <a:t>             .groupBy(new Fields("word"))</a:t>
            </a:r>
            <a:endParaRPr lang="zh-CN" altLang="en-US"/>
          </a:p>
          <a:p>
            <a:r>
              <a:rPr lang="zh-CN" altLang="en-US"/>
              <a:t>             .stateQuery(wordCounts, new Fields("word"), new MapGet(), new Fields("count"))</a:t>
            </a:r>
            <a:endParaRPr lang="zh-CN" altLang="en-US"/>
          </a:p>
          <a:p>
            <a:r>
              <a:rPr lang="zh-CN" altLang="en-US"/>
              <a:t>             .each(new Fields("count"), new FilterNull()).project(new Fields("word", "count"));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94050" y="3562350"/>
            <a:ext cx="56553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stateQuery()提供对上面创建的TridentState对象wordCounts的DRPC查询；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project()对查询结果进行投影，仅从Stream中保留下指定字段名的数据，即单词和次数。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newDRPCStream()方法为DRPC流指定了名称words，并装配本地DRPC对象，集群模式下，不需要。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6043930" y="85090"/>
            <a:ext cx="2707640" cy="7473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ym typeface="+mn-ea"/>
              </a:rPr>
              <a:t>DRPC</a:t>
            </a:r>
            <a:r>
              <a:rPr lang="zh-CN" altLang="en-US">
                <a:sym typeface="+mn-ea"/>
              </a:rPr>
              <a:t>查询模式设置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925" y="513080"/>
            <a:ext cx="856615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 sz="1600" b="1"/>
              <a:t>Storm与MapReduce的区别在于：</a:t>
            </a:r>
            <a:endParaRPr lang="zh-CN" altLang="en-US" sz="1600" b="1"/>
          </a:p>
          <a:p>
            <a:pPr fontAlgn="auto">
              <a:lnSpc>
                <a:spcPts val="2580"/>
              </a:lnSpc>
            </a:pPr>
            <a:r>
              <a:rPr lang="zh-CN" altLang="en-US"/>
              <a:t>(1)Storm是</a:t>
            </a:r>
            <a:r>
              <a:rPr lang="zh-CN" altLang="en-US" sz="1600" b="1">
                <a:solidFill>
                  <a:schemeClr val="accent1"/>
                </a:solidFill>
              </a:rPr>
              <a:t>实时</a:t>
            </a:r>
            <a:r>
              <a:rPr lang="zh-CN" altLang="en-US"/>
              <a:t>运算，MapReduce是</a:t>
            </a:r>
            <a:r>
              <a:rPr lang="zh-CN" altLang="en-US" sz="1600" b="1">
                <a:solidFill>
                  <a:schemeClr val="accent1"/>
                </a:solidFill>
              </a:rPr>
              <a:t>离线</a:t>
            </a:r>
            <a:r>
              <a:rPr lang="zh-CN" altLang="en-US"/>
              <a:t>运算；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(2)Storm的Topology被启动后，Topology会</a:t>
            </a:r>
            <a:r>
              <a:rPr lang="zh-CN" altLang="en-US" sz="1600" b="1">
                <a:solidFill>
                  <a:schemeClr val="accent1"/>
                </a:solidFill>
              </a:rPr>
              <a:t>一直</a:t>
            </a:r>
            <a:r>
              <a:rPr lang="zh-CN" altLang="en-US"/>
              <a:t>处于</a:t>
            </a:r>
            <a:r>
              <a:rPr lang="zh-CN" altLang="en-US" sz="1600" b="1">
                <a:solidFill>
                  <a:schemeClr val="accent1"/>
                </a:solidFill>
              </a:rPr>
              <a:t>运行</a:t>
            </a:r>
            <a:r>
              <a:rPr lang="zh-CN" altLang="en-US"/>
              <a:t>状态，不会因数据处理完毕而主动退出；而MapReduce的Job被启动后，待Job</a:t>
            </a:r>
            <a:r>
              <a:rPr lang="zh-CN" altLang="en-US" sz="1600" b="1">
                <a:solidFill>
                  <a:schemeClr val="accent1"/>
                </a:solidFill>
              </a:rPr>
              <a:t>处理完任务</a:t>
            </a:r>
            <a:r>
              <a:rPr lang="zh-CN" altLang="en-US"/>
              <a:t>，Job便会随之</a:t>
            </a:r>
            <a:r>
              <a:rPr lang="zh-CN" altLang="en-US" sz="1600" b="1">
                <a:solidFill>
                  <a:schemeClr val="accent1"/>
                </a:solidFill>
              </a:rPr>
              <a:t>结束</a:t>
            </a:r>
            <a:r>
              <a:rPr lang="zh-CN" altLang="en-US"/>
              <a:t>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(3)MapReduce提供了Map和Reduce等组件，还</a:t>
            </a:r>
            <a:r>
              <a:rPr lang="zh-CN" altLang="en-US" sz="1600" b="1">
                <a:solidFill>
                  <a:schemeClr val="accent1"/>
                </a:solidFill>
              </a:rPr>
              <a:t>提供</a:t>
            </a:r>
            <a:r>
              <a:rPr lang="zh-CN" altLang="en-US"/>
              <a:t>了数据的</a:t>
            </a:r>
            <a:r>
              <a:rPr lang="zh-CN" altLang="en-US" sz="1600" b="1">
                <a:solidFill>
                  <a:schemeClr val="accent1"/>
                </a:solidFill>
              </a:rPr>
              <a:t>分组</a:t>
            </a:r>
            <a:r>
              <a:rPr lang="zh-CN" altLang="en-US"/>
              <a:t>与</a:t>
            </a:r>
            <a:r>
              <a:rPr lang="zh-CN" altLang="en-US" sz="1600" b="1">
                <a:solidFill>
                  <a:schemeClr val="accent1"/>
                </a:solidFill>
              </a:rPr>
              <a:t>汇总</a:t>
            </a:r>
            <a:r>
              <a:rPr lang="zh-CN" altLang="en-US"/>
              <a:t>功能。而Storm</a:t>
            </a:r>
            <a:r>
              <a:rPr lang="zh-CN" altLang="en-US" sz="1600" b="1">
                <a:solidFill>
                  <a:schemeClr val="accent1"/>
                </a:solidFill>
              </a:rPr>
              <a:t>只提供</a:t>
            </a:r>
            <a:r>
              <a:rPr lang="zh-CN" altLang="en-US"/>
              <a:t>了</a:t>
            </a:r>
            <a:r>
              <a:rPr lang="zh-CN" altLang="en-US" sz="1600" b="1">
                <a:solidFill>
                  <a:schemeClr val="accent1"/>
                </a:solidFill>
              </a:rPr>
              <a:t>Spout</a:t>
            </a:r>
            <a:r>
              <a:rPr lang="zh-CN" altLang="en-US"/>
              <a:t>和</a:t>
            </a:r>
            <a:r>
              <a:rPr lang="zh-CN" altLang="en-US" sz="1600" b="1">
                <a:solidFill>
                  <a:schemeClr val="accent1"/>
                </a:solidFill>
              </a:rPr>
              <a:t>Bolt</a:t>
            </a:r>
            <a:r>
              <a:rPr lang="zh-CN" altLang="en-US"/>
              <a:t>组件，怎么</a:t>
            </a:r>
            <a:r>
              <a:rPr lang="zh-CN" altLang="en-US" sz="1600" b="1">
                <a:solidFill>
                  <a:schemeClr val="accent1"/>
                </a:solidFill>
              </a:rPr>
              <a:t>处理数据</a:t>
            </a:r>
            <a:r>
              <a:rPr lang="zh-CN" altLang="en-US"/>
              <a:t>则</a:t>
            </a:r>
            <a:r>
              <a:rPr lang="zh-CN" altLang="en-US" sz="1600" b="1">
                <a:solidFill>
                  <a:schemeClr val="accent1"/>
                </a:solidFill>
              </a:rPr>
              <a:t>交由开发人员自行设计</a:t>
            </a:r>
            <a:r>
              <a:rPr lang="zh-CN" altLang="en-US"/>
              <a:t>完成。</a:t>
            </a:r>
            <a:endParaRPr lang="zh-CN" alt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635635"/>
            <a:ext cx="857758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LocalDRPC drpc = new LocalDRPC();  // 创建</a:t>
            </a:r>
            <a:r>
              <a:rPr lang="zh-CN" altLang="en-US" sz="1800" b="1">
                <a:solidFill>
                  <a:schemeClr val="accent1"/>
                </a:solidFill>
              </a:rPr>
              <a:t>本地</a:t>
            </a:r>
            <a:r>
              <a:rPr lang="zh-CN" altLang="en-US"/>
              <a:t>DPRC对象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for (int i = 0; i &lt; 10; i++) {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// DPRC对象，通过上面设置好的DRPC流名称words，对DRPC进行查询，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// 只查询句子中cat、the、dog、jumped这几个单词的数量</a:t>
            </a:r>
            <a:endParaRPr lang="zh-CN" altLang="en-US"/>
          </a:p>
          <a:p>
            <a:r>
              <a:rPr lang="zh-CN" altLang="en-US"/>
              <a:t>        System.out.println("DRPC RESULT: " + drpc.execute("words", "cat the dog jumped"));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drpc.shutdown();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 // 创建DRPC客户端对象，用于</a:t>
            </a:r>
            <a:r>
              <a:rPr lang="zh-CN" altLang="en-US" sz="1800" b="1">
                <a:solidFill>
                  <a:schemeClr val="accent1"/>
                </a:solidFill>
              </a:rPr>
              <a:t>集群</a:t>
            </a:r>
            <a:r>
              <a:rPr lang="zh-CN" altLang="en-US"/>
              <a:t>模式下</a:t>
            </a:r>
            <a:endParaRPr lang="zh-CN" altLang="en-US"/>
          </a:p>
          <a:p>
            <a:r>
              <a:rPr lang="zh-CN" altLang="en-US"/>
              <a:t>try (DRPCClient drpc = DRPCClient.getConfiguredClient(conf)) {</a:t>
            </a:r>
            <a:endParaRPr lang="zh-CN" altLang="en-US"/>
          </a:p>
          <a:p>
            <a:r>
              <a:rPr lang="zh-CN" altLang="en-US"/>
              <a:t>      for (int i = 0; i &lt; 10; i++) {</a:t>
            </a:r>
            <a:endParaRPr lang="zh-CN" altLang="en-US"/>
          </a:p>
          <a:p>
            <a:r>
              <a:rPr lang="zh-CN" altLang="en-US"/>
              <a:t>        System.out.println("DRPC RESULT: " + drpc.execute("words", "cat the dog jumped"));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en-US" altLang="zh-CN"/>
              <a:t>......</a:t>
            </a:r>
            <a:r>
              <a:rPr lang="zh-CN" altLang="en-US"/>
              <a:t>                    </a:t>
            </a:r>
            <a:endParaRPr lang="zh-CN" altLang="en-US"/>
          </a:p>
          <a:p>
            <a:r>
              <a:rPr lang="zh-CN" altLang="en-US"/>
              <a:t>      }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741035" y="107950"/>
            <a:ext cx="2141220" cy="88328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执行查询</a:t>
            </a:r>
            <a:endParaRPr lang="zh-CN" alt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955" y="198120"/>
            <a:ext cx="37725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查询结果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6870" y="509905"/>
            <a:ext cx="28435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本地模式下的查询操作结果：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6870" y="2935605"/>
            <a:ext cx="24472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集群查询结果：</a:t>
            </a:r>
            <a:endParaRPr lang="zh-CN" altLang="en-US"/>
          </a:p>
        </p:txBody>
      </p:sp>
      <p:pic>
        <p:nvPicPr>
          <p:cNvPr id="1240" name="图片 226" descr="160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930208" y="509588"/>
            <a:ext cx="5095875" cy="2118995"/>
          </a:xfrm>
          <a:prstGeom prst="rect">
            <a:avLst/>
          </a:prstGeom>
        </p:spPr>
      </p:pic>
      <p:pic>
        <p:nvPicPr>
          <p:cNvPr id="1242" name="图片 228" descr="161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41818" y="3011488"/>
            <a:ext cx="6184265" cy="197675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54635"/>
            <a:ext cx="85890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4.7.4	用Trident框架实现基于Flume+Kafka+Storm+Redis整合的项目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8130" y="832485"/>
            <a:ext cx="354774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采用Trident框架改写4.6.2一节中的kafka-storm-redis-all项目，项目结构：</a:t>
            </a:r>
            <a:endParaRPr lang="zh-CN" altLang="en-US"/>
          </a:p>
        </p:txBody>
      </p:sp>
      <p:pic>
        <p:nvPicPr>
          <p:cNvPr id="1246" name="图片 233" descr="16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78130" y="1759585"/>
            <a:ext cx="2661920" cy="3155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64585" y="1759585"/>
            <a:ext cx="520192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本项目复用了kafka-storm-redis-all项目中的OrdersInfo.java文件。项目中的其它文件的功能如下：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(1)JustValueFunc.java类：用于将kafka消费者中的数据值转成Storm中的Tuple类型值；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(2)TridentUtil.java类：自定义工具类，用于实现针对各类商品数据的具体组合、统计等算法功能；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App.java类：项目的执行入口文件，同时也实现Kafka+Storm+Redis三者之间的整合。</a:t>
            </a:r>
            <a:endParaRPr lang="zh-CN" alt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21971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App.java文件中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785" y="782955"/>
            <a:ext cx="855472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KafkaTridentSpoutConfig&lt;String, String&gt; spoutConfig =  KafkaTridentSpoutConfig</a:t>
            </a:r>
            <a:endParaRPr lang="zh-CN" altLang="en-US"/>
          </a:p>
          <a:p>
            <a:r>
              <a:rPr lang="zh-CN" altLang="en-US"/>
              <a:t>                .builder(brokerUrl, "kafka_test")</a:t>
            </a:r>
            <a:endParaRPr lang="zh-CN" altLang="en-US"/>
          </a:p>
          <a:p>
            <a:r>
              <a:rPr lang="zh-CN" altLang="en-US"/>
              <a:t>                .setProp(ConsumerConfig.MAX_PARTITION_FETCH_BYTES_CONFIG, 200)</a:t>
            </a:r>
            <a:endParaRPr lang="zh-CN" altLang="en-US"/>
          </a:p>
          <a:p>
            <a:r>
              <a:rPr lang="zh-CN" altLang="en-US"/>
              <a:t>                .setRecordTranslator(new JustValueFunc(), new Fields("str"))</a:t>
            </a:r>
            <a:endParaRPr lang="zh-CN" altLang="en-US"/>
          </a:p>
          <a:p>
            <a:r>
              <a:rPr lang="zh-CN" altLang="en-US"/>
              <a:t>                .setFirstPollOffsetStrategy(EARLIEST)</a:t>
            </a:r>
            <a:endParaRPr lang="zh-CN" altLang="en-US"/>
          </a:p>
          <a:p>
            <a:r>
              <a:rPr lang="zh-CN" altLang="en-US"/>
              <a:t>                .build();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ITridentDataSource spout = new KafkaTridentSpoutOpaque&lt;&gt;(spoutConfig);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785" y="2997835"/>
            <a:ext cx="85610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采用KafkaTridentSpoutOpaque创建Storm Spout（不透明的事务性喷口），因为KafkaTridentSpoutOpaque对数据源节点丢失具有容错性。每当进行数据批处理时，</a:t>
            </a:r>
            <a:endParaRPr lang="zh-CN" altLang="en-US"/>
          </a:p>
          <a:p>
            <a:r>
              <a:rPr lang="zh-CN" altLang="en-US"/>
              <a:t>KafkaTridentSpoutOpaque类型的Spout都会从最后一个批完成发射的地方，开始发出元组数据，这可以确保没有一个元组被跳过或被多次批处理。Trident框架对批处理顺序要求很高，一旦Trident移动到一个新的批次进行状态更新，它将不会回到上一个批次。所以，KafkaTridentSpoutOpaque类型的Spout保证了批处理之间没有重叠，每个元组都由一个批次成功处理，从而也保证了以前的值能被安全地进行更新。</a:t>
            </a: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7068185" y="53340"/>
            <a:ext cx="2016760" cy="105346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配置kafka</a:t>
            </a:r>
            <a:endParaRPr lang="zh-CN" alt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192530"/>
            <a:ext cx="85559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// 创建Redis连接池对象</a:t>
            </a:r>
            <a:endParaRPr lang="zh-CN" altLang="en-US"/>
          </a:p>
          <a:p>
            <a:r>
              <a:rPr lang="zh-CN" altLang="en-US"/>
              <a:t>JedisPoolConfig poolConfig = new JedisPoolConfig.Builder()</a:t>
            </a:r>
            <a:endParaRPr lang="zh-CN" altLang="en-US"/>
          </a:p>
          <a:p>
            <a:r>
              <a:rPr lang="en-US" altLang="zh-CN"/>
              <a:t>				</a:t>
            </a:r>
            <a:r>
              <a:rPr lang="zh-CN" altLang="en-US"/>
              <a:t>.setHost("node3")</a:t>
            </a:r>
            <a:endParaRPr lang="zh-CN" altLang="en-US"/>
          </a:p>
          <a:p>
            <a:r>
              <a:rPr lang="en-US" altLang="zh-CN"/>
              <a:t>				</a:t>
            </a:r>
            <a:r>
              <a:rPr lang="zh-CN" altLang="en-US"/>
              <a:t>.setPort(6379).build();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// 配置Redis，指定存储类型为HASH，表名为trident-test</a:t>
            </a:r>
            <a:endParaRPr lang="zh-CN" altLang="en-US"/>
          </a:p>
          <a:p>
            <a:r>
              <a:rPr lang="zh-CN" altLang="en-US"/>
              <a:t>RedisDataTypeDescription dataTypeDescription = new RedisDataTypeDescription(</a:t>
            </a:r>
            <a:endParaRPr lang="zh-CN" altLang="en-US"/>
          </a:p>
          <a:p>
            <a:r>
              <a:rPr lang="en-US" altLang="zh-CN"/>
              <a:t>			</a:t>
            </a:r>
            <a:r>
              <a:rPr lang="zh-CN" altLang="en-US"/>
              <a:t>RedisDataTypeDescription.RedisDataType.HASH, </a:t>
            </a:r>
            <a:endParaRPr lang="zh-CN" altLang="en-US"/>
          </a:p>
          <a:p>
            <a:r>
              <a:rPr lang="en-US" altLang="zh-CN"/>
              <a:t>			</a:t>
            </a:r>
            <a:r>
              <a:rPr lang="zh-CN" altLang="en-US"/>
              <a:t>"trident-test");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// 创建Redis存储事务对象</a:t>
            </a:r>
            <a:endParaRPr lang="zh-CN" altLang="en-US"/>
          </a:p>
          <a:p>
            <a:r>
              <a:rPr lang="zh-CN" altLang="en-US"/>
              <a:t>StateFactory factory = RedisMapState.transactional(poolConfig, dataTypeDescription);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862955" y="253365"/>
            <a:ext cx="2050415" cy="8045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配置</a:t>
            </a:r>
            <a:r>
              <a:rPr lang="zh-CN" altLang="en-US">
                <a:sym typeface="+mn-ea"/>
              </a:rPr>
              <a:t>Redis</a:t>
            </a:r>
            <a:endParaRPr lang="zh-CN" alt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998220"/>
            <a:ext cx="84874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tridentTopology.newStream("spout", spout).parallelismHint(16)</a:t>
            </a:r>
            <a:endParaRPr lang="zh-CN" altLang="en-US"/>
          </a:p>
          <a:p>
            <a:r>
              <a:rPr lang="zh-CN" altLang="en-US"/>
              <a:t>        // 对从kafka传入的商品数据，调用来至TridentUtil文件中的Assenble类，进行数据的组合</a:t>
            </a:r>
            <a:endParaRPr lang="zh-CN" altLang="en-US"/>
          </a:p>
          <a:p>
            <a:r>
              <a:rPr lang="zh-CN" altLang="en-US"/>
              <a:t>        .each(new Fields("str"), new Assemble(), new Fields("name", "total"))</a:t>
            </a:r>
            <a:endParaRPr lang="zh-CN" altLang="en-US"/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	</a:t>
            </a:r>
            <a:r>
              <a:rPr lang="zh-CN" altLang="en-US">
                <a:sym typeface="+mn-ea"/>
              </a:rPr>
              <a:t>// 对每次批次中的数据，按组合后的格式，按商品名进行分组汇总</a:t>
            </a:r>
            <a:endParaRPr lang="zh-CN" altLang="en-US"/>
          </a:p>
          <a:p>
            <a:r>
              <a:rPr lang="zh-CN" altLang="en-US"/>
              <a:t>       .groupBy(new Fields("name"))            </a:t>
            </a:r>
            <a:endParaRPr lang="zh-CN" altLang="en-US"/>
          </a:p>
          <a:p>
            <a:r>
              <a:rPr lang="zh-CN" altLang="en-US"/>
              <a:t>       // 配置Trident的持久化聚合，整合Redis，调用来至TridentUtil文件中的Converge类，</a:t>
            </a:r>
            <a:endParaRPr lang="zh-CN" altLang="en-US"/>
          </a:p>
          <a:p>
            <a:r>
              <a:rPr lang="zh-CN" altLang="en-US"/>
              <a:t>       // 对分组汇总的商品数据，进行累加求和统计，统计后的结果，存入Redis中</a:t>
            </a:r>
            <a:endParaRPr lang="zh-CN" altLang="en-US"/>
          </a:p>
          <a:p>
            <a:r>
              <a:rPr lang="zh-CN" altLang="en-US"/>
              <a:t>       .persistentAggregate(factory, new Fields("name", "total"), </a:t>
            </a:r>
            <a:endParaRPr lang="zh-CN" altLang="en-US"/>
          </a:p>
          <a:p>
            <a:r>
              <a:rPr lang="en-US" altLang="zh-CN"/>
              <a:t>				</a:t>
            </a:r>
            <a:r>
              <a:rPr lang="zh-CN" altLang="en-US"/>
              <a:t>new Converge(), new Fields("totals"))</a:t>
            </a:r>
            <a:endParaRPr lang="zh-CN" altLang="en-US"/>
          </a:p>
          <a:p>
            <a:r>
              <a:rPr lang="zh-CN" altLang="en-US"/>
              <a:t>       .parallelismHint(16);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// 提交trident topology，提交过程中显示进度。            </a:t>
            </a:r>
            <a:endParaRPr lang="zh-CN" altLang="en-US"/>
          </a:p>
          <a:p>
            <a:r>
              <a:rPr lang="zh-CN" altLang="en-US"/>
              <a:t>StormSubmitter.submitTopologyWithProgressBar("topics-consumer", tpConf, </a:t>
            </a:r>
            <a:endParaRPr lang="zh-CN" altLang="en-US"/>
          </a:p>
          <a:p>
            <a:r>
              <a:rPr lang="zh-CN" altLang="en-US"/>
              <a:t>                                                                    tridentTopology.build());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507990" y="163830"/>
            <a:ext cx="3307715" cy="8610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配置Trident topology，整合kafka，及并行度</a:t>
            </a:r>
            <a:endParaRPr lang="zh-CN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6225"/>
            <a:ext cx="85439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打开Redis Desktop Manager工具，访问Redis服务端，查看项目运行后的结果数据。</a:t>
            </a:r>
            <a:endParaRPr lang="zh-CN" altLang="en-US"/>
          </a:p>
        </p:txBody>
      </p:sp>
      <p:pic>
        <p:nvPicPr>
          <p:cNvPr id="1248" name="图片 235" descr="16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40510" y="891540"/>
            <a:ext cx="5825490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</a:t>
            </a:r>
            <a:r>
              <a:rPr lang="en-US" altLang="zh-CN" sz="1800"/>
              <a:t>  本单元首先对</a:t>
            </a:r>
            <a:r>
              <a:rPr lang="zh-CN" altLang="en-US" sz="1800"/>
              <a:t>什么是</a:t>
            </a:r>
            <a:r>
              <a:rPr lang="en-US" altLang="zh-CN" sz="1800"/>
              <a:t>Storm进行了讲解，介绍</a:t>
            </a:r>
            <a:r>
              <a:rPr lang="en-US" altLang="zh-CN" sz="1800">
                <a:sym typeface="+mn-ea"/>
              </a:rPr>
              <a:t>Storm</a:t>
            </a:r>
            <a:r>
              <a:rPr lang="zh-CN" altLang="en-US" sz="1800">
                <a:sym typeface="+mn-ea"/>
              </a:rPr>
              <a:t>中的几个重要的组件及其作用</a:t>
            </a:r>
            <a:r>
              <a:rPr lang="en-US" altLang="zh-CN" sz="1800"/>
              <a:t>；接着讲解了Storm的安装与配置、Storm组件的使用，Storm消息处理的使用；最后通过四个案例讲解了Storm的应用</a:t>
            </a:r>
            <a:r>
              <a:rPr lang="zh-CN" altLang="en-US" sz="1800"/>
              <a:t>；</a:t>
            </a:r>
            <a:r>
              <a:rPr lang="zh-CN" altLang="en-US" sz="1800"/>
              <a:t>重点掌握Storm的Topology、Spout、Bolt组件的实现，消息完整性、并行度、分组策略的选用与实现，以及Storm与Flume、Kafka、HDFS、Redis整合的实现</a:t>
            </a:r>
            <a:r>
              <a:rPr lang="en-US" altLang="zh-CN" sz="1800"/>
              <a:t>。</a:t>
            </a:r>
            <a:r>
              <a:rPr lang="en-US" altLang="zh-CN" sz="1800">
                <a:sym typeface="+mn-ea"/>
              </a:rPr>
              <a:t>通过本单元的学习，希望能结合案例多加练习，熟练掌握Storm的应用开发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ym typeface="+mn-ea"/>
              </a:rPr>
              <a:t>理解分布式实时大数据流处理系统。</a:t>
            </a:r>
            <a:endParaRPr lang="zh-CN" altLang="en-US" sz="180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88925"/>
            <a:ext cx="85890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4.2 Storm集群的安装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2000"/>
              <a:t>4.2.1	下载与安装	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495" y="1177290"/>
            <a:ext cx="858901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在浏览器地址栏中输入Storm官方网址“http://storm.apache.org/downloads.html”（截止到2021年8月，Storm的最新版本是2.2.0版），在打开的页面中，单击“apache-storm-2.2.0.tar.gz”超链接。在跳转后的页面中，指向下载链接，单击鼠标右键，在弹出的快捷菜单中，单击复制链接地址菜单项。</a:t>
            </a:r>
            <a:endParaRPr lang="zh-CN" altLang="en-US"/>
          </a:p>
        </p:txBody>
      </p:sp>
      <p:pic>
        <p:nvPicPr>
          <p:cNvPr id="1120" name="图片 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77178" y="1914208"/>
            <a:ext cx="4886325" cy="1877695"/>
          </a:xfrm>
          <a:prstGeom prst="rect">
            <a:avLst/>
          </a:prstGeom>
          <a:ln>
            <a:noFill/>
          </a:ln>
        </p:spPr>
      </p:pic>
      <p:pic>
        <p:nvPicPr>
          <p:cNvPr id="1121" name="图片 107" descr="171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20123" y="2833688"/>
            <a:ext cx="5457825" cy="21507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1a8a365a-c537-40db-9efa-30b0de1a46ec}"/>
</p:tagLst>
</file>

<file path=ppt/tags/tag2.xml><?xml version="1.0" encoding="utf-8"?>
<p:tagLst xmlns:p="http://schemas.openxmlformats.org/presentationml/2006/main">
  <p:tag name="KSO_WM_UNIT_TABLE_BEAUTIFY" val="smartTable{e551f766-c0a2-4c9c-b622-36ec4a253c82}"/>
</p:tagLst>
</file>

<file path=ppt/tags/tag3.xml><?xml version="1.0" encoding="utf-8"?>
<p:tagLst xmlns:p="http://schemas.openxmlformats.org/presentationml/2006/main">
  <p:tag name="KSO_WM_UNIT_TABLE_BEAUTIFY" val="smartTable{60a9cf28-c3d2-4050-8b2b-5c65f577391d}"/>
</p:tagLst>
</file>

<file path=ppt/tags/tag4.xml><?xml version="1.0" encoding="utf-8"?>
<p:tagLst xmlns:p="http://schemas.openxmlformats.org/presentationml/2006/main">
  <p:tag name="KSO_WM_UNIT_TABLE_BEAUTIFY" val="smartTable{60a9cf28-c3d2-4050-8b2b-5c65f577391d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30723</Words>
  <Application>WPS 演示</Application>
  <PresentationFormat>全屏显示(16:9)</PresentationFormat>
  <Paragraphs>1057</Paragraphs>
  <Slides>88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9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Consolas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1136</cp:revision>
  <dcterms:created xsi:type="dcterms:W3CDTF">2015-05-05T08:02:00Z</dcterms:created>
  <dcterms:modified xsi:type="dcterms:W3CDTF">2022-02-01T17:31:04Z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