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comments/comment1.xml" ContentType="application/vnd.openxmlformats-officedocument.presentationml.comments+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autoCompressPictures="0">
  <p:sldMasterIdLst>
    <p:sldMasterId id="2147483648" r:id="rId1"/>
  </p:sldMasterIdLst>
  <p:notesMasterIdLst>
    <p:notesMasterId r:id="rId33"/>
  </p:notesMasterIdLst>
  <p:sldIdLst>
    <p:sldId id="324" r:id="rId2"/>
    <p:sldId id="329" r:id="rId3"/>
    <p:sldId id="335" r:id="rId4"/>
    <p:sldId id="333" r:id="rId5"/>
    <p:sldId id="331" r:id="rId6"/>
    <p:sldId id="334" r:id="rId7"/>
    <p:sldId id="330" r:id="rId8"/>
    <p:sldId id="336" r:id="rId9"/>
    <p:sldId id="338" r:id="rId10"/>
    <p:sldId id="339" r:id="rId11"/>
    <p:sldId id="340" r:id="rId12"/>
    <p:sldId id="341" r:id="rId13"/>
    <p:sldId id="342" r:id="rId14"/>
    <p:sldId id="343" r:id="rId15"/>
    <p:sldId id="344" r:id="rId16"/>
    <p:sldId id="345" r:id="rId17"/>
    <p:sldId id="346" r:id="rId18"/>
    <p:sldId id="347" r:id="rId19"/>
    <p:sldId id="348" r:id="rId20"/>
    <p:sldId id="337" r:id="rId21"/>
    <p:sldId id="332" r:id="rId22"/>
    <p:sldId id="349" r:id="rId23"/>
    <p:sldId id="350" r:id="rId24"/>
    <p:sldId id="351" r:id="rId25"/>
    <p:sldId id="352" r:id="rId26"/>
    <p:sldId id="353" r:id="rId27"/>
    <p:sldId id="354" r:id="rId28"/>
    <p:sldId id="325" r:id="rId29"/>
    <p:sldId id="326" r:id="rId30"/>
    <p:sldId id="327" r:id="rId31"/>
    <p:sldId id="328" r:id="rId32"/>
  </p:sldIdLst>
  <p:sldSz cx="12192000" cy="6858000"/>
  <p:notesSz cx="6858000" cy="9144000"/>
  <p:embeddedFontLst>
    <p:embeddedFont>
      <p:font typeface="Microsoft YaHei" pitchFamily="34" charset="-122"/>
      <p:regular r:id="rId34"/>
      <p:bold r:id="rId35"/>
    </p:embeddedFont>
    <p:embeddedFont>
      <p:font typeface="DengXian Light" pitchFamily="2" charset="-122"/>
      <p:regular r:id="rId36"/>
    </p:embeddedFont>
    <p:embeddedFont>
      <p:font typeface="Impact" pitchFamily="34" charset="0"/>
      <p:regular r:id="rId37"/>
    </p:embeddedFont>
    <p:embeddedFont>
      <p:font typeface="等线" pitchFamily="2" charset="-122"/>
      <p:regular r:id="rId38"/>
      <p:bold r:id="rId39"/>
    </p:embeddedFont>
    <p:embeddedFont>
      <p:font typeface="DengXian" pitchFamily="2" charset="-122"/>
      <p:regular r:id="rId40"/>
      <p:bold r:id="rId41"/>
    </p:embeddedFont>
  </p:embeddedFontLst>
  <p:custDataLst>
    <p:tags r:id="rId42"/>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4269" userDrawn="1">
          <p15:clr>
            <a:srgbClr val="A4A3A4"/>
          </p15:clr>
        </p15:guide>
        <p15:guide id="2" pos="3840" userDrawn="1">
          <p15:clr>
            <a:srgbClr val="A4A3A4"/>
          </p15:clr>
        </p15:guide>
        <p15:guide id="3" pos="2116" userDrawn="1">
          <p15:clr>
            <a:srgbClr val="A4A3A4"/>
          </p15:clr>
        </p15:guide>
        <p15:guide id="5" pos="801" userDrawn="1">
          <p15:clr>
            <a:srgbClr val="A4A3A4"/>
          </p15:clr>
        </p15:guide>
        <p15:guide id="6" orient="horz" pos="3453" userDrawn="1">
          <p15:clr>
            <a:srgbClr val="A4A3A4"/>
          </p15:clr>
        </p15:guide>
        <p15:guide id="7" pos="3940" userDrawn="1">
          <p15:clr>
            <a:srgbClr val="A4A3A4"/>
          </p15:clr>
        </p15:guide>
        <p15:guide id="8" pos="5496"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dministrator" initials="A" lastIdx="2" clrIdx="0">
    <p:extLst>
      <p:ext uri="{19B8F6BF-5375-455C-9EA6-DF929625EA0E}">
        <p15:presenceInfo xmlns:p15="http://schemas.microsoft.com/office/powerpoint/2012/main" xmlns="" userId="Administrato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1519C"/>
    <a:srgbClr val="CC0066"/>
    <a:srgbClr val="102C52"/>
    <a:srgbClr val="4F6A94"/>
    <a:srgbClr val="276489"/>
    <a:srgbClr val="2660B5"/>
    <a:srgbClr val="2A6C95"/>
    <a:srgbClr val="1E4682"/>
    <a:srgbClr val="E4304B"/>
    <a:srgbClr val="E74F5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608"/>
    <p:restoredTop sz="94640"/>
  </p:normalViewPr>
  <p:slideViewPr>
    <p:cSldViewPr snapToGrid="0" snapToObjects="1" showGuides="1">
      <p:cViewPr>
        <p:scale>
          <a:sx n="75" d="100"/>
          <a:sy n="75" d="100"/>
        </p:scale>
        <p:origin x="-516" y="60"/>
      </p:cViewPr>
      <p:guideLst>
        <p:guide orient="horz" pos="4269"/>
        <p:guide orient="horz" pos="3453"/>
        <p:guide pos="3840"/>
        <p:guide pos="2116"/>
        <p:guide pos="801"/>
        <p:guide pos="3940"/>
        <p:guide pos="5496"/>
      </p:guideLst>
    </p:cSldViewPr>
  </p:slid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font" Target="fonts/font6.fntdata"/><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font" Target="fonts/font1.fntdata"/><Relationship Id="rId42" Type="http://schemas.openxmlformats.org/officeDocument/2006/relationships/tags" Target="tags/tag1.xml"/><Relationship Id="rId47"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notesMaster" Target="notesMasters/notesMaster1.xml"/><Relationship Id="rId38" Type="http://schemas.openxmlformats.org/officeDocument/2006/relationships/font" Target="fonts/font5.fntdata"/><Relationship Id="rId46"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font" Target="fonts/font8.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font" Target="fonts/font4.fntdata"/><Relationship Id="rId40" Type="http://schemas.openxmlformats.org/officeDocument/2006/relationships/font" Target="fonts/font7.fntdata"/><Relationship Id="rId45"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font" Target="fonts/font3.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font" Target="fonts/font2.fntdata"/><Relationship Id="rId43" Type="http://schemas.openxmlformats.org/officeDocument/2006/relationships/commentAuthors" Target="commentAuthors.xml"/></Relationships>
</file>

<file path=ppt/comments/comment1.xml><?xml version="1.0" encoding="utf-8"?>
<p:cmLst xmlns:a="http://schemas.openxmlformats.org/drawingml/2006/main" xmlns:r="http://schemas.openxmlformats.org/officeDocument/2006/relationships" xmlns:p="http://schemas.openxmlformats.org/presentationml/2006/main">
  <p:cm authorId="1" dt="2021-05-07T15:53:13.054" idx="2">
    <p:pos x="7767" y="2796"/>
    <p:text/>
  </p:cm>
</p:cmLst>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10F84BF-94F5-48BE-B2C9-76E96A262FA1}" type="datetimeFigureOut">
              <a:rPr lang="zh-CN" altLang="en-US" smtClean="0"/>
              <a:t>2023-01-28</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FDB9FD-F92B-4336-9E6E-17071741937B}" type="slidenum">
              <a:rPr lang="zh-CN" altLang="en-US" smtClean="0"/>
              <a:t>‹#›</a:t>
            </a:fld>
            <a:endParaRPr lang="zh-CN" altLang="en-US"/>
          </a:p>
        </p:txBody>
      </p:sp>
    </p:spTree>
    <p:extLst>
      <p:ext uri="{BB962C8B-B14F-4D97-AF65-F5344CB8AC3E}">
        <p14:creationId xmlns:p14="http://schemas.microsoft.com/office/powerpoint/2010/main" val="214718976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DB9FD-F92B-4336-9E6E-17071741937B}" type="slidenum">
              <a:rPr lang="zh-CN" altLang="en-US" smtClean="0"/>
              <a:t>1</a:t>
            </a:fld>
            <a:endParaRPr lang="zh-CN" altLang="en-US"/>
          </a:p>
        </p:txBody>
      </p:sp>
    </p:spTree>
    <p:extLst>
      <p:ext uri="{BB962C8B-B14F-4D97-AF65-F5344CB8AC3E}">
        <p14:creationId xmlns:p14="http://schemas.microsoft.com/office/powerpoint/2010/main" val="199255205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DB9FD-F92B-4336-9E6E-17071741937B}" type="slidenum">
              <a:rPr lang="zh-CN" altLang="en-US" smtClean="0"/>
              <a:t>10</a:t>
            </a:fld>
            <a:endParaRPr lang="zh-CN" altLang="en-US"/>
          </a:p>
        </p:txBody>
      </p:sp>
    </p:spTree>
    <p:extLst>
      <p:ext uri="{BB962C8B-B14F-4D97-AF65-F5344CB8AC3E}">
        <p14:creationId xmlns:p14="http://schemas.microsoft.com/office/powerpoint/2010/main" val="3322363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DB9FD-F92B-4336-9E6E-17071741937B}" type="slidenum">
              <a:rPr lang="zh-CN" altLang="en-US" smtClean="0"/>
              <a:t>11</a:t>
            </a:fld>
            <a:endParaRPr lang="zh-CN" altLang="en-US"/>
          </a:p>
        </p:txBody>
      </p:sp>
    </p:spTree>
    <p:extLst>
      <p:ext uri="{BB962C8B-B14F-4D97-AF65-F5344CB8AC3E}">
        <p14:creationId xmlns:p14="http://schemas.microsoft.com/office/powerpoint/2010/main" val="3322363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DB9FD-F92B-4336-9E6E-17071741937B}" type="slidenum">
              <a:rPr lang="zh-CN" altLang="en-US" smtClean="0"/>
              <a:t>12</a:t>
            </a:fld>
            <a:endParaRPr lang="zh-CN" altLang="en-US"/>
          </a:p>
        </p:txBody>
      </p:sp>
    </p:spTree>
    <p:extLst>
      <p:ext uri="{BB962C8B-B14F-4D97-AF65-F5344CB8AC3E}">
        <p14:creationId xmlns:p14="http://schemas.microsoft.com/office/powerpoint/2010/main" val="3322363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DB9FD-F92B-4336-9E6E-17071741937B}" type="slidenum">
              <a:rPr lang="zh-CN" altLang="en-US" smtClean="0"/>
              <a:t>13</a:t>
            </a:fld>
            <a:endParaRPr lang="zh-CN" altLang="en-US"/>
          </a:p>
        </p:txBody>
      </p:sp>
    </p:spTree>
    <p:extLst>
      <p:ext uri="{BB962C8B-B14F-4D97-AF65-F5344CB8AC3E}">
        <p14:creationId xmlns:p14="http://schemas.microsoft.com/office/powerpoint/2010/main" val="3322363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DB9FD-F92B-4336-9E6E-17071741937B}" type="slidenum">
              <a:rPr lang="zh-CN" altLang="en-US" smtClean="0"/>
              <a:t>14</a:t>
            </a:fld>
            <a:endParaRPr lang="zh-CN" altLang="en-US"/>
          </a:p>
        </p:txBody>
      </p:sp>
    </p:spTree>
    <p:extLst>
      <p:ext uri="{BB962C8B-B14F-4D97-AF65-F5344CB8AC3E}">
        <p14:creationId xmlns:p14="http://schemas.microsoft.com/office/powerpoint/2010/main" val="3322363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DB9FD-F92B-4336-9E6E-17071741937B}" type="slidenum">
              <a:rPr lang="zh-CN" altLang="en-US" smtClean="0"/>
              <a:t>15</a:t>
            </a:fld>
            <a:endParaRPr lang="zh-CN" altLang="en-US"/>
          </a:p>
        </p:txBody>
      </p:sp>
    </p:spTree>
    <p:extLst>
      <p:ext uri="{BB962C8B-B14F-4D97-AF65-F5344CB8AC3E}">
        <p14:creationId xmlns:p14="http://schemas.microsoft.com/office/powerpoint/2010/main" val="3322363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DB9FD-F92B-4336-9E6E-17071741937B}" type="slidenum">
              <a:rPr lang="zh-CN" altLang="en-US" smtClean="0"/>
              <a:t>16</a:t>
            </a:fld>
            <a:endParaRPr lang="zh-CN" altLang="en-US"/>
          </a:p>
        </p:txBody>
      </p:sp>
    </p:spTree>
    <p:extLst>
      <p:ext uri="{BB962C8B-B14F-4D97-AF65-F5344CB8AC3E}">
        <p14:creationId xmlns:p14="http://schemas.microsoft.com/office/powerpoint/2010/main" val="3322363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DB9FD-F92B-4336-9E6E-17071741937B}" type="slidenum">
              <a:rPr lang="zh-CN" altLang="en-US" smtClean="0"/>
              <a:t>17</a:t>
            </a:fld>
            <a:endParaRPr lang="zh-CN" altLang="en-US"/>
          </a:p>
        </p:txBody>
      </p:sp>
    </p:spTree>
    <p:extLst>
      <p:ext uri="{BB962C8B-B14F-4D97-AF65-F5344CB8AC3E}">
        <p14:creationId xmlns:p14="http://schemas.microsoft.com/office/powerpoint/2010/main" val="3322363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DB9FD-F92B-4336-9E6E-17071741937B}" type="slidenum">
              <a:rPr lang="zh-CN" altLang="en-US" smtClean="0"/>
              <a:t>18</a:t>
            </a:fld>
            <a:endParaRPr lang="zh-CN" altLang="en-US"/>
          </a:p>
        </p:txBody>
      </p:sp>
    </p:spTree>
    <p:extLst>
      <p:ext uri="{BB962C8B-B14F-4D97-AF65-F5344CB8AC3E}">
        <p14:creationId xmlns:p14="http://schemas.microsoft.com/office/powerpoint/2010/main" val="3322363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DB9FD-F92B-4336-9E6E-17071741937B}" type="slidenum">
              <a:rPr lang="zh-CN" altLang="en-US" smtClean="0"/>
              <a:t>19</a:t>
            </a:fld>
            <a:endParaRPr lang="zh-CN" altLang="en-US"/>
          </a:p>
        </p:txBody>
      </p:sp>
    </p:spTree>
    <p:extLst>
      <p:ext uri="{BB962C8B-B14F-4D97-AF65-F5344CB8AC3E}">
        <p14:creationId xmlns:p14="http://schemas.microsoft.com/office/powerpoint/2010/main" val="298679535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DB9FD-F92B-4336-9E6E-17071741937B}" type="slidenum">
              <a:rPr lang="zh-CN" altLang="en-US" smtClean="0"/>
              <a:t>2</a:t>
            </a:fld>
            <a:endParaRPr lang="zh-CN" altLang="en-US"/>
          </a:p>
        </p:txBody>
      </p:sp>
    </p:spTree>
    <p:extLst>
      <p:ext uri="{BB962C8B-B14F-4D97-AF65-F5344CB8AC3E}">
        <p14:creationId xmlns:p14="http://schemas.microsoft.com/office/powerpoint/2010/main" val="39441239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DB9FD-F92B-4336-9E6E-17071741937B}" type="slidenum">
              <a:rPr lang="zh-CN" altLang="en-US" smtClean="0"/>
              <a:t>20</a:t>
            </a:fld>
            <a:endParaRPr lang="zh-CN" altLang="en-US"/>
          </a:p>
        </p:txBody>
      </p:sp>
    </p:spTree>
    <p:extLst>
      <p:ext uri="{BB962C8B-B14F-4D97-AF65-F5344CB8AC3E}">
        <p14:creationId xmlns:p14="http://schemas.microsoft.com/office/powerpoint/2010/main" val="3322363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DB9FD-F92B-4336-9E6E-17071741937B}" type="slidenum">
              <a:rPr lang="zh-CN" altLang="en-US" smtClean="0"/>
              <a:t>21</a:t>
            </a:fld>
            <a:endParaRPr lang="zh-CN" altLang="en-US"/>
          </a:p>
        </p:txBody>
      </p:sp>
    </p:spTree>
    <p:extLst>
      <p:ext uri="{BB962C8B-B14F-4D97-AF65-F5344CB8AC3E}">
        <p14:creationId xmlns:p14="http://schemas.microsoft.com/office/powerpoint/2010/main" val="3322363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DB9FD-F92B-4336-9E6E-17071741937B}" type="slidenum">
              <a:rPr lang="zh-CN" altLang="en-US" smtClean="0"/>
              <a:t>22</a:t>
            </a:fld>
            <a:endParaRPr lang="zh-CN" altLang="en-US"/>
          </a:p>
        </p:txBody>
      </p:sp>
    </p:spTree>
    <p:extLst>
      <p:ext uri="{BB962C8B-B14F-4D97-AF65-F5344CB8AC3E}">
        <p14:creationId xmlns:p14="http://schemas.microsoft.com/office/powerpoint/2010/main" val="3322363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DB9FD-F92B-4336-9E6E-17071741937B}" type="slidenum">
              <a:rPr lang="zh-CN" altLang="en-US" smtClean="0"/>
              <a:t>23</a:t>
            </a:fld>
            <a:endParaRPr lang="zh-CN" altLang="en-US"/>
          </a:p>
        </p:txBody>
      </p:sp>
    </p:spTree>
    <p:extLst>
      <p:ext uri="{BB962C8B-B14F-4D97-AF65-F5344CB8AC3E}">
        <p14:creationId xmlns:p14="http://schemas.microsoft.com/office/powerpoint/2010/main" val="3322363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DB9FD-F92B-4336-9E6E-17071741937B}" type="slidenum">
              <a:rPr lang="zh-CN" altLang="en-US" smtClean="0"/>
              <a:t>24</a:t>
            </a:fld>
            <a:endParaRPr lang="zh-CN" altLang="en-US"/>
          </a:p>
        </p:txBody>
      </p:sp>
    </p:spTree>
    <p:extLst>
      <p:ext uri="{BB962C8B-B14F-4D97-AF65-F5344CB8AC3E}">
        <p14:creationId xmlns:p14="http://schemas.microsoft.com/office/powerpoint/2010/main" val="298679535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DB9FD-F92B-4336-9E6E-17071741937B}" type="slidenum">
              <a:rPr lang="zh-CN" altLang="en-US" smtClean="0"/>
              <a:t>25</a:t>
            </a:fld>
            <a:endParaRPr lang="zh-CN" altLang="en-US"/>
          </a:p>
        </p:txBody>
      </p:sp>
    </p:spTree>
    <p:extLst>
      <p:ext uri="{BB962C8B-B14F-4D97-AF65-F5344CB8AC3E}">
        <p14:creationId xmlns:p14="http://schemas.microsoft.com/office/powerpoint/2010/main" val="3322363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DB9FD-F92B-4336-9E6E-17071741937B}" type="slidenum">
              <a:rPr lang="zh-CN" altLang="en-US" smtClean="0"/>
              <a:t>26</a:t>
            </a:fld>
            <a:endParaRPr lang="zh-CN" altLang="en-US"/>
          </a:p>
        </p:txBody>
      </p:sp>
    </p:spTree>
    <p:extLst>
      <p:ext uri="{BB962C8B-B14F-4D97-AF65-F5344CB8AC3E}">
        <p14:creationId xmlns:p14="http://schemas.microsoft.com/office/powerpoint/2010/main" val="3322363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DB9FD-F92B-4336-9E6E-17071741937B}" type="slidenum">
              <a:rPr lang="zh-CN" altLang="en-US" smtClean="0"/>
              <a:t>27</a:t>
            </a:fld>
            <a:endParaRPr lang="zh-CN" altLang="en-US"/>
          </a:p>
        </p:txBody>
      </p:sp>
    </p:spTree>
    <p:extLst>
      <p:ext uri="{BB962C8B-B14F-4D97-AF65-F5344CB8AC3E}">
        <p14:creationId xmlns:p14="http://schemas.microsoft.com/office/powerpoint/2010/main" val="3322363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DB9FD-F92B-4336-9E6E-17071741937B}" type="slidenum">
              <a:rPr lang="zh-CN" altLang="en-US" smtClean="0"/>
              <a:t>28</a:t>
            </a:fld>
            <a:endParaRPr lang="zh-CN" altLang="en-US"/>
          </a:p>
        </p:txBody>
      </p:sp>
    </p:spTree>
    <p:extLst>
      <p:ext uri="{BB962C8B-B14F-4D97-AF65-F5344CB8AC3E}">
        <p14:creationId xmlns:p14="http://schemas.microsoft.com/office/powerpoint/2010/main" val="298679535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DB9FD-F92B-4336-9E6E-17071741937B}" type="slidenum">
              <a:rPr lang="zh-CN" altLang="en-US" smtClean="0"/>
              <a:t>29</a:t>
            </a:fld>
            <a:endParaRPr lang="zh-CN" altLang="en-US"/>
          </a:p>
        </p:txBody>
      </p:sp>
    </p:spTree>
    <p:extLst>
      <p:ext uri="{BB962C8B-B14F-4D97-AF65-F5344CB8AC3E}">
        <p14:creationId xmlns:p14="http://schemas.microsoft.com/office/powerpoint/2010/main" val="3322363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DB9FD-F92B-4336-9E6E-17071741937B}" type="slidenum">
              <a:rPr lang="zh-CN" altLang="en-US" smtClean="0"/>
              <a:t>3</a:t>
            </a:fld>
            <a:endParaRPr lang="zh-CN" altLang="en-US"/>
          </a:p>
        </p:txBody>
      </p:sp>
    </p:spTree>
    <p:extLst>
      <p:ext uri="{BB962C8B-B14F-4D97-AF65-F5344CB8AC3E}">
        <p14:creationId xmlns:p14="http://schemas.microsoft.com/office/powerpoint/2010/main" val="382296824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DB9FD-F92B-4336-9E6E-17071741937B}" type="slidenum">
              <a:rPr lang="zh-CN" altLang="en-US" smtClean="0"/>
              <a:t>30</a:t>
            </a:fld>
            <a:endParaRPr lang="zh-CN" altLang="en-US"/>
          </a:p>
        </p:txBody>
      </p:sp>
    </p:spTree>
    <p:extLst>
      <p:ext uri="{BB962C8B-B14F-4D97-AF65-F5344CB8AC3E}">
        <p14:creationId xmlns:p14="http://schemas.microsoft.com/office/powerpoint/2010/main" val="298679535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DB9FD-F92B-4336-9E6E-17071741937B}" type="slidenum">
              <a:rPr lang="zh-CN" altLang="en-US" smtClean="0"/>
              <a:t>31</a:t>
            </a:fld>
            <a:endParaRPr lang="zh-CN" altLang="en-US"/>
          </a:p>
        </p:txBody>
      </p:sp>
    </p:spTree>
    <p:extLst>
      <p:ext uri="{BB962C8B-B14F-4D97-AF65-F5344CB8AC3E}">
        <p14:creationId xmlns:p14="http://schemas.microsoft.com/office/powerpoint/2010/main" val="383461912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DB9FD-F92B-4336-9E6E-17071741937B}" type="slidenum">
              <a:rPr lang="zh-CN" altLang="en-US" smtClean="0"/>
              <a:t>4</a:t>
            </a:fld>
            <a:endParaRPr lang="zh-CN" altLang="en-US"/>
          </a:p>
        </p:txBody>
      </p:sp>
    </p:spTree>
    <p:extLst>
      <p:ext uri="{BB962C8B-B14F-4D97-AF65-F5344CB8AC3E}">
        <p14:creationId xmlns:p14="http://schemas.microsoft.com/office/powerpoint/2010/main" val="3322363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DB9FD-F92B-4336-9E6E-17071741937B}" type="slidenum">
              <a:rPr lang="zh-CN" altLang="en-US" smtClean="0"/>
              <a:t>5</a:t>
            </a:fld>
            <a:endParaRPr lang="zh-CN" altLang="en-US"/>
          </a:p>
        </p:txBody>
      </p:sp>
    </p:spTree>
    <p:extLst>
      <p:ext uri="{BB962C8B-B14F-4D97-AF65-F5344CB8AC3E}">
        <p14:creationId xmlns:p14="http://schemas.microsoft.com/office/powerpoint/2010/main" val="298679535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DB9FD-F92B-4336-9E6E-17071741937B}" type="slidenum">
              <a:rPr lang="zh-CN" altLang="en-US" smtClean="0"/>
              <a:t>6</a:t>
            </a:fld>
            <a:endParaRPr lang="zh-CN" altLang="en-US"/>
          </a:p>
        </p:txBody>
      </p:sp>
    </p:spTree>
    <p:extLst>
      <p:ext uri="{BB962C8B-B14F-4D97-AF65-F5344CB8AC3E}">
        <p14:creationId xmlns:p14="http://schemas.microsoft.com/office/powerpoint/2010/main" val="3322363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DB9FD-F92B-4336-9E6E-17071741937B}" type="slidenum">
              <a:rPr lang="zh-CN" altLang="en-US" smtClean="0"/>
              <a:t>7</a:t>
            </a:fld>
            <a:endParaRPr lang="zh-CN" altLang="en-US"/>
          </a:p>
        </p:txBody>
      </p:sp>
    </p:spTree>
    <p:extLst>
      <p:ext uri="{BB962C8B-B14F-4D97-AF65-F5344CB8AC3E}">
        <p14:creationId xmlns:p14="http://schemas.microsoft.com/office/powerpoint/2010/main" val="3322363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DB9FD-F92B-4336-9E6E-17071741937B}" type="slidenum">
              <a:rPr lang="zh-CN" altLang="en-US" smtClean="0"/>
              <a:t>8</a:t>
            </a:fld>
            <a:endParaRPr lang="zh-CN" altLang="en-US"/>
          </a:p>
        </p:txBody>
      </p:sp>
    </p:spTree>
    <p:extLst>
      <p:ext uri="{BB962C8B-B14F-4D97-AF65-F5344CB8AC3E}">
        <p14:creationId xmlns:p14="http://schemas.microsoft.com/office/powerpoint/2010/main" val="3322363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DB9FD-F92B-4336-9E6E-17071741937B}" type="slidenum">
              <a:rPr lang="zh-CN" altLang="en-US" smtClean="0"/>
              <a:t>9</a:t>
            </a:fld>
            <a:endParaRPr lang="zh-CN" altLang="en-US"/>
          </a:p>
        </p:txBody>
      </p:sp>
    </p:spTree>
    <p:extLst>
      <p:ext uri="{BB962C8B-B14F-4D97-AF65-F5344CB8AC3E}">
        <p14:creationId xmlns:p14="http://schemas.microsoft.com/office/powerpoint/2010/main" val="3322363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hyperlink" Target="http://ibaotu.com/ppt/" TargetMode="Externa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7" name="图片 6"/>
          <p:cNvPicPr>
            <a:picLocks noChangeAspect="1"/>
          </p:cNvPicPr>
          <p:nvPr userDrawn="1"/>
        </p:nvPicPr>
        <p:blipFill rotWithShape="1">
          <a:blip r:embed="rId2" cstate="hqprint">
            <a:alphaModFix amt="20000"/>
            <a:extLst>
              <a:ext uri="{28A0092B-C50C-407E-A947-70E740481C1C}">
                <a14:useLocalDpi xmlns:a14="http://schemas.microsoft.com/office/drawing/2010/main"/>
              </a:ext>
            </a:extLst>
          </a:blip>
          <a:srcRect l="18607" t="8710" r="9620" b="11107"/>
          <a:stretch/>
        </p:blipFill>
        <p:spPr>
          <a:xfrm>
            <a:off x="484909" y="0"/>
            <a:ext cx="10986655" cy="6481546"/>
          </a:xfrm>
          <a:prstGeom prst="rect">
            <a:avLst/>
          </a:prstGeom>
        </p:spPr>
      </p:pic>
    </p:spTree>
    <p:extLst>
      <p:ext uri="{BB962C8B-B14F-4D97-AF65-F5344CB8AC3E}">
        <p14:creationId xmlns:p14="http://schemas.microsoft.com/office/powerpoint/2010/main" val="795503926"/>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kumimoji="1" lang="zh-CN" altLang="en-US"/>
              <a:t>单击此处编辑母版标题样式</a:t>
            </a:r>
          </a:p>
        </p:txBody>
      </p:sp>
      <p:sp>
        <p:nvSpPr>
          <p:cNvPr id="3" name="图片占位符 2"/>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zh-CN" altLang="en-US"/>
          </a:p>
        </p:txBody>
      </p:sp>
      <p:sp>
        <p:nvSpPr>
          <p:cNvPr id="4" name="文本占位符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zh-CN" altLang="en-US"/>
              <a:t>单击此处编辑母版文本样式</a:t>
            </a:r>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504A02DF-CE22-7544-B751-71587FFD45A8}" type="datetimeFigureOut">
              <a:rPr kumimoji="1" lang="zh-CN" altLang="en-US" smtClean="0"/>
              <a:t>2023-01-28</a:t>
            </a:fld>
            <a:endParaRPr kumimoji="1"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kumimoji="1" lang="zh-CN" altLang="en-US"/>
          </a:p>
        </p:txBody>
      </p:sp>
      <p:sp>
        <p:nvSpPr>
          <p:cNvPr id="7" name="幻灯片编号占位符 6"/>
          <p:cNvSpPr>
            <a:spLocks noGrp="1"/>
          </p:cNvSpPr>
          <p:nvPr>
            <p:ph type="sldNum" sz="quarter" idx="12"/>
          </p:nvPr>
        </p:nvSpPr>
        <p:spPr>
          <a:xfrm>
            <a:off x="8610600" y="6356350"/>
            <a:ext cx="2743200" cy="365125"/>
          </a:xfrm>
          <a:prstGeom prst="rect">
            <a:avLst/>
          </a:prstGeom>
        </p:spPr>
        <p:txBody>
          <a:bodyPr/>
          <a:lstStyle/>
          <a:p>
            <a:fld id="{F9B0B04C-B5E4-4741-B22F-92B09C0A8EA0}" type="slidenum">
              <a:rPr kumimoji="1" lang="zh-CN" altLang="en-US" smtClean="0"/>
              <a:t>‹#›</a:t>
            </a:fld>
            <a:endParaRPr kumimoji="1" lang="zh-CN" altLang="en-US"/>
          </a:p>
        </p:txBody>
      </p:sp>
    </p:spTree>
    <p:extLst>
      <p:ext uri="{BB962C8B-B14F-4D97-AF65-F5344CB8AC3E}">
        <p14:creationId xmlns:p14="http://schemas.microsoft.com/office/powerpoint/2010/main" val="1055759119"/>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标题和竖排文本">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kumimoji="1" lang="zh-CN" altLang="en-US"/>
              <a:t>单击此处编辑母版标题样式</a:t>
            </a:r>
          </a:p>
        </p:txBody>
      </p:sp>
      <p:sp>
        <p:nvSpPr>
          <p:cNvPr id="3" name="竖排文本占位符 2"/>
          <p:cNvSpPr>
            <a:spLocks noGrp="1"/>
          </p:cNvSpPr>
          <p:nvPr>
            <p:ph type="body" orient="vert" idx="1"/>
          </p:nvPr>
        </p:nvSpPr>
        <p:spPr>
          <a:xfrm>
            <a:off x="838200" y="1825625"/>
            <a:ext cx="10515600" cy="4351338"/>
          </a:xfrm>
          <a:prstGeom prst="rect">
            <a:avLst/>
          </a:prstGeom>
        </p:spPr>
        <p:txBody>
          <a:bodyPr vert="eaVert"/>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504A02DF-CE22-7544-B751-71587FFD45A8}" type="datetimeFigureOut">
              <a:rPr kumimoji="1" lang="zh-CN" altLang="en-US" smtClean="0"/>
              <a:t>2023-01-28</a:t>
            </a:fld>
            <a:endParaRPr kumimoji="1"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kumimoji="1" lang="zh-CN" altLang="en-US"/>
          </a:p>
        </p:txBody>
      </p:sp>
      <p:sp>
        <p:nvSpPr>
          <p:cNvPr id="6" name="幻灯片编号占位符 5"/>
          <p:cNvSpPr>
            <a:spLocks noGrp="1"/>
          </p:cNvSpPr>
          <p:nvPr>
            <p:ph type="sldNum" sz="quarter" idx="12"/>
          </p:nvPr>
        </p:nvSpPr>
        <p:spPr>
          <a:xfrm>
            <a:off x="8610600" y="6356350"/>
            <a:ext cx="2743200" cy="365125"/>
          </a:xfrm>
          <a:prstGeom prst="rect">
            <a:avLst/>
          </a:prstGeom>
        </p:spPr>
        <p:txBody>
          <a:bodyPr/>
          <a:lstStyle/>
          <a:p>
            <a:fld id="{F9B0B04C-B5E4-4741-B22F-92B09C0A8EA0}" type="slidenum">
              <a:rPr kumimoji="1" lang="zh-CN" altLang="en-US" smtClean="0"/>
              <a:t>‹#›</a:t>
            </a:fld>
            <a:endParaRPr kumimoji="1" lang="zh-CN" altLang="en-US"/>
          </a:p>
        </p:txBody>
      </p:sp>
    </p:spTree>
    <p:extLst>
      <p:ext uri="{BB962C8B-B14F-4D97-AF65-F5344CB8AC3E}">
        <p14:creationId xmlns:p14="http://schemas.microsoft.com/office/powerpoint/2010/main" val="1633621519"/>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竖排标题和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a:prstGeom prst="rect">
            <a:avLst/>
          </a:prstGeom>
        </p:spPr>
        <p:txBody>
          <a:bodyPr vert="eaVert"/>
          <a:lstStyle/>
          <a:p>
            <a:r>
              <a:rPr kumimoji="1" lang="zh-CN" altLang="en-US"/>
              <a:t>单击此处编辑母版标题样式</a:t>
            </a:r>
          </a:p>
        </p:txBody>
      </p:sp>
      <p:sp>
        <p:nvSpPr>
          <p:cNvPr id="3" name="竖排文本占位符 2"/>
          <p:cNvSpPr>
            <a:spLocks noGrp="1"/>
          </p:cNvSpPr>
          <p:nvPr>
            <p:ph type="body" orient="vert" idx="1"/>
          </p:nvPr>
        </p:nvSpPr>
        <p:spPr>
          <a:xfrm>
            <a:off x="838200" y="365125"/>
            <a:ext cx="7734300" cy="5811838"/>
          </a:xfrm>
          <a:prstGeom prst="rect">
            <a:avLst/>
          </a:prstGeom>
        </p:spPr>
        <p:txBody>
          <a:bodyPr vert="eaVert"/>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504A02DF-CE22-7544-B751-71587FFD45A8}" type="datetimeFigureOut">
              <a:rPr kumimoji="1" lang="zh-CN" altLang="en-US" smtClean="0"/>
              <a:t>2023-01-28</a:t>
            </a:fld>
            <a:endParaRPr kumimoji="1"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kumimoji="1" lang="zh-CN" altLang="en-US"/>
          </a:p>
        </p:txBody>
      </p:sp>
      <p:sp>
        <p:nvSpPr>
          <p:cNvPr id="6" name="幻灯片编号占位符 5"/>
          <p:cNvSpPr>
            <a:spLocks noGrp="1"/>
          </p:cNvSpPr>
          <p:nvPr>
            <p:ph type="sldNum" sz="quarter" idx="12"/>
          </p:nvPr>
        </p:nvSpPr>
        <p:spPr>
          <a:xfrm>
            <a:off x="8610600" y="6356350"/>
            <a:ext cx="2743200" cy="365125"/>
          </a:xfrm>
          <a:prstGeom prst="rect">
            <a:avLst/>
          </a:prstGeom>
        </p:spPr>
        <p:txBody>
          <a:bodyPr/>
          <a:lstStyle/>
          <a:p>
            <a:fld id="{F9B0B04C-B5E4-4741-B22F-92B09C0A8EA0}" type="slidenum">
              <a:rPr kumimoji="1" lang="zh-CN" altLang="en-US" smtClean="0"/>
              <a:t>‹#›</a:t>
            </a:fld>
            <a:endParaRPr kumimoji="1" lang="zh-CN" altLang="en-US"/>
          </a:p>
        </p:txBody>
      </p:sp>
    </p:spTree>
    <p:extLst>
      <p:ext uri="{BB962C8B-B14F-4D97-AF65-F5344CB8AC3E}">
        <p14:creationId xmlns:p14="http://schemas.microsoft.com/office/powerpoint/2010/main" val="698442938"/>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1948781707"/>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sp>
        <p:nvSpPr>
          <p:cNvPr id="2" name="文本框 1"/>
          <p:cNvSpPr txBox="1"/>
          <p:nvPr userDrawn="1"/>
        </p:nvSpPr>
        <p:spPr>
          <a:xfrm>
            <a:off x="1652955" y="1169378"/>
            <a:ext cx="9024281" cy="2953385"/>
          </a:xfrm>
          <a:prstGeom prst="rect">
            <a:avLst/>
          </a:prstGeom>
          <a:noFill/>
        </p:spPr>
        <p:txBody>
          <a:bodyPr wrap="square" rtlCol="0">
            <a:spAutoFit/>
          </a:bodyPr>
          <a:lstStyle/>
          <a:p>
            <a:pPr algn="ctr">
              <a:lnSpc>
                <a:spcPct val="150000"/>
              </a:lnSpc>
            </a:pPr>
            <a:r>
              <a:rPr lang="zh-CN" altLang="en-US" sz="2800" b="1" dirty="0">
                <a:solidFill>
                  <a:srgbClr val="FF9409"/>
                </a:solidFill>
                <a:latin typeface="微软雅黑" panose="020B0503020204020204" pitchFamily="34" charset="-122"/>
                <a:ea typeface="微软雅黑" panose="020B0503020204020204" pitchFamily="34" charset="-122"/>
              </a:rPr>
              <a:t>版权声明</a:t>
            </a:r>
          </a:p>
          <a:p>
            <a:pPr algn="just">
              <a:lnSpc>
                <a:spcPct val="150000"/>
              </a:lnSpc>
            </a:pPr>
            <a:endParaRPr lang="zh-CN" altLang="en-US" sz="1200" dirty="0">
              <a:latin typeface="微软雅黑" panose="020B0503020204020204" pitchFamily="34" charset="-122"/>
              <a:ea typeface="微软雅黑" panose="020B0503020204020204" pitchFamily="34" charset="-122"/>
            </a:endParaRPr>
          </a:p>
          <a:p>
            <a:pPr algn="just">
              <a:lnSpc>
                <a:spcPct val="150000"/>
              </a:lnSpc>
            </a:pPr>
            <a:r>
              <a:rPr lang="zh-CN" altLang="en-US" sz="1200" dirty="0">
                <a:solidFill>
                  <a:schemeClr val="accent6"/>
                </a:solidFill>
                <a:latin typeface="微软雅黑" panose="020B0503020204020204" pitchFamily="34" charset="-122"/>
                <a:ea typeface="微软雅黑" panose="020B0503020204020204" pitchFamily="34" charset="-122"/>
              </a:rPr>
              <a:t>感谢您下载千库网平台上提供的</a:t>
            </a:r>
            <a:r>
              <a:rPr lang="en-US" altLang="zh-CN" sz="1200" dirty="0">
                <a:solidFill>
                  <a:schemeClr val="accent6"/>
                </a:solidFill>
                <a:latin typeface="微软雅黑" panose="020B0503020204020204" pitchFamily="34" charset="-122"/>
                <a:ea typeface="微软雅黑" panose="020B0503020204020204" pitchFamily="34" charset="-122"/>
              </a:rPr>
              <a:t>PPT</a:t>
            </a:r>
            <a:r>
              <a:rPr lang="zh-CN" altLang="en-US" sz="1200" dirty="0">
                <a:solidFill>
                  <a:schemeClr val="accent6"/>
                </a:solidFill>
                <a:latin typeface="微软雅黑" panose="020B0503020204020204" pitchFamily="34" charset="-122"/>
                <a:ea typeface="微软雅黑" panose="020B0503020204020204" pitchFamily="34" charset="-122"/>
              </a:rPr>
              <a:t>作品，为了您和千库网以及原创作者的利益，请勿复制、传播、销售，否则将承担法律责任！千库网将对作品进行维权，按照传播下载次数进行十倍的索取赔偿！</a:t>
            </a:r>
            <a:endParaRPr lang="en-US" altLang="zh-CN" sz="1200" dirty="0">
              <a:solidFill>
                <a:schemeClr val="accent6"/>
              </a:solidFill>
              <a:latin typeface="微软雅黑" panose="020B0503020204020204" pitchFamily="34" charset="-122"/>
              <a:ea typeface="微软雅黑" panose="020B0503020204020204" pitchFamily="34" charset="-122"/>
            </a:endParaRPr>
          </a:p>
          <a:p>
            <a:pPr algn="just">
              <a:lnSpc>
                <a:spcPct val="150000"/>
              </a:lnSpc>
            </a:pPr>
            <a:endParaRPr lang="zh-CN" altLang="en-US" sz="1200" dirty="0">
              <a:solidFill>
                <a:schemeClr val="accent6"/>
              </a:solidFill>
              <a:latin typeface="微软雅黑" panose="020B0503020204020204" pitchFamily="34" charset="-122"/>
              <a:ea typeface="微软雅黑" panose="020B0503020204020204" pitchFamily="34" charset="-122"/>
            </a:endParaRPr>
          </a:p>
          <a:p>
            <a:pPr algn="just">
              <a:lnSpc>
                <a:spcPct val="150000"/>
              </a:lnSpc>
            </a:pPr>
            <a:r>
              <a:rPr lang="en-US" altLang="zh-CN" sz="1200" dirty="0">
                <a:solidFill>
                  <a:schemeClr val="accent6"/>
                </a:solidFill>
                <a:latin typeface="微软雅黑" panose="020B0503020204020204" pitchFamily="34" charset="-122"/>
                <a:ea typeface="微软雅黑" panose="020B0503020204020204" pitchFamily="34" charset="-122"/>
              </a:rPr>
              <a:t>1.</a:t>
            </a:r>
            <a:r>
              <a:rPr lang="zh-CN" altLang="en-US" sz="1200" dirty="0">
                <a:solidFill>
                  <a:schemeClr val="accent6"/>
                </a:solidFill>
                <a:latin typeface="微软雅黑" panose="020B0503020204020204" pitchFamily="34" charset="-122"/>
                <a:ea typeface="微软雅黑" panose="020B0503020204020204" pitchFamily="34" charset="-122"/>
              </a:rPr>
              <a:t>在千库网出售的</a:t>
            </a:r>
            <a:r>
              <a:rPr lang="en-US" altLang="zh-CN" sz="1200" dirty="0">
                <a:solidFill>
                  <a:schemeClr val="accent6"/>
                </a:solidFill>
                <a:latin typeface="微软雅黑" panose="020B0503020204020204" pitchFamily="34" charset="-122"/>
                <a:ea typeface="微软雅黑" panose="020B0503020204020204" pitchFamily="34" charset="-122"/>
              </a:rPr>
              <a:t>PPT</a:t>
            </a:r>
            <a:r>
              <a:rPr lang="zh-CN" altLang="en-US" sz="1200" dirty="0">
                <a:solidFill>
                  <a:schemeClr val="accent6"/>
                </a:solidFill>
                <a:latin typeface="微软雅黑" panose="020B0503020204020204" pitchFamily="34" charset="-122"/>
                <a:ea typeface="微软雅黑" panose="020B0503020204020204" pitchFamily="34" charset="-122"/>
              </a:rPr>
              <a:t>模板是免版税类（</a:t>
            </a:r>
            <a:r>
              <a:rPr lang="en-US" altLang="zh-CN" sz="1200" dirty="0">
                <a:solidFill>
                  <a:schemeClr val="accent6"/>
                </a:solidFill>
                <a:latin typeface="微软雅黑" panose="020B0503020204020204" pitchFamily="34" charset="-122"/>
                <a:ea typeface="微软雅黑" panose="020B0503020204020204" pitchFamily="34" charset="-122"/>
              </a:rPr>
              <a:t>RF</a:t>
            </a:r>
            <a:r>
              <a:rPr lang="zh-CN" altLang="en-US" sz="1200" dirty="0">
                <a:solidFill>
                  <a:schemeClr val="accent6"/>
                </a:solidFill>
                <a:latin typeface="微软雅黑" panose="020B0503020204020204" pitchFamily="34" charset="-122"/>
                <a:ea typeface="微软雅黑" panose="020B0503020204020204" pitchFamily="34" charset="-122"/>
              </a:rPr>
              <a:t>：</a:t>
            </a:r>
            <a:r>
              <a:rPr lang="en-US" altLang="zh-CN" sz="1200" dirty="0">
                <a:solidFill>
                  <a:schemeClr val="accent6"/>
                </a:solidFill>
                <a:latin typeface="微软雅黑" panose="020B0503020204020204" pitchFamily="34" charset="-122"/>
                <a:ea typeface="微软雅黑" panose="020B0503020204020204" pitchFamily="34" charset="-122"/>
              </a:rPr>
              <a:t>Royalty-Free</a:t>
            </a:r>
            <a:r>
              <a:rPr lang="zh-CN" altLang="en-US" sz="1200" dirty="0">
                <a:solidFill>
                  <a:schemeClr val="accent6"/>
                </a:solidFill>
                <a:latin typeface="微软雅黑" panose="020B0503020204020204" pitchFamily="34" charset="-122"/>
                <a:ea typeface="微软雅黑" panose="020B0503020204020204" pitchFamily="34" charset="-122"/>
              </a:rPr>
              <a:t>）正版受</a:t>
            </a:r>
            <a:r>
              <a:rPr lang="en-US" altLang="zh-CN" sz="1200" dirty="0">
                <a:solidFill>
                  <a:schemeClr val="accent6"/>
                </a:solidFill>
                <a:latin typeface="微软雅黑" panose="020B0503020204020204" pitchFamily="34" charset="-122"/>
                <a:ea typeface="微软雅黑" panose="020B0503020204020204" pitchFamily="34" charset="-122"/>
              </a:rPr>
              <a:t>《</a:t>
            </a:r>
            <a:r>
              <a:rPr lang="zh-CN" altLang="en-US" sz="1200" dirty="0">
                <a:solidFill>
                  <a:schemeClr val="accent6"/>
                </a:solidFill>
                <a:latin typeface="微软雅黑" panose="020B0503020204020204" pitchFamily="34" charset="-122"/>
                <a:ea typeface="微软雅黑" panose="020B0503020204020204" pitchFamily="34" charset="-122"/>
              </a:rPr>
              <a:t>中国人民共和国著作法</a:t>
            </a:r>
            <a:r>
              <a:rPr lang="en-US" altLang="zh-CN" sz="1200" dirty="0">
                <a:solidFill>
                  <a:schemeClr val="accent6"/>
                </a:solidFill>
                <a:latin typeface="微软雅黑" panose="020B0503020204020204" pitchFamily="34" charset="-122"/>
                <a:ea typeface="微软雅黑" panose="020B0503020204020204" pitchFamily="34" charset="-122"/>
              </a:rPr>
              <a:t>》</a:t>
            </a:r>
            <a:r>
              <a:rPr lang="zh-CN" altLang="en-US" sz="1200" dirty="0">
                <a:solidFill>
                  <a:schemeClr val="accent6"/>
                </a:solidFill>
                <a:latin typeface="微软雅黑" panose="020B0503020204020204" pitchFamily="34" charset="-122"/>
                <a:ea typeface="微软雅黑" panose="020B0503020204020204" pitchFamily="34" charset="-122"/>
              </a:rPr>
              <a:t>和</a:t>
            </a:r>
            <a:r>
              <a:rPr lang="en-US" altLang="zh-CN" sz="1200" dirty="0">
                <a:solidFill>
                  <a:schemeClr val="accent6"/>
                </a:solidFill>
                <a:latin typeface="微软雅黑" panose="020B0503020204020204" pitchFamily="34" charset="-122"/>
                <a:ea typeface="微软雅黑" panose="020B0503020204020204" pitchFamily="34" charset="-122"/>
              </a:rPr>
              <a:t>《</a:t>
            </a:r>
            <a:r>
              <a:rPr lang="zh-CN" altLang="en-US" sz="1200" dirty="0">
                <a:solidFill>
                  <a:schemeClr val="accent6"/>
                </a:solidFill>
                <a:latin typeface="微软雅黑" panose="020B0503020204020204" pitchFamily="34" charset="-122"/>
                <a:ea typeface="微软雅黑" panose="020B0503020204020204" pitchFamily="34" charset="-122"/>
              </a:rPr>
              <a:t>世界版权公约</a:t>
            </a:r>
            <a:r>
              <a:rPr lang="en-US" altLang="zh-CN" sz="1200" dirty="0">
                <a:solidFill>
                  <a:schemeClr val="accent6"/>
                </a:solidFill>
                <a:latin typeface="微软雅黑" panose="020B0503020204020204" pitchFamily="34" charset="-122"/>
                <a:ea typeface="微软雅黑" panose="020B0503020204020204" pitchFamily="34" charset="-122"/>
              </a:rPr>
              <a:t>》</a:t>
            </a:r>
            <a:r>
              <a:rPr lang="zh-CN" altLang="en-US" sz="1200" dirty="0">
                <a:solidFill>
                  <a:schemeClr val="accent6"/>
                </a:solidFill>
                <a:latin typeface="微软雅黑" panose="020B0503020204020204" pitchFamily="34" charset="-122"/>
                <a:ea typeface="微软雅黑" panose="020B0503020204020204" pitchFamily="34" charset="-122"/>
              </a:rPr>
              <a:t>的保护，作品的所有权、版权和著作权归千库网所有，您下载的是</a:t>
            </a:r>
            <a:r>
              <a:rPr lang="en-US" altLang="zh-CN" sz="1200" dirty="0">
                <a:solidFill>
                  <a:schemeClr val="accent6"/>
                </a:solidFill>
                <a:latin typeface="微软雅黑" panose="020B0503020204020204" pitchFamily="34" charset="-122"/>
                <a:ea typeface="微软雅黑" panose="020B0503020204020204" pitchFamily="34" charset="-122"/>
              </a:rPr>
              <a:t>PPT</a:t>
            </a:r>
            <a:r>
              <a:rPr lang="zh-CN" altLang="en-US" sz="1200" dirty="0">
                <a:solidFill>
                  <a:schemeClr val="accent6"/>
                </a:solidFill>
                <a:latin typeface="微软雅黑" panose="020B0503020204020204" pitchFamily="34" charset="-122"/>
                <a:ea typeface="微软雅黑" panose="020B0503020204020204" pitchFamily="34" charset="-122"/>
              </a:rPr>
              <a:t>模板素材的使用权。</a:t>
            </a:r>
          </a:p>
          <a:p>
            <a:pPr algn="just">
              <a:lnSpc>
                <a:spcPct val="150000"/>
              </a:lnSpc>
            </a:pPr>
            <a:r>
              <a:rPr lang="en-US" altLang="zh-CN" sz="1200" dirty="0">
                <a:solidFill>
                  <a:schemeClr val="accent6"/>
                </a:solidFill>
                <a:latin typeface="微软雅黑" panose="020B0503020204020204" pitchFamily="34" charset="-122"/>
                <a:ea typeface="微软雅黑" panose="020B0503020204020204" pitchFamily="34" charset="-122"/>
              </a:rPr>
              <a:t>2.</a:t>
            </a:r>
            <a:r>
              <a:rPr lang="zh-CN" altLang="en-US" sz="1200" dirty="0">
                <a:solidFill>
                  <a:schemeClr val="accent6"/>
                </a:solidFill>
                <a:latin typeface="微软雅黑" panose="020B0503020204020204" pitchFamily="34" charset="-122"/>
                <a:ea typeface="微软雅黑" panose="020B0503020204020204" pitchFamily="34" charset="-122"/>
              </a:rPr>
              <a:t>不得将千库网的</a:t>
            </a:r>
            <a:r>
              <a:rPr lang="en-US" altLang="zh-CN" sz="1200" dirty="0">
                <a:solidFill>
                  <a:schemeClr val="accent6"/>
                </a:solidFill>
                <a:latin typeface="微软雅黑" panose="020B0503020204020204" pitchFamily="34" charset="-122"/>
                <a:ea typeface="微软雅黑" panose="020B0503020204020204" pitchFamily="34" charset="-122"/>
              </a:rPr>
              <a:t>PPT</a:t>
            </a:r>
            <a:r>
              <a:rPr lang="zh-CN" altLang="en-US" sz="1200" dirty="0">
                <a:solidFill>
                  <a:schemeClr val="accent6"/>
                </a:solidFill>
                <a:latin typeface="微软雅黑" panose="020B0503020204020204" pitchFamily="34" charset="-122"/>
                <a:ea typeface="微软雅黑" panose="020B0503020204020204" pitchFamily="34" charset="-122"/>
              </a:rPr>
              <a:t>模板、</a:t>
            </a:r>
            <a:r>
              <a:rPr lang="en-US" altLang="zh-CN" sz="1200" dirty="0">
                <a:solidFill>
                  <a:schemeClr val="accent6"/>
                </a:solidFill>
                <a:latin typeface="微软雅黑" panose="020B0503020204020204" pitchFamily="34" charset="-122"/>
                <a:ea typeface="微软雅黑" panose="020B0503020204020204" pitchFamily="34" charset="-122"/>
              </a:rPr>
              <a:t>PPT</a:t>
            </a:r>
            <a:r>
              <a:rPr lang="zh-CN" altLang="en-US" sz="1200" dirty="0">
                <a:solidFill>
                  <a:schemeClr val="accent6"/>
                </a:solidFill>
                <a:latin typeface="微软雅黑" panose="020B0503020204020204" pitchFamily="34" charset="-122"/>
                <a:ea typeface="微软雅黑" panose="020B0503020204020204" pitchFamily="34" charset="-122"/>
              </a:rPr>
              <a:t>素材，本身用于再出售，或者出租、出借、转让、分销、发布或者作为礼物供他人使用，不得转授权、出卖、转让本协议或者本协议中的权利。</a:t>
            </a:r>
          </a:p>
        </p:txBody>
      </p:sp>
      <p:sp>
        <p:nvSpPr>
          <p:cNvPr id="3" name="文本框 2"/>
          <p:cNvSpPr txBox="1"/>
          <p:nvPr userDrawn="1"/>
        </p:nvSpPr>
        <p:spPr>
          <a:xfrm>
            <a:off x="1652955" y="4984409"/>
            <a:ext cx="7297081" cy="368300"/>
          </a:xfrm>
          <a:prstGeom prst="rect">
            <a:avLst/>
          </a:prstGeom>
          <a:noFill/>
          <a:ln>
            <a:noFill/>
          </a:ln>
        </p:spPr>
        <p:style>
          <a:lnRef idx="0">
            <a:scrgbClr r="0" g="0" b="0"/>
          </a:lnRef>
          <a:fillRef idx="0">
            <a:scrgbClr r="0" g="0" b="0"/>
          </a:fillRef>
          <a:effectRef idx="0">
            <a:scrgbClr r="0" g="0" b="0"/>
          </a:effectRef>
          <a:fontRef idx="minor">
            <a:schemeClr val="dk1"/>
          </a:fontRef>
        </p:style>
        <p:txBody>
          <a:bodyPr wrap="square" rtlCol="0">
            <a:spAutoFit/>
          </a:bodyPr>
          <a:lstStyle/>
          <a:p>
            <a:pPr algn="just"/>
            <a:r>
              <a:rPr lang="zh-CN" altLang="en-US" b="1" dirty="0">
                <a:solidFill>
                  <a:srgbClr val="FF9409"/>
                </a:solidFill>
              </a:rPr>
              <a:t>更多精品</a:t>
            </a:r>
            <a:r>
              <a:rPr lang="en-US" altLang="zh-CN" b="1" dirty="0">
                <a:solidFill>
                  <a:srgbClr val="FF9409"/>
                </a:solidFill>
              </a:rPr>
              <a:t>PPT</a:t>
            </a:r>
            <a:r>
              <a:rPr lang="zh-CN" altLang="en-US" b="1" dirty="0">
                <a:solidFill>
                  <a:srgbClr val="FF9409"/>
                </a:solidFill>
              </a:rPr>
              <a:t>模板：</a:t>
            </a:r>
            <a:r>
              <a:rPr lang="en-US" altLang="zh-CN" b="1" dirty="0">
                <a:solidFill>
                  <a:schemeClr val="bg1"/>
                </a:solidFill>
                <a:hlinkClick r:id="rId2"/>
              </a:rPr>
              <a:t>http://www.51miz.com/ppt/</a:t>
            </a:r>
            <a:endParaRPr lang="en-US" altLang="zh-CN" b="1" dirty="0">
              <a:solidFill>
                <a:schemeClr val="bg1"/>
              </a:solidFill>
            </a:endParaRPr>
          </a:p>
        </p:txBody>
      </p:sp>
    </p:spTree>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a:prstGeom prst="rect">
            <a:avLst/>
          </a:prstGeom>
        </p:spPr>
        <p:txBody>
          <a:bodyPr anchor="b"/>
          <a:lstStyle>
            <a:lvl1pPr>
              <a:defRPr sz="6000"/>
            </a:lvl1pPr>
          </a:lstStyle>
          <a:p>
            <a:r>
              <a:rPr kumimoji="1" lang="zh-CN" altLang="en-US"/>
              <a:t>单击此处编辑母版标题样式</a:t>
            </a:r>
          </a:p>
        </p:txBody>
      </p:sp>
      <p:sp>
        <p:nvSpPr>
          <p:cNvPr id="3" name="文本占位符 2"/>
          <p:cNvSpPr>
            <a:spLocks noGrp="1"/>
          </p:cNvSpPr>
          <p:nvPr>
            <p:ph type="body" idx="1"/>
          </p:nvPr>
        </p:nvSpPr>
        <p:spPr>
          <a:xfrm>
            <a:off x="831850"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kumimoji="1" lang="zh-CN" altLang="en-US"/>
              <a:t>单击此处编辑母版文本样式</a:t>
            </a:r>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504A02DF-CE22-7544-B751-71587FFD45A8}" type="datetimeFigureOut">
              <a:rPr kumimoji="1" lang="zh-CN" altLang="en-US" smtClean="0"/>
              <a:t>2023-01-28</a:t>
            </a:fld>
            <a:endParaRPr kumimoji="1"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kumimoji="1" lang="zh-CN" altLang="en-US"/>
          </a:p>
        </p:txBody>
      </p:sp>
      <p:sp>
        <p:nvSpPr>
          <p:cNvPr id="6" name="幻灯片编号占位符 5"/>
          <p:cNvSpPr>
            <a:spLocks noGrp="1"/>
          </p:cNvSpPr>
          <p:nvPr>
            <p:ph type="sldNum" sz="quarter" idx="12"/>
          </p:nvPr>
        </p:nvSpPr>
        <p:spPr>
          <a:xfrm>
            <a:off x="8610600" y="6356350"/>
            <a:ext cx="2743200" cy="365125"/>
          </a:xfrm>
          <a:prstGeom prst="rect">
            <a:avLst/>
          </a:prstGeom>
        </p:spPr>
        <p:txBody>
          <a:bodyPr/>
          <a:lstStyle/>
          <a:p>
            <a:fld id="{F9B0B04C-B5E4-4741-B22F-92B09C0A8EA0}" type="slidenum">
              <a:rPr kumimoji="1" lang="zh-CN" altLang="en-US" smtClean="0"/>
              <a:t>‹#›</a:t>
            </a:fld>
            <a:endParaRPr kumimoji="1" lang="zh-CN" altLang="en-US"/>
          </a:p>
        </p:txBody>
      </p:sp>
    </p:spTree>
    <p:extLst>
      <p:ext uri="{BB962C8B-B14F-4D97-AF65-F5344CB8AC3E}">
        <p14:creationId xmlns:p14="http://schemas.microsoft.com/office/powerpoint/2010/main" val="1901049152"/>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两项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kumimoji="1" lang="zh-CN" altLang="en-US"/>
              <a:t>单击此处编辑母版标题样式</a:t>
            </a:r>
          </a:p>
        </p:txBody>
      </p:sp>
      <p:sp>
        <p:nvSpPr>
          <p:cNvPr id="3" name="内容占位符 2"/>
          <p:cNvSpPr>
            <a:spLocks noGrp="1"/>
          </p:cNvSpPr>
          <p:nvPr>
            <p:ph sz="half" idx="1"/>
          </p:nvPr>
        </p:nvSpPr>
        <p:spPr>
          <a:xfrm>
            <a:off x="838200" y="1825625"/>
            <a:ext cx="5181600" cy="4351338"/>
          </a:xfrm>
          <a:prstGeom prst="rect">
            <a:avLst/>
          </a:prstGeo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内容占位符 3"/>
          <p:cNvSpPr>
            <a:spLocks noGrp="1"/>
          </p:cNvSpPr>
          <p:nvPr>
            <p:ph sz="half" idx="2"/>
          </p:nvPr>
        </p:nvSpPr>
        <p:spPr>
          <a:xfrm>
            <a:off x="6172200" y="1825625"/>
            <a:ext cx="5181600" cy="4351338"/>
          </a:xfrm>
          <a:prstGeom prst="rect">
            <a:avLst/>
          </a:prstGeo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504A02DF-CE22-7544-B751-71587FFD45A8}" type="datetimeFigureOut">
              <a:rPr kumimoji="1" lang="zh-CN" altLang="en-US" smtClean="0"/>
              <a:t>2023-01-28</a:t>
            </a:fld>
            <a:endParaRPr kumimoji="1"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kumimoji="1" lang="zh-CN" altLang="en-US"/>
          </a:p>
        </p:txBody>
      </p:sp>
      <p:sp>
        <p:nvSpPr>
          <p:cNvPr id="7" name="幻灯片编号占位符 6"/>
          <p:cNvSpPr>
            <a:spLocks noGrp="1"/>
          </p:cNvSpPr>
          <p:nvPr>
            <p:ph type="sldNum" sz="quarter" idx="12"/>
          </p:nvPr>
        </p:nvSpPr>
        <p:spPr>
          <a:xfrm>
            <a:off x="8610600" y="6356350"/>
            <a:ext cx="2743200" cy="365125"/>
          </a:xfrm>
          <a:prstGeom prst="rect">
            <a:avLst/>
          </a:prstGeom>
        </p:spPr>
        <p:txBody>
          <a:bodyPr/>
          <a:lstStyle/>
          <a:p>
            <a:fld id="{F9B0B04C-B5E4-4741-B22F-92B09C0A8EA0}" type="slidenum">
              <a:rPr kumimoji="1" lang="zh-CN" altLang="en-US" smtClean="0"/>
              <a:t>‹#›</a:t>
            </a:fld>
            <a:endParaRPr kumimoji="1" lang="zh-CN" altLang="en-US"/>
          </a:p>
        </p:txBody>
      </p:sp>
    </p:spTree>
    <p:extLst>
      <p:ext uri="{BB962C8B-B14F-4D97-AF65-F5344CB8AC3E}">
        <p14:creationId xmlns:p14="http://schemas.microsoft.com/office/powerpoint/2010/main" val="671397598"/>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a:prstGeom prst="rect">
            <a:avLst/>
          </a:prstGeom>
        </p:spPr>
        <p:txBody>
          <a:bodyPr/>
          <a:lstStyle/>
          <a:p>
            <a:r>
              <a:rPr kumimoji="1" lang="zh-CN" altLang="en-US"/>
              <a:t>单击此处编辑母版标题样式</a:t>
            </a:r>
          </a:p>
        </p:txBody>
      </p:sp>
      <p:sp>
        <p:nvSpPr>
          <p:cNvPr id="3" name="文本占位符 2"/>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zh-CN" altLang="en-US"/>
              <a:t>单击此处编辑母版文本样式</a:t>
            </a:r>
          </a:p>
        </p:txBody>
      </p:sp>
      <p:sp>
        <p:nvSpPr>
          <p:cNvPr id="4" name="内容占位符 3"/>
          <p:cNvSpPr>
            <a:spLocks noGrp="1"/>
          </p:cNvSpPr>
          <p:nvPr>
            <p:ph sz="half" idx="2"/>
          </p:nvPr>
        </p:nvSpPr>
        <p:spPr>
          <a:xfrm>
            <a:off x="839788" y="2505075"/>
            <a:ext cx="5157787" cy="3684588"/>
          </a:xfrm>
          <a:prstGeom prst="rect">
            <a:avLst/>
          </a:prstGeo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5" name="文本占位符 4"/>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zh-CN" altLang="en-US"/>
              <a:t>单击此处编辑母版文本样式</a:t>
            </a:r>
          </a:p>
        </p:txBody>
      </p:sp>
      <p:sp>
        <p:nvSpPr>
          <p:cNvPr id="6" name="内容占位符 5"/>
          <p:cNvSpPr>
            <a:spLocks noGrp="1"/>
          </p:cNvSpPr>
          <p:nvPr>
            <p:ph sz="quarter" idx="4"/>
          </p:nvPr>
        </p:nvSpPr>
        <p:spPr>
          <a:xfrm>
            <a:off x="6172200" y="2505075"/>
            <a:ext cx="5183188" cy="3684588"/>
          </a:xfrm>
          <a:prstGeom prst="rect">
            <a:avLst/>
          </a:prstGeo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7" name="日期占位符 6"/>
          <p:cNvSpPr>
            <a:spLocks noGrp="1"/>
          </p:cNvSpPr>
          <p:nvPr>
            <p:ph type="dt" sz="half" idx="10"/>
          </p:nvPr>
        </p:nvSpPr>
        <p:spPr>
          <a:xfrm>
            <a:off x="838200" y="6356350"/>
            <a:ext cx="2743200" cy="365125"/>
          </a:xfrm>
          <a:prstGeom prst="rect">
            <a:avLst/>
          </a:prstGeom>
        </p:spPr>
        <p:txBody>
          <a:bodyPr/>
          <a:lstStyle/>
          <a:p>
            <a:fld id="{504A02DF-CE22-7544-B751-71587FFD45A8}" type="datetimeFigureOut">
              <a:rPr kumimoji="1" lang="zh-CN" altLang="en-US" smtClean="0"/>
              <a:t>2023-01-28</a:t>
            </a:fld>
            <a:endParaRPr kumimoji="1" lang="zh-CN" altLang="en-US"/>
          </a:p>
        </p:txBody>
      </p:sp>
      <p:sp>
        <p:nvSpPr>
          <p:cNvPr id="8" name="页脚占位符 7"/>
          <p:cNvSpPr>
            <a:spLocks noGrp="1"/>
          </p:cNvSpPr>
          <p:nvPr>
            <p:ph type="ftr" sz="quarter" idx="11"/>
          </p:nvPr>
        </p:nvSpPr>
        <p:spPr>
          <a:xfrm>
            <a:off x="4038600" y="6356350"/>
            <a:ext cx="4114800" cy="365125"/>
          </a:xfrm>
          <a:prstGeom prst="rect">
            <a:avLst/>
          </a:prstGeom>
        </p:spPr>
        <p:txBody>
          <a:bodyPr/>
          <a:lstStyle/>
          <a:p>
            <a:endParaRPr kumimoji="1" lang="zh-CN" altLang="en-US"/>
          </a:p>
        </p:txBody>
      </p:sp>
      <p:sp>
        <p:nvSpPr>
          <p:cNvPr id="9" name="幻灯片编号占位符 8"/>
          <p:cNvSpPr>
            <a:spLocks noGrp="1"/>
          </p:cNvSpPr>
          <p:nvPr>
            <p:ph type="sldNum" sz="quarter" idx="12"/>
          </p:nvPr>
        </p:nvSpPr>
        <p:spPr>
          <a:xfrm>
            <a:off x="8610600" y="6356350"/>
            <a:ext cx="2743200" cy="365125"/>
          </a:xfrm>
          <a:prstGeom prst="rect">
            <a:avLst/>
          </a:prstGeom>
        </p:spPr>
        <p:txBody>
          <a:bodyPr/>
          <a:lstStyle/>
          <a:p>
            <a:fld id="{F9B0B04C-B5E4-4741-B22F-92B09C0A8EA0}" type="slidenum">
              <a:rPr kumimoji="1" lang="zh-CN" altLang="en-US" smtClean="0"/>
              <a:t>‹#›</a:t>
            </a:fld>
            <a:endParaRPr kumimoji="1" lang="zh-CN" altLang="en-US"/>
          </a:p>
        </p:txBody>
      </p:sp>
    </p:spTree>
    <p:extLst>
      <p:ext uri="{BB962C8B-B14F-4D97-AF65-F5344CB8AC3E}">
        <p14:creationId xmlns:p14="http://schemas.microsoft.com/office/powerpoint/2010/main" val="1300348248"/>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kumimoji="1" lang="zh-CN" altLang="en-US"/>
              <a:t>单击此处编辑母版标题样式</a:t>
            </a:r>
          </a:p>
        </p:txBody>
      </p:sp>
      <p:sp>
        <p:nvSpPr>
          <p:cNvPr id="3" name="日期占位符 2"/>
          <p:cNvSpPr>
            <a:spLocks noGrp="1"/>
          </p:cNvSpPr>
          <p:nvPr>
            <p:ph type="dt" sz="half" idx="10"/>
          </p:nvPr>
        </p:nvSpPr>
        <p:spPr>
          <a:xfrm>
            <a:off x="838200" y="6356350"/>
            <a:ext cx="2743200" cy="365125"/>
          </a:xfrm>
          <a:prstGeom prst="rect">
            <a:avLst/>
          </a:prstGeom>
        </p:spPr>
        <p:txBody>
          <a:bodyPr/>
          <a:lstStyle/>
          <a:p>
            <a:fld id="{504A02DF-CE22-7544-B751-71587FFD45A8}" type="datetimeFigureOut">
              <a:rPr kumimoji="1" lang="zh-CN" altLang="en-US" smtClean="0"/>
              <a:t>2023-01-28</a:t>
            </a:fld>
            <a:endParaRPr kumimoji="1" lang="zh-CN" altLang="en-US"/>
          </a:p>
        </p:txBody>
      </p:sp>
      <p:sp>
        <p:nvSpPr>
          <p:cNvPr id="4" name="页脚占位符 3"/>
          <p:cNvSpPr>
            <a:spLocks noGrp="1"/>
          </p:cNvSpPr>
          <p:nvPr>
            <p:ph type="ftr" sz="quarter" idx="11"/>
          </p:nvPr>
        </p:nvSpPr>
        <p:spPr>
          <a:xfrm>
            <a:off x="4038600" y="6356350"/>
            <a:ext cx="4114800" cy="365125"/>
          </a:xfrm>
          <a:prstGeom prst="rect">
            <a:avLst/>
          </a:prstGeom>
        </p:spPr>
        <p:txBody>
          <a:bodyPr/>
          <a:lstStyle/>
          <a:p>
            <a:endParaRPr kumimoji="1" lang="zh-CN" altLang="en-US"/>
          </a:p>
        </p:txBody>
      </p:sp>
      <p:sp>
        <p:nvSpPr>
          <p:cNvPr id="5" name="幻灯片编号占位符 4"/>
          <p:cNvSpPr>
            <a:spLocks noGrp="1"/>
          </p:cNvSpPr>
          <p:nvPr>
            <p:ph type="sldNum" sz="quarter" idx="12"/>
          </p:nvPr>
        </p:nvSpPr>
        <p:spPr>
          <a:xfrm>
            <a:off x="8610600" y="6356350"/>
            <a:ext cx="2743200" cy="365125"/>
          </a:xfrm>
          <a:prstGeom prst="rect">
            <a:avLst/>
          </a:prstGeom>
        </p:spPr>
        <p:txBody>
          <a:bodyPr/>
          <a:lstStyle/>
          <a:p>
            <a:fld id="{F9B0B04C-B5E4-4741-B22F-92B09C0A8EA0}" type="slidenum">
              <a:rPr kumimoji="1" lang="zh-CN" altLang="en-US" smtClean="0"/>
              <a:t>‹#›</a:t>
            </a:fld>
            <a:endParaRPr kumimoji="1" lang="zh-CN" altLang="en-US"/>
          </a:p>
        </p:txBody>
      </p:sp>
    </p:spTree>
    <p:extLst>
      <p:ext uri="{BB962C8B-B14F-4D97-AF65-F5344CB8AC3E}">
        <p14:creationId xmlns:p14="http://schemas.microsoft.com/office/powerpoint/2010/main" val="11928617"/>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p>
            <a:fld id="{504A02DF-CE22-7544-B751-71587FFD45A8}" type="datetimeFigureOut">
              <a:rPr kumimoji="1" lang="zh-CN" altLang="en-US" smtClean="0"/>
              <a:t>2023-01-28</a:t>
            </a:fld>
            <a:endParaRPr kumimoji="1" lang="zh-CN" altLang="en-US"/>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endParaRPr kumimoji="1" lang="zh-CN" altLang="en-US"/>
          </a:p>
        </p:txBody>
      </p:sp>
      <p:sp>
        <p:nvSpPr>
          <p:cNvPr id="4" name="幻灯片编号占位符 3"/>
          <p:cNvSpPr>
            <a:spLocks noGrp="1"/>
          </p:cNvSpPr>
          <p:nvPr>
            <p:ph type="sldNum" sz="quarter" idx="12"/>
          </p:nvPr>
        </p:nvSpPr>
        <p:spPr>
          <a:xfrm>
            <a:off x="8610600" y="6356350"/>
            <a:ext cx="2743200" cy="365125"/>
          </a:xfrm>
          <a:prstGeom prst="rect">
            <a:avLst/>
          </a:prstGeom>
        </p:spPr>
        <p:txBody>
          <a:bodyPr/>
          <a:lstStyle/>
          <a:p>
            <a:fld id="{F9B0B04C-B5E4-4741-B22F-92B09C0A8EA0}" type="slidenum">
              <a:rPr kumimoji="1" lang="zh-CN" altLang="en-US" smtClean="0"/>
              <a:t>‹#›</a:t>
            </a:fld>
            <a:endParaRPr kumimoji="1" lang="zh-CN" altLang="en-US"/>
          </a:p>
        </p:txBody>
      </p:sp>
    </p:spTree>
    <p:extLst>
      <p:ext uri="{BB962C8B-B14F-4D97-AF65-F5344CB8AC3E}">
        <p14:creationId xmlns:p14="http://schemas.microsoft.com/office/powerpoint/2010/main" val="768286748"/>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kumimoji="1" lang="zh-CN" altLang="en-US"/>
              <a:t>单击此处编辑母版标题样式</a:t>
            </a:r>
          </a:p>
        </p:txBody>
      </p:sp>
      <p:sp>
        <p:nvSpPr>
          <p:cNvPr id="3" name="内容占位符 2"/>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文本占位符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zh-CN" altLang="en-US"/>
              <a:t>单击此处编辑母版文本样式</a:t>
            </a:r>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504A02DF-CE22-7544-B751-71587FFD45A8}" type="datetimeFigureOut">
              <a:rPr kumimoji="1" lang="zh-CN" altLang="en-US" smtClean="0"/>
              <a:t>2023-01-28</a:t>
            </a:fld>
            <a:endParaRPr kumimoji="1"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kumimoji="1" lang="zh-CN" altLang="en-US"/>
          </a:p>
        </p:txBody>
      </p:sp>
      <p:sp>
        <p:nvSpPr>
          <p:cNvPr id="7" name="幻灯片编号占位符 6"/>
          <p:cNvSpPr>
            <a:spLocks noGrp="1"/>
          </p:cNvSpPr>
          <p:nvPr>
            <p:ph type="sldNum" sz="quarter" idx="12"/>
          </p:nvPr>
        </p:nvSpPr>
        <p:spPr>
          <a:xfrm>
            <a:off x="8610600" y="6356350"/>
            <a:ext cx="2743200" cy="365125"/>
          </a:xfrm>
          <a:prstGeom prst="rect">
            <a:avLst/>
          </a:prstGeom>
        </p:spPr>
        <p:txBody>
          <a:bodyPr/>
          <a:lstStyle/>
          <a:p>
            <a:fld id="{F9B0B04C-B5E4-4741-B22F-92B09C0A8EA0}" type="slidenum">
              <a:rPr kumimoji="1" lang="zh-CN" altLang="en-US" smtClean="0"/>
              <a:t>‹#›</a:t>
            </a:fld>
            <a:endParaRPr kumimoji="1" lang="zh-CN" altLang="en-US"/>
          </a:p>
        </p:txBody>
      </p:sp>
    </p:spTree>
    <p:extLst>
      <p:ext uri="{BB962C8B-B14F-4D97-AF65-F5344CB8AC3E}">
        <p14:creationId xmlns:p14="http://schemas.microsoft.com/office/powerpoint/2010/main" val="1923687872"/>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lumMod val="95000"/>
            <a:alpha val="37000"/>
          </a:schemeClr>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73431255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6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Lst>
  <mc:AlternateContent xmlns:mc="http://schemas.openxmlformats.org/markup-compatibility/2006" xmlns:p14="http://schemas.microsoft.com/office/powerpoint/2010/main">
    <mc:Choice Requires="p14">
      <p:transition p14:dur="0" advTm="3000"/>
    </mc:Choice>
    <mc:Fallback xmlns="">
      <p:transition advTm="3000"/>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comments" Target="../comments/comment1.xml"/><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microsoft.com/office/2007/relationships/hdphoto" Target="../media/hdphoto2.wdp"/><Relationship Id="rId5" Type="http://schemas.openxmlformats.org/officeDocument/2006/relationships/image" Target="../media/image3.png"/><Relationship Id="rId4" Type="http://schemas.microsoft.com/office/2007/relationships/hdphoto" Target="../media/hdphoto1.wdp"/></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1.xml"/><Relationship Id="rId1" Type="http://schemas.openxmlformats.org/officeDocument/2006/relationships/slideLayout" Target="../slideLayouts/slideLayout2.xml"/><Relationship Id="rId5" Type="http://schemas.openxmlformats.org/officeDocument/2006/relationships/image" Target="../media/image9.png"/><Relationship Id="rId4" Type="http://schemas.openxmlformats.org/officeDocument/2006/relationships/image" Target="../media/image8.pn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8" name="Picture 6"/>
          <p:cNvPicPr>
            <a:picLocks noChangeAspect="1" noChangeArrowheads="1"/>
          </p:cNvPicPr>
          <p:nvPr/>
        </p:nvPicPr>
        <p:blipFill>
          <a:blip r:embed="rId3">
            <a:extLst>
              <a:ext uri="{BEBA8EAE-BF5A-486C-A8C5-ECC9F3942E4B}">
                <a14:imgProps xmlns:a14="http://schemas.microsoft.com/office/drawing/2010/main">
                  <a14:imgLayer r:embed="rId4">
                    <a14:imgEffect>
                      <a14:backgroundRemoval t="524" b="100000" l="0" r="100000">
                        <a14:foregroundMark x1="6299" y1="47120" x2="14698" y2="74869"/>
                        <a14:foregroundMark x1="5512" y1="51309" x2="63255" y2="43455"/>
                        <a14:foregroundMark x1="26509" y1="68063" x2="56693" y2="66492"/>
                        <a14:foregroundMark x1="87664" y1="18325" x2="94488" y2="16230"/>
                        <a14:foregroundMark x1="65617" y1="26178" x2="66667" y2="19372"/>
                        <a14:foregroundMark x1="75591" y1="17801" x2="77690" y2="32461"/>
                        <a14:foregroundMark x1="78215" y1="21990" x2="80840" y2="21466"/>
                        <a14:foregroundMark x1="37270" y1="41361" x2="37795" y2="27749"/>
                        <a14:foregroundMark x1="38320" y1="37173" x2="31496" y2="37173"/>
                        <a14:foregroundMark x1="38058" y1="37173" x2="34646" y2="28796"/>
                        <a14:foregroundMark x1="21522" y1="59162" x2="23622" y2="43455"/>
                        <a14:foregroundMark x1="8399" y1="56021" x2="5249" y2="59162"/>
                        <a14:foregroundMark x1="5774" y1="69634" x2="5249" y2="63874"/>
                        <a14:backgroundMark x1="6562" y1="7330" x2="8924" y2="6806"/>
                        <a14:backgroundMark x1="2100" y1="29843" x2="36745" y2="524"/>
                        <a14:backgroundMark x1="2362" y1="86911" x2="0" y2="82199"/>
                      </a14:backgroundRemoval>
                    </a14:imgEffect>
                  </a14:imgLayer>
                </a14:imgProps>
              </a:ext>
              <a:ext uri="{28A0092B-C50C-407E-A947-70E740481C1C}">
                <a14:useLocalDpi xmlns:a14="http://schemas.microsoft.com/office/drawing/2010/main" val="0"/>
              </a:ext>
            </a:extLst>
          </a:blip>
          <a:srcRect/>
          <a:stretch>
            <a:fillRect/>
          </a:stretch>
        </p:blipFill>
        <p:spPr bwMode="auto">
          <a:xfrm>
            <a:off x="165909" y="279447"/>
            <a:ext cx="3513369" cy="17612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文本框 3"/>
          <p:cNvSpPr txBox="1"/>
          <p:nvPr/>
        </p:nvSpPr>
        <p:spPr>
          <a:xfrm>
            <a:off x="2329794" y="1910116"/>
            <a:ext cx="2031325" cy="830997"/>
          </a:xfrm>
          <a:prstGeom prst="rect">
            <a:avLst/>
          </a:prstGeom>
          <a:noFill/>
        </p:spPr>
        <p:txBody>
          <a:bodyPr wrap="none" rtlCol="0">
            <a:spAutoFit/>
          </a:bodyPr>
          <a:lstStyle/>
          <a:p>
            <a:r>
              <a:rPr kumimoji="1" lang="zh-CN" altLang="en-US" sz="4800" b="1" dirty="0">
                <a:solidFill>
                  <a:srgbClr val="E4304B"/>
                </a:solidFill>
                <a:latin typeface="yuweij Medium" charset="-122"/>
                <a:ea typeface="yuweij Medium" charset="-122"/>
                <a:cs typeface="yuweij Medium" charset="-122"/>
              </a:rPr>
              <a:t>项目四</a:t>
            </a:r>
          </a:p>
        </p:txBody>
      </p:sp>
      <p:sp>
        <p:nvSpPr>
          <p:cNvPr id="5" name="文本框 4"/>
          <p:cNvSpPr txBox="1"/>
          <p:nvPr/>
        </p:nvSpPr>
        <p:spPr>
          <a:xfrm>
            <a:off x="1922593" y="3004909"/>
            <a:ext cx="6955750" cy="769441"/>
          </a:xfrm>
          <a:prstGeom prst="rect">
            <a:avLst/>
          </a:prstGeom>
          <a:noFill/>
        </p:spPr>
        <p:txBody>
          <a:bodyPr wrap="none" rtlCol="0">
            <a:spAutoFit/>
          </a:bodyPr>
          <a:lstStyle/>
          <a:p>
            <a:r>
              <a:rPr kumimoji="1" lang="zh-CN" altLang="en-US" sz="4400" b="1" dirty="0">
                <a:solidFill>
                  <a:srgbClr val="1E4682"/>
                </a:solidFill>
                <a:latin typeface="Microsoft YaHei" charset="-122"/>
                <a:ea typeface="Microsoft YaHei" charset="-122"/>
                <a:cs typeface="Microsoft YaHei" charset="-122"/>
              </a:rPr>
              <a:t>初始化教学管理系统数据库</a:t>
            </a:r>
          </a:p>
        </p:txBody>
      </p:sp>
      <p:pic>
        <p:nvPicPr>
          <p:cNvPr id="1026" name="Picture 2"/>
          <p:cNvPicPr>
            <a:picLocks noChangeAspect="1" noChangeArrowheads="1"/>
          </p:cNvPicPr>
          <p:nvPr/>
        </p:nvPicPr>
        <p:blipFill>
          <a:blip r:embed="rId5">
            <a:extLst>
              <a:ext uri="{BEBA8EAE-BF5A-486C-A8C5-ECC9F3942E4B}">
                <a14:imgProps xmlns:a14="http://schemas.microsoft.com/office/drawing/2010/main">
                  <a14:imgLayer r:embed="rId6">
                    <a14:imgEffect>
                      <a14:backgroundRemoval t="1163" b="99612" l="0" r="100000">
                        <a14:foregroundMark x1="67174" y1="27132" x2="67174" y2="27132"/>
                        <a14:foregroundMark x1="10652" y1="57752" x2="10652" y2="57752"/>
                        <a14:foregroundMark x1="11087" y1="57752" x2="16957" y2="80233"/>
                        <a14:foregroundMark x1="31304" y1="68217" x2="32391" y2="79845"/>
                        <a14:foregroundMark x1="47609" y1="61628" x2="51739" y2="61628"/>
                        <a14:foregroundMark x1="78043" y1="63178" x2="78043" y2="75581"/>
                        <a14:foregroundMark x1="81304" y1="34496" x2="81304" y2="31783"/>
                        <a14:foregroundMark x1="68261" y1="19767" x2="68261" y2="19767"/>
                        <a14:foregroundMark x1="68696" y1="20543" x2="69130" y2="22481"/>
                        <a14:foregroundMark x1="73261" y1="50775" x2="75000" y2="53488"/>
                        <a14:foregroundMark x1="91304" y1="77132" x2="91304" y2="78682"/>
                      </a14:backgroundRemoval>
                    </a14:imgEffect>
                  </a14:imgLayer>
                </a14:imgProps>
              </a:ext>
              <a:ext uri="{28A0092B-C50C-407E-A947-70E740481C1C}">
                <a14:useLocalDpi xmlns:a14="http://schemas.microsoft.com/office/drawing/2010/main" val="0"/>
              </a:ext>
            </a:extLst>
          </a:blip>
          <a:srcRect/>
          <a:stretch>
            <a:fillRect/>
          </a:stretch>
        </p:blipFill>
        <p:spPr bwMode="auto">
          <a:xfrm>
            <a:off x="6723396" y="3635309"/>
            <a:ext cx="5224339" cy="29301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81360379"/>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9"/>
          <p:cNvGrpSpPr/>
          <p:nvPr/>
        </p:nvGrpSpPr>
        <p:grpSpPr>
          <a:xfrm>
            <a:off x="433893" y="292299"/>
            <a:ext cx="726846" cy="726846"/>
            <a:chOff x="1965186" y="1419622"/>
            <a:chExt cx="302558" cy="314067"/>
          </a:xfrm>
        </p:grpSpPr>
        <p:sp>
          <p:nvSpPr>
            <p:cNvPr id="5" name="矩形 4"/>
            <p:cNvSpPr/>
            <p:nvPr userDrawn="1"/>
          </p:nvSpPr>
          <p:spPr>
            <a:xfrm>
              <a:off x="1965186" y="1419622"/>
              <a:ext cx="252000" cy="252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userDrawn="1"/>
          </p:nvSpPr>
          <p:spPr>
            <a:xfrm>
              <a:off x="2087744" y="1553689"/>
              <a:ext cx="180000" cy="180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矩形 6"/>
          <p:cNvSpPr/>
          <p:nvPr/>
        </p:nvSpPr>
        <p:spPr>
          <a:xfrm>
            <a:off x="1333708" y="310183"/>
            <a:ext cx="6635150" cy="584775"/>
          </a:xfrm>
          <a:prstGeom prst="rect">
            <a:avLst/>
          </a:prstGeom>
        </p:spPr>
        <p:txBody>
          <a:bodyPr wrap="none">
            <a:spAutoFit/>
          </a:bodyPr>
          <a:lstStyle/>
          <a:p>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子任务</a:t>
            </a:r>
            <a:r>
              <a:rPr lang="en-US"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4.1.2 </a:t>
            </a:r>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使用</a:t>
            </a:r>
            <a:r>
              <a:rPr lang="en-US"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SQL</a:t>
            </a:r>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语句添加记录</a:t>
            </a:r>
          </a:p>
        </p:txBody>
      </p:sp>
      <p:sp>
        <p:nvSpPr>
          <p:cNvPr id="11" name="五边形 10"/>
          <p:cNvSpPr/>
          <p:nvPr/>
        </p:nvSpPr>
        <p:spPr>
          <a:xfrm>
            <a:off x="1282195" y="1526567"/>
            <a:ext cx="1878012" cy="436849"/>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4" name="TextBox 13"/>
          <p:cNvSpPr>
            <a:spLocks noChangeArrowheads="1"/>
          </p:cNvSpPr>
          <p:nvPr/>
        </p:nvSpPr>
        <p:spPr bwMode="auto">
          <a:xfrm>
            <a:off x="1282194" y="1545769"/>
            <a:ext cx="158772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知识引入</a:t>
            </a:r>
            <a:endParaRPr 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5" name="矩形 4"/>
          <p:cNvSpPr>
            <a:spLocks noChangeArrowheads="1"/>
          </p:cNvSpPr>
          <p:nvPr/>
        </p:nvSpPr>
        <p:spPr bwMode="auto">
          <a:xfrm>
            <a:off x="1160738" y="2027379"/>
            <a:ext cx="10296883" cy="151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285750" indent="-285750">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indent="0">
              <a:lnSpc>
                <a:spcPct val="150000"/>
              </a:lnSpc>
              <a:spcBef>
                <a:spcPts val="200"/>
              </a:spcBef>
              <a:spcAft>
                <a:spcPts val="65"/>
              </a:spcAft>
            </a:pPr>
            <a:r>
              <a:rPr lang="en-US" altLang="zh-CN" sz="2000" b="1" dirty="0">
                <a:solidFill>
                  <a:schemeClr val="accent3"/>
                </a:solidFill>
                <a:latin typeface="微软雅黑" panose="020B0503020204020204" pitchFamily="34" charset="-122"/>
                <a:ea typeface="微软雅黑" panose="020B0503020204020204" pitchFamily="34" charset="-122"/>
              </a:rPr>
              <a:t>2.</a:t>
            </a:r>
            <a:r>
              <a:rPr lang="zh-CN" altLang="en-US" sz="2000" b="1" dirty="0">
                <a:solidFill>
                  <a:schemeClr val="accent3"/>
                </a:solidFill>
                <a:latin typeface="微软雅黑" panose="020B0503020204020204" pitchFamily="34" charset="-122"/>
                <a:ea typeface="微软雅黑" panose="020B0503020204020204" pitchFamily="34" charset="-122"/>
              </a:rPr>
              <a:t>为表的指定字段插入数据</a:t>
            </a:r>
          </a:p>
          <a:p>
            <a:pPr marL="0" indent="0">
              <a:lnSpc>
                <a:spcPct val="150000"/>
              </a:lnSpc>
              <a:spcBef>
                <a:spcPts val="200"/>
              </a:spcBef>
              <a:spcAft>
                <a:spcPts val="65"/>
              </a:spcAft>
            </a:pPr>
            <a:r>
              <a:rPr lang="zh-CN" altLang="en-US" sz="2000" dirty="0" smtClean="0">
                <a:solidFill>
                  <a:schemeClr val="tx1">
                    <a:lumMod val="65000"/>
                    <a:lumOff val="35000"/>
                  </a:schemeClr>
                </a:solidFill>
                <a:latin typeface="微软雅黑" panose="020B0503020204020204" pitchFamily="34" charset="-122"/>
                <a:ea typeface="微软雅黑" panose="020B0503020204020204" pitchFamily="34" charset="-122"/>
              </a:rPr>
              <a:t>      为</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rPr>
              <a:t>表的指定字段插入数据，就是在</a:t>
            </a:r>
            <a:r>
              <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rPr>
              <a:t>INSERT</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rPr>
              <a:t>语句中只向部分字段中插入值，而其他字段的值为表定义时的默认值</a:t>
            </a:r>
            <a:r>
              <a:rPr lang="zh-CN" altLang="en-US" sz="2000" dirty="0" smtClean="0">
                <a:solidFill>
                  <a:schemeClr val="tx1">
                    <a:lumMod val="65000"/>
                    <a:lumOff val="35000"/>
                  </a:schemeClr>
                </a:solidFill>
                <a:latin typeface="微软雅黑" panose="020B0503020204020204" pitchFamily="34" charset="-122"/>
                <a:ea typeface="微软雅黑" panose="020B0503020204020204" pitchFamily="34" charset="-122"/>
              </a:rPr>
              <a:t>。</a:t>
            </a:r>
            <a:endPar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 name="TextBox 1"/>
          <p:cNvSpPr txBox="1"/>
          <p:nvPr/>
        </p:nvSpPr>
        <p:spPr>
          <a:xfrm>
            <a:off x="1160739" y="3924300"/>
            <a:ext cx="10296882" cy="2490425"/>
          </a:xfrm>
          <a:prstGeom prst="rect">
            <a:avLst/>
          </a:prstGeom>
          <a:noFill/>
        </p:spPr>
        <p:txBody>
          <a:bodyPr wrap="square" rtlCol="0">
            <a:spAutoFit/>
          </a:bodyPr>
          <a:lstStyle/>
          <a:p>
            <a:pPr>
              <a:lnSpc>
                <a:spcPct val="150000"/>
              </a:lnSpc>
              <a:spcBef>
                <a:spcPts val="200"/>
              </a:spcBef>
              <a:spcAft>
                <a:spcPts val="65"/>
              </a:spcAft>
            </a:pPr>
            <a:r>
              <a:rPr lang="zh-CN" altLang="en-US" dirty="0">
                <a:solidFill>
                  <a:schemeClr val="accent6"/>
                </a:solidFill>
                <a:latin typeface="微软雅黑" panose="020B0503020204020204" pitchFamily="34" charset="-122"/>
                <a:ea typeface="微软雅黑" panose="020B0503020204020204" pitchFamily="34" charset="-122"/>
              </a:rPr>
              <a:t>示例</a:t>
            </a:r>
            <a:r>
              <a:rPr lang="en-US" altLang="zh-CN" dirty="0">
                <a:solidFill>
                  <a:schemeClr val="accent6"/>
                </a:solidFill>
                <a:latin typeface="微软雅黑" panose="020B0503020204020204" pitchFamily="34" charset="-122"/>
                <a:ea typeface="微软雅黑" panose="020B0503020204020204" pitchFamily="34" charset="-122"/>
              </a:rPr>
              <a:t>4-2</a:t>
            </a:r>
            <a:r>
              <a:rPr lang="zh-CN" altLang="en-US" dirty="0">
                <a:solidFill>
                  <a:schemeClr val="accent6"/>
                </a:solidFill>
                <a:latin typeface="微软雅黑" panose="020B0503020204020204" pitchFamily="34" charset="-122"/>
                <a:ea typeface="微软雅黑" panose="020B0503020204020204" pitchFamily="34" charset="-122"/>
              </a:rPr>
              <a:t>：</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在</a:t>
            </a:r>
            <a:r>
              <a:rPr lang="en-US" altLang="zh-CN" dirty="0" err="1">
                <a:solidFill>
                  <a:schemeClr val="tx1">
                    <a:lumMod val="65000"/>
                    <a:lumOff val="35000"/>
                  </a:schemeClr>
                </a:solidFill>
                <a:latin typeface="微软雅黑" panose="020B0503020204020204" pitchFamily="34" charset="-122"/>
                <a:ea typeface="微软雅黑" panose="020B0503020204020204" pitchFamily="34" charset="-122"/>
              </a:rPr>
              <a:t>zhiyuan</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表中，插入一条新记录，</a:t>
            </a:r>
            <a:r>
              <a:rPr lang="en-US" altLang="zh-CN" dirty="0" err="1">
                <a:solidFill>
                  <a:schemeClr val="tx1">
                    <a:lumMod val="65000"/>
                    <a:lumOff val="35000"/>
                  </a:schemeClr>
                </a:solidFill>
                <a:latin typeface="微软雅黑" panose="020B0503020204020204" pitchFamily="34" charset="-122"/>
                <a:ea typeface="微软雅黑" panose="020B0503020204020204" pitchFamily="34" charset="-122"/>
              </a:rPr>
              <a:t>num</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值为‘</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0003’</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name</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值为‘天空’，</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SQL</a:t>
            </a: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语句              </a:t>
            </a:r>
            <a:endParaRPr lang="en-US" altLang="zh-CN" dirty="0" smtClean="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spcBef>
                <a:spcPts val="200"/>
              </a:spcBef>
              <a:spcAft>
                <a:spcPts val="65"/>
              </a:spcAft>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 </a:t>
            </a:r>
            <a:r>
              <a:rPr lang="en-US" altLang="zh-CN" dirty="0" smtClean="0">
                <a:solidFill>
                  <a:schemeClr val="tx1">
                    <a:lumMod val="65000"/>
                    <a:lumOff val="35000"/>
                  </a:schemeClr>
                </a:solidFill>
                <a:latin typeface="微软雅黑" panose="020B0503020204020204" pitchFamily="34" charset="-122"/>
                <a:ea typeface="微软雅黑" panose="020B0503020204020204" pitchFamily="34" charset="-122"/>
              </a:rPr>
              <a:t>               </a:t>
            </a: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如下</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a:t>
            </a:r>
          </a:p>
          <a:p>
            <a:pPr algn="ctr">
              <a:lnSpc>
                <a:spcPct val="150000"/>
              </a:lnSpc>
              <a:spcBef>
                <a:spcPts val="200"/>
              </a:spcBef>
              <a:spcAft>
                <a:spcPts val="65"/>
              </a:spcAft>
            </a:pPr>
            <a:r>
              <a:rPr lang="en-US" altLang="zh-CN" b="1" dirty="0">
                <a:solidFill>
                  <a:schemeClr val="accent2"/>
                </a:solidFill>
                <a:latin typeface="微软雅黑" panose="020B0503020204020204" pitchFamily="34" charset="-122"/>
                <a:ea typeface="微软雅黑" panose="020B0503020204020204" pitchFamily="34" charset="-122"/>
              </a:rPr>
              <a:t>INSERT INTO </a:t>
            </a:r>
            <a:r>
              <a:rPr lang="en-US" altLang="zh-CN" b="1" dirty="0" err="1">
                <a:solidFill>
                  <a:schemeClr val="accent2"/>
                </a:solidFill>
                <a:latin typeface="微软雅黑" panose="020B0503020204020204" pitchFamily="34" charset="-122"/>
                <a:ea typeface="微软雅黑" panose="020B0503020204020204" pitchFamily="34" charset="-122"/>
              </a:rPr>
              <a:t>zhiyuan</a:t>
            </a:r>
            <a:r>
              <a:rPr lang="en-US" altLang="zh-CN" b="1" dirty="0">
                <a:solidFill>
                  <a:schemeClr val="accent2"/>
                </a:solidFill>
                <a:latin typeface="微软雅黑" panose="020B0503020204020204" pitchFamily="34" charset="-122"/>
                <a:ea typeface="微软雅黑" panose="020B0503020204020204" pitchFamily="34" charset="-122"/>
              </a:rPr>
              <a:t>(</a:t>
            </a:r>
            <a:r>
              <a:rPr lang="en-US" altLang="zh-CN" b="1" dirty="0" err="1">
                <a:solidFill>
                  <a:schemeClr val="accent2"/>
                </a:solidFill>
                <a:latin typeface="微软雅黑" panose="020B0503020204020204" pitchFamily="34" charset="-122"/>
                <a:ea typeface="微软雅黑" panose="020B0503020204020204" pitchFamily="34" charset="-122"/>
              </a:rPr>
              <a:t>num,name</a:t>
            </a:r>
            <a:r>
              <a:rPr lang="en-US" altLang="zh-CN" b="1" dirty="0">
                <a:solidFill>
                  <a:schemeClr val="accent2"/>
                </a:solidFill>
                <a:latin typeface="微软雅黑" panose="020B0503020204020204" pitchFamily="34" charset="-122"/>
                <a:ea typeface="微软雅黑" panose="020B0503020204020204" pitchFamily="34" charset="-122"/>
              </a:rPr>
              <a:t>) VALUES ('0003','</a:t>
            </a:r>
            <a:r>
              <a:rPr lang="zh-CN" altLang="en-US" b="1" dirty="0">
                <a:solidFill>
                  <a:schemeClr val="accent2"/>
                </a:solidFill>
                <a:latin typeface="微软雅黑" panose="020B0503020204020204" pitchFamily="34" charset="-122"/>
                <a:ea typeface="微软雅黑" panose="020B0503020204020204" pitchFamily="34" charset="-122"/>
              </a:rPr>
              <a:t>天空</a:t>
            </a:r>
            <a:r>
              <a:rPr lang="en-US" altLang="zh-CN" b="1" dirty="0">
                <a:solidFill>
                  <a:schemeClr val="accent2"/>
                </a:solidFill>
                <a:latin typeface="微软雅黑" panose="020B0503020204020204" pitchFamily="34" charset="-122"/>
                <a:ea typeface="微软雅黑" panose="020B0503020204020204" pitchFamily="34" charset="-122"/>
              </a:rPr>
              <a:t>');</a:t>
            </a:r>
          </a:p>
          <a:p>
            <a:pPr>
              <a:lnSpc>
                <a:spcPct val="150000"/>
              </a:lnSpc>
              <a:spcBef>
                <a:spcPts val="200"/>
              </a:spcBef>
              <a:spcAft>
                <a:spcPts val="65"/>
              </a:spcAft>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 </a:t>
            </a: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注意：在这里</a:t>
            </a:r>
            <a:r>
              <a:rPr lang="en-US" altLang="zh-CN" sz="1400" dirty="0">
                <a:solidFill>
                  <a:schemeClr val="tx1">
                    <a:lumMod val="65000"/>
                    <a:lumOff val="35000"/>
                  </a:schemeClr>
                </a:solidFill>
                <a:latin typeface="微软雅黑" panose="020B0503020204020204" pitchFamily="34" charset="-122"/>
                <a:ea typeface="微软雅黑" panose="020B0503020204020204" pitchFamily="34" charset="-122"/>
              </a:rPr>
              <a:t>id</a:t>
            </a: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字段为表的主键，不能为空，系统会自动为该字段插入自增的序列值。在插入记录时，如果某些字段没有指定插入值，</a:t>
            </a:r>
            <a:r>
              <a:rPr lang="en-US" altLang="zh-CN" sz="1400" dirty="0">
                <a:solidFill>
                  <a:schemeClr val="tx1">
                    <a:lumMod val="65000"/>
                    <a:lumOff val="35000"/>
                  </a:schemeClr>
                </a:solidFill>
                <a:latin typeface="微软雅黑" panose="020B0503020204020204" pitchFamily="34" charset="-122"/>
                <a:ea typeface="微软雅黑" panose="020B0503020204020204" pitchFamily="34" charset="-122"/>
              </a:rPr>
              <a:t>MySQL</a:t>
            </a: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将插入该字段定义时的默认值。</a:t>
            </a:r>
          </a:p>
          <a:p>
            <a:endParaRPr lang="zh-CN" altLang="en-US" dirty="0"/>
          </a:p>
        </p:txBody>
      </p:sp>
    </p:spTree>
    <p:extLst>
      <p:ext uri="{BB962C8B-B14F-4D97-AF65-F5344CB8AC3E}">
        <p14:creationId xmlns:p14="http://schemas.microsoft.com/office/powerpoint/2010/main" val="3873757091"/>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9"/>
          <p:cNvGrpSpPr/>
          <p:nvPr/>
        </p:nvGrpSpPr>
        <p:grpSpPr>
          <a:xfrm>
            <a:off x="433893" y="292299"/>
            <a:ext cx="726846" cy="726846"/>
            <a:chOff x="1965186" y="1419622"/>
            <a:chExt cx="302558" cy="314067"/>
          </a:xfrm>
        </p:grpSpPr>
        <p:sp>
          <p:nvSpPr>
            <p:cNvPr id="5" name="矩形 4"/>
            <p:cNvSpPr/>
            <p:nvPr userDrawn="1"/>
          </p:nvSpPr>
          <p:spPr>
            <a:xfrm>
              <a:off x="1965186" y="1419622"/>
              <a:ext cx="252000" cy="252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userDrawn="1"/>
          </p:nvSpPr>
          <p:spPr>
            <a:xfrm>
              <a:off x="2087744" y="1553689"/>
              <a:ext cx="180000" cy="180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矩形 6"/>
          <p:cNvSpPr/>
          <p:nvPr/>
        </p:nvSpPr>
        <p:spPr>
          <a:xfrm>
            <a:off x="1333708" y="310183"/>
            <a:ext cx="6635150" cy="584775"/>
          </a:xfrm>
          <a:prstGeom prst="rect">
            <a:avLst/>
          </a:prstGeom>
        </p:spPr>
        <p:txBody>
          <a:bodyPr wrap="none">
            <a:spAutoFit/>
          </a:bodyPr>
          <a:lstStyle/>
          <a:p>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子任务</a:t>
            </a:r>
            <a:r>
              <a:rPr lang="en-US"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4.1.2 </a:t>
            </a:r>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使用</a:t>
            </a:r>
            <a:r>
              <a:rPr lang="en-US"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SQL</a:t>
            </a:r>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语句添加记录</a:t>
            </a:r>
          </a:p>
        </p:txBody>
      </p:sp>
      <p:sp>
        <p:nvSpPr>
          <p:cNvPr id="11" name="五边形 10"/>
          <p:cNvSpPr/>
          <p:nvPr/>
        </p:nvSpPr>
        <p:spPr>
          <a:xfrm>
            <a:off x="1282195" y="1526567"/>
            <a:ext cx="1878012" cy="436849"/>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4" name="TextBox 13"/>
          <p:cNvSpPr>
            <a:spLocks noChangeArrowheads="1"/>
          </p:cNvSpPr>
          <p:nvPr/>
        </p:nvSpPr>
        <p:spPr bwMode="auto">
          <a:xfrm>
            <a:off x="1282194" y="1545769"/>
            <a:ext cx="158772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知识引入</a:t>
            </a:r>
            <a:endParaRPr 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5" name="矩形 4"/>
          <p:cNvSpPr>
            <a:spLocks noChangeArrowheads="1"/>
          </p:cNvSpPr>
          <p:nvPr/>
        </p:nvSpPr>
        <p:spPr bwMode="auto">
          <a:xfrm>
            <a:off x="736587" y="2154379"/>
            <a:ext cx="11209681" cy="30162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285750" indent="-285750">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indent="0">
              <a:lnSpc>
                <a:spcPct val="150000"/>
              </a:lnSpc>
              <a:spcBef>
                <a:spcPts val="200"/>
              </a:spcBef>
              <a:spcAft>
                <a:spcPts val="65"/>
              </a:spcAft>
            </a:pPr>
            <a:r>
              <a:rPr lang="en-US" altLang="zh-CN" sz="2000" b="1" dirty="0">
                <a:solidFill>
                  <a:schemeClr val="accent3"/>
                </a:solidFill>
                <a:latin typeface="微软雅黑" panose="020B0503020204020204" pitchFamily="34" charset="-122"/>
                <a:ea typeface="微软雅黑" panose="020B0503020204020204" pitchFamily="34" charset="-122"/>
              </a:rPr>
              <a:t>3.</a:t>
            </a:r>
            <a:r>
              <a:rPr lang="zh-CN" altLang="zh-CN" sz="2000" b="1" dirty="0">
                <a:solidFill>
                  <a:schemeClr val="accent3"/>
                </a:solidFill>
                <a:latin typeface="微软雅黑" panose="020B0503020204020204" pitchFamily="34" charset="-122"/>
                <a:ea typeface="微软雅黑" panose="020B0503020204020204" pitchFamily="34" charset="-122"/>
              </a:rPr>
              <a:t>同时插入多条记录</a:t>
            </a:r>
          </a:p>
          <a:p>
            <a:pPr marL="0" indent="0">
              <a:lnSpc>
                <a:spcPct val="150000"/>
              </a:lnSpc>
              <a:spcBef>
                <a:spcPts val="200"/>
              </a:spcBef>
              <a:spcAft>
                <a:spcPts val="65"/>
              </a:spcAft>
            </a:pPr>
            <a:r>
              <a:rPr lang="en-US" altLang="zh-CN" sz="2000" dirty="0" smtClean="0">
                <a:solidFill>
                  <a:schemeClr val="tx1">
                    <a:lumMod val="65000"/>
                    <a:lumOff val="35000"/>
                  </a:schemeClr>
                </a:solidFill>
                <a:latin typeface="微软雅黑" panose="020B0503020204020204" pitchFamily="34" charset="-122"/>
                <a:ea typeface="微软雅黑" panose="020B0503020204020204" pitchFamily="34" charset="-122"/>
              </a:rPr>
              <a:t>      INSERT</a:t>
            </a:r>
            <a:r>
              <a:rPr lang="zh-CN" altLang="zh-CN" sz="2000" dirty="0">
                <a:solidFill>
                  <a:schemeClr val="tx1">
                    <a:lumMod val="65000"/>
                    <a:lumOff val="35000"/>
                  </a:schemeClr>
                </a:solidFill>
                <a:latin typeface="微软雅黑" panose="020B0503020204020204" pitchFamily="34" charset="-122"/>
                <a:ea typeface="微软雅黑" panose="020B0503020204020204" pitchFamily="34" charset="-122"/>
              </a:rPr>
              <a:t>语句可以同时向数据表中插入多条记录，插入时指定多个值列表，每个值列表之间用逗号分隔开，基本语法格式如下：</a:t>
            </a:r>
          </a:p>
          <a:p>
            <a:pPr marL="0" indent="0">
              <a:lnSpc>
                <a:spcPct val="150000"/>
              </a:lnSpc>
              <a:spcBef>
                <a:spcPts val="200"/>
              </a:spcBef>
              <a:spcAft>
                <a:spcPts val="65"/>
              </a:spcAft>
            </a:pPr>
            <a:r>
              <a:rPr lang="en-US" altLang="zh-CN" sz="2000" dirty="0" smtClean="0">
                <a:solidFill>
                  <a:schemeClr val="accent4"/>
                </a:solidFill>
                <a:latin typeface="微软雅黑" panose="020B0503020204020204" pitchFamily="34" charset="-122"/>
                <a:ea typeface="微软雅黑" panose="020B0503020204020204" pitchFamily="34" charset="-122"/>
              </a:rPr>
              <a:t> INSERT </a:t>
            </a:r>
            <a:r>
              <a:rPr lang="en-US" altLang="zh-CN" sz="2000" dirty="0">
                <a:solidFill>
                  <a:schemeClr val="accent4"/>
                </a:solidFill>
                <a:latin typeface="微软雅黑" panose="020B0503020204020204" pitchFamily="34" charset="-122"/>
                <a:ea typeface="微软雅黑" panose="020B0503020204020204" pitchFamily="34" charset="-122"/>
              </a:rPr>
              <a:t>INTO  </a:t>
            </a:r>
            <a:r>
              <a:rPr lang="en-US" altLang="zh-CN" sz="2000" dirty="0" err="1">
                <a:solidFill>
                  <a:schemeClr val="accent4"/>
                </a:solidFill>
                <a:latin typeface="微软雅黑" panose="020B0503020204020204" pitchFamily="34" charset="-122"/>
                <a:ea typeface="微软雅黑" panose="020B0503020204020204" pitchFamily="34" charset="-122"/>
              </a:rPr>
              <a:t>table_name</a:t>
            </a:r>
            <a:r>
              <a:rPr lang="en-US" altLang="zh-CN" sz="2000" dirty="0">
                <a:solidFill>
                  <a:schemeClr val="accent4"/>
                </a:solidFill>
                <a:latin typeface="微软雅黑" panose="020B0503020204020204" pitchFamily="34" charset="-122"/>
                <a:ea typeface="微软雅黑" panose="020B0503020204020204" pitchFamily="34" charset="-122"/>
              </a:rPr>
              <a:t> (</a:t>
            </a:r>
            <a:r>
              <a:rPr lang="en-US" altLang="zh-CN" sz="2000" dirty="0" err="1">
                <a:solidFill>
                  <a:schemeClr val="accent4"/>
                </a:solidFill>
                <a:latin typeface="微软雅黑" panose="020B0503020204020204" pitchFamily="34" charset="-122"/>
                <a:ea typeface="微软雅黑" panose="020B0503020204020204" pitchFamily="34" charset="-122"/>
              </a:rPr>
              <a:t>column_list</a:t>
            </a:r>
            <a:r>
              <a:rPr lang="en-US" altLang="zh-CN" sz="2000" dirty="0">
                <a:solidFill>
                  <a:schemeClr val="accent4"/>
                </a:solidFill>
                <a:latin typeface="微软雅黑" panose="020B0503020204020204" pitchFamily="34" charset="-122"/>
                <a:ea typeface="微软雅黑" panose="020B0503020204020204" pitchFamily="34" charset="-122"/>
              </a:rPr>
              <a:t>)  </a:t>
            </a:r>
            <a:r>
              <a:rPr lang="en-US" altLang="zh-CN" sz="2000" dirty="0" smtClean="0">
                <a:solidFill>
                  <a:schemeClr val="accent4"/>
                </a:solidFill>
                <a:latin typeface="微软雅黑" panose="020B0503020204020204" pitchFamily="34" charset="-122"/>
                <a:ea typeface="微软雅黑" panose="020B0503020204020204" pitchFamily="34" charset="-122"/>
              </a:rPr>
              <a:t> VALUES(</a:t>
            </a:r>
            <a:r>
              <a:rPr lang="en-US" altLang="zh-CN" sz="2000" dirty="0" err="1" smtClean="0">
                <a:solidFill>
                  <a:schemeClr val="accent4"/>
                </a:solidFill>
                <a:latin typeface="微软雅黑" panose="020B0503020204020204" pitchFamily="34" charset="-122"/>
                <a:ea typeface="微软雅黑" panose="020B0503020204020204" pitchFamily="34" charset="-122"/>
              </a:rPr>
              <a:t>value_listl</a:t>
            </a:r>
            <a:r>
              <a:rPr lang="en-US" altLang="zh-CN" sz="2000" dirty="0">
                <a:solidFill>
                  <a:schemeClr val="accent4"/>
                </a:solidFill>
                <a:latin typeface="微软雅黑" panose="020B0503020204020204" pitchFamily="34" charset="-122"/>
                <a:ea typeface="微软雅黑" panose="020B0503020204020204" pitchFamily="34" charset="-122"/>
              </a:rPr>
              <a:t>),(value_list2),…,(</a:t>
            </a:r>
            <a:r>
              <a:rPr lang="en-US" altLang="zh-CN" sz="2000" dirty="0" err="1">
                <a:solidFill>
                  <a:schemeClr val="accent4"/>
                </a:solidFill>
                <a:latin typeface="微软雅黑" panose="020B0503020204020204" pitchFamily="34" charset="-122"/>
                <a:ea typeface="微软雅黑" panose="020B0503020204020204" pitchFamily="34" charset="-122"/>
              </a:rPr>
              <a:t>value_listN</a:t>
            </a:r>
            <a:r>
              <a:rPr lang="en-US" altLang="zh-CN" sz="2000" dirty="0">
                <a:solidFill>
                  <a:schemeClr val="accent4"/>
                </a:solidFill>
                <a:latin typeface="微软雅黑" panose="020B0503020204020204" pitchFamily="34" charset="-122"/>
                <a:ea typeface="微软雅黑" panose="020B0503020204020204" pitchFamily="34" charset="-122"/>
              </a:rPr>
              <a:t>);</a:t>
            </a:r>
            <a:endParaRPr lang="zh-CN" altLang="zh-CN" sz="2000" dirty="0">
              <a:solidFill>
                <a:schemeClr val="accent4"/>
              </a:solidFill>
              <a:latin typeface="微软雅黑" panose="020B0503020204020204" pitchFamily="34" charset="-122"/>
              <a:ea typeface="微软雅黑" panose="020B0503020204020204" pitchFamily="34" charset="-122"/>
            </a:endParaRPr>
          </a:p>
          <a:p>
            <a:pPr marL="0" indent="0">
              <a:lnSpc>
                <a:spcPct val="150000"/>
              </a:lnSpc>
              <a:spcBef>
                <a:spcPts val="200"/>
              </a:spcBef>
              <a:spcAft>
                <a:spcPts val="65"/>
              </a:spcAft>
            </a:pPr>
            <a:r>
              <a:rPr lang="zh-CN" altLang="zh-CN" sz="2000" dirty="0" smtClean="0">
                <a:solidFill>
                  <a:schemeClr val="tx1">
                    <a:lumMod val="65000"/>
                    <a:lumOff val="35000"/>
                  </a:schemeClr>
                </a:solidFill>
                <a:latin typeface="微软雅黑" panose="020B0503020204020204" pitchFamily="34" charset="-122"/>
                <a:ea typeface="微软雅黑" panose="020B0503020204020204" pitchFamily="34" charset="-122"/>
              </a:rPr>
              <a:t>其中</a:t>
            </a:r>
            <a:r>
              <a:rPr lang="zh-CN" altLang="en-US" sz="2000" dirty="0" smtClean="0">
                <a:solidFill>
                  <a:schemeClr val="tx1">
                    <a:lumMod val="65000"/>
                    <a:lumOff val="35000"/>
                  </a:schemeClr>
                </a:solidFill>
                <a:latin typeface="微软雅黑" panose="020B0503020204020204" pitchFamily="34" charset="-122"/>
                <a:ea typeface="微软雅黑" panose="020B0503020204020204" pitchFamily="34" charset="-122"/>
              </a:rPr>
              <a:t>：</a:t>
            </a:r>
            <a:endParaRPr lang="en-US" altLang="zh-CN" sz="2000" dirty="0" smtClean="0">
              <a:solidFill>
                <a:schemeClr val="tx1">
                  <a:lumMod val="65000"/>
                  <a:lumOff val="35000"/>
                </a:schemeClr>
              </a:solidFill>
              <a:latin typeface="微软雅黑" panose="020B0503020204020204" pitchFamily="34" charset="-122"/>
              <a:ea typeface="微软雅黑" panose="020B0503020204020204" pitchFamily="34" charset="-122"/>
            </a:endParaRPr>
          </a:p>
          <a:p>
            <a:pPr marL="0" indent="0">
              <a:lnSpc>
                <a:spcPct val="150000"/>
              </a:lnSpc>
              <a:spcBef>
                <a:spcPts val="200"/>
              </a:spcBef>
              <a:spcAft>
                <a:spcPts val="65"/>
              </a:spcAft>
            </a:pPr>
            <a:r>
              <a:rPr lang="en-US" altLang="zh-CN" sz="2000" dirty="0" smtClean="0">
                <a:solidFill>
                  <a:schemeClr val="tx1">
                    <a:lumMod val="65000"/>
                    <a:lumOff val="35000"/>
                  </a:schemeClr>
                </a:solidFill>
                <a:latin typeface="微软雅黑" panose="020B0503020204020204" pitchFamily="34" charset="-122"/>
                <a:ea typeface="微软雅黑" panose="020B0503020204020204" pitchFamily="34" charset="-122"/>
              </a:rPr>
              <a:t>        value_list1</a:t>
            </a:r>
            <a:r>
              <a:rPr lang="zh-CN" altLang="zh-CN" sz="2000" dirty="0">
                <a:solidFill>
                  <a:schemeClr val="tx1">
                    <a:lumMod val="65000"/>
                    <a:lumOff val="35000"/>
                  </a:schemeClr>
                </a:solidFill>
                <a:latin typeface="微软雅黑" panose="020B0503020204020204" pitchFamily="34" charset="-122"/>
                <a:ea typeface="微软雅黑" panose="020B0503020204020204" pitchFamily="34" charset="-122"/>
              </a:rPr>
              <a:t>，</a:t>
            </a:r>
            <a:r>
              <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rPr>
              <a:t>value_list2</a:t>
            </a:r>
            <a:r>
              <a:rPr lang="zh-CN" altLang="zh-CN" sz="2000" dirty="0">
                <a:solidFill>
                  <a:schemeClr val="tx1">
                    <a:lumMod val="65000"/>
                    <a:lumOff val="35000"/>
                  </a:schemeClr>
                </a:solidFill>
                <a:latin typeface="微软雅黑" panose="020B0503020204020204" pitchFamily="34" charset="-122"/>
                <a:ea typeface="微软雅黑" panose="020B0503020204020204" pitchFamily="34" charset="-122"/>
              </a:rPr>
              <a:t>，</a:t>
            </a:r>
            <a:r>
              <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rPr>
              <a:t>...... </a:t>
            </a:r>
            <a:r>
              <a:rPr lang="en-US" altLang="zh-CN" sz="2000" dirty="0" err="1" smtClean="0">
                <a:solidFill>
                  <a:schemeClr val="tx1">
                    <a:lumMod val="65000"/>
                    <a:lumOff val="35000"/>
                  </a:schemeClr>
                </a:solidFill>
                <a:latin typeface="微软雅黑" panose="020B0503020204020204" pitchFamily="34" charset="-122"/>
                <a:ea typeface="微软雅黑" panose="020B0503020204020204" pitchFamily="34" charset="-122"/>
              </a:rPr>
              <a:t>value_listN</a:t>
            </a:r>
            <a:r>
              <a:rPr lang="en-US" altLang="zh-CN" sz="2000" dirty="0" smtClean="0">
                <a:solidFill>
                  <a:schemeClr val="tx1">
                    <a:lumMod val="65000"/>
                    <a:lumOff val="35000"/>
                  </a:schemeClr>
                </a:solidFill>
                <a:latin typeface="微软雅黑" panose="020B0503020204020204" pitchFamily="34" charset="-122"/>
                <a:ea typeface="微软雅黑" panose="020B0503020204020204" pitchFamily="34" charset="-122"/>
              </a:rPr>
              <a:t>  </a:t>
            </a:r>
            <a:r>
              <a:rPr lang="zh-CN" altLang="zh-CN" sz="2000" dirty="0" smtClean="0">
                <a:solidFill>
                  <a:schemeClr val="tx1">
                    <a:lumMod val="65000"/>
                    <a:lumOff val="35000"/>
                  </a:schemeClr>
                </a:solidFill>
                <a:latin typeface="微软雅黑" panose="020B0503020204020204" pitchFamily="34" charset="-122"/>
                <a:ea typeface="微软雅黑" panose="020B0503020204020204" pitchFamily="34" charset="-122"/>
              </a:rPr>
              <a:t>分别</a:t>
            </a:r>
            <a:r>
              <a:rPr lang="zh-CN" altLang="zh-CN" sz="2000" dirty="0">
                <a:solidFill>
                  <a:schemeClr val="tx1">
                    <a:lumMod val="65000"/>
                    <a:lumOff val="35000"/>
                  </a:schemeClr>
                </a:solidFill>
                <a:latin typeface="微软雅黑" panose="020B0503020204020204" pitchFamily="34" charset="-122"/>
                <a:ea typeface="微软雅黑" panose="020B0503020204020204" pitchFamily="34" charset="-122"/>
              </a:rPr>
              <a:t>表示第</a:t>
            </a:r>
            <a:r>
              <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rPr>
              <a:t>N</a:t>
            </a:r>
            <a:r>
              <a:rPr lang="zh-CN" altLang="zh-CN" sz="2000" dirty="0">
                <a:solidFill>
                  <a:schemeClr val="tx1">
                    <a:lumMod val="65000"/>
                    <a:lumOff val="35000"/>
                  </a:schemeClr>
                </a:solidFill>
                <a:latin typeface="微软雅黑" panose="020B0503020204020204" pitchFamily="34" charset="-122"/>
                <a:ea typeface="微软雅黑" panose="020B0503020204020204" pitchFamily="34" charset="-122"/>
              </a:rPr>
              <a:t>个插入记录的字段的值列表。</a:t>
            </a:r>
          </a:p>
        </p:txBody>
      </p:sp>
    </p:spTree>
    <p:extLst>
      <p:ext uri="{BB962C8B-B14F-4D97-AF65-F5344CB8AC3E}">
        <p14:creationId xmlns:p14="http://schemas.microsoft.com/office/powerpoint/2010/main" val="2287624886"/>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9"/>
          <p:cNvGrpSpPr/>
          <p:nvPr/>
        </p:nvGrpSpPr>
        <p:grpSpPr>
          <a:xfrm>
            <a:off x="433893" y="292299"/>
            <a:ext cx="726846" cy="726846"/>
            <a:chOff x="1965186" y="1419622"/>
            <a:chExt cx="302558" cy="314067"/>
          </a:xfrm>
        </p:grpSpPr>
        <p:sp>
          <p:nvSpPr>
            <p:cNvPr id="5" name="矩形 4"/>
            <p:cNvSpPr/>
            <p:nvPr userDrawn="1"/>
          </p:nvSpPr>
          <p:spPr>
            <a:xfrm>
              <a:off x="1965186" y="1419622"/>
              <a:ext cx="252000" cy="252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userDrawn="1"/>
          </p:nvSpPr>
          <p:spPr>
            <a:xfrm>
              <a:off x="2087744" y="1553689"/>
              <a:ext cx="180000" cy="180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矩形 6"/>
          <p:cNvSpPr/>
          <p:nvPr/>
        </p:nvSpPr>
        <p:spPr>
          <a:xfrm>
            <a:off x="1333708" y="310183"/>
            <a:ext cx="6635150" cy="584775"/>
          </a:xfrm>
          <a:prstGeom prst="rect">
            <a:avLst/>
          </a:prstGeom>
        </p:spPr>
        <p:txBody>
          <a:bodyPr wrap="none">
            <a:spAutoFit/>
          </a:bodyPr>
          <a:lstStyle/>
          <a:p>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子任务</a:t>
            </a:r>
            <a:r>
              <a:rPr lang="en-US"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4.1.2 </a:t>
            </a:r>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使用</a:t>
            </a:r>
            <a:r>
              <a:rPr lang="en-US"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SQL</a:t>
            </a:r>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语句添加记录</a:t>
            </a:r>
          </a:p>
        </p:txBody>
      </p:sp>
      <p:sp>
        <p:nvSpPr>
          <p:cNvPr id="11" name="五边形 10"/>
          <p:cNvSpPr/>
          <p:nvPr/>
        </p:nvSpPr>
        <p:spPr>
          <a:xfrm>
            <a:off x="1282195" y="1526567"/>
            <a:ext cx="1878012" cy="436849"/>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4" name="TextBox 13"/>
          <p:cNvSpPr>
            <a:spLocks noChangeArrowheads="1"/>
          </p:cNvSpPr>
          <p:nvPr/>
        </p:nvSpPr>
        <p:spPr bwMode="auto">
          <a:xfrm>
            <a:off x="1282194" y="1545769"/>
            <a:ext cx="158772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知识引入</a:t>
            </a:r>
            <a:endParaRPr 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5" name="矩形 4"/>
          <p:cNvSpPr>
            <a:spLocks noChangeArrowheads="1"/>
          </p:cNvSpPr>
          <p:nvPr/>
        </p:nvSpPr>
        <p:spPr bwMode="auto">
          <a:xfrm>
            <a:off x="1160738" y="2027379"/>
            <a:ext cx="10296883" cy="45166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285750" indent="-285750">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indent="0">
              <a:lnSpc>
                <a:spcPct val="150000"/>
              </a:lnSpc>
              <a:spcBef>
                <a:spcPts val="200"/>
              </a:spcBef>
              <a:spcAft>
                <a:spcPts val="65"/>
              </a:spcAft>
            </a:pPr>
            <a:r>
              <a:rPr lang="zh-CN" altLang="zh-CN" sz="2000" dirty="0">
                <a:solidFill>
                  <a:schemeClr val="tx1">
                    <a:lumMod val="65000"/>
                    <a:lumOff val="35000"/>
                  </a:schemeClr>
                </a:solidFill>
                <a:latin typeface="微软雅黑" panose="020B0503020204020204" pitchFamily="34" charset="-122"/>
                <a:ea typeface="微软雅黑" panose="020B0503020204020204" pitchFamily="34" charset="-122"/>
              </a:rPr>
              <a:t>示例</a:t>
            </a:r>
            <a:r>
              <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rPr>
              <a:t>4-3</a:t>
            </a:r>
            <a:r>
              <a:rPr lang="zh-CN" altLang="zh-CN" sz="2000" dirty="0">
                <a:solidFill>
                  <a:schemeClr val="tx1">
                    <a:lumMod val="65000"/>
                    <a:lumOff val="35000"/>
                  </a:schemeClr>
                </a:solidFill>
                <a:latin typeface="微软雅黑" panose="020B0503020204020204" pitchFamily="34" charset="-122"/>
                <a:ea typeface="微软雅黑" panose="020B0503020204020204" pitchFamily="34" charset="-122"/>
              </a:rPr>
              <a:t>：在</a:t>
            </a:r>
            <a:r>
              <a:rPr lang="en-US" altLang="zh-CN" sz="2000" dirty="0" err="1">
                <a:solidFill>
                  <a:schemeClr val="tx1">
                    <a:lumMod val="65000"/>
                    <a:lumOff val="35000"/>
                  </a:schemeClr>
                </a:solidFill>
                <a:latin typeface="微软雅黑" panose="020B0503020204020204" pitchFamily="34" charset="-122"/>
                <a:ea typeface="微软雅黑" panose="020B0503020204020204" pitchFamily="34" charset="-122"/>
              </a:rPr>
              <a:t>zhiyuan</a:t>
            </a:r>
            <a:r>
              <a:rPr lang="zh-CN" altLang="zh-CN" sz="2000" dirty="0">
                <a:solidFill>
                  <a:schemeClr val="tx1">
                    <a:lumMod val="65000"/>
                    <a:lumOff val="35000"/>
                  </a:schemeClr>
                </a:solidFill>
                <a:latin typeface="微软雅黑" panose="020B0503020204020204" pitchFamily="34" charset="-122"/>
                <a:ea typeface="微软雅黑" panose="020B0503020204020204" pitchFamily="34" charset="-122"/>
              </a:rPr>
              <a:t>表中，同时插入</a:t>
            </a:r>
            <a:r>
              <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rPr>
              <a:t>4</a:t>
            </a:r>
            <a:r>
              <a:rPr lang="zh-CN" altLang="zh-CN" sz="2000" dirty="0">
                <a:solidFill>
                  <a:schemeClr val="tx1">
                    <a:lumMod val="65000"/>
                    <a:lumOff val="35000"/>
                  </a:schemeClr>
                </a:solidFill>
                <a:latin typeface="微软雅黑" panose="020B0503020204020204" pitchFamily="34" charset="-122"/>
                <a:ea typeface="微软雅黑" panose="020B0503020204020204" pitchFamily="34" charset="-122"/>
              </a:rPr>
              <a:t>条新记录，</a:t>
            </a:r>
            <a:r>
              <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rPr>
              <a:t>SQL</a:t>
            </a:r>
            <a:r>
              <a:rPr lang="zh-CN" altLang="zh-CN" sz="2000" dirty="0">
                <a:solidFill>
                  <a:schemeClr val="tx1">
                    <a:lumMod val="65000"/>
                    <a:lumOff val="35000"/>
                  </a:schemeClr>
                </a:solidFill>
                <a:latin typeface="微软雅黑" panose="020B0503020204020204" pitchFamily="34" charset="-122"/>
                <a:ea typeface="微软雅黑" panose="020B0503020204020204" pitchFamily="34" charset="-122"/>
              </a:rPr>
              <a:t>语句如下：</a:t>
            </a:r>
          </a:p>
          <a:p>
            <a:pPr marL="1314450" lvl="3" indent="0">
              <a:lnSpc>
                <a:spcPct val="150000"/>
              </a:lnSpc>
              <a:spcBef>
                <a:spcPts val="200"/>
              </a:spcBef>
              <a:spcAft>
                <a:spcPts val="65"/>
              </a:spcAft>
            </a:pPr>
            <a:r>
              <a:rPr lang="en-US" altLang="zh-CN" sz="2000" dirty="0">
                <a:solidFill>
                  <a:schemeClr val="accent4"/>
                </a:solidFill>
                <a:latin typeface="微软雅黑" panose="020B0503020204020204" pitchFamily="34" charset="-122"/>
                <a:ea typeface="微软雅黑" panose="020B0503020204020204" pitchFamily="34" charset="-122"/>
              </a:rPr>
              <a:t>INSERT INTO </a:t>
            </a:r>
            <a:r>
              <a:rPr lang="en-US" altLang="zh-CN" sz="2000" dirty="0" err="1">
                <a:solidFill>
                  <a:schemeClr val="accent4"/>
                </a:solidFill>
                <a:latin typeface="微软雅黑" panose="020B0503020204020204" pitchFamily="34" charset="-122"/>
                <a:ea typeface="微软雅黑" panose="020B0503020204020204" pitchFamily="34" charset="-122"/>
              </a:rPr>
              <a:t>zhiyuan</a:t>
            </a:r>
            <a:r>
              <a:rPr lang="en-US" altLang="zh-CN" sz="2000" dirty="0">
                <a:solidFill>
                  <a:schemeClr val="accent4"/>
                </a:solidFill>
                <a:latin typeface="微软雅黑" panose="020B0503020204020204" pitchFamily="34" charset="-122"/>
                <a:ea typeface="微软雅黑" panose="020B0503020204020204" pitchFamily="34" charset="-122"/>
              </a:rPr>
              <a:t> (</a:t>
            </a:r>
            <a:r>
              <a:rPr lang="en-US" altLang="zh-CN" sz="2000" dirty="0" err="1">
                <a:solidFill>
                  <a:schemeClr val="accent4"/>
                </a:solidFill>
                <a:latin typeface="微软雅黑" panose="020B0503020204020204" pitchFamily="34" charset="-122"/>
                <a:ea typeface="微软雅黑" panose="020B0503020204020204" pitchFamily="34" charset="-122"/>
              </a:rPr>
              <a:t>num,name,sex,age</a:t>
            </a:r>
            <a:r>
              <a:rPr lang="en-US" altLang="zh-CN" sz="2000" dirty="0">
                <a:solidFill>
                  <a:schemeClr val="accent4"/>
                </a:solidFill>
                <a:latin typeface="微软雅黑" panose="020B0503020204020204" pitchFamily="34" charset="-122"/>
                <a:ea typeface="微软雅黑" panose="020B0503020204020204" pitchFamily="34" charset="-122"/>
              </a:rPr>
              <a:t>); </a:t>
            </a:r>
            <a:endParaRPr lang="zh-CN" altLang="zh-CN" sz="2000" dirty="0">
              <a:solidFill>
                <a:schemeClr val="accent4"/>
              </a:solidFill>
              <a:latin typeface="微软雅黑" panose="020B0503020204020204" pitchFamily="34" charset="-122"/>
              <a:ea typeface="微软雅黑" panose="020B0503020204020204" pitchFamily="34" charset="-122"/>
            </a:endParaRPr>
          </a:p>
          <a:p>
            <a:pPr marL="1314450" lvl="3" indent="0">
              <a:lnSpc>
                <a:spcPct val="150000"/>
              </a:lnSpc>
              <a:spcBef>
                <a:spcPts val="200"/>
              </a:spcBef>
              <a:spcAft>
                <a:spcPts val="65"/>
              </a:spcAft>
            </a:pPr>
            <a:r>
              <a:rPr lang="en-US" altLang="zh-CN" sz="2000" dirty="0">
                <a:solidFill>
                  <a:schemeClr val="accent4"/>
                </a:solidFill>
                <a:latin typeface="微软雅黑" panose="020B0503020204020204" pitchFamily="34" charset="-122"/>
                <a:ea typeface="微软雅黑" panose="020B0503020204020204" pitchFamily="34" charset="-122"/>
              </a:rPr>
              <a:t>VALUES ('0004','</a:t>
            </a:r>
            <a:r>
              <a:rPr lang="zh-CN" altLang="zh-CN" sz="2000" dirty="0">
                <a:solidFill>
                  <a:schemeClr val="accent4"/>
                </a:solidFill>
                <a:latin typeface="微软雅黑" panose="020B0503020204020204" pitchFamily="34" charset="-122"/>
                <a:ea typeface="微软雅黑" panose="020B0503020204020204" pitchFamily="34" charset="-122"/>
              </a:rPr>
              <a:t>张某某</a:t>
            </a:r>
            <a:r>
              <a:rPr lang="en-US" altLang="zh-CN" sz="2000" dirty="0">
                <a:solidFill>
                  <a:schemeClr val="accent4"/>
                </a:solidFill>
                <a:latin typeface="微软雅黑" panose="020B0503020204020204" pitchFamily="34" charset="-122"/>
                <a:ea typeface="微软雅黑" panose="020B0503020204020204" pitchFamily="34" charset="-122"/>
              </a:rPr>
              <a:t>','</a:t>
            </a:r>
            <a:r>
              <a:rPr lang="zh-CN" altLang="zh-CN" sz="2000" dirty="0">
                <a:solidFill>
                  <a:schemeClr val="accent4"/>
                </a:solidFill>
                <a:latin typeface="微软雅黑" panose="020B0503020204020204" pitchFamily="34" charset="-122"/>
                <a:ea typeface="微软雅黑" panose="020B0503020204020204" pitchFamily="34" charset="-122"/>
              </a:rPr>
              <a:t>男</a:t>
            </a:r>
            <a:r>
              <a:rPr lang="en-US" altLang="zh-CN" sz="2000" dirty="0">
                <a:solidFill>
                  <a:schemeClr val="accent4"/>
                </a:solidFill>
                <a:latin typeface="微软雅黑" panose="020B0503020204020204" pitchFamily="34" charset="-122"/>
                <a:ea typeface="微软雅黑" panose="020B0503020204020204" pitchFamily="34" charset="-122"/>
              </a:rPr>
              <a:t>',21),</a:t>
            </a:r>
            <a:endParaRPr lang="zh-CN" altLang="zh-CN" sz="2000" dirty="0">
              <a:solidFill>
                <a:schemeClr val="accent4"/>
              </a:solidFill>
              <a:latin typeface="微软雅黑" panose="020B0503020204020204" pitchFamily="34" charset="-122"/>
              <a:ea typeface="微软雅黑" panose="020B0503020204020204" pitchFamily="34" charset="-122"/>
            </a:endParaRPr>
          </a:p>
          <a:p>
            <a:pPr marL="1314450" lvl="3" indent="0">
              <a:lnSpc>
                <a:spcPct val="150000"/>
              </a:lnSpc>
              <a:spcBef>
                <a:spcPts val="200"/>
              </a:spcBef>
              <a:spcAft>
                <a:spcPts val="65"/>
              </a:spcAft>
            </a:pPr>
            <a:r>
              <a:rPr lang="en-US" altLang="zh-CN" sz="2000" dirty="0">
                <a:solidFill>
                  <a:schemeClr val="accent4"/>
                </a:solidFill>
                <a:latin typeface="微软雅黑" panose="020B0503020204020204" pitchFamily="34" charset="-122"/>
                <a:ea typeface="微软雅黑" panose="020B0503020204020204" pitchFamily="34" charset="-122"/>
              </a:rPr>
              <a:t>('0005','</a:t>
            </a:r>
            <a:r>
              <a:rPr lang="zh-CN" altLang="zh-CN" sz="2000" dirty="0">
                <a:solidFill>
                  <a:schemeClr val="accent4"/>
                </a:solidFill>
                <a:latin typeface="微软雅黑" panose="020B0503020204020204" pitchFamily="34" charset="-122"/>
                <a:ea typeface="微软雅黑" panose="020B0503020204020204" pitchFamily="34" charset="-122"/>
              </a:rPr>
              <a:t>王某某</a:t>
            </a:r>
            <a:r>
              <a:rPr lang="en-US" altLang="zh-CN" sz="2000" dirty="0">
                <a:solidFill>
                  <a:schemeClr val="accent4"/>
                </a:solidFill>
                <a:latin typeface="微软雅黑" panose="020B0503020204020204" pitchFamily="34" charset="-122"/>
                <a:ea typeface="微软雅黑" panose="020B0503020204020204" pitchFamily="34" charset="-122"/>
              </a:rPr>
              <a:t>','</a:t>
            </a:r>
            <a:r>
              <a:rPr lang="zh-CN" altLang="zh-CN" sz="2000" dirty="0">
                <a:solidFill>
                  <a:schemeClr val="accent4"/>
                </a:solidFill>
                <a:latin typeface="微软雅黑" panose="020B0503020204020204" pitchFamily="34" charset="-122"/>
                <a:ea typeface="微软雅黑" panose="020B0503020204020204" pitchFamily="34" charset="-122"/>
              </a:rPr>
              <a:t>女</a:t>
            </a:r>
            <a:r>
              <a:rPr lang="en-US" altLang="zh-CN" sz="2000" dirty="0">
                <a:solidFill>
                  <a:schemeClr val="accent4"/>
                </a:solidFill>
                <a:latin typeface="微软雅黑" panose="020B0503020204020204" pitchFamily="34" charset="-122"/>
                <a:ea typeface="微软雅黑" panose="020B0503020204020204" pitchFamily="34" charset="-122"/>
              </a:rPr>
              <a:t>',22),</a:t>
            </a:r>
            <a:endParaRPr lang="zh-CN" altLang="zh-CN" sz="2000" dirty="0">
              <a:solidFill>
                <a:schemeClr val="accent4"/>
              </a:solidFill>
              <a:latin typeface="微软雅黑" panose="020B0503020204020204" pitchFamily="34" charset="-122"/>
              <a:ea typeface="微软雅黑" panose="020B0503020204020204" pitchFamily="34" charset="-122"/>
            </a:endParaRPr>
          </a:p>
          <a:p>
            <a:pPr marL="1314450" lvl="3" indent="0">
              <a:lnSpc>
                <a:spcPct val="150000"/>
              </a:lnSpc>
              <a:spcBef>
                <a:spcPts val="200"/>
              </a:spcBef>
              <a:spcAft>
                <a:spcPts val="65"/>
              </a:spcAft>
            </a:pPr>
            <a:r>
              <a:rPr lang="en-US" altLang="zh-CN" sz="2000" dirty="0">
                <a:solidFill>
                  <a:schemeClr val="accent4"/>
                </a:solidFill>
                <a:latin typeface="微软雅黑" panose="020B0503020204020204" pitchFamily="34" charset="-122"/>
                <a:ea typeface="微软雅黑" panose="020B0503020204020204" pitchFamily="34" charset="-122"/>
              </a:rPr>
              <a:t>('0006','</a:t>
            </a:r>
            <a:r>
              <a:rPr lang="zh-CN" altLang="zh-CN" sz="2000" dirty="0">
                <a:solidFill>
                  <a:schemeClr val="accent4"/>
                </a:solidFill>
                <a:latin typeface="微软雅黑" panose="020B0503020204020204" pitchFamily="34" charset="-122"/>
                <a:ea typeface="微软雅黑" panose="020B0503020204020204" pitchFamily="34" charset="-122"/>
              </a:rPr>
              <a:t>李某某</a:t>
            </a:r>
            <a:r>
              <a:rPr lang="en-US" altLang="zh-CN" sz="2000" dirty="0">
                <a:solidFill>
                  <a:schemeClr val="accent4"/>
                </a:solidFill>
                <a:latin typeface="微软雅黑" panose="020B0503020204020204" pitchFamily="34" charset="-122"/>
                <a:ea typeface="微软雅黑" panose="020B0503020204020204" pitchFamily="34" charset="-122"/>
              </a:rPr>
              <a:t>','</a:t>
            </a:r>
            <a:r>
              <a:rPr lang="zh-CN" altLang="zh-CN" sz="2000" dirty="0">
                <a:solidFill>
                  <a:schemeClr val="accent4"/>
                </a:solidFill>
                <a:latin typeface="微软雅黑" panose="020B0503020204020204" pitchFamily="34" charset="-122"/>
                <a:ea typeface="微软雅黑" panose="020B0503020204020204" pitchFamily="34" charset="-122"/>
              </a:rPr>
              <a:t>女</a:t>
            </a:r>
            <a:r>
              <a:rPr lang="en-US" altLang="zh-CN" sz="2000" dirty="0">
                <a:solidFill>
                  <a:schemeClr val="accent4"/>
                </a:solidFill>
                <a:latin typeface="微软雅黑" panose="020B0503020204020204" pitchFamily="34" charset="-122"/>
                <a:ea typeface="微软雅黑" panose="020B0503020204020204" pitchFamily="34" charset="-122"/>
              </a:rPr>
              <a:t>',23),</a:t>
            </a:r>
            <a:endParaRPr lang="zh-CN" altLang="zh-CN" sz="2000" dirty="0">
              <a:solidFill>
                <a:schemeClr val="accent4"/>
              </a:solidFill>
              <a:latin typeface="微软雅黑" panose="020B0503020204020204" pitchFamily="34" charset="-122"/>
              <a:ea typeface="微软雅黑" panose="020B0503020204020204" pitchFamily="34" charset="-122"/>
            </a:endParaRPr>
          </a:p>
          <a:p>
            <a:pPr marL="1314450" lvl="3" indent="0">
              <a:lnSpc>
                <a:spcPct val="150000"/>
              </a:lnSpc>
              <a:spcBef>
                <a:spcPts val="200"/>
              </a:spcBef>
              <a:spcAft>
                <a:spcPts val="65"/>
              </a:spcAft>
            </a:pPr>
            <a:r>
              <a:rPr lang="en-US" altLang="zh-CN" sz="2000" dirty="0">
                <a:solidFill>
                  <a:schemeClr val="accent4"/>
                </a:solidFill>
                <a:latin typeface="微软雅黑" panose="020B0503020204020204" pitchFamily="34" charset="-122"/>
                <a:ea typeface="微软雅黑" panose="020B0503020204020204" pitchFamily="34" charset="-122"/>
              </a:rPr>
              <a:t>('0007','</a:t>
            </a:r>
            <a:r>
              <a:rPr lang="zh-CN" altLang="zh-CN" sz="2000" dirty="0">
                <a:solidFill>
                  <a:schemeClr val="accent4"/>
                </a:solidFill>
                <a:latin typeface="微软雅黑" panose="020B0503020204020204" pitchFamily="34" charset="-122"/>
                <a:ea typeface="微软雅黑" panose="020B0503020204020204" pitchFamily="34" charset="-122"/>
              </a:rPr>
              <a:t>赵某某</a:t>
            </a:r>
            <a:r>
              <a:rPr lang="en-US" altLang="zh-CN" sz="2000" dirty="0">
                <a:solidFill>
                  <a:schemeClr val="accent4"/>
                </a:solidFill>
                <a:latin typeface="微软雅黑" panose="020B0503020204020204" pitchFamily="34" charset="-122"/>
                <a:ea typeface="微软雅黑" panose="020B0503020204020204" pitchFamily="34" charset="-122"/>
              </a:rPr>
              <a:t>','</a:t>
            </a:r>
            <a:r>
              <a:rPr lang="zh-CN" altLang="zh-CN" sz="2000" dirty="0">
                <a:solidFill>
                  <a:schemeClr val="accent4"/>
                </a:solidFill>
                <a:latin typeface="微软雅黑" panose="020B0503020204020204" pitchFamily="34" charset="-122"/>
                <a:ea typeface="微软雅黑" panose="020B0503020204020204" pitchFamily="34" charset="-122"/>
              </a:rPr>
              <a:t>男</a:t>
            </a:r>
            <a:r>
              <a:rPr lang="en-US" altLang="zh-CN" sz="2000" dirty="0">
                <a:solidFill>
                  <a:schemeClr val="accent4"/>
                </a:solidFill>
                <a:latin typeface="微软雅黑" panose="020B0503020204020204" pitchFamily="34" charset="-122"/>
                <a:ea typeface="微软雅黑" panose="020B0503020204020204" pitchFamily="34" charset="-122"/>
              </a:rPr>
              <a:t>',24);</a:t>
            </a:r>
            <a:endParaRPr lang="zh-CN" altLang="zh-CN" sz="2000" dirty="0">
              <a:solidFill>
                <a:schemeClr val="accent4"/>
              </a:solidFill>
              <a:latin typeface="微软雅黑" panose="020B0503020204020204" pitchFamily="34" charset="-122"/>
              <a:ea typeface="微软雅黑" panose="020B0503020204020204" pitchFamily="34" charset="-122"/>
            </a:endParaRPr>
          </a:p>
          <a:p>
            <a:pPr marL="0" indent="0">
              <a:lnSpc>
                <a:spcPct val="150000"/>
              </a:lnSpc>
              <a:spcBef>
                <a:spcPts val="200"/>
              </a:spcBef>
              <a:spcAft>
                <a:spcPts val="65"/>
              </a:spcAft>
            </a:pPr>
            <a:r>
              <a:rPr lang="en-US" altLang="zh-CN" sz="2000" dirty="0" smtClean="0">
                <a:solidFill>
                  <a:schemeClr val="tx1">
                    <a:lumMod val="65000"/>
                    <a:lumOff val="35000"/>
                  </a:schemeClr>
                </a:solidFill>
                <a:latin typeface="微软雅黑" panose="020B0503020204020204" pitchFamily="34" charset="-122"/>
                <a:ea typeface="微软雅黑" panose="020B0503020204020204" pitchFamily="34" charset="-122"/>
              </a:rPr>
              <a:t> </a:t>
            </a:r>
            <a:endParaRPr lang="zh-CN" altLang="zh-CN" sz="2000" dirty="0">
              <a:solidFill>
                <a:schemeClr val="tx1">
                  <a:lumMod val="65000"/>
                  <a:lumOff val="35000"/>
                </a:schemeClr>
              </a:solidFill>
              <a:latin typeface="微软雅黑" panose="020B0503020204020204" pitchFamily="34" charset="-122"/>
              <a:ea typeface="微软雅黑" panose="020B0503020204020204" pitchFamily="34" charset="-122"/>
            </a:endParaRPr>
          </a:p>
          <a:p>
            <a:pPr marL="0" indent="0">
              <a:lnSpc>
                <a:spcPct val="150000"/>
              </a:lnSpc>
              <a:spcBef>
                <a:spcPts val="200"/>
              </a:spcBef>
              <a:spcAft>
                <a:spcPts val="65"/>
              </a:spcAft>
            </a:pPr>
            <a:r>
              <a:rPr lang="zh-CN" altLang="en-US" sz="2000" dirty="0" smtClean="0">
                <a:solidFill>
                  <a:srgbClr val="FF0000"/>
                </a:solidFill>
                <a:latin typeface="微软雅黑" panose="020B0503020204020204" pitchFamily="34" charset="-122"/>
                <a:ea typeface="微软雅黑" panose="020B0503020204020204" pitchFamily="34" charset="-122"/>
              </a:rPr>
              <a:t>注意：</a:t>
            </a:r>
            <a:r>
              <a:rPr lang="zh-CN" altLang="zh-CN" sz="2000" dirty="0" smtClean="0">
                <a:solidFill>
                  <a:schemeClr val="tx1">
                    <a:lumMod val="65000"/>
                    <a:lumOff val="35000"/>
                  </a:schemeClr>
                </a:solidFill>
                <a:latin typeface="微软雅黑" panose="020B0503020204020204" pitchFamily="34" charset="-122"/>
                <a:ea typeface="微软雅黑" panose="020B0503020204020204" pitchFamily="34" charset="-122"/>
              </a:rPr>
              <a:t>使用</a:t>
            </a:r>
            <a:r>
              <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rPr>
              <a:t>INSERT</a:t>
            </a:r>
            <a:r>
              <a:rPr lang="zh-CN" altLang="zh-CN" sz="2000" dirty="0">
                <a:solidFill>
                  <a:schemeClr val="tx1">
                    <a:lumMod val="65000"/>
                    <a:lumOff val="35000"/>
                  </a:schemeClr>
                </a:solidFill>
                <a:latin typeface="微软雅黑" panose="020B0503020204020204" pitchFamily="34" charset="-122"/>
                <a:ea typeface="微软雅黑" panose="020B0503020204020204" pitchFamily="34" charset="-122"/>
              </a:rPr>
              <a:t>添加记录时，</a:t>
            </a:r>
            <a:r>
              <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rPr>
              <a:t>MySQL</a:t>
            </a:r>
            <a:r>
              <a:rPr lang="zh-CN" altLang="zh-CN" sz="2000" dirty="0">
                <a:solidFill>
                  <a:schemeClr val="tx1">
                    <a:lumMod val="65000"/>
                    <a:lumOff val="35000"/>
                  </a:schemeClr>
                </a:solidFill>
                <a:latin typeface="微软雅黑" panose="020B0503020204020204" pitchFamily="34" charset="-122"/>
                <a:ea typeface="微软雅黑" panose="020B0503020204020204" pitchFamily="34" charset="-122"/>
              </a:rPr>
              <a:t>会返回一个整数，表示执行</a:t>
            </a:r>
            <a:r>
              <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rPr>
              <a:t>INSERT</a:t>
            </a:r>
            <a:r>
              <a:rPr lang="zh-CN" altLang="zh-CN" sz="2000" dirty="0">
                <a:solidFill>
                  <a:schemeClr val="tx1">
                    <a:lumMod val="65000"/>
                    <a:lumOff val="35000"/>
                  </a:schemeClr>
                </a:solidFill>
                <a:latin typeface="微软雅黑" panose="020B0503020204020204" pitchFamily="34" charset="-122"/>
                <a:ea typeface="微软雅黑" panose="020B0503020204020204" pitchFamily="34" charset="-122"/>
              </a:rPr>
              <a:t>语句后，在数据表中影响的记录数。</a:t>
            </a:r>
          </a:p>
        </p:txBody>
      </p:sp>
    </p:spTree>
    <p:extLst>
      <p:ext uri="{BB962C8B-B14F-4D97-AF65-F5344CB8AC3E}">
        <p14:creationId xmlns:p14="http://schemas.microsoft.com/office/powerpoint/2010/main" val="2863032778"/>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9"/>
          <p:cNvGrpSpPr/>
          <p:nvPr/>
        </p:nvGrpSpPr>
        <p:grpSpPr>
          <a:xfrm>
            <a:off x="433893" y="292299"/>
            <a:ext cx="726846" cy="726846"/>
            <a:chOff x="1965186" y="1419622"/>
            <a:chExt cx="302558" cy="314067"/>
          </a:xfrm>
        </p:grpSpPr>
        <p:sp>
          <p:nvSpPr>
            <p:cNvPr id="5" name="矩形 4"/>
            <p:cNvSpPr/>
            <p:nvPr userDrawn="1"/>
          </p:nvSpPr>
          <p:spPr>
            <a:xfrm>
              <a:off x="1965186" y="1419622"/>
              <a:ext cx="252000" cy="252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userDrawn="1"/>
          </p:nvSpPr>
          <p:spPr>
            <a:xfrm>
              <a:off x="2087744" y="1553689"/>
              <a:ext cx="180000" cy="180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矩形 6"/>
          <p:cNvSpPr/>
          <p:nvPr/>
        </p:nvSpPr>
        <p:spPr>
          <a:xfrm>
            <a:off x="1333708" y="310183"/>
            <a:ext cx="6635150" cy="584775"/>
          </a:xfrm>
          <a:prstGeom prst="rect">
            <a:avLst/>
          </a:prstGeom>
        </p:spPr>
        <p:txBody>
          <a:bodyPr wrap="none">
            <a:spAutoFit/>
          </a:bodyPr>
          <a:lstStyle/>
          <a:p>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子任务</a:t>
            </a:r>
            <a:r>
              <a:rPr lang="en-US"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4.1.2 </a:t>
            </a:r>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使用</a:t>
            </a:r>
            <a:r>
              <a:rPr lang="en-US"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SQL</a:t>
            </a:r>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语句添加记录</a:t>
            </a:r>
          </a:p>
        </p:txBody>
      </p:sp>
      <p:sp>
        <p:nvSpPr>
          <p:cNvPr id="11" name="五边形 10"/>
          <p:cNvSpPr/>
          <p:nvPr/>
        </p:nvSpPr>
        <p:spPr>
          <a:xfrm>
            <a:off x="1282195" y="1526567"/>
            <a:ext cx="1878012" cy="436849"/>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4" name="TextBox 13"/>
          <p:cNvSpPr>
            <a:spLocks noChangeArrowheads="1"/>
          </p:cNvSpPr>
          <p:nvPr/>
        </p:nvSpPr>
        <p:spPr bwMode="auto">
          <a:xfrm>
            <a:off x="1282194" y="1545769"/>
            <a:ext cx="158772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知识引入</a:t>
            </a:r>
            <a:endParaRPr 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5" name="矩形 4"/>
          <p:cNvSpPr>
            <a:spLocks noChangeArrowheads="1"/>
          </p:cNvSpPr>
          <p:nvPr/>
        </p:nvSpPr>
        <p:spPr bwMode="auto">
          <a:xfrm>
            <a:off x="1160738" y="2027379"/>
            <a:ext cx="10296883" cy="14234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285750" indent="-285750">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indent="0">
              <a:lnSpc>
                <a:spcPct val="150000"/>
              </a:lnSpc>
              <a:spcBef>
                <a:spcPts val="200"/>
              </a:spcBef>
              <a:spcAft>
                <a:spcPts val="65"/>
              </a:spcAft>
            </a:pPr>
            <a:r>
              <a:rPr lang="en-US" altLang="zh-CN" sz="2000" b="1" dirty="0">
                <a:solidFill>
                  <a:schemeClr val="accent3"/>
                </a:solidFill>
                <a:latin typeface="微软雅黑" panose="020B0503020204020204" pitchFamily="34" charset="-122"/>
                <a:ea typeface="微软雅黑" panose="020B0503020204020204" pitchFamily="34" charset="-122"/>
              </a:rPr>
              <a:t>4.Insert…Select</a:t>
            </a:r>
            <a:r>
              <a:rPr lang="zh-CN" altLang="zh-CN" sz="2000" b="1" dirty="0">
                <a:solidFill>
                  <a:schemeClr val="accent3"/>
                </a:solidFill>
                <a:latin typeface="微软雅黑" panose="020B0503020204020204" pitchFamily="34" charset="-122"/>
                <a:ea typeface="微软雅黑" panose="020B0503020204020204" pitchFamily="34" charset="-122"/>
              </a:rPr>
              <a:t>语句插入从其他表选择的行</a:t>
            </a:r>
          </a:p>
          <a:p>
            <a:pPr marL="0" indent="0">
              <a:lnSpc>
                <a:spcPct val="150000"/>
              </a:lnSpc>
              <a:spcBef>
                <a:spcPts val="200"/>
              </a:spcBef>
              <a:spcAft>
                <a:spcPts val="65"/>
              </a:spcAft>
            </a:pPr>
            <a:r>
              <a:rPr lang="en-US" altLang="zh-CN" dirty="0" smtClean="0">
                <a:solidFill>
                  <a:schemeClr val="tx1">
                    <a:lumMod val="65000"/>
                    <a:lumOff val="35000"/>
                  </a:schemeClr>
                </a:solidFill>
                <a:latin typeface="微软雅黑" panose="020B0503020204020204" pitchFamily="34" charset="-122"/>
                <a:ea typeface="微软雅黑" panose="020B0503020204020204" pitchFamily="34" charset="-122"/>
              </a:rPr>
              <a:t>      MySQL</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在创建表时，可以使用</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select</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从其它表来直接创建表，甚至可以同时复制数据记录。如果已经拥有了一个表，同样可以从</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select</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语句的配合中获益。</a:t>
            </a:r>
          </a:p>
        </p:txBody>
      </p:sp>
      <p:graphicFrame>
        <p:nvGraphicFramePr>
          <p:cNvPr id="2" name="表格 1"/>
          <p:cNvGraphicFramePr>
            <a:graphicFrameLocks noGrp="1"/>
          </p:cNvGraphicFramePr>
          <p:nvPr>
            <p:extLst>
              <p:ext uri="{D42A27DB-BD31-4B8C-83A1-F6EECF244321}">
                <p14:modId xmlns:p14="http://schemas.microsoft.com/office/powerpoint/2010/main" val="3109077342"/>
              </p:ext>
            </p:extLst>
          </p:nvPr>
        </p:nvGraphicFramePr>
        <p:xfrm>
          <a:off x="1160739" y="3488500"/>
          <a:ext cx="6028096" cy="1828800"/>
        </p:xfrm>
        <a:graphic>
          <a:graphicData uri="http://schemas.openxmlformats.org/drawingml/2006/table">
            <a:tbl>
              <a:tblPr firstRow="1" firstCol="1" bandRow="1">
                <a:tableStyleId>{5C22544A-7EE6-4342-B048-85BDC9FD1C3A}</a:tableStyleId>
              </a:tblPr>
              <a:tblGrid>
                <a:gridCol w="1079427"/>
                <a:gridCol w="1403396"/>
                <a:gridCol w="2306691"/>
                <a:gridCol w="1238582"/>
              </a:tblGrid>
              <a:tr h="358940">
                <a:tc>
                  <a:txBody>
                    <a:bodyPr/>
                    <a:lstStyle/>
                    <a:p>
                      <a:pPr algn="ctr">
                        <a:lnSpc>
                          <a:spcPct val="150000"/>
                        </a:lnSpc>
                        <a:spcAft>
                          <a:spcPts val="0"/>
                        </a:spcAft>
                      </a:pPr>
                      <a:r>
                        <a:rPr lang="zh-CN" sz="1600" kern="100" dirty="0">
                          <a:effectLst/>
                        </a:rPr>
                        <a:t>字段名称</a:t>
                      </a:r>
                      <a:endParaRPr lang="zh-CN" sz="1600" kern="100" dirty="0">
                        <a:effectLst/>
                        <a:latin typeface="Times New Roman"/>
                        <a:ea typeface="宋体"/>
                        <a:cs typeface="Times New Roman"/>
                      </a:endParaRPr>
                    </a:p>
                  </a:txBody>
                  <a:tcPr marL="68580" marR="68580" marT="0" marB="0" anchor="ctr"/>
                </a:tc>
                <a:tc>
                  <a:txBody>
                    <a:bodyPr/>
                    <a:lstStyle/>
                    <a:p>
                      <a:pPr algn="ctr">
                        <a:lnSpc>
                          <a:spcPct val="150000"/>
                        </a:lnSpc>
                        <a:spcAft>
                          <a:spcPts val="0"/>
                        </a:spcAft>
                      </a:pPr>
                      <a:r>
                        <a:rPr lang="zh-CN" sz="1600" kern="100">
                          <a:effectLst/>
                        </a:rPr>
                        <a:t>数据类型</a:t>
                      </a:r>
                      <a:endParaRPr lang="zh-CN" sz="1600" kern="100">
                        <a:effectLst/>
                        <a:latin typeface="Times New Roman"/>
                        <a:ea typeface="宋体"/>
                        <a:cs typeface="Times New Roman"/>
                      </a:endParaRPr>
                    </a:p>
                  </a:txBody>
                  <a:tcPr marL="68580" marR="68580" marT="0" marB="0" anchor="ctr"/>
                </a:tc>
                <a:tc>
                  <a:txBody>
                    <a:bodyPr/>
                    <a:lstStyle/>
                    <a:p>
                      <a:pPr algn="ctr">
                        <a:lnSpc>
                          <a:spcPct val="150000"/>
                        </a:lnSpc>
                        <a:spcAft>
                          <a:spcPts val="0"/>
                        </a:spcAft>
                      </a:pPr>
                      <a:r>
                        <a:rPr lang="zh-CN" sz="1600" kern="100">
                          <a:effectLst/>
                        </a:rPr>
                        <a:t>约束条件</a:t>
                      </a:r>
                      <a:endParaRPr lang="zh-CN" sz="1600" kern="100">
                        <a:effectLst/>
                        <a:latin typeface="Times New Roman"/>
                        <a:ea typeface="宋体"/>
                        <a:cs typeface="Times New Roman"/>
                      </a:endParaRPr>
                    </a:p>
                  </a:txBody>
                  <a:tcPr marL="68580" marR="68580" marT="0" marB="0" anchor="ctr"/>
                </a:tc>
                <a:tc>
                  <a:txBody>
                    <a:bodyPr/>
                    <a:lstStyle/>
                    <a:p>
                      <a:pPr algn="ctr">
                        <a:lnSpc>
                          <a:spcPct val="150000"/>
                        </a:lnSpc>
                        <a:spcAft>
                          <a:spcPts val="0"/>
                        </a:spcAft>
                      </a:pPr>
                      <a:r>
                        <a:rPr lang="zh-CN" sz="1600" kern="100">
                          <a:effectLst/>
                        </a:rPr>
                        <a:t>备注</a:t>
                      </a:r>
                      <a:endParaRPr lang="zh-CN" sz="1600" kern="100">
                        <a:effectLst/>
                        <a:latin typeface="Times New Roman"/>
                        <a:ea typeface="宋体"/>
                        <a:cs typeface="Times New Roman"/>
                      </a:endParaRPr>
                    </a:p>
                  </a:txBody>
                  <a:tcPr marL="68580" marR="68580" marT="0" marB="0" anchor="ctr"/>
                </a:tc>
              </a:tr>
              <a:tr h="358940">
                <a:tc>
                  <a:txBody>
                    <a:bodyPr/>
                    <a:lstStyle/>
                    <a:p>
                      <a:pPr algn="ctr">
                        <a:lnSpc>
                          <a:spcPct val="150000"/>
                        </a:lnSpc>
                        <a:spcAft>
                          <a:spcPts val="0"/>
                        </a:spcAft>
                      </a:pPr>
                      <a:r>
                        <a:rPr lang="en-US" sz="1600" kern="100">
                          <a:effectLst/>
                        </a:rPr>
                        <a:t>Tui_num</a:t>
                      </a:r>
                      <a:endParaRPr lang="zh-CN" sz="1600" kern="100">
                        <a:effectLst/>
                        <a:latin typeface="Times New Roman"/>
                        <a:ea typeface="宋体"/>
                        <a:cs typeface="Times New Roman"/>
                      </a:endParaRPr>
                    </a:p>
                  </a:txBody>
                  <a:tcPr marL="68580" marR="68580" marT="0" marB="0" anchor="ctr"/>
                </a:tc>
                <a:tc>
                  <a:txBody>
                    <a:bodyPr/>
                    <a:lstStyle/>
                    <a:p>
                      <a:pPr algn="ctr">
                        <a:lnSpc>
                          <a:spcPct val="150000"/>
                        </a:lnSpc>
                        <a:spcAft>
                          <a:spcPts val="0"/>
                        </a:spcAft>
                      </a:pPr>
                      <a:r>
                        <a:rPr lang="en-US" sz="1600" kern="100">
                          <a:effectLst/>
                        </a:rPr>
                        <a:t>varchar(20)</a:t>
                      </a:r>
                      <a:endParaRPr lang="zh-CN" sz="1600" kern="100">
                        <a:effectLst/>
                        <a:latin typeface="Times New Roman"/>
                        <a:ea typeface="宋体"/>
                        <a:cs typeface="Times New Roman"/>
                      </a:endParaRPr>
                    </a:p>
                  </a:txBody>
                  <a:tcPr marL="68580" marR="68580" marT="0" marB="0" anchor="ctr"/>
                </a:tc>
                <a:tc>
                  <a:txBody>
                    <a:bodyPr/>
                    <a:lstStyle/>
                    <a:p>
                      <a:pPr algn="ctr">
                        <a:lnSpc>
                          <a:spcPct val="150000"/>
                        </a:lnSpc>
                        <a:spcAft>
                          <a:spcPts val="0"/>
                        </a:spcAft>
                      </a:pPr>
                      <a:r>
                        <a:rPr lang="en-US" sz="1600" kern="100">
                          <a:effectLst/>
                        </a:rPr>
                        <a:t>NOT NULL DEFAULT ''</a:t>
                      </a:r>
                      <a:endParaRPr lang="zh-CN" sz="1600" kern="100">
                        <a:effectLst/>
                        <a:latin typeface="Times New Roman"/>
                        <a:ea typeface="宋体"/>
                        <a:cs typeface="Times New Roman"/>
                      </a:endParaRPr>
                    </a:p>
                  </a:txBody>
                  <a:tcPr marL="68580" marR="68580" marT="0" marB="0" anchor="ctr"/>
                </a:tc>
                <a:tc>
                  <a:txBody>
                    <a:bodyPr/>
                    <a:lstStyle/>
                    <a:p>
                      <a:pPr algn="ctr">
                        <a:lnSpc>
                          <a:spcPct val="150000"/>
                        </a:lnSpc>
                        <a:spcAft>
                          <a:spcPts val="0"/>
                        </a:spcAft>
                      </a:pPr>
                      <a:r>
                        <a:rPr lang="zh-CN" sz="1600" kern="100">
                          <a:effectLst/>
                        </a:rPr>
                        <a:t>学号</a:t>
                      </a:r>
                      <a:endParaRPr lang="zh-CN" sz="1600" kern="100">
                        <a:effectLst/>
                        <a:latin typeface="Times New Roman"/>
                        <a:ea typeface="宋体"/>
                        <a:cs typeface="Times New Roman"/>
                      </a:endParaRPr>
                    </a:p>
                  </a:txBody>
                  <a:tcPr marL="68580" marR="68580" marT="0" marB="0" anchor="ctr"/>
                </a:tc>
              </a:tr>
              <a:tr h="358940">
                <a:tc>
                  <a:txBody>
                    <a:bodyPr/>
                    <a:lstStyle/>
                    <a:p>
                      <a:pPr algn="ctr">
                        <a:lnSpc>
                          <a:spcPct val="150000"/>
                        </a:lnSpc>
                        <a:spcAft>
                          <a:spcPts val="0"/>
                        </a:spcAft>
                      </a:pPr>
                      <a:r>
                        <a:rPr lang="en-US" sz="1600" kern="100">
                          <a:effectLst/>
                        </a:rPr>
                        <a:t>Tui_name</a:t>
                      </a:r>
                      <a:endParaRPr lang="zh-CN" sz="1600" kern="100">
                        <a:effectLst/>
                        <a:latin typeface="Times New Roman"/>
                        <a:ea typeface="宋体"/>
                        <a:cs typeface="Times New Roman"/>
                      </a:endParaRPr>
                    </a:p>
                  </a:txBody>
                  <a:tcPr marL="68580" marR="68580" marT="0" marB="0" anchor="ctr"/>
                </a:tc>
                <a:tc>
                  <a:txBody>
                    <a:bodyPr/>
                    <a:lstStyle/>
                    <a:p>
                      <a:pPr algn="ctr">
                        <a:lnSpc>
                          <a:spcPct val="150000"/>
                        </a:lnSpc>
                        <a:spcAft>
                          <a:spcPts val="0"/>
                        </a:spcAft>
                      </a:pPr>
                      <a:r>
                        <a:rPr lang="en-US" sz="1600" kern="100">
                          <a:effectLst/>
                        </a:rPr>
                        <a:t>varchar(50)</a:t>
                      </a:r>
                      <a:endParaRPr lang="zh-CN" sz="1600" kern="100">
                        <a:effectLst/>
                        <a:latin typeface="Times New Roman"/>
                        <a:ea typeface="宋体"/>
                        <a:cs typeface="Times New Roman"/>
                      </a:endParaRPr>
                    </a:p>
                  </a:txBody>
                  <a:tcPr marL="68580" marR="68580" marT="0" marB="0" anchor="ctr"/>
                </a:tc>
                <a:tc>
                  <a:txBody>
                    <a:bodyPr/>
                    <a:lstStyle/>
                    <a:p>
                      <a:pPr algn="ctr">
                        <a:lnSpc>
                          <a:spcPct val="150000"/>
                        </a:lnSpc>
                        <a:spcAft>
                          <a:spcPts val="0"/>
                        </a:spcAft>
                      </a:pPr>
                      <a:r>
                        <a:rPr lang="en-US" sz="1600" kern="100">
                          <a:effectLst/>
                        </a:rPr>
                        <a:t>NOT NULL DEFAULT ''</a:t>
                      </a:r>
                      <a:endParaRPr lang="zh-CN" sz="1600" kern="100">
                        <a:effectLst/>
                        <a:latin typeface="Times New Roman"/>
                        <a:ea typeface="宋体"/>
                        <a:cs typeface="Times New Roman"/>
                      </a:endParaRPr>
                    </a:p>
                  </a:txBody>
                  <a:tcPr marL="68580" marR="68580" marT="0" marB="0" anchor="ctr"/>
                </a:tc>
                <a:tc>
                  <a:txBody>
                    <a:bodyPr/>
                    <a:lstStyle/>
                    <a:p>
                      <a:pPr algn="ctr">
                        <a:lnSpc>
                          <a:spcPct val="150000"/>
                        </a:lnSpc>
                        <a:spcAft>
                          <a:spcPts val="0"/>
                        </a:spcAft>
                      </a:pPr>
                      <a:r>
                        <a:rPr lang="zh-CN" sz="1600" kern="100">
                          <a:effectLst/>
                        </a:rPr>
                        <a:t>姓名</a:t>
                      </a:r>
                      <a:endParaRPr lang="zh-CN" sz="1600" kern="100">
                        <a:effectLst/>
                        <a:latin typeface="Times New Roman"/>
                        <a:ea typeface="宋体"/>
                        <a:cs typeface="Times New Roman"/>
                      </a:endParaRPr>
                    </a:p>
                  </a:txBody>
                  <a:tcPr marL="68580" marR="68580" marT="0" marB="0" anchor="ctr"/>
                </a:tc>
              </a:tr>
              <a:tr h="358940">
                <a:tc>
                  <a:txBody>
                    <a:bodyPr/>
                    <a:lstStyle/>
                    <a:p>
                      <a:pPr algn="ctr">
                        <a:lnSpc>
                          <a:spcPct val="150000"/>
                        </a:lnSpc>
                        <a:spcAft>
                          <a:spcPts val="0"/>
                        </a:spcAft>
                      </a:pPr>
                      <a:r>
                        <a:rPr lang="en-US" sz="1600" kern="100" dirty="0" err="1">
                          <a:effectLst/>
                        </a:rPr>
                        <a:t>Tui_sex</a:t>
                      </a:r>
                      <a:endParaRPr lang="zh-CN" sz="1600" kern="100" dirty="0">
                        <a:effectLst/>
                        <a:latin typeface="Times New Roman"/>
                        <a:ea typeface="宋体"/>
                        <a:cs typeface="Times New Roman"/>
                      </a:endParaRPr>
                    </a:p>
                  </a:txBody>
                  <a:tcPr marL="68580" marR="68580" marT="0" marB="0" anchor="ctr"/>
                </a:tc>
                <a:tc>
                  <a:txBody>
                    <a:bodyPr/>
                    <a:lstStyle/>
                    <a:p>
                      <a:pPr algn="ctr">
                        <a:lnSpc>
                          <a:spcPct val="150000"/>
                        </a:lnSpc>
                        <a:spcAft>
                          <a:spcPts val="0"/>
                        </a:spcAft>
                      </a:pPr>
                      <a:r>
                        <a:rPr lang="en-US" sz="1600" kern="100">
                          <a:effectLst/>
                        </a:rPr>
                        <a:t>varchar(10)</a:t>
                      </a:r>
                      <a:endParaRPr lang="zh-CN" sz="1600" kern="100">
                        <a:effectLst/>
                        <a:latin typeface="Times New Roman"/>
                        <a:ea typeface="宋体"/>
                        <a:cs typeface="Times New Roman"/>
                      </a:endParaRPr>
                    </a:p>
                  </a:txBody>
                  <a:tcPr marL="68580" marR="68580" marT="0" marB="0" anchor="ctr"/>
                </a:tc>
                <a:tc>
                  <a:txBody>
                    <a:bodyPr/>
                    <a:lstStyle/>
                    <a:p>
                      <a:pPr algn="ctr">
                        <a:lnSpc>
                          <a:spcPct val="150000"/>
                        </a:lnSpc>
                        <a:spcAft>
                          <a:spcPts val="0"/>
                        </a:spcAft>
                      </a:pPr>
                      <a:r>
                        <a:rPr lang="en-US" sz="1600" kern="100">
                          <a:effectLst/>
                        </a:rPr>
                        <a:t>NOT NULL DEFAULT ''</a:t>
                      </a:r>
                      <a:endParaRPr lang="zh-CN" sz="1600" kern="100">
                        <a:effectLst/>
                        <a:latin typeface="Times New Roman"/>
                        <a:ea typeface="宋体"/>
                        <a:cs typeface="Times New Roman"/>
                      </a:endParaRPr>
                    </a:p>
                  </a:txBody>
                  <a:tcPr marL="68580" marR="68580" marT="0" marB="0" anchor="ctr"/>
                </a:tc>
                <a:tc>
                  <a:txBody>
                    <a:bodyPr/>
                    <a:lstStyle/>
                    <a:p>
                      <a:pPr algn="ctr">
                        <a:lnSpc>
                          <a:spcPct val="150000"/>
                        </a:lnSpc>
                        <a:spcAft>
                          <a:spcPts val="0"/>
                        </a:spcAft>
                      </a:pPr>
                      <a:r>
                        <a:rPr lang="zh-CN" sz="1600" kern="100">
                          <a:effectLst/>
                        </a:rPr>
                        <a:t>性别</a:t>
                      </a:r>
                      <a:endParaRPr lang="zh-CN" sz="1600" kern="100">
                        <a:effectLst/>
                        <a:latin typeface="Times New Roman"/>
                        <a:ea typeface="宋体"/>
                        <a:cs typeface="Times New Roman"/>
                      </a:endParaRPr>
                    </a:p>
                  </a:txBody>
                  <a:tcPr marL="68580" marR="68580" marT="0" marB="0" anchor="ctr"/>
                </a:tc>
              </a:tr>
              <a:tr h="358940">
                <a:tc>
                  <a:txBody>
                    <a:bodyPr/>
                    <a:lstStyle/>
                    <a:p>
                      <a:pPr algn="ctr">
                        <a:lnSpc>
                          <a:spcPct val="150000"/>
                        </a:lnSpc>
                        <a:spcAft>
                          <a:spcPts val="0"/>
                        </a:spcAft>
                      </a:pPr>
                      <a:r>
                        <a:rPr lang="en-US" sz="1600" kern="100">
                          <a:effectLst/>
                        </a:rPr>
                        <a:t>Tui_date</a:t>
                      </a:r>
                      <a:endParaRPr lang="zh-CN" sz="1600" kern="100">
                        <a:effectLst/>
                        <a:latin typeface="Times New Roman"/>
                        <a:ea typeface="宋体"/>
                        <a:cs typeface="Times New Roman"/>
                      </a:endParaRPr>
                    </a:p>
                  </a:txBody>
                  <a:tcPr marL="68580" marR="68580" marT="0" marB="0" anchor="ctr"/>
                </a:tc>
                <a:tc>
                  <a:txBody>
                    <a:bodyPr/>
                    <a:lstStyle/>
                    <a:p>
                      <a:pPr algn="ctr">
                        <a:lnSpc>
                          <a:spcPct val="150000"/>
                        </a:lnSpc>
                        <a:spcAft>
                          <a:spcPts val="0"/>
                        </a:spcAft>
                      </a:pPr>
                      <a:r>
                        <a:rPr lang="en-US" sz="1600" kern="100">
                          <a:effectLst/>
                        </a:rPr>
                        <a:t>date</a:t>
                      </a:r>
                      <a:endParaRPr lang="zh-CN" sz="1600" kern="100">
                        <a:effectLst/>
                        <a:latin typeface="Times New Roman"/>
                        <a:ea typeface="宋体"/>
                        <a:cs typeface="Times New Roman"/>
                      </a:endParaRPr>
                    </a:p>
                  </a:txBody>
                  <a:tcPr marL="68580" marR="68580" marT="0" marB="0" anchor="ctr"/>
                </a:tc>
                <a:tc>
                  <a:txBody>
                    <a:bodyPr/>
                    <a:lstStyle/>
                    <a:p>
                      <a:pPr algn="ctr">
                        <a:lnSpc>
                          <a:spcPct val="150000"/>
                        </a:lnSpc>
                        <a:spcAft>
                          <a:spcPts val="0"/>
                        </a:spcAft>
                      </a:pPr>
                      <a:r>
                        <a:rPr lang="en-US" sz="1600" kern="100" dirty="0">
                          <a:effectLst/>
                        </a:rPr>
                        <a:t>NULL</a:t>
                      </a:r>
                      <a:endParaRPr lang="zh-CN" sz="1600" kern="100" dirty="0">
                        <a:effectLst/>
                        <a:latin typeface="Times New Roman"/>
                        <a:ea typeface="宋体"/>
                        <a:cs typeface="Times New Roman"/>
                      </a:endParaRPr>
                    </a:p>
                  </a:txBody>
                  <a:tcPr marL="68580" marR="68580" marT="0" marB="0" anchor="ctr"/>
                </a:tc>
                <a:tc>
                  <a:txBody>
                    <a:bodyPr/>
                    <a:lstStyle/>
                    <a:p>
                      <a:pPr algn="ctr">
                        <a:lnSpc>
                          <a:spcPct val="150000"/>
                        </a:lnSpc>
                        <a:spcAft>
                          <a:spcPts val="0"/>
                        </a:spcAft>
                      </a:pPr>
                      <a:r>
                        <a:rPr lang="zh-CN" sz="1600" kern="100" dirty="0">
                          <a:effectLst/>
                        </a:rPr>
                        <a:t>退休日期</a:t>
                      </a:r>
                      <a:endParaRPr lang="zh-CN" sz="1600" kern="100" dirty="0">
                        <a:effectLst/>
                        <a:latin typeface="Times New Roman"/>
                        <a:ea typeface="宋体"/>
                        <a:cs typeface="Times New Roman"/>
                      </a:endParaRPr>
                    </a:p>
                  </a:txBody>
                  <a:tcPr marL="68580" marR="68580" marT="0" marB="0" anchor="ctr"/>
                </a:tc>
              </a:tr>
            </a:tbl>
          </a:graphicData>
        </a:graphic>
      </p:graphicFrame>
      <p:sp>
        <p:nvSpPr>
          <p:cNvPr id="3" name="TextBox 2"/>
          <p:cNvSpPr txBox="1"/>
          <p:nvPr/>
        </p:nvSpPr>
        <p:spPr>
          <a:xfrm>
            <a:off x="677504" y="5283199"/>
            <a:ext cx="11158896" cy="1654299"/>
          </a:xfrm>
          <a:prstGeom prst="rect">
            <a:avLst/>
          </a:prstGeom>
          <a:noFill/>
        </p:spPr>
        <p:txBody>
          <a:bodyPr wrap="square" rtlCol="0">
            <a:spAutoFit/>
          </a:bodyPr>
          <a:lstStyle/>
          <a:p>
            <a:r>
              <a:rPr lang="en-US" altLang="zh-CN" dirty="0" smtClean="0"/>
              <a:t> </a:t>
            </a:r>
            <a:endParaRPr lang="zh-CN" altLang="zh-CN" dirty="0"/>
          </a:p>
          <a:p>
            <a:r>
              <a:rPr lang="en-US" altLang="zh-CN" dirty="0" smtClean="0">
                <a:solidFill>
                  <a:schemeClr val="accent4"/>
                </a:solidFill>
              </a:rPr>
              <a:t>             INSERT </a:t>
            </a:r>
            <a:r>
              <a:rPr lang="en-US" altLang="zh-CN" dirty="0">
                <a:solidFill>
                  <a:schemeClr val="accent4"/>
                </a:solidFill>
              </a:rPr>
              <a:t>INTO </a:t>
            </a:r>
            <a:r>
              <a:rPr lang="en-US" altLang="zh-CN" dirty="0" err="1">
                <a:solidFill>
                  <a:schemeClr val="accent4"/>
                </a:solidFill>
              </a:rPr>
              <a:t>tuixiu</a:t>
            </a:r>
            <a:r>
              <a:rPr lang="en-US" altLang="zh-CN" dirty="0">
                <a:solidFill>
                  <a:schemeClr val="accent4"/>
                </a:solidFill>
              </a:rPr>
              <a:t>(</a:t>
            </a:r>
            <a:r>
              <a:rPr lang="en-US" altLang="zh-CN" dirty="0" err="1">
                <a:solidFill>
                  <a:schemeClr val="accent4"/>
                </a:solidFill>
              </a:rPr>
              <a:t>Tui_num</a:t>
            </a:r>
            <a:r>
              <a:rPr lang="en-US" altLang="zh-CN" dirty="0">
                <a:solidFill>
                  <a:schemeClr val="accent4"/>
                </a:solidFill>
              </a:rPr>
              <a:t>, </a:t>
            </a:r>
            <a:r>
              <a:rPr lang="en-US" altLang="zh-CN" dirty="0" err="1">
                <a:solidFill>
                  <a:schemeClr val="accent4"/>
                </a:solidFill>
              </a:rPr>
              <a:t>Tui_name</a:t>
            </a:r>
            <a:r>
              <a:rPr lang="en-US" altLang="zh-CN" dirty="0">
                <a:solidFill>
                  <a:schemeClr val="accent4"/>
                </a:solidFill>
              </a:rPr>
              <a:t>, </a:t>
            </a:r>
            <a:r>
              <a:rPr lang="en-US" altLang="zh-CN" dirty="0" err="1">
                <a:solidFill>
                  <a:schemeClr val="accent4"/>
                </a:solidFill>
              </a:rPr>
              <a:t>Tui_sex</a:t>
            </a:r>
            <a:r>
              <a:rPr lang="en-US" altLang="zh-CN" dirty="0">
                <a:solidFill>
                  <a:schemeClr val="accent4"/>
                </a:solidFill>
              </a:rPr>
              <a:t>, </a:t>
            </a:r>
            <a:r>
              <a:rPr lang="en-US" altLang="zh-CN" dirty="0" err="1">
                <a:solidFill>
                  <a:schemeClr val="accent4"/>
                </a:solidFill>
              </a:rPr>
              <a:t>Tui_date</a:t>
            </a:r>
            <a:r>
              <a:rPr lang="en-US" altLang="zh-CN" dirty="0">
                <a:solidFill>
                  <a:schemeClr val="accent4"/>
                </a:solidFill>
              </a:rPr>
              <a:t>) SELECT  </a:t>
            </a:r>
            <a:r>
              <a:rPr lang="en-US" altLang="zh-CN" dirty="0" err="1">
                <a:solidFill>
                  <a:schemeClr val="accent4"/>
                </a:solidFill>
              </a:rPr>
              <a:t>num,name,sex</a:t>
            </a:r>
            <a:r>
              <a:rPr lang="en-US" altLang="zh-CN" dirty="0">
                <a:solidFill>
                  <a:schemeClr val="accent4"/>
                </a:solidFill>
              </a:rPr>
              <a:t>, now( )  FROM </a:t>
            </a:r>
            <a:r>
              <a:rPr lang="en-US" altLang="zh-CN" dirty="0" err="1">
                <a:solidFill>
                  <a:schemeClr val="accent4"/>
                </a:solidFill>
              </a:rPr>
              <a:t>zhiyuan</a:t>
            </a:r>
            <a:r>
              <a:rPr lang="en-US" altLang="zh-CN" dirty="0">
                <a:solidFill>
                  <a:schemeClr val="accent4"/>
                </a:solidFill>
              </a:rPr>
              <a:t>;</a:t>
            </a:r>
            <a:endParaRPr lang="zh-CN" altLang="zh-CN" dirty="0">
              <a:solidFill>
                <a:schemeClr val="accent4"/>
              </a:solidFill>
            </a:endParaRPr>
          </a:p>
          <a:p>
            <a:pPr>
              <a:lnSpc>
                <a:spcPct val="150000"/>
              </a:lnSpc>
              <a:spcBef>
                <a:spcPts val="200"/>
              </a:spcBef>
              <a:spcAft>
                <a:spcPts val="65"/>
              </a:spcAft>
            </a:pP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如果每一列都有数据录入，可以略去目的表的列列表。</a:t>
            </a:r>
          </a:p>
          <a:p>
            <a:pPr algn="ctr"/>
            <a:r>
              <a:rPr lang="en-US" altLang="zh-CN" dirty="0">
                <a:solidFill>
                  <a:schemeClr val="accent4"/>
                </a:solidFill>
              </a:rPr>
              <a:t>INSERT INTO </a:t>
            </a:r>
            <a:r>
              <a:rPr lang="en-US" altLang="zh-CN" dirty="0" err="1">
                <a:solidFill>
                  <a:schemeClr val="accent4"/>
                </a:solidFill>
              </a:rPr>
              <a:t>tuixiu</a:t>
            </a:r>
            <a:r>
              <a:rPr lang="en-US" altLang="zh-CN" dirty="0">
                <a:solidFill>
                  <a:schemeClr val="accent4"/>
                </a:solidFill>
              </a:rPr>
              <a:t>  SELECT  </a:t>
            </a:r>
            <a:r>
              <a:rPr lang="en-US" altLang="zh-CN" dirty="0" err="1">
                <a:solidFill>
                  <a:schemeClr val="accent4"/>
                </a:solidFill>
              </a:rPr>
              <a:t>num,name,sex</a:t>
            </a:r>
            <a:r>
              <a:rPr lang="en-US" altLang="zh-CN" dirty="0">
                <a:solidFill>
                  <a:schemeClr val="accent4"/>
                </a:solidFill>
              </a:rPr>
              <a:t>, now( )  FROM </a:t>
            </a:r>
            <a:r>
              <a:rPr lang="en-US" altLang="zh-CN" dirty="0" err="1">
                <a:solidFill>
                  <a:schemeClr val="accent4"/>
                </a:solidFill>
              </a:rPr>
              <a:t>zhiyuan</a:t>
            </a:r>
            <a:r>
              <a:rPr lang="en-US" altLang="zh-CN" dirty="0" smtClean="0">
                <a:solidFill>
                  <a:schemeClr val="accent4"/>
                </a:solidFill>
              </a:rPr>
              <a:t>;</a:t>
            </a:r>
            <a:endParaRPr lang="zh-CN" altLang="zh-CN" dirty="0">
              <a:solidFill>
                <a:schemeClr val="accent4"/>
              </a:solidFill>
            </a:endParaRPr>
          </a:p>
        </p:txBody>
      </p:sp>
      <p:sp>
        <p:nvSpPr>
          <p:cNvPr id="8" name="TextBox 7"/>
          <p:cNvSpPr txBox="1"/>
          <p:nvPr/>
        </p:nvSpPr>
        <p:spPr>
          <a:xfrm>
            <a:off x="7968856" y="3540907"/>
            <a:ext cx="3397421" cy="954107"/>
          </a:xfrm>
          <a:prstGeom prst="rect">
            <a:avLst/>
          </a:prstGeom>
          <a:noFill/>
        </p:spPr>
        <p:txBody>
          <a:bodyPr wrap="square" rtlCol="0">
            <a:spAutoFit/>
          </a:bodyPr>
          <a:lstStyle/>
          <a:p>
            <a:r>
              <a:rPr lang="zh-CN" altLang="zh-CN" sz="1400" dirty="0" smtClean="0">
                <a:solidFill>
                  <a:srgbClr val="FF0000"/>
                </a:solidFill>
              </a:rPr>
              <a:t>注意</a:t>
            </a:r>
            <a:r>
              <a:rPr lang="zh-CN" altLang="en-US" sz="1400" dirty="0" smtClean="0">
                <a:solidFill>
                  <a:srgbClr val="FF0000"/>
                </a:solidFill>
              </a:rPr>
              <a:t>：</a:t>
            </a:r>
            <a:endParaRPr lang="en-US" altLang="zh-CN" sz="1400" dirty="0" smtClean="0">
              <a:solidFill>
                <a:srgbClr val="FF0000"/>
              </a:solidFill>
            </a:endParaRPr>
          </a:p>
          <a:p>
            <a:pPr marL="285750" indent="-285750">
              <a:buFont typeface="Arial" pitchFamily="34" charset="0"/>
              <a:buChar char="•"/>
            </a:pPr>
            <a:r>
              <a:rPr lang="zh-CN" altLang="zh-CN" sz="1400" dirty="0" smtClean="0">
                <a:solidFill>
                  <a:srgbClr val="FF0000"/>
                </a:solidFill>
              </a:rPr>
              <a:t>查询</a:t>
            </a:r>
            <a:r>
              <a:rPr lang="zh-CN" altLang="zh-CN" sz="1400" dirty="0">
                <a:solidFill>
                  <a:srgbClr val="FF0000"/>
                </a:solidFill>
              </a:rPr>
              <a:t>不能包含一个</a:t>
            </a:r>
            <a:r>
              <a:rPr lang="en-US" altLang="zh-CN" sz="1400" dirty="0">
                <a:solidFill>
                  <a:srgbClr val="FF0000"/>
                </a:solidFill>
              </a:rPr>
              <a:t>ORDER BY</a:t>
            </a:r>
            <a:r>
              <a:rPr lang="zh-CN" altLang="zh-CN" sz="1400" dirty="0">
                <a:solidFill>
                  <a:srgbClr val="FF0000"/>
                </a:solidFill>
              </a:rPr>
              <a:t>子句。 </a:t>
            </a:r>
          </a:p>
          <a:p>
            <a:pPr marL="285750" lvl="0" indent="-285750">
              <a:buFont typeface="Arial" pitchFamily="34" charset="0"/>
              <a:buChar char="•"/>
            </a:pPr>
            <a:r>
              <a:rPr lang="en-US" altLang="zh-CN" sz="1400" dirty="0">
                <a:solidFill>
                  <a:srgbClr val="FF0000"/>
                </a:solidFill>
              </a:rPr>
              <a:t>INSERT</a:t>
            </a:r>
            <a:r>
              <a:rPr lang="zh-CN" altLang="zh-CN" sz="1400" dirty="0">
                <a:solidFill>
                  <a:srgbClr val="FF0000"/>
                </a:solidFill>
              </a:rPr>
              <a:t>语句的目的表不能出现在</a:t>
            </a:r>
            <a:r>
              <a:rPr lang="en-US" altLang="zh-CN" sz="1400" dirty="0">
                <a:solidFill>
                  <a:srgbClr val="FF0000"/>
                </a:solidFill>
              </a:rPr>
              <a:t>SELECT</a:t>
            </a:r>
            <a:r>
              <a:rPr lang="zh-CN" altLang="zh-CN" sz="1400" dirty="0">
                <a:solidFill>
                  <a:srgbClr val="FF0000"/>
                </a:solidFill>
              </a:rPr>
              <a:t>查询部分的</a:t>
            </a:r>
            <a:r>
              <a:rPr lang="en-US" altLang="zh-CN" sz="1400" dirty="0">
                <a:solidFill>
                  <a:srgbClr val="FF0000"/>
                </a:solidFill>
              </a:rPr>
              <a:t>FROM</a:t>
            </a:r>
            <a:r>
              <a:rPr lang="zh-CN" altLang="zh-CN" sz="1400" dirty="0" smtClean="0">
                <a:solidFill>
                  <a:srgbClr val="FF0000"/>
                </a:solidFill>
              </a:rPr>
              <a:t>子句。 </a:t>
            </a:r>
            <a:endParaRPr lang="zh-CN" altLang="zh-CN" sz="1400" dirty="0">
              <a:solidFill>
                <a:srgbClr val="FF0000"/>
              </a:solidFill>
            </a:endParaRPr>
          </a:p>
        </p:txBody>
      </p:sp>
    </p:spTree>
    <p:extLst>
      <p:ext uri="{BB962C8B-B14F-4D97-AF65-F5344CB8AC3E}">
        <p14:creationId xmlns:p14="http://schemas.microsoft.com/office/powerpoint/2010/main" val="2643521851"/>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9"/>
          <p:cNvGrpSpPr/>
          <p:nvPr/>
        </p:nvGrpSpPr>
        <p:grpSpPr>
          <a:xfrm>
            <a:off x="433893" y="292299"/>
            <a:ext cx="726846" cy="726846"/>
            <a:chOff x="1965186" y="1419622"/>
            <a:chExt cx="302558" cy="314067"/>
          </a:xfrm>
        </p:grpSpPr>
        <p:sp>
          <p:nvSpPr>
            <p:cNvPr id="5" name="矩形 4"/>
            <p:cNvSpPr/>
            <p:nvPr userDrawn="1"/>
          </p:nvSpPr>
          <p:spPr>
            <a:xfrm>
              <a:off x="1965186" y="1419622"/>
              <a:ext cx="252000" cy="252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userDrawn="1"/>
          </p:nvSpPr>
          <p:spPr>
            <a:xfrm>
              <a:off x="2087744" y="1553689"/>
              <a:ext cx="180000" cy="180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矩形 6"/>
          <p:cNvSpPr/>
          <p:nvPr/>
        </p:nvSpPr>
        <p:spPr>
          <a:xfrm>
            <a:off x="1333708" y="310183"/>
            <a:ext cx="6635150" cy="584775"/>
          </a:xfrm>
          <a:prstGeom prst="rect">
            <a:avLst/>
          </a:prstGeom>
        </p:spPr>
        <p:txBody>
          <a:bodyPr wrap="none">
            <a:spAutoFit/>
          </a:bodyPr>
          <a:lstStyle/>
          <a:p>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子任务</a:t>
            </a:r>
            <a:r>
              <a:rPr lang="en-US"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4.1.2 </a:t>
            </a:r>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使用</a:t>
            </a:r>
            <a:r>
              <a:rPr lang="en-US"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SQL</a:t>
            </a:r>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语句添加记录</a:t>
            </a:r>
          </a:p>
        </p:txBody>
      </p:sp>
      <p:sp>
        <p:nvSpPr>
          <p:cNvPr id="11" name="五边形 10"/>
          <p:cNvSpPr/>
          <p:nvPr/>
        </p:nvSpPr>
        <p:spPr>
          <a:xfrm>
            <a:off x="1282195" y="1526567"/>
            <a:ext cx="1878012" cy="436849"/>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4" name="TextBox 13"/>
          <p:cNvSpPr>
            <a:spLocks noChangeArrowheads="1"/>
          </p:cNvSpPr>
          <p:nvPr/>
        </p:nvSpPr>
        <p:spPr bwMode="auto">
          <a:xfrm>
            <a:off x="1282194" y="1545769"/>
            <a:ext cx="158772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知识引入</a:t>
            </a:r>
            <a:endParaRPr 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5" name="矩形 4"/>
          <p:cNvSpPr>
            <a:spLocks noChangeArrowheads="1"/>
          </p:cNvSpPr>
          <p:nvPr/>
        </p:nvSpPr>
        <p:spPr bwMode="auto">
          <a:xfrm>
            <a:off x="1160738" y="2027379"/>
            <a:ext cx="10296883" cy="29392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285750" indent="-285750">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indent="0">
              <a:lnSpc>
                <a:spcPct val="150000"/>
              </a:lnSpc>
              <a:spcBef>
                <a:spcPts val="200"/>
              </a:spcBef>
              <a:spcAft>
                <a:spcPts val="65"/>
              </a:spcAft>
            </a:pPr>
            <a:r>
              <a:rPr lang="en-US" altLang="zh-CN" sz="2000" b="1" dirty="0">
                <a:solidFill>
                  <a:schemeClr val="accent3"/>
                </a:solidFill>
                <a:latin typeface="微软雅黑" panose="020B0503020204020204" pitchFamily="34" charset="-122"/>
                <a:ea typeface="微软雅黑" panose="020B0503020204020204" pitchFamily="34" charset="-122"/>
              </a:rPr>
              <a:t>5.</a:t>
            </a:r>
            <a:r>
              <a:rPr lang="zh-CN" altLang="zh-CN" sz="2000" b="1" dirty="0">
                <a:solidFill>
                  <a:schemeClr val="accent3"/>
                </a:solidFill>
                <a:latin typeface="微软雅黑" panose="020B0503020204020204" pitchFamily="34" charset="-122"/>
                <a:ea typeface="微软雅黑" panose="020B0503020204020204" pitchFamily="34" charset="-122"/>
              </a:rPr>
              <a:t>使用</a:t>
            </a:r>
            <a:r>
              <a:rPr lang="en-US" altLang="zh-CN" sz="2000" b="1" dirty="0">
                <a:solidFill>
                  <a:schemeClr val="accent3"/>
                </a:solidFill>
                <a:latin typeface="微软雅黑" panose="020B0503020204020204" pitchFamily="34" charset="-122"/>
                <a:ea typeface="微软雅黑" panose="020B0503020204020204" pitchFamily="34" charset="-122"/>
              </a:rPr>
              <a:t>REPLACE </a:t>
            </a:r>
            <a:r>
              <a:rPr lang="zh-CN" altLang="zh-CN" sz="2000" b="1" dirty="0">
                <a:solidFill>
                  <a:schemeClr val="accent3"/>
                </a:solidFill>
                <a:latin typeface="微软雅黑" panose="020B0503020204020204" pitchFamily="34" charset="-122"/>
                <a:ea typeface="微软雅黑" panose="020B0503020204020204" pitchFamily="34" charset="-122"/>
              </a:rPr>
              <a:t>、</a:t>
            </a:r>
            <a:r>
              <a:rPr lang="en-US" altLang="zh-CN" sz="2000" b="1" dirty="0">
                <a:solidFill>
                  <a:schemeClr val="accent3"/>
                </a:solidFill>
                <a:latin typeface="微软雅黑" panose="020B0503020204020204" pitchFamily="34" charset="-122"/>
                <a:ea typeface="微软雅黑" panose="020B0503020204020204" pitchFamily="34" charset="-122"/>
              </a:rPr>
              <a:t>REPLACE…SELECT</a:t>
            </a:r>
            <a:r>
              <a:rPr lang="zh-CN" altLang="zh-CN" sz="2000" b="1" dirty="0">
                <a:solidFill>
                  <a:schemeClr val="accent3"/>
                </a:solidFill>
                <a:latin typeface="微软雅黑" panose="020B0503020204020204" pitchFamily="34" charset="-122"/>
                <a:ea typeface="微软雅黑" panose="020B0503020204020204" pitchFamily="34" charset="-122"/>
              </a:rPr>
              <a:t>语句插入</a:t>
            </a:r>
          </a:p>
          <a:p>
            <a:pPr marL="0" indent="0">
              <a:lnSpc>
                <a:spcPct val="150000"/>
              </a:lnSpc>
              <a:spcBef>
                <a:spcPts val="200"/>
              </a:spcBef>
              <a:spcAft>
                <a:spcPts val="65"/>
              </a:spcAft>
            </a:pPr>
            <a:r>
              <a:rPr lang="en-US" altLang="zh-CN" sz="2000" dirty="0" smtClean="0">
                <a:solidFill>
                  <a:schemeClr val="tx1">
                    <a:lumMod val="65000"/>
                    <a:lumOff val="35000"/>
                  </a:schemeClr>
                </a:solidFill>
                <a:latin typeface="微软雅黑" panose="020B0503020204020204" pitchFamily="34" charset="-122"/>
                <a:ea typeface="微软雅黑" panose="020B0503020204020204" pitchFamily="34" charset="-122"/>
              </a:rPr>
              <a:t>       REPLACE</a:t>
            </a:r>
            <a:r>
              <a:rPr lang="zh-CN" altLang="zh-CN" sz="2000" dirty="0">
                <a:solidFill>
                  <a:schemeClr val="tx1">
                    <a:lumMod val="65000"/>
                    <a:lumOff val="35000"/>
                  </a:schemeClr>
                </a:solidFill>
                <a:latin typeface="微软雅黑" panose="020B0503020204020204" pitchFamily="34" charset="-122"/>
                <a:ea typeface="微软雅黑" panose="020B0503020204020204" pitchFamily="34" charset="-122"/>
              </a:rPr>
              <a:t>功能与</a:t>
            </a:r>
            <a:r>
              <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rPr>
              <a:t>INSERT</a:t>
            </a:r>
            <a:r>
              <a:rPr lang="zh-CN" altLang="zh-CN" sz="2000" dirty="0">
                <a:solidFill>
                  <a:schemeClr val="tx1">
                    <a:lumMod val="65000"/>
                    <a:lumOff val="35000"/>
                  </a:schemeClr>
                </a:solidFill>
                <a:latin typeface="微软雅黑" panose="020B0503020204020204" pitchFamily="34" charset="-122"/>
                <a:ea typeface="微软雅黑" panose="020B0503020204020204" pitchFamily="34" charset="-122"/>
              </a:rPr>
              <a:t>完全一样，但如果表中的旧记录具有在一个唯一索引上的新记录有相同的值，在新记录被插入之前，老记录会被删除。对于这种情况，</a:t>
            </a:r>
            <a:r>
              <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rPr>
              <a:t>INSERT</a:t>
            </a:r>
            <a:r>
              <a:rPr lang="zh-CN" altLang="zh-CN" sz="2000" dirty="0">
                <a:solidFill>
                  <a:schemeClr val="tx1">
                    <a:lumMod val="65000"/>
                    <a:lumOff val="35000"/>
                  </a:schemeClr>
                </a:solidFill>
                <a:latin typeface="微软雅黑" panose="020B0503020204020204" pitchFamily="34" charset="-122"/>
                <a:ea typeface="微软雅黑" panose="020B0503020204020204" pitchFamily="34" charset="-122"/>
              </a:rPr>
              <a:t>语句的表现是产生一个错误。</a:t>
            </a:r>
          </a:p>
          <a:p>
            <a:pPr marL="0" indent="0">
              <a:lnSpc>
                <a:spcPct val="150000"/>
              </a:lnSpc>
              <a:spcBef>
                <a:spcPts val="200"/>
              </a:spcBef>
              <a:spcAft>
                <a:spcPts val="65"/>
              </a:spcAft>
            </a:pPr>
            <a:r>
              <a:rPr lang="en-US" altLang="zh-CN" sz="2000" dirty="0" smtClean="0">
                <a:solidFill>
                  <a:schemeClr val="tx1">
                    <a:lumMod val="65000"/>
                    <a:lumOff val="35000"/>
                  </a:schemeClr>
                </a:solidFill>
                <a:latin typeface="微软雅黑" panose="020B0503020204020204" pitchFamily="34" charset="-122"/>
                <a:ea typeface="微软雅黑" panose="020B0503020204020204" pitchFamily="34" charset="-122"/>
              </a:rPr>
              <a:t>        REPLACE</a:t>
            </a:r>
            <a:r>
              <a:rPr lang="zh-CN" altLang="zh-CN" sz="2000" dirty="0">
                <a:solidFill>
                  <a:schemeClr val="tx1">
                    <a:lumMod val="65000"/>
                    <a:lumOff val="35000"/>
                  </a:schemeClr>
                </a:solidFill>
                <a:latin typeface="微软雅黑" panose="020B0503020204020204" pitchFamily="34" charset="-122"/>
                <a:ea typeface="微软雅黑" panose="020B0503020204020204" pitchFamily="34" charset="-122"/>
              </a:rPr>
              <a:t>语句也可以与</a:t>
            </a:r>
            <a:r>
              <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rPr>
              <a:t>SELECT</a:t>
            </a:r>
            <a:r>
              <a:rPr lang="zh-CN" altLang="zh-CN" sz="2000" dirty="0">
                <a:solidFill>
                  <a:schemeClr val="tx1">
                    <a:lumMod val="65000"/>
                    <a:lumOff val="35000"/>
                  </a:schemeClr>
                </a:solidFill>
                <a:latin typeface="微软雅黑" panose="020B0503020204020204" pitchFamily="34" charset="-122"/>
                <a:ea typeface="微软雅黑" panose="020B0503020204020204" pitchFamily="34" charset="-122"/>
              </a:rPr>
              <a:t>相配合，使用语法与</a:t>
            </a:r>
            <a:r>
              <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rPr>
              <a:t>INSERT</a:t>
            </a:r>
            <a:r>
              <a:rPr lang="zh-CN" altLang="zh-CN" sz="2000" dirty="0">
                <a:solidFill>
                  <a:schemeClr val="tx1">
                    <a:lumMod val="65000"/>
                    <a:lumOff val="35000"/>
                  </a:schemeClr>
                </a:solidFill>
                <a:latin typeface="微软雅黑" panose="020B0503020204020204" pitchFamily="34" charset="-122"/>
                <a:ea typeface="微软雅黑" panose="020B0503020204020204" pitchFamily="34" charset="-122"/>
              </a:rPr>
              <a:t>语句相同。但应该注意的是，由于</a:t>
            </a:r>
            <a:r>
              <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rPr>
              <a:t>REPLACE</a:t>
            </a:r>
            <a:r>
              <a:rPr lang="zh-CN" altLang="zh-CN" sz="2000" dirty="0">
                <a:solidFill>
                  <a:schemeClr val="tx1">
                    <a:lumMod val="65000"/>
                    <a:lumOff val="35000"/>
                  </a:schemeClr>
                </a:solidFill>
                <a:latin typeface="微软雅黑" panose="020B0503020204020204" pitchFamily="34" charset="-122"/>
                <a:ea typeface="微软雅黑" panose="020B0503020204020204" pitchFamily="34" charset="-122"/>
              </a:rPr>
              <a:t>语句可能改变原有的记录，因此使用时要小心。</a:t>
            </a:r>
          </a:p>
        </p:txBody>
      </p:sp>
    </p:spTree>
    <p:extLst>
      <p:ext uri="{BB962C8B-B14F-4D97-AF65-F5344CB8AC3E}">
        <p14:creationId xmlns:p14="http://schemas.microsoft.com/office/powerpoint/2010/main" val="2207589996"/>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9"/>
          <p:cNvGrpSpPr/>
          <p:nvPr/>
        </p:nvGrpSpPr>
        <p:grpSpPr>
          <a:xfrm>
            <a:off x="433893" y="292299"/>
            <a:ext cx="726846" cy="726846"/>
            <a:chOff x="1965186" y="1419622"/>
            <a:chExt cx="302558" cy="314067"/>
          </a:xfrm>
        </p:grpSpPr>
        <p:sp>
          <p:nvSpPr>
            <p:cNvPr id="5" name="矩形 4"/>
            <p:cNvSpPr/>
            <p:nvPr userDrawn="1"/>
          </p:nvSpPr>
          <p:spPr>
            <a:xfrm>
              <a:off x="1965186" y="1419622"/>
              <a:ext cx="252000" cy="252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userDrawn="1"/>
          </p:nvSpPr>
          <p:spPr>
            <a:xfrm>
              <a:off x="2087744" y="1553689"/>
              <a:ext cx="180000" cy="180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矩形 6"/>
          <p:cNvSpPr/>
          <p:nvPr/>
        </p:nvSpPr>
        <p:spPr>
          <a:xfrm>
            <a:off x="1333708" y="310183"/>
            <a:ext cx="6635150" cy="584775"/>
          </a:xfrm>
          <a:prstGeom prst="rect">
            <a:avLst/>
          </a:prstGeom>
        </p:spPr>
        <p:txBody>
          <a:bodyPr wrap="none">
            <a:spAutoFit/>
          </a:bodyPr>
          <a:lstStyle/>
          <a:p>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子任务</a:t>
            </a:r>
            <a:r>
              <a:rPr lang="en-US"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4.1.2 </a:t>
            </a:r>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使用</a:t>
            </a:r>
            <a:r>
              <a:rPr lang="en-US"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SQL</a:t>
            </a:r>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语句添加记录</a:t>
            </a:r>
          </a:p>
        </p:txBody>
      </p:sp>
      <p:sp>
        <p:nvSpPr>
          <p:cNvPr id="11" name="五边形 10"/>
          <p:cNvSpPr/>
          <p:nvPr/>
        </p:nvSpPr>
        <p:spPr>
          <a:xfrm>
            <a:off x="1282195" y="1526567"/>
            <a:ext cx="1878012" cy="436849"/>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4" name="TextBox 13"/>
          <p:cNvSpPr>
            <a:spLocks noChangeArrowheads="1"/>
          </p:cNvSpPr>
          <p:nvPr/>
        </p:nvSpPr>
        <p:spPr bwMode="auto">
          <a:xfrm>
            <a:off x="1282194" y="1545769"/>
            <a:ext cx="158772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知识引入</a:t>
            </a:r>
            <a:endParaRPr 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5" name="矩形 4"/>
          <p:cNvSpPr>
            <a:spLocks noChangeArrowheads="1"/>
          </p:cNvSpPr>
          <p:nvPr/>
        </p:nvSpPr>
        <p:spPr bwMode="auto">
          <a:xfrm>
            <a:off x="1160738" y="2027379"/>
            <a:ext cx="10296883" cy="34701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285750" indent="-285750">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indent="0">
              <a:lnSpc>
                <a:spcPct val="150000"/>
              </a:lnSpc>
              <a:spcBef>
                <a:spcPts val="200"/>
              </a:spcBef>
              <a:spcAft>
                <a:spcPts val="65"/>
              </a:spcAft>
            </a:pPr>
            <a:r>
              <a:rPr lang="en-US" altLang="zh-CN" sz="2000" b="1" dirty="0">
                <a:solidFill>
                  <a:schemeClr val="accent3"/>
                </a:solidFill>
                <a:latin typeface="微软雅黑" panose="020B0503020204020204" pitchFamily="34" charset="-122"/>
                <a:ea typeface="微软雅黑" panose="020B0503020204020204" pitchFamily="34" charset="-122"/>
              </a:rPr>
              <a:t>6. </a:t>
            </a:r>
            <a:r>
              <a:rPr lang="zh-CN" altLang="zh-CN" sz="2000" b="1" dirty="0">
                <a:solidFill>
                  <a:schemeClr val="accent3"/>
                </a:solidFill>
                <a:latin typeface="微软雅黑" panose="020B0503020204020204" pitchFamily="34" charset="-122"/>
                <a:ea typeface="微软雅黑" panose="020B0503020204020204" pitchFamily="34" charset="-122"/>
              </a:rPr>
              <a:t>使用</a:t>
            </a:r>
            <a:r>
              <a:rPr lang="en-US" altLang="zh-CN" sz="2000" b="1" dirty="0">
                <a:solidFill>
                  <a:schemeClr val="accent3"/>
                </a:solidFill>
                <a:latin typeface="微软雅黑" panose="020B0503020204020204" pitchFamily="34" charset="-122"/>
                <a:ea typeface="微软雅黑" panose="020B0503020204020204" pitchFamily="34" charset="-122"/>
              </a:rPr>
              <a:t>LOAD</a:t>
            </a:r>
            <a:r>
              <a:rPr lang="zh-CN" altLang="zh-CN" sz="2000" b="1" dirty="0">
                <a:solidFill>
                  <a:schemeClr val="accent3"/>
                </a:solidFill>
                <a:latin typeface="微软雅黑" panose="020B0503020204020204" pitchFamily="34" charset="-122"/>
                <a:ea typeface="微软雅黑" panose="020B0503020204020204" pitchFamily="34" charset="-122"/>
              </a:rPr>
              <a:t>语句批量录入数据</a:t>
            </a:r>
          </a:p>
          <a:p>
            <a:pPr marL="0" indent="0">
              <a:lnSpc>
                <a:spcPct val="150000"/>
              </a:lnSpc>
              <a:spcBef>
                <a:spcPts val="200"/>
              </a:spcBef>
              <a:spcAft>
                <a:spcPts val="65"/>
              </a:spcAft>
            </a:pPr>
            <a:r>
              <a:rPr lang="en-US" altLang="zh-CN" sz="2000" dirty="0" smtClean="0">
                <a:solidFill>
                  <a:schemeClr val="tx1">
                    <a:lumMod val="65000"/>
                    <a:lumOff val="35000"/>
                  </a:schemeClr>
                </a:solidFill>
                <a:latin typeface="微软雅黑" panose="020B0503020204020204" pitchFamily="34" charset="-122"/>
                <a:ea typeface="微软雅黑" panose="020B0503020204020204" pitchFamily="34" charset="-122"/>
              </a:rPr>
              <a:t>      </a:t>
            </a:r>
            <a:r>
              <a:rPr lang="zh-CN" altLang="zh-CN" sz="2000" dirty="0" smtClean="0">
                <a:solidFill>
                  <a:schemeClr val="tx1">
                    <a:lumMod val="65000"/>
                    <a:lumOff val="35000"/>
                  </a:schemeClr>
                </a:solidFill>
                <a:latin typeface="微软雅黑" panose="020B0503020204020204" pitchFamily="34" charset="-122"/>
                <a:ea typeface="微软雅黑" panose="020B0503020204020204" pitchFamily="34" charset="-122"/>
              </a:rPr>
              <a:t>需要</a:t>
            </a:r>
            <a:r>
              <a:rPr lang="zh-CN" altLang="zh-CN" sz="2000" dirty="0">
                <a:solidFill>
                  <a:schemeClr val="tx1">
                    <a:lumMod val="65000"/>
                    <a:lumOff val="35000"/>
                  </a:schemeClr>
                </a:solidFill>
                <a:latin typeface="微软雅黑" panose="020B0503020204020204" pitchFamily="34" charset="-122"/>
                <a:ea typeface="微软雅黑" panose="020B0503020204020204" pitchFamily="34" charset="-122"/>
              </a:rPr>
              <a:t>向一个表中添加许多条记录，使用</a:t>
            </a:r>
            <a:r>
              <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rPr>
              <a:t>SQL</a:t>
            </a:r>
            <a:r>
              <a:rPr lang="zh-CN" altLang="zh-CN" sz="2000" dirty="0">
                <a:solidFill>
                  <a:schemeClr val="tx1">
                    <a:lumMod val="65000"/>
                    <a:lumOff val="35000"/>
                  </a:schemeClr>
                </a:solidFill>
                <a:latin typeface="微软雅黑" panose="020B0503020204020204" pitchFamily="34" charset="-122"/>
                <a:ea typeface="微软雅黑" panose="020B0503020204020204" pitchFamily="34" charset="-122"/>
              </a:rPr>
              <a:t>语句输入数据是很不方便的。</a:t>
            </a:r>
            <a:r>
              <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rPr>
              <a:t>MySQL</a:t>
            </a:r>
            <a:r>
              <a:rPr lang="zh-CN" altLang="zh-CN" sz="2000" dirty="0">
                <a:solidFill>
                  <a:schemeClr val="tx1">
                    <a:lumMod val="65000"/>
                    <a:lumOff val="35000"/>
                  </a:schemeClr>
                </a:solidFill>
                <a:latin typeface="微软雅黑" panose="020B0503020204020204" pitchFamily="34" charset="-122"/>
                <a:ea typeface="微软雅黑" panose="020B0503020204020204" pitchFamily="34" charset="-122"/>
              </a:rPr>
              <a:t>提供了一些方法用于批量录入数据，使得向表中添加数据变得容易了。</a:t>
            </a:r>
          </a:p>
          <a:p>
            <a:pPr marL="0" indent="0">
              <a:lnSpc>
                <a:spcPct val="150000"/>
              </a:lnSpc>
              <a:spcBef>
                <a:spcPts val="200"/>
              </a:spcBef>
              <a:spcAft>
                <a:spcPts val="65"/>
              </a:spcAft>
            </a:pPr>
            <a:r>
              <a:rPr lang="zh-CN" altLang="zh-CN" sz="2000" b="1" dirty="0">
                <a:solidFill>
                  <a:srgbClr val="CC0066"/>
                </a:solidFill>
                <a:latin typeface="微软雅黑" panose="020B0503020204020204" pitchFamily="34" charset="-122"/>
                <a:ea typeface="微软雅黑" panose="020B0503020204020204" pitchFamily="34" charset="-122"/>
              </a:rPr>
              <a:t>语法：</a:t>
            </a:r>
          </a:p>
          <a:p>
            <a:pPr marL="0" indent="0" algn="ctr">
              <a:lnSpc>
                <a:spcPct val="150000"/>
              </a:lnSpc>
              <a:spcBef>
                <a:spcPts val="200"/>
              </a:spcBef>
              <a:spcAft>
                <a:spcPts val="65"/>
              </a:spcAft>
            </a:pPr>
            <a:r>
              <a:rPr lang="en-US" altLang="zh-CN" dirty="0">
                <a:solidFill>
                  <a:schemeClr val="accent4"/>
                </a:solidFill>
                <a:latin typeface="微软雅黑" panose="020B0503020204020204" pitchFamily="34" charset="-122"/>
                <a:ea typeface="微软雅黑" panose="020B0503020204020204" pitchFamily="34" charset="-122"/>
              </a:rPr>
              <a:t>LOAD DATA [LOCAL] INFILE 'file_name.txt' [REPLACE | IGNORE] INTO TABLE </a:t>
            </a:r>
            <a:r>
              <a:rPr lang="en-US" altLang="zh-CN" dirty="0" err="1">
                <a:solidFill>
                  <a:schemeClr val="accent4"/>
                </a:solidFill>
                <a:latin typeface="微软雅黑" panose="020B0503020204020204" pitchFamily="34" charset="-122"/>
                <a:ea typeface="微软雅黑" panose="020B0503020204020204" pitchFamily="34" charset="-122"/>
              </a:rPr>
              <a:t>tbl_name</a:t>
            </a:r>
            <a:endParaRPr lang="zh-CN" altLang="zh-CN" dirty="0">
              <a:solidFill>
                <a:schemeClr val="accent4"/>
              </a:solidFill>
              <a:latin typeface="微软雅黑" panose="020B0503020204020204" pitchFamily="34" charset="-122"/>
              <a:ea typeface="微软雅黑" panose="020B0503020204020204" pitchFamily="34" charset="-122"/>
            </a:endParaRPr>
          </a:p>
          <a:p>
            <a:pPr marL="0" indent="0">
              <a:lnSpc>
                <a:spcPct val="150000"/>
              </a:lnSpc>
              <a:spcBef>
                <a:spcPts val="200"/>
              </a:spcBef>
              <a:spcAft>
                <a:spcPts val="65"/>
              </a:spcAft>
            </a:pPr>
            <a:r>
              <a:rPr lang="zh-CN" altLang="zh-CN" sz="2000" b="1" dirty="0">
                <a:solidFill>
                  <a:srgbClr val="CC0066"/>
                </a:solidFill>
                <a:latin typeface="微软雅黑" panose="020B0503020204020204" pitchFamily="34" charset="-122"/>
                <a:ea typeface="微软雅黑" panose="020B0503020204020204" pitchFamily="34" charset="-122"/>
              </a:rPr>
              <a:t>其中</a:t>
            </a:r>
            <a:r>
              <a:rPr lang="zh-CN" altLang="zh-CN" sz="2000" b="1" dirty="0" smtClean="0">
                <a:solidFill>
                  <a:srgbClr val="CC0066"/>
                </a:solidFill>
                <a:latin typeface="微软雅黑" panose="020B0503020204020204" pitchFamily="34" charset="-122"/>
                <a:ea typeface="微软雅黑" panose="020B0503020204020204" pitchFamily="34" charset="-122"/>
              </a:rPr>
              <a:t>：</a:t>
            </a:r>
            <a:endParaRPr lang="en-US" altLang="zh-CN" sz="2000" b="1" dirty="0" smtClean="0">
              <a:solidFill>
                <a:srgbClr val="CC0066"/>
              </a:solidFill>
              <a:latin typeface="微软雅黑" panose="020B0503020204020204" pitchFamily="34" charset="-122"/>
              <a:ea typeface="微软雅黑" panose="020B0503020204020204" pitchFamily="34" charset="-122"/>
            </a:endParaRPr>
          </a:p>
          <a:p>
            <a:pPr marL="0" indent="0">
              <a:lnSpc>
                <a:spcPct val="150000"/>
              </a:lnSpc>
              <a:spcBef>
                <a:spcPts val="200"/>
              </a:spcBef>
              <a:spcAft>
                <a:spcPts val="65"/>
              </a:spcAft>
            </a:pPr>
            <a:r>
              <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rPr>
              <a:t> </a:t>
            </a:r>
            <a:r>
              <a:rPr lang="en-US" altLang="zh-CN" sz="2000" dirty="0" smtClean="0">
                <a:solidFill>
                  <a:schemeClr val="tx1">
                    <a:lumMod val="65000"/>
                    <a:lumOff val="35000"/>
                  </a:schemeClr>
                </a:solidFill>
                <a:latin typeface="微软雅黑" panose="020B0503020204020204" pitchFamily="34" charset="-122"/>
                <a:ea typeface="微软雅黑" panose="020B0503020204020204" pitchFamily="34" charset="-122"/>
              </a:rPr>
              <a:t>        file_name.txt</a:t>
            </a:r>
            <a:r>
              <a:rPr lang="zh-CN" altLang="zh-CN" sz="2000" dirty="0">
                <a:solidFill>
                  <a:schemeClr val="tx1">
                    <a:lumMod val="65000"/>
                    <a:lumOff val="35000"/>
                  </a:schemeClr>
                </a:solidFill>
                <a:latin typeface="微软雅黑" panose="020B0503020204020204" pitchFamily="34" charset="-122"/>
                <a:ea typeface="微软雅黑" panose="020B0503020204020204" pitchFamily="34" charset="-122"/>
              </a:rPr>
              <a:t>是文件名，</a:t>
            </a:r>
            <a:r>
              <a:rPr lang="en-US" altLang="zh-CN" sz="2000" dirty="0" err="1">
                <a:solidFill>
                  <a:schemeClr val="tx1">
                    <a:lumMod val="65000"/>
                    <a:lumOff val="35000"/>
                  </a:schemeClr>
                </a:solidFill>
                <a:latin typeface="微软雅黑" panose="020B0503020204020204" pitchFamily="34" charset="-122"/>
                <a:ea typeface="微软雅黑" panose="020B0503020204020204" pitchFamily="34" charset="-122"/>
              </a:rPr>
              <a:t>tbl_name</a:t>
            </a:r>
            <a:r>
              <a:rPr lang="zh-CN" altLang="zh-CN" sz="2000" dirty="0">
                <a:solidFill>
                  <a:schemeClr val="tx1">
                    <a:lumMod val="65000"/>
                    <a:lumOff val="35000"/>
                  </a:schemeClr>
                </a:solidFill>
                <a:latin typeface="微软雅黑" panose="020B0503020204020204" pitchFamily="34" charset="-122"/>
                <a:ea typeface="微软雅黑" panose="020B0503020204020204" pitchFamily="34" charset="-122"/>
              </a:rPr>
              <a:t>是表名。</a:t>
            </a:r>
          </a:p>
        </p:txBody>
      </p:sp>
    </p:spTree>
    <p:extLst>
      <p:ext uri="{BB962C8B-B14F-4D97-AF65-F5344CB8AC3E}">
        <p14:creationId xmlns:p14="http://schemas.microsoft.com/office/powerpoint/2010/main" val="58752734"/>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9"/>
          <p:cNvGrpSpPr/>
          <p:nvPr/>
        </p:nvGrpSpPr>
        <p:grpSpPr>
          <a:xfrm>
            <a:off x="433893" y="292299"/>
            <a:ext cx="726846" cy="726846"/>
            <a:chOff x="1965186" y="1419622"/>
            <a:chExt cx="302558" cy="314067"/>
          </a:xfrm>
        </p:grpSpPr>
        <p:sp>
          <p:nvSpPr>
            <p:cNvPr id="5" name="矩形 4"/>
            <p:cNvSpPr/>
            <p:nvPr userDrawn="1"/>
          </p:nvSpPr>
          <p:spPr>
            <a:xfrm>
              <a:off x="1965186" y="1419622"/>
              <a:ext cx="252000" cy="252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userDrawn="1"/>
          </p:nvSpPr>
          <p:spPr>
            <a:xfrm>
              <a:off x="2087744" y="1553689"/>
              <a:ext cx="180000" cy="180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矩形 6"/>
          <p:cNvSpPr/>
          <p:nvPr/>
        </p:nvSpPr>
        <p:spPr>
          <a:xfrm>
            <a:off x="1333708" y="310183"/>
            <a:ext cx="6635150" cy="584775"/>
          </a:xfrm>
          <a:prstGeom prst="rect">
            <a:avLst/>
          </a:prstGeom>
        </p:spPr>
        <p:txBody>
          <a:bodyPr wrap="none">
            <a:spAutoFit/>
          </a:bodyPr>
          <a:lstStyle/>
          <a:p>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子任务</a:t>
            </a:r>
            <a:r>
              <a:rPr lang="en-US"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4.1.2 </a:t>
            </a:r>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使用</a:t>
            </a:r>
            <a:r>
              <a:rPr lang="en-US"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SQL</a:t>
            </a:r>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语句添加记录</a:t>
            </a:r>
          </a:p>
        </p:txBody>
      </p:sp>
      <p:sp>
        <p:nvSpPr>
          <p:cNvPr id="11" name="五边形 10"/>
          <p:cNvSpPr/>
          <p:nvPr/>
        </p:nvSpPr>
        <p:spPr>
          <a:xfrm>
            <a:off x="1282195" y="1526567"/>
            <a:ext cx="1878012" cy="436849"/>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4" name="TextBox 13"/>
          <p:cNvSpPr>
            <a:spLocks noChangeArrowheads="1"/>
          </p:cNvSpPr>
          <p:nvPr/>
        </p:nvSpPr>
        <p:spPr bwMode="auto">
          <a:xfrm>
            <a:off x="1282194" y="1545769"/>
            <a:ext cx="158772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知识引入</a:t>
            </a:r>
            <a:endParaRPr 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5" name="矩形 4"/>
          <p:cNvSpPr>
            <a:spLocks noChangeArrowheads="1"/>
          </p:cNvSpPr>
          <p:nvPr/>
        </p:nvSpPr>
        <p:spPr bwMode="auto">
          <a:xfrm>
            <a:off x="1160738" y="2027379"/>
            <a:ext cx="10296883" cy="30162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285750" indent="-285750">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indent="0">
              <a:lnSpc>
                <a:spcPct val="150000"/>
              </a:lnSpc>
              <a:spcBef>
                <a:spcPts val="200"/>
              </a:spcBef>
              <a:spcAft>
                <a:spcPts val="65"/>
              </a:spcAft>
            </a:pPr>
            <a:r>
              <a:rPr lang="en-US" altLang="zh-CN" sz="2000" b="1" dirty="0">
                <a:solidFill>
                  <a:schemeClr val="accent3"/>
                </a:solidFill>
                <a:latin typeface="微软雅黑" panose="020B0503020204020204" pitchFamily="34" charset="-122"/>
                <a:ea typeface="微软雅黑" panose="020B0503020204020204" pitchFamily="34" charset="-122"/>
              </a:rPr>
              <a:t>7.</a:t>
            </a:r>
            <a:r>
              <a:rPr lang="zh-CN" altLang="zh-CN" sz="2000" b="1" dirty="0">
                <a:solidFill>
                  <a:schemeClr val="accent3"/>
                </a:solidFill>
                <a:latin typeface="微软雅黑" panose="020B0503020204020204" pitchFamily="34" charset="-122"/>
                <a:ea typeface="微软雅黑" panose="020B0503020204020204" pitchFamily="34" charset="-122"/>
              </a:rPr>
              <a:t>文件的搜寻原则</a:t>
            </a:r>
          </a:p>
          <a:p>
            <a:pPr marL="0" indent="0">
              <a:lnSpc>
                <a:spcPct val="150000"/>
              </a:lnSpc>
              <a:spcBef>
                <a:spcPts val="200"/>
              </a:spcBef>
              <a:spcAft>
                <a:spcPts val="65"/>
              </a:spcAft>
            </a:pPr>
            <a:r>
              <a:rPr lang="en-US" altLang="zh-CN" sz="2000" dirty="0" smtClean="0">
                <a:solidFill>
                  <a:schemeClr val="tx1">
                    <a:lumMod val="65000"/>
                    <a:lumOff val="35000"/>
                  </a:schemeClr>
                </a:solidFill>
                <a:latin typeface="微软雅黑" panose="020B0503020204020204" pitchFamily="34" charset="-122"/>
                <a:ea typeface="微软雅黑" panose="020B0503020204020204" pitchFamily="34" charset="-122"/>
              </a:rPr>
              <a:t>      </a:t>
            </a:r>
            <a:r>
              <a:rPr lang="zh-CN" altLang="zh-CN" sz="2000" dirty="0" smtClean="0">
                <a:solidFill>
                  <a:schemeClr val="tx1">
                    <a:lumMod val="65000"/>
                    <a:lumOff val="35000"/>
                  </a:schemeClr>
                </a:solidFill>
                <a:latin typeface="微软雅黑" panose="020B0503020204020204" pitchFamily="34" charset="-122"/>
                <a:ea typeface="微软雅黑" panose="020B0503020204020204" pitchFamily="34" charset="-122"/>
              </a:rPr>
              <a:t>当</a:t>
            </a:r>
            <a:r>
              <a:rPr lang="zh-CN" altLang="zh-CN" sz="2000" dirty="0">
                <a:solidFill>
                  <a:schemeClr val="tx1">
                    <a:lumMod val="65000"/>
                    <a:lumOff val="35000"/>
                  </a:schemeClr>
                </a:solidFill>
                <a:latin typeface="微软雅黑" panose="020B0503020204020204" pitchFamily="34" charset="-122"/>
                <a:ea typeface="微软雅黑" panose="020B0503020204020204" pitchFamily="34" charset="-122"/>
              </a:rPr>
              <a:t>在服务器主机上寻找文件时，服务器使用下列规则： </a:t>
            </a:r>
          </a:p>
          <a:p>
            <a:pPr marL="0" indent="0">
              <a:lnSpc>
                <a:spcPct val="150000"/>
              </a:lnSpc>
              <a:spcBef>
                <a:spcPts val="200"/>
              </a:spcBef>
              <a:spcAft>
                <a:spcPts val="65"/>
              </a:spcAft>
              <a:buFont typeface="Wingdings" pitchFamily="2" charset="2"/>
              <a:buChar char="u"/>
            </a:pPr>
            <a:r>
              <a:rPr lang="zh-CN" altLang="zh-CN" sz="2000" dirty="0">
                <a:solidFill>
                  <a:schemeClr val="tx1">
                    <a:lumMod val="65000"/>
                    <a:lumOff val="35000"/>
                  </a:schemeClr>
                </a:solidFill>
                <a:latin typeface="微软雅黑" panose="020B0503020204020204" pitchFamily="34" charset="-122"/>
                <a:ea typeface="微软雅黑" panose="020B0503020204020204" pitchFamily="34" charset="-122"/>
              </a:rPr>
              <a:t>如果给出一个绝对路径名，服务器使用该路径名。 </a:t>
            </a:r>
          </a:p>
          <a:p>
            <a:pPr marL="0" indent="0">
              <a:lnSpc>
                <a:spcPct val="150000"/>
              </a:lnSpc>
              <a:spcBef>
                <a:spcPts val="200"/>
              </a:spcBef>
              <a:spcAft>
                <a:spcPts val="65"/>
              </a:spcAft>
              <a:buFont typeface="Wingdings" pitchFamily="2" charset="2"/>
              <a:buChar char="u"/>
            </a:pPr>
            <a:r>
              <a:rPr lang="zh-CN" altLang="zh-CN" sz="2000" dirty="0">
                <a:solidFill>
                  <a:schemeClr val="tx1">
                    <a:lumMod val="65000"/>
                    <a:lumOff val="35000"/>
                  </a:schemeClr>
                </a:solidFill>
                <a:latin typeface="微软雅黑" panose="020B0503020204020204" pitchFamily="34" charset="-122"/>
                <a:ea typeface="微软雅黑" panose="020B0503020204020204" pitchFamily="34" charset="-122"/>
              </a:rPr>
              <a:t>如果给出一个有一个或多个前置部件的相对路径名，服务器相对服务器的数据目录搜索文件。 </a:t>
            </a:r>
          </a:p>
          <a:p>
            <a:pPr marL="0" indent="0">
              <a:lnSpc>
                <a:spcPct val="150000"/>
              </a:lnSpc>
              <a:spcBef>
                <a:spcPts val="200"/>
              </a:spcBef>
              <a:spcAft>
                <a:spcPts val="65"/>
              </a:spcAft>
              <a:buFont typeface="Wingdings" pitchFamily="2" charset="2"/>
              <a:buChar char="u"/>
            </a:pPr>
            <a:r>
              <a:rPr lang="zh-CN" altLang="zh-CN" sz="2000" dirty="0">
                <a:solidFill>
                  <a:schemeClr val="tx1">
                    <a:lumMod val="65000"/>
                    <a:lumOff val="35000"/>
                  </a:schemeClr>
                </a:solidFill>
                <a:latin typeface="微软雅黑" panose="020B0503020204020204" pitchFamily="34" charset="-122"/>
                <a:ea typeface="微软雅黑" panose="020B0503020204020204" pitchFamily="34" charset="-122"/>
              </a:rPr>
              <a:t>如果给出一个没有前置部件的一个文件名，服务器在当前数据库的数据库目录寻找文件。</a:t>
            </a:r>
          </a:p>
        </p:txBody>
      </p:sp>
    </p:spTree>
    <p:extLst>
      <p:ext uri="{BB962C8B-B14F-4D97-AF65-F5344CB8AC3E}">
        <p14:creationId xmlns:p14="http://schemas.microsoft.com/office/powerpoint/2010/main" val="3829624061"/>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9"/>
          <p:cNvGrpSpPr/>
          <p:nvPr/>
        </p:nvGrpSpPr>
        <p:grpSpPr>
          <a:xfrm>
            <a:off x="433893" y="292299"/>
            <a:ext cx="726846" cy="726846"/>
            <a:chOff x="1965186" y="1419622"/>
            <a:chExt cx="302558" cy="314067"/>
          </a:xfrm>
        </p:grpSpPr>
        <p:sp>
          <p:nvSpPr>
            <p:cNvPr id="5" name="矩形 4"/>
            <p:cNvSpPr/>
            <p:nvPr userDrawn="1"/>
          </p:nvSpPr>
          <p:spPr>
            <a:xfrm>
              <a:off x="1965186" y="1419622"/>
              <a:ext cx="252000" cy="252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userDrawn="1"/>
          </p:nvSpPr>
          <p:spPr>
            <a:xfrm>
              <a:off x="2087744" y="1553689"/>
              <a:ext cx="180000" cy="180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矩形 6"/>
          <p:cNvSpPr/>
          <p:nvPr/>
        </p:nvSpPr>
        <p:spPr>
          <a:xfrm>
            <a:off x="1333708" y="310183"/>
            <a:ext cx="6635150" cy="584775"/>
          </a:xfrm>
          <a:prstGeom prst="rect">
            <a:avLst/>
          </a:prstGeom>
        </p:spPr>
        <p:txBody>
          <a:bodyPr wrap="none">
            <a:spAutoFit/>
          </a:bodyPr>
          <a:lstStyle/>
          <a:p>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子任务</a:t>
            </a:r>
            <a:r>
              <a:rPr lang="en-US"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4.1.2 </a:t>
            </a:r>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使用</a:t>
            </a:r>
            <a:r>
              <a:rPr lang="en-US"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SQL</a:t>
            </a:r>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语句添加记录</a:t>
            </a:r>
          </a:p>
        </p:txBody>
      </p:sp>
      <p:sp>
        <p:nvSpPr>
          <p:cNvPr id="11" name="五边形 10"/>
          <p:cNvSpPr/>
          <p:nvPr/>
        </p:nvSpPr>
        <p:spPr>
          <a:xfrm>
            <a:off x="1282195" y="1526567"/>
            <a:ext cx="1878012" cy="436849"/>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4" name="TextBox 13"/>
          <p:cNvSpPr>
            <a:spLocks noChangeArrowheads="1"/>
          </p:cNvSpPr>
          <p:nvPr/>
        </p:nvSpPr>
        <p:spPr bwMode="auto">
          <a:xfrm>
            <a:off x="1282194" y="1545769"/>
            <a:ext cx="158772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任务实现</a:t>
            </a:r>
            <a:endParaRPr 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5" name="矩形 4"/>
          <p:cNvSpPr>
            <a:spLocks noChangeArrowheads="1"/>
          </p:cNvSpPr>
          <p:nvPr/>
        </p:nvSpPr>
        <p:spPr bwMode="auto">
          <a:xfrm>
            <a:off x="1160738" y="2079968"/>
            <a:ext cx="10296883" cy="4996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285750" indent="-285750">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indent="0">
              <a:lnSpc>
                <a:spcPct val="150000"/>
              </a:lnSpc>
              <a:spcBef>
                <a:spcPts val="200"/>
              </a:spcBef>
              <a:spcAft>
                <a:spcPts val="65"/>
              </a:spcAft>
            </a:pPr>
            <a:r>
              <a:rPr lang="en-US" altLang="zh-CN" sz="2000" b="1" dirty="0">
                <a:solidFill>
                  <a:schemeClr val="accent3"/>
                </a:solidFill>
                <a:latin typeface="微软雅黑" panose="020B0503020204020204" pitchFamily="34" charset="-122"/>
                <a:ea typeface="微软雅黑" panose="020B0503020204020204" pitchFamily="34" charset="-122"/>
              </a:rPr>
              <a:t>1.</a:t>
            </a:r>
            <a:r>
              <a:rPr lang="zh-CN" altLang="zh-CN" sz="2000" b="1" dirty="0">
                <a:solidFill>
                  <a:schemeClr val="accent3"/>
                </a:solidFill>
                <a:latin typeface="微软雅黑" panose="020B0503020204020204" pitchFamily="34" charset="-122"/>
                <a:ea typeface="微软雅黑" panose="020B0503020204020204" pitchFamily="34" charset="-122"/>
              </a:rPr>
              <a:t>初始化</a:t>
            </a:r>
            <a:r>
              <a:rPr lang="en-US" altLang="zh-CN" sz="2000" b="1" dirty="0">
                <a:solidFill>
                  <a:schemeClr val="accent3"/>
                </a:solidFill>
                <a:latin typeface="微软雅黑" panose="020B0503020204020204" pitchFamily="34" charset="-122"/>
                <a:ea typeface="微软雅黑" panose="020B0503020204020204" pitchFamily="34" charset="-122"/>
              </a:rPr>
              <a:t>students</a:t>
            </a:r>
            <a:endParaRPr lang="zh-CN" altLang="zh-CN" sz="2000" b="1" dirty="0">
              <a:solidFill>
                <a:schemeClr val="accent3"/>
              </a:solidFill>
              <a:latin typeface="微软雅黑" panose="020B0503020204020204" pitchFamily="34" charset="-122"/>
              <a:ea typeface="微软雅黑" panose="020B0503020204020204" pitchFamily="34" charset="-122"/>
            </a:endParaRPr>
          </a:p>
        </p:txBody>
      </p:sp>
      <p:sp>
        <p:nvSpPr>
          <p:cNvPr id="2" name="TextBox 1"/>
          <p:cNvSpPr txBox="1"/>
          <p:nvPr/>
        </p:nvSpPr>
        <p:spPr>
          <a:xfrm>
            <a:off x="1884638" y="2895600"/>
            <a:ext cx="8694462" cy="715068"/>
          </a:xfrm>
          <a:prstGeom prst="rect">
            <a:avLst/>
          </a:prstGeom>
          <a:noFill/>
        </p:spPr>
        <p:txBody>
          <a:bodyPr wrap="square" rtlCol="0">
            <a:spAutoFit/>
          </a:bodyPr>
          <a:lstStyle/>
          <a:p>
            <a:pPr>
              <a:lnSpc>
                <a:spcPts val="2500"/>
              </a:lnSpc>
            </a:pPr>
            <a:r>
              <a:rPr lang="en-US" altLang="zh-CN" b="1" dirty="0">
                <a:solidFill>
                  <a:schemeClr val="accent2"/>
                </a:solidFill>
              </a:rPr>
              <a:t>INSERT INTO students ( </a:t>
            </a:r>
            <a:r>
              <a:rPr lang="en-US" altLang="zh-CN" b="1" dirty="0" err="1">
                <a:solidFill>
                  <a:schemeClr val="accent2"/>
                </a:solidFill>
              </a:rPr>
              <a:t>s_no</a:t>
            </a:r>
            <a:r>
              <a:rPr lang="en-US" altLang="zh-CN" b="1" dirty="0">
                <a:solidFill>
                  <a:schemeClr val="accent2"/>
                </a:solidFill>
              </a:rPr>
              <a:t>, </a:t>
            </a:r>
            <a:r>
              <a:rPr lang="en-US" altLang="zh-CN" b="1" dirty="0" err="1">
                <a:solidFill>
                  <a:schemeClr val="accent2"/>
                </a:solidFill>
              </a:rPr>
              <a:t>s_name</a:t>
            </a:r>
            <a:r>
              <a:rPr lang="en-US" altLang="zh-CN" b="1" dirty="0">
                <a:solidFill>
                  <a:schemeClr val="accent2"/>
                </a:solidFill>
              </a:rPr>
              <a:t>, sex, birthday, address, phone, </a:t>
            </a:r>
            <a:r>
              <a:rPr lang="en-US" altLang="zh-CN" b="1" dirty="0" err="1">
                <a:solidFill>
                  <a:schemeClr val="accent2"/>
                </a:solidFill>
              </a:rPr>
              <a:t>cl_no</a:t>
            </a:r>
            <a:r>
              <a:rPr lang="en-US" altLang="zh-CN" b="1" dirty="0">
                <a:solidFill>
                  <a:schemeClr val="accent2"/>
                </a:solidFill>
              </a:rPr>
              <a:t> )</a:t>
            </a:r>
            <a:endParaRPr lang="zh-CN" altLang="zh-CN" b="1" dirty="0">
              <a:solidFill>
                <a:schemeClr val="accent2"/>
              </a:solidFill>
            </a:endParaRPr>
          </a:p>
          <a:p>
            <a:pPr>
              <a:lnSpc>
                <a:spcPts val="2500"/>
              </a:lnSpc>
            </a:pPr>
            <a:r>
              <a:rPr lang="en-US" altLang="zh-CN" b="1" dirty="0">
                <a:solidFill>
                  <a:schemeClr val="accent2"/>
                </a:solidFill>
              </a:rPr>
              <a:t>VALUES ( '121001', '</a:t>
            </a:r>
            <a:r>
              <a:rPr lang="zh-CN" altLang="zh-CN" b="1" dirty="0">
                <a:solidFill>
                  <a:schemeClr val="accent2"/>
                </a:solidFill>
              </a:rPr>
              <a:t>刘光明</a:t>
            </a:r>
            <a:r>
              <a:rPr lang="en-US" altLang="zh-CN" b="1" dirty="0">
                <a:solidFill>
                  <a:schemeClr val="accent2"/>
                </a:solidFill>
              </a:rPr>
              <a:t>', '</a:t>
            </a:r>
            <a:r>
              <a:rPr lang="zh-CN" altLang="zh-CN" b="1" dirty="0">
                <a:solidFill>
                  <a:schemeClr val="accent2"/>
                </a:solidFill>
              </a:rPr>
              <a:t>男</a:t>
            </a:r>
            <a:r>
              <a:rPr lang="en-US" altLang="zh-CN" b="1" dirty="0">
                <a:solidFill>
                  <a:schemeClr val="accent2"/>
                </a:solidFill>
              </a:rPr>
              <a:t>', '2006-05-06', '</a:t>
            </a:r>
            <a:r>
              <a:rPr lang="zh-CN" altLang="zh-CN" b="1" dirty="0">
                <a:solidFill>
                  <a:schemeClr val="accent2"/>
                </a:solidFill>
              </a:rPr>
              <a:t>东风路</a:t>
            </a:r>
            <a:r>
              <a:rPr lang="en-US" altLang="zh-CN" b="1" dirty="0">
                <a:solidFill>
                  <a:schemeClr val="accent2"/>
                </a:solidFill>
              </a:rPr>
              <a:t>11</a:t>
            </a:r>
            <a:r>
              <a:rPr lang="zh-CN" altLang="zh-CN" b="1" dirty="0">
                <a:solidFill>
                  <a:schemeClr val="accent2"/>
                </a:solidFill>
              </a:rPr>
              <a:t>号</a:t>
            </a:r>
            <a:r>
              <a:rPr lang="en-US" altLang="zh-CN" b="1" dirty="0">
                <a:solidFill>
                  <a:schemeClr val="accent2"/>
                </a:solidFill>
              </a:rPr>
              <a:t>', NULL, '1201' </a:t>
            </a:r>
            <a:r>
              <a:rPr lang="en-US" altLang="zh-CN" b="1" dirty="0" smtClean="0">
                <a:solidFill>
                  <a:schemeClr val="accent2"/>
                </a:solidFill>
              </a:rPr>
              <a:t>);</a:t>
            </a:r>
            <a:endParaRPr lang="zh-CN" altLang="zh-CN" b="1" dirty="0">
              <a:solidFill>
                <a:schemeClr val="accent2"/>
              </a:solidFill>
            </a:endParaRPr>
          </a:p>
        </p:txBody>
      </p:sp>
      <p:sp>
        <p:nvSpPr>
          <p:cNvPr id="3" name="TextBox 2"/>
          <p:cNvSpPr txBox="1"/>
          <p:nvPr/>
        </p:nvSpPr>
        <p:spPr>
          <a:xfrm>
            <a:off x="1160738" y="3822700"/>
            <a:ext cx="3296961" cy="553998"/>
          </a:xfrm>
          <a:prstGeom prst="rect">
            <a:avLst/>
          </a:prstGeom>
          <a:noFill/>
        </p:spPr>
        <p:txBody>
          <a:bodyPr wrap="square" rtlCol="0">
            <a:spAutoFit/>
          </a:bodyPr>
          <a:lstStyle/>
          <a:p>
            <a:pPr>
              <a:lnSpc>
                <a:spcPct val="150000"/>
              </a:lnSpc>
              <a:spcBef>
                <a:spcPts val="200"/>
              </a:spcBef>
              <a:spcAft>
                <a:spcPts val="65"/>
              </a:spcAft>
            </a:pPr>
            <a:r>
              <a:rPr lang="en-US" altLang="zh-CN" sz="2000" b="1" dirty="0">
                <a:solidFill>
                  <a:schemeClr val="accent3"/>
                </a:solidFill>
                <a:latin typeface="微软雅黑" panose="020B0503020204020204" pitchFamily="34" charset="-122"/>
                <a:ea typeface="微软雅黑" panose="020B0503020204020204" pitchFamily="34" charset="-122"/>
              </a:rPr>
              <a:t>2.</a:t>
            </a:r>
            <a:r>
              <a:rPr lang="zh-CN" altLang="zh-CN" sz="2000" b="1" dirty="0">
                <a:solidFill>
                  <a:schemeClr val="accent3"/>
                </a:solidFill>
                <a:latin typeface="微软雅黑" panose="020B0503020204020204" pitchFamily="34" charset="-122"/>
                <a:ea typeface="微软雅黑" panose="020B0503020204020204" pitchFamily="34" charset="-122"/>
              </a:rPr>
              <a:t>初始化</a:t>
            </a:r>
            <a:r>
              <a:rPr lang="en-US" altLang="zh-CN" sz="2000" b="1" dirty="0">
                <a:solidFill>
                  <a:schemeClr val="accent3"/>
                </a:solidFill>
                <a:latin typeface="微软雅黑" panose="020B0503020204020204" pitchFamily="34" charset="-122"/>
                <a:ea typeface="微软雅黑" panose="020B0503020204020204" pitchFamily="34" charset="-122"/>
              </a:rPr>
              <a:t>course  </a:t>
            </a:r>
            <a:endParaRPr lang="zh-CN" altLang="zh-CN" sz="2000" b="1" dirty="0">
              <a:solidFill>
                <a:schemeClr val="accent3"/>
              </a:solidFill>
              <a:latin typeface="微软雅黑" panose="020B0503020204020204" pitchFamily="34" charset="-122"/>
              <a:ea typeface="微软雅黑" panose="020B0503020204020204" pitchFamily="34" charset="-122"/>
            </a:endParaRPr>
          </a:p>
        </p:txBody>
      </p:sp>
      <p:sp>
        <p:nvSpPr>
          <p:cNvPr id="8" name="矩形 7"/>
          <p:cNvSpPr/>
          <p:nvPr/>
        </p:nvSpPr>
        <p:spPr>
          <a:xfrm>
            <a:off x="1782729" y="4833780"/>
            <a:ext cx="7843871" cy="707886"/>
          </a:xfrm>
          <a:prstGeom prst="rect">
            <a:avLst/>
          </a:prstGeom>
        </p:spPr>
        <p:txBody>
          <a:bodyPr wrap="square">
            <a:spAutoFit/>
          </a:bodyPr>
          <a:lstStyle/>
          <a:p>
            <a:r>
              <a:rPr lang="en-US" altLang="zh-CN" sz="2000" b="1" dirty="0">
                <a:solidFill>
                  <a:srgbClr val="21519C"/>
                </a:solidFill>
              </a:rPr>
              <a:t>INSERT INTO course </a:t>
            </a:r>
            <a:r>
              <a:rPr lang="en-US" altLang="zh-CN" sz="2000" b="1" dirty="0" smtClean="0">
                <a:solidFill>
                  <a:srgbClr val="21519C"/>
                </a:solidFill>
              </a:rPr>
              <a:t>( </a:t>
            </a:r>
            <a:r>
              <a:rPr lang="en-US" altLang="zh-CN" sz="2000" b="1" dirty="0" err="1">
                <a:solidFill>
                  <a:srgbClr val="21519C"/>
                </a:solidFill>
              </a:rPr>
              <a:t>c_no</a:t>
            </a:r>
            <a:r>
              <a:rPr lang="en-US" altLang="zh-CN" sz="2000" b="1" dirty="0">
                <a:solidFill>
                  <a:srgbClr val="21519C"/>
                </a:solidFill>
              </a:rPr>
              <a:t>, </a:t>
            </a:r>
            <a:r>
              <a:rPr lang="en-US" altLang="zh-CN" sz="2000" b="1" dirty="0" err="1">
                <a:solidFill>
                  <a:srgbClr val="21519C"/>
                </a:solidFill>
              </a:rPr>
              <a:t>c_name</a:t>
            </a:r>
            <a:r>
              <a:rPr lang="en-US" altLang="zh-CN" sz="2000" b="1" dirty="0">
                <a:solidFill>
                  <a:srgbClr val="21519C"/>
                </a:solidFill>
              </a:rPr>
              <a:t>, hours, credit </a:t>
            </a:r>
            <a:r>
              <a:rPr lang="en-US" altLang="zh-CN" sz="2000" b="1" dirty="0" smtClean="0">
                <a:solidFill>
                  <a:srgbClr val="21519C"/>
                </a:solidFill>
              </a:rPr>
              <a:t>)</a:t>
            </a:r>
            <a:r>
              <a:rPr lang="en-US" altLang="zh-CN" sz="2000" b="1" dirty="0">
                <a:solidFill>
                  <a:srgbClr val="21519C"/>
                </a:solidFill>
              </a:rPr>
              <a:t> </a:t>
            </a:r>
            <a:r>
              <a:rPr lang="en-US" altLang="zh-CN" sz="2000" b="1" dirty="0" smtClean="0">
                <a:solidFill>
                  <a:srgbClr val="21519C"/>
                </a:solidFill>
              </a:rPr>
              <a:t> </a:t>
            </a:r>
          </a:p>
          <a:p>
            <a:r>
              <a:rPr lang="en-US" altLang="zh-CN" sz="2000" b="1" dirty="0" smtClean="0">
                <a:solidFill>
                  <a:srgbClr val="21519C"/>
                </a:solidFill>
              </a:rPr>
              <a:t>  </a:t>
            </a:r>
            <a:r>
              <a:rPr lang="en-US" altLang="zh-CN" sz="2000" b="1" dirty="0" smtClean="0">
                <a:solidFill>
                  <a:srgbClr val="21519C"/>
                </a:solidFill>
              </a:rPr>
              <a:t>VALUES  </a:t>
            </a:r>
            <a:r>
              <a:rPr lang="en-US" altLang="zh-CN" sz="2000" b="1" dirty="0">
                <a:solidFill>
                  <a:srgbClr val="21519C"/>
                </a:solidFill>
              </a:rPr>
              <a:t>( 'A001', '</a:t>
            </a:r>
            <a:r>
              <a:rPr lang="zh-CN" altLang="zh-CN" sz="2000" b="1" dirty="0">
                <a:solidFill>
                  <a:srgbClr val="21519C"/>
                </a:solidFill>
              </a:rPr>
              <a:t>数据库技术</a:t>
            </a:r>
            <a:r>
              <a:rPr lang="en-US" altLang="zh-CN" sz="2000" b="1" dirty="0">
                <a:solidFill>
                  <a:srgbClr val="21519C"/>
                </a:solidFill>
              </a:rPr>
              <a:t>', 64, 3 );</a:t>
            </a:r>
            <a:endParaRPr lang="zh-CN" altLang="zh-CN" sz="2000" b="1" dirty="0">
              <a:solidFill>
                <a:srgbClr val="21519C"/>
              </a:solidFill>
            </a:endParaRPr>
          </a:p>
        </p:txBody>
      </p:sp>
    </p:spTree>
    <p:extLst>
      <p:ext uri="{BB962C8B-B14F-4D97-AF65-F5344CB8AC3E}">
        <p14:creationId xmlns:p14="http://schemas.microsoft.com/office/powerpoint/2010/main" val="3700394758"/>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9"/>
          <p:cNvGrpSpPr/>
          <p:nvPr/>
        </p:nvGrpSpPr>
        <p:grpSpPr>
          <a:xfrm>
            <a:off x="433893" y="292299"/>
            <a:ext cx="726846" cy="726846"/>
            <a:chOff x="1965186" y="1419622"/>
            <a:chExt cx="302558" cy="314067"/>
          </a:xfrm>
        </p:grpSpPr>
        <p:sp>
          <p:nvSpPr>
            <p:cNvPr id="5" name="矩形 4"/>
            <p:cNvSpPr/>
            <p:nvPr userDrawn="1"/>
          </p:nvSpPr>
          <p:spPr>
            <a:xfrm>
              <a:off x="1965186" y="1419622"/>
              <a:ext cx="252000" cy="252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userDrawn="1"/>
          </p:nvSpPr>
          <p:spPr>
            <a:xfrm>
              <a:off x="2087744" y="1553689"/>
              <a:ext cx="180000" cy="180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矩形 6"/>
          <p:cNvSpPr/>
          <p:nvPr/>
        </p:nvSpPr>
        <p:spPr>
          <a:xfrm>
            <a:off x="1333708" y="310183"/>
            <a:ext cx="6635150" cy="584775"/>
          </a:xfrm>
          <a:prstGeom prst="rect">
            <a:avLst/>
          </a:prstGeom>
        </p:spPr>
        <p:txBody>
          <a:bodyPr wrap="none">
            <a:spAutoFit/>
          </a:bodyPr>
          <a:lstStyle/>
          <a:p>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子任务</a:t>
            </a:r>
            <a:r>
              <a:rPr lang="en-US"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4.1.2 </a:t>
            </a:r>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使用</a:t>
            </a:r>
            <a:r>
              <a:rPr lang="en-US"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SQL</a:t>
            </a:r>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语句添加记录</a:t>
            </a:r>
          </a:p>
        </p:txBody>
      </p:sp>
      <p:sp>
        <p:nvSpPr>
          <p:cNvPr id="11" name="五边形 10"/>
          <p:cNvSpPr/>
          <p:nvPr/>
        </p:nvSpPr>
        <p:spPr>
          <a:xfrm>
            <a:off x="1282195" y="1526567"/>
            <a:ext cx="1878012" cy="436849"/>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4" name="TextBox 13"/>
          <p:cNvSpPr>
            <a:spLocks noChangeArrowheads="1"/>
          </p:cNvSpPr>
          <p:nvPr/>
        </p:nvSpPr>
        <p:spPr bwMode="auto">
          <a:xfrm>
            <a:off x="1282194" y="1545769"/>
            <a:ext cx="158772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任务实现</a:t>
            </a:r>
            <a:endParaRPr 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5" name="矩形 4"/>
          <p:cNvSpPr>
            <a:spLocks noChangeArrowheads="1"/>
          </p:cNvSpPr>
          <p:nvPr/>
        </p:nvSpPr>
        <p:spPr bwMode="auto">
          <a:xfrm>
            <a:off x="1160738" y="2027379"/>
            <a:ext cx="10296883" cy="4996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285750" indent="-285750">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indent="0">
              <a:lnSpc>
                <a:spcPct val="150000"/>
              </a:lnSpc>
              <a:spcBef>
                <a:spcPts val="200"/>
              </a:spcBef>
              <a:spcAft>
                <a:spcPts val="65"/>
              </a:spcAft>
            </a:pPr>
            <a:r>
              <a:rPr lang="en-US" altLang="zh-CN" sz="2000" b="1" dirty="0">
                <a:solidFill>
                  <a:schemeClr val="accent3"/>
                </a:solidFill>
                <a:latin typeface="微软雅黑" panose="020B0503020204020204" pitchFamily="34" charset="-122"/>
                <a:ea typeface="微软雅黑" panose="020B0503020204020204" pitchFamily="34" charset="-122"/>
              </a:rPr>
              <a:t>3.</a:t>
            </a:r>
            <a:r>
              <a:rPr lang="zh-CN" altLang="zh-CN" sz="2000" b="1" dirty="0">
                <a:solidFill>
                  <a:schemeClr val="accent3"/>
                </a:solidFill>
                <a:latin typeface="微软雅黑" panose="020B0503020204020204" pitchFamily="34" charset="-122"/>
                <a:ea typeface="微软雅黑" panose="020B0503020204020204" pitchFamily="34" charset="-122"/>
              </a:rPr>
              <a:t>初始化</a:t>
            </a:r>
            <a:r>
              <a:rPr lang="en-US" altLang="zh-CN" sz="2000" b="1" dirty="0">
                <a:solidFill>
                  <a:schemeClr val="accent3"/>
                </a:solidFill>
                <a:latin typeface="微软雅黑" panose="020B0503020204020204" pitchFamily="34" charset="-122"/>
                <a:ea typeface="微软雅黑" panose="020B0503020204020204" pitchFamily="34" charset="-122"/>
              </a:rPr>
              <a:t>teachers </a:t>
            </a:r>
            <a:endParaRPr lang="zh-CN" altLang="zh-CN" sz="2000" b="1" dirty="0">
              <a:solidFill>
                <a:schemeClr val="accent3"/>
              </a:solidFill>
              <a:latin typeface="微软雅黑" panose="020B0503020204020204" pitchFamily="34" charset="-122"/>
              <a:ea typeface="微软雅黑" panose="020B0503020204020204" pitchFamily="34" charset="-122"/>
            </a:endParaRPr>
          </a:p>
        </p:txBody>
      </p:sp>
      <p:sp>
        <p:nvSpPr>
          <p:cNvPr id="2" name="TextBox 1"/>
          <p:cNvSpPr txBox="1"/>
          <p:nvPr/>
        </p:nvSpPr>
        <p:spPr>
          <a:xfrm>
            <a:off x="1554438" y="2565400"/>
            <a:ext cx="10091462" cy="369332"/>
          </a:xfrm>
          <a:prstGeom prst="rect">
            <a:avLst/>
          </a:prstGeom>
          <a:noFill/>
        </p:spPr>
        <p:txBody>
          <a:bodyPr wrap="square" rtlCol="0">
            <a:spAutoFit/>
          </a:bodyPr>
          <a:lstStyle/>
          <a:p>
            <a:r>
              <a:rPr lang="en-US" altLang="zh-CN" b="1" dirty="0">
                <a:solidFill>
                  <a:schemeClr val="accent2"/>
                </a:solidFill>
              </a:rPr>
              <a:t>INSERT INTO teachers ( </a:t>
            </a:r>
            <a:r>
              <a:rPr lang="en-US" altLang="zh-CN" b="1" dirty="0" err="1">
                <a:solidFill>
                  <a:schemeClr val="accent2"/>
                </a:solidFill>
              </a:rPr>
              <a:t>t_no</a:t>
            </a:r>
            <a:r>
              <a:rPr lang="en-US" altLang="zh-CN" b="1" dirty="0">
                <a:solidFill>
                  <a:schemeClr val="accent2"/>
                </a:solidFill>
              </a:rPr>
              <a:t>, </a:t>
            </a:r>
            <a:r>
              <a:rPr lang="en-US" altLang="zh-CN" b="1" dirty="0" err="1">
                <a:solidFill>
                  <a:schemeClr val="accent2"/>
                </a:solidFill>
              </a:rPr>
              <a:t>t_name</a:t>
            </a:r>
            <a:r>
              <a:rPr lang="en-US" altLang="zh-CN" b="1" dirty="0">
                <a:solidFill>
                  <a:schemeClr val="accent2"/>
                </a:solidFill>
              </a:rPr>
              <a:t>, sex, </a:t>
            </a:r>
            <a:r>
              <a:rPr lang="en-US" altLang="zh-CN" b="1" dirty="0" err="1">
                <a:solidFill>
                  <a:schemeClr val="accent2"/>
                </a:solidFill>
              </a:rPr>
              <a:t>d_no</a:t>
            </a:r>
            <a:r>
              <a:rPr lang="en-US" altLang="zh-CN" b="1" dirty="0">
                <a:solidFill>
                  <a:schemeClr val="accent2"/>
                </a:solidFill>
              </a:rPr>
              <a:t> ) VALUES ( '101001', '</a:t>
            </a:r>
            <a:r>
              <a:rPr lang="zh-CN" altLang="zh-CN" b="1" dirty="0">
                <a:solidFill>
                  <a:schemeClr val="accent2"/>
                </a:solidFill>
              </a:rPr>
              <a:t>吕子明</a:t>
            </a:r>
            <a:r>
              <a:rPr lang="en-US" altLang="zh-CN" b="1" dirty="0">
                <a:solidFill>
                  <a:schemeClr val="accent2"/>
                </a:solidFill>
              </a:rPr>
              <a:t>', '</a:t>
            </a:r>
            <a:r>
              <a:rPr lang="zh-CN" altLang="zh-CN" b="1" dirty="0">
                <a:solidFill>
                  <a:schemeClr val="accent2"/>
                </a:solidFill>
              </a:rPr>
              <a:t>男</a:t>
            </a:r>
            <a:r>
              <a:rPr lang="en-US" altLang="zh-CN" b="1" dirty="0">
                <a:solidFill>
                  <a:schemeClr val="accent2"/>
                </a:solidFill>
              </a:rPr>
              <a:t>', 'D001' );</a:t>
            </a:r>
            <a:endParaRPr lang="zh-CN" altLang="zh-CN" b="1" dirty="0">
              <a:solidFill>
                <a:schemeClr val="accent2"/>
              </a:solidFill>
            </a:endParaRPr>
          </a:p>
        </p:txBody>
      </p:sp>
      <p:sp>
        <p:nvSpPr>
          <p:cNvPr id="3" name="TextBox 2"/>
          <p:cNvSpPr txBox="1"/>
          <p:nvPr/>
        </p:nvSpPr>
        <p:spPr>
          <a:xfrm>
            <a:off x="1238049" y="3097599"/>
            <a:ext cx="1999468" cy="499624"/>
          </a:xfrm>
          <a:prstGeom prst="rect">
            <a:avLst/>
          </a:prstGeom>
          <a:noFill/>
        </p:spPr>
        <p:txBody>
          <a:bodyPr wrap="square" rtlCol="0">
            <a:spAutoFit/>
          </a:bodyPr>
          <a:lstStyle/>
          <a:p>
            <a:pPr>
              <a:lnSpc>
                <a:spcPct val="150000"/>
              </a:lnSpc>
              <a:spcBef>
                <a:spcPts val="200"/>
              </a:spcBef>
              <a:spcAft>
                <a:spcPts val="65"/>
              </a:spcAft>
            </a:pPr>
            <a:r>
              <a:rPr lang="en-US" altLang="zh-CN" sz="2000" b="1" dirty="0">
                <a:solidFill>
                  <a:schemeClr val="accent3"/>
                </a:solidFill>
                <a:latin typeface="微软雅黑" panose="020B0503020204020204" pitchFamily="34" charset="-122"/>
                <a:ea typeface="微软雅黑" panose="020B0503020204020204" pitchFamily="34" charset="-122"/>
              </a:rPr>
              <a:t>4.</a:t>
            </a:r>
            <a:r>
              <a:rPr lang="zh-CN" altLang="zh-CN" sz="2000" b="1" dirty="0">
                <a:solidFill>
                  <a:schemeClr val="accent3"/>
                </a:solidFill>
                <a:latin typeface="微软雅黑" panose="020B0503020204020204" pitchFamily="34" charset="-122"/>
                <a:ea typeface="微软雅黑" panose="020B0503020204020204" pitchFamily="34" charset="-122"/>
              </a:rPr>
              <a:t>初始化</a:t>
            </a:r>
            <a:r>
              <a:rPr lang="en-US" altLang="zh-CN" sz="2000" b="1" dirty="0">
                <a:solidFill>
                  <a:schemeClr val="accent3"/>
                </a:solidFill>
                <a:latin typeface="微软雅黑" panose="020B0503020204020204" pitchFamily="34" charset="-122"/>
                <a:ea typeface="微软雅黑" panose="020B0503020204020204" pitchFamily="34" charset="-122"/>
              </a:rPr>
              <a:t>teach</a:t>
            </a:r>
            <a:endParaRPr lang="zh-CN" altLang="zh-CN" sz="2000" b="1" dirty="0">
              <a:solidFill>
                <a:schemeClr val="accent3"/>
              </a:solidFill>
              <a:latin typeface="微软雅黑" panose="020B0503020204020204" pitchFamily="34" charset="-122"/>
              <a:ea typeface="微软雅黑" panose="020B0503020204020204" pitchFamily="34" charset="-122"/>
            </a:endParaRPr>
          </a:p>
        </p:txBody>
      </p:sp>
      <p:sp>
        <p:nvSpPr>
          <p:cNvPr id="8" name="矩形 7"/>
          <p:cNvSpPr/>
          <p:nvPr/>
        </p:nvSpPr>
        <p:spPr>
          <a:xfrm>
            <a:off x="1238048" y="3638034"/>
            <a:ext cx="10142262" cy="369332"/>
          </a:xfrm>
          <a:prstGeom prst="rect">
            <a:avLst/>
          </a:prstGeom>
        </p:spPr>
        <p:txBody>
          <a:bodyPr wrap="square">
            <a:spAutoFit/>
          </a:bodyPr>
          <a:lstStyle/>
          <a:p>
            <a:pPr algn="ctr"/>
            <a:r>
              <a:rPr lang="en-US" altLang="zh-CN" b="1" dirty="0">
                <a:solidFill>
                  <a:schemeClr val="accent2"/>
                </a:solidFill>
              </a:rPr>
              <a:t>INSERT INTO  teach  ( </a:t>
            </a:r>
            <a:r>
              <a:rPr lang="en-US" altLang="zh-CN" b="1" dirty="0" err="1">
                <a:solidFill>
                  <a:schemeClr val="accent2"/>
                </a:solidFill>
              </a:rPr>
              <a:t>t_no</a:t>
            </a:r>
            <a:r>
              <a:rPr lang="en-US" altLang="zh-CN" b="1" dirty="0">
                <a:solidFill>
                  <a:schemeClr val="accent2"/>
                </a:solidFill>
              </a:rPr>
              <a:t> , </a:t>
            </a:r>
            <a:r>
              <a:rPr lang="en-US" altLang="zh-CN" b="1" dirty="0" err="1">
                <a:solidFill>
                  <a:schemeClr val="accent2"/>
                </a:solidFill>
              </a:rPr>
              <a:t>c_no,cl_no</a:t>
            </a:r>
            <a:r>
              <a:rPr lang="en-US" altLang="zh-CN" b="1" dirty="0">
                <a:solidFill>
                  <a:schemeClr val="accent2"/>
                </a:solidFill>
              </a:rPr>
              <a:t>)  VALUES ('101001','A001','1201'  );</a:t>
            </a:r>
            <a:endParaRPr lang="zh-CN" altLang="zh-CN" b="1" dirty="0">
              <a:solidFill>
                <a:schemeClr val="accent2"/>
              </a:solidFill>
            </a:endParaRPr>
          </a:p>
        </p:txBody>
      </p:sp>
      <p:sp>
        <p:nvSpPr>
          <p:cNvPr id="13" name="TextBox 12"/>
          <p:cNvSpPr txBox="1"/>
          <p:nvPr/>
        </p:nvSpPr>
        <p:spPr>
          <a:xfrm>
            <a:off x="1282195" y="4257260"/>
            <a:ext cx="1999468" cy="499624"/>
          </a:xfrm>
          <a:prstGeom prst="rect">
            <a:avLst/>
          </a:prstGeom>
          <a:noFill/>
        </p:spPr>
        <p:txBody>
          <a:bodyPr wrap="square" rtlCol="0">
            <a:spAutoFit/>
          </a:bodyPr>
          <a:lstStyle/>
          <a:p>
            <a:pPr>
              <a:lnSpc>
                <a:spcPct val="150000"/>
              </a:lnSpc>
              <a:spcBef>
                <a:spcPts val="200"/>
              </a:spcBef>
              <a:spcAft>
                <a:spcPts val="65"/>
              </a:spcAft>
            </a:pPr>
            <a:r>
              <a:rPr lang="en-US" altLang="zh-CN" sz="2000" b="1" dirty="0">
                <a:solidFill>
                  <a:schemeClr val="accent3"/>
                </a:solidFill>
                <a:latin typeface="微软雅黑" panose="020B0503020204020204" pitchFamily="34" charset="-122"/>
                <a:ea typeface="微软雅黑" panose="020B0503020204020204" pitchFamily="34" charset="-122"/>
              </a:rPr>
              <a:t>5.</a:t>
            </a:r>
            <a:r>
              <a:rPr lang="zh-CN" altLang="zh-CN" sz="2000" b="1" dirty="0">
                <a:solidFill>
                  <a:schemeClr val="accent3"/>
                </a:solidFill>
                <a:latin typeface="微软雅黑" panose="020B0503020204020204" pitchFamily="34" charset="-122"/>
                <a:ea typeface="微软雅黑" panose="020B0503020204020204" pitchFamily="34" charset="-122"/>
              </a:rPr>
              <a:t>初始化</a:t>
            </a:r>
            <a:r>
              <a:rPr lang="en-US" altLang="zh-CN" sz="2000" b="1" dirty="0">
                <a:solidFill>
                  <a:schemeClr val="accent3"/>
                </a:solidFill>
                <a:latin typeface="微软雅黑" panose="020B0503020204020204" pitchFamily="34" charset="-122"/>
                <a:ea typeface="微软雅黑" panose="020B0503020204020204" pitchFamily="34" charset="-122"/>
              </a:rPr>
              <a:t>score</a:t>
            </a:r>
            <a:endParaRPr lang="zh-CN" altLang="zh-CN" sz="2000" b="1" dirty="0">
              <a:solidFill>
                <a:schemeClr val="accent3"/>
              </a:solidFill>
              <a:latin typeface="微软雅黑" panose="020B0503020204020204" pitchFamily="34" charset="-122"/>
              <a:ea typeface="微软雅黑" panose="020B0503020204020204" pitchFamily="34" charset="-122"/>
            </a:endParaRPr>
          </a:p>
        </p:txBody>
      </p:sp>
      <p:sp>
        <p:nvSpPr>
          <p:cNvPr id="16" name="矩形 15"/>
          <p:cNvSpPr/>
          <p:nvPr/>
        </p:nvSpPr>
        <p:spPr>
          <a:xfrm>
            <a:off x="1282194" y="4786532"/>
            <a:ext cx="10142262" cy="369332"/>
          </a:xfrm>
          <a:prstGeom prst="rect">
            <a:avLst/>
          </a:prstGeom>
        </p:spPr>
        <p:txBody>
          <a:bodyPr wrap="square">
            <a:spAutoFit/>
          </a:bodyPr>
          <a:lstStyle/>
          <a:p>
            <a:pPr algn="ctr"/>
            <a:r>
              <a:rPr lang="en-US" altLang="zh-CN" b="1" dirty="0">
                <a:solidFill>
                  <a:schemeClr val="accent2"/>
                </a:solidFill>
              </a:rPr>
              <a:t>INSERT INTO score  (</a:t>
            </a:r>
            <a:r>
              <a:rPr lang="en-US" altLang="zh-CN" b="1" dirty="0" err="1">
                <a:solidFill>
                  <a:schemeClr val="accent2"/>
                </a:solidFill>
              </a:rPr>
              <a:t>s_no</a:t>
            </a:r>
            <a:r>
              <a:rPr lang="en-US" altLang="zh-CN" b="1" dirty="0">
                <a:solidFill>
                  <a:schemeClr val="accent2"/>
                </a:solidFill>
              </a:rPr>
              <a:t>  , </a:t>
            </a:r>
            <a:r>
              <a:rPr lang="en-US" altLang="zh-CN" b="1" dirty="0" err="1">
                <a:solidFill>
                  <a:schemeClr val="accent2"/>
                </a:solidFill>
              </a:rPr>
              <a:t>c_no,report</a:t>
            </a:r>
            <a:r>
              <a:rPr lang="en-US" altLang="zh-CN" b="1" dirty="0">
                <a:solidFill>
                  <a:schemeClr val="accent2"/>
                </a:solidFill>
              </a:rPr>
              <a:t>)  VALUES ('121001','A001',78 );</a:t>
            </a:r>
            <a:endParaRPr lang="zh-CN" altLang="zh-CN" b="1" dirty="0">
              <a:solidFill>
                <a:schemeClr val="accent2"/>
              </a:solidFill>
            </a:endParaRPr>
          </a:p>
        </p:txBody>
      </p:sp>
    </p:spTree>
    <p:extLst>
      <p:ext uri="{BB962C8B-B14F-4D97-AF65-F5344CB8AC3E}">
        <p14:creationId xmlns:p14="http://schemas.microsoft.com/office/powerpoint/2010/main" val="1539008689"/>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descr="C:\Users\花花\Desktop\360图片编辑.png"/>
          <p:cNvPicPr>
            <a:picLocks noChangeAspect="1" noChangeArrowheads="1"/>
          </p:cNvPicPr>
          <p:nvPr/>
        </p:nvPicPr>
        <p:blipFill rotWithShape="1">
          <a:blip r:embed="rId3">
            <a:extLst>
              <a:ext uri="{28A0092B-C50C-407E-A947-70E740481C1C}">
                <a14:useLocalDpi xmlns:a14="http://schemas.microsoft.com/office/drawing/2010/main" val="0"/>
              </a:ext>
            </a:extLst>
          </a:blip>
          <a:srcRect l="2904" t="19661" r="-2904" b="45933"/>
          <a:stretch/>
        </p:blipFill>
        <p:spPr bwMode="auto">
          <a:xfrm>
            <a:off x="4017158" y="1068822"/>
            <a:ext cx="8174842" cy="1870363"/>
          </a:xfrm>
          <a:prstGeom prst="round2DiagRect">
            <a:avLst>
              <a:gd name="adj1" fmla="val 50000"/>
              <a:gd name="adj2" fmla="val 0"/>
            </a:avLst>
          </a:prstGeom>
          <a:noFill/>
          <a:extLst>
            <a:ext uri="{909E8E84-426E-40DD-AFC4-6F175D3DCCD1}">
              <a14:hiddenFill xmlns:a14="http://schemas.microsoft.com/office/drawing/2010/main">
                <a:solidFill>
                  <a:srgbClr val="FFFFFF"/>
                </a:solidFill>
              </a14:hiddenFill>
            </a:ext>
          </a:extLst>
        </p:spPr>
      </p:pic>
      <p:sp>
        <p:nvSpPr>
          <p:cNvPr id="5" name="矩形 4"/>
          <p:cNvSpPr/>
          <p:nvPr/>
        </p:nvSpPr>
        <p:spPr>
          <a:xfrm>
            <a:off x="0" y="2105891"/>
            <a:ext cx="10501745" cy="2978727"/>
          </a:xfrm>
          <a:custGeom>
            <a:avLst/>
            <a:gdLst>
              <a:gd name="connsiteX0" fmla="*/ 0 w 10501745"/>
              <a:gd name="connsiteY0" fmla="*/ 0 h 2978727"/>
              <a:gd name="connsiteX1" fmla="*/ 10501745 w 10501745"/>
              <a:gd name="connsiteY1" fmla="*/ 0 h 2978727"/>
              <a:gd name="connsiteX2" fmla="*/ 10501745 w 10501745"/>
              <a:gd name="connsiteY2" fmla="*/ 2978727 h 2978727"/>
              <a:gd name="connsiteX3" fmla="*/ 0 w 10501745"/>
              <a:gd name="connsiteY3" fmla="*/ 2978727 h 2978727"/>
              <a:gd name="connsiteX4" fmla="*/ 0 w 10501745"/>
              <a:gd name="connsiteY4" fmla="*/ 0 h 2978727"/>
              <a:gd name="connsiteX0" fmla="*/ 0 w 10501745"/>
              <a:gd name="connsiteY0" fmla="*/ 0 h 2978727"/>
              <a:gd name="connsiteX1" fmla="*/ 10501745 w 10501745"/>
              <a:gd name="connsiteY1" fmla="*/ 0 h 2978727"/>
              <a:gd name="connsiteX2" fmla="*/ 8977745 w 10501745"/>
              <a:gd name="connsiteY2" fmla="*/ 2937163 h 2978727"/>
              <a:gd name="connsiteX3" fmla="*/ 0 w 10501745"/>
              <a:gd name="connsiteY3" fmla="*/ 2978727 h 2978727"/>
              <a:gd name="connsiteX4" fmla="*/ 0 w 10501745"/>
              <a:gd name="connsiteY4" fmla="*/ 0 h 2978727"/>
              <a:gd name="connsiteX0" fmla="*/ 0 w 10501745"/>
              <a:gd name="connsiteY0" fmla="*/ 0 h 2978727"/>
              <a:gd name="connsiteX1" fmla="*/ 10501745 w 10501745"/>
              <a:gd name="connsiteY1" fmla="*/ 0 h 2978727"/>
              <a:gd name="connsiteX2" fmla="*/ 8589818 w 10501745"/>
              <a:gd name="connsiteY2" fmla="*/ 2937163 h 2978727"/>
              <a:gd name="connsiteX3" fmla="*/ 0 w 10501745"/>
              <a:gd name="connsiteY3" fmla="*/ 2978727 h 2978727"/>
              <a:gd name="connsiteX4" fmla="*/ 0 w 10501745"/>
              <a:gd name="connsiteY4" fmla="*/ 0 h 2978727"/>
              <a:gd name="connsiteX0" fmla="*/ 0 w 10501745"/>
              <a:gd name="connsiteY0" fmla="*/ 0 h 2978727"/>
              <a:gd name="connsiteX1" fmla="*/ 10501745 w 10501745"/>
              <a:gd name="connsiteY1" fmla="*/ 0 h 2978727"/>
              <a:gd name="connsiteX2" fmla="*/ 8700654 w 10501745"/>
              <a:gd name="connsiteY2" fmla="*/ 2951018 h 2978727"/>
              <a:gd name="connsiteX3" fmla="*/ 0 w 10501745"/>
              <a:gd name="connsiteY3" fmla="*/ 2978727 h 2978727"/>
              <a:gd name="connsiteX4" fmla="*/ 0 w 10501745"/>
              <a:gd name="connsiteY4" fmla="*/ 0 h 29787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501745" h="2978727">
                <a:moveTo>
                  <a:pt x="0" y="0"/>
                </a:moveTo>
                <a:lnTo>
                  <a:pt x="10501745" y="0"/>
                </a:lnTo>
                <a:lnTo>
                  <a:pt x="8700654" y="2951018"/>
                </a:lnTo>
                <a:lnTo>
                  <a:pt x="0" y="2978727"/>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p:cNvSpPr txBox="1"/>
          <p:nvPr/>
        </p:nvSpPr>
        <p:spPr>
          <a:xfrm>
            <a:off x="9291422" y="4428474"/>
            <a:ext cx="902811" cy="523220"/>
          </a:xfrm>
          <a:prstGeom prst="rect">
            <a:avLst/>
          </a:prstGeom>
          <a:noFill/>
        </p:spPr>
        <p:txBody>
          <a:bodyPr wrap="none" rtlCol="0">
            <a:spAutoFit/>
          </a:bodyPr>
          <a:lstStyle/>
          <a:p>
            <a:r>
              <a:rPr kumimoji="1" lang="zh-CN" altLang="en-US" sz="2800" b="1" dirty="0">
                <a:solidFill>
                  <a:schemeClr val="accent1"/>
                </a:solidFill>
                <a:latin typeface="Microsoft YaHei" charset="-122"/>
                <a:ea typeface="Microsoft YaHei" charset="-122"/>
                <a:cs typeface="Microsoft YaHei" charset="-122"/>
              </a:rPr>
              <a:t>任务</a:t>
            </a:r>
          </a:p>
        </p:txBody>
      </p:sp>
      <p:sp>
        <p:nvSpPr>
          <p:cNvPr id="4" name="文本框 3"/>
          <p:cNvSpPr txBox="1"/>
          <p:nvPr/>
        </p:nvSpPr>
        <p:spPr>
          <a:xfrm>
            <a:off x="10194233" y="3358835"/>
            <a:ext cx="1935145" cy="1862048"/>
          </a:xfrm>
          <a:prstGeom prst="rect">
            <a:avLst/>
          </a:prstGeom>
          <a:noFill/>
        </p:spPr>
        <p:txBody>
          <a:bodyPr wrap="none" rtlCol="0">
            <a:spAutoFit/>
          </a:bodyPr>
          <a:lstStyle/>
          <a:p>
            <a:r>
              <a:rPr kumimoji="1" lang="en-US" altLang="zh-CN" sz="11500" dirty="0" smtClean="0">
                <a:solidFill>
                  <a:schemeClr val="accent1"/>
                </a:solidFill>
                <a:latin typeface="Impact" charset="0"/>
                <a:ea typeface="Impact" charset="0"/>
                <a:cs typeface="Impact" charset="0"/>
              </a:rPr>
              <a:t>4.</a:t>
            </a:r>
            <a:r>
              <a:rPr kumimoji="1" lang="en-US" altLang="zh-CN" sz="11500" dirty="0">
                <a:solidFill>
                  <a:schemeClr val="accent3"/>
                </a:solidFill>
                <a:latin typeface="Impact" charset="0"/>
                <a:ea typeface="Impact" charset="0"/>
                <a:cs typeface="Impact" charset="0"/>
              </a:rPr>
              <a:t>2</a:t>
            </a:r>
            <a:endParaRPr kumimoji="1" lang="zh-CN" altLang="en-US" sz="11500" dirty="0">
              <a:solidFill>
                <a:schemeClr val="accent3"/>
              </a:solidFill>
              <a:latin typeface="Impact" charset="0"/>
              <a:ea typeface="Impact" charset="0"/>
              <a:cs typeface="Impact" charset="0"/>
            </a:endParaRPr>
          </a:p>
        </p:txBody>
      </p:sp>
      <p:sp>
        <p:nvSpPr>
          <p:cNvPr id="9" name="矩形 40"/>
          <p:cNvSpPr>
            <a:spLocks noChangeArrowheads="1"/>
          </p:cNvSpPr>
          <p:nvPr/>
        </p:nvSpPr>
        <p:spPr bwMode="auto">
          <a:xfrm>
            <a:off x="737331" y="2846346"/>
            <a:ext cx="8072840" cy="8200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lIns="80622" tIns="40311" rIns="80622" bIns="40311">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4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更新数据表的记录</a:t>
            </a:r>
            <a:endParaRPr lang="zh-CN" altLang="zh-CN" sz="4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extLst>
      <p:ext uri="{BB962C8B-B14F-4D97-AF65-F5344CB8AC3E}">
        <p14:creationId xmlns:p14="http://schemas.microsoft.com/office/powerpoint/2010/main" val="19946675"/>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下箭头标注 1"/>
          <p:cNvSpPr/>
          <p:nvPr/>
        </p:nvSpPr>
        <p:spPr>
          <a:xfrm>
            <a:off x="5167474" y="1732740"/>
            <a:ext cx="1748118" cy="721440"/>
          </a:xfrm>
          <a:prstGeom prst="downArrowCallout">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zh-CN" altLang="en-US"/>
          </a:p>
        </p:txBody>
      </p:sp>
      <p:grpSp>
        <p:nvGrpSpPr>
          <p:cNvPr id="4" name="组合 9"/>
          <p:cNvGrpSpPr/>
          <p:nvPr/>
        </p:nvGrpSpPr>
        <p:grpSpPr>
          <a:xfrm>
            <a:off x="433893" y="292299"/>
            <a:ext cx="726846" cy="726846"/>
            <a:chOff x="1965186" y="1419622"/>
            <a:chExt cx="302558" cy="314067"/>
          </a:xfrm>
        </p:grpSpPr>
        <p:sp>
          <p:nvSpPr>
            <p:cNvPr id="5" name="矩形 4"/>
            <p:cNvSpPr/>
            <p:nvPr userDrawn="1"/>
          </p:nvSpPr>
          <p:spPr>
            <a:xfrm>
              <a:off x="1965186" y="1419622"/>
              <a:ext cx="252000" cy="252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userDrawn="1"/>
          </p:nvSpPr>
          <p:spPr>
            <a:xfrm>
              <a:off x="2087744" y="1553689"/>
              <a:ext cx="180000" cy="180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矩形 6"/>
          <p:cNvSpPr/>
          <p:nvPr/>
        </p:nvSpPr>
        <p:spPr>
          <a:xfrm>
            <a:off x="1333708" y="310183"/>
            <a:ext cx="1826141" cy="584775"/>
          </a:xfrm>
          <a:prstGeom prst="rect">
            <a:avLst/>
          </a:prstGeom>
        </p:spPr>
        <p:txBody>
          <a:bodyPr wrap="none">
            <a:spAutoFit/>
          </a:bodyPr>
          <a:lstStyle/>
          <a:p>
            <a:r>
              <a:rPr lang="zh-CN" altLang="en-US" sz="3200" b="1" dirty="0" smtClean="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项目目标</a:t>
            </a:r>
            <a:endPar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2" name="圆角矩形 71"/>
          <p:cNvSpPr/>
          <p:nvPr/>
        </p:nvSpPr>
        <p:spPr>
          <a:xfrm>
            <a:off x="635598" y="2645494"/>
            <a:ext cx="3223707" cy="3163636"/>
          </a:xfrm>
          <a:prstGeom prst="roundRect">
            <a:avLst>
              <a:gd name="adj" fmla="val 9524"/>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78" name="Rectangle 38"/>
          <p:cNvSpPr>
            <a:spLocks noChangeArrowheads="1"/>
          </p:cNvSpPr>
          <p:nvPr/>
        </p:nvSpPr>
        <p:spPr bwMode="auto">
          <a:xfrm>
            <a:off x="943473" y="3161915"/>
            <a:ext cx="2633446" cy="19389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50000"/>
              </a:lnSpc>
            </a:pPr>
            <a:r>
              <a:rPr lang="zh-CN" altLang="en-US" sz="16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①　</a:t>
            </a:r>
            <a:r>
              <a:rPr lang="zh-CN" altLang="en-US" sz="1600" dirty="0" smtClean="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了解</a:t>
            </a:r>
            <a:r>
              <a:rPr lang="en-US" altLang="zh-CN" sz="16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SQL/DML</a:t>
            </a:r>
            <a:r>
              <a:rPr lang="zh-CN" altLang="en-US" sz="16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语句概念。</a:t>
            </a:r>
          </a:p>
          <a:p>
            <a:pPr>
              <a:lnSpc>
                <a:spcPct val="150000"/>
              </a:lnSpc>
            </a:pPr>
            <a:r>
              <a:rPr lang="zh-CN" altLang="en-US" sz="16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②　</a:t>
            </a:r>
            <a:r>
              <a:rPr lang="zh-CN" altLang="en-US" sz="1600" dirty="0" smtClean="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掌握</a:t>
            </a:r>
            <a:r>
              <a:rPr lang="en-US" altLang="zh-CN" sz="16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Insert / Update /Delete</a:t>
            </a:r>
            <a:r>
              <a:rPr lang="zh-CN" altLang="en-US" sz="16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应用方法。</a:t>
            </a:r>
          </a:p>
          <a:p>
            <a:pPr>
              <a:lnSpc>
                <a:spcPct val="150000"/>
              </a:lnSpc>
            </a:pPr>
            <a:endParaRPr lang="zh-CN" altLang="en-US" sz="16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9" name="圆角矩形 78"/>
          <p:cNvSpPr/>
          <p:nvPr/>
        </p:nvSpPr>
        <p:spPr>
          <a:xfrm>
            <a:off x="4439162" y="2640887"/>
            <a:ext cx="3279450" cy="3168244"/>
          </a:xfrm>
          <a:prstGeom prst="roundRect">
            <a:avLst>
              <a:gd name="adj" fmla="val 9524"/>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83" name="Rectangle 39"/>
          <p:cNvSpPr>
            <a:spLocks noChangeArrowheads="1"/>
          </p:cNvSpPr>
          <p:nvPr/>
        </p:nvSpPr>
        <p:spPr bwMode="auto">
          <a:xfrm>
            <a:off x="4694174" y="3230183"/>
            <a:ext cx="2715638" cy="19389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50000"/>
              </a:lnSpc>
            </a:pPr>
            <a:r>
              <a:rPr lang="zh-CN" altLang="en-US" sz="16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①　</a:t>
            </a:r>
            <a:r>
              <a:rPr lang="zh-CN" altLang="en-US" sz="1600" dirty="0" smtClean="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能够</a:t>
            </a:r>
            <a:r>
              <a:rPr lang="zh-CN" altLang="en-US" sz="16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应用</a:t>
            </a:r>
            <a:r>
              <a:rPr lang="en-US" altLang="zh-CN" sz="16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DML</a:t>
            </a:r>
            <a:r>
              <a:rPr lang="zh-CN" altLang="en-US" sz="16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语句，对表对象进行数据的添加、删除和修改。</a:t>
            </a:r>
          </a:p>
          <a:p>
            <a:pPr>
              <a:lnSpc>
                <a:spcPct val="150000"/>
              </a:lnSpc>
            </a:pPr>
            <a:r>
              <a:rPr lang="zh-CN" altLang="en-US" sz="16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②　</a:t>
            </a:r>
            <a:r>
              <a:rPr lang="zh-CN" altLang="en-US" sz="1600" dirty="0" smtClean="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能够</a:t>
            </a:r>
            <a:r>
              <a:rPr lang="zh-CN" altLang="en-US" sz="16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测试数据库的约束与完整性。</a:t>
            </a:r>
          </a:p>
        </p:txBody>
      </p:sp>
      <p:cxnSp>
        <p:nvCxnSpPr>
          <p:cNvPr id="86" name="直线箭头连接符 85"/>
          <p:cNvCxnSpPr/>
          <p:nvPr/>
        </p:nvCxnSpPr>
        <p:spPr>
          <a:xfrm flipV="1">
            <a:off x="4129567" y="1420638"/>
            <a:ext cx="0" cy="4388492"/>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35" name="圆角矩形 34"/>
          <p:cNvSpPr/>
          <p:nvPr/>
        </p:nvSpPr>
        <p:spPr>
          <a:xfrm>
            <a:off x="8150551" y="2645493"/>
            <a:ext cx="3185320" cy="3163638"/>
          </a:xfrm>
          <a:prstGeom prst="roundRect">
            <a:avLst>
              <a:gd name="adj" fmla="val 9524"/>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6" name="Rectangle 38"/>
          <p:cNvSpPr>
            <a:spLocks noChangeArrowheads="1"/>
          </p:cNvSpPr>
          <p:nvPr/>
        </p:nvSpPr>
        <p:spPr bwMode="auto">
          <a:xfrm>
            <a:off x="8541263" y="3230183"/>
            <a:ext cx="2404643" cy="19389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50000"/>
              </a:lnSpc>
            </a:pPr>
            <a:r>
              <a:rPr lang="zh-CN" altLang="en-US" sz="16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①　</a:t>
            </a:r>
            <a:r>
              <a:rPr lang="zh-CN" altLang="en-US" sz="1600" dirty="0" smtClean="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具有</a:t>
            </a:r>
            <a:r>
              <a:rPr lang="zh-CN" altLang="en-US" sz="16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良好的职业道德以及爱岗敬业的责任感。</a:t>
            </a:r>
          </a:p>
          <a:p>
            <a:pPr>
              <a:lnSpc>
                <a:spcPct val="150000"/>
              </a:lnSpc>
            </a:pPr>
            <a:r>
              <a:rPr lang="zh-CN" altLang="en-US" sz="16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②　</a:t>
            </a:r>
            <a:r>
              <a:rPr lang="zh-CN" altLang="en-US" sz="1600" dirty="0" smtClean="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具有</a:t>
            </a:r>
            <a:r>
              <a:rPr lang="zh-CN" altLang="en-US" sz="16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精益求精的工作态度。</a:t>
            </a:r>
          </a:p>
        </p:txBody>
      </p:sp>
      <p:sp>
        <p:nvSpPr>
          <p:cNvPr id="40" name="TextBox 13"/>
          <p:cNvSpPr>
            <a:spLocks noChangeArrowheads="1"/>
          </p:cNvSpPr>
          <p:nvPr/>
        </p:nvSpPr>
        <p:spPr bwMode="auto">
          <a:xfrm>
            <a:off x="5188440" y="1732740"/>
            <a:ext cx="178089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400" b="1" dirty="0" smtClean="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  能力目标</a:t>
            </a:r>
            <a:endParaRPr lang="zh-CN" altLang="en-US" b="1" dirty="0">
              <a:solidFill>
                <a:schemeClr val="bg1"/>
              </a:solidFill>
            </a:endParaRPr>
          </a:p>
        </p:txBody>
      </p:sp>
      <p:cxnSp>
        <p:nvCxnSpPr>
          <p:cNvPr id="19" name="直线箭头连接符 85"/>
          <p:cNvCxnSpPr/>
          <p:nvPr/>
        </p:nvCxnSpPr>
        <p:spPr>
          <a:xfrm flipV="1">
            <a:off x="7912672" y="1420637"/>
            <a:ext cx="1" cy="4388493"/>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21" name="下箭头标注 20"/>
          <p:cNvSpPr/>
          <p:nvPr/>
        </p:nvSpPr>
        <p:spPr>
          <a:xfrm>
            <a:off x="8842258" y="1766467"/>
            <a:ext cx="1748118" cy="721440"/>
          </a:xfrm>
          <a:prstGeom prst="downArrowCallou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下箭头标注 21"/>
          <p:cNvSpPr/>
          <p:nvPr/>
        </p:nvSpPr>
        <p:spPr>
          <a:xfrm>
            <a:off x="1372719" y="1732740"/>
            <a:ext cx="1748118" cy="721440"/>
          </a:xfrm>
          <a:prstGeom prst="downArrowCallou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TextBox 13"/>
          <p:cNvSpPr>
            <a:spLocks noChangeArrowheads="1"/>
          </p:cNvSpPr>
          <p:nvPr/>
        </p:nvSpPr>
        <p:spPr bwMode="auto">
          <a:xfrm>
            <a:off x="1378955" y="1766466"/>
            <a:ext cx="178089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400" b="1" dirty="0" smtClean="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  知识</a:t>
            </a:r>
            <a:r>
              <a:rPr lang="zh-CN" altLang="en-US" sz="24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目标</a:t>
            </a:r>
            <a:endParaRPr lang="zh-CN" altLang="en-US" b="1" dirty="0">
              <a:solidFill>
                <a:schemeClr val="bg1"/>
              </a:solidFill>
            </a:endParaRPr>
          </a:p>
        </p:txBody>
      </p:sp>
      <p:sp>
        <p:nvSpPr>
          <p:cNvPr id="24" name="TextBox 13"/>
          <p:cNvSpPr>
            <a:spLocks noChangeArrowheads="1"/>
          </p:cNvSpPr>
          <p:nvPr/>
        </p:nvSpPr>
        <p:spPr bwMode="auto">
          <a:xfrm>
            <a:off x="8869152" y="1760037"/>
            <a:ext cx="178089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400" b="1" dirty="0" smtClean="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  素养目标</a:t>
            </a:r>
            <a:endParaRPr lang="zh-CN" altLang="en-US" b="1" dirty="0">
              <a:solidFill>
                <a:schemeClr val="bg1"/>
              </a:solidFill>
            </a:endParaRPr>
          </a:p>
        </p:txBody>
      </p:sp>
    </p:spTree>
    <p:extLst>
      <p:ext uri="{BB962C8B-B14F-4D97-AF65-F5344CB8AC3E}">
        <p14:creationId xmlns:p14="http://schemas.microsoft.com/office/powerpoint/2010/main" val="418706113"/>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9"/>
          <p:cNvGrpSpPr/>
          <p:nvPr/>
        </p:nvGrpSpPr>
        <p:grpSpPr>
          <a:xfrm>
            <a:off x="433893" y="292299"/>
            <a:ext cx="726846" cy="726846"/>
            <a:chOff x="1965186" y="1419622"/>
            <a:chExt cx="302558" cy="314067"/>
          </a:xfrm>
        </p:grpSpPr>
        <p:sp>
          <p:nvSpPr>
            <p:cNvPr id="5" name="矩形 4"/>
            <p:cNvSpPr/>
            <p:nvPr userDrawn="1"/>
          </p:nvSpPr>
          <p:spPr>
            <a:xfrm>
              <a:off x="1965186" y="1419622"/>
              <a:ext cx="252000" cy="252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userDrawn="1"/>
          </p:nvSpPr>
          <p:spPr>
            <a:xfrm>
              <a:off x="2087744" y="1553689"/>
              <a:ext cx="180000" cy="180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矩形 6"/>
          <p:cNvSpPr/>
          <p:nvPr/>
        </p:nvSpPr>
        <p:spPr>
          <a:xfrm>
            <a:off x="1333708" y="310183"/>
            <a:ext cx="6635150" cy="584775"/>
          </a:xfrm>
          <a:prstGeom prst="rect">
            <a:avLst/>
          </a:prstGeom>
        </p:spPr>
        <p:txBody>
          <a:bodyPr wrap="none">
            <a:spAutoFit/>
          </a:bodyPr>
          <a:lstStyle/>
          <a:p>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子任务</a:t>
            </a:r>
            <a:r>
              <a:rPr lang="en-US"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4.2.1 </a:t>
            </a:r>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使用图形工具修改记录</a:t>
            </a:r>
          </a:p>
        </p:txBody>
      </p:sp>
      <p:sp>
        <p:nvSpPr>
          <p:cNvPr id="10" name="五边形 9"/>
          <p:cNvSpPr/>
          <p:nvPr/>
        </p:nvSpPr>
        <p:spPr>
          <a:xfrm>
            <a:off x="1160738" y="1216683"/>
            <a:ext cx="1878012" cy="436849"/>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2" name="TextBox 13"/>
          <p:cNvSpPr>
            <a:spLocks noChangeArrowheads="1"/>
          </p:cNvSpPr>
          <p:nvPr/>
        </p:nvSpPr>
        <p:spPr bwMode="auto">
          <a:xfrm>
            <a:off x="1160737" y="1235885"/>
            <a:ext cx="158772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任务描述</a:t>
            </a:r>
            <a:endParaRPr 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 name="TextBox 2"/>
          <p:cNvSpPr txBox="1"/>
          <p:nvPr/>
        </p:nvSpPr>
        <p:spPr>
          <a:xfrm>
            <a:off x="1160739" y="1825144"/>
            <a:ext cx="10401313" cy="1015663"/>
          </a:xfrm>
          <a:prstGeom prst="rect">
            <a:avLst/>
          </a:prstGeom>
          <a:noFill/>
        </p:spPr>
        <p:txBody>
          <a:bodyPr wrap="square" rtlCol="0">
            <a:spAutoFit/>
          </a:bodyPr>
          <a:lstStyle/>
          <a:p>
            <a:pPr>
              <a:lnSpc>
                <a:spcPct val="150000"/>
              </a:lnSpc>
              <a:spcBef>
                <a:spcPts val="200"/>
              </a:spcBef>
              <a:spcAft>
                <a:spcPts val="65"/>
              </a:spcAft>
            </a:pPr>
            <a:r>
              <a:rPr lang="zh-CN" altLang="en-US" sz="2000" dirty="0" smtClean="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         用</a:t>
            </a:r>
            <a:r>
              <a:rPr lang="en-US" altLang="zh-CN" sz="2000" dirty="0" err="1">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Navicat</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提供的图形工具对学习表（</a:t>
            </a:r>
            <a:r>
              <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score</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）进行修改， 将“</a:t>
            </a:r>
            <a:r>
              <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121001”</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号学生的“</a:t>
            </a:r>
            <a:r>
              <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A001”</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号课程的成绩修改为</a:t>
            </a:r>
            <a:r>
              <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98</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分。</a:t>
            </a:r>
            <a:endPar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 name="五边形 13"/>
          <p:cNvSpPr/>
          <p:nvPr/>
        </p:nvSpPr>
        <p:spPr>
          <a:xfrm>
            <a:off x="1160739" y="2913434"/>
            <a:ext cx="1878012" cy="436849"/>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5" name="TextBox 13"/>
          <p:cNvSpPr>
            <a:spLocks noChangeArrowheads="1"/>
          </p:cNvSpPr>
          <p:nvPr/>
        </p:nvSpPr>
        <p:spPr bwMode="auto">
          <a:xfrm>
            <a:off x="1160738" y="2932636"/>
            <a:ext cx="158772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知识引入</a:t>
            </a:r>
            <a:endParaRPr 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6" name="TextBox 15"/>
          <p:cNvSpPr txBox="1"/>
          <p:nvPr/>
        </p:nvSpPr>
        <p:spPr>
          <a:xfrm>
            <a:off x="1117295" y="3556000"/>
            <a:ext cx="5080305" cy="3000821"/>
          </a:xfrm>
          <a:prstGeom prst="rect">
            <a:avLst/>
          </a:prstGeom>
          <a:noFill/>
        </p:spPr>
        <p:txBody>
          <a:bodyPr wrap="square" rtlCol="0">
            <a:spAutoFit/>
          </a:bodyPr>
          <a:lstStyle/>
          <a:p>
            <a:pPr>
              <a:lnSpc>
                <a:spcPct val="150000"/>
              </a:lnSpc>
              <a:spcBef>
                <a:spcPts val="200"/>
              </a:spcBef>
              <a:spcAft>
                <a:spcPts val="65"/>
              </a:spcAft>
            </a:pPr>
            <a:r>
              <a:rPr lang="en-US" altLang="zh-CN" dirty="0" smtClean="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可</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直接在数据表内添加、修改、删除记录，矩形框内的按钮作用依次为添加记录，删除记录，应用更改，放弃更改，刷新、停止操作，同时操作一条记录时，可以看到当前记录的</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SQL</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语法如底部所示，可对此</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SQL</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语句文本进行复制操作。编辑完毕后</a:t>
            </a: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单击√，</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应用更改编辑后的数据即可实现修改数据操作。</a:t>
            </a:r>
            <a:endParaRPr lang="en-US" altLang="zh-CN"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17" name="图片 16" descr="C:\Users\花花\Pictures\图4-11 Navicat数据表操作记录.png"/>
          <p:cNvPicPr/>
          <p:nvPr/>
        </p:nvPicPr>
        <p:blipFill>
          <a:blip r:embed="rId3">
            <a:extLst>
              <a:ext uri="{28A0092B-C50C-407E-A947-70E740481C1C}">
                <a14:useLocalDpi xmlns:a14="http://schemas.microsoft.com/office/drawing/2010/main" val="0"/>
              </a:ext>
            </a:extLst>
          </a:blip>
          <a:srcRect/>
          <a:stretch>
            <a:fillRect/>
          </a:stretch>
        </p:blipFill>
        <p:spPr bwMode="auto">
          <a:xfrm>
            <a:off x="6527800" y="3556000"/>
            <a:ext cx="4524375" cy="2495550"/>
          </a:xfrm>
          <a:prstGeom prst="rect">
            <a:avLst/>
          </a:prstGeom>
          <a:noFill/>
          <a:ln>
            <a:noFill/>
          </a:ln>
        </p:spPr>
      </p:pic>
    </p:spTree>
    <p:extLst>
      <p:ext uri="{BB962C8B-B14F-4D97-AF65-F5344CB8AC3E}">
        <p14:creationId xmlns:p14="http://schemas.microsoft.com/office/powerpoint/2010/main" val="1225599567"/>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9"/>
          <p:cNvGrpSpPr/>
          <p:nvPr/>
        </p:nvGrpSpPr>
        <p:grpSpPr>
          <a:xfrm>
            <a:off x="433893" y="292299"/>
            <a:ext cx="726846" cy="726846"/>
            <a:chOff x="1965186" y="1419622"/>
            <a:chExt cx="302558" cy="314067"/>
          </a:xfrm>
        </p:grpSpPr>
        <p:sp>
          <p:nvSpPr>
            <p:cNvPr id="5" name="矩形 4"/>
            <p:cNvSpPr/>
            <p:nvPr userDrawn="1"/>
          </p:nvSpPr>
          <p:spPr>
            <a:xfrm>
              <a:off x="1965186" y="1419622"/>
              <a:ext cx="252000" cy="252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userDrawn="1"/>
          </p:nvSpPr>
          <p:spPr>
            <a:xfrm>
              <a:off x="2087744" y="1553689"/>
              <a:ext cx="180000" cy="180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矩形 6"/>
          <p:cNvSpPr/>
          <p:nvPr/>
        </p:nvSpPr>
        <p:spPr>
          <a:xfrm>
            <a:off x="1333708" y="310183"/>
            <a:ext cx="6635150" cy="584775"/>
          </a:xfrm>
          <a:prstGeom prst="rect">
            <a:avLst/>
          </a:prstGeom>
        </p:spPr>
        <p:txBody>
          <a:bodyPr wrap="none">
            <a:spAutoFit/>
          </a:bodyPr>
          <a:lstStyle/>
          <a:p>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子任务</a:t>
            </a:r>
            <a:r>
              <a:rPr lang="en-US"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4.2.1 </a:t>
            </a:r>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使用图形工具修改记录</a:t>
            </a:r>
          </a:p>
        </p:txBody>
      </p:sp>
      <p:sp>
        <p:nvSpPr>
          <p:cNvPr id="10" name="五边形 9"/>
          <p:cNvSpPr/>
          <p:nvPr/>
        </p:nvSpPr>
        <p:spPr>
          <a:xfrm>
            <a:off x="1160740" y="1348316"/>
            <a:ext cx="1878012" cy="436849"/>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2" name="TextBox 13"/>
          <p:cNvSpPr>
            <a:spLocks noChangeArrowheads="1"/>
          </p:cNvSpPr>
          <p:nvPr/>
        </p:nvSpPr>
        <p:spPr bwMode="auto">
          <a:xfrm>
            <a:off x="1160739" y="1367518"/>
            <a:ext cx="158772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任务实现</a:t>
            </a:r>
            <a:endParaRPr 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11" name="图片 10"/>
          <p:cNvPicPr/>
          <p:nvPr/>
        </p:nvPicPr>
        <p:blipFill>
          <a:blip r:embed="rId3"/>
          <a:stretch>
            <a:fillRect/>
          </a:stretch>
        </p:blipFill>
        <p:spPr>
          <a:xfrm>
            <a:off x="736588" y="2557780"/>
            <a:ext cx="2441796" cy="2915920"/>
          </a:xfrm>
          <a:prstGeom prst="rect">
            <a:avLst/>
          </a:prstGeom>
        </p:spPr>
      </p:pic>
      <p:pic>
        <p:nvPicPr>
          <p:cNvPr id="14" name="图片 13"/>
          <p:cNvPicPr/>
          <p:nvPr/>
        </p:nvPicPr>
        <p:blipFill>
          <a:blip r:embed="rId4"/>
          <a:stretch>
            <a:fillRect/>
          </a:stretch>
        </p:blipFill>
        <p:spPr>
          <a:xfrm>
            <a:off x="3581400" y="2967353"/>
            <a:ext cx="3848101" cy="2311400"/>
          </a:xfrm>
          <a:prstGeom prst="rect">
            <a:avLst/>
          </a:prstGeom>
        </p:spPr>
      </p:pic>
      <p:pic>
        <p:nvPicPr>
          <p:cNvPr id="15" name="图片 14"/>
          <p:cNvPicPr/>
          <p:nvPr/>
        </p:nvPicPr>
        <p:blipFill>
          <a:blip r:embed="rId5"/>
          <a:stretch>
            <a:fillRect/>
          </a:stretch>
        </p:blipFill>
        <p:spPr>
          <a:xfrm>
            <a:off x="7835900" y="3102608"/>
            <a:ext cx="3129597" cy="2040891"/>
          </a:xfrm>
          <a:prstGeom prst="rect">
            <a:avLst/>
          </a:prstGeom>
        </p:spPr>
      </p:pic>
    </p:spTree>
    <p:extLst>
      <p:ext uri="{BB962C8B-B14F-4D97-AF65-F5344CB8AC3E}">
        <p14:creationId xmlns:p14="http://schemas.microsoft.com/office/powerpoint/2010/main" val="1816731512"/>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9"/>
          <p:cNvGrpSpPr/>
          <p:nvPr/>
        </p:nvGrpSpPr>
        <p:grpSpPr>
          <a:xfrm>
            <a:off x="433893" y="292299"/>
            <a:ext cx="726846" cy="726846"/>
            <a:chOff x="1965186" y="1419622"/>
            <a:chExt cx="302558" cy="314067"/>
          </a:xfrm>
        </p:grpSpPr>
        <p:sp>
          <p:nvSpPr>
            <p:cNvPr id="5" name="矩形 4"/>
            <p:cNvSpPr/>
            <p:nvPr userDrawn="1"/>
          </p:nvSpPr>
          <p:spPr>
            <a:xfrm>
              <a:off x="1965186" y="1419622"/>
              <a:ext cx="252000" cy="252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userDrawn="1"/>
          </p:nvSpPr>
          <p:spPr>
            <a:xfrm>
              <a:off x="2087744" y="1553689"/>
              <a:ext cx="180000" cy="180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矩形 6"/>
          <p:cNvSpPr/>
          <p:nvPr/>
        </p:nvSpPr>
        <p:spPr>
          <a:xfrm>
            <a:off x="1333708" y="310183"/>
            <a:ext cx="6635150" cy="584775"/>
          </a:xfrm>
          <a:prstGeom prst="rect">
            <a:avLst/>
          </a:prstGeom>
        </p:spPr>
        <p:txBody>
          <a:bodyPr wrap="none">
            <a:spAutoFit/>
          </a:bodyPr>
          <a:lstStyle/>
          <a:p>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子任务</a:t>
            </a:r>
            <a:r>
              <a:rPr lang="en-US"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4.2.2 </a:t>
            </a:r>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使用</a:t>
            </a:r>
            <a:r>
              <a:rPr lang="en-US"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SQL</a:t>
            </a:r>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语句修改记录</a:t>
            </a:r>
          </a:p>
        </p:txBody>
      </p:sp>
      <p:sp>
        <p:nvSpPr>
          <p:cNvPr id="10" name="五边形 9"/>
          <p:cNvSpPr/>
          <p:nvPr/>
        </p:nvSpPr>
        <p:spPr>
          <a:xfrm>
            <a:off x="1160740" y="1348316"/>
            <a:ext cx="1878012" cy="436849"/>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2" name="TextBox 13"/>
          <p:cNvSpPr>
            <a:spLocks noChangeArrowheads="1"/>
          </p:cNvSpPr>
          <p:nvPr/>
        </p:nvSpPr>
        <p:spPr bwMode="auto">
          <a:xfrm>
            <a:off x="1160739" y="1367518"/>
            <a:ext cx="158772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任务描述</a:t>
            </a:r>
            <a:endParaRPr 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3" name="矩形 4"/>
          <p:cNvSpPr>
            <a:spLocks noChangeArrowheads="1"/>
          </p:cNvSpPr>
          <p:nvPr/>
        </p:nvSpPr>
        <p:spPr bwMode="auto">
          <a:xfrm>
            <a:off x="1039282" y="1900379"/>
            <a:ext cx="10296883"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285750" indent="-285750">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indent="0">
              <a:lnSpc>
                <a:spcPct val="150000"/>
              </a:lnSpc>
              <a:spcBef>
                <a:spcPts val="200"/>
              </a:spcBef>
              <a:spcAft>
                <a:spcPts val="65"/>
              </a:spcAft>
            </a:pPr>
            <a:r>
              <a:rPr lang="en-US" altLang="zh-CN" dirty="0" smtClean="0">
                <a:solidFill>
                  <a:schemeClr val="tx1">
                    <a:lumMod val="65000"/>
                    <a:lumOff val="35000"/>
                  </a:schemeClr>
                </a:solidFill>
                <a:latin typeface="微软雅黑" panose="020B0503020204020204" pitchFamily="34" charset="-122"/>
                <a:ea typeface="微软雅黑" panose="020B0503020204020204" pitchFamily="34" charset="-122"/>
              </a:rPr>
              <a:t>         </a:t>
            </a:r>
            <a:r>
              <a:rPr lang="zh-CN" altLang="zh-CN" dirty="0" smtClean="0">
                <a:solidFill>
                  <a:schemeClr val="tx1">
                    <a:lumMod val="65000"/>
                    <a:lumOff val="35000"/>
                  </a:schemeClr>
                </a:solidFill>
                <a:latin typeface="微软雅黑" panose="020B0503020204020204" pitchFamily="34" charset="-122"/>
                <a:ea typeface="微软雅黑" panose="020B0503020204020204" pitchFamily="34" charset="-122"/>
              </a:rPr>
              <a:t>编写</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SQL</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语句对学生表和学习表进行修改，将学号为“</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121002”</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的学生姓名修改为“刘刚</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；将“</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121001”</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号学生的“</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A002</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”号课程的成绩修改为</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92</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分。</a:t>
            </a:r>
          </a:p>
        </p:txBody>
      </p:sp>
      <p:sp>
        <p:nvSpPr>
          <p:cNvPr id="16" name="五边形 15"/>
          <p:cNvSpPr/>
          <p:nvPr/>
        </p:nvSpPr>
        <p:spPr>
          <a:xfrm>
            <a:off x="1160739" y="2913434"/>
            <a:ext cx="1878012" cy="436849"/>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7" name="TextBox 13"/>
          <p:cNvSpPr>
            <a:spLocks noChangeArrowheads="1"/>
          </p:cNvSpPr>
          <p:nvPr/>
        </p:nvSpPr>
        <p:spPr bwMode="auto">
          <a:xfrm>
            <a:off x="1160738" y="2932636"/>
            <a:ext cx="158772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知识引入</a:t>
            </a:r>
            <a:endParaRPr 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8" name="矩形 4"/>
          <p:cNvSpPr>
            <a:spLocks noChangeArrowheads="1"/>
          </p:cNvSpPr>
          <p:nvPr/>
        </p:nvSpPr>
        <p:spPr bwMode="auto">
          <a:xfrm>
            <a:off x="1160740" y="3449779"/>
            <a:ext cx="10296883" cy="33085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285750" indent="-285750">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indent="0">
              <a:lnSpc>
                <a:spcPct val="150000"/>
              </a:lnSpc>
              <a:spcBef>
                <a:spcPts val="200"/>
              </a:spcBef>
              <a:spcAft>
                <a:spcPts val="65"/>
              </a:spcAft>
            </a:pPr>
            <a:r>
              <a:rPr lang="en-US" altLang="zh-CN" dirty="0" smtClean="0">
                <a:solidFill>
                  <a:schemeClr val="tx1">
                    <a:lumMod val="65000"/>
                    <a:lumOff val="35000"/>
                  </a:schemeClr>
                </a:solidFill>
                <a:latin typeface="微软雅黑" panose="020B0503020204020204" pitchFamily="34" charset="-122"/>
                <a:ea typeface="微软雅黑" panose="020B0503020204020204" pitchFamily="34" charset="-122"/>
              </a:rPr>
              <a:t> </a:t>
            </a:r>
            <a:r>
              <a:rPr lang="zh-CN" altLang="zh-CN" dirty="0" smtClean="0">
                <a:solidFill>
                  <a:schemeClr val="tx1">
                    <a:lumMod val="65000"/>
                    <a:lumOff val="35000"/>
                  </a:schemeClr>
                </a:solidFill>
                <a:latin typeface="微软雅黑" panose="020B0503020204020204" pitchFamily="34" charset="-122"/>
                <a:ea typeface="微软雅黑" panose="020B0503020204020204" pitchFamily="34" charset="-122"/>
              </a:rPr>
              <a:t>基本</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语法结构如下：</a:t>
            </a:r>
          </a:p>
          <a:p>
            <a:pPr lvl="3"/>
            <a:r>
              <a:rPr lang="en-US" altLang="zh-CN" sz="2000" b="1" dirty="0">
                <a:solidFill>
                  <a:srgbClr val="21519C"/>
                </a:solidFill>
              </a:rPr>
              <a:t>UPDATE </a:t>
            </a:r>
            <a:r>
              <a:rPr lang="en-US" altLang="zh-CN" sz="2000" b="1" dirty="0" smtClean="0">
                <a:solidFill>
                  <a:srgbClr val="21519C"/>
                </a:solidFill>
              </a:rPr>
              <a:t> </a:t>
            </a:r>
            <a:r>
              <a:rPr lang="en-US" altLang="zh-CN" sz="2000" b="1" dirty="0" err="1" smtClean="0">
                <a:solidFill>
                  <a:srgbClr val="21519C"/>
                </a:solidFill>
              </a:rPr>
              <a:t>table_name</a:t>
            </a:r>
            <a:endParaRPr lang="zh-CN" altLang="zh-CN" sz="2000" b="1" dirty="0">
              <a:solidFill>
                <a:srgbClr val="21519C"/>
              </a:solidFill>
            </a:endParaRPr>
          </a:p>
          <a:p>
            <a:pPr lvl="3"/>
            <a:r>
              <a:rPr lang="en-US" altLang="zh-CN" sz="2000" b="1" dirty="0" err="1" smtClean="0">
                <a:solidFill>
                  <a:srgbClr val="21519C"/>
                </a:solidFill>
              </a:rPr>
              <a:t>SETcol_namel</a:t>
            </a:r>
            <a:r>
              <a:rPr lang="en-US" altLang="zh-CN" sz="2000" b="1" dirty="0" smtClean="0">
                <a:solidFill>
                  <a:srgbClr val="21519C"/>
                </a:solidFill>
              </a:rPr>
              <a:t> = valuel,col_name2=value2</a:t>
            </a:r>
            <a:r>
              <a:rPr lang="en-US" altLang="zh-CN" sz="2000" b="1" dirty="0">
                <a:solidFill>
                  <a:srgbClr val="21519C"/>
                </a:solidFill>
              </a:rPr>
              <a:t>,...,col_nameN=</a:t>
            </a:r>
            <a:r>
              <a:rPr lang="en-US" altLang="zh-CN" sz="2000" b="1" dirty="0" err="1">
                <a:solidFill>
                  <a:srgbClr val="21519C"/>
                </a:solidFill>
              </a:rPr>
              <a:t>valueN</a:t>
            </a:r>
            <a:endParaRPr lang="zh-CN" altLang="zh-CN" sz="2000" b="1" dirty="0">
              <a:solidFill>
                <a:srgbClr val="21519C"/>
              </a:solidFill>
            </a:endParaRPr>
          </a:p>
          <a:p>
            <a:pPr lvl="3"/>
            <a:r>
              <a:rPr lang="en-US" altLang="zh-CN" sz="2000" b="1" dirty="0">
                <a:solidFill>
                  <a:srgbClr val="21519C"/>
                </a:solidFill>
              </a:rPr>
              <a:t>WHERE (condition</a:t>
            </a:r>
            <a:r>
              <a:rPr lang="en-US" altLang="zh-CN" sz="2000" b="1" dirty="0" smtClean="0">
                <a:solidFill>
                  <a:srgbClr val="21519C"/>
                </a:solidFill>
              </a:rPr>
              <a:t>);</a:t>
            </a:r>
          </a:p>
          <a:p>
            <a:pPr marL="0" indent="0">
              <a:lnSpc>
                <a:spcPct val="150000"/>
              </a:lnSpc>
              <a:spcBef>
                <a:spcPts val="200"/>
              </a:spcBef>
              <a:spcAft>
                <a:spcPts val="65"/>
              </a:spcAft>
            </a:pPr>
            <a:r>
              <a:rPr lang="zh-CN" altLang="zh-CN" b="1" dirty="0" smtClean="0">
                <a:solidFill>
                  <a:schemeClr val="accent6"/>
                </a:solidFill>
                <a:latin typeface="微软雅黑" panose="020B0503020204020204" pitchFamily="34" charset="-122"/>
                <a:ea typeface="微软雅黑" panose="020B0503020204020204" pitchFamily="34" charset="-122"/>
              </a:rPr>
              <a:t>其中</a:t>
            </a:r>
            <a:r>
              <a:rPr lang="en-US" altLang="zh-CN" b="1" dirty="0" smtClean="0">
                <a:solidFill>
                  <a:schemeClr val="accent6"/>
                </a:solidFill>
                <a:latin typeface="微软雅黑" panose="020B0503020204020204" pitchFamily="34" charset="-122"/>
                <a:ea typeface="微软雅黑" panose="020B0503020204020204" pitchFamily="34" charset="-122"/>
              </a:rPr>
              <a:t>: </a:t>
            </a:r>
          </a:p>
          <a:p>
            <a:pPr lvl="2">
              <a:spcBef>
                <a:spcPts val="200"/>
              </a:spcBef>
              <a:spcAft>
                <a:spcPts val="65"/>
              </a:spcAft>
              <a:buFont typeface="Wingdings" pitchFamily="2" charset="2"/>
              <a:buChar char="Ø"/>
            </a:pPr>
            <a:r>
              <a:rPr lang="en-US" altLang="zh-CN" sz="1600" dirty="0" err="1" smtClean="0">
                <a:solidFill>
                  <a:schemeClr val="tx1">
                    <a:lumMod val="65000"/>
                    <a:lumOff val="35000"/>
                  </a:schemeClr>
                </a:solidFill>
                <a:latin typeface="微软雅黑" panose="020B0503020204020204" pitchFamily="34" charset="-122"/>
                <a:ea typeface="微软雅黑" panose="020B0503020204020204" pitchFamily="34" charset="-122"/>
              </a:rPr>
              <a:t>table_name</a:t>
            </a:r>
            <a:r>
              <a:rPr lang="zh-CN" altLang="zh-CN" sz="1600" dirty="0">
                <a:solidFill>
                  <a:schemeClr val="tx1">
                    <a:lumMod val="65000"/>
                    <a:lumOff val="35000"/>
                  </a:schemeClr>
                </a:solidFill>
                <a:latin typeface="微软雅黑" panose="020B0503020204020204" pitchFamily="34" charset="-122"/>
                <a:ea typeface="微软雅黑" panose="020B0503020204020204" pitchFamily="34" charset="-122"/>
              </a:rPr>
              <a:t>为表名</a:t>
            </a:r>
            <a:r>
              <a:rPr lang="zh-CN" altLang="zh-CN" sz="1600" dirty="0" smtClean="0">
                <a:solidFill>
                  <a:schemeClr val="tx1">
                    <a:lumMod val="65000"/>
                    <a:lumOff val="35000"/>
                  </a:schemeClr>
                </a:solidFill>
                <a:latin typeface="微软雅黑" panose="020B0503020204020204" pitchFamily="34" charset="-122"/>
                <a:ea typeface="微软雅黑" panose="020B0503020204020204" pitchFamily="34" charset="-122"/>
              </a:rPr>
              <a:t>；</a:t>
            </a:r>
            <a:endParaRPr lang="en-US" altLang="zh-CN" sz="1600" dirty="0" smtClean="0">
              <a:solidFill>
                <a:schemeClr val="tx1">
                  <a:lumMod val="65000"/>
                  <a:lumOff val="35000"/>
                </a:schemeClr>
              </a:solidFill>
              <a:latin typeface="微软雅黑" panose="020B0503020204020204" pitchFamily="34" charset="-122"/>
              <a:ea typeface="微软雅黑" panose="020B0503020204020204" pitchFamily="34" charset="-122"/>
            </a:endParaRPr>
          </a:p>
          <a:p>
            <a:pPr lvl="2">
              <a:spcBef>
                <a:spcPts val="200"/>
              </a:spcBef>
              <a:spcAft>
                <a:spcPts val="65"/>
              </a:spcAft>
              <a:buFont typeface="Wingdings" pitchFamily="2" charset="2"/>
              <a:buChar char="Ø"/>
            </a:pPr>
            <a:r>
              <a:rPr lang="en-US" altLang="zh-CN" sz="1600" dirty="0" smtClean="0">
                <a:solidFill>
                  <a:schemeClr val="tx1">
                    <a:lumMod val="65000"/>
                    <a:lumOff val="35000"/>
                  </a:schemeClr>
                </a:solidFill>
                <a:latin typeface="微软雅黑" panose="020B0503020204020204" pitchFamily="34" charset="-122"/>
                <a:ea typeface="微软雅黑" panose="020B0503020204020204" pitchFamily="34" charset="-122"/>
              </a:rPr>
              <a:t>col_namel,col_name2</a:t>
            </a:r>
            <a:r>
              <a:rPr lang="en-US" altLang="zh-CN" sz="1600" dirty="0">
                <a:solidFill>
                  <a:schemeClr val="tx1">
                    <a:lumMod val="65000"/>
                    <a:lumOff val="35000"/>
                  </a:schemeClr>
                </a:solidFill>
                <a:latin typeface="微软雅黑" panose="020B0503020204020204" pitchFamily="34" charset="-122"/>
                <a:ea typeface="微软雅黑" panose="020B0503020204020204" pitchFamily="34" charset="-122"/>
              </a:rPr>
              <a:t>,...,</a:t>
            </a:r>
            <a:r>
              <a:rPr lang="en-US" altLang="zh-CN" sz="1600" dirty="0" err="1">
                <a:solidFill>
                  <a:schemeClr val="tx1">
                    <a:lumMod val="65000"/>
                    <a:lumOff val="35000"/>
                  </a:schemeClr>
                </a:solidFill>
                <a:latin typeface="微软雅黑" panose="020B0503020204020204" pitchFamily="34" charset="-122"/>
                <a:ea typeface="微软雅黑" panose="020B0503020204020204" pitchFamily="34" charset="-122"/>
              </a:rPr>
              <a:t>col_nameN</a:t>
            </a:r>
            <a:r>
              <a:rPr lang="zh-CN" altLang="zh-CN" sz="1600" dirty="0">
                <a:solidFill>
                  <a:schemeClr val="tx1">
                    <a:lumMod val="65000"/>
                    <a:lumOff val="35000"/>
                  </a:schemeClr>
                </a:solidFill>
                <a:latin typeface="微软雅黑" panose="020B0503020204020204" pitchFamily="34" charset="-122"/>
                <a:ea typeface="微软雅黑" panose="020B0503020204020204" pitchFamily="34" charset="-122"/>
              </a:rPr>
              <a:t>为指定更新的字段的名称</a:t>
            </a:r>
            <a:r>
              <a:rPr lang="zh-CN" altLang="zh-CN" sz="1600" dirty="0" smtClean="0">
                <a:solidFill>
                  <a:schemeClr val="tx1">
                    <a:lumMod val="65000"/>
                    <a:lumOff val="35000"/>
                  </a:schemeClr>
                </a:solidFill>
                <a:latin typeface="微软雅黑" panose="020B0503020204020204" pitchFamily="34" charset="-122"/>
                <a:ea typeface="微软雅黑" panose="020B0503020204020204" pitchFamily="34" charset="-122"/>
              </a:rPr>
              <a:t>；</a:t>
            </a:r>
            <a:endParaRPr lang="en-US" altLang="zh-CN" sz="1600" dirty="0" smtClean="0">
              <a:solidFill>
                <a:schemeClr val="tx1">
                  <a:lumMod val="65000"/>
                  <a:lumOff val="35000"/>
                </a:schemeClr>
              </a:solidFill>
              <a:latin typeface="微软雅黑" panose="020B0503020204020204" pitchFamily="34" charset="-122"/>
              <a:ea typeface="微软雅黑" panose="020B0503020204020204" pitchFamily="34" charset="-122"/>
            </a:endParaRPr>
          </a:p>
          <a:p>
            <a:pPr lvl="2">
              <a:spcBef>
                <a:spcPts val="200"/>
              </a:spcBef>
              <a:spcAft>
                <a:spcPts val="65"/>
              </a:spcAft>
              <a:buFont typeface="Wingdings" pitchFamily="2" charset="2"/>
              <a:buChar char="Ø"/>
            </a:pPr>
            <a:r>
              <a:rPr lang="en-US" altLang="zh-CN" sz="1600" dirty="0" smtClean="0">
                <a:solidFill>
                  <a:schemeClr val="tx1">
                    <a:lumMod val="65000"/>
                    <a:lumOff val="35000"/>
                  </a:schemeClr>
                </a:solidFill>
                <a:latin typeface="微软雅黑" panose="020B0503020204020204" pitchFamily="34" charset="-122"/>
                <a:ea typeface="微软雅黑" panose="020B0503020204020204" pitchFamily="34" charset="-122"/>
              </a:rPr>
              <a:t>value1,value2</a:t>
            </a:r>
            <a:r>
              <a:rPr lang="zh-CN" altLang="zh-CN" sz="1600" dirty="0">
                <a:solidFill>
                  <a:schemeClr val="tx1">
                    <a:lumMod val="65000"/>
                    <a:lumOff val="35000"/>
                  </a:schemeClr>
                </a:solidFill>
                <a:latin typeface="微软雅黑" panose="020B0503020204020204" pitchFamily="34" charset="-122"/>
                <a:ea typeface="微软雅黑" panose="020B0503020204020204" pitchFamily="34" charset="-122"/>
              </a:rPr>
              <a:t>，</a:t>
            </a:r>
            <a:r>
              <a:rPr lang="en-US" altLang="zh-CN" sz="1600" dirty="0">
                <a:solidFill>
                  <a:schemeClr val="tx1">
                    <a:lumMod val="65000"/>
                    <a:lumOff val="35000"/>
                  </a:schemeClr>
                </a:solidFill>
                <a:latin typeface="微软雅黑" panose="020B0503020204020204" pitchFamily="34" charset="-122"/>
                <a:ea typeface="微软雅黑" panose="020B0503020204020204" pitchFamily="34" charset="-122"/>
              </a:rPr>
              <a:t>...... </a:t>
            </a:r>
            <a:r>
              <a:rPr lang="en-US" altLang="zh-CN" sz="1600" dirty="0" err="1">
                <a:solidFill>
                  <a:schemeClr val="tx1">
                    <a:lumMod val="65000"/>
                    <a:lumOff val="35000"/>
                  </a:schemeClr>
                </a:solidFill>
                <a:latin typeface="微软雅黑" panose="020B0503020204020204" pitchFamily="34" charset="-122"/>
                <a:ea typeface="微软雅黑" panose="020B0503020204020204" pitchFamily="34" charset="-122"/>
              </a:rPr>
              <a:t>valueN</a:t>
            </a:r>
            <a:r>
              <a:rPr lang="zh-CN" altLang="zh-CN" sz="1600" dirty="0">
                <a:solidFill>
                  <a:schemeClr val="tx1">
                    <a:lumMod val="65000"/>
                    <a:lumOff val="35000"/>
                  </a:schemeClr>
                </a:solidFill>
                <a:latin typeface="微软雅黑" panose="020B0503020204020204" pitchFamily="34" charset="-122"/>
                <a:ea typeface="微软雅黑" panose="020B0503020204020204" pitchFamily="34" charset="-122"/>
              </a:rPr>
              <a:t>为相对应的指定字段的更新值</a:t>
            </a:r>
            <a:r>
              <a:rPr lang="zh-CN" altLang="zh-CN" sz="1600" dirty="0" smtClean="0">
                <a:solidFill>
                  <a:schemeClr val="tx1">
                    <a:lumMod val="65000"/>
                    <a:lumOff val="35000"/>
                  </a:schemeClr>
                </a:solidFill>
                <a:latin typeface="微软雅黑" panose="020B0503020204020204" pitchFamily="34" charset="-122"/>
                <a:ea typeface="微软雅黑" panose="020B0503020204020204" pitchFamily="34" charset="-122"/>
              </a:rPr>
              <a:t>；</a:t>
            </a:r>
            <a:endParaRPr lang="en-US" altLang="zh-CN" sz="1600" dirty="0" smtClean="0">
              <a:solidFill>
                <a:schemeClr val="tx1">
                  <a:lumMod val="65000"/>
                  <a:lumOff val="35000"/>
                </a:schemeClr>
              </a:solidFill>
              <a:latin typeface="微软雅黑" panose="020B0503020204020204" pitchFamily="34" charset="-122"/>
              <a:ea typeface="微软雅黑" panose="020B0503020204020204" pitchFamily="34" charset="-122"/>
            </a:endParaRPr>
          </a:p>
          <a:p>
            <a:pPr lvl="2">
              <a:spcBef>
                <a:spcPts val="200"/>
              </a:spcBef>
              <a:spcAft>
                <a:spcPts val="65"/>
              </a:spcAft>
              <a:buFont typeface="Wingdings" pitchFamily="2" charset="2"/>
              <a:buChar char="Ø"/>
            </a:pPr>
            <a:r>
              <a:rPr lang="en-US" altLang="zh-CN" sz="1600" dirty="0" smtClean="0">
                <a:solidFill>
                  <a:schemeClr val="tx1">
                    <a:lumMod val="65000"/>
                    <a:lumOff val="35000"/>
                  </a:schemeClr>
                </a:solidFill>
                <a:latin typeface="微软雅黑" panose="020B0503020204020204" pitchFamily="34" charset="-122"/>
                <a:ea typeface="微软雅黑" panose="020B0503020204020204" pitchFamily="34" charset="-122"/>
              </a:rPr>
              <a:t>condition</a:t>
            </a:r>
            <a:r>
              <a:rPr lang="zh-CN" altLang="zh-CN" sz="1600" dirty="0">
                <a:solidFill>
                  <a:schemeClr val="tx1">
                    <a:lumMod val="65000"/>
                    <a:lumOff val="35000"/>
                  </a:schemeClr>
                </a:solidFill>
                <a:latin typeface="微软雅黑" panose="020B0503020204020204" pitchFamily="34" charset="-122"/>
                <a:ea typeface="微软雅黑" panose="020B0503020204020204" pitchFamily="34" charset="-122"/>
              </a:rPr>
              <a:t>指定更新的记录需要满足的条件</a:t>
            </a:r>
            <a:r>
              <a:rPr lang="zh-CN" altLang="zh-CN" sz="1600" dirty="0" smtClean="0">
                <a:solidFill>
                  <a:schemeClr val="tx1">
                    <a:lumMod val="65000"/>
                    <a:lumOff val="35000"/>
                  </a:schemeClr>
                </a:solidFill>
                <a:latin typeface="微软雅黑" panose="020B0503020204020204" pitchFamily="34" charset="-122"/>
                <a:ea typeface="微软雅黑" panose="020B0503020204020204" pitchFamily="34" charset="-122"/>
              </a:rPr>
              <a:t>。</a:t>
            </a:r>
            <a:endParaRPr lang="en-US" altLang="zh-CN" sz="1600" dirty="0" smtClean="0">
              <a:solidFill>
                <a:schemeClr val="tx1">
                  <a:lumMod val="65000"/>
                  <a:lumOff val="35000"/>
                </a:schemeClr>
              </a:solidFill>
              <a:latin typeface="微软雅黑" panose="020B0503020204020204" pitchFamily="34" charset="-122"/>
              <a:ea typeface="微软雅黑" panose="020B0503020204020204" pitchFamily="34" charset="-122"/>
            </a:endParaRPr>
          </a:p>
          <a:p>
            <a:pPr lvl="2">
              <a:spcBef>
                <a:spcPts val="200"/>
              </a:spcBef>
              <a:spcAft>
                <a:spcPts val="65"/>
              </a:spcAft>
              <a:buFont typeface="Wingdings" pitchFamily="2" charset="2"/>
              <a:buChar char="Ø"/>
            </a:pPr>
            <a:r>
              <a:rPr lang="zh-CN" altLang="zh-CN" sz="1600" dirty="0" smtClean="0">
                <a:solidFill>
                  <a:schemeClr val="tx1">
                    <a:lumMod val="65000"/>
                    <a:lumOff val="35000"/>
                  </a:schemeClr>
                </a:solidFill>
                <a:latin typeface="微软雅黑" panose="020B0503020204020204" pitchFamily="34" charset="-122"/>
                <a:ea typeface="微软雅黑" panose="020B0503020204020204" pitchFamily="34" charset="-122"/>
              </a:rPr>
              <a:t>更新</a:t>
            </a:r>
            <a:r>
              <a:rPr lang="zh-CN" altLang="zh-CN" sz="1600" dirty="0">
                <a:solidFill>
                  <a:schemeClr val="tx1">
                    <a:lumMod val="65000"/>
                    <a:lumOff val="35000"/>
                  </a:schemeClr>
                </a:solidFill>
                <a:latin typeface="微软雅黑" panose="020B0503020204020204" pitchFamily="34" charset="-122"/>
                <a:ea typeface="微软雅黑" panose="020B0503020204020204" pitchFamily="34" charset="-122"/>
              </a:rPr>
              <a:t>多个列时，每个“列</a:t>
            </a:r>
            <a:r>
              <a:rPr lang="en-US" altLang="zh-CN" sz="160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zh-CN" sz="1600" dirty="0">
                <a:solidFill>
                  <a:schemeClr val="tx1">
                    <a:lumMod val="65000"/>
                    <a:lumOff val="35000"/>
                  </a:schemeClr>
                </a:solidFill>
                <a:latin typeface="微软雅黑" panose="020B0503020204020204" pitchFamily="34" charset="-122"/>
                <a:ea typeface="微软雅黑" panose="020B0503020204020204" pitchFamily="34" charset="-122"/>
              </a:rPr>
              <a:t>值”对之间用逗号隔开，最后一列之后不需要逗号</a:t>
            </a:r>
            <a:r>
              <a:rPr lang="zh-CN" altLang="zh-CN" sz="1600" dirty="0" smtClean="0">
                <a:solidFill>
                  <a:schemeClr val="tx1">
                    <a:lumMod val="65000"/>
                    <a:lumOff val="35000"/>
                  </a:schemeClr>
                </a:solidFill>
                <a:latin typeface="微软雅黑" panose="020B0503020204020204" pitchFamily="34" charset="-122"/>
                <a:ea typeface="微软雅黑" panose="020B0503020204020204" pitchFamily="34" charset="-122"/>
              </a:rPr>
              <a:t>。</a:t>
            </a:r>
            <a:endParaRPr lang="zh-CN" altLang="zh-CN" sz="16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330700600"/>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9"/>
          <p:cNvGrpSpPr/>
          <p:nvPr/>
        </p:nvGrpSpPr>
        <p:grpSpPr>
          <a:xfrm>
            <a:off x="433893" y="292299"/>
            <a:ext cx="726846" cy="726846"/>
            <a:chOff x="1965186" y="1419622"/>
            <a:chExt cx="302558" cy="314067"/>
          </a:xfrm>
        </p:grpSpPr>
        <p:sp>
          <p:nvSpPr>
            <p:cNvPr id="5" name="矩形 4"/>
            <p:cNvSpPr/>
            <p:nvPr userDrawn="1"/>
          </p:nvSpPr>
          <p:spPr>
            <a:xfrm>
              <a:off x="1965186" y="1419622"/>
              <a:ext cx="252000" cy="252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userDrawn="1"/>
          </p:nvSpPr>
          <p:spPr>
            <a:xfrm>
              <a:off x="2087744" y="1553689"/>
              <a:ext cx="180000" cy="180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矩形 6"/>
          <p:cNvSpPr/>
          <p:nvPr/>
        </p:nvSpPr>
        <p:spPr>
          <a:xfrm>
            <a:off x="1333708" y="310183"/>
            <a:ext cx="6635150" cy="584775"/>
          </a:xfrm>
          <a:prstGeom prst="rect">
            <a:avLst/>
          </a:prstGeom>
        </p:spPr>
        <p:txBody>
          <a:bodyPr wrap="none">
            <a:spAutoFit/>
          </a:bodyPr>
          <a:lstStyle/>
          <a:p>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子任务</a:t>
            </a:r>
            <a:r>
              <a:rPr lang="en-US"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4.2.2 </a:t>
            </a:r>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使用</a:t>
            </a:r>
            <a:r>
              <a:rPr lang="en-US"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SQL</a:t>
            </a:r>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语句修改记录</a:t>
            </a:r>
          </a:p>
        </p:txBody>
      </p:sp>
      <p:sp>
        <p:nvSpPr>
          <p:cNvPr id="10" name="五边形 9"/>
          <p:cNvSpPr/>
          <p:nvPr/>
        </p:nvSpPr>
        <p:spPr>
          <a:xfrm>
            <a:off x="1160740" y="1348316"/>
            <a:ext cx="1878012" cy="436849"/>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2" name="TextBox 13"/>
          <p:cNvSpPr>
            <a:spLocks noChangeArrowheads="1"/>
          </p:cNvSpPr>
          <p:nvPr/>
        </p:nvSpPr>
        <p:spPr bwMode="auto">
          <a:xfrm>
            <a:off x="1160739" y="1367518"/>
            <a:ext cx="158772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任务实现</a:t>
            </a:r>
            <a:endParaRPr 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3" name="矩形 4"/>
          <p:cNvSpPr>
            <a:spLocks noChangeArrowheads="1"/>
          </p:cNvSpPr>
          <p:nvPr/>
        </p:nvSpPr>
        <p:spPr bwMode="auto">
          <a:xfrm>
            <a:off x="1333708" y="2027379"/>
            <a:ext cx="10296883" cy="25771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285750" indent="-285750">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a:lnSpc>
                <a:spcPct val="200000"/>
              </a:lnSpc>
              <a:spcBef>
                <a:spcPts val="200"/>
              </a:spcBef>
              <a:spcAft>
                <a:spcPts val="65"/>
              </a:spcAft>
            </a:pPr>
            <a:r>
              <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rPr>
              <a:t>1.</a:t>
            </a:r>
            <a:r>
              <a:rPr lang="zh-CN" altLang="zh-CN" sz="2000" dirty="0">
                <a:solidFill>
                  <a:schemeClr val="tx1">
                    <a:lumMod val="65000"/>
                    <a:lumOff val="35000"/>
                  </a:schemeClr>
                </a:solidFill>
                <a:latin typeface="微软雅黑" panose="020B0503020204020204" pitchFamily="34" charset="-122"/>
                <a:ea typeface="微软雅黑" panose="020B0503020204020204" pitchFamily="34" charset="-122"/>
              </a:rPr>
              <a:t>将学号为“</a:t>
            </a:r>
            <a:r>
              <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rPr>
              <a:t>121002”</a:t>
            </a:r>
            <a:r>
              <a:rPr lang="zh-CN" altLang="zh-CN" sz="2000" dirty="0">
                <a:solidFill>
                  <a:schemeClr val="tx1">
                    <a:lumMod val="65000"/>
                    <a:lumOff val="35000"/>
                  </a:schemeClr>
                </a:solidFill>
                <a:latin typeface="微软雅黑" panose="020B0503020204020204" pitchFamily="34" charset="-122"/>
                <a:ea typeface="微软雅黑" panose="020B0503020204020204" pitchFamily="34" charset="-122"/>
              </a:rPr>
              <a:t>的学生姓名修改为“刘刚</a:t>
            </a:r>
            <a:r>
              <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zh-CN" sz="2000" dirty="0">
                <a:solidFill>
                  <a:schemeClr val="tx1">
                    <a:lumMod val="65000"/>
                    <a:lumOff val="35000"/>
                  </a:schemeClr>
                </a:solidFill>
                <a:latin typeface="微软雅黑" panose="020B0503020204020204" pitchFamily="34" charset="-122"/>
                <a:ea typeface="微软雅黑" panose="020B0503020204020204" pitchFamily="34" charset="-122"/>
              </a:rPr>
              <a:t>。</a:t>
            </a:r>
          </a:p>
          <a:p>
            <a:pPr marL="0" algn="ctr">
              <a:lnSpc>
                <a:spcPct val="200000"/>
              </a:lnSpc>
              <a:spcBef>
                <a:spcPts val="200"/>
              </a:spcBef>
              <a:spcAft>
                <a:spcPts val="65"/>
              </a:spcAft>
            </a:pPr>
            <a:r>
              <a:rPr lang="en-US" altLang="zh-CN" sz="2000" dirty="0">
                <a:solidFill>
                  <a:schemeClr val="accent4"/>
                </a:solidFill>
                <a:latin typeface="微软雅黑" panose="020B0503020204020204" pitchFamily="34" charset="-122"/>
                <a:ea typeface="微软雅黑" panose="020B0503020204020204" pitchFamily="34" charset="-122"/>
              </a:rPr>
              <a:t>UPDATE students  SET  </a:t>
            </a:r>
            <a:r>
              <a:rPr lang="en-US" altLang="zh-CN" sz="2000" dirty="0" err="1">
                <a:solidFill>
                  <a:schemeClr val="accent4"/>
                </a:solidFill>
                <a:latin typeface="微软雅黑" panose="020B0503020204020204" pitchFamily="34" charset="-122"/>
                <a:ea typeface="微软雅黑" panose="020B0503020204020204" pitchFamily="34" charset="-122"/>
              </a:rPr>
              <a:t>s_name</a:t>
            </a:r>
            <a:r>
              <a:rPr lang="en-US" altLang="zh-CN" sz="2000" dirty="0">
                <a:solidFill>
                  <a:schemeClr val="accent4"/>
                </a:solidFill>
                <a:latin typeface="微软雅黑" panose="020B0503020204020204" pitchFamily="34" charset="-122"/>
                <a:ea typeface="微软雅黑" panose="020B0503020204020204" pitchFamily="34" charset="-122"/>
              </a:rPr>
              <a:t>='</a:t>
            </a:r>
            <a:r>
              <a:rPr lang="zh-CN" altLang="zh-CN" sz="2000" dirty="0">
                <a:solidFill>
                  <a:schemeClr val="accent4"/>
                </a:solidFill>
                <a:latin typeface="微软雅黑" panose="020B0503020204020204" pitchFamily="34" charset="-122"/>
                <a:ea typeface="微软雅黑" panose="020B0503020204020204" pitchFamily="34" charset="-122"/>
              </a:rPr>
              <a:t>刘刚</a:t>
            </a:r>
            <a:r>
              <a:rPr lang="en-US" altLang="zh-CN" sz="2000" dirty="0">
                <a:solidFill>
                  <a:schemeClr val="accent4"/>
                </a:solidFill>
                <a:latin typeface="微软雅黑" panose="020B0503020204020204" pitchFamily="34" charset="-122"/>
                <a:ea typeface="微软雅黑" panose="020B0503020204020204" pitchFamily="34" charset="-122"/>
              </a:rPr>
              <a:t>'  WHERE  </a:t>
            </a:r>
            <a:r>
              <a:rPr lang="en-US" altLang="zh-CN" sz="2000" dirty="0" err="1">
                <a:solidFill>
                  <a:schemeClr val="accent4"/>
                </a:solidFill>
                <a:latin typeface="微软雅黑" panose="020B0503020204020204" pitchFamily="34" charset="-122"/>
                <a:ea typeface="微软雅黑" panose="020B0503020204020204" pitchFamily="34" charset="-122"/>
              </a:rPr>
              <a:t>s_no</a:t>
            </a:r>
            <a:r>
              <a:rPr lang="en-US" altLang="zh-CN" sz="2000" dirty="0">
                <a:solidFill>
                  <a:schemeClr val="accent4"/>
                </a:solidFill>
                <a:latin typeface="微软雅黑" panose="020B0503020204020204" pitchFamily="34" charset="-122"/>
                <a:ea typeface="微软雅黑" panose="020B0503020204020204" pitchFamily="34" charset="-122"/>
              </a:rPr>
              <a:t>='121002';</a:t>
            </a:r>
            <a:endParaRPr lang="zh-CN" altLang="zh-CN" sz="2000" dirty="0">
              <a:solidFill>
                <a:schemeClr val="accent4"/>
              </a:solidFill>
              <a:latin typeface="微软雅黑" panose="020B0503020204020204" pitchFamily="34" charset="-122"/>
              <a:ea typeface="微软雅黑" panose="020B0503020204020204" pitchFamily="34" charset="-122"/>
            </a:endParaRPr>
          </a:p>
          <a:p>
            <a:pPr marL="0">
              <a:lnSpc>
                <a:spcPct val="200000"/>
              </a:lnSpc>
              <a:spcBef>
                <a:spcPts val="200"/>
              </a:spcBef>
              <a:spcAft>
                <a:spcPts val="65"/>
              </a:spcAft>
            </a:pPr>
            <a:r>
              <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rPr>
              <a:t>2.</a:t>
            </a:r>
            <a:r>
              <a:rPr lang="zh-CN" altLang="zh-CN" sz="2000" dirty="0">
                <a:solidFill>
                  <a:schemeClr val="tx1">
                    <a:lumMod val="65000"/>
                    <a:lumOff val="35000"/>
                  </a:schemeClr>
                </a:solidFill>
                <a:latin typeface="微软雅黑" panose="020B0503020204020204" pitchFamily="34" charset="-122"/>
                <a:ea typeface="微软雅黑" panose="020B0503020204020204" pitchFamily="34" charset="-122"/>
              </a:rPr>
              <a:t>将“</a:t>
            </a:r>
            <a:r>
              <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rPr>
              <a:t>121001”</a:t>
            </a:r>
            <a:r>
              <a:rPr lang="zh-CN" altLang="zh-CN" sz="2000" dirty="0">
                <a:solidFill>
                  <a:schemeClr val="tx1">
                    <a:lumMod val="65000"/>
                    <a:lumOff val="35000"/>
                  </a:schemeClr>
                </a:solidFill>
                <a:latin typeface="微软雅黑" panose="020B0503020204020204" pitchFamily="34" charset="-122"/>
                <a:ea typeface="微软雅黑" panose="020B0503020204020204" pitchFamily="34" charset="-122"/>
              </a:rPr>
              <a:t>号学生的“</a:t>
            </a:r>
            <a:r>
              <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rPr>
              <a:t>A002</a:t>
            </a:r>
            <a:r>
              <a:rPr lang="zh-CN" altLang="zh-CN" sz="2000" dirty="0">
                <a:solidFill>
                  <a:schemeClr val="tx1">
                    <a:lumMod val="65000"/>
                    <a:lumOff val="35000"/>
                  </a:schemeClr>
                </a:solidFill>
                <a:latin typeface="微软雅黑" panose="020B0503020204020204" pitchFamily="34" charset="-122"/>
                <a:ea typeface="微软雅黑" panose="020B0503020204020204" pitchFamily="34" charset="-122"/>
              </a:rPr>
              <a:t>”号课程的成绩修改为</a:t>
            </a:r>
            <a:r>
              <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rPr>
              <a:t>92</a:t>
            </a:r>
            <a:r>
              <a:rPr lang="zh-CN" altLang="zh-CN" sz="2000" dirty="0">
                <a:solidFill>
                  <a:schemeClr val="tx1">
                    <a:lumMod val="65000"/>
                    <a:lumOff val="35000"/>
                  </a:schemeClr>
                </a:solidFill>
                <a:latin typeface="微软雅黑" panose="020B0503020204020204" pitchFamily="34" charset="-122"/>
                <a:ea typeface="微软雅黑" panose="020B0503020204020204" pitchFamily="34" charset="-122"/>
              </a:rPr>
              <a:t>分。</a:t>
            </a:r>
          </a:p>
          <a:p>
            <a:pPr marL="0" algn="ctr">
              <a:lnSpc>
                <a:spcPct val="200000"/>
              </a:lnSpc>
              <a:spcBef>
                <a:spcPts val="200"/>
              </a:spcBef>
              <a:spcAft>
                <a:spcPts val="65"/>
              </a:spcAft>
            </a:pPr>
            <a:r>
              <a:rPr lang="en-US" altLang="zh-CN" sz="2000" dirty="0">
                <a:solidFill>
                  <a:schemeClr val="accent4"/>
                </a:solidFill>
                <a:latin typeface="微软雅黑" panose="020B0503020204020204" pitchFamily="34" charset="-122"/>
                <a:ea typeface="微软雅黑" panose="020B0503020204020204" pitchFamily="34" charset="-122"/>
              </a:rPr>
              <a:t>UPDATE score  SET  report=92 WHERE  </a:t>
            </a:r>
            <a:r>
              <a:rPr lang="en-US" altLang="zh-CN" sz="2000" dirty="0" err="1">
                <a:solidFill>
                  <a:schemeClr val="accent4"/>
                </a:solidFill>
                <a:latin typeface="微软雅黑" panose="020B0503020204020204" pitchFamily="34" charset="-122"/>
                <a:ea typeface="微软雅黑" panose="020B0503020204020204" pitchFamily="34" charset="-122"/>
              </a:rPr>
              <a:t>s_no</a:t>
            </a:r>
            <a:r>
              <a:rPr lang="en-US" altLang="zh-CN" sz="2000" dirty="0">
                <a:solidFill>
                  <a:schemeClr val="accent4"/>
                </a:solidFill>
                <a:latin typeface="微软雅黑" panose="020B0503020204020204" pitchFamily="34" charset="-122"/>
                <a:ea typeface="微软雅黑" panose="020B0503020204020204" pitchFamily="34" charset="-122"/>
              </a:rPr>
              <a:t>='121001' AND </a:t>
            </a:r>
            <a:r>
              <a:rPr lang="en-US" altLang="zh-CN" sz="2000" dirty="0" err="1">
                <a:solidFill>
                  <a:schemeClr val="accent4"/>
                </a:solidFill>
                <a:latin typeface="微软雅黑" panose="020B0503020204020204" pitchFamily="34" charset="-122"/>
                <a:ea typeface="微软雅黑" panose="020B0503020204020204" pitchFamily="34" charset="-122"/>
              </a:rPr>
              <a:t>c_no</a:t>
            </a:r>
            <a:r>
              <a:rPr lang="en-US" altLang="zh-CN" sz="2000" dirty="0">
                <a:solidFill>
                  <a:schemeClr val="accent4"/>
                </a:solidFill>
                <a:latin typeface="微软雅黑" panose="020B0503020204020204" pitchFamily="34" charset="-122"/>
                <a:ea typeface="微软雅黑" panose="020B0503020204020204" pitchFamily="34" charset="-122"/>
              </a:rPr>
              <a:t>='A002';</a:t>
            </a:r>
            <a:endParaRPr lang="zh-CN" altLang="zh-CN" sz="2000" dirty="0">
              <a:solidFill>
                <a:schemeClr val="accent4"/>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57376953"/>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descr="C:\Users\花花\Desktop\360图片编辑.png"/>
          <p:cNvPicPr>
            <a:picLocks noChangeAspect="1" noChangeArrowheads="1"/>
          </p:cNvPicPr>
          <p:nvPr/>
        </p:nvPicPr>
        <p:blipFill rotWithShape="1">
          <a:blip r:embed="rId3">
            <a:extLst>
              <a:ext uri="{28A0092B-C50C-407E-A947-70E740481C1C}">
                <a14:useLocalDpi xmlns:a14="http://schemas.microsoft.com/office/drawing/2010/main" val="0"/>
              </a:ext>
            </a:extLst>
          </a:blip>
          <a:srcRect l="2904" t="19661" r="-2904" b="45933"/>
          <a:stretch/>
        </p:blipFill>
        <p:spPr bwMode="auto">
          <a:xfrm>
            <a:off x="4017158" y="1068822"/>
            <a:ext cx="8174842" cy="1870363"/>
          </a:xfrm>
          <a:prstGeom prst="round2DiagRect">
            <a:avLst>
              <a:gd name="adj1" fmla="val 50000"/>
              <a:gd name="adj2" fmla="val 0"/>
            </a:avLst>
          </a:prstGeom>
          <a:noFill/>
          <a:extLst>
            <a:ext uri="{909E8E84-426E-40DD-AFC4-6F175D3DCCD1}">
              <a14:hiddenFill xmlns:a14="http://schemas.microsoft.com/office/drawing/2010/main">
                <a:solidFill>
                  <a:srgbClr val="FFFFFF"/>
                </a:solidFill>
              </a14:hiddenFill>
            </a:ext>
          </a:extLst>
        </p:spPr>
      </p:pic>
      <p:sp>
        <p:nvSpPr>
          <p:cNvPr id="5" name="矩形 4"/>
          <p:cNvSpPr/>
          <p:nvPr/>
        </p:nvSpPr>
        <p:spPr>
          <a:xfrm>
            <a:off x="0" y="2105891"/>
            <a:ext cx="10501745" cy="2978727"/>
          </a:xfrm>
          <a:custGeom>
            <a:avLst/>
            <a:gdLst>
              <a:gd name="connsiteX0" fmla="*/ 0 w 10501745"/>
              <a:gd name="connsiteY0" fmla="*/ 0 h 2978727"/>
              <a:gd name="connsiteX1" fmla="*/ 10501745 w 10501745"/>
              <a:gd name="connsiteY1" fmla="*/ 0 h 2978727"/>
              <a:gd name="connsiteX2" fmla="*/ 10501745 w 10501745"/>
              <a:gd name="connsiteY2" fmla="*/ 2978727 h 2978727"/>
              <a:gd name="connsiteX3" fmla="*/ 0 w 10501745"/>
              <a:gd name="connsiteY3" fmla="*/ 2978727 h 2978727"/>
              <a:gd name="connsiteX4" fmla="*/ 0 w 10501745"/>
              <a:gd name="connsiteY4" fmla="*/ 0 h 2978727"/>
              <a:gd name="connsiteX0" fmla="*/ 0 w 10501745"/>
              <a:gd name="connsiteY0" fmla="*/ 0 h 2978727"/>
              <a:gd name="connsiteX1" fmla="*/ 10501745 w 10501745"/>
              <a:gd name="connsiteY1" fmla="*/ 0 h 2978727"/>
              <a:gd name="connsiteX2" fmla="*/ 8977745 w 10501745"/>
              <a:gd name="connsiteY2" fmla="*/ 2937163 h 2978727"/>
              <a:gd name="connsiteX3" fmla="*/ 0 w 10501745"/>
              <a:gd name="connsiteY3" fmla="*/ 2978727 h 2978727"/>
              <a:gd name="connsiteX4" fmla="*/ 0 w 10501745"/>
              <a:gd name="connsiteY4" fmla="*/ 0 h 2978727"/>
              <a:gd name="connsiteX0" fmla="*/ 0 w 10501745"/>
              <a:gd name="connsiteY0" fmla="*/ 0 h 2978727"/>
              <a:gd name="connsiteX1" fmla="*/ 10501745 w 10501745"/>
              <a:gd name="connsiteY1" fmla="*/ 0 h 2978727"/>
              <a:gd name="connsiteX2" fmla="*/ 8589818 w 10501745"/>
              <a:gd name="connsiteY2" fmla="*/ 2937163 h 2978727"/>
              <a:gd name="connsiteX3" fmla="*/ 0 w 10501745"/>
              <a:gd name="connsiteY3" fmla="*/ 2978727 h 2978727"/>
              <a:gd name="connsiteX4" fmla="*/ 0 w 10501745"/>
              <a:gd name="connsiteY4" fmla="*/ 0 h 2978727"/>
              <a:gd name="connsiteX0" fmla="*/ 0 w 10501745"/>
              <a:gd name="connsiteY0" fmla="*/ 0 h 2978727"/>
              <a:gd name="connsiteX1" fmla="*/ 10501745 w 10501745"/>
              <a:gd name="connsiteY1" fmla="*/ 0 h 2978727"/>
              <a:gd name="connsiteX2" fmla="*/ 8700654 w 10501745"/>
              <a:gd name="connsiteY2" fmla="*/ 2951018 h 2978727"/>
              <a:gd name="connsiteX3" fmla="*/ 0 w 10501745"/>
              <a:gd name="connsiteY3" fmla="*/ 2978727 h 2978727"/>
              <a:gd name="connsiteX4" fmla="*/ 0 w 10501745"/>
              <a:gd name="connsiteY4" fmla="*/ 0 h 29787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501745" h="2978727">
                <a:moveTo>
                  <a:pt x="0" y="0"/>
                </a:moveTo>
                <a:lnTo>
                  <a:pt x="10501745" y="0"/>
                </a:lnTo>
                <a:lnTo>
                  <a:pt x="8700654" y="2951018"/>
                </a:lnTo>
                <a:lnTo>
                  <a:pt x="0" y="2978727"/>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p:cNvSpPr txBox="1"/>
          <p:nvPr/>
        </p:nvSpPr>
        <p:spPr>
          <a:xfrm>
            <a:off x="9291422" y="4428474"/>
            <a:ext cx="902811" cy="523220"/>
          </a:xfrm>
          <a:prstGeom prst="rect">
            <a:avLst/>
          </a:prstGeom>
          <a:noFill/>
        </p:spPr>
        <p:txBody>
          <a:bodyPr wrap="none" rtlCol="0">
            <a:spAutoFit/>
          </a:bodyPr>
          <a:lstStyle/>
          <a:p>
            <a:r>
              <a:rPr kumimoji="1" lang="zh-CN" altLang="en-US" sz="2800" b="1" dirty="0">
                <a:solidFill>
                  <a:schemeClr val="accent1"/>
                </a:solidFill>
                <a:latin typeface="Microsoft YaHei" charset="-122"/>
                <a:ea typeface="Microsoft YaHei" charset="-122"/>
                <a:cs typeface="Microsoft YaHei" charset="-122"/>
              </a:rPr>
              <a:t>任务</a:t>
            </a:r>
          </a:p>
        </p:txBody>
      </p:sp>
      <p:sp>
        <p:nvSpPr>
          <p:cNvPr id="4" name="文本框 3"/>
          <p:cNvSpPr txBox="1"/>
          <p:nvPr/>
        </p:nvSpPr>
        <p:spPr>
          <a:xfrm>
            <a:off x="10194233" y="3358835"/>
            <a:ext cx="1976823" cy="1862048"/>
          </a:xfrm>
          <a:prstGeom prst="rect">
            <a:avLst/>
          </a:prstGeom>
          <a:noFill/>
        </p:spPr>
        <p:txBody>
          <a:bodyPr wrap="none" rtlCol="0">
            <a:spAutoFit/>
          </a:bodyPr>
          <a:lstStyle/>
          <a:p>
            <a:r>
              <a:rPr kumimoji="1" lang="en-US" altLang="zh-CN" sz="11500" dirty="0" smtClean="0">
                <a:solidFill>
                  <a:schemeClr val="accent1"/>
                </a:solidFill>
                <a:latin typeface="Impact" charset="0"/>
                <a:ea typeface="Impact" charset="0"/>
                <a:cs typeface="Impact" charset="0"/>
              </a:rPr>
              <a:t>4.</a:t>
            </a:r>
            <a:r>
              <a:rPr kumimoji="1" lang="en-US" altLang="zh-CN" sz="11500" dirty="0" smtClean="0">
                <a:solidFill>
                  <a:schemeClr val="accent3"/>
                </a:solidFill>
                <a:latin typeface="Impact" charset="0"/>
                <a:ea typeface="Impact" charset="0"/>
                <a:cs typeface="Impact" charset="0"/>
              </a:rPr>
              <a:t>3</a:t>
            </a:r>
            <a:endParaRPr kumimoji="1" lang="zh-CN" altLang="en-US" sz="11500" dirty="0">
              <a:solidFill>
                <a:schemeClr val="accent3"/>
              </a:solidFill>
              <a:latin typeface="Impact" charset="0"/>
              <a:ea typeface="Impact" charset="0"/>
              <a:cs typeface="Impact" charset="0"/>
            </a:endParaRPr>
          </a:p>
        </p:txBody>
      </p:sp>
      <p:sp>
        <p:nvSpPr>
          <p:cNvPr id="9" name="矩形 40"/>
          <p:cNvSpPr>
            <a:spLocks noChangeArrowheads="1"/>
          </p:cNvSpPr>
          <p:nvPr/>
        </p:nvSpPr>
        <p:spPr bwMode="auto">
          <a:xfrm>
            <a:off x="737331" y="2846346"/>
            <a:ext cx="8072840" cy="8200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lIns="80622" tIns="40311" rIns="80622" bIns="40311">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4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删除数据表中数据记录</a:t>
            </a:r>
            <a:endParaRPr lang="zh-CN" altLang="zh-CN" sz="4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extLst>
      <p:ext uri="{BB962C8B-B14F-4D97-AF65-F5344CB8AC3E}">
        <p14:creationId xmlns:p14="http://schemas.microsoft.com/office/powerpoint/2010/main" val="3126482019"/>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9"/>
          <p:cNvGrpSpPr/>
          <p:nvPr/>
        </p:nvGrpSpPr>
        <p:grpSpPr>
          <a:xfrm>
            <a:off x="433893" y="292299"/>
            <a:ext cx="726846" cy="726846"/>
            <a:chOff x="1965186" y="1419622"/>
            <a:chExt cx="302558" cy="314067"/>
          </a:xfrm>
        </p:grpSpPr>
        <p:sp>
          <p:nvSpPr>
            <p:cNvPr id="5" name="矩形 4"/>
            <p:cNvSpPr/>
            <p:nvPr userDrawn="1"/>
          </p:nvSpPr>
          <p:spPr>
            <a:xfrm>
              <a:off x="1965186" y="1419622"/>
              <a:ext cx="252000" cy="252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userDrawn="1"/>
          </p:nvSpPr>
          <p:spPr>
            <a:xfrm>
              <a:off x="2087744" y="1553689"/>
              <a:ext cx="180000" cy="180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矩形 6"/>
          <p:cNvSpPr/>
          <p:nvPr/>
        </p:nvSpPr>
        <p:spPr>
          <a:xfrm>
            <a:off x="1333708" y="310183"/>
            <a:ext cx="6635150" cy="584775"/>
          </a:xfrm>
          <a:prstGeom prst="rect">
            <a:avLst/>
          </a:prstGeom>
        </p:spPr>
        <p:txBody>
          <a:bodyPr wrap="none">
            <a:spAutoFit/>
          </a:bodyPr>
          <a:lstStyle/>
          <a:p>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子任务</a:t>
            </a:r>
            <a:r>
              <a:rPr lang="en-US"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4.3.1 </a:t>
            </a:r>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使用图形工具删除记录</a:t>
            </a:r>
          </a:p>
        </p:txBody>
      </p:sp>
      <p:sp>
        <p:nvSpPr>
          <p:cNvPr id="10" name="五边形 9"/>
          <p:cNvSpPr/>
          <p:nvPr/>
        </p:nvSpPr>
        <p:spPr>
          <a:xfrm>
            <a:off x="1160740" y="1348316"/>
            <a:ext cx="1878012" cy="436849"/>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2" name="TextBox 13"/>
          <p:cNvSpPr>
            <a:spLocks noChangeArrowheads="1"/>
          </p:cNvSpPr>
          <p:nvPr/>
        </p:nvSpPr>
        <p:spPr bwMode="auto">
          <a:xfrm>
            <a:off x="1160739" y="1367518"/>
            <a:ext cx="158772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任务实现</a:t>
            </a:r>
            <a:endParaRPr 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3" name="矩形 4"/>
          <p:cNvSpPr>
            <a:spLocks noChangeArrowheads="1"/>
          </p:cNvSpPr>
          <p:nvPr/>
        </p:nvSpPr>
        <p:spPr bwMode="auto">
          <a:xfrm>
            <a:off x="1333708" y="2027379"/>
            <a:ext cx="10296883"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285750" indent="-285750">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a:lnSpc>
                <a:spcPct val="150000"/>
              </a:lnSpc>
              <a:spcBef>
                <a:spcPts val="200"/>
              </a:spcBef>
              <a:spcAft>
                <a:spcPts val="65"/>
              </a:spcAft>
            </a:pPr>
            <a:r>
              <a:rPr lang="zh-CN" altLang="zh-CN" sz="2000" dirty="0" smtClean="0">
                <a:solidFill>
                  <a:schemeClr val="tx1">
                    <a:lumMod val="65000"/>
                    <a:lumOff val="35000"/>
                  </a:schemeClr>
                </a:solidFill>
                <a:latin typeface="微软雅黑" panose="020B0503020204020204" pitchFamily="34" charset="-122"/>
                <a:ea typeface="微软雅黑" panose="020B0503020204020204" pitchFamily="34" charset="-122"/>
              </a:rPr>
              <a:t>双击</a:t>
            </a:r>
            <a:r>
              <a:rPr lang="zh-CN" altLang="zh-CN" sz="2000" dirty="0">
                <a:solidFill>
                  <a:schemeClr val="tx1">
                    <a:lumMod val="65000"/>
                    <a:lumOff val="35000"/>
                  </a:schemeClr>
                </a:solidFill>
                <a:latin typeface="微软雅黑" panose="020B0503020204020204" pitchFamily="34" charset="-122"/>
                <a:ea typeface="微软雅黑" panose="020B0503020204020204" pitchFamily="34" charset="-122"/>
              </a:rPr>
              <a:t>指定数据表名打开</a:t>
            </a:r>
            <a:r>
              <a:rPr lang="zh-CN" altLang="zh-CN" sz="2000" dirty="0" smtClean="0">
                <a:solidFill>
                  <a:schemeClr val="tx1">
                    <a:lumMod val="65000"/>
                    <a:lumOff val="35000"/>
                  </a:schemeClr>
                </a:solidFill>
                <a:latin typeface="微软雅黑" panose="020B0503020204020204" pitchFamily="34" charset="-122"/>
                <a:ea typeface="微软雅黑" panose="020B0503020204020204" pitchFamily="34" charset="-122"/>
              </a:rPr>
              <a:t>数据表</a:t>
            </a:r>
            <a:r>
              <a:rPr lang="en-US" altLang="zh-CN" sz="2000" dirty="0" smtClean="0">
                <a:solidFill>
                  <a:schemeClr val="tx1">
                    <a:lumMod val="65000"/>
                    <a:lumOff val="35000"/>
                  </a:schemeClr>
                </a:solidFill>
                <a:latin typeface="微软雅黑" panose="020B0503020204020204" pitchFamily="34" charset="-122"/>
                <a:ea typeface="微软雅黑" panose="020B0503020204020204" pitchFamily="34" charset="-122"/>
                <a:sym typeface="Wingdings" pitchFamily="2" charset="2"/>
              </a:rPr>
              <a:t>             </a:t>
            </a:r>
            <a:r>
              <a:rPr lang="zh-CN" altLang="zh-CN" sz="2000" dirty="0" smtClean="0">
                <a:solidFill>
                  <a:schemeClr val="tx1">
                    <a:lumMod val="65000"/>
                    <a:lumOff val="35000"/>
                  </a:schemeClr>
                </a:solidFill>
                <a:latin typeface="微软雅黑" panose="020B0503020204020204" pitchFamily="34" charset="-122"/>
                <a:ea typeface="微软雅黑" panose="020B0503020204020204" pitchFamily="34" charset="-122"/>
              </a:rPr>
              <a:t>选择</a:t>
            </a:r>
            <a:r>
              <a:rPr lang="zh-CN" altLang="zh-CN" sz="2000" dirty="0">
                <a:solidFill>
                  <a:schemeClr val="tx1">
                    <a:lumMod val="65000"/>
                    <a:lumOff val="35000"/>
                  </a:schemeClr>
                </a:solidFill>
                <a:latin typeface="微软雅黑" panose="020B0503020204020204" pitchFamily="34" charset="-122"/>
                <a:ea typeface="微软雅黑" panose="020B0503020204020204" pitchFamily="34" charset="-122"/>
              </a:rPr>
              <a:t>要删除的记录（可以是多条记录</a:t>
            </a:r>
            <a:r>
              <a:rPr lang="zh-CN" altLang="zh-CN" sz="2000" dirty="0" smtClean="0">
                <a:solidFill>
                  <a:schemeClr val="tx1">
                    <a:lumMod val="65000"/>
                    <a:lumOff val="35000"/>
                  </a:schemeClr>
                </a:solidFill>
                <a:latin typeface="微软雅黑" panose="020B0503020204020204" pitchFamily="34" charset="-122"/>
                <a:ea typeface="微软雅黑" panose="020B0503020204020204" pitchFamily="34" charset="-122"/>
              </a:rPr>
              <a:t>）</a:t>
            </a:r>
            <a:r>
              <a:rPr lang="en-US" altLang="zh-CN" sz="2000" dirty="0" smtClean="0">
                <a:solidFill>
                  <a:schemeClr val="tx1">
                    <a:lumMod val="65000"/>
                    <a:lumOff val="35000"/>
                  </a:schemeClr>
                </a:solidFill>
                <a:latin typeface="微软雅黑" panose="020B0503020204020204" pitchFamily="34" charset="-122"/>
                <a:ea typeface="微软雅黑" panose="020B0503020204020204" pitchFamily="34" charset="-122"/>
              </a:rPr>
              <a:t>   </a:t>
            </a:r>
          </a:p>
          <a:p>
            <a:pPr marL="0">
              <a:lnSpc>
                <a:spcPct val="150000"/>
              </a:lnSpc>
              <a:spcBef>
                <a:spcPts val="200"/>
              </a:spcBef>
              <a:spcAft>
                <a:spcPts val="65"/>
              </a:spcAft>
            </a:pPr>
            <a:r>
              <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rPr>
              <a:t> </a:t>
            </a:r>
            <a:r>
              <a:rPr lang="en-US" altLang="zh-CN" sz="2000" dirty="0" smtClean="0">
                <a:solidFill>
                  <a:schemeClr val="tx1">
                    <a:lumMod val="65000"/>
                    <a:lumOff val="35000"/>
                  </a:schemeClr>
                </a:solidFill>
                <a:latin typeface="微软雅黑" panose="020B0503020204020204" pitchFamily="34" charset="-122"/>
                <a:ea typeface="微软雅黑" panose="020B0503020204020204" pitchFamily="34" charset="-122"/>
              </a:rPr>
              <a:t>               </a:t>
            </a:r>
            <a:r>
              <a:rPr lang="zh-CN" altLang="zh-CN" sz="2000" dirty="0" smtClean="0">
                <a:solidFill>
                  <a:schemeClr val="tx1">
                    <a:lumMod val="65000"/>
                    <a:lumOff val="35000"/>
                  </a:schemeClr>
                </a:solidFill>
                <a:latin typeface="微软雅黑" panose="020B0503020204020204" pitchFamily="34" charset="-122"/>
                <a:ea typeface="微软雅黑" panose="020B0503020204020204" pitchFamily="34" charset="-122"/>
              </a:rPr>
              <a:t>在</a:t>
            </a:r>
            <a:r>
              <a:rPr lang="zh-CN" altLang="zh-CN" sz="2000" dirty="0">
                <a:solidFill>
                  <a:schemeClr val="tx1">
                    <a:lumMod val="65000"/>
                    <a:lumOff val="35000"/>
                  </a:schemeClr>
                </a:solidFill>
                <a:latin typeface="微软雅黑" panose="020B0503020204020204" pitchFamily="34" charset="-122"/>
                <a:ea typeface="微软雅黑" panose="020B0503020204020204" pitchFamily="34" charset="-122"/>
              </a:rPr>
              <a:t>记录</a:t>
            </a:r>
            <a:r>
              <a:rPr lang="zh-CN" altLang="zh-CN" sz="2000" dirty="0" smtClean="0">
                <a:solidFill>
                  <a:schemeClr val="tx1">
                    <a:lumMod val="65000"/>
                    <a:lumOff val="35000"/>
                  </a:schemeClr>
                </a:solidFill>
                <a:latin typeface="微软雅黑" panose="020B0503020204020204" pitchFamily="34" charset="-122"/>
                <a:ea typeface="微软雅黑" panose="020B0503020204020204" pitchFamily="34" charset="-122"/>
              </a:rPr>
              <a:t>上右键单击</a:t>
            </a:r>
            <a:r>
              <a:rPr lang="en-US" altLang="zh-CN" sz="2000" dirty="0" smtClean="0">
                <a:solidFill>
                  <a:schemeClr val="tx1">
                    <a:lumMod val="65000"/>
                    <a:lumOff val="35000"/>
                  </a:schemeClr>
                </a:solidFill>
                <a:latin typeface="微软雅黑" panose="020B0503020204020204" pitchFamily="34" charset="-122"/>
                <a:ea typeface="微软雅黑" panose="020B0503020204020204" pitchFamily="34" charset="-122"/>
              </a:rPr>
              <a:t>                </a:t>
            </a:r>
            <a:r>
              <a:rPr lang="zh-CN" altLang="zh-CN" sz="2000" dirty="0" smtClean="0">
                <a:solidFill>
                  <a:schemeClr val="tx1">
                    <a:lumMod val="65000"/>
                    <a:lumOff val="35000"/>
                  </a:schemeClr>
                </a:solidFill>
                <a:latin typeface="微软雅黑" panose="020B0503020204020204" pitchFamily="34" charset="-122"/>
                <a:ea typeface="微软雅黑" panose="020B0503020204020204" pitchFamily="34" charset="-122"/>
              </a:rPr>
              <a:t>弹</a:t>
            </a:r>
            <a:r>
              <a:rPr lang="zh-CN" altLang="zh-CN" sz="2000" dirty="0">
                <a:solidFill>
                  <a:schemeClr val="tx1">
                    <a:lumMod val="65000"/>
                    <a:lumOff val="35000"/>
                  </a:schemeClr>
                </a:solidFill>
                <a:latin typeface="微软雅黑" panose="020B0503020204020204" pitchFamily="34" charset="-122"/>
                <a:ea typeface="微软雅黑" panose="020B0503020204020204" pitchFamily="34" charset="-122"/>
              </a:rPr>
              <a:t>出的菜单中选择</a:t>
            </a:r>
            <a:r>
              <a:rPr lang="zh-CN" altLang="zh-CN" sz="2000" dirty="0" smtClean="0">
                <a:solidFill>
                  <a:schemeClr val="tx1">
                    <a:lumMod val="65000"/>
                    <a:lumOff val="35000"/>
                  </a:schemeClr>
                </a:solidFill>
                <a:latin typeface="微软雅黑" panose="020B0503020204020204" pitchFamily="34" charset="-122"/>
                <a:ea typeface="微软雅黑" panose="020B0503020204020204" pitchFamily="34" charset="-122"/>
              </a:rPr>
              <a:t>“删除记录”</a:t>
            </a:r>
            <a:r>
              <a:rPr lang="en-US" altLang="zh-CN" sz="2000" dirty="0" smtClean="0">
                <a:solidFill>
                  <a:schemeClr val="tx1">
                    <a:lumMod val="65000"/>
                    <a:lumOff val="35000"/>
                  </a:schemeClr>
                </a:solidFill>
                <a:latin typeface="微软雅黑" panose="020B0503020204020204" pitchFamily="34" charset="-122"/>
                <a:ea typeface="微软雅黑" panose="020B0503020204020204" pitchFamily="34" charset="-122"/>
              </a:rPr>
              <a:t> </a:t>
            </a:r>
            <a:endParaRPr lang="zh-CN" altLang="zh-CN" sz="20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pic>
        <p:nvPicPr>
          <p:cNvPr id="9" name="图片 8" descr="C:\Users\花花\Desktop\修改-图4-15 删除记录.png"/>
          <p:cNvPicPr/>
          <p:nvPr/>
        </p:nvPicPr>
        <p:blipFill>
          <a:blip r:embed="rId3">
            <a:extLst>
              <a:ext uri="{28A0092B-C50C-407E-A947-70E740481C1C}">
                <a14:useLocalDpi xmlns:a14="http://schemas.microsoft.com/office/drawing/2010/main" val="0"/>
              </a:ext>
            </a:extLst>
          </a:blip>
          <a:srcRect/>
          <a:stretch>
            <a:fillRect/>
          </a:stretch>
        </p:blipFill>
        <p:spPr bwMode="auto">
          <a:xfrm>
            <a:off x="4035246" y="3281044"/>
            <a:ext cx="4045308" cy="3183256"/>
          </a:xfrm>
          <a:prstGeom prst="rect">
            <a:avLst/>
          </a:prstGeom>
          <a:noFill/>
          <a:ln>
            <a:noFill/>
          </a:ln>
        </p:spPr>
      </p:pic>
      <p:cxnSp>
        <p:nvCxnSpPr>
          <p:cNvPr id="3" name="直接箭头连接符 2"/>
          <p:cNvCxnSpPr/>
          <p:nvPr/>
        </p:nvCxnSpPr>
        <p:spPr>
          <a:xfrm>
            <a:off x="4816383" y="2303340"/>
            <a:ext cx="797017" cy="0"/>
          </a:xfrm>
          <a:prstGeom prst="straightConnector1">
            <a:avLst/>
          </a:prstGeom>
          <a:ln w="28575">
            <a:tailEnd type="arrow"/>
          </a:ln>
        </p:spPr>
        <p:style>
          <a:lnRef idx="1">
            <a:schemeClr val="accent1"/>
          </a:lnRef>
          <a:fillRef idx="0">
            <a:schemeClr val="accent1"/>
          </a:fillRef>
          <a:effectRef idx="0">
            <a:schemeClr val="accent1"/>
          </a:effectRef>
          <a:fontRef idx="minor">
            <a:schemeClr val="tx1"/>
          </a:fontRef>
        </p:style>
      </p:cxnSp>
      <p:cxnSp>
        <p:nvCxnSpPr>
          <p:cNvPr id="14" name="直接箭头连接符 13"/>
          <p:cNvCxnSpPr/>
          <p:nvPr/>
        </p:nvCxnSpPr>
        <p:spPr>
          <a:xfrm>
            <a:off x="1645629" y="2836740"/>
            <a:ext cx="797017" cy="0"/>
          </a:xfrm>
          <a:prstGeom prst="straightConnector1">
            <a:avLst/>
          </a:prstGeom>
          <a:ln w="28575">
            <a:tailEnd type="arrow"/>
          </a:ln>
        </p:spPr>
        <p:style>
          <a:lnRef idx="1">
            <a:schemeClr val="accent1"/>
          </a:lnRef>
          <a:fillRef idx="0">
            <a:schemeClr val="accent1"/>
          </a:fillRef>
          <a:effectRef idx="0">
            <a:schemeClr val="accent1"/>
          </a:effectRef>
          <a:fontRef idx="minor">
            <a:schemeClr val="tx1"/>
          </a:fontRef>
        </p:style>
      </p:cxnSp>
      <p:cxnSp>
        <p:nvCxnSpPr>
          <p:cNvPr id="15" name="直接箭头连接符 14"/>
          <p:cNvCxnSpPr/>
          <p:nvPr/>
        </p:nvCxnSpPr>
        <p:spPr>
          <a:xfrm>
            <a:off x="4955520" y="2836740"/>
            <a:ext cx="797017" cy="0"/>
          </a:xfrm>
          <a:prstGeom prst="straightConnector1">
            <a:avLst/>
          </a:prstGeom>
          <a:ln w="28575">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5422353"/>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9"/>
          <p:cNvGrpSpPr/>
          <p:nvPr/>
        </p:nvGrpSpPr>
        <p:grpSpPr>
          <a:xfrm>
            <a:off x="433893" y="292299"/>
            <a:ext cx="726846" cy="726846"/>
            <a:chOff x="1965186" y="1419622"/>
            <a:chExt cx="302558" cy="314067"/>
          </a:xfrm>
        </p:grpSpPr>
        <p:sp>
          <p:nvSpPr>
            <p:cNvPr id="5" name="矩形 4"/>
            <p:cNvSpPr/>
            <p:nvPr userDrawn="1"/>
          </p:nvSpPr>
          <p:spPr>
            <a:xfrm>
              <a:off x="1965186" y="1419622"/>
              <a:ext cx="252000" cy="252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userDrawn="1"/>
          </p:nvSpPr>
          <p:spPr>
            <a:xfrm>
              <a:off x="2087744" y="1553689"/>
              <a:ext cx="180000" cy="180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矩形 6"/>
          <p:cNvSpPr/>
          <p:nvPr/>
        </p:nvSpPr>
        <p:spPr>
          <a:xfrm>
            <a:off x="1333708" y="310183"/>
            <a:ext cx="6635150" cy="584775"/>
          </a:xfrm>
          <a:prstGeom prst="rect">
            <a:avLst/>
          </a:prstGeom>
        </p:spPr>
        <p:txBody>
          <a:bodyPr wrap="none">
            <a:spAutoFit/>
          </a:bodyPr>
          <a:lstStyle/>
          <a:p>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子任务</a:t>
            </a:r>
            <a:r>
              <a:rPr lang="en-US"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4.3.2 </a:t>
            </a:r>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使用</a:t>
            </a:r>
            <a:r>
              <a:rPr lang="en-US"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SQL</a:t>
            </a:r>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语句删除记录</a:t>
            </a:r>
          </a:p>
        </p:txBody>
      </p:sp>
      <p:sp>
        <p:nvSpPr>
          <p:cNvPr id="10" name="五边形 9"/>
          <p:cNvSpPr/>
          <p:nvPr/>
        </p:nvSpPr>
        <p:spPr>
          <a:xfrm>
            <a:off x="1160740" y="1348316"/>
            <a:ext cx="1878012" cy="436849"/>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2" name="TextBox 13"/>
          <p:cNvSpPr>
            <a:spLocks noChangeArrowheads="1"/>
          </p:cNvSpPr>
          <p:nvPr/>
        </p:nvSpPr>
        <p:spPr bwMode="auto">
          <a:xfrm>
            <a:off x="1160739" y="1367518"/>
            <a:ext cx="158772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任务描述</a:t>
            </a:r>
            <a:endParaRPr 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3" name="矩形 4"/>
          <p:cNvSpPr>
            <a:spLocks noChangeArrowheads="1"/>
          </p:cNvSpPr>
          <p:nvPr/>
        </p:nvSpPr>
        <p:spPr bwMode="auto">
          <a:xfrm>
            <a:off x="1333708" y="2027379"/>
            <a:ext cx="10296883"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285750" indent="-285750">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a:lnSpc>
                <a:spcPct val="150000"/>
              </a:lnSpc>
              <a:spcBef>
                <a:spcPts val="200"/>
              </a:spcBef>
              <a:spcAft>
                <a:spcPts val="65"/>
              </a:spcAft>
            </a:pPr>
            <a:r>
              <a:rPr lang="en-US" altLang="zh-CN" sz="2000" dirty="0" smtClean="0">
                <a:solidFill>
                  <a:schemeClr val="tx1">
                    <a:lumMod val="65000"/>
                    <a:lumOff val="35000"/>
                  </a:schemeClr>
                </a:solidFill>
                <a:latin typeface="微软雅黑" panose="020B0503020204020204" pitchFamily="34" charset="-122"/>
                <a:ea typeface="微软雅黑" panose="020B0503020204020204" pitchFamily="34" charset="-122"/>
              </a:rPr>
              <a:t>        </a:t>
            </a:r>
            <a:r>
              <a:rPr lang="zh-CN" altLang="zh-CN" sz="2000" dirty="0" smtClean="0">
                <a:solidFill>
                  <a:schemeClr val="tx1">
                    <a:lumMod val="65000"/>
                    <a:lumOff val="35000"/>
                  </a:schemeClr>
                </a:solidFill>
                <a:latin typeface="微软雅黑" panose="020B0503020204020204" pitchFamily="34" charset="-122"/>
                <a:ea typeface="微软雅黑" panose="020B0503020204020204" pitchFamily="34" charset="-122"/>
              </a:rPr>
              <a:t>删除</a:t>
            </a:r>
            <a:r>
              <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rPr>
              <a:t>“132003”</a:t>
            </a:r>
            <a:r>
              <a:rPr lang="zh-CN" altLang="zh-CN" sz="2000" dirty="0">
                <a:solidFill>
                  <a:schemeClr val="tx1">
                    <a:lumMod val="65000"/>
                    <a:lumOff val="35000"/>
                  </a:schemeClr>
                </a:solidFill>
                <a:latin typeface="微软雅黑" panose="020B0503020204020204" pitchFamily="34" charset="-122"/>
                <a:ea typeface="微软雅黑" panose="020B0503020204020204" pitchFamily="34" charset="-122"/>
              </a:rPr>
              <a:t>号学生学习 “</a:t>
            </a:r>
            <a:r>
              <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rPr>
              <a:t>A008“</a:t>
            </a:r>
            <a:r>
              <a:rPr lang="zh-CN" altLang="zh-CN" sz="2000" dirty="0">
                <a:solidFill>
                  <a:schemeClr val="tx1">
                    <a:lumMod val="65000"/>
                    <a:lumOff val="35000"/>
                  </a:schemeClr>
                </a:solidFill>
                <a:latin typeface="微软雅黑" panose="020B0503020204020204" pitchFamily="34" charset="-122"/>
                <a:ea typeface="微软雅黑" panose="020B0503020204020204" pitchFamily="34" charset="-122"/>
              </a:rPr>
              <a:t>号课程的成绩记录。</a:t>
            </a:r>
          </a:p>
        </p:txBody>
      </p:sp>
      <p:sp>
        <p:nvSpPr>
          <p:cNvPr id="11" name="五边形 10"/>
          <p:cNvSpPr/>
          <p:nvPr/>
        </p:nvSpPr>
        <p:spPr>
          <a:xfrm>
            <a:off x="1160739" y="2913434"/>
            <a:ext cx="1878012" cy="436849"/>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4" name="TextBox 13"/>
          <p:cNvSpPr>
            <a:spLocks noChangeArrowheads="1"/>
          </p:cNvSpPr>
          <p:nvPr/>
        </p:nvSpPr>
        <p:spPr bwMode="auto">
          <a:xfrm>
            <a:off x="1160738" y="2932636"/>
            <a:ext cx="158772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知识引入</a:t>
            </a:r>
            <a:endParaRPr 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 name="TextBox 1"/>
          <p:cNvSpPr txBox="1"/>
          <p:nvPr/>
        </p:nvSpPr>
        <p:spPr>
          <a:xfrm>
            <a:off x="1160738" y="3517900"/>
            <a:ext cx="9735862" cy="2777683"/>
          </a:xfrm>
          <a:prstGeom prst="rect">
            <a:avLst/>
          </a:prstGeom>
          <a:noFill/>
        </p:spPr>
        <p:txBody>
          <a:bodyPr wrap="square" rtlCol="0">
            <a:spAutoFit/>
          </a:bodyPr>
          <a:lstStyle/>
          <a:p>
            <a:pPr>
              <a:lnSpc>
                <a:spcPct val="150000"/>
              </a:lnSpc>
              <a:spcBef>
                <a:spcPts val="200"/>
              </a:spcBef>
              <a:spcAft>
                <a:spcPts val="65"/>
              </a:spcAft>
            </a:pPr>
            <a:r>
              <a:rPr lang="en-US" altLang="zh-CN" dirty="0" smtClean="0">
                <a:solidFill>
                  <a:schemeClr val="tx1">
                    <a:lumMod val="65000"/>
                    <a:lumOff val="35000"/>
                  </a:schemeClr>
                </a:solidFill>
                <a:latin typeface="微软雅黑" panose="020B0503020204020204" pitchFamily="34" charset="-122"/>
                <a:ea typeface="微软雅黑" panose="020B0503020204020204" pitchFamily="34" charset="-122"/>
              </a:rPr>
              <a:t>DELETE</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语句基本语法格式如下：</a:t>
            </a:r>
          </a:p>
          <a:p>
            <a:pPr algn="ctr">
              <a:lnSpc>
                <a:spcPct val="150000"/>
              </a:lnSpc>
              <a:spcBef>
                <a:spcPts val="200"/>
              </a:spcBef>
              <a:spcAft>
                <a:spcPts val="65"/>
              </a:spcAft>
            </a:pPr>
            <a:r>
              <a:rPr lang="en-US" altLang="zh-CN" b="1" dirty="0">
                <a:solidFill>
                  <a:schemeClr val="accent4"/>
                </a:solidFill>
                <a:latin typeface="微软雅黑" panose="020B0503020204020204" pitchFamily="34" charset="-122"/>
                <a:ea typeface="微软雅黑" panose="020B0503020204020204" pitchFamily="34" charset="-122"/>
              </a:rPr>
              <a:t>DELETE  FROM  </a:t>
            </a:r>
            <a:r>
              <a:rPr lang="en-US" altLang="zh-CN" b="1" dirty="0" err="1">
                <a:solidFill>
                  <a:schemeClr val="accent4"/>
                </a:solidFill>
                <a:latin typeface="微软雅黑" panose="020B0503020204020204" pitchFamily="34" charset="-122"/>
                <a:ea typeface="微软雅黑" panose="020B0503020204020204" pitchFamily="34" charset="-122"/>
              </a:rPr>
              <a:t>table_name</a:t>
            </a:r>
            <a:r>
              <a:rPr lang="en-US" altLang="zh-CN" b="1" dirty="0">
                <a:solidFill>
                  <a:schemeClr val="accent4"/>
                </a:solidFill>
                <a:latin typeface="微软雅黑" panose="020B0503020204020204" pitchFamily="34" charset="-122"/>
                <a:ea typeface="微软雅黑" panose="020B0503020204020204" pitchFamily="34" charset="-122"/>
              </a:rPr>
              <a:t>  [WHERE  condition];</a:t>
            </a:r>
            <a:endParaRPr lang="zh-CN" altLang="zh-CN" b="1" dirty="0">
              <a:solidFill>
                <a:schemeClr val="accent4"/>
              </a:solidFill>
              <a:latin typeface="微软雅黑" panose="020B0503020204020204" pitchFamily="34" charset="-122"/>
              <a:ea typeface="微软雅黑" panose="020B0503020204020204" pitchFamily="34" charset="-122"/>
            </a:endParaRPr>
          </a:p>
          <a:p>
            <a:pPr>
              <a:lnSpc>
                <a:spcPct val="150000"/>
              </a:lnSpc>
              <a:spcBef>
                <a:spcPts val="200"/>
              </a:spcBef>
              <a:spcAft>
                <a:spcPts val="65"/>
              </a:spcAft>
            </a:pPr>
            <a:r>
              <a:rPr lang="en-US" altLang="zh-CN" b="1" dirty="0">
                <a:solidFill>
                  <a:schemeClr val="accent3"/>
                </a:solidFill>
                <a:latin typeface="微软雅黑" panose="020B0503020204020204" pitchFamily="34" charset="-122"/>
                <a:ea typeface="微软雅黑" panose="020B0503020204020204" pitchFamily="34" charset="-122"/>
              </a:rPr>
              <a:t>  </a:t>
            </a:r>
            <a:r>
              <a:rPr lang="zh-CN" altLang="en-US" b="1" dirty="0">
                <a:solidFill>
                  <a:schemeClr val="accent3"/>
                </a:solidFill>
                <a:latin typeface="微软雅黑" panose="020B0503020204020204" pitchFamily="34" charset="-122"/>
                <a:ea typeface="微软雅黑" panose="020B0503020204020204" pitchFamily="34" charset="-122"/>
              </a:rPr>
              <a:t>注意</a:t>
            </a:r>
            <a:r>
              <a:rPr lang="zh-CN" altLang="zh-CN" b="1" dirty="0" smtClean="0">
                <a:solidFill>
                  <a:schemeClr val="accent3"/>
                </a:solidFill>
                <a:latin typeface="微软雅黑" panose="020B0503020204020204" pitchFamily="34" charset="-122"/>
                <a:ea typeface="微软雅黑" panose="020B0503020204020204" pitchFamily="34" charset="-122"/>
              </a:rPr>
              <a:t>：</a:t>
            </a:r>
            <a:endParaRPr lang="zh-CN" altLang="zh-CN" b="1" dirty="0">
              <a:solidFill>
                <a:schemeClr val="accent3"/>
              </a:solidFill>
              <a:latin typeface="微软雅黑" panose="020B0503020204020204" pitchFamily="34" charset="-122"/>
              <a:ea typeface="微软雅黑" panose="020B0503020204020204" pitchFamily="34" charset="-122"/>
            </a:endParaRPr>
          </a:p>
          <a:p>
            <a:pPr marL="1200150" lvl="2" indent="-285750">
              <a:lnSpc>
                <a:spcPct val="150000"/>
              </a:lnSpc>
              <a:spcBef>
                <a:spcPts val="200"/>
              </a:spcBef>
              <a:spcAft>
                <a:spcPts val="65"/>
              </a:spcAft>
              <a:buFont typeface="Wingdings" pitchFamily="2" charset="2"/>
              <a:buChar char="Ø"/>
            </a:pPr>
            <a:r>
              <a:rPr lang="en-US" altLang="zh-CN" dirty="0" err="1" smtClean="0">
                <a:solidFill>
                  <a:schemeClr val="tx1">
                    <a:lumMod val="65000"/>
                    <a:lumOff val="35000"/>
                  </a:schemeClr>
                </a:solidFill>
                <a:latin typeface="微软雅黑" panose="020B0503020204020204" pitchFamily="34" charset="-122"/>
                <a:ea typeface="微软雅黑" panose="020B0503020204020204" pitchFamily="34" charset="-122"/>
              </a:rPr>
              <a:t>Table_name</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指定要执行删除数据操作的表；</a:t>
            </a:r>
          </a:p>
          <a:p>
            <a:pPr marL="1200150" lvl="2" indent="-285750">
              <a:lnSpc>
                <a:spcPct val="150000"/>
              </a:lnSpc>
              <a:spcBef>
                <a:spcPts val="200"/>
              </a:spcBef>
              <a:spcAft>
                <a:spcPts val="65"/>
              </a:spcAft>
              <a:buFont typeface="Wingdings" pitchFamily="2" charset="2"/>
              <a:buChar char="Ø"/>
            </a:pPr>
            <a:r>
              <a:rPr lang="en-US" altLang="zh-CN" dirty="0" smtClean="0">
                <a:solidFill>
                  <a:schemeClr val="tx1">
                    <a:lumMod val="65000"/>
                    <a:lumOff val="35000"/>
                  </a:schemeClr>
                </a:solidFill>
                <a:latin typeface="微软雅黑" panose="020B0503020204020204" pitchFamily="34" charset="-122"/>
                <a:ea typeface="微软雅黑" panose="020B0503020204020204" pitchFamily="34" charset="-122"/>
              </a:rPr>
              <a:t>[</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WHERE  condition</a:t>
            </a:r>
            <a:r>
              <a:rPr lang="en-US" altLang="zh-CN" dirty="0" smtClean="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zh-CN" dirty="0" smtClean="0">
                <a:solidFill>
                  <a:schemeClr val="tx1">
                    <a:lumMod val="65000"/>
                    <a:lumOff val="35000"/>
                  </a:schemeClr>
                </a:solidFill>
                <a:latin typeface="微软雅黑" panose="020B0503020204020204" pitchFamily="34" charset="-122"/>
                <a:ea typeface="微软雅黑" panose="020B0503020204020204" pitchFamily="34" charset="-122"/>
              </a:rPr>
              <a:t> 为</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可选参数，指定删除数据的</a:t>
            </a:r>
            <a:r>
              <a:rPr lang="zh-CN" altLang="zh-CN" dirty="0" smtClean="0">
                <a:solidFill>
                  <a:schemeClr val="tx1">
                    <a:lumMod val="65000"/>
                    <a:lumOff val="35000"/>
                  </a:schemeClr>
                </a:solidFill>
                <a:latin typeface="微软雅黑" panose="020B0503020204020204" pitchFamily="34" charset="-122"/>
                <a:ea typeface="微软雅黑" panose="020B0503020204020204" pitchFamily="34" charset="-122"/>
              </a:rPr>
              <a:t>条件</a:t>
            </a:r>
            <a:endParaRPr lang="en-US" altLang="zh-CN" dirty="0" smtClean="0">
              <a:solidFill>
                <a:schemeClr val="tx1">
                  <a:lumMod val="65000"/>
                  <a:lumOff val="35000"/>
                </a:schemeClr>
              </a:solidFill>
              <a:latin typeface="微软雅黑" panose="020B0503020204020204" pitchFamily="34" charset="-122"/>
              <a:ea typeface="微软雅黑" panose="020B0503020204020204" pitchFamily="34" charset="-122"/>
            </a:endParaRPr>
          </a:p>
          <a:p>
            <a:pPr marL="1200150" lvl="2" indent="-285750">
              <a:lnSpc>
                <a:spcPct val="150000"/>
              </a:lnSpc>
              <a:spcBef>
                <a:spcPts val="200"/>
              </a:spcBef>
              <a:spcAft>
                <a:spcPts val="65"/>
              </a:spcAft>
              <a:buFont typeface="Wingdings" pitchFamily="2" charset="2"/>
              <a:buChar char="Ø"/>
            </a:pPr>
            <a:r>
              <a:rPr lang="zh-CN" altLang="zh-CN" dirty="0" smtClean="0">
                <a:solidFill>
                  <a:schemeClr val="tx1">
                    <a:lumMod val="65000"/>
                    <a:lumOff val="35000"/>
                  </a:schemeClr>
                </a:solidFill>
                <a:latin typeface="微软雅黑" panose="020B0503020204020204" pitchFamily="34" charset="-122"/>
                <a:ea typeface="微软雅黑" panose="020B0503020204020204" pitchFamily="34" charset="-122"/>
              </a:rPr>
              <a:t>如果</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没有</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WHERE</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子句，</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DELETE</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语句将删除数据表中的所有记录</a:t>
            </a:r>
            <a:r>
              <a:rPr lang="zh-CN" altLang="zh-CN" dirty="0" smtClean="0">
                <a:solidFill>
                  <a:schemeClr val="tx1">
                    <a:lumMod val="65000"/>
                    <a:lumOff val="35000"/>
                  </a:schemeClr>
                </a:solidFill>
                <a:latin typeface="微软雅黑" panose="020B0503020204020204" pitchFamily="34" charset="-122"/>
                <a:ea typeface="微软雅黑" panose="020B0503020204020204" pitchFamily="34" charset="-122"/>
              </a:rPr>
              <a:t>。</a:t>
            </a:r>
            <a:endParaRPr lang="zh-CN" altLang="zh-CN"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713780870"/>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9"/>
          <p:cNvGrpSpPr/>
          <p:nvPr/>
        </p:nvGrpSpPr>
        <p:grpSpPr>
          <a:xfrm>
            <a:off x="433893" y="292299"/>
            <a:ext cx="726846" cy="726846"/>
            <a:chOff x="1965186" y="1419622"/>
            <a:chExt cx="302558" cy="314067"/>
          </a:xfrm>
        </p:grpSpPr>
        <p:sp>
          <p:nvSpPr>
            <p:cNvPr id="5" name="矩形 4"/>
            <p:cNvSpPr/>
            <p:nvPr userDrawn="1"/>
          </p:nvSpPr>
          <p:spPr>
            <a:xfrm>
              <a:off x="1965186" y="1419622"/>
              <a:ext cx="252000" cy="252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userDrawn="1"/>
          </p:nvSpPr>
          <p:spPr>
            <a:xfrm>
              <a:off x="2087744" y="1553689"/>
              <a:ext cx="180000" cy="180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矩形 6"/>
          <p:cNvSpPr/>
          <p:nvPr/>
        </p:nvSpPr>
        <p:spPr>
          <a:xfrm>
            <a:off x="1333708" y="310183"/>
            <a:ext cx="6635150" cy="584775"/>
          </a:xfrm>
          <a:prstGeom prst="rect">
            <a:avLst/>
          </a:prstGeom>
        </p:spPr>
        <p:txBody>
          <a:bodyPr wrap="none">
            <a:spAutoFit/>
          </a:bodyPr>
          <a:lstStyle/>
          <a:p>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子任务</a:t>
            </a:r>
            <a:r>
              <a:rPr lang="en-US"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4.3.2 </a:t>
            </a:r>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使用</a:t>
            </a:r>
            <a:r>
              <a:rPr lang="en-US"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SQL</a:t>
            </a:r>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语句删除记录</a:t>
            </a:r>
          </a:p>
        </p:txBody>
      </p:sp>
      <p:sp>
        <p:nvSpPr>
          <p:cNvPr id="11" name="五边形 10"/>
          <p:cNvSpPr/>
          <p:nvPr/>
        </p:nvSpPr>
        <p:spPr>
          <a:xfrm>
            <a:off x="1160739" y="1759272"/>
            <a:ext cx="1878012" cy="436849"/>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4" name="TextBox 13"/>
          <p:cNvSpPr>
            <a:spLocks noChangeArrowheads="1"/>
          </p:cNvSpPr>
          <p:nvPr/>
        </p:nvSpPr>
        <p:spPr bwMode="auto">
          <a:xfrm>
            <a:off x="1160738" y="1778474"/>
            <a:ext cx="158772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任务实现</a:t>
            </a:r>
            <a:endParaRPr 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 name="TextBox 1"/>
          <p:cNvSpPr txBox="1"/>
          <p:nvPr/>
        </p:nvSpPr>
        <p:spPr>
          <a:xfrm>
            <a:off x="1160739" y="2490738"/>
            <a:ext cx="9735862" cy="1361911"/>
          </a:xfrm>
          <a:prstGeom prst="rect">
            <a:avLst/>
          </a:prstGeom>
          <a:noFill/>
        </p:spPr>
        <p:txBody>
          <a:bodyPr wrap="square" rtlCol="0">
            <a:spAutoFit/>
          </a:bodyPr>
          <a:lstStyle/>
          <a:p>
            <a:pPr>
              <a:lnSpc>
                <a:spcPct val="200000"/>
              </a:lnSpc>
              <a:spcBef>
                <a:spcPts val="200"/>
              </a:spcBef>
              <a:spcAft>
                <a:spcPts val="65"/>
              </a:spcAft>
            </a:pPr>
            <a:r>
              <a:rPr lang="zh-CN" altLang="zh-CN" sz="2000" dirty="0">
                <a:solidFill>
                  <a:schemeClr val="tx1">
                    <a:lumMod val="65000"/>
                    <a:lumOff val="35000"/>
                  </a:schemeClr>
                </a:solidFill>
                <a:latin typeface="微软雅黑" panose="020B0503020204020204" pitchFamily="34" charset="-122"/>
                <a:ea typeface="微软雅黑" panose="020B0503020204020204" pitchFamily="34" charset="-122"/>
              </a:rPr>
              <a:t>编写删除语句，实现根据学号和课程号删除一条学习记录的功能。</a:t>
            </a:r>
          </a:p>
          <a:p>
            <a:pPr algn="ctr">
              <a:lnSpc>
                <a:spcPct val="200000"/>
              </a:lnSpc>
              <a:spcBef>
                <a:spcPts val="200"/>
              </a:spcBef>
              <a:spcAft>
                <a:spcPts val="65"/>
              </a:spcAft>
            </a:pPr>
            <a:r>
              <a:rPr lang="en-US" altLang="zh-CN" sz="2000" dirty="0">
                <a:solidFill>
                  <a:schemeClr val="accent1"/>
                </a:solidFill>
                <a:latin typeface="微软雅黑" panose="020B0503020204020204" pitchFamily="34" charset="-122"/>
                <a:ea typeface="微软雅黑" panose="020B0503020204020204" pitchFamily="34" charset="-122"/>
              </a:rPr>
              <a:t>DELETE  FROM  score  WHERE   </a:t>
            </a:r>
            <a:r>
              <a:rPr lang="en-US" altLang="zh-CN" sz="2000" dirty="0" err="1">
                <a:solidFill>
                  <a:schemeClr val="accent1"/>
                </a:solidFill>
                <a:latin typeface="微软雅黑" panose="020B0503020204020204" pitchFamily="34" charset="-122"/>
                <a:ea typeface="微软雅黑" panose="020B0503020204020204" pitchFamily="34" charset="-122"/>
              </a:rPr>
              <a:t>s_no</a:t>
            </a:r>
            <a:r>
              <a:rPr lang="en-US" altLang="zh-CN" sz="2000" dirty="0">
                <a:solidFill>
                  <a:schemeClr val="accent1"/>
                </a:solidFill>
                <a:latin typeface="微软雅黑" panose="020B0503020204020204" pitchFamily="34" charset="-122"/>
                <a:ea typeface="微软雅黑" panose="020B0503020204020204" pitchFamily="34" charset="-122"/>
              </a:rPr>
              <a:t>='132003'  AND  </a:t>
            </a:r>
            <a:r>
              <a:rPr lang="en-US" altLang="zh-CN" sz="2000" dirty="0" err="1">
                <a:solidFill>
                  <a:schemeClr val="accent1"/>
                </a:solidFill>
                <a:latin typeface="微软雅黑" panose="020B0503020204020204" pitchFamily="34" charset="-122"/>
                <a:ea typeface="微软雅黑" panose="020B0503020204020204" pitchFamily="34" charset="-122"/>
              </a:rPr>
              <a:t>c_no</a:t>
            </a:r>
            <a:r>
              <a:rPr lang="en-US" altLang="zh-CN" sz="2000" dirty="0">
                <a:solidFill>
                  <a:schemeClr val="accent1"/>
                </a:solidFill>
                <a:latin typeface="微软雅黑" panose="020B0503020204020204" pitchFamily="34" charset="-122"/>
                <a:ea typeface="微软雅黑" panose="020B0503020204020204" pitchFamily="34" charset="-122"/>
              </a:rPr>
              <a:t>='A008</a:t>
            </a:r>
            <a:r>
              <a:rPr lang="en-US" altLang="zh-CN" sz="2000" dirty="0" smtClean="0">
                <a:solidFill>
                  <a:schemeClr val="accent1"/>
                </a:solidFill>
                <a:latin typeface="微软雅黑" panose="020B0503020204020204" pitchFamily="34" charset="-122"/>
                <a:ea typeface="微软雅黑" panose="020B0503020204020204" pitchFamily="34" charset="-122"/>
              </a:rPr>
              <a:t>';</a:t>
            </a:r>
            <a:endParaRPr lang="zh-CN" altLang="zh-CN" sz="2000" dirty="0">
              <a:solidFill>
                <a:schemeClr val="accent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183223491"/>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descr="C:\Users\花花\Desktop\360图片编辑.png"/>
          <p:cNvPicPr>
            <a:picLocks noChangeAspect="1" noChangeArrowheads="1"/>
          </p:cNvPicPr>
          <p:nvPr/>
        </p:nvPicPr>
        <p:blipFill rotWithShape="1">
          <a:blip r:embed="rId3">
            <a:extLst>
              <a:ext uri="{28A0092B-C50C-407E-A947-70E740481C1C}">
                <a14:useLocalDpi xmlns:a14="http://schemas.microsoft.com/office/drawing/2010/main" val="0"/>
              </a:ext>
            </a:extLst>
          </a:blip>
          <a:srcRect l="2904" t="19661" r="-2904" b="45933"/>
          <a:stretch/>
        </p:blipFill>
        <p:spPr bwMode="auto">
          <a:xfrm>
            <a:off x="4017158" y="1068822"/>
            <a:ext cx="8174842" cy="1870363"/>
          </a:xfrm>
          <a:prstGeom prst="round2DiagRect">
            <a:avLst>
              <a:gd name="adj1" fmla="val 50000"/>
              <a:gd name="adj2" fmla="val 0"/>
            </a:avLst>
          </a:prstGeom>
          <a:noFill/>
          <a:extLst>
            <a:ext uri="{909E8E84-426E-40DD-AFC4-6F175D3DCCD1}">
              <a14:hiddenFill xmlns:a14="http://schemas.microsoft.com/office/drawing/2010/main">
                <a:solidFill>
                  <a:srgbClr val="FFFFFF"/>
                </a:solidFill>
              </a14:hiddenFill>
            </a:ext>
          </a:extLst>
        </p:spPr>
      </p:pic>
      <p:sp>
        <p:nvSpPr>
          <p:cNvPr id="5" name="矩形 4"/>
          <p:cNvSpPr/>
          <p:nvPr/>
        </p:nvSpPr>
        <p:spPr>
          <a:xfrm>
            <a:off x="0" y="2105891"/>
            <a:ext cx="10501745" cy="2978727"/>
          </a:xfrm>
          <a:custGeom>
            <a:avLst/>
            <a:gdLst>
              <a:gd name="connsiteX0" fmla="*/ 0 w 10501745"/>
              <a:gd name="connsiteY0" fmla="*/ 0 h 2978727"/>
              <a:gd name="connsiteX1" fmla="*/ 10501745 w 10501745"/>
              <a:gd name="connsiteY1" fmla="*/ 0 h 2978727"/>
              <a:gd name="connsiteX2" fmla="*/ 10501745 w 10501745"/>
              <a:gd name="connsiteY2" fmla="*/ 2978727 h 2978727"/>
              <a:gd name="connsiteX3" fmla="*/ 0 w 10501745"/>
              <a:gd name="connsiteY3" fmla="*/ 2978727 h 2978727"/>
              <a:gd name="connsiteX4" fmla="*/ 0 w 10501745"/>
              <a:gd name="connsiteY4" fmla="*/ 0 h 2978727"/>
              <a:gd name="connsiteX0" fmla="*/ 0 w 10501745"/>
              <a:gd name="connsiteY0" fmla="*/ 0 h 2978727"/>
              <a:gd name="connsiteX1" fmla="*/ 10501745 w 10501745"/>
              <a:gd name="connsiteY1" fmla="*/ 0 h 2978727"/>
              <a:gd name="connsiteX2" fmla="*/ 8977745 w 10501745"/>
              <a:gd name="connsiteY2" fmla="*/ 2937163 h 2978727"/>
              <a:gd name="connsiteX3" fmla="*/ 0 w 10501745"/>
              <a:gd name="connsiteY3" fmla="*/ 2978727 h 2978727"/>
              <a:gd name="connsiteX4" fmla="*/ 0 w 10501745"/>
              <a:gd name="connsiteY4" fmla="*/ 0 h 2978727"/>
              <a:gd name="connsiteX0" fmla="*/ 0 w 10501745"/>
              <a:gd name="connsiteY0" fmla="*/ 0 h 2978727"/>
              <a:gd name="connsiteX1" fmla="*/ 10501745 w 10501745"/>
              <a:gd name="connsiteY1" fmla="*/ 0 h 2978727"/>
              <a:gd name="connsiteX2" fmla="*/ 8589818 w 10501745"/>
              <a:gd name="connsiteY2" fmla="*/ 2937163 h 2978727"/>
              <a:gd name="connsiteX3" fmla="*/ 0 w 10501745"/>
              <a:gd name="connsiteY3" fmla="*/ 2978727 h 2978727"/>
              <a:gd name="connsiteX4" fmla="*/ 0 w 10501745"/>
              <a:gd name="connsiteY4" fmla="*/ 0 h 2978727"/>
              <a:gd name="connsiteX0" fmla="*/ 0 w 10501745"/>
              <a:gd name="connsiteY0" fmla="*/ 0 h 2978727"/>
              <a:gd name="connsiteX1" fmla="*/ 10501745 w 10501745"/>
              <a:gd name="connsiteY1" fmla="*/ 0 h 2978727"/>
              <a:gd name="connsiteX2" fmla="*/ 8700654 w 10501745"/>
              <a:gd name="connsiteY2" fmla="*/ 2951018 h 2978727"/>
              <a:gd name="connsiteX3" fmla="*/ 0 w 10501745"/>
              <a:gd name="connsiteY3" fmla="*/ 2978727 h 2978727"/>
              <a:gd name="connsiteX4" fmla="*/ 0 w 10501745"/>
              <a:gd name="connsiteY4" fmla="*/ 0 h 29787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501745" h="2978727">
                <a:moveTo>
                  <a:pt x="0" y="0"/>
                </a:moveTo>
                <a:lnTo>
                  <a:pt x="10501745" y="0"/>
                </a:lnTo>
                <a:lnTo>
                  <a:pt x="8700654" y="2951018"/>
                </a:lnTo>
                <a:lnTo>
                  <a:pt x="0" y="2978727"/>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p:cNvSpPr txBox="1"/>
          <p:nvPr/>
        </p:nvSpPr>
        <p:spPr>
          <a:xfrm>
            <a:off x="9291422" y="4428474"/>
            <a:ext cx="902811" cy="523220"/>
          </a:xfrm>
          <a:prstGeom prst="rect">
            <a:avLst/>
          </a:prstGeom>
          <a:noFill/>
        </p:spPr>
        <p:txBody>
          <a:bodyPr wrap="none" rtlCol="0">
            <a:spAutoFit/>
          </a:bodyPr>
          <a:lstStyle/>
          <a:p>
            <a:r>
              <a:rPr kumimoji="1" lang="zh-CN" altLang="en-US" sz="2800" b="1" dirty="0" smtClean="0">
                <a:solidFill>
                  <a:schemeClr val="accent1"/>
                </a:solidFill>
                <a:latin typeface="Microsoft YaHei" charset="-122"/>
                <a:ea typeface="Microsoft YaHei" charset="-122"/>
                <a:cs typeface="Microsoft YaHei" charset="-122"/>
              </a:rPr>
              <a:t>拓展</a:t>
            </a:r>
            <a:endParaRPr kumimoji="1" lang="zh-CN" altLang="en-US" sz="2800" b="1" dirty="0">
              <a:solidFill>
                <a:schemeClr val="accent1"/>
              </a:solidFill>
              <a:latin typeface="Microsoft YaHei" charset="-122"/>
              <a:ea typeface="Microsoft YaHei" charset="-122"/>
              <a:cs typeface="Microsoft YaHei" charset="-122"/>
            </a:endParaRPr>
          </a:p>
        </p:txBody>
      </p:sp>
      <p:sp>
        <p:nvSpPr>
          <p:cNvPr id="4" name="文本框 3"/>
          <p:cNvSpPr txBox="1"/>
          <p:nvPr/>
        </p:nvSpPr>
        <p:spPr>
          <a:xfrm>
            <a:off x="10026203" y="4030160"/>
            <a:ext cx="1723549" cy="1015663"/>
          </a:xfrm>
          <a:prstGeom prst="rect">
            <a:avLst/>
          </a:prstGeom>
          <a:noFill/>
        </p:spPr>
        <p:txBody>
          <a:bodyPr wrap="none" rtlCol="0">
            <a:spAutoFit/>
          </a:bodyPr>
          <a:lstStyle/>
          <a:p>
            <a:r>
              <a:rPr kumimoji="1" lang="zh-CN" altLang="en-US" sz="6000" b="1" dirty="0" smtClean="0">
                <a:solidFill>
                  <a:schemeClr val="accent3"/>
                </a:solidFill>
                <a:latin typeface="Impact" charset="0"/>
                <a:ea typeface="Impact" charset="0"/>
                <a:cs typeface="Impact" charset="0"/>
              </a:rPr>
              <a:t>阅读</a:t>
            </a:r>
            <a:endParaRPr kumimoji="1" lang="zh-CN" altLang="en-US" sz="6000" b="1" dirty="0">
              <a:solidFill>
                <a:schemeClr val="accent3"/>
              </a:solidFill>
              <a:latin typeface="Impact" charset="0"/>
              <a:ea typeface="Impact" charset="0"/>
              <a:cs typeface="Impact" charset="0"/>
            </a:endParaRPr>
          </a:p>
        </p:txBody>
      </p:sp>
      <p:sp>
        <p:nvSpPr>
          <p:cNvPr id="9" name="矩形 40"/>
          <p:cNvSpPr>
            <a:spLocks noChangeArrowheads="1"/>
          </p:cNvSpPr>
          <p:nvPr/>
        </p:nvSpPr>
        <p:spPr bwMode="auto">
          <a:xfrm>
            <a:off x="737331" y="2846346"/>
            <a:ext cx="8072840" cy="8200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lIns="80622" tIns="40311" rIns="80622" bIns="40311">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4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精益求精的“工匠精神”</a:t>
            </a:r>
            <a:endParaRPr lang="zh-CN" altLang="zh-CN" sz="4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extLst>
      <p:ext uri="{BB962C8B-B14F-4D97-AF65-F5344CB8AC3E}">
        <p14:creationId xmlns:p14="http://schemas.microsoft.com/office/powerpoint/2010/main" val="1846911518"/>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9"/>
          <p:cNvGrpSpPr/>
          <p:nvPr/>
        </p:nvGrpSpPr>
        <p:grpSpPr>
          <a:xfrm>
            <a:off x="433893" y="292299"/>
            <a:ext cx="726846" cy="726846"/>
            <a:chOff x="1965186" y="1419622"/>
            <a:chExt cx="302558" cy="314067"/>
          </a:xfrm>
        </p:grpSpPr>
        <p:sp>
          <p:nvSpPr>
            <p:cNvPr id="5" name="矩形 4"/>
            <p:cNvSpPr/>
            <p:nvPr userDrawn="1"/>
          </p:nvSpPr>
          <p:spPr>
            <a:xfrm>
              <a:off x="1965186" y="1419622"/>
              <a:ext cx="252000" cy="252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userDrawn="1"/>
          </p:nvSpPr>
          <p:spPr>
            <a:xfrm>
              <a:off x="2087744" y="1553689"/>
              <a:ext cx="180000" cy="180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矩形 6"/>
          <p:cNvSpPr/>
          <p:nvPr/>
        </p:nvSpPr>
        <p:spPr>
          <a:xfrm>
            <a:off x="1333708" y="310183"/>
            <a:ext cx="1826141" cy="584775"/>
          </a:xfrm>
          <a:prstGeom prst="rect">
            <a:avLst/>
          </a:prstGeom>
        </p:spPr>
        <p:txBody>
          <a:bodyPr wrap="none">
            <a:spAutoFit/>
          </a:bodyPr>
          <a:lstStyle/>
          <a:p>
            <a:r>
              <a:rPr lang="zh-CN" altLang="en-US" sz="3200" b="1" dirty="0" smtClean="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拓展阅读</a:t>
            </a:r>
            <a:endParaRPr lang="zh-CN"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 name="TextBox 1"/>
          <p:cNvSpPr txBox="1"/>
          <p:nvPr/>
        </p:nvSpPr>
        <p:spPr>
          <a:xfrm>
            <a:off x="944529" y="1622612"/>
            <a:ext cx="10587071" cy="3824124"/>
          </a:xfrm>
          <a:prstGeom prst="rect">
            <a:avLst/>
          </a:prstGeom>
          <a:noFill/>
        </p:spPr>
        <p:txBody>
          <a:bodyPr wrap="square" rtlCol="0">
            <a:spAutoFit/>
          </a:bodyPr>
          <a:lstStyle/>
          <a:p>
            <a:pPr>
              <a:lnSpc>
                <a:spcPct val="150000"/>
              </a:lnSpc>
              <a:spcBef>
                <a:spcPts val="200"/>
              </a:spcBef>
              <a:spcAft>
                <a:spcPts val="65"/>
              </a:spcAft>
            </a:pPr>
            <a:r>
              <a:rPr lang="en-US" altLang="zh-CN" sz="2000" dirty="0" smtClean="0">
                <a:solidFill>
                  <a:schemeClr val="tx1">
                    <a:lumMod val="65000"/>
                    <a:lumOff val="35000"/>
                  </a:schemeClr>
                </a:solidFill>
                <a:latin typeface="微软雅黑" panose="020B0503020204020204" pitchFamily="34" charset="-122"/>
                <a:ea typeface="微软雅黑" panose="020B0503020204020204" pitchFamily="34" charset="-122"/>
              </a:rPr>
              <a:t>       </a:t>
            </a:r>
            <a:r>
              <a:rPr lang="zh-CN" altLang="zh-CN" sz="2000" dirty="0" smtClean="0">
                <a:solidFill>
                  <a:schemeClr val="tx1">
                    <a:lumMod val="65000"/>
                    <a:lumOff val="35000"/>
                  </a:schemeClr>
                </a:solidFill>
                <a:latin typeface="微软雅黑" panose="020B0503020204020204" pitchFamily="34" charset="-122"/>
                <a:ea typeface="微软雅黑" panose="020B0503020204020204" pitchFamily="34" charset="-122"/>
              </a:rPr>
              <a:t>数据库</a:t>
            </a:r>
            <a:r>
              <a:rPr lang="zh-CN" altLang="zh-CN" sz="2000" dirty="0">
                <a:solidFill>
                  <a:schemeClr val="tx1">
                    <a:lumMod val="65000"/>
                    <a:lumOff val="35000"/>
                  </a:schemeClr>
                </a:solidFill>
                <a:latin typeface="微软雅黑" panose="020B0503020204020204" pitchFamily="34" charset="-122"/>
                <a:ea typeface="微软雅黑" panose="020B0503020204020204" pitchFamily="34" charset="-122"/>
              </a:rPr>
              <a:t>初始化的工作的另一个作用是测试数据表约束是否有效，项目团队创建完教学管理系统数据库以后，应该逐一测试表中的约束，例如是否可以将班级表中没有的班级插入学生表作为班级编号字段的数据；插入数据记录时，非空字段是否可以不填等等。作为软件开发人员，就要有这种科学严谨、精益求精的“工匠精神”。</a:t>
            </a:r>
          </a:p>
          <a:p>
            <a:pPr>
              <a:lnSpc>
                <a:spcPct val="150000"/>
              </a:lnSpc>
              <a:spcBef>
                <a:spcPts val="200"/>
              </a:spcBef>
              <a:spcAft>
                <a:spcPts val="65"/>
              </a:spcAft>
            </a:pPr>
            <a:r>
              <a:rPr lang="en-US" altLang="zh-CN" sz="2000" dirty="0" smtClean="0">
                <a:solidFill>
                  <a:schemeClr val="tx1">
                    <a:lumMod val="65000"/>
                    <a:lumOff val="35000"/>
                  </a:schemeClr>
                </a:solidFill>
                <a:latin typeface="微软雅黑" panose="020B0503020204020204" pitchFamily="34" charset="-122"/>
                <a:ea typeface="微软雅黑" panose="020B0503020204020204" pitchFamily="34" charset="-122"/>
              </a:rPr>
              <a:t>     </a:t>
            </a:r>
            <a:r>
              <a:rPr lang="zh-CN" altLang="zh-CN" sz="2000" dirty="0" smtClean="0">
                <a:solidFill>
                  <a:schemeClr val="tx1">
                    <a:lumMod val="65000"/>
                    <a:lumOff val="35000"/>
                  </a:schemeClr>
                </a:solidFill>
                <a:latin typeface="微软雅黑" panose="020B0503020204020204" pitchFamily="34" charset="-122"/>
                <a:ea typeface="微软雅黑" panose="020B0503020204020204" pitchFamily="34" charset="-122"/>
              </a:rPr>
              <a:t>“工匠精神”</a:t>
            </a:r>
            <a:r>
              <a:rPr lang="zh-CN" altLang="zh-CN" sz="2000" dirty="0">
                <a:solidFill>
                  <a:schemeClr val="tx1">
                    <a:lumMod val="65000"/>
                    <a:lumOff val="35000"/>
                  </a:schemeClr>
                </a:solidFill>
                <a:latin typeface="微软雅黑" panose="020B0503020204020204" pitchFamily="34" charset="-122"/>
                <a:ea typeface="微软雅黑" panose="020B0503020204020204" pitchFamily="34" charset="-122"/>
              </a:rPr>
              <a:t>的核心就是凡事都追求精细、完美，要养成严谨细致的作风。其内涵就是要有精雕细琢、精益求精、追求卓越。对标到软件开发岗位，就是要高标准对待本职工作，全心钻研最优算法，始终以高标准测试产品的运行效果。这也需要从业人员注重自身能力素质的提升，加强业务学习，熟练掌握开展工作应具备的理论知识和工作技能。</a:t>
            </a:r>
          </a:p>
        </p:txBody>
      </p:sp>
    </p:spTree>
    <p:extLst>
      <p:ext uri="{BB962C8B-B14F-4D97-AF65-F5344CB8AC3E}">
        <p14:creationId xmlns:p14="http://schemas.microsoft.com/office/powerpoint/2010/main" val="3378523599"/>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6"/>
          <p:cNvSpPr/>
          <p:nvPr/>
        </p:nvSpPr>
        <p:spPr>
          <a:xfrm>
            <a:off x="2452254" y="-408452"/>
            <a:ext cx="9825221" cy="6871855"/>
          </a:xfrm>
          <a:custGeom>
            <a:avLst/>
            <a:gdLst>
              <a:gd name="connsiteX0" fmla="*/ 0 w 6456218"/>
              <a:gd name="connsiteY0" fmla="*/ 0 h 6858000"/>
              <a:gd name="connsiteX1" fmla="*/ 6456218 w 6456218"/>
              <a:gd name="connsiteY1" fmla="*/ 0 h 6858000"/>
              <a:gd name="connsiteX2" fmla="*/ 6456218 w 6456218"/>
              <a:gd name="connsiteY2" fmla="*/ 6858000 h 6858000"/>
              <a:gd name="connsiteX3" fmla="*/ 0 w 6456218"/>
              <a:gd name="connsiteY3" fmla="*/ 6858000 h 6858000"/>
              <a:gd name="connsiteX4" fmla="*/ 0 w 6456218"/>
              <a:gd name="connsiteY4" fmla="*/ 0 h 6858000"/>
              <a:gd name="connsiteX0" fmla="*/ 2563091 w 9019309"/>
              <a:gd name="connsiteY0" fmla="*/ 0 h 6858000"/>
              <a:gd name="connsiteX1" fmla="*/ 9019309 w 9019309"/>
              <a:gd name="connsiteY1" fmla="*/ 0 h 6858000"/>
              <a:gd name="connsiteX2" fmla="*/ 9019309 w 9019309"/>
              <a:gd name="connsiteY2" fmla="*/ 6858000 h 6858000"/>
              <a:gd name="connsiteX3" fmla="*/ 0 w 9019309"/>
              <a:gd name="connsiteY3" fmla="*/ 6858000 h 6858000"/>
              <a:gd name="connsiteX4" fmla="*/ 2563091 w 9019309"/>
              <a:gd name="connsiteY4" fmla="*/ 0 h 6858000"/>
              <a:gd name="connsiteX0" fmla="*/ 3422073 w 9019309"/>
              <a:gd name="connsiteY0" fmla="*/ 41564 h 6858000"/>
              <a:gd name="connsiteX1" fmla="*/ 9019309 w 9019309"/>
              <a:gd name="connsiteY1" fmla="*/ 0 h 6858000"/>
              <a:gd name="connsiteX2" fmla="*/ 9019309 w 9019309"/>
              <a:gd name="connsiteY2" fmla="*/ 6858000 h 6858000"/>
              <a:gd name="connsiteX3" fmla="*/ 0 w 9019309"/>
              <a:gd name="connsiteY3" fmla="*/ 6858000 h 6858000"/>
              <a:gd name="connsiteX4" fmla="*/ 3422073 w 9019309"/>
              <a:gd name="connsiteY4" fmla="*/ 41564 h 6858000"/>
              <a:gd name="connsiteX0" fmla="*/ 3435928 w 9019309"/>
              <a:gd name="connsiteY0" fmla="*/ 13854 h 6858000"/>
              <a:gd name="connsiteX1" fmla="*/ 9019309 w 9019309"/>
              <a:gd name="connsiteY1" fmla="*/ 0 h 6858000"/>
              <a:gd name="connsiteX2" fmla="*/ 9019309 w 9019309"/>
              <a:gd name="connsiteY2" fmla="*/ 6858000 h 6858000"/>
              <a:gd name="connsiteX3" fmla="*/ 0 w 9019309"/>
              <a:gd name="connsiteY3" fmla="*/ 6858000 h 6858000"/>
              <a:gd name="connsiteX4" fmla="*/ 3435928 w 9019309"/>
              <a:gd name="connsiteY4" fmla="*/ 13854 h 6858000"/>
              <a:gd name="connsiteX0" fmla="*/ 3435928 w 9019309"/>
              <a:gd name="connsiteY0" fmla="*/ 0 h 6871855"/>
              <a:gd name="connsiteX1" fmla="*/ 9019309 w 9019309"/>
              <a:gd name="connsiteY1" fmla="*/ 13855 h 6871855"/>
              <a:gd name="connsiteX2" fmla="*/ 9019309 w 9019309"/>
              <a:gd name="connsiteY2" fmla="*/ 6871855 h 6871855"/>
              <a:gd name="connsiteX3" fmla="*/ 0 w 9019309"/>
              <a:gd name="connsiteY3" fmla="*/ 6871855 h 6871855"/>
              <a:gd name="connsiteX4" fmla="*/ 3435928 w 9019309"/>
              <a:gd name="connsiteY4" fmla="*/ 0 h 6871855"/>
              <a:gd name="connsiteX0" fmla="*/ 3435928 w 9825221"/>
              <a:gd name="connsiteY0" fmla="*/ 0 h 6871855"/>
              <a:gd name="connsiteX1" fmla="*/ 9825221 w 9825221"/>
              <a:gd name="connsiteY1" fmla="*/ 44851 h 6871855"/>
              <a:gd name="connsiteX2" fmla="*/ 9019309 w 9825221"/>
              <a:gd name="connsiteY2" fmla="*/ 6871855 h 6871855"/>
              <a:gd name="connsiteX3" fmla="*/ 0 w 9825221"/>
              <a:gd name="connsiteY3" fmla="*/ 6871855 h 6871855"/>
              <a:gd name="connsiteX4" fmla="*/ 3435928 w 9825221"/>
              <a:gd name="connsiteY4" fmla="*/ 0 h 6871855"/>
              <a:gd name="connsiteX0" fmla="*/ 3435928 w 9825221"/>
              <a:gd name="connsiteY0" fmla="*/ 0 h 6871855"/>
              <a:gd name="connsiteX1" fmla="*/ 9825221 w 9825221"/>
              <a:gd name="connsiteY1" fmla="*/ 44851 h 6871855"/>
              <a:gd name="connsiteX2" fmla="*/ 9747729 w 9825221"/>
              <a:gd name="connsiteY2" fmla="*/ 6871855 h 6871855"/>
              <a:gd name="connsiteX3" fmla="*/ 0 w 9825221"/>
              <a:gd name="connsiteY3" fmla="*/ 6871855 h 6871855"/>
              <a:gd name="connsiteX4" fmla="*/ 3435928 w 9825221"/>
              <a:gd name="connsiteY4" fmla="*/ 0 h 68718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25221" h="6871855">
                <a:moveTo>
                  <a:pt x="3435928" y="0"/>
                </a:moveTo>
                <a:lnTo>
                  <a:pt x="9825221" y="44851"/>
                </a:lnTo>
                <a:lnTo>
                  <a:pt x="9747729" y="6871855"/>
                </a:lnTo>
                <a:lnTo>
                  <a:pt x="0" y="6871855"/>
                </a:lnTo>
                <a:lnTo>
                  <a:pt x="3435928" y="0"/>
                </a:lnTo>
                <a:close/>
              </a:path>
            </a:pathLst>
          </a:custGeom>
          <a:solidFill>
            <a:schemeClr val="accent3">
              <a:alpha val="7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5" name="文本框 4"/>
          <p:cNvSpPr txBox="1"/>
          <p:nvPr/>
        </p:nvSpPr>
        <p:spPr>
          <a:xfrm>
            <a:off x="2214108" y="1798245"/>
            <a:ext cx="1210588" cy="707886"/>
          </a:xfrm>
          <a:prstGeom prst="rect">
            <a:avLst/>
          </a:prstGeom>
          <a:noFill/>
        </p:spPr>
        <p:txBody>
          <a:bodyPr wrap="none" rtlCol="0">
            <a:spAutoFit/>
          </a:bodyPr>
          <a:lstStyle/>
          <a:p>
            <a:r>
              <a:rPr kumimoji="1" lang="zh-CN" altLang="en-US" sz="4000" b="1" dirty="0">
                <a:solidFill>
                  <a:schemeClr val="accent3"/>
                </a:solidFill>
                <a:latin typeface="Microsoft YaHei" charset="-122"/>
                <a:ea typeface="Microsoft YaHei" charset="-122"/>
                <a:cs typeface="Microsoft YaHei" charset="-122"/>
              </a:rPr>
              <a:t>目录</a:t>
            </a:r>
          </a:p>
        </p:txBody>
      </p:sp>
      <p:sp>
        <p:nvSpPr>
          <p:cNvPr id="6" name="文本框 5"/>
          <p:cNvSpPr txBox="1"/>
          <p:nvPr/>
        </p:nvSpPr>
        <p:spPr>
          <a:xfrm>
            <a:off x="825514" y="2556376"/>
            <a:ext cx="2672526" cy="830997"/>
          </a:xfrm>
          <a:prstGeom prst="rect">
            <a:avLst/>
          </a:prstGeom>
          <a:noFill/>
        </p:spPr>
        <p:txBody>
          <a:bodyPr wrap="none" rtlCol="0">
            <a:spAutoFit/>
          </a:bodyPr>
          <a:lstStyle/>
          <a:p>
            <a:r>
              <a:rPr kumimoji="1" lang="en-US" altLang="zh-CN" sz="4800" b="1">
                <a:solidFill>
                  <a:schemeClr val="accent2"/>
                </a:solidFill>
                <a:latin typeface="Impact" charset="0"/>
                <a:ea typeface="Impact" charset="0"/>
                <a:cs typeface="Impact" charset="0"/>
              </a:rPr>
              <a:t>CONTENTS</a:t>
            </a:r>
            <a:endParaRPr kumimoji="1" lang="zh-CN" altLang="en-US" sz="4800" b="1" dirty="0">
              <a:solidFill>
                <a:schemeClr val="accent2"/>
              </a:solidFill>
              <a:latin typeface="Impact" charset="0"/>
              <a:ea typeface="Impact" charset="0"/>
              <a:cs typeface="Impact" charset="0"/>
            </a:endParaRPr>
          </a:p>
        </p:txBody>
      </p:sp>
      <p:sp>
        <p:nvSpPr>
          <p:cNvPr id="7" name="矩形 6"/>
          <p:cNvSpPr/>
          <p:nvPr/>
        </p:nvSpPr>
        <p:spPr>
          <a:xfrm>
            <a:off x="2550882" y="13854"/>
            <a:ext cx="9716733" cy="6888997"/>
          </a:xfrm>
          <a:custGeom>
            <a:avLst/>
            <a:gdLst>
              <a:gd name="connsiteX0" fmla="*/ 0 w 6456218"/>
              <a:gd name="connsiteY0" fmla="*/ 0 h 6858000"/>
              <a:gd name="connsiteX1" fmla="*/ 6456218 w 6456218"/>
              <a:gd name="connsiteY1" fmla="*/ 0 h 6858000"/>
              <a:gd name="connsiteX2" fmla="*/ 6456218 w 6456218"/>
              <a:gd name="connsiteY2" fmla="*/ 6858000 h 6858000"/>
              <a:gd name="connsiteX3" fmla="*/ 0 w 6456218"/>
              <a:gd name="connsiteY3" fmla="*/ 6858000 h 6858000"/>
              <a:gd name="connsiteX4" fmla="*/ 0 w 6456218"/>
              <a:gd name="connsiteY4" fmla="*/ 0 h 6858000"/>
              <a:gd name="connsiteX0" fmla="*/ 2563091 w 9019309"/>
              <a:gd name="connsiteY0" fmla="*/ 0 h 6858000"/>
              <a:gd name="connsiteX1" fmla="*/ 9019309 w 9019309"/>
              <a:gd name="connsiteY1" fmla="*/ 0 h 6858000"/>
              <a:gd name="connsiteX2" fmla="*/ 9019309 w 9019309"/>
              <a:gd name="connsiteY2" fmla="*/ 6858000 h 6858000"/>
              <a:gd name="connsiteX3" fmla="*/ 0 w 9019309"/>
              <a:gd name="connsiteY3" fmla="*/ 6858000 h 6858000"/>
              <a:gd name="connsiteX4" fmla="*/ 2563091 w 9019309"/>
              <a:gd name="connsiteY4" fmla="*/ 0 h 6858000"/>
              <a:gd name="connsiteX0" fmla="*/ 3422073 w 9019309"/>
              <a:gd name="connsiteY0" fmla="*/ 41564 h 6858000"/>
              <a:gd name="connsiteX1" fmla="*/ 9019309 w 9019309"/>
              <a:gd name="connsiteY1" fmla="*/ 0 h 6858000"/>
              <a:gd name="connsiteX2" fmla="*/ 9019309 w 9019309"/>
              <a:gd name="connsiteY2" fmla="*/ 6858000 h 6858000"/>
              <a:gd name="connsiteX3" fmla="*/ 0 w 9019309"/>
              <a:gd name="connsiteY3" fmla="*/ 6858000 h 6858000"/>
              <a:gd name="connsiteX4" fmla="*/ 3422073 w 9019309"/>
              <a:gd name="connsiteY4" fmla="*/ 41564 h 6858000"/>
              <a:gd name="connsiteX0" fmla="*/ 3435928 w 9019309"/>
              <a:gd name="connsiteY0" fmla="*/ 13854 h 6858000"/>
              <a:gd name="connsiteX1" fmla="*/ 9019309 w 9019309"/>
              <a:gd name="connsiteY1" fmla="*/ 0 h 6858000"/>
              <a:gd name="connsiteX2" fmla="*/ 9019309 w 9019309"/>
              <a:gd name="connsiteY2" fmla="*/ 6858000 h 6858000"/>
              <a:gd name="connsiteX3" fmla="*/ 0 w 9019309"/>
              <a:gd name="connsiteY3" fmla="*/ 6858000 h 6858000"/>
              <a:gd name="connsiteX4" fmla="*/ 3435928 w 9019309"/>
              <a:gd name="connsiteY4" fmla="*/ 13854 h 6858000"/>
              <a:gd name="connsiteX0" fmla="*/ 3435928 w 9019309"/>
              <a:gd name="connsiteY0" fmla="*/ 0 h 6871855"/>
              <a:gd name="connsiteX1" fmla="*/ 9019309 w 9019309"/>
              <a:gd name="connsiteY1" fmla="*/ 13855 h 6871855"/>
              <a:gd name="connsiteX2" fmla="*/ 9019309 w 9019309"/>
              <a:gd name="connsiteY2" fmla="*/ 6871855 h 6871855"/>
              <a:gd name="connsiteX3" fmla="*/ 0 w 9019309"/>
              <a:gd name="connsiteY3" fmla="*/ 6871855 h 6871855"/>
              <a:gd name="connsiteX4" fmla="*/ 3435928 w 9019309"/>
              <a:gd name="connsiteY4" fmla="*/ 0 h 6871855"/>
              <a:gd name="connsiteX0" fmla="*/ 3435928 w 9716733"/>
              <a:gd name="connsiteY0" fmla="*/ 17142 h 6888997"/>
              <a:gd name="connsiteX1" fmla="*/ 9716733 w 9716733"/>
              <a:gd name="connsiteY1" fmla="*/ 0 h 6888997"/>
              <a:gd name="connsiteX2" fmla="*/ 9019309 w 9716733"/>
              <a:gd name="connsiteY2" fmla="*/ 6888997 h 6888997"/>
              <a:gd name="connsiteX3" fmla="*/ 0 w 9716733"/>
              <a:gd name="connsiteY3" fmla="*/ 6888997 h 6888997"/>
              <a:gd name="connsiteX4" fmla="*/ 3435928 w 9716733"/>
              <a:gd name="connsiteY4" fmla="*/ 17142 h 6888997"/>
              <a:gd name="connsiteX0" fmla="*/ 3435928 w 9716733"/>
              <a:gd name="connsiteY0" fmla="*/ 17142 h 6888997"/>
              <a:gd name="connsiteX1" fmla="*/ 9716733 w 9716733"/>
              <a:gd name="connsiteY1" fmla="*/ 0 h 6888997"/>
              <a:gd name="connsiteX2" fmla="*/ 9654739 w 9716733"/>
              <a:gd name="connsiteY2" fmla="*/ 6888997 h 6888997"/>
              <a:gd name="connsiteX3" fmla="*/ 0 w 9716733"/>
              <a:gd name="connsiteY3" fmla="*/ 6888997 h 6888997"/>
              <a:gd name="connsiteX4" fmla="*/ 3435928 w 9716733"/>
              <a:gd name="connsiteY4" fmla="*/ 17142 h 68889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16733" h="6888997">
                <a:moveTo>
                  <a:pt x="3435928" y="17142"/>
                </a:moveTo>
                <a:lnTo>
                  <a:pt x="9716733" y="0"/>
                </a:lnTo>
                <a:lnTo>
                  <a:pt x="9654739" y="6888997"/>
                </a:lnTo>
                <a:lnTo>
                  <a:pt x="0" y="6888997"/>
                </a:lnTo>
                <a:lnTo>
                  <a:pt x="3435928" y="17142"/>
                </a:lnTo>
                <a:close/>
              </a:path>
            </a:pathLst>
          </a:custGeom>
          <a:ln>
            <a:noFill/>
          </a:ln>
          <a:effectLst>
            <a:outerShdw blurRad="50800" dist="76200" dir="10800000" algn="r"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grpSp>
        <p:nvGrpSpPr>
          <p:cNvPr id="29" name="组 28"/>
          <p:cNvGrpSpPr/>
          <p:nvPr/>
        </p:nvGrpSpPr>
        <p:grpSpPr>
          <a:xfrm>
            <a:off x="4808550" y="445141"/>
            <a:ext cx="1862418" cy="978270"/>
            <a:chOff x="4621200" y="1036512"/>
            <a:chExt cx="1862418" cy="978270"/>
          </a:xfrm>
        </p:grpSpPr>
        <p:grpSp>
          <p:nvGrpSpPr>
            <p:cNvPr id="11" name="组 10"/>
            <p:cNvGrpSpPr/>
            <p:nvPr/>
          </p:nvGrpSpPr>
          <p:grpSpPr>
            <a:xfrm>
              <a:off x="4621200" y="1036512"/>
              <a:ext cx="1862418" cy="978270"/>
              <a:chOff x="4745186" y="1191494"/>
              <a:chExt cx="1537855" cy="748144"/>
            </a:xfrm>
          </p:grpSpPr>
          <p:sp>
            <p:nvSpPr>
              <p:cNvPr id="9" name="平行四边形 8"/>
              <p:cNvSpPr/>
              <p:nvPr/>
            </p:nvSpPr>
            <p:spPr>
              <a:xfrm>
                <a:off x="4745186" y="1191494"/>
                <a:ext cx="1537855" cy="471053"/>
              </a:xfrm>
              <a:prstGeom prst="parallelogram">
                <a:avLst>
                  <a:gd name="adj" fmla="val 48748"/>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0" name="三角形 9"/>
              <p:cNvSpPr/>
              <p:nvPr/>
            </p:nvSpPr>
            <p:spPr>
              <a:xfrm flipV="1">
                <a:off x="4747736" y="1654526"/>
                <a:ext cx="390845" cy="285112"/>
              </a:xfrm>
              <a:custGeom>
                <a:avLst/>
                <a:gdLst>
                  <a:gd name="connsiteX0" fmla="*/ 0 w 318655"/>
                  <a:gd name="connsiteY0" fmla="*/ 277091 h 277091"/>
                  <a:gd name="connsiteX1" fmla="*/ 159328 w 318655"/>
                  <a:gd name="connsiteY1" fmla="*/ 0 h 277091"/>
                  <a:gd name="connsiteX2" fmla="*/ 318655 w 318655"/>
                  <a:gd name="connsiteY2" fmla="*/ 277091 h 277091"/>
                  <a:gd name="connsiteX3" fmla="*/ 0 w 318655"/>
                  <a:gd name="connsiteY3" fmla="*/ 277091 h 277091"/>
                  <a:gd name="connsiteX0" fmla="*/ 0 w 318655"/>
                  <a:gd name="connsiteY0" fmla="*/ 277091 h 277091"/>
                  <a:gd name="connsiteX1" fmla="*/ 223496 w 318655"/>
                  <a:gd name="connsiteY1" fmla="*/ 0 h 277091"/>
                  <a:gd name="connsiteX2" fmla="*/ 318655 w 318655"/>
                  <a:gd name="connsiteY2" fmla="*/ 277091 h 277091"/>
                  <a:gd name="connsiteX3" fmla="*/ 0 w 318655"/>
                  <a:gd name="connsiteY3" fmla="*/ 277091 h 277091"/>
                  <a:gd name="connsiteX0" fmla="*/ 0 w 350739"/>
                  <a:gd name="connsiteY0" fmla="*/ 277091 h 277091"/>
                  <a:gd name="connsiteX1" fmla="*/ 223496 w 350739"/>
                  <a:gd name="connsiteY1" fmla="*/ 0 h 277091"/>
                  <a:gd name="connsiteX2" fmla="*/ 350739 w 350739"/>
                  <a:gd name="connsiteY2" fmla="*/ 261049 h 277091"/>
                  <a:gd name="connsiteX3" fmla="*/ 0 w 350739"/>
                  <a:gd name="connsiteY3" fmla="*/ 277091 h 277091"/>
                  <a:gd name="connsiteX0" fmla="*/ 0 w 358760"/>
                  <a:gd name="connsiteY0" fmla="*/ 277091 h 277091"/>
                  <a:gd name="connsiteX1" fmla="*/ 223496 w 358760"/>
                  <a:gd name="connsiteY1" fmla="*/ 0 h 277091"/>
                  <a:gd name="connsiteX2" fmla="*/ 358760 w 358760"/>
                  <a:gd name="connsiteY2" fmla="*/ 277091 h 277091"/>
                  <a:gd name="connsiteX3" fmla="*/ 0 w 358760"/>
                  <a:gd name="connsiteY3" fmla="*/ 277091 h 277091"/>
                  <a:gd name="connsiteX0" fmla="*/ 0 w 366782"/>
                  <a:gd name="connsiteY0" fmla="*/ 285112 h 285112"/>
                  <a:gd name="connsiteX1" fmla="*/ 231518 w 366782"/>
                  <a:gd name="connsiteY1" fmla="*/ 0 h 285112"/>
                  <a:gd name="connsiteX2" fmla="*/ 366782 w 366782"/>
                  <a:gd name="connsiteY2" fmla="*/ 277091 h 285112"/>
                  <a:gd name="connsiteX3" fmla="*/ 0 w 366782"/>
                  <a:gd name="connsiteY3" fmla="*/ 285112 h 285112"/>
                  <a:gd name="connsiteX0" fmla="*/ 0 w 390845"/>
                  <a:gd name="connsiteY0" fmla="*/ 285112 h 285112"/>
                  <a:gd name="connsiteX1" fmla="*/ 255581 w 390845"/>
                  <a:gd name="connsiteY1" fmla="*/ 0 h 285112"/>
                  <a:gd name="connsiteX2" fmla="*/ 390845 w 390845"/>
                  <a:gd name="connsiteY2" fmla="*/ 277091 h 285112"/>
                  <a:gd name="connsiteX3" fmla="*/ 0 w 390845"/>
                  <a:gd name="connsiteY3" fmla="*/ 285112 h 285112"/>
                </a:gdLst>
                <a:ahLst/>
                <a:cxnLst>
                  <a:cxn ang="0">
                    <a:pos x="connsiteX0" y="connsiteY0"/>
                  </a:cxn>
                  <a:cxn ang="0">
                    <a:pos x="connsiteX1" y="connsiteY1"/>
                  </a:cxn>
                  <a:cxn ang="0">
                    <a:pos x="connsiteX2" y="connsiteY2"/>
                  </a:cxn>
                  <a:cxn ang="0">
                    <a:pos x="connsiteX3" y="connsiteY3"/>
                  </a:cxn>
                </a:cxnLst>
                <a:rect l="l" t="t" r="r" b="b"/>
                <a:pathLst>
                  <a:path w="390845" h="285112">
                    <a:moveTo>
                      <a:pt x="0" y="285112"/>
                    </a:moveTo>
                    <a:lnTo>
                      <a:pt x="255581" y="0"/>
                    </a:lnTo>
                    <a:lnTo>
                      <a:pt x="390845" y="277091"/>
                    </a:lnTo>
                    <a:lnTo>
                      <a:pt x="0" y="285112"/>
                    </a:ln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sp>
          <p:nvSpPr>
            <p:cNvPr id="12" name="文本框 11"/>
            <p:cNvSpPr txBox="1"/>
            <p:nvPr/>
          </p:nvSpPr>
          <p:spPr>
            <a:xfrm>
              <a:off x="5010305" y="1190815"/>
              <a:ext cx="971741" cy="369332"/>
            </a:xfrm>
            <a:prstGeom prst="rect">
              <a:avLst/>
            </a:prstGeom>
            <a:noFill/>
          </p:spPr>
          <p:txBody>
            <a:bodyPr wrap="none" rtlCol="0">
              <a:spAutoFit/>
            </a:bodyPr>
            <a:lstStyle/>
            <a:p>
              <a:r>
                <a:rPr kumimoji="1" lang="zh-CN" altLang="en-US" dirty="0" smtClean="0">
                  <a:solidFill>
                    <a:schemeClr val="bg1"/>
                  </a:solidFill>
                  <a:latin typeface="Microsoft YaHei" charset="-122"/>
                  <a:ea typeface="Microsoft YaHei" charset="-122"/>
                  <a:cs typeface="Microsoft YaHei" charset="-122"/>
                </a:rPr>
                <a:t>任务</a:t>
              </a:r>
              <a:r>
                <a:rPr kumimoji="1" lang="en-US" altLang="zh-CN" dirty="0" smtClean="0">
                  <a:solidFill>
                    <a:schemeClr val="bg1"/>
                  </a:solidFill>
                  <a:latin typeface="Microsoft YaHei" charset="-122"/>
                  <a:ea typeface="Microsoft YaHei" charset="-122"/>
                  <a:cs typeface="Microsoft YaHei" charset="-122"/>
                </a:rPr>
                <a:t>4.1</a:t>
              </a:r>
              <a:endParaRPr kumimoji="1" lang="zh-CN" altLang="en-US" dirty="0">
                <a:solidFill>
                  <a:schemeClr val="bg1"/>
                </a:solidFill>
                <a:latin typeface="Microsoft YaHei" charset="-122"/>
                <a:ea typeface="Microsoft YaHei" charset="-122"/>
                <a:cs typeface="Microsoft YaHei" charset="-122"/>
              </a:endParaRPr>
            </a:p>
          </p:txBody>
        </p:sp>
      </p:grpSp>
      <p:sp>
        <p:nvSpPr>
          <p:cNvPr id="13" name="文本框 12"/>
          <p:cNvSpPr txBox="1"/>
          <p:nvPr/>
        </p:nvSpPr>
        <p:spPr>
          <a:xfrm>
            <a:off x="6723003" y="599444"/>
            <a:ext cx="3262432" cy="461665"/>
          </a:xfrm>
          <a:prstGeom prst="rect">
            <a:avLst/>
          </a:prstGeom>
          <a:noFill/>
        </p:spPr>
        <p:txBody>
          <a:bodyPr wrap="none" rtlCol="0">
            <a:spAutoFit/>
          </a:bodyPr>
          <a:lstStyle/>
          <a:p>
            <a:r>
              <a:rPr kumimoji="1" lang="zh-CN" altLang="en-US" sz="2400" dirty="0">
                <a:solidFill>
                  <a:schemeClr val="bg1"/>
                </a:solidFill>
                <a:latin typeface="Microsoft YaHei" charset="-122"/>
                <a:ea typeface="Microsoft YaHei" charset="-122"/>
                <a:cs typeface="Microsoft YaHei" charset="-122"/>
              </a:rPr>
              <a:t>向数据表添加数据记录</a:t>
            </a:r>
          </a:p>
        </p:txBody>
      </p:sp>
      <p:grpSp>
        <p:nvGrpSpPr>
          <p:cNvPr id="18" name="组 17"/>
          <p:cNvGrpSpPr/>
          <p:nvPr/>
        </p:nvGrpSpPr>
        <p:grpSpPr>
          <a:xfrm>
            <a:off x="4231679" y="1644185"/>
            <a:ext cx="1862418" cy="978270"/>
            <a:chOff x="4032602" y="2286000"/>
            <a:chExt cx="1862418" cy="978270"/>
          </a:xfrm>
        </p:grpSpPr>
        <p:grpSp>
          <p:nvGrpSpPr>
            <p:cNvPr id="14" name="组 13"/>
            <p:cNvGrpSpPr/>
            <p:nvPr/>
          </p:nvGrpSpPr>
          <p:grpSpPr>
            <a:xfrm>
              <a:off x="4032602" y="2286000"/>
              <a:ext cx="1862418" cy="978270"/>
              <a:chOff x="4745186" y="1191494"/>
              <a:chExt cx="1537855" cy="748144"/>
            </a:xfrm>
          </p:grpSpPr>
          <p:sp>
            <p:nvSpPr>
              <p:cNvPr id="15" name="平行四边形 14"/>
              <p:cNvSpPr/>
              <p:nvPr/>
            </p:nvSpPr>
            <p:spPr>
              <a:xfrm>
                <a:off x="4745186" y="1191494"/>
                <a:ext cx="1537855" cy="471053"/>
              </a:xfrm>
              <a:prstGeom prst="parallelogram">
                <a:avLst>
                  <a:gd name="adj" fmla="val 48748"/>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6" name="三角形 9"/>
              <p:cNvSpPr/>
              <p:nvPr/>
            </p:nvSpPr>
            <p:spPr>
              <a:xfrm flipV="1">
                <a:off x="4747736" y="1654526"/>
                <a:ext cx="390845" cy="285112"/>
              </a:xfrm>
              <a:custGeom>
                <a:avLst/>
                <a:gdLst>
                  <a:gd name="connsiteX0" fmla="*/ 0 w 318655"/>
                  <a:gd name="connsiteY0" fmla="*/ 277091 h 277091"/>
                  <a:gd name="connsiteX1" fmla="*/ 159328 w 318655"/>
                  <a:gd name="connsiteY1" fmla="*/ 0 h 277091"/>
                  <a:gd name="connsiteX2" fmla="*/ 318655 w 318655"/>
                  <a:gd name="connsiteY2" fmla="*/ 277091 h 277091"/>
                  <a:gd name="connsiteX3" fmla="*/ 0 w 318655"/>
                  <a:gd name="connsiteY3" fmla="*/ 277091 h 277091"/>
                  <a:gd name="connsiteX0" fmla="*/ 0 w 318655"/>
                  <a:gd name="connsiteY0" fmla="*/ 277091 h 277091"/>
                  <a:gd name="connsiteX1" fmla="*/ 223496 w 318655"/>
                  <a:gd name="connsiteY1" fmla="*/ 0 h 277091"/>
                  <a:gd name="connsiteX2" fmla="*/ 318655 w 318655"/>
                  <a:gd name="connsiteY2" fmla="*/ 277091 h 277091"/>
                  <a:gd name="connsiteX3" fmla="*/ 0 w 318655"/>
                  <a:gd name="connsiteY3" fmla="*/ 277091 h 277091"/>
                  <a:gd name="connsiteX0" fmla="*/ 0 w 350739"/>
                  <a:gd name="connsiteY0" fmla="*/ 277091 h 277091"/>
                  <a:gd name="connsiteX1" fmla="*/ 223496 w 350739"/>
                  <a:gd name="connsiteY1" fmla="*/ 0 h 277091"/>
                  <a:gd name="connsiteX2" fmla="*/ 350739 w 350739"/>
                  <a:gd name="connsiteY2" fmla="*/ 261049 h 277091"/>
                  <a:gd name="connsiteX3" fmla="*/ 0 w 350739"/>
                  <a:gd name="connsiteY3" fmla="*/ 277091 h 277091"/>
                  <a:gd name="connsiteX0" fmla="*/ 0 w 358760"/>
                  <a:gd name="connsiteY0" fmla="*/ 277091 h 277091"/>
                  <a:gd name="connsiteX1" fmla="*/ 223496 w 358760"/>
                  <a:gd name="connsiteY1" fmla="*/ 0 h 277091"/>
                  <a:gd name="connsiteX2" fmla="*/ 358760 w 358760"/>
                  <a:gd name="connsiteY2" fmla="*/ 277091 h 277091"/>
                  <a:gd name="connsiteX3" fmla="*/ 0 w 358760"/>
                  <a:gd name="connsiteY3" fmla="*/ 277091 h 277091"/>
                  <a:gd name="connsiteX0" fmla="*/ 0 w 366782"/>
                  <a:gd name="connsiteY0" fmla="*/ 285112 h 285112"/>
                  <a:gd name="connsiteX1" fmla="*/ 231518 w 366782"/>
                  <a:gd name="connsiteY1" fmla="*/ 0 h 285112"/>
                  <a:gd name="connsiteX2" fmla="*/ 366782 w 366782"/>
                  <a:gd name="connsiteY2" fmla="*/ 277091 h 285112"/>
                  <a:gd name="connsiteX3" fmla="*/ 0 w 366782"/>
                  <a:gd name="connsiteY3" fmla="*/ 285112 h 285112"/>
                  <a:gd name="connsiteX0" fmla="*/ 0 w 390845"/>
                  <a:gd name="connsiteY0" fmla="*/ 285112 h 285112"/>
                  <a:gd name="connsiteX1" fmla="*/ 255581 w 390845"/>
                  <a:gd name="connsiteY1" fmla="*/ 0 h 285112"/>
                  <a:gd name="connsiteX2" fmla="*/ 390845 w 390845"/>
                  <a:gd name="connsiteY2" fmla="*/ 277091 h 285112"/>
                  <a:gd name="connsiteX3" fmla="*/ 0 w 390845"/>
                  <a:gd name="connsiteY3" fmla="*/ 285112 h 285112"/>
                </a:gdLst>
                <a:ahLst/>
                <a:cxnLst>
                  <a:cxn ang="0">
                    <a:pos x="connsiteX0" y="connsiteY0"/>
                  </a:cxn>
                  <a:cxn ang="0">
                    <a:pos x="connsiteX1" y="connsiteY1"/>
                  </a:cxn>
                  <a:cxn ang="0">
                    <a:pos x="connsiteX2" y="connsiteY2"/>
                  </a:cxn>
                  <a:cxn ang="0">
                    <a:pos x="connsiteX3" y="connsiteY3"/>
                  </a:cxn>
                </a:cxnLst>
                <a:rect l="l" t="t" r="r" b="b"/>
                <a:pathLst>
                  <a:path w="390845" h="285112">
                    <a:moveTo>
                      <a:pt x="0" y="285112"/>
                    </a:moveTo>
                    <a:lnTo>
                      <a:pt x="255581" y="0"/>
                    </a:lnTo>
                    <a:lnTo>
                      <a:pt x="390845" y="277091"/>
                    </a:lnTo>
                    <a:lnTo>
                      <a:pt x="0" y="285112"/>
                    </a:ln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sp>
          <p:nvSpPr>
            <p:cNvPr id="17" name="文本框 16"/>
            <p:cNvSpPr txBox="1"/>
            <p:nvPr/>
          </p:nvSpPr>
          <p:spPr>
            <a:xfrm>
              <a:off x="4421707" y="2440303"/>
              <a:ext cx="971741" cy="369332"/>
            </a:xfrm>
            <a:prstGeom prst="rect">
              <a:avLst/>
            </a:prstGeom>
            <a:noFill/>
          </p:spPr>
          <p:txBody>
            <a:bodyPr wrap="none" rtlCol="0">
              <a:spAutoFit/>
            </a:bodyPr>
            <a:lstStyle/>
            <a:p>
              <a:r>
                <a:rPr kumimoji="1" lang="zh-CN" altLang="en-US" dirty="0" smtClean="0">
                  <a:solidFill>
                    <a:schemeClr val="bg1"/>
                  </a:solidFill>
                  <a:latin typeface="Microsoft YaHei" charset="-122"/>
                  <a:ea typeface="Microsoft YaHei" charset="-122"/>
                  <a:cs typeface="Microsoft YaHei" charset="-122"/>
                </a:rPr>
                <a:t>任务</a:t>
              </a:r>
              <a:r>
                <a:rPr kumimoji="1" lang="en-US" altLang="zh-CN" dirty="0" smtClean="0">
                  <a:solidFill>
                    <a:schemeClr val="bg1"/>
                  </a:solidFill>
                  <a:latin typeface="Microsoft YaHei" charset="-122"/>
                  <a:ea typeface="Microsoft YaHei" charset="-122"/>
                  <a:cs typeface="Microsoft YaHei" charset="-122"/>
                </a:rPr>
                <a:t>4.2</a:t>
              </a:r>
              <a:endParaRPr kumimoji="1" lang="zh-CN" altLang="en-US" dirty="0">
                <a:solidFill>
                  <a:schemeClr val="bg1"/>
                </a:solidFill>
                <a:latin typeface="Microsoft YaHei" charset="-122"/>
                <a:ea typeface="Microsoft YaHei" charset="-122"/>
                <a:cs typeface="Microsoft YaHei" charset="-122"/>
              </a:endParaRPr>
            </a:p>
          </p:txBody>
        </p:sp>
      </p:grpSp>
      <p:grpSp>
        <p:nvGrpSpPr>
          <p:cNvPr id="19" name="组 18"/>
          <p:cNvGrpSpPr/>
          <p:nvPr/>
        </p:nvGrpSpPr>
        <p:grpSpPr>
          <a:xfrm>
            <a:off x="3633341" y="2782572"/>
            <a:ext cx="1862418" cy="978270"/>
            <a:chOff x="4032602" y="2286000"/>
            <a:chExt cx="1862418" cy="978270"/>
          </a:xfrm>
        </p:grpSpPr>
        <p:grpSp>
          <p:nvGrpSpPr>
            <p:cNvPr id="20" name="组 19"/>
            <p:cNvGrpSpPr/>
            <p:nvPr/>
          </p:nvGrpSpPr>
          <p:grpSpPr>
            <a:xfrm>
              <a:off x="4032602" y="2286000"/>
              <a:ext cx="1862418" cy="978270"/>
              <a:chOff x="4745186" y="1191494"/>
              <a:chExt cx="1537855" cy="748144"/>
            </a:xfrm>
          </p:grpSpPr>
          <p:sp>
            <p:nvSpPr>
              <p:cNvPr id="22" name="平行四边形 21"/>
              <p:cNvSpPr/>
              <p:nvPr/>
            </p:nvSpPr>
            <p:spPr>
              <a:xfrm>
                <a:off x="4745186" y="1191494"/>
                <a:ext cx="1537855" cy="471053"/>
              </a:xfrm>
              <a:prstGeom prst="parallelogram">
                <a:avLst>
                  <a:gd name="adj" fmla="val 48748"/>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3" name="三角形 9"/>
              <p:cNvSpPr/>
              <p:nvPr/>
            </p:nvSpPr>
            <p:spPr>
              <a:xfrm flipV="1">
                <a:off x="4747736" y="1654526"/>
                <a:ext cx="390845" cy="285112"/>
              </a:xfrm>
              <a:custGeom>
                <a:avLst/>
                <a:gdLst>
                  <a:gd name="connsiteX0" fmla="*/ 0 w 318655"/>
                  <a:gd name="connsiteY0" fmla="*/ 277091 h 277091"/>
                  <a:gd name="connsiteX1" fmla="*/ 159328 w 318655"/>
                  <a:gd name="connsiteY1" fmla="*/ 0 h 277091"/>
                  <a:gd name="connsiteX2" fmla="*/ 318655 w 318655"/>
                  <a:gd name="connsiteY2" fmla="*/ 277091 h 277091"/>
                  <a:gd name="connsiteX3" fmla="*/ 0 w 318655"/>
                  <a:gd name="connsiteY3" fmla="*/ 277091 h 277091"/>
                  <a:gd name="connsiteX0" fmla="*/ 0 w 318655"/>
                  <a:gd name="connsiteY0" fmla="*/ 277091 h 277091"/>
                  <a:gd name="connsiteX1" fmla="*/ 223496 w 318655"/>
                  <a:gd name="connsiteY1" fmla="*/ 0 h 277091"/>
                  <a:gd name="connsiteX2" fmla="*/ 318655 w 318655"/>
                  <a:gd name="connsiteY2" fmla="*/ 277091 h 277091"/>
                  <a:gd name="connsiteX3" fmla="*/ 0 w 318655"/>
                  <a:gd name="connsiteY3" fmla="*/ 277091 h 277091"/>
                  <a:gd name="connsiteX0" fmla="*/ 0 w 350739"/>
                  <a:gd name="connsiteY0" fmla="*/ 277091 h 277091"/>
                  <a:gd name="connsiteX1" fmla="*/ 223496 w 350739"/>
                  <a:gd name="connsiteY1" fmla="*/ 0 h 277091"/>
                  <a:gd name="connsiteX2" fmla="*/ 350739 w 350739"/>
                  <a:gd name="connsiteY2" fmla="*/ 261049 h 277091"/>
                  <a:gd name="connsiteX3" fmla="*/ 0 w 350739"/>
                  <a:gd name="connsiteY3" fmla="*/ 277091 h 277091"/>
                  <a:gd name="connsiteX0" fmla="*/ 0 w 358760"/>
                  <a:gd name="connsiteY0" fmla="*/ 277091 h 277091"/>
                  <a:gd name="connsiteX1" fmla="*/ 223496 w 358760"/>
                  <a:gd name="connsiteY1" fmla="*/ 0 h 277091"/>
                  <a:gd name="connsiteX2" fmla="*/ 358760 w 358760"/>
                  <a:gd name="connsiteY2" fmla="*/ 277091 h 277091"/>
                  <a:gd name="connsiteX3" fmla="*/ 0 w 358760"/>
                  <a:gd name="connsiteY3" fmla="*/ 277091 h 277091"/>
                  <a:gd name="connsiteX0" fmla="*/ 0 w 366782"/>
                  <a:gd name="connsiteY0" fmla="*/ 285112 h 285112"/>
                  <a:gd name="connsiteX1" fmla="*/ 231518 w 366782"/>
                  <a:gd name="connsiteY1" fmla="*/ 0 h 285112"/>
                  <a:gd name="connsiteX2" fmla="*/ 366782 w 366782"/>
                  <a:gd name="connsiteY2" fmla="*/ 277091 h 285112"/>
                  <a:gd name="connsiteX3" fmla="*/ 0 w 366782"/>
                  <a:gd name="connsiteY3" fmla="*/ 285112 h 285112"/>
                  <a:gd name="connsiteX0" fmla="*/ 0 w 390845"/>
                  <a:gd name="connsiteY0" fmla="*/ 285112 h 285112"/>
                  <a:gd name="connsiteX1" fmla="*/ 255581 w 390845"/>
                  <a:gd name="connsiteY1" fmla="*/ 0 h 285112"/>
                  <a:gd name="connsiteX2" fmla="*/ 390845 w 390845"/>
                  <a:gd name="connsiteY2" fmla="*/ 277091 h 285112"/>
                  <a:gd name="connsiteX3" fmla="*/ 0 w 390845"/>
                  <a:gd name="connsiteY3" fmla="*/ 285112 h 285112"/>
                </a:gdLst>
                <a:ahLst/>
                <a:cxnLst>
                  <a:cxn ang="0">
                    <a:pos x="connsiteX0" y="connsiteY0"/>
                  </a:cxn>
                  <a:cxn ang="0">
                    <a:pos x="connsiteX1" y="connsiteY1"/>
                  </a:cxn>
                  <a:cxn ang="0">
                    <a:pos x="connsiteX2" y="connsiteY2"/>
                  </a:cxn>
                  <a:cxn ang="0">
                    <a:pos x="connsiteX3" y="connsiteY3"/>
                  </a:cxn>
                </a:cxnLst>
                <a:rect l="l" t="t" r="r" b="b"/>
                <a:pathLst>
                  <a:path w="390845" h="285112">
                    <a:moveTo>
                      <a:pt x="0" y="285112"/>
                    </a:moveTo>
                    <a:lnTo>
                      <a:pt x="255581" y="0"/>
                    </a:lnTo>
                    <a:lnTo>
                      <a:pt x="390845" y="277091"/>
                    </a:lnTo>
                    <a:lnTo>
                      <a:pt x="0" y="285112"/>
                    </a:ln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sp>
          <p:nvSpPr>
            <p:cNvPr id="21" name="文本框 20"/>
            <p:cNvSpPr txBox="1"/>
            <p:nvPr/>
          </p:nvSpPr>
          <p:spPr>
            <a:xfrm>
              <a:off x="4421707" y="2440303"/>
              <a:ext cx="971741" cy="369332"/>
            </a:xfrm>
            <a:prstGeom prst="rect">
              <a:avLst/>
            </a:prstGeom>
            <a:noFill/>
          </p:spPr>
          <p:txBody>
            <a:bodyPr wrap="none" rtlCol="0">
              <a:spAutoFit/>
            </a:bodyPr>
            <a:lstStyle/>
            <a:p>
              <a:r>
                <a:rPr kumimoji="1" lang="zh-CN" altLang="en-US" dirty="0" smtClean="0">
                  <a:solidFill>
                    <a:schemeClr val="bg1"/>
                  </a:solidFill>
                  <a:latin typeface="Microsoft YaHei" charset="-122"/>
                  <a:ea typeface="Microsoft YaHei" charset="-122"/>
                  <a:cs typeface="Microsoft YaHei" charset="-122"/>
                </a:rPr>
                <a:t>任务</a:t>
              </a:r>
              <a:r>
                <a:rPr kumimoji="1" lang="en-US" altLang="zh-CN" dirty="0" smtClean="0">
                  <a:solidFill>
                    <a:schemeClr val="bg1"/>
                  </a:solidFill>
                  <a:latin typeface="Microsoft YaHei" charset="-122"/>
                  <a:ea typeface="Microsoft YaHei" charset="-122"/>
                  <a:cs typeface="Microsoft YaHei" charset="-122"/>
                </a:rPr>
                <a:t>4.3</a:t>
              </a:r>
              <a:endParaRPr kumimoji="1" lang="en-US" altLang="zh-CN" dirty="0">
                <a:solidFill>
                  <a:schemeClr val="bg1"/>
                </a:solidFill>
                <a:latin typeface="Microsoft YaHei" charset="-122"/>
                <a:ea typeface="Microsoft YaHei" charset="-122"/>
                <a:cs typeface="Microsoft YaHei" charset="-122"/>
              </a:endParaRPr>
            </a:p>
          </p:txBody>
        </p:sp>
      </p:grpSp>
      <p:grpSp>
        <p:nvGrpSpPr>
          <p:cNvPr id="24" name="组 23"/>
          <p:cNvGrpSpPr/>
          <p:nvPr/>
        </p:nvGrpSpPr>
        <p:grpSpPr>
          <a:xfrm>
            <a:off x="2388932" y="5229098"/>
            <a:ext cx="1862418" cy="978270"/>
            <a:chOff x="4032602" y="2286000"/>
            <a:chExt cx="1862418" cy="978270"/>
          </a:xfrm>
        </p:grpSpPr>
        <p:grpSp>
          <p:nvGrpSpPr>
            <p:cNvPr id="25" name="组 24"/>
            <p:cNvGrpSpPr/>
            <p:nvPr/>
          </p:nvGrpSpPr>
          <p:grpSpPr>
            <a:xfrm>
              <a:off x="4032602" y="2286000"/>
              <a:ext cx="1862418" cy="978270"/>
              <a:chOff x="4745186" y="1191494"/>
              <a:chExt cx="1537855" cy="748144"/>
            </a:xfrm>
          </p:grpSpPr>
          <p:sp>
            <p:nvSpPr>
              <p:cNvPr id="27" name="平行四边形 26"/>
              <p:cNvSpPr/>
              <p:nvPr/>
            </p:nvSpPr>
            <p:spPr>
              <a:xfrm>
                <a:off x="4745186" y="1191494"/>
                <a:ext cx="1537855" cy="471053"/>
              </a:xfrm>
              <a:prstGeom prst="parallelogram">
                <a:avLst>
                  <a:gd name="adj" fmla="val 48748"/>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8" name="三角形 9"/>
              <p:cNvSpPr/>
              <p:nvPr/>
            </p:nvSpPr>
            <p:spPr>
              <a:xfrm flipV="1">
                <a:off x="4747736" y="1654526"/>
                <a:ext cx="390845" cy="285112"/>
              </a:xfrm>
              <a:custGeom>
                <a:avLst/>
                <a:gdLst>
                  <a:gd name="connsiteX0" fmla="*/ 0 w 318655"/>
                  <a:gd name="connsiteY0" fmla="*/ 277091 h 277091"/>
                  <a:gd name="connsiteX1" fmla="*/ 159328 w 318655"/>
                  <a:gd name="connsiteY1" fmla="*/ 0 h 277091"/>
                  <a:gd name="connsiteX2" fmla="*/ 318655 w 318655"/>
                  <a:gd name="connsiteY2" fmla="*/ 277091 h 277091"/>
                  <a:gd name="connsiteX3" fmla="*/ 0 w 318655"/>
                  <a:gd name="connsiteY3" fmla="*/ 277091 h 277091"/>
                  <a:gd name="connsiteX0" fmla="*/ 0 w 318655"/>
                  <a:gd name="connsiteY0" fmla="*/ 277091 h 277091"/>
                  <a:gd name="connsiteX1" fmla="*/ 223496 w 318655"/>
                  <a:gd name="connsiteY1" fmla="*/ 0 h 277091"/>
                  <a:gd name="connsiteX2" fmla="*/ 318655 w 318655"/>
                  <a:gd name="connsiteY2" fmla="*/ 277091 h 277091"/>
                  <a:gd name="connsiteX3" fmla="*/ 0 w 318655"/>
                  <a:gd name="connsiteY3" fmla="*/ 277091 h 277091"/>
                  <a:gd name="connsiteX0" fmla="*/ 0 w 350739"/>
                  <a:gd name="connsiteY0" fmla="*/ 277091 h 277091"/>
                  <a:gd name="connsiteX1" fmla="*/ 223496 w 350739"/>
                  <a:gd name="connsiteY1" fmla="*/ 0 h 277091"/>
                  <a:gd name="connsiteX2" fmla="*/ 350739 w 350739"/>
                  <a:gd name="connsiteY2" fmla="*/ 261049 h 277091"/>
                  <a:gd name="connsiteX3" fmla="*/ 0 w 350739"/>
                  <a:gd name="connsiteY3" fmla="*/ 277091 h 277091"/>
                  <a:gd name="connsiteX0" fmla="*/ 0 w 358760"/>
                  <a:gd name="connsiteY0" fmla="*/ 277091 h 277091"/>
                  <a:gd name="connsiteX1" fmla="*/ 223496 w 358760"/>
                  <a:gd name="connsiteY1" fmla="*/ 0 h 277091"/>
                  <a:gd name="connsiteX2" fmla="*/ 358760 w 358760"/>
                  <a:gd name="connsiteY2" fmla="*/ 277091 h 277091"/>
                  <a:gd name="connsiteX3" fmla="*/ 0 w 358760"/>
                  <a:gd name="connsiteY3" fmla="*/ 277091 h 277091"/>
                  <a:gd name="connsiteX0" fmla="*/ 0 w 366782"/>
                  <a:gd name="connsiteY0" fmla="*/ 285112 h 285112"/>
                  <a:gd name="connsiteX1" fmla="*/ 231518 w 366782"/>
                  <a:gd name="connsiteY1" fmla="*/ 0 h 285112"/>
                  <a:gd name="connsiteX2" fmla="*/ 366782 w 366782"/>
                  <a:gd name="connsiteY2" fmla="*/ 277091 h 285112"/>
                  <a:gd name="connsiteX3" fmla="*/ 0 w 366782"/>
                  <a:gd name="connsiteY3" fmla="*/ 285112 h 285112"/>
                  <a:gd name="connsiteX0" fmla="*/ 0 w 390845"/>
                  <a:gd name="connsiteY0" fmla="*/ 285112 h 285112"/>
                  <a:gd name="connsiteX1" fmla="*/ 255581 w 390845"/>
                  <a:gd name="connsiteY1" fmla="*/ 0 h 285112"/>
                  <a:gd name="connsiteX2" fmla="*/ 390845 w 390845"/>
                  <a:gd name="connsiteY2" fmla="*/ 277091 h 285112"/>
                  <a:gd name="connsiteX3" fmla="*/ 0 w 390845"/>
                  <a:gd name="connsiteY3" fmla="*/ 285112 h 285112"/>
                </a:gdLst>
                <a:ahLst/>
                <a:cxnLst>
                  <a:cxn ang="0">
                    <a:pos x="connsiteX0" y="connsiteY0"/>
                  </a:cxn>
                  <a:cxn ang="0">
                    <a:pos x="connsiteX1" y="connsiteY1"/>
                  </a:cxn>
                  <a:cxn ang="0">
                    <a:pos x="connsiteX2" y="connsiteY2"/>
                  </a:cxn>
                  <a:cxn ang="0">
                    <a:pos x="connsiteX3" y="connsiteY3"/>
                  </a:cxn>
                </a:cxnLst>
                <a:rect l="l" t="t" r="r" b="b"/>
                <a:pathLst>
                  <a:path w="390845" h="285112">
                    <a:moveTo>
                      <a:pt x="0" y="285112"/>
                    </a:moveTo>
                    <a:lnTo>
                      <a:pt x="255581" y="0"/>
                    </a:lnTo>
                    <a:lnTo>
                      <a:pt x="390845" y="277091"/>
                    </a:lnTo>
                    <a:lnTo>
                      <a:pt x="0" y="285112"/>
                    </a:ln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sp>
          <p:nvSpPr>
            <p:cNvPr id="26" name="文本框 25"/>
            <p:cNvSpPr txBox="1"/>
            <p:nvPr/>
          </p:nvSpPr>
          <p:spPr>
            <a:xfrm>
              <a:off x="4421707" y="2440303"/>
              <a:ext cx="1107996" cy="369332"/>
            </a:xfrm>
            <a:prstGeom prst="rect">
              <a:avLst/>
            </a:prstGeom>
            <a:noFill/>
          </p:spPr>
          <p:txBody>
            <a:bodyPr wrap="none" rtlCol="0">
              <a:spAutoFit/>
            </a:bodyPr>
            <a:lstStyle/>
            <a:p>
              <a:r>
                <a:rPr kumimoji="1" lang="zh-CN" altLang="en-US" dirty="0">
                  <a:solidFill>
                    <a:schemeClr val="bg1"/>
                  </a:solidFill>
                  <a:latin typeface="Microsoft YaHei" charset="-122"/>
                  <a:ea typeface="Microsoft YaHei" charset="-122"/>
                  <a:cs typeface="Microsoft YaHei" charset="-122"/>
                </a:rPr>
                <a:t>拓展</a:t>
              </a:r>
              <a:r>
                <a:rPr kumimoji="1" lang="zh-CN" altLang="en-US" dirty="0" smtClean="0">
                  <a:solidFill>
                    <a:schemeClr val="bg1"/>
                  </a:solidFill>
                  <a:latin typeface="Microsoft YaHei" charset="-122"/>
                  <a:ea typeface="Microsoft YaHei" charset="-122"/>
                  <a:cs typeface="Microsoft YaHei" charset="-122"/>
                </a:rPr>
                <a:t>训练</a:t>
              </a:r>
              <a:endParaRPr kumimoji="1" lang="zh-CN" altLang="en-US" dirty="0">
                <a:solidFill>
                  <a:schemeClr val="bg1"/>
                </a:solidFill>
                <a:latin typeface="Microsoft YaHei" charset="-122"/>
                <a:ea typeface="Microsoft YaHei" charset="-122"/>
                <a:cs typeface="Microsoft YaHei" charset="-122"/>
              </a:endParaRPr>
            </a:p>
          </p:txBody>
        </p:sp>
      </p:grpSp>
      <p:sp>
        <p:nvSpPr>
          <p:cNvPr id="30" name="文本框 29"/>
          <p:cNvSpPr txBox="1"/>
          <p:nvPr/>
        </p:nvSpPr>
        <p:spPr>
          <a:xfrm>
            <a:off x="6149144" y="1724743"/>
            <a:ext cx="4385372" cy="461665"/>
          </a:xfrm>
          <a:prstGeom prst="rect">
            <a:avLst/>
          </a:prstGeom>
          <a:noFill/>
        </p:spPr>
        <p:txBody>
          <a:bodyPr wrap="square" rtlCol="0">
            <a:spAutoFit/>
          </a:bodyPr>
          <a:lstStyle/>
          <a:p>
            <a:r>
              <a:rPr kumimoji="1" lang="zh-CN" altLang="en-US" sz="2400" dirty="0">
                <a:solidFill>
                  <a:schemeClr val="bg1"/>
                </a:solidFill>
                <a:latin typeface="Microsoft YaHei" charset="-122"/>
                <a:ea typeface="Microsoft YaHei" charset="-122"/>
                <a:cs typeface="Microsoft YaHei" charset="-122"/>
              </a:rPr>
              <a:t>更新数据表的记录</a:t>
            </a:r>
          </a:p>
        </p:txBody>
      </p:sp>
      <p:sp>
        <p:nvSpPr>
          <p:cNvPr id="33" name="文本框 32"/>
          <p:cNvSpPr txBox="1"/>
          <p:nvPr/>
        </p:nvSpPr>
        <p:spPr>
          <a:xfrm>
            <a:off x="5592525" y="2960208"/>
            <a:ext cx="4266848" cy="461665"/>
          </a:xfrm>
          <a:prstGeom prst="rect">
            <a:avLst/>
          </a:prstGeom>
          <a:noFill/>
        </p:spPr>
        <p:txBody>
          <a:bodyPr wrap="square" rtlCol="0">
            <a:spAutoFit/>
          </a:bodyPr>
          <a:lstStyle/>
          <a:p>
            <a:r>
              <a:rPr kumimoji="1" lang="zh-CN" altLang="en-US" sz="2400" dirty="0">
                <a:solidFill>
                  <a:schemeClr val="bg1"/>
                </a:solidFill>
                <a:latin typeface="Microsoft YaHei" charset="-122"/>
                <a:ea typeface="Microsoft YaHei" charset="-122"/>
                <a:cs typeface="Microsoft YaHei" charset="-122"/>
              </a:rPr>
              <a:t>删除数据表中数据记录</a:t>
            </a:r>
          </a:p>
        </p:txBody>
      </p:sp>
      <p:sp>
        <p:nvSpPr>
          <p:cNvPr id="36" name="文本框 35"/>
          <p:cNvSpPr txBox="1"/>
          <p:nvPr/>
        </p:nvSpPr>
        <p:spPr>
          <a:xfrm>
            <a:off x="4387977" y="5189965"/>
            <a:ext cx="4006648" cy="830997"/>
          </a:xfrm>
          <a:prstGeom prst="rect">
            <a:avLst/>
          </a:prstGeom>
          <a:noFill/>
        </p:spPr>
        <p:txBody>
          <a:bodyPr wrap="square" rtlCol="0">
            <a:spAutoFit/>
          </a:bodyPr>
          <a:lstStyle/>
          <a:p>
            <a:r>
              <a:rPr kumimoji="1" lang="zh-CN" altLang="en-US" sz="2400" dirty="0">
                <a:solidFill>
                  <a:schemeClr val="bg1"/>
                </a:solidFill>
                <a:latin typeface="Microsoft YaHei" charset="-122"/>
                <a:ea typeface="Microsoft YaHei" charset="-122"/>
                <a:cs typeface="Microsoft YaHei" charset="-122"/>
              </a:rPr>
              <a:t>操作乡村振兴助农电商平台数据库的数据</a:t>
            </a:r>
          </a:p>
        </p:txBody>
      </p:sp>
      <p:sp>
        <p:nvSpPr>
          <p:cNvPr id="55" name="平行四边形 54"/>
          <p:cNvSpPr/>
          <p:nvPr/>
        </p:nvSpPr>
        <p:spPr>
          <a:xfrm>
            <a:off x="10877569" y="535490"/>
            <a:ext cx="1904876" cy="615947"/>
          </a:xfrm>
          <a:prstGeom prst="parallelogram">
            <a:avLst>
              <a:gd name="adj" fmla="val 48748"/>
            </a:avLst>
          </a:prstGeom>
          <a:solidFill>
            <a:srgbClr val="102C5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58" name="平行四边形 57"/>
          <p:cNvSpPr/>
          <p:nvPr/>
        </p:nvSpPr>
        <p:spPr>
          <a:xfrm>
            <a:off x="10382268" y="1675180"/>
            <a:ext cx="2383500" cy="615947"/>
          </a:xfrm>
          <a:prstGeom prst="parallelogram">
            <a:avLst>
              <a:gd name="adj" fmla="val 48748"/>
            </a:avLst>
          </a:prstGeom>
          <a:solidFill>
            <a:srgbClr val="102C5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42" name="平行四边形 41"/>
          <p:cNvSpPr/>
          <p:nvPr/>
        </p:nvSpPr>
        <p:spPr>
          <a:xfrm>
            <a:off x="9859373" y="2892226"/>
            <a:ext cx="3003203" cy="615947"/>
          </a:xfrm>
          <a:prstGeom prst="parallelogram">
            <a:avLst>
              <a:gd name="adj" fmla="val 48748"/>
            </a:avLst>
          </a:prstGeom>
          <a:solidFill>
            <a:srgbClr val="102C5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56" name="平行四边形 55"/>
          <p:cNvSpPr/>
          <p:nvPr/>
        </p:nvSpPr>
        <p:spPr>
          <a:xfrm>
            <a:off x="8661995" y="5351277"/>
            <a:ext cx="4106000" cy="615947"/>
          </a:xfrm>
          <a:prstGeom prst="parallelogram">
            <a:avLst>
              <a:gd name="adj" fmla="val 48748"/>
            </a:avLst>
          </a:prstGeom>
          <a:solidFill>
            <a:srgbClr val="102C5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grpSp>
        <p:nvGrpSpPr>
          <p:cNvPr id="34" name="组 18"/>
          <p:cNvGrpSpPr/>
          <p:nvPr/>
        </p:nvGrpSpPr>
        <p:grpSpPr>
          <a:xfrm>
            <a:off x="2958127" y="4081401"/>
            <a:ext cx="1862418" cy="978270"/>
            <a:chOff x="4032602" y="2286000"/>
            <a:chExt cx="1862418" cy="978270"/>
          </a:xfrm>
        </p:grpSpPr>
        <p:grpSp>
          <p:nvGrpSpPr>
            <p:cNvPr id="35" name="组 19"/>
            <p:cNvGrpSpPr/>
            <p:nvPr/>
          </p:nvGrpSpPr>
          <p:grpSpPr>
            <a:xfrm>
              <a:off x="4032602" y="2286000"/>
              <a:ext cx="1862418" cy="978270"/>
              <a:chOff x="4745186" y="1191494"/>
              <a:chExt cx="1537855" cy="748144"/>
            </a:xfrm>
          </p:grpSpPr>
          <p:sp>
            <p:nvSpPr>
              <p:cNvPr id="38" name="平行四边形 37"/>
              <p:cNvSpPr/>
              <p:nvPr/>
            </p:nvSpPr>
            <p:spPr>
              <a:xfrm>
                <a:off x="4745186" y="1191494"/>
                <a:ext cx="1537855" cy="471053"/>
              </a:xfrm>
              <a:prstGeom prst="parallelogram">
                <a:avLst>
                  <a:gd name="adj" fmla="val 48748"/>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9" name="三角形 9"/>
              <p:cNvSpPr/>
              <p:nvPr/>
            </p:nvSpPr>
            <p:spPr>
              <a:xfrm flipV="1">
                <a:off x="4747736" y="1654526"/>
                <a:ext cx="390845" cy="285112"/>
              </a:xfrm>
              <a:custGeom>
                <a:avLst/>
                <a:gdLst>
                  <a:gd name="connsiteX0" fmla="*/ 0 w 318655"/>
                  <a:gd name="connsiteY0" fmla="*/ 277091 h 277091"/>
                  <a:gd name="connsiteX1" fmla="*/ 159328 w 318655"/>
                  <a:gd name="connsiteY1" fmla="*/ 0 h 277091"/>
                  <a:gd name="connsiteX2" fmla="*/ 318655 w 318655"/>
                  <a:gd name="connsiteY2" fmla="*/ 277091 h 277091"/>
                  <a:gd name="connsiteX3" fmla="*/ 0 w 318655"/>
                  <a:gd name="connsiteY3" fmla="*/ 277091 h 277091"/>
                  <a:gd name="connsiteX0" fmla="*/ 0 w 318655"/>
                  <a:gd name="connsiteY0" fmla="*/ 277091 h 277091"/>
                  <a:gd name="connsiteX1" fmla="*/ 223496 w 318655"/>
                  <a:gd name="connsiteY1" fmla="*/ 0 h 277091"/>
                  <a:gd name="connsiteX2" fmla="*/ 318655 w 318655"/>
                  <a:gd name="connsiteY2" fmla="*/ 277091 h 277091"/>
                  <a:gd name="connsiteX3" fmla="*/ 0 w 318655"/>
                  <a:gd name="connsiteY3" fmla="*/ 277091 h 277091"/>
                  <a:gd name="connsiteX0" fmla="*/ 0 w 350739"/>
                  <a:gd name="connsiteY0" fmla="*/ 277091 h 277091"/>
                  <a:gd name="connsiteX1" fmla="*/ 223496 w 350739"/>
                  <a:gd name="connsiteY1" fmla="*/ 0 h 277091"/>
                  <a:gd name="connsiteX2" fmla="*/ 350739 w 350739"/>
                  <a:gd name="connsiteY2" fmla="*/ 261049 h 277091"/>
                  <a:gd name="connsiteX3" fmla="*/ 0 w 350739"/>
                  <a:gd name="connsiteY3" fmla="*/ 277091 h 277091"/>
                  <a:gd name="connsiteX0" fmla="*/ 0 w 358760"/>
                  <a:gd name="connsiteY0" fmla="*/ 277091 h 277091"/>
                  <a:gd name="connsiteX1" fmla="*/ 223496 w 358760"/>
                  <a:gd name="connsiteY1" fmla="*/ 0 h 277091"/>
                  <a:gd name="connsiteX2" fmla="*/ 358760 w 358760"/>
                  <a:gd name="connsiteY2" fmla="*/ 277091 h 277091"/>
                  <a:gd name="connsiteX3" fmla="*/ 0 w 358760"/>
                  <a:gd name="connsiteY3" fmla="*/ 277091 h 277091"/>
                  <a:gd name="connsiteX0" fmla="*/ 0 w 366782"/>
                  <a:gd name="connsiteY0" fmla="*/ 285112 h 285112"/>
                  <a:gd name="connsiteX1" fmla="*/ 231518 w 366782"/>
                  <a:gd name="connsiteY1" fmla="*/ 0 h 285112"/>
                  <a:gd name="connsiteX2" fmla="*/ 366782 w 366782"/>
                  <a:gd name="connsiteY2" fmla="*/ 277091 h 285112"/>
                  <a:gd name="connsiteX3" fmla="*/ 0 w 366782"/>
                  <a:gd name="connsiteY3" fmla="*/ 285112 h 285112"/>
                  <a:gd name="connsiteX0" fmla="*/ 0 w 390845"/>
                  <a:gd name="connsiteY0" fmla="*/ 285112 h 285112"/>
                  <a:gd name="connsiteX1" fmla="*/ 255581 w 390845"/>
                  <a:gd name="connsiteY1" fmla="*/ 0 h 285112"/>
                  <a:gd name="connsiteX2" fmla="*/ 390845 w 390845"/>
                  <a:gd name="connsiteY2" fmla="*/ 277091 h 285112"/>
                  <a:gd name="connsiteX3" fmla="*/ 0 w 390845"/>
                  <a:gd name="connsiteY3" fmla="*/ 285112 h 285112"/>
                </a:gdLst>
                <a:ahLst/>
                <a:cxnLst>
                  <a:cxn ang="0">
                    <a:pos x="connsiteX0" y="connsiteY0"/>
                  </a:cxn>
                  <a:cxn ang="0">
                    <a:pos x="connsiteX1" y="connsiteY1"/>
                  </a:cxn>
                  <a:cxn ang="0">
                    <a:pos x="connsiteX2" y="connsiteY2"/>
                  </a:cxn>
                  <a:cxn ang="0">
                    <a:pos x="connsiteX3" y="connsiteY3"/>
                  </a:cxn>
                </a:cxnLst>
                <a:rect l="l" t="t" r="r" b="b"/>
                <a:pathLst>
                  <a:path w="390845" h="285112">
                    <a:moveTo>
                      <a:pt x="0" y="285112"/>
                    </a:moveTo>
                    <a:lnTo>
                      <a:pt x="255581" y="0"/>
                    </a:lnTo>
                    <a:lnTo>
                      <a:pt x="390845" y="277091"/>
                    </a:lnTo>
                    <a:lnTo>
                      <a:pt x="0" y="285112"/>
                    </a:ln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sp>
          <p:nvSpPr>
            <p:cNvPr id="37" name="文本框 20"/>
            <p:cNvSpPr txBox="1"/>
            <p:nvPr/>
          </p:nvSpPr>
          <p:spPr>
            <a:xfrm>
              <a:off x="4421707" y="2440303"/>
              <a:ext cx="1107996" cy="369332"/>
            </a:xfrm>
            <a:prstGeom prst="rect">
              <a:avLst/>
            </a:prstGeom>
            <a:noFill/>
          </p:spPr>
          <p:txBody>
            <a:bodyPr wrap="none" rtlCol="0">
              <a:spAutoFit/>
            </a:bodyPr>
            <a:lstStyle/>
            <a:p>
              <a:r>
                <a:rPr kumimoji="1" lang="zh-CN" altLang="en-US" dirty="0">
                  <a:solidFill>
                    <a:schemeClr val="bg1"/>
                  </a:solidFill>
                  <a:latin typeface="Microsoft YaHei" charset="-122"/>
                  <a:ea typeface="Microsoft YaHei" charset="-122"/>
                  <a:cs typeface="Microsoft YaHei" charset="-122"/>
                </a:rPr>
                <a:t>拓展阅读</a:t>
              </a:r>
              <a:endParaRPr kumimoji="1" lang="en-US" altLang="zh-CN" dirty="0">
                <a:solidFill>
                  <a:schemeClr val="bg1"/>
                </a:solidFill>
                <a:latin typeface="Microsoft YaHei" charset="-122"/>
                <a:ea typeface="Microsoft YaHei" charset="-122"/>
                <a:cs typeface="Microsoft YaHei" charset="-122"/>
              </a:endParaRPr>
            </a:p>
          </p:txBody>
        </p:sp>
      </p:grpSp>
      <p:sp>
        <p:nvSpPr>
          <p:cNvPr id="40" name="文本框 32"/>
          <p:cNvSpPr txBox="1"/>
          <p:nvPr/>
        </p:nvSpPr>
        <p:spPr>
          <a:xfrm>
            <a:off x="5154510" y="4149196"/>
            <a:ext cx="4266848" cy="461665"/>
          </a:xfrm>
          <a:prstGeom prst="rect">
            <a:avLst/>
          </a:prstGeom>
          <a:noFill/>
        </p:spPr>
        <p:txBody>
          <a:bodyPr wrap="square" rtlCol="0">
            <a:spAutoFit/>
          </a:bodyPr>
          <a:lstStyle/>
          <a:p>
            <a:r>
              <a:rPr kumimoji="1" lang="zh-CN" altLang="en-US" sz="2400" dirty="0">
                <a:solidFill>
                  <a:schemeClr val="bg1"/>
                </a:solidFill>
                <a:latin typeface="Microsoft YaHei" charset="-122"/>
                <a:ea typeface="Microsoft YaHei" charset="-122"/>
                <a:cs typeface="Microsoft YaHei" charset="-122"/>
              </a:rPr>
              <a:t>精益求精的“工匠精神”</a:t>
            </a:r>
          </a:p>
        </p:txBody>
      </p:sp>
      <p:sp>
        <p:nvSpPr>
          <p:cNvPr id="41" name="平行四边形 40"/>
          <p:cNvSpPr/>
          <p:nvPr/>
        </p:nvSpPr>
        <p:spPr>
          <a:xfrm>
            <a:off x="9282953" y="4112396"/>
            <a:ext cx="3637442" cy="615947"/>
          </a:xfrm>
          <a:prstGeom prst="parallelogram">
            <a:avLst>
              <a:gd name="adj" fmla="val 48748"/>
            </a:avLst>
          </a:prstGeom>
          <a:solidFill>
            <a:srgbClr val="102C5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Tree>
    <p:extLst>
      <p:ext uri="{BB962C8B-B14F-4D97-AF65-F5344CB8AC3E}">
        <p14:creationId xmlns:p14="http://schemas.microsoft.com/office/powerpoint/2010/main" val="2721069133"/>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descr="C:\Users\花花\Desktop\360图片编辑.png"/>
          <p:cNvPicPr>
            <a:picLocks noChangeAspect="1" noChangeArrowheads="1"/>
          </p:cNvPicPr>
          <p:nvPr/>
        </p:nvPicPr>
        <p:blipFill rotWithShape="1">
          <a:blip r:embed="rId3">
            <a:extLst>
              <a:ext uri="{28A0092B-C50C-407E-A947-70E740481C1C}">
                <a14:useLocalDpi xmlns:a14="http://schemas.microsoft.com/office/drawing/2010/main" val="0"/>
              </a:ext>
            </a:extLst>
          </a:blip>
          <a:srcRect l="2904" t="19661" r="-2904" b="45933"/>
          <a:stretch/>
        </p:blipFill>
        <p:spPr bwMode="auto">
          <a:xfrm>
            <a:off x="4017158" y="1068822"/>
            <a:ext cx="8174842" cy="1870363"/>
          </a:xfrm>
          <a:prstGeom prst="round2DiagRect">
            <a:avLst>
              <a:gd name="adj1" fmla="val 50000"/>
              <a:gd name="adj2" fmla="val 0"/>
            </a:avLst>
          </a:prstGeom>
          <a:noFill/>
          <a:extLst>
            <a:ext uri="{909E8E84-426E-40DD-AFC4-6F175D3DCCD1}">
              <a14:hiddenFill xmlns:a14="http://schemas.microsoft.com/office/drawing/2010/main">
                <a:solidFill>
                  <a:srgbClr val="FFFFFF"/>
                </a:solidFill>
              </a14:hiddenFill>
            </a:ext>
          </a:extLst>
        </p:spPr>
      </p:pic>
      <p:sp>
        <p:nvSpPr>
          <p:cNvPr id="5" name="矩形 4"/>
          <p:cNvSpPr/>
          <p:nvPr/>
        </p:nvSpPr>
        <p:spPr>
          <a:xfrm>
            <a:off x="0" y="2105891"/>
            <a:ext cx="10501745" cy="2978727"/>
          </a:xfrm>
          <a:custGeom>
            <a:avLst/>
            <a:gdLst>
              <a:gd name="connsiteX0" fmla="*/ 0 w 10501745"/>
              <a:gd name="connsiteY0" fmla="*/ 0 h 2978727"/>
              <a:gd name="connsiteX1" fmla="*/ 10501745 w 10501745"/>
              <a:gd name="connsiteY1" fmla="*/ 0 h 2978727"/>
              <a:gd name="connsiteX2" fmla="*/ 10501745 w 10501745"/>
              <a:gd name="connsiteY2" fmla="*/ 2978727 h 2978727"/>
              <a:gd name="connsiteX3" fmla="*/ 0 w 10501745"/>
              <a:gd name="connsiteY3" fmla="*/ 2978727 h 2978727"/>
              <a:gd name="connsiteX4" fmla="*/ 0 w 10501745"/>
              <a:gd name="connsiteY4" fmla="*/ 0 h 2978727"/>
              <a:gd name="connsiteX0" fmla="*/ 0 w 10501745"/>
              <a:gd name="connsiteY0" fmla="*/ 0 h 2978727"/>
              <a:gd name="connsiteX1" fmla="*/ 10501745 w 10501745"/>
              <a:gd name="connsiteY1" fmla="*/ 0 h 2978727"/>
              <a:gd name="connsiteX2" fmla="*/ 8977745 w 10501745"/>
              <a:gd name="connsiteY2" fmla="*/ 2937163 h 2978727"/>
              <a:gd name="connsiteX3" fmla="*/ 0 w 10501745"/>
              <a:gd name="connsiteY3" fmla="*/ 2978727 h 2978727"/>
              <a:gd name="connsiteX4" fmla="*/ 0 w 10501745"/>
              <a:gd name="connsiteY4" fmla="*/ 0 h 2978727"/>
              <a:gd name="connsiteX0" fmla="*/ 0 w 10501745"/>
              <a:gd name="connsiteY0" fmla="*/ 0 h 2978727"/>
              <a:gd name="connsiteX1" fmla="*/ 10501745 w 10501745"/>
              <a:gd name="connsiteY1" fmla="*/ 0 h 2978727"/>
              <a:gd name="connsiteX2" fmla="*/ 8589818 w 10501745"/>
              <a:gd name="connsiteY2" fmla="*/ 2937163 h 2978727"/>
              <a:gd name="connsiteX3" fmla="*/ 0 w 10501745"/>
              <a:gd name="connsiteY3" fmla="*/ 2978727 h 2978727"/>
              <a:gd name="connsiteX4" fmla="*/ 0 w 10501745"/>
              <a:gd name="connsiteY4" fmla="*/ 0 h 2978727"/>
              <a:gd name="connsiteX0" fmla="*/ 0 w 10501745"/>
              <a:gd name="connsiteY0" fmla="*/ 0 h 2978727"/>
              <a:gd name="connsiteX1" fmla="*/ 10501745 w 10501745"/>
              <a:gd name="connsiteY1" fmla="*/ 0 h 2978727"/>
              <a:gd name="connsiteX2" fmla="*/ 8700654 w 10501745"/>
              <a:gd name="connsiteY2" fmla="*/ 2951018 h 2978727"/>
              <a:gd name="connsiteX3" fmla="*/ 0 w 10501745"/>
              <a:gd name="connsiteY3" fmla="*/ 2978727 h 2978727"/>
              <a:gd name="connsiteX4" fmla="*/ 0 w 10501745"/>
              <a:gd name="connsiteY4" fmla="*/ 0 h 29787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501745" h="2978727">
                <a:moveTo>
                  <a:pt x="0" y="0"/>
                </a:moveTo>
                <a:lnTo>
                  <a:pt x="10501745" y="0"/>
                </a:lnTo>
                <a:lnTo>
                  <a:pt x="8700654" y="2951018"/>
                </a:lnTo>
                <a:lnTo>
                  <a:pt x="0" y="2978727"/>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p:cNvSpPr txBox="1"/>
          <p:nvPr/>
        </p:nvSpPr>
        <p:spPr>
          <a:xfrm>
            <a:off x="9291422" y="4428474"/>
            <a:ext cx="902811" cy="523220"/>
          </a:xfrm>
          <a:prstGeom prst="rect">
            <a:avLst/>
          </a:prstGeom>
          <a:noFill/>
        </p:spPr>
        <p:txBody>
          <a:bodyPr wrap="none" rtlCol="0">
            <a:spAutoFit/>
          </a:bodyPr>
          <a:lstStyle/>
          <a:p>
            <a:r>
              <a:rPr kumimoji="1" lang="zh-CN" altLang="en-US" sz="2800" b="1" dirty="0" smtClean="0">
                <a:solidFill>
                  <a:schemeClr val="accent1"/>
                </a:solidFill>
                <a:latin typeface="Microsoft YaHei" charset="-122"/>
                <a:ea typeface="Microsoft YaHei" charset="-122"/>
                <a:cs typeface="Microsoft YaHei" charset="-122"/>
              </a:rPr>
              <a:t>拓展</a:t>
            </a:r>
            <a:endParaRPr kumimoji="1" lang="zh-CN" altLang="en-US" sz="2800" b="1" dirty="0">
              <a:solidFill>
                <a:schemeClr val="accent1"/>
              </a:solidFill>
              <a:latin typeface="Microsoft YaHei" charset="-122"/>
              <a:ea typeface="Microsoft YaHei" charset="-122"/>
              <a:cs typeface="Microsoft YaHei" charset="-122"/>
            </a:endParaRPr>
          </a:p>
        </p:txBody>
      </p:sp>
      <p:sp>
        <p:nvSpPr>
          <p:cNvPr id="4" name="文本框 3"/>
          <p:cNvSpPr txBox="1"/>
          <p:nvPr/>
        </p:nvSpPr>
        <p:spPr>
          <a:xfrm>
            <a:off x="10026203" y="4030160"/>
            <a:ext cx="1729961" cy="1015663"/>
          </a:xfrm>
          <a:prstGeom prst="rect">
            <a:avLst/>
          </a:prstGeom>
          <a:noFill/>
        </p:spPr>
        <p:txBody>
          <a:bodyPr wrap="none" rtlCol="0">
            <a:spAutoFit/>
          </a:bodyPr>
          <a:lstStyle/>
          <a:p>
            <a:r>
              <a:rPr kumimoji="1" lang="zh-CN" altLang="en-US" sz="6000" b="1" dirty="0" smtClean="0">
                <a:solidFill>
                  <a:schemeClr val="accent3"/>
                </a:solidFill>
                <a:latin typeface="Impact" charset="0"/>
                <a:ea typeface="Impact" charset="0"/>
                <a:cs typeface="Impact" charset="0"/>
              </a:rPr>
              <a:t>训练</a:t>
            </a:r>
            <a:endParaRPr kumimoji="1" lang="zh-CN" altLang="en-US" sz="6000" b="1" dirty="0">
              <a:solidFill>
                <a:schemeClr val="accent3"/>
              </a:solidFill>
              <a:latin typeface="Impact" charset="0"/>
              <a:ea typeface="Impact" charset="0"/>
              <a:cs typeface="Impact" charset="0"/>
            </a:endParaRPr>
          </a:p>
        </p:txBody>
      </p:sp>
      <p:sp>
        <p:nvSpPr>
          <p:cNvPr id="9" name="矩形 40"/>
          <p:cNvSpPr>
            <a:spLocks noChangeArrowheads="1"/>
          </p:cNvSpPr>
          <p:nvPr/>
        </p:nvSpPr>
        <p:spPr bwMode="auto">
          <a:xfrm>
            <a:off x="737331" y="2846346"/>
            <a:ext cx="8072840" cy="1558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lIns="80622" tIns="40311" rIns="80622" bIns="40311">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4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操作乡村振兴助农电商平台数据库的数据</a:t>
            </a:r>
            <a:endParaRPr lang="zh-CN" altLang="zh-CN" sz="4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extLst>
      <p:ext uri="{BB962C8B-B14F-4D97-AF65-F5344CB8AC3E}">
        <p14:creationId xmlns:p14="http://schemas.microsoft.com/office/powerpoint/2010/main" val="158020816"/>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9"/>
          <p:cNvGrpSpPr/>
          <p:nvPr/>
        </p:nvGrpSpPr>
        <p:grpSpPr>
          <a:xfrm>
            <a:off x="433893" y="292299"/>
            <a:ext cx="726846" cy="726846"/>
            <a:chOff x="1965186" y="1419622"/>
            <a:chExt cx="302558" cy="314067"/>
          </a:xfrm>
        </p:grpSpPr>
        <p:sp>
          <p:nvSpPr>
            <p:cNvPr id="5" name="矩形 4"/>
            <p:cNvSpPr/>
            <p:nvPr userDrawn="1"/>
          </p:nvSpPr>
          <p:spPr>
            <a:xfrm>
              <a:off x="1965186" y="1419622"/>
              <a:ext cx="252000" cy="252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userDrawn="1"/>
          </p:nvSpPr>
          <p:spPr>
            <a:xfrm>
              <a:off x="2087744" y="1553689"/>
              <a:ext cx="180000" cy="180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矩形 6"/>
          <p:cNvSpPr/>
          <p:nvPr/>
        </p:nvSpPr>
        <p:spPr>
          <a:xfrm>
            <a:off x="1333708" y="310183"/>
            <a:ext cx="1826141" cy="584775"/>
          </a:xfrm>
          <a:prstGeom prst="rect">
            <a:avLst/>
          </a:prstGeom>
        </p:spPr>
        <p:txBody>
          <a:bodyPr wrap="none">
            <a:spAutoFit/>
          </a:bodyPr>
          <a:lstStyle/>
          <a:p>
            <a:r>
              <a:rPr lang="zh-CN" altLang="en-US" sz="3200" b="1" dirty="0" smtClean="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拓展训练</a:t>
            </a:r>
            <a:endPar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8" name="TextBox 13"/>
          <p:cNvSpPr>
            <a:spLocks noChangeArrowheads="1"/>
          </p:cNvSpPr>
          <p:nvPr/>
        </p:nvSpPr>
        <p:spPr bwMode="auto">
          <a:xfrm>
            <a:off x="2321932" y="1494032"/>
            <a:ext cx="190153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sz="2400" b="1" spc="300" dirty="0" smtClean="0">
                <a:solidFill>
                  <a:schemeClr val="accent2"/>
                </a:solidFill>
                <a:latin typeface="微软雅黑" panose="020B0503020204020204" pitchFamily="34" charset="-122"/>
                <a:ea typeface="微软雅黑" panose="020B0503020204020204" pitchFamily="34" charset="-122"/>
                <a:sym typeface="微软雅黑" panose="020B0503020204020204" pitchFamily="34" charset="-122"/>
              </a:rPr>
              <a:t> </a:t>
            </a:r>
            <a:endParaRPr lang="en-US" sz="2000" b="1" spc="300" dirty="0">
              <a:solidFill>
                <a:schemeClr val="accent2"/>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67" name="组 66"/>
          <p:cNvGrpSpPr/>
          <p:nvPr/>
        </p:nvGrpSpPr>
        <p:grpSpPr>
          <a:xfrm>
            <a:off x="1133423" y="1814285"/>
            <a:ext cx="7222464" cy="141412"/>
            <a:chOff x="1362736" y="1799771"/>
            <a:chExt cx="4733264" cy="124636"/>
          </a:xfrm>
        </p:grpSpPr>
        <p:sp>
          <p:nvSpPr>
            <p:cNvPr id="10" name="矩形 9"/>
            <p:cNvSpPr/>
            <p:nvPr/>
          </p:nvSpPr>
          <p:spPr>
            <a:xfrm>
              <a:off x="1379538" y="1799771"/>
              <a:ext cx="826633" cy="12463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cxnSp>
          <p:nvCxnSpPr>
            <p:cNvPr id="64" name="直线连接符 63"/>
            <p:cNvCxnSpPr/>
            <p:nvPr/>
          </p:nvCxnSpPr>
          <p:spPr>
            <a:xfrm>
              <a:off x="1362736" y="1909893"/>
              <a:ext cx="4733264" cy="0"/>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grpSp>
      <p:sp>
        <p:nvSpPr>
          <p:cNvPr id="12" name="TextBox 13"/>
          <p:cNvSpPr>
            <a:spLocks noChangeArrowheads="1"/>
          </p:cNvSpPr>
          <p:nvPr/>
        </p:nvSpPr>
        <p:spPr bwMode="auto">
          <a:xfrm>
            <a:off x="2591060" y="1494032"/>
            <a:ext cx="7469769"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000" spc="300" dirty="0">
                <a:solidFill>
                  <a:schemeClr val="accent2"/>
                </a:solidFill>
                <a:latin typeface="微软雅黑" panose="020B0503020204020204" pitchFamily="34" charset="-122"/>
                <a:ea typeface="微软雅黑" panose="020B0503020204020204" pitchFamily="34" charset="-122"/>
                <a:sym typeface="微软雅黑" panose="020B0503020204020204" pitchFamily="34" charset="-122"/>
              </a:rPr>
              <a:t>操作乡村振兴助农电商平台数据库的数据</a:t>
            </a:r>
            <a:endParaRPr lang="en-US" sz="2000" spc="300" dirty="0">
              <a:solidFill>
                <a:schemeClr val="accent2"/>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 name="TextBox 2"/>
          <p:cNvSpPr txBox="1"/>
          <p:nvPr/>
        </p:nvSpPr>
        <p:spPr>
          <a:xfrm>
            <a:off x="944529" y="2384922"/>
            <a:ext cx="10307671" cy="553998"/>
          </a:xfrm>
          <a:prstGeom prst="rect">
            <a:avLst/>
          </a:prstGeom>
          <a:noFill/>
        </p:spPr>
        <p:txBody>
          <a:bodyPr wrap="square" rtlCol="0">
            <a:spAutoFit/>
          </a:bodyPr>
          <a:lstStyle/>
          <a:p>
            <a:pPr marL="0" lvl="1" indent="457200">
              <a:lnSpc>
                <a:spcPct val="150000"/>
              </a:lnSpc>
              <a:spcAft>
                <a:spcPts val="65"/>
              </a:spcAft>
            </a:pP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rPr>
              <a:t>为乡村振兴助农电商平台数据库添加原始数据，添加数据库的顺序和数目要求见表</a:t>
            </a:r>
          </a:p>
        </p:txBody>
      </p:sp>
      <p:graphicFrame>
        <p:nvGraphicFramePr>
          <p:cNvPr id="2" name="表格 1"/>
          <p:cNvGraphicFramePr>
            <a:graphicFrameLocks noGrp="1"/>
          </p:cNvGraphicFramePr>
          <p:nvPr>
            <p:extLst>
              <p:ext uri="{D42A27DB-BD31-4B8C-83A1-F6EECF244321}">
                <p14:modId xmlns:p14="http://schemas.microsoft.com/office/powerpoint/2010/main" val="2231173181"/>
              </p:ext>
            </p:extLst>
          </p:nvPr>
        </p:nvGraphicFramePr>
        <p:xfrm>
          <a:off x="2420416" y="3225802"/>
          <a:ext cx="7155384" cy="2604293"/>
        </p:xfrm>
        <a:graphic>
          <a:graphicData uri="http://schemas.openxmlformats.org/drawingml/2006/table">
            <a:tbl>
              <a:tblPr firstRow="1" firstCol="1" bandRow="1">
                <a:tableStyleId>{5C22544A-7EE6-4342-B048-85BDC9FD1C3A}</a:tableStyleId>
              </a:tblPr>
              <a:tblGrid>
                <a:gridCol w="1277153"/>
                <a:gridCol w="2090140"/>
                <a:gridCol w="1564145"/>
                <a:gridCol w="2223946"/>
              </a:tblGrid>
              <a:tr h="586439">
                <a:tc>
                  <a:txBody>
                    <a:bodyPr/>
                    <a:lstStyle/>
                    <a:p>
                      <a:pPr algn="ctr">
                        <a:spcAft>
                          <a:spcPts val="0"/>
                        </a:spcAft>
                      </a:pPr>
                      <a:r>
                        <a:rPr lang="zh-CN" sz="1600" kern="100">
                          <a:effectLst/>
                        </a:rPr>
                        <a:t>初始化顺序</a:t>
                      </a:r>
                      <a:endParaRPr lang="zh-CN" sz="1600" kern="100">
                        <a:effectLst/>
                        <a:latin typeface="Times New Roman"/>
                        <a:ea typeface="宋体"/>
                        <a:cs typeface="Times New Roman"/>
                      </a:endParaRPr>
                    </a:p>
                  </a:txBody>
                  <a:tcPr marL="68580" marR="68580" marT="0" marB="0" anchor="ctr"/>
                </a:tc>
                <a:tc>
                  <a:txBody>
                    <a:bodyPr/>
                    <a:lstStyle/>
                    <a:p>
                      <a:pPr algn="ctr">
                        <a:spcAft>
                          <a:spcPts val="0"/>
                        </a:spcAft>
                      </a:pPr>
                      <a:r>
                        <a:rPr lang="zh-CN" sz="1600" kern="100">
                          <a:effectLst/>
                        </a:rPr>
                        <a:t>表对象名称</a:t>
                      </a:r>
                      <a:endParaRPr lang="zh-CN" sz="1600" kern="100">
                        <a:effectLst/>
                        <a:latin typeface="Times New Roman"/>
                        <a:ea typeface="宋体"/>
                        <a:cs typeface="Times New Roman"/>
                      </a:endParaRPr>
                    </a:p>
                  </a:txBody>
                  <a:tcPr marL="68580" marR="68580" marT="0" marB="0" anchor="ctr"/>
                </a:tc>
                <a:tc>
                  <a:txBody>
                    <a:bodyPr/>
                    <a:lstStyle/>
                    <a:p>
                      <a:pPr algn="ctr">
                        <a:spcAft>
                          <a:spcPts val="0"/>
                        </a:spcAft>
                      </a:pPr>
                      <a:r>
                        <a:rPr lang="zh-CN" sz="1600" kern="100">
                          <a:effectLst/>
                        </a:rPr>
                        <a:t>插入数据行数</a:t>
                      </a:r>
                      <a:endParaRPr lang="zh-CN" sz="1600" kern="100">
                        <a:effectLst/>
                        <a:latin typeface="Times New Roman"/>
                        <a:ea typeface="宋体"/>
                        <a:cs typeface="Times New Roman"/>
                      </a:endParaRPr>
                    </a:p>
                  </a:txBody>
                  <a:tcPr marL="68580" marR="68580" marT="0" marB="0" anchor="ctr"/>
                </a:tc>
                <a:tc>
                  <a:txBody>
                    <a:bodyPr/>
                    <a:lstStyle/>
                    <a:p>
                      <a:pPr algn="ctr">
                        <a:spcAft>
                          <a:spcPts val="0"/>
                        </a:spcAft>
                      </a:pPr>
                      <a:r>
                        <a:rPr lang="zh-CN" sz="1600" kern="100">
                          <a:effectLst/>
                        </a:rPr>
                        <a:t>数据对象</a:t>
                      </a:r>
                      <a:endParaRPr lang="zh-CN" sz="1600" kern="100">
                        <a:effectLst/>
                        <a:latin typeface="Times New Roman"/>
                        <a:ea typeface="宋体"/>
                        <a:cs typeface="Times New Roman"/>
                      </a:endParaRPr>
                    </a:p>
                  </a:txBody>
                  <a:tcPr marL="68580" marR="68580" marT="0" marB="0" anchor="ctr"/>
                </a:tc>
              </a:tr>
              <a:tr h="428794">
                <a:tc>
                  <a:txBody>
                    <a:bodyPr/>
                    <a:lstStyle/>
                    <a:p>
                      <a:pPr algn="ctr">
                        <a:spcAft>
                          <a:spcPts val="0"/>
                        </a:spcAft>
                      </a:pPr>
                      <a:r>
                        <a:rPr lang="en-US" sz="1600" kern="100">
                          <a:effectLst/>
                        </a:rPr>
                        <a:t>1</a:t>
                      </a:r>
                      <a:endParaRPr lang="zh-CN" sz="1600" kern="100">
                        <a:effectLst/>
                        <a:latin typeface="Times New Roman"/>
                        <a:ea typeface="宋体"/>
                        <a:cs typeface="Times New Roman"/>
                      </a:endParaRPr>
                    </a:p>
                  </a:txBody>
                  <a:tcPr marL="68580" marR="68580" marT="0" marB="0" anchor="ctr"/>
                </a:tc>
                <a:tc>
                  <a:txBody>
                    <a:bodyPr/>
                    <a:lstStyle/>
                    <a:p>
                      <a:pPr algn="just">
                        <a:spcAft>
                          <a:spcPts val="0"/>
                        </a:spcAft>
                      </a:pPr>
                      <a:r>
                        <a:rPr lang="en-US" sz="1600" kern="100">
                          <a:effectLst/>
                        </a:rPr>
                        <a:t>types</a:t>
                      </a:r>
                      <a:endParaRPr lang="zh-CN" sz="1600" kern="100">
                        <a:effectLst/>
                        <a:latin typeface="Times New Roman"/>
                        <a:ea typeface="宋体"/>
                        <a:cs typeface="Times New Roman"/>
                      </a:endParaRPr>
                    </a:p>
                  </a:txBody>
                  <a:tcPr marL="68580" marR="68580" marT="0" marB="0" anchor="ctr"/>
                </a:tc>
                <a:tc>
                  <a:txBody>
                    <a:bodyPr/>
                    <a:lstStyle/>
                    <a:p>
                      <a:pPr algn="ctr">
                        <a:spcAft>
                          <a:spcPts val="0"/>
                        </a:spcAft>
                      </a:pPr>
                      <a:r>
                        <a:rPr lang="en-US" sz="1600" kern="100">
                          <a:effectLst/>
                        </a:rPr>
                        <a:t>3</a:t>
                      </a:r>
                      <a:endParaRPr lang="zh-CN" sz="1600" kern="100">
                        <a:effectLst/>
                        <a:latin typeface="Times New Roman"/>
                        <a:ea typeface="宋体"/>
                        <a:cs typeface="Times New Roman"/>
                      </a:endParaRPr>
                    </a:p>
                  </a:txBody>
                  <a:tcPr marL="68580" marR="68580" marT="0" marB="0" anchor="ctr"/>
                </a:tc>
                <a:tc>
                  <a:txBody>
                    <a:bodyPr/>
                    <a:lstStyle/>
                    <a:p>
                      <a:pPr algn="just">
                        <a:spcAft>
                          <a:spcPts val="0"/>
                        </a:spcAft>
                      </a:pPr>
                      <a:r>
                        <a:rPr lang="zh-CN" sz="1600" kern="100">
                          <a:effectLst/>
                        </a:rPr>
                        <a:t>农产品类别表</a:t>
                      </a:r>
                      <a:endParaRPr lang="zh-CN" sz="1600" kern="100">
                        <a:effectLst/>
                        <a:latin typeface="Times New Roman"/>
                        <a:ea typeface="宋体"/>
                        <a:cs typeface="Times New Roman"/>
                      </a:endParaRPr>
                    </a:p>
                  </a:txBody>
                  <a:tcPr marL="68580" marR="68580" marT="0" marB="0" anchor="ctr"/>
                </a:tc>
              </a:tr>
              <a:tr h="317812">
                <a:tc>
                  <a:txBody>
                    <a:bodyPr/>
                    <a:lstStyle/>
                    <a:p>
                      <a:pPr algn="ctr">
                        <a:spcAft>
                          <a:spcPts val="0"/>
                        </a:spcAft>
                      </a:pPr>
                      <a:r>
                        <a:rPr lang="en-US" sz="1600" kern="100">
                          <a:effectLst/>
                        </a:rPr>
                        <a:t>2</a:t>
                      </a:r>
                      <a:endParaRPr lang="zh-CN" sz="1600" kern="100">
                        <a:effectLst/>
                        <a:latin typeface="Times New Roman"/>
                        <a:ea typeface="宋体"/>
                        <a:cs typeface="Times New Roman"/>
                      </a:endParaRPr>
                    </a:p>
                  </a:txBody>
                  <a:tcPr marL="68580" marR="68580" marT="0" marB="0" anchor="ctr"/>
                </a:tc>
                <a:tc>
                  <a:txBody>
                    <a:bodyPr/>
                    <a:lstStyle/>
                    <a:p>
                      <a:pPr algn="just">
                        <a:spcAft>
                          <a:spcPts val="0"/>
                        </a:spcAft>
                      </a:pPr>
                      <a:r>
                        <a:rPr lang="en-US" sz="1600" kern="100">
                          <a:effectLst/>
                        </a:rPr>
                        <a:t>farmers</a:t>
                      </a:r>
                      <a:endParaRPr lang="zh-CN" sz="1600" kern="100">
                        <a:effectLst/>
                        <a:latin typeface="Times New Roman"/>
                        <a:ea typeface="宋体"/>
                        <a:cs typeface="Times New Roman"/>
                      </a:endParaRPr>
                    </a:p>
                  </a:txBody>
                  <a:tcPr marL="68580" marR="68580" marT="0" marB="0" anchor="ctr"/>
                </a:tc>
                <a:tc>
                  <a:txBody>
                    <a:bodyPr/>
                    <a:lstStyle/>
                    <a:p>
                      <a:pPr algn="ctr">
                        <a:spcAft>
                          <a:spcPts val="0"/>
                        </a:spcAft>
                      </a:pPr>
                      <a:r>
                        <a:rPr lang="en-US" sz="1600" kern="100">
                          <a:effectLst/>
                        </a:rPr>
                        <a:t>4</a:t>
                      </a:r>
                      <a:endParaRPr lang="zh-CN" sz="1600" kern="100">
                        <a:effectLst/>
                        <a:latin typeface="Times New Roman"/>
                        <a:ea typeface="宋体"/>
                        <a:cs typeface="Times New Roman"/>
                      </a:endParaRPr>
                    </a:p>
                  </a:txBody>
                  <a:tcPr marL="68580" marR="68580" marT="0" marB="0" anchor="ctr"/>
                </a:tc>
                <a:tc>
                  <a:txBody>
                    <a:bodyPr/>
                    <a:lstStyle/>
                    <a:p>
                      <a:pPr algn="just">
                        <a:spcAft>
                          <a:spcPts val="0"/>
                        </a:spcAft>
                      </a:pPr>
                      <a:r>
                        <a:rPr lang="zh-CN" sz="1600" kern="100">
                          <a:effectLst/>
                        </a:rPr>
                        <a:t>农户信息表</a:t>
                      </a:r>
                      <a:endParaRPr lang="zh-CN" sz="1600" kern="100">
                        <a:effectLst/>
                        <a:latin typeface="Times New Roman"/>
                        <a:ea typeface="宋体"/>
                        <a:cs typeface="Times New Roman"/>
                      </a:endParaRPr>
                    </a:p>
                  </a:txBody>
                  <a:tcPr marL="68580" marR="68580" marT="0" marB="0" anchor="ctr"/>
                </a:tc>
              </a:tr>
              <a:tr h="317812">
                <a:tc>
                  <a:txBody>
                    <a:bodyPr/>
                    <a:lstStyle/>
                    <a:p>
                      <a:pPr algn="ctr">
                        <a:spcAft>
                          <a:spcPts val="0"/>
                        </a:spcAft>
                      </a:pPr>
                      <a:r>
                        <a:rPr lang="en-US" sz="1600" kern="100">
                          <a:effectLst/>
                        </a:rPr>
                        <a:t>3</a:t>
                      </a:r>
                      <a:endParaRPr lang="zh-CN" sz="1600" kern="100">
                        <a:effectLst/>
                        <a:latin typeface="Times New Roman"/>
                        <a:ea typeface="宋体"/>
                        <a:cs typeface="Times New Roman"/>
                      </a:endParaRPr>
                    </a:p>
                  </a:txBody>
                  <a:tcPr marL="68580" marR="68580" marT="0" marB="0" anchor="ctr"/>
                </a:tc>
                <a:tc>
                  <a:txBody>
                    <a:bodyPr/>
                    <a:lstStyle/>
                    <a:p>
                      <a:pPr algn="just">
                        <a:spcAft>
                          <a:spcPts val="0"/>
                        </a:spcAft>
                      </a:pPr>
                      <a:r>
                        <a:rPr lang="en-US" sz="1600" kern="100">
                          <a:effectLst/>
                        </a:rPr>
                        <a:t>production</a:t>
                      </a:r>
                      <a:endParaRPr lang="zh-CN" sz="1600" kern="100">
                        <a:effectLst/>
                        <a:latin typeface="Times New Roman"/>
                        <a:ea typeface="宋体"/>
                        <a:cs typeface="Times New Roman"/>
                      </a:endParaRPr>
                    </a:p>
                  </a:txBody>
                  <a:tcPr marL="68580" marR="68580" marT="0" marB="0" anchor="ctr"/>
                </a:tc>
                <a:tc>
                  <a:txBody>
                    <a:bodyPr/>
                    <a:lstStyle/>
                    <a:p>
                      <a:pPr algn="ctr">
                        <a:spcAft>
                          <a:spcPts val="0"/>
                        </a:spcAft>
                      </a:pPr>
                      <a:r>
                        <a:rPr lang="en-US" sz="1600" kern="100">
                          <a:effectLst/>
                        </a:rPr>
                        <a:t>10</a:t>
                      </a:r>
                      <a:endParaRPr lang="zh-CN" sz="1600" kern="100">
                        <a:effectLst/>
                        <a:latin typeface="Times New Roman"/>
                        <a:ea typeface="宋体"/>
                        <a:cs typeface="Times New Roman"/>
                      </a:endParaRPr>
                    </a:p>
                  </a:txBody>
                  <a:tcPr marL="68580" marR="68580" marT="0" marB="0" anchor="ctr"/>
                </a:tc>
                <a:tc>
                  <a:txBody>
                    <a:bodyPr/>
                    <a:lstStyle/>
                    <a:p>
                      <a:pPr algn="just">
                        <a:spcAft>
                          <a:spcPts val="0"/>
                        </a:spcAft>
                      </a:pPr>
                      <a:r>
                        <a:rPr lang="zh-CN" sz="1600" kern="100">
                          <a:effectLst/>
                        </a:rPr>
                        <a:t>农产品信息表</a:t>
                      </a:r>
                      <a:endParaRPr lang="zh-CN" sz="1600" kern="100">
                        <a:effectLst/>
                        <a:latin typeface="Times New Roman"/>
                        <a:ea typeface="宋体"/>
                        <a:cs typeface="Times New Roman"/>
                      </a:endParaRPr>
                    </a:p>
                  </a:txBody>
                  <a:tcPr marL="68580" marR="68580" marT="0" marB="0" anchor="ctr"/>
                </a:tc>
              </a:tr>
              <a:tr h="317812">
                <a:tc>
                  <a:txBody>
                    <a:bodyPr/>
                    <a:lstStyle/>
                    <a:p>
                      <a:pPr algn="ctr">
                        <a:spcAft>
                          <a:spcPts val="0"/>
                        </a:spcAft>
                      </a:pPr>
                      <a:r>
                        <a:rPr lang="en-US" sz="1600" kern="100">
                          <a:effectLst/>
                        </a:rPr>
                        <a:t>4</a:t>
                      </a:r>
                      <a:endParaRPr lang="zh-CN" sz="1600" kern="100">
                        <a:effectLst/>
                        <a:latin typeface="Times New Roman"/>
                        <a:ea typeface="宋体"/>
                        <a:cs typeface="Times New Roman"/>
                      </a:endParaRPr>
                    </a:p>
                  </a:txBody>
                  <a:tcPr marL="68580" marR="68580" marT="0" marB="0" anchor="ctr"/>
                </a:tc>
                <a:tc>
                  <a:txBody>
                    <a:bodyPr/>
                    <a:lstStyle/>
                    <a:p>
                      <a:pPr algn="just">
                        <a:spcAft>
                          <a:spcPts val="0"/>
                        </a:spcAft>
                      </a:pPr>
                      <a:r>
                        <a:rPr lang="en-US" sz="1600" kern="100">
                          <a:effectLst/>
                        </a:rPr>
                        <a:t>customers</a:t>
                      </a:r>
                      <a:endParaRPr lang="zh-CN" sz="1600" kern="100">
                        <a:effectLst/>
                        <a:latin typeface="Times New Roman"/>
                        <a:ea typeface="宋体"/>
                        <a:cs typeface="Times New Roman"/>
                      </a:endParaRPr>
                    </a:p>
                  </a:txBody>
                  <a:tcPr marL="68580" marR="68580" marT="0" marB="0" anchor="ctr"/>
                </a:tc>
                <a:tc>
                  <a:txBody>
                    <a:bodyPr/>
                    <a:lstStyle/>
                    <a:p>
                      <a:pPr algn="ctr">
                        <a:spcAft>
                          <a:spcPts val="0"/>
                        </a:spcAft>
                      </a:pPr>
                      <a:r>
                        <a:rPr lang="en-US" sz="1600" kern="100">
                          <a:effectLst/>
                        </a:rPr>
                        <a:t>4</a:t>
                      </a:r>
                      <a:endParaRPr lang="zh-CN" sz="1600" kern="100">
                        <a:effectLst/>
                        <a:latin typeface="Times New Roman"/>
                        <a:ea typeface="宋体"/>
                        <a:cs typeface="Times New Roman"/>
                      </a:endParaRPr>
                    </a:p>
                  </a:txBody>
                  <a:tcPr marL="68580" marR="68580" marT="0" marB="0" anchor="ctr"/>
                </a:tc>
                <a:tc>
                  <a:txBody>
                    <a:bodyPr/>
                    <a:lstStyle/>
                    <a:p>
                      <a:pPr algn="just">
                        <a:spcAft>
                          <a:spcPts val="0"/>
                        </a:spcAft>
                      </a:pPr>
                      <a:r>
                        <a:rPr lang="zh-CN" sz="1600" kern="100">
                          <a:effectLst/>
                        </a:rPr>
                        <a:t>客户信息表</a:t>
                      </a:r>
                      <a:endParaRPr lang="zh-CN" sz="1600" kern="100">
                        <a:effectLst/>
                        <a:latin typeface="Times New Roman"/>
                        <a:ea typeface="宋体"/>
                        <a:cs typeface="Times New Roman"/>
                      </a:endParaRPr>
                    </a:p>
                  </a:txBody>
                  <a:tcPr marL="68580" marR="68580" marT="0" marB="0" anchor="ctr"/>
                </a:tc>
              </a:tr>
              <a:tr h="317812">
                <a:tc>
                  <a:txBody>
                    <a:bodyPr/>
                    <a:lstStyle/>
                    <a:p>
                      <a:pPr algn="ctr">
                        <a:spcAft>
                          <a:spcPts val="0"/>
                        </a:spcAft>
                      </a:pPr>
                      <a:r>
                        <a:rPr lang="en-US" sz="1600" kern="100" dirty="0">
                          <a:effectLst/>
                        </a:rPr>
                        <a:t>5</a:t>
                      </a:r>
                      <a:endParaRPr lang="zh-CN" sz="1600" kern="100" dirty="0">
                        <a:effectLst/>
                        <a:latin typeface="Times New Roman"/>
                        <a:ea typeface="宋体"/>
                        <a:cs typeface="Times New Roman"/>
                      </a:endParaRPr>
                    </a:p>
                  </a:txBody>
                  <a:tcPr marL="68580" marR="68580" marT="0" marB="0" anchor="ctr"/>
                </a:tc>
                <a:tc>
                  <a:txBody>
                    <a:bodyPr/>
                    <a:lstStyle/>
                    <a:p>
                      <a:pPr algn="just">
                        <a:spcAft>
                          <a:spcPts val="0"/>
                        </a:spcAft>
                      </a:pPr>
                      <a:r>
                        <a:rPr lang="en-US" sz="1600" kern="0" dirty="0">
                          <a:effectLst/>
                        </a:rPr>
                        <a:t>orders</a:t>
                      </a:r>
                      <a:endParaRPr lang="zh-CN" sz="1600" kern="100" dirty="0">
                        <a:effectLst/>
                        <a:latin typeface="Times New Roman"/>
                        <a:ea typeface="宋体"/>
                        <a:cs typeface="Times New Roman"/>
                      </a:endParaRPr>
                    </a:p>
                  </a:txBody>
                  <a:tcPr marL="68580" marR="68580" marT="0" marB="0" anchor="ctr"/>
                </a:tc>
                <a:tc>
                  <a:txBody>
                    <a:bodyPr/>
                    <a:lstStyle/>
                    <a:p>
                      <a:pPr algn="ctr">
                        <a:spcAft>
                          <a:spcPts val="0"/>
                        </a:spcAft>
                      </a:pPr>
                      <a:r>
                        <a:rPr lang="en-US" sz="1600" kern="100">
                          <a:effectLst/>
                        </a:rPr>
                        <a:t>4</a:t>
                      </a:r>
                      <a:endParaRPr lang="zh-CN" sz="1600" kern="100">
                        <a:effectLst/>
                        <a:latin typeface="Times New Roman"/>
                        <a:ea typeface="宋体"/>
                        <a:cs typeface="Times New Roman"/>
                      </a:endParaRPr>
                    </a:p>
                  </a:txBody>
                  <a:tcPr marL="68580" marR="68580" marT="0" marB="0" anchor="ctr"/>
                </a:tc>
                <a:tc>
                  <a:txBody>
                    <a:bodyPr/>
                    <a:lstStyle/>
                    <a:p>
                      <a:pPr algn="just">
                        <a:spcAft>
                          <a:spcPts val="0"/>
                        </a:spcAft>
                      </a:pPr>
                      <a:r>
                        <a:rPr lang="zh-CN" sz="1600" kern="100">
                          <a:effectLst/>
                        </a:rPr>
                        <a:t>订单表</a:t>
                      </a:r>
                      <a:endParaRPr lang="zh-CN" sz="1600" kern="100">
                        <a:effectLst/>
                        <a:latin typeface="Times New Roman"/>
                        <a:ea typeface="宋体"/>
                        <a:cs typeface="Times New Roman"/>
                      </a:endParaRPr>
                    </a:p>
                  </a:txBody>
                  <a:tcPr marL="68580" marR="68580" marT="0" marB="0" anchor="ctr"/>
                </a:tc>
              </a:tr>
              <a:tr h="317812">
                <a:tc>
                  <a:txBody>
                    <a:bodyPr/>
                    <a:lstStyle/>
                    <a:p>
                      <a:pPr algn="ctr">
                        <a:spcAft>
                          <a:spcPts val="0"/>
                        </a:spcAft>
                      </a:pPr>
                      <a:r>
                        <a:rPr lang="en-US" sz="1600" kern="100">
                          <a:effectLst/>
                        </a:rPr>
                        <a:t>6</a:t>
                      </a:r>
                      <a:endParaRPr lang="zh-CN" sz="1600" kern="100">
                        <a:effectLst/>
                        <a:latin typeface="Times New Roman"/>
                        <a:ea typeface="宋体"/>
                        <a:cs typeface="Times New Roman"/>
                      </a:endParaRPr>
                    </a:p>
                  </a:txBody>
                  <a:tcPr marL="68580" marR="68580" marT="0" marB="0" anchor="ctr"/>
                </a:tc>
                <a:tc>
                  <a:txBody>
                    <a:bodyPr/>
                    <a:lstStyle/>
                    <a:p>
                      <a:pPr algn="just">
                        <a:spcAft>
                          <a:spcPts val="0"/>
                        </a:spcAft>
                      </a:pPr>
                      <a:r>
                        <a:rPr lang="en-US" sz="1600" kern="0">
                          <a:effectLst/>
                        </a:rPr>
                        <a:t>orderdetails</a:t>
                      </a:r>
                      <a:endParaRPr lang="zh-CN" sz="1600" kern="100">
                        <a:effectLst/>
                        <a:latin typeface="Times New Roman"/>
                        <a:ea typeface="宋体"/>
                        <a:cs typeface="Times New Roman"/>
                      </a:endParaRPr>
                    </a:p>
                  </a:txBody>
                  <a:tcPr marL="68580" marR="68580" marT="0" marB="0" anchor="ctr"/>
                </a:tc>
                <a:tc>
                  <a:txBody>
                    <a:bodyPr/>
                    <a:lstStyle/>
                    <a:p>
                      <a:pPr algn="ctr">
                        <a:spcAft>
                          <a:spcPts val="0"/>
                        </a:spcAft>
                      </a:pPr>
                      <a:r>
                        <a:rPr lang="en-US" sz="1600" kern="100">
                          <a:effectLst/>
                        </a:rPr>
                        <a:t>8</a:t>
                      </a:r>
                      <a:endParaRPr lang="zh-CN" sz="1600" kern="100">
                        <a:effectLst/>
                        <a:latin typeface="Times New Roman"/>
                        <a:ea typeface="宋体"/>
                        <a:cs typeface="Times New Roman"/>
                      </a:endParaRPr>
                    </a:p>
                  </a:txBody>
                  <a:tcPr marL="68580" marR="68580" marT="0" marB="0" anchor="ctr"/>
                </a:tc>
                <a:tc>
                  <a:txBody>
                    <a:bodyPr/>
                    <a:lstStyle/>
                    <a:p>
                      <a:pPr algn="just">
                        <a:spcAft>
                          <a:spcPts val="0"/>
                        </a:spcAft>
                      </a:pPr>
                      <a:r>
                        <a:rPr lang="zh-CN" sz="1600" kern="100" dirty="0">
                          <a:effectLst/>
                        </a:rPr>
                        <a:t>订单详情表</a:t>
                      </a:r>
                      <a:endParaRPr lang="zh-CN" sz="1600" kern="100" dirty="0">
                        <a:effectLst/>
                        <a:latin typeface="Times New Roman"/>
                        <a:ea typeface="宋体"/>
                        <a:cs typeface="Times New Roman"/>
                      </a:endParaRPr>
                    </a:p>
                  </a:txBody>
                  <a:tcPr marL="68580" marR="68580" marT="0" marB="0" anchor="ctr"/>
                </a:tc>
              </a:tr>
            </a:tbl>
          </a:graphicData>
        </a:graphic>
      </p:graphicFrame>
    </p:spTree>
    <p:extLst>
      <p:ext uri="{BB962C8B-B14F-4D97-AF65-F5344CB8AC3E}">
        <p14:creationId xmlns:p14="http://schemas.microsoft.com/office/powerpoint/2010/main" val="978930482"/>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五边形 10"/>
          <p:cNvSpPr/>
          <p:nvPr/>
        </p:nvSpPr>
        <p:spPr>
          <a:xfrm>
            <a:off x="1271589" y="1602767"/>
            <a:ext cx="1878012" cy="436849"/>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4" name="组合 9"/>
          <p:cNvGrpSpPr/>
          <p:nvPr/>
        </p:nvGrpSpPr>
        <p:grpSpPr>
          <a:xfrm>
            <a:off x="433893" y="292299"/>
            <a:ext cx="726846" cy="726846"/>
            <a:chOff x="1965186" y="1419622"/>
            <a:chExt cx="302558" cy="314067"/>
          </a:xfrm>
        </p:grpSpPr>
        <p:sp>
          <p:nvSpPr>
            <p:cNvPr id="5" name="矩形 4"/>
            <p:cNvSpPr/>
            <p:nvPr userDrawn="1"/>
          </p:nvSpPr>
          <p:spPr>
            <a:xfrm>
              <a:off x="1965186" y="1419622"/>
              <a:ext cx="252000" cy="252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userDrawn="1"/>
          </p:nvSpPr>
          <p:spPr>
            <a:xfrm>
              <a:off x="2087744" y="1553689"/>
              <a:ext cx="180000" cy="180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矩形 6"/>
          <p:cNvSpPr/>
          <p:nvPr/>
        </p:nvSpPr>
        <p:spPr>
          <a:xfrm>
            <a:off x="1333708" y="310183"/>
            <a:ext cx="1826141" cy="584775"/>
          </a:xfrm>
          <a:prstGeom prst="rect">
            <a:avLst/>
          </a:prstGeom>
        </p:spPr>
        <p:txBody>
          <a:bodyPr wrap="none">
            <a:spAutoFit/>
          </a:bodyPr>
          <a:lstStyle/>
          <a:p>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项目情境</a:t>
            </a:r>
            <a:endParaRPr lang="zh-CN"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TextBox 13"/>
          <p:cNvSpPr>
            <a:spLocks noChangeArrowheads="1"/>
          </p:cNvSpPr>
          <p:nvPr/>
        </p:nvSpPr>
        <p:spPr bwMode="auto">
          <a:xfrm>
            <a:off x="1271588" y="1621969"/>
            <a:ext cx="158772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项目情境</a:t>
            </a:r>
            <a:endParaRPr 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 name="矩形 4"/>
          <p:cNvSpPr>
            <a:spLocks noChangeArrowheads="1"/>
          </p:cNvSpPr>
          <p:nvPr/>
        </p:nvSpPr>
        <p:spPr bwMode="auto">
          <a:xfrm>
            <a:off x="1271589" y="2305953"/>
            <a:ext cx="9967912" cy="38241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285750" indent="-285750">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indent="0">
              <a:lnSpc>
                <a:spcPct val="150000"/>
              </a:lnSpc>
              <a:spcBef>
                <a:spcPts val="200"/>
              </a:spcBef>
              <a:spcAft>
                <a:spcPts val="65"/>
              </a:spcAft>
            </a:pPr>
            <a:r>
              <a:rPr lang="zh-CN" altLang="en-US" sz="2000" dirty="0" smtClean="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       存储</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在系统中的数据是数据库管理系统（</a:t>
            </a:r>
            <a:r>
              <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DBMS</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）的核心，数据库被设计用来管理数据的存储、访问和维护数据的完整性。</a:t>
            </a:r>
            <a:r>
              <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MySQL</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中提供了功能丰富的数据库管理语句，包括有效的向数据库中添加数据的</a:t>
            </a:r>
            <a:r>
              <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INSERT</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语句，更新数据的</a:t>
            </a:r>
            <a:r>
              <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UPDATE</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语句，以及当数据不再使用时删除数据的</a:t>
            </a:r>
            <a:r>
              <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DELETE </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语句。本章将详细介绍在</a:t>
            </a:r>
            <a:r>
              <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MySQL</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中如何使用这些语句操作数据。</a:t>
            </a:r>
          </a:p>
          <a:p>
            <a:pPr marL="0" indent="0">
              <a:lnSpc>
                <a:spcPct val="150000"/>
              </a:lnSpc>
              <a:spcBef>
                <a:spcPts val="200"/>
              </a:spcBef>
              <a:spcAft>
                <a:spcPts val="65"/>
              </a:spcAft>
            </a:pPr>
            <a:r>
              <a:rPr lang="zh-CN" altLang="en-US" sz="2000" dirty="0" smtClean="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        项目</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组计划根据教学管理系统的基本数据对象和前期数据库设计方案，设计初始化数据，使数据库呈现常规数据状态，为后期相关数据库对象的创建实现提供数据集成和工程环境。</a:t>
            </a:r>
          </a:p>
        </p:txBody>
      </p:sp>
    </p:spTree>
    <p:extLst>
      <p:ext uri="{BB962C8B-B14F-4D97-AF65-F5344CB8AC3E}">
        <p14:creationId xmlns:p14="http://schemas.microsoft.com/office/powerpoint/2010/main" val="3780258702"/>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descr="C:\Users\花花\Desktop\360图片编辑.png"/>
          <p:cNvPicPr>
            <a:picLocks noChangeAspect="1" noChangeArrowheads="1"/>
          </p:cNvPicPr>
          <p:nvPr/>
        </p:nvPicPr>
        <p:blipFill rotWithShape="1">
          <a:blip r:embed="rId3">
            <a:extLst>
              <a:ext uri="{28A0092B-C50C-407E-A947-70E740481C1C}">
                <a14:useLocalDpi xmlns:a14="http://schemas.microsoft.com/office/drawing/2010/main" val="0"/>
              </a:ext>
            </a:extLst>
          </a:blip>
          <a:srcRect l="2904" t="19661" r="-2904" b="45933"/>
          <a:stretch/>
        </p:blipFill>
        <p:spPr bwMode="auto">
          <a:xfrm>
            <a:off x="4017158" y="1068822"/>
            <a:ext cx="8174842" cy="1870363"/>
          </a:xfrm>
          <a:prstGeom prst="round2DiagRect">
            <a:avLst>
              <a:gd name="adj1" fmla="val 50000"/>
              <a:gd name="adj2" fmla="val 0"/>
            </a:avLst>
          </a:prstGeom>
          <a:noFill/>
          <a:extLst>
            <a:ext uri="{909E8E84-426E-40DD-AFC4-6F175D3DCCD1}">
              <a14:hiddenFill xmlns:a14="http://schemas.microsoft.com/office/drawing/2010/main">
                <a:solidFill>
                  <a:srgbClr val="FFFFFF"/>
                </a:solidFill>
              </a14:hiddenFill>
            </a:ext>
          </a:extLst>
        </p:spPr>
      </p:pic>
      <p:sp>
        <p:nvSpPr>
          <p:cNvPr id="5" name="矩形 4"/>
          <p:cNvSpPr/>
          <p:nvPr/>
        </p:nvSpPr>
        <p:spPr>
          <a:xfrm>
            <a:off x="0" y="2105891"/>
            <a:ext cx="10501745" cy="2978727"/>
          </a:xfrm>
          <a:custGeom>
            <a:avLst/>
            <a:gdLst>
              <a:gd name="connsiteX0" fmla="*/ 0 w 10501745"/>
              <a:gd name="connsiteY0" fmla="*/ 0 h 2978727"/>
              <a:gd name="connsiteX1" fmla="*/ 10501745 w 10501745"/>
              <a:gd name="connsiteY1" fmla="*/ 0 h 2978727"/>
              <a:gd name="connsiteX2" fmla="*/ 10501745 w 10501745"/>
              <a:gd name="connsiteY2" fmla="*/ 2978727 h 2978727"/>
              <a:gd name="connsiteX3" fmla="*/ 0 w 10501745"/>
              <a:gd name="connsiteY3" fmla="*/ 2978727 h 2978727"/>
              <a:gd name="connsiteX4" fmla="*/ 0 w 10501745"/>
              <a:gd name="connsiteY4" fmla="*/ 0 h 2978727"/>
              <a:gd name="connsiteX0" fmla="*/ 0 w 10501745"/>
              <a:gd name="connsiteY0" fmla="*/ 0 h 2978727"/>
              <a:gd name="connsiteX1" fmla="*/ 10501745 w 10501745"/>
              <a:gd name="connsiteY1" fmla="*/ 0 h 2978727"/>
              <a:gd name="connsiteX2" fmla="*/ 8977745 w 10501745"/>
              <a:gd name="connsiteY2" fmla="*/ 2937163 h 2978727"/>
              <a:gd name="connsiteX3" fmla="*/ 0 w 10501745"/>
              <a:gd name="connsiteY3" fmla="*/ 2978727 h 2978727"/>
              <a:gd name="connsiteX4" fmla="*/ 0 w 10501745"/>
              <a:gd name="connsiteY4" fmla="*/ 0 h 2978727"/>
              <a:gd name="connsiteX0" fmla="*/ 0 w 10501745"/>
              <a:gd name="connsiteY0" fmla="*/ 0 h 2978727"/>
              <a:gd name="connsiteX1" fmla="*/ 10501745 w 10501745"/>
              <a:gd name="connsiteY1" fmla="*/ 0 h 2978727"/>
              <a:gd name="connsiteX2" fmla="*/ 8589818 w 10501745"/>
              <a:gd name="connsiteY2" fmla="*/ 2937163 h 2978727"/>
              <a:gd name="connsiteX3" fmla="*/ 0 w 10501745"/>
              <a:gd name="connsiteY3" fmla="*/ 2978727 h 2978727"/>
              <a:gd name="connsiteX4" fmla="*/ 0 w 10501745"/>
              <a:gd name="connsiteY4" fmla="*/ 0 h 2978727"/>
              <a:gd name="connsiteX0" fmla="*/ 0 w 10501745"/>
              <a:gd name="connsiteY0" fmla="*/ 0 h 2978727"/>
              <a:gd name="connsiteX1" fmla="*/ 10501745 w 10501745"/>
              <a:gd name="connsiteY1" fmla="*/ 0 h 2978727"/>
              <a:gd name="connsiteX2" fmla="*/ 8700654 w 10501745"/>
              <a:gd name="connsiteY2" fmla="*/ 2951018 h 2978727"/>
              <a:gd name="connsiteX3" fmla="*/ 0 w 10501745"/>
              <a:gd name="connsiteY3" fmla="*/ 2978727 h 2978727"/>
              <a:gd name="connsiteX4" fmla="*/ 0 w 10501745"/>
              <a:gd name="connsiteY4" fmla="*/ 0 h 29787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501745" h="2978727">
                <a:moveTo>
                  <a:pt x="0" y="0"/>
                </a:moveTo>
                <a:lnTo>
                  <a:pt x="10501745" y="0"/>
                </a:lnTo>
                <a:lnTo>
                  <a:pt x="8700654" y="2951018"/>
                </a:lnTo>
                <a:lnTo>
                  <a:pt x="0" y="2978727"/>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p:cNvSpPr txBox="1"/>
          <p:nvPr/>
        </p:nvSpPr>
        <p:spPr>
          <a:xfrm>
            <a:off x="9291422" y="4428474"/>
            <a:ext cx="902811" cy="523220"/>
          </a:xfrm>
          <a:prstGeom prst="rect">
            <a:avLst/>
          </a:prstGeom>
          <a:noFill/>
        </p:spPr>
        <p:txBody>
          <a:bodyPr wrap="none" rtlCol="0">
            <a:spAutoFit/>
          </a:bodyPr>
          <a:lstStyle/>
          <a:p>
            <a:r>
              <a:rPr kumimoji="1" lang="zh-CN" altLang="en-US" sz="2800" b="1" dirty="0">
                <a:solidFill>
                  <a:schemeClr val="accent1"/>
                </a:solidFill>
                <a:latin typeface="Microsoft YaHei" charset="-122"/>
                <a:ea typeface="Microsoft YaHei" charset="-122"/>
                <a:cs typeface="Microsoft YaHei" charset="-122"/>
              </a:rPr>
              <a:t>任务</a:t>
            </a:r>
          </a:p>
        </p:txBody>
      </p:sp>
      <p:sp>
        <p:nvSpPr>
          <p:cNvPr id="4" name="文本框 3"/>
          <p:cNvSpPr txBox="1"/>
          <p:nvPr/>
        </p:nvSpPr>
        <p:spPr>
          <a:xfrm>
            <a:off x="10194233" y="3358835"/>
            <a:ext cx="1800493" cy="1862048"/>
          </a:xfrm>
          <a:prstGeom prst="rect">
            <a:avLst/>
          </a:prstGeom>
          <a:noFill/>
        </p:spPr>
        <p:txBody>
          <a:bodyPr wrap="none" rtlCol="0">
            <a:spAutoFit/>
          </a:bodyPr>
          <a:lstStyle/>
          <a:p>
            <a:r>
              <a:rPr kumimoji="1" lang="en-US" altLang="zh-CN" sz="11500" dirty="0" smtClean="0">
                <a:solidFill>
                  <a:schemeClr val="accent1"/>
                </a:solidFill>
                <a:latin typeface="Impact" charset="0"/>
                <a:ea typeface="Impact" charset="0"/>
                <a:cs typeface="Impact" charset="0"/>
              </a:rPr>
              <a:t>4.</a:t>
            </a:r>
            <a:r>
              <a:rPr kumimoji="1" lang="en-US" altLang="zh-CN" sz="11500" dirty="0" smtClean="0">
                <a:solidFill>
                  <a:schemeClr val="accent3"/>
                </a:solidFill>
                <a:latin typeface="Impact" charset="0"/>
                <a:ea typeface="Impact" charset="0"/>
                <a:cs typeface="Impact" charset="0"/>
              </a:rPr>
              <a:t>1</a:t>
            </a:r>
            <a:endParaRPr kumimoji="1" lang="zh-CN" altLang="en-US" sz="11500" dirty="0">
              <a:solidFill>
                <a:schemeClr val="accent3"/>
              </a:solidFill>
              <a:latin typeface="Impact" charset="0"/>
              <a:ea typeface="Impact" charset="0"/>
              <a:cs typeface="Impact" charset="0"/>
            </a:endParaRPr>
          </a:p>
        </p:txBody>
      </p:sp>
      <p:sp>
        <p:nvSpPr>
          <p:cNvPr id="9" name="矩形 40"/>
          <p:cNvSpPr>
            <a:spLocks noChangeArrowheads="1"/>
          </p:cNvSpPr>
          <p:nvPr/>
        </p:nvSpPr>
        <p:spPr bwMode="auto">
          <a:xfrm>
            <a:off x="737331" y="2846346"/>
            <a:ext cx="8072840" cy="8200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lIns="80622" tIns="40311" rIns="80622" bIns="40311">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4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向数据表添加数据记录</a:t>
            </a:r>
            <a:endParaRPr lang="zh-CN" altLang="zh-CN" sz="4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extLst>
      <p:ext uri="{BB962C8B-B14F-4D97-AF65-F5344CB8AC3E}">
        <p14:creationId xmlns:p14="http://schemas.microsoft.com/office/powerpoint/2010/main" val="3557459743"/>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五边形 10"/>
          <p:cNvSpPr/>
          <p:nvPr/>
        </p:nvSpPr>
        <p:spPr>
          <a:xfrm>
            <a:off x="1271589" y="1602767"/>
            <a:ext cx="1878012" cy="436849"/>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4" name="组合 9"/>
          <p:cNvGrpSpPr/>
          <p:nvPr/>
        </p:nvGrpSpPr>
        <p:grpSpPr>
          <a:xfrm>
            <a:off x="433893" y="292299"/>
            <a:ext cx="726846" cy="726846"/>
            <a:chOff x="1965186" y="1419622"/>
            <a:chExt cx="302558" cy="314067"/>
          </a:xfrm>
        </p:grpSpPr>
        <p:sp>
          <p:nvSpPr>
            <p:cNvPr id="5" name="矩形 4"/>
            <p:cNvSpPr/>
            <p:nvPr userDrawn="1"/>
          </p:nvSpPr>
          <p:spPr>
            <a:xfrm>
              <a:off x="1965186" y="1419622"/>
              <a:ext cx="252000" cy="252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userDrawn="1"/>
          </p:nvSpPr>
          <p:spPr>
            <a:xfrm>
              <a:off x="2087744" y="1553689"/>
              <a:ext cx="180000" cy="180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矩形 6"/>
          <p:cNvSpPr/>
          <p:nvPr/>
        </p:nvSpPr>
        <p:spPr>
          <a:xfrm>
            <a:off x="1333708" y="310183"/>
            <a:ext cx="6635150" cy="584775"/>
          </a:xfrm>
          <a:prstGeom prst="rect">
            <a:avLst/>
          </a:prstGeom>
        </p:spPr>
        <p:txBody>
          <a:bodyPr wrap="none">
            <a:spAutoFit/>
          </a:bodyPr>
          <a:lstStyle/>
          <a:p>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子任务</a:t>
            </a:r>
            <a:r>
              <a:rPr lang="en-US"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4.1.1 </a:t>
            </a:r>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使用图形工具添加记录</a:t>
            </a:r>
            <a:endParaRPr lang="zh-CN"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TextBox 13"/>
          <p:cNvSpPr>
            <a:spLocks noChangeArrowheads="1"/>
          </p:cNvSpPr>
          <p:nvPr/>
        </p:nvSpPr>
        <p:spPr bwMode="auto">
          <a:xfrm>
            <a:off x="1271588" y="1621969"/>
            <a:ext cx="158772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任务描述</a:t>
            </a:r>
            <a:endParaRPr 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 name="矩形 4"/>
          <p:cNvSpPr>
            <a:spLocks noChangeArrowheads="1"/>
          </p:cNvSpPr>
          <p:nvPr/>
        </p:nvSpPr>
        <p:spPr bwMode="auto">
          <a:xfrm>
            <a:off x="1271588" y="2305953"/>
            <a:ext cx="10296883" cy="4996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285750" indent="-285750">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indent="0">
              <a:lnSpc>
                <a:spcPct val="150000"/>
              </a:lnSpc>
              <a:spcBef>
                <a:spcPts val="200"/>
              </a:spcBef>
              <a:spcAft>
                <a:spcPts val="65"/>
              </a:spcAft>
            </a:pP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初始化顺序设计见表</a:t>
            </a:r>
            <a:endPar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aphicFrame>
        <p:nvGraphicFramePr>
          <p:cNvPr id="2" name="表格 1"/>
          <p:cNvGraphicFramePr>
            <a:graphicFrameLocks noGrp="1"/>
          </p:cNvGraphicFramePr>
          <p:nvPr>
            <p:extLst>
              <p:ext uri="{D42A27DB-BD31-4B8C-83A1-F6EECF244321}">
                <p14:modId xmlns:p14="http://schemas.microsoft.com/office/powerpoint/2010/main" val="284321872"/>
              </p:ext>
            </p:extLst>
          </p:nvPr>
        </p:nvGraphicFramePr>
        <p:xfrm>
          <a:off x="2603500" y="3196114"/>
          <a:ext cx="5959475" cy="2267916"/>
        </p:xfrm>
        <a:graphic>
          <a:graphicData uri="http://schemas.openxmlformats.org/drawingml/2006/table">
            <a:tbl>
              <a:tblPr firstRow="1" firstCol="1" bandRow="1">
                <a:tableStyleId>{5C22544A-7EE6-4342-B048-85BDC9FD1C3A}</a:tableStyleId>
              </a:tblPr>
              <a:tblGrid>
                <a:gridCol w="1062876"/>
                <a:gridCol w="1524427"/>
                <a:gridCol w="1632712"/>
                <a:gridCol w="1739460"/>
              </a:tblGrid>
              <a:tr h="433812">
                <a:tc>
                  <a:txBody>
                    <a:bodyPr/>
                    <a:lstStyle/>
                    <a:p>
                      <a:pPr algn="ctr">
                        <a:spcAft>
                          <a:spcPts val="0"/>
                        </a:spcAft>
                      </a:pPr>
                      <a:r>
                        <a:rPr lang="zh-CN" sz="1600" kern="100">
                          <a:effectLst/>
                        </a:rPr>
                        <a:t>初始化顺序</a:t>
                      </a:r>
                      <a:endParaRPr lang="zh-CN" sz="1600" kern="100">
                        <a:effectLst/>
                        <a:latin typeface="Times New Roman"/>
                        <a:ea typeface="宋体"/>
                        <a:cs typeface="Times New Roman"/>
                      </a:endParaRPr>
                    </a:p>
                  </a:txBody>
                  <a:tcPr marL="68580" marR="68580" marT="0" marB="0" anchor="ctr"/>
                </a:tc>
                <a:tc>
                  <a:txBody>
                    <a:bodyPr/>
                    <a:lstStyle/>
                    <a:p>
                      <a:pPr algn="ctr">
                        <a:spcAft>
                          <a:spcPts val="0"/>
                        </a:spcAft>
                      </a:pPr>
                      <a:r>
                        <a:rPr lang="zh-CN" sz="1600" kern="100">
                          <a:effectLst/>
                        </a:rPr>
                        <a:t>表对象名称</a:t>
                      </a:r>
                      <a:endParaRPr lang="zh-CN" sz="1600" kern="100">
                        <a:effectLst/>
                        <a:latin typeface="Times New Roman"/>
                        <a:ea typeface="宋体"/>
                        <a:cs typeface="Times New Roman"/>
                      </a:endParaRPr>
                    </a:p>
                  </a:txBody>
                  <a:tcPr marL="68580" marR="68580" marT="0" marB="0" anchor="ctr"/>
                </a:tc>
                <a:tc>
                  <a:txBody>
                    <a:bodyPr/>
                    <a:lstStyle/>
                    <a:p>
                      <a:pPr algn="ctr">
                        <a:spcAft>
                          <a:spcPts val="0"/>
                        </a:spcAft>
                      </a:pPr>
                      <a:r>
                        <a:rPr lang="zh-CN" sz="1600" kern="100">
                          <a:effectLst/>
                        </a:rPr>
                        <a:t>插入数据行数</a:t>
                      </a:r>
                      <a:endParaRPr lang="zh-CN" sz="1600" kern="100">
                        <a:effectLst/>
                        <a:latin typeface="Times New Roman"/>
                        <a:ea typeface="宋体"/>
                        <a:cs typeface="Times New Roman"/>
                      </a:endParaRPr>
                    </a:p>
                  </a:txBody>
                  <a:tcPr marL="68580" marR="68580" marT="0" marB="0" anchor="ctr"/>
                </a:tc>
                <a:tc>
                  <a:txBody>
                    <a:bodyPr/>
                    <a:lstStyle/>
                    <a:p>
                      <a:pPr algn="ctr">
                        <a:spcAft>
                          <a:spcPts val="0"/>
                        </a:spcAft>
                      </a:pPr>
                      <a:r>
                        <a:rPr lang="zh-CN" sz="1600" kern="100">
                          <a:effectLst/>
                        </a:rPr>
                        <a:t>数据对象</a:t>
                      </a:r>
                      <a:endParaRPr lang="zh-CN" sz="1600" kern="100">
                        <a:effectLst/>
                        <a:latin typeface="Times New Roman"/>
                        <a:ea typeface="宋体"/>
                        <a:cs typeface="Times New Roman"/>
                      </a:endParaRPr>
                    </a:p>
                  </a:txBody>
                  <a:tcPr marL="68580" marR="68580" marT="0" marB="0" anchor="ctr"/>
                </a:tc>
              </a:tr>
              <a:tr h="317196">
                <a:tc>
                  <a:txBody>
                    <a:bodyPr/>
                    <a:lstStyle/>
                    <a:p>
                      <a:pPr algn="ctr">
                        <a:spcAft>
                          <a:spcPts val="0"/>
                        </a:spcAft>
                      </a:pPr>
                      <a:r>
                        <a:rPr lang="en-US" sz="1600" kern="100">
                          <a:effectLst/>
                        </a:rPr>
                        <a:t>1</a:t>
                      </a:r>
                      <a:endParaRPr lang="zh-CN" sz="1600" kern="100">
                        <a:effectLst/>
                        <a:latin typeface="Times New Roman"/>
                        <a:ea typeface="宋体"/>
                        <a:cs typeface="Times New Roman"/>
                      </a:endParaRPr>
                    </a:p>
                  </a:txBody>
                  <a:tcPr marL="68580" marR="68580" marT="0" marB="0" anchor="ctr"/>
                </a:tc>
                <a:tc>
                  <a:txBody>
                    <a:bodyPr/>
                    <a:lstStyle/>
                    <a:p>
                      <a:pPr algn="ctr">
                        <a:spcAft>
                          <a:spcPts val="0"/>
                        </a:spcAft>
                      </a:pPr>
                      <a:r>
                        <a:rPr lang="en-US" sz="1600" kern="100">
                          <a:effectLst/>
                        </a:rPr>
                        <a:t>departments</a:t>
                      </a:r>
                      <a:endParaRPr lang="zh-CN" sz="1600" kern="100">
                        <a:effectLst/>
                        <a:latin typeface="Times New Roman"/>
                        <a:ea typeface="宋体"/>
                        <a:cs typeface="Times New Roman"/>
                      </a:endParaRPr>
                    </a:p>
                  </a:txBody>
                  <a:tcPr marL="68580" marR="68580" marT="0" marB="0" anchor="ctr"/>
                </a:tc>
                <a:tc>
                  <a:txBody>
                    <a:bodyPr/>
                    <a:lstStyle/>
                    <a:p>
                      <a:pPr algn="ctr">
                        <a:spcAft>
                          <a:spcPts val="0"/>
                        </a:spcAft>
                      </a:pPr>
                      <a:r>
                        <a:rPr lang="en-US" sz="1600" kern="100">
                          <a:effectLst/>
                        </a:rPr>
                        <a:t>4</a:t>
                      </a:r>
                      <a:endParaRPr lang="zh-CN" sz="1600" kern="100">
                        <a:effectLst/>
                        <a:latin typeface="Times New Roman"/>
                        <a:ea typeface="宋体"/>
                        <a:cs typeface="Times New Roman"/>
                      </a:endParaRPr>
                    </a:p>
                  </a:txBody>
                  <a:tcPr marL="68580" marR="68580" marT="0" marB="0" anchor="ctr"/>
                </a:tc>
                <a:tc>
                  <a:txBody>
                    <a:bodyPr/>
                    <a:lstStyle/>
                    <a:p>
                      <a:pPr algn="ctr">
                        <a:spcAft>
                          <a:spcPts val="0"/>
                        </a:spcAft>
                      </a:pPr>
                      <a:r>
                        <a:rPr lang="zh-CN" sz="1600" kern="100">
                          <a:effectLst/>
                        </a:rPr>
                        <a:t>系部表</a:t>
                      </a:r>
                      <a:endParaRPr lang="zh-CN" sz="1600" kern="100">
                        <a:effectLst/>
                        <a:latin typeface="Times New Roman"/>
                        <a:ea typeface="宋体"/>
                        <a:cs typeface="Times New Roman"/>
                      </a:endParaRPr>
                    </a:p>
                  </a:txBody>
                  <a:tcPr marL="68580" marR="68580" marT="0" marB="0"/>
                </a:tc>
              </a:tr>
              <a:tr h="201513">
                <a:tc>
                  <a:txBody>
                    <a:bodyPr/>
                    <a:lstStyle/>
                    <a:p>
                      <a:pPr algn="ctr">
                        <a:spcAft>
                          <a:spcPts val="0"/>
                        </a:spcAft>
                      </a:pPr>
                      <a:r>
                        <a:rPr lang="en-US" sz="1600" kern="100">
                          <a:effectLst/>
                        </a:rPr>
                        <a:t>2</a:t>
                      </a:r>
                      <a:endParaRPr lang="zh-CN" sz="1600" kern="100">
                        <a:effectLst/>
                        <a:latin typeface="Times New Roman"/>
                        <a:ea typeface="宋体"/>
                        <a:cs typeface="Times New Roman"/>
                      </a:endParaRPr>
                    </a:p>
                  </a:txBody>
                  <a:tcPr marL="68580" marR="68580" marT="0" marB="0" anchor="ctr"/>
                </a:tc>
                <a:tc>
                  <a:txBody>
                    <a:bodyPr/>
                    <a:lstStyle/>
                    <a:p>
                      <a:pPr algn="ctr">
                        <a:spcAft>
                          <a:spcPts val="0"/>
                        </a:spcAft>
                      </a:pPr>
                      <a:r>
                        <a:rPr lang="en-US" sz="1600" kern="100">
                          <a:effectLst/>
                        </a:rPr>
                        <a:t>class</a:t>
                      </a:r>
                      <a:endParaRPr lang="zh-CN" sz="1600" kern="100">
                        <a:effectLst/>
                        <a:latin typeface="Times New Roman"/>
                        <a:ea typeface="宋体"/>
                        <a:cs typeface="Times New Roman"/>
                      </a:endParaRPr>
                    </a:p>
                  </a:txBody>
                  <a:tcPr marL="68580" marR="68580" marT="0" marB="0" anchor="ctr"/>
                </a:tc>
                <a:tc>
                  <a:txBody>
                    <a:bodyPr/>
                    <a:lstStyle/>
                    <a:p>
                      <a:pPr algn="ctr">
                        <a:spcAft>
                          <a:spcPts val="0"/>
                        </a:spcAft>
                      </a:pPr>
                      <a:r>
                        <a:rPr lang="en-US" sz="1600" kern="100">
                          <a:effectLst/>
                        </a:rPr>
                        <a:t>5</a:t>
                      </a:r>
                      <a:endParaRPr lang="zh-CN" sz="1600" kern="100">
                        <a:effectLst/>
                        <a:latin typeface="Times New Roman"/>
                        <a:ea typeface="宋体"/>
                        <a:cs typeface="Times New Roman"/>
                      </a:endParaRPr>
                    </a:p>
                  </a:txBody>
                  <a:tcPr marL="68580" marR="68580" marT="0" marB="0" anchor="ctr"/>
                </a:tc>
                <a:tc>
                  <a:txBody>
                    <a:bodyPr/>
                    <a:lstStyle/>
                    <a:p>
                      <a:pPr algn="ctr">
                        <a:spcAft>
                          <a:spcPts val="0"/>
                        </a:spcAft>
                      </a:pPr>
                      <a:r>
                        <a:rPr lang="zh-CN" sz="1600" kern="100">
                          <a:effectLst/>
                        </a:rPr>
                        <a:t>班级表</a:t>
                      </a:r>
                      <a:endParaRPr lang="zh-CN" sz="1600" kern="100">
                        <a:effectLst/>
                        <a:latin typeface="Times New Roman"/>
                        <a:ea typeface="宋体"/>
                        <a:cs typeface="Times New Roman"/>
                      </a:endParaRPr>
                    </a:p>
                  </a:txBody>
                  <a:tcPr marL="68580" marR="68580" marT="0" marB="0"/>
                </a:tc>
              </a:tr>
              <a:tr h="201513">
                <a:tc>
                  <a:txBody>
                    <a:bodyPr/>
                    <a:lstStyle/>
                    <a:p>
                      <a:pPr algn="ctr">
                        <a:spcAft>
                          <a:spcPts val="0"/>
                        </a:spcAft>
                      </a:pPr>
                      <a:r>
                        <a:rPr lang="en-US" sz="1600" kern="100">
                          <a:effectLst/>
                        </a:rPr>
                        <a:t>3</a:t>
                      </a:r>
                      <a:endParaRPr lang="zh-CN" sz="1600" kern="100">
                        <a:effectLst/>
                        <a:latin typeface="Times New Roman"/>
                        <a:ea typeface="宋体"/>
                        <a:cs typeface="Times New Roman"/>
                      </a:endParaRPr>
                    </a:p>
                  </a:txBody>
                  <a:tcPr marL="68580" marR="68580" marT="0" marB="0" anchor="ctr"/>
                </a:tc>
                <a:tc>
                  <a:txBody>
                    <a:bodyPr/>
                    <a:lstStyle/>
                    <a:p>
                      <a:pPr algn="ctr">
                        <a:spcAft>
                          <a:spcPts val="0"/>
                        </a:spcAft>
                      </a:pPr>
                      <a:r>
                        <a:rPr lang="en-US" sz="1600" kern="100">
                          <a:effectLst/>
                        </a:rPr>
                        <a:t>students</a:t>
                      </a:r>
                      <a:endParaRPr lang="zh-CN" sz="1600" kern="100">
                        <a:effectLst/>
                        <a:latin typeface="Times New Roman"/>
                        <a:ea typeface="宋体"/>
                        <a:cs typeface="Times New Roman"/>
                      </a:endParaRPr>
                    </a:p>
                  </a:txBody>
                  <a:tcPr marL="68580" marR="68580" marT="0" marB="0" anchor="ctr"/>
                </a:tc>
                <a:tc>
                  <a:txBody>
                    <a:bodyPr/>
                    <a:lstStyle/>
                    <a:p>
                      <a:pPr algn="ctr">
                        <a:spcAft>
                          <a:spcPts val="0"/>
                        </a:spcAft>
                      </a:pPr>
                      <a:r>
                        <a:rPr lang="en-US" sz="1600" kern="100">
                          <a:effectLst/>
                        </a:rPr>
                        <a:t>15</a:t>
                      </a:r>
                      <a:endParaRPr lang="zh-CN" sz="1600" kern="100">
                        <a:effectLst/>
                        <a:latin typeface="Times New Roman"/>
                        <a:ea typeface="宋体"/>
                        <a:cs typeface="Times New Roman"/>
                      </a:endParaRPr>
                    </a:p>
                  </a:txBody>
                  <a:tcPr marL="68580" marR="68580" marT="0" marB="0" anchor="ctr"/>
                </a:tc>
                <a:tc>
                  <a:txBody>
                    <a:bodyPr/>
                    <a:lstStyle/>
                    <a:p>
                      <a:pPr algn="ctr">
                        <a:spcAft>
                          <a:spcPts val="0"/>
                        </a:spcAft>
                      </a:pPr>
                      <a:r>
                        <a:rPr lang="zh-CN" sz="1600" kern="100">
                          <a:effectLst/>
                        </a:rPr>
                        <a:t>学生表</a:t>
                      </a:r>
                      <a:endParaRPr lang="zh-CN" sz="1600" kern="100">
                        <a:effectLst/>
                        <a:latin typeface="Times New Roman"/>
                        <a:ea typeface="宋体"/>
                        <a:cs typeface="Times New Roman"/>
                      </a:endParaRPr>
                    </a:p>
                  </a:txBody>
                  <a:tcPr marL="68580" marR="68580" marT="0" marB="0"/>
                </a:tc>
              </a:tr>
              <a:tr h="201513">
                <a:tc>
                  <a:txBody>
                    <a:bodyPr/>
                    <a:lstStyle/>
                    <a:p>
                      <a:pPr algn="ctr">
                        <a:spcAft>
                          <a:spcPts val="0"/>
                        </a:spcAft>
                      </a:pPr>
                      <a:r>
                        <a:rPr lang="en-US" sz="1600" kern="100">
                          <a:effectLst/>
                        </a:rPr>
                        <a:t>4</a:t>
                      </a:r>
                      <a:endParaRPr lang="zh-CN" sz="1600" kern="100">
                        <a:effectLst/>
                        <a:latin typeface="Times New Roman"/>
                        <a:ea typeface="宋体"/>
                        <a:cs typeface="Times New Roman"/>
                      </a:endParaRPr>
                    </a:p>
                  </a:txBody>
                  <a:tcPr marL="68580" marR="68580" marT="0" marB="0" anchor="ctr"/>
                </a:tc>
                <a:tc>
                  <a:txBody>
                    <a:bodyPr/>
                    <a:lstStyle/>
                    <a:p>
                      <a:pPr algn="ctr">
                        <a:spcAft>
                          <a:spcPts val="0"/>
                        </a:spcAft>
                      </a:pPr>
                      <a:r>
                        <a:rPr lang="en-US" sz="1600" kern="100">
                          <a:effectLst/>
                        </a:rPr>
                        <a:t>course</a:t>
                      </a:r>
                      <a:endParaRPr lang="zh-CN" sz="1600" kern="100">
                        <a:effectLst/>
                        <a:latin typeface="Times New Roman"/>
                        <a:ea typeface="宋体"/>
                        <a:cs typeface="Times New Roman"/>
                      </a:endParaRPr>
                    </a:p>
                  </a:txBody>
                  <a:tcPr marL="68580" marR="68580" marT="0" marB="0" anchor="ctr"/>
                </a:tc>
                <a:tc>
                  <a:txBody>
                    <a:bodyPr/>
                    <a:lstStyle/>
                    <a:p>
                      <a:pPr algn="ctr">
                        <a:spcAft>
                          <a:spcPts val="0"/>
                        </a:spcAft>
                      </a:pPr>
                      <a:r>
                        <a:rPr lang="en-US" sz="1600" kern="100">
                          <a:effectLst/>
                        </a:rPr>
                        <a:t>9</a:t>
                      </a:r>
                      <a:endParaRPr lang="zh-CN" sz="1600" kern="100">
                        <a:effectLst/>
                        <a:latin typeface="Times New Roman"/>
                        <a:ea typeface="宋体"/>
                        <a:cs typeface="Times New Roman"/>
                      </a:endParaRPr>
                    </a:p>
                  </a:txBody>
                  <a:tcPr marL="68580" marR="68580" marT="0" marB="0" anchor="ctr"/>
                </a:tc>
                <a:tc>
                  <a:txBody>
                    <a:bodyPr/>
                    <a:lstStyle/>
                    <a:p>
                      <a:pPr algn="ctr">
                        <a:spcAft>
                          <a:spcPts val="0"/>
                        </a:spcAft>
                      </a:pPr>
                      <a:r>
                        <a:rPr lang="zh-CN" sz="1600" kern="100">
                          <a:effectLst/>
                        </a:rPr>
                        <a:t>课程表</a:t>
                      </a:r>
                      <a:endParaRPr lang="zh-CN" sz="1600" kern="100">
                        <a:effectLst/>
                        <a:latin typeface="Times New Roman"/>
                        <a:ea typeface="宋体"/>
                        <a:cs typeface="Times New Roman"/>
                      </a:endParaRPr>
                    </a:p>
                  </a:txBody>
                  <a:tcPr marL="68580" marR="68580" marT="0" marB="0"/>
                </a:tc>
              </a:tr>
              <a:tr h="201513">
                <a:tc>
                  <a:txBody>
                    <a:bodyPr/>
                    <a:lstStyle/>
                    <a:p>
                      <a:pPr algn="ctr">
                        <a:spcAft>
                          <a:spcPts val="0"/>
                        </a:spcAft>
                      </a:pPr>
                      <a:r>
                        <a:rPr lang="en-US" sz="1600" kern="100">
                          <a:effectLst/>
                        </a:rPr>
                        <a:t>5</a:t>
                      </a:r>
                      <a:endParaRPr lang="zh-CN" sz="1600" kern="100">
                        <a:effectLst/>
                        <a:latin typeface="Times New Roman"/>
                        <a:ea typeface="宋体"/>
                        <a:cs typeface="Times New Roman"/>
                      </a:endParaRPr>
                    </a:p>
                  </a:txBody>
                  <a:tcPr marL="68580" marR="68580" marT="0" marB="0" anchor="ctr"/>
                </a:tc>
                <a:tc>
                  <a:txBody>
                    <a:bodyPr/>
                    <a:lstStyle/>
                    <a:p>
                      <a:pPr algn="ctr">
                        <a:spcAft>
                          <a:spcPts val="0"/>
                        </a:spcAft>
                      </a:pPr>
                      <a:r>
                        <a:rPr lang="en-US" sz="1600" kern="100">
                          <a:effectLst/>
                        </a:rPr>
                        <a:t>teachers</a:t>
                      </a:r>
                      <a:endParaRPr lang="zh-CN" sz="1600" kern="100">
                        <a:effectLst/>
                        <a:latin typeface="Times New Roman"/>
                        <a:ea typeface="宋体"/>
                        <a:cs typeface="Times New Roman"/>
                      </a:endParaRPr>
                    </a:p>
                  </a:txBody>
                  <a:tcPr marL="68580" marR="68580" marT="0" marB="0" anchor="ctr"/>
                </a:tc>
                <a:tc>
                  <a:txBody>
                    <a:bodyPr/>
                    <a:lstStyle/>
                    <a:p>
                      <a:pPr algn="ctr">
                        <a:spcAft>
                          <a:spcPts val="0"/>
                        </a:spcAft>
                      </a:pPr>
                      <a:r>
                        <a:rPr lang="en-US" sz="1600" kern="100">
                          <a:effectLst/>
                        </a:rPr>
                        <a:t>8</a:t>
                      </a:r>
                      <a:endParaRPr lang="zh-CN" sz="1600" kern="100">
                        <a:effectLst/>
                        <a:latin typeface="Times New Roman"/>
                        <a:ea typeface="宋体"/>
                        <a:cs typeface="Times New Roman"/>
                      </a:endParaRPr>
                    </a:p>
                  </a:txBody>
                  <a:tcPr marL="68580" marR="68580" marT="0" marB="0" anchor="ctr"/>
                </a:tc>
                <a:tc>
                  <a:txBody>
                    <a:bodyPr/>
                    <a:lstStyle/>
                    <a:p>
                      <a:pPr algn="ctr">
                        <a:spcAft>
                          <a:spcPts val="0"/>
                        </a:spcAft>
                      </a:pPr>
                      <a:r>
                        <a:rPr lang="zh-CN" sz="1600" kern="100">
                          <a:effectLst/>
                        </a:rPr>
                        <a:t>教师表</a:t>
                      </a:r>
                      <a:endParaRPr lang="zh-CN" sz="1600" kern="100">
                        <a:effectLst/>
                        <a:latin typeface="Times New Roman"/>
                        <a:ea typeface="宋体"/>
                        <a:cs typeface="Times New Roman"/>
                      </a:endParaRPr>
                    </a:p>
                  </a:txBody>
                  <a:tcPr marL="68580" marR="68580" marT="0" marB="0"/>
                </a:tc>
              </a:tr>
              <a:tr h="201513">
                <a:tc>
                  <a:txBody>
                    <a:bodyPr/>
                    <a:lstStyle/>
                    <a:p>
                      <a:pPr algn="ctr">
                        <a:spcAft>
                          <a:spcPts val="0"/>
                        </a:spcAft>
                      </a:pPr>
                      <a:r>
                        <a:rPr lang="en-US" sz="1600" kern="100">
                          <a:effectLst/>
                        </a:rPr>
                        <a:t>6</a:t>
                      </a:r>
                      <a:endParaRPr lang="zh-CN" sz="1600" kern="100">
                        <a:effectLst/>
                        <a:latin typeface="Times New Roman"/>
                        <a:ea typeface="宋体"/>
                        <a:cs typeface="Times New Roman"/>
                      </a:endParaRPr>
                    </a:p>
                  </a:txBody>
                  <a:tcPr marL="68580" marR="68580" marT="0" marB="0" anchor="ctr"/>
                </a:tc>
                <a:tc>
                  <a:txBody>
                    <a:bodyPr/>
                    <a:lstStyle/>
                    <a:p>
                      <a:pPr algn="ctr">
                        <a:spcAft>
                          <a:spcPts val="0"/>
                        </a:spcAft>
                      </a:pPr>
                      <a:r>
                        <a:rPr lang="en-US" sz="1600" kern="100">
                          <a:effectLst/>
                        </a:rPr>
                        <a:t>teach</a:t>
                      </a:r>
                      <a:endParaRPr lang="zh-CN" sz="1600" kern="100">
                        <a:effectLst/>
                        <a:latin typeface="Times New Roman"/>
                        <a:ea typeface="宋体"/>
                        <a:cs typeface="Times New Roman"/>
                      </a:endParaRPr>
                    </a:p>
                  </a:txBody>
                  <a:tcPr marL="68580" marR="68580" marT="0" marB="0" anchor="ctr"/>
                </a:tc>
                <a:tc>
                  <a:txBody>
                    <a:bodyPr/>
                    <a:lstStyle/>
                    <a:p>
                      <a:pPr algn="ctr">
                        <a:spcAft>
                          <a:spcPts val="0"/>
                        </a:spcAft>
                      </a:pPr>
                      <a:r>
                        <a:rPr lang="en-US" sz="1600" kern="100">
                          <a:effectLst/>
                        </a:rPr>
                        <a:t>10</a:t>
                      </a:r>
                      <a:endParaRPr lang="zh-CN" sz="1600" kern="100">
                        <a:effectLst/>
                        <a:latin typeface="Times New Roman"/>
                        <a:ea typeface="宋体"/>
                        <a:cs typeface="Times New Roman"/>
                      </a:endParaRPr>
                    </a:p>
                  </a:txBody>
                  <a:tcPr marL="68580" marR="68580" marT="0" marB="0" anchor="ctr"/>
                </a:tc>
                <a:tc>
                  <a:txBody>
                    <a:bodyPr/>
                    <a:lstStyle/>
                    <a:p>
                      <a:pPr algn="ctr">
                        <a:spcAft>
                          <a:spcPts val="0"/>
                        </a:spcAft>
                      </a:pPr>
                      <a:r>
                        <a:rPr lang="zh-CN" sz="1600" kern="100">
                          <a:effectLst/>
                        </a:rPr>
                        <a:t>任课表</a:t>
                      </a:r>
                      <a:endParaRPr lang="zh-CN" sz="1600" kern="100">
                        <a:effectLst/>
                        <a:latin typeface="Times New Roman"/>
                        <a:ea typeface="宋体"/>
                        <a:cs typeface="Times New Roman"/>
                      </a:endParaRPr>
                    </a:p>
                  </a:txBody>
                  <a:tcPr marL="68580" marR="68580" marT="0" marB="0"/>
                </a:tc>
              </a:tr>
              <a:tr h="201513">
                <a:tc>
                  <a:txBody>
                    <a:bodyPr/>
                    <a:lstStyle/>
                    <a:p>
                      <a:pPr algn="ctr">
                        <a:spcAft>
                          <a:spcPts val="0"/>
                        </a:spcAft>
                      </a:pPr>
                      <a:r>
                        <a:rPr lang="en-US" sz="1600" kern="100">
                          <a:effectLst/>
                        </a:rPr>
                        <a:t>7</a:t>
                      </a:r>
                      <a:endParaRPr lang="zh-CN" sz="1600" kern="100">
                        <a:effectLst/>
                        <a:latin typeface="Times New Roman"/>
                        <a:ea typeface="宋体"/>
                        <a:cs typeface="Times New Roman"/>
                      </a:endParaRPr>
                    </a:p>
                  </a:txBody>
                  <a:tcPr marL="68580" marR="68580" marT="0" marB="0" anchor="ctr"/>
                </a:tc>
                <a:tc>
                  <a:txBody>
                    <a:bodyPr/>
                    <a:lstStyle/>
                    <a:p>
                      <a:pPr algn="ctr">
                        <a:spcAft>
                          <a:spcPts val="0"/>
                        </a:spcAft>
                      </a:pPr>
                      <a:r>
                        <a:rPr lang="en-US" sz="1600" kern="100">
                          <a:effectLst/>
                        </a:rPr>
                        <a:t>score</a:t>
                      </a:r>
                      <a:endParaRPr lang="zh-CN" sz="1600" kern="100">
                        <a:effectLst/>
                        <a:latin typeface="Times New Roman"/>
                        <a:ea typeface="宋体"/>
                        <a:cs typeface="Times New Roman"/>
                      </a:endParaRPr>
                    </a:p>
                  </a:txBody>
                  <a:tcPr marL="68580" marR="68580" marT="0" marB="0" anchor="ctr"/>
                </a:tc>
                <a:tc>
                  <a:txBody>
                    <a:bodyPr/>
                    <a:lstStyle/>
                    <a:p>
                      <a:pPr algn="ctr">
                        <a:spcAft>
                          <a:spcPts val="0"/>
                        </a:spcAft>
                      </a:pPr>
                      <a:r>
                        <a:rPr lang="en-US" sz="1600" kern="100">
                          <a:effectLst/>
                        </a:rPr>
                        <a:t>30</a:t>
                      </a:r>
                      <a:endParaRPr lang="zh-CN" sz="1600" kern="100">
                        <a:effectLst/>
                        <a:latin typeface="Times New Roman"/>
                        <a:ea typeface="宋体"/>
                        <a:cs typeface="Times New Roman"/>
                      </a:endParaRPr>
                    </a:p>
                  </a:txBody>
                  <a:tcPr marL="68580" marR="68580" marT="0" marB="0" anchor="ctr"/>
                </a:tc>
                <a:tc>
                  <a:txBody>
                    <a:bodyPr/>
                    <a:lstStyle/>
                    <a:p>
                      <a:pPr algn="ctr">
                        <a:spcAft>
                          <a:spcPts val="0"/>
                        </a:spcAft>
                      </a:pPr>
                      <a:r>
                        <a:rPr lang="zh-CN" sz="1600" kern="100" dirty="0">
                          <a:effectLst/>
                        </a:rPr>
                        <a:t>学习表</a:t>
                      </a:r>
                      <a:endParaRPr lang="zh-CN" sz="1600" kern="100" dirty="0">
                        <a:effectLst/>
                        <a:latin typeface="Times New Roman"/>
                        <a:ea typeface="宋体"/>
                        <a:cs typeface="Times New Roman"/>
                      </a:endParaRPr>
                    </a:p>
                  </a:txBody>
                  <a:tcPr marL="68580" marR="68580" marT="0" marB="0"/>
                </a:tc>
              </a:tr>
            </a:tbl>
          </a:graphicData>
        </a:graphic>
      </p:graphicFrame>
      <p:sp>
        <p:nvSpPr>
          <p:cNvPr id="3" name="TextBox 2"/>
          <p:cNvSpPr txBox="1"/>
          <p:nvPr/>
        </p:nvSpPr>
        <p:spPr>
          <a:xfrm>
            <a:off x="3454401" y="5981700"/>
            <a:ext cx="2038350" cy="369332"/>
          </a:xfrm>
          <a:prstGeom prst="rect">
            <a:avLst/>
          </a:prstGeom>
          <a:noFill/>
        </p:spPr>
        <p:txBody>
          <a:bodyPr wrap="square" rtlCol="0">
            <a:spAutoFit/>
          </a:bodyPr>
          <a:lstStyle/>
          <a:p>
            <a:r>
              <a:rPr lang="en-US" altLang="zh-CN" dirty="0" err="1" smtClean="0"/>
              <a:t>Navicat</a:t>
            </a:r>
            <a:r>
              <a:rPr lang="zh-CN" altLang="zh-CN" dirty="0" smtClean="0"/>
              <a:t>图形工具</a:t>
            </a:r>
            <a:r>
              <a:rPr lang="en-US" altLang="zh-CN" dirty="0" smtClean="0"/>
              <a:t> </a:t>
            </a:r>
            <a:endParaRPr lang="zh-CN" altLang="zh-CN" dirty="0"/>
          </a:p>
        </p:txBody>
      </p:sp>
      <p:sp>
        <p:nvSpPr>
          <p:cNvPr id="14" name="TextBox 13"/>
          <p:cNvSpPr txBox="1"/>
          <p:nvPr/>
        </p:nvSpPr>
        <p:spPr>
          <a:xfrm>
            <a:off x="6388458" y="5612368"/>
            <a:ext cx="2622158" cy="369332"/>
          </a:xfrm>
          <a:prstGeom prst="rect">
            <a:avLst/>
          </a:prstGeom>
          <a:noFill/>
        </p:spPr>
        <p:txBody>
          <a:bodyPr wrap="square" rtlCol="0">
            <a:spAutoFit/>
          </a:bodyPr>
          <a:lstStyle/>
          <a:p>
            <a:r>
              <a:rPr lang="zh-CN" altLang="zh-CN" dirty="0"/>
              <a:t>系部表</a:t>
            </a:r>
            <a:r>
              <a:rPr lang="en-US" altLang="zh-CN" dirty="0"/>
              <a:t>departments </a:t>
            </a:r>
          </a:p>
        </p:txBody>
      </p:sp>
      <p:sp>
        <p:nvSpPr>
          <p:cNvPr id="15" name="TextBox 14"/>
          <p:cNvSpPr txBox="1"/>
          <p:nvPr/>
        </p:nvSpPr>
        <p:spPr>
          <a:xfrm>
            <a:off x="6260887" y="6351032"/>
            <a:ext cx="3022600" cy="369332"/>
          </a:xfrm>
          <a:prstGeom prst="rect">
            <a:avLst/>
          </a:prstGeom>
          <a:noFill/>
        </p:spPr>
        <p:txBody>
          <a:bodyPr wrap="square" rtlCol="0">
            <a:spAutoFit/>
          </a:bodyPr>
          <a:lstStyle/>
          <a:p>
            <a:r>
              <a:rPr lang="zh-CN" altLang="zh-CN" dirty="0"/>
              <a:t>班级表</a:t>
            </a:r>
            <a:r>
              <a:rPr lang="en-US" altLang="zh-CN" dirty="0"/>
              <a:t>class</a:t>
            </a:r>
            <a:r>
              <a:rPr lang="zh-CN" altLang="zh-CN" dirty="0"/>
              <a:t>添加原始数据</a:t>
            </a:r>
            <a:endParaRPr lang="zh-CN" altLang="en-US" dirty="0"/>
          </a:p>
        </p:txBody>
      </p:sp>
      <p:sp>
        <p:nvSpPr>
          <p:cNvPr id="16" name="左大括号 15"/>
          <p:cNvSpPr/>
          <p:nvPr/>
        </p:nvSpPr>
        <p:spPr>
          <a:xfrm>
            <a:off x="5689600" y="5787588"/>
            <a:ext cx="355600" cy="757556"/>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Tree>
    <p:extLst>
      <p:ext uri="{BB962C8B-B14F-4D97-AF65-F5344CB8AC3E}">
        <p14:creationId xmlns:p14="http://schemas.microsoft.com/office/powerpoint/2010/main" val="4072082064"/>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9"/>
          <p:cNvGrpSpPr/>
          <p:nvPr/>
        </p:nvGrpSpPr>
        <p:grpSpPr>
          <a:xfrm>
            <a:off x="433893" y="292299"/>
            <a:ext cx="726846" cy="726846"/>
            <a:chOff x="1965186" y="1419622"/>
            <a:chExt cx="302558" cy="314067"/>
          </a:xfrm>
        </p:grpSpPr>
        <p:sp>
          <p:nvSpPr>
            <p:cNvPr id="5" name="矩形 4"/>
            <p:cNvSpPr/>
            <p:nvPr userDrawn="1"/>
          </p:nvSpPr>
          <p:spPr>
            <a:xfrm>
              <a:off x="1965186" y="1419622"/>
              <a:ext cx="252000" cy="252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userDrawn="1"/>
          </p:nvSpPr>
          <p:spPr>
            <a:xfrm>
              <a:off x="2087744" y="1553689"/>
              <a:ext cx="180000" cy="180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矩形 6"/>
          <p:cNvSpPr/>
          <p:nvPr/>
        </p:nvSpPr>
        <p:spPr>
          <a:xfrm>
            <a:off x="1333708" y="310183"/>
            <a:ext cx="6635150" cy="584775"/>
          </a:xfrm>
          <a:prstGeom prst="rect">
            <a:avLst/>
          </a:prstGeom>
        </p:spPr>
        <p:txBody>
          <a:bodyPr wrap="none">
            <a:spAutoFit/>
          </a:bodyPr>
          <a:lstStyle/>
          <a:p>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子任务</a:t>
            </a:r>
            <a:r>
              <a:rPr lang="en-US"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4.1.1 </a:t>
            </a:r>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使用图形工具添加记录</a:t>
            </a:r>
          </a:p>
        </p:txBody>
      </p:sp>
      <p:sp>
        <p:nvSpPr>
          <p:cNvPr id="10" name="五边形 9"/>
          <p:cNvSpPr/>
          <p:nvPr/>
        </p:nvSpPr>
        <p:spPr>
          <a:xfrm>
            <a:off x="1117296" y="1247167"/>
            <a:ext cx="1878012" cy="436849"/>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2" name="TextBox 13"/>
          <p:cNvSpPr>
            <a:spLocks noChangeArrowheads="1"/>
          </p:cNvSpPr>
          <p:nvPr/>
        </p:nvSpPr>
        <p:spPr bwMode="auto">
          <a:xfrm>
            <a:off x="1117295" y="1266369"/>
            <a:ext cx="158772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知识引入</a:t>
            </a:r>
            <a:endParaRPr 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3" name="矩形 4"/>
          <p:cNvSpPr>
            <a:spLocks noChangeArrowheads="1"/>
          </p:cNvSpPr>
          <p:nvPr/>
        </p:nvSpPr>
        <p:spPr bwMode="auto">
          <a:xfrm>
            <a:off x="1117297" y="1884452"/>
            <a:ext cx="10296883" cy="1477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285750" indent="-285750">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indent="0">
              <a:lnSpc>
                <a:spcPct val="150000"/>
              </a:lnSpc>
              <a:spcBef>
                <a:spcPts val="200"/>
              </a:spcBef>
              <a:spcAft>
                <a:spcPts val="65"/>
              </a:spcAft>
            </a:pPr>
            <a:r>
              <a:rPr lang="en-US" altLang="zh-CN" sz="2000" b="1" dirty="0" smtClean="0">
                <a:solidFill>
                  <a:schemeClr val="accent3"/>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sz="2000" dirty="0" smtClean="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使用</a:t>
            </a:r>
            <a:r>
              <a:rPr lang="en-US" altLang="zh-CN" sz="2000" dirty="0" err="1">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Navicat</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图形工具添加数据很简单，鼠标双击指定数据表名打开数据表（如图</a:t>
            </a:r>
            <a:r>
              <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4-1</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所示），单击“</a:t>
            </a:r>
            <a:r>
              <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添加一条空白记录，编辑记录后单击“”，应用更改编辑的记录即可实现添加数据操作。</a:t>
            </a:r>
          </a:p>
        </p:txBody>
      </p:sp>
      <p:pic>
        <p:nvPicPr>
          <p:cNvPr id="14" name="图片 13"/>
          <p:cNvPicPr/>
          <p:nvPr/>
        </p:nvPicPr>
        <p:blipFill>
          <a:blip r:embed="rId3">
            <a:extLst>
              <a:ext uri="{28A0092B-C50C-407E-A947-70E740481C1C}">
                <a14:useLocalDpi xmlns:a14="http://schemas.microsoft.com/office/drawing/2010/main" val="0"/>
              </a:ext>
            </a:extLst>
          </a:blip>
          <a:srcRect/>
          <a:stretch>
            <a:fillRect/>
          </a:stretch>
        </p:blipFill>
        <p:spPr>
          <a:xfrm>
            <a:off x="3436813" y="3361780"/>
            <a:ext cx="5643687" cy="3140620"/>
          </a:xfrm>
          <a:prstGeom prst="rect">
            <a:avLst/>
          </a:prstGeom>
          <a:noFill/>
          <a:ln>
            <a:noFill/>
          </a:ln>
        </p:spPr>
      </p:pic>
    </p:spTree>
    <p:extLst>
      <p:ext uri="{BB962C8B-B14F-4D97-AF65-F5344CB8AC3E}">
        <p14:creationId xmlns:p14="http://schemas.microsoft.com/office/powerpoint/2010/main" val="2441218871"/>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9"/>
          <p:cNvGrpSpPr/>
          <p:nvPr/>
        </p:nvGrpSpPr>
        <p:grpSpPr>
          <a:xfrm>
            <a:off x="433893" y="292299"/>
            <a:ext cx="726846" cy="726846"/>
            <a:chOff x="1965186" y="1419622"/>
            <a:chExt cx="302558" cy="314067"/>
          </a:xfrm>
        </p:grpSpPr>
        <p:sp>
          <p:nvSpPr>
            <p:cNvPr id="5" name="矩形 4"/>
            <p:cNvSpPr/>
            <p:nvPr userDrawn="1"/>
          </p:nvSpPr>
          <p:spPr>
            <a:xfrm>
              <a:off x="1965186" y="1419622"/>
              <a:ext cx="252000" cy="252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userDrawn="1"/>
          </p:nvSpPr>
          <p:spPr>
            <a:xfrm>
              <a:off x="2087744" y="1553689"/>
              <a:ext cx="180000" cy="180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矩形 6"/>
          <p:cNvSpPr/>
          <p:nvPr/>
        </p:nvSpPr>
        <p:spPr>
          <a:xfrm>
            <a:off x="1333708" y="310183"/>
            <a:ext cx="6635150" cy="584775"/>
          </a:xfrm>
          <a:prstGeom prst="rect">
            <a:avLst/>
          </a:prstGeom>
        </p:spPr>
        <p:txBody>
          <a:bodyPr wrap="none">
            <a:spAutoFit/>
          </a:bodyPr>
          <a:lstStyle/>
          <a:p>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子任务</a:t>
            </a:r>
            <a:r>
              <a:rPr lang="en-US"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4.1.2 </a:t>
            </a:r>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使用</a:t>
            </a:r>
            <a:r>
              <a:rPr lang="en-US"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SQL</a:t>
            </a:r>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语句添加记录</a:t>
            </a:r>
          </a:p>
        </p:txBody>
      </p:sp>
      <p:sp>
        <p:nvSpPr>
          <p:cNvPr id="10" name="五边形 9"/>
          <p:cNvSpPr/>
          <p:nvPr/>
        </p:nvSpPr>
        <p:spPr>
          <a:xfrm>
            <a:off x="1117296" y="1247167"/>
            <a:ext cx="1878012" cy="436849"/>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2" name="TextBox 13"/>
          <p:cNvSpPr>
            <a:spLocks noChangeArrowheads="1"/>
          </p:cNvSpPr>
          <p:nvPr/>
        </p:nvSpPr>
        <p:spPr bwMode="auto">
          <a:xfrm>
            <a:off x="1117295" y="1266369"/>
            <a:ext cx="158772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任务描述</a:t>
            </a:r>
            <a:endParaRPr 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3" name="矩形 4"/>
          <p:cNvSpPr>
            <a:spLocks noChangeArrowheads="1"/>
          </p:cNvSpPr>
          <p:nvPr/>
        </p:nvSpPr>
        <p:spPr bwMode="auto">
          <a:xfrm>
            <a:off x="1117297" y="1884452"/>
            <a:ext cx="10296883"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285750" indent="-285750">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indent="0">
              <a:lnSpc>
                <a:spcPct val="150000"/>
              </a:lnSpc>
              <a:spcBef>
                <a:spcPts val="200"/>
              </a:spcBef>
              <a:spcAft>
                <a:spcPts val="65"/>
              </a:spcAft>
            </a:pPr>
            <a:r>
              <a:rPr lang="zh-CN" altLang="en-US" sz="2000" dirty="0" smtClean="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         用</a:t>
            </a:r>
            <a:r>
              <a:rPr lang="en-US" altLang="zh-CN" sz="2000" dirty="0" err="1">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sql</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语句初始化学生表、课程表、教师表、任课表、学习表，插入数据记录。</a:t>
            </a:r>
          </a:p>
        </p:txBody>
      </p:sp>
      <p:sp>
        <p:nvSpPr>
          <p:cNvPr id="11" name="五边形 10"/>
          <p:cNvSpPr/>
          <p:nvPr/>
        </p:nvSpPr>
        <p:spPr>
          <a:xfrm>
            <a:off x="1160739" y="2542567"/>
            <a:ext cx="1878012" cy="436849"/>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4" name="TextBox 13"/>
          <p:cNvSpPr>
            <a:spLocks noChangeArrowheads="1"/>
          </p:cNvSpPr>
          <p:nvPr/>
        </p:nvSpPr>
        <p:spPr bwMode="auto">
          <a:xfrm>
            <a:off x="1160738" y="2561769"/>
            <a:ext cx="158772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知识引入</a:t>
            </a:r>
            <a:endParaRPr 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5" name="矩形 4"/>
          <p:cNvSpPr>
            <a:spLocks noChangeArrowheads="1"/>
          </p:cNvSpPr>
          <p:nvPr/>
        </p:nvSpPr>
        <p:spPr bwMode="auto">
          <a:xfrm>
            <a:off x="1039282" y="3043379"/>
            <a:ext cx="10296883" cy="32470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285750" indent="-285750">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indent="0">
              <a:lnSpc>
                <a:spcPct val="150000"/>
              </a:lnSpc>
              <a:spcBef>
                <a:spcPts val="200"/>
              </a:spcBef>
              <a:spcAft>
                <a:spcPts val="65"/>
              </a:spcAft>
            </a:pPr>
            <a:r>
              <a:rPr lang="en-US" altLang="zh-CN" sz="2000" b="1" dirty="0">
                <a:solidFill>
                  <a:schemeClr val="accent3"/>
                </a:solidFill>
                <a:latin typeface="微软雅黑" panose="020B0503020204020204" pitchFamily="34" charset="-122"/>
                <a:ea typeface="微软雅黑" panose="020B0503020204020204" pitchFamily="34" charset="-122"/>
                <a:sym typeface="微软雅黑" panose="020B0503020204020204" pitchFamily="34" charset="-122"/>
              </a:rPr>
              <a:t>1.</a:t>
            </a:r>
            <a:r>
              <a:rPr lang="zh-CN" altLang="en-US" sz="2000" b="1" dirty="0">
                <a:solidFill>
                  <a:schemeClr val="accent3"/>
                </a:solidFill>
                <a:latin typeface="微软雅黑" panose="020B0503020204020204" pitchFamily="34" charset="-122"/>
                <a:ea typeface="微软雅黑" panose="020B0503020204020204" pitchFamily="34" charset="-122"/>
                <a:sym typeface="微软雅黑" panose="020B0503020204020204" pitchFamily="34" charset="-122"/>
              </a:rPr>
              <a:t>为表的所有字段插入数据</a:t>
            </a:r>
          </a:p>
          <a:p>
            <a:pPr marL="0" indent="0">
              <a:spcBef>
                <a:spcPts val="200"/>
              </a:spcBef>
              <a:spcAft>
                <a:spcPts val="65"/>
              </a:spcAft>
            </a:pPr>
            <a:r>
              <a:rPr lang="zh-CN" altLang="en-US" sz="2000" dirty="0" smtClean="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       使用</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基本的</a:t>
            </a:r>
            <a:r>
              <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INSERT</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语句插入数据要求指定表名称和插入到新记录中的值。基本语法格式为：</a:t>
            </a:r>
          </a:p>
          <a:p>
            <a:pPr marL="0" indent="0" algn="ctr">
              <a:lnSpc>
                <a:spcPct val="150000"/>
              </a:lnSpc>
              <a:spcBef>
                <a:spcPts val="200"/>
              </a:spcBef>
              <a:spcAft>
                <a:spcPts val="65"/>
              </a:spcAft>
            </a:pPr>
            <a:r>
              <a:rPr lang="en-US" altLang="zh-CN" sz="2000" dirty="0">
                <a:solidFill>
                  <a:schemeClr val="accent2"/>
                </a:solidFill>
                <a:latin typeface="微软雅黑" panose="020B0503020204020204" pitchFamily="34" charset="-122"/>
                <a:ea typeface="微软雅黑" panose="020B0503020204020204" pitchFamily="34" charset="-122"/>
                <a:sym typeface="微软雅黑" panose="020B0503020204020204" pitchFamily="34" charset="-122"/>
              </a:rPr>
              <a:t>INSERT INTO </a:t>
            </a:r>
            <a:r>
              <a:rPr lang="en-US" altLang="zh-CN" sz="2000" dirty="0" err="1">
                <a:solidFill>
                  <a:schemeClr val="accent2"/>
                </a:solidFill>
                <a:latin typeface="微软雅黑" panose="020B0503020204020204" pitchFamily="34" charset="-122"/>
                <a:ea typeface="微软雅黑" panose="020B0503020204020204" pitchFamily="34" charset="-122"/>
                <a:sym typeface="微软雅黑" panose="020B0503020204020204" pitchFamily="34" charset="-122"/>
              </a:rPr>
              <a:t>table_name</a:t>
            </a:r>
            <a:r>
              <a:rPr lang="en-US" altLang="zh-CN" sz="2000" dirty="0">
                <a:solidFill>
                  <a:schemeClr val="accent2"/>
                </a:solidFill>
                <a:latin typeface="微软雅黑" panose="020B0503020204020204" pitchFamily="34" charset="-122"/>
                <a:ea typeface="微软雅黑" panose="020B0503020204020204" pitchFamily="34" charset="-122"/>
                <a:sym typeface="微软雅黑" panose="020B0503020204020204" pitchFamily="34" charset="-122"/>
              </a:rPr>
              <a:t>(</a:t>
            </a:r>
            <a:r>
              <a:rPr lang="en-US" altLang="zh-CN" sz="2000" dirty="0" err="1">
                <a:solidFill>
                  <a:schemeClr val="accent2"/>
                </a:solidFill>
                <a:latin typeface="微软雅黑" panose="020B0503020204020204" pitchFamily="34" charset="-122"/>
                <a:ea typeface="微软雅黑" panose="020B0503020204020204" pitchFamily="34" charset="-122"/>
                <a:sym typeface="微软雅黑" panose="020B0503020204020204" pitchFamily="34" charset="-122"/>
              </a:rPr>
              <a:t>column_list</a:t>
            </a:r>
            <a:r>
              <a:rPr lang="en-US" altLang="zh-CN" sz="2000" dirty="0">
                <a:solidFill>
                  <a:schemeClr val="accent2"/>
                </a:solidFill>
                <a:latin typeface="微软雅黑" panose="020B0503020204020204" pitchFamily="34" charset="-122"/>
                <a:ea typeface="微软雅黑" panose="020B0503020204020204" pitchFamily="34" charset="-122"/>
                <a:sym typeface="微软雅黑" panose="020B0503020204020204" pitchFamily="34" charset="-122"/>
              </a:rPr>
              <a:t>) VALUES (</a:t>
            </a:r>
            <a:r>
              <a:rPr lang="en-US" altLang="zh-CN" sz="2000" dirty="0" err="1">
                <a:solidFill>
                  <a:schemeClr val="accent2"/>
                </a:solidFill>
                <a:latin typeface="微软雅黑" panose="020B0503020204020204" pitchFamily="34" charset="-122"/>
                <a:ea typeface="微软雅黑" panose="020B0503020204020204" pitchFamily="34" charset="-122"/>
                <a:sym typeface="微软雅黑" panose="020B0503020204020204" pitchFamily="34" charset="-122"/>
              </a:rPr>
              <a:t>value_list</a:t>
            </a:r>
            <a:r>
              <a:rPr lang="en-US" altLang="zh-CN" sz="2000" dirty="0" smtClean="0">
                <a:solidFill>
                  <a:schemeClr val="accent2"/>
                </a:solidFill>
                <a:latin typeface="微软雅黑" panose="020B0503020204020204" pitchFamily="34" charset="-122"/>
                <a:ea typeface="微软雅黑" panose="020B0503020204020204" pitchFamily="34" charset="-122"/>
                <a:sym typeface="微软雅黑" panose="020B0503020204020204" pitchFamily="34" charset="-122"/>
              </a:rPr>
              <a:t>);</a:t>
            </a:r>
          </a:p>
          <a:p>
            <a:pPr marL="0" indent="0">
              <a:lnSpc>
                <a:spcPct val="150000"/>
              </a:lnSpc>
              <a:spcBef>
                <a:spcPts val="200"/>
              </a:spcBef>
              <a:spcAft>
                <a:spcPts val="65"/>
              </a:spcAft>
            </a:pPr>
            <a:r>
              <a:rPr lang="zh-CN" altLang="en-US" sz="2000" dirty="0" smtClean="0">
                <a:solidFill>
                  <a:schemeClr val="accent6"/>
                </a:solidFill>
                <a:latin typeface="微软雅黑" panose="020B0503020204020204" pitchFamily="34" charset="-122"/>
                <a:ea typeface="微软雅黑" panose="020B0503020204020204" pitchFamily="34" charset="-122"/>
                <a:sym typeface="微软雅黑" panose="020B0503020204020204" pitchFamily="34" charset="-122"/>
              </a:rPr>
              <a:t>       其中：</a:t>
            </a:r>
            <a:endParaRPr lang="en-US" altLang="zh-CN" sz="2000" dirty="0">
              <a:solidFill>
                <a:schemeClr val="accent6"/>
              </a:solidFill>
              <a:latin typeface="微软雅黑" panose="020B0503020204020204" pitchFamily="34" charset="-122"/>
              <a:ea typeface="微软雅黑" panose="020B0503020204020204" pitchFamily="34" charset="-122"/>
              <a:sym typeface="微软雅黑" panose="020B0503020204020204" pitchFamily="34" charset="-122"/>
            </a:endParaRPr>
          </a:p>
          <a:p>
            <a:pPr marL="1657350" lvl="3" indent="-342900">
              <a:spcBef>
                <a:spcPts val="200"/>
              </a:spcBef>
              <a:spcAft>
                <a:spcPts val="65"/>
              </a:spcAft>
              <a:buFont typeface="Wingdings" pitchFamily="2" charset="2"/>
              <a:buChar char="Ø"/>
            </a:pPr>
            <a:r>
              <a:rPr lang="en-US" altLang="zh-CN" sz="2000" dirty="0" err="1">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table_name</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指定要插入数据的表</a:t>
            </a:r>
            <a:r>
              <a:rPr lang="zh-CN" altLang="en-US" sz="2000" dirty="0" smtClean="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名</a:t>
            </a:r>
            <a:endParaRPr lang="en-US" altLang="zh-CN" sz="2000" dirty="0" smtClean="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endParaRPr>
          </a:p>
          <a:p>
            <a:pPr marL="1657350" lvl="3" indent="-342900">
              <a:spcBef>
                <a:spcPts val="200"/>
              </a:spcBef>
              <a:spcAft>
                <a:spcPts val="65"/>
              </a:spcAft>
              <a:buFont typeface="Wingdings" pitchFamily="2" charset="2"/>
              <a:buChar char="Ø"/>
            </a:pPr>
            <a:r>
              <a:rPr lang="en-US" altLang="zh-CN" sz="2000" dirty="0" err="1" smtClean="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column_list</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指定要插入数据的那些</a:t>
            </a:r>
            <a:r>
              <a:rPr lang="zh-CN" altLang="en-US" sz="2000" dirty="0" smtClean="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列</a:t>
            </a:r>
            <a:endParaRPr lang="en-US" altLang="zh-CN" sz="2000" dirty="0" smtClean="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endParaRPr>
          </a:p>
          <a:p>
            <a:pPr marL="1657350" lvl="3" indent="-342900">
              <a:spcBef>
                <a:spcPts val="200"/>
              </a:spcBef>
              <a:spcAft>
                <a:spcPts val="65"/>
              </a:spcAft>
              <a:buFont typeface="Wingdings" pitchFamily="2" charset="2"/>
              <a:buChar char="Ø"/>
            </a:pPr>
            <a:r>
              <a:rPr lang="en-US" altLang="zh-CN" sz="2000" dirty="0" err="1" smtClean="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value_list</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指定每个列应对应插入的数据。</a:t>
            </a:r>
          </a:p>
        </p:txBody>
      </p:sp>
      <p:sp>
        <p:nvSpPr>
          <p:cNvPr id="2" name="TextBox 1"/>
          <p:cNvSpPr txBox="1"/>
          <p:nvPr/>
        </p:nvSpPr>
        <p:spPr>
          <a:xfrm>
            <a:off x="8515350" y="5090093"/>
            <a:ext cx="2159000" cy="738664"/>
          </a:xfrm>
          <a:prstGeom prst="rect">
            <a:avLst/>
          </a:prstGeom>
          <a:noFill/>
          <a:ln>
            <a:noFill/>
            <a:prstDash val="dash"/>
          </a:ln>
        </p:spPr>
        <p:txBody>
          <a:bodyPr wrap="square" rtlCol="0">
            <a:spAutoFit/>
          </a:bodyPr>
          <a:lstStyle/>
          <a:p>
            <a:r>
              <a:rPr lang="zh-CN" altLang="zh-CN" sz="1400" dirty="0"/>
              <a:t>小提示：</a:t>
            </a:r>
          </a:p>
          <a:p>
            <a:r>
              <a:rPr lang="zh-CN" altLang="zh-CN" sz="1400" dirty="0"/>
              <a:t>使用</a:t>
            </a:r>
            <a:r>
              <a:rPr lang="en-US" altLang="zh-CN" sz="1400" dirty="0"/>
              <a:t>INSERT</a:t>
            </a:r>
            <a:r>
              <a:rPr lang="zh-CN" altLang="zh-CN" sz="1400" dirty="0"/>
              <a:t>语句时字段列和数据值的数量必须相同</a:t>
            </a:r>
            <a:r>
              <a:rPr lang="zh-CN" altLang="zh-CN" sz="1400" dirty="0" smtClean="0"/>
              <a:t>。</a:t>
            </a:r>
            <a:endParaRPr lang="zh-CN" altLang="zh-CN" sz="1400" dirty="0"/>
          </a:p>
        </p:txBody>
      </p:sp>
      <p:sp>
        <p:nvSpPr>
          <p:cNvPr id="3" name="圆角矩形 2"/>
          <p:cNvSpPr/>
          <p:nvPr/>
        </p:nvSpPr>
        <p:spPr>
          <a:xfrm>
            <a:off x="8293100" y="4889500"/>
            <a:ext cx="2603500" cy="1219200"/>
          </a:xfrm>
          <a:prstGeom prst="roundRect">
            <a:avLst/>
          </a:prstGeom>
          <a:noFill/>
          <a:ln w="38100">
            <a:solidFill>
              <a:srgbClr val="C00000"/>
            </a:solidFill>
            <a:prstDash val="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948212511"/>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9"/>
          <p:cNvGrpSpPr/>
          <p:nvPr/>
        </p:nvGrpSpPr>
        <p:grpSpPr>
          <a:xfrm>
            <a:off x="433893" y="292299"/>
            <a:ext cx="726846" cy="726846"/>
            <a:chOff x="1965186" y="1419622"/>
            <a:chExt cx="302558" cy="314067"/>
          </a:xfrm>
        </p:grpSpPr>
        <p:sp>
          <p:nvSpPr>
            <p:cNvPr id="5" name="矩形 4"/>
            <p:cNvSpPr/>
            <p:nvPr userDrawn="1"/>
          </p:nvSpPr>
          <p:spPr>
            <a:xfrm>
              <a:off x="1965186" y="1419622"/>
              <a:ext cx="252000" cy="252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userDrawn="1"/>
          </p:nvSpPr>
          <p:spPr>
            <a:xfrm>
              <a:off x="2087744" y="1553689"/>
              <a:ext cx="180000" cy="180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矩形 6"/>
          <p:cNvSpPr/>
          <p:nvPr/>
        </p:nvSpPr>
        <p:spPr>
          <a:xfrm>
            <a:off x="1333708" y="310183"/>
            <a:ext cx="6635150" cy="584775"/>
          </a:xfrm>
          <a:prstGeom prst="rect">
            <a:avLst/>
          </a:prstGeom>
        </p:spPr>
        <p:txBody>
          <a:bodyPr wrap="none">
            <a:spAutoFit/>
          </a:bodyPr>
          <a:lstStyle/>
          <a:p>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子任务</a:t>
            </a:r>
            <a:r>
              <a:rPr lang="en-US"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4.1.2 </a:t>
            </a:r>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使用</a:t>
            </a:r>
            <a:r>
              <a:rPr lang="en-US"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SQL</a:t>
            </a:r>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语句添加记录</a:t>
            </a:r>
          </a:p>
        </p:txBody>
      </p:sp>
      <p:sp>
        <p:nvSpPr>
          <p:cNvPr id="11" name="五边形 10"/>
          <p:cNvSpPr/>
          <p:nvPr/>
        </p:nvSpPr>
        <p:spPr>
          <a:xfrm>
            <a:off x="1282195" y="1259867"/>
            <a:ext cx="1878012" cy="436849"/>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4" name="TextBox 13"/>
          <p:cNvSpPr>
            <a:spLocks noChangeArrowheads="1"/>
          </p:cNvSpPr>
          <p:nvPr/>
        </p:nvSpPr>
        <p:spPr bwMode="auto">
          <a:xfrm>
            <a:off x="1282194" y="1279069"/>
            <a:ext cx="158772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知识引入</a:t>
            </a:r>
            <a:endParaRPr 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5" name="矩形 4"/>
          <p:cNvSpPr>
            <a:spLocks noChangeArrowheads="1"/>
          </p:cNvSpPr>
          <p:nvPr/>
        </p:nvSpPr>
        <p:spPr bwMode="auto">
          <a:xfrm>
            <a:off x="1160738" y="1760679"/>
            <a:ext cx="10296883" cy="4589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285750" indent="-285750">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indent="0">
              <a:lnSpc>
                <a:spcPct val="150000"/>
              </a:lnSpc>
              <a:spcBef>
                <a:spcPts val="200"/>
              </a:spcBef>
              <a:spcAft>
                <a:spcPts val="65"/>
              </a:spcAft>
            </a:pP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示例</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4-1</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：职员表的结构见表</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aphicFrame>
        <p:nvGraphicFramePr>
          <p:cNvPr id="8" name="表格 7"/>
          <p:cNvGraphicFramePr>
            <a:graphicFrameLocks noGrp="1"/>
          </p:cNvGraphicFramePr>
          <p:nvPr>
            <p:extLst>
              <p:ext uri="{D42A27DB-BD31-4B8C-83A1-F6EECF244321}">
                <p14:modId xmlns:p14="http://schemas.microsoft.com/office/powerpoint/2010/main" val="2122003446"/>
              </p:ext>
            </p:extLst>
          </p:nvPr>
        </p:nvGraphicFramePr>
        <p:xfrm>
          <a:off x="1808922" y="2295787"/>
          <a:ext cx="8559800" cy="1920240"/>
        </p:xfrm>
        <a:graphic>
          <a:graphicData uri="http://schemas.openxmlformats.org/drawingml/2006/table">
            <a:tbl>
              <a:tblPr firstRow="1" firstCol="1" bandRow="1">
                <a:tableStyleId>{5C22544A-7EE6-4342-B048-85BDC9FD1C3A}</a:tableStyleId>
              </a:tblPr>
              <a:tblGrid>
                <a:gridCol w="1532769"/>
                <a:gridCol w="1992800"/>
                <a:gridCol w="3275464"/>
                <a:gridCol w="1758767"/>
              </a:tblGrid>
              <a:tr h="220998">
                <a:tc>
                  <a:txBody>
                    <a:bodyPr/>
                    <a:lstStyle/>
                    <a:p>
                      <a:pPr algn="ctr">
                        <a:lnSpc>
                          <a:spcPct val="150000"/>
                        </a:lnSpc>
                        <a:spcAft>
                          <a:spcPts val="0"/>
                        </a:spcAft>
                      </a:pPr>
                      <a:r>
                        <a:rPr lang="zh-CN" sz="1400" kern="100" dirty="0">
                          <a:effectLst/>
                        </a:rPr>
                        <a:t>字段名称</a:t>
                      </a:r>
                      <a:endParaRPr lang="zh-CN" sz="1400" kern="100" dirty="0">
                        <a:effectLst/>
                        <a:latin typeface="Times New Roman"/>
                        <a:ea typeface="宋体"/>
                        <a:cs typeface="Times New Roman"/>
                      </a:endParaRPr>
                    </a:p>
                  </a:txBody>
                  <a:tcPr marL="68580" marR="68580" marT="0" marB="0" anchor="ctr"/>
                </a:tc>
                <a:tc>
                  <a:txBody>
                    <a:bodyPr/>
                    <a:lstStyle/>
                    <a:p>
                      <a:pPr algn="ctr">
                        <a:lnSpc>
                          <a:spcPct val="150000"/>
                        </a:lnSpc>
                        <a:spcAft>
                          <a:spcPts val="0"/>
                        </a:spcAft>
                      </a:pPr>
                      <a:r>
                        <a:rPr lang="zh-CN" sz="1400" kern="100">
                          <a:effectLst/>
                        </a:rPr>
                        <a:t>数据类型</a:t>
                      </a:r>
                      <a:endParaRPr lang="zh-CN" sz="1400" kern="100">
                        <a:effectLst/>
                        <a:latin typeface="Times New Roman"/>
                        <a:ea typeface="宋体"/>
                        <a:cs typeface="Times New Roman"/>
                      </a:endParaRPr>
                    </a:p>
                  </a:txBody>
                  <a:tcPr marL="68580" marR="68580" marT="0" marB="0" anchor="ctr"/>
                </a:tc>
                <a:tc>
                  <a:txBody>
                    <a:bodyPr/>
                    <a:lstStyle/>
                    <a:p>
                      <a:pPr algn="ctr">
                        <a:lnSpc>
                          <a:spcPct val="150000"/>
                        </a:lnSpc>
                        <a:spcAft>
                          <a:spcPts val="0"/>
                        </a:spcAft>
                      </a:pPr>
                      <a:r>
                        <a:rPr lang="zh-CN" sz="1400" kern="100">
                          <a:effectLst/>
                        </a:rPr>
                        <a:t>约束条件</a:t>
                      </a:r>
                      <a:endParaRPr lang="zh-CN" sz="1400" kern="100">
                        <a:effectLst/>
                        <a:latin typeface="Times New Roman"/>
                        <a:ea typeface="宋体"/>
                        <a:cs typeface="Times New Roman"/>
                      </a:endParaRPr>
                    </a:p>
                  </a:txBody>
                  <a:tcPr marL="68580" marR="68580" marT="0" marB="0" anchor="ctr"/>
                </a:tc>
                <a:tc>
                  <a:txBody>
                    <a:bodyPr/>
                    <a:lstStyle/>
                    <a:p>
                      <a:pPr algn="ctr">
                        <a:lnSpc>
                          <a:spcPct val="150000"/>
                        </a:lnSpc>
                        <a:spcAft>
                          <a:spcPts val="0"/>
                        </a:spcAft>
                      </a:pPr>
                      <a:r>
                        <a:rPr lang="zh-CN" sz="1400" kern="100">
                          <a:effectLst/>
                        </a:rPr>
                        <a:t>备注</a:t>
                      </a:r>
                      <a:endParaRPr lang="zh-CN" sz="1400" kern="100">
                        <a:effectLst/>
                        <a:latin typeface="Times New Roman"/>
                        <a:ea typeface="宋体"/>
                        <a:cs typeface="Times New Roman"/>
                      </a:endParaRPr>
                    </a:p>
                  </a:txBody>
                  <a:tcPr marL="68580" marR="68580" marT="0" marB="0" anchor="ctr"/>
                </a:tc>
              </a:tr>
              <a:tr h="301447">
                <a:tc>
                  <a:txBody>
                    <a:bodyPr/>
                    <a:lstStyle/>
                    <a:p>
                      <a:pPr algn="ctr">
                        <a:lnSpc>
                          <a:spcPct val="150000"/>
                        </a:lnSpc>
                        <a:spcAft>
                          <a:spcPts val="0"/>
                        </a:spcAft>
                      </a:pPr>
                      <a:r>
                        <a:rPr lang="en-US" sz="1400" kern="100">
                          <a:effectLst/>
                        </a:rPr>
                        <a:t>id</a:t>
                      </a:r>
                      <a:endParaRPr lang="zh-CN" sz="1400" kern="100">
                        <a:effectLst/>
                        <a:latin typeface="Times New Roman"/>
                        <a:ea typeface="宋体"/>
                        <a:cs typeface="Times New Roman"/>
                      </a:endParaRPr>
                    </a:p>
                  </a:txBody>
                  <a:tcPr marL="68580" marR="68580" marT="0" marB="0" anchor="ctr"/>
                </a:tc>
                <a:tc>
                  <a:txBody>
                    <a:bodyPr/>
                    <a:lstStyle/>
                    <a:p>
                      <a:pPr algn="ctr">
                        <a:lnSpc>
                          <a:spcPct val="150000"/>
                        </a:lnSpc>
                        <a:spcAft>
                          <a:spcPts val="0"/>
                        </a:spcAft>
                      </a:pPr>
                      <a:r>
                        <a:rPr lang="en-US" sz="1400" kern="100">
                          <a:effectLst/>
                        </a:rPr>
                        <a:t>INT(8)</a:t>
                      </a:r>
                      <a:endParaRPr lang="zh-CN" sz="1400" kern="100">
                        <a:effectLst/>
                        <a:latin typeface="Times New Roman"/>
                        <a:ea typeface="宋体"/>
                        <a:cs typeface="Times New Roman"/>
                      </a:endParaRPr>
                    </a:p>
                  </a:txBody>
                  <a:tcPr marL="68580" marR="68580" marT="0" marB="0" anchor="ctr"/>
                </a:tc>
                <a:tc>
                  <a:txBody>
                    <a:bodyPr/>
                    <a:lstStyle/>
                    <a:p>
                      <a:pPr algn="ctr">
                        <a:lnSpc>
                          <a:spcPct val="150000"/>
                        </a:lnSpc>
                        <a:spcAft>
                          <a:spcPts val="0"/>
                        </a:spcAft>
                      </a:pPr>
                      <a:r>
                        <a:rPr lang="en-US" sz="1400" kern="100">
                          <a:effectLst/>
                        </a:rPr>
                        <a:t>NOT NULL AUTO_INCREMENT</a:t>
                      </a:r>
                      <a:endParaRPr lang="zh-CN" sz="1400" kern="100">
                        <a:effectLst/>
                        <a:latin typeface="Times New Roman"/>
                        <a:ea typeface="宋体"/>
                        <a:cs typeface="Times New Roman"/>
                      </a:endParaRPr>
                    </a:p>
                  </a:txBody>
                  <a:tcPr marL="68580" marR="68580" marT="0" marB="0" anchor="ctr"/>
                </a:tc>
                <a:tc>
                  <a:txBody>
                    <a:bodyPr/>
                    <a:lstStyle/>
                    <a:p>
                      <a:pPr algn="ctr">
                        <a:lnSpc>
                          <a:spcPct val="150000"/>
                        </a:lnSpc>
                        <a:spcAft>
                          <a:spcPts val="0"/>
                        </a:spcAft>
                      </a:pPr>
                      <a:r>
                        <a:rPr lang="zh-CN" sz="1400" kern="100">
                          <a:effectLst/>
                        </a:rPr>
                        <a:t>自动增长</a:t>
                      </a:r>
                      <a:r>
                        <a:rPr lang="en-US" sz="1400" kern="100">
                          <a:effectLst/>
                        </a:rPr>
                        <a:t>id</a:t>
                      </a:r>
                      <a:endParaRPr lang="zh-CN" sz="1400" kern="100">
                        <a:effectLst/>
                        <a:latin typeface="Times New Roman"/>
                        <a:ea typeface="宋体"/>
                        <a:cs typeface="Times New Roman"/>
                      </a:endParaRPr>
                    </a:p>
                  </a:txBody>
                  <a:tcPr marL="68580" marR="68580" marT="0" marB="0" anchor="ctr"/>
                </a:tc>
              </a:tr>
              <a:tr h="301447">
                <a:tc>
                  <a:txBody>
                    <a:bodyPr/>
                    <a:lstStyle/>
                    <a:p>
                      <a:pPr algn="ctr">
                        <a:lnSpc>
                          <a:spcPct val="150000"/>
                        </a:lnSpc>
                        <a:spcAft>
                          <a:spcPts val="0"/>
                        </a:spcAft>
                      </a:pPr>
                      <a:r>
                        <a:rPr lang="en-US" sz="1400" kern="100">
                          <a:effectLst/>
                        </a:rPr>
                        <a:t>num</a:t>
                      </a:r>
                      <a:endParaRPr lang="zh-CN" sz="1400" kern="100">
                        <a:effectLst/>
                        <a:latin typeface="Times New Roman"/>
                        <a:ea typeface="宋体"/>
                        <a:cs typeface="Times New Roman"/>
                      </a:endParaRPr>
                    </a:p>
                  </a:txBody>
                  <a:tcPr marL="68580" marR="68580" marT="0" marB="0" anchor="ctr"/>
                </a:tc>
                <a:tc>
                  <a:txBody>
                    <a:bodyPr/>
                    <a:lstStyle/>
                    <a:p>
                      <a:pPr algn="ctr">
                        <a:lnSpc>
                          <a:spcPct val="150000"/>
                        </a:lnSpc>
                        <a:spcAft>
                          <a:spcPts val="0"/>
                        </a:spcAft>
                      </a:pPr>
                      <a:r>
                        <a:rPr lang="en-US" sz="1400" kern="100">
                          <a:effectLst/>
                        </a:rPr>
                        <a:t>VARCHAR(20)</a:t>
                      </a:r>
                      <a:endParaRPr lang="zh-CN" sz="1400" kern="100">
                        <a:effectLst/>
                        <a:latin typeface="Times New Roman"/>
                        <a:ea typeface="宋体"/>
                        <a:cs typeface="Times New Roman"/>
                      </a:endParaRPr>
                    </a:p>
                  </a:txBody>
                  <a:tcPr marL="68580" marR="68580" marT="0" marB="0" anchor="ctr"/>
                </a:tc>
                <a:tc>
                  <a:txBody>
                    <a:bodyPr/>
                    <a:lstStyle/>
                    <a:p>
                      <a:pPr algn="ctr">
                        <a:lnSpc>
                          <a:spcPct val="150000"/>
                        </a:lnSpc>
                        <a:spcAft>
                          <a:spcPts val="0"/>
                        </a:spcAft>
                      </a:pPr>
                      <a:r>
                        <a:rPr lang="en-US" sz="1400" kern="100">
                          <a:effectLst/>
                        </a:rPr>
                        <a:t>NOT NULL DEFAULT ''</a:t>
                      </a:r>
                      <a:endParaRPr lang="zh-CN" sz="1400" kern="100">
                        <a:effectLst/>
                        <a:latin typeface="Times New Roman"/>
                        <a:ea typeface="宋体"/>
                        <a:cs typeface="Times New Roman"/>
                      </a:endParaRPr>
                    </a:p>
                  </a:txBody>
                  <a:tcPr marL="68580" marR="68580" marT="0" marB="0" anchor="ctr"/>
                </a:tc>
                <a:tc>
                  <a:txBody>
                    <a:bodyPr/>
                    <a:lstStyle/>
                    <a:p>
                      <a:pPr algn="ctr">
                        <a:lnSpc>
                          <a:spcPct val="150000"/>
                        </a:lnSpc>
                        <a:spcAft>
                          <a:spcPts val="0"/>
                        </a:spcAft>
                      </a:pPr>
                      <a:r>
                        <a:rPr lang="zh-CN" sz="1400" kern="100">
                          <a:effectLst/>
                        </a:rPr>
                        <a:t>编号</a:t>
                      </a:r>
                      <a:endParaRPr lang="zh-CN" sz="1400" kern="100">
                        <a:effectLst/>
                        <a:latin typeface="Times New Roman"/>
                        <a:ea typeface="宋体"/>
                        <a:cs typeface="Times New Roman"/>
                      </a:endParaRPr>
                    </a:p>
                  </a:txBody>
                  <a:tcPr marL="68580" marR="68580" marT="0" marB="0" anchor="ctr"/>
                </a:tc>
              </a:tr>
              <a:tr h="301447">
                <a:tc>
                  <a:txBody>
                    <a:bodyPr/>
                    <a:lstStyle/>
                    <a:p>
                      <a:pPr algn="ctr">
                        <a:lnSpc>
                          <a:spcPct val="150000"/>
                        </a:lnSpc>
                        <a:spcAft>
                          <a:spcPts val="0"/>
                        </a:spcAft>
                      </a:pPr>
                      <a:r>
                        <a:rPr lang="en-US" sz="1400" kern="100">
                          <a:effectLst/>
                        </a:rPr>
                        <a:t>name</a:t>
                      </a:r>
                      <a:endParaRPr lang="zh-CN" sz="1400" kern="100">
                        <a:effectLst/>
                        <a:latin typeface="Times New Roman"/>
                        <a:ea typeface="宋体"/>
                        <a:cs typeface="Times New Roman"/>
                      </a:endParaRPr>
                    </a:p>
                  </a:txBody>
                  <a:tcPr marL="68580" marR="68580" marT="0" marB="0" anchor="ctr"/>
                </a:tc>
                <a:tc>
                  <a:txBody>
                    <a:bodyPr/>
                    <a:lstStyle/>
                    <a:p>
                      <a:pPr algn="ctr">
                        <a:lnSpc>
                          <a:spcPct val="150000"/>
                        </a:lnSpc>
                        <a:spcAft>
                          <a:spcPts val="0"/>
                        </a:spcAft>
                      </a:pPr>
                      <a:r>
                        <a:rPr lang="en-US" sz="1400" kern="100">
                          <a:effectLst/>
                        </a:rPr>
                        <a:t>VARCHAR (50)</a:t>
                      </a:r>
                      <a:endParaRPr lang="zh-CN" sz="1400" kern="100">
                        <a:effectLst/>
                        <a:latin typeface="Times New Roman"/>
                        <a:ea typeface="宋体"/>
                        <a:cs typeface="Times New Roman"/>
                      </a:endParaRPr>
                    </a:p>
                  </a:txBody>
                  <a:tcPr marL="68580" marR="68580" marT="0" marB="0" anchor="ctr"/>
                </a:tc>
                <a:tc>
                  <a:txBody>
                    <a:bodyPr/>
                    <a:lstStyle/>
                    <a:p>
                      <a:pPr algn="ctr">
                        <a:lnSpc>
                          <a:spcPct val="150000"/>
                        </a:lnSpc>
                        <a:spcAft>
                          <a:spcPts val="0"/>
                        </a:spcAft>
                      </a:pPr>
                      <a:r>
                        <a:rPr lang="en-US" sz="1400" kern="100">
                          <a:effectLst/>
                        </a:rPr>
                        <a:t>NOT NULL DEFAULT ''</a:t>
                      </a:r>
                      <a:endParaRPr lang="zh-CN" sz="1400" kern="100">
                        <a:effectLst/>
                        <a:latin typeface="Times New Roman"/>
                        <a:ea typeface="宋体"/>
                        <a:cs typeface="Times New Roman"/>
                      </a:endParaRPr>
                    </a:p>
                  </a:txBody>
                  <a:tcPr marL="68580" marR="68580" marT="0" marB="0" anchor="ctr"/>
                </a:tc>
                <a:tc>
                  <a:txBody>
                    <a:bodyPr/>
                    <a:lstStyle/>
                    <a:p>
                      <a:pPr algn="ctr">
                        <a:lnSpc>
                          <a:spcPct val="150000"/>
                        </a:lnSpc>
                        <a:spcAft>
                          <a:spcPts val="0"/>
                        </a:spcAft>
                      </a:pPr>
                      <a:r>
                        <a:rPr lang="zh-CN" sz="1400" kern="100">
                          <a:effectLst/>
                        </a:rPr>
                        <a:t>姓名</a:t>
                      </a:r>
                      <a:endParaRPr lang="zh-CN" sz="1400" kern="100">
                        <a:effectLst/>
                        <a:latin typeface="Times New Roman"/>
                        <a:ea typeface="宋体"/>
                        <a:cs typeface="Times New Roman"/>
                      </a:endParaRPr>
                    </a:p>
                  </a:txBody>
                  <a:tcPr marL="68580" marR="68580" marT="0" marB="0" anchor="ctr"/>
                </a:tc>
              </a:tr>
              <a:tr h="301447">
                <a:tc>
                  <a:txBody>
                    <a:bodyPr/>
                    <a:lstStyle/>
                    <a:p>
                      <a:pPr algn="ctr">
                        <a:lnSpc>
                          <a:spcPct val="150000"/>
                        </a:lnSpc>
                        <a:spcAft>
                          <a:spcPts val="0"/>
                        </a:spcAft>
                      </a:pPr>
                      <a:r>
                        <a:rPr lang="en-US" sz="1400" kern="100">
                          <a:effectLst/>
                        </a:rPr>
                        <a:t>sex</a:t>
                      </a:r>
                      <a:endParaRPr lang="zh-CN" sz="1400" kern="100">
                        <a:effectLst/>
                        <a:latin typeface="Times New Roman"/>
                        <a:ea typeface="宋体"/>
                        <a:cs typeface="Times New Roman"/>
                      </a:endParaRPr>
                    </a:p>
                  </a:txBody>
                  <a:tcPr marL="68580" marR="68580" marT="0" marB="0" anchor="ctr"/>
                </a:tc>
                <a:tc>
                  <a:txBody>
                    <a:bodyPr/>
                    <a:lstStyle/>
                    <a:p>
                      <a:pPr algn="ctr">
                        <a:lnSpc>
                          <a:spcPct val="150000"/>
                        </a:lnSpc>
                        <a:spcAft>
                          <a:spcPts val="0"/>
                        </a:spcAft>
                      </a:pPr>
                      <a:r>
                        <a:rPr lang="en-US" sz="1400" kern="100">
                          <a:effectLst/>
                        </a:rPr>
                        <a:t>VARCHAR (10)</a:t>
                      </a:r>
                      <a:endParaRPr lang="zh-CN" sz="1400" kern="100">
                        <a:effectLst/>
                        <a:latin typeface="Times New Roman"/>
                        <a:ea typeface="宋体"/>
                        <a:cs typeface="Times New Roman"/>
                      </a:endParaRPr>
                    </a:p>
                  </a:txBody>
                  <a:tcPr marL="68580" marR="68580" marT="0" marB="0" anchor="ctr"/>
                </a:tc>
                <a:tc>
                  <a:txBody>
                    <a:bodyPr/>
                    <a:lstStyle/>
                    <a:p>
                      <a:pPr algn="ctr">
                        <a:lnSpc>
                          <a:spcPct val="150000"/>
                        </a:lnSpc>
                        <a:spcAft>
                          <a:spcPts val="0"/>
                        </a:spcAft>
                      </a:pPr>
                      <a:r>
                        <a:rPr lang="en-US" sz="1400" kern="100">
                          <a:effectLst/>
                        </a:rPr>
                        <a:t>NOT NULL DEFAULT ''</a:t>
                      </a:r>
                      <a:endParaRPr lang="zh-CN" sz="1400" kern="100">
                        <a:effectLst/>
                        <a:latin typeface="Times New Roman"/>
                        <a:ea typeface="宋体"/>
                        <a:cs typeface="Times New Roman"/>
                      </a:endParaRPr>
                    </a:p>
                  </a:txBody>
                  <a:tcPr marL="68580" marR="68580" marT="0" marB="0" anchor="ctr"/>
                </a:tc>
                <a:tc>
                  <a:txBody>
                    <a:bodyPr/>
                    <a:lstStyle/>
                    <a:p>
                      <a:pPr algn="ctr">
                        <a:lnSpc>
                          <a:spcPct val="150000"/>
                        </a:lnSpc>
                        <a:spcAft>
                          <a:spcPts val="0"/>
                        </a:spcAft>
                      </a:pPr>
                      <a:r>
                        <a:rPr lang="zh-CN" sz="1400" kern="100">
                          <a:effectLst/>
                        </a:rPr>
                        <a:t>性别</a:t>
                      </a:r>
                      <a:endParaRPr lang="zh-CN" sz="1400" kern="100">
                        <a:effectLst/>
                        <a:latin typeface="Times New Roman"/>
                        <a:ea typeface="宋体"/>
                        <a:cs typeface="Times New Roman"/>
                      </a:endParaRPr>
                    </a:p>
                  </a:txBody>
                  <a:tcPr marL="68580" marR="68580" marT="0" marB="0" anchor="ctr"/>
                </a:tc>
              </a:tr>
              <a:tr h="301447">
                <a:tc>
                  <a:txBody>
                    <a:bodyPr/>
                    <a:lstStyle/>
                    <a:p>
                      <a:pPr algn="ctr">
                        <a:lnSpc>
                          <a:spcPct val="150000"/>
                        </a:lnSpc>
                        <a:spcAft>
                          <a:spcPts val="0"/>
                        </a:spcAft>
                      </a:pPr>
                      <a:r>
                        <a:rPr lang="en-US" sz="1400" kern="100">
                          <a:effectLst/>
                        </a:rPr>
                        <a:t>age</a:t>
                      </a:r>
                      <a:endParaRPr lang="zh-CN" sz="1400" kern="100">
                        <a:effectLst/>
                        <a:latin typeface="Times New Roman"/>
                        <a:ea typeface="宋体"/>
                        <a:cs typeface="Times New Roman"/>
                      </a:endParaRPr>
                    </a:p>
                  </a:txBody>
                  <a:tcPr marL="68580" marR="68580" marT="0" marB="0" anchor="ctr"/>
                </a:tc>
                <a:tc>
                  <a:txBody>
                    <a:bodyPr/>
                    <a:lstStyle/>
                    <a:p>
                      <a:pPr algn="ctr">
                        <a:lnSpc>
                          <a:spcPct val="150000"/>
                        </a:lnSpc>
                        <a:spcAft>
                          <a:spcPts val="0"/>
                        </a:spcAft>
                      </a:pPr>
                      <a:r>
                        <a:rPr lang="en-US" sz="1400" kern="100">
                          <a:effectLst/>
                        </a:rPr>
                        <a:t>INT(4)</a:t>
                      </a:r>
                      <a:endParaRPr lang="zh-CN" sz="1400" kern="100">
                        <a:effectLst/>
                        <a:latin typeface="Times New Roman"/>
                        <a:ea typeface="宋体"/>
                        <a:cs typeface="Times New Roman"/>
                      </a:endParaRPr>
                    </a:p>
                  </a:txBody>
                  <a:tcPr marL="68580" marR="68580" marT="0" marB="0" anchor="ctr"/>
                </a:tc>
                <a:tc>
                  <a:txBody>
                    <a:bodyPr/>
                    <a:lstStyle/>
                    <a:p>
                      <a:pPr algn="ctr">
                        <a:lnSpc>
                          <a:spcPct val="150000"/>
                        </a:lnSpc>
                        <a:spcAft>
                          <a:spcPts val="0"/>
                        </a:spcAft>
                      </a:pPr>
                      <a:r>
                        <a:rPr lang="en-US" sz="1400" kern="100">
                          <a:effectLst/>
                        </a:rPr>
                        <a:t>NOT NULL DEFAULT 0</a:t>
                      </a:r>
                      <a:endParaRPr lang="zh-CN" sz="1400" kern="100">
                        <a:effectLst/>
                        <a:latin typeface="Times New Roman"/>
                        <a:ea typeface="宋体"/>
                        <a:cs typeface="Times New Roman"/>
                      </a:endParaRPr>
                    </a:p>
                  </a:txBody>
                  <a:tcPr marL="68580" marR="68580" marT="0" marB="0" anchor="ctr"/>
                </a:tc>
                <a:tc>
                  <a:txBody>
                    <a:bodyPr/>
                    <a:lstStyle/>
                    <a:p>
                      <a:pPr algn="ctr">
                        <a:lnSpc>
                          <a:spcPct val="150000"/>
                        </a:lnSpc>
                        <a:spcAft>
                          <a:spcPts val="0"/>
                        </a:spcAft>
                      </a:pPr>
                      <a:r>
                        <a:rPr lang="zh-CN" sz="1400" kern="100" dirty="0">
                          <a:effectLst/>
                        </a:rPr>
                        <a:t>年龄</a:t>
                      </a:r>
                      <a:endParaRPr lang="zh-CN" sz="1400" kern="100" dirty="0">
                        <a:effectLst/>
                        <a:latin typeface="Times New Roman"/>
                        <a:ea typeface="宋体"/>
                        <a:cs typeface="Times New Roman"/>
                      </a:endParaRPr>
                    </a:p>
                  </a:txBody>
                  <a:tcPr marL="68580" marR="68580" marT="0" marB="0" anchor="ctr"/>
                </a:tc>
              </a:tr>
            </a:tbl>
          </a:graphicData>
        </a:graphic>
      </p:graphicFrame>
      <p:sp>
        <p:nvSpPr>
          <p:cNvPr id="9" name="TextBox 8"/>
          <p:cNvSpPr txBox="1"/>
          <p:nvPr/>
        </p:nvSpPr>
        <p:spPr>
          <a:xfrm>
            <a:off x="1279535" y="4521220"/>
            <a:ext cx="9756763" cy="746358"/>
          </a:xfrm>
          <a:prstGeom prst="rect">
            <a:avLst/>
          </a:prstGeom>
          <a:noFill/>
        </p:spPr>
        <p:txBody>
          <a:bodyPr wrap="square" rtlCol="0">
            <a:spAutoFit/>
          </a:bodyPr>
          <a:lstStyle/>
          <a:p>
            <a:pPr>
              <a:lnSpc>
                <a:spcPts val="2400"/>
              </a:lnSpc>
              <a:spcBef>
                <a:spcPts val="200"/>
              </a:spcBef>
              <a:spcAft>
                <a:spcPts val="65"/>
              </a:spcAft>
            </a:pP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在</a:t>
            </a:r>
            <a:r>
              <a:rPr lang="en-US" altLang="zh-CN" dirty="0" err="1">
                <a:solidFill>
                  <a:schemeClr val="tx1">
                    <a:lumMod val="65000"/>
                    <a:lumOff val="35000"/>
                  </a:schemeClr>
                </a:solidFill>
                <a:latin typeface="微软雅黑" panose="020B0503020204020204" pitchFamily="34" charset="-122"/>
                <a:ea typeface="微软雅黑" panose="020B0503020204020204" pitchFamily="34" charset="-122"/>
              </a:rPr>
              <a:t>zhiyuan</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表中插入一条完整的新记录，</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SQL</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语句如下：</a:t>
            </a:r>
          </a:p>
          <a:p>
            <a:pPr algn="ctr">
              <a:lnSpc>
                <a:spcPts val="2400"/>
              </a:lnSpc>
              <a:spcBef>
                <a:spcPts val="200"/>
              </a:spcBef>
              <a:spcAft>
                <a:spcPts val="65"/>
              </a:spcAft>
            </a:pPr>
            <a:r>
              <a:rPr lang="en-US" altLang="zh-CN" dirty="0">
                <a:solidFill>
                  <a:schemeClr val="accent4"/>
                </a:solidFill>
                <a:latin typeface="微软雅黑" panose="020B0503020204020204" pitchFamily="34" charset="-122"/>
                <a:ea typeface="微软雅黑" panose="020B0503020204020204" pitchFamily="34" charset="-122"/>
              </a:rPr>
              <a:t>INSERT INTO </a:t>
            </a:r>
            <a:r>
              <a:rPr lang="en-US" altLang="zh-CN" dirty="0" err="1">
                <a:solidFill>
                  <a:schemeClr val="accent4"/>
                </a:solidFill>
                <a:latin typeface="微软雅黑" panose="020B0503020204020204" pitchFamily="34" charset="-122"/>
                <a:ea typeface="微软雅黑" panose="020B0503020204020204" pitchFamily="34" charset="-122"/>
              </a:rPr>
              <a:t>zhiyuan</a:t>
            </a:r>
            <a:r>
              <a:rPr lang="en-US" altLang="zh-CN" dirty="0">
                <a:solidFill>
                  <a:schemeClr val="accent4"/>
                </a:solidFill>
                <a:latin typeface="微软雅黑" panose="020B0503020204020204" pitchFamily="34" charset="-122"/>
                <a:ea typeface="微软雅黑" panose="020B0503020204020204" pitchFamily="34" charset="-122"/>
              </a:rPr>
              <a:t>(</a:t>
            </a:r>
            <a:r>
              <a:rPr lang="en-US" altLang="zh-CN" dirty="0" err="1">
                <a:solidFill>
                  <a:schemeClr val="accent4"/>
                </a:solidFill>
                <a:latin typeface="微软雅黑" panose="020B0503020204020204" pitchFamily="34" charset="-122"/>
                <a:ea typeface="微软雅黑" panose="020B0503020204020204" pitchFamily="34" charset="-122"/>
              </a:rPr>
              <a:t>num,name,sex,age</a:t>
            </a:r>
            <a:r>
              <a:rPr lang="en-US" altLang="zh-CN" dirty="0">
                <a:solidFill>
                  <a:schemeClr val="accent4"/>
                </a:solidFill>
                <a:latin typeface="微软雅黑" panose="020B0503020204020204" pitchFamily="34" charset="-122"/>
                <a:ea typeface="微软雅黑" panose="020B0503020204020204" pitchFamily="34" charset="-122"/>
              </a:rPr>
              <a:t>) VALUES ('0001','</a:t>
            </a:r>
            <a:r>
              <a:rPr lang="zh-CN" altLang="zh-CN" dirty="0">
                <a:solidFill>
                  <a:schemeClr val="accent4"/>
                </a:solidFill>
                <a:latin typeface="微软雅黑" panose="020B0503020204020204" pitchFamily="34" charset="-122"/>
                <a:ea typeface="微软雅黑" panose="020B0503020204020204" pitchFamily="34" charset="-122"/>
              </a:rPr>
              <a:t>太阳</a:t>
            </a:r>
            <a:r>
              <a:rPr lang="en-US" altLang="zh-CN" dirty="0">
                <a:solidFill>
                  <a:schemeClr val="accent4"/>
                </a:solidFill>
                <a:latin typeface="微软雅黑" panose="020B0503020204020204" pitchFamily="34" charset="-122"/>
                <a:ea typeface="微软雅黑" panose="020B0503020204020204" pitchFamily="34" charset="-122"/>
              </a:rPr>
              <a:t>','</a:t>
            </a:r>
            <a:r>
              <a:rPr lang="zh-CN" altLang="zh-CN" dirty="0">
                <a:solidFill>
                  <a:schemeClr val="accent4"/>
                </a:solidFill>
                <a:latin typeface="微软雅黑" panose="020B0503020204020204" pitchFamily="34" charset="-122"/>
                <a:ea typeface="微软雅黑" panose="020B0503020204020204" pitchFamily="34" charset="-122"/>
              </a:rPr>
              <a:t>男</a:t>
            </a:r>
            <a:r>
              <a:rPr lang="en-US" altLang="zh-CN" dirty="0">
                <a:solidFill>
                  <a:schemeClr val="accent4"/>
                </a:solidFill>
                <a:latin typeface="微软雅黑" panose="020B0503020204020204" pitchFamily="34" charset="-122"/>
                <a:ea typeface="微软雅黑" panose="020B0503020204020204" pitchFamily="34" charset="-122"/>
              </a:rPr>
              <a:t>',20</a:t>
            </a:r>
            <a:r>
              <a:rPr lang="en-US" altLang="zh-CN" dirty="0" smtClean="0">
                <a:solidFill>
                  <a:schemeClr val="accent4"/>
                </a:solidFill>
                <a:latin typeface="微软雅黑" panose="020B0503020204020204" pitchFamily="34" charset="-122"/>
                <a:ea typeface="微软雅黑" panose="020B0503020204020204" pitchFamily="34" charset="-122"/>
              </a:rPr>
              <a:t>);</a:t>
            </a:r>
            <a:endParaRPr lang="zh-CN" altLang="zh-CN" dirty="0">
              <a:solidFill>
                <a:schemeClr val="accent4"/>
              </a:solidFill>
              <a:latin typeface="微软雅黑" panose="020B0503020204020204" pitchFamily="34" charset="-122"/>
              <a:ea typeface="微软雅黑" panose="020B0503020204020204" pitchFamily="34" charset="-122"/>
            </a:endParaRPr>
          </a:p>
        </p:txBody>
      </p:sp>
      <p:sp>
        <p:nvSpPr>
          <p:cNvPr id="16" name="TextBox 15"/>
          <p:cNvSpPr txBox="1"/>
          <p:nvPr/>
        </p:nvSpPr>
        <p:spPr>
          <a:xfrm>
            <a:off x="912744" y="5534313"/>
            <a:ext cx="10352156" cy="1054135"/>
          </a:xfrm>
          <a:prstGeom prst="rect">
            <a:avLst/>
          </a:prstGeom>
          <a:noFill/>
        </p:spPr>
        <p:txBody>
          <a:bodyPr wrap="square" rtlCol="0">
            <a:spAutoFit/>
          </a:bodyPr>
          <a:lstStyle/>
          <a:p>
            <a:pPr>
              <a:lnSpc>
                <a:spcPts val="2400"/>
              </a:lnSpc>
              <a:spcBef>
                <a:spcPts val="200"/>
              </a:spcBef>
              <a:spcAft>
                <a:spcPts val="65"/>
              </a:spcAft>
            </a:pPr>
            <a:r>
              <a:rPr lang="zh-CN" altLang="en-US" sz="1600" b="1" dirty="0" smtClean="0">
                <a:solidFill>
                  <a:schemeClr val="accent6"/>
                </a:solidFill>
                <a:latin typeface="微软雅黑" panose="020B0503020204020204" pitchFamily="34" charset="-122"/>
                <a:ea typeface="微软雅黑" panose="020B0503020204020204" pitchFamily="34" charset="-122"/>
              </a:rPr>
              <a:t>注意：</a:t>
            </a:r>
            <a:r>
              <a:rPr lang="en-US" altLang="zh-CN" sz="1600" dirty="0" smtClean="0">
                <a:solidFill>
                  <a:schemeClr val="tx1">
                    <a:lumMod val="65000"/>
                    <a:lumOff val="35000"/>
                  </a:schemeClr>
                </a:solidFill>
                <a:latin typeface="微软雅黑" panose="020B0503020204020204" pitchFamily="34" charset="-122"/>
                <a:ea typeface="微软雅黑" panose="020B0503020204020204" pitchFamily="34" charset="-122"/>
              </a:rPr>
              <a:t>INSERT</a:t>
            </a:r>
            <a:r>
              <a:rPr lang="zh-CN" altLang="zh-CN" sz="1600" dirty="0">
                <a:solidFill>
                  <a:schemeClr val="tx1">
                    <a:lumMod val="65000"/>
                    <a:lumOff val="35000"/>
                  </a:schemeClr>
                </a:solidFill>
                <a:latin typeface="微软雅黑" panose="020B0503020204020204" pitchFamily="34" charset="-122"/>
                <a:ea typeface="微软雅黑" panose="020B0503020204020204" pitchFamily="34" charset="-122"/>
              </a:rPr>
              <a:t>语句后面的列名称顺序可以不是</a:t>
            </a:r>
            <a:r>
              <a:rPr lang="en-US" altLang="zh-CN" sz="1600" dirty="0" err="1">
                <a:solidFill>
                  <a:schemeClr val="tx1">
                    <a:lumMod val="65000"/>
                    <a:lumOff val="35000"/>
                  </a:schemeClr>
                </a:solidFill>
                <a:latin typeface="微软雅黑" panose="020B0503020204020204" pitchFamily="34" charset="-122"/>
                <a:ea typeface="微软雅黑" panose="020B0503020204020204" pitchFamily="34" charset="-122"/>
              </a:rPr>
              <a:t>zhiyuan</a:t>
            </a:r>
            <a:r>
              <a:rPr lang="zh-CN" altLang="zh-CN" sz="1600" dirty="0">
                <a:solidFill>
                  <a:schemeClr val="tx1">
                    <a:lumMod val="65000"/>
                    <a:lumOff val="35000"/>
                  </a:schemeClr>
                </a:solidFill>
                <a:latin typeface="微软雅黑" panose="020B0503020204020204" pitchFamily="34" charset="-122"/>
                <a:ea typeface="微软雅黑" panose="020B0503020204020204" pitchFamily="34" charset="-122"/>
              </a:rPr>
              <a:t>表定义时的顺序。即插入数据时，不需要按照表定义的顺序插入，只要保证值的顺序与列字段的顺序相同就可以。例如：</a:t>
            </a:r>
          </a:p>
          <a:p>
            <a:pPr algn="ctr">
              <a:lnSpc>
                <a:spcPts val="2400"/>
              </a:lnSpc>
              <a:spcBef>
                <a:spcPts val="200"/>
              </a:spcBef>
              <a:spcAft>
                <a:spcPts val="65"/>
              </a:spcAft>
            </a:pPr>
            <a:r>
              <a:rPr lang="en-US" altLang="zh-CN" sz="1600" dirty="0">
                <a:solidFill>
                  <a:schemeClr val="accent2"/>
                </a:solidFill>
                <a:latin typeface="微软雅黑" panose="020B0503020204020204" pitchFamily="34" charset="-122"/>
                <a:ea typeface="微软雅黑" panose="020B0503020204020204" pitchFamily="34" charset="-122"/>
              </a:rPr>
              <a:t>INSERT INTO </a:t>
            </a:r>
            <a:r>
              <a:rPr lang="en-US" altLang="zh-CN" sz="1600" dirty="0" err="1">
                <a:solidFill>
                  <a:schemeClr val="accent2"/>
                </a:solidFill>
                <a:latin typeface="微软雅黑" panose="020B0503020204020204" pitchFamily="34" charset="-122"/>
                <a:ea typeface="微软雅黑" panose="020B0503020204020204" pitchFamily="34" charset="-122"/>
              </a:rPr>
              <a:t>zhiyuan</a:t>
            </a:r>
            <a:r>
              <a:rPr lang="en-US" altLang="zh-CN" sz="1600" dirty="0">
                <a:solidFill>
                  <a:schemeClr val="accent2"/>
                </a:solidFill>
                <a:latin typeface="微软雅黑" panose="020B0503020204020204" pitchFamily="34" charset="-122"/>
                <a:ea typeface="微软雅黑" panose="020B0503020204020204" pitchFamily="34" charset="-122"/>
              </a:rPr>
              <a:t>(</a:t>
            </a:r>
            <a:r>
              <a:rPr lang="en-US" altLang="zh-CN" sz="1600" dirty="0" err="1">
                <a:solidFill>
                  <a:schemeClr val="accent2"/>
                </a:solidFill>
                <a:latin typeface="微软雅黑" panose="020B0503020204020204" pitchFamily="34" charset="-122"/>
                <a:ea typeface="微软雅黑" panose="020B0503020204020204" pitchFamily="34" charset="-122"/>
              </a:rPr>
              <a:t>age,num,name,sex</a:t>
            </a:r>
            <a:r>
              <a:rPr lang="en-US" altLang="zh-CN" sz="1600" dirty="0">
                <a:solidFill>
                  <a:schemeClr val="accent2"/>
                </a:solidFill>
                <a:latin typeface="微软雅黑" panose="020B0503020204020204" pitchFamily="34" charset="-122"/>
                <a:ea typeface="微软雅黑" panose="020B0503020204020204" pitchFamily="34" charset="-122"/>
              </a:rPr>
              <a:t>) VALUES (20,'0002','</a:t>
            </a:r>
            <a:r>
              <a:rPr lang="zh-CN" altLang="zh-CN" sz="1600" dirty="0">
                <a:solidFill>
                  <a:schemeClr val="accent2"/>
                </a:solidFill>
                <a:latin typeface="微软雅黑" panose="020B0503020204020204" pitchFamily="34" charset="-122"/>
                <a:ea typeface="微软雅黑" panose="020B0503020204020204" pitchFamily="34" charset="-122"/>
              </a:rPr>
              <a:t>月亮</a:t>
            </a:r>
            <a:r>
              <a:rPr lang="en-US" altLang="zh-CN" sz="1600" dirty="0">
                <a:solidFill>
                  <a:schemeClr val="accent2"/>
                </a:solidFill>
                <a:latin typeface="微软雅黑" panose="020B0503020204020204" pitchFamily="34" charset="-122"/>
                <a:ea typeface="微软雅黑" panose="020B0503020204020204" pitchFamily="34" charset="-122"/>
              </a:rPr>
              <a:t>','</a:t>
            </a:r>
            <a:r>
              <a:rPr lang="zh-CN" altLang="zh-CN" sz="1600" dirty="0">
                <a:solidFill>
                  <a:schemeClr val="accent2"/>
                </a:solidFill>
                <a:latin typeface="微软雅黑" panose="020B0503020204020204" pitchFamily="34" charset="-122"/>
                <a:ea typeface="微软雅黑" panose="020B0503020204020204" pitchFamily="34" charset="-122"/>
              </a:rPr>
              <a:t>女</a:t>
            </a:r>
            <a:r>
              <a:rPr lang="en-US" altLang="zh-CN" sz="1600" dirty="0" smtClean="0">
                <a:solidFill>
                  <a:schemeClr val="accent2"/>
                </a:solidFill>
                <a:latin typeface="微软雅黑" panose="020B0503020204020204" pitchFamily="34" charset="-122"/>
                <a:ea typeface="微软雅黑" panose="020B0503020204020204" pitchFamily="34" charset="-122"/>
              </a:rPr>
              <a:t>');</a:t>
            </a:r>
            <a:endParaRPr lang="zh-CN" altLang="zh-CN" sz="1600" dirty="0">
              <a:solidFill>
                <a:schemeClr val="accent2"/>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244022326"/>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企业员工团队时间管理技能培训课件PPT模板"/>
</p:tagLst>
</file>

<file path=ppt/theme/theme1.xml><?xml version="1.0" encoding="utf-8"?>
<a:theme xmlns:a="http://schemas.openxmlformats.org/drawingml/2006/main" name="Office 主题">
  <a:themeElements>
    <a:clrScheme name="自定义 132">
      <a:dk1>
        <a:srgbClr val="000000"/>
      </a:dk1>
      <a:lt1>
        <a:srgbClr val="FFFFFF"/>
      </a:lt1>
      <a:dk2>
        <a:srgbClr val="44546A"/>
      </a:dk2>
      <a:lt2>
        <a:srgbClr val="E7E6E6"/>
      </a:lt2>
      <a:accent1>
        <a:srgbClr val="1D4582"/>
      </a:accent1>
      <a:accent2>
        <a:srgbClr val="1D4582"/>
      </a:accent2>
      <a:accent3>
        <a:srgbClr val="E42F4B"/>
      </a:accent3>
      <a:accent4>
        <a:srgbClr val="1D4582"/>
      </a:accent4>
      <a:accent5>
        <a:srgbClr val="1D4582"/>
      </a:accent5>
      <a:accent6>
        <a:srgbClr val="E42F4B"/>
      </a:accent6>
      <a:hlink>
        <a:srgbClr val="1D4582"/>
      </a:hlink>
      <a:folHlink>
        <a:srgbClr val="E42F4B"/>
      </a:folHlink>
    </a:clrScheme>
    <a:fontScheme name="Office">
      <a:majorFont>
        <a:latin typeface="DengXian Light"/>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DengXian"/>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1414</TotalTime>
  <Words>2399</Words>
  <Application>Microsoft Office PowerPoint</Application>
  <PresentationFormat>自定义</PresentationFormat>
  <Paragraphs>331</Paragraphs>
  <Slides>31</Slides>
  <Notes>31</Notes>
  <HiddenSlides>0</HiddenSlides>
  <MMClips>0</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31</vt:i4>
      </vt:variant>
    </vt:vector>
  </HeadingPairs>
  <TitlesOfParts>
    <vt:vector size="42" baseType="lpstr">
      <vt:lpstr>Arial</vt:lpstr>
      <vt:lpstr>宋体</vt:lpstr>
      <vt:lpstr>Microsoft YaHei</vt:lpstr>
      <vt:lpstr>DengXian Light</vt:lpstr>
      <vt:lpstr>Impact</vt:lpstr>
      <vt:lpstr>等线</vt:lpstr>
      <vt:lpstr>Times New Roman</vt:lpstr>
      <vt:lpstr>yuweij Medium</vt:lpstr>
      <vt:lpstr>Wingdings</vt:lpstr>
      <vt:lpstr>DengXian</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熊猫办公</dc:title>
  <dc:creator>13184</dc:creator>
  <cp:lastModifiedBy>Microsoft</cp:lastModifiedBy>
  <cp:revision>92</cp:revision>
  <dcterms:created xsi:type="dcterms:W3CDTF">2017-12-18T08:33:29Z</dcterms:created>
  <dcterms:modified xsi:type="dcterms:W3CDTF">2023-01-28T02:54:51Z</dcterms:modified>
</cp:coreProperties>
</file>