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0"/>
  </p:notesMasterIdLst>
  <p:sldIdLst>
    <p:sldId id="330" r:id="rId2"/>
    <p:sldId id="332" r:id="rId3"/>
    <p:sldId id="323" r:id="rId4"/>
    <p:sldId id="329" r:id="rId5"/>
    <p:sldId id="331" r:id="rId6"/>
    <p:sldId id="333" r:id="rId7"/>
    <p:sldId id="334" r:id="rId8"/>
    <p:sldId id="336" r:id="rId9"/>
    <p:sldId id="337" r:id="rId10"/>
    <p:sldId id="338" r:id="rId11"/>
    <p:sldId id="339" r:id="rId12"/>
    <p:sldId id="340" r:id="rId13"/>
    <p:sldId id="341" r:id="rId14"/>
    <p:sldId id="343" r:id="rId15"/>
    <p:sldId id="342" r:id="rId16"/>
    <p:sldId id="344" r:id="rId17"/>
    <p:sldId id="345" r:id="rId18"/>
    <p:sldId id="346" r:id="rId19"/>
    <p:sldId id="347" r:id="rId20"/>
    <p:sldId id="348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24" r:id="rId36"/>
    <p:sldId id="325" r:id="rId37"/>
    <p:sldId id="327" r:id="rId38"/>
    <p:sldId id="328" r:id="rId39"/>
  </p:sldIdLst>
  <p:sldSz cx="12192000" cy="6858000"/>
  <p:notesSz cx="6858000" cy="9144000"/>
  <p:embeddedFontLst>
    <p:embeddedFont>
      <p:font typeface="Impact" pitchFamily="34" charset="0"/>
      <p:regular r:id="rId41"/>
    </p:embeddedFont>
    <p:embeddedFont>
      <p:font typeface="微软雅黑" pitchFamily="34" charset="-122"/>
      <p:regular r:id="rId42"/>
      <p:bold r:id="rId43"/>
    </p:embeddedFont>
    <p:embeddedFont>
      <p:font typeface="等线" pitchFamily="2" charset="-122"/>
      <p:regular r:id="rId44"/>
      <p:bold r:id="rId45"/>
    </p:embeddedFont>
    <p:embeddedFont>
      <p:font typeface="DengXian Light" pitchFamily="2" charset="-122"/>
      <p:regular r:id="rId46"/>
    </p:embeddedFont>
    <p:embeddedFont>
      <p:font typeface="DengXian" pitchFamily="2" charset="-122"/>
      <p:regular r:id="rId47"/>
      <p:bold r:id="rId48"/>
    </p:embeddedFont>
  </p:embeddedFontLst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26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6" userDrawn="1">
          <p15:clr>
            <a:srgbClr val="A4A3A4"/>
          </p15:clr>
        </p15:guide>
        <p15:guide id="5" pos="801" userDrawn="1">
          <p15:clr>
            <a:srgbClr val="A4A3A4"/>
          </p15:clr>
        </p15:guide>
        <p15:guide id="6" orient="horz" pos="3453" userDrawn="1">
          <p15:clr>
            <a:srgbClr val="A4A3A4"/>
          </p15:clr>
        </p15:guide>
        <p15:guide id="7" pos="3940" userDrawn="1">
          <p15:clr>
            <a:srgbClr val="A4A3A4"/>
          </p15:clr>
        </p15:guide>
        <p15:guide id="8" pos="549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>
    <p:extLst>
      <p:ext uri="{19B8F6BF-5375-455C-9EA6-DF929625EA0E}">
        <p15:presenceInfo xmlns=""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102C52"/>
    <a:srgbClr val="21519C"/>
    <a:srgbClr val="4F6A94"/>
    <a:srgbClr val="276489"/>
    <a:srgbClr val="2660B5"/>
    <a:srgbClr val="2A6C95"/>
    <a:srgbClr val="1E4682"/>
    <a:srgbClr val="E4304B"/>
    <a:srgbClr val="E74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640"/>
  </p:normalViewPr>
  <p:slideViewPr>
    <p:cSldViewPr snapToGrid="0" snapToObjects="1" showGuides="1">
      <p:cViewPr>
        <p:scale>
          <a:sx n="75" d="100"/>
          <a:sy n="75" d="100"/>
        </p:scale>
        <p:origin x="-516" y="-72"/>
      </p:cViewPr>
      <p:guideLst>
        <p:guide orient="horz" pos="4269"/>
        <p:guide orient="horz" pos="3453"/>
        <p:guide pos="3840"/>
        <p:guide pos="2116"/>
        <p:guide pos="801"/>
        <p:guide pos="3940"/>
        <p:guide pos="54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07T15:53:13.054" idx="2">
    <p:pos x="7767" y="2796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F84BF-94F5-48BE-B2C9-76E96A262FA1}" type="datetimeFigureOut">
              <a:rPr lang="zh-CN" altLang="en-US" smtClean="0"/>
              <a:t>2023-02-22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B9FD-F92B-4336-9E6E-170717419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8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552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12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682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619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ibaotu.com/ppt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07" t="8710" r="9620" b="11107"/>
          <a:stretch/>
        </p:blipFill>
        <p:spPr>
          <a:xfrm>
            <a:off x="484909" y="0"/>
            <a:ext cx="10986655" cy="648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0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2023-02-22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5575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2023-02-22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362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2023-02-22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844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78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652955" y="1169378"/>
            <a:ext cx="9024281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3" name="文本框 2"/>
          <p:cNvSpPr txBox="1"/>
          <p:nvPr userDrawn="1"/>
        </p:nvSpPr>
        <p:spPr>
          <a:xfrm>
            <a:off x="1652955" y="4984409"/>
            <a:ext cx="7297081" cy="3683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FF9409"/>
                </a:solidFill>
              </a:rPr>
              <a:t>更多精品</a:t>
            </a:r>
            <a:r>
              <a:rPr lang="en-US" altLang="zh-CN" b="1" dirty="0">
                <a:solidFill>
                  <a:srgbClr val="FF9409"/>
                </a:solidFill>
              </a:rPr>
              <a:t>PPT</a:t>
            </a:r>
            <a:r>
              <a:rPr lang="zh-CN" altLang="en-US" b="1" dirty="0">
                <a:solidFill>
                  <a:srgbClr val="FF9409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2"/>
              </a:rPr>
              <a:t>http://www.51miz.com/ppt/</a:t>
            </a:r>
            <a:endParaRPr lang="en-US" altLang="zh-C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2023-02-22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104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2023-02-22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139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2023-02-22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034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2023-02-22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2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2023-02-22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828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2023-02-22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368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312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4" b="100000" l="0" r="100000">
                        <a14:foregroundMark x1="6299" y1="47120" x2="14698" y2="74869"/>
                        <a14:foregroundMark x1="5512" y1="51309" x2="63255" y2="43455"/>
                        <a14:foregroundMark x1="26509" y1="68063" x2="56693" y2="66492"/>
                        <a14:foregroundMark x1="87664" y1="18325" x2="94488" y2="16230"/>
                        <a14:foregroundMark x1="65617" y1="26178" x2="66667" y2="19372"/>
                        <a14:foregroundMark x1="75591" y1="17801" x2="77690" y2="32461"/>
                        <a14:foregroundMark x1="78215" y1="21990" x2="80840" y2="21466"/>
                        <a14:foregroundMark x1="37270" y1="41361" x2="37795" y2="27749"/>
                        <a14:foregroundMark x1="38320" y1="37173" x2="31496" y2="37173"/>
                        <a14:foregroundMark x1="38058" y1="37173" x2="34646" y2="28796"/>
                        <a14:foregroundMark x1="21522" y1="59162" x2="23622" y2="43455"/>
                        <a14:foregroundMark x1="8399" y1="56021" x2="5249" y2="59162"/>
                        <a14:foregroundMark x1="5774" y1="69634" x2="5249" y2="63874"/>
                        <a14:backgroundMark x1="6562" y1="7330" x2="8924" y2="6806"/>
                        <a14:backgroundMark x1="2100" y1="29843" x2="36745" y2="524"/>
                        <a14:backgroundMark x1="2362" y1="86911" x2="0" y2="821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09" y="279447"/>
            <a:ext cx="3513369" cy="176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329794" y="1910116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b="1" dirty="0" smtClean="0">
                <a:solidFill>
                  <a:srgbClr val="E4304B"/>
                </a:solidFill>
                <a:latin typeface="yuweij Medium" charset="-122"/>
                <a:ea typeface="yuweij Medium" charset="-122"/>
                <a:cs typeface="yuweij Medium" charset="-122"/>
              </a:rPr>
              <a:t>项目二</a:t>
            </a:r>
            <a:endParaRPr kumimoji="1" lang="zh-CN" altLang="en-US" sz="4800" b="1" dirty="0">
              <a:solidFill>
                <a:srgbClr val="E4304B"/>
              </a:solidFill>
              <a:latin typeface="yuweij Medium" charset="-122"/>
              <a:ea typeface="yuweij Medium" charset="-122"/>
              <a:cs typeface="yuweij Medium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2593" y="3004909"/>
            <a:ext cx="86485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b="1" dirty="0" smtClean="0">
                <a:solidFill>
                  <a:srgbClr val="1E4682"/>
                </a:solidFill>
                <a:latin typeface="Microsoft YaHei" charset="-122"/>
                <a:ea typeface="Microsoft YaHei" charset="-122"/>
                <a:cs typeface="Microsoft YaHei" charset="-122"/>
              </a:rPr>
              <a:t>搭建教学管理系统数据库开发环境</a:t>
            </a:r>
            <a:endParaRPr kumimoji="1" lang="zh-CN" altLang="en-US" sz="4400" b="1" dirty="0">
              <a:solidFill>
                <a:srgbClr val="1E4682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63" b="99612" l="0" r="100000">
                        <a14:foregroundMark x1="67174" y1="27132" x2="67174" y2="27132"/>
                        <a14:foregroundMark x1="10652" y1="57752" x2="10652" y2="57752"/>
                        <a14:foregroundMark x1="11087" y1="57752" x2="16957" y2="80233"/>
                        <a14:foregroundMark x1="31304" y1="68217" x2="32391" y2="79845"/>
                        <a14:foregroundMark x1="47609" y1="61628" x2="51739" y2="61628"/>
                        <a14:foregroundMark x1="78043" y1="63178" x2="78043" y2="75581"/>
                        <a14:foregroundMark x1="81304" y1="34496" x2="81304" y2="31783"/>
                        <a14:foregroundMark x1="68261" y1="19767" x2="68261" y2="19767"/>
                        <a14:foregroundMark x1="68696" y1="20543" x2="69130" y2="22481"/>
                        <a14:foregroundMark x1="73261" y1="50775" x2="75000" y2="53488"/>
                        <a14:foregroundMark x1="91304" y1="77132" x2="91304" y2="786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396" y="3635309"/>
            <a:ext cx="5224339" cy="2930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96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869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安装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数据库软件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9" y="2569944"/>
            <a:ext cx="10258994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数据库安装包下载完毕以后，下一步的任务进行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数据库的安装与配置，为数据库设置管理员的密码。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656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869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安装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数据库软件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365221" y="2446972"/>
            <a:ext cx="4031715" cy="3737928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944529" y="2358390"/>
            <a:ext cx="4662973" cy="3737928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5"/>
          <a:stretch>
            <a:fillRect/>
          </a:stretch>
        </p:blipFill>
        <p:spPr>
          <a:xfrm>
            <a:off x="1685431" y="2491263"/>
            <a:ext cx="4629150" cy="3890328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2719792" y="2326481"/>
            <a:ext cx="5274310" cy="397891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7"/>
          <a:stretch>
            <a:fillRect/>
          </a:stretch>
        </p:blipFill>
        <p:spPr>
          <a:xfrm>
            <a:off x="3240651" y="2491263"/>
            <a:ext cx="5274310" cy="3978910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8"/>
          <a:stretch>
            <a:fillRect/>
          </a:stretch>
        </p:blipFill>
        <p:spPr>
          <a:xfrm>
            <a:off x="3677426" y="2879090"/>
            <a:ext cx="5274310" cy="3978910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9"/>
          <a:stretch>
            <a:fillRect/>
          </a:stretch>
        </p:blipFill>
        <p:spPr>
          <a:xfrm>
            <a:off x="4000006" y="3083560"/>
            <a:ext cx="5003800" cy="3774440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10"/>
          <a:stretch>
            <a:fillRect/>
          </a:stretch>
        </p:blipFill>
        <p:spPr>
          <a:xfrm>
            <a:off x="4851596" y="2324099"/>
            <a:ext cx="5162550" cy="3894455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11"/>
          <a:stretch>
            <a:fillRect/>
          </a:stretch>
        </p:blipFill>
        <p:spPr>
          <a:xfrm>
            <a:off x="5356947" y="2688431"/>
            <a:ext cx="4895850" cy="3693160"/>
          </a:xfrm>
          <a:prstGeom prst="rect">
            <a:avLst/>
          </a:prstGeom>
        </p:spPr>
      </p:pic>
      <p:pic>
        <p:nvPicPr>
          <p:cNvPr id="21" name="图片 20"/>
          <p:cNvPicPr/>
          <p:nvPr/>
        </p:nvPicPr>
        <p:blipFill>
          <a:blip r:embed="rId12"/>
          <a:stretch>
            <a:fillRect/>
          </a:stretch>
        </p:blipFill>
        <p:spPr>
          <a:xfrm>
            <a:off x="5983533" y="2432842"/>
            <a:ext cx="5062855" cy="3819525"/>
          </a:xfrm>
          <a:prstGeom prst="rect">
            <a:avLst/>
          </a:prstGeom>
        </p:spPr>
      </p:pic>
      <p:pic>
        <p:nvPicPr>
          <p:cNvPr id="22" name="图片 21"/>
          <p:cNvPicPr/>
          <p:nvPr/>
        </p:nvPicPr>
        <p:blipFill>
          <a:blip r:embed="rId13"/>
          <a:stretch>
            <a:fillRect/>
          </a:stretch>
        </p:blipFill>
        <p:spPr>
          <a:xfrm>
            <a:off x="6479187" y="2688431"/>
            <a:ext cx="5274310" cy="3978910"/>
          </a:xfrm>
          <a:prstGeom prst="rect">
            <a:avLst/>
          </a:prstGeom>
        </p:spPr>
      </p:pic>
      <p:pic>
        <p:nvPicPr>
          <p:cNvPr id="23" name="图片 22"/>
          <p:cNvPicPr/>
          <p:nvPr/>
        </p:nvPicPr>
        <p:blipFill>
          <a:blip r:embed="rId14"/>
          <a:stretch>
            <a:fillRect/>
          </a:stretch>
        </p:blipFill>
        <p:spPr>
          <a:xfrm>
            <a:off x="6917690" y="2545556"/>
            <a:ext cx="5274310" cy="397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77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869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卸载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数据库软件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9" y="2569944"/>
            <a:ext cx="10258994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当不需要使用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数据库的时候，可以对其进行卸载。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1271589" y="35204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TextBox 13"/>
          <p:cNvSpPr>
            <a:spLocks noChangeArrowheads="1"/>
          </p:cNvSpPr>
          <p:nvPr/>
        </p:nvSpPr>
        <p:spPr bwMode="auto">
          <a:xfrm>
            <a:off x="1271588" y="35396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3708" y="4271665"/>
            <a:ext cx="101113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停止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相关服务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卸载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前请先在“控制面板”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-&gt;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“管理工具”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-&gt;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“服务”内将已经开启的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相关服务停止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31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869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安装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数据库软件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1271588" y="2252444"/>
            <a:ext cx="10258994" cy="1461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⒉卸载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打开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Window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操作系统“控制面板”，选择“程序和功能”选项，打开程序和功能窗口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，可以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看到安装的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相关组件，选择需要删除的组件卸载即可。</a:t>
            </a:r>
          </a:p>
        </p:txBody>
      </p:sp>
      <p:pic>
        <p:nvPicPr>
          <p:cNvPr id="25" name="图片 24"/>
          <p:cNvPicPr/>
          <p:nvPr/>
        </p:nvPicPr>
        <p:blipFill>
          <a:blip r:embed="rId3"/>
          <a:stretch>
            <a:fillRect/>
          </a:stretch>
        </p:blipFill>
        <p:spPr>
          <a:xfrm>
            <a:off x="3149601" y="3891670"/>
            <a:ext cx="5988597" cy="272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2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任务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4233" y="3358835"/>
            <a:ext cx="19383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 smtClean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rPr>
              <a:t>2.</a:t>
            </a:r>
            <a:r>
              <a:rPr kumimoji="1" lang="en-US" altLang="zh-CN" sz="11500" dirty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2</a:t>
            </a:r>
            <a:endParaRPr kumimoji="1" lang="zh-CN" altLang="en-US" sz="11500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应用图形化工具</a:t>
            </a:r>
            <a:r>
              <a:rPr lang="en-US" altLang="zh-CN" sz="48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开发数据库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16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7475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en-US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9" y="2265144"/>
            <a:ext cx="1025899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“</a:t>
            </a:r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是一套可创建多个连接的数据库管理工具，用以方便管理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Oracle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PostgreSQL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SQLite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SQL Server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MariaDB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 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MongoDB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等不同类型的数据库，它与阿里云、腾讯云、华为云、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Amazon RDS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Amazon Aurora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Amazon Redshift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Azure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Oracle Cloud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MongoDB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Atlas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等云数据库兼容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1" y="4399149"/>
            <a:ext cx="1819275" cy="2239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4408739"/>
            <a:ext cx="1898650" cy="2153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827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9" y="2265144"/>
            <a:ext cx="10258994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为了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更好的操作和管理数据库，开发团队决定安装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客户端工具。首先，需要到官方网站去进行下载。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1271588" y="34696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3"/>
          <p:cNvSpPr>
            <a:spLocks noChangeArrowheads="1"/>
          </p:cNvSpPr>
          <p:nvPr/>
        </p:nvSpPr>
        <p:spPr bwMode="auto">
          <a:xfrm>
            <a:off x="1333708" y="350342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1333708" y="3906516"/>
            <a:ext cx="10258994" cy="2777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⒈下载地址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官网地址：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https://www.navicat.com.cn/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⒉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版本说明与下载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按不同的用户和群体划分，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有商业版、教育版和技术伙伴版等版本。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）技术伙伴版一般有阿里云、网易、腾讯等这些公司。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）教学版一般是免费的，主要是面向教师和学生的版本，需要申请。</a:t>
            </a:r>
          </a:p>
        </p:txBody>
      </p:sp>
    </p:spTree>
    <p:extLst>
      <p:ext uri="{BB962C8B-B14F-4D97-AF65-F5344CB8AC3E}">
        <p14:creationId xmlns:p14="http://schemas.microsoft.com/office/powerpoint/2010/main" val="117507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9" y="2265144"/>
            <a:ext cx="102589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学术伙伴计划”链接，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打开教学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版申请页面，分为教师和学生两种，按照需要选择相应的链接即可。无论选择哪个链接，都需填写详细信息。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/>
          <a:stretch>
            <a:fillRect/>
          </a:stretch>
        </p:blipFill>
        <p:spPr>
          <a:xfrm>
            <a:off x="1109940" y="3962398"/>
            <a:ext cx="4917018" cy="1795464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4"/>
          <a:stretch>
            <a:fillRect/>
          </a:stretch>
        </p:blipFill>
        <p:spPr>
          <a:xfrm>
            <a:off x="6290236" y="3843337"/>
            <a:ext cx="527431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97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8" y="2265144"/>
            <a:ext cx="10612161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）商业版本有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天的免费使用期限，到期后需要付费。以下以下载商业版本的过程。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 打开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官网主页，单击“产品”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链接。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3149601" y="3492499"/>
            <a:ext cx="7082155" cy="284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80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8" y="2265144"/>
            <a:ext cx="10612161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②打开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产品页面后，选择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16 for 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产品，并单击“免费试用”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链接。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2859314" y="3027680"/>
            <a:ext cx="6637655" cy="303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6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5167474" y="1732740"/>
            <a:ext cx="1748118" cy="721440"/>
          </a:xfrm>
          <a:prstGeom prst="downArrow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项目目标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635598" y="2645494"/>
            <a:ext cx="3223707" cy="3163636"/>
          </a:xfrm>
          <a:prstGeom prst="roundRect">
            <a:avLst>
              <a:gd name="adj" fmla="val 952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8" name="Rectangle 38"/>
          <p:cNvSpPr>
            <a:spLocks noChangeArrowheads="1"/>
          </p:cNvSpPr>
          <p:nvPr/>
        </p:nvSpPr>
        <p:spPr bwMode="auto">
          <a:xfrm>
            <a:off x="943473" y="3161915"/>
            <a:ext cx="263344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掌握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 8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数据库的安装、配置、启动、登录等操作。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掌握图形化工具</a:t>
            </a:r>
            <a:r>
              <a:rPr lang="en-US" altLang="zh-CN" sz="160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16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的安装和使用。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4439162" y="2640887"/>
            <a:ext cx="3279450" cy="3168244"/>
          </a:xfrm>
          <a:prstGeom prst="roundRect">
            <a:avLst>
              <a:gd name="adj" fmla="val 95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3" name="Rectangle 39"/>
          <p:cNvSpPr>
            <a:spLocks noChangeArrowheads="1"/>
          </p:cNvSpPr>
          <p:nvPr/>
        </p:nvSpPr>
        <p:spPr bwMode="auto">
          <a:xfrm>
            <a:off x="4694174" y="3230183"/>
            <a:ext cx="2715638" cy="189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能够安装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能够安装</a:t>
            </a:r>
            <a:r>
              <a:rPr lang="en-US" altLang="zh-CN" sz="160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16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开发工具。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③　能够使用</a:t>
            </a:r>
            <a:r>
              <a:rPr lang="en-US" altLang="zh-CN" sz="160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16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连接数据库。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86" name="直线箭头连接符 85"/>
          <p:cNvCxnSpPr/>
          <p:nvPr/>
        </p:nvCxnSpPr>
        <p:spPr>
          <a:xfrm flipV="1">
            <a:off x="4129567" y="1420638"/>
            <a:ext cx="0" cy="43884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 34"/>
          <p:cNvSpPr/>
          <p:nvPr/>
        </p:nvSpPr>
        <p:spPr>
          <a:xfrm>
            <a:off x="8150551" y="2645493"/>
            <a:ext cx="3185320" cy="3163638"/>
          </a:xfrm>
          <a:prstGeom prst="roundRect">
            <a:avLst>
              <a:gd name="adj" fmla="val 952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8541263" y="2977617"/>
            <a:ext cx="240464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增强社会责任感。</a:t>
            </a:r>
          </a:p>
          <a:p>
            <a:pPr>
              <a:lnSpc>
                <a:spcPct val="250000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建立知识产权意识。</a:t>
            </a:r>
          </a:p>
          <a:p>
            <a:pPr>
              <a:lnSpc>
                <a:spcPct val="250000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③　提高自主创新意识。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TextBox 13"/>
          <p:cNvSpPr>
            <a:spLocks noChangeArrowheads="1"/>
          </p:cNvSpPr>
          <p:nvPr/>
        </p:nvSpPr>
        <p:spPr bwMode="auto">
          <a:xfrm>
            <a:off x="5188440" y="1732740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能力目标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cxnSp>
        <p:nvCxnSpPr>
          <p:cNvPr id="19" name="直线箭头连接符 85"/>
          <p:cNvCxnSpPr/>
          <p:nvPr/>
        </p:nvCxnSpPr>
        <p:spPr>
          <a:xfrm flipV="1">
            <a:off x="7912672" y="1420637"/>
            <a:ext cx="1" cy="438849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下箭头标注 20"/>
          <p:cNvSpPr/>
          <p:nvPr/>
        </p:nvSpPr>
        <p:spPr>
          <a:xfrm>
            <a:off x="8842258" y="1766467"/>
            <a:ext cx="1748118" cy="72144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标注 21"/>
          <p:cNvSpPr/>
          <p:nvPr/>
        </p:nvSpPr>
        <p:spPr>
          <a:xfrm>
            <a:off x="1372719" y="1732740"/>
            <a:ext cx="1748118" cy="72144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3"/>
          <p:cNvSpPr>
            <a:spLocks noChangeArrowheads="1"/>
          </p:cNvSpPr>
          <p:nvPr/>
        </p:nvSpPr>
        <p:spPr bwMode="auto">
          <a:xfrm>
            <a:off x="1378955" y="1766466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知识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4" name="TextBox 13"/>
          <p:cNvSpPr>
            <a:spLocks noChangeArrowheads="1"/>
          </p:cNvSpPr>
          <p:nvPr/>
        </p:nvSpPr>
        <p:spPr bwMode="auto">
          <a:xfrm>
            <a:off x="8869152" y="1760037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素养目标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79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8" y="2265144"/>
            <a:ext cx="1061216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③打开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下载页面后，可以选择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安装平台（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Windows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macOS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Linux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），若选择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window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平台，则需要选择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安装程序位数，即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64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位还是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位，这里我们选择“直接下载（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64bit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）”，就可以开始下载了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3530601" y="3959261"/>
            <a:ext cx="5274310" cy="265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78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安装图形化工具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en-US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4060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1832584"/>
            <a:ext cx="10258994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软件以后，下一步的任务是安装和配置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9" y="13868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4060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1271588" y="25933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3"/>
          <p:cNvSpPr>
            <a:spLocks noChangeArrowheads="1"/>
          </p:cNvSpPr>
          <p:nvPr/>
        </p:nvSpPr>
        <p:spPr bwMode="auto">
          <a:xfrm>
            <a:off x="1333708" y="262712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/>
          <a:stretch>
            <a:fillRect/>
          </a:stretch>
        </p:blipFill>
        <p:spPr>
          <a:xfrm>
            <a:off x="1271589" y="3289300"/>
            <a:ext cx="4073525" cy="3200400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4"/>
          <a:stretch>
            <a:fillRect/>
          </a:stretch>
        </p:blipFill>
        <p:spPr>
          <a:xfrm>
            <a:off x="2127571" y="3467100"/>
            <a:ext cx="4049395" cy="3181350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5"/>
          <a:stretch>
            <a:fillRect/>
          </a:stretch>
        </p:blipFill>
        <p:spPr>
          <a:xfrm>
            <a:off x="3173628" y="3289300"/>
            <a:ext cx="3976370" cy="3124200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6"/>
          <a:stretch>
            <a:fillRect/>
          </a:stretch>
        </p:blipFill>
        <p:spPr>
          <a:xfrm>
            <a:off x="4057292" y="3232150"/>
            <a:ext cx="4218940" cy="3314700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7"/>
          <a:stretch>
            <a:fillRect/>
          </a:stretch>
        </p:blipFill>
        <p:spPr>
          <a:xfrm>
            <a:off x="5089104" y="3030216"/>
            <a:ext cx="4752975" cy="3733800"/>
          </a:xfrm>
          <a:prstGeom prst="rect">
            <a:avLst/>
          </a:prstGeom>
        </p:spPr>
      </p:pic>
      <p:pic>
        <p:nvPicPr>
          <p:cNvPr id="21" name="图片 20"/>
          <p:cNvPicPr/>
          <p:nvPr/>
        </p:nvPicPr>
        <p:blipFill>
          <a:blip r:embed="rId8"/>
          <a:stretch>
            <a:fillRect/>
          </a:stretch>
        </p:blipFill>
        <p:spPr>
          <a:xfrm>
            <a:off x="6166762" y="3258816"/>
            <a:ext cx="4267835" cy="3352800"/>
          </a:xfrm>
          <a:prstGeom prst="rect">
            <a:avLst/>
          </a:prstGeom>
        </p:spPr>
      </p:pic>
      <p:pic>
        <p:nvPicPr>
          <p:cNvPr id="22" name="图片 21"/>
          <p:cNvPicPr/>
          <p:nvPr/>
        </p:nvPicPr>
        <p:blipFill>
          <a:blip r:embed="rId9"/>
          <a:stretch>
            <a:fillRect/>
          </a:stretch>
        </p:blipFill>
        <p:spPr>
          <a:xfrm>
            <a:off x="7149998" y="3422650"/>
            <a:ext cx="395224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8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使用图形化工具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en-US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4060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333708" y="2148001"/>
            <a:ext cx="10258994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掌握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的使用方法，包括开启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软件、使用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连接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数据库以及数据库的相关操作。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9" y="13868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4060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013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8" y="2265144"/>
            <a:ext cx="106121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⒈开启</a:t>
            </a:r>
            <a:r>
              <a:rPr lang="en-US" altLang="zh-CN" sz="2000" b="1" dirty="0" err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Navicat</a:t>
            </a:r>
            <a:r>
              <a:rPr lang="zh-CN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1160738" y="3565366"/>
            <a:ext cx="1252538" cy="1485900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3149601" y="3565366"/>
            <a:ext cx="2590800" cy="134302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5"/>
          <a:stretch>
            <a:fillRect/>
          </a:stretch>
        </p:blipFill>
        <p:spPr>
          <a:xfrm>
            <a:off x="6728424" y="2665254"/>
            <a:ext cx="47720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31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077381" y="2265143"/>
            <a:ext cx="4421719" cy="3824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⒉基于</a:t>
            </a: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的连接相关操作</a:t>
            </a:r>
          </a:p>
          <a:p>
            <a:pPr marL="0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spcBef>
                <a:spcPts val="200"/>
              </a:spcBef>
              <a:spcAft>
                <a:spcPts val="65"/>
              </a:spcAft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）填写连接名</a:t>
            </a:r>
          </a:p>
          <a:p>
            <a:pPr marL="0" indent="0">
              <a:spcBef>
                <a:spcPts val="200"/>
              </a:spcBef>
              <a:spcAft>
                <a:spcPts val="65"/>
              </a:spcAft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）密码为安装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时设置的密码</a:t>
            </a:r>
          </a:p>
          <a:p>
            <a:pPr marL="0" indent="0">
              <a:spcBef>
                <a:spcPts val="200"/>
              </a:spcBef>
              <a:spcAft>
                <a:spcPts val="65"/>
              </a:spcAft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）单击“测试连接”按钮，可用于检测是否能够正常连接至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，若正常连接，将显示如图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2-38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所示提示信息。</a:t>
            </a:r>
          </a:p>
          <a:p>
            <a:pPr marL="0" indent="0">
              <a:spcBef>
                <a:spcPts val="200"/>
              </a:spcBef>
              <a:spcAft>
                <a:spcPts val="65"/>
              </a:spcAft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）单击“确定”按钮，即完成连接创建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5765165" y="2376487"/>
            <a:ext cx="1626870" cy="271462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4"/>
          <a:stretch>
            <a:fillRect/>
          </a:stretch>
        </p:blipFill>
        <p:spPr>
          <a:xfrm>
            <a:off x="6728424" y="1806635"/>
            <a:ext cx="3370580" cy="4000500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931275" y="3553130"/>
            <a:ext cx="192405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82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557243"/>
            <a:ext cx="5456835" cy="247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）打开连接</a:t>
            </a:r>
          </a:p>
          <a:p>
            <a:pPr marL="342900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双击名为“</a:t>
            </a:r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MyConn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的连接，或者右击名为“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MyConn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连接；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弹出的菜单中选择“打开连接”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选项，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即可打开名为“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MyConn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7702655" y="2722560"/>
            <a:ext cx="2788638" cy="86042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4"/>
          <a:stretch>
            <a:fillRect/>
          </a:stretch>
        </p:blipFill>
        <p:spPr>
          <a:xfrm>
            <a:off x="7151194" y="3909007"/>
            <a:ext cx="3340099" cy="1793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02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557243"/>
            <a:ext cx="5456835" cy="1923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）关闭连接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右击名为“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MyConn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的连接，在弹出的菜单中选择“关闭连接”选项，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如右图所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示，即可关闭名为“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MyConn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的连接。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7029450" y="2909886"/>
            <a:ext cx="3562350" cy="251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392143"/>
            <a:ext cx="5456835" cy="183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⒊数据库相关操作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）创建数据库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右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击名为“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MyConn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的连接，在弹出的菜单中选择“新建数据库”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即可打开创建数据库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对话框；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7685087" y="3357809"/>
            <a:ext cx="3400425" cy="302387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28424" y="1621969"/>
            <a:ext cx="5209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填写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数据库相关信息，如填写数据库的名称为“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，设置字符集（一般使用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utf-8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），设置排序规则（一般使用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utf8_general_ci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不区分大小写），单击“确定”按钮，即可完成数据库的创建。</a:t>
            </a:r>
          </a:p>
        </p:txBody>
      </p:sp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2286795" y="4495729"/>
            <a:ext cx="23622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1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392143"/>
            <a:ext cx="5456835" cy="251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）打开数据库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双击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名为“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的数据库，或者右击名为“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数据库。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2268388" y="4062074"/>
            <a:ext cx="3120306" cy="2006601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7832725" y="2705100"/>
            <a:ext cx="2060575" cy="2053271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515100" y="5053012"/>
            <a:ext cx="5143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在弹出的菜单中选择“打开数据库”选项，即可打开名为“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的数据库。</a:t>
            </a:r>
          </a:p>
        </p:txBody>
      </p:sp>
    </p:spTree>
    <p:extLst>
      <p:ext uri="{BB962C8B-B14F-4D97-AF65-F5344CB8AC3E}">
        <p14:creationId xmlns:p14="http://schemas.microsoft.com/office/powerpoint/2010/main" val="19337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392143"/>
            <a:ext cx="9980611" cy="251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）关闭数据库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右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击名为“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的数据库，在弹出的菜单中选择“关闭数据库”选项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，即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可关闭名为“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的数据库。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3905250" y="3949700"/>
            <a:ext cx="3575050" cy="211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8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6"/>
          <p:cNvSpPr/>
          <p:nvPr/>
        </p:nvSpPr>
        <p:spPr>
          <a:xfrm>
            <a:off x="2452254" y="-408452"/>
            <a:ext cx="9825221" cy="6871855"/>
          </a:xfrm>
          <a:custGeom>
            <a:avLst/>
            <a:gdLst>
              <a:gd name="connsiteX0" fmla="*/ 0 w 6456218"/>
              <a:gd name="connsiteY0" fmla="*/ 0 h 6858000"/>
              <a:gd name="connsiteX1" fmla="*/ 6456218 w 6456218"/>
              <a:gd name="connsiteY1" fmla="*/ 0 h 6858000"/>
              <a:gd name="connsiteX2" fmla="*/ 6456218 w 6456218"/>
              <a:gd name="connsiteY2" fmla="*/ 6858000 h 6858000"/>
              <a:gd name="connsiteX3" fmla="*/ 0 w 6456218"/>
              <a:gd name="connsiteY3" fmla="*/ 6858000 h 6858000"/>
              <a:gd name="connsiteX4" fmla="*/ 0 w 6456218"/>
              <a:gd name="connsiteY4" fmla="*/ 0 h 6858000"/>
              <a:gd name="connsiteX0" fmla="*/ 2563091 w 9019309"/>
              <a:gd name="connsiteY0" fmla="*/ 0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2563091 w 9019309"/>
              <a:gd name="connsiteY4" fmla="*/ 0 h 6858000"/>
              <a:gd name="connsiteX0" fmla="*/ 3422073 w 9019309"/>
              <a:gd name="connsiteY0" fmla="*/ 4156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22073 w 9019309"/>
              <a:gd name="connsiteY4" fmla="*/ 41564 h 6858000"/>
              <a:gd name="connsiteX0" fmla="*/ 3435928 w 9019309"/>
              <a:gd name="connsiteY0" fmla="*/ 1385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35928 w 9019309"/>
              <a:gd name="connsiteY4" fmla="*/ 13854 h 6858000"/>
              <a:gd name="connsiteX0" fmla="*/ 3435928 w 9019309"/>
              <a:gd name="connsiteY0" fmla="*/ 0 h 6871855"/>
              <a:gd name="connsiteX1" fmla="*/ 9019309 w 9019309"/>
              <a:gd name="connsiteY1" fmla="*/ 13855 h 6871855"/>
              <a:gd name="connsiteX2" fmla="*/ 9019309 w 9019309"/>
              <a:gd name="connsiteY2" fmla="*/ 6871855 h 6871855"/>
              <a:gd name="connsiteX3" fmla="*/ 0 w 9019309"/>
              <a:gd name="connsiteY3" fmla="*/ 6871855 h 6871855"/>
              <a:gd name="connsiteX4" fmla="*/ 3435928 w 9019309"/>
              <a:gd name="connsiteY4" fmla="*/ 0 h 6871855"/>
              <a:gd name="connsiteX0" fmla="*/ 3435928 w 9825221"/>
              <a:gd name="connsiteY0" fmla="*/ 0 h 6871855"/>
              <a:gd name="connsiteX1" fmla="*/ 9825221 w 9825221"/>
              <a:gd name="connsiteY1" fmla="*/ 44851 h 6871855"/>
              <a:gd name="connsiteX2" fmla="*/ 9019309 w 9825221"/>
              <a:gd name="connsiteY2" fmla="*/ 6871855 h 6871855"/>
              <a:gd name="connsiteX3" fmla="*/ 0 w 9825221"/>
              <a:gd name="connsiteY3" fmla="*/ 6871855 h 6871855"/>
              <a:gd name="connsiteX4" fmla="*/ 3435928 w 9825221"/>
              <a:gd name="connsiteY4" fmla="*/ 0 h 6871855"/>
              <a:gd name="connsiteX0" fmla="*/ 3435928 w 9825221"/>
              <a:gd name="connsiteY0" fmla="*/ 0 h 6871855"/>
              <a:gd name="connsiteX1" fmla="*/ 9825221 w 9825221"/>
              <a:gd name="connsiteY1" fmla="*/ 44851 h 6871855"/>
              <a:gd name="connsiteX2" fmla="*/ 9747729 w 9825221"/>
              <a:gd name="connsiteY2" fmla="*/ 6871855 h 6871855"/>
              <a:gd name="connsiteX3" fmla="*/ 0 w 9825221"/>
              <a:gd name="connsiteY3" fmla="*/ 6871855 h 6871855"/>
              <a:gd name="connsiteX4" fmla="*/ 3435928 w 9825221"/>
              <a:gd name="connsiteY4" fmla="*/ 0 h 687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5221" h="6871855">
                <a:moveTo>
                  <a:pt x="3435928" y="0"/>
                </a:moveTo>
                <a:lnTo>
                  <a:pt x="9825221" y="44851"/>
                </a:lnTo>
                <a:lnTo>
                  <a:pt x="9747729" y="6871855"/>
                </a:lnTo>
                <a:lnTo>
                  <a:pt x="0" y="6871855"/>
                </a:lnTo>
                <a:lnTo>
                  <a:pt x="3435928" y="0"/>
                </a:lnTo>
                <a:close/>
              </a:path>
            </a:pathLst>
          </a:custGeom>
          <a:solidFill>
            <a:schemeClr val="accent3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14108" y="179824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>
                <a:solidFill>
                  <a:schemeClr val="accent3"/>
                </a:solidFill>
                <a:latin typeface="Microsoft YaHei" charset="-122"/>
                <a:ea typeface="Microsoft YaHei" charset="-122"/>
                <a:cs typeface="Microsoft YaHei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5514" y="2556376"/>
            <a:ext cx="26725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>
                <a:solidFill>
                  <a:schemeClr val="accent2"/>
                </a:solidFill>
                <a:latin typeface="Impact" charset="0"/>
                <a:ea typeface="Impact" charset="0"/>
                <a:cs typeface="Impact" charset="0"/>
              </a:rPr>
              <a:t>CONTENTS</a:t>
            </a:r>
            <a:endParaRPr kumimoji="1" lang="zh-CN" altLang="en-US" sz="4800" b="1" dirty="0">
              <a:solidFill>
                <a:schemeClr val="accent2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0882" y="13854"/>
            <a:ext cx="9716733" cy="6888997"/>
          </a:xfrm>
          <a:custGeom>
            <a:avLst/>
            <a:gdLst>
              <a:gd name="connsiteX0" fmla="*/ 0 w 6456218"/>
              <a:gd name="connsiteY0" fmla="*/ 0 h 6858000"/>
              <a:gd name="connsiteX1" fmla="*/ 6456218 w 6456218"/>
              <a:gd name="connsiteY1" fmla="*/ 0 h 6858000"/>
              <a:gd name="connsiteX2" fmla="*/ 6456218 w 6456218"/>
              <a:gd name="connsiteY2" fmla="*/ 6858000 h 6858000"/>
              <a:gd name="connsiteX3" fmla="*/ 0 w 6456218"/>
              <a:gd name="connsiteY3" fmla="*/ 6858000 h 6858000"/>
              <a:gd name="connsiteX4" fmla="*/ 0 w 6456218"/>
              <a:gd name="connsiteY4" fmla="*/ 0 h 6858000"/>
              <a:gd name="connsiteX0" fmla="*/ 2563091 w 9019309"/>
              <a:gd name="connsiteY0" fmla="*/ 0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2563091 w 9019309"/>
              <a:gd name="connsiteY4" fmla="*/ 0 h 6858000"/>
              <a:gd name="connsiteX0" fmla="*/ 3422073 w 9019309"/>
              <a:gd name="connsiteY0" fmla="*/ 4156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22073 w 9019309"/>
              <a:gd name="connsiteY4" fmla="*/ 41564 h 6858000"/>
              <a:gd name="connsiteX0" fmla="*/ 3435928 w 9019309"/>
              <a:gd name="connsiteY0" fmla="*/ 1385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35928 w 9019309"/>
              <a:gd name="connsiteY4" fmla="*/ 13854 h 6858000"/>
              <a:gd name="connsiteX0" fmla="*/ 3435928 w 9019309"/>
              <a:gd name="connsiteY0" fmla="*/ 0 h 6871855"/>
              <a:gd name="connsiteX1" fmla="*/ 9019309 w 9019309"/>
              <a:gd name="connsiteY1" fmla="*/ 13855 h 6871855"/>
              <a:gd name="connsiteX2" fmla="*/ 9019309 w 9019309"/>
              <a:gd name="connsiteY2" fmla="*/ 6871855 h 6871855"/>
              <a:gd name="connsiteX3" fmla="*/ 0 w 9019309"/>
              <a:gd name="connsiteY3" fmla="*/ 6871855 h 6871855"/>
              <a:gd name="connsiteX4" fmla="*/ 3435928 w 9019309"/>
              <a:gd name="connsiteY4" fmla="*/ 0 h 6871855"/>
              <a:gd name="connsiteX0" fmla="*/ 3435928 w 9716733"/>
              <a:gd name="connsiteY0" fmla="*/ 17142 h 6888997"/>
              <a:gd name="connsiteX1" fmla="*/ 9716733 w 9716733"/>
              <a:gd name="connsiteY1" fmla="*/ 0 h 6888997"/>
              <a:gd name="connsiteX2" fmla="*/ 9019309 w 9716733"/>
              <a:gd name="connsiteY2" fmla="*/ 6888997 h 6888997"/>
              <a:gd name="connsiteX3" fmla="*/ 0 w 9716733"/>
              <a:gd name="connsiteY3" fmla="*/ 6888997 h 6888997"/>
              <a:gd name="connsiteX4" fmla="*/ 3435928 w 9716733"/>
              <a:gd name="connsiteY4" fmla="*/ 17142 h 6888997"/>
              <a:gd name="connsiteX0" fmla="*/ 3435928 w 9716733"/>
              <a:gd name="connsiteY0" fmla="*/ 17142 h 6888997"/>
              <a:gd name="connsiteX1" fmla="*/ 9716733 w 9716733"/>
              <a:gd name="connsiteY1" fmla="*/ 0 h 6888997"/>
              <a:gd name="connsiteX2" fmla="*/ 9654739 w 9716733"/>
              <a:gd name="connsiteY2" fmla="*/ 6888997 h 6888997"/>
              <a:gd name="connsiteX3" fmla="*/ 0 w 9716733"/>
              <a:gd name="connsiteY3" fmla="*/ 6888997 h 6888997"/>
              <a:gd name="connsiteX4" fmla="*/ 3435928 w 9716733"/>
              <a:gd name="connsiteY4" fmla="*/ 17142 h 6888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6733" h="6888997">
                <a:moveTo>
                  <a:pt x="3435928" y="17142"/>
                </a:moveTo>
                <a:lnTo>
                  <a:pt x="9716733" y="0"/>
                </a:lnTo>
                <a:lnTo>
                  <a:pt x="9654739" y="6888997"/>
                </a:lnTo>
                <a:lnTo>
                  <a:pt x="0" y="6888997"/>
                </a:lnTo>
                <a:lnTo>
                  <a:pt x="3435928" y="17142"/>
                </a:lnTo>
                <a:close/>
              </a:path>
            </a:pathLst>
          </a:custGeom>
          <a:ln>
            <a:noFill/>
          </a:ln>
          <a:effectLst>
            <a:outerShdw blurRad="50800" dist="762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29" name="组 28"/>
          <p:cNvGrpSpPr/>
          <p:nvPr/>
        </p:nvGrpSpPr>
        <p:grpSpPr>
          <a:xfrm>
            <a:off x="4549119" y="899776"/>
            <a:ext cx="1862418" cy="978270"/>
            <a:chOff x="4621200" y="1036512"/>
            <a:chExt cx="1862418" cy="978270"/>
          </a:xfrm>
        </p:grpSpPr>
        <p:grpSp>
          <p:nvGrpSpPr>
            <p:cNvPr id="11" name="组 10"/>
            <p:cNvGrpSpPr/>
            <p:nvPr/>
          </p:nvGrpSpPr>
          <p:grpSpPr>
            <a:xfrm>
              <a:off x="4621200" y="1036512"/>
              <a:ext cx="1862418" cy="978270"/>
              <a:chOff x="4745186" y="1191494"/>
              <a:chExt cx="1537855" cy="748144"/>
            </a:xfrm>
          </p:grpSpPr>
          <p:sp>
            <p:nvSpPr>
              <p:cNvPr id="9" name="平行四边形 8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5010305" y="1190815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任务</a:t>
              </a:r>
              <a:r>
                <a:rPr kumimoji="1" lang="en-US" altLang="zh-CN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2.1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489836" y="1009453"/>
            <a:ext cx="3390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下载和安装</a:t>
            </a:r>
            <a:r>
              <a:rPr kumimoji="1" lang="en-US" altLang="zh-CN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MySQL</a:t>
            </a:r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软件</a:t>
            </a:r>
          </a:p>
        </p:txBody>
      </p:sp>
      <p:grpSp>
        <p:nvGrpSpPr>
          <p:cNvPr id="18" name="组 17"/>
          <p:cNvGrpSpPr/>
          <p:nvPr/>
        </p:nvGrpSpPr>
        <p:grpSpPr>
          <a:xfrm>
            <a:off x="3923937" y="2185049"/>
            <a:ext cx="1862418" cy="978270"/>
            <a:chOff x="4032602" y="2286000"/>
            <a:chExt cx="1862418" cy="978270"/>
          </a:xfrm>
        </p:grpSpPr>
        <p:grpSp>
          <p:nvGrpSpPr>
            <p:cNvPr id="14" name="组 13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15" name="平行四边形 14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421707" y="2440303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任务</a:t>
              </a:r>
              <a:r>
                <a:rPr kumimoji="1" lang="en-US" altLang="zh-CN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2.2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3388158" y="3353213"/>
            <a:ext cx="1862418" cy="978270"/>
            <a:chOff x="4032602" y="2286000"/>
            <a:chExt cx="1862418" cy="978270"/>
          </a:xfrm>
        </p:grpSpPr>
        <p:grpSp>
          <p:nvGrpSpPr>
            <p:cNvPr id="20" name="组 19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22" name="平行四边形 21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421707" y="24403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拓展阅读</a:t>
              </a: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2715737" y="4661037"/>
            <a:ext cx="1862418" cy="978270"/>
            <a:chOff x="4032602" y="2286000"/>
            <a:chExt cx="1862418" cy="978270"/>
          </a:xfrm>
        </p:grpSpPr>
        <p:grpSp>
          <p:nvGrpSpPr>
            <p:cNvPr id="25" name="组 24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27" name="平行四边形 26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421707" y="24403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拓展</a:t>
              </a:r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训练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834394" y="2075635"/>
            <a:ext cx="4385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应用图形化工具</a:t>
            </a:r>
            <a:r>
              <a:rPr kumimoji="1" lang="en-US" altLang="zh-CN" sz="2400" dirty="0" err="1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Navicat</a:t>
            </a:r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开发数据库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495718" y="3465826"/>
            <a:ext cx="426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坚定四个自信，数据库产品的自主创新使命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787728" y="4670234"/>
            <a:ext cx="4006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乡村振兴助农电商平台数据库环境搭建</a:t>
            </a:r>
          </a:p>
        </p:txBody>
      </p:sp>
      <p:sp>
        <p:nvSpPr>
          <p:cNvPr id="55" name="平行四边形 54"/>
          <p:cNvSpPr/>
          <p:nvPr/>
        </p:nvSpPr>
        <p:spPr>
          <a:xfrm>
            <a:off x="10863119" y="1007346"/>
            <a:ext cx="1904876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平行四边形 57"/>
          <p:cNvSpPr/>
          <p:nvPr/>
        </p:nvSpPr>
        <p:spPr>
          <a:xfrm>
            <a:off x="10384495" y="2248615"/>
            <a:ext cx="2383500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平行四边形 41"/>
          <p:cNvSpPr/>
          <p:nvPr/>
        </p:nvSpPr>
        <p:spPr>
          <a:xfrm>
            <a:off x="9762565" y="3515468"/>
            <a:ext cx="3003203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平行四边形 55"/>
          <p:cNvSpPr/>
          <p:nvPr/>
        </p:nvSpPr>
        <p:spPr>
          <a:xfrm>
            <a:off x="9130553" y="5023674"/>
            <a:ext cx="3637442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58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392143"/>
            <a:ext cx="9980611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）新建数据表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展开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数据库，鼠标放到“表”位置单击鼠标右键，选择“新建表”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3708" y="3803650"/>
            <a:ext cx="3873994" cy="241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3149600" y="3870325"/>
            <a:ext cx="6769099" cy="235267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5"/>
          <a:stretch>
            <a:fillRect/>
          </a:stretch>
        </p:blipFill>
        <p:spPr>
          <a:xfrm>
            <a:off x="7315200" y="4597400"/>
            <a:ext cx="3827305" cy="158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38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392143"/>
            <a:ext cx="9980611" cy="99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）打开数据表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示，双击图中任意矩形框内的选项，均可打开名为“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tb_stu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的数据表。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3384550" y="3830637"/>
            <a:ext cx="5454650" cy="22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09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392143"/>
            <a:ext cx="9980611" cy="99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）关闭数据表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示，单击数据表右侧“关闭”按钮，即可关闭当前打开的数据表。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3540124" y="3778250"/>
            <a:ext cx="51085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54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392143"/>
            <a:ext cx="4087811" cy="201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b="1" dirty="0" smtClean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）新建查询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单击工具栏“新建查询”按钮，打开新建查询窗口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5445724" y="2527507"/>
            <a:ext cx="5774055" cy="320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4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966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下载图形化工具</a:t>
            </a:r>
            <a:r>
              <a:rPr lang="en-US" altLang="zh-CN" sz="32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392143"/>
            <a:ext cx="4087811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）书写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语句，并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1499395" y="3253422"/>
            <a:ext cx="4398327" cy="2194878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6100922" y="3418522"/>
            <a:ext cx="5800212" cy="244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4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拓展</a:t>
            </a:r>
            <a:endParaRPr kumimoji="1" lang="zh-CN" altLang="en-US" sz="2800" b="1" dirty="0">
              <a:solidFill>
                <a:schemeClr val="accent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26203" y="403016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阅读</a:t>
            </a:r>
            <a:endParaRPr kumimoji="1" lang="zh-CN" altLang="en-US" sz="6000" b="1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坚定四个自信，数据库产品的自主创新使命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501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拓展阅读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4529" y="1622612"/>
            <a:ext cx="10587071" cy="486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近年来， 我国取得了一系列重大的成就，青藏铁路、神舟载人航天飞船、龙芯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位处理器、蛟龙号载人潜水器、 “辽宁舰”航母、 中国北斗卫星导航系统等等，无不展现着中华科技的崛起。中国式现代化伟大实践开辟的崭新道路、承载的历史使命、形成的文明成果，充分彰显了中国特色社会主义道路、理论、制度和文化的优势。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党的二十大指出，要完善科技创新体系，坚持创新在我国现代化建设全局中的核心地位。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月，中国代表团在多哈签署入世议定书，正式成为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WTO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成员国，开启中国全球化时代的序幕。在入世的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年中，中国进入了加速奔跑的时代，而数据库产业的发展却是缓慢的，国外先进的数据库（如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Oracle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IBM DB2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等）几乎垄断了中国市场。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业者的历史使命就是利用自身的专业知识，勇于创新，努力研发自主产权的国产软件产品，为振兴国产数据库产业贡献力量。多年来，国家一直特别重视开发具有自主版权的国产数据库软件产品。近几年来，虽然我国推出了很多数据库的新产品，大大增强了国产数据库产品的市场竞争力。但纵观我国数据库产品的类型、数量及市场规模等还无法与发达国家的产品相比，因此为了满足信息资源建设的需要，缩小与国际同类产品的差距，必须加速发展我国的数据库产业。</a:t>
            </a:r>
          </a:p>
          <a:p>
            <a:pPr indent="457200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59572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拓展</a:t>
            </a:r>
            <a:endParaRPr kumimoji="1" lang="zh-CN" altLang="en-US" sz="2800" b="1" dirty="0">
              <a:solidFill>
                <a:schemeClr val="accent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26203" y="4030160"/>
            <a:ext cx="1729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训练</a:t>
            </a:r>
            <a:endParaRPr kumimoji="1" lang="zh-CN" altLang="en-US" sz="6000" b="1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乡村振兴助农电商平台数据库环境搭建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219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拓展训练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TextBox 13"/>
          <p:cNvSpPr>
            <a:spLocks noChangeArrowheads="1"/>
          </p:cNvSpPr>
          <p:nvPr/>
        </p:nvSpPr>
        <p:spPr bwMode="auto">
          <a:xfrm>
            <a:off x="2321932" y="1494032"/>
            <a:ext cx="19015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spc="3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en-US" sz="2000" b="1" spc="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7" name="组 66"/>
          <p:cNvGrpSpPr/>
          <p:nvPr/>
        </p:nvGrpSpPr>
        <p:grpSpPr>
          <a:xfrm>
            <a:off x="1133423" y="1814285"/>
            <a:ext cx="7222464" cy="141412"/>
            <a:chOff x="1362736" y="1799771"/>
            <a:chExt cx="4733264" cy="124636"/>
          </a:xfrm>
        </p:grpSpPr>
        <p:sp>
          <p:nvSpPr>
            <p:cNvPr id="10" name="矩形 9"/>
            <p:cNvSpPr/>
            <p:nvPr/>
          </p:nvSpPr>
          <p:spPr>
            <a:xfrm>
              <a:off x="1379538" y="1799771"/>
              <a:ext cx="826633" cy="1246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64" name="直线连接符 63"/>
            <p:cNvCxnSpPr/>
            <p:nvPr/>
          </p:nvCxnSpPr>
          <p:spPr>
            <a:xfrm>
              <a:off x="1362736" y="1909893"/>
              <a:ext cx="4733264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2591060" y="1494032"/>
            <a:ext cx="74697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spc="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乡村振兴助农电商平台数据库环境搭建</a:t>
            </a:r>
            <a:endParaRPr lang="en-US" sz="2000" spc="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5601" y="3058022"/>
            <a:ext cx="54228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457200">
              <a:lnSpc>
                <a:spcPct val="150000"/>
              </a:lnSpc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客户端软件以外，还有几种好用的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客户端工具。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 GUI Tools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官方提供的图形化管理工具，功能很强大。本次任务的要求是下载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 GUI Tools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软件并进行安装。</a:t>
            </a: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1494382" y="2886750"/>
            <a:ext cx="355663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3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任务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4233" y="3358835"/>
            <a:ext cx="175881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 smtClean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rPr>
              <a:t>2.</a:t>
            </a:r>
            <a:r>
              <a:rPr kumimoji="1" lang="en-US" altLang="zh-CN" sz="11500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1</a:t>
            </a:r>
            <a:endParaRPr kumimoji="1" lang="zh-CN" altLang="en-US" sz="11500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82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下载和安装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软件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31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项目情境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9" y="2569944"/>
            <a:ext cx="10258994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教学管理系统数据库的应用方案设计好以后，下一步的工作就是在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环境下实施教学管理系统数据库。为了方便开发，还应该选用合适的客户端工具来操作数据库。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搭建环境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63" b="99612" l="0" r="100000">
                        <a14:foregroundMark x1="67174" y1="27132" x2="67174" y2="27132"/>
                        <a14:foregroundMark x1="10652" y1="57752" x2="10652" y2="57752"/>
                        <a14:foregroundMark x1="11087" y1="57752" x2="16957" y2="80233"/>
                        <a14:foregroundMark x1="31304" y1="68217" x2="32391" y2="79845"/>
                        <a14:foregroundMark x1="47609" y1="61628" x2="51739" y2="61628"/>
                        <a14:foregroundMark x1="78043" y1="63178" x2="78043" y2="75581"/>
                        <a14:foregroundMark x1="81304" y1="34496" x2="81304" y2="31783"/>
                        <a14:foregroundMark x1="68261" y1="19767" x2="68261" y2="19767"/>
                        <a14:foregroundMark x1="68696" y1="20543" x2="69130" y2="22481"/>
                        <a14:foregroundMark x1="73261" y1="50775" x2="75000" y2="53488"/>
                        <a14:foregroundMark x1="91304" y1="77132" x2="91304" y2="786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997" y="3628950"/>
            <a:ext cx="4782804" cy="2682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40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869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数据库软件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9" y="2569944"/>
            <a:ext cx="10258994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鉴于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数据库开源免费、具有灵活性和可扩展性、性能高、移植性好等优势，项目团队最终选择了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数据库进行教学管理系统数据库的开发。第一步的任务是部署开发环境。首先要完成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数据库的下载。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666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869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数据库软件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9" y="2569944"/>
            <a:ext cx="10258994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目前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数据库按照用户群分为社区版（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Community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）和企业版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(Enterprise)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这两个版本的重要区别为：社区版可以自由下载而且完全免费，但是官方不提供任何技术支持，适用于大多数普通用户；企业版不仅不能自由下载而且还收费，但是该版本提供了更多的功能，可以享受完备的技术支持，适用于对数据库的功能和可靠性要求比较高的企业客户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6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869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数据库软件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9" y="2392144"/>
            <a:ext cx="10258994" cy="1461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进入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的官网，下载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数据库软件。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）根据网址（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https://www.mysql.com/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）打开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官网主页，单击“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DOWNLOADS”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链接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3653081" y="4107570"/>
            <a:ext cx="5274310" cy="229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39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6869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数据库软件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5456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60739" y="2392144"/>
            <a:ext cx="10258994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615028" y="2641956"/>
            <a:ext cx="5843643" cy="3450908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381" y="1621969"/>
            <a:ext cx="2906395" cy="503745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5"/>
          <a:stretch>
            <a:fillRect/>
          </a:stretch>
        </p:blipFill>
        <p:spPr>
          <a:xfrm>
            <a:off x="4791126" y="1991301"/>
            <a:ext cx="4598035" cy="342900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6"/>
          <a:stretch>
            <a:fillRect/>
          </a:stretch>
        </p:blipFill>
        <p:spPr>
          <a:xfrm>
            <a:off x="6961822" y="2039616"/>
            <a:ext cx="4288155" cy="361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91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企业员工团队时间管理技能培训课件PPT模板"/>
</p:tagLst>
</file>

<file path=ppt/theme/theme1.xml><?xml version="1.0" encoding="utf-8"?>
<a:theme xmlns:a="http://schemas.openxmlformats.org/drawingml/2006/main" name="Office 主题">
  <a:themeElements>
    <a:clrScheme name="自定义 13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D4582"/>
      </a:accent1>
      <a:accent2>
        <a:srgbClr val="1D4582"/>
      </a:accent2>
      <a:accent3>
        <a:srgbClr val="E42F4B"/>
      </a:accent3>
      <a:accent4>
        <a:srgbClr val="1D4582"/>
      </a:accent4>
      <a:accent5>
        <a:srgbClr val="1D4582"/>
      </a:accent5>
      <a:accent6>
        <a:srgbClr val="E42F4B"/>
      </a:accent6>
      <a:hlink>
        <a:srgbClr val="1D4582"/>
      </a:hlink>
      <a:folHlink>
        <a:srgbClr val="E42F4B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</TotalTime>
  <Words>1898</Words>
  <Application>Microsoft Office PowerPoint</Application>
  <PresentationFormat>自定义</PresentationFormat>
  <Paragraphs>234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Arial</vt:lpstr>
      <vt:lpstr>宋体</vt:lpstr>
      <vt:lpstr>yuweij Medium</vt:lpstr>
      <vt:lpstr>Impact</vt:lpstr>
      <vt:lpstr>微软雅黑</vt:lpstr>
      <vt:lpstr>等线</vt:lpstr>
      <vt:lpstr>Wingdings</vt:lpstr>
      <vt:lpstr>DengXian Light</vt:lpstr>
      <vt:lpstr>DengXian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13184</dc:creator>
  <cp:lastModifiedBy>Microsoft</cp:lastModifiedBy>
  <cp:revision>91</cp:revision>
  <dcterms:created xsi:type="dcterms:W3CDTF">2017-12-18T08:33:29Z</dcterms:created>
  <dcterms:modified xsi:type="dcterms:W3CDTF">2023-02-22T13:41:29Z</dcterms:modified>
</cp:coreProperties>
</file>