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4"/>
  </p:notesMasterIdLst>
  <p:sldIdLst>
    <p:sldId id="324" r:id="rId2"/>
    <p:sldId id="329" r:id="rId3"/>
    <p:sldId id="333" r:id="rId4"/>
    <p:sldId id="334" r:id="rId5"/>
    <p:sldId id="331" r:id="rId6"/>
    <p:sldId id="335" r:id="rId7"/>
    <p:sldId id="332" r:id="rId8"/>
    <p:sldId id="337" r:id="rId9"/>
    <p:sldId id="338" r:id="rId10"/>
    <p:sldId id="339" r:id="rId11"/>
    <p:sldId id="341" r:id="rId12"/>
    <p:sldId id="340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  <p:sldId id="367" r:id="rId38"/>
    <p:sldId id="368" r:id="rId39"/>
    <p:sldId id="369" r:id="rId40"/>
    <p:sldId id="370" r:id="rId41"/>
    <p:sldId id="371" r:id="rId42"/>
    <p:sldId id="372" r:id="rId43"/>
    <p:sldId id="373" r:id="rId44"/>
    <p:sldId id="374" r:id="rId45"/>
    <p:sldId id="375" r:id="rId46"/>
    <p:sldId id="376" r:id="rId47"/>
    <p:sldId id="377" r:id="rId48"/>
    <p:sldId id="378" r:id="rId49"/>
    <p:sldId id="379" r:id="rId50"/>
    <p:sldId id="380" r:id="rId51"/>
    <p:sldId id="381" r:id="rId52"/>
    <p:sldId id="382" r:id="rId53"/>
    <p:sldId id="383" r:id="rId54"/>
    <p:sldId id="384" r:id="rId55"/>
    <p:sldId id="385" r:id="rId56"/>
    <p:sldId id="386" r:id="rId57"/>
    <p:sldId id="387" r:id="rId58"/>
    <p:sldId id="325" r:id="rId59"/>
    <p:sldId id="326" r:id="rId60"/>
    <p:sldId id="388" r:id="rId61"/>
    <p:sldId id="327" r:id="rId62"/>
    <p:sldId id="328" r:id="rId63"/>
  </p:sldIdLst>
  <p:sldSz cx="12192000" cy="6858000"/>
  <p:notesSz cx="6858000" cy="9144000"/>
  <p:embeddedFontLst>
    <p:embeddedFont>
      <p:font typeface="Impact" pitchFamily="34" charset="0"/>
      <p:regular r:id="rId65"/>
    </p:embeddedFont>
    <p:embeddedFont>
      <p:font typeface="微软雅黑" pitchFamily="34" charset="-122"/>
      <p:regular r:id="rId66"/>
      <p:bold r:id="rId67"/>
    </p:embeddedFont>
    <p:embeddedFont>
      <p:font typeface="DengXian Light" pitchFamily="2" charset="-122"/>
      <p:regular r:id="rId68"/>
    </p:embeddedFont>
    <p:embeddedFont>
      <p:font typeface="DengXian" pitchFamily="2" charset="-122"/>
      <p:regular r:id="rId69"/>
      <p:bold r:id="rId70"/>
    </p:embeddedFont>
    <p:embeddedFont>
      <p:font typeface="等线" pitchFamily="2" charset="-122"/>
      <p:regular r:id="rId71"/>
      <p:bold r:id="rId72"/>
    </p:embeddedFont>
  </p:embeddedFontLst>
  <p:custDataLst>
    <p:tags r:id="rId7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6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6" userDrawn="1">
          <p15:clr>
            <a:srgbClr val="A4A3A4"/>
          </p15:clr>
        </p15:guide>
        <p15:guide id="5" pos="801" userDrawn="1">
          <p15:clr>
            <a:srgbClr val="A4A3A4"/>
          </p15:clr>
        </p15:guide>
        <p15:guide id="6" orient="horz" pos="3453" userDrawn="1">
          <p15:clr>
            <a:srgbClr val="A4A3A4"/>
          </p15:clr>
        </p15:guide>
        <p15:guide id="7" pos="3940" userDrawn="1">
          <p15:clr>
            <a:srgbClr val="A4A3A4"/>
          </p15:clr>
        </p15:guide>
        <p15:guide id="8" pos="549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>
      <p:ext uri="{19B8F6BF-5375-455C-9EA6-DF929625EA0E}">
        <p15:presenceInfo xmlns:p15="http://schemas.microsoft.com/office/powerpoint/2012/main" xmlns="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60B5"/>
    <a:srgbClr val="CC0066"/>
    <a:srgbClr val="102C52"/>
    <a:srgbClr val="21519C"/>
    <a:srgbClr val="4F6A94"/>
    <a:srgbClr val="276489"/>
    <a:srgbClr val="2A6C95"/>
    <a:srgbClr val="1E4682"/>
    <a:srgbClr val="E4304B"/>
    <a:srgbClr val="E74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640"/>
  </p:normalViewPr>
  <p:slideViewPr>
    <p:cSldViewPr snapToGrid="0" snapToObjects="1" showGuides="1">
      <p:cViewPr varScale="1">
        <p:scale>
          <a:sx n="71" d="100"/>
          <a:sy n="71" d="100"/>
        </p:scale>
        <p:origin x="-678" y="-96"/>
      </p:cViewPr>
      <p:guideLst>
        <p:guide orient="horz" pos="4269"/>
        <p:guide orient="horz" pos="3453"/>
        <p:guide pos="3840"/>
        <p:guide pos="2116"/>
        <p:guide pos="801"/>
        <p:guide pos="3940"/>
        <p:guide pos="54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openxmlformats.org/officeDocument/2006/relationships/tags" Target="tags/tag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6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07T15:53:13.054" idx="2">
    <p:pos x="7767" y="279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  <a:t>2023-01-29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8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52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12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682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619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07" t="8710" r="9620" b="11107"/>
          <a:stretch/>
        </p:blipFill>
        <p:spPr>
          <a:xfrm>
            <a:off x="484909" y="0"/>
            <a:ext cx="10986655" cy="648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0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575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362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844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78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652955" y="1169378"/>
            <a:ext cx="9024281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52955" y="4984409"/>
            <a:ext cx="7297081" cy="3683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F9409"/>
                </a:solidFill>
              </a:rPr>
              <a:t>更多精品</a:t>
            </a:r>
            <a:r>
              <a:rPr lang="en-US" altLang="zh-CN" b="1" dirty="0">
                <a:solidFill>
                  <a:srgbClr val="FF9409"/>
                </a:solidFill>
              </a:rPr>
              <a:t>PPT</a:t>
            </a:r>
            <a:r>
              <a:rPr lang="zh-CN" altLang="en-US" b="1" dirty="0">
                <a:solidFill>
                  <a:srgbClr val="FF9409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2"/>
              </a:rPr>
              <a:t>http://www.51miz.com/ppt/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104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13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034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2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828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368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312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4" b="100000" l="0" r="100000">
                        <a14:foregroundMark x1="6299" y1="47120" x2="14698" y2="74869"/>
                        <a14:foregroundMark x1="5512" y1="51309" x2="63255" y2="43455"/>
                        <a14:foregroundMark x1="26509" y1="68063" x2="56693" y2="66492"/>
                        <a14:foregroundMark x1="87664" y1="18325" x2="94488" y2="16230"/>
                        <a14:foregroundMark x1="65617" y1="26178" x2="66667" y2="19372"/>
                        <a14:foregroundMark x1="75591" y1="17801" x2="77690" y2="32461"/>
                        <a14:foregroundMark x1="78215" y1="21990" x2="80840" y2="21466"/>
                        <a14:foregroundMark x1="37270" y1="41361" x2="37795" y2="27749"/>
                        <a14:foregroundMark x1="38320" y1="37173" x2="31496" y2="37173"/>
                        <a14:foregroundMark x1="38058" y1="37173" x2="34646" y2="28796"/>
                        <a14:foregroundMark x1="21522" y1="59162" x2="23622" y2="43455"/>
                        <a14:foregroundMark x1="8399" y1="56021" x2="5249" y2="59162"/>
                        <a14:foregroundMark x1="5774" y1="69634" x2="5249" y2="63874"/>
                        <a14:backgroundMark x1="6562" y1="7330" x2="8924" y2="6806"/>
                        <a14:backgroundMark x1="2100" y1="29843" x2="36745" y2="524"/>
                        <a14:backgroundMark x1="2362" y1="86911" x2="0" y2="821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09" y="279447"/>
            <a:ext cx="3513369" cy="176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329794" y="1910116"/>
            <a:ext cx="2040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 smtClean="0">
                <a:solidFill>
                  <a:srgbClr val="E4304B"/>
                </a:solidFill>
                <a:latin typeface="yuweij Medium" charset="-122"/>
                <a:ea typeface="yuweij Medium" charset="-122"/>
                <a:cs typeface="yuweij Medium" charset="-122"/>
              </a:rPr>
              <a:t>项目九</a:t>
            </a:r>
            <a:endParaRPr kumimoji="1" lang="zh-CN" altLang="en-US" sz="4800" b="1" dirty="0">
              <a:solidFill>
                <a:srgbClr val="E4304B"/>
              </a:solidFill>
              <a:latin typeface="yuweij Medium" charset="-122"/>
              <a:ea typeface="yuweij Medium" charset="-122"/>
              <a:cs typeface="yuweij Medium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2593" y="3004909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b="1" dirty="0">
                <a:solidFill>
                  <a:srgbClr val="1E4682"/>
                </a:solidFill>
                <a:latin typeface="Microsoft YaHei" charset="-122"/>
                <a:ea typeface="Microsoft YaHei" charset="-122"/>
                <a:cs typeface="Microsoft YaHei" charset="-122"/>
              </a:rPr>
              <a:t>维护教学管理系统数据库</a:t>
            </a:r>
            <a:endParaRPr kumimoji="1" lang="zh-CN" altLang="en-US" sz="4400" b="1" dirty="0">
              <a:solidFill>
                <a:srgbClr val="1E4682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63" b="99612" l="0" r="100000">
                        <a14:foregroundMark x1="67174" y1="27132" x2="67174" y2="27132"/>
                        <a14:foregroundMark x1="10652" y1="57752" x2="10652" y2="57752"/>
                        <a14:foregroundMark x1="11087" y1="57752" x2="16957" y2="80233"/>
                        <a14:foregroundMark x1="31304" y1="68217" x2="32391" y2="79845"/>
                        <a14:foregroundMark x1="47609" y1="61628" x2="51739" y2="61628"/>
                        <a14:foregroundMark x1="78043" y1="63178" x2="78043" y2="75581"/>
                        <a14:foregroundMark x1="81304" y1="34496" x2="81304" y2="31783"/>
                        <a14:foregroundMark x1="68261" y1="19767" x2="68261" y2="19767"/>
                        <a14:foregroundMark x1="68696" y1="20543" x2="69130" y2="22481"/>
                        <a14:foregroundMark x1="73261" y1="50775" x2="75000" y2="53488"/>
                        <a14:foregroundMark x1="91304" y1="77132" x2="91304" y2="786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396" y="3635309"/>
            <a:ext cx="5224339" cy="2930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6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创建用户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0740" y="2025310"/>
            <a:ext cx="10143194" cy="4467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）创建两个含有密码的用户，其中用户“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operator1”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的密码为“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123456”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，用户“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operator2”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的密码为“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USER 'operator1'@'localhost' IDENTIFIED BY '123456';</a:t>
            </a: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USER 'operator2'@'localhost' IDENTIFIED BY '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）同时创建多个用户，其中用户“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operator3”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的密码为“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333333”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，用户“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operator4”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的密码为“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555555”</a:t>
            </a: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USER</a:t>
            </a: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'operator3'@'localhost' IDENTIFIED BY '333333',</a:t>
            </a: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'operator4'@'localhost'IDENTIFIED BY '555555';</a:t>
            </a:r>
          </a:p>
        </p:txBody>
      </p:sp>
    </p:spTree>
    <p:extLst>
      <p:ext uri="{BB962C8B-B14F-4D97-AF65-F5344CB8AC3E}">
        <p14:creationId xmlns:p14="http://schemas.microsoft.com/office/powerpoint/2010/main" val="359907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91" y="121423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删除用户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90" y="123343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1684350"/>
            <a:ext cx="10296883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删除用户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operator4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23540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23732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2948712"/>
            <a:ext cx="10296883" cy="357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中经常会创建多个普通用户管理数据库，但如果发现某些用户是没有必要的，就可以将其删除，通常删除用户的方式采用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提供的专门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语法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如下：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DROP USER [IF EXISTS]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[,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…;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MySQL5.x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版本之后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DROP USER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语句可以同时删除一个或多个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中的指定用户，并会同时从授权表中删除账户对应的权限行。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MySQL5.x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之前的版本中，在删除用户前必须先回收用户的权限。其中，账户名与创建用户的格式相同，由“用户名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@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主机地址”组成。</a:t>
            </a:r>
          </a:p>
        </p:txBody>
      </p:sp>
    </p:spTree>
    <p:extLst>
      <p:ext uri="{BB962C8B-B14F-4D97-AF65-F5344CB8AC3E}">
        <p14:creationId xmlns:p14="http://schemas.microsoft.com/office/powerpoint/2010/main" val="24851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删除用户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0740" y="2045510"/>
            <a:ext cx="10143194" cy="4101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DROP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'operator4'@'localhost';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 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mysql.user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WHERE user='operator4';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用户后要刷新权限，需要将新加入的用户写入到权限表中，即更新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grant table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。使用下面语句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FLUSH  PRIVILEGES;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331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91" y="121423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修改用户名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90" y="123343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1684350"/>
            <a:ext cx="10296883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将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的用户名修改为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op3,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来源主机为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localhost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23540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23732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2948712"/>
            <a:ext cx="10296883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修改⽤户名和来源主机，语法格式： </a:t>
            </a:r>
          </a:p>
          <a:p>
            <a:pPr marL="1771650" lvl="4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RENAME  USER </a:t>
            </a:r>
          </a:p>
          <a:p>
            <a:pPr marL="1771650" lvl="4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旧用户名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 TO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新用户名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 [,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旧用户名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TO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新用户名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2] …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说明：</a:t>
            </a:r>
          </a:p>
          <a:p>
            <a:pPr marL="457200" lvl="1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RENAME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USER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在为用户重命名时，旧用户名与新用户名之间使用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关键字连接。</a:t>
            </a:r>
          </a:p>
          <a:p>
            <a:pPr marL="457200" lvl="1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）同时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为多个用户重命名时使用逗号（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）进行分割。</a:t>
            </a:r>
          </a:p>
          <a:p>
            <a:pPr marL="457200" lvl="1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）被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重命名的旧用户不存在或新用户名已存在时，系统会报错。</a:t>
            </a:r>
          </a:p>
        </p:txBody>
      </p:sp>
    </p:spTree>
    <p:extLst>
      <p:ext uri="{BB962C8B-B14F-4D97-AF65-F5344CB8AC3E}">
        <p14:creationId xmlns:p14="http://schemas.microsoft.com/office/powerpoint/2010/main" val="152345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修改用户名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0740" y="2045510"/>
            <a:ext cx="1014319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将用户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的用户名修改为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op3,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的脚本如下：</a:t>
            </a:r>
          </a:p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RENAME  USER 'operator3'@'localhost' TO 'op3'@'localhost';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查看是否修改成功，运行下面语句，结果如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  <a:p>
            <a:pPr lvl="1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 host, user FROM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mysql.user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5917014" y="3866329"/>
            <a:ext cx="3563303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8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91" y="121423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9.1.4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修改密码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90" y="123343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1684350"/>
            <a:ext cx="102968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“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operator2”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用户已经创建成功，为了保证数据库的安全性，需要为用户“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operator2”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设置密码“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12345678”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29382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29574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1586" y="3812312"/>
            <a:ext cx="10296883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MySQL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中的用户密码一旦丢失就需要及时进行修改，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root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用户具有最高的权限可以修改自己的密码、普通用户的密码，而普通用户只能修改自己的密码。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</a:t>
            </a: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GRANT USAGE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语句修改</a:t>
            </a:r>
          </a:p>
          <a:p>
            <a:pPr marL="1314450" lvl="3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GRANT USAGE ON *.* TO 'username'@'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localhost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 IDENTIFIED BY [PASSWORD]'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new_password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';</a:t>
            </a:r>
          </a:p>
        </p:txBody>
      </p:sp>
    </p:spTree>
    <p:extLst>
      <p:ext uri="{BB962C8B-B14F-4D97-AF65-F5344CB8AC3E}">
        <p14:creationId xmlns:p14="http://schemas.microsoft.com/office/powerpoint/2010/main" val="44089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9.1.4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修改密码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9282" y="2464610"/>
            <a:ext cx="1014319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语句修改密码</a:t>
            </a:r>
          </a:p>
          <a:p>
            <a:pPr lvl="3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  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mysql.user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SET Password=PASSWORD('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new_password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')</a:t>
            </a:r>
          </a:p>
          <a:p>
            <a:pPr lvl="3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User='username' AND  Host='hostname';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语句修改</a:t>
            </a:r>
          </a:p>
          <a:p>
            <a:pPr lvl="2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  PASSWORD FOR  'username'@'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'=PASSWORD('</a:t>
            </a:r>
            <a:r>
              <a:rPr lang="en-US" altLang="zh-CN" sz="2000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new_password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');</a:t>
            </a:r>
          </a:p>
        </p:txBody>
      </p:sp>
    </p:spTree>
    <p:extLst>
      <p:ext uri="{BB962C8B-B14F-4D97-AF65-F5344CB8AC3E}">
        <p14:creationId xmlns:p14="http://schemas.microsoft.com/office/powerpoint/2010/main" val="359785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9.1.4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修改密码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0740" y="2045510"/>
            <a:ext cx="10143194" cy="3685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为用户“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operator2”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设置密码“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12345678”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的方法有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方法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一：使用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GRANT USAGE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语句修改</a:t>
            </a:r>
          </a:p>
          <a:p>
            <a:pPr lvl="2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GRANT USAGE ON *.* TO 'operator2'@'localhost' IDENTIFIED BY  '12345678';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方法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二：使用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语句修改密码</a:t>
            </a: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mysql.user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SET Password=PASSWORD('12345678')</a:t>
            </a:r>
          </a:p>
          <a:p>
            <a:pPr lvl="4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User='operator2'  AND Host='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方法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三：使用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语句修改</a:t>
            </a:r>
          </a:p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 password FOR operator2@localhost=password('12345678');</a:t>
            </a:r>
          </a:p>
        </p:txBody>
      </p:sp>
    </p:spTree>
    <p:extLst>
      <p:ext uri="{BB962C8B-B14F-4D97-AF65-F5344CB8AC3E}">
        <p14:creationId xmlns:p14="http://schemas.microsoft.com/office/powerpoint/2010/main" val="40727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199605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9.</a:t>
            </a:r>
            <a:r>
              <a:rPr kumimoji="1" lang="en-US" altLang="zh-CN" sz="11500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2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82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管理权限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11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91" y="121423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授予权限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90" y="123343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1908336"/>
            <a:ext cx="102968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授予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jxgl.departments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表（系部表）的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SELECT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权限，以及插入记录的权限。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29382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29574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1586" y="3812312"/>
            <a:ext cx="10296883" cy="15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了解用户权限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权限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信息根据其作用范围，分别存储在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数据库中的不同数据表中。当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启动时会自动加载这些权限信息，并将这些权限信息读取到内存中。</a:t>
            </a:r>
          </a:p>
        </p:txBody>
      </p:sp>
    </p:spTree>
    <p:extLst>
      <p:ext uri="{BB962C8B-B14F-4D97-AF65-F5344CB8AC3E}">
        <p14:creationId xmlns:p14="http://schemas.microsoft.com/office/powerpoint/2010/main" val="330515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5167474" y="1732740"/>
            <a:ext cx="1748118" cy="721440"/>
          </a:xfrm>
          <a:prstGeom prst="downArrow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项目目标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635598" y="2645494"/>
            <a:ext cx="3223707" cy="3163636"/>
          </a:xfrm>
          <a:prstGeom prst="roundRect">
            <a:avLst>
              <a:gd name="adj" fmla="val 95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Rectangle 38"/>
          <p:cNvSpPr>
            <a:spLocks noChangeArrowheads="1"/>
          </p:cNvSpPr>
          <p:nvPr/>
        </p:nvSpPr>
        <p:spPr bwMode="auto">
          <a:xfrm>
            <a:off x="943473" y="2898566"/>
            <a:ext cx="263344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了解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用户与权限的作用。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掌握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CREATE USE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创建用户。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掌握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GRANT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授予用户权限。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④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掌握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数据库的备份与恢复方法。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4439162" y="2640887"/>
            <a:ext cx="3279450" cy="3168244"/>
          </a:xfrm>
          <a:prstGeom prst="roundRect">
            <a:avLst>
              <a:gd name="adj" fmla="val 95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3" name="Rectangle 39"/>
          <p:cNvSpPr>
            <a:spLocks noChangeArrowheads="1"/>
          </p:cNvSpPr>
          <p:nvPr/>
        </p:nvSpPr>
        <p:spPr bwMode="auto">
          <a:xfrm>
            <a:off x="4694174" y="3230183"/>
            <a:ext cx="27156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	能够备份和管理数据库。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	能够管理数据库用户。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86" name="直线箭头连接符 85"/>
          <p:cNvCxnSpPr/>
          <p:nvPr/>
        </p:nvCxnSpPr>
        <p:spPr>
          <a:xfrm flipV="1">
            <a:off x="4129567" y="1420638"/>
            <a:ext cx="0" cy="43884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34"/>
          <p:cNvSpPr/>
          <p:nvPr/>
        </p:nvSpPr>
        <p:spPr>
          <a:xfrm>
            <a:off x="8150551" y="2645493"/>
            <a:ext cx="3185320" cy="3163638"/>
          </a:xfrm>
          <a:prstGeom prst="roundRect">
            <a:avLst>
              <a:gd name="adj" fmla="val 95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8541263" y="3230183"/>
            <a:ext cx="2404643" cy="226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	提高安全意识和法治意识。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	具有强烈的社会责任感。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　	具有良好的职业道德和职业品格。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TextBox 13"/>
          <p:cNvSpPr>
            <a:spLocks noChangeArrowheads="1"/>
          </p:cNvSpPr>
          <p:nvPr/>
        </p:nvSpPr>
        <p:spPr bwMode="auto">
          <a:xfrm>
            <a:off x="5188440" y="1732740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能力目标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19" name="直线箭头连接符 85"/>
          <p:cNvCxnSpPr/>
          <p:nvPr/>
        </p:nvCxnSpPr>
        <p:spPr>
          <a:xfrm flipV="1">
            <a:off x="7912672" y="1420637"/>
            <a:ext cx="1" cy="438849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下箭头标注 20"/>
          <p:cNvSpPr/>
          <p:nvPr/>
        </p:nvSpPr>
        <p:spPr>
          <a:xfrm>
            <a:off x="8842258" y="1766467"/>
            <a:ext cx="1748118" cy="72144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标注 21"/>
          <p:cNvSpPr/>
          <p:nvPr/>
        </p:nvSpPr>
        <p:spPr>
          <a:xfrm>
            <a:off x="1372719" y="1732740"/>
            <a:ext cx="1748118" cy="72144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3"/>
          <p:cNvSpPr>
            <a:spLocks noChangeArrowheads="1"/>
          </p:cNvSpPr>
          <p:nvPr/>
        </p:nvSpPr>
        <p:spPr bwMode="auto">
          <a:xfrm>
            <a:off x="1378955" y="1766466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知识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4" name="TextBox 13"/>
          <p:cNvSpPr>
            <a:spLocks noChangeArrowheads="1"/>
          </p:cNvSpPr>
          <p:nvPr/>
        </p:nvSpPr>
        <p:spPr bwMode="auto">
          <a:xfrm>
            <a:off x="8869152" y="1760037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素养目标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0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授予权限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5158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5350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28517"/>
              </p:ext>
            </p:extLst>
          </p:nvPr>
        </p:nvGraphicFramePr>
        <p:xfrm>
          <a:off x="1778208" y="2490313"/>
          <a:ext cx="8648492" cy="3161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49019"/>
                <a:gridCol w="5199473"/>
              </a:tblGrid>
              <a:tr h="451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数据表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描述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user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保存用户被授予的全局权限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db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保存用户被授予的数据库权限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tables_priv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保存用户被授予的表权限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columns_priv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保存用户被授予的列权限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procs_priv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保存用户被授予的存储过程权限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proxies_priv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保存用户被授予的代理权限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68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授予权限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5158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5350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1588" y="2163539"/>
            <a:ext cx="1029688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根据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权限的操作内容可将权限大致分为数据权限、结构权限以及管理权限。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151485"/>
              </p:ext>
            </p:extLst>
          </p:nvPr>
        </p:nvGraphicFramePr>
        <p:xfrm>
          <a:off x="1948320" y="3180080"/>
          <a:ext cx="8503779" cy="2628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3345"/>
                <a:gridCol w="2061935"/>
                <a:gridCol w="3124441"/>
                <a:gridCol w="2654058"/>
              </a:tblGrid>
              <a:tr h="3197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分类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权限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权限级别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描述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</a:tr>
              <a:tr h="319758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数据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权限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SELECT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全局、数据库、表、列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SELECT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</a:tr>
              <a:tr h="3197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UPDATE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全局、数据库、表、列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UPDATE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</a:tr>
              <a:tr h="3197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DELETE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全局、数据库、表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DELETE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</a:tr>
              <a:tr h="3197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INSERT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全局、数据库、表、列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INSERT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</a:tr>
              <a:tr h="3900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SHOW DATABASES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全局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SHOW DATABASES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</a:tr>
              <a:tr h="3197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SHOW VIEW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全局、数据库、表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SHOW CREATE VIEW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</a:tr>
              <a:tr h="3197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PROCESS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全局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SHOW PROCESSLIST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6940" marR="269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407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授予权限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5158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5350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508096"/>
              </p:ext>
            </p:extLst>
          </p:nvPr>
        </p:nvGraphicFramePr>
        <p:xfrm>
          <a:off x="1160739" y="2734151"/>
          <a:ext cx="10325405" cy="2682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7961"/>
                <a:gridCol w="2895600"/>
                <a:gridCol w="2870200"/>
                <a:gridCol w="342164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分类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权限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权限级别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描述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结构权限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DROP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全局、数据库、表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允许删除数据库、表和视图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CREATE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全局、数据库、表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创建数据库、表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CREATE ROUTINE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全局、数据库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创建存储过程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CREATE TABLESPACE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全局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允许创建、修改或删除表空间和日志文件组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CREATETEMPORARY TABLES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全局、数据库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CREATE TEMPORARY TABLE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CREATE VIEW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全局、数据库、表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允许创建或修改视图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ALTER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全局、数据库、表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ALTER TABLE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ALTER ROUTINE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全局、数据库、存储过程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允许删除或修改存储过程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INDEX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全局、数据库、表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允许创建或删除索引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38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授予权限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5158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5350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548135"/>
              </p:ext>
            </p:extLst>
          </p:nvPr>
        </p:nvGraphicFramePr>
        <p:xfrm>
          <a:off x="932200" y="3143091"/>
          <a:ext cx="10327599" cy="201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5100"/>
                <a:gridCol w="2120900"/>
                <a:gridCol w="1943100"/>
                <a:gridCol w="4668499"/>
              </a:tblGrid>
              <a:tr h="50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分类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权限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权限级别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描述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管理权限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REPLICATION SLAVE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允许复制从服务器读取的主服务器二进制日志事件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SHUTDOWN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允许使用</a:t>
                      </a:r>
                      <a:r>
                        <a:rPr lang="en-US" sz="1600" kern="100">
                          <a:effectLst/>
                        </a:rPr>
                        <a:t>mysqladmin shutdown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LOCK TABLES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全局、数据库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允许在有</a:t>
                      </a:r>
                      <a:r>
                        <a:rPr lang="en-US" sz="1600" kern="100" dirty="0">
                          <a:effectLst/>
                        </a:rPr>
                        <a:t>SELECT</a:t>
                      </a:r>
                      <a:r>
                        <a:rPr lang="zh-CN" sz="1600" kern="100" dirty="0">
                          <a:effectLst/>
                        </a:rPr>
                        <a:t>表权限上使用</a:t>
                      </a:r>
                      <a:r>
                        <a:rPr lang="en-US" sz="1600" kern="100" dirty="0">
                          <a:effectLst/>
                        </a:rPr>
                        <a:t>LOCK TABLES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38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授予权限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5158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5350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1586" y="2150959"/>
            <a:ext cx="10296883" cy="437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授予权限</a:t>
            </a:r>
          </a:p>
          <a:p>
            <a:pPr marL="857250" lvl="2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GRANT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权限类型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字段列表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][,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权限类型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字段列表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]] ...</a:t>
            </a:r>
          </a:p>
          <a:p>
            <a:pPr marL="857250" lvl="2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 [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目标类型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权限级别</a:t>
            </a:r>
          </a:p>
          <a:p>
            <a:pPr marL="857250" lvl="2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用户身份验证选项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[,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用户身份验证选项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]] ...</a:t>
            </a:r>
          </a:p>
          <a:p>
            <a:pPr marL="857250" lvl="2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[REQUIRE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连接方式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</a:p>
          <a:p>
            <a:pPr marL="857250" lvl="2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[WITH {GRANT OPTION | 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资源控制选项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}]</a:t>
            </a:r>
          </a:p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说明：</a:t>
            </a:r>
          </a:p>
          <a:p>
            <a:pPr lvl="1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类型：指的就是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SELECT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DROP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CREATE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等权限。</a:t>
            </a:r>
          </a:p>
          <a:p>
            <a:pPr lvl="1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字段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列表：用于设置列权限。</a:t>
            </a:r>
          </a:p>
          <a:p>
            <a:pPr lvl="1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目标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类型：默认为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TABLE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，表示将全局、数据库、表或列中的某些权限授予给指定的用户。其他值为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FUNCTION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（函数）或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PROCEDURE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（存储过程）。</a:t>
            </a:r>
          </a:p>
          <a:p>
            <a:pPr lvl="1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级别：用于定义全局权限、数据库权限和表权限。</a:t>
            </a:r>
          </a:p>
          <a:p>
            <a:pPr lvl="1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GRANT OPTION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：表示当前账户可以为其他账户进行授权。</a:t>
            </a:r>
          </a:p>
          <a:p>
            <a:pPr lvl="1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其余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各参数均与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CREATE USER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中的用户选项相同，这里不再赘述。</a:t>
            </a:r>
          </a:p>
        </p:txBody>
      </p:sp>
    </p:spTree>
    <p:extLst>
      <p:ext uri="{BB962C8B-B14F-4D97-AF65-F5344CB8AC3E}">
        <p14:creationId xmlns:p14="http://schemas.microsoft.com/office/powerpoint/2010/main" val="285116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授予权限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5158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5350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1586" y="2012529"/>
            <a:ext cx="1029688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授予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jxgl.departments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表（系部表）的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SELECT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权限，以及插入记录的权限，执行如下语句：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GRANT SELECT,INSERT  ON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jxgl.departments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TO 'operator2'@'localhost</a:t>
            </a:r>
            <a:r>
              <a:rPr lang="en-US" altLang="zh-CN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';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连接用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用户连接数据库，输入密码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12345678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。分别查询系部表（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departments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）和班级表（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class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），查看是否成功。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4262120" y="4293870"/>
            <a:ext cx="3548380" cy="234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18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91" y="121423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查看权限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90" y="123343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1908336"/>
            <a:ext cx="10296883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root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用户的授权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情况。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25445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25637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1587" y="3113812"/>
            <a:ext cx="10296883" cy="961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root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用户语句：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GRANTS FOR 'root'@'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localhost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';</a:t>
            </a: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3149603" y="4075614"/>
            <a:ext cx="6173479" cy="246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4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查看权限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58302" y="1894612"/>
            <a:ext cx="10296883" cy="961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operator2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用户的授权情况，结果如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示。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GRANTS FOR 'operator2'@'localhost'; </a:t>
            </a: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2430143" y="3030537"/>
            <a:ext cx="7488555" cy="1414463"/>
          </a:xfrm>
          <a:prstGeom prst="rect">
            <a:avLst/>
          </a:prstGeom>
        </p:spPr>
      </p:pic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099097" y="4242591"/>
            <a:ext cx="10615291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说明：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	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ALL PRIVILEGES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表示除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GRANT OPTION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（授权权限）和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PROXY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（代理权限）外的所有权限。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	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USAGE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表示没有任何权限。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	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后的*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.*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表示全局级别的权限，即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服务器下的所有数据库下的所有表，‘’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@‘’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表示任何主机中的匿名用户。</a:t>
            </a:r>
          </a:p>
        </p:txBody>
      </p:sp>
    </p:spTree>
    <p:extLst>
      <p:ext uri="{BB962C8B-B14F-4D97-AF65-F5344CB8AC3E}">
        <p14:creationId xmlns:p14="http://schemas.microsoft.com/office/powerpoint/2010/main" val="177271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91" y="121423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回收权限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90" y="123343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333708" y="2182832"/>
            <a:ext cx="102968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回收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对系部表（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departments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）的插入权限。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34081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34273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333708" y="4444798"/>
            <a:ext cx="94437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中，为了保证数据库的安全性，需要将用户不必要的权限回收。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用于回收指定用户的权限的语句为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REVOKE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07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回收权限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3126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318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333708" y="2349298"/>
            <a:ext cx="9443761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回收指定用户的指定权限</a:t>
            </a:r>
          </a:p>
          <a:p>
            <a:pPr marL="857250" lvl="2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REVOKE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权限类型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[(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字段列表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)] [,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权限类型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[(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字段列表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)]] …</a:t>
            </a:r>
          </a:p>
          <a:p>
            <a:pPr marL="857250" lvl="2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 [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目标类型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权限级别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FROM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[,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…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回收所有权限以及可为其他用户授权的权限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REVOKE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ALL [PRIVILEGES], GRANT OPTION FROM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[,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…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回收用户的代理权限</a:t>
            </a:r>
          </a:p>
          <a:p>
            <a:pPr marL="857250" lvl="2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REVOKE PROXY ON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FROM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 [,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账户名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2] …</a:t>
            </a:r>
          </a:p>
        </p:txBody>
      </p:sp>
    </p:spTree>
    <p:extLst>
      <p:ext uri="{BB962C8B-B14F-4D97-AF65-F5344CB8AC3E}">
        <p14:creationId xmlns:p14="http://schemas.microsoft.com/office/powerpoint/2010/main" val="56967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6"/>
          <p:cNvSpPr/>
          <p:nvPr/>
        </p:nvSpPr>
        <p:spPr>
          <a:xfrm>
            <a:off x="2452254" y="-408452"/>
            <a:ext cx="9825221" cy="6871855"/>
          </a:xfrm>
          <a:custGeom>
            <a:avLst/>
            <a:gdLst>
              <a:gd name="connsiteX0" fmla="*/ 0 w 6456218"/>
              <a:gd name="connsiteY0" fmla="*/ 0 h 6858000"/>
              <a:gd name="connsiteX1" fmla="*/ 6456218 w 6456218"/>
              <a:gd name="connsiteY1" fmla="*/ 0 h 6858000"/>
              <a:gd name="connsiteX2" fmla="*/ 6456218 w 6456218"/>
              <a:gd name="connsiteY2" fmla="*/ 6858000 h 6858000"/>
              <a:gd name="connsiteX3" fmla="*/ 0 w 6456218"/>
              <a:gd name="connsiteY3" fmla="*/ 6858000 h 6858000"/>
              <a:gd name="connsiteX4" fmla="*/ 0 w 6456218"/>
              <a:gd name="connsiteY4" fmla="*/ 0 h 6858000"/>
              <a:gd name="connsiteX0" fmla="*/ 2563091 w 9019309"/>
              <a:gd name="connsiteY0" fmla="*/ 0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2563091 w 9019309"/>
              <a:gd name="connsiteY4" fmla="*/ 0 h 6858000"/>
              <a:gd name="connsiteX0" fmla="*/ 3422073 w 9019309"/>
              <a:gd name="connsiteY0" fmla="*/ 4156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22073 w 9019309"/>
              <a:gd name="connsiteY4" fmla="*/ 41564 h 6858000"/>
              <a:gd name="connsiteX0" fmla="*/ 3435928 w 9019309"/>
              <a:gd name="connsiteY0" fmla="*/ 1385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35928 w 9019309"/>
              <a:gd name="connsiteY4" fmla="*/ 13854 h 6858000"/>
              <a:gd name="connsiteX0" fmla="*/ 3435928 w 9019309"/>
              <a:gd name="connsiteY0" fmla="*/ 0 h 6871855"/>
              <a:gd name="connsiteX1" fmla="*/ 9019309 w 9019309"/>
              <a:gd name="connsiteY1" fmla="*/ 13855 h 6871855"/>
              <a:gd name="connsiteX2" fmla="*/ 9019309 w 9019309"/>
              <a:gd name="connsiteY2" fmla="*/ 6871855 h 6871855"/>
              <a:gd name="connsiteX3" fmla="*/ 0 w 9019309"/>
              <a:gd name="connsiteY3" fmla="*/ 6871855 h 6871855"/>
              <a:gd name="connsiteX4" fmla="*/ 3435928 w 9019309"/>
              <a:gd name="connsiteY4" fmla="*/ 0 h 6871855"/>
              <a:gd name="connsiteX0" fmla="*/ 3435928 w 9825221"/>
              <a:gd name="connsiteY0" fmla="*/ 0 h 6871855"/>
              <a:gd name="connsiteX1" fmla="*/ 9825221 w 9825221"/>
              <a:gd name="connsiteY1" fmla="*/ 44851 h 6871855"/>
              <a:gd name="connsiteX2" fmla="*/ 9019309 w 9825221"/>
              <a:gd name="connsiteY2" fmla="*/ 6871855 h 6871855"/>
              <a:gd name="connsiteX3" fmla="*/ 0 w 9825221"/>
              <a:gd name="connsiteY3" fmla="*/ 6871855 h 6871855"/>
              <a:gd name="connsiteX4" fmla="*/ 3435928 w 9825221"/>
              <a:gd name="connsiteY4" fmla="*/ 0 h 6871855"/>
              <a:gd name="connsiteX0" fmla="*/ 3435928 w 9825221"/>
              <a:gd name="connsiteY0" fmla="*/ 0 h 6871855"/>
              <a:gd name="connsiteX1" fmla="*/ 9825221 w 9825221"/>
              <a:gd name="connsiteY1" fmla="*/ 44851 h 6871855"/>
              <a:gd name="connsiteX2" fmla="*/ 9747729 w 9825221"/>
              <a:gd name="connsiteY2" fmla="*/ 6871855 h 6871855"/>
              <a:gd name="connsiteX3" fmla="*/ 0 w 9825221"/>
              <a:gd name="connsiteY3" fmla="*/ 6871855 h 6871855"/>
              <a:gd name="connsiteX4" fmla="*/ 3435928 w 9825221"/>
              <a:gd name="connsiteY4" fmla="*/ 0 h 687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5221" h="6871855">
                <a:moveTo>
                  <a:pt x="3435928" y="0"/>
                </a:moveTo>
                <a:lnTo>
                  <a:pt x="9825221" y="44851"/>
                </a:lnTo>
                <a:lnTo>
                  <a:pt x="9747729" y="6871855"/>
                </a:lnTo>
                <a:lnTo>
                  <a:pt x="0" y="6871855"/>
                </a:lnTo>
                <a:lnTo>
                  <a:pt x="3435928" y="0"/>
                </a:lnTo>
                <a:close/>
              </a:path>
            </a:pathLst>
          </a:custGeom>
          <a:solidFill>
            <a:schemeClr val="accent3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14108" y="179824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>
                <a:solidFill>
                  <a:schemeClr val="accent3"/>
                </a:solidFill>
                <a:latin typeface="Microsoft YaHei" charset="-122"/>
                <a:ea typeface="Microsoft YaHei" charset="-122"/>
                <a:cs typeface="Microsoft YaHei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5514" y="2556376"/>
            <a:ext cx="26725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>
                <a:solidFill>
                  <a:schemeClr val="accent2"/>
                </a:solidFill>
                <a:latin typeface="Impact" charset="0"/>
                <a:ea typeface="Impact" charset="0"/>
                <a:cs typeface="Impact" charset="0"/>
              </a:rPr>
              <a:t>CONTENTS</a:t>
            </a:r>
            <a:endParaRPr kumimoji="1" lang="zh-CN" altLang="en-US" sz="4800" b="1" dirty="0">
              <a:solidFill>
                <a:schemeClr val="accent2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0882" y="13854"/>
            <a:ext cx="9716733" cy="6888997"/>
          </a:xfrm>
          <a:custGeom>
            <a:avLst/>
            <a:gdLst>
              <a:gd name="connsiteX0" fmla="*/ 0 w 6456218"/>
              <a:gd name="connsiteY0" fmla="*/ 0 h 6858000"/>
              <a:gd name="connsiteX1" fmla="*/ 6456218 w 6456218"/>
              <a:gd name="connsiteY1" fmla="*/ 0 h 6858000"/>
              <a:gd name="connsiteX2" fmla="*/ 6456218 w 6456218"/>
              <a:gd name="connsiteY2" fmla="*/ 6858000 h 6858000"/>
              <a:gd name="connsiteX3" fmla="*/ 0 w 6456218"/>
              <a:gd name="connsiteY3" fmla="*/ 6858000 h 6858000"/>
              <a:gd name="connsiteX4" fmla="*/ 0 w 6456218"/>
              <a:gd name="connsiteY4" fmla="*/ 0 h 6858000"/>
              <a:gd name="connsiteX0" fmla="*/ 2563091 w 9019309"/>
              <a:gd name="connsiteY0" fmla="*/ 0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2563091 w 9019309"/>
              <a:gd name="connsiteY4" fmla="*/ 0 h 6858000"/>
              <a:gd name="connsiteX0" fmla="*/ 3422073 w 9019309"/>
              <a:gd name="connsiteY0" fmla="*/ 4156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22073 w 9019309"/>
              <a:gd name="connsiteY4" fmla="*/ 41564 h 6858000"/>
              <a:gd name="connsiteX0" fmla="*/ 3435928 w 9019309"/>
              <a:gd name="connsiteY0" fmla="*/ 1385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35928 w 9019309"/>
              <a:gd name="connsiteY4" fmla="*/ 13854 h 6858000"/>
              <a:gd name="connsiteX0" fmla="*/ 3435928 w 9019309"/>
              <a:gd name="connsiteY0" fmla="*/ 0 h 6871855"/>
              <a:gd name="connsiteX1" fmla="*/ 9019309 w 9019309"/>
              <a:gd name="connsiteY1" fmla="*/ 13855 h 6871855"/>
              <a:gd name="connsiteX2" fmla="*/ 9019309 w 9019309"/>
              <a:gd name="connsiteY2" fmla="*/ 6871855 h 6871855"/>
              <a:gd name="connsiteX3" fmla="*/ 0 w 9019309"/>
              <a:gd name="connsiteY3" fmla="*/ 6871855 h 6871855"/>
              <a:gd name="connsiteX4" fmla="*/ 3435928 w 9019309"/>
              <a:gd name="connsiteY4" fmla="*/ 0 h 6871855"/>
              <a:gd name="connsiteX0" fmla="*/ 3435928 w 9716733"/>
              <a:gd name="connsiteY0" fmla="*/ 17142 h 6888997"/>
              <a:gd name="connsiteX1" fmla="*/ 9716733 w 9716733"/>
              <a:gd name="connsiteY1" fmla="*/ 0 h 6888997"/>
              <a:gd name="connsiteX2" fmla="*/ 9019309 w 9716733"/>
              <a:gd name="connsiteY2" fmla="*/ 6888997 h 6888997"/>
              <a:gd name="connsiteX3" fmla="*/ 0 w 9716733"/>
              <a:gd name="connsiteY3" fmla="*/ 6888997 h 6888997"/>
              <a:gd name="connsiteX4" fmla="*/ 3435928 w 9716733"/>
              <a:gd name="connsiteY4" fmla="*/ 17142 h 6888997"/>
              <a:gd name="connsiteX0" fmla="*/ 3435928 w 9716733"/>
              <a:gd name="connsiteY0" fmla="*/ 17142 h 6888997"/>
              <a:gd name="connsiteX1" fmla="*/ 9716733 w 9716733"/>
              <a:gd name="connsiteY1" fmla="*/ 0 h 6888997"/>
              <a:gd name="connsiteX2" fmla="*/ 9654739 w 9716733"/>
              <a:gd name="connsiteY2" fmla="*/ 6888997 h 6888997"/>
              <a:gd name="connsiteX3" fmla="*/ 0 w 9716733"/>
              <a:gd name="connsiteY3" fmla="*/ 6888997 h 6888997"/>
              <a:gd name="connsiteX4" fmla="*/ 3435928 w 9716733"/>
              <a:gd name="connsiteY4" fmla="*/ 17142 h 688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6733" h="6888997">
                <a:moveTo>
                  <a:pt x="3435928" y="17142"/>
                </a:moveTo>
                <a:lnTo>
                  <a:pt x="9716733" y="0"/>
                </a:lnTo>
                <a:lnTo>
                  <a:pt x="9654739" y="6888997"/>
                </a:lnTo>
                <a:lnTo>
                  <a:pt x="0" y="6888997"/>
                </a:lnTo>
                <a:lnTo>
                  <a:pt x="3435928" y="17142"/>
                </a:lnTo>
                <a:close/>
              </a:path>
            </a:pathLst>
          </a:custGeom>
          <a:ln>
            <a:noFill/>
          </a:ln>
          <a:effectLst>
            <a:outerShdw blurRad="50800" dist="762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29" name="组 28"/>
          <p:cNvGrpSpPr/>
          <p:nvPr/>
        </p:nvGrpSpPr>
        <p:grpSpPr>
          <a:xfrm>
            <a:off x="4808550" y="445141"/>
            <a:ext cx="1862418" cy="978270"/>
            <a:chOff x="4621200" y="1036512"/>
            <a:chExt cx="1862418" cy="978270"/>
          </a:xfrm>
        </p:grpSpPr>
        <p:grpSp>
          <p:nvGrpSpPr>
            <p:cNvPr id="11" name="组 10"/>
            <p:cNvGrpSpPr/>
            <p:nvPr/>
          </p:nvGrpSpPr>
          <p:grpSpPr>
            <a:xfrm>
              <a:off x="4621200" y="1036512"/>
              <a:ext cx="1862418" cy="978270"/>
              <a:chOff x="4745186" y="1191494"/>
              <a:chExt cx="1537855" cy="748144"/>
            </a:xfrm>
          </p:grpSpPr>
          <p:sp>
            <p:nvSpPr>
              <p:cNvPr id="9" name="平行四边形 8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010305" y="1190815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9.1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23003" y="5994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管理用户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4231679" y="1644185"/>
            <a:ext cx="1862418" cy="978270"/>
            <a:chOff x="4032602" y="2286000"/>
            <a:chExt cx="1862418" cy="978270"/>
          </a:xfrm>
        </p:grpSpPr>
        <p:grpSp>
          <p:nvGrpSpPr>
            <p:cNvPr id="14" name="组 13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15" name="平行四边形 14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421707" y="2440303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9.2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3633341" y="2782572"/>
            <a:ext cx="1862418" cy="978270"/>
            <a:chOff x="4032602" y="2286000"/>
            <a:chExt cx="1862418" cy="978270"/>
          </a:xfrm>
        </p:grpSpPr>
        <p:grpSp>
          <p:nvGrpSpPr>
            <p:cNvPr id="20" name="组 19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421707" y="2440303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9.3</a:t>
              </a:r>
              <a:endParaRPr kumimoji="1" lang="en-US" altLang="zh-CN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2388932" y="5229098"/>
            <a:ext cx="1862418" cy="978270"/>
            <a:chOff x="4032602" y="2286000"/>
            <a:chExt cx="1862418" cy="978270"/>
          </a:xfrm>
        </p:grpSpPr>
        <p:grpSp>
          <p:nvGrpSpPr>
            <p:cNvPr id="25" name="组 24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421707" y="24403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拓展</a:t>
              </a:r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训练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268228" y="1711509"/>
            <a:ext cx="4385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管理权限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92525" y="2680808"/>
            <a:ext cx="4021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备份和恢复教学管理系统数据库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87977" y="5139165"/>
            <a:ext cx="4006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维护乡村振兴助农电商平台数据库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5" name="平行四边形 54"/>
          <p:cNvSpPr/>
          <p:nvPr/>
        </p:nvSpPr>
        <p:spPr>
          <a:xfrm>
            <a:off x="10877569" y="535490"/>
            <a:ext cx="1904876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平行四边形 57"/>
          <p:cNvSpPr/>
          <p:nvPr/>
        </p:nvSpPr>
        <p:spPr>
          <a:xfrm>
            <a:off x="10382268" y="1675180"/>
            <a:ext cx="2383500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平行四边形 41"/>
          <p:cNvSpPr/>
          <p:nvPr/>
        </p:nvSpPr>
        <p:spPr>
          <a:xfrm>
            <a:off x="9859373" y="2892226"/>
            <a:ext cx="3003203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平行四边形 55"/>
          <p:cNvSpPr/>
          <p:nvPr/>
        </p:nvSpPr>
        <p:spPr>
          <a:xfrm>
            <a:off x="8661995" y="5351277"/>
            <a:ext cx="4106000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34" name="组 18"/>
          <p:cNvGrpSpPr/>
          <p:nvPr/>
        </p:nvGrpSpPr>
        <p:grpSpPr>
          <a:xfrm>
            <a:off x="2958127" y="4081401"/>
            <a:ext cx="1862418" cy="978270"/>
            <a:chOff x="4032602" y="2286000"/>
            <a:chExt cx="1862418" cy="978270"/>
          </a:xfrm>
        </p:grpSpPr>
        <p:grpSp>
          <p:nvGrpSpPr>
            <p:cNvPr id="35" name="组 19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38" name="平行四边形 37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7" name="文本框 20"/>
            <p:cNvSpPr txBox="1"/>
            <p:nvPr/>
          </p:nvSpPr>
          <p:spPr>
            <a:xfrm>
              <a:off x="4421707" y="24403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拓展阅读</a:t>
              </a:r>
              <a:endParaRPr kumimoji="1" lang="en-US" altLang="zh-CN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40" name="文本框 32"/>
          <p:cNvSpPr txBox="1"/>
          <p:nvPr/>
        </p:nvSpPr>
        <p:spPr>
          <a:xfrm>
            <a:off x="5040210" y="3984096"/>
            <a:ext cx="426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维护国家安全、加强个人信息保护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9282953" y="4112396"/>
            <a:ext cx="3637442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51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回收权限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58302" y="1894612"/>
            <a:ext cx="10296883" cy="186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针对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任务要求，回收用户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对系部表的插入权限语句如下：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REVOKE INSERT  ON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jxgl.departments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FROM 'operator2'@'localhost';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执行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完毕以后，查看用户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operator2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权限，结果如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SHOW GRANTS FOR 'operator2'@'localhost'; </a:t>
            </a:r>
            <a:endParaRPr lang="zh-CN" altLang="en-US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828164" y="4069397"/>
            <a:ext cx="8268335" cy="2433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1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20377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9.</a:t>
            </a:r>
            <a:r>
              <a:rPr kumimoji="1" lang="en-US" altLang="zh-CN" sz="11500" dirty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3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备份和恢复教学管理系统数据库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186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58301" y="2237512"/>
            <a:ext cx="1029688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(1)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备份教学管理系统数据库，具体要求如下：</a:t>
            </a:r>
          </a:p>
          <a:p>
            <a:pPr marL="457200" lvl="1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 备份指定的数据库，或者此数据库中某些表。</a:t>
            </a:r>
          </a:p>
          <a:p>
            <a:pPr marL="457200" lvl="1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 备份指定的一个或多个数据库。</a:t>
            </a:r>
          </a:p>
          <a:p>
            <a:pPr marL="457200" lvl="1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 备份所有数据库。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(2)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备份教学管理系统数据库</a:t>
            </a:r>
          </a:p>
        </p:txBody>
      </p:sp>
    </p:spTree>
    <p:extLst>
      <p:ext uri="{BB962C8B-B14F-4D97-AF65-F5344CB8AC3E}">
        <p14:creationId xmlns:p14="http://schemas.microsoft.com/office/powerpoint/2010/main" val="70294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58301" y="2110512"/>
            <a:ext cx="10296883" cy="436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</a:t>
            </a: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恢复策略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对于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一个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DBA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来说，定制合理的备份策略无疑是很重要的，以下是我们在进行备份或恢复操作时需要考虑的一些因素。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）确定要备份的表的存储引擎是事务型还是非事务性，两种不同的存储引擎备份方式在处理数据一致性方面是不太一样的。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确定使用全备份还是增量备份。全备份的优点是备份保持最新备份，恢复的时候可以花费更少的时间；缺点是如果数据量大，将会花费很多的时间，并对系统造成较长时间的压力。增量备份则恰恰相反，只需要备份每天的增量日志，备份时间少，对负载压力也小；缺点就是恢复的时候需要全备份加上次备份到故障前的所有日志，恢复时间会长些。</a:t>
            </a:r>
          </a:p>
        </p:txBody>
      </p:sp>
    </p:spTree>
    <p:extLst>
      <p:ext uri="{BB962C8B-B14F-4D97-AF65-F5344CB8AC3E}">
        <p14:creationId xmlns:p14="http://schemas.microsoft.com/office/powerpoint/2010/main" val="231213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58301" y="2237512"/>
            <a:ext cx="10296883" cy="3385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）可以考虑采取复制的方法来做异地备份，但是，复制不能代替备份，它对数据库的误操作也无能为力。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）要定期做备份，备份的周期要充分考虑系统可以承受的恢复时间。备份要在系统负载较小的时候进行。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）确保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打开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log-bin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选项，有了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BINLOG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才可以在必要的时候做完整恢复，或基于时间点的恢复，或基于位置的恢复。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）要经常做备份恢复测试，确保备份是有效的，并且是可以恢复的。</a:t>
            </a:r>
          </a:p>
        </p:txBody>
      </p:sp>
    </p:spTree>
    <p:extLst>
      <p:ext uri="{BB962C8B-B14F-4D97-AF65-F5344CB8AC3E}">
        <p14:creationId xmlns:p14="http://schemas.microsoft.com/office/powerpoint/2010/main" val="319828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58301" y="2237512"/>
            <a:ext cx="10296883" cy="197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逻辑备份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里面，逻辑备份的最大优点是对于各种存储引擎，都可以用同样的方法来备份；而物理备份则不同，不同的存储引擎有着不同的备份方法。因此，对于不同存储引擎混合的数据库，用逻辑备份会更简单一些。下面将详细介绍逻辑备份以及相应的恢复方法。</a:t>
            </a:r>
          </a:p>
        </p:txBody>
      </p:sp>
    </p:spTree>
    <p:extLst>
      <p:ext uri="{BB962C8B-B14F-4D97-AF65-F5344CB8AC3E}">
        <p14:creationId xmlns:p14="http://schemas.microsoft.com/office/powerpoint/2010/main" val="11746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1881912"/>
            <a:ext cx="10296883" cy="453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）使用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命令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中，有以下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种方法来调用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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(1)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备份指定的数据库，或者此数据库中某些表。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语法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</a:p>
          <a:p>
            <a:pPr marL="0" indent="0" algn="ctr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[ -h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主机名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-P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端口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-u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用户名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-p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密码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db_name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[tables]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说明：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db_name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是要备份的数据库名，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tables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表示数据库中的表名。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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(2)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备份指定的一个或多个数据库。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语法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</a:p>
          <a:p>
            <a:pPr marL="0" indent="0" algn="ctr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 -h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主机名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-P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端口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-u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用户名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-p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密码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--database DB1 [DB2 DB3...]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--database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后面至少指定一个数据库名，如果多个数据库用空格隔开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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(3)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备份所有数据库。</a:t>
            </a:r>
          </a:p>
          <a:p>
            <a:pPr marL="0" indent="0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语法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</a:p>
          <a:p>
            <a:pPr marL="0" indent="0" algn="ctr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 -h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主机名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-P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端口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-u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用户名 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-p</a:t>
            </a:r>
            <a:r>
              <a:rPr lang="zh-CN" altLang="en-US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密码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 --all--</a:t>
            </a:r>
            <a:r>
              <a:rPr lang="en-US" altLang="zh-CN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databases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3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2021612"/>
            <a:ext cx="10296883" cy="398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2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mysqlhotcopy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工具快速备份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如果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备份时不能停止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服务器，可以采用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mysqlhotcopy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工具。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mysqlhotcopy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工具的备份方式比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命令快。下面为读者介绍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mysqlhotcopy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工具的工作原理和使用方法。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mysqlhotcopy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工具是一个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Perl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脚本，主要在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Linux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操作系统下使用。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mysqlhotcopy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工具使用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LOCK TABLES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FLUSH TABLES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cp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来进行快速备份。其工作原理是：先将需要备份的数据库加上一个读操作锁，然后用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FLUSH TABLES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将内存中的数据写回到硬盘上的数据库中，最后把需要备份的数据库文件复制到目标目录。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mysqlhotcopy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的命令如下：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root@localhost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~]#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mysqlhotcopy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[option] dbname1 dbname2 … 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backupDir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7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2021612"/>
            <a:ext cx="10296883" cy="14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</a:t>
            </a:r>
            <a:r>
              <a:rPr lang="en-US" altLang="zh-CN" sz="2000" b="1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借助工具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可以备份数据库。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选择要备份的数据库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点击工具栏“备份”，然后点击下方“新建备份”，如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4114800" y="3733800"/>
            <a:ext cx="5117549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8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2021612"/>
            <a:ext cx="10296883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如图所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示，在打开的“新建备份”窗体，可以直接选择“备份”按钮，此时会备份出一个默认名称的数据库备份文件。</a:t>
            </a: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3780874" y="2818446"/>
            <a:ext cx="4272280" cy="332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3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项目情境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项目情境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40" y="2286000"/>
            <a:ext cx="10296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目前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，教学管理数据库拥有一个超级用户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，前期的开发工作是用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超级用户登录完成的。为了更好的维护教学管理系统数据库，控制数据库操作人员的访问与操作范围。需要为教学管理系统创建用户并授予相应的权限。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30516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2021612"/>
            <a:ext cx="10296883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“对象选择”选项卡中，还可以设置要备份的对象类型。在这里我们使用默认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设置。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3898666" y="2668904"/>
            <a:ext cx="4216634" cy="361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74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1869212"/>
            <a:ext cx="10296883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如果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想指定备份文件的名称，可以点击“高级”选项卡，如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示，然后勾选“使用指定文件名”选项，并在下方文本框输入备份文件的名称。</a:t>
            </a: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3953510" y="2834320"/>
            <a:ext cx="4479290" cy="354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2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2021612"/>
            <a:ext cx="10296883" cy="4516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(1)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备份教学管理系统数据库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按下快捷组合键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win+r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，输入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cmd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，运行。进入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所在的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bin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目录下，如：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cd 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C:\Program Files\MySQL\MySQL Server 8.0.29\bin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uroot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proot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&gt;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jxgl.sql</a:t>
            </a:r>
            <a:endParaRPr lang="en-US" altLang="zh-CN" sz="20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下的表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score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uroot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proot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score &gt;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score.sql</a:t>
            </a:r>
            <a:endParaRPr lang="en-US" altLang="zh-CN" sz="20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下的表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class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students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uroot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proot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class  students &gt;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class_stu.sql</a:t>
            </a:r>
            <a:endParaRPr lang="en-US" altLang="zh-CN" sz="20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092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1856512"/>
            <a:ext cx="10296883" cy="20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(2)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备份教学关系系统数据库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选择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点击工具栏中的“备份”，然后点击下方“新建备份”。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打开“新建备份”窗口，直接点击“高级”选项卡，勾选“使用指定文件名”选项，并在下方文本框输入“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4239344" y="3614875"/>
            <a:ext cx="3698156" cy="296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21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39" y="2021612"/>
            <a:ext cx="102968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点击“备份”按钮。待进度条执行完毕后点击“关闭”按钮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3625360" y="2610484"/>
            <a:ext cx="4515339" cy="384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5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恢复数据库</a:t>
            </a: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95596" y="1856512"/>
            <a:ext cx="102968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数据库管理员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将教学管理系统数据库的系部表备份，然后向系部表添加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条记录。中午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点数据库发生故障，完全恢复数据库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</a:p>
        </p:txBody>
      </p:sp>
      <p:sp>
        <p:nvSpPr>
          <p:cNvPr id="14" name="五边形 13"/>
          <p:cNvSpPr/>
          <p:nvPr/>
        </p:nvSpPr>
        <p:spPr>
          <a:xfrm>
            <a:off x="1271588" y="29382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TextBox 13"/>
          <p:cNvSpPr>
            <a:spLocks noChangeArrowheads="1"/>
          </p:cNvSpPr>
          <p:nvPr/>
        </p:nvSpPr>
        <p:spPr bwMode="auto">
          <a:xfrm>
            <a:off x="1271587" y="29574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78166" y="3581400"/>
            <a:ext cx="10505833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的非法操作和计算机的故障都会破坏数据库文件。当数据库遭到这些意外时，可以通过备份文件将数据库还原到备份时的状态。这样可以将损失降低到最小。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通常使用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mysqldump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命令将数据库中的数据备份成一个文本文件。通常这个文件的后缀名是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。需要还原时，可以使用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命令来还原备份的数据。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备份文件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中通常包含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语句。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命令可以执行备份文件中的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语句。通过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语句来创建数据库和表。通过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语句来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59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恢复数据库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58301" y="2237512"/>
            <a:ext cx="1029688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完全恢复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的恢复也很简单，将备份作为输入执行即可，具体语法如下：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–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uroot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–p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dbname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&lt;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bakfile</a:t>
            </a:r>
            <a:endParaRPr lang="en-US" altLang="zh-CN" sz="20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注意，将备份恢复后数据并不完整，还需要将备份后执行的日志进行重做，语法如下：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mysqlbinlog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binlog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-file |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-u root –p***</a:t>
            </a:r>
          </a:p>
        </p:txBody>
      </p:sp>
    </p:spTree>
    <p:extLst>
      <p:ext uri="{BB962C8B-B14F-4D97-AF65-F5344CB8AC3E}">
        <p14:creationId xmlns:p14="http://schemas.microsoft.com/office/powerpoint/2010/main" val="150672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恢复数据库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433893" y="2230788"/>
            <a:ext cx="11463681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基于时间点恢复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由于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误操作，比如误删除了一张表，这时使用完全恢复是没有用的，因为日志里面还存在误操作的语句，我们需要的是恢复到误操作之前的状态，然后跳过误操作语句，再恢复后面执行的语句，完成我们的恢复。这种恢复叫不完全恢复，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中，不完全恢复分为基于时间点的恢复和基于位置的恢复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9-1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）如果上午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点发生了误操作，可以用以下语句用备份和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BINLOG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将数据恢复到故障前：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mysqlbinlog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--stop-date="2022-05-20 9:59:59" /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var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/log/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/bin.123456 | 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uroot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–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pmypwd</a:t>
            </a:r>
            <a:endParaRPr lang="en-US" altLang="zh-CN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）跳过故障时的时间点，继续执行后面的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BINLOG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，完成恢复。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mysqlbinlog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--start-date="2022-05-20 10:01:00" /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var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/log/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/bin.123456|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uroot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pmypwd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\</a:t>
            </a:r>
            <a:endParaRPr lang="en-US" altLang="zh-CN" sz="16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12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恢复数据库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039282" y="1833424"/>
            <a:ext cx="10642211" cy="497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基于位置恢复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基于时间点的恢复类似，但是更精确，因为同一个时间点可能有很多条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SQL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语句同时执行。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示例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9-2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shell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下执行如下命令：</a:t>
            </a:r>
          </a:p>
          <a:p>
            <a:pPr marL="857250" lvl="2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mysqlbinlog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--start-date="2022-04-20 9:55:00" --stop-date="2022-04-20 10:05:00"/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var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/log/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/bin.123456 &gt; /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tmp</a:t>
            </a: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mysql_restore.sql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命令将在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tmp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目录创建小的文本文件，编辑此文件，找到出错语句前后的位置号，例如前后位置号分别是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368312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368315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）恢复了以前的备份文件后，应从命令行输入下面内容：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mysqlbinlog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--stop-position="368312" /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var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/log/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/bin.123456 \| 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-u root -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pmypwd</a:t>
            </a:r>
            <a:endParaRPr lang="en-US" altLang="zh-CN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mysqlbinlog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--start-position="368315" /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var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/log/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/bin.123456 \| 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-u root -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pmypwd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\</a:t>
            </a:r>
          </a:p>
        </p:txBody>
      </p:sp>
    </p:spTree>
    <p:extLst>
      <p:ext uri="{BB962C8B-B14F-4D97-AF65-F5344CB8AC3E}">
        <p14:creationId xmlns:p14="http://schemas.microsoft.com/office/powerpoint/2010/main" val="259184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恢复数据库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6069" y="1869212"/>
            <a:ext cx="10296883" cy="15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</a:t>
            </a:r>
            <a:r>
              <a:rPr lang="en-US" altLang="zh-CN" sz="2000" b="1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还原数据库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首先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，新建一个数据库。然后展开数据库，鼠标右键选择下方“备份”，在弹出的右键菜单中选择“还原备份从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450" y="3828730"/>
            <a:ext cx="2967355" cy="2096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3120707"/>
            <a:ext cx="3837940" cy="313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05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180049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9.</a:t>
            </a:r>
            <a:r>
              <a:rPr kumimoji="1" lang="en-US" altLang="zh-CN" sz="11500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1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82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管理用户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745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恢复数据库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6069" y="1869212"/>
            <a:ext cx="10296883" cy="4516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按下快捷组合键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win+r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，输入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cmd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，运行。进入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所在的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bin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目录下，如：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cd  C:\Program Files\MySQL\MySQL Server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8.0.29\bin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 上午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点，备份数据库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uroot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–p –l –F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&gt;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jxgl.dmp</a:t>
            </a:r>
            <a:endParaRPr lang="en-US" altLang="zh-CN" sz="20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说明：</a:t>
            </a:r>
          </a:p>
          <a:p>
            <a:pPr marL="800100" lvl="1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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参数表示给所有表加读锁</a:t>
            </a:r>
          </a:p>
          <a:p>
            <a:pPr marL="800100" lvl="1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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表示生成一个新的日志文件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此时，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departments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表的数据如下：</a:t>
            </a:r>
          </a:p>
          <a:p>
            <a:pPr marL="0" indent="0" algn="ctr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select * from departments;</a:t>
            </a:r>
          </a:p>
        </p:txBody>
      </p:sp>
    </p:spTree>
    <p:extLst>
      <p:ext uri="{BB962C8B-B14F-4D97-AF65-F5344CB8AC3E}">
        <p14:creationId xmlns:p14="http://schemas.microsoft.com/office/powerpoint/2010/main" val="193514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恢复数据库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6069" y="1869212"/>
            <a:ext cx="10296883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点半备份完毕，然后，插入新的数据：</a:t>
            </a:r>
          </a:p>
          <a:p>
            <a:pPr marL="857250" lvl="2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insert into  departments  values('D005','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机电技术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');</a:t>
            </a:r>
          </a:p>
          <a:p>
            <a:pPr marL="857250" lvl="2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Query OK, 1 row affected (0.08 sec)</a:t>
            </a:r>
          </a:p>
          <a:p>
            <a:pPr marL="857250" lvl="2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insert into  departments  values('D006','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现代服务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');</a:t>
            </a:r>
          </a:p>
          <a:p>
            <a:pPr marL="857250" lvl="2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Query OK, 1 row affected (0.05 sec)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点，数据库突然故障，数据无法访问。需要恢复备份：</a:t>
            </a:r>
          </a:p>
          <a:p>
            <a:pPr marL="1314450" lvl="3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uroot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-p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&lt;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jxgl.dmp</a:t>
            </a:r>
            <a:endParaRPr lang="en-US" altLang="zh-CN" sz="20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恢复后的数据如下：</a:t>
            </a:r>
          </a:p>
          <a:p>
            <a:pPr marL="1314450" lvl="3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SELECT * FROM departments;</a:t>
            </a:r>
          </a:p>
        </p:txBody>
      </p:sp>
    </p:spTree>
    <p:extLst>
      <p:ext uri="{BB962C8B-B14F-4D97-AF65-F5344CB8AC3E}">
        <p14:creationId xmlns:p14="http://schemas.microsoft.com/office/powerpoint/2010/main" val="38362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恢复数据库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6069" y="1869212"/>
            <a:ext cx="10296883" cy="478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④ 使用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mysqlbinlog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恢复自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mysqldump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备份以来的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BINLOG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</a:p>
          <a:p>
            <a:pPr marL="0" indent="0" algn="ctr">
              <a:spcBef>
                <a:spcPts val="200"/>
              </a:spcBef>
              <a:spcAft>
                <a:spcPts val="65"/>
              </a:spcAft>
            </a:pP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mysqlbinlog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localhost-bin.000015 | </a:t>
            </a:r>
            <a:r>
              <a:rPr lang="en-US" altLang="zh-CN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en-US" altLang="zh-CN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-u root –p </a:t>
            </a:r>
            <a:r>
              <a:rPr lang="en-US" altLang="zh-CN" dirty="0" err="1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</a:t>
            </a:r>
            <a:endParaRPr lang="en-US" altLang="zh-CN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查询完全恢复的数据如下：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+------+----------+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d_no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|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d_name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|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+------+----------+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D001 |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信息技术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D002 |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装备技术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D003 |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工商管理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D004 |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基础部  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D005 |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机电技术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D006 |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现代服务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+------+----------+</a:t>
            </a:r>
          </a:p>
          <a:p>
            <a:pPr marL="2228850" lvl="5" indent="0"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 rows in set (0.07 sec)</a:t>
            </a:r>
          </a:p>
          <a:p>
            <a:pPr marL="0" indent="0"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至此，数据库完全恢复。</a:t>
            </a:r>
          </a:p>
        </p:txBody>
      </p:sp>
    </p:spTree>
    <p:extLst>
      <p:ext uri="{BB962C8B-B14F-4D97-AF65-F5344CB8AC3E}">
        <p14:creationId xmlns:p14="http://schemas.microsoft.com/office/powerpoint/2010/main" val="299167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导出和导入数据表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76069" y="2326412"/>
            <a:ext cx="992533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数据库中的表可以导出成文本文件、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XML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文件或者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HTML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文件。相应的文本文件也可以导入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数据库中。在数据库的日常维护中，经常需要进行表的导出和导入的操作。使用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工具将教学管理系统数据库导出，文件名为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jxgl.sql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。然后新建一个数据库，名为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jxgldb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，将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jxgl.sql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导入。</a:t>
            </a:r>
          </a:p>
        </p:txBody>
      </p:sp>
    </p:spTree>
    <p:extLst>
      <p:ext uri="{BB962C8B-B14F-4D97-AF65-F5344CB8AC3E}">
        <p14:creationId xmlns:p14="http://schemas.microsoft.com/office/powerpoint/2010/main" val="414842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导出和导入数据表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775481" y="2250212"/>
            <a:ext cx="5880113" cy="3439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Navicat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导入导出数据库时，可以保存为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文件。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）“结构和数据”选项：此选项不仅导出数据表的结构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语句，还会导出数据表内数据的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语句。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）“仅结构”选项：此选项仅导出数据表的结构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830621" y="2059939"/>
            <a:ext cx="4223142" cy="341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8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导出和导入数据表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775481" y="2250212"/>
            <a:ext cx="58801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/>
              <a:t>2.</a:t>
            </a:r>
            <a:r>
              <a:rPr lang="zh-CN" altLang="zh-CN" sz="2000" dirty="0"/>
              <a:t>数据的导入</a:t>
            </a: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775481" y="3304222"/>
            <a:ext cx="1962150" cy="202755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3401620" y="3011486"/>
            <a:ext cx="3746500" cy="261302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5"/>
          <a:stretch>
            <a:fillRect/>
          </a:stretch>
        </p:blipFill>
        <p:spPr>
          <a:xfrm>
            <a:off x="7694930" y="3011486"/>
            <a:ext cx="3964940" cy="276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58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导出和导入数据表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16138" y="2050157"/>
            <a:ext cx="58801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/>
              <a:t>1.</a:t>
            </a:r>
            <a:r>
              <a:rPr lang="zh-CN" altLang="en-US" sz="2000" dirty="0"/>
              <a:t>导出</a:t>
            </a:r>
            <a:r>
              <a:rPr lang="en-US" altLang="zh-CN" sz="2000" dirty="0" err="1"/>
              <a:t>jxgl</a:t>
            </a:r>
            <a:r>
              <a:rPr lang="zh-CN" altLang="en-US" sz="2000" dirty="0"/>
              <a:t>数据库的</a:t>
            </a:r>
            <a:r>
              <a:rPr lang="en-US" altLang="zh-CN" sz="2000" dirty="0"/>
              <a:t>7</a:t>
            </a:r>
            <a:r>
              <a:rPr lang="zh-CN" altLang="en-US" sz="2000" dirty="0"/>
              <a:t>个表</a:t>
            </a:r>
            <a:endParaRPr lang="zh-CN" altLang="zh-CN" sz="2000" dirty="0"/>
          </a:p>
        </p:txBody>
      </p:sp>
      <p:pic>
        <p:nvPicPr>
          <p:cNvPr id="16" name="图片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439" y="2693352"/>
            <a:ext cx="4314713" cy="3277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/>
          <p:nvPr/>
        </p:nvPicPr>
        <p:blipFill>
          <a:blip r:embed="rId4"/>
          <a:stretch>
            <a:fillRect/>
          </a:stretch>
        </p:blipFill>
        <p:spPr>
          <a:xfrm>
            <a:off x="7523480" y="3489082"/>
            <a:ext cx="1445708" cy="158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42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5814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9.3.3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导出和导入数据表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271588" y="1299983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271587" y="1319185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216137" y="1850102"/>
            <a:ext cx="58801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/>
              <a:t>2.</a:t>
            </a:r>
            <a:r>
              <a:rPr lang="zh-CN" altLang="en-US" sz="2000" dirty="0"/>
              <a:t>导入</a:t>
            </a:r>
            <a:r>
              <a:rPr lang="en-US" altLang="zh-CN" sz="2000" dirty="0" err="1"/>
              <a:t>jxgl</a:t>
            </a:r>
            <a:r>
              <a:rPr lang="zh-CN" altLang="en-US" sz="2000" dirty="0"/>
              <a:t>数据库</a:t>
            </a:r>
            <a:endParaRPr lang="zh-CN" altLang="zh-CN" sz="2000" dirty="0"/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74" y="2825040"/>
            <a:ext cx="3171851" cy="2833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5543550" y="2480310"/>
            <a:ext cx="5092700" cy="352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2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拓展</a:t>
            </a:r>
            <a:endParaRPr kumimoji="1" lang="zh-CN" altLang="en-US" sz="2800" b="1" dirty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26203" y="403016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阅读</a:t>
            </a:r>
            <a:endParaRPr kumimoji="1" lang="zh-CN" altLang="en-US" sz="6000" b="1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维护国家安全、加强个人信息保护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91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拓展阅读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529" y="1622612"/>
            <a:ext cx="10587071" cy="344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二十大指出，要坚决推进国家安全体系和能力现代化，坚决维护国家安全和社会稳定。必须坚定不移贯彻总体国家安全观，把维护国家安全贯穿党和国家工作各方面全过程。完善重点领域安全保障体系和重要专项协调指挥体系，强化经济、重大基础设施、金融、网络、数据等安全保障体系建设，加强个人信息保护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数据安全是指通过采取必要措施，保障数据得到有效保护和合法利用，并使数据持续处于安全状态的能力。数据安全保障能力是国家竞争力的直接体现，数据安全是国家安全的重要方面。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近几年，个人信息泄露、信息篡改等信息安全事件屡见不鲜。这些个人信息数据都存在着一定的风险，总有人会去想办法窃取、篡改、贩卖，从中牟利，如：深圳孕妇信息的“泄密光盘”、车主股民信息泄露、福彩中奖信息篡改、“力拓门”事件；从个人的隐私到企业的商业秘密，甚至是政府国家的核心机密，都出现了不同程度的信息安全问题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52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创建用户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40" y="2298700"/>
            <a:ext cx="10296885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为教学管理系统创建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个用户。要求如下：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分别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个没有密码的用户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，机地址都为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。然后分别创建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有密码的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用户，用户“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operator1”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的密码为“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123456”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，用户“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operator2”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的密码为“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最后，同时创建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个用户“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operator3”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operator4”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，其中用户“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operator3”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的密码为“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333333”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，用户“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operator4”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的密码为“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555555”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34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拓展阅读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529" y="1622612"/>
            <a:ext cx="10587071" cy="3118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由于目前大部分重要数据都是通过数据库系统来存储的，因此，数据库安全保护尤其重要。为了有效地保护数据库安全，防范信息泄漏和篡改，应做到以下几点：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首先，需要加强对数据库的访问控制，明确数据库管理和使用职责分工，最小化数据库帐号使用权限，防止权利滥用；同时，要加强口令管理，使用高强度口令，删除系统默认帐号口令等。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其次，要对数据库及其核心业务系统进行安全加固，保护在系统边界部署防火墙、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IDS/IPS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、防病毒系统等，并及时地进行系统补丁检测、安全加固。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最后，要对数据库系统及其所在主机进行实时安全监控、事后操作审计，部署一套数据备份与恢复系统，这一点尤为重要，相当于数据库安全的最后一道防线。</a:t>
            </a:r>
          </a:p>
        </p:txBody>
      </p:sp>
    </p:spTree>
    <p:extLst>
      <p:ext uri="{BB962C8B-B14F-4D97-AF65-F5344CB8AC3E}">
        <p14:creationId xmlns:p14="http://schemas.microsoft.com/office/powerpoint/2010/main" val="49443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拓展</a:t>
            </a:r>
            <a:endParaRPr kumimoji="1" lang="zh-CN" altLang="en-US" sz="2800" b="1" dirty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26203" y="4030160"/>
            <a:ext cx="1729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训练</a:t>
            </a:r>
            <a:endParaRPr kumimoji="1" lang="zh-CN" altLang="en-US" sz="6000" b="1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维护乡村振兴助农电商平台数据库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拓展训练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TextBox 13"/>
          <p:cNvSpPr>
            <a:spLocks noChangeArrowheads="1"/>
          </p:cNvSpPr>
          <p:nvPr/>
        </p:nvSpPr>
        <p:spPr bwMode="auto">
          <a:xfrm>
            <a:off x="2321932" y="1494032"/>
            <a:ext cx="1901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pc="3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en-US" sz="2000" b="1" spc="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7" name="组 66"/>
          <p:cNvGrpSpPr/>
          <p:nvPr/>
        </p:nvGrpSpPr>
        <p:grpSpPr>
          <a:xfrm>
            <a:off x="1133423" y="1814285"/>
            <a:ext cx="7222464" cy="141412"/>
            <a:chOff x="1362736" y="1799771"/>
            <a:chExt cx="4733264" cy="124636"/>
          </a:xfrm>
        </p:grpSpPr>
        <p:sp>
          <p:nvSpPr>
            <p:cNvPr id="10" name="矩形 9"/>
            <p:cNvSpPr/>
            <p:nvPr/>
          </p:nvSpPr>
          <p:spPr>
            <a:xfrm>
              <a:off x="1379538" y="1799771"/>
              <a:ext cx="826633" cy="124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64" name="直线连接符 63"/>
            <p:cNvCxnSpPr/>
            <p:nvPr/>
          </p:nvCxnSpPr>
          <p:spPr>
            <a:xfrm>
              <a:off x="1362736" y="1909893"/>
              <a:ext cx="473326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2591060" y="1494032"/>
            <a:ext cx="74697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spc="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维护乡村振兴助农电商平台数据库</a:t>
            </a:r>
            <a:endParaRPr lang="en-US" sz="2000" spc="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0739" y="2410322"/>
            <a:ext cx="10650261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457200">
              <a:lnSpc>
                <a:spcPct val="150000"/>
              </a:lnSpc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备份数据是数据库管理中最常用的操作。为了保证数据库中数据的安全，数据库管理员需要定期的进行数据库备份。一旦数据库遭到破坏，可以通过备份的文件来还原数据库。因此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定期为乡村振兴助农电商平台数据库创建备份，如果数据库中的数据出现了错误，就需要使用备份好的数据进行数据还原，这样可以将损失降低到最小。将乡村振兴助农电商平台数据库备份，并还原到新建的数据库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shop_farmers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93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创建用户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4105" y="2336800"/>
            <a:ext cx="102968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使⽤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user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创建用户的最简⽅式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创建用户语法如下：</a:t>
            </a:r>
          </a:p>
          <a:p>
            <a:pPr lvl="2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USER [IF NOT EXISTS]</a:t>
            </a:r>
          </a:p>
          <a:p>
            <a:pPr lvl="2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账户名 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用户身份验证选项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][, </a:t>
            </a: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账户名 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用户身份验证选项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]]…</a:t>
            </a:r>
          </a:p>
          <a:p>
            <a:pPr lvl="2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[WITH </a:t>
            </a: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资源控制选项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][</a:t>
            </a: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密码管理选项 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账户锁定选项</a:t>
            </a:r>
            <a:r>
              <a:rPr lang="en-US" altLang="zh-CN" sz="2000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en-US" altLang="zh-CN" sz="2000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673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创建用户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4057" y="1877892"/>
            <a:ext cx="1029688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USER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语句选项默认值表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510452"/>
              </p:ext>
            </p:extLst>
          </p:nvPr>
        </p:nvGraphicFramePr>
        <p:xfrm>
          <a:off x="2389489" y="2378710"/>
          <a:ext cx="8062611" cy="1990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3296"/>
                <a:gridCol w="5629315"/>
              </a:tblGrid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选项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默认值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用户身份验证选项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由</a:t>
                      </a:r>
                      <a:r>
                        <a:rPr lang="en-US" sz="1800" kern="100">
                          <a:effectLst/>
                        </a:rPr>
                        <a:t>default_authentication_plugin</a:t>
                      </a:r>
                      <a:endParaRPr lang="zh-CN" sz="18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系统变量定义的插件进行身份验证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加密连接协议选项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NONE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资源控制选项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</a:t>
                      </a:r>
                      <a:r>
                        <a:rPr lang="zh-CN" sz="1800" kern="100">
                          <a:effectLst/>
                        </a:rPr>
                        <a:t>（表示无限制）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密码管理选项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PASSWORD EXPIRE DEFAULT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用户锁定选项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ACCOUNT UNLOCK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60740" y="4406900"/>
            <a:ext cx="997716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65"/>
              </a:spcAft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USER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可以一次创建多个用户，多个用户之间使用逗号分隔。</a:t>
            </a:r>
          </a:p>
          <a:p>
            <a:pPr marL="742950" lvl="1" indent="-285750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账户名是由“用户名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主机地址”组成。</a:t>
            </a:r>
          </a:p>
          <a:p>
            <a:pPr marL="742950" lvl="1" indent="-285750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其余选项在创建用户时，若未设置则使用默认值。</a:t>
            </a:r>
          </a:p>
          <a:p>
            <a:pPr marL="742950" lvl="1" indent="-285750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用户名的设置不能超过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个字符，且区分大小写，但是主机地址不区分大小写。</a:t>
            </a:r>
          </a:p>
          <a:p>
            <a:pPr marL="742950" lvl="1" indent="-285750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用户身份验证选项的设置仅适用于其前面的用户名，可将其理解为某个用户的私有属性。</a:t>
            </a:r>
          </a:p>
          <a:p>
            <a:pPr marL="742950" lvl="1" indent="-285750"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Ø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其余的选项对声明中的所有用户都有效，可以将其理解为全局属性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23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4172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创建用户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0838" y="4847309"/>
            <a:ext cx="10296885" cy="179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创建用户时，若不指定主机地址、密码以及相关的用户选项，则表示此用户在访问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服务器时，不限定客户端、不需要密码并且没有任何限制。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host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的值为“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表示任何主机，其值为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时，表本地主机，其值为空字符串（‘’）时，表示所有客户端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6578600" y="2082800"/>
            <a:ext cx="3556000" cy="255031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44529" y="2082800"/>
            <a:ext cx="5367781" cy="2274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）添加用户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和用户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u2</a:t>
            </a:r>
          </a:p>
          <a:p>
            <a:pPr lvl="2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USER 'u1'@'localhost';</a:t>
            </a:r>
          </a:p>
          <a:p>
            <a:pPr lvl="2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USER 'u2'@'localhost';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查看用户是否已创建</a:t>
            </a:r>
          </a:p>
          <a:p>
            <a:pPr lvl="2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b="1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 host, user FROM </a:t>
            </a:r>
            <a:r>
              <a:rPr lang="en-US" altLang="zh-CN" b="1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mysql.user</a:t>
            </a:r>
            <a:r>
              <a:rPr lang="en-US" altLang="zh-CN" b="1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b="1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296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企业员工团队时间管理技能培训课件PPT模板"/>
</p:tagLst>
</file>

<file path=ppt/theme/theme1.xml><?xml version="1.0" encoding="utf-8"?>
<a:theme xmlns:a="http://schemas.openxmlformats.org/drawingml/2006/main" name="Office 主题">
  <a:themeElements>
    <a:clrScheme name="自定义 13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D4582"/>
      </a:accent1>
      <a:accent2>
        <a:srgbClr val="1D4582"/>
      </a:accent2>
      <a:accent3>
        <a:srgbClr val="E42F4B"/>
      </a:accent3>
      <a:accent4>
        <a:srgbClr val="1D4582"/>
      </a:accent4>
      <a:accent5>
        <a:srgbClr val="1D4582"/>
      </a:accent5>
      <a:accent6>
        <a:srgbClr val="E42F4B"/>
      </a:accent6>
      <a:hlink>
        <a:srgbClr val="1D4582"/>
      </a:hlink>
      <a:folHlink>
        <a:srgbClr val="E42F4B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4940</Words>
  <Application>Microsoft Office PowerPoint</Application>
  <PresentationFormat>自定义</PresentationFormat>
  <Paragraphs>559</Paragraphs>
  <Slides>62</Slides>
  <Notes>62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3" baseType="lpstr">
      <vt:lpstr>Arial</vt:lpstr>
      <vt:lpstr>宋体</vt:lpstr>
      <vt:lpstr>Impact</vt:lpstr>
      <vt:lpstr>微软雅黑</vt:lpstr>
      <vt:lpstr>Wingdings</vt:lpstr>
      <vt:lpstr>Times New Roman</vt:lpstr>
      <vt:lpstr>yuweij Medium</vt:lpstr>
      <vt:lpstr>DengXian Light</vt:lpstr>
      <vt:lpstr>DengXian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Microsoft</cp:lastModifiedBy>
  <cp:revision>83</cp:revision>
  <dcterms:created xsi:type="dcterms:W3CDTF">2017-12-18T08:33:29Z</dcterms:created>
  <dcterms:modified xsi:type="dcterms:W3CDTF">2023-01-29T12:19:53Z</dcterms:modified>
</cp:coreProperties>
</file>