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9"/>
  </p:notesMasterIdLst>
  <p:sldIdLst>
    <p:sldId id="324" r:id="rId2"/>
    <p:sldId id="329" r:id="rId3"/>
    <p:sldId id="333" r:id="rId4"/>
    <p:sldId id="334" r:id="rId5"/>
    <p:sldId id="331" r:id="rId6"/>
    <p:sldId id="337" r:id="rId7"/>
    <p:sldId id="332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9" r:id="rId19"/>
    <p:sldId id="348" r:id="rId20"/>
    <p:sldId id="350" r:id="rId21"/>
    <p:sldId id="351" r:id="rId22"/>
    <p:sldId id="352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2" r:id="rId31"/>
    <p:sldId id="363" r:id="rId32"/>
    <p:sldId id="364" r:id="rId33"/>
    <p:sldId id="365" r:id="rId34"/>
    <p:sldId id="325" r:id="rId35"/>
    <p:sldId id="326" r:id="rId36"/>
    <p:sldId id="327" r:id="rId37"/>
    <p:sldId id="328" r:id="rId38"/>
  </p:sldIdLst>
  <p:sldSz cx="12192000" cy="6858000"/>
  <p:notesSz cx="6858000" cy="9144000"/>
  <p:embeddedFontLst>
    <p:embeddedFont>
      <p:font typeface="Impact" pitchFamily="34" charset="0"/>
      <p:regular r:id="rId40"/>
    </p:embeddedFont>
    <p:embeddedFont>
      <p:font typeface="等线" pitchFamily="2" charset="-122"/>
      <p:regular r:id="rId41"/>
      <p:bold r:id="rId42"/>
    </p:embeddedFont>
    <p:embeddedFont>
      <p:font typeface="微软雅黑" pitchFamily="34" charset="-122"/>
      <p:regular r:id="rId43"/>
      <p:bold r:id="rId44"/>
    </p:embeddedFont>
    <p:embeddedFont>
      <p:font typeface="DengXian" pitchFamily="2" charset="-122"/>
      <p:regular r:id="rId45"/>
      <p:bold r:id="rId46"/>
    </p:embeddedFont>
    <p:embeddedFont>
      <p:font typeface="DengXian Light" pitchFamily="2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6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6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orient="horz" pos="3453" userDrawn="1">
          <p15:clr>
            <a:srgbClr val="A4A3A4"/>
          </p15:clr>
        </p15:guide>
        <p15:guide id="7" pos="3940" userDrawn="1">
          <p15:clr>
            <a:srgbClr val="A4A3A4"/>
          </p15:clr>
        </p15:guide>
        <p15:guide id="8" pos="54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xmlns="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0B5"/>
    <a:srgbClr val="CC0066"/>
    <a:srgbClr val="102C52"/>
    <a:srgbClr val="21519C"/>
    <a:srgbClr val="4F6A94"/>
    <a:srgbClr val="276489"/>
    <a:srgbClr val="2A6C95"/>
    <a:srgbClr val="1E4682"/>
    <a:srgbClr val="E4304B"/>
    <a:srgbClr val="E74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40"/>
  </p:normalViewPr>
  <p:slideViewPr>
    <p:cSldViewPr snapToGrid="0" snapToObjects="1" showGuides="1">
      <p:cViewPr varScale="1">
        <p:scale>
          <a:sx n="71" d="100"/>
          <a:sy n="71" d="100"/>
        </p:scale>
        <p:origin x="-678" y="-96"/>
      </p:cViewPr>
      <p:guideLst>
        <p:guide orient="horz" pos="4269"/>
        <p:guide orient="horz" pos="3453"/>
        <p:guide pos="3840"/>
        <p:guide pos="2116"/>
        <p:guide pos="801"/>
        <p:guide pos="3940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07T15:53:13.054" idx="2">
    <p:pos x="7767" y="279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  <a:t>2023-01-29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2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682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619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95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07" t="8710" r="9620" b="11107"/>
          <a:stretch/>
        </p:blipFill>
        <p:spPr>
          <a:xfrm>
            <a:off x="484909" y="0"/>
            <a:ext cx="10986655" cy="648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575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36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84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7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652955" y="1169378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52955" y="4984409"/>
            <a:ext cx="7297081" cy="368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2"/>
              </a:rPr>
              <a:t>http://www.51miz.com/ppt/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0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13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03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2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82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4A02DF-CE22-7544-B751-71587FFD45A8}" type="datetimeFigureOut">
              <a:rPr kumimoji="1" lang="zh-CN" altLang="en-US" smtClean="0"/>
              <a:t>2023-01-29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0B04C-B5E4-4741-B22F-92B09C0A8EA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368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31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4" b="100000" l="0" r="100000">
                        <a14:foregroundMark x1="6299" y1="47120" x2="14698" y2="74869"/>
                        <a14:foregroundMark x1="5512" y1="51309" x2="63255" y2="43455"/>
                        <a14:foregroundMark x1="26509" y1="68063" x2="56693" y2="66492"/>
                        <a14:foregroundMark x1="87664" y1="18325" x2="94488" y2="16230"/>
                        <a14:foregroundMark x1="65617" y1="26178" x2="66667" y2="19372"/>
                        <a14:foregroundMark x1="75591" y1="17801" x2="77690" y2="32461"/>
                        <a14:foregroundMark x1="78215" y1="21990" x2="80840" y2="21466"/>
                        <a14:foregroundMark x1="37270" y1="41361" x2="37795" y2="27749"/>
                        <a14:foregroundMark x1="38320" y1="37173" x2="31496" y2="37173"/>
                        <a14:foregroundMark x1="38058" y1="37173" x2="34646" y2="28796"/>
                        <a14:foregroundMark x1="21522" y1="59162" x2="23622" y2="43455"/>
                        <a14:foregroundMark x1="8399" y1="56021" x2="5249" y2="59162"/>
                        <a14:foregroundMark x1="5774" y1="69634" x2="5249" y2="63874"/>
                        <a14:backgroundMark x1="6562" y1="7330" x2="8924" y2="6806"/>
                        <a14:backgroundMark x1="2100" y1="29843" x2="36745" y2="524"/>
                        <a14:backgroundMark x1="2362" y1="86911" x2="0" y2="821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9" y="279447"/>
            <a:ext cx="3513369" cy="176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329794" y="1910116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>
                <a:solidFill>
                  <a:srgbClr val="E4304B"/>
                </a:solidFill>
                <a:latin typeface="yuweij Medium" charset="-122"/>
                <a:ea typeface="yuweij Medium" charset="-122"/>
                <a:cs typeface="yuweij Medium" charset="-122"/>
              </a:rPr>
              <a:t>项目七</a:t>
            </a:r>
            <a:endParaRPr kumimoji="1" lang="zh-CN" altLang="en-US" sz="4800" b="1" dirty="0">
              <a:solidFill>
                <a:srgbClr val="E4304B"/>
              </a:solidFill>
              <a:latin typeface="yuweij Medium" charset="-122"/>
              <a:ea typeface="yuweij Medium" charset="-122"/>
              <a:cs typeface="yuweij Medium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2593" y="3004909"/>
            <a:ext cx="8648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rgbClr val="1E4682"/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教学管理系统数据库存储函数设计</a:t>
            </a:r>
            <a:endParaRPr kumimoji="1" lang="zh-CN" altLang="en-US" sz="4400" b="1" dirty="0">
              <a:solidFill>
                <a:srgbClr val="1E468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63" b="99612" l="0" r="100000">
                        <a14:foregroundMark x1="67174" y1="27132" x2="67174" y2="27132"/>
                        <a14:foregroundMark x1="10652" y1="57752" x2="10652" y2="57752"/>
                        <a14:foregroundMark x1="11087" y1="57752" x2="16957" y2="80233"/>
                        <a14:foregroundMark x1="31304" y1="68217" x2="32391" y2="79845"/>
                        <a14:foregroundMark x1="47609" y1="61628" x2="51739" y2="61628"/>
                        <a14:foregroundMark x1="78043" y1="63178" x2="78043" y2="75581"/>
                        <a14:foregroundMark x1="81304" y1="34496" x2="81304" y2="31783"/>
                        <a14:foregroundMark x1="68261" y1="19767" x2="68261" y2="19767"/>
                        <a14:foregroundMark x1="68696" y1="20543" x2="69130" y2="22481"/>
                        <a14:foregroundMark x1="73261" y1="50775" x2="75000" y2="53488"/>
                        <a14:foregroundMark x1="91304" y1="77132" x2="91304" y2="78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96" y="3635309"/>
            <a:ext cx="5224339" cy="2930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1833695"/>
            <a:ext cx="10296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）字符串函数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255762"/>
              </p:ext>
            </p:extLst>
          </p:nvPr>
        </p:nvGraphicFramePr>
        <p:xfrm>
          <a:off x="1699800" y="2250021"/>
          <a:ext cx="8792400" cy="3925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8947"/>
                <a:gridCol w="6833453"/>
              </a:tblGrid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函数名称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描述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CHAR_LENGTH()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获取字符串的长度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LENGTH(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获取字符串占用的字节数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REPEAT(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重复指定次数的字符串，并保存到一个新字符串中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SPACE(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重复指定次数的空格，并保存到一个新字符串中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UPPER(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将字符串全部转为大写字母，与</a:t>
                      </a:r>
                      <a:r>
                        <a:rPr lang="en-US" sz="1600" kern="100">
                          <a:effectLst/>
                        </a:rPr>
                        <a:t>UCASE()</a:t>
                      </a:r>
                      <a:r>
                        <a:rPr lang="zh-CN" sz="1600" kern="100">
                          <a:effectLst/>
                        </a:rPr>
                        <a:t>函数等价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LOWER(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将字符串全部转为小写字母，与</a:t>
                      </a:r>
                      <a:r>
                        <a:rPr lang="en-US" sz="1600" kern="100">
                          <a:effectLst/>
                        </a:rPr>
                        <a:t>LCASE()</a:t>
                      </a:r>
                      <a:r>
                        <a:rPr lang="zh-CN" sz="1600" kern="100">
                          <a:effectLst/>
                        </a:rPr>
                        <a:t>函数等价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STRCMP(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比较两个字符串的大小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REVERSE(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颠倒字符串的顺序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SUBSTRING(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从字符串的指定位置开始获取指定长度的字符串。与</a:t>
                      </a:r>
                      <a:r>
                        <a:rPr lang="en-US" sz="1600" kern="100">
                          <a:effectLst/>
                        </a:rPr>
                        <a:t>MID()</a:t>
                      </a:r>
                      <a:r>
                        <a:rPr lang="zh-CN" sz="1600" kern="100">
                          <a:effectLst/>
                        </a:rPr>
                        <a:t>函数等价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LEFT(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截取并返回字符串的左侧指定个字符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RIGHT( 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截取并返回字符串的右侧指定个字符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24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1833695"/>
            <a:ext cx="10296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）字符串函数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438437"/>
              </p:ext>
            </p:extLst>
          </p:nvPr>
        </p:nvGraphicFramePr>
        <p:xfrm>
          <a:off x="1039282" y="2305402"/>
          <a:ext cx="10565530" cy="4291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8947"/>
                <a:gridCol w="8606583"/>
              </a:tblGrid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函数名称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描述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LPAD( )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按照限定长度从左到右截取字符串，当字符串的长度小于限定长度时在左侧填充指定的字符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RPAD(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按照限定长度从左到右截取字符串，当字符串的长度小于限定长度时在右侧填充指定的字符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INSTR(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返回子串在一个字符串中第一次出现的位置。与</a:t>
                      </a:r>
                      <a:r>
                        <a:rPr lang="en-US" sz="1600" kern="100">
                          <a:effectLst/>
                        </a:rPr>
                        <a:t>LOCATE()</a:t>
                      </a:r>
                      <a:r>
                        <a:rPr lang="zh-CN" sz="1600" kern="100">
                          <a:effectLst/>
                        </a:rPr>
                        <a:t>和</a:t>
                      </a:r>
                      <a:r>
                        <a:rPr lang="en-US" sz="1600" kern="100">
                          <a:effectLst/>
                        </a:rPr>
                        <a:t>POSITION(…IN…)</a:t>
                      </a:r>
                      <a:r>
                        <a:rPr lang="zh-CN" sz="1600" kern="100">
                          <a:effectLst/>
                        </a:rPr>
                        <a:t>函数等价，但参数顺序不同。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FIND_IN_SET(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获取子串在含有英文逗号分割的字符串中的开始位置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LTRIM(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删除字符串左侧的空格，并返回删除后的结果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RTRIM(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删除字符串右侧的空格，并返回删除后的结果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TRIM(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删除字符串左右两侧的空格，并返回删除后的结果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INSERT(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从字符串的指定位置开始使用子串替换指定长度的字符串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REPLACE(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使用指定的子串替换字符串中出现的所有指定字符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CONCAT(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将参数连接成一个新字符串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  <a:tr h="196781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CONCAT_WS( 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使用指定分隔符将参数连接成一个新字符串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223" marR="562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456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1833695"/>
            <a:ext cx="10296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）日期和时间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598099"/>
              </p:ext>
            </p:extLst>
          </p:nvPr>
        </p:nvGraphicFramePr>
        <p:xfrm>
          <a:off x="1039282" y="2449279"/>
          <a:ext cx="10290292" cy="38644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2127"/>
                <a:gridCol w="7308165"/>
              </a:tblGrid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函数名称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描述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CURDATE(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用于获取</a:t>
                      </a:r>
                      <a:r>
                        <a:rPr lang="en-US" sz="1050" kern="100">
                          <a:effectLst/>
                        </a:rPr>
                        <a:t>MySQL</a:t>
                      </a:r>
                      <a:r>
                        <a:rPr lang="zh-CN" sz="1050" kern="100">
                          <a:effectLst/>
                        </a:rPr>
                        <a:t>服务器当前日期，与</a:t>
                      </a:r>
                      <a:r>
                        <a:rPr lang="en-US" sz="1050" kern="100">
                          <a:effectLst/>
                        </a:rPr>
                        <a:t>CURRENT_DATE()</a:t>
                      </a:r>
                      <a:r>
                        <a:rPr lang="zh-CN" sz="1050" kern="100">
                          <a:effectLst/>
                        </a:rPr>
                        <a:t>等价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CURTIME(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用于获取</a:t>
                      </a:r>
                      <a:r>
                        <a:rPr lang="en-US" sz="1050" kern="100">
                          <a:effectLst/>
                        </a:rPr>
                        <a:t>MySQL</a:t>
                      </a:r>
                      <a:r>
                        <a:rPr lang="zh-CN" sz="1050" kern="100">
                          <a:effectLst/>
                        </a:rPr>
                        <a:t>服务器当前时间，与</a:t>
                      </a:r>
                      <a:r>
                        <a:rPr lang="en-US" sz="1050" kern="100">
                          <a:effectLst/>
                        </a:rPr>
                        <a:t>CURRENT_TIME()</a:t>
                      </a:r>
                      <a:r>
                        <a:rPr lang="zh-CN" sz="1050" kern="100">
                          <a:effectLst/>
                        </a:rPr>
                        <a:t>等价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NOW(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用于获取</a:t>
                      </a:r>
                      <a:r>
                        <a:rPr lang="en-US" sz="1050" kern="100">
                          <a:effectLst/>
                        </a:rPr>
                        <a:t>MySQL</a:t>
                      </a:r>
                      <a:r>
                        <a:rPr lang="zh-CN" sz="1050" kern="100">
                          <a:effectLst/>
                        </a:rPr>
                        <a:t>服务器当前日期和时间，与</a:t>
                      </a:r>
                      <a:r>
                        <a:rPr lang="en-US" sz="1050" kern="100">
                          <a:effectLst/>
                        </a:rPr>
                        <a:t>LOCALTIME()</a:t>
                      </a:r>
                      <a:r>
                        <a:rPr lang="zh-CN" sz="1050" kern="100">
                          <a:effectLst/>
                        </a:rPr>
                        <a:t>、</a:t>
                      </a:r>
                      <a:r>
                        <a:rPr lang="en-US" sz="1050" kern="100">
                          <a:effectLst/>
                        </a:rPr>
                        <a:t>CURRENT_TIMESTAMP()</a:t>
                      </a:r>
                      <a:r>
                        <a:rPr lang="zh-CN" sz="1050" kern="100">
                          <a:effectLst/>
                        </a:rPr>
                        <a:t>和</a:t>
                      </a:r>
                      <a:r>
                        <a:rPr lang="en-US" sz="1050" kern="100">
                          <a:effectLst/>
                        </a:rPr>
                        <a:t>LOCALTIMESTAMP()</a:t>
                      </a:r>
                      <a:r>
                        <a:rPr lang="zh-CN" sz="1050" kern="100">
                          <a:effectLst/>
                        </a:rPr>
                        <a:t>都等价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UNIX_TIMESTAMP(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用于获取</a:t>
                      </a:r>
                      <a:r>
                        <a:rPr lang="en-US" sz="1050" kern="100">
                          <a:effectLst/>
                        </a:rPr>
                        <a:t>MySQL</a:t>
                      </a:r>
                      <a:r>
                        <a:rPr lang="zh-CN" sz="1050" kern="100">
                          <a:effectLst/>
                        </a:rPr>
                        <a:t>服务器当前</a:t>
                      </a:r>
                      <a:r>
                        <a:rPr lang="en-US" sz="1050" kern="100">
                          <a:effectLst/>
                        </a:rPr>
                        <a:t>UNIX</a:t>
                      </a:r>
                      <a:r>
                        <a:rPr lang="zh-CN" sz="1050" kern="100">
                          <a:effectLst/>
                        </a:rPr>
                        <a:t>时间戳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UNIX_TIMESTAMP(date)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将指定日期时间</a:t>
                      </a:r>
                      <a:r>
                        <a:rPr lang="en-US" sz="1050" kern="100">
                          <a:effectLst/>
                        </a:rPr>
                        <a:t>date</a:t>
                      </a:r>
                      <a:r>
                        <a:rPr lang="zh-CN" sz="1050" kern="100">
                          <a:effectLst/>
                        </a:rPr>
                        <a:t>转换为</a:t>
                      </a:r>
                      <a:r>
                        <a:rPr lang="en-US" sz="1050" kern="100">
                          <a:effectLst/>
                        </a:rPr>
                        <a:t>UNIX</a:t>
                      </a:r>
                      <a:r>
                        <a:rPr lang="zh-CN" sz="1050" kern="100">
                          <a:effectLst/>
                        </a:rPr>
                        <a:t>时间戳并返回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DATEDIFF(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判断两个日期之间的天数差距，参数日期必须使用字符串格式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获取日期或日期时间表达式中的日期部分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TIME(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获取指定日期事件表达式中的时间部分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WEEK(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返回指定日期的周数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DAYNAME(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返回日期对应的星期名称（英文全称）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DAYOFMONTH(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返回指定日期中的天（</a:t>
                      </a:r>
                      <a:r>
                        <a:rPr lang="en-US" sz="1050" kern="100">
                          <a:effectLst/>
                        </a:rPr>
                        <a:t>1~31</a:t>
                      </a:r>
                      <a:r>
                        <a:rPr lang="zh-CN" sz="1050" kern="100">
                          <a:effectLst/>
                        </a:rPr>
                        <a:t>），与</a:t>
                      </a:r>
                      <a:r>
                        <a:rPr lang="en-US" sz="1050" kern="100">
                          <a:effectLst/>
                        </a:rPr>
                        <a:t>DAY()</a:t>
                      </a:r>
                      <a:r>
                        <a:rPr lang="zh-CN" sz="1050" kern="100">
                          <a:effectLst/>
                        </a:rPr>
                        <a:t>等价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DAYOFYEAR(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返回指定日期的天数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DAYOFWEEK(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返回日期对应的星期几（</a:t>
                      </a:r>
                      <a:r>
                        <a:rPr lang="en-US" sz="1050" kern="100">
                          <a:effectLst/>
                        </a:rPr>
                        <a:t>1=</a:t>
                      </a:r>
                      <a:r>
                        <a:rPr lang="zh-CN" sz="1050" kern="100">
                          <a:effectLst/>
                        </a:rPr>
                        <a:t>周日，</a:t>
                      </a:r>
                      <a:r>
                        <a:rPr lang="en-US" sz="1050" kern="100">
                          <a:effectLst/>
                        </a:rPr>
                        <a:t>2=</a:t>
                      </a:r>
                      <a:r>
                        <a:rPr lang="zh-CN" sz="1050" kern="100">
                          <a:effectLst/>
                        </a:rPr>
                        <a:t>周一</a:t>
                      </a:r>
                      <a:r>
                        <a:rPr lang="en-US" sz="1050" kern="100">
                          <a:effectLst/>
                        </a:rPr>
                        <a:t>,....7=</a:t>
                      </a:r>
                      <a:r>
                        <a:rPr lang="zh-CN" sz="1050" kern="100">
                          <a:effectLst/>
                        </a:rPr>
                        <a:t>周六）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FROM_UNIXTIME(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将指定的时间戳转成对应的日期时间格式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EXTRACT(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按照指定参数提取日期中的数据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DATE_SUB(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从日期中减去时间值（时间间隔）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DATE_ADD( )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在指定的日期上添加日期时间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8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6005" y="1880911"/>
            <a:ext cx="10296885" cy="2423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自定义函数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用户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自定义函数，是由多条语句组成的语句块，每条语句都是一个符合语句定义规范的个体，需要语句结束符“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一旦遇见语句结束符就会自动开始执行，但函数是一个整体，只有在被调用时才会被执行，那么在定义函数时就需要临时修改语句结束符。</a:t>
            </a:r>
          </a:p>
        </p:txBody>
      </p:sp>
    </p:spTree>
    <p:extLst>
      <p:ext uri="{BB962C8B-B14F-4D97-AF65-F5344CB8AC3E}">
        <p14:creationId xmlns:p14="http://schemas.microsoft.com/office/powerpoint/2010/main" val="4994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6532" y="2161622"/>
            <a:ext cx="10296885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）定义函数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FUNCTION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参数名 数据类型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…]) RETURNS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返回值类型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[BEGIN]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#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函数体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返回值数据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# 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数据必须与结构中定义的返回值类型一致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[END]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函数名的命名必须符合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的语法规定，推荐使用字母、数字和下划线。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可选参数都是由一个参数名称（不区分大小写）和数据类型组成，它们之间使用空格分割，多个参数之间使用逗号分隔。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没有可选参数，定义函数时，函数名也必须跟上一个空的小括号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；当函数有返回值时，若其数据类型与指定的类型不相同时，会进行自动类型转换。</a:t>
            </a:r>
          </a:p>
        </p:txBody>
      </p:sp>
    </p:spTree>
    <p:extLst>
      <p:ext uri="{BB962C8B-B14F-4D97-AF65-F5344CB8AC3E}">
        <p14:creationId xmlns:p14="http://schemas.microsoft.com/office/powerpoint/2010/main" val="158868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）调用函数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函数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定义完成后，若想要它在程序中发挥作用，需要调用才能使其生效。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</a:p>
          <a:p>
            <a:pPr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函数名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实参列表</a:t>
            </a:r>
            <a:r>
              <a:rPr lang="en-US" altLang="zh-CN" sz="2000" dirty="0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异常处理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声明异常处理的语法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DECLARE  Handler Type  HANDLER FOR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condition_value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[,...] </a:t>
            </a:r>
            <a:r>
              <a:rPr lang="en-US" altLang="zh-CN" sz="2000" dirty="0" err="1" smtClean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sp_statement</a:t>
            </a:r>
            <a:endParaRPr lang="en-US" altLang="zh-CN" sz="2000" dirty="0">
              <a:solidFill>
                <a:srgbClr val="2660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	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Handler Type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CONTINUE,EXIT //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处理类型 继续或退出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	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condition_value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支持标准的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SQLSTATE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SQLWARNING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是对所有以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SQLSTATE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代码的速记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 FOUND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是对所有以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SQLSTATE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代码的速记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SQLEXCEPTION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是对所有没有被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SQLWARNING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 FOUND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捕获的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SQLSTATE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57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4824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func_insert_teachers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 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Function 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fun_insert_teachers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tno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char(8),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tname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varchar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(10),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tsex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char(2),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char(6) 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RETURNS  integer 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DECLARE 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 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DECLARE  CONTINUE   HANDLER  FOR  1062  SET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=1; /*</a:t>
            </a:r>
            <a:r>
              <a:rPr lang="zh-CN" altLang="en-US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主关键字重复*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DECLARE  CONTINUE   HANDLER  FOR  1452  SET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=2; /*</a:t>
            </a:r>
            <a:r>
              <a:rPr lang="zh-CN" altLang="en-US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外键关联主表关*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insert  into   teachers  values  (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tno,tname,tsex,dno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return </a:t>
            </a:r>
            <a:r>
              <a:rPr lang="en-US" altLang="zh-CN" sz="16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lvl="1"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283552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func_insert_teachers</a:t>
            </a: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在左侧导航窗格中展开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jxgl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数据库，查看“函数”对象。如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示，可以看到新创建的存储函数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func_insert_teachers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441170" y="3731129"/>
            <a:ext cx="2561478" cy="277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8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创建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test_insert_teachers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存储过程，其在执行时带参调用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fun_insert_teachers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对象，用以测试该对象的正确性。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3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存储过程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脚本如下：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DROP PROCEDURE IF EXISTS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PROCEDURE 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DECLARE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fun_insert_teachers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('103002','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陈昊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','D003');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SELECT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608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5167474" y="1732740"/>
            <a:ext cx="1748118" cy="721440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项目目标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635598" y="2645494"/>
            <a:ext cx="3223707" cy="3163636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Rectangle 38"/>
          <p:cNvSpPr>
            <a:spLocks noChangeArrowheads="1"/>
          </p:cNvSpPr>
          <p:nvPr/>
        </p:nvSpPr>
        <p:spPr bwMode="auto">
          <a:xfrm>
            <a:off x="943473" y="3161915"/>
            <a:ext cx="263344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内置函数以及自定义函数。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存储函数的创建和测试方法。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4439162" y="2640887"/>
            <a:ext cx="3279450" cy="3168244"/>
          </a:xfrm>
          <a:prstGeom prst="roundRect">
            <a:avLst>
              <a:gd name="adj" fmla="val 9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4694174" y="3230183"/>
            <a:ext cx="27156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能够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设计并实现目标数据库的存储函数。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能够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调用存储函数测试其功能。</a:t>
            </a:r>
          </a:p>
        </p:txBody>
      </p:sp>
      <p:cxnSp>
        <p:nvCxnSpPr>
          <p:cNvPr id="86" name="直线箭头连接符 85"/>
          <p:cNvCxnSpPr/>
          <p:nvPr/>
        </p:nvCxnSpPr>
        <p:spPr>
          <a:xfrm flipV="1">
            <a:off x="4129567" y="1420638"/>
            <a:ext cx="0" cy="43884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34"/>
          <p:cNvSpPr/>
          <p:nvPr/>
        </p:nvSpPr>
        <p:spPr>
          <a:xfrm>
            <a:off x="8150551" y="2645493"/>
            <a:ext cx="3185320" cy="3163638"/>
          </a:xfrm>
          <a:prstGeom prst="roundRect">
            <a:avLst>
              <a:gd name="adj" fmla="val 95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8541263" y="3230183"/>
            <a:ext cx="2404643" cy="152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遇到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问题不退缩的精神。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　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具有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攻坚克难的勇气和砥砺前行的决心。</a:t>
            </a:r>
          </a:p>
        </p:txBody>
      </p:sp>
      <p:sp>
        <p:nvSpPr>
          <p:cNvPr id="40" name="TextBox 13"/>
          <p:cNvSpPr>
            <a:spLocks noChangeArrowheads="1"/>
          </p:cNvSpPr>
          <p:nvPr/>
        </p:nvSpPr>
        <p:spPr bwMode="auto">
          <a:xfrm>
            <a:off x="5188440" y="1732740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能力目标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19" name="直线箭头连接符 85"/>
          <p:cNvCxnSpPr/>
          <p:nvPr/>
        </p:nvCxnSpPr>
        <p:spPr>
          <a:xfrm flipV="1">
            <a:off x="7912672" y="1420637"/>
            <a:ext cx="1" cy="43884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 20"/>
          <p:cNvSpPr/>
          <p:nvPr/>
        </p:nvSpPr>
        <p:spPr>
          <a:xfrm>
            <a:off x="8842258" y="1766467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标注 21"/>
          <p:cNvSpPr/>
          <p:nvPr/>
        </p:nvSpPr>
        <p:spPr>
          <a:xfrm>
            <a:off x="1372719" y="1732740"/>
            <a:ext cx="1748118" cy="72144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3"/>
          <p:cNvSpPr>
            <a:spLocks noChangeArrowheads="1"/>
          </p:cNvSpPr>
          <p:nvPr/>
        </p:nvSpPr>
        <p:spPr bwMode="auto">
          <a:xfrm>
            <a:off x="1378955" y="1766466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知识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13"/>
          <p:cNvSpPr>
            <a:spLocks noChangeArrowheads="1"/>
          </p:cNvSpPr>
          <p:nvPr/>
        </p:nvSpPr>
        <p:spPr bwMode="auto">
          <a:xfrm>
            <a:off x="8869152" y="1760037"/>
            <a:ext cx="1780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素养目标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397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测试过程说明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存储过程，测试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fun_insert_teachers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的正确性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第一次，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('103002','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陈昊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','D003')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插入成功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。返回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不修改内容，使用相同测试数据再次调用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存储过程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值，说明捕捉到关键字重复的错误，添加失败。</a:t>
            </a: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修改测试数据为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('103003','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','D009')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，第三次调用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test_insert_teachers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存储过程。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值，说明添加的系部编号违反了外键约束，添加失败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809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77484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7.</a:t>
            </a:r>
            <a:r>
              <a:rPr kumimoji="1" lang="en-US" altLang="zh-CN" sz="11500" dirty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2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设计并实现删除目标数据表数据行的存储函数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57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创建删除数据行的存储函数</a:t>
            </a: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896020"/>
              </p:ext>
            </p:extLst>
          </p:nvPr>
        </p:nvGraphicFramePr>
        <p:xfrm>
          <a:off x="1333707" y="2097742"/>
          <a:ext cx="8832268" cy="3455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3268"/>
                <a:gridCol w="1223268"/>
                <a:gridCol w="2309447"/>
                <a:gridCol w="2309447"/>
                <a:gridCol w="1766838"/>
              </a:tblGrid>
              <a:tr h="447969">
                <a:tc gridSpan="5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类型：存储函数</a:t>
                      </a:r>
                      <a:r>
                        <a:rPr lang="en-US" sz="1600" kern="100" dirty="0">
                          <a:effectLst/>
                        </a:rPr>
                        <a:t>                </a:t>
                      </a:r>
                      <a:r>
                        <a:rPr lang="zh-CN" sz="1600" kern="0" dirty="0">
                          <a:effectLst/>
                        </a:rPr>
                        <a:t>名称</a:t>
                      </a:r>
                      <a:r>
                        <a:rPr lang="en-US" sz="1600" kern="0" dirty="0">
                          <a:effectLst/>
                        </a:rPr>
                        <a:t>: </a:t>
                      </a:r>
                      <a:r>
                        <a:rPr lang="en-US" sz="1600" kern="0" dirty="0" err="1">
                          <a:effectLst/>
                        </a:rPr>
                        <a:t>fun_delete_departments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设计要求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该对象根据系部主标识删除系部信息表的一个行对象，过程含有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个</a:t>
                      </a:r>
                      <a:r>
                        <a:rPr lang="en-US" sz="1600" kern="100" dirty="0">
                          <a:effectLst/>
                        </a:rPr>
                        <a:t>IN</a:t>
                      </a:r>
                      <a:r>
                        <a:rPr lang="zh-CN" sz="1600" kern="100" dirty="0">
                          <a:effectLst/>
                        </a:rPr>
                        <a:t>型调用参数和一个整型返回值用以返回异常代码，如果过程成功执行，则返回</a:t>
                      </a:r>
                      <a:r>
                        <a:rPr lang="en-US" sz="1600" kern="100" dirty="0">
                          <a:effectLst/>
                        </a:rPr>
                        <a:t>0</a:t>
                      </a:r>
                      <a:r>
                        <a:rPr lang="zh-CN" sz="1600" kern="100" dirty="0">
                          <a:effectLst/>
                        </a:rPr>
                        <a:t>，否则返回一个自定义异常代码。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388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调用参数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值类型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备注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8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系部码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 (6)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独立主键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8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Return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异常码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INTEGER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自定义异常码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16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①各参数名自行定义；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②需要捕捉主关键字被子表引用，被限制删除的异常，并通过</a:t>
                      </a:r>
                      <a:r>
                        <a:rPr lang="en-US" sz="1600" kern="100" dirty="0">
                          <a:effectLst/>
                        </a:rPr>
                        <a:t> OUT</a:t>
                      </a:r>
                      <a:r>
                        <a:rPr lang="zh-CN" sz="1600" kern="100" dirty="0">
                          <a:effectLst/>
                        </a:rPr>
                        <a:t>变量返回给调用程序，异常码为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。如：异常码为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代表有子依赖。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34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创建删除数据行的存储函数</a:t>
            </a: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8" y="1993153"/>
            <a:ext cx="10605438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func_delete_departments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脚本如下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Function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fun_delete_departments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(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CHAR(6))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RETURNS  INTEGER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DECLARE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DECLARE  CONTINUE   HANDLER  FOR  1451  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=1;  /*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主关键字关联子表*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SET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=0;      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DELETE  FROM  departments    WHERE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d_no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 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RETURN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ts val="26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35840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测试删除数据行的存储函数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8" y="2305953"/>
            <a:ext cx="10296883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设计存储过程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test_delete_departments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用来测试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fun_delete_departments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test_delete_departments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过程对象在执行时带参调用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fun_delete_departments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对象，用以测试该对象的正确性。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93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测试删除数据行的存储函数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测试程序设计脚本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DROP procedure IF EXISTES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test_delete_departments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PROCEDURE 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test_delete_departments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DECLARE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fun_delete_departments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('D005');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SELECT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75275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7.2.2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测试删除数据行的存储函数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测试过程说明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test_delete_departments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对象用于程序员在后台执行，测试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fun_delete_departments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第一次执行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选取数据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=‘D005’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t_erra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，删除成功；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第二次执行，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=‘D001’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test_delete_departments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t_erra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值，说明捕捉到外键子表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21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81652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7.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3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设计并实现修改目标数据表数据的存储函数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3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创建修改数据行的存储函数</a:t>
            </a: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079065"/>
              </p:ext>
            </p:extLst>
          </p:nvPr>
        </p:nvGraphicFramePr>
        <p:xfrm>
          <a:off x="2045674" y="2642805"/>
          <a:ext cx="8429455" cy="34352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479"/>
                <a:gridCol w="1167479"/>
                <a:gridCol w="2204120"/>
                <a:gridCol w="2204120"/>
                <a:gridCol w="1686257"/>
              </a:tblGrid>
              <a:tr h="387271">
                <a:tc gridSpan="5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类型：存储函数</a:t>
                      </a:r>
                      <a:r>
                        <a:rPr lang="en-US" sz="1600" kern="100">
                          <a:effectLst/>
                        </a:rPr>
                        <a:t>                </a:t>
                      </a:r>
                      <a:r>
                        <a:rPr lang="zh-CN" sz="1600" kern="0">
                          <a:effectLst/>
                        </a:rPr>
                        <a:t>名称</a:t>
                      </a:r>
                      <a:r>
                        <a:rPr lang="en-US" sz="1600" kern="0">
                          <a:effectLst/>
                        </a:rPr>
                        <a:t>: </a:t>
                      </a:r>
                      <a:r>
                        <a:rPr lang="en-US" sz="1600" kern="100">
                          <a:effectLst/>
                        </a:rPr>
                        <a:t> </a:t>
                      </a:r>
                      <a:r>
                        <a:rPr lang="en-US" sz="1600" kern="0">
                          <a:effectLst/>
                        </a:rPr>
                        <a:t>fun_update_teachers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388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设计要求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该对象根据教师编号修改系部编号，过程含有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个</a:t>
                      </a:r>
                      <a:r>
                        <a:rPr lang="en-US" sz="1600" kern="100">
                          <a:effectLst/>
                        </a:rPr>
                        <a:t>IN</a:t>
                      </a:r>
                      <a:r>
                        <a:rPr lang="zh-CN" sz="1600" kern="100">
                          <a:effectLst/>
                        </a:rPr>
                        <a:t>型调用参数和一个整型返回值用以返回异常代码，如果过程成功执行，则返回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r>
                        <a:rPr lang="zh-CN" sz="1600" kern="100">
                          <a:effectLst/>
                        </a:rPr>
                        <a:t>，否则返回一个自定义异常代码。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649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调用参数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值类型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备注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教师编码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CHAR(8)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独立主键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6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系部码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 (6)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6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Return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异常码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8445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INTEGER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自定义异常码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59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①各参数名自行定义；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②需要捕捉未预知的异常，并通过</a:t>
                      </a:r>
                      <a:r>
                        <a:rPr lang="en-US" sz="1600" kern="100" dirty="0">
                          <a:effectLst/>
                        </a:rPr>
                        <a:t> OUT</a:t>
                      </a:r>
                      <a:r>
                        <a:rPr lang="zh-CN" sz="1600" kern="100" dirty="0">
                          <a:effectLst/>
                        </a:rPr>
                        <a:t>变量返回给调用程序。如：异常码为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代表违反外键约束。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11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创建修改数据行的存储函数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8" y="1993153"/>
            <a:ext cx="10296885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000" b="1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fun_update_teachers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en-US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脚本如下：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DROP FUNCTION  IF EXISTS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fun_update_teachers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  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 FUNCTION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fun_update_teachers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CHAR(8),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CHAR(6) )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RETURNS  INTEGER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DECLARE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DECLARE  CONTINUE   HANDLER  FOR  1452   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=1;    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SET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=0;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UPDATE   teachers  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d_no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WHERE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tno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;    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RETURN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lvl="2"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73726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/>
          <p:nvPr/>
        </p:nvSpPr>
        <p:spPr>
          <a:xfrm>
            <a:off x="2452254" y="-408452"/>
            <a:ext cx="9825221" cy="6871855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01930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  <a:gd name="connsiteX0" fmla="*/ 3435928 w 9825221"/>
              <a:gd name="connsiteY0" fmla="*/ 0 h 6871855"/>
              <a:gd name="connsiteX1" fmla="*/ 9825221 w 9825221"/>
              <a:gd name="connsiteY1" fmla="*/ 44851 h 6871855"/>
              <a:gd name="connsiteX2" fmla="*/ 9747729 w 9825221"/>
              <a:gd name="connsiteY2" fmla="*/ 6871855 h 6871855"/>
              <a:gd name="connsiteX3" fmla="*/ 0 w 9825221"/>
              <a:gd name="connsiteY3" fmla="*/ 6871855 h 6871855"/>
              <a:gd name="connsiteX4" fmla="*/ 3435928 w 9825221"/>
              <a:gd name="connsiteY4" fmla="*/ 0 h 68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5221" h="6871855">
                <a:moveTo>
                  <a:pt x="3435928" y="0"/>
                </a:moveTo>
                <a:lnTo>
                  <a:pt x="9825221" y="44851"/>
                </a:lnTo>
                <a:lnTo>
                  <a:pt x="9747729" y="6871855"/>
                </a:lnTo>
                <a:lnTo>
                  <a:pt x="0" y="6871855"/>
                </a:lnTo>
                <a:lnTo>
                  <a:pt x="3435928" y="0"/>
                </a:lnTo>
                <a:close/>
              </a:path>
            </a:pathLst>
          </a:custGeom>
          <a:solidFill>
            <a:schemeClr val="accent3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14108" y="179824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chemeClr val="accent3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5514" y="2556376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Impact" charset="0"/>
                <a:ea typeface="Impact" charset="0"/>
                <a:cs typeface="Impact" charset="0"/>
              </a:rPr>
              <a:t>CONTENTS</a:t>
            </a:r>
            <a:endParaRPr kumimoji="1" lang="zh-CN" altLang="en-US" sz="4800" b="1" dirty="0">
              <a:solidFill>
                <a:schemeClr val="accent2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0882" y="13854"/>
            <a:ext cx="9716733" cy="6888997"/>
          </a:xfrm>
          <a:custGeom>
            <a:avLst/>
            <a:gdLst>
              <a:gd name="connsiteX0" fmla="*/ 0 w 6456218"/>
              <a:gd name="connsiteY0" fmla="*/ 0 h 6858000"/>
              <a:gd name="connsiteX1" fmla="*/ 6456218 w 6456218"/>
              <a:gd name="connsiteY1" fmla="*/ 0 h 6858000"/>
              <a:gd name="connsiteX2" fmla="*/ 6456218 w 6456218"/>
              <a:gd name="connsiteY2" fmla="*/ 6858000 h 6858000"/>
              <a:gd name="connsiteX3" fmla="*/ 0 w 6456218"/>
              <a:gd name="connsiteY3" fmla="*/ 6858000 h 6858000"/>
              <a:gd name="connsiteX4" fmla="*/ 0 w 6456218"/>
              <a:gd name="connsiteY4" fmla="*/ 0 h 6858000"/>
              <a:gd name="connsiteX0" fmla="*/ 2563091 w 9019309"/>
              <a:gd name="connsiteY0" fmla="*/ 0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2563091 w 9019309"/>
              <a:gd name="connsiteY4" fmla="*/ 0 h 6858000"/>
              <a:gd name="connsiteX0" fmla="*/ 3422073 w 9019309"/>
              <a:gd name="connsiteY0" fmla="*/ 4156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22073 w 9019309"/>
              <a:gd name="connsiteY4" fmla="*/ 41564 h 6858000"/>
              <a:gd name="connsiteX0" fmla="*/ 3435928 w 9019309"/>
              <a:gd name="connsiteY0" fmla="*/ 13854 h 6858000"/>
              <a:gd name="connsiteX1" fmla="*/ 9019309 w 9019309"/>
              <a:gd name="connsiteY1" fmla="*/ 0 h 6858000"/>
              <a:gd name="connsiteX2" fmla="*/ 9019309 w 9019309"/>
              <a:gd name="connsiteY2" fmla="*/ 6858000 h 6858000"/>
              <a:gd name="connsiteX3" fmla="*/ 0 w 9019309"/>
              <a:gd name="connsiteY3" fmla="*/ 6858000 h 6858000"/>
              <a:gd name="connsiteX4" fmla="*/ 3435928 w 9019309"/>
              <a:gd name="connsiteY4" fmla="*/ 13854 h 6858000"/>
              <a:gd name="connsiteX0" fmla="*/ 3435928 w 9019309"/>
              <a:gd name="connsiteY0" fmla="*/ 0 h 6871855"/>
              <a:gd name="connsiteX1" fmla="*/ 9019309 w 9019309"/>
              <a:gd name="connsiteY1" fmla="*/ 13855 h 6871855"/>
              <a:gd name="connsiteX2" fmla="*/ 9019309 w 9019309"/>
              <a:gd name="connsiteY2" fmla="*/ 6871855 h 6871855"/>
              <a:gd name="connsiteX3" fmla="*/ 0 w 9019309"/>
              <a:gd name="connsiteY3" fmla="*/ 6871855 h 6871855"/>
              <a:gd name="connsiteX4" fmla="*/ 3435928 w 9019309"/>
              <a:gd name="connsiteY4" fmla="*/ 0 h 6871855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01930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  <a:gd name="connsiteX0" fmla="*/ 3435928 w 9716733"/>
              <a:gd name="connsiteY0" fmla="*/ 17142 h 6888997"/>
              <a:gd name="connsiteX1" fmla="*/ 9716733 w 9716733"/>
              <a:gd name="connsiteY1" fmla="*/ 0 h 6888997"/>
              <a:gd name="connsiteX2" fmla="*/ 9654739 w 9716733"/>
              <a:gd name="connsiteY2" fmla="*/ 6888997 h 6888997"/>
              <a:gd name="connsiteX3" fmla="*/ 0 w 9716733"/>
              <a:gd name="connsiteY3" fmla="*/ 6888997 h 6888997"/>
              <a:gd name="connsiteX4" fmla="*/ 3435928 w 9716733"/>
              <a:gd name="connsiteY4" fmla="*/ 17142 h 688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6733" h="6888997">
                <a:moveTo>
                  <a:pt x="3435928" y="17142"/>
                </a:moveTo>
                <a:lnTo>
                  <a:pt x="9716733" y="0"/>
                </a:lnTo>
                <a:lnTo>
                  <a:pt x="9654739" y="6888997"/>
                </a:lnTo>
                <a:lnTo>
                  <a:pt x="0" y="6888997"/>
                </a:lnTo>
                <a:lnTo>
                  <a:pt x="3435928" y="17142"/>
                </a:lnTo>
                <a:close/>
              </a:path>
            </a:pathLst>
          </a:custGeom>
          <a:ln>
            <a:noFill/>
          </a:ln>
          <a:effectLst>
            <a:outerShdw blurRad="50800" dist="762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29" name="组 28"/>
          <p:cNvGrpSpPr/>
          <p:nvPr/>
        </p:nvGrpSpPr>
        <p:grpSpPr>
          <a:xfrm>
            <a:off x="4808550" y="445141"/>
            <a:ext cx="1862418" cy="978270"/>
            <a:chOff x="4621200" y="1036512"/>
            <a:chExt cx="1862418" cy="978270"/>
          </a:xfrm>
        </p:grpSpPr>
        <p:grpSp>
          <p:nvGrpSpPr>
            <p:cNvPr id="11" name="组 10"/>
            <p:cNvGrpSpPr/>
            <p:nvPr/>
          </p:nvGrpSpPr>
          <p:grpSpPr>
            <a:xfrm>
              <a:off x="4621200" y="1036512"/>
              <a:ext cx="1862418" cy="978270"/>
              <a:chOff x="4745186" y="1191494"/>
              <a:chExt cx="1537855" cy="748144"/>
            </a:xfrm>
          </p:grpSpPr>
          <p:sp>
            <p:nvSpPr>
              <p:cNvPr id="9" name="平行四边形 8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010305" y="1190815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7.1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23003" y="345444"/>
            <a:ext cx="4154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设计并实现向目标数据表插入数据行的存储函数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4231679" y="1644185"/>
            <a:ext cx="1862418" cy="978270"/>
            <a:chOff x="4032602" y="2286000"/>
            <a:chExt cx="1862418" cy="978270"/>
          </a:xfrm>
        </p:grpSpPr>
        <p:grpSp>
          <p:nvGrpSpPr>
            <p:cNvPr id="14" name="组 13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7.2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633341" y="2782572"/>
            <a:ext cx="1862418" cy="978270"/>
            <a:chOff x="4032602" y="2286000"/>
            <a:chExt cx="1862418" cy="978270"/>
          </a:xfrm>
        </p:grpSpPr>
        <p:grpSp>
          <p:nvGrpSpPr>
            <p:cNvPr id="20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2" name="平行四边形 21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421707" y="2440303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任务</a:t>
              </a:r>
              <a:r>
                <a:rPr kumimoji="1" lang="en-US" altLang="zh-CN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7.3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2388932" y="5229098"/>
            <a:ext cx="1862418" cy="978270"/>
            <a:chOff x="4032602" y="2286000"/>
            <a:chExt cx="1862418" cy="978270"/>
          </a:xfrm>
        </p:grpSpPr>
        <p:grpSp>
          <p:nvGrpSpPr>
            <p:cNvPr id="25" name="组 24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</a:t>
              </a:r>
              <a:r>
                <a:rPr kumimoji="1" lang="zh-CN" altLang="en-US" dirty="0" smtClean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训练</a:t>
              </a:r>
              <a:endParaRPr kumimoji="1" lang="zh-CN" altLang="en-US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128528" y="1635309"/>
            <a:ext cx="4385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设计并实现删除目标数据表数据行的存储函数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92525" y="2731608"/>
            <a:ext cx="426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设计并实现修改目标数据表数据的存储函数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15599" y="5189964"/>
            <a:ext cx="4006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乡村振兴助农电商平台数据库存储函数设计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5" name="平行四边形 54"/>
          <p:cNvSpPr/>
          <p:nvPr/>
        </p:nvSpPr>
        <p:spPr>
          <a:xfrm>
            <a:off x="10877569" y="535490"/>
            <a:ext cx="1904876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10382268" y="1675180"/>
            <a:ext cx="23835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9859373" y="2892226"/>
            <a:ext cx="3003203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平行四边形 55"/>
          <p:cNvSpPr/>
          <p:nvPr/>
        </p:nvSpPr>
        <p:spPr>
          <a:xfrm>
            <a:off x="8661995" y="5351277"/>
            <a:ext cx="4106000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4" name="组 18"/>
          <p:cNvGrpSpPr/>
          <p:nvPr/>
        </p:nvGrpSpPr>
        <p:grpSpPr>
          <a:xfrm>
            <a:off x="2958127" y="4081401"/>
            <a:ext cx="1862418" cy="978270"/>
            <a:chOff x="4032602" y="2286000"/>
            <a:chExt cx="1862418" cy="978270"/>
          </a:xfrm>
        </p:grpSpPr>
        <p:grpSp>
          <p:nvGrpSpPr>
            <p:cNvPr id="35" name="组 19"/>
            <p:cNvGrpSpPr/>
            <p:nvPr/>
          </p:nvGrpSpPr>
          <p:grpSpPr>
            <a:xfrm>
              <a:off x="4032602" y="2286000"/>
              <a:ext cx="1862418" cy="978270"/>
              <a:chOff x="4745186" y="1191494"/>
              <a:chExt cx="1537855" cy="748144"/>
            </a:xfrm>
          </p:grpSpPr>
          <p:sp>
            <p:nvSpPr>
              <p:cNvPr id="38" name="平行四边形 37"/>
              <p:cNvSpPr/>
              <p:nvPr/>
            </p:nvSpPr>
            <p:spPr>
              <a:xfrm>
                <a:off x="4745186" y="1191494"/>
                <a:ext cx="1537855" cy="471053"/>
              </a:xfrm>
              <a:prstGeom prst="parallelogram">
                <a:avLst>
                  <a:gd name="adj" fmla="val 4874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三角形 9"/>
              <p:cNvSpPr/>
              <p:nvPr/>
            </p:nvSpPr>
            <p:spPr>
              <a:xfrm flipV="1">
                <a:off x="4747736" y="1654526"/>
                <a:ext cx="390845" cy="285112"/>
              </a:xfrm>
              <a:custGeom>
                <a:avLst/>
                <a:gdLst>
                  <a:gd name="connsiteX0" fmla="*/ 0 w 318655"/>
                  <a:gd name="connsiteY0" fmla="*/ 277091 h 277091"/>
                  <a:gd name="connsiteX1" fmla="*/ 159328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18655"/>
                  <a:gd name="connsiteY0" fmla="*/ 277091 h 277091"/>
                  <a:gd name="connsiteX1" fmla="*/ 223496 w 318655"/>
                  <a:gd name="connsiteY1" fmla="*/ 0 h 277091"/>
                  <a:gd name="connsiteX2" fmla="*/ 318655 w 318655"/>
                  <a:gd name="connsiteY2" fmla="*/ 277091 h 277091"/>
                  <a:gd name="connsiteX3" fmla="*/ 0 w 318655"/>
                  <a:gd name="connsiteY3" fmla="*/ 277091 h 277091"/>
                  <a:gd name="connsiteX0" fmla="*/ 0 w 350739"/>
                  <a:gd name="connsiteY0" fmla="*/ 277091 h 277091"/>
                  <a:gd name="connsiteX1" fmla="*/ 223496 w 350739"/>
                  <a:gd name="connsiteY1" fmla="*/ 0 h 277091"/>
                  <a:gd name="connsiteX2" fmla="*/ 350739 w 350739"/>
                  <a:gd name="connsiteY2" fmla="*/ 261049 h 277091"/>
                  <a:gd name="connsiteX3" fmla="*/ 0 w 350739"/>
                  <a:gd name="connsiteY3" fmla="*/ 277091 h 277091"/>
                  <a:gd name="connsiteX0" fmla="*/ 0 w 358760"/>
                  <a:gd name="connsiteY0" fmla="*/ 277091 h 277091"/>
                  <a:gd name="connsiteX1" fmla="*/ 223496 w 358760"/>
                  <a:gd name="connsiteY1" fmla="*/ 0 h 277091"/>
                  <a:gd name="connsiteX2" fmla="*/ 358760 w 358760"/>
                  <a:gd name="connsiteY2" fmla="*/ 277091 h 277091"/>
                  <a:gd name="connsiteX3" fmla="*/ 0 w 358760"/>
                  <a:gd name="connsiteY3" fmla="*/ 277091 h 277091"/>
                  <a:gd name="connsiteX0" fmla="*/ 0 w 366782"/>
                  <a:gd name="connsiteY0" fmla="*/ 285112 h 285112"/>
                  <a:gd name="connsiteX1" fmla="*/ 231518 w 366782"/>
                  <a:gd name="connsiteY1" fmla="*/ 0 h 285112"/>
                  <a:gd name="connsiteX2" fmla="*/ 366782 w 366782"/>
                  <a:gd name="connsiteY2" fmla="*/ 277091 h 285112"/>
                  <a:gd name="connsiteX3" fmla="*/ 0 w 366782"/>
                  <a:gd name="connsiteY3" fmla="*/ 285112 h 285112"/>
                  <a:gd name="connsiteX0" fmla="*/ 0 w 390845"/>
                  <a:gd name="connsiteY0" fmla="*/ 285112 h 285112"/>
                  <a:gd name="connsiteX1" fmla="*/ 255581 w 390845"/>
                  <a:gd name="connsiteY1" fmla="*/ 0 h 285112"/>
                  <a:gd name="connsiteX2" fmla="*/ 390845 w 390845"/>
                  <a:gd name="connsiteY2" fmla="*/ 277091 h 285112"/>
                  <a:gd name="connsiteX3" fmla="*/ 0 w 390845"/>
                  <a:gd name="connsiteY3" fmla="*/ 285112 h 28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845" h="285112">
                    <a:moveTo>
                      <a:pt x="0" y="285112"/>
                    </a:moveTo>
                    <a:lnTo>
                      <a:pt x="255581" y="0"/>
                    </a:lnTo>
                    <a:lnTo>
                      <a:pt x="390845" y="277091"/>
                    </a:lnTo>
                    <a:lnTo>
                      <a:pt x="0" y="2851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文本框 20"/>
            <p:cNvSpPr txBox="1"/>
            <p:nvPr/>
          </p:nvSpPr>
          <p:spPr>
            <a:xfrm>
              <a:off x="4421707" y="24403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拓展阅读</a:t>
              </a:r>
              <a:endParaRPr kumimoji="1" lang="en-US" altLang="zh-CN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40" name="文本框 32"/>
          <p:cNvSpPr txBox="1"/>
          <p:nvPr/>
        </p:nvSpPr>
        <p:spPr>
          <a:xfrm>
            <a:off x="4987901" y="4033939"/>
            <a:ext cx="426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坚持发扬斗争精神，知难而进、迎难而上</a:t>
            </a:r>
            <a:endParaRPr kumimoji="1" lang="zh-CN" altLang="en-US" sz="24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9282953" y="4112396"/>
            <a:ext cx="3637442" cy="615947"/>
          </a:xfrm>
          <a:prstGeom prst="parallelogram">
            <a:avLst>
              <a:gd name="adj" fmla="val 48748"/>
            </a:avLst>
          </a:prstGeom>
          <a:solidFill>
            <a:srgbClr val="10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51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271589" y="1602767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测试修改数据行的存储函数</a:t>
            </a:r>
          </a:p>
        </p:txBody>
      </p:sp>
      <p:sp>
        <p:nvSpPr>
          <p:cNvPr id="8" name="TextBox 13"/>
          <p:cNvSpPr>
            <a:spLocks noChangeArrowheads="1"/>
          </p:cNvSpPr>
          <p:nvPr/>
        </p:nvSpPr>
        <p:spPr bwMode="auto">
          <a:xfrm>
            <a:off x="1271588" y="1621969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71589" y="2520182"/>
            <a:ext cx="9795342" cy="1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设计存储过程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test_update_teachers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用来测试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fun_update_teachers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           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test_update_teachers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过程对象在执行时带参调用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fun_update_teachers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对象，用以测试该对象的正确性。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55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测试修改数据行的存储函数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1.test_update_teachers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DROP FUNCTION  IF EXISTS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test_update_teachers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PROCEDURE 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test_update_teachers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DECLARE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INTEGER DEFAULT 0;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SET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fun_update_teachers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('101001','D002');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SELECT   </a:t>
            </a:r>
            <a:r>
              <a:rPr lang="en-US" altLang="zh-CN" sz="2000" dirty="0" err="1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t_error</a:t>
            </a: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dirty="0">
                <a:solidFill>
                  <a:srgbClr val="2660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339404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测试修改数据行的存储函数</a:t>
            </a: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0798" y="1981804"/>
            <a:ext cx="1068612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查看创建结果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4025097" y="2836394"/>
            <a:ext cx="2859797" cy="338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0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测试修改数据行的存储函数</a:t>
            </a: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任务实现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9" y="2000257"/>
            <a:ext cx="10686120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测试过程说明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test_update_teachers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对象用于程序员在后台执行，测试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fun_update_teachers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选取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dno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=‘D002’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在后台执行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test_update_teachers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t_erra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  <a:buFont typeface="Wingdings" pitchFamily="2" charset="2"/>
              <a:buChar char="u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第二次执行，将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test_update_teachers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里面的系部编号修改为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d_no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='A009'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，保存。然后点击运行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t_erra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值，说明要修改的班级编号违反了外键约束，修改不成功，与预期结果一致。</a:t>
            </a:r>
          </a:p>
          <a:p>
            <a:pPr>
              <a:lnSpc>
                <a:spcPts val="2400"/>
              </a:lnSpc>
              <a:spcBef>
                <a:spcPts val="200"/>
              </a:spcBef>
              <a:spcAft>
                <a:spcPts val="65"/>
              </a:spcAft>
            </a:pP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73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阅读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坚持发扬斗争精神，知难而进、迎难而上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9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拓展阅读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529" y="1622612"/>
            <a:ext cx="10587071" cy="3819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二十大指出，要坚持发扬斗争精神，知难而进、迎难而上。项目团队在存储函数的开发过程中，可能会面临很多难题，在调试程序的过程中经常出错，很影响士气。但是，如果想打造出一个精品项目，项目团队必须知难而进、迎难而上，攻克一个又一个难关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初，新冠疫情爆发，病毒来势汹汹。中国政府并没有退缩，在抗议物资最紧张的情况下，各大行业积极投入防疫物资的生产，虽然很多企业从未涉及过相关的领域，但仍然克服重重困难保质保量的完成了任务。广大医务工作者，奋战的抗疫一线，靠着救死扶伤的决心和无私奉献的精神，排除万难，与时间赛跑，与病毒搏斗。中国共产党带领人民攻克了一个有一个难关，如今，由中国自主研发的新冠疫苗已经上市。各行各业也利用专业知识为人民生活的健康提供保障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因此，我们必须敢于担当、直面困难、破解难题，不能轻言放弃。本着愈是艰难险阻，愈是敢于担当的思想投入到事业当中，这样就可以排除万难，取得最终的胜利。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52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拓展</a:t>
            </a:r>
            <a:endParaRPr kumimoji="1" lang="zh-CN" altLang="en-US" sz="28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26203" y="4030160"/>
            <a:ext cx="1729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训练</a:t>
            </a:r>
            <a:endParaRPr kumimoji="1" lang="zh-CN" altLang="en-US" sz="6000" b="1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乡村振兴助农电商平台数据库存储函数设计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拓展训练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TextBox 13"/>
          <p:cNvSpPr>
            <a:spLocks noChangeArrowheads="1"/>
          </p:cNvSpPr>
          <p:nvPr/>
        </p:nvSpPr>
        <p:spPr bwMode="auto">
          <a:xfrm>
            <a:off x="2321932" y="1494032"/>
            <a:ext cx="1901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pc="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sz="2000" b="1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7" name="组 66"/>
          <p:cNvGrpSpPr/>
          <p:nvPr/>
        </p:nvGrpSpPr>
        <p:grpSpPr>
          <a:xfrm>
            <a:off x="1133423" y="1814285"/>
            <a:ext cx="7222464" cy="141412"/>
            <a:chOff x="1362736" y="1799771"/>
            <a:chExt cx="4733264" cy="124636"/>
          </a:xfrm>
        </p:grpSpPr>
        <p:sp>
          <p:nvSpPr>
            <p:cNvPr id="10" name="矩形 9"/>
            <p:cNvSpPr/>
            <p:nvPr/>
          </p:nvSpPr>
          <p:spPr>
            <a:xfrm>
              <a:off x="1379538" y="1799771"/>
              <a:ext cx="826633" cy="124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1362736" y="1909893"/>
              <a:ext cx="473326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2591060" y="1494032"/>
            <a:ext cx="74697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乡村振兴助农电商平台数据库存储函数设计</a:t>
            </a:r>
            <a:endParaRPr lang="en-US" sz="2000" spc="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3423" y="2210857"/>
            <a:ext cx="10175553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457200">
              <a:lnSpc>
                <a:spcPct val="150000"/>
              </a:lnSpc>
              <a:spcAft>
                <a:spcPts val="65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为乡村振兴助农电商平台数据库创建存储函数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053936"/>
              </p:ext>
            </p:extLst>
          </p:nvPr>
        </p:nvGraphicFramePr>
        <p:xfrm>
          <a:off x="2034221" y="2954671"/>
          <a:ext cx="8583446" cy="3738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9487"/>
                <a:gridCol w="1479487"/>
                <a:gridCol w="1953705"/>
                <a:gridCol w="1953705"/>
                <a:gridCol w="1717062"/>
              </a:tblGrid>
              <a:tr h="413807">
                <a:tc gridSpan="5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类型：存储函数</a:t>
                      </a:r>
                      <a:r>
                        <a:rPr lang="en-US" sz="1800" kern="100">
                          <a:effectLst/>
                        </a:rPr>
                        <a:t>                </a:t>
                      </a:r>
                      <a:r>
                        <a:rPr lang="zh-CN" sz="1800" kern="0">
                          <a:effectLst/>
                        </a:rPr>
                        <a:t>名称</a:t>
                      </a:r>
                      <a:r>
                        <a:rPr lang="en-US" sz="1800" kern="0">
                          <a:effectLst/>
                        </a:rPr>
                        <a:t>: fun_update_</a:t>
                      </a:r>
                      <a:r>
                        <a:rPr lang="en-US" sz="1800" kern="100">
                          <a:effectLst/>
                        </a:rPr>
                        <a:t>production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52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设计要求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该对象根据农产品编号修改类别编号，过程含有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r>
                        <a:rPr lang="zh-CN" sz="1800" kern="100">
                          <a:effectLst/>
                        </a:rPr>
                        <a:t>个</a:t>
                      </a:r>
                      <a:r>
                        <a:rPr lang="en-US" sz="1800" kern="100">
                          <a:effectLst/>
                        </a:rPr>
                        <a:t>IN</a:t>
                      </a:r>
                      <a:r>
                        <a:rPr lang="zh-CN" sz="1800" kern="100">
                          <a:effectLst/>
                        </a:rPr>
                        <a:t>型调用参数和一个整型返回值用以返回异常代码，如果过程成功执行，则返回</a:t>
                      </a:r>
                      <a:r>
                        <a:rPr lang="en-US" sz="1800" kern="100">
                          <a:effectLst/>
                        </a:rPr>
                        <a:t>0</a:t>
                      </a:r>
                      <a:r>
                        <a:rPr lang="zh-CN" sz="1800" kern="100">
                          <a:effectLst/>
                        </a:rPr>
                        <a:t>，否则返回一个自定义异常代码。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8427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调用参数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参数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参数类型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值类型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备注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</a:t>
                      </a:r>
                      <a:r>
                        <a:rPr lang="zh-CN" sz="1800" kern="100">
                          <a:effectLst/>
                        </a:rPr>
                        <a:t>农产品编号</a:t>
                      </a:r>
                      <a:r>
                        <a:rPr lang="en-US" sz="1800" kern="100">
                          <a:effectLst/>
                        </a:rPr>
                        <a:t>&gt;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CHAR(8)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独立主键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</a:t>
                      </a:r>
                      <a:r>
                        <a:rPr lang="zh-CN" sz="1800" kern="100">
                          <a:effectLst/>
                        </a:rPr>
                        <a:t>类别编号</a:t>
                      </a:r>
                      <a:r>
                        <a:rPr lang="en-US" sz="1800" kern="100">
                          <a:effectLst/>
                        </a:rPr>
                        <a:t>&gt;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CHAR(8)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4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Return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</a:t>
                      </a:r>
                      <a:r>
                        <a:rPr lang="zh-CN" sz="1800" kern="100">
                          <a:effectLst/>
                        </a:rPr>
                        <a:t>异常码</a:t>
                      </a:r>
                      <a:r>
                        <a:rPr lang="en-US" sz="1800" kern="100">
                          <a:effectLst/>
                        </a:rPr>
                        <a:t>&gt;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OUT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INTEGER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自定义异常码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52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①各参数名自行定义；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②需要捕捉未预知的异常，并通过</a:t>
                      </a:r>
                      <a:r>
                        <a:rPr lang="en-US" sz="1800" kern="100" dirty="0">
                          <a:effectLst/>
                        </a:rPr>
                        <a:t> OUT</a:t>
                      </a:r>
                      <a:r>
                        <a:rPr lang="zh-CN" sz="1800" kern="100" dirty="0">
                          <a:effectLst/>
                        </a:rPr>
                        <a:t>变量返回给调用程序。如：异常码为</a:t>
                      </a: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代表违反外键约束。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9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项目情境</a:t>
            </a:r>
            <a:endParaRPr lang="zh-CN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项目情境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8" y="2230904"/>
            <a:ext cx="97993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根据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项目设计要求， 开发团队需要编写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存储函数与相关测试。工作内容为编写存储函数并编写测试程序，通过测试程序调用存储函数，检查存储函数的正确性以及测试程序设计的合理性。最后，提交针对任务的一组存储函数和存储函数测试设计的工作报告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5182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花花\Desktop\360图片编辑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" t="19661" r="-2904" b="45933"/>
          <a:stretch/>
        </p:blipFill>
        <p:spPr bwMode="auto">
          <a:xfrm>
            <a:off x="4017158" y="1068822"/>
            <a:ext cx="8174842" cy="1870363"/>
          </a:xfrm>
          <a:prstGeom prst="round2Diag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105891"/>
            <a:ext cx="10501745" cy="2978727"/>
          </a:xfrm>
          <a:custGeom>
            <a:avLst/>
            <a:gdLst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10501745 w 10501745"/>
              <a:gd name="connsiteY2" fmla="*/ 2978727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977745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589818 w 10501745"/>
              <a:gd name="connsiteY2" fmla="*/ 2937163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  <a:gd name="connsiteX0" fmla="*/ 0 w 10501745"/>
              <a:gd name="connsiteY0" fmla="*/ 0 h 2978727"/>
              <a:gd name="connsiteX1" fmla="*/ 10501745 w 10501745"/>
              <a:gd name="connsiteY1" fmla="*/ 0 h 2978727"/>
              <a:gd name="connsiteX2" fmla="*/ 8700654 w 10501745"/>
              <a:gd name="connsiteY2" fmla="*/ 2951018 h 2978727"/>
              <a:gd name="connsiteX3" fmla="*/ 0 w 10501745"/>
              <a:gd name="connsiteY3" fmla="*/ 2978727 h 2978727"/>
              <a:gd name="connsiteX4" fmla="*/ 0 w 10501745"/>
              <a:gd name="connsiteY4" fmla="*/ 0 h 297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1745" h="2978727">
                <a:moveTo>
                  <a:pt x="0" y="0"/>
                </a:moveTo>
                <a:lnTo>
                  <a:pt x="10501745" y="0"/>
                </a:lnTo>
                <a:lnTo>
                  <a:pt x="8700654" y="2951018"/>
                </a:lnTo>
                <a:lnTo>
                  <a:pt x="0" y="29787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91422" y="44284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任务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94233" y="3358835"/>
            <a:ext cx="159530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 smtClean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rPr>
              <a:t>7.</a:t>
            </a:r>
            <a:r>
              <a:rPr kumimoji="1" lang="en-US" altLang="zh-CN" sz="11500" dirty="0" smtClean="0">
                <a:solidFill>
                  <a:schemeClr val="accent3"/>
                </a:solidFill>
                <a:latin typeface="Impact" charset="0"/>
                <a:ea typeface="Impact" charset="0"/>
                <a:cs typeface="Impact" charset="0"/>
              </a:rPr>
              <a:t>1</a:t>
            </a:r>
            <a:endParaRPr kumimoji="1" lang="zh-CN" altLang="en-US" sz="11500" dirty="0">
              <a:solidFill>
                <a:schemeClr val="accent3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矩形 40"/>
          <p:cNvSpPr>
            <a:spLocks noChangeArrowheads="1"/>
          </p:cNvSpPr>
          <p:nvPr/>
        </p:nvSpPr>
        <p:spPr bwMode="auto">
          <a:xfrm>
            <a:off x="737331" y="2846346"/>
            <a:ext cx="8072840" cy="15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80622" tIns="40311" rIns="80622" bIns="4031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设计并实现向目标数据表插入数据行的存储函数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45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任务描述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160741" y="1785165"/>
            <a:ext cx="10296883" cy="92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学校有新的教师入职，则需要将教师的信息插入到数据库。因此需要设计一个存储函数，其功能是将前端获取的教师基本信息插入教师表并进行约束验证。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493818"/>
              </p:ext>
            </p:extLst>
          </p:nvPr>
        </p:nvGraphicFramePr>
        <p:xfrm>
          <a:off x="2099746" y="2883517"/>
          <a:ext cx="8428555" cy="3779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355"/>
                <a:gridCol w="1167355"/>
                <a:gridCol w="2203884"/>
                <a:gridCol w="2203884"/>
                <a:gridCol w="1686077"/>
              </a:tblGrid>
              <a:tr h="276095">
                <a:tc gridSpan="5">
                  <a:txBody>
                    <a:bodyPr/>
                    <a:lstStyle/>
                    <a:p>
                      <a:pPr indent="1333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类型：存储函数</a:t>
                      </a:r>
                      <a:r>
                        <a:rPr lang="en-US" sz="1600" kern="100">
                          <a:effectLst/>
                        </a:rPr>
                        <a:t>                  </a:t>
                      </a:r>
                      <a:r>
                        <a:rPr lang="zh-CN" sz="1600" kern="0">
                          <a:effectLst/>
                        </a:rPr>
                        <a:t>名称</a:t>
                      </a:r>
                      <a:r>
                        <a:rPr lang="en-US" sz="1600" kern="0">
                          <a:effectLst/>
                        </a:rPr>
                        <a:t>:fun_insert_</a:t>
                      </a:r>
                      <a:r>
                        <a:rPr lang="en-US" sz="1600" kern="100">
                          <a:effectLst/>
                        </a:rPr>
                        <a:t>teachers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6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设计要求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该对象向教师信息表插入一行数据，过程含有</a:t>
                      </a:r>
                      <a:r>
                        <a:rPr lang="en-US" sz="1600" kern="100">
                          <a:effectLst/>
                        </a:rPr>
                        <a:t>4</a:t>
                      </a:r>
                      <a:r>
                        <a:rPr lang="zh-CN" sz="1600" kern="100">
                          <a:effectLst/>
                        </a:rPr>
                        <a:t>个</a:t>
                      </a:r>
                      <a:r>
                        <a:rPr lang="en-US" sz="1600" kern="100">
                          <a:effectLst/>
                        </a:rPr>
                        <a:t>IN</a:t>
                      </a:r>
                      <a:r>
                        <a:rPr lang="zh-CN" sz="1600" kern="100">
                          <a:effectLst/>
                        </a:rPr>
                        <a:t>型调用参数和一个整型的函数返回值，用以返回异常代码，如果过程成功执行，则返回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r>
                        <a:rPr lang="zh-CN" sz="1600" kern="100">
                          <a:effectLst/>
                        </a:rPr>
                        <a:t>，否则返回一个自定义异常代码。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5785"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调用参数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参数类型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值类型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备注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5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教师编号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 (8)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独立主键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5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教师名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VARCHAR (10)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任意拟定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5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性别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 (2)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6365"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任意拟定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5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系部编号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CHAR (6)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57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Return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异常码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OUT 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INTEGER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自定义异常码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3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①各参数名自行定义；</a:t>
                      </a: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②需要捕捉主关键字重复和违反外键约束两类错误，并通过</a:t>
                      </a:r>
                      <a:r>
                        <a:rPr lang="en-US" sz="1600" kern="100" dirty="0">
                          <a:effectLst/>
                        </a:rPr>
                        <a:t> OUT</a:t>
                      </a:r>
                      <a:r>
                        <a:rPr lang="zh-CN" sz="1600" kern="100" dirty="0">
                          <a:effectLst/>
                        </a:rPr>
                        <a:t>变量返回给调用程序。如：异常码为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代表关键字重复；异常码为</a:t>
                      </a:r>
                      <a:r>
                        <a:rPr lang="en-US" sz="1600" kern="100" dirty="0">
                          <a:effectLst/>
                        </a:rPr>
                        <a:t>2</a:t>
                      </a:r>
                      <a:r>
                        <a:rPr lang="zh-CN" sz="1600" kern="100" dirty="0">
                          <a:effectLst/>
                        </a:rPr>
                        <a:t>代表违反外键约束。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85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38" y="2463800"/>
            <a:ext cx="10296885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函数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指的是一段用于完成特定功能的代码。使用函数时，只需关心函数的参数和返回值，就可以完成一个特定的功能。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中的函数分为内置函数和自定义函数。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内置函数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内置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函数也称为系统函数，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提供的函数，无需定义、直接使用即可。从功能方面划分：大致可以分为数学函数、数据类型转换函数、字符串函数、日期和时间函数、加密函数、系统信息函数、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函数以及其他常用函数。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673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0740" y="1811746"/>
            <a:ext cx="10296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）数学函数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306671"/>
              </p:ext>
            </p:extLst>
          </p:nvPr>
        </p:nvGraphicFramePr>
        <p:xfrm>
          <a:off x="2216580" y="2244973"/>
          <a:ext cx="8648084" cy="4350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9809"/>
                <a:gridCol w="2734033"/>
                <a:gridCol w="4464242"/>
              </a:tblGrid>
              <a:tr h="74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分类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函数名称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描述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三角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PI()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计算圆周率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RADIANS(x)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用于将角度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转换为弧度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DEGREES(x)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用于将弧度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转换为角度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SIN(x)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正弦函数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COS(x)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余弦函数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TAN(x)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正切函数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COT(x)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余切函数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ASIN(x)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反正弦函数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三角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ACOS(x)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反余弦函数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ATAN(x)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反正切函数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指数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SQRT(x)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求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的平方根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POW(x,y)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POWER(x,y)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幂运算函数（计算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</a:t>
                      </a:r>
                      <a:r>
                        <a:rPr lang="en-US" sz="1400" kern="100">
                          <a:effectLst/>
                        </a:rPr>
                        <a:t>y</a:t>
                      </a:r>
                      <a:r>
                        <a:rPr lang="zh-CN" sz="1400" kern="100">
                          <a:effectLst/>
                        </a:rPr>
                        <a:t>次方）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2967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EXP(x)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</a:t>
                      </a:r>
                      <a:r>
                        <a:rPr lang="en-US" sz="1400" kern="100">
                          <a:effectLst/>
                        </a:rPr>
                        <a:t>e</a:t>
                      </a:r>
                      <a:r>
                        <a:rPr lang="zh-CN" sz="1400" kern="100">
                          <a:effectLst/>
                        </a:rPr>
                        <a:t>（自然对数的底约为</a:t>
                      </a:r>
                      <a:r>
                        <a:rPr lang="en-US" sz="1400" kern="100">
                          <a:effectLst/>
                        </a:rPr>
                        <a:t>2.71828</a:t>
                      </a:r>
                      <a:r>
                        <a:rPr lang="zh-CN" sz="1400" kern="100">
                          <a:effectLst/>
                        </a:rPr>
                        <a:t>）的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次方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对数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LOG(x)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的自然对数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LOG10(x)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计算以</a:t>
                      </a:r>
                      <a:r>
                        <a:rPr lang="en-US" sz="1400" kern="100">
                          <a:effectLst/>
                        </a:rPr>
                        <a:t>10</a:t>
                      </a:r>
                      <a:r>
                        <a:rPr lang="zh-CN" sz="1400" kern="100">
                          <a:effectLst/>
                        </a:rPr>
                        <a:t>为底的对数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370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求近似值函数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ROUND(x,[y])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计算离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最近的整数；若设置参数</a:t>
                      </a:r>
                      <a:r>
                        <a:rPr lang="en-US" sz="1400" kern="100">
                          <a:effectLst/>
                        </a:rPr>
                        <a:t>y</a:t>
                      </a:r>
                      <a:r>
                        <a:rPr lang="zh-CN" sz="1400" kern="100">
                          <a:effectLst/>
                        </a:rPr>
                        <a:t>，与</a:t>
                      </a:r>
                      <a:r>
                        <a:rPr lang="en-US" sz="1400" kern="100">
                          <a:effectLst/>
                        </a:rPr>
                        <a:t>FORMAT(x,y)</a:t>
                      </a:r>
                      <a:endParaRPr lang="zh-CN" sz="14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功能相同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296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求近似值函数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TRUNCATE(x,y)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返回小数点后保留</a:t>
                      </a:r>
                      <a:r>
                        <a:rPr lang="en-US" sz="1400" kern="100" dirty="0">
                          <a:effectLst/>
                        </a:rPr>
                        <a:t>y</a:t>
                      </a:r>
                      <a:r>
                        <a:rPr lang="zh-CN" sz="1400" kern="100" dirty="0">
                          <a:effectLst/>
                        </a:rPr>
                        <a:t>位的</a:t>
                      </a:r>
                      <a:r>
                        <a:rPr lang="en-US" sz="1400" kern="100" dirty="0">
                          <a:effectLst/>
                        </a:rPr>
                        <a:t>x</a:t>
                      </a:r>
                      <a:r>
                        <a:rPr lang="zh-CN" sz="1400" kern="100" dirty="0">
                          <a:effectLst/>
                        </a:rPr>
                        <a:t>（舍弃多余小数位，不进行四舍五入）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68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433893" y="292299"/>
            <a:ext cx="726846" cy="726846"/>
            <a:chOff x="1965186" y="1419622"/>
            <a:chExt cx="302558" cy="314067"/>
          </a:xfrm>
        </p:grpSpPr>
        <p:sp>
          <p:nvSpPr>
            <p:cNvPr id="5" name="矩形 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333708" y="310183"/>
            <a:ext cx="745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子任务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7.1.1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创建插入数据行的存储函数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60740" y="1348316"/>
            <a:ext cx="1878012" cy="43684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1160739" y="1367518"/>
            <a:ext cx="15877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知识引入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228229"/>
              </p:ext>
            </p:extLst>
          </p:nvPr>
        </p:nvGraphicFramePr>
        <p:xfrm>
          <a:off x="2064183" y="2167732"/>
          <a:ext cx="8202336" cy="39257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9809"/>
                <a:gridCol w="2734033"/>
                <a:gridCol w="4018494"/>
              </a:tblGrid>
              <a:tr h="280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分类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函数名称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描述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三角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函数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PI()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计算圆周率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29678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求近似值函数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TRUNCATE(x,y)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返回小数点后保留</a:t>
                      </a:r>
                      <a:r>
                        <a:rPr lang="en-US" sz="1400" kern="100">
                          <a:effectLst/>
                        </a:rPr>
                        <a:t>y</a:t>
                      </a:r>
                      <a:r>
                        <a:rPr lang="zh-CN" sz="1400" kern="100">
                          <a:effectLst/>
                        </a:rPr>
                        <a:t>位的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（舍弃多余小数位，不进行四舍五入）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222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FORMAT(x,y)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返回小数点后保留</a:t>
                      </a:r>
                      <a:r>
                        <a:rPr lang="en-US" sz="1400" kern="100">
                          <a:effectLst/>
                        </a:rPr>
                        <a:t>y</a:t>
                      </a:r>
                      <a:r>
                        <a:rPr lang="zh-CN" sz="1400" kern="100">
                          <a:effectLst/>
                        </a:rPr>
                        <a:t>位的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（进行四舍五入）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CEIL(x)</a:t>
                      </a:r>
                      <a:r>
                        <a:rPr lang="zh-CN" sz="1400" kern="100">
                          <a:effectLst/>
                        </a:rPr>
                        <a:t>或</a:t>
                      </a:r>
                      <a:r>
                        <a:rPr lang="en-US" sz="1400" kern="100">
                          <a:effectLst/>
                        </a:rPr>
                        <a:t>CEILING(x)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返回大于等于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的最小整数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FLOOR(x)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返回小于等于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的最大整数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进制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BIN(x)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的二进制数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OCT(x)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的八进制数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HEX(x)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的十六进制数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222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ASCII(c)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返回字符</a:t>
                      </a:r>
                      <a:r>
                        <a:rPr lang="en-US" sz="1400" kern="100">
                          <a:effectLst/>
                        </a:rPr>
                        <a:t>c</a:t>
                      </a:r>
                      <a:r>
                        <a:rPr lang="zh-CN" sz="1400" kern="100">
                          <a:effectLst/>
                        </a:rPr>
                        <a:t>的</a:t>
                      </a:r>
                      <a:r>
                        <a:rPr lang="en-US" sz="1400" kern="100">
                          <a:effectLst/>
                        </a:rPr>
                        <a:t>ASCII</a:t>
                      </a:r>
                      <a:r>
                        <a:rPr lang="zh-CN" sz="1400" kern="100">
                          <a:effectLst/>
                        </a:rPr>
                        <a:t>码（</a:t>
                      </a:r>
                      <a:r>
                        <a:rPr lang="en-US" sz="1400" kern="100">
                          <a:effectLst/>
                        </a:rPr>
                        <a:t>ASCII</a:t>
                      </a:r>
                      <a:r>
                        <a:rPr lang="zh-CN" sz="1400" kern="100">
                          <a:effectLst/>
                        </a:rPr>
                        <a:t>码介于</a:t>
                      </a:r>
                      <a:r>
                        <a:rPr lang="en-US" sz="1400" kern="100">
                          <a:effectLst/>
                        </a:rPr>
                        <a:t>0</a:t>
                      </a:r>
                      <a:r>
                        <a:rPr lang="zh-CN" sz="1400" kern="100">
                          <a:effectLst/>
                        </a:rPr>
                        <a:t>～</a:t>
                      </a:r>
                      <a:r>
                        <a:rPr lang="en-US" sz="1400" kern="100">
                          <a:effectLst/>
                        </a:rPr>
                        <a:t>255</a:t>
                      </a:r>
                      <a:r>
                        <a:rPr lang="zh-CN" sz="1400" kern="100">
                          <a:effectLst/>
                        </a:rPr>
                        <a:t>）； 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3709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进制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CHAR (c1,c2,c3,…)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将</a:t>
                      </a:r>
                      <a:r>
                        <a:rPr lang="en-US" sz="1400" kern="100">
                          <a:effectLst/>
                        </a:rPr>
                        <a:t>c1</a:t>
                      </a:r>
                      <a:r>
                        <a:rPr lang="zh-CN" sz="1400" kern="100">
                          <a:effectLst/>
                        </a:rPr>
                        <a:t>、</a:t>
                      </a:r>
                      <a:r>
                        <a:rPr lang="en-US" sz="1400" kern="100">
                          <a:effectLst/>
                        </a:rPr>
                        <a:t>c2</a:t>
                      </a:r>
                      <a:r>
                        <a:rPr lang="zh-CN" sz="1400" kern="100">
                          <a:effectLst/>
                        </a:rPr>
                        <a:t>、</a:t>
                      </a:r>
                      <a:r>
                        <a:rPr lang="en-US" sz="1400" kern="100">
                          <a:effectLst/>
                        </a:rPr>
                        <a:t>c3</a:t>
                      </a:r>
                      <a:r>
                        <a:rPr lang="zh-CN" sz="1400" kern="100">
                          <a:effectLst/>
                        </a:rPr>
                        <a:t>、…的</a:t>
                      </a:r>
                      <a:r>
                        <a:rPr lang="en-US" sz="1400" kern="100">
                          <a:effectLst/>
                        </a:rPr>
                        <a:t>ASCII</a:t>
                      </a:r>
                      <a:r>
                        <a:rPr lang="zh-CN" sz="1400" kern="100">
                          <a:effectLst/>
                        </a:rPr>
                        <a:t>码转换为字符，然后返回这些字符组成的字符串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CONV(x,code1,code2)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将</a:t>
                      </a:r>
                      <a:r>
                        <a:rPr lang="en-US" sz="1400" kern="100">
                          <a:effectLst/>
                        </a:rPr>
                        <a:t>code1</a:t>
                      </a:r>
                      <a:r>
                        <a:rPr lang="zh-CN" sz="1400" kern="100">
                          <a:effectLst/>
                        </a:rPr>
                        <a:t>进制的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变为</a:t>
                      </a:r>
                      <a:r>
                        <a:rPr lang="en-US" sz="1400" kern="100">
                          <a:effectLst/>
                        </a:rPr>
                        <a:t>code2</a:t>
                      </a:r>
                      <a:r>
                        <a:rPr lang="zh-CN" sz="1400" kern="100">
                          <a:effectLst/>
                        </a:rPr>
                        <a:t>进制数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其他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函数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RAND()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默认返回</a:t>
                      </a:r>
                      <a:r>
                        <a:rPr lang="en-US" sz="1400" kern="100">
                          <a:effectLst/>
                        </a:rPr>
                        <a:t>[0,1]</a:t>
                      </a:r>
                      <a:r>
                        <a:rPr lang="zh-CN" sz="1400" kern="100">
                          <a:effectLst/>
                        </a:rPr>
                        <a:t>之间的随机数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741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ABS(x)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获取</a:t>
                      </a:r>
                      <a:r>
                        <a:rPr lang="en-US" sz="1400" kern="100">
                          <a:effectLst/>
                        </a:rPr>
                        <a:t>x</a:t>
                      </a:r>
                      <a:r>
                        <a:rPr lang="zh-CN" sz="1400" kern="100">
                          <a:effectLst/>
                        </a:rPr>
                        <a:t>的绝对值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  <a:tr h="148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MOD(</a:t>
                      </a:r>
                      <a:r>
                        <a:rPr lang="en-US" sz="1400" kern="100" dirty="0" err="1">
                          <a:effectLst/>
                        </a:rPr>
                        <a:t>x,y</a:t>
                      </a:r>
                      <a:r>
                        <a:rPr lang="en-US" sz="1400" kern="100" dirty="0">
                          <a:effectLst/>
                        </a:rPr>
                        <a:t>)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求模运算，与</a:t>
                      </a:r>
                      <a:r>
                        <a:rPr lang="en-US" sz="1400" kern="100" dirty="0" err="1">
                          <a:effectLst/>
                        </a:rPr>
                        <a:t>x%y</a:t>
                      </a:r>
                      <a:r>
                        <a:rPr lang="zh-CN" sz="1400" kern="100" dirty="0">
                          <a:effectLst/>
                        </a:rPr>
                        <a:t>的功能相同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798" marR="317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01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企业员工团队时间管理技能培训课件PPT模板"/>
</p:tagLst>
</file>

<file path=ppt/theme/theme1.xml><?xml version="1.0" encoding="utf-8"?>
<a:theme xmlns:a="http://schemas.openxmlformats.org/drawingml/2006/main" name="Office 主题">
  <a:themeElements>
    <a:clrScheme name="自定义 13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4582"/>
      </a:accent1>
      <a:accent2>
        <a:srgbClr val="1D4582"/>
      </a:accent2>
      <a:accent3>
        <a:srgbClr val="E42F4B"/>
      </a:accent3>
      <a:accent4>
        <a:srgbClr val="1D4582"/>
      </a:accent4>
      <a:accent5>
        <a:srgbClr val="1D4582"/>
      </a:accent5>
      <a:accent6>
        <a:srgbClr val="E42F4B"/>
      </a:accent6>
      <a:hlink>
        <a:srgbClr val="1D4582"/>
      </a:hlink>
      <a:folHlink>
        <a:srgbClr val="E42F4B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3403</Words>
  <Application>Microsoft Office PowerPoint</Application>
  <PresentationFormat>自定义</PresentationFormat>
  <Paragraphs>532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Arial</vt:lpstr>
      <vt:lpstr>宋体</vt:lpstr>
      <vt:lpstr>Impact</vt:lpstr>
      <vt:lpstr>等线</vt:lpstr>
      <vt:lpstr>微软雅黑</vt:lpstr>
      <vt:lpstr>Wingdings</vt:lpstr>
      <vt:lpstr>Times New Roman</vt:lpstr>
      <vt:lpstr>yuweij Medium</vt:lpstr>
      <vt:lpstr>DengXian</vt:lpstr>
      <vt:lpstr>DengXian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Microsoft</cp:lastModifiedBy>
  <cp:revision>85</cp:revision>
  <dcterms:created xsi:type="dcterms:W3CDTF">2017-12-18T08:33:29Z</dcterms:created>
  <dcterms:modified xsi:type="dcterms:W3CDTF">2023-01-29T09:05:11Z</dcterms:modified>
</cp:coreProperties>
</file>