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67"/>
  </p:notesMasterIdLst>
  <p:sldIdLst>
    <p:sldId id="330" r:id="rId2"/>
    <p:sldId id="331" r:id="rId3"/>
    <p:sldId id="329"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5" r:id="rId38"/>
    <p:sldId id="366" r:id="rId39"/>
    <p:sldId id="367" r:id="rId40"/>
    <p:sldId id="368" r:id="rId41"/>
    <p:sldId id="369" r:id="rId42"/>
    <p:sldId id="370" r:id="rId43"/>
    <p:sldId id="371" r:id="rId44"/>
    <p:sldId id="372" r:id="rId45"/>
    <p:sldId id="373" r:id="rId46"/>
    <p:sldId id="374" r:id="rId47"/>
    <p:sldId id="375" r:id="rId48"/>
    <p:sldId id="376" r:id="rId49"/>
    <p:sldId id="377" r:id="rId50"/>
    <p:sldId id="378" r:id="rId51"/>
    <p:sldId id="379" r:id="rId52"/>
    <p:sldId id="380" r:id="rId53"/>
    <p:sldId id="381" r:id="rId54"/>
    <p:sldId id="382" r:id="rId55"/>
    <p:sldId id="383" r:id="rId56"/>
    <p:sldId id="384" r:id="rId57"/>
    <p:sldId id="385" r:id="rId58"/>
    <p:sldId id="386" r:id="rId59"/>
    <p:sldId id="387" r:id="rId60"/>
    <p:sldId id="388" r:id="rId61"/>
    <p:sldId id="325" r:id="rId62"/>
    <p:sldId id="326" r:id="rId63"/>
    <p:sldId id="389" r:id="rId64"/>
    <p:sldId id="327" r:id="rId65"/>
    <p:sldId id="328" r:id="rId66"/>
  </p:sldIdLst>
  <p:sldSz cx="12192000" cy="6858000"/>
  <p:notesSz cx="6858000" cy="9144000"/>
  <p:embeddedFontLst>
    <p:embeddedFont>
      <p:font typeface="Impact" pitchFamily="34" charset="0"/>
      <p:regular r:id="rId68"/>
    </p:embeddedFont>
    <p:embeddedFont>
      <p:font typeface="微软雅黑" pitchFamily="34" charset="-122"/>
      <p:regular r:id="rId69"/>
      <p:bold r:id="rId70"/>
    </p:embeddedFont>
    <p:embeddedFont>
      <p:font typeface="DengXian" pitchFamily="2" charset="-122"/>
      <p:regular r:id="rId71"/>
      <p:bold r:id="rId72"/>
    </p:embeddedFont>
    <p:embeddedFont>
      <p:font typeface="等线" pitchFamily="2" charset="-122"/>
      <p:regular r:id="rId73"/>
      <p:bold r:id="rId74"/>
    </p:embeddedFont>
    <p:embeddedFont>
      <p:font typeface="DengXian Light" pitchFamily="2" charset="-122"/>
      <p:regular r:id="rId75"/>
    </p:embeddedFont>
  </p:embeddedFontLst>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269" userDrawn="1">
          <p15:clr>
            <a:srgbClr val="A4A3A4"/>
          </p15:clr>
        </p15:guide>
        <p15:guide id="2" pos="3840" userDrawn="1">
          <p15:clr>
            <a:srgbClr val="A4A3A4"/>
          </p15:clr>
        </p15:guide>
        <p15:guide id="3" pos="2116" userDrawn="1">
          <p15:clr>
            <a:srgbClr val="A4A3A4"/>
          </p15:clr>
        </p15:guide>
        <p15:guide id="5" pos="801" userDrawn="1">
          <p15:clr>
            <a:srgbClr val="A4A3A4"/>
          </p15:clr>
        </p15:guide>
        <p15:guide id="6" orient="horz" pos="3453" userDrawn="1">
          <p15:clr>
            <a:srgbClr val="A4A3A4"/>
          </p15:clr>
        </p15:guide>
        <p15:guide id="7" pos="3940" userDrawn="1">
          <p15:clr>
            <a:srgbClr val="A4A3A4"/>
          </p15:clr>
        </p15:guide>
        <p15:guide id="8" pos="54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3" clrIdx="0">
    <p:extLst>
      <p:ext uri="{19B8F6BF-5375-455C-9EA6-DF929625EA0E}">
        <p15:presenceInfo xmlns:p15="http://schemas.microsoft.com/office/powerpoint/2012/main" xmlns=""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102C52"/>
    <a:srgbClr val="21519C"/>
    <a:srgbClr val="4F6A94"/>
    <a:srgbClr val="276489"/>
    <a:srgbClr val="2660B5"/>
    <a:srgbClr val="2A6C95"/>
    <a:srgbClr val="1E4682"/>
    <a:srgbClr val="E4304B"/>
    <a:srgbClr val="E74F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08"/>
    <p:restoredTop sz="94640"/>
  </p:normalViewPr>
  <p:slideViewPr>
    <p:cSldViewPr snapToGrid="0" snapToObjects="1" showGuides="1">
      <p:cViewPr>
        <p:scale>
          <a:sx n="75" d="100"/>
          <a:sy n="75" d="100"/>
        </p:scale>
        <p:origin x="-516" y="60"/>
      </p:cViewPr>
      <p:guideLst>
        <p:guide orient="horz" pos="4269"/>
        <p:guide orient="horz" pos="3453"/>
        <p:guide pos="3840"/>
        <p:guide pos="2116"/>
        <p:guide pos="801"/>
        <p:guide pos="3940"/>
        <p:guide pos="5496"/>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font" Target="fonts/font1.fntdata"/><Relationship Id="rId76"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7.fntdata"/><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6.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2.fntdata"/><Relationship Id="rId77"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5.fntdata"/><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3.fntdata"/><Relationship Id="rId75"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5-07T15:53:13.054" idx="3">
    <p:pos x="7767" y="2796"/>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F84BF-94F5-48BE-B2C9-76E96A262FA1}" type="datetimeFigureOut">
              <a:rPr lang="zh-CN" altLang="en-US" smtClean="0"/>
              <a:t>2023-01-27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FDB9FD-F92B-4336-9E6E-17071741937B}" type="slidenum">
              <a:rPr lang="zh-CN" altLang="en-US" smtClean="0"/>
              <a:t>‹#›</a:t>
            </a:fld>
            <a:endParaRPr lang="zh-CN" altLang="en-US"/>
          </a:p>
        </p:txBody>
      </p:sp>
    </p:spTree>
    <p:extLst>
      <p:ext uri="{BB962C8B-B14F-4D97-AF65-F5344CB8AC3E}">
        <p14:creationId xmlns:p14="http://schemas.microsoft.com/office/powerpoint/2010/main" val="2147189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a:t>
            </a:fld>
            <a:endParaRPr lang="zh-CN" altLang="en-US"/>
          </a:p>
        </p:txBody>
      </p:sp>
    </p:spTree>
    <p:extLst>
      <p:ext uri="{BB962C8B-B14F-4D97-AF65-F5344CB8AC3E}">
        <p14:creationId xmlns:p14="http://schemas.microsoft.com/office/powerpoint/2010/main" val="1992552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a:t>
            </a:fld>
            <a:endParaRPr lang="zh-CN" altLang="en-US"/>
          </a:p>
        </p:txBody>
      </p:sp>
    </p:spTree>
    <p:extLst>
      <p:ext uri="{BB962C8B-B14F-4D97-AF65-F5344CB8AC3E}">
        <p14:creationId xmlns:p14="http://schemas.microsoft.com/office/powerpoint/2010/main" val="394412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27</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a:t>
            </a:fld>
            <a:endParaRPr lang="zh-CN" altLang="en-US"/>
          </a:p>
        </p:txBody>
      </p:sp>
    </p:spTree>
    <p:extLst>
      <p:ext uri="{BB962C8B-B14F-4D97-AF65-F5344CB8AC3E}">
        <p14:creationId xmlns:p14="http://schemas.microsoft.com/office/powerpoint/2010/main" val="38229682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42</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61</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64</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65</a:t>
            </a:fld>
            <a:endParaRPr lang="zh-CN" altLang="en-US"/>
          </a:p>
        </p:txBody>
      </p:sp>
    </p:spTree>
    <p:extLst>
      <p:ext uri="{BB962C8B-B14F-4D97-AF65-F5344CB8AC3E}">
        <p14:creationId xmlns:p14="http://schemas.microsoft.com/office/powerpoint/2010/main" val="3834619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a:t>
            </a:fld>
            <a:endParaRPr lang="zh-CN" altLang="en-US"/>
          </a:p>
        </p:txBody>
      </p:sp>
    </p:spTree>
    <p:extLst>
      <p:ext uri="{BB962C8B-B14F-4D97-AF65-F5344CB8AC3E}">
        <p14:creationId xmlns:p14="http://schemas.microsoft.com/office/powerpoint/2010/main" val="33223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ibaotu.com/ppt/"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hqprint">
            <a:alphaModFix amt="20000"/>
            <a:extLst>
              <a:ext uri="{28A0092B-C50C-407E-A947-70E740481C1C}">
                <a14:useLocalDpi xmlns:a14="http://schemas.microsoft.com/office/drawing/2010/main"/>
              </a:ext>
            </a:extLst>
          </a:blip>
          <a:srcRect l="18607" t="8710" r="9620" b="11107"/>
          <a:stretch/>
        </p:blipFill>
        <p:spPr>
          <a:xfrm>
            <a:off x="484909" y="0"/>
            <a:ext cx="10986655" cy="6481546"/>
          </a:xfrm>
          <a:prstGeom prst="rect">
            <a:avLst/>
          </a:prstGeom>
        </p:spPr>
      </p:pic>
    </p:spTree>
    <p:extLst>
      <p:ext uri="{BB962C8B-B14F-4D97-AF65-F5344CB8AC3E}">
        <p14:creationId xmlns:p14="http://schemas.microsoft.com/office/powerpoint/2010/main" val="7955039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2023-01-27</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0557591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竖排文本占位符 2"/>
          <p:cNvSpPr>
            <a:spLocks noGrp="1"/>
          </p:cNvSpPr>
          <p:nvPr>
            <p:ph type="body" orient="vert" idx="1"/>
          </p:nvPr>
        </p:nvSpPr>
        <p:spPr>
          <a:xfrm>
            <a:off x="838200" y="1825625"/>
            <a:ext cx="10515600" cy="43513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2023-01-27</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6336215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2023-01-27</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6984429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878170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文本框 1"/>
          <p:cNvSpPr txBox="1"/>
          <p:nvPr userDrawn="1"/>
        </p:nvSpPr>
        <p:spPr>
          <a:xfrm>
            <a:off x="1652955" y="1169378"/>
            <a:ext cx="9024281" cy="2953385"/>
          </a:xfrm>
          <a:prstGeom prst="rect">
            <a:avLst/>
          </a:prstGeom>
          <a:noFill/>
        </p:spPr>
        <p:txBody>
          <a:bodyPr wrap="square" rtlCol="0">
            <a:spAutoFit/>
          </a:bodyPr>
          <a:lstStyle/>
          <a:p>
            <a:pPr algn="ctr">
              <a:lnSpc>
                <a:spcPct val="150000"/>
              </a:lnSpc>
            </a:pPr>
            <a:r>
              <a:rPr lang="zh-CN" altLang="en-US" sz="2800" b="1" dirty="0">
                <a:solidFill>
                  <a:srgbClr val="FF9409"/>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感谢您下载千库网平台上提供的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1.</a:t>
            </a:r>
            <a:r>
              <a:rPr lang="zh-CN" altLang="en-US" sz="1200" dirty="0">
                <a:solidFill>
                  <a:schemeClr val="accent6"/>
                </a:solidFill>
                <a:latin typeface="微软雅黑" panose="020B0503020204020204" pitchFamily="34" charset="-122"/>
                <a:ea typeface="微软雅黑" panose="020B0503020204020204" pitchFamily="34" charset="-122"/>
              </a:rPr>
              <a:t>在千库网出售的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模板是免版税类（</a:t>
            </a:r>
            <a:r>
              <a:rPr lang="en-US" altLang="zh-CN" sz="1200" dirty="0">
                <a:solidFill>
                  <a:schemeClr val="accent6"/>
                </a:solidFill>
                <a:latin typeface="微软雅黑" panose="020B0503020204020204" pitchFamily="34" charset="-122"/>
                <a:ea typeface="微软雅黑" panose="020B0503020204020204" pitchFamily="34" charset="-122"/>
              </a:rPr>
              <a:t>RF</a:t>
            </a:r>
            <a:r>
              <a:rPr lang="zh-CN" altLang="en-US" sz="1200" dirty="0">
                <a:solidFill>
                  <a:schemeClr val="accent6"/>
                </a:solidFill>
                <a:latin typeface="微软雅黑" panose="020B0503020204020204" pitchFamily="34" charset="-122"/>
                <a:ea typeface="微软雅黑" panose="020B0503020204020204" pitchFamily="34" charset="-122"/>
              </a:rPr>
              <a:t>：</a:t>
            </a:r>
            <a:r>
              <a:rPr lang="en-US" altLang="zh-CN" sz="1200" dirty="0">
                <a:solidFill>
                  <a:schemeClr val="accent6"/>
                </a:solidFill>
                <a:latin typeface="微软雅黑" panose="020B0503020204020204" pitchFamily="34" charset="-122"/>
                <a:ea typeface="微软雅黑" panose="020B0503020204020204" pitchFamily="34" charset="-122"/>
              </a:rPr>
              <a:t>Royalty-Free</a:t>
            </a:r>
            <a:r>
              <a:rPr lang="zh-CN" altLang="en-US" sz="1200" dirty="0">
                <a:solidFill>
                  <a:schemeClr val="accent6"/>
                </a:solidFill>
                <a:latin typeface="微软雅黑" panose="020B0503020204020204" pitchFamily="34" charset="-122"/>
                <a:ea typeface="微软雅黑" panose="020B0503020204020204" pitchFamily="34" charset="-122"/>
              </a:rPr>
              <a:t>）正版受</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和</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世界版权公约</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2.</a:t>
            </a:r>
            <a:r>
              <a:rPr lang="zh-CN" altLang="en-US" sz="1200" dirty="0">
                <a:solidFill>
                  <a:schemeClr val="accent6"/>
                </a:solidFill>
                <a:latin typeface="微软雅黑" panose="020B0503020204020204" pitchFamily="34" charset="-122"/>
                <a:ea typeface="微软雅黑" panose="020B0503020204020204" pitchFamily="34" charset="-122"/>
              </a:rPr>
              <a:t>不得将千库网的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3" name="文本框 2"/>
          <p:cNvSpPr txBox="1"/>
          <p:nvPr userDrawn="1"/>
        </p:nvSpPr>
        <p:spPr>
          <a:xfrm>
            <a:off x="1652955" y="498440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rPr>
              <a:t>更多精品</a:t>
            </a:r>
            <a:r>
              <a:rPr lang="en-US" altLang="zh-CN" b="1" dirty="0">
                <a:solidFill>
                  <a:srgbClr val="FF9409"/>
                </a:solidFill>
              </a:rPr>
              <a:t>PPT</a:t>
            </a:r>
            <a:r>
              <a:rPr lang="zh-CN" altLang="en-US" b="1" dirty="0">
                <a:solidFill>
                  <a:srgbClr val="FF9409"/>
                </a:solidFill>
              </a:rPr>
              <a:t>模板：</a:t>
            </a:r>
            <a:r>
              <a:rPr lang="en-US" altLang="zh-CN" b="1" dirty="0">
                <a:solidFill>
                  <a:schemeClr val="bg1"/>
                </a:solidFill>
                <a:hlinkClick r:id="rId2"/>
              </a:rPr>
              <a:t>http://www.51miz.com/ppt/</a:t>
            </a:r>
            <a:endParaRPr lang="en-US" altLang="zh-CN"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2023-01-27</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9010491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2023-01-27</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6713975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2023-01-27</a:t>
            </a:fld>
            <a:endParaRPr kumimoji="1"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9" name="幻灯片编号占位符 8"/>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3003482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2023-01-27</a:t>
            </a:fld>
            <a:endParaRPr kumimoji="1"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5" name="幻灯片编号占位符 4"/>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19286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2023-01-27</a:t>
            </a:fld>
            <a:endParaRPr kumimoji="1"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4" name="幻灯片编号占位符 3"/>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7682867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2023-01-27</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9236878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37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312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24" b="100000" l="0" r="100000">
                        <a14:foregroundMark x1="6299" y1="47120" x2="14698" y2="74869"/>
                        <a14:foregroundMark x1="5512" y1="51309" x2="63255" y2="43455"/>
                        <a14:foregroundMark x1="26509" y1="68063" x2="56693" y2="66492"/>
                        <a14:foregroundMark x1="87664" y1="18325" x2="94488" y2="16230"/>
                        <a14:foregroundMark x1="65617" y1="26178" x2="66667" y2="19372"/>
                        <a14:foregroundMark x1="75591" y1="17801" x2="77690" y2="32461"/>
                        <a14:foregroundMark x1="78215" y1="21990" x2="80840" y2="21466"/>
                        <a14:foregroundMark x1="37270" y1="41361" x2="37795" y2="27749"/>
                        <a14:foregroundMark x1="38320" y1="37173" x2="31496" y2="37173"/>
                        <a14:foregroundMark x1="38058" y1="37173" x2="34646" y2="28796"/>
                        <a14:foregroundMark x1="21522" y1="59162" x2="23622" y2="43455"/>
                        <a14:foregroundMark x1="8399" y1="56021" x2="5249" y2="59162"/>
                        <a14:foregroundMark x1="5774" y1="69634" x2="5249" y2="63874"/>
                        <a14:backgroundMark x1="6562" y1="7330" x2="8924" y2="6806"/>
                        <a14:backgroundMark x1="2100" y1="29843" x2="36745" y2="524"/>
                        <a14:backgroundMark x1="2362" y1="86911" x2="0" y2="82199"/>
                      </a14:backgroundRemoval>
                    </a14:imgEffect>
                  </a14:imgLayer>
                </a14:imgProps>
              </a:ext>
              <a:ext uri="{28A0092B-C50C-407E-A947-70E740481C1C}">
                <a14:useLocalDpi xmlns:a14="http://schemas.microsoft.com/office/drawing/2010/main" val="0"/>
              </a:ext>
            </a:extLst>
          </a:blip>
          <a:srcRect/>
          <a:stretch>
            <a:fillRect/>
          </a:stretch>
        </p:blipFill>
        <p:spPr bwMode="auto">
          <a:xfrm>
            <a:off x="165909" y="279447"/>
            <a:ext cx="3513369" cy="1761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本框 3"/>
          <p:cNvSpPr txBox="1"/>
          <p:nvPr/>
        </p:nvSpPr>
        <p:spPr>
          <a:xfrm>
            <a:off x="2329794" y="1910116"/>
            <a:ext cx="2031325" cy="830997"/>
          </a:xfrm>
          <a:prstGeom prst="rect">
            <a:avLst/>
          </a:prstGeom>
          <a:noFill/>
        </p:spPr>
        <p:txBody>
          <a:bodyPr wrap="none" rtlCol="0">
            <a:spAutoFit/>
          </a:bodyPr>
          <a:lstStyle/>
          <a:p>
            <a:r>
              <a:rPr kumimoji="1" lang="zh-CN" altLang="en-US" sz="4800" b="1" dirty="0">
                <a:solidFill>
                  <a:srgbClr val="E4304B"/>
                </a:solidFill>
                <a:latin typeface="yuweij Medium" charset="-122"/>
                <a:ea typeface="yuweij Medium" charset="-122"/>
                <a:cs typeface="yuweij Medium" charset="-122"/>
              </a:rPr>
              <a:t>项目三</a:t>
            </a:r>
            <a:endParaRPr kumimoji="1" lang="zh-CN" altLang="en-US" sz="4800" b="1" dirty="0">
              <a:solidFill>
                <a:srgbClr val="E4304B"/>
              </a:solidFill>
              <a:latin typeface="yuweij Medium" charset="-122"/>
              <a:ea typeface="yuweij Medium" charset="-122"/>
              <a:cs typeface="yuweij Medium" charset="-122"/>
            </a:endParaRPr>
          </a:p>
        </p:txBody>
      </p:sp>
      <p:sp>
        <p:nvSpPr>
          <p:cNvPr id="5" name="文本框 4"/>
          <p:cNvSpPr txBox="1"/>
          <p:nvPr/>
        </p:nvSpPr>
        <p:spPr>
          <a:xfrm>
            <a:off x="1922593" y="3004909"/>
            <a:ext cx="6391493" cy="769441"/>
          </a:xfrm>
          <a:prstGeom prst="rect">
            <a:avLst/>
          </a:prstGeom>
          <a:noFill/>
        </p:spPr>
        <p:txBody>
          <a:bodyPr wrap="none" rtlCol="0">
            <a:spAutoFit/>
          </a:bodyPr>
          <a:lstStyle/>
          <a:p>
            <a:r>
              <a:rPr kumimoji="1" lang="zh-CN" altLang="en-US" sz="4400" b="1" dirty="0">
                <a:solidFill>
                  <a:srgbClr val="1E4682"/>
                </a:solidFill>
                <a:latin typeface="Microsoft YaHei" charset="-122"/>
                <a:ea typeface="Microsoft YaHei" charset="-122"/>
                <a:cs typeface="Microsoft YaHei" charset="-122"/>
              </a:rPr>
              <a:t>实现教学管理系统数据库</a:t>
            </a:r>
            <a:endParaRPr kumimoji="1" lang="zh-CN" altLang="en-US" sz="4400" b="1" dirty="0">
              <a:solidFill>
                <a:srgbClr val="1E4682"/>
              </a:solidFill>
              <a:latin typeface="Microsoft YaHei" charset="-122"/>
              <a:ea typeface="Microsoft YaHei" charset="-122"/>
              <a:cs typeface="Microsoft YaHei" charset="-122"/>
            </a:endParaRPr>
          </a:p>
        </p:txBody>
      </p:sp>
      <p:pic>
        <p:nvPicPr>
          <p:cNvPr id="1026" name="Picture 2"/>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163" b="99612" l="0" r="100000">
                        <a14:foregroundMark x1="67174" y1="27132" x2="67174" y2="27132"/>
                        <a14:foregroundMark x1="10652" y1="57752" x2="10652" y2="57752"/>
                        <a14:foregroundMark x1="11087" y1="57752" x2="16957" y2="80233"/>
                        <a14:foregroundMark x1="31304" y1="68217" x2="32391" y2="79845"/>
                        <a14:foregroundMark x1="47609" y1="61628" x2="51739" y2="61628"/>
                        <a14:foregroundMark x1="78043" y1="63178" x2="78043" y2="75581"/>
                        <a14:foregroundMark x1="81304" y1="34496" x2="81304" y2="31783"/>
                        <a14:foregroundMark x1="68261" y1="19767" x2="68261" y2="19767"/>
                        <a14:foregroundMark x1="68696" y1="20543" x2="69130" y2="22481"/>
                        <a14:foregroundMark x1="73261" y1="50775" x2="75000" y2="53488"/>
                        <a14:foregroundMark x1="91304" y1="77132" x2="91304" y2="78682"/>
                      </a14:backgroundRemoval>
                    </a14:imgEffect>
                  </a14:imgLayer>
                </a14:imgProps>
              </a:ext>
              <a:ext uri="{28A0092B-C50C-407E-A947-70E740481C1C}">
                <a14:useLocalDpi xmlns:a14="http://schemas.microsoft.com/office/drawing/2010/main" val="0"/>
              </a:ext>
            </a:extLst>
          </a:blip>
          <a:srcRect/>
          <a:stretch>
            <a:fillRect/>
          </a:stretch>
        </p:blipFill>
        <p:spPr bwMode="auto">
          <a:xfrm>
            <a:off x="6723396" y="3635309"/>
            <a:ext cx="5224339" cy="2930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03009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41" y="1931988"/>
            <a:ext cx="10296883" cy="232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服务器支持的字符集</a:t>
            </a:r>
          </a:p>
          <a:p>
            <a:pPr marL="0" indent="0">
              <a:lnSpc>
                <a:spcPct val="150000"/>
              </a:lnSpc>
              <a:spcBef>
                <a:spcPts val="200"/>
              </a:spcBef>
              <a:spcAft>
                <a:spcPts val="65"/>
              </a:spcAft>
            </a:pP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语法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如下：</a:t>
            </a:r>
          </a:p>
          <a:p>
            <a:pPr marL="0" indent="0">
              <a:lnSpc>
                <a:spcPct val="150000"/>
              </a:lnSpc>
              <a:spcBef>
                <a:spcPts val="200"/>
              </a:spcBef>
              <a:spcAft>
                <a:spcPts val="65"/>
              </a:spcAft>
            </a:pPr>
            <a:r>
              <a:rPr lang="en-US" altLang="zh-CN" dirty="0" smtClean="0">
                <a:solidFill>
                  <a:schemeClr val="accent4"/>
                </a:solidFill>
                <a:latin typeface="微软雅黑" panose="020B0503020204020204" pitchFamily="34" charset="-122"/>
                <a:ea typeface="微软雅黑" panose="020B0503020204020204" pitchFamily="34" charset="-122"/>
              </a:rPr>
              <a:t>                   show </a:t>
            </a:r>
            <a:r>
              <a:rPr lang="en-US" altLang="zh-CN" dirty="0">
                <a:solidFill>
                  <a:schemeClr val="accent4"/>
                </a:solidFill>
                <a:latin typeface="微软雅黑" panose="020B0503020204020204" pitchFamily="34" charset="-122"/>
                <a:ea typeface="微软雅黑" panose="020B0503020204020204" pitchFamily="34" charset="-122"/>
              </a:rPr>
              <a:t>character set;</a:t>
            </a:r>
            <a:endParaRPr lang="zh-CN" altLang="zh-CN" dirty="0">
              <a:solidFill>
                <a:schemeClr val="accent4"/>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3"/>
          <a:stretch>
            <a:fillRect/>
          </a:stretch>
        </p:blipFill>
        <p:spPr>
          <a:xfrm>
            <a:off x="5917014" y="2516505"/>
            <a:ext cx="4933315" cy="3780790"/>
          </a:xfrm>
          <a:prstGeom prst="rect">
            <a:avLst/>
          </a:prstGeom>
        </p:spPr>
      </p:pic>
    </p:spTree>
    <p:extLst>
      <p:ext uri="{BB962C8B-B14F-4D97-AF65-F5344CB8AC3E}">
        <p14:creationId xmlns:p14="http://schemas.microsoft.com/office/powerpoint/2010/main" val="152956950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039283" y="2528888"/>
            <a:ext cx="5539318" cy="3685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）查看字符集的校对规则</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语法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如下</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accent4"/>
                </a:solidFill>
                <a:latin typeface="微软雅黑" panose="020B0503020204020204" pitchFamily="34" charset="-122"/>
                <a:ea typeface="微软雅黑" panose="020B0503020204020204" pitchFamily="34" charset="-122"/>
              </a:rPr>
              <a:t>show </a:t>
            </a:r>
            <a:r>
              <a:rPr lang="en-US" altLang="zh-CN" dirty="0">
                <a:solidFill>
                  <a:schemeClr val="accent4"/>
                </a:solidFill>
                <a:latin typeface="微软雅黑" panose="020B0503020204020204" pitchFamily="34" charset="-122"/>
                <a:ea typeface="微软雅黑" panose="020B0503020204020204" pitchFamily="34" charset="-122"/>
              </a:rPr>
              <a:t>collation</a:t>
            </a:r>
            <a:r>
              <a:rPr lang="en-US" altLang="zh-CN" dirty="0" smtClean="0">
                <a:solidFill>
                  <a:schemeClr val="accent4"/>
                </a:solidFill>
                <a:latin typeface="微软雅黑" panose="020B0503020204020204" pitchFamily="34" charset="-122"/>
                <a:ea typeface="微软雅黑" panose="020B0503020204020204" pitchFamily="34" charset="-122"/>
              </a:rPr>
              <a:t>;</a:t>
            </a:r>
          </a:p>
          <a:p>
            <a:pPr marL="0" indent="0">
              <a:lnSpc>
                <a:spcPct val="150000"/>
              </a:lnSpc>
              <a:spcBef>
                <a:spcPts val="200"/>
              </a:spcBef>
              <a:spcAft>
                <a:spcPts val="65"/>
              </a:spcAft>
            </a:pPr>
            <a:endParaRPr lang="en-US" altLang="zh-CN" dirty="0" smtClean="0">
              <a:solidFill>
                <a:schemeClr val="accent4"/>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）查看当前数据库的字符集</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语法</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如下：</a:t>
            </a:r>
          </a:p>
          <a:p>
            <a:pPr marL="0" indent="0">
              <a:lnSpc>
                <a:spcPct val="150000"/>
              </a:lnSpc>
              <a:spcBef>
                <a:spcPts val="200"/>
              </a:spcBef>
              <a:spcAft>
                <a:spcPts val="65"/>
              </a:spcAft>
            </a:pPr>
            <a:r>
              <a:rPr lang="en-US" altLang="zh-CN" dirty="0" smtClean="0">
                <a:solidFill>
                  <a:schemeClr val="accent4"/>
                </a:solidFill>
                <a:latin typeface="微软雅黑" panose="020B0503020204020204" pitchFamily="34" charset="-122"/>
                <a:ea typeface="微软雅黑" panose="020B0503020204020204" pitchFamily="34" charset="-122"/>
              </a:rPr>
              <a:t>              show </a:t>
            </a:r>
            <a:r>
              <a:rPr lang="en-US" altLang="zh-CN" dirty="0">
                <a:solidFill>
                  <a:schemeClr val="accent4"/>
                </a:solidFill>
                <a:latin typeface="微软雅黑" panose="020B0503020204020204" pitchFamily="34" charset="-122"/>
                <a:ea typeface="微软雅黑" panose="020B0503020204020204" pitchFamily="34" charset="-122"/>
              </a:rPr>
              <a:t>variables like 'character%';</a:t>
            </a:r>
            <a:endParaRPr lang="zh-CN" altLang="zh-CN" dirty="0">
              <a:solidFill>
                <a:schemeClr val="accent4"/>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3"/>
          <a:stretch>
            <a:fillRect/>
          </a:stretch>
        </p:blipFill>
        <p:spPr>
          <a:xfrm>
            <a:off x="5080000" y="2717800"/>
            <a:ext cx="6565900" cy="2506413"/>
          </a:xfrm>
          <a:prstGeom prst="rect">
            <a:avLst/>
          </a:prstGeom>
        </p:spPr>
      </p:pic>
    </p:spTree>
    <p:extLst>
      <p:ext uri="{BB962C8B-B14F-4D97-AF65-F5344CB8AC3E}">
        <p14:creationId xmlns:p14="http://schemas.microsoft.com/office/powerpoint/2010/main" val="209017436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333708" y="2363788"/>
            <a:ext cx="10296883" cy="2777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Mysql</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字符集的设置 </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的字符集和校对规则有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4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个级别的默认设置：</a:t>
            </a:r>
          </a:p>
          <a:p>
            <a:pPr marL="857250" lvl="2" indent="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）服务器级别；</a:t>
            </a:r>
          </a:p>
          <a:p>
            <a:pPr marL="857250" lvl="2" indent="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）数据库级别；</a:t>
            </a:r>
          </a:p>
          <a:p>
            <a:pPr marL="857250" lvl="2" indent="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）表级别、列级别；</a:t>
            </a:r>
          </a:p>
          <a:p>
            <a:pPr marL="857250" lvl="2" indent="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）连接级别。</a:t>
            </a:r>
          </a:p>
        </p:txBody>
      </p:sp>
    </p:spTree>
    <p:extLst>
      <p:ext uri="{BB962C8B-B14F-4D97-AF65-F5344CB8AC3E}">
        <p14:creationId xmlns:p14="http://schemas.microsoft.com/office/powerpoint/2010/main" val="40879426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41" y="1931988"/>
            <a:ext cx="10296883" cy="96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zh-CN" dirty="0">
                <a:solidFill>
                  <a:schemeClr val="accent6"/>
                </a:solidFill>
                <a:latin typeface="微软雅黑" panose="020B0503020204020204" pitchFamily="34" charset="-122"/>
                <a:ea typeface="微软雅黑" panose="020B0503020204020204" pitchFamily="34" charset="-122"/>
              </a:rPr>
              <a:t>设置级别</a:t>
            </a:r>
            <a:endParaRPr lang="en-US" altLang="zh-CN" dirty="0">
              <a:solidFill>
                <a:schemeClr val="accent6"/>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方法一：在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my.cnf</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中设置</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字符集</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3"/>
          <a:stretch>
            <a:fillRect/>
          </a:stretch>
        </p:blipFill>
        <p:spPr>
          <a:xfrm>
            <a:off x="708780" y="2886075"/>
            <a:ext cx="5097145" cy="3070225"/>
          </a:xfrm>
          <a:prstGeom prst="rect">
            <a:avLst/>
          </a:prstGeom>
        </p:spPr>
      </p:pic>
      <p:pic>
        <p:nvPicPr>
          <p:cNvPr id="14" name="图片 13"/>
          <p:cNvPicPr/>
          <p:nvPr/>
        </p:nvPicPr>
        <p:blipFill>
          <a:blip r:embed="rId4"/>
          <a:stretch>
            <a:fillRect/>
          </a:stretch>
        </p:blipFill>
        <p:spPr>
          <a:xfrm>
            <a:off x="6391908" y="2886075"/>
            <a:ext cx="4505325" cy="3549650"/>
          </a:xfrm>
          <a:prstGeom prst="rect">
            <a:avLst/>
          </a:prstGeom>
        </p:spPr>
      </p:pic>
      <p:sp>
        <p:nvSpPr>
          <p:cNvPr id="2" name="TextBox 1"/>
          <p:cNvSpPr txBox="1"/>
          <p:nvPr/>
        </p:nvSpPr>
        <p:spPr>
          <a:xfrm>
            <a:off x="6580922" y="2286963"/>
            <a:ext cx="4028018" cy="465640"/>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方法二：在启动选项中指定</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字符集</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773516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41" y="1931988"/>
            <a:ext cx="1029688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鼠标右键点击连接名，在右键菜单中选择“新建数据库”，</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1039282" y="2824162"/>
            <a:ext cx="3177118" cy="3525838"/>
          </a:xfrm>
          <a:prstGeom prst="rect">
            <a:avLst/>
          </a:prstGeom>
          <a:noFill/>
          <a:ln>
            <a:noFill/>
          </a:ln>
        </p:spPr>
      </p:pic>
      <p:pic>
        <p:nvPicPr>
          <p:cNvPr id="16" name="图片 15"/>
          <p:cNvPicPr/>
          <p:nvPr/>
        </p:nvPicPr>
        <p:blipFill>
          <a:blip r:embed="rId4"/>
          <a:stretch>
            <a:fillRect/>
          </a:stretch>
        </p:blipFill>
        <p:spPr>
          <a:xfrm>
            <a:off x="3038752" y="2824162"/>
            <a:ext cx="5512118" cy="3527108"/>
          </a:xfrm>
          <a:prstGeom prst="rect">
            <a:avLst/>
          </a:prstGeom>
        </p:spPr>
      </p:pic>
      <p:pic>
        <p:nvPicPr>
          <p:cNvPr id="17" name="图片 16"/>
          <p:cNvPicPr/>
          <p:nvPr/>
        </p:nvPicPr>
        <p:blipFill>
          <a:blip r:embed="rId5"/>
          <a:stretch>
            <a:fillRect/>
          </a:stretch>
        </p:blipFill>
        <p:spPr>
          <a:xfrm>
            <a:off x="4742814" y="2654934"/>
            <a:ext cx="4096385" cy="3696335"/>
          </a:xfrm>
          <a:prstGeom prst="rect">
            <a:avLst/>
          </a:prstGeom>
        </p:spPr>
      </p:pic>
      <p:pic>
        <p:nvPicPr>
          <p:cNvPr id="18" name="图片 17"/>
          <p:cNvPicPr/>
          <p:nvPr/>
        </p:nvPicPr>
        <p:blipFill>
          <a:blip r:embed="rId6">
            <a:extLst>
              <a:ext uri="{28A0092B-C50C-407E-A947-70E740481C1C}">
                <a14:useLocalDpi xmlns:a14="http://schemas.microsoft.com/office/drawing/2010/main" val="0"/>
              </a:ext>
            </a:extLst>
          </a:blip>
          <a:srcRect/>
          <a:stretch>
            <a:fillRect/>
          </a:stretch>
        </p:blipFill>
        <p:spPr>
          <a:xfrm>
            <a:off x="6096000" y="3218020"/>
            <a:ext cx="4711700" cy="2446179"/>
          </a:xfrm>
          <a:prstGeom prst="rect">
            <a:avLst/>
          </a:prstGeom>
          <a:noFill/>
          <a:ln>
            <a:noFill/>
          </a:ln>
        </p:spPr>
      </p:pic>
    </p:spTree>
    <p:extLst>
      <p:ext uri="{BB962C8B-B14F-4D97-AF65-F5344CB8AC3E}">
        <p14:creationId xmlns:p14="http://schemas.microsoft.com/office/powerpoint/2010/main" val="2605564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删除数据库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41" y="1931988"/>
            <a:ext cx="1029688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删除</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教学管理系统数据库</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jxgl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4" name="五边形 13"/>
          <p:cNvSpPr/>
          <p:nvPr/>
        </p:nvSpPr>
        <p:spPr>
          <a:xfrm>
            <a:off x="1167996" y="24278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7995" y="24470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3124200"/>
            <a:ext cx="10312192" cy="2739211"/>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删除</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数据库是将已经存在的数据库从磁盘空间上清除，清除之后，数据库中的所有数据也将一同被删除。删除数据库语句和创建数据库的命令相似，删除数据库的基本语法格式为：</a:t>
            </a:r>
          </a:p>
          <a:p>
            <a:pPr>
              <a:lnSpc>
                <a:spcPct val="150000"/>
              </a:lnSpc>
              <a:spcBef>
                <a:spcPts val="200"/>
              </a:spcBef>
              <a:spcAft>
                <a:spcPts val="65"/>
              </a:spcAft>
            </a:pPr>
            <a:r>
              <a:rPr lang="en-US" altLang="zh-CN" dirty="0" smtClean="0">
                <a:solidFill>
                  <a:schemeClr val="accent2"/>
                </a:solidFill>
                <a:latin typeface="微软雅黑" panose="020B0503020204020204" pitchFamily="34" charset="-122"/>
                <a:ea typeface="微软雅黑" panose="020B0503020204020204" pitchFamily="34" charset="-122"/>
              </a:rPr>
              <a:t>                                               DROP </a:t>
            </a:r>
            <a:r>
              <a:rPr lang="en-US" altLang="zh-CN" dirty="0">
                <a:solidFill>
                  <a:schemeClr val="accent2"/>
                </a:solidFill>
                <a:latin typeface="微软雅黑" panose="020B0503020204020204" pitchFamily="34" charset="-122"/>
                <a:ea typeface="微软雅黑" panose="020B0503020204020204" pitchFamily="34" charset="-122"/>
              </a:rPr>
              <a:t>DATABASE </a:t>
            </a:r>
            <a:r>
              <a:rPr lang="en-US" altLang="zh-CN" dirty="0" err="1">
                <a:solidFill>
                  <a:schemeClr val="accent2"/>
                </a:solidFill>
                <a:latin typeface="微软雅黑" panose="020B0503020204020204" pitchFamily="34" charset="-122"/>
                <a:ea typeface="微软雅黑" panose="020B0503020204020204" pitchFamily="34" charset="-122"/>
              </a:rPr>
              <a:t>database_name</a:t>
            </a:r>
            <a:r>
              <a:rPr lang="en-US" altLang="zh-CN" dirty="0">
                <a:solidFill>
                  <a:schemeClr val="accent2"/>
                </a:solidFill>
                <a:latin typeface="微软雅黑" panose="020B0503020204020204" pitchFamily="34" charset="-122"/>
                <a:ea typeface="微软雅黑" panose="020B0503020204020204" pitchFamily="34" charset="-122"/>
              </a:rPr>
              <a:t>;</a:t>
            </a:r>
            <a:endParaRPr lang="zh-CN" altLang="zh-CN" dirty="0">
              <a:solidFill>
                <a:schemeClr val="accent2"/>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smtClean="0">
                <a:solidFill>
                  <a:schemeClr val="accent2"/>
                </a:solidFill>
                <a:latin typeface="微软雅黑" panose="020B0503020204020204" pitchFamily="34" charset="-122"/>
                <a:ea typeface="微软雅黑" panose="020B0503020204020204" pitchFamily="34" charset="-122"/>
              </a:rPr>
              <a:t>说明</a:t>
            </a:r>
            <a:r>
              <a:rPr lang="zh-CN" altLang="zh-CN" dirty="0">
                <a:solidFill>
                  <a:schemeClr val="accent2"/>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database_name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”为要删除的数据库的名称，如果指定的数据库不存在，则删除出错。</a:t>
            </a:r>
          </a:p>
          <a:p>
            <a:pPr>
              <a:lnSpc>
                <a:spcPct val="150000"/>
              </a:lnSpc>
              <a:spcBef>
                <a:spcPts val="200"/>
              </a:spcBef>
              <a:spcAft>
                <a:spcPts val="65"/>
              </a:spcAft>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155030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删除数据库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376964"/>
            <a:ext cx="10312192" cy="2331407"/>
          </a:xfrm>
          <a:prstGeom prst="rect">
            <a:avLst/>
          </a:prstGeom>
          <a:noFill/>
        </p:spPr>
        <p:txBody>
          <a:bodyPr wrap="square" rtlCol="0">
            <a:spAutoFit/>
          </a:bodyPr>
          <a:lstStyle/>
          <a:p>
            <a:pPr>
              <a:lnSpc>
                <a:spcPct val="150000"/>
              </a:lnSpc>
              <a:spcBef>
                <a:spcPts val="200"/>
              </a:spcBef>
              <a:spcAft>
                <a:spcPts val="65"/>
              </a:spcAft>
            </a:pPr>
            <a:r>
              <a:rPr lang="zh-CN" altLang="zh-CN" sz="2000" b="1" dirty="0">
                <a:solidFill>
                  <a:schemeClr val="accent3"/>
                </a:solidFill>
                <a:latin typeface="微软雅黑" panose="020B0503020204020204" pitchFamily="34" charset="-122"/>
                <a:ea typeface="微软雅黑" panose="020B0503020204020204" pitchFamily="34" charset="-122"/>
              </a:rPr>
              <a:t>示例</a:t>
            </a:r>
            <a:r>
              <a:rPr lang="en-US" altLang="zh-CN" sz="2000" b="1" dirty="0">
                <a:solidFill>
                  <a:schemeClr val="accent3"/>
                </a:solidFill>
                <a:latin typeface="微软雅黑" panose="020B0503020204020204" pitchFamily="34" charset="-122"/>
                <a:ea typeface="微软雅黑" panose="020B0503020204020204" pitchFamily="34" charset="-122"/>
              </a:rPr>
              <a:t>3-3</a:t>
            </a:r>
            <a:r>
              <a:rPr lang="zh-CN" altLang="zh-CN" sz="2000" b="1" dirty="0">
                <a:solidFill>
                  <a:schemeClr val="accent3"/>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删除测试数据库</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test_db</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输入语句如下。</a:t>
            </a:r>
          </a:p>
          <a:p>
            <a:pPr algn="ctr">
              <a:lnSpc>
                <a:spcPct val="150000"/>
              </a:lnSpc>
              <a:spcBef>
                <a:spcPts val="200"/>
              </a:spcBef>
              <a:spcAft>
                <a:spcPts val="65"/>
              </a:spcAft>
            </a:pPr>
            <a:r>
              <a:rPr lang="en-US" altLang="zh-CN" dirty="0">
                <a:solidFill>
                  <a:schemeClr val="accent2"/>
                </a:solidFill>
                <a:latin typeface="微软雅黑" panose="020B0503020204020204" pitchFamily="34" charset="-122"/>
                <a:ea typeface="微软雅黑" panose="020B0503020204020204" pitchFamily="34" charset="-122"/>
              </a:rPr>
              <a:t>DROP DATABASE </a:t>
            </a:r>
            <a:r>
              <a:rPr lang="en-US" altLang="zh-CN" dirty="0" err="1">
                <a:solidFill>
                  <a:schemeClr val="accent2"/>
                </a:solidFill>
                <a:latin typeface="微软雅黑" panose="020B0503020204020204" pitchFamily="34" charset="-122"/>
                <a:ea typeface="微软雅黑" panose="020B0503020204020204" pitchFamily="34" charset="-122"/>
              </a:rPr>
              <a:t>test_db</a:t>
            </a:r>
            <a:endParaRPr lang="zh-CN" altLang="zh-CN" dirty="0">
              <a:solidFill>
                <a:schemeClr val="accent2"/>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语句</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执行完毕之后，数据库</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test_db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将被删除，再次使用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SHOW CREATE DATABASE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声明查看数据库的</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定义。</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5" name="图片 14"/>
          <p:cNvPicPr/>
          <p:nvPr/>
        </p:nvPicPr>
        <p:blipFill>
          <a:blip r:embed="rId3">
            <a:extLst>
              <a:ext uri="{28A0092B-C50C-407E-A947-70E740481C1C}">
                <a14:useLocalDpi xmlns:a14="http://schemas.microsoft.com/office/drawing/2010/main" val="0"/>
              </a:ext>
            </a:extLst>
          </a:blip>
          <a:srcRect/>
          <a:stretch>
            <a:fillRect/>
          </a:stretch>
        </p:blipFill>
        <p:spPr>
          <a:xfrm>
            <a:off x="3038752" y="4695190"/>
            <a:ext cx="7150100" cy="854710"/>
          </a:xfrm>
          <a:prstGeom prst="rect">
            <a:avLst/>
          </a:prstGeom>
          <a:noFill/>
          <a:ln>
            <a:noFill/>
          </a:ln>
        </p:spPr>
      </p:pic>
    </p:spTree>
    <p:extLst>
      <p:ext uri="{BB962C8B-B14F-4D97-AF65-F5344CB8AC3E}">
        <p14:creationId xmlns:p14="http://schemas.microsoft.com/office/powerpoint/2010/main" val="168297391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删除数据库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376964"/>
            <a:ext cx="10312192" cy="465640"/>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鼠标右键点击连接，选择</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“删除数据库”</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4947602" y="2897504"/>
            <a:ext cx="2367598" cy="3223895"/>
          </a:xfrm>
          <a:prstGeom prst="rect">
            <a:avLst/>
          </a:prstGeom>
          <a:noFill/>
          <a:ln>
            <a:noFill/>
          </a:ln>
        </p:spPr>
      </p:pic>
    </p:spTree>
    <p:extLst>
      <p:ext uri="{BB962C8B-B14F-4D97-AF65-F5344CB8AC3E}">
        <p14:creationId xmlns:p14="http://schemas.microsoft.com/office/powerpoint/2010/main" val="21687863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选择存储引擎</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376964"/>
            <a:ext cx="10312192" cy="1338828"/>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教学</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管理数据库已经创建完毕，下一步的任务是在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jxgl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系统数据库中创建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个数据表。在建表之前，要先了解数据库的存储引擎。通过了解存储引擎的概念及各种存储引擎的功能，为教学管理系统数据库的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个表选择存储引擎。</a:t>
            </a:r>
          </a:p>
        </p:txBody>
      </p:sp>
    </p:spTree>
    <p:extLst>
      <p:ext uri="{BB962C8B-B14F-4D97-AF65-F5344CB8AC3E}">
        <p14:creationId xmlns:p14="http://schemas.microsoft.com/office/powerpoint/2010/main" val="41412306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选择存储引擎</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376964"/>
            <a:ext cx="10312192" cy="4054956"/>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数据库</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存储引擎是数据库底层软件组件，数据库管理系统（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DBMS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）使用数据引擎进行创建、查询、更新和删除数据操作。不同的存储引擎提供不同的存储机制、索引技巧、锁定水平等功能。使用不同的存储引擎，还可以获得特定的功能</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sz="1600" dirty="0">
                <a:solidFill>
                  <a:schemeClr val="accent6"/>
                </a:solidFill>
                <a:latin typeface="微软雅黑" panose="020B0503020204020204" pitchFamily="34" charset="-122"/>
                <a:ea typeface="微软雅黑" panose="020B0503020204020204" pitchFamily="34" charset="-122"/>
              </a:rPr>
              <a:t>MySQL </a:t>
            </a:r>
            <a:r>
              <a:rPr lang="en-US" altLang="zh-CN" sz="1600" dirty="0">
                <a:solidFill>
                  <a:schemeClr val="accent6"/>
                </a:solidFill>
                <a:latin typeface="微软雅黑" panose="020B0503020204020204" pitchFamily="34" charset="-122"/>
                <a:ea typeface="微软雅黑" panose="020B0503020204020204" pitchFamily="34" charset="-122"/>
              </a:rPr>
              <a:t>8</a:t>
            </a:r>
            <a:r>
              <a:rPr lang="zh-CN" altLang="zh-CN" sz="1600" dirty="0">
                <a:solidFill>
                  <a:schemeClr val="accent6"/>
                </a:solidFill>
                <a:latin typeface="微软雅黑" panose="020B0503020204020204" pitchFamily="34" charset="-122"/>
                <a:ea typeface="微软雅黑" panose="020B0503020204020204" pitchFamily="34" charset="-122"/>
              </a:rPr>
              <a:t>支持的存储引擎</a:t>
            </a:r>
            <a:r>
              <a:rPr lang="zh-CN" altLang="zh-CN" sz="1600" dirty="0">
                <a:solidFill>
                  <a:schemeClr val="accent6"/>
                </a:solidFill>
                <a:latin typeface="微软雅黑" panose="020B0503020204020204" pitchFamily="34" charset="-122"/>
                <a:ea typeface="微软雅黑" panose="020B0503020204020204" pitchFamily="34" charset="-122"/>
              </a:rPr>
              <a:t>有：</a:t>
            </a:r>
            <a:endParaRPr lang="en-US" altLang="zh-CN" sz="1600" dirty="0">
              <a:solidFill>
                <a:schemeClr val="accent6"/>
              </a:solidFill>
              <a:latin typeface="微软雅黑" panose="020B0503020204020204" pitchFamily="34" charset="-122"/>
              <a:ea typeface="微软雅黑" panose="020B0503020204020204" pitchFamily="34" charset="-122"/>
            </a:endParaRPr>
          </a:p>
          <a:p>
            <a:pPr marL="914400" lvl="5">
              <a:spcBef>
                <a:spcPts val="200"/>
              </a:spcBef>
              <a:spcAft>
                <a:spcPts val="65"/>
              </a:spcAft>
              <a:buFont typeface="Wingdings" pitchFamily="2" charset="2"/>
              <a:buChar char="p"/>
            </a:pP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InnoDB</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marL="914400" lvl="5">
              <a:spcBef>
                <a:spcPts val="200"/>
              </a:spcBef>
              <a:spcAft>
                <a:spcPts val="65"/>
              </a:spcAft>
              <a:buFont typeface="Wingdings" pitchFamily="2" charset="2"/>
              <a:buChar char="p"/>
            </a:pP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MyISAM</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marL="914400" lvl="5">
              <a:spcBef>
                <a:spcPts val="200"/>
              </a:spcBef>
              <a:spcAft>
                <a:spcPts val="65"/>
              </a:spcAft>
              <a:buFont typeface="Wingdings" pitchFamily="2" charset="2"/>
              <a:buChar char="p"/>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p>
          <a:p>
            <a:pPr marL="914400" lvl="5">
              <a:spcBef>
                <a:spcPts val="200"/>
              </a:spcBef>
              <a:spcAft>
                <a:spcPts val="65"/>
              </a:spcAft>
              <a:buFont typeface="Wingdings" pitchFamily="2" charset="2"/>
              <a:buChar char="p"/>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Merge</a:t>
            </a:r>
          </a:p>
          <a:p>
            <a:pPr marL="914400" lvl="5">
              <a:spcBef>
                <a:spcPts val="200"/>
              </a:spcBef>
              <a:spcAft>
                <a:spcPts val="65"/>
              </a:spcAft>
              <a:buFont typeface="Wingdings" pitchFamily="2" charset="2"/>
              <a:buChar char="p"/>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Archive</a:t>
            </a:r>
          </a:p>
          <a:p>
            <a:pPr marL="914400" lvl="5">
              <a:spcBef>
                <a:spcPts val="200"/>
              </a:spcBef>
              <a:spcAft>
                <a:spcPts val="65"/>
              </a:spcAft>
              <a:buFont typeface="Wingdings" pitchFamily="2" charset="2"/>
              <a:buChar char="p"/>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Federated</a:t>
            </a:r>
          </a:p>
          <a:p>
            <a:pPr marL="914400" lvl="5">
              <a:spcBef>
                <a:spcPts val="200"/>
              </a:spcBef>
              <a:spcAft>
                <a:spcPts val="65"/>
              </a:spcAft>
              <a:buFont typeface="Wingdings" pitchFamily="2" charset="2"/>
              <a:buChar char="p"/>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CSV</a:t>
            </a:r>
          </a:p>
          <a:p>
            <a:pPr marL="914400" lvl="5">
              <a:spcBef>
                <a:spcPts val="200"/>
              </a:spcBef>
              <a:spcAft>
                <a:spcPts val="65"/>
              </a:spcAft>
              <a:buFont typeface="Wingdings" pitchFamily="2" charset="2"/>
              <a:buChar char="p"/>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Blackhole</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33444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5167474" y="1732740"/>
            <a:ext cx="1748118" cy="721440"/>
          </a:xfrm>
          <a:prstGeom prst="downArrow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项目目标</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圆角矩形 71"/>
          <p:cNvSpPr/>
          <p:nvPr/>
        </p:nvSpPr>
        <p:spPr>
          <a:xfrm>
            <a:off x="635598" y="2645494"/>
            <a:ext cx="3223707" cy="3163636"/>
          </a:xfrm>
          <a:prstGeom prst="roundRect">
            <a:avLst>
              <a:gd name="adj" fmla="val 95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8" name="Rectangle 38"/>
          <p:cNvSpPr>
            <a:spLocks noChangeArrowheads="1"/>
          </p:cNvSpPr>
          <p:nvPr/>
        </p:nvSpPr>
        <p:spPr bwMode="auto">
          <a:xfrm>
            <a:off x="943473" y="3161915"/>
            <a:ext cx="263344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了解</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表结构与类型特征以及数据库存储结构。</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掌握</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数据库、数据表的操作方法</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p>
          <a:p>
            <a:pPr>
              <a:lnSpc>
                <a:spcPct val="150000"/>
              </a:lnSpc>
            </a:pP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圆角矩形 78"/>
          <p:cNvSpPr/>
          <p:nvPr/>
        </p:nvSpPr>
        <p:spPr>
          <a:xfrm>
            <a:off x="4439162" y="2640887"/>
            <a:ext cx="3279450" cy="3168244"/>
          </a:xfrm>
          <a:prstGeom prst="roundRect">
            <a:avLst>
              <a:gd name="adj" fmla="val 95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3" name="Rectangle 39"/>
          <p:cNvSpPr>
            <a:spLocks noChangeArrowheads="1"/>
          </p:cNvSpPr>
          <p:nvPr/>
        </p:nvSpPr>
        <p:spPr bwMode="auto">
          <a:xfrm>
            <a:off x="4694174" y="3230183"/>
            <a:ext cx="27156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能够</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完成数据库的创建、查看、选择与删除操作。</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能够</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完成数据表的创建、查看、修改与删除操作。</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③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能够</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在表中实现主键、外键、检查键等约束。</a:t>
            </a:r>
            <a:endPar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6" name="直线箭头连接符 85"/>
          <p:cNvCxnSpPr/>
          <p:nvPr/>
        </p:nvCxnSpPr>
        <p:spPr>
          <a:xfrm flipV="1">
            <a:off x="4129567" y="1420638"/>
            <a:ext cx="0" cy="43884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8150551" y="2645493"/>
            <a:ext cx="3185320" cy="3163638"/>
          </a:xfrm>
          <a:prstGeom prst="roundRect">
            <a:avLst>
              <a:gd name="adj" fmla="val 95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Rectangle 38"/>
          <p:cNvSpPr>
            <a:spLocks noChangeArrowheads="1"/>
          </p:cNvSpPr>
          <p:nvPr/>
        </p:nvSpPr>
        <p:spPr bwMode="auto">
          <a:xfrm>
            <a:off x="8541263" y="3230183"/>
            <a:ext cx="240464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提高</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分析问题和总结问题的能力。</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养成</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自主思考的思维习惯。</a:t>
            </a:r>
            <a:endPar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TextBox 13"/>
          <p:cNvSpPr>
            <a:spLocks noChangeArrowheads="1"/>
          </p:cNvSpPr>
          <p:nvPr/>
        </p:nvSpPr>
        <p:spPr bwMode="auto">
          <a:xfrm>
            <a:off x="5188440" y="1732740"/>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能力目标</a:t>
            </a:r>
            <a:endParaRPr lang="zh-CN" altLang="en-US" b="1" dirty="0">
              <a:solidFill>
                <a:schemeClr val="bg1"/>
              </a:solidFill>
            </a:endParaRPr>
          </a:p>
        </p:txBody>
      </p:sp>
      <p:cxnSp>
        <p:nvCxnSpPr>
          <p:cNvPr id="19" name="直线箭头连接符 85"/>
          <p:cNvCxnSpPr/>
          <p:nvPr/>
        </p:nvCxnSpPr>
        <p:spPr>
          <a:xfrm flipV="1">
            <a:off x="7912672" y="1420637"/>
            <a:ext cx="1" cy="43884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下箭头标注 20"/>
          <p:cNvSpPr/>
          <p:nvPr/>
        </p:nvSpPr>
        <p:spPr>
          <a:xfrm>
            <a:off x="8842258" y="1766467"/>
            <a:ext cx="1748118" cy="72144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下箭头标注 21"/>
          <p:cNvSpPr/>
          <p:nvPr/>
        </p:nvSpPr>
        <p:spPr>
          <a:xfrm>
            <a:off x="1372719" y="1732740"/>
            <a:ext cx="1748118" cy="72144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3"/>
          <p:cNvSpPr>
            <a:spLocks noChangeArrowheads="1"/>
          </p:cNvSpPr>
          <p:nvPr/>
        </p:nvSpPr>
        <p:spPr bwMode="auto">
          <a:xfrm>
            <a:off x="1378955" y="1766466"/>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目标</a:t>
            </a:r>
            <a:endParaRPr lang="zh-CN" altLang="en-US" b="1" dirty="0">
              <a:solidFill>
                <a:schemeClr val="bg1"/>
              </a:solidFill>
            </a:endParaRPr>
          </a:p>
        </p:txBody>
      </p:sp>
      <p:sp>
        <p:nvSpPr>
          <p:cNvPr id="24" name="TextBox 13"/>
          <p:cNvSpPr>
            <a:spLocks noChangeArrowheads="1"/>
          </p:cNvSpPr>
          <p:nvPr/>
        </p:nvSpPr>
        <p:spPr bwMode="auto">
          <a:xfrm>
            <a:off x="8869152" y="1760037"/>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素养目标</a:t>
            </a:r>
            <a:endParaRPr lang="zh-CN" altLang="en-US" b="1" dirty="0">
              <a:solidFill>
                <a:schemeClr val="bg1"/>
              </a:solidFill>
            </a:endParaRPr>
          </a:p>
        </p:txBody>
      </p:sp>
    </p:spTree>
    <p:extLst>
      <p:ext uri="{BB962C8B-B14F-4D97-AF65-F5344CB8AC3E}">
        <p14:creationId xmlns:p14="http://schemas.microsoft.com/office/powerpoint/2010/main" val="63719928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选择存储引擎</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2144893"/>
            <a:ext cx="10312192" cy="4452501"/>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1.InnoDB</a:t>
            </a:r>
            <a:r>
              <a:rPr lang="zh-CN" altLang="zh-CN" sz="2000" b="1" dirty="0">
                <a:solidFill>
                  <a:schemeClr val="accent3"/>
                </a:solidFill>
                <a:latin typeface="微软雅黑" panose="020B0503020204020204" pitchFamily="34" charset="-122"/>
                <a:ea typeface="微软雅黑" panose="020B0503020204020204" pitchFamily="34" charset="-122"/>
              </a:rPr>
              <a:t>存储引擎</a:t>
            </a:r>
          </a:p>
          <a:p>
            <a:pPr>
              <a:lnSpc>
                <a:spcPts val="2600"/>
              </a:lnSpc>
              <a:spcBef>
                <a:spcPts val="200"/>
              </a:spcBef>
              <a:spcAft>
                <a:spcPts val="65"/>
              </a:spcAft>
            </a:pP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是事务型数据库的首选引擎，支持事务安全表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(ACID),</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支持行锁定和外键。</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 5.5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之后，</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作为默认存储引擎，</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主要特性有：</a:t>
            </a:r>
          </a:p>
          <a:p>
            <a:pPr>
              <a:lnSpc>
                <a:spcPts val="26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给</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提供了具有提交、回滚和崩溃恢复能力的事务安全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(ACID</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兼容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是为处理巨大数据量的最大性能设计。它的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CPU</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效率可能是任何其他基于磁盘的关系数据库引擎所不能匹敌的。</a:t>
            </a:r>
          </a:p>
          <a:p>
            <a:pPr>
              <a:lnSpc>
                <a:spcPts val="26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存储引擎完全与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服务器整合，</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存储引擎为在主内存中缓存数据和索引而维持它自己的缓冲池</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支持外键完整性约束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(FOREIGN KEY)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表中的数据时，每张表的存储都按主键顺序存放，如果没有显示在表定义时指定主键，</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会为每一行生成一个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字节的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ROWID,</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并以此作为主键。</a:t>
            </a:r>
          </a:p>
          <a:p>
            <a:pPr>
              <a:lnSpc>
                <a:spcPts val="26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被用在众多需要高性能的大型数据库站点上</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231137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选择存储引擎</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71287" y="2364264"/>
            <a:ext cx="10312192" cy="4247317"/>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2.MyISAM</a:t>
            </a:r>
            <a:r>
              <a:rPr lang="zh-CN" altLang="zh-CN" sz="2000" b="1" dirty="0">
                <a:solidFill>
                  <a:schemeClr val="accent3"/>
                </a:solidFill>
                <a:latin typeface="微软雅黑" panose="020B0503020204020204" pitchFamily="34" charset="-122"/>
                <a:ea typeface="微软雅黑" panose="020B0503020204020204" pitchFamily="34" charset="-122"/>
              </a:rPr>
              <a:t>存储引擎</a:t>
            </a:r>
          </a:p>
          <a:p>
            <a:pPr>
              <a:lnSpc>
                <a:spcPts val="2700"/>
              </a:lnSpc>
              <a:spcBef>
                <a:spcPts val="200"/>
              </a:spcBef>
              <a:spcAft>
                <a:spcPts val="65"/>
              </a:spcAft>
            </a:pP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MyISAM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基于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ISAM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存储引擎，并对其进行扩展。它是在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Web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、数据仓储和其他应用环境下 最常使用的存储引擎之一。</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MyISAM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拥有较高的插入、杳询速度，但不支持事务。在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MySQL555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之前的版本中，</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MyISAM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是默认存储引擎。</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MyISAM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主要特性有：</a:t>
            </a:r>
          </a:p>
          <a:p>
            <a:pPr>
              <a:lnSpc>
                <a:spcPts val="27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）大文件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位文件长度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在支持大文件的文件系统和操作系统上被支持。</a:t>
            </a:r>
          </a:p>
          <a:p>
            <a:pPr>
              <a:lnSpc>
                <a:spcPts val="27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）当把删除和更新及插入操作混合使用的时候，动态尺寸的行产生更少碎片。这要通过合并相邻被删除的块，以及若下一个块被删除，就扩展到下一块来自动完成。</a:t>
            </a:r>
          </a:p>
          <a:p>
            <a:pPr>
              <a:lnSpc>
                <a:spcPts val="27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）每个</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MyISAM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表最大索引数是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，这可以通过重新编译来改变。每个索引最大的列数是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个。</a:t>
            </a:r>
          </a:p>
          <a:p>
            <a:pPr>
              <a:lnSpc>
                <a:spcPts val="27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）最大的键长度是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1000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字节，这也可以通过编译来改变。对于键长度超过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250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字节的情况，一个超过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1024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字节的键将被用上。</a:t>
            </a:r>
          </a:p>
          <a:p>
            <a:pPr>
              <a:lnSpc>
                <a:spcPts val="27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BLOB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TEXT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列可以被索引</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53440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选择存储引擎</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376964"/>
            <a:ext cx="10312192" cy="3604961"/>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NULL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值被允许在索引的列中。这个值占每个键的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个字节。</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）所有数字键值以高字节优先被存储以允许一个更高地索引压缩。</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）每表一个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AUTO_INCREMENT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列的内部处理。</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MyISAM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INSERT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UPDATE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操作自动更新这一列。这使得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AUTO_INCREMENT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列更快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至少</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。在序列顶的值被删除之后就不能再利用。</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）可以把数据文件和索引文件放在不同目录。</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）每个字符列可以有不同的字符集。</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VARCHAR</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的表可以固定或动态记录长度。</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VARCHAR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CHAR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列可以多达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64KB</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5646258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选择存储引擎</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376964"/>
            <a:ext cx="10312192" cy="4324261"/>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 MEMORY</a:t>
            </a:r>
            <a:r>
              <a:rPr lang="zh-CN" altLang="zh-CN" sz="2000" b="1" dirty="0">
                <a:solidFill>
                  <a:schemeClr val="accent3"/>
                </a:solidFill>
                <a:latin typeface="微软雅黑" panose="020B0503020204020204" pitchFamily="34" charset="-122"/>
                <a:ea typeface="微软雅黑" panose="020B0503020204020204" pitchFamily="34" charset="-122"/>
              </a:rPr>
              <a:t>存储引擎</a:t>
            </a:r>
          </a:p>
          <a:p>
            <a:pPr>
              <a:lnSpc>
                <a:spcPts val="2400"/>
              </a:lnSpc>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存储引擎将表中的数据存储到内存中，为查询和引用其他表数据提供快速访问。</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主要特性有：</a:t>
            </a:r>
          </a:p>
          <a:p>
            <a:pPr>
              <a:lnSpc>
                <a:spcPts val="2400"/>
              </a:lnSpc>
              <a:spcBef>
                <a:spcPts val="200"/>
              </a:spcBef>
              <a:spcAft>
                <a:spcPts val="65"/>
              </a:spcAft>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表的每个表可以有多达</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32</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个索引，每个索引</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16</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列，以及</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500</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字节的最大键长度。</a:t>
            </a:r>
          </a:p>
          <a:p>
            <a:pPr>
              <a:lnSpc>
                <a:spcPts val="2400"/>
              </a:lnSpc>
              <a:spcBef>
                <a:spcPts val="200"/>
              </a:spcBef>
              <a:spcAft>
                <a:spcPts val="65"/>
              </a:spcAft>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存储引擎执行</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HASH</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BTREE</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索引。</a:t>
            </a:r>
          </a:p>
          <a:p>
            <a:pPr>
              <a:lnSpc>
                <a:spcPts val="2400"/>
              </a:lnSpc>
              <a:spcBef>
                <a:spcPts val="200"/>
              </a:spcBef>
              <a:spcAft>
                <a:spcPts val="65"/>
              </a:spcAft>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）可以在一个</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表中有非唯一键。</a:t>
            </a:r>
          </a:p>
          <a:p>
            <a:pPr>
              <a:lnSpc>
                <a:spcPts val="2400"/>
              </a:lnSpc>
              <a:spcBef>
                <a:spcPts val="200"/>
              </a:spcBef>
              <a:spcAft>
                <a:spcPts val="65"/>
              </a:spcAft>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表使用一个固定的记录长度格式。</a:t>
            </a:r>
          </a:p>
          <a:p>
            <a:pPr>
              <a:lnSpc>
                <a:spcPts val="2400"/>
              </a:lnSpc>
              <a:spcBef>
                <a:spcPts val="200"/>
              </a:spcBef>
              <a:spcAft>
                <a:spcPts val="65"/>
              </a:spcAft>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不支持</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BLOB</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或</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TEXT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列。</a:t>
            </a:r>
          </a:p>
          <a:p>
            <a:pPr>
              <a:lnSpc>
                <a:spcPts val="2400"/>
              </a:lnSpc>
              <a:spcBef>
                <a:spcPts val="200"/>
              </a:spcBef>
              <a:spcAft>
                <a:spcPts val="65"/>
              </a:spcAft>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支持</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AUTO_INCREMENT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列和对可包含</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NULL</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值的列的索弓</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ts val="2400"/>
              </a:lnSpc>
              <a:spcBef>
                <a:spcPts val="200"/>
              </a:spcBef>
              <a:spcAft>
                <a:spcPts val="65"/>
              </a:spcAft>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表在所有客户端之间共享（就像其他任何非</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TEMPORARY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表）。</a:t>
            </a:r>
          </a:p>
          <a:p>
            <a:pPr>
              <a:lnSpc>
                <a:spcPts val="2400"/>
              </a:lnSpc>
              <a:spcBef>
                <a:spcPts val="200"/>
              </a:spcBef>
              <a:spcAft>
                <a:spcPts val="65"/>
              </a:spcAft>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表内容被存在内存中，内存是</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表和服务器在查询处理时的空闲中，创建的内部表共享。</a:t>
            </a:r>
          </a:p>
          <a:p>
            <a:pPr>
              <a:lnSpc>
                <a:spcPts val="2400"/>
              </a:lnSpc>
              <a:spcBef>
                <a:spcPts val="200"/>
              </a:spcBef>
              <a:spcAft>
                <a:spcPts val="65"/>
              </a:spcAft>
            </a:pP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）当不再需要</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表的内容时，要释放被</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MEMORY</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表使用的内存，应该执行</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DELETE FROM</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或</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TRUNCATE TABLE</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，或者删除整个表</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DROP TABLE)</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4542084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选择存储引擎</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376964"/>
            <a:ext cx="10312192" cy="1838965"/>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4. Merge</a:t>
            </a:r>
            <a:r>
              <a:rPr lang="zh-CN" altLang="zh-CN" sz="2000" b="1" dirty="0">
                <a:solidFill>
                  <a:schemeClr val="accent3"/>
                </a:solidFill>
                <a:latin typeface="微软雅黑" panose="020B0503020204020204" pitchFamily="34" charset="-122"/>
                <a:ea typeface="微软雅黑" panose="020B0503020204020204" pitchFamily="34" charset="-122"/>
              </a:rPr>
              <a:t>存储引擎</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MERGE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用户手册中也提到了，也被大家认识为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MRG_MyISAM</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引擎。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MERGE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存储引擎可以简单的理解为其功能就是实现了对结构相同的</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MyISAM</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表，通过一些特殊的包装对外提供一个单一的访问入口，以达到减小应用的复杂度的目的。</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36174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选择存储引擎</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376964"/>
            <a:ext cx="10312192" cy="465640"/>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不同存储引擎都有各自的特点，以适应不同的需求</a:t>
            </a:r>
          </a:p>
        </p:txBody>
      </p:sp>
      <p:graphicFrame>
        <p:nvGraphicFramePr>
          <p:cNvPr id="3" name="表格 2"/>
          <p:cNvGraphicFramePr>
            <a:graphicFrameLocks noGrp="1"/>
          </p:cNvGraphicFramePr>
          <p:nvPr>
            <p:extLst>
              <p:ext uri="{D42A27DB-BD31-4B8C-83A1-F6EECF244321}">
                <p14:modId xmlns:p14="http://schemas.microsoft.com/office/powerpoint/2010/main" val="3345086748"/>
              </p:ext>
            </p:extLst>
          </p:nvPr>
        </p:nvGraphicFramePr>
        <p:xfrm>
          <a:off x="609600" y="3017996"/>
          <a:ext cx="11239500" cy="3268504"/>
        </p:xfrm>
        <a:graphic>
          <a:graphicData uri="http://schemas.openxmlformats.org/drawingml/2006/table">
            <a:tbl>
              <a:tblPr firstRow="1" firstCol="1" bandRow="1">
                <a:tableStyleId>{5C22544A-7EE6-4342-B048-85BDC9FD1C3A}</a:tableStyleId>
              </a:tblPr>
              <a:tblGrid>
                <a:gridCol w="2441219"/>
                <a:gridCol w="2573845"/>
                <a:gridCol w="2014119"/>
                <a:gridCol w="2441219"/>
                <a:gridCol w="1769098"/>
              </a:tblGrid>
              <a:tr h="400275">
                <a:tc>
                  <a:txBody>
                    <a:bodyPr/>
                    <a:lstStyle/>
                    <a:p>
                      <a:pPr algn="ctr">
                        <a:spcAft>
                          <a:spcPts val="0"/>
                        </a:spcAft>
                      </a:pPr>
                      <a:r>
                        <a:rPr lang="zh-CN" sz="1600" kern="0">
                          <a:effectLst/>
                        </a:rPr>
                        <a:t>功能</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zh-CN" sz="1600" kern="0">
                          <a:effectLst/>
                        </a:rPr>
                        <a:t>MylSAM</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zh-CN" sz="1600" kern="0">
                          <a:effectLst/>
                        </a:rPr>
                        <a:t>Memory</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zh-CN" sz="1600" kern="0">
                          <a:effectLst/>
                        </a:rPr>
                        <a:t>InnoDB</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zh-CN" sz="1600" kern="0">
                          <a:effectLst/>
                        </a:rPr>
                        <a:t>Archive</a:t>
                      </a:r>
                      <a:endParaRPr lang="zh-CN" sz="1600" kern="100">
                        <a:effectLst/>
                        <a:latin typeface="Times New Roman"/>
                        <a:ea typeface="宋体"/>
                        <a:cs typeface="Times New Roman"/>
                      </a:endParaRPr>
                    </a:p>
                  </a:txBody>
                  <a:tcPr marL="6350" marR="6350" marT="0" marB="0" anchor="ctr"/>
                </a:tc>
              </a:tr>
              <a:tr h="400275">
                <a:tc>
                  <a:txBody>
                    <a:bodyPr/>
                    <a:lstStyle/>
                    <a:p>
                      <a:pPr algn="ctr">
                        <a:spcAft>
                          <a:spcPts val="0"/>
                        </a:spcAft>
                      </a:pPr>
                      <a:r>
                        <a:rPr lang="zh-CN" sz="1600" kern="0">
                          <a:effectLst/>
                        </a:rPr>
                        <a:t>存储限制</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256TB</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RAM</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64TB</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None</a:t>
                      </a:r>
                      <a:endParaRPr lang="zh-CN" sz="1600" kern="100">
                        <a:effectLst/>
                        <a:latin typeface="Times New Roman"/>
                        <a:ea typeface="宋体"/>
                        <a:cs typeface="Times New Roman"/>
                      </a:endParaRPr>
                    </a:p>
                  </a:txBody>
                  <a:tcPr marL="6350" marR="6350" marT="0" marB="0" anchor="ctr"/>
                </a:tc>
              </a:tr>
              <a:tr h="408870">
                <a:tc>
                  <a:txBody>
                    <a:bodyPr/>
                    <a:lstStyle/>
                    <a:p>
                      <a:pPr algn="ctr">
                        <a:spcAft>
                          <a:spcPts val="0"/>
                        </a:spcAft>
                      </a:pPr>
                      <a:r>
                        <a:rPr lang="zh-CN" sz="1600" kern="0">
                          <a:effectLst/>
                        </a:rPr>
                        <a:t>支持事务</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Yes</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r>
              <a:tr h="408870">
                <a:tc>
                  <a:txBody>
                    <a:bodyPr/>
                    <a:lstStyle/>
                    <a:p>
                      <a:pPr algn="ctr">
                        <a:spcAft>
                          <a:spcPts val="0"/>
                        </a:spcAft>
                      </a:pPr>
                      <a:r>
                        <a:rPr lang="zh-CN" sz="1600" kern="0">
                          <a:effectLst/>
                        </a:rPr>
                        <a:t>支持全文索引</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Yes</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r>
              <a:tr h="408870">
                <a:tc>
                  <a:txBody>
                    <a:bodyPr/>
                    <a:lstStyle/>
                    <a:p>
                      <a:pPr algn="ctr">
                        <a:spcAft>
                          <a:spcPts val="0"/>
                        </a:spcAft>
                      </a:pPr>
                      <a:r>
                        <a:rPr lang="zh-CN" sz="1600" kern="0">
                          <a:effectLst/>
                        </a:rPr>
                        <a:t>支持数索引</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Yes</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Yes</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Yes</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r>
              <a:tr h="408870">
                <a:tc>
                  <a:txBody>
                    <a:bodyPr/>
                    <a:lstStyle/>
                    <a:p>
                      <a:pPr algn="ctr">
                        <a:spcAft>
                          <a:spcPts val="0"/>
                        </a:spcAft>
                      </a:pPr>
                      <a:r>
                        <a:rPr lang="zh-CN" sz="1600" kern="0">
                          <a:effectLst/>
                        </a:rPr>
                        <a:t>支持哈希索引</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Yes</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r>
              <a:tr h="400275">
                <a:tc>
                  <a:txBody>
                    <a:bodyPr/>
                    <a:lstStyle/>
                    <a:p>
                      <a:pPr algn="ctr">
                        <a:spcAft>
                          <a:spcPts val="0"/>
                        </a:spcAft>
                      </a:pPr>
                      <a:r>
                        <a:rPr lang="zh-CN" sz="1600" kern="0">
                          <a:effectLst/>
                        </a:rPr>
                        <a:t>支持数据辍存</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N/A</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Yes</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r>
              <a:tr h="432199">
                <a:tc>
                  <a:txBody>
                    <a:bodyPr/>
                    <a:lstStyle/>
                    <a:p>
                      <a:pPr algn="ctr">
                        <a:spcAft>
                          <a:spcPts val="0"/>
                        </a:spcAft>
                      </a:pPr>
                      <a:r>
                        <a:rPr lang="zh-CN" sz="1600" kern="0">
                          <a:effectLst/>
                        </a:rPr>
                        <a:t>支持外键</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No</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a:effectLst/>
                        </a:rPr>
                        <a:t>Yes</a:t>
                      </a:r>
                      <a:endParaRPr lang="zh-CN" sz="1600" kern="100">
                        <a:effectLst/>
                        <a:latin typeface="Times New Roman"/>
                        <a:ea typeface="宋体"/>
                        <a:cs typeface="Times New Roman"/>
                      </a:endParaRPr>
                    </a:p>
                  </a:txBody>
                  <a:tcPr marL="6350" marR="6350" marT="0" marB="0" anchor="ctr"/>
                </a:tc>
                <a:tc>
                  <a:txBody>
                    <a:bodyPr/>
                    <a:lstStyle/>
                    <a:p>
                      <a:pPr algn="ctr">
                        <a:spcAft>
                          <a:spcPts val="0"/>
                        </a:spcAft>
                      </a:pPr>
                      <a:r>
                        <a:rPr lang="en-US" sz="1600" kern="0" dirty="0">
                          <a:effectLst/>
                        </a:rPr>
                        <a:t>No</a:t>
                      </a:r>
                      <a:endParaRPr lang="zh-CN" sz="1600" kern="100" dirty="0">
                        <a:effectLst/>
                        <a:latin typeface="Times New Roman"/>
                        <a:ea typeface="宋体"/>
                        <a:cs typeface="Times New Roman"/>
                      </a:endParaRPr>
                    </a:p>
                  </a:txBody>
                  <a:tcPr marL="6350" marR="6350" marT="0" marB="0" anchor="ctr"/>
                </a:tc>
              </a:tr>
            </a:tbl>
          </a:graphicData>
        </a:graphic>
      </p:graphicFrame>
    </p:spTree>
    <p:extLst>
      <p:ext uri="{BB962C8B-B14F-4D97-AF65-F5344CB8AC3E}">
        <p14:creationId xmlns:p14="http://schemas.microsoft.com/office/powerpoint/2010/main" val="37892723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选择存储引擎</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376964"/>
            <a:ext cx="10312192" cy="2623795"/>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存储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引擎是一种插入式的存储引擎概念。这决定了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数据库中的表可以用不同的方式存储。用户可以根据自己的不同要求，选择不同的存储方式、是否进行事务处理等。存储引擎是基于表的，同一个数据库，不同的表，存储引擎可以不同。甚至同一个数据库表，在不同的场合可以应用不同的存储引擎。简而言之，存储引擎就是指表的类型。数据库的存储引擎决定了表在计算机中的存储方式。</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通过分析，教学管理系统数据库中的七个表之间存在着高耦合的关系，在创建表的时候需要使用外键约束。因此决定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个表都选用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存储引擎。</a:t>
            </a:r>
          </a:p>
        </p:txBody>
      </p:sp>
    </p:spTree>
    <p:extLst>
      <p:ext uri="{BB962C8B-B14F-4D97-AF65-F5344CB8AC3E}">
        <p14:creationId xmlns:p14="http://schemas.microsoft.com/office/powerpoint/2010/main" val="8771628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980029"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3.</a:t>
            </a:r>
            <a:r>
              <a:rPr kumimoji="1" lang="en-US" altLang="zh-CN" sz="11500" dirty="0" smtClean="0">
                <a:solidFill>
                  <a:schemeClr val="accent3"/>
                </a:solidFill>
                <a:latin typeface="Impact" charset="0"/>
                <a:ea typeface="Impact" charset="0"/>
                <a:cs typeface="Impact" charset="0"/>
              </a:rPr>
              <a:t>2</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创建数据表</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69723683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7" y="2084969"/>
            <a:ext cx="1029688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教学</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管理系统数据库表对象的创建顺序</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见下表。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首先，使用</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Navicat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提供的图形工具创建系部表和班级表</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2686457181"/>
              </p:ext>
            </p:extLst>
          </p:nvPr>
        </p:nvGraphicFramePr>
        <p:xfrm>
          <a:off x="2633662" y="3265732"/>
          <a:ext cx="7843838" cy="2814162"/>
        </p:xfrm>
        <a:graphic>
          <a:graphicData uri="http://schemas.openxmlformats.org/drawingml/2006/table">
            <a:tbl>
              <a:tblPr firstRow="1" firstCol="1" bandRow="1">
                <a:tableStyleId>{5C22544A-7EE6-4342-B048-85BDC9FD1C3A}</a:tableStyleId>
              </a:tblPr>
              <a:tblGrid>
                <a:gridCol w="1044165"/>
                <a:gridCol w="1549433"/>
                <a:gridCol w="1549433"/>
                <a:gridCol w="3700807"/>
              </a:tblGrid>
              <a:tr h="415419">
                <a:tc gridSpan="4">
                  <a:txBody>
                    <a:bodyPr/>
                    <a:lstStyle/>
                    <a:p>
                      <a:pPr marL="89535" indent="-89535" algn="ctr">
                        <a:spcAft>
                          <a:spcPts val="0"/>
                        </a:spcAft>
                      </a:pPr>
                      <a:r>
                        <a:rPr lang="zh-CN" sz="1600" kern="100" dirty="0">
                          <a:effectLst/>
                        </a:rPr>
                        <a:t>表</a:t>
                      </a:r>
                      <a:r>
                        <a:rPr lang="en-US" sz="1600" kern="100" dirty="0">
                          <a:effectLst/>
                        </a:rPr>
                        <a:t>3-2 </a:t>
                      </a:r>
                      <a:r>
                        <a:rPr lang="zh-CN" sz="1600" kern="100" dirty="0">
                          <a:effectLst/>
                        </a:rPr>
                        <a:t>数据库表对象集合与创建顺序</a:t>
                      </a:r>
                      <a:endParaRPr lang="zh-CN" sz="1600" kern="100" dirty="0">
                        <a:effectLst/>
                        <a:latin typeface="Times New Roman"/>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15419">
                <a:tc>
                  <a:txBody>
                    <a:bodyPr/>
                    <a:lstStyle/>
                    <a:p>
                      <a:pPr marL="89535" indent="-89535" algn="ctr">
                        <a:spcAft>
                          <a:spcPts val="0"/>
                        </a:spcAft>
                      </a:pPr>
                      <a:r>
                        <a:rPr lang="zh-CN" sz="1600" kern="100">
                          <a:effectLst/>
                        </a:rPr>
                        <a:t>创建顺序</a:t>
                      </a:r>
                      <a:endParaRPr lang="zh-CN" sz="1600" kern="100">
                        <a:effectLst/>
                        <a:latin typeface="Times New Roman"/>
                        <a:ea typeface="宋体"/>
                        <a:cs typeface="Times New Roman"/>
                      </a:endParaRPr>
                    </a:p>
                  </a:txBody>
                  <a:tcPr marL="68580" marR="68580" marT="0" marB="0" anchor="ctr"/>
                </a:tc>
                <a:tc>
                  <a:txBody>
                    <a:bodyPr/>
                    <a:lstStyle/>
                    <a:p>
                      <a:pPr marL="89535" indent="-89535" algn="ctr">
                        <a:spcAft>
                          <a:spcPts val="0"/>
                        </a:spcAft>
                      </a:pPr>
                      <a:r>
                        <a:rPr lang="zh-CN" sz="1600" kern="100">
                          <a:effectLst/>
                        </a:rPr>
                        <a:t>表的工程标识</a:t>
                      </a:r>
                      <a:endParaRPr lang="zh-CN" sz="1600" kern="100">
                        <a:effectLst/>
                        <a:latin typeface="Times New Roman"/>
                        <a:ea typeface="宋体"/>
                        <a:cs typeface="Times New Roman"/>
                      </a:endParaRPr>
                    </a:p>
                  </a:txBody>
                  <a:tcPr marL="68580" marR="68580" marT="0" marB="0" anchor="ctr"/>
                </a:tc>
                <a:tc>
                  <a:txBody>
                    <a:bodyPr/>
                    <a:lstStyle/>
                    <a:p>
                      <a:pPr marL="89535" indent="-89535" algn="ctr">
                        <a:spcAft>
                          <a:spcPts val="0"/>
                        </a:spcAft>
                      </a:pPr>
                      <a:r>
                        <a:rPr lang="zh-CN" sz="1600" kern="100">
                          <a:effectLst/>
                        </a:rPr>
                        <a:t>中文名</a:t>
                      </a:r>
                      <a:endParaRPr lang="zh-CN" sz="1600" kern="100">
                        <a:effectLst/>
                        <a:latin typeface="Times New Roman"/>
                        <a:ea typeface="宋体"/>
                        <a:cs typeface="Times New Roman"/>
                      </a:endParaRPr>
                    </a:p>
                  </a:txBody>
                  <a:tcPr marL="68580" marR="68580" marT="0" marB="0" anchor="ctr"/>
                </a:tc>
                <a:tc>
                  <a:txBody>
                    <a:bodyPr/>
                    <a:lstStyle/>
                    <a:p>
                      <a:pPr marL="89535" indent="-89535" algn="ctr">
                        <a:spcAft>
                          <a:spcPts val="0"/>
                        </a:spcAft>
                      </a:pPr>
                      <a:r>
                        <a:rPr lang="zh-CN" sz="1600" kern="100">
                          <a:effectLst/>
                        </a:rPr>
                        <a:t>注意</a:t>
                      </a:r>
                      <a:endParaRPr lang="zh-CN" sz="1600" kern="100">
                        <a:effectLst/>
                        <a:latin typeface="Times New Roman"/>
                        <a:ea typeface="宋体"/>
                        <a:cs typeface="Times New Roman"/>
                      </a:endParaRPr>
                    </a:p>
                  </a:txBody>
                  <a:tcPr marL="68580" marR="68580" marT="0" marB="0" anchor="ctr"/>
                </a:tc>
              </a:tr>
              <a:tr h="283332">
                <a:tc>
                  <a:txBody>
                    <a:bodyPr/>
                    <a:lstStyle/>
                    <a:p>
                      <a:pPr marL="89535" indent="-89535" algn="ctr">
                        <a:spcAft>
                          <a:spcPts val="0"/>
                        </a:spcAft>
                      </a:pPr>
                      <a:r>
                        <a:rPr lang="en-US" sz="1600" kern="100">
                          <a:effectLst/>
                        </a:rPr>
                        <a:t>1</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en-US" sz="1600" kern="100">
                          <a:effectLst/>
                        </a:rPr>
                        <a:t>departments</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a:effectLst/>
                        </a:rPr>
                        <a:t>系部表</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a:effectLst/>
                        </a:rPr>
                        <a:t>必需先于</a:t>
                      </a:r>
                      <a:r>
                        <a:rPr lang="en-US" sz="1600" kern="100">
                          <a:effectLst/>
                        </a:rPr>
                        <a:t> class</a:t>
                      </a:r>
                      <a:r>
                        <a:rPr lang="zh-CN" sz="1600" kern="100">
                          <a:effectLst/>
                        </a:rPr>
                        <a:t>与</a:t>
                      </a:r>
                      <a:r>
                        <a:rPr lang="en-US" sz="1600" kern="100">
                          <a:effectLst/>
                        </a:rPr>
                        <a:t> students</a:t>
                      </a:r>
                      <a:endParaRPr lang="zh-CN" sz="1600" kern="100">
                        <a:effectLst/>
                        <a:latin typeface="Times New Roman"/>
                        <a:ea typeface="宋体"/>
                        <a:cs typeface="Times New Roman"/>
                      </a:endParaRPr>
                    </a:p>
                  </a:txBody>
                  <a:tcPr marL="68580" marR="68580" marT="0" marB="0"/>
                </a:tc>
              </a:tr>
              <a:tr h="283332">
                <a:tc>
                  <a:txBody>
                    <a:bodyPr/>
                    <a:lstStyle/>
                    <a:p>
                      <a:pPr marL="89535" indent="-89535" algn="ctr">
                        <a:spcAft>
                          <a:spcPts val="0"/>
                        </a:spcAft>
                      </a:pPr>
                      <a:r>
                        <a:rPr lang="en-US" sz="1600" kern="100">
                          <a:effectLst/>
                        </a:rPr>
                        <a:t>2</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en-US" sz="1600" kern="100">
                          <a:effectLst/>
                        </a:rPr>
                        <a:t>class</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a:effectLst/>
                        </a:rPr>
                        <a:t>班级表</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a:effectLst/>
                        </a:rPr>
                        <a:t>必需先于</a:t>
                      </a:r>
                      <a:r>
                        <a:rPr lang="en-US" sz="1600" kern="100">
                          <a:effectLst/>
                        </a:rPr>
                        <a:t>students</a:t>
                      </a:r>
                      <a:endParaRPr lang="zh-CN" sz="1600" kern="100">
                        <a:effectLst/>
                        <a:latin typeface="Times New Roman"/>
                        <a:ea typeface="宋体"/>
                        <a:cs typeface="Times New Roman"/>
                      </a:endParaRPr>
                    </a:p>
                  </a:txBody>
                  <a:tcPr marL="68580" marR="68580" marT="0" marB="0"/>
                </a:tc>
              </a:tr>
              <a:tr h="283332">
                <a:tc>
                  <a:txBody>
                    <a:bodyPr/>
                    <a:lstStyle/>
                    <a:p>
                      <a:pPr marL="89535" indent="-89535" algn="ctr">
                        <a:spcAft>
                          <a:spcPts val="0"/>
                        </a:spcAft>
                      </a:pPr>
                      <a:r>
                        <a:rPr lang="en-US" sz="1600" kern="100">
                          <a:effectLst/>
                        </a:rPr>
                        <a:t>3</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en-US" sz="1600" kern="100">
                          <a:effectLst/>
                        </a:rPr>
                        <a:t>students</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a:effectLst/>
                        </a:rPr>
                        <a:t>学生表</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a:effectLst/>
                        </a:rPr>
                        <a:t>必需先于</a:t>
                      </a:r>
                      <a:r>
                        <a:rPr lang="en-US" sz="1600" kern="100">
                          <a:effectLst/>
                        </a:rPr>
                        <a:t> score</a:t>
                      </a:r>
                      <a:endParaRPr lang="zh-CN" sz="1600" kern="100">
                        <a:effectLst/>
                        <a:latin typeface="Times New Roman"/>
                        <a:ea typeface="宋体"/>
                        <a:cs typeface="Times New Roman"/>
                      </a:endParaRPr>
                    </a:p>
                  </a:txBody>
                  <a:tcPr marL="68580" marR="68580" marT="0" marB="0"/>
                </a:tc>
              </a:tr>
              <a:tr h="283332">
                <a:tc>
                  <a:txBody>
                    <a:bodyPr/>
                    <a:lstStyle/>
                    <a:p>
                      <a:pPr marL="89535" indent="-89535"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en-US" sz="1600" kern="100" dirty="0">
                          <a:effectLst/>
                        </a:rPr>
                        <a:t>course</a:t>
                      </a:r>
                      <a:endParaRPr lang="zh-CN" sz="1600" kern="100" dirty="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a:effectLst/>
                        </a:rPr>
                        <a:t>课程表</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a:effectLst/>
                        </a:rPr>
                        <a:t>必需先于</a:t>
                      </a:r>
                      <a:r>
                        <a:rPr lang="en-US" sz="1600" kern="100">
                          <a:effectLst/>
                        </a:rPr>
                        <a:t> score</a:t>
                      </a:r>
                      <a:endParaRPr lang="zh-CN" sz="1600" kern="100">
                        <a:effectLst/>
                        <a:latin typeface="Times New Roman"/>
                        <a:ea typeface="宋体"/>
                        <a:cs typeface="Times New Roman"/>
                      </a:endParaRPr>
                    </a:p>
                  </a:txBody>
                  <a:tcPr marL="68580" marR="68580" marT="0" marB="0"/>
                </a:tc>
              </a:tr>
              <a:tr h="283332">
                <a:tc>
                  <a:txBody>
                    <a:bodyPr/>
                    <a:lstStyle/>
                    <a:p>
                      <a:pPr marL="89535" indent="-89535" algn="ctr">
                        <a:spcAft>
                          <a:spcPts val="0"/>
                        </a:spcAft>
                      </a:pPr>
                      <a:r>
                        <a:rPr lang="en-US" sz="1600" kern="100">
                          <a:effectLst/>
                        </a:rPr>
                        <a:t>5</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en-US" sz="1600" kern="100">
                          <a:effectLst/>
                        </a:rPr>
                        <a:t>teachers</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a:effectLst/>
                        </a:rPr>
                        <a:t>教师表</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a:effectLst/>
                        </a:rPr>
                        <a:t>必需先于 </a:t>
                      </a:r>
                      <a:r>
                        <a:rPr lang="en-US" sz="1600" kern="100">
                          <a:effectLst/>
                        </a:rPr>
                        <a:t>teach</a:t>
                      </a:r>
                      <a:endParaRPr lang="zh-CN" sz="1600" kern="100">
                        <a:effectLst/>
                        <a:latin typeface="Times New Roman"/>
                        <a:ea typeface="宋体"/>
                        <a:cs typeface="Times New Roman"/>
                      </a:endParaRPr>
                    </a:p>
                  </a:txBody>
                  <a:tcPr marL="68580" marR="68580" marT="0" marB="0"/>
                </a:tc>
              </a:tr>
              <a:tr h="283332">
                <a:tc>
                  <a:txBody>
                    <a:bodyPr/>
                    <a:lstStyle/>
                    <a:p>
                      <a:pPr marL="89535" indent="-89535" algn="ctr">
                        <a:spcAft>
                          <a:spcPts val="0"/>
                        </a:spcAft>
                      </a:pPr>
                      <a:r>
                        <a:rPr lang="en-US" sz="1600" kern="100" dirty="0">
                          <a:effectLst/>
                        </a:rPr>
                        <a:t>6</a:t>
                      </a:r>
                      <a:endParaRPr lang="zh-CN" sz="1600" kern="100" dirty="0">
                        <a:effectLst/>
                        <a:latin typeface="Times New Roman"/>
                        <a:ea typeface="宋体"/>
                        <a:cs typeface="Times New Roman"/>
                      </a:endParaRPr>
                    </a:p>
                  </a:txBody>
                  <a:tcPr marL="68580" marR="68580" marT="0" marB="0" anchor="ctr"/>
                </a:tc>
                <a:tc>
                  <a:txBody>
                    <a:bodyPr/>
                    <a:lstStyle/>
                    <a:p>
                      <a:pPr marL="89535" indent="-89535" algn="just">
                        <a:spcAft>
                          <a:spcPts val="0"/>
                        </a:spcAft>
                      </a:pPr>
                      <a:r>
                        <a:rPr lang="en-US" sz="1600" kern="100">
                          <a:effectLst/>
                        </a:rPr>
                        <a:t>teach</a:t>
                      </a:r>
                      <a:endParaRPr lang="zh-CN" sz="1600" kern="100">
                        <a:effectLst/>
                        <a:latin typeface="Times New Roman"/>
                        <a:ea typeface="宋体"/>
                        <a:cs typeface="Times New Roman"/>
                      </a:endParaRPr>
                    </a:p>
                  </a:txBody>
                  <a:tcPr marL="68580" marR="68580" marT="0" marB="0" anchor="ctr"/>
                </a:tc>
                <a:tc>
                  <a:txBody>
                    <a:bodyPr/>
                    <a:lstStyle/>
                    <a:p>
                      <a:pPr marL="89535" indent="-89535" algn="just">
                        <a:spcAft>
                          <a:spcPts val="0"/>
                        </a:spcAft>
                      </a:pPr>
                      <a:r>
                        <a:rPr lang="zh-CN" sz="1600" kern="100">
                          <a:effectLst/>
                        </a:rPr>
                        <a:t>任课表</a:t>
                      </a:r>
                      <a:endParaRPr lang="zh-CN" sz="1600" kern="100">
                        <a:effectLst/>
                        <a:latin typeface="Times New Roman"/>
                        <a:ea typeface="宋体"/>
                        <a:cs typeface="Times New Roman"/>
                      </a:endParaRPr>
                    </a:p>
                  </a:txBody>
                  <a:tcPr marL="68580" marR="68580" marT="0" marB="0" anchor="ctr"/>
                </a:tc>
                <a:tc>
                  <a:txBody>
                    <a:bodyPr/>
                    <a:lstStyle/>
                    <a:p>
                      <a:pPr marL="89535" indent="-89535" algn="just">
                        <a:spcAft>
                          <a:spcPts val="0"/>
                        </a:spcAft>
                      </a:pPr>
                      <a:r>
                        <a:rPr lang="zh-CN" sz="1600" kern="100">
                          <a:effectLst/>
                        </a:rPr>
                        <a:t>必需滞后于</a:t>
                      </a:r>
                      <a:r>
                        <a:rPr lang="en-US" sz="1600" kern="100">
                          <a:effectLst/>
                        </a:rPr>
                        <a:t> teachers</a:t>
                      </a:r>
                      <a:r>
                        <a:rPr lang="zh-CN" sz="1600" kern="100">
                          <a:effectLst/>
                        </a:rPr>
                        <a:t>、</a:t>
                      </a:r>
                      <a:r>
                        <a:rPr lang="en-US" sz="1600" kern="100">
                          <a:effectLst/>
                        </a:rPr>
                        <a:t> course</a:t>
                      </a:r>
                      <a:endParaRPr lang="zh-CN" sz="1600" kern="100">
                        <a:effectLst/>
                        <a:latin typeface="Times New Roman"/>
                        <a:ea typeface="宋体"/>
                        <a:cs typeface="Times New Roman"/>
                      </a:endParaRPr>
                    </a:p>
                  </a:txBody>
                  <a:tcPr marL="68580" marR="68580" marT="0" marB="0"/>
                </a:tc>
              </a:tr>
              <a:tr h="283332">
                <a:tc>
                  <a:txBody>
                    <a:bodyPr/>
                    <a:lstStyle/>
                    <a:p>
                      <a:pPr marL="89535" indent="-89535" algn="ctr">
                        <a:spcAft>
                          <a:spcPts val="0"/>
                        </a:spcAft>
                      </a:pPr>
                      <a:r>
                        <a:rPr lang="en-US" sz="1600" kern="100">
                          <a:effectLst/>
                        </a:rPr>
                        <a:t>7</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en-US" sz="1600" kern="100">
                          <a:effectLst/>
                        </a:rPr>
                        <a:t>score</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a:effectLst/>
                        </a:rPr>
                        <a:t>学习表</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zh-CN" sz="1600" kern="100" dirty="0">
                          <a:effectLst/>
                        </a:rPr>
                        <a:t>必需滞后于</a:t>
                      </a:r>
                      <a:r>
                        <a:rPr lang="en-US" sz="1600" kern="100" dirty="0">
                          <a:effectLst/>
                        </a:rPr>
                        <a:t> students</a:t>
                      </a:r>
                      <a:r>
                        <a:rPr lang="zh-CN" sz="1600" kern="100" dirty="0">
                          <a:effectLst/>
                        </a:rPr>
                        <a:t>、</a:t>
                      </a:r>
                      <a:r>
                        <a:rPr lang="en-US" sz="1600" kern="100" dirty="0">
                          <a:effectLst/>
                        </a:rPr>
                        <a:t>course</a:t>
                      </a:r>
                      <a:endParaRPr lang="zh-CN" sz="16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4701137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305953"/>
            <a:ext cx="10296883"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教学</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管理系统数据库表对象的创建顺序</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见下表。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首先，使用</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Navicat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提供的图形工具创建系部表和班级</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表。</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p:cNvPicPr/>
          <p:nvPr/>
        </p:nvPicPr>
        <p:blipFill>
          <a:blip r:embed="rId3"/>
          <a:stretch>
            <a:fillRect/>
          </a:stretch>
        </p:blipFill>
        <p:spPr>
          <a:xfrm>
            <a:off x="3634422" y="3267242"/>
            <a:ext cx="4950778" cy="2904958"/>
          </a:xfrm>
          <a:prstGeom prst="rect">
            <a:avLst/>
          </a:prstGeom>
        </p:spPr>
      </p:pic>
    </p:spTree>
    <p:extLst>
      <p:ext uri="{BB962C8B-B14F-4D97-AF65-F5344CB8AC3E}">
        <p14:creationId xmlns:p14="http://schemas.microsoft.com/office/powerpoint/2010/main" val="207033498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6"/>
          <p:cNvSpPr/>
          <p:nvPr/>
        </p:nvSpPr>
        <p:spPr>
          <a:xfrm>
            <a:off x="2452254" y="-408452"/>
            <a:ext cx="9825221" cy="6871855"/>
          </a:xfrm>
          <a:custGeom>
            <a:avLst/>
            <a:gdLst>
              <a:gd name="connsiteX0" fmla="*/ 0 w 6456218"/>
              <a:gd name="connsiteY0" fmla="*/ 0 h 6858000"/>
              <a:gd name="connsiteX1" fmla="*/ 6456218 w 6456218"/>
              <a:gd name="connsiteY1" fmla="*/ 0 h 6858000"/>
              <a:gd name="connsiteX2" fmla="*/ 6456218 w 6456218"/>
              <a:gd name="connsiteY2" fmla="*/ 6858000 h 6858000"/>
              <a:gd name="connsiteX3" fmla="*/ 0 w 6456218"/>
              <a:gd name="connsiteY3" fmla="*/ 6858000 h 6858000"/>
              <a:gd name="connsiteX4" fmla="*/ 0 w 6456218"/>
              <a:gd name="connsiteY4" fmla="*/ 0 h 6858000"/>
              <a:gd name="connsiteX0" fmla="*/ 2563091 w 9019309"/>
              <a:gd name="connsiteY0" fmla="*/ 0 h 6858000"/>
              <a:gd name="connsiteX1" fmla="*/ 9019309 w 9019309"/>
              <a:gd name="connsiteY1" fmla="*/ 0 h 6858000"/>
              <a:gd name="connsiteX2" fmla="*/ 9019309 w 9019309"/>
              <a:gd name="connsiteY2" fmla="*/ 6858000 h 6858000"/>
              <a:gd name="connsiteX3" fmla="*/ 0 w 9019309"/>
              <a:gd name="connsiteY3" fmla="*/ 6858000 h 6858000"/>
              <a:gd name="connsiteX4" fmla="*/ 2563091 w 9019309"/>
              <a:gd name="connsiteY4" fmla="*/ 0 h 6858000"/>
              <a:gd name="connsiteX0" fmla="*/ 3422073 w 9019309"/>
              <a:gd name="connsiteY0" fmla="*/ 41564 h 6858000"/>
              <a:gd name="connsiteX1" fmla="*/ 9019309 w 9019309"/>
              <a:gd name="connsiteY1" fmla="*/ 0 h 6858000"/>
              <a:gd name="connsiteX2" fmla="*/ 9019309 w 9019309"/>
              <a:gd name="connsiteY2" fmla="*/ 6858000 h 6858000"/>
              <a:gd name="connsiteX3" fmla="*/ 0 w 9019309"/>
              <a:gd name="connsiteY3" fmla="*/ 6858000 h 6858000"/>
              <a:gd name="connsiteX4" fmla="*/ 3422073 w 9019309"/>
              <a:gd name="connsiteY4" fmla="*/ 41564 h 6858000"/>
              <a:gd name="connsiteX0" fmla="*/ 3435928 w 9019309"/>
              <a:gd name="connsiteY0" fmla="*/ 13854 h 6858000"/>
              <a:gd name="connsiteX1" fmla="*/ 9019309 w 9019309"/>
              <a:gd name="connsiteY1" fmla="*/ 0 h 6858000"/>
              <a:gd name="connsiteX2" fmla="*/ 9019309 w 9019309"/>
              <a:gd name="connsiteY2" fmla="*/ 6858000 h 6858000"/>
              <a:gd name="connsiteX3" fmla="*/ 0 w 9019309"/>
              <a:gd name="connsiteY3" fmla="*/ 6858000 h 6858000"/>
              <a:gd name="connsiteX4" fmla="*/ 3435928 w 9019309"/>
              <a:gd name="connsiteY4" fmla="*/ 13854 h 6858000"/>
              <a:gd name="connsiteX0" fmla="*/ 3435928 w 9019309"/>
              <a:gd name="connsiteY0" fmla="*/ 0 h 6871855"/>
              <a:gd name="connsiteX1" fmla="*/ 9019309 w 9019309"/>
              <a:gd name="connsiteY1" fmla="*/ 13855 h 6871855"/>
              <a:gd name="connsiteX2" fmla="*/ 9019309 w 9019309"/>
              <a:gd name="connsiteY2" fmla="*/ 6871855 h 6871855"/>
              <a:gd name="connsiteX3" fmla="*/ 0 w 9019309"/>
              <a:gd name="connsiteY3" fmla="*/ 6871855 h 6871855"/>
              <a:gd name="connsiteX4" fmla="*/ 3435928 w 9019309"/>
              <a:gd name="connsiteY4" fmla="*/ 0 h 6871855"/>
              <a:gd name="connsiteX0" fmla="*/ 3435928 w 9825221"/>
              <a:gd name="connsiteY0" fmla="*/ 0 h 6871855"/>
              <a:gd name="connsiteX1" fmla="*/ 9825221 w 9825221"/>
              <a:gd name="connsiteY1" fmla="*/ 44851 h 6871855"/>
              <a:gd name="connsiteX2" fmla="*/ 9019309 w 9825221"/>
              <a:gd name="connsiteY2" fmla="*/ 6871855 h 6871855"/>
              <a:gd name="connsiteX3" fmla="*/ 0 w 9825221"/>
              <a:gd name="connsiteY3" fmla="*/ 6871855 h 6871855"/>
              <a:gd name="connsiteX4" fmla="*/ 3435928 w 9825221"/>
              <a:gd name="connsiteY4" fmla="*/ 0 h 6871855"/>
              <a:gd name="connsiteX0" fmla="*/ 3435928 w 9825221"/>
              <a:gd name="connsiteY0" fmla="*/ 0 h 6871855"/>
              <a:gd name="connsiteX1" fmla="*/ 9825221 w 9825221"/>
              <a:gd name="connsiteY1" fmla="*/ 44851 h 6871855"/>
              <a:gd name="connsiteX2" fmla="*/ 9747729 w 9825221"/>
              <a:gd name="connsiteY2" fmla="*/ 6871855 h 6871855"/>
              <a:gd name="connsiteX3" fmla="*/ 0 w 9825221"/>
              <a:gd name="connsiteY3" fmla="*/ 6871855 h 6871855"/>
              <a:gd name="connsiteX4" fmla="*/ 3435928 w 9825221"/>
              <a:gd name="connsiteY4" fmla="*/ 0 h 6871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221" h="6871855">
                <a:moveTo>
                  <a:pt x="3435928" y="0"/>
                </a:moveTo>
                <a:lnTo>
                  <a:pt x="9825221" y="44851"/>
                </a:lnTo>
                <a:lnTo>
                  <a:pt x="9747729" y="6871855"/>
                </a:lnTo>
                <a:lnTo>
                  <a:pt x="0" y="6871855"/>
                </a:lnTo>
                <a:lnTo>
                  <a:pt x="3435928" y="0"/>
                </a:lnTo>
                <a:close/>
              </a:path>
            </a:pathLst>
          </a:cu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2214108" y="1798245"/>
            <a:ext cx="1210588" cy="707886"/>
          </a:xfrm>
          <a:prstGeom prst="rect">
            <a:avLst/>
          </a:prstGeom>
          <a:noFill/>
        </p:spPr>
        <p:txBody>
          <a:bodyPr wrap="none" rtlCol="0">
            <a:spAutoFit/>
          </a:bodyPr>
          <a:lstStyle/>
          <a:p>
            <a:r>
              <a:rPr kumimoji="1" lang="zh-CN" altLang="en-US" sz="4000" b="1" dirty="0">
                <a:solidFill>
                  <a:schemeClr val="accent3"/>
                </a:solidFill>
                <a:latin typeface="Microsoft YaHei" charset="-122"/>
                <a:ea typeface="Microsoft YaHei" charset="-122"/>
                <a:cs typeface="Microsoft YaHei" charset="-122"/>
              </a:rPr>
              <a:t>目录</a:t>
            </a:r>
          </a:p>
        </p:txBody>
      </p:sp>
      <p:sp>
        <p:nvSpPr>
          <p:cNvPr id="6" name="文本框 5"/>
          <p:cNvSpPr txBox="1"/>
          <p:nvPr/>
        </p:nvSpPr>
        <p:spPr>
          <a:xfrm>
            <a:off x="825514" y="2556376"/>
            <a:ext cx="2672526" cy="830997"/>
          </a:xfrm>
          <a:prstGeom prst="rect">
            <a:avLst/>
          </a:prstGeom>
          <a:noFill/>
        </p:spPr>
        <p:txBody>
          <a:bodyPr wrap="none" rtlCol="0">
            <a:spAutoFit/>
          </a:bodyPr>
          <a:lstStyle/>
          <a:p>
            <a:r>
              <a:rPr kumimoji="1" lang="en-US" altLang="zh-CN" sz="4800" b="1">
                <a:solidFill>
                  <a:schemeClr val="accent2"/>
                </a:solidFill>
                <a:latin typeface="Impact" charset="0"/>
                <a:ea typeface="Impact" charset="0"/>
                <a:cs typeface="Impact" charset="0"/>
              </a:rPr>
              <a:t>CONTENTS</a:t>
            </a:r>
            <a:endParaRPr kumimoji="1" lang="zh-CN" altLang="en-US" sz="4800" b="1" dirty="0">
              <a:solidFill>
                <a:schemeClr val="accent2"/>
              </a:solidFill>
              <a:latin typeface="Impact" charset="0"/>
              <a:ea typeface="Impact" charset="0"/>
              <a:cs typeface="Impact" charset="0"/>
            </a:endParaRPr>
          </a:p>
        </p:txBody>
      </p:sp>
      <p:sp>
        <p:nvSpPr>
          <p:cNvPr id="7" name="矩形 6"/>
          <p:cNvSpPr/>
          <p:nvPr/>
        </p:nvSpPr>
        <p:spPr>
          <a:xfrm>
            <a:off x="2550882" y="13854"/>
            <a:ext cx="9716733" cy="6888997"/>
          </a:xfrm>
          <a:custGeom>
            <a:avLst/>
            <a:gdLst>
              <a:gd name="connsiteX0" fmla="*/ 0 w 6456218"/>
              <a:gd name="connsiteY0" fmla="*/ 0 h 6858000"/>
              <a:gd name="connsiteX1" fmla="*/ 6456218 w 6456218"/>
              <a:gd name="connsiteY1" fmla="*/ 0 h 6858000"/>
              <a:gd name="connsiteX2" fmla="*/ 6456218 w 6456218"/>
              <a:gd name="connsiteY2" fmla="*/ 6858000 h 6858000"/>
              <a:gd name="connsiteX3" fmla="*/ 0 w 6456218"/>
              <a:gd name="connsiteY3" fmla="*/ 6858000 h 6858000"/>
              <a:gd name="connsiteX4" fmla="*/ 0 w 6456218"/>
              <a:gd name="connsiteY4" fmla="*/ 0 h 6858000"/>
              <a:gd name="connsiteX0" fmla="*/ 2563091 w 9019309"/>
              <a:gd name="connsiteY0" fmla="*/ 0 h 6858000"/>
              <a:gd name="connsiteX1" fmla="*/ 9019309 w 9019309"/>
              <a:gd name="connsiteY1" fmla="*/ 0 h 6858000"/>
              <a:gd name="connsiteX2" fmla="*/ 9019309 w 9019309"/>
              <a:gd name="connsiteY2" fmla="*/ 6858000 h 6858000"/>
              <a:gd name="connsiteX3" fmla="*/ 0 w 9019309"/>
              <a:gd name="connsiteY3" fmla="*/ 6858000 h 6858000"/>
              <a:gd name="connsiteX4" fmla="*/ 2563091 w 9019309"/>
              <a:gd name="connsiteY4" fmla="*/ 0 h 6858000"/>
              <a:gd name="connsiteX0" fmla="*/ 3422073 w 9019309"/>
              <a:gd name="connsiteY0" fmla="*/ 41564 h 6858000"/>
              <a:gd name="connsiteX1" fmla="*/ 9019309 w 9019309"/>
              <a:gd name="connsiteY1" fmla="*/ 0 h 6858000"/>
              <a:gd name="connsiteX2" fmla="*/ 9019309 w 9019309"/>
              <a:gd name="connsiteY2" fmla="*/ 6858000 h 6858000"/>
              <a:gd name="connsiteX3" fmla="*/ 0 w 9019309"/>
              <a:gd name="connsiteY3" fmla="*/ 6858000 h 6858000"/>
              <a:gd name="connsiteX4" fmla="*/ 3422073 w 9019309"/>
              <a:gd name="connsiteY4" fmla="*/ 41564 h 6858000"/>
              <a:gd name="connsiteX0" fmla="*/ 3435928 w 9019309"/>
              <a:gd name="connsiteY0" fmla="*/ 13854 h 6858000"/>
              <a:gd name="connsiteX1" fmla="*/ 9019309 w 9019309"/>
              <a:gd name="connsiteY1" fmla="*/ 0 h 6858000"/>
              <a:gd name="connsiteX2" fmla="*/ 9019309 w 9019309"/>
              <a:gd name="connsiteY2" fmla="*/ 6858000 h 6858000"/>
              <a:gd name="connsiteX3" fmla="*/ 0 w 9019309"/>
              <a:gd name="connsiteY3" fmla="*/ 6858000 h 6858000"/>
              <a:gd name="connsiteX4" fmla="*/ 3435928 w 9019309"/>
              <a:gd name="connsiteY4" fmla="*/ 13854 h 6858000"/>
              <a:gd name="connsiteX0" fmla="*/ 3435928 w 9019309"/>
              <a:gd name="connsiteY0" fmla="*/ 0 h 6871855"/>
              <a:gd name="connsiteX1" fmla="*/ 9019309 w 9019309"/>
              <a:gd name="connsiteY1" fmla="*/ 13855 h 6871855"/>
              <a:gd name="connsiteX2" fmla="*/ 9019309 w 9019309"/>
              <a:gd name="connsiteY2" fmla="*/ 6871855 h 6871855"/>
              <a:gd name="connsiteX3" fmla="*/ 0 w 9019309"/>
              <a:gd name="connsiteY3" fmla="*/ 6871855 h 6871855"/>
              <a:gd name="connsiteX4" fmla="*/ 3435928 w 9019309"/>
              <a:gd name="connsiteY4" fmla="*/ 0 h 6871855"/>
              <a:gd name="connsiteX0" fmla="*/ 3435928 w 9716733"/>
              <a:gd name="connsiteY0" fmla="*/ 17142 h 6888997"/>
              <a:gd name="connsiteX1" fmla="*/ 9716733 w 9716733"/>
              <a:gd name="connsiteY1" fmla="*/ 0 h 6888997"/>
              <a:gd name="connsiteX2" fmla="*/ 9019309 w 9716733"/>
              <a:gd name="connsiteY2" fmla="*/ 6888997 h 6888997"/>
              <a:gd name="connsiteX3" fmla="*/ 0 w 9716733"/>
              <a:gd name="connsiteY3" fmla="*/ 6888997 h 6888997"/>
              <a:gd name="connsiteX4" fmla="*/ 3435928 w 9716733"/>
              <a:gd name="connsiteY4" fmla="*/ 17142 h 6888997"/>
              <a:gd name="connsiteX0" fmla="*/ 3435928 w 9716733"/>
              <a:gd name="connsiteY0" fmla="*/ 17142 h 6888997"/>
              <a:gd name="connsiteX1" fmla="*/ 9716733 w 9716733"/>
              <a:gd name="connsiteY1" fmla="*/ 0 h 6888997"/>
              <a:gd name="connsiteX2" fmla="*/ 9654739 w 9716733"/>
              <a:gd name="connsiteY2" fmla="*/ 6888997 h 6888997"/>
              <a:gd name="connsiteX3" fmla="*/ 0 w 9716733"/>
              <a:gd name="connsiteY3" fmla="*/ 6888997 h 6888997"/>
              <a:gd name="connsiteX4" fmla="*/ 3435928 w 9716733"/>
              <a:gd name="connsiteY4" fmla="*/ 17142 h 6888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6733" h="6888997">
                <a:moveTo>
                  <a:pt x="3435928" y="17142"/>
                </a:moveTo>
                <a:lnTo>
                  <a:pt x="9716733" y="0"/>
                </a:lnTo>
                <a:lnTo>
                  <a:pt x="9654739" y="6888997"/>
                </a:lnTo>
                <a:lnTo>
                  <a:pt x="0" y="6888997"/>
                </a:lnTo>
                <a:lnTo>
                  <a:pt x="3435928" y="17142"/>
                </a:lnTo>
                <a:close/>
              </a:path>
            </a:pathLst>
          </a:custGeom>
          <a:ln>
            <a:noFill/>
          </a:ln>
          <a:effectLst>
            <a:outerShdw blurRad="50800" dist="76200" dir="10800000" algn="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nvGrpSpPr>
          <p:cNvPr id="29" name="组 28"/>
          <p:cNvGrpSpPr/>
          <p:nvPr/>
        </p:nvGrpSpPr>
        <p:grpSpPr>
          <a:xfrm>
            <a:off x="4808550" y="445141"/>
            <a:ext cx="1862418" cy="978270"/>
            <a:chOff x="4621200" y="1036512"/>
            <a:chExt cx="1862418" cy="978270"/>
          </a:xfrm>
        </p:grpSpPr>
        <p:grpSp>
          <p:nvGrpSpPr>
            <p:cNvPr id="11" name="组 10"/>
            <p:cNvGrpSpPr/>
            <p:nvPr/>
          </p:nvGrpSpPr>
          <p:grpSpPr>
            <a:xfrm>
              <a:off x="4621200" y="1036512"/>
              <a:ext cx="1862418" cy="978270"/>
              <a:chOff x="4745186" y="1191494"/>
              <a:chExt cx="1537855" cy="748144"/>
            </a:xfrm>
          </p:grpSpPr>
          <p:sp>
            <p:nvSpPr>
              <p:cNvPr id="9" name="平行四边形 8"/>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2" name="文本框 11"/>
            <p:cNvSpPr txBox="1"/>
            <p:nvPr/>
          </p:nvSpPr>
          <p:spPr>
            <a:xfrm>
              <a:off x="5010305" y="1190815"/>
              <a:ext cx="971741"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任务</a:t>
              </a:r>
              <a:r>
                <a:rPr kumimoji="1" lang="en-US" altLang="zh-CN" dirty="0">
                  <a:solidFill>
                    <a:schemeClr val="bg1"/>
                  </a:solidFill>
                  <a:latin typeface="Microsoft YaHei" charset="-122"/>
                  <a:ea typeface="Microsoft YaHei" charset="-122"/>
                  <a:cs typeface="Microsoft YaHei" charset="-122"/>
                </a:rPr>
                <a:t>3.1</a:t>
              </a:r>
              <a:endParaRPr kumimoji="1" lang="zh-CN" altLang="en-US" dirty="0">
                <a:solidFill>
                  <a:schemeClr val="bg1"/>
                </a:solidFill>
                <a:latin typeface="Microsoft YaHei" charset="-122"/>
                <a:ea typeface="Microsoft YaHei" charset="-122"/>
                <a:cs typeface="Microsoft YaHei" charset="-122"/>
              </a:endParaRPr>
            </a:p>
          </p:txBody>
        </p:sp>
      </p:grpSp>
      <p:sp>
        <p:nvSpPr>
          <p:cNvPr id="13" name="文本框 12"/>
          <p:cNvSpPr txBox="1"/>
          <p:nvPr/>
        </p:nvSpPr>
        <p:spPr>
          <a:xfrm>
            <a:off x="6723003" y="599444"/>
            <a:ext cx="4097597" cy="461665"/>
          </a:xfrm>
          <a:prstGeom prst="rect">
            <a:avLst/>
          </a:prstGeom>
          <a:noFill/>
        </p:spPr>
        <p:txBody>
          <a:bodyPr wrap="none" rtlCol="0">
            <a:spAutoFit/>
          </a:bodyPr>
          <a:lstStyle/>
          <a:p>
            <a:r>
              <a:rPr kumimoji="1" lang="zh-CN" altLang="en-US" sz="2400" dirty="0" smtClean="0">
                <a:solidFill>
                  <a:schemeClr val="bg1"/>
                </a:solidFill>
                <a:latin typeface="Microsoft YaHei" charset="-122"/>
                <a:ea typeface="Microsoft YaHei" charset="-122"/>
                <a:cs typeface="Microsoft YaHei" charset="-122"/>
              </a:rPr>
              <a:t>基于</a:t>
            </a:r>
            <a:r>
              <a:rPr kumimoji="1" lang="en-US" altLang="zh-CN" sz="2400" dirty="0">
                <a:solidFill>
                  <a:schemeClr val="bg1"/>
                </a:solidFill>
                <a:latin typeface="Microsoft YaHei" charset="-122"/>
                <a:ea typeface="Microsoft YaHei" charset="-122"/>
                <a:cs typeface="Microsoft YaHei" charset="-122"/>
              </a:rPr>
              <a:t>MySQL</a:t>
            </a:r>
            <a:r>
              <a:rPr kumimoji="1" lang="zh-CN" altLang="en-US" sz="2400" dirty="0">
                <a:solidFill>
                  <a:schemeClr val="bg1"/>
                </a:solidFill>
                <a:latin typeface="Microsoft YaHei" charset="-122"/>
                <a:ea typeface="Microsoft YaHei" charset="-122"/>
                <a:cs typeface="Microsoft YaHei" charset="-122"/>
              </a:rPr>
              <a:t>环境实现数据库</a:t>
            </a:r>
            <a:endParaRPr kumimoji="1" lang="zh-CN" altLang="en-US" sz="2400" dirty="0">
              <a:solidFill>
                <a:schemeClr val="bg1"/>
              </a:solidFill>
              <a:latin typeface="Microsoft YaHei" charset="-122"/>
              <a:ea typeface="Microsoft YaHei" charset="-122"/>
              <a:cs typeface="Microsoft YaHei" charset="-122"/>
            </a:endParaRPr>
          </a:p>
        </p:txBody>
      </p:sp>
      <p:grpSp>
        <p:nvGrpSpPr>
          <p:cNvPr id="18" name="组 17"/>
          <p:cNvGrpSpPr/>
          <p:nvPr/>
        </p:nvGrpSpPr>
        <p:grpSpPr>
          <a:xfrm>
            <a:off x="4231679" y="1644185"/>
            <a:ext cx="1862418" cy="978270"/>
            <a:chOff x="4032602" y="2286000"/>
            <a:chExt cx="1862418" cy="978270"/>
          </a:xfrm>
        </p:grpSpPr>
        <p:grpSp>
          <p:nvGrpSpPr>
            <p:cNvPr id="14" name="组 13"/>
            <p:cNvGrpSpPr/>
            <p:nvPr/>
          </p:nvGrpSpPr>
          <p:grpSpPr>
            <a:xfrm>
              <a:off x="4032602" y="2286000"/>
              <a:ext cx="1862418" cy="978270"/>
              <a:chOff x="4745186" y="1191494"/>
              <a:chExt cx="1537855" cy="748144"/>
            </a:xfrm>
          </p:grpSpPr>
          <p:sp>
            <p:nvSpPr>
              <p:cNvPr id="15" name="平行四边形 14"/>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7" name="文本框 16"/>
            <p:cNvSpPr txBox="1"/>
            <p:nvPr/>
          </p:nvSpPr>
          <p:spPr>
            <a:xfrm>
              <a:off x="4421707" y="2440303"/>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3.2</a:t>
              </a:r>
              <a:endParaRPr kumimoji="1" lang="zh-CN" altLang="en-US" dirty="0">
                <a:solidFill>
                  <a:schemeClr val="bg1"/>
                </a:solidFill>
                <a:latin typeface="Microsoft YaHei" charset="-122"/>
                <a:ea typeface="Microsoft YaHei" charset="-122"/>
                <a:cs typeface="Microsoft YaHei" charset="-122"/>
              </a:endParaRPr>
            </a:p>
          </p:txBody>
        </p:sp>
      </p:grpSp>
      <p:grpSp>
        <p:nvGrpSpPr>
          <p:cNvPr id="19" name="组 18"/>
          <p:cNvGrpSpPr/>
          <p:nvPr/>
        </p:nvGrpSpPr>
        <p:grpSpPr>
          <a:xfrm>
            <a:off x="3633341" y="2782572"/>
            <a:ext cx="1862418" cy="978270"/>
            <a:chOff x="4032602" y="2286000"/>
            <a:chExt cx="1862418" cy="978270"/>
          </a:xfrm>
        </p:grpSpPr>
        <p:grpSp>
          <p:nvGrpSpPr>
            <p:cNvPr id="20" name="组 19"/>
            <p:cNvGrpSpPr/>
            <p:nvPr/>
          </p:nvGrpSpPr>
          <p:grpSpPr>
            <a:xfrm>
              <a:off x="4032602" y="2286000"/>
              <a:ext cx="1862418" cy="978270"/>
              <a:chOff x="4745186" y="1191494"/>
              <a:chExt cx="1537855" cy="748144"/>
            </a:xfrm>
          </p:grpSpPr>
          <p:sp>
            <p:nvSpPr>
              <p:cNvPr id="22" name="平行四边形 21"/>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1" name="文本框 20"/>
            <p:cNvSpPr txBox="1"/>
            <p:nvPr/>
          </p:nvSpPr>
          <p:spPr>
            <a:xfrm>
              <a:off x="4421707" y="2440303"/>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3.3</a:t>
              </a:r>
              <a:endParaRPr kumimoji="1" lang="en-US" altLang="zh-CN" dirty="0">
                <a:solidFill>
                  <a:schemeClr val="bg1"/>
                </a:solidFill>
                <a:latin typeface="Microsoft YaHei" charset="-122"/>
                <a:ea typeface="Microsoft YaHei" charset="-122"/>
                <a:cs typeface="Microsoft YaHei" charset="-122"/>
              </a:endParaRPr>
            </a:p>
          </p:txBody>
        </p:sp>
      </p:grpSp>
      <p:grpSp>
        <p:nvGrpSpPr>
          <p:cNvPr id="24" name="组 23"/>
          <p:cNvGrpSpPr/>
          <p:nvPr/>
        </p:nvGrpSpPr>
        <p:grpSpPr>
          <a:xfrm>
            <a:off x="2388932" y="5229098"/>
            <a:ext cx="1862418" cy="978270"/>
            <a:chOff x="4032602" y="2286000"/>
            <a:chExt cx="1862418" cy="978270"/>
          </a:xfrm>
        </p:grpSpPr>
        <p:grpSp>
          <p:nvGrpSpPr>
            <p:cNvPr id="25" name="组 24"/>
            <p:cNvGrpSpPr/>
            <p:nvPr/>
          </p:nvGrpSpPr>
          <p:grpSpPr>
            <a:xfrm>
              <a:off x="4032602" y="2286000"/>
              <a:ext cx="1862418" cy="978270"/>
              <a:chOff x="4745186" y="1191494"/>
              <a:chExt cx="1537855" cy="748144"/>
            </a:xfrm>
          </p:grpSpPr>
          <p:sp>
            <p:nvSpPr>
              <p:cNvPr id="27" name="平行四边形 26"/>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6" name="文本框 25"/>
            <p:cNvSpPr txBox="1"/>
            <p:nvPr/>
          </p:nvSpPr>
          <p:spPr>
            <a:xfrm>
              <a:off x="4421707" y="2440303"/>
              <a:ext cx="1107996"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拓展</a:t>
              </a:r>
              <a:r>
                <a:rPr kumimoji="1" lang="zh-CN" altLang="en-US" dirty="0" smtClean="0">
                  <a:solidFill>
                    <a:schemeClr val="bg1"/>
                  </a:solidFill>
                  <a:latin typeface="Microsoft YaHei" charset="-122"/>
                  <a:ea typeface="Microsoft YaHei" charset="-122"/>
                  <a:cs typeface="Microsoft YaHei" charset="-122"/>
                </a:rPr>
                <a:t>训练</a:t>
              </a:r>
              <a:endParaRPr kumimoji="1" lang="zh-CN" altLang="en-US" dirty="0">
                <a:solidFill>
                  <a:schemeClr val="bg1"/>
                </a:solidFill>
                <a:latin typeface="Microsoft YaHei" charset="-122"/>
                <a:ea typeface="Microsoft YaHei" charset="-122"/>
                <a:cs typeface="Microsoft YaHei" charset="-122"/>
              </a:endParaRPr>
            </a:p>
          </p:txBody>
        </p:sp>
      </p:grpSp>
      <p:sp>
        <p:nvSpPr>
          <p:cNvPr id="30" name="文本框 29"/>
          <p:cNvSpPr txBox="1"/>
          <p:nvPr/>
        </p:nvSpPr>
        <p:spPr>
          <a:xfrm>
            <a:off x="6128528" y="1635309"/>
            <a:ext cx="4385372" cy="461665"/>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创建数据表</a:t>
            </a:r>
            <a:endParaRPr kumimoji="1" lang="zh-CN" altLang="en-US" sz="2400" dirty="0">
              <a:solidFill>
                <a:schemeClr val="bg1"/>
              </a:solidFill>
              <a:latin typeface="Microsoft YaHei" charset="-122"/>
              <a:ea typeface="Microsoft YaHei" charset="-122"/>
              <a:cs typeface="Microsoft YaHei" charset="-122"/>
            </a:endParaRPr>
          </a:p>
        </p:txBody>
      </p:sp>
      <p:sp>
        <p:nvSpPr>
          <p:cNvPr id="33" name="文本框 32"/>
          <p:cNvSpPr txBox="1"/>
          <p:nvPr/>
        </p:nvSpPr>
        <p:spPr>
          <a:xfrm>
            <a:off x="5592525" y="2960208"/>
            <a:ext cx="4266848" cy="461665"/>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删除和修改维护数据表</a:t>
            </a:r>
            <a:endParaRPr kumimoji="1" lang="zh-CN" altLang="en-US" sz="2400" dirty="0">
              <a:solidFill>
                <a:schemeClr val="bg1"/>
              </a:solidFill>
              <a:latin typeface="Microsoft YaHei" charset="-122"/>
              <a:ea typeface="Microsoft YaHei" charset="-122"/>
              <a:cs typeface="Microsoft YaHei" charset="-122"/>
            </a:endParaRPr>
          </a:p>
        </p:txBody>
      </p:sp>
      <p:sp>
        <p:nvSpPr>
          <p:cNvPr id="36" name="文本框 35"/>
          <p:cNvSpPr txBox="1"/>
          <p:nvPr/>
        </p:nvSpPr>
        <p:spPr>
          <a:xfrm>
            <a:off x="4387977" y="5189965"/>
            <a:ext cx="4006648" cy="830997"/>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实现乡村振兴助农电商平台数据库和数据表</a:t>
            </a:r>
            <a:endParaRPr kumimoji="1" lang="zh-CN" altLang="en-US" sz="2400" dirty="0">
              <a:solidFill>
                <a:schemeClr val="bg1"/>
              </a:solidFill>
              <a:latin typeface="Microsoft YaHei" charset="-122"/>
              <a:ea typeface="Microsoft YaHei" charset="-122"/>
              <a:cs typeface="Microsoft YaHei" charset="-122"/>
            </a:endParaRPr>
          </a:p>
        </p:txBody>
      </p:sp>
      <p:sp>
        <p:nvSpPr>
          <p:cNvPr id="55" name="平行四边形 54"/>
          <p:cNvSpPr/>
          <p:nvPr/>
        </p:nvSpPr>
        <p:spPr>
          <a:xfrm>
            <a:off x="10877569" y="535490"/>
            <a:ext cx="1904876"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8" name="平行四边形 57"/>
          <p:cNvSpPr/>
          <p:nvPr/>
        </p:nvSpPr>
        <p:spPr>
          <a:xfrm>
            <a:off x="10382268" y="1675180"/>
            <a:ext cx="2383500"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平行四边形 41"/>
          <p:cNvSpPr/>
          <p:nvPr/>
        </p:nvSpPr>
        <p:spPr>
          <a:xfrm>
            <a:off x="9859373" y="2892226"/>
            <a:ext cx="3003203"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6" name="平行四边形 55"/>
          <p:cNvSpPr/>
          <p:nvPr/>
        </p:nvSpPr>
        <p:spPr>
          <a:xfrm>
            <a:off x="8661995" y="5351277"/>
            <a:ext cx="4106000"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nvGrpSpPr>
          <p:cNvPr id="34" name="组 18"/>
          <p:cNvGrpSpPr/>
          <p:nvPr/>
        </p:nvGrpSpPr>
        <p:grpSpPr>
          <a:xfrm>
            <a:off x="2958127" y="4081401"/>
            <a:ext cx="1862418" cy="978270"/>
            <a:chOff x="4032602" y="2286000"/>
            <a:chExt cx="1862418" cy="978270"/>
          </a:xfrm>
        </p:grpSpPr>
        <p:grpSp>
          <p:nvGrpSpPr>
            <p:cNvPr id="35" name="组 19"/>
            <p:cNvGrpSpPr/>
            <p:nvPr/>
          </p:nvGrpSpPr>
          <p:grpSpPr>
            <a:xfrm>
              <a:off x="4032602" y="2286000"/>
              <a:ext cx="1862418" cy="978270"/>
              <a:chOff x="4745186" y="1191494"/>
              <a:chExt cx="1537855" cy="748144"/>
            </a:xfrm>
          </p:grpSpPr>
          <p:sp>
            <p:nvSpPr>
              <p:cNvPr id="38" name="平行四边形 37"/>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7" name="文本框 20"/>
            <p:cNvSpPr txBox="1"/>
            <p:nvPr/>
          </p:nvSpPr>
          <p:spPr>
            <a:xfrm>
              <a:off x="4421707" y="2440303"/>
              <a:ext cx="1107996"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拓展阅读</a:t>
              </a:r>
              <a:endParaRPr kumimoji="1" lang="en-US" altLang="zh-CN" dirty="0">
                <a:solidFill>
                  <a:schemeClr val="bg1"/>
                </a:solidFill>
                <a:latin typeface="Microsoft YaHei" charset="-122"/>
                <a:ea typeface="Microsoft YaHei" charset="-122"/>
                <a:cs typeface="Microsoft YaHei" charset="-122"/>
              </a:endParaRPr>
            </a:p>
          </p:txBody>
        </p:sp>
      </p:grpSp>
      <p:sp>
        <p:nvSpPr>
          <p:cNvPr id="40" name="文本框 32"/>
          <p:cNvSpPr txBox="1"/>
          <p:nvPr/>
        </p:nvSpPr>
        <p:spPr>
          <a:xfrm>
            <a:off x="5048304" y="4149196"/>
            <a:ext cx="4266848" cy="461665"/>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从数据表的完整性看规则意识</a:t>
            </a:r>
            <a:endParaRPr kumimoji="1" lang="zh-CN" altLang="en-US" sz="2400" dirty="0">
              <a:solidFill>
                <a:schemeClr val="bg1"/>
              </a:solidFill>
              <a:latin typeface="Microsoft YaHei" charset="-122"/>
              <a:ea typeface="Microsoft YaHei" charset="-122"/>
              <a:cs typeface="Microsoft YaHei" charset="-122"/>
            </a:endParaRPr>
          </a:p>
        </p:txBody>
      </p:sp>
      <p:sp>
        <p:nvSpPr>
          <p:cNvPr id="41" name="平行四边形 40"/>
          <p:cNvSpPr/>
          <p:nvPr/>
        </p:nvSpPr>
        <p:spPr>
          <a:xfrm>
            <a:off x="9282953" y="4112396"/>
            <a:ext cx="3637442"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extLst>
      <p:ext uri="{BB962C8B-B14F-4D97-AF65-F5344CB8AC3E}">
        <p14:creationId xmlns:p14="http://schemas.microsoft.com/office/powerpoint/2010/main" val="77412055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图片 11"/>
          <p:cNvPicPr/>
          <p:nvPr/>
        </p:nvPicPr>
        <p:blipFill>
          <a:blip r:embed="rId3"/>
          <a:stretch>
            <a:fillRect/>
          </a:stretch>
        </p:blipFill>
        <p:spPr>
          <a:xfrm>
            <a:off x="3100698" y="2403642"/>
            <a:ext cx="6295403" cy="4047958"/>
          </a:xfrm>
          <a:prstGeom prst="rect">
            <a:avLst/>
          </a:prstGeom>
        </p:spPr>
      </p:pic>
    </p:spTree>
    <p:extLst>
      <p:ext uri="{BB962C8B-B14F-4D97-AF65-F5344CB8AC3E}">
        <p14:creationId xmlns:p14="http://schemas.microsoft.com/office/powerpoint/2010/main" val="113793310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图片 8"/>
          <p:cNvPicPr/>
          <p:nvPr/>
        </p:nvPicPr>
        <p:blipFill>
          <a:blip r:embed="rId3"/>
          <a:stretch>
            <a:fillRect/>
          </a:stretch>
        </p:blipFill>
        <p:spPr>
          <a:xfrm>
            <a:off x="3734201" y="2951162"/>
            <a:ext cx="4645025" cy="2090738"/>
          </a:xfrm>
          <a:prstGeom prst="rect">
            <a:avLst/>
          </a:prstGeom>
        </p:spPr>
      </p:pic>
    </p:spTree>
    <p:extLst>
      <p:ext uri="{BB962C8B-B14F-4D97-AF65-F5344CB8AC3E}">
        <p14:creationId xmlns:p14="http://schemas.microsoft.com/office/powerpoint/2010/main" val="13800035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376964"/>
            <a:ext cx="10312192" cy="100796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zh-CN" sz="2000" b="1" dirty="0">
                <a:solidFill>
                  <a:schemeClr val="accent3"/>
                </a:solidFill>
                <a:latin typeface="微软雅黑" panose="020B0503020204020204" pitchFamily="34" charset="-122"/>
                <a:ea typeface="微软雅黑" panose="020B0503020204020204" pitchFamily="34" charset="-122"/>
              </a:rPr>
              <a:t>创建系部</a:t>
            </a:r>
            <a:r>
              <a:rPr lang="zh-CN" altLang="zh-CN" sz="2000" b="1" dirty="0" smtClean="0">
                <a:solidFill>
                  <a:schemeClr val="accent3"/>
                </a:solidFill>
                <a:latin typeface="微软雅黑" panose="020B0503020204020204" pitchFamily="34" charset="-122"/>
                <a:ea typeface="微软雅黑" panose="020B0503020204020204" pitchFamily="34" charset="-122"/>
              </a:rPr>
              <a:t>表</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en-US" altLang="zh-CN" dirty="0" err="1" smtClean="0">
                <a:solidFill>
                  <a:schemeClr val="tx1">
                    <a:lumMod val="65000"/>
                    <a:lumOff val="35000"/>
                  </a:schemeClr>
                </a:solidFill>
                <a:latin typeface="微软雅黑" panose="020B0503020204020204" pitchFamily="34" charset="-122"/>
                <a:ea typeface="微软雅黑" panose="020B0503020204020204" pitchFamily="34" charset="-122"/>
              </a:rPr>
              <a:t>jxgl</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数据库的表对象上点击鼠标右键，选择“新建表”。</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4394201" y="3535044"/>
            <a:ext cx="3048316" cy="2827655"/>
          </a:xfrm>
          <a:prstGeom prst="rect">
            <a:avLst/>
          </a:prstGeom>
          <a:noFill/>
          <a:ln>
            <a:noFill/>
          </a:ln>
        </p:spPr>
      </p:pic>
    </p:spTree>
    <p:extLst>
      <p:ext uri="{BB962C8B-B14F-4D97-AF65-F5344CB8AC3E}">
        <p14:creationId xmlns:p14="http://schemas.microsoft.com/office/powerpoint/2010/main" val="8201680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p:cNvPicPr/>
          <p:nvPr/>
        </p:nvPicPr>
        <p:blipFill>
          <a:blip r:embed="rId3"/>
          <a:stretch>
            <a:fillRect/>
          </a:stretch>
        </p:blipFill>
        <p:spPr>
          <a:xfrm>
            <a:off x="2912546" y="3645534"/>
            <a:ext cx="6049209" cy="2806065"/>
          </a:xfrm>
          <a:prstGeom prst="rect">
            <a:avLst/>
          </a:prstGeom>
        </p:spPr>
      </p:pic>
      <p:sp>
        <p:nvSpPr>
          <p:cNvPr id="3" name="TextBox 2"/>
          <p:cNvSpPr txBox="1"/>
          <p:nvPr/>
        </p:nvSpPr>
        <p:spPr>
          <a:xfrm>
            <a:off x="1803400" y="2451100"/>
            <a:ext cx="9804400" cy="465640"/>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在设计表界面按照任务书要求添加系部表中各个字段的结构，添加完毕点击保存</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957397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376964"/>
            <a:ext cx="10312192" cy="465640"/>
          </a:xfrm>
          <a:prstGeom prst="rect">
            <a:avLst/>
          </a:prstGeom>
          <a:noFill/>
        </p:spPr>
        <p:txBody>
          <a:bodyPr wrap="square" rtlCol="0">
            <a:spAutoFit/>
          </a:bodyPr>
          <a:lstStyle/>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在弹出的对话框输入表名：</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departments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，点击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保存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p:txBody>
      </p:sp>
      <p:pic>
        <p:nvPicPr>
          <p:cNvPr id="10" name="图片 9"/>
          <p:cNvPicPr/>
          <p:nvPr/>
        </p:nvPicPr>
        <p:blipFill>
          <a:blip r:embed="rId3"/>
          <a:stretch>
            <a:fillRect/>
          </a:stretch>
        </p:blipFill>
        <p:spPr>
          <a:xfrm>
            <a:off x="3619500" y="3086100"/>
            <a:ext cx="4759726" cy="2209800"/>
          </a:xfrm>
          <a:prstGeom prst="rect">
            <a:avLst/>
          </a:prstGeom>
        </p:spPr>
      </p:pic>
      <p:pic>
        <p:nvPicPr>
          <p:cNvPr id="11" name="图片 10"/>
          <p:cNvPicPr/>
          <p:nvPr/>
        </p:nvPicPr>
        <p:blipFill>
          <a:blip r:embed="rId4"/>
          <a:stretch>
            <a:fillRect/>
          </a:stretch>
        </p:blipFill>
        <p:spPr>
          <a:xfrm>
            <a:off x="5447030" y="5694680"/>
            <a:ext cx="1780540" cy="675640"/>
          </a:xfrm>
          <a:prstGeom prst="rect">
            <a:avLst/>
          </a:prstGeom>
        </p:spPr>
      </p:pic>
    </p:spTree>
    <p:extLst>
      <p:ext uri="{BB962C8B-B14F-4D97-AF65-F5344CB8AC3E}">
        <p14:creationId xmlns:p14="http://schemas.microsoft.com/office/powerpoint/2010/main" val="76108046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40" y="2376964"/>
            <a:ext cx="10312192" cy="499624"/>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创建班级表</a:t>
            </a:r>
          </a:p>
        </p:txBody>
      </p:sp>
      <p:pic>
        <p:nvPicPr>
          <p:cNvPr id="12" name="图片 11"/>
          <p:cNvPicPr/>
          <p:nvPr/>
        </p:nvPicPr>
        <p:blipFill>
          <a:blip r:embed="rId3"/>
          <a:stretch>
            <a:fillRect/>
          </a:stretch>
        </p:blipFill>
        <p:spPr>
          <a:xfrm>
            <a:off x="3255010" y="2847022"/>
            <a:ext cx="6422390" cy="2296478"/>
          </a:xfrm>
          <a:prstGeom prst="rect">
            <a:avLst/>
          </a:prstGeom>
        </p:spPr>
      </p:pic>
      <p:pic>
        <p:nvPicPr>
          <p:cNvPr id="13" name="图片 12"/>
          <p:cNvPicPr/>
          <p:nvPr/>
        </p:nvPicPr>
        <p:blipFill>
          <a:blip r:embed="rId4"/>
          <a:stretch>
            <a:fillRect/>
          </a:stretch>
        </p:blipFill>
        <p:spPr>
          <a:xfrm>
            <a:off x="3255010" y="5302567"/>
            <a:ext cx="6092190" cy="1161733"/>
          </a:xfrm>
          <a:prstGeom prst="rect">
            <a:avLst/>
          </a:prstGeom>
        </p:spPr>
      </p:pic>
    </p:spTree>
    <p:extLst>
      <p:ext uri="{BB962C8B-B14F-4D97-AF65-F5344CB8AC3E}">
        <p14:creationId xmlns:p14="http://schemas.microsoft.com/office/powerpoint/2010/main" val="46088416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2360494"/>
            <a:ext cx="10312192" cy="499624"/>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创建班级表</a:t>
            </a:r>
          </a:p>
        </p:txBody>
      </p:sp>
      <p:pic>
        <p:nvPicPr>
          <p:cNvPr id="11" name="图片 10"/>
          <p:cNvPicPr/>
          <p:nvPr/>
        </p:nvPicPr>
        <p:blipFill>
          <a:blip r:embed="rId3"/>
          <a:stretch>
            <a:fillRect/>
          </a:stretch>
        </p:blipFill>
        <p:spPr>
          <a:xfrm>
            <a:off x="1333708" y="3121977"/>
            <a:ext cx="5795803" cy="3250565"/>
          </a:xfrm>
          <a:prstGeom prst="rect">
            <a:avLst/>
          </a:prstGeom>
        </p:spPr>
      </p:pic>
      <p:pic>
        <p:nvPicPr>
          <p:cNvPr id="15" name="图片 14"/>
          <p:cNvPicPr/>
          <p:nvPr/>
        </p:nvPicPr>
        <p:blipFill>
          <a:blip r:embed="rId4"/>
          <a:stretch>
            <a:fillRect/>
          </a:stretch>
        </p:blipFill>
        <p:spPr>
          <a:xfrm>
            <a:off x="8039417" y="3881120"/>
            <a:ext cx="2590483" cy="1579880"/>
          </a:xfrm>
          <a:prstGeom prst="rect">
            <a:avLst/>
          </a:prstGeom>
        </p:spPr>
      </p:pic>
    </p:spTree>
    <p:extLst>
      <p:ext uri="{BB962C8B-B14F-4D97-AF65-F5344CB8AC3E}">
        <p14:creationId xmlns:p14="http://schemas.microsoft.com/office/powerpoint/2010/main" val="22529366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40" y="2376964"/>
            <a:ext cx="10312192" cy="507831"/>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语句创建学生表、课程表、教师表、任课表、学习表</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747612948"/>
              </p:ext>
            </p:extLst>
          </p:nvPr>
        </p:nvGraphicFramePr>
        <p:xfrm>
          <a:off x="2099743" y="2977039"/>
          <a:ext cx="8644456" cy="3284062"/>
        </p:xfrm>
        <a:graphic>
          <a:graphicData uri="http://schemas.openxmlformats.org/drawingml/2006/table">
            <a:tbl>
              <a:tblPr firstRow="1" firstCol="1" bandRow="1">
                <a:tableStyleId>{5C22544A-7EE6-4342-B048-85BDC9FD1C3A}</a:tableStyleId>
              </a:tblPr>
              <a:tblGrid>
                <a:gridCol w="1357321"/>
                <a:gridCol w="2014126"/>
                <a:gridCol w="1717010"/>
                <a:gridCol w="3555999"/>
              </a:tblGrid>
              <a:tr h="484784">
                <a:tc gridSpan="4">
                  <a:txBody>
                    <a:bodyPr/>
                    <a:lstStyle/>
                    <a:p>
                      <a:pPr marL="89535" indent="-89535" algn="ctr">
                        <a:spcAft>
                          <a:spcPts val="0"/>
                        </a:spcAft>
                      </a:pPr>
                      <a:r>
                        <a:rPr lang="zh-CN" sz="1600" kern="100" dirty="0">
                          <a:effectLst/>
                        </a:rPr>
                        <a:t>表</a:t>
                      </a:r>
                      <a:r>
                        <a:rPr lang="en-US" sz="1600" kern="100" dirty="0">
                          <a:effectLst/>
                        </a:rPr>
                        <a:t>3-4 </a:t>
                      </a:r>
                      <a:r>
                        <a:rPr lang="zh-CN" sz="1600" kern="100" dirty="0">
                          <a:effectLst/>
                        </a:rPr>
                        <a:t>数据库表对象集合与创建顺序</a:t>
                      </a:r>
                      <a:endParaRPr lang="zh-CN" sz="1600" kern="100" dirty="0">
                        <a:effectLst/>
                        <a:latin typeface="Times New Roman"/>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84784">
                <a:tc>
                  <a:txBody>
                    <a:bodyPr/>
                    <a:lstStyle/>
                    <a:p>
                      <a:pPr marL="89535" indent="-89535" algn="ctr">
                        <a:spcAft>
                          <a:spcPts val="0"/>
                        </a:spcAft>
                      </a:pPr>
                      <a:r>
                        <a:rPr lang="zh-CN" sz="1600" kern="100">
                          <a:effectLst/>
                        </a:rPr>
                        <a:t>创建顺序</a:t>
                      </a:r>
                      <a:endParaRPr lang="zh-CN" sz="1600" kern="100">
                        <a:effectLst/>
                        <a:latin typeface="Times New Roman"/>
                        <a:ea typeface="宋体"/>
                        <a:cs typeface="Times New Roman"/>
                      </a:endParaRPr>
                    </a:p>
                  </a:txBody>
                  <a:tcPr marL="68580" marR="68580" marT="0" marB="0" anchor="ctr"/>
                </a:tc>
                <a:tc>
                  <a:txBody>
                    <a:bodyPr/>
                    <a:lstStyle/>
                    <a:p>
                      <a:pPr marL="89535" indent="-89535" algn="ctr">
                        <a:spcAft>
                          <a:spcPts val="0"/>
                        </a:spcAft>
                      </a:pPr>
                      <a:r>
                        <a:rPr lang="zh-CN" sz="1600" kern="100">
                          <a:effectLst/>
                        </a:rPr>
                        <a:t>表的工程标识</a:t>
                      </a:r>
                      <a:endParaRPr lang="zh-CN" sz="1600" kern="100">
                        <a:effectLst/>
                        <a:latin typeface="Times New Roman"/>
                        <a:ea typeface="宋体"/>
                        <a:cs typeface="Times New Roman"/>
                      </a:endParaRPr>
                    </a:p>
                  </a:txBody>
                  <a:tcPr marL="68580" marR="68580" marT="0" marB="0" anchor="ctr"/>
                </a:tc>
                <a:tc>
                  <a:txBody>
                    <a:bodyPr/>
                    <a:lstStyle/>
                    <a:p>
                      <a:pPr marL="89535" indent="-89535" algn="ctr">
                        <a:spcAft>
                          <a:spcPts val="0"/>
                        </a:spcAft>
                      </a:pPr>
                      <a:r>
                        <a:rPr lang="zh-CN" sz="1600" kern="100">
                          <a:effectLst/>
                        </a:rPr>
                        <a:t>中文名</a:t>
                      </a:r>
                      <a:endParaRPr lang="zh-CN" sz="1600" kern="100">
                        <a:effectLst/>
                        <a:latin typeface="Times New Roman"/>
                        <a:ea typeface="宋体"/>
                        <a:cs typeface="Times New Roman"/>
                      </a:endParaRPr>
                    </a:p>
                  </a:txBody>
                  <a:tcPr marL="68580" marR="68580" marT="0" marB="0" anchor="ctr"/>
                </a:tc>
                <a:tc>
                  <a:txBody>
                    <a:bodyPr/>
                    <a:lstStyle/>
                    <a:p>
                      <a:pPr marL="89535" indent="-89535" algn="ctr">
                        <a:spcAft>
                          <a:spcPts val="0"/>
                        </a:spcAft>
                      </a:pPr>
                      <a:r>
                        <a:rPr lang="zh-CN" sz="1600" kern="100">
                          <a:effectLst/>
                        </a:rPr>
                        <a:t>注意</a:t>
                      </a:r>
                      <a:endParaRPr lang="zh-CN" sz="1600" kern="100">
                        <a:effectLst/>
                        <a:latin typeface="Times New Roman"/>
                        <a:ea typeface="宋体"/>
                        <a:cs typeface="Times New Roman"/>
                      </a:endParaRPr>
                    </a:p>
                  </a:txBody>
                  <a:tcPr marL="68580" marR="68580" marT="0" marB="0" anchor="ctr"/>
                </a:tc>
              </a:tr>
              <a:tr h="330642">
                <a:tc>
                  <a:txBody>
                    <a:bodyPr/>
                    <a:lstStyle/>
                    <a:p>
                      <a:pPr marL="76835" indent="-76835" algn="ctr">
                        <a:spcAft>
                          <a:spcPts val="0"/>
                        </a:spcAft>
                      </a:pPr>
                      <a:r>
                        <a:rPr lang="en-US" sz="1600" kern="100">
                          <a:effectLst/>
                        </a:rPr>
                        <a:t>1</a:t>
                      </a:r>
                      <a:endParaRPr lang="zh-CN" sz="1600" kern="100">
                        <a:effectLst/>
                        <a:latin typeface="Times New Roman"/>
                        <a:ea typeface="宋体"/>
                        <a:cs typeface="Times New Roman"/>
                      </a:endParaRPr>
                    </a:p>
                  </a:txBody>
                  <a:tcPr marL="68580" marR="68580" marT="0" marB="0"/>
                </a:tc>
                <a:tc>
                  <a:txBody>
                    <a:bodyPr/>
                    <a:lstStyle/>
                    <a:p>
                      <a:pPr marL="89535" indent="-89535" algn="just">
                        <a:spcAft>
                          <a:spcPts val="0"/>
                        </a:spcAft>
                      </a:pPr>
                      <a:r>
                        <a:rPr lang="en-US" sz="1600" kern="100">
                          <a:effectLst/>
                        </a:rPr>
                        <a:t>departments</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系部表</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必需先于</a:t>
                      </a:r>
                      <a:r>
                        <a:rPr lang="en-US" sz="1600" kern="100">
                          <a:effectLst/>
                        </a:rPr>
                        <a:t> class</a:t>
                      </a:r>
                      <a:r>
                        <a:rPr lang="zh-CN" sz="1600" kern="100">
                          <a:effectLst/>
                        </a:rPr>
                        <a:t>与</a:t>
                      </a:r>
                      <a:r>
                        <a:rPr lang="en-US" sz="1600" kern="100">
                          <a:effectLst/>
                        </a:rPr>
                        <a:t> students</a:t>
                      </a:r>
                      <a:endParaRPr lang="zh-CN" sz="1600" kern="100">
                        <a:effectLst/>
                        <a:latin typeface="Times New Roman"/>
                        <a:ea typeface="宋体"/>
                        <a:cs typeface="Times New Roman"/>
                      </a:endParaRPr>
                    </a:p>
                  </a:txBody>
                  <a:tcPr marL="68580" marR="68580" marT="0" marB="0"/>
                </a:tc>
              </a:tr>
              <a:tr h="330642">
                <a:tc>
                  <a:txBody>
                    <a:bodyPr/>
                    <a:lstStyle/>
                    <a:p>
                      <a:pPr marL="76835" indent="-76835" algn="ctr">
                        <a:spcAft>
                          <a:spcPts val="0"/>
                        </a:spcAft>
                      </a:pPr>
                      <a:r>
                        <a:rPr lang="en-US" sz="1600" kern="100">
                          <a:effectLst/>
                        </a:rPr>
                        <a:t>2</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en-US" sz="1600" kern="100">
                          <a:effectLst/>
                        </a:rPr>
                        <a:t>class</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班级表</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必需先于</a:t>
                      </a:r>
                      <a:r>
                        <a:rPr lang="en-US" sz="1600" kern="100">
                          <a:effectLst/>
                        </a:rPr>
                        <a:t>students</a:t>
                      </a:r>
                      <a:endParaRPr lang="zh-CN" sz="1600" kern="100">
                        <a:effectLst/>
                        <a:latin typeface="Times New Roman"/>
                        <a:ea typeface="宋体"/>
                        <a:cs typeface="Times New Roman"/>
                      </a:endParaRPr>
                    </a:p>
                  </a:txBody>
                  <a:tcPr marL="68580" marR="68580" marT="0" marB="0"/>
                </a:tc>
              </a:tr>
              <a:tr h="330642">
                <a:tc>
                  <a:txBody>
                    <a:bodyPr/>
                    <a:lstStyle/>
                    <a:p>
                      <a:pPr marL="76835" indent="-76835" algn="ctr">
                        <a:spcAft>
                          <a:spcPts val="0"/>
                        </a:spcAft>
                      </a:pPr>
                      <a:r>
                        <a:rPr lang="en-US" sz="1600" kern="100">
                          <a:effectLst/>
                        </a:rPr>
                        <a:t>3</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en-US" sz="1600" kern="100">
                          <a:effectLst/>
                        </a:rPr>
                        <a:t>students</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学生表</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必需先于</a:t>
                      </a:r>
                      <a:r>
                        <a:rPr lang="en-US" sz="1600" kern="100">
                          <a:effectLst/>
                        </a:rPr>
                        <a:t> score</a:t>
                      </a:r>
                      <a:endParaRPr lang="zh-CN" sz="1600" kern="100">
                        <a:effectLst/>
                        <a:latin typeface="Times New Roman"/>
                        <a:ea typeface="宋体"/>
                        <a:cs typeface="Times New Roman"/>
                      </a:endParaRPr>
                    </a:p>
                  </a:txBody>
                  <a:tcPr marL="68580" marR="68580" marT="0" marB="0"/>
                </a:tc>
              </a:tr>
              <a:tr h="330642">
                <a:tc>
                  <a:txBody>
                    <a:bodyPr/>
                    <a:lstStyle/>
                    <a:p>
                      <a:pPr marL="76835" indent="-76835"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en-US" sz="1600" kern="100">
                          <a:effectLst/>
                        </a:rPr>
                        <a:t>course</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课程表</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必需先于</a:t>
                      </a:r>
                      <a:r>
                        <a:rPr lang="en-US" sz="1600" kern="100">
                          <a:effectLst/>
                        </a:rPr>
                        <a:t> score</a:t>
                      </a:r>
                      <a:endParaRPr lang="zh-CN" sz="1600" kern="100">
                        <a:effectLst/>
                        <a:latin typeface="Times New Roman"/>
                        <a:ea typeface="宋体"/>
                        <a:cs typeface="Times New Roman"/>
                      </a:endParaRPr>
                    </a:p>
                  </a:txBody>
                  <a:tcPr marL="68580" marR="68580" marT="0" marB="0"/>
                </a:tc>
              </a:tr>
              <a:tr h="330642">
                <a:tc>
                  <a:txBody>
                    <a:bodyPr/>
                    <a:lstStyle/>
                    <a:p>
                      <a:pPr marL="76835" indent="-76835" algn="ctr">
                        <a:spcAft>
                          <a:spcPts val="0"/>
                        </a:spcAft>
                      </a:pPr>
                      <a:r>
                        <a:rPr lang="en-US" sz="1600" kern="100" dirty="0">
                          <a:effectLst/>
                        </a:rPr>
                        <a:t>5</a:t>
                      </a:r>
                      <a:endParaRPr lang="zh-CN" sz="1600" kern="100" dirty="0">
                        <a:effectLst/>
                        <a:latin typeface="Times New Roman"/>
                        <a:ea typeface="宋体"/>
                        <a:cs typeface="Times New Roman"/>
                      </a:endParaRPr>
                    </a:p>
                  </a:txBody>
                  <a:tcPr marL="68580" marR="68580" marT="0" marB="0"/>
                </a:tc>
                <a:tc>
                  <a:txBody>
                    <a:bodyPr/>
                    <a:lstStyle/>
                    <a:p>
                      <a:pPr marL="76835" indent="-76835" algn="just">
                        <a:spcAft>
                          <a:spcPts val="0"/>
                        </a:spcAft>
                      </a:pPr>
                      <a:r>
                        <a:rPr lang="en-US" sz="1600" kern="100">
                          <a:effectLst/>
                        </a:rPr>
                        <a:t>teachers</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教师表</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必需先于</a:t>
                      </a:r>
                      <a:r>
                        <a:rPr lang="en-US" sz="1600" kern="100">
                          <a:effectLst/>
                        </a:rPr>
                        <a:t> teach</a:t>
                      </a:r>
                      <a:endParaRPr lang="zh-CN" sz="1600" kern="100">
                        <a:effectLst/>
                        <a:latin typeface="Times New Roman"/>
                        <a:ea typeface="宋体"/>
                        <a:cs typeface="Times New Roman"/>
                      </a:endParaRPr>
                    </a:p>
                  </a:txBody>
                  <a:tcPr marL="68580" marR="68580" marT="0" marB="0"/>
                </a:tc>
              </a:tr>
              <a:tr h="330642">
                <a:tc>
                  <a:txBody>
                    <a:bodyPr/>
                    <a:lstStyle/>
                    <a:p>
                      <a:pPr marL="76835" indent="-76835" algn="ctr">
                        <a:spcAft>
                          <a:spcPts val="0"/>
                        </a:spcAft>
                      </a:pPr>
                      <a:r>
                        <a:rPr lang="en-US" sz="1600" kern="100">
                          <a:effectLst/>
                        </a:rPr>
                        <a:t>6</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en-US" sz="1600" kern="100">
                          <a:effectLst/>
                        </a:rPr>
                        <a:t>teach</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任课表</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必需滞后于</a:t>
                      </a:r>
                      <a:r>
                        <a:rPr lang="en-US" sz="1600" kern="100">
                          <a:effectLst/>
                        </a:rPr>
                        <a:t> teachers</a:t>
                      </a:r>
                      <a:r>
                        <a:rPr lang="zh-CN" sz="1600" kern="100">
                          <a:effectLst/>
                        </a:rPr>
                        <a:t>、</a:t>
                      </a:r>
                      <a:r>
                        <a:rPr lang="en-US" sz="1600" kern="100">
                          <a:effectLst/>
                        </a:rPr>
                        <a:t> course</a:t>
                      </a:r>
                      <a:endParaRPr lang="zh-CN" sz="1600" kern="100">
                        <a:effectLst/>
                        <a:latin typeface="Times New Roman"/>
                        <a:ea typeface="宋体"/>
                        <a:cs typeface="Times New Roman"/>
                      </a:endParaRPr>
                    </a:p>
                  </a:txBody>
                  <a:tcPr marL="68580" marR="68580" marT="0" marB="0"/>
                </a:tc>
              </a:tr>
              <a:tr h="330642">
                <a:tc>
                  <a:txBody>
                    <a:bodyPr/>
                    <a:lstStyle/>
                    <a:p>
                      <a:pPr marL="76835" indent="-76835" algn="ctr">
                        <a:spcAft>
                          <a:spcPts val="0"/>
                        </a:spcAft>
                      </a:pPr>
                      <a:r>
                        <a:rPr lang="en-US" sz="1600" kern="100">
                          <a:effectLst/>
                        </a:rPr>
                        <a:t>7</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en-US" sz="1600" kern="100">
                          <a:effectLst/>
                        </a:rPr>
                        <a:t>score</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a:effectLst/>
                        </a:rPr>
                        <a:t>学习表</a:t>
                      </a:r>
                      <a:endParaRPr lang="zh-CN" sz="1600" kern="100">
                        <a:effectLst/>
                        <a:latin typeface="Times New Roman"/>
                        <a:ea typeface="宋体"/>
                        <a:cs typeface="Times New Roman"/>
                      </a:endParaRPr>
                    </a:p>
                  </a:txBody>
                  <a:tcPr marL="68580" marR="68580" marT="0" marB="0"/>
                </a:tc>
                <a:tc>
                  <a:txBody>
                    <a:bodyPr/>
                    <a:lstStyle/>
                    <a:p>
                      <a:pPr marL="76835" indent="-76835" algn="just">
                        <a:spcAft>
                          <a:spcPts val="0"/>
                        </a:spcAft>
                      </a:pPr>
                      <a:r>
                        <a:rPr lang="zh-CN" sz="1600" kern="100" dirty="0">
                          <a:effectLst/>
                        </a:rPr>
                        <a:t>必需滞后于</a:t>
                      </a:r>
                      <a:r>
                        <a:rPr lang="en-US" sz="1600" kern="100" dirty="0">
                          <a:effectLst/>
                        </a:rPr>
                        <a:t> students</a:t>
                      </a:r>
                      <a:r>
                        <a:rPr lang="zh-CN" sz="1600" kern="100" dirty="0">
                          <a:effectLst/>
                        </a:rPr>
                        <a:t>、</a:t>
                      </a:r>
                      <a:r>
                        <a:rPr lang="en-US" sz="1600" kern="100" dirty="0">
                          <a:effectLst/>
                        </a:rPr>
                        <a:t>course</a:t>
                      </a:r>
                      <a:endParaRPr lang="zh-CN" sz="16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96631616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26452" y="2249964"/>
            <a:ext cx="10312192" cy="4443652"/>
          </a:xfrm>
          <a:prstGeom prst="rect">
            <a:avLst/>
          </a:prstGeom>
          <a:noFill/>
        </p:spPr>
        <p:txBody>
          <a:bodyPr wrap="square" rtlCol="0">
            <a:spAutoFit/>
          </a:bodyPr>
          <a:lstStyle/>
          <a:p>
            <a:pPr>
              <a:lnSpc>
                <a:spcPts val="2200"/>
              </a:lnSpc>
              <a:spcBef>
                <a:spcPts val="200"/>
              </a:spcBef>
              <a:spcAft>
                <a:spcPts val="65"/>
              </a:spcAft>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        数据表</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属于数据库，在创建数据表之前，应该使用语句“</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USE &lt;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数据库名</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指定操作是在哪个数据库中进行，如果没有选择数据库，会抛出“</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No database selected”</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的错误。</a:t>
            </a:r>
          </a:p>
          <a:p>
            <a:pPr>
              <a:lnSpc>
                <a:spcPts val="2200"/>
              </a:lnSpc>
              <a:spcBef>
                <a:spcPts val="200"/>
              </a:spcBef>
              <a:spcAft>
                <a:spcPts val="65"/>
              </a:spcAft>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        创建</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数据表的语句为</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CREATE TABLE</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，语法规则如下</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lvl="4">
              <a:lnSpc>
                <a:spcPts val="2200"/>
              </a:lnSpc>
              <a:spcBef>
                <a:spcPts val="200"/>
              </a:spcBef>
              <a:spcAft>
                <a:spcPts val="65"/>
              </a:spcAft>
            </a:pPr>
            <a:r>
              <a:rPr lang="en-US" altLang="zh-CN" sz="1600" dirty="0">
                <a:solidFill>
                  <a:schemeClr val="accent4"/>
                </a:solidFill>
                <a:latin typeface="微软雅黑" panose="020B0503020204020204" pitchFamily="34" charset="-122"/>
                <a:ea typeface="微软雅黑" panose="020B0503020204020204" pitchFamily="34" charset="-122"/>
              </a:rPr>
              <a:t>CREATE TABLE &lt;</a:t>
            </a:r>
            <a:r>
              <a:rPr lang="zh-CN" altLang="zh-CN" sz="1600" dirty="0">
                <a:solidFill>
                  <a:schemeClr val="accent4"/>
                </a:solidFill>
                <a:latin typeface="微软雅黑" panose="020B0503020204020204" pitchFamily="34" charset="-122"/>
                <a:ea typeface="微软雅黑" panose="020B0503020204020204" pitchFamily="34" charset="-122"/>
              </a:rPr>
              <a:t>表名</a:t>
            </a:r>
            <a:r>
              <a:rPr lang="en-US" altLang="zh-CN" sz="1600" dirty="0">
                <a:solidFill>
                  <a:schemeClr val="accent4"/>
                </a:solidFill>
                <a:latin typeface="微软雅黑" panose="020B0503020204020204" pitchFamily="34" charset="-122"/>
                <a:ea typeface="微软雅黑" panose="020B0503020204020204" pitchFamily="34" charset="-122"/>
              </a:rPr>
              <a:t>&gt;</a:t>
            </a:r>
            <a:endParaRPr lang="zh-CN" altLang="zh-CN" sz="1600" dirty="0">
              <a:solidFill>
                <a:schemeClr val="accent4"/>
              </a:solidFill>
              <a:latin typeface="微软雅黑" panose="020B0503020204020204" pitchFamily="34" charset="-122"/>
              <a:ea typeface="微软雅黑" panose="020B0503020204020204" pitchFamily="34" charset="-122"/>
            </a:endParaRPr>
          </a:p>
          <a:p>
            <a:pPr lvl="4">
              <a:lnSpc>
                <a:spcPts val="2200"/>
              </a:lnSpc>
              <a:spcBef>
                <a:spcPts val="200"/>
              </a:spcBef>
              <a:spcAft>
                <a:spcPts val="65"/>
              </a:spcAft>
            </a:pPr>
            <a:r>
              <a:rPr lang="en-US" altLang="zh-CN" sz="1600" dirty="0">
                <a:solidFill>
                  <a:schemeClr val="accent4"/>
                </a:solidFill>
                <a:latin typeface="微软雅黑" panose="020B0503020204020204" pitchFamily="34" charset="-122"/>
                <a:ea typeface="微软雅黑" panose="020B0503020204020204" pitchFamily="34" charset="-122"/>
              </a:rPr>
              <a:t>(</a:t>
            </a:r>
            <a:endParaRPr lang="zh-CN" altLang="zh-CN" sz="1600" dirty="0">
              <a:solidFill>
                <a:schemeClr val="accent4"/>
              </a:solidFill>
              <a:latin typeface="微软雅黑" panose="020B0503020204020204" pitchFamily="34" charset="-122"/>
              <a:ea typeface="微软雅黑" panose="020B0503020204020204" pitchFamily="34" charset="-122"/>
            </a:endParaRPr>
          </a:p>
          <a:p>
            <a:pPr lvl="4">
              <a:lnSpc>
                <a:spcPts val="2200"/>
              </a:lnSpc>
              <a:spcBef>
                <a:spcPts val="200"/>
              </a:spcBef>
              <a:spcAft>
                <a:spcPts val="65"/>
              </a:spcAft>
            </a:pPr>
            <a:r>
              <a:rPr lang="zh-CN" altLang="zh-CN" sz="1600" dirty="0">
                <a:solidFill>
                  <a:schemeClr val="accent4"/>
                </a:solidFill>
                <a:latin typeface="微软雅黑" panose="020B0503020204020204" pitchFamily="34" charset="-122"/>
                <a:ea typeface="微软雅黑" panose="020B0503020204020204" pitchFamily="34" charset="-122"/>
              </a:rPr>
              <a:t>字段</a:t>
            </a:r>
            <a:r>
              <a:rPr lang="en-US" altLang="zh-CN" sz="1600" dirty="0">
                <a:solidFill>
                  <a:schemeClr val="accent4"/>
                </a:solidFill>
                <a:latin typeface="微软雅黑" panose="020B0503020204020204" pitchFamily="34" charset="-122"/>
                <a:ea typeface="微软雅黑" panose="020B0503020204020204" pitchFamily="34" charset="-122"/>
              </a:rPr>
              <a:t>1,</a:t>
            </a:r>
            <a:r>
              <a:rPr lang="zh-CN" altLang="zh-CN" sz="1600" dirty="0">
                <a:solidFill>
                  <a:schemeClr val="accent4"/>
                </a:solidFill>
                <a:latin typeface="微软雅黑" panose="020B0503020204020204" pitchFamily="34" charset="-122"/>
                <a:ea typeface="微软雅黑" panose="020B0503020204020204" pitchFamily="34" charset="-122"/>
              </a:rPr>
              <a:t>数据类型</a:t>
            </a:r>
            <a:r>
              <a:rPr lang="en-US" altLang="zh-CN" sz="1600" dirty="0">
                <a:solidFill>
                  <a:schemeClr val="accent4"/>
                </a:solidFill>
                <a:latin typeface="微软雅黑" panose="020B0503020204020204" pitchFamily="34" charset="-122"/>
                <a:ea typeface="微软雅黑" panose="020B0503020204020204" pitchFamily="34" charset="-122"/>
              </a:rPr>
              <a:t>[</a:t>
            </a:r>
            <a:r>
              <a:rPr lang="zh-CN" altLang="zh-CN" sz="1600" dirty="0">
                <a:solidFill>
                  <a:schemeClr val="accent4"/>
                </a:solidFill>
                <a:latin typeface="微软雅黑" panose="020B0503020204020204" pitchFamily="34" charset="-122"/>
                <a:ea typeface="微软雅黑" panose="020B0503020204020204" pitchFamily="34" charset="-122"/>
              </a:rPr>
              <a:t>列级别约束条件</a:t>
            </a:r>
            <a:r>
              <a:rPr lang="en-US" altLang="zh-CN" sz="1600" dirty="0">
                <a:solidFill>
                  <a:schemeClr val="accent4"/>
                </a:solidFill>
                <a:latin typeface="微软雅黑" panose="020B0503020204020204" pitchFamily="34" charset="-122"/>
                <a:ea typeface="微软雅黑" panose="020B0503020204020204" pitchFamily="34" charset="-122"/>
              </a:rPr>
              <a:t>][</a:t>
            </a:r>
            <a:r>
              <a:rPr lang="zh-CN" altLang="zh-CN" sz="1600" dirty="0">
                <a:solidFill>
                  <a:schemeClr val="accent4"/>
                </a:solidFill>
                <a:latin typeface="微软雅黑" panose="020B0503020204020204" pitchFamily="34" charset="-122"/>
                <a:ea typeface="微软雅黑" panose="020B0503020204020204" pitchFamily="34" charset="-122"/>
              </a:rPr>
              <a:t>默认值</a:t>
            </a:r>
            <a:r>
              <a:rPr lang="en-US" altLang="zh-CN" sz="1600" dirty="0">
                <a:solidFill>
                  <a:schemeClr val="accent4"/>
                </a:solidFill>
                <a:latin typeface="微软雅黑" panose="020B0503020204020204" pitchFamily="34" charset="-122"/>
                <a:ea typeface="微软雅黑" panose="020B0503020204020204" pitchFamily="34" charset="-122"/>
              </a:rPr>
              <a:t>],</a:t>
            </a:r>
            <a:endParaRPr lang="zh-CN" altLang="zh-CN" sz="1600" dirty="0">
              <a:solidFill>
                <a:schemeClr val="accent4"/>
              </a:solidFill>
              <a:latin typeface="微软雅黑" panose="020B0503020204020204" pitchFamily="34" charset="-122"/>
              <a:ea typeface="微软雅黑" panose="020B0503020204020204" pitchFamily="34" charset="-122"/>
            </a:endParaRPr>
          </a:p>
          <a:p>
            <a:pPr lvl="4">
              <a:lnSpc>
                <a:spcPts val="2200"/>
              </a:lnSpc>
              <a:spcBef>
                <a:spcPts val="200"/>
              </a:spcBef>
              <a:spcAft>
                <a:spcPts val="65"/>
              </a:spcAft>
            </a:pPr>
            <a:r>
              <a:rPr lang="zh-CN" altLang="zh-CN" sz="1600" dirty="0">
                <a:solidFill>
                  <a:schemeClr val="accent4"/>
                </a:solidFill>
                <a:latin typeface="微软雅黑" panose="020B0503020204020204" pitchFamily="34" charset="-122"/>
                <a:ea typeface="微软雅黑" panose="020B0503020204020204" pitchFamily="34" charset="-122"/>
              </a:rPr>
              <a:t>字段</a:t>
            </a:r>
            <a:r>
              <a:rPr lang="en-US" altLang="zh-CN" sz="1600" dirty="0">
                <a:solidFill>
                  <a:schemeClr val="accent4"/>
                </a:solidFill>
                <a:latin typeface="微软雅黑" panose="020B0503020204020204" pitchFamily="34" charset="-122"/>
                <a:ea typeface="微软雅黑" panose="020B0503020204020204" pitchFamily="34" charset="-122"/>
              </a:rPr>
              <a:t>2,</a:t>
            </a:r>
            <a:r>
              <a:rPr lang="zh-CN" altLang="zh-CN" sz="1600" dirty="0">
                <a:solidFill>
                  <a:schemeClr val="accent4"/>
                </a:solidFill>
                <a:latin typeface="微软雅黑" panose="020B0503020204020204" pitchFamily="34" charset="-122"/>
                <a:ea typeface="微软雅黑" panose="020B0503020204020204" pitchFamily="34" charset="-122"/>
              </a:rPr>
              <a:t>数据类型</a:t>
            </a:r>
            <a:r>
              <a:rPr lang="en-US" altLang="zh-CN" sz="1600" dirty="0">
                <a:solidFill>
                  <a:schemeClr val="accent4"/>
                </a:solidFill>
                <a:latin typeface="微软雅黑" panose="020B0503020204020204" pitchFamily="34" charset="-122"/>
                <a:ea typeface="微软雅黑" panose="020B0503020204020204" pitchFamily="34" charset="-122"/>
              </a:rPr>
              <a:t>[</a:t>
            </a:r>
            <a:r>
              <a:rPr lang="zh-CN" altLang="zh-CN" sz="1600" dirty="0">
                <a:solidFill>
                  <a:schemeClr val="accent4"/>
                </a:solidFill>
                <a:latin typeface="微软雅黑" panose="020B0503020204020204" pitchFamily="34" charset="-122"/>
                <a:ea typeface="微软雅黑" panose="020B0503020204020204" pitchFamily="34" charset="-122"/>
              </a:rPr>
              <a:t>列级别约束条件</a:t>
            </a:r>
            <a:r>
              <a:rPr lang="en-US" altLang="zh-CN" sz="1600" dirty="0">
                <a:solidFill>
                  <a:schemeClr val="accent4"/>
                </a:solidFill>
                <a:latin typeface="微软雅黑" panose="020B0503020204020204" pitchFamily="34" charset="-122"/>
                <a:ea typeface="微软雅黑" panose="020B0503020204020204" pitchFamily="34" charset="-122"/>
              </a:rPr>
              <a:t>][</a:t>
            </a:r>
            <a:r>
              <a:rPr lang="zh-CN" altLang="zh-CN" sz="1600" dirty="0">
                <a:solidFill>
                  <a:schemeClr val="accent4"/>
                </a:solidFill>
                <a:latin typeface="微软雅黑" panose="020B0503020204020204" pitchFamily="34" charset="-122"/>
                <a:ea typeface="微软雅黑" panose="020B0503020204020204" pitchFamily="34" charset="-122"/>
              </a:rPr>
              <a:t>默认值</a:t>
            </a:r>
            <a:r>
              <a:rPr lang="en-US" altLang="zh-CN" sz="1600" dirty="0">
                <a:solidFill>
                  <a:schemeClr val="accent4"/>
                </a:solidFill>
                <a:latin typeface="微软雅黑" panose="020B0503020204020204" pitchFamily="34" charset="-122"/>
                <a:ea typeface="微软雅黑" panose="020B0503020204020204" pitchFamily="34" charset="-122"/>
              </a:rPr>
              <a:t>],</a:t>
            </a:r>
            <a:endParaRPr lang="zh-CN" altLang="zh-CN" sz="1600" dirty="0">
              <a:solidFill>
                <a:schemeClr val="accent4"/>
              </a:solidFill>
              <a:latin typeface="微软雅黑" panose="020B0503020204020204" pitchFamily="34" charset="-122"/>
              <a:ea typeface="微软雅黑" panose="020B0503020204020204" pitchFamily="34" charset="-122"/>
            </a:endParaRPr>
          </a:p>
          <a:p>
            <a:pPr lvl="4">
              <a:lnSpc>
                <a:spcPts val="2200"/>
              </a:lnSpc>
              <a:spcBef>
                <a:spcPts val="200"/>
              </a:spcBef>
              <a:spcAft>
                <a:spcPts val="65"/>
              </a:spcAft>
            </a:pPr>
            <a:r>
              <a:rPr lang="zh-CN" altLang="zh-CN" sz="1600" dirty="0">
                <a:solidFill>
                  <a:schemeClr val="accent4"/>
                </a:solidFill>
                <a:latin typeface="微软雅黑" panose="020B0503020204020204" pitchFamily="34" charset="-122"/>
                <a:ea typeface="微软雅黑" panose="020B0503020204020204" pitchFamily="34" charset="-122"/>
              </a:rPr>
              <a:t>……</a:t>
            </a:r>
          </a:p>
          <a:p>
            <a:pPr lvl="4">
              <a:lnSpc>
                <a:spcPts val="2200"/>
              </a:lnSpc>
              <a:spcBef>
                <a:spcPts val="200"/>
              </a:spcBef>
              <a:spcAft>
                <a:spcPts val="65"/>
              </a:spcAft>
            </a:pPr>
            <a:r>
              <a:rPr lang="en-US" altLang="zh-CN" sz="1600" dirty="0">
                <a:solidFill>
                  <a:schemeClr val="accent4"/>
                </a:solidFill>
                <a:latin typeface="微软雅黑" panose="020B0503020204020204" pitchFamily="34" charset="-122"/>
                <a:ea typeface="微软雅黑" panose="020B0503020204020204" pitchFamily="34" charset="-122"/>
              </a:rPr>
              <a:t>[</a:t>
            </a:r>
            <a:r>
              <a:rPr lang="zh-CN" altLang="zh-CN" sz="1600" dirty="0">
                <a:solidFill>
                  <a:schemeClr val="accent4"/>
                </a:solidFill>
                <a:latin typeface="微软雅黑" panose="020B0503020204020204" pitchFamily="34" charset="-122"/>
                <a:ea typeface="微软雅黑" panose="020B0503020204020204" pitchFamily="34" charset="-122"/>
              </a:rPr>
              <a:t>表级别约束条件</a:t>
            </a:r>
            <a:r>
              <a:rPr lang="en-US" altLang="zh-CN" sz="1600" dirty="0">
                <a:solidFill>
                  <a:schemeClr val="accent4"/>
                </a:solidFill>
                <a:latin typeface="微软雅黑" panose="020B0503020204020204" pitchFamily="34" charset="-122"/>
                <a:ea typeface="微软雅黑" panose="020B0503020204020204" pitchFamily="34" charset="-122"/>
              </a:rPr>
              <a:t>]</a:t>
            </a:r>
            <a:endParaRPr lang="zh-CN" altLang="zh-CN" sz="1600" dirty="0">
              <a:solidFill>
                <a:schemeClr val="accent4"/>
              </a:solidFill>
              <a:latin typeface="微软雅黑" panose="020B0503020204020204" pitchFamily="34" charset="-122"/>
              <a:ea typeface="微软雅黑" panose="020B0503020204020204" pitchFamily="34" charset="-122"/>
            </a:endParaRPr>
          </a:p>
          <a:p>
            <a:pPr lvl="4">
              <a:lnSpc>
                <a:spcPts val="2200"/>
              </a:lnSpc>
              <a:spcBef>
                <a:spcPts val="200"/>
              </a:spcBef>
              <a:spcAft>
                <a:spcPts val="65"/>
              </a:spcAft>
            </a:pPr>
            <a:r>
              <a:rPr lang="en-US" altLang="zh-CN" sz="1600" dirty="0">
                <a:solidFill>
                  <a:schemeClr val="accent4"/>
                </a:solidFill>
                <a:latin typeface="微软雅黑" panose="020B0503020204020204" pitchFamily="34" charset="-122"/>
                <a:ea typeface="微软雅黑" panose="020B0503020204020204" pitchFamily="34" charset="-122"/>
              </a:rPr>
              <a:t>);</a:t>
            </a:r>
            <a:endParaRPr lang="zh-CN" altLang="zh-CN" sz="1600" dirty="0">
              <a:solidFill>
                <a:schemeClr val="accent4"/>
              </a:solidFill>
              <a:latin typeface="微软雅黑" panose="020B0503020204020204" pitchFamily="34" charset="-122"/>
              <a:ea typeface="微软雅黑" panose="020B0503020204020204" pitchFamily="34" charset="-122"/>
            </a:endParaRPr>
          </a:p>
          <a:p>
            <a:pPr>
              <a:lnSpc>
                <a:spcPts val="2200"/>
              </a:lnSpc>
              <a:spcBef>
                <a:spcPts val="200"/>
              </a:spcBef>
              <a:spcAft>
                <a:spcPts val="65"/>
              </a:spcAft>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        使用</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CREATE TABLE</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创建表时，必须指定以下信息：</a:t>
            </a:r>
          </a:p>
          <a:p>
            <a:pPr>
              <a:lnSpc>
                <a:spcPts val="2200"/>
              </a:lnSpc>
              <a:spcBef>
                <a:spcPts val="200"/>
              </a:spcBef>
              <a:spcAft>
                <a:spcPts val="65"/>
              </a:spcAft>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）要创建的表的名称，不区分大小写，不能使用</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语言中的关键字，如</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DROP</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ALTER</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INSERT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等。</a:t>
            </a:r>
          </a:p>
          <a:p>
            <a:pPr>
              <a:lnSpc>
                <a:spcPts val="2200"/>
              </a:lnSpc>
              <a:spcBef>
                <a:spcPts val="200"/>
              </a:spcBef>
              <a:spcAft>
                <a:spcPts val="65"/>
              </a:spcAft>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）数据表中每一个列（字段）的名称和数据类型，如果创建多个列，要用逗号隔开，列级别约束条件的多个值之间用空格间隔</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971214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44529" y="2605564"/>
            <a:ext cx="5501218" cy="370870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创建学生表</a:t>
            </a:r>
            <a:r>
              <a:rPr lang="en-US" altLang="zh-CN" sz="2000" b="1" dirty="0">
                <a:solidFill>
                  <a:schemeClr val="accent3"/>
                </a:solidFill>
                <a:latin typeface="微软雅黑" panose="020B0503020204020204" pitchFamily="34" charset="-122"/>
                <a:ea typeface="微软雅黑" panose="020B0503020204020204" pitchFamily="34" charset="-122"/>
              </a:rPr>
              <a:t>students</a:t>
            </a:r>
            <a:r>
              <a:rPr lang="zh-CN" altLang="en-US" sz="2000" b="1" dirty="0">
                <a:solidFill>
                  <a:schemeClr val="accent3"/>
                </a:solidFill>
                <a:latin typeface="微软雅黑" panose="020B0503020204020204" pitchFamily="34" charset="-122"/>
                <a:ea typeface="微软雅黑" panose="020B0503020204020204" pitchFamily="34" charset="-122"/>
              </a:rPr>
              <a:t>的</a:t>
            </a:r>
            <a:r>
              <a:rPr lang="en-US" altLang="zh-CN" sz="2000" b="1" dirty="0">
                <a:solidFill>
                  <a:schemeClr val="accent3"/>
                </a:solidFill>
                <a:latin typeface="微软雅黑" panose="020B0503020204020204" pitchFamily="34" charset="-122"/>
                <a:ea typeface="微软雅黑" panose="020B0503020204020204" pitchFamily="34" charset="-122"/>
              </a:rPr>
              <a:t>SQL </a:t>
            </a:r>
            <a:r>
              <a:rPr lang="zh-CN" altLang="en-US" sz="2000" b="1" dirty="0">
                <a:solidFill>
                  <a:schemeClr val="accent3"/>
                </a:solidFill>
                <a:latin typeface="微软雅黑" panose="020B0503020204020204" pitchFamily="34" charset="-122"/>
                <a:ea typeface="微软雅黑" panose="020B0503020204020204" pitchFamily="34" charset="-122"/>
              </a:rPr>
              <a:t>脚本</a:t>
            </a:r>
          </a:p>
          <a:p>
            <a:pPr>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CREATE TABLE students (</a:t>
            </a:r>
          </a:p>
          <a:p>
            <a:pPr lvl="1">
              <a:spcBef>
                <a:spcPts val="200"/>
              </a:spcBef>
              <a:spcAft>
                <a:spcPts val="65"/>
              </a:spcAft>
            </a:pP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s_no</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CHAR ( 6 ) PRIMARY KEY,</a:t>
            </a:r>
          </a:p>
          <a:p>
            <a:pPr lvl="1">
              <a:spcBef>
                <a:spcPts val="200"/>
              </a:spcBef>
              <a:spcAft>
                <a:spcPts val="65"/>
              </a:spcAft>
            </a:pP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s_name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VARCHAR ( 20 ) NOT NULL,</a:t>
            </a:r>
          </a:p>
          <a:p>
            <a:pPr lvl="1">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sex  ENUM(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 DEFAULT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lvl="1">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birthday  date  NULL,</a:t>
            </a:r>
          </a:p>
          <a:p>
            <a:pPr lvl="1">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address  VARCHAR ( 20 ) NULL,</a:t>
            </a:r>
          </a:p>
          <a:p>
            <a:pPr lvl="1">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phone  VARCHAR ( 12 ) NULL,</a:t>
            </a:r>
          </a:p>
          <a:p>
            <a:pPr lvl="1">
              <a:spcBef>
                <a:spcPts val="200"/>
              </a:spcBef>
              <a:spcAft>
                <a:spcPts val="65"/>
              </a:spcAft>
            </a:pP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cl_no</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CHAR ( 4 ) NOT NULL </a:t>
            </a:r>
          </a:p>
          <a:p>
            <a:pPr>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ENGINE =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InnoDBDEFAULT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CHARSET = utf8; </a:t>
            </a:r>
          </a:p>
          <a:p>
            <a:pPr>
              <a:spcBef>
                <a:spcPts val="200"/>
              </a:spcBef>
              <a:spcAft>
                <a:spcPts val="65"/>
              </a:spcAft>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6731000" y="2605564"/>
            <a:ext cx="4953000" cy="305211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创建课程表</a:t>
            </a:r>
            <a:r>
              <a:rPr lang="en-US" altLang="zh-CN" sz="2000" b="1" dirty="0">
                <a:solidFill>
                  <a:schemeClr val="accent3"/>
                </a:solidFill>
                <a:latin typeface="微软雅黑" panose="020B0503020204020204" pitchFamily="34" charset="-122"/>
                <a:ea typeface="微软雅黑" panose="020B0503020204020204" pitchFamily="34" charset="-122"/>
              </a:rPr>
              <a:t>course</a:t>
            </a:r>
            <a:r>
              <a:rPr lang="zh-CN" altLang="zh-CN" sz="2000" b="1" dirty="0">
                <a:solidFill>
                  <a:schemeClr val="accent3"/>
                </a:solidFill>
                <a:latin typeface="微软雅黑" panose="020B0503020204020204" pitchFamily="34" charset="-122"/>
                <a:ea typeface="微软雅黑" panose="020B0503020204020204" pitchFamily="34" charset="-122"/>
              </a:rPr>
              <a:t>的</a:t>
            </a:r>
            <a:r>
              <a:rPr lang="en-US" altLang="zh-CN" sz="2000" b="1" dirty="0">
                <a:solidFill>
                  <a:schemeClr val="accent3"/>
                </a:solidFill>
                <a:latin typeface="微软雅黑" panose="020B0503020204020204" pitchFamily="34" charset="-122"/>
                <a:ea typeface="微软雅黑" panose="020B0503020204020204" pitchFamily="34" charset="-122"/>
              </a:rPr>
              <a:t>SQL </a:t>
            </a:r>
            <a:r>
              <a:rPr lang="zh-CN" altLang="zh-CN" sz="2000" b="1" dirty="0">
                <a:solidFill>
                  <a:schemeClr val="accent3"/>
                </a:solidFill>
                <a:latin typeface="微软雅黑" panose="020B0503020204020204" pitchFamily="34" charset="-122"/>
                <a:ea typeface="微软雅黑" panose="020B0503020204020204" pitchFamily="34" charset="-122"/>
              </a:rPr>
              <a:t>脚本</a:t>
            </a:r>
          </a:p>
          <a:p>
            <a:pPr>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CREATE  TABLE  course(</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c_no</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CHAR(4)  PRIMARY  KEY  ,</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c_name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VARCHAR(30)  NOT  NULL,</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hours    INT    NULL,</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credit   INT     NULL</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)ENGINE=</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DEFAULT CHARSET=utf8;</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dirty="0"/>
          </a:p>
        </p:txBody>
      </p:sp>
    </p:spTree>
    <p:extLst>
      <p:ext uri="{BB962C8B-B14F-4D97-AF65-F5344CB8AC3E}">
        <p14:creationId xmlns:p14="http://schemas.microsoft.com/office/powerpoint/2010/main" val="210464336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800493"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3.</a:t>
            </a:r>
            <a:r>
              <a:rPr kumimoji="1" lang="en-US" altLang="zh-CN" sz="11500" dirty="0" smtClean="0">
                <a:solidFill>
                  <a:schemeClr val="accent3"/>
                </a:solidFill>
                <a:latin typeface="Impact" charset="0"/>
                <a:ea typeface="Impact" charset="0"/>
                <a:cs typeface="Impact" charset="0"/>
              </a:rPr>
              <a:t>1</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基于</a:t>
            </a: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MySQL</a:t>
            </a: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环境实现数据库</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91217256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497566" y="2491263"/>
            <a:ext cx="7008134" cy="3121367"/>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rPr>
              <a:t>创建教师表</a:t>
            </a:r>
            <a:r>
              <a:rPr lang="en-US" altLang="zh-CN" sz="2000" b="1" dirty="0">
                <a:solidFill>
                  <a:schemeClr val="accent3"/>
                </a:solidFill>
                <a:latin typeface="微软雅黑" panose="020B0503020204020204" pitchFamily="34" charset="-122"/>
                <a:ea typeface="微软雅黑" panose="020B0503020204020204" pitchFamily="34" charset="-122"/>
              </a:rPr>
              <a:t>teachers</a:t>
            </a:r>
            <a:r>
              <a:rPr lang="zh-CN" altLang="en-US" sz="2000" b="1" dirty="0">
                <a:solidFill>
                  <a:schemeClr val="accent3"/>
                </a:solidFill>
                <a:latin typeface="微软雅黑" panose="020B0503020204020204" pitchFamily="34" charset="-122"/>
                <a:ea typeface="微软雅黑" panose="020B0503020204020204" pitchFamily="34" charset="-122"/>
              </a:rPr>
              <a:t>的</a:t>
            </a:r>
            <a:r>
              <a:rPr lang="en-US" altLang="zh-CN" sz="2000" b="1" dirty="0">
                <a:solidFill>
                  <a:schemeClr val="accent3"/>
                </a:solidFill>
                <a:latin typeface="微软雅黑" panose="020B0503020204020204" pitchFamily="34" charset="-122"/>
                <a:ea typeface="微软雅黑" panose="020B0503020204020204" pitchFamily="34" charset="-122"/>
              </a:rPr>
              <a:t>SQL </a:t>
            </a:r>
            <a:r>
              <a:rPr lang="zh-CN" altLang="en-US" sz="2000" b="1" dirty="0">
                <a:solidFill>
                  <a:schemeClr val="accent3"/>
                </a:solidFill>
                <a:latin typeface="微软雅黑" panose="020B0503020204020204" pitchFamily="34" charset="-122"/>
                <a:ea typeface="微软雅黑" panose="020B0503020204020204" pitchFamily="34" charset="-122"/>
              </a:rPr>
              <a:t>脚本</a:t>
            </a:r>
          </a:p>
          <a:p>
            <a:pPr>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CREATE  TABLE  teachers (</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t_no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CHAR(8)   PRIMARY  KEY  ,</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t_name</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VARCHAR (10)   NOT  NULL,</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sex   ENUM('</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女</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男</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DEFAULT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男</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d_no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CHAR(6)   NOT  NULL,</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FOREIGN  KEY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d_no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REFERENCES   departments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d_no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)ENGINE=</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DEFAULT  CHARSET=utf8;</a:t>
            </a:r>
          </a:p>
          <a:p>
            <a:endParaRPr lang="zh-CN" altLang="en-US" dirty="0"/>
          </a:p>
        </p:txBody>
      </p:sp>
      <p:sp>
        <p:nvSpPr>
          <p:cNvPr id="3" name="TextBox 2"/>
          <p:cNvSpPr txBox="1"/>
          <p:nvPr/>
        </p:nvSpPr>
        <p:spPr>
          <a:xfrm>
            <a:off x="6565900" y="2491263"/>
            <a:ext cx="5626100" cy="397031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4.</a:t>
            </a:r>
            <a:r>
              <a:rPr lang="zh-CN" altLang="en-US" sz="2000" b="1" dirty="0">
                <a:solidFill>
                  <a:schemeClr val="accent3"/>
                </a:solidFill>
                <a:latin typeface="微软雅黑" panose="020B0503020204020204" pitchFamily="34" charset="-122"/>
                <a:ea typeface="微软雅黑" panose="020B0503020204020204" pitchFamily="34" charset="-122"/>
              </a:rPr>
              <a:t>创建任课表</a:t>
            </a:r>
            <a:r>
              <a:rPr lang="en-US" altLang="zh-CN" sz="2000" b="1" dirty="0">
                <a:solidFill>
                  <a:schemeClr val="accent3"/>
                </a:solidFill>
                <a:latin typeface="微软雅黑" panose="020B0503020204020204" pitchFamily="34" charset="-122"/>
                <a:ea typeface="微软雅黑" panose="020B0503020204020204" pitchFamily="34" charset="-122"/>
              </a:rPr>
              <a:t>teach</a:t>
            </a:r>
            <a:r>
              <a:rPr lang="zh-CN" altLang="en-US" sz="2000" b="1" dirty="0">
                <a:solidFill>
                  <a:schemeClr val="accent3"/>
                </a:solidFill>
                <a:latin typeface="微软雅黑" panose="020B0503020204020204" pitchFamily="34" charset="-122"/>
                <a:ea typeface="微软雅黑" panose="020B0503020204020204" pitchFamily="34" charset="-122"/>
              </a:rPr>
              <a:t>的</a:t>
            </a:r>
            <a:r>
              <a:rPr lang="en-US" altLang="zh-CN" sz="2000" b="1" dirty="0">
                <a:solidFill>
                  <a:schemeClr val="accent3"/>
                </a:solidFill>
                <a:latin typeface="微软雅黑" panose="020B0503020204020204" pitchFamily="34" charset="-122"/>
                <a:ea typeface="微软雅黑" panose="020B0503020204020204" pitchFamily="34" charset="-122"/>
              </a:rPr>
              <a:t>SQL </a:t>
            </a:r>
            <a:r>
              <a:rPr lang="zh-CN" altLang="en-US" sz="2000" b="1" dirty="0">
                <a:solidFill>
                  <a:schemeClr val="accent3"/>
                </a:solidFill>
                <a:latin typeface="微软雅黑" panose="020B0503020204020204" pitchFamily="34" charset="-122"/>
                <a:ea typeface="微软雅黑" panose="020B0503020204020204" pitchFamily="34" charset="-122"/>
              </a:rPr>
              <a:t>脚本</a:t>
            </a:r>
          </a:p>
          <a:p>
            <a:pPr>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CREATE  TABLE  teach (</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t_no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VARCHAR(8)   NOT  NULL,</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c_no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VARCHAR(4)   NOT  NULL ,</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cl_no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CHAR(4)  NOT  NULL,</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PRIMARY  KEY(</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t_no,c_no,cl_no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FOREIGN  KEY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t_no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REFERENCES  teachers(</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t_no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FOREIGN  KEY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c_no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REFERENCES  course(</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c_no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FOREIGN  KEY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cl_no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  REFERENCES  class(</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cl_no</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p>
          <a:p>
            <a:pPr>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ENGINE=</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DEFAULT  CHARSET=utf8;</a:t>
            </a:r>
          </a:p>
          <a:p>
            <a:pPr>
              <a:spcBef>
                <a:spcPts val="200"/>
              </a:spcBef>
              <a:spcAft>
                <a:spcPts val="65"/>
              </a:spcAft>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298753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语句创建数据表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376963"/>
            <a:ext cx="5501218" cy="100796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5.</a:t>
            </a:r>
            <a:r>
              <a:rPr lang="zh-CN" altLang="en-US" sz="2000" b="1" dirty="0">
                <a:solidFill>
                  <a:schemeClr val="accent3"/>
                </a:solidFill>
                <a:latin typeface="微软雅黑" panose="020B0503020204020204" pitchFamily="34" charset="-122"/>
                <a:ea typeface="微软雅黑" panose="020B0503020204020204" pitchFamily="34" charset="-122"/>
              </a:rPr>
              <a:t>创建学习表</a:t>
            </a:r>
            <a:r>
              <a:rPr lang="en-US" altLang="zh-CN" sz="2000" b="1" dirty="0">
                <a:solidFill>
                  <a:schemeClr val="accent3"/>
                </a:solidFill>
                <a:latin typeface="微软雅黑" panose="020B0503020204020204" pitchFamily="34" charset="-122"/>
                <a:ea typeface="微软雅黑" panose="020B0503020204020204" pitchFamily="34" charset="-122"/>
              </a:rPr>
              <a:t>score</a:t>
            </a:r>
            <a:r>
              <a:rPr lang="zh-CN" altLang="en-US" sz="2000" b="1" dirty="0">
                <a:solidFill>
                  <a:schemeClr val="accent3"/>
                </a:solidFill>
                <a:latin typeface="微软雅黑" panose="020B0503020204020204" pitchFamily="34" charset="-122"/>
                <a:ea typeface="微软雅黑" panose="020B0503020204020204" pitchFamily="34" charset="-122"/>
              </a:rPr>
              <a:t>的</a:t>
            </a:r>
            <a:r>
              <a:rPr lang="en-US" altLang="zh-CN" sz="2000" b="1" dirty="0">
                <a:solidFill>
                  <a:schemeClr val="accent3"/>
                </a:solidFill>
                <a:latin typeface="微软雅黑" panose="020B0503020204020204" pitchFamily="34" charset="-122"/>
                <a:ea typeface="微软雅黑" panose="020B0503020204020204" pitchFamily="34" charset="-122"/>
              </a:rPr>
              <a:t>SQL </a:t>
            </a:r>
            <a:r>
              <a:rPr lang="zh-CN" altLang="en-US" sz="2000" b="1" dirty="0">
                <a:solidFill>
                  <a:schemeClr val="accent3"/>
                </a:solidFill>
                <a:latin typeface="微软雅黑" panose="020B0503020204020204" pitchFamily="34" charset="-122"/>
                <a:ea typeface="微软雅黑" panose="020B0503020204020204" pitchFamily="34" charset="-122"/>
              </a:rPr>
              <a:t>脚本</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175000" y="3276600"/>
            <a:ext cx="6134100" cy="2777683"/>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CREATE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TABLE  score (</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s_no</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CHAR(6)   NOT  NULL,</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c_no</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CHAR(4)   NOT  NULL,</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report  FLOAT(3,1), </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PRIMARY  KEY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s_no,c_no</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)ENGINE=</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InnoDB</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DEFAULT  CHARSET=utf8</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853544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2021707"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3.</a:t>
            </a:r>
            <a:r>
              <a:rPr kumimoji="1" lang="en-US" altLang="zh-CN" sz="11500" dirty="0">
                <a:solidFill>
                  <a:schemeClr val="accent3"/>
                </a:solidFill>
                <a:latin typeface="Impact" charset="0"/>
                <a:ea typeface="Impact" charset="0"/>
                <a:cs typeface="Impact" charset="0"/>
              </a:rPr>
              <a:t>3</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删除和修改维护数据表</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60475800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40" y="2440463"/>
            <a:ext cx="9405660" cy="4478149"/>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数据表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创建成功后，如果发现错误，可以通过</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Navicat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对其结构进行修改。可提供的操作有：添加字段、删除字段、修改字段、添加约束以及删除约束。根据系统功能要求，需要对数据表进行如下的操作。</a:t>
            </a:r>
          </a:p>
          <a:p>
            <a:pPr lvl="1">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）在成绩表添加字段“备注”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字段名为“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sc_note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，类型为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varchar</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，可以为空。</a:t>
            </a:r>
          </a:p>
          <a:p>
            <a:pPr lvl="1">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）删除成绩表“备注”字段。</a:t>
            </a:r>
          </a:p>
          <a:p>
            <a:pPr lvl="1">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）将班级表中的字段“</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cl_note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的字段类型修改为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varchar</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p>
          <a:p>
            <a:pPr lvl="1">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）给学生表的“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phone”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（电话号）字段添加唯一约束。</a:t>
            </a:r>
          </a:p>
          <a:p>
            <a:pPr lvl="1">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）给学习表的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report”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（成绩）字段添加默认约束，默认值为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p>
          <a:p>
            <a:pPr lvl="1">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）删除学生表的“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phone”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（电话号）字段的唯一约束。</a:t>
            </a:r>
          </a:p>
        </p:txBody>
      </p:sp>
    </p:spTree>
    <p:extLst>
      <p:ext uri="{BB962C8B-B14F-4D97-AF65-F5344CB8AC3E}">
        <p14:creationId xmlns:p14="http://schemas.microsoft.com/office/powerpoint/2010/main" val="386553633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40" y="2605563"/>
            <a:ext cx="3906560" cy="1007968"/>
          </a:xfrm>
          <a:prstGeom prst="rect">
            <a:avLst/>
          </a:prstGeom>
          <a:noFill/>
        </p:spPr>
        <p:txBody>
          <a:bodyPr wrap="square" rtlCol="0">
            <a:spAutoFit/>
          </a:bodyPr>
          <a:lstStyle/>
          <a:p>
            <a:pPr>
              <a:lnSpc>
                <a:spcPct val="150000"/>
              </a:lnSpc>
              <a:spcBef>
                <a:spcPts val="200"/>
              </a:spcBef>
              <a:spcAft>
                <a:spcPts val="65"/>
              </a:spcAft>
              <a:buAutoNum type="arabicPeriod"/>
            </a:pPr>
            <a:r>
              <a:rPr lang="zh-CN" altLang="zh-CN" sz="2000" b="1" dirty="0">
                <a:solidFill>
                  <a:schemeClr val="accent3"/>
                </a:solidFill>
                <a:latin typeface="微软雅黑" panose="020B0503020204020204" pitchFamily="34" charset="-122"/>
                <a:ea typeface="微软雅黑" panose="020B0503020204020204" pitchFamily="34" charset="-122"/>
              </a:rPr>
              <a:t>删除数据表</a:t>
            </a:r>
            <a:endParaRPr lang="en-US" altLang="zh-CN" sz="2000" b="1" dirty="0">
              <a:solidFill>
                <a:schemeClr val="accent3"/>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鼠标右键</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Wingdings" pitchFamily="2" charset="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删除表</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5863569" y="1680580"/>
            <a:ext cx="1704975" cy="4705350"/>
          </a:xfrm>
          <a:prstGeom prst="rect">
            <a:avLst/>
          </a:prstGeom>
          <a:noFill/>
          <a:ln>
            <a:noFill/>
          </a:ln>
        </p:spPr>
      </p:pic>
    </p:spTree>
    <p:extLst>
      <p:ext uri="{BB962C8B-B14F-4D97-AF65-F5344CB8AC3E}">
        <p14:creationId xmlns:p14="http://schemas.microsoft.com/office/powerpoint/2010/main" val="157690143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40" y="2605563"/>
            <a:ext cx="10180360" cy="2292935"/>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修改数据表</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修改</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表指的是修改数据库中已经存在的数据表的结构。常用的修改表的操作有：修改表名、修改字段数据类型或字段名、增加和删除字段等。下面将对修改表有关的操作进行介绍。</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Navicat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图形工具修改数据表，可以在指定的数据表名上面，鼠标右键单击，在弹出的菜单中选择“设计表”，重新打开数据表的设计视图，可以完成数据表的各种修改操作。</a:t>
            </a:r>
          </a:p>
        </p:txBody>
      </p:sp>
    </p:spTree>
    <p:extLst>
      <p:ext uri="{BB962C8B-B14F-4D97-AF65-F5344CB8AC3E}">
        <p14:creationId xmlns:p14="http://schemas.microsoft.com/office/powerpoint/2010/main" val="182268866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2504149"/>
            <a:ext cx="10718592" cy="100796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zh-CN" sz="2000" b="1" dirty="0">
                <a:solidFill>
                  <a:schemeClr val="accent3"/>
                </a:solidFill>
                <a:latin typeface="微软雅黑" panose="020B0503020204020204" pitchFamily="34" charset="-122"/>
                <a:ea typeface="微软雅黑" panose="020B0503020204020204" pitchFamily="34" charset="-122"/>
              </a:rPr>
              <a:t>使用图形工具添加列</a:t>
            </a:r>
            <a:endParaRPr lang="en-US" altLang="zh-CN" sz="2000" b="1" dirty="0">
              <a:solidFill>
                <a:schemeClr val="accent3"/>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成绩表添加字段“备注”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字段名为“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sc_note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，类型为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varchar</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，可以为空</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2375852" y="3818225"/>
            <a:ext cx="3402648" cy="2484814"/>
          </a:xfrm>
          <a:prstGeom prst="rect">
            <a:avLst/>
          </a:prstGeom>
          <a:noFill/>
          <a:ln>
            <a:noFill/>
          </a:ln>
        </p:spPr>
      </p:pic>
      <p:pic>
        <p:nvPicPr>
          <p:cNvPr id="10" name="图片 9"/>
          <p:cNvPicPr/>
          <p:nvPr/>
        </p:nvPicPr>
        <p:blipFill>
          <a:blip r:embed="rId4">
            <a:extLst>
              <a:ext uri="{28A0092B-C50C-407E-A947-70E740481C1C}">
                <a14:useLocalDpi xmlns:a14="http://schemas.microsoft.com/office/drawing/2010/main" val="0"/>
              </a:ext>
            </a:extLst>
          </a:blip>
          <a:srcRect/>
          <a:stretch>
            <a:fillRect/>
          </a:stretch>
        </p:blipFill>
        <p:spPr>
          <a:xfrm>
            <a:off x="7067550" y="4463732"/>
            <a:ext cx="3721100" cy="1384935"/>
          </a:xfrm>
          <a:prstGeom prst="rect">
            <a:avLst/>
          </a:prstGeom>
          <a:noFill/>
          <a:ln>
            <a:noFill/>
          </a:ln>
        </p:spPr>
      </p:pic>
    </p:spTree>
    <p:extLst>
      <p:ext uri="{BB962C8B-B14F-4D97-AF65-F5344CB8AC3E}">
        <p14:creationId xmlns:p14="http://schemas.microsoft.com/office/powerpoint/2010/main" val="20488122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41" y="2258892"/>
            <a:ext cx="3601760" cy="100796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删除</a:t>
            </a:r>
            <a:r>
              <a:rPr lang="zh-CN" altLang="zh-CN" sz="2000" b="1" dirty="0" smtClean="0">
                <a:solidFill>
                  <a:schemeClr val="accent3"/>
                </a:solidFill>
                <a:latin typeface="微软雅黑" panose="020B0503020204020204" pitchFamily="34" charset="-122"/>
                <a:ea typeface="微软雅黑" panose="020B0503020204020204" pitchFamily="34" charset="-122"/>
              </a:rPr>
              <a:t>列</a:t>
            </a:r>
            <a:endParaRPr lang="en-US" altLang="zh-CN" sz="2000" b="1" dirty="0" smtClean="0">
              <a:solidFill>
                <a:schemeClr val="accent3"/>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删除</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成绩表“备注”字段</a:t>
            </a: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4431347" y="2349500"/>
            <a:ext cx="6312853" cy="4025900"/>
          </a:xfrm>
          <a:prstGeom prst="rect">
            <a:avLst/>
          </a:prstGeom>
          <a:noFill/>
          <a:ln>
            <a:noFill/>
          </a:ln>
        </p:spPr>
      </p:pic>
    </p:spTree>
    <p:extLst>
      <p:ext uri="{BB962C8B-B14F-4D97-AF65-F5344CB8AC3E}">
        <p14:creationId xmlns:p14="http://schemas.microsoft.com/office/powerpoint/2010/main" val="173747477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40" y="2487492"/>
            <a:ext cx="10718592" cy="100796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zh-CN" sz="2000" b="1" dirty="0">
                <a:solidFill>
                  <a:schemeClr val="accent3"/>
                </a:solidFill>
                <a:latin typeface="微软雅黑" panose="020B0503020204020204" pitchFamily="34" charset="-122"/>
                <a:ea typeface="微软雅黑" panose="020B0503020204020204" pitchFamily="34" charset="-122"/>
              </a:rPr>
              <a:t>修改列</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将</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班级表中的字段“</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cl_note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”的字段类型修改为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varchar</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(60)</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3340100" y="3635160"/>
            <a:ext cx="6784975" cy="2644775"/>
          </a:xfrm>
          <a:prstGeom prst="rect">
            <a:avLst/>
          </a:prstGeom>
          <a:noFill/>
          <a:ln>
            <a:noFill/>
          </a:ln>
        </p:spPr>
      </p:pic>
    </p:spTree>
    <p:extLst>
      <p:ext uri="{BB962C8B-B14F-4D97-AF65-F5344CB8AC3E}">
        <p14:creationId xmlns:p14="http://schemas.microsoft.com/office/powerpoint/2010/main" val="51529580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2487492"/>
            <a:ext cx="10718592" cy="100796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4.</a:t>
            </a:r>
            <a:r>
              <a:rPr lang="zh-CN" altLang="zh-CN" sz="2000" b="1" dirty="0">
                <a:solidFill>
                  <a:schemeClr val="accent3"/>
                </a:solidFill>
                <a:latin typeface="微软雅黑" panose="020B0503020204020204" pitchFamily="34" charset="-122"/>
                <a:ea typeface="微软雅黑" panose="020B0503020204020204" pitchFamily="34" charset="-122"/>
              </a:rPr>
              <a:t>添加约束</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给</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学生表的“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phone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”（电话号）字段添加唯一约束。</a:t>
            </a: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3394352" y="3876675"/>
            <a:ext cx="6105926" cy="1784350"/>
          </a:xfrm>
          <a:prstGeom prst="rect">
            <a:avLst/>
          </a:prstGeom>
          <a:noFill/>
          <a:ln>
            <a:noFill/>
          </a:ln>
        </p:spPr>
      </p:pic>
    </p:spTree>
    <p:extLst>
      <p:ext uri="{BB962C8B-B14F-4D97-AF65-F5344CB8AC3E}">
        <p14:creationId xmlns:p14="http://schemas.microsoft.com/office/powerpoint/2010/main" val="387260767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305953"/>
            <a:ext cx="1029688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创建数据，名称为“</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jxgl</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，字符集为“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utf8”</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，排序规则为“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utf8_general_ci”</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8" y="29743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29935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271589" y="3611652"/>
            <a:ext cx="10296883" cy="197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创建</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MySQL</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数据库</a:t>
            </a:r>
            <a:endPar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安装完成之后，将会在其</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data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目录下自动创建几个必需的数据库，可以使用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SHOW DATABASES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语句，或者</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Navicat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图形化工具，查看当前所有存在的数据库，系统自带数据库主要有：</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information_schema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performance_schema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test</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3128847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2373192"/>
            <a:ext cx="10718592" cy="959045"/>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5</a:t>
            </a:r>
            <a:r>
              <a:rPr lang="en-US" altLang="zh-CN" sz="2000" b="1" dirty="0" smtClean="0">
                <a:solidFill>
                  <a:schemeClr val="accent3"/>
                </a:solidFill>
                <a:latin typeface="微软雅黑" panose="020B0503020204020204" pitchFamily="34" charset="-122"/>
                <a:ea typeface="微软雅黑" panose="020B0503020204020204" pitchFamily="34" charset="-122"/>
              </a:rPr>
              <a:t>.</a:t>
            </a:r>
            <a:r>
              <a:rPr lang="zh-CN" altLang="zh-CN" sz="2000" b="1" dirty="0">
                <a:solidFill>
                  <a:schemeClr val="accent3"/>
                </a:solidFill>
                <a:latin typeface="微软雅黑" panose="020B0503020204020204" pitchFamily="34" charset="-122"/>
                <a:ea typeface="微软雅黑" panose="020B0503020204020204" pitchFamily="34" charset="-122"/>
              </a:rPr>
              <a:t>添加默认</a:t>
            </a:r>
            <a:r>
              <a:rPr lang="zh-CN" altLang="zh-CN" sz="2000" b="1" dirty="0" smtClean="0">
                <a:solidFill>
                  <a:schemeClr val="accent3"/>
                </a:solidFill>
                <a:latin typeface="微软雅黑" panose="020B0503020204020204" pitchFamily="34" charset="-122"/>
                <a:ea typeface="微软雅黑" panose="020B0503020204020204" pitchFamily="34" charset="-122"/>
              </a:rPr>
              <a:t>约束</a:t>
            </a:r>
            <a:endParaRPr lang="en-US" altLang="zh-CN" sz="2000" b="1" dirty="0" smtClean="0">
              <a:solidFill>
                <a:schemeClr val="accent3"/>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给</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学习表的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report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”（成绩）字段添加默认约束，默认值为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3138804" y="3466464"/>
            <a:ext cx="6068696" cy="3074036"/>
          </a:xfrm>
          <a:prstGeom prst="rect">
            <a:avLst/>
          </a:prstGeom>
          <a:noFill/>
          <a:ln>
            <a:noFill/>
          </a:ln>
        </p:spPr>
      </p:pic>
    </p:spTree>
    <p:extLst>
      <p:ext uri="{BB962C8B-B14F-4D97-AF65-F5344CB8AC3E}">
        <p14:creationId xmlns:p14="http://schemas.microsoft.com/office/powerpoint/2010/main" val="74965437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40" y="2296992"/>
            <a:ext cx="10718592" cy="100796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6.</a:t>
            </a:r>
            <a:r>
              <a:rPr lang="zh-CN" altLang="zh-CN" sz="2000" b="1" dirty="0">
                <a:solidFill>
                  <a:schemeClr val="accent3"/>
                </a:solidFill>
                <a:latin typeface="微软雅黑" panose="020B0503020204020204" pitchFamily="34" charset="-122"/>
                <a:ea typeface="微软雅黑" panose="020B0503020204020204" pitchFamily="34" charset="-122"/>
              </a:rPr>
              <a:t>删除约束</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删除</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学生表的“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phone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”（电话号）字段的唯一约束。</a:t>
            </a: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a:xfrm>
            <a:off x="2939414" y="3813492"/>
            <a:ext cx="6725285" cy="2396808"/>
          </a:xfrm>
          <a:prstGeom prst="rect">
            <a:avLst/>
          </a:prstGeom>
          <a:noFill/>
          <a:ln>
            <a:noFill/>
          </a:ln>
        </p:spPr>
      </p:pic>
    </p:spTree>
    <p:extLst>
      <p:ext uri="{BB962C8B-B14F-4D97-AF65-F5344CB8AC3E}">
        <p14:creationId xmlns:p14="http://schemas.microsoft.com/office/powerpoint/2010/main" val="345875552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2487492"/>
            <a:ext cx="10718592" cy="4131900"/>
          </a:xfrm>
          <a:prstGeom prst="rect">
            <a:avLst/>
          </a:prstGeom>
          <a:noFill/>
        </p:spPr>
        <p:txBody>
          <a:bodyPr wrap="square" rtlCol="0">
            <a:spAutoFit/>
          </a:bodyPr>
          <a:lstStyle/>
          <a:p>
            <a:pPr>
              <a:lnSpc>
                <a:spcPts val="24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数据表创建完成以后，如果表的结构需要修改，也可以使用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语句来完成。例如添加或者删除表的某个字段，添加或者删除表的约束。任务要求如下：</a:t>
            </a:r>
          </a:p>
          <a:p>
            <a:pPr>
              <a:lnSpc>
                <a:spcPts val="2400"/>
              </a:lnSpc>
              <a:spcBef>
                <a:spcPts val="200"/>
              </a:spcBef>
              <a:spcAft>
                <a:spcPts val="65"/>
              </a:spcAft>
            </a:pPr>
            <a:r>
              <a:rPr lang="zh-CN" altLang="zh-CN" b="1" dirty="0">
                <a:solidFill>
                  <a:schemeClr val="accent6"/>
                </a:solidFill>
                <a:latin typeface="微软雅黑" panose="020B0503020204020204" pitchFamily="34" charset="-122"/>
                <a:ea typeface="微软雅黑" panose="020B0503020204020204" pitchFamily="34" charset="-122"/>
              </a:rPr>
              <a:t>（</a:t>
            </a:r>
            <a:r>
              <a:rPr lang="en-US" altLang="zh-CN" b="1" dirty="0">
                <a:solidFill>
                  <a:schemeClr val="accent6"/>
                </a:solidFill>
                <a:latin typeface="微软雅黑" panose="020B0503020204020204" pitchFamily="34" charset="-122"/>
                <a:ea typeface="微软雅黑" panose="020B0503020204020204" pitchFamily="34" charset="-122"/>
              </a:rPr>
              <a:t>1</a:t>
            </a:r>
            <a:r>
              <a:rPr lang="zh-CN" altLang="zh-CN" b="1" dirty="0">
                <a:solidFill>
                  <a:schemeClr val="accent6"/>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在成绩表添加字段“备注”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字段名为“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sc_note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，类型为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varchar</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，可以为空。</a:t>
            </a:r>
          </a:p>
          <a:p>
            <a:pPr>
              <a:lnSpc>
                <a:spcPts val="2400"/>
              </a:lnSpc>
              <a:spcBef>
                <a:spcPts val="200"/>
              </a:spcBef>
              <a:spcAft>
                <a:spcPts val="65"/>
              </a:spcAft>
            </a:pPr>
            <a:r>
              <a:rPr lang="zh-CN" altLang="zh-CN" b="1" dirty="0">
                <a:solidFill>
                  <a:schemeClr val="accent6"/>
                </a:solidFill>
                <a:latin typeface="微软雅黑" panose="020B0503020204020204" pitchFamily="34" charset="-122"/>
                <a:ea typeface="微软雅黑" panose="020B0503020204020204" pitchFamily="34" charset="-122"/>
              </a:rPr>
              <a:t>（</a:t>
            </a:r>
            <a:r>
              <a:rPr lang="en-US" altLang="zh-CN" b="1" dirty="0">
                <a:solidFill>
                  <a:schemeClr val="accent6"/>
                </a:solidFill>
                <a:latin typeface="微软雅黑" panose="020B0503020204020204" pitchFamily="34" charset="-122"/>
                <a:ea typeface="微软雅黑" panose="020B0503020204020204" pitchFamily="34" charset="-122"/>
              </a:rPr>
              <a:t>2</a:t>
            </a:r>
            <a:r>
              <a:rPr lang="zh-CN" altLang="zh-CN" b="1" dirty="0">
                <a:solidFill>
                  <a:schemeClr val="accent6"/>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删除成绩表“备注”字段</a:t>
            </a:r>
          </a:p>
          <a:p>
            <a:pPr>
              <a:lnSpc>
                <a:spcPts val="2400"/>
              </a:lnSpc>
              <a:spcBef>
                <a:spcPts val="200"/>
              </a:spcBef>
              <a:spcAft>
                <a:spcPts val="65"/>
              </a:spcAft>
            </a:pPr>
            <a:r>
              <a:rPr lang="zh-CN" altLang="zh-CN" b="1" dirty="0">
                <a:solidFill>
                  <a:schemeClr val="accent6"/>
                </a:solidFill>
                <a:latin typeface="微软雅黑" panose="020B0503020204020204" pitchFamily="34" charset="-122"/>
                <a:ea typeface="微软雅黑" panose="020B0503020204020204" pitchFamily="34" charset="-122"/>
              </a:rPr>
              <a:t>（</a:t>
            </a:r>
            <a:r>
              <a:rPr lang="en-US" altLang="zh-CN" b="1" dirty="0">
                <a:solidFill>
                  <a:schemeClr val="accent6"/>
                </a:solidFill>
                <a:latin typeface="微软雅黑" panose="020B0503020204020204" pitchFamily="34" charset="-122"/>
                <a:ea typeface="微软雅黑" panose="020B0503020204020204" pitchFamily="34" charset="-122"/>
              </a:rPr>
              <a:t>3</a:t>
            </a:r>
            <a:r>
              <a:rPr lang="zh-CN" altLang="zh-CN" b="1" dirty="0">
                <a:solidFill>
                  <a:schemeClr val="accent6"/>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删除学生表（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score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）的主键约束。</a:t>
            </a:r>
          </a:p>
          <a:p>
            <a:pPr>
              <a:lnSpc>
                <a:spcPts val="2400"/>
              </a:lnSpc>
              <a:spcBef>
                <a:spcPts val="200"/>
              </a:spcBef>
              <a:spcAft>
                <a:spcPts val="65"/>
              </a:spcAft>
            </a:pPr>
            <a:r>
              <a:rPr lang="zh-CN" altLang="zh-CN" b="1" dirty="0">
                <a:solidFill>
                  <a:schemeClr val="accent6"/>
                </a:solidFill>
                <a:latin typeface="微软雅黑" panose="020B0503020204020204" pitchFamily="34" charset="-122"/>
                <a:ea typeface="微软雅黑" panose="020B0503020204020204" pitchFamily="34" charset="-122"/>
              </a:rPr>
              <a:t>（</a:t>
            </a:r>
            <a:r>
              <a:rPr lang="en-US" altLang="zh-CN" b="1" dirty="0">
                <a:solidFill>
                  <a:schemeClr val="accent6"/>
                </a:solidFill>
                <a:latin typeface="微软雅黑" panose="020B0503020204020204" pitchFamily="34" charset="-122"/>
                <a:ea typeface="微软雅黑" panose="020B0503020204020204" pitchFamily="34" charset="-122"/>
              </a:rPr>
              <a:t>4</a:t>
            </a:r>
            <a:r>
              <a:rPr lang="zh-CN" altLang="zh-CN" b="1" dirty="0">
                <a:solidFill>
                  <a:schemeClr val="accent6"/>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给学习表（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score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）的学生编号字段（</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s_no</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）和课程编号字段（</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c_no</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）添加联合主键约束。</a:t>
            </a:r>
          </a:p>
          <a:p>
            <a:pPr>
              <a:lnSpc>
                <a:spcPts val="2400"/>
              </a:lnSpc>
              <a:spcBef>
                <a:spcPts val="200"/>
              </a:spcBef>
              <a:spcAft>
                <a:spcPts val="65"/>
              </a:spcAft>
            </a:pPr>
            <a:r>
              <a:rPr lang="zh-CN" altLang="zh-CN" b="1" dirty="0">
                <a:solidFill>
                  <a:schemeClr val="accent6"/>
                </a:solidFill>
                <a:latin typeface="微软雅黑" panose="020B0503020204020204" pitchFamily="34" charset="-122"/>
                <a:ea typeface="微软雅黑" panose="020B0503020204020204" pitchFamily="34" charset="-122"/>
              </a:rPr>
              <a:t>（</a:t>
            </a:r>
            <a:r>
              <a:rPr lang="en-US" altLang="zh-CN" b="1" dirty="0">
                <a:solidFill>
                  <a:schemeClr val="accent6"/>
                </a:solidFill>
                <a:latin typeface="微软雅黑" panose="020B0503020204020204" pitchFamily="34" charset="-122"/>
                <a:ea typeface="微软雅黑" panose="020B0503020204020204" pitchFamily="34" charset="-122"/>
              </a:rPr>
              <a:t>5</a:t>
            </a:r>
            <a:r>
              <a:rPr lang="zh-CN" altLang="zh-CN" b="1" dirty="0">
                <a:solidFill>
                  <a:schemeClr val="accent6"/>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给班级表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class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的备注字段</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cl_note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添加非空约束。</a:t>
            </a:r>
          </a:p>
          <a:p>
            <a:pPr>
              <a:lnSpc>
                <a:spcPts val="2400"/>
              </a:lnSpc>
              <a:spcBef>
                <a:spcPts val="200"/>
              </a:spcBef>
              <a:spcAft>
                <a:spcPts val="65"/>
              </a:spcAft>
            </a:pPr>
            <a:r>
              <a:rPr lang="zh-CN" altLang="zh-CN" b="1" dirty="0">
                <a:solidFill>
                  <a:schemeClr val="accent6"/>
                </a:solidFill>
                <a:latin typeface="微软雅黑" panose="020B0503020204020204" pitchFamily="34" charset="-122"/>
                <a:ea typeface="微软雅黑" panose="020B0503020204020204" pitchFamily="34" charset="-122"/>
              </a:rPr>
              <a:t>（</a:t>
            </a:r>
            <a:r>
              <a:rPr lang="en-US" altLang="zh-CN" b="1" dirty="0">
                <a:solidFill>
                  <a:schemeClr val="accent6"/>
                </a:solidFill>
                <a:latin typeface="微软雅黑" panose="020B0503020204020204" pitchFamily="34" charset="-122"/>
                <a:ea typeface="微软雅黑" panose="020B0503020204020204" pitchFamily="34" charset="-122"/>
              </a:rPr>
              <a:t>6</a:t>
            </a:r>
            <a:r>
              <a:rPr lang="zh-CN" altLang="zh-CN" b="1" dirty="0">
                <a:solidFill>
                  <a:schemeClr val="accent6"/>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删除班级表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class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的备注字段</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cl_note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的非空约束。</a:t>
            </a:r>
          </a:p>
          <a:p>
            <a:pPr>
              <a:lnSpc>
                <a:spcPts val="2400"/>
              </a:lnSpc>
              <a:spcBef>
                <a:spcPts val="200"/>
              </a:spcBef>
              <a:spcAft>
                <a:spcPts val="65"/>
              </a:spcAft>
            </a:pPr>
            <a:r>
              <a:rPr lang="zh-CN" altLang="zh-CN" b="1" dirty="0">
                <a:solidFill>
                  <a:schemeClr val="accent6"/>
                </a:solidFill>
                <a:latin typeface="微软雅黑" panose="020B0503020204020204" pitchFamily="34" charset="-122"/>
                <a:ea typeface="微软雅黑" panose="020B0503020204020204" pitchFamily="34" charset="-122"/>
              </a:rPr>
              <a:t>（</a:t>
            </a:r>
            <a:r>
              <a:rPr lang="en-US" altLang="zh-CN" b="1" dirty="0">
                <a:solidFill>
                  <a:schemeClr val="accent6"/>
                </a:solidFill>
                <a:latin typeface="微软雅黑" panose="020B0503020204020204" pitchFamily="34" charset="-122"/>
                <a:ea typeface="微软雅黑" panose="020B0503020204020204" pitchFamily="34" charset="-122"/>
              </a:rPr>
              <a:t>7</a:t>
            </a:r>
            <a:r>
              <a:rPr lang="zh-CN" altLang="zh-CN" b="1" dirty="0">
                <a:solidFill>
                  <a:schemeClr val="accent6"/>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删除学生表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students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的唯一约束</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unique_uid</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ts val="2400"/>
              </a:lnSpc>
              <a:spcBef>
                <a:spcPts val="200"/>
              </a:spcBef>
              <a:spcAft>
                <a:spcPts val="65"/>
              </a:spcAft>
            </a:pPr>
            <a:r>
              <a:rPr lang="zh-CN" altLang="zh-CN" b="1" dirty="0">
                <a:solidFill>
                  <a:schemeClr val="accent6"/>
                </a:solidFill>
                <a:latin typeface="微软雅黑" panose="020B0503020204020204" pitchFamily="34" charset="-122"/>
                <a:ea typeface="微软雅黑" panose="020B0503020204020204" pitchFamily="34" charset="-122"/>
              </a:rPr>
              <a:t>（</a:t>
            </a:r>
            <a:r>
              <a:rPr lang="en-US" altLang="zh-CN" b="1" dirty="0">
                <a:solidFill>
                  <a:schemeClr val="accent6"/>
                </a:solidFill>
                <a:latin typeface="微软雅黑" panose="020B0503020204020204" pitchFamily="34" charset="-122"/>
                <a:ea typeface="微软雅黑" panose="020B0503020204020204" pitchFamily="34" charset="-122"/>
              </a:rPr>
              <a:t>8</a:t>
            </a:r>
            <a:r>
              <a:rPr lang="zh-CN" altLang="zh-CN" b="1" dirty="0">
                <a:solidFill>
                  <a:schemeClr val="accent6"/>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给学生表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students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phone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”（电话号）字段添加唯一约束。</a:t>
            </a:r>
          </a:p>
          <a:p>
            <a:pPr>
              <a:lnSpc>
                <a:spcPts val="2400"/>
              </a:lnSpc>
              <a:spcBef>
                <a:spcPts val="200"/>
              </a:spcBef>
              <a:spcAft>
                <a:spcPts val="65"/>
              </a:spcAft>
            </a:pPr>
            <a:r>
              <a:rPr lang="zh-CN" altLang="zh-CN" b="1" dirty="0">
                <a:solidFill>
                  <a:schemeClr val="accent6"/>
                </a:solidFill>
                <a:latin typeface="微软雅黑" panose="020B0503020204020204" pitchFamily="34" charset="-122"/>
                <a:ea typeface="微软雅黑" panose="020B0503020204020204" pitchFamily="34" charset="-122"/>
              </a:rPr>
              <a:t>（</a:t>
            </a:r>
            <a:r>
              <a:rPr lang="en-US" altLang="zh-CN" b="1" dirty="0">
                <a:solidFill>
                  <a:schemeClr val="accent6"/>
                </a:solidFill>
                <a:latin typeface="微软雅黑" panose="020B0503020204020204" pitchFamily="34" charset="-122"/>
                <a:ea typeface="微软雅黑" panose="020B0503020204020204" pitchFamily="34" charset="-122"/>
              </a:rPr>
              <a:t>9</a:t>
            </a:r>
            <a:r>
              <a:rPr lang="zh-CN" altLang="zh-CN" b="1" dirty="0">
                <a:solidFill>
                  <a:schemeClr val="accent6"/>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给学习表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score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添加外键约束，字段学号</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s_no</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关联学生表的学号字段，字段课程号</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c_no</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关联课程表的课程编号字段。</a:t>
            </a:r>
          </a:p>
        </p:txBody>
      </p:sp>
    </p:spTree>
    <p:extLst>
      <p:ext uri="{BB962C8B-B14F-4D97-AF65-F5344CB8AC3E}">
        <p14:creationId xmlns:p14="http://schemas.microsoft.com/office/powerpoint/2010/main" val="189510883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2487492"/>
            <a:ext cx="10718592" cy="323934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zh-CN" sz="2000" b="1" dirty="0">
                <a:solidFill>
                  <a:schemeClr val="accent3"/>
                </a:solidFill>
                <a:latin typeface="微软雅黑" panose="020B0503020204020204" pitchFamily="34" charset="-122"/>
                <a:ea typeface="微软雅黑" panose="020B0503020204020204" pitchFamily="34" charset="-122"/>
              </a:rPr>
              <a:t>删除数据表</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中，使用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DROP TABLE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可以一次删除一个或多个没有被其他表关联的数据表。语法格式如下：</a:t>
            </a:r>
          </a:p>
          <a:p>
            <a:pPr algn="ctr">
              <a:lnSpc>
                <a:spcPct val="150000"/>
              </a:lnSpc>
              <a:spcBef>
                <a:spcPts val="200"/>
              </a:spcBef>
              <a:spcAft>
                <a:spcPts val="65"/>
              </a:spcAft>
            </a:pPr>
            <a:r>
              <a:rPr lang="en-US" altLang="zh-CN" dirty="0">
                <a:solidFill>
                  <a:schemeClr val="accent2"/>
                </a:solidFill>
                <a:latin typeface="微软雅黑" panose="020B0503020204020204" pitchFamily="34" charset="-122"/>
                <a:ea typeface="微软雅黑" panose="020B0503020204020204" pitchFamily="34" charset="-122"/>
              </a:rPr>
              <a:t>DROP TABLE [IF EXISTS] </a:t>
            </a:r>
            <a:r>
              <a:rPr lang="zh-CN" altLang="zh-CN" dirty="0">
                <a:solidFill>
                  <a:schemeClr val="accent2"/>
                </a:solidFill>
                <a:latin typeface="微软雅黑" panose="020B0503020204020204" pitchFamily="34" charset="-122"/>
                <a:ea typeface="微软雅黑" panose="020B0503020204020204" pitchFamily="34" charset="-122"/>
              </a:rPr>
              <a:t>表</a:t>
            </a:r>
            <a:r>
              <a:rPr lang="en-US" altLang="zh-CN" dirty="0">
                <a:solidFill>
                  <a:schemeClr val="accent2"/>
                </a:solidFill>
                <a:latin typeface="微软雅黑" panose="020B0503020204020204" pitchFamily="34" charset="-122"/>
                <a:ea typeface="微软雅黑" panose="020B0503020204020204" pitchFamily="34" charset="-122"/>
              </a:rPr>
              <a:t>1</a:t>
            </a:r>
            <a:r>
              <a:rPr lang="zh-CN" altLang="zh-CN" dirty="0">
                <a:solidFill>
                  <a:schemeClr val="accent2"/>
                </a:solidFill>
                <a:latin typeface="微软雅黑" panose="020B0503020204020204" pitchFamily="34" charset="-122"/>
                <a:ea typeface="微软雅黑" panose="020B0503020204020204" pitchFamily="34" charset="-122"/>
              </a:rPr>
              <a:t>，表</a:t>
            </a:r>
            <a:r>
              <a:rPr lang="en-US" altLang="zh-CN" dirty="0">
                <a:solidFill>
                  <a:schemeClr val="accent2"/>
                </a:solidFill>
                <a:latin typeface="微软雅黑" panose="020B0503020204020204" pitchFamily="34" charset="-122"/>
                <a:ea typeface="微软雅黑" panose="020B0503020204020204" pitchFamily="34" charset="-122"/>
              </a:rPr>
              <a:t>2</a:t>
            </a:r>
            <a:r>
              <a:rPr lang="zh-CN" altLang="zh-CN" dirty="0">
                <a:solidFill>
                  <a:schemeClr val="accent2"/>
                </a:solidFill>
                <a:latin typeface="微软雅黑" panose="020B0503020204020204" pitchFamily="34" charset="-122"/>
                <a:ea typeface="微软雅黑" panose="020B0503020204020204" pitchFamily="34" charset="-122"/>
              </a:rPr>
              <a:t>，</a:t>
            </a:r>
            <a:r>
              <a:rPr lang="en-US" altLang="zh-CN" dirty="0">
                <a:solidFill>
                  <a:schemeClr val="accent2"/>
                </a:solidFill>
                <a:latin typeface="微软雅黑" panose="020B0503020204020204" pitchFamily="34" charset="-122"/>
                <a:ea typeface="微软雅黑" panose="020B0503020204020204" pitchFamily="34" charset="-122"/>
              </a:rPr>
              <a:t>...</a:t>
            </a:r>
            <a:r>
              <a:rPr lang="zh-CN" altLang="zh-CN" dirty="0">
                <a:solidFill>
                  <a:schemeClr val="accent2"/>
                </a:solidFill>
                <a:latin typeface="微软雅黑" panose="020B0503020204020204" pitchFamily="34" charset="-122"/>
                <a:ea typeface="微软雅黑" panose="020B0503020204020204" pitchFamily="34" charset="-122"/>
              </a:rPr>
              <a:t>表</a:t>
            </a:r>
            <a:r>
              <a:rPr lang="en-US" altLang="zh-CN" dirty="0">
                <a:solidFill>
                  <a:schemeClr val="accent2"/>
                </a:solidFill>
                <a:latin typeface="微软雅黑" panose="020B0503020204020204" pitchFamily="34" charset="-122"/>
                <a:ea typeface="微软雅黑" panose="020B0503020204020204" pitchFamily="34" charset="-122"/>
              </a:rPr>
              <a:t>n</a:t>
            </a:r>
            <a:r>
              <a:rPr lang="zh-CN" altLang="zh-CN" dirty="0">
                <a:solidFill>
                  <a:schemeClr val="accent2"/>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zh-CN" altLang="zh-CN" dirty="0">
                <a:solidFill>
                  <a:schemeClr val="accent6"/>
                </a:solidFill>
                <a:latin typeface="微软雅黑" panose="020B0503020204020204" pitchFamily="34" charset="-122"/>
                <a:ea typeface="微软雅黑" panose="020B0503020204020204" pitchFamily="34" charset="-122"/>
              </a:rPr>
              <a:t>其中</a:t>
            </a:r>
            <a:r>
              <a:rPr lang="zh-CN" altLang="zh-CN" dirty="0" smtClean="0">
                <a:solidFill>
                  <a:schemeClr val="accent6"/>
                </a:solidFill>
                <a:latin typeface="微软雅黑" panose="020B0503020204020204" pitchFamily="34" charset="-122"/>
                <a:ea typeface="微软雅黑" panose="020B0503020204020204" pitchFamily="34" charset="-122"/>
              </a:rPr>
              <a:t>：</a:t>
            </a:r>
            <a:endParaRPr lang="en-US" altLang="zh-CN" dirty="0" smtClean="0">
              <a:solidFill>
                <a:schemeClr val="accent6"/>
              </a:solidFill>
              <a:latin typeface="微软雅黑" panose="020B0503020204020204" pitchFamily="34" charset="-122"/>
              <a:ea typeface="微软雅黑" panose="020B0503020204020204" pitchFamily="34" charset="-122"/>
            </a:endParaRPr>
          </a:p>
          <a:p>
            <a:pPr marL="742950" lvl="1" indent="-285750">
              <a:lnSpc>
                <a:spcPct val="150000"/>
              </a:lnSpc>
              <a:spcBef>
                <a:spcPts val="200"/>
              </a:spcBef>
              <a:spcAft>
                <a:spcPts val="65"/>
              </a:spcAft>
              <a:buFont typeface="Wingdings" pitchFamily="2" charset="2"/>
              <a:buChar char="Ø"/>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”指要删除的表的名称，后面可以同时删除多个</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表</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742950" lvl="1" indent="-285750">
              <a:lnSpc>
                <a:spcPct val="150000"/>
              </a:lnSpc>
              <a:spcBef>
                <a:spcPts val="200"/>
              </a:spcBef>
              <a:spcAft>
                <a:spcPts val="65"/>
              </a:spcAft>
              <a:buFont typeface="Wingdings" pitchFamily="2" charset="2"/>
              <a:buChar char="Ø"/>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参数</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IF EXISTS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”用于在删除前判断删除的表是否</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存在</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002574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2487492"/>
            <a:ext cx="10718592" cy="3654847"/>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修改数据表</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修改</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表指的是修改数据库中已经存在的数据表的结构。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ALTERTABLE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语句修改表。常用的修改表的操作有：修改表名、修改字段数据类型或字段名、增加和删除字段等。下面将对修改表有关的操作进行介绍。</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）修改表名</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是通过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TABLE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语句来实现表名的修改的，具体的语法规则如下：</a:t>
            </a:r>
          </a:p>
          <a:p>
            <a:pPr algn="ctr">
              <a:lnSpc>
                <a:spcPct val="150000"/>
              </a:lnSpc>
              <a:spcBef>
                <a:spcPts val="200"/>
              </a:spcBef>
              <a:spcAft>
                <a:spcPts val="65"/>
              </a:spcAft>
            </a:pPr>
            <a:r>
              <a:rPr lang="en-US" altLang="zh-CN" dirty="0">
                <a:solidFill>
                  <a:schemeClr val="accent2"/>
                </a:solidFill>
                <a:latin typeface="微软雅黑" panose="020B0503020204020204" pitchFamily="34" charset="-122"/>
                <a:ea typeface="微软雅黑" panose="020B0503020204020204" pitchFamily="34" charset="-122"/>
              </a:rPr>
              <a:t>ALTER TABLE &lt;</a:t>
            </a:r>
            <a:r>
              <a:rPr lang="zh-CN" altLang="zh-CN" dirty="0">
                <a:solidFill>
                  <a:schemeClr val="accent2"/>
                </a:solidFill>
                <a:latin typeface="微软雅黑" panose="020B0503020204020204" pitchFamily="34" charset="-122"/>
                <a:ea typeface="微软雅黑" panose="020B0503020204020204" pitchFamily="34" charset="-122"/>
              </a:rPr>
              <a:t>旧表名</a:t>
            </a:r>
            <a:r>
              <a:rPr lang="en-US" altLang="zh-CN" dirty="0">
                <a:solidFill>
                  <a:schemeClr val="accent2"/>
                </a:solidFill>
                <a:latin typeface="微软雅黑" panose="020B0503020204020204" pitchFamily="34" charset="-122"/>
                <a:ea typeface="微软雅黑" panose="020B0503020204020204" pitchFamily="34" charset="-122"/>
              </a:rPr>
              <a:t>&gt; RENAME [TO] &lt;</a:t>
            </a:r>
            <a:r>
              <a:rPr lang="zh-CN" altLang="zh-CN" dirty="0">
                <a:solidFill>
                  <a:schemeClr val="accent2"/>
                </a:solidFill>
                <a:latin typeface="微软雅黑" panose="020B0503020204020204" pitchFamily="34" charset="-122"/>
                <a:ea typeface="微软雅黑" panose="020B0503020204020204" pitchFamily="34" charset="-122"/>
              </a:rPr>
              <a:t>新表名</a:t>
            </a:r>
            <a:r>
              <a:rPr lang="en-US" altLang="zh-CN" dirty="0">
                <a:solidFill>
                  <a:schemeClr val="accent2"/>
                </a:solidFill>
                <a:latin typeface="微软雅黑" panose="020B0503020204020204" pitchFamily="34" charset="-122"/>
                <a:ea typeface="微软雅黑" panose="020B0503020204020204" pitchFamily="34" charset="-122"/>
              </a:rPr>
              <a:t>&gt;;</a:t>
            </a:r>
            <a:endParaRPr lang="zh-CN" altLang="zh-CN" dirty="0">
              <a:solidFill>
                <a:schemeClr val="accent2"/>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其中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TO</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为可选参数，使用与否均不影响结果。</a:t>
            </a:r>
          </a:p>
        </p:txBody>
      </p:sp>
    </p:spTree>
    <p:extLst>
      <p:ext uri="{BB962C8B-B14F-4D97-AF65-F5344CB8AC3E}">
        <p14:creationId xmlns:p14="http://schemas.microsoft.com/office/powerpoint/2010/main" val="15641074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2487492"/>
            <a:ext cx="10718592" cy="3647152"/>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）修改字段的数据类型</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修改</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字段的数据类型，就是把字段的数据类型转换成另一种数据类型。在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中修改字段数据类型的语法规则如下：</a:t>
            </a:r>
          </a:p>
          <a:p>
            <a:pPr algn="ctr">
              <a:lnSpc>
                <a:spcPct val="150000"/>
              </a:lnSpc>
              <a:spcBef>
                <a:spcPts val="200"/>
              </a:spcBef>
              <a:spcAft>
                <a:spcPts val="65"/>
              </a:spcAft>
            </a:pPr>
            <a:r>
              <a:rPr lang="en-US" altLang="zh-CN" dirty="0">
                <a:solidFill>
                  <a:schemeClr val="accent2"/>
                </a:solidFill>
                <a:latin typeface="微软雅黑" panose="020B0503020204020204" pitchFamily="34" charset="-122"/>
                <a:ea typeface="微软雅黑" panose="020B0503020204020204" pitchFamily="34" charset="-122"/>
              </a:rPr>
              <a:t>ALTER TABLE &lt;</a:t>
            </a:r>
            <a:r>
              <a:rPr lang="zh-CN" altLang="zh-CN" dirty="0">
                <a:solidFill>
                  <a:schemeClr val="accent2"/>
                </a:solidFill>
                <a:latin typeface="微软雅黑" panose="020B0503020204020204" pitchFamily="34" charset="-122"/>
                <a:ea typeface="微软雅黑" panose="020B0503020204020204" pitchFamily="34" charset="-122"/>
              </a:rPr>
              <a:t>表名</a:t>
            </a:r>
            <a:r>
              <a:rPr lang="en-US" altLang="zh-CN" dirty="0">
                <a:solidFill>
                  <a:schemeClr val="accent2"/>
                </a:solidFill>
                <a:latin typeface="微软雅黑" panose="020B0503020204020204" pitchFamily="34" charset="-122"/>
                <a:ea typeface="微软雅黑" panose="020B0503020204020204" pitchFamily="34" charset="-122"/>
              </a:rPr>
              <a:t>&gt; MODIFY &lt;</a:t>
            </a:r>
            <a:r>
              <a:rPr lang="zh-CN" altLang="zh-CN" dirty="0">
                <a:solidFill>
                  <a:schemeClr val="accent2"/>
                </a:solidFill>
                <a:latin typeface="微软雅黑" panose="020B0503020204020204" pitchFamily="34" charset="-122"/>
                <a:ea typeface="微软雅黑" panose="020B0503020204020204" pitchFamily="34" charset="-122"/>
              </a:rPr>
              <a:t>字段名</a:t>
            </a:r>
            <a:r>
              <a:rPr lang="en-US" altLang="zh-CN" dirty="0">
                <a:solidFill>
                  <a:schemeClr val="accent2"/>
                </a:solidFill>
                <a:latin typeface="微软雅黑" panose="020B0503020204020204" pitchFamily="34" charset="-122"/>
                <a:ea typeface="微软雅黑" panose="020B0503020204020204" pitchFamily="34" charset="-122"/>
              </a:rPr>
              <a:t>&gt; &lt;</a:t>
            </a:r>
            <a:r>
              <a:rPr lang="zh-CN" altLang="zh-CN" dirty="0">
                <a:solidFill>
                  <a:schemeClr val="accent2"/>
                </a:solidFill>
                <a:latin typeface="微软雅黑" panose="020B0503020204020204" pitchFamily="34" charset="-122"/>
                <a:ea typeface="微软雅黑" panose="020B0503020204020204" pitchFamily="34" charset="-122"/>
              </a:rPr>
              <a:t>数据类型</a:t>
            </a:r>
            <a:r>
              <a:rPr lang="en-US" altLang="zh-CN" dirty="0">
                <a:solidFill>
                  <a:schemeClr val="accent2"/>
                </a:solidFill>
                <a:latin typeface="微软雅黑" panose="020B0503020204020204" pitchFamily="34" charset="-122"/>
                <a:ea typeface="微软雅黑" panose="020B0503020204020204" pitchFamily="34" charset="-122"/>
              </a:rPr>
              <a:t>&gt;;</a:t>
            </a:r>
            <a:endParaRPr lang="zh-CN" altLang="zh-CN" dirty="0">
              <a:solidFill>
                <a:schemeClr val="accent2"/>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其中：</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1657350" lvl="3" indent="-285750">
              <a:lnSpc>
                <a:spcPct val="150000"/>
              </a:lnSpc>
              <a:spcBef>
                <a:spcPts val="200"/>
              </a:spcBef>
              <a:spcAft>
                <a:spcPts val="65"/>
              </a:spcAft>
              <a:buFont typeface="Wingdings" pitchFamily="2" charset="2"/>
              <a:buChar char="Ø"/>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“表名”</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指要修改数据类型的字段所在表的</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名称</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1657350" lvl="3" indent="-285750">
              <a:lnSpc>
                <a:spcPct val="150000"/>
              </a:lnSpc>
              <a:spcBef>
                <a:spcPts val="200"/>
              </a:spcBef>
              <a:spcAft>
                <a:spcPts val="65"/>
              </a:spcAft>
              <a:buFont typeface="Wingdings" pitchFamily="2" charset="2"/>
              <a:buChar char="Ø"/>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“字段名”</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指需要修改的</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字段</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1657350" lvl="3" indent="-285750">
              <a:lnSpc>
                <a:spcPct val="150000"/>
              </a:lnSpc>
              <a:spcBef>
                <a:spcPts val="200"/>
              </a:spcBef>
              <a:spcAft>
                <a:spcPts val="65"/>
              </a:spcAft>
              <a:buFont typeface="Wingdings" pitchFamily="2" charset="2"/>
              <a:buChar char="Ø"/>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“数据类型”</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指修改后字段的新数据类型。</a:t>
            </a:r>
          </a:p>
        </p:txBody>
      </p:sp>
    </p:spTree>
    <p:extLst>
      <p:ext uri="{BB962C8B-B14F-4D97-AF65-F5344CB8AC3E}">
        <p14:creationId xmlns:p14="http://schemas.microsoft.com/office/powerpoint/2010/main" val="42698557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2627192"/>
            <a:ext cx="10718592" cy="3231654"/>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）修改字段名</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中修改表字段名的语法规则如下：</a:t>
            </a:r>
          </a:p>
          <a:p>
            <a:pPr algn="ctr">
              <a:lnSpc>
                <a:spcPct val="150000"/>
              </a:lnSpc>
              <a:spcBef>
                <a:spcPts val="200"/>
              </a:spcBef>
              <a:spcAft>
                <a:spcPts val="65"/>
              </a:spcAft>
            </a:pPr>
            <a:r>
              <a:rPr lang="en-US" altLang="zh-CN" dirty="0">
                <a:solidFill>
                  <a:schemeClr val="accent2"/>
                </a:solidFill>
                <a:latin typeface="微软雅黑" panose="020B0503020204020204" pitchFamily="34" charset="-122"/>
                <a:ea typeface="微软雅黑" panose="020B0503020204020204" pitchFamily="34" charset="-122"/>
              </a:rPr>
              <a:t>ALTER TABLE &lt;</a:t>
            </a:r>
            <a:r>
              <a:rPr lang="zh-CN" altLang="zh-CN" dirty="0">
                <a:solidFill>
                  <a:schemeClr val="accent2"/>
                </a:solidFill>
                <a:latin typeface="微软雅黑" panose="020B0503020204020204" pitchFamily="34" charset="-122"/>
                <a:ea typeface="微软雅黑" panose="020B0503020204020204" pitchFamily="34" charset="-122"/>
              </a:rPr>
              <a:t>表名</a:t>
            </a:r>
            <a:r>
              <a:rPr lang="en-US" altLang="zh-CN" dirty="0">
                <a:solidFill>
                  <a:schemeClr val="accent2"/>
                </a:solidFill>
                <a:latin typeface="微软雅黑" panose="020B0503020204020204" pitchFamily="34" charset="-122"/>
                <a:ea typeface="微软雅黑" panose="020B0503020204020204" pitchFamily="34" charset="-122"/>
              </a:rPr>
              <a:t>&gt; CHANGE &lt;</a:t>
            </a:r>
            <a:r>
              <a:rPr lang="zh-CN" altLang="zh-CN" dirty="0">
                <a:solidFill>
                  <a:schemeClr val="accent2"/>
                </a:solidFill>
                <a:latin typeface="微软雅黑" panose="020B0503020204020204" pitchFamily="34" charset="-122"/>
                <a:ea typeface="微软雅黑" panose="020B0503020204020204" pitchFamily="34" charset="-122"/>
              </a:rPr>
              <a:t>旧字段名</a:t>
            </a:r>
            <a:r>
              <a:rPr lang="en-US" altLang="zh-CN" dirty="0">
                <a:solidFill>
                  <a:schemeClr val="accent2"/>
                </a:solidFill>
                <a:latin typeface="微软雅黑" panose="020B0503020204020204" pitchFamily="34" charset="-122"/>
                <a:ea typeface="微软雅黑" panose="020B0503020204020204" pitchFamily="34" charset="-122"/>
              </a:rPr>
              <a:t>&gt; &lt;</a:t>
            </a:r>
            <a:r>
              <a:rPr lang="zh-CN" altLang="zh-CN" dirty="0">
                <a:solidFill>
                  <a:schemeClr val="accent2"/>
                </a:solidFill>
                <a:latin typeface="微软雅黑" panose="020B0503020204020204" pitchFamily="34" charset="-122"/>
                <a:ea typeface="微软雅黑" panose="020B0503020204020204" pitchFamily="34" charset="-122"/>
              </a:rPr>
              <a:t>新字段名</a:t>
            </a:r>
            <a:r>
              <a:rPr lang="en-US" altLang="zh-CN" dirty="0">
                <a:solidFill>
                  <a:schemeClr val="accent2"/>
                </a:solidFill>
                <a:latin typeface="微软雅黑" panose="020B0503020204020204" pitchFamily="34" charset="-122"/>
                <a:ea typeface="微软雅黑" panose="020B0503020204020204" pitchFamily="34" charset="-122"/>
              </a:rPr>
              <a:t>&gt; &lt;</a:t>
            </a:r>
            <a:r>
              <a:rPr lang="zh-CN" altLang="zh-CN" dirty="0">
                <a:solidFill>
                  <a:schemeClr val="accent2"/>
                </a:solidFill>
                <a:latin typeface="微软雅黑" panose="020B0503020204020204" pitchFamily="34" charset="-122"/>
                <a:ea typeface="微软雅黑" panose="020B0503020204020204" pitchFamily="34" charset="-122"/>
              </a:rPr>
              <a:t>新数据类型</a:t>
            </a:r>
            <a:r>
              <a:rPr lang="en-US" altLang="zh-CN" dirty="0">
                <a:solidFill>
                  <a:schemeClr val="accent2"/>
                </a:solidFill>
                <a:latin typeface="微软雅黑" panose="020B0503020204020204" pitchFamily="34" charset="-122"/>
                <a:ea typeface="微软雅黑" panose="020B0503020204020204" pitchFamily="34" charset="-122"/>
              </a:rPr>
              <a:t>&gt;</a:t>
            </a:r>
            <a:r>
              <a:rPr lang="zh-CN" altLang="zh-CN" dirty="0">
                <a:solidFill>
                  <a:schemeClr val="accent2"/>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其中</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742950" lvl="1" indent="-285750">
              <a:lnSpc>
                <a:spcPct val="150000"/>
              </a:lnSpc>
              <a:spcBef>
                <a:spcPts val="200"/>
              </a:spcBef>
              <a:spcAft>
                <a:spcPts val="65"/>
              </a:spcAft>
              <a:buFont typeface="Wingdings" pitchFamily="2" charset="2"/>
              <a:buChar char="Ø"/>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“旧字段名”</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指修改前的</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字段名</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742950" lvl="1" indent="-285750">
              <a:lnSpc>
                <a:spcPct val="150000"/>
              </a:lnSpc>
              <a:spcBef>
                <a:spcPts val="200"/>
              </a:spcBef>
              <a:spcAft>
                <a:spcPts val="65"/>
              </a:spcAft>
              <a:buFont typeface="Wingdings" pitchFamily="2" charset="2"/>
              <a:buChar char="Ø"/>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“新字段名”</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指修改后的</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字段名</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742950" lvl="1" indent="-285750">
              <a:lnSpc>
                <a:spcPct val="150000"/>
              </a:lnSpc>
              <a:spcBef>
                <a:spcPts val="200"/>
              </a:spcBef>
              <a:spcAft>
                <a:spcPts val="65"/>
              </a:spcAft>
              <a:buFont typeface="Wingdings" pitchFamily="2" charset="2"/>
              <a:buChar char="Ø"/>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“新数据类型”</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指修改后的</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数据类型</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937341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2487492"/>
            <a:ext cx="10718592" cy="4101123"/>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）添加字段</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随着</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业务需求的变化，可能需要在已经存在的表中添加新的字段。一个完整字段包括字段名、数据类型、完整性约束。添加字段的语法格式如下：</a:t>
            </a:r>
          </a:p>
          <a:p>
            <a:pPr algn="ctr">
              <a:lnSpc>
                <a:spcPct val="150000"/>
              </a:lnSpc>
              <a:spcBef>
                <a:spcPts val="200"/>
              </a:spcBef>
              <a:spcAft>
                <a:spcPts val="65"/>
              </a:spcAft>
            </a:pPr>
            <a:r>
              <a:rPr lang="en-US" altLang="zh-CN" dirty="0">
                <a:solidFill>
                  <a:schemeClr val="accent2"/>
                </a:solidFill>
                <a:latin typeface="微软雅黑" panose="020B0503020204020204" pitchFamily="34" charset="-122"/>
                <a:ea typeface="微软雅黑" panose="020B0503020204020204" pitchFamily="34" charset="-122"/>
              </a:rPr>
              <a:t>ALTER TABLE &lt;</a:t>
            </a:r>
            <a:r>
              <a:rPr lang="zh-CN" altLang="zh-CN" dirty="0">
                <a:solidFill>
                  <a:schemeClr val="accent2"/>
                </a:solidFill>
                <a:latin typeface="微软雅黑" panose="020B0503020204020204" pitchFamily="34" charset="-122"/>
                <a:ea typeface="微软雅黑" panose="020B0503020204020204" pitchFamily="34" charset="-122"/>
              </a:rPr>
              <a:t>表名</a:t>
            </a:r>
            <a:r>
              <a:rPr lang="en-US" altLang="zh-CN" dirty="0">
                <a:solidFill>
                  <a:schemeClr val="accent2"/>
                </a:solidFill>
                <a:latin typeface="微软雅黑" panose="020B0503020204020204" pitchFamily="34" charset="-122"/>
                <a:ea typeface="微软雅黑" panose="020B0503020204020204" pitchFamily="34" charset="-122"/>
              </a:rPr>
              <a:t>&gt; ADD &lt;</a:t>
            </a:r>
            <a:r>
              <a:rPr lang="zh-CN" altLang="zh-CN" dirty="0">
                <a:solidFill>
                  <a:schemeClr val="accent2"/>
                </a:solidFill>
                <a:latin typeface="微软雅黑" panose="020B0503020204020204" pitchFamily="34" charset="-122"/>
                <a:ea typeface="微软雅黑" panose="020B0503020204020204" pitchFamily="34" charset="-122"/>
              </a:rPr>
              <a:t>新字段名</a:t>
            </a:r>
            <a:r>
              <a:rPr lang="en-US" altLang="zh-CN" dirty="0">
                <a:solidFill>
                  <a:schemeClr val="accent2"/>
                </a:solidFill>
                <a:latin typeface="微软雅黑" panose="020B0503020204020204" pitchFamily="34" charset="-122"/>
                <a:ea typeface="微软雅黑" panose="020B0503020204020204" pitchFamily="34" charset="-122"/>
              </a:rPr>
              <a:t>&gt; &lt;</a:t>
            </a:r>
            <a:r>
              <a:rPr lang="zh-CN" altLang="zh-CN" dirty="0">
                <a:solidFill>
                  <a:schemeClr val="accent2"/>
                </a:solidFill>
                <a:latin typeface="微软雅黑" panose="020B0503020204020204" pitchFamily="34" charset="-122"/>
                <a:ea typeface="微软雅黑" panose="020B0503020204020204" pitchFamily="34" charset="-122"/>
              </a:rPr>
              <a:t>数据类型</a:t>
            </a:r>
            <a:r>
              <a:rPr lang="en-US" altLang="zh-CN" dirty="0">
                <a:solidFill>
                  <a:schemeClr val="accent2"/>
                </a:solidFill>
                <a:latin typeface="微软雅黑" panose="020B0503020204020204" pitchFamily="34" charset="-122"/>
                <a:ea typeface="微软雅黑" panose="020B0503020204020204" pitchFamily="34" charset="-122"/>
              </a:rPr>
              <a:t>&gt; [</a:t>
            </a:r>
            <a:r>
              <a:rPr lang="zh-CN" altLang="zh-CN" dirty="0">
                <a:solidFill>
                  <a:schemeClr val="accent2"/>
                </a:solidFill>
                <a:latin typeface="微软雅黑" panose="020B0503020204020204" pitchFamily="34" charset="-122"/>
                <a:ea typeface="微软雅黑" panose="020B0503020204020204" pitchFamily="34" charset="-122"/>
              </a:rPr>
              <a:t>约束条件</a:t>
            </a:r>
            <a:r>
              <a:rPr lang="en-US" altLang="zh-CN" dirty="0">
                <a:solidFill>
                  <a:schemeClr val="accent2"/>
                </a:solidFill>
                <a:latin typeface="微软雅黑" panose="020B0503020204020204" pitchFamily="34" charset="-122"/>
                <a:ea typeface="微软雅黑" panose="020B0503020204020204" pitchFamily="34" charset="-122"/>
              </a:rPr>
              <a:t>][FIRST] AFTER</a:t>
            </a:r>
            <a:r>
              <a:rPr lang="zh-CN" altLang="zh-CN" dirty="0">
                <a:solidFill>
                  <a:schemeClr val="accent2"/>
                </a:solidFill>
                <a:latin typeface="微软雅黑" panose="020B0503020204020204" pitchFamily="34" charset="-122"/>
                <a:ea typeface="微软雅黑" panose="020B0503020204020204" pitchFamily="34" charset="-122"/>
              </a:rPr>
              <a:t>已存在字段名</a:t>
            </a:r>
            <a:r>
              <a:rPr lang="en-US" altLang="zh-CN" dirty="0">
                <a:solidFill>
                  <a:schemeClr val="accent2"/>
                </a:solidFill>
                <a:latin typeface="微软雅黑" panose="020B0503020204020204" pitchFamily="34" charset="-122"/>
                <a:ea typeface="微软雅黑" panose="020B0503020204020204" pitchFamily="34" charset="-122"/>
              </a:rPr>
              <a:t>];</a:t>
            </a:r>
            <a:endParaRPr lang="zh-CN" altLang="zh-CN" dirty="0">
              <a:solidFill>
                <a:schemeClr val="accent2"/>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其中：</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742950" lvl="1" indent="-285750">
              <a:lnSpc>
                <a:spcPct val="150000"/>
              </a:lnSpc>
              <a:spcBef>
                <a:spcPts val="200"/>
              </a:spcBef>
              <a:spcAft>
                <a:spcPts val="65"/>
              </a:spcAft>
              <a:buFont typeface="Wingdings" pitchFamily="2" charset="2"/>
              <a:buChar char="Ø"/>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新</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字段名为需要添加的字段的</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名称</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742950" lvl="1" indent="-285750">
              <a:lnSpc>
                <a:spcPct val="150000"/>
              </a:lnSpc>
              <a:spcBef>
                <a:spcPts val="200"/>
              </a:spcBef>
              <a:spcAft>
                <a:spcPts val="65"/>
              </a:spcAft>
              <a:buFont typeface="Wingdings" pitchFamily="2" charset="2"/>
              <a:buChar char="Ø"/>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FIRST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”为可选参数，其作用是将新添加的字段设置为表的第一个</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字段</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742950" lvl="1" indent="-285750">
              <a:lnSpc>
                <a:spcPct val="150000"/>
              </a:lnSpc>
              <a:spcBef>
                <a:spcPts val="200"/>
              </a:spcBef>
              <a:spcAft>
                <a:spcPts val="65"/>
              </a:spcAft>
              <a:buFont typeface="Wingdings" pitchFamily="2" charset="2"/>
              <a:buChar char="Ø"/>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AFTER</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”为可选参数，其作用是将新添加的字段添加到指定的“已存在字段名”的后面。</a:t>
            </a:r>
          </a:p>
          <a:p>
            <a:pPr marL="742950" lvl="1" indent="-285750">
              <a:lnSpc>
                <a:spcPct val="150000"/>
              </a:lnSpc>
              <a:spcBef>
                <a:spcPts val="200"/>
              </a:spcBef>
              <a:spcAft>
                <a:spcPts val="65"/>
              </a:spcAft>
              <a:buFont typeface="Wingdings" pitchFamily="2" charset="2"/>
              <a:buChar char="Ø"/>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FIRST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AFTER</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已存在字段名”用于指定新增字段在表中的</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位置</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79896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2487492"/>
            <a:ext cx="10718592" cy="2323713"/>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）删除字段</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删除</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字段是将数据表中的某个字段从表中移除，语法格式如下：</a:t>
            </a:r>
          </a:p>
          <a:p>
            <a:pPr algn="ctr">
              <a:lnSpc>
                <a:spcPct val="150000"/>
              </a:lnSpc>
              <a:spcBef>
                <a:spcPts val="200"/>
              </a:spcBef>
              <a:spcAft>
                <a:spcPts val="65"/>
              </a:spcAft>
            </a:pPr>
            <a:r>
              <a:rPr lang="en-US" altLang="zh-CN" dirty="0">
                <a:solidFill>
                  <a:schemeClr val="accent2"/>
                </a:solidFill>
                <a:latin typeface="微软雅黑" panose="020B0503020204020204" pitchFamily="34" charset="-122"/>
                <a:ea typeface="微软雅黑" panose="020B0503020204020204" pitchFamily="34" charset="-122"/>
              </a:rPr>
              <a:t>ALTER TABLE &lt;</a:t>
            </a:r>
            <a:r>
              <a:rPr lang="zh-CN" altLang="zh-CN" dirty="0">
                <a:solidFill>
                  <a:schemeClr val="accent2"/>
                </a:solidFill>
                <a:latin typeface="微软雅黑" panose="020B0503020204020204" pitchFamily="34" charset="-122"/>
                <a:ea typeface="微软雅黑" panose="020B0503020204020204" pitchFamily="34" charset="-122"/>
              </a:rPr>
              <a:t>表名</a:t>
            </a:r>
            <a:r>
              <a:rPr lang="en-US" altLang="zh-CN" dirty="0">
                <a:solidFill>
                  <a:schemeClr val="accent2"/>
                </a:solidFill>
                <a:latin typeface="微软雅黑" panose="020B0503020204020204" pitchFamily="34" charset="-122"/>
                <a:ea typeface="微软雅黑" panose="020B0503020204020204" pitchFamily="34" charset="-122"/>
              </a:rPr>
              <a:t>&gt; DROP &lt;</a:t>
            </a:r>
            <a:r>
              <a:rPr lang="zh-CN" altLang="zh-CN" dirty="0">
                <a:solidFill>
                  <a:schemeClr val="accent2"/>
                </a:solidFill>
                <a:latin typeface="微软雅黑" panose="020B0503020204020204" pitchFamily="34" charset="-122"/>
                <a:ea typeface="微软雅黑" panose="020B0503020204020204" pitchFamily="34" charset="-122"/>
              </a:rPr>
              <a:t>字段名</a:t>
            </a:r>
            <a:r>
              <a:rPr lang="en-US" altLang="zh-CN" dirty="0">
                <a:solidFill>
                  <a:schemeClr val="accent2"/>
                </a:solidFill>
                <a:latin typeface="微软雅黑" panose="020B0503020204020204" pitchFamily="34" charset="-122"/>
                <a:ea typeface="微软雅黑" panose="020B0503020204020204" pitchFamily="34" charset="-122"/>
              </a:rPr>
              <a:t>&gt;;</a:t>
            </a:r>
            <a:endParaRPr lang="zh-CN" altLang="zh-CN" dirty="0">
              <a:solidFill>
                <a:schemeClr val="accent2"/>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其中：</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742950" lvl="1" indent="-285750">
              <a:lnSpc>
                <a:spcPct val="150000"/>
              </a:lnSpc>
              <a:spcBef>
                <a:spcPts val="200"/>
              </a:spcBef>
              <a:spcAft>
                <a:spcPts val="65"/>
              </a:spcAft>
              <a:buFont typeface="Wingdings" pitchFamily="2" charset="2"/>
              <a:buChar char="Ø"/>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“字段名”</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指需要从表中删除的字段的名称。</a:t>
            </a:r>
          </a:p>
        </p:txBody>
      </p:sp>
    </p:spTree>
    <p:extLst>
      <p:ext uri="{BB962C8B-B14F-4D97-AF65-F5344CB8AC3E}">
        <p14:creationId xmlns:p14="http://schemas.microsoft.com/office/powerpoint/2010/main" val="26778436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2487492"/>
            <a:ext cx="10718592" cy="3862596"/>
          </a:xfrm>
          <a:prstGeom prst="rect">
            <a:avLst/>
          </a:prstGeom>
          <a:noFill/>
        </p:spPr>
        <p:txBody>
          <a:bodyPr wrap="square" rtlCol="0">
            <a:spAutoFit/>
          </a:bodyPr>
          <a:lstStyle/>
          <a:p>
            <a:pPr>
              <a:lnSpc>
                <a:spcPts val="24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针对任务描述提出的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个要求，完成如下：</a:t>
            </a:r>
          </a:p>
          <a:p>
            <a:pPr>
              <a:lnSpc>
                <a:spcPts val="24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）在成绩表添加字段“备注”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字段名为“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sc_note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，类型为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varchar</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，可以为空。</a:t>
            </a:r>
          </a:p>
          <a:p>
            <a:pPr>
              <a:lnSpc>
                <a:spcPts val="24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TABLE score ADD COLUMN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sc_note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VARCHAR ( 50 );</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4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）删除成绩表“备注”字段</a:t>
            </a:r>
          </a:p>
          <a:p>
            <a:pPr>
              <a:lnSpc>
                <a:spcPts val="24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TABLE score DROP COLUMN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sc_note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4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）删除学生表（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score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）的主键约束。</a:t>
            </a:r>
          </a:p>
          <a:p>
            <a:pPr>
              <a:lnSpc>
                <a:spcPts val="24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TABLE score DROP PRIMARY KEY;</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4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）给学习表（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score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）的学生编号字段（</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s_no</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）和课程编号字段（</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c_no</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）添加联合主键约束。</a:t>
            </a:r>
          </a:p>
          <a:p>
            <a:pPr>
              <a:lnSpc>
                <a:spcPts val="24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TABLE score ADD PRIMARY KEY (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s_no</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c_no</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ts val="24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）给班级表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class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的备注字段</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cl_note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添加非空约束。</a:t>
            </a:r>
          </a:p>
          <a:p>
            <a:pPr>
              <a:lnSpc>
                <a:spcPts val="24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TABLE class MODIFY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cl_note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VARCHAR ( 60 ) NOT NULL</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75658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41" y="1985601"/>
            <a:ext cx="10296883"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中创建数据库的基本</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语法格式为：</a:t>
            </a:r>
          </a:p>
          <a:p>
            <a:pPr marL="0" indent="0" algn="ctr">
              <a:lnSpc>
                <a:spcPct val="150000"/>
              </a:lnSpc>
              <a:spcBef>
                <a:spcPts val="200"/>
              </a:spcBef>
              <a:spcAft>
                <a:spcPts val="65"/>
              </a:spcAft>
            </a:pPr>
            <a:endParaRPr lang="en-US" altLang="zh-CN" sz="2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lnSpc>
                <a:spcPct val="150000"/>
              </a:lnSpc>
              <a:spcBef>
                <a:spcPts val="200"/>
              </a:spcBef>
              <a:spcAft>
                <a:spcPts val="65"/>
              </a:spcAft>
            </a:pPr>
            <a:r>
              <a:rPr lang="en-US" altLang="zh-CN" sz="2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CREATE </a:t>
            </a:r>
            <a:r>
              <a:rPr lang="en-US" altLang="zh-CN" sz="2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DATABASE </a:t>
            </a:r>
            <a:r>
              <a:rPr lang="en-US" altLang="zh-CN" sz="20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database_name</a:t>
            </a:r>
            <a:r>
              <a:rPr lang="en-US" altLang="zh-CN" sz="2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p>
          <a:p>
            <a:pPr marL="0" indent="0">
              <a:lnSpc>
                <a:spcPct val="150000"/>
              </a:lnSpc>
              <a:spcBef>
                <a:spcPts val="200"/>
              </a:spcBef>
              <a:spcAft>
                <a:spcPts val="65"/>
              </a:spcAft>
            </a:pPr>
            <a:r>
              <a:rPr lang="zh-CN" altLang="en-US" sz="2000" dirty="0">
                <a:solidFill>
                  <a:srgbClr val="CC0066"/>
                </a:solidFill>
                <a:latin typeface="微软雅黑" panose="020B0503020204020204" pitchFamily="34" charset="-122"/>
                <a:ea typeface="微软雅黑" panose="020B0503020204020204" pitchFamily="34" charset="-122"/>
                <a:sym typeface="微软雅黑" panose="020B0503020204020204" pitchFamily="34" charset="-122"/>
              </a:rPr>
              <a:t>说明</a:t>
            </a:r>
            <a:r>
              <a:rPr lang="zh-CN" altLang="en-US" sz="2000" dirty="0" smtClean="0">
                <a:solidFill>
                  <a:srgbClr val="CC0066"/>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000" dirty="0" smtClean="0">
              <a:solidFill>
                <a:srgbClr val="CC0066"/>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zh-CN" altLang="en-US" sz="2000" dirty="0" smtClean="0">
                <a:solidFill>
                  <a:srgbClr val="CC0066"/>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database_name</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为要创建</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的数据库的名称，该名称不能与已经存在的数据库重名</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36353497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语句操作数据表</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40" y="168058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3"/>
          <p:cNvSpPr>
            <a:spLocks noChangeArrowheads="1"/>
          </p:cNvSpPr>
          <p:nvPr/>
        </p:nvSpPr>
        <p:spPr bwMode="auto">
          <a:xfrm>
            <a:off x="1160739" y="169978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2487492"/>
            <a:ext cx="10718592" cy="3667479"/>
          </a:xfrm>
          <a:prstGeom prst="rect">
            <a:avLst/>
          </a:prstGeom>
          <a:noFill/>
        </p:spPr>
        <p:txBody>
          <a:bodyPr wrap="square" rtlCol="0">
            <a:spAutoFit/>
          </a:bodyPr>
          <a:lstStyle/>
          <a:p>
            <a:pPr>
              <a:lnSpc>
                <a:spcPts val="26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）删除班级表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class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的备注字段</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cl_note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的非空约束。</a:t>
            </a:r>
          </a:p>
          <a:p>
            <a:pPr>
              <a:lnSpc>
                <a:spcPts val="26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TABLE class MODIFY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cl_note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VARCHAR ( 60 ) NULL;</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）删除学生表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students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的唯一约束</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unique_uid</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ts val="26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TABLE students DROP KEY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unique_uid</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）给学生表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students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phone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”（电话号）字段添加唯一约束。</a:t>
            </a:r>
          </a:p>
          <a:p>
            <a:pPr>
              <a:lnSpc>
                <a:spcPts val="26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TABLE students ADD UNIQUE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unique_uid</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 phone );</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ts val="26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）给学习表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score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添加外键约束，字段学号</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s_no</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关联学生表的学号字段，字段课程号</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c_no</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关联课程表的课程编号字段。</a:t>
            </a:r>
          </a:p>
          <a:p>
            <a:pPr>
              <a:lnSpc>
                <a:spcPts val="26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TABLE score ADD CONSTRAINT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fk_score_stu</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FOREIGN KEY (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s_no</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 REFERENCES students (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s_no</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771589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smtClean="0">
                <a:solidFill>
                  <a:schemeClr val="accent1"/>
                </a:solidFill>
                <a:latin typeface="Microsoft YaHei" charset="-122"/>
                <a:ea typeface="Microsoft YaHei" charset="-122"/>
                <a:cs typeface="Microsoft YaHei" charset="-122"/>
              </a:rPr>
              <a:t>拓展</a:t>
            </a:r>
            <a:endParaRPr kumimoji="1" lang="zh-CN" altLang="en-US" sz="2800" b="1" dirty="0">
              <a:solidFill>
                <a:schemeClr val="accent1"/>
              </a:solidFill>
              <a:latin typeface="Microsoft YaHei" charset="-122"/>
              <a:ea typeface="Microsoft YaHei" charset="-122"/>
              <a:cs typeface="Microsoft YaHei" charset="-122"/>
            </a:endParaRPr>
          </a:p>
        </p:txBody>
      </p:sp>
      <p:sp>
        <p:nvSpPr>
          <p:cNvPr id="4" name="文本框 3"/>
          <p:cNvSpPr txBox="1"/>
          <p:nvPr/>
        </p:nvSpPr>
        <p:spPr>
          <a:xfrm>
            <a:off x="10026203" y="4030160"/>
            <a:ext cx="1723549" cy="1015663"/>
          </a:xfrm>
          <a:prstGeom prst="rect">
            <a:avLst/>
          </a:prstGeom>
          <a:noFill/>
        </p:spPr>
        <p:txBody>
          <a:bodyPr wrap="none" rtlCol="0">
            <a:spAutoFit/>
          </a:bodyPr>
          <a:lstStyle/>
          <a:p>
            <a:r>
              <a:rPr kumimoji="1" lang="zh-CN" altLang="en-US" sz="6000" b="1" dirty="0" smtClean="0">
                <a:solidFill>
                  <a:schemeClr val="accent3"/>
                </a:solidFill>
                <a:latin typeface="Impact" charset="0"/>
                <a:ea typeface="Impact" charset="0"/>
                <a:cs typeface="Impact" charset="0"/>
              </a:rPr>
              <a:t>阅读</a:t>
            </a:r>
            <a:endParaRPr kumimoji="1" lang="zh-CN" altLang="en-US" sz="6000" b="1"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0" y="2846346"/>
            <a:ext cx="8292369"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从数据表的完整性看规则意识</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84691151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拓展阅读</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44529" y="1254312"/>
            <a:ext cx="10587071" cy="5199950"/>
          </a:xfrm>
          <a:prstGeom prst="rect">
            <a:avLst/>
          </a:prstGeom>
          <a:noFill/>
        </p:spPr>
        <p:txBody>
          <a:bodyPr wrap="square" rtlCol="0">
            <a:spAutoFit/>
          </a:bodyPr>
          <a:lstStyle/>
          <a:p>
            <a:pPr>
              <a:lnSpc>
                <a:spcPts val="2800"/>
              </a:lnSpc>
              <a:spcBef>
                <a:spcPts val="200"/>
              </a:spcBef>
              <a:spcAft>
                <a:spcPts val="65"/>
              </a:spcAft>
            </a:pPr>
            <a:r>
              <a:rPr lang="en-US" altLang="zh-CN" sz="1600" b="1" dirty="0">
                <a:solidFill>
                  <a:schemeClr val="accent3"/>
                </a:solidFill>
                <a:latin typeface="微软雅黑" panose="020B0503020204020204" pitchFamily="34" charset="-122"/>
                <a:ea typeface="微软雅黑" panose="020B0503020204020204" pitchFamily="34" charset="-122"/>
              </a:rPr>
              <a:t>1. </a:t>
            </a:r>
            <a:r>
              <a:rPr lang="zh-CN" altLang="zh-CN" sz="1600" b="1" dirty="0">
                <a:solidFill>
                  <a:schemeClr val="accent3"/>
                </a:solidFill>
                <a:latin typeface="微软雅黑" panose="020B0503020204020204" pitchFamily="34" charset="-122"/>
                <a:ea typeface="微软雅黑" panose="020B0503020204020204" pitchFamily="34" charset="-122"/>
              </a:rPr>
              <a:t>团队合作精神和爱岗敬业的责任感</a:t>
            </a:r>
          </a:p>
          <a:p>
            <a:pPr>
              <a:lnSpc>
                <a:spcPts val="2800"/>
              </a:lnSpc>
              <a:spcBef>
                <a:spcPts val="200"/>
              </a:spcBef>
              <a:spcAft>
                <a:spcPts val="65"/>
              </a:spcAft>
            </a:pPr>
            <a:r>
              <a:rPr lang="en-US" altLang="zh-CN" sz="1600" dirty="0" smtClean="0"/>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为了</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保障软件功能能够更加完善，运行更加顺利，在数据表中设置了各种约束来保障数据的完整性。可见，数据完整性是由众多的环节来控制与保障的。这其中，很重要的一项保障就是项目团队成员的合作精神和奉献精神。为了保障教学管理系统数据库能够按时交付出优秀的产品，要让团队成员明白团队合作的重要性，建立起爱岗敬业的责任感。 </a:t>
            </a:r>
          </a:p>
          <a:p>
            <a:pPr>
              <a:lnSpc>
                <a:spcPts val="28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软件产品</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能够顺利上市发布并获得良好的口碑，依赖于其良好的品质和完善的售后服务，这是软件开发团队每一个成员辛苦付出、精诚合作的结果。软件开发的每一个环节，尤其是数据库产品的开发，牵一发而动全身，往往一个疏忽可能会导致整个项目团队几个月的辛苦付之东流。这就需要每个人都有强烈的责任感和奉献精神。要将团队的利益和责任当做自己的利益和责任，无论身处哪个岗位都要讲求协作，不能互相推诿。</a:t>
            </a:r>
          </a:p>
          <a:p>
            <a:pPr>
              <a:lnSpc>
                <a:spcPts val="28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团队</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合作的意义在于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第一，通过团队合作，可以营造一种工作氛围，使每个队员都有一种归属感，有助于提高团队成员的积极性和效率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第二，通过团队合作，有利于激发团队成员的学习动力，有助于提高团队的整体能力</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第三，可以在很大程度上可以实现优势的互补；第四，团队合作有利于产生新颖的创意</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852359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拓展阅读</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44528" y="1622612"/>
            <a:ext cx="10587071" cy="4278094"/>
          </a:xfrm>
          <a:prstGeom prst="rect">
            <a:avLst/>
          </a:prstGeom>
          <a:noFill/>
        </p:spPr>
        <p:txBody>
          <a:bodyPr wrap="square" rtlCol="0">
            <a:spAutoFit/>
          </a:bodyPr>
          <a:lstStyle/>
          <a:p>
            <a:pPr>
              <a:lnSpc>
                <a:spcPct val="150000"/>
              </a:lnSpc>
              <a:spcBef>
                <a:spcPts val="200"/>
              </a:spcBef>
              <a:spcAft>
                <a:spcPts val="65"/>
              </a:spcAft>
            </a:pPr>
            <a:r>
              <a:rPr lang="en-US" altLang="zh-CN" sz="1600" b="1" dirty="0" smtClean="0">
                <a:solidFill>
                  <a:schemeClr val="accent3"/>
                </a:solidFill>
                <a:latin typeface="微软雅黑" panose="020B0503020204020204" pitchFamily="34" charset="-122"/>
                <a:ea typeface="微软雅黑" panose="020B0503020204020204" pitchFamily="34" charset="-122"/>
              </a:rPr>
              <a:t>2</a:t>
            </a:r>
            <a:r>
              <a:rPr lang="en-US" altLang="zh-CN" sz="1600" b="1" dirty="0">
                <a:solidFill>
                  <a:schemeClr val="accent3"/>
                </a:solidFill>
                <a:latin typeface="微软雅黑" panose="020B0503020204020204" pitchFamily="34" charset="-122"/>
                <a:ea typeface="微软雅黑" panose="020B0503020204020204" pitchFamily="34" charset="-122"/>
              </a:rPr>
              <a:t>.</a:t>
            </a:r>
            <a:r>
              <a:rPr lang="zh-CN" altLang="zh-CN" sz="1600" b="1" dirty="0">
                <a:solidFill>
                  <a:schemeClr val="accent3"/>
                </a:solidFill>
                <a:latin typeface="微软雅黑" panose="020B0503020204020204" pitchFamily="34" charset="-122"/>
                <a:ea typeface="微软雅黑" panose="020B0503020204020204" pitchFamily="34" charset="-122"/>
              </a:rPr>
              <a:t>遵守规则 </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开发团队为教学管理系统数据库各表之间制定了严格的规范，通过数据类型、主键约束、外键约束、非空约束等限制非法数据库的输入。同样，团队中的规则可以约束规范和控制成员的行为，因此要树立团队成员的规则意识，让其明白遵守规则的重要性。</a:t>
            </a:r>
          </a:p>
          <a:p>
            <a:pPr>
              <a:lnSpc>
                <a:spcPct val="150000"/>
              </a:lnSpc>
              <a:spcBef>
                <a:spcPts val="200"/>
              </a:spcBef>
              <a:spcAft>
                <a:spcPts val="65"/>
              </a:spcAft>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规则，一般指由群众共同制定、公认或由代表人统</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制定并通过的，由群体里的所有成员</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起遵守的条例和章程。在项目中，必须符合规范要求，才能设计出结构合理的关系型数据库。同样，在一个群体中，规则能够约束人的行为。不以规矩，不能成方圆，因此要规范做事、严谨做人，做人做事都要讲规矩、守底线。在社会，要遵守法律；在学校，要遵守学生行为规范；在单位，要遵守单位的规章制度。对于群体而言，只有每个成员都遵守规则，那么这个群里才能发展的更好。对于个人而言，只有服从集体，服从命令，形成自我约束力，这样才能在职场中走的更稳、更远。</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208195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smtClean="0">
                <a:solidFill>
                  <a:schemeClr val="accent1"/>
                </a:solidFill>
                <a:latin typeface="Microsoft YaHei" charset="-122"/>
                <a:ea typeface="Microsoft YaHei" charset="-122"/>
                <a:cs typeface="Microsoft YaHei" charset="-122"/>
              </a:rPr>
              <a:t>拓展</a:t>
            </a:r>
            <a:endParaRPr kumimoji="1" lang="zh-CN" altLang="en-US" sz="2800" b="1" dirty="0">
              <a:solidFill>
                <a:schemeClr val="accent1"/>
              </a:solidFill>
              <a:latin typeface="Microsoft YaHei" charset="-122"/>
              <a:ea typeface="Microsoft YaHei" charset="-122"/>
              <a:cs typeface="Microsoft YaHei" charset="-122"/>
            </a:endParaRPr>
          </a:p>
        </p:txBody>
      </p:sp>
      <p:sp>
        <p:nvSpPr>
          <p:cNvPr id="4" name="文本框 3"/>
          <p:cNvSpPr txBox="1"/>
          <p:nvPr/>
        </p:nvSpPr>
        <p:spPr>
          <a:xfrm>
            <a:off x="10026203" y="4030160"/>
            <a:ext cx="1729961" cy="1015663"/>
          </a:xfrm>
          <a:prstGeom prst="rect">
            <a:avLst/>
          </a:prstGeom>
          <a:noFill/>
        </p:spPr>
        <p:txBody>
          <a:bodyPr wrap="none" rtlCol="0">
            <a:spAutoFit/>
          </a:bodyPr>
          <a:lstStyle/>
          <a:p>
            <a:r>
              <a:rPr kumimoji="1" lang="zh-CN" altLang="en-US" sz="6000" b="1" dirty="0" smtClean="0">
                <a:solidFill>
                  <a:schemeClr val="accent3"/>
                </a:solidFill>
                <a:latin typeface="Impact" charset="0"/>
                <a:ea typeface="Impact" charset="0"/>
                <a:cs typeface="Impact" charset="0"/>
              </a:rPr>
              <a:t>训练</a:t>
            </a:r>
            <a:endParaRPr kumimoji="1" lang="zh-CN" altLang="en-US" sz="6000" b="1"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155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实现乡村振兴助农电商平台数据库和数据表</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580208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拓展训练</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TextBox 13"/>
          <p:cNvSpPr>
            <a:spLocks noChangeArrowheads="1"/>
          </p:cNvSpPr>
          <p:nvPr/>
        </p:nvSpPr>
        <p:spPr bwMode="auto">
          <a:xfrm>
            <a:off x="2321932" y="1494032"/>
            <a:ext cx="19015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spc="300"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2000" b="1"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7" name="组 66"/>
          <p:cNvGrpSpPr/>
          <p:nvPr/>
        </p:nvGrpSpPr>
        <p:grpSpPr>
          <a:xfrm>
            <a:off x="1133423" y="1814285"/>
            <a:ext cx="7222464" cy="141412"/>
            <a:chOff x="1362736" y="1799771"/>
            <a:chExt cx="4733264" cy="124636"/>
          </a:xfrm>
        </p:grpSpPr>
        <p:sp>
          <p:nvSpPr>
            <p:cNvPr id="10" name="矩形 9"/>
            <p:cNvSpPr/>
            <p:nvPr/>
          </p:nvSpPr>
          <p:spPr>
            <a:xfrm>
              <a:off x="1379538" y="1799771"/>
              <a:ext cx="826633" cy="1246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64" name="直线连接符 63"/>
            <p:cNvCxnSpPr/>
            <p:nvPr/>
          </p:nvCxnSpPr>
          <p:spPr>
            <a:xfrm>
              <a:off x="1362736" y="1909893"/>
              <a:ext cx="473326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2" name="TextBox 13"/>
          <p:cNvSpPr>
            <a:spLocks noChangeArrowheads="1"/>
          </p:cNvSpPr>
          <p:nvPr/>
        </p:nvSpPr>
        <p:spPr bwMode="auto">
          <a:xfrm>
            <a:off x="2591060" y="1494032"/>
            <a:ext cx="74697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实现乡村振兴助农电商平台数据库和数据表</a:t>
            </a:r>
            <a:endParaRPr lang="en-US" sz="2000"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133423" y="2181722"/>
            <a:ext cx="10499777" cy="1477328"/>
          </a:xfrm>
          <a:prstGeom prst="rect">
            <a:avLst/>
          </a:prstGeom>
          <a:noFill/>
        </p:spPr>
        <p:txBody>
          <a:bodyPr wrap="square" rtlCol="0">
            <a:spAutoFit/>
          </a:bodyPr>
          <a:lstStyle/>
          <a:p>
            <a:pPr marL="0" lvl="1" indent="457200">
              <a:lnSpc>
                <a:spcPct val="150000"/>
              </a:lnSpc>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依据乡村振兴助农电商平台统数据库应用方案设计书的内容，创建数据库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e_ farmers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，并在数据库中依据设计书提供的表的设计结构，在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环境中实施乡村振兴助农电商平台数据库中的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个表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对象。</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2379701281"/>
              </p:ext>
            </p:extLst>
          </p:nvPr>
        </p:nvGraphicFramePr>
        <p:xfrm>
          <a:off x="2821862" y="3904774"/>
          <a:ext cx="7238967" cy="2661126"/>
        </p:xfrm>
        <a:graphic>
          <a:graphicData uri="http://schemas.openxmlformats.org/drawingml/2006/table">
            <a:tbl>
              <a:tblPr firstRow="1" firstCol="1" bandRow="1">
                <a:tableStyleId>{5C22544A-7EE6-4342-B048-85BDC9FD1C3A}</a:tableStyleId>
              </a:tblPr>
              <a:tblGrid>
                <a:gridCol w="571279"/>
                <a:gridCol w="1990342"/>
                <a:gridCol w="1765318"/>
                <a:gridCol w="2912028"/>
              </a:tblGrid>
              <a:tr h="491873">
                <a:tc>
                  <a:txBody>
                    <a:bodyPr/>
                    <a:lstStyle/>
                    <a:p>
                      <a:pPr algn="ctr">
                        <a:spcAft>
                          <a:spcPts val="0"/>
                        </a:spcAft>
                      </a:pPr>
                      <a:r>
                        <a:rPr lang="zh-CN" sz="1600" kern="100">
                          <a:effectLst/>
                        </a:rPr>
                        <a:t>序号</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表的工程标识</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中文名</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说明</a:t>
                      </a:r>
                      <a:endParaRPr lang="zh-CN" sz="1600" kern="100">
                        <a:effectLst/>
                        <a:latin typeface="Times New Roman"/>
                        <a:ea typeface="宋体"/>
                        <a:cs typeface="Times New Roman"/>
                      </a:endParaRPr>
                    </a:p>
                  </a:txBody>
                  <a:tcPr marL="68580" marR="68580" marT="0" marB="0" anchor="ctr"/>
                </a:tc>
              </a:tr>
              <a:tr h="491873">
                <a:tc>
                  <a:txBody>
                    <a:bodyPr/>
                    <a:lstStyle/>
                    <a:p>
                      <a:pPr algn="just">
                        <a:spcAft>
                          <a:spcPts val="0"/>
                        </a:spcAft>
                      </a:pPr>
                      <a:r>
                        <a:rPr lang="en-US" sz="1600" kern="100">
                          <a:effectLst/>
                        </a:rPr>
                        <a:t>1</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100">
                          <a:effectLst/>
                        </a:rPr>
                        <a:t>types</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农产品类别表</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存放农产品的类别信息</a:t>
                      </a:r>
                      <a:endParaRPr lang="zh-CN" sz="1600" kern="100">
                        <a:effectLst/>
                        <a:latin typeface="Times New Roman"/>
                        <a:ea typeface="宋体"/>
                        <a:cs typeface="Times New Roman"/>
                      </a:endParaRPr>
                    </a:p>
                  </a:txBody>
                  <a:tcPr marL="68580" marR="68580" marT="0" marB="0" anchor="ctr"/>
                </a:tc>
              </a:tr>
              <a:tr h="335476">
                <a:tc>
                  <a:txBody>
                    <a:bodyPr/>
                    <a:lstStyle/>
                    <a:p>
                      <a:pPr algn="just">
                        <a:spcAft>
                          <a:spcPts val="0"/>
                        </a:spcAft>
                      </a:pPr>
                      <a:r>
                        <a:rPr lang="en-US" sz="1600" kern="100">
                          <a:effectLst/>
                        </a:rPr>
                        <a:t>2</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100">
                          <a:effectLst/>
                        </a:rPr>
                        <a:t>farmers</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农户信息表</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存放农户的基本情况。</a:t>
                      </a:r>
                      <a:endParaRPr lang="zh-CN" sz="1600" kern="100">
                        <a:effectLst/>
                        <a:latin typeface="Times New Roman"/>
                        <a:ea typeface="宋体"/>
                        <a:cs typeface="Times New Roman"/>
                      </a:endParaRPr>
                    </a:p>
                  </a:txBody>
                  <a:tcPr marL="68580" marR="68580" marT="0" marB="0" anchor="ctr"/>
                </a:tc>
              </a:tr>
              <a:tr h="335476">
                <a:tc>
                  <a:txBody>
                    <a:bodyPr/>
                    <a:lstStyle/>
                    <a:p>
                      <a:pPr algn="just">
                        <a:spcAft>
                          <a:spcPts val="0"/>
                        </a:spcAft>
                      </a:pPr>
                      <a:r>
                        <a:rPr lang="en-US" sz="1600" kern="100">
                          <a:effectLst/>
                        </a:rPr>
                        <a:t>3</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100">
                          <a:effectLst/>
                        </a:rPr>
                        <a:t>production</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农产品信息表</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存放农产品的信息。</a:t>
                      </a:r>
                      <a:endParaRPr lang="zh-CN" sz="1600" kern="100">
                        <a:effectLst/>
                        <a:latin typeface="Times New Roman"/>
                        <a:ea typeface="宋体"/>
                        <a:cs typeface="Times New Roman"/>
                      </a:endParaRPr>
                    </a:p>
                  </a:txBody>
                  <a:tcPr marL="68580" marR="68580" marT="0" marB="0" anchor="ctr"/>
                </a:tc>
              </a:tr>
              <a:tr h="335476">
                <a:tc>
                  <a:txBody>
                    <a:bodyPr/>
                    <a:lstStyle/>
                    <a:p>
                      <a:pPr algn="just">
                        <a:spcAft>
                          <a:spcPts val="0"/>
                        </a:spcAft>
                      </a:pPr>
                      <a:r>
                        <a:rPr lang="en-US" sz="1600" kern="100">
                          <a:effectLst/>
                        </a:rPr>
                        <a:t>4</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100">
                          <a:effectLst/>
                        </a:rPr>
                        <a:t>customers</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客户信息表</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存放客户的具体信息。</a:t>
                      </a:r>
                      <a:endParaRPr lang="zh-CN" sz="1600" kern="100">
                        <a:effectLst/>
                        <a:latin typeface="Times New Roman"/>
                        <a:ea typeface="宋体"/>
                        <a:cs typeface="Times New Roman"/>
                      </a:endParaRPr>
                    </a:p>
                  </a:txBody>
                  <a:tcPr marL="68580" marR="68580" marT="0" marB="0" anchor="ctr"/>
                </a:tc>
              </a:tr>
              <a:tr h="335476">
                <a:tc>
                  <a:txBody>
                    <a:bodyPr/>
                    <a:lstStyle/>
                    <a:p>
                      <a:pPr algn="just">
                        <a:spcAft>
                          <a:spcPts val="0"/>
                        </a:spcAft>
                      </a:pPr>
                      <a:r>
                        <a:rPr lang="en-US" sz="1600" kern="100">
                          <a:effectLst/>
                        </a:rPr>
                        <a:t>5</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0">
                          <a:effectLst/>
                        </a:rPr>
                        <a:t>orders</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订单表</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存放订单信息。</a:t>
                      </a:r>
                      <a:endParaRPr lang="zh-CN" sz="1600" kern="100">
                        <a:effectLst/>
                        <a:latin typeface="Times New Roman"/>
                        <a:ea typeface="宋体"/>
                        <a:cs typeface="Times New Roman"/>
                      </a:endParaRPr>
                    </a:p>
                  </a:txBody>
                  <a:tcPr marL="68580" marR="68580" marT="0" marB="0" anchor="ctr"/>
                </a:tc>
              </a:tr>
              <a:tr h="335476">
                <a:tc>
                  <a:txBody>
                    <a:bodyPr/>
                    <a:lstStyle/>
                    <a:p>
                      <a:pPr algn="just">
                        <a:spcAft>
                          <a:spcPts val="0"/>
                        </a:spcAft>
                      </a:pPr>
                      <a:r>
                        <a:rPr lang="en-US" sz="1600" kern="100">
                          <a:effectLst/>
                        </a:rPr>
                        <a:t>6</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0">
                          <a:effectLst/>
                        </a:rPr>
                        <a:t>orderdetails</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订单详情表</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dirty="0">
                          <a:effectLst/>
                        </a:rPr>
                        <a:t>存放订单详情信息</a:t>
                      </a:r>
                      <a:endParaRPr lang="zh-CN" sz="1600" kern="100" dirty="0">
                        <a:effectLst/>
                        <a:latin typeface="Times New Roman"/>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9789304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41" y="1931988"/>
            <a:ext cx="10296883"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示例</a:t>
            </a:r>
            <a:r>
              <a:rPr lang="en-US" altLang="zh-CN"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3-1</a:t>
            </a: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创建测试数据库</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test_db</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，输入语句如下。</a:t>
            </a:r>
          </a:p>
          <a:p>
            <a:pPr marL="0" indent="0" algn="ctr">
              <a:lnSpc>
                <a:spcPct val="150000"/>
              </a:lnSpc>
              <a:spcBef>
                <a:spcPts val="200"/>
              </a:spcBef>
              <a:spcAft>
                <a:spcPts val="65"/>
              </a:spcAft>
            </a:pPr>
            <a:r>
              <a:rPr lang="en-US" altLang="zh-CN" sz="2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CREATE DATABASE </a:t>
            </a:r>
            <a:r>
              <a:rPr lang="en-US" altLang="zh-CN" sz="2000" dirty="0" err="1">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test_db</a:t>
            </a:r>
            <a:r>
              <a:rPr lang="en-US" altLang="zh-CN" sz="2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数据库</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创建好之后，可以使用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SHOW CREATE DATABASE</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声明查看数据库的定义。</a:t>
            </a:r>
          </a:p>
          <a:p>
            <a:pPr marL="0" indent="0">
              <a:lnSpc>
                <a:spcPct val="150000"/>
              </a:lnSpc>
              <a:spcBef>
                <a:spcPts val="200"/>
              </a:spcBef>
              <a:spcAft>
                <a:spcPts val="65"/>
              </a:spcAft>
            </a:pP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示例</a:t>
            </a:r>
            <a:r>
              <a:rPr lang="en-US" altLang="zh-CN"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3-2</a:t>
            </a: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查看创建好的数据库</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test_db</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的定义，输入语句如下。</a:t>
            </a:r>
          </a:p>
          <a:p>
            <a:pPr marL="0" indent="0" algn="ctr">
              <a:lnSpc>
                <a:spcPct val="150000"/>
              </a:lnSpc>
              <a:spcBef>
                <a:spcPts val="200"/>
              </a:spcBef>
              <a:spcAft>
                <a:spcPts val="65"/>
              </a:spcAft>
            </a:pPr>
            <a:r>
              <a:rPr lang="en-US" altLang="zh-CN" sz="2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SHOW CREATE DATABASE </a:t>
            </a:r>
            <a:r>
              <a:rPr lang="en-US" altLang="zh-CN" sz="2000" dirty="0" err="1">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test_db</a:t>
            </a:r>
            <a:r>
              <a:rPr lang="en-US" altLang="zh-CN" sz="2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2844800" y="4973002"/>
            <a:ext cx="6960071" cy="945198"/>
          </a:xfrm>
          <a:prstGeom prst="rect">
            <a:avLst/>
          </a:prstGeom>
          <a:noFill/>
          <a:ln>
            <a:noFill/>
          </a:ln>
        </p:spPr>
      </p:pic>
    </p:spTree>
    <p:extLst>
      <p:ext uri="{BB962C8B-B14F-4D97-AF65-F5344CB8AC3E}">
        <p14:creationId xmlns:p14="http://schemas.microsoft.com/office/powerpoint/2010/main" val="169764673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41" y="1931988"/>
            <a:ext cx="10296883" cy="100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为</a:t>
            </a:r>
            <a:r>
              <a:rPr lang="en-US" altLang="zh-CN" sz="2000" b="1" dirty="0">
                <a:solidFill>
                  <a:schemeClr val="accent3"/>
                </a:solidFill>
                <a:latin typeface="微软雅黑" panose="020B0503020204020204" pitchFamily="34" charset="-122"/>
                <a:ea typeface="微软雅黑" panose="020B0503020204020204" pitchFamily="34" charset="-122"/>
              </a:rPr>
              <a:t>MySQL</a:t>
            </a:r>
            <a:r>
              <a:rPr lang="zh-CN" altLang="zh-CN" sz="2000" b="1" dirty="0">
                <a:solidFill>
                  <a:schemeClr val="accent3"/>
                </a:solidFill>
                <a:latin typeface="微软雅黑" panose="020B0503020204020204" pitchFamily="34" charset="-122"/>
                <a:ea typeface="微软雅黑" panose="020B0503020204020204" pitchFamily="34" charset="-122"/>
              </a:rPr>
              <a:t>数据库选择字符集 </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字符集</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是一套符号和编码的</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规则。</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160739" y="3200400"/>
            <a:ext cx="10296885" cy="2580130"/>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1)Unicode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简述 </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Unicode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的学名是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"Universal Multiple-Octet Coded Character Set"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 简称为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UCS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UCS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可以看作是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"Unicode Character Set"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的缩写。 它是一种在计算机上使用的字符编码。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Unicode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是为了解决传统的字符编码方案的局限而产生的，它为每种语言中的每个字符设定了统一并且唯一的二进制编码，以满足跨语言、跨平台进行文本转换、处理的要求。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Unicode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存在不同的编码方案，包括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Utf-8</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Utf-16</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Utf-32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p>
        </p:txBody>
      </p:sp>
    </p:spTree>
    <p:extLst>
      <p:ext uri="{BB962C8B-B14F-4D97-AF65-F5344CB8AC3E}">
        <p14:creationId xmlns:p14="http://schemas.microsoft.com/office/powerpoint/2010/main" val="242079672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275473" y="2109788"/>
            <a:ext cx="10296883" cy="262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）怎样选择合适的字符集 </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为</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数据库选择字符的时候，应该在能够完全满足应用的前提下，尽量使用小的字符集。因为更小的字符集意味着能够节省空间、减少网络传输字节数，同时由于存储空间的较小间接的提高了系统的性能。 有很多字符集可以保存汉字，比如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utf8</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gb2312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gbk</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等等。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gb2312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字库比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gbk</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字库小，有些偏僻字不能保存，因此 在选择字符集的时候一定要权衡这些偏僻字在应用出现的几率以及造成的影响。 </a:t>
            </a:r>
          </a:p>
        </p:txBody>
      </p:sp>
    </p:spTree>
    <p:extLst>
      <p:ext uri="{BB962C8B-B14F-4D97-AF65-F5344CB8AC3E}">
        <p14:creationId xmlns:p14="http://schemas.microsoft.com/office/powerpoint/2010/main" val="84985043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企业员工团队时间管理技能培训课件PPT模板"/>
</p:tagLst>
</file>

<file path=ppt/theme/theme1.xml><?xml version="1.0" encoding="utf-8"?>
<a:theme xmlns:a="http://schemas.openxmlformats.org/drawingml/2006/main" name="Office 主题">
  <a:themeElements>
    <a:clrScheme name="自定义 132">
      <a:dk1>
        <a:srgbClr val="000000"/>
      </a:dk1>
      <a:lt1>
        <a:srgbClr val="FFFFFF"/>
      </a:lt1>
      <a:dk2>
        <a:srgbClr val="44546A"/>
      </a:dk2>
      <a:lt2>
        <a:srgbClr val="E7E6E6"/>
      </a:lt2>
      <a:accent1>
        <a:srgbClr val="1D4582"/>
      </a:accent1>
      <a:accent2>
        <a:srgbClr val="1D4582"/>
      </a:accent2>
      <a:accent3>
        <a:srgbClr val="E42F4B"/>
      </a:accent3>
      <a:accent4>
        <a:srgbClr val="1D4582"/>
      </a:accent4>
      <a:accent5>
        <a:srgbClr val="1D4582"/>
      </a:accent5>
      <a:accent6>
        <a:srgbClr val="E42F4B"/>
      </a:accent6>
      <a:hlink>
        <a:srgbClr val="1D4582"/>
      </a:hlink>
      <a:folHlink>
        <a:srgbClr val="E42F4B"/>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1530</TotalTime>
  <Words>5396</Words>
  <Application>Microsoft Office PowerPoint</Application>
  <PresentationFormat>自定义</PresentationFormat>
  <Paragraphs>620</Paragraphs>
  <Slides>65</Slides>
  <Notes>65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65</vt:i4>
      </vt:variant>
    </vt:vector>
  </HeadingPairs>
  <TitlesOfParts>
    <vt:vector size="76" baseType="lpstr">
      <vt:lpstr>Arial</vt:lpstr>
      <vt:lpstr>宋体</vt:lpstr>
      <vt:lpstr>Impact</vt:lpstr>
      <vt:lpstr>微软雅黑</vt:lpstr>
      <vt:lpstr>DengXian</vt:lpstr>
      <vt:lpstr>Times New Roman</vt:lpstr>
      <vt:lpstr>等线</vt:lpstr>
      <vt:lpstr>yuweij Medium</vt:lpstr>
      <vt:lpstr>DengXian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13184</dc:creator>
  <cp:lastModifiedBy>Microsoft</cp:lastModifiedBy>
  <cp:revision>88</cp:revision>
  <dcterms:created xsi:type="dcterms:W3CDTF">2017-12-18T08:33:29Z</dcterms:created>
  <dcterms:modified xsi:type="dcterms:W3CDTF">2023-01-27T08:47:31Z</dcterms:modified>
</cp:coreProperties>
</file>