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83"/>
  </p:notesMasterIdLst>
  <p:sldIdLst>
    <p:sldId id="324" r:id="rId2"/>
    <p:sldId id="329" r:id="rId3"/>
    <p:sldId id="263" r:id="rId4"/>
    <p:sldId id="333" r:id="rId5"/>
    <p:sldId id="331" r:id="rId6"/>
    <p:sldId id="330" r:id="rId7"/>
    <p:sldId id="332"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 id="366" r:id="rId40"/>
    <p:sldId id="367" r:id="rId41"/>
    <p:sldId id="368" r:id="rId42"/>
    <p:sldId id="369" r:id="rId43"/>
    <p:sldId id="370" r:id="rId44"/>
    <p:sldId id="371" r:id="rId45"/>
    <p:sldId id="372" r:id="rId46"/>
    <p:sldId id="373" r:id="rId47"/>
    <p:sldId id="374" r:id="rId48"/>
    <p:sldId id="375" r:id="rId49"/>
    <p:sldId id="376" r:id="rId50"/>
    <p:sldId id="377" r:id="rId51"/>
    <p:sldId id="379" r:id="rId52"/>
    <p:sldId id="380" r:id="rId53"/>
    <p:sldId id="381" r:id="rId54"/>
    <p:sldId id="383" r:id="rId55"/>
    <p:sldId id="384" r:id="rId56"/>
    <p:sldId id="405" r:id="rId57"/>
    <p:sldId id="389" r:id="rId58"/>
    <p:sldId id="385" r:id="rId59"/>
    <p:sldId id="386" r:id="rId60"/>
    <p:sldId id="387" r:id="rId61"/>
    <p:sldId id="388" r:id="rId62"/>
    <p:sldId id="404" r:id="rId63"/>
    <p:sldId id="390" r:id="rId64"/>
    <p:sldId id="391" r:id="rId65"/>
    <p:sldId id="392" r:id="rId66"/>
    <p:sldId id="393" r:id="rId67"/>
    <p:sldId id="394" r:id="rId68"/>
    <p:sldId id="406" r:id="rId69"/>
    <p:sldId id="395" r:id="rId70"/>
    <p:sldId id="396" r:id="rId71"/>
    <p:sldId id="397" r:id="rId72"/>
    <p:sldId id="398" r:id="rId73"/>
    <p:sldId id="399" r:id="rId74"/>
    <p:sldId id="400" r:id="rId75"/>
    <p:sldId id="401" r:id="rId76"/>
    <p:sldId id="402" r:id="rId77"/>
    <p:sldId id="403" r:id="rId78"/>
    <p:sldId id="325" r:id="rId79"/>
    <p:sldId id="326" r:id="rId80"/>
    <p:sldId id="327" r:id="rId81"/>
    <p:sldId id="328" r:id="rId82"/>
  </p:sldIdLst>
  <p:sldSz cx="12192000" cy="6858000"/>
  <p:notesSz cx="6858000" cy="9144000"/>
  <p:embeddedFontLst>
    <p:embeddedFont>
      <p:font typeface="Impact" pitchFamily="34" charset="0"/>
      <p:regular r:id="rId84"/>
    </p:embeddedFont>
    <p:embeddedFont>
      <p:font typeface="等线" pitchFamily="2" charset="-122"/>
      <p:regular r:id="rId85"/>
      <p:bold r:id="rId86"/>
    </p:embeddedFont>
    <p:embeddedFont>
      <p:font typeface="微软雅黑" pitchFamily="34" charset="-122"/>
      <p:regular r:id="rId87"/>
      <p:bold r:id="rId88"/>
    </p:embeddedFont>
    <p:embeddedFont>
      <p:font typeface="DengXian" pitchFamily="2" charset="-122"/>
      <p:regular r:id="rId89"/>
      <p:bold r:id="rId90"/>
    </p:embeddedFont>
    <p:embeddedFont>
      <p:font typeface="DengXian Light" pitchFamily="2" charset="-122"/>
      <p:regular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269" userDrawn="1">
          <p15:clr>
            <a:srgbClr val="A4A3A4"/>
          </p15:clr>
        </p15:guide>
        <p15:guide id="2" pos="3840" userDrawn="1">
          <p15:clr>
            <a:srgbClr val="A4A3A4"/>
          </p15:clr>
        </p15:guide>
        <p15:guide id="3" pos="2116" userDrawn="1">
          <p15:clr>
            <a:srgbClr val="A4A3A4"/>
          </p15:clr>
        </p15:guide>
        <p15:guide id="5" pos="801" userDrawn="1">
          <p15:clr>
            <a:srgbClr val="A4A3A4"/>
          </p15:clr>
        </p15:guide>
        <p15:guide id="6" orient="horz" pos="3453" userDrawn="1">
          <p15:clr>
            <a:srgbClr val="A4A3A4"/>
          </p15:clr>
        </p15:guide>
        <p15:guide id="7" pos="3940" userDrawn="1">
          <p15:clr>
            <a:srgbClr val="A4A3A4"/>
          </p15:clr>
        </p15:guide>
        <p15:guide id="8" pos="54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60B5"/>
    <a:srgbClr val="CC0066"/>
    <a:srgbClr val="102C52"/>
    <a:srgbClr val="21519C"/>
    <a:srgbClr val="4F6A94"/>
    <a:srgbClr val="276489"/>
    <a:srgbClr val="2A6C95"/>
    <a:srgbClr val="1E4682"/>
    <a:srgbClr val="E4304B"/>
    <a:srgbClr val="E7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p:restoredTop sz="94640"/>
  </p:normalViewPr>
  <p:slideViewPr>
    <p:cSldViewPr snapToGrid="0" snapToObjects="1" showGuides="1">
      <p:cViewPr>
        <p:scale>
          <a:sx n="75" d="100"/>
          <a:sy n="75" d="100"/>
        </p:scale>
        <p:origin x="-516" y="60"/>
      </p:cViewPr>
      <p:guideLst>
        <p:guide orient="horz" pos="4269"/>
        <p:guide orient="horz" pos="3453"/>
        <p:guide pos="3840"/>
        <p:guide pos="2116"/>
        <p:guide pos="801"/>
        <p:guide pos="3940"/>
        <p:guide pos="549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1.fntdata"/><Relationship Id="rId89" Type="http://schemas.openxmlformats.org/officeDocument/2006/relationships/font" Target="fonts/font6.fntdata"/><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4.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font" Target="fonts/font7.fntdata"/><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2.fntdata"/><Relationship Id="rId93"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font" Target="fonts/font5.fntdata"/><Relationship Id="rId91" Type="http://schemas.openxmlformats.org/officeDocument/2006/relationships/font" Target="fonts/font8.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3.fntdata"/><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07T15:53:13.054" idx="2">
    <p:pos x="7767" y="2796"/>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t>2023-01-29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t>‹#›</a:t>
            </a:fld>
            <a:endParaRPr lang="zh-CN" altLang="en-US"/>
          </a:p>
        </p:txBody>
      </p:sp>
    </p:spTree>
    <p:extLst>
      <p:ext uri="{BB962C8B-B14F-4D97-AF65-F5344CB8AC3E}">
        <p14:creationId xmlns:p14="http://schemas.microsoft.com/office/powerpoint/2010/main" val="214718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a:t>
            </a:fld>
            <a:endParaRPr lang="zh-CN" altLang="en-US"/>
          </a:p>
        </p:txBody>
      </p:sp>
    </p:spTree>
    <p:extLst>
      <p:ext uri="{BB962C8B-B14F-4D97-AF65-F5344CB8AC3E}">
        <p14:creationId xmlns:p14="http://schemas.microsoft.com/office/powerpoint/2010/main" val="199255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19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a:t>
            </a:fld>
            <a:endParaRPr lang="zh-CN" altLang="en-US"/>
          </a:p>
        </p:txBody>
      </p:sp>
    </p:spTree>
    <p:extLst>
      <p:ext uri="{BB962C8B-B14F-4D97-AF65-F5344CB8AC3E}">
        <p14:creationId xmlns:p14="http://schemas.microsoft.com/office/powerpoint/2010/main" val="394412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29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a:t>
            </a:fld>
            <a:endParaRPr lang="zh-CN" altLang="en-US"/>
          </a:p>
        </p:txBody>
      </p:sp>
    </p:spTree>
    <p:extLst>
      <p:ext uri="{BB962C8B-B14F-4D97-AF65-F5344CB8AC3E}">
        <p14:creationId xmlns:p14="http://schemas.microsoft.com/office/powerpoint/2010/main" val="3822968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39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49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51</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57</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59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63</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69</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70</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71</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72</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73</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74</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75</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76</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77</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78</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79</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a:t>
            </a:fld>
            <a:endParaRPr lang="zh-CN" altLang="en-US"/>
          </a:p>
        </p:txBody>
      </p:sp>
    </p:spTree>
    <p:extLst>
      <p:ext uri="{BB962C8B-B14F-4D97-AF65-F5344CB8AC3E}">
        <p14:creationId xmlns:p14="http://schemas.microsoft.com/office/powerpoint/2010/main" val="332236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80</a:t>
            </a:fld>
            <a:endParaRPr lang="zh-CN" altLang="en-US"/>
          </a:p>
        </p:txBody>
      </p:sp>
    </p:spTree>
    <p:extLst>
      <p:ext uri="{BB962C8B-B14F-4D97-AF65-F5344CB8AC3E}">
        <p14:creationId xmlns:p14="http://schemas.microsoft.com/office/powerpoint/2010/main" val="29867953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81</a:t>
            </a:fld>
            <a:endParaRPr lang="zh-CN" altLang="en-US"/>
          </a:p>
        </p:txBody>
      </p:sp>
    </p:spTree>
    <p:extLst>
      <p:ext uri="{BB962C8B-B14F-4D97-AF65-F5344CB8AC3E}">
        <p14:creationId xmlns:p14="http://schemas.microsoft.com/office/powerpoint/2010/main" val="3834619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t>9</a:t>
            </a:fld>
            <a:endParaRPr lang="zh-CN" altLang="en-US"/>
          </a:p>
        </p:txBody>
      </p:sp>
    </p:spTree>
    <p:extLst>
      <p:ext uri="{BB962C8B-B14F-4D97-AF65-F5344CB8AC3E}">
        <p14:creationId xmlns:p14="http://schemas.microsoft.com/office/powerpoint/2010/main" val="33223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hqprint">
            <a:alphaModFix amt="20000"/>
            <a:extLst>
              <a:ext uri="{28A0092B-C50C-407E-A947-70E740481C1C}">
                <a14:useLocalDpi xmlns:a14="http://schemas.microsoft.com/office/drawing/2010/main"/>
              </a:ext>
            </a:extLst>
          </a:blip>
          <a:srcRect l="18607" t="8710" r="9620" b="11107"/>
          <a:stretch/>
        </p:blipFill>
        <p:spPr>
          <a:xfrm>
            <a:off x="484909" y="0"/>
            <a:ext cx="10986655" cy="6481546"/>
          </a:xfrm>
          <a:prstGeom prst="rect">
            <a:avLst/>
          </a:prstGeom>
        </p:spPr>
      </p:pic>
    </p:spTree>
    <p:extLst>
      <p:ext uri="{BB962C8B-B14F-4D97-AF65-F5344CB8AC3E}">
        <p14:creationId xmlns:p14="http://schemas.microsoft.com/office/powerpoint/2010/main" val="7955039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0557591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本占位符 2"/>
          <p:cNvSpPr>
            <a:spLocks noGrp="1"/>
          </p:cNvSpPr>
          <p:nvPr>
            <p:ph type="body" orient="vert" idx="1"/>
          </p:nvPr>
        </p:nvSpPr>
        <p:spPr>
          <a:xfrm>
            <a:off x="838200" y="1825625"/>
            <a:ext cx="10515600" cy="43513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6336215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984429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7817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1652955" y="1169378"/>
            <a:ext cx="9024281" cy="2953385"/>
          </a:xfrm>
          <a:prstGeom prst="rect">
            <a:avLst/>
          </a:prstGeom>
          <a:noFill/>
        </p:spPr>
        <p:txBody>
          <a:bodyPr wrap="square" rtlCol="0">
            <a:spAutoFit/>
          </a:bodyPr>
          <a:lstStyle/>
          <a:p>
            <a:pPr algn="ctr">
              <a:lnSpc>
                <a:spcPct val="150000"/>
              </a:lnSpc>
            </a:pPr>
            <a:r>
              <a:rPr lang="zh-CN" altLang="en-US" sz="2800" b="1" dirty="0">
                <a:solidFill>
                  <a:srgbClr val="FF9409"/>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1.</a:t>
            </a:r>
            <a:r>
              <a:rPr lang="zh-CN" altLang="en-US" sz="1200" dirty="0">
                <a:solidFill>
                  <a:schemeClr val="accent6"/>
                </a:solidFill>
                <a:latin typeface="微软雅黑" panose="020B0503020204020204" pitchFamily="34" charset="-122"/>
                <a:ea typeface="微软雅黑" panose="020B0503020204020204" pitchFamily="34" charset="-122"/>
              </a:rPr>
              <a:t>在千库网出售的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模板是免版税类（</a:t>
            </a:r>
            <a:r>
              <a:rPr lang="en-US" altLang="zh-CN" sz="1200" dirty="0">
                <a:solidFill>
                  <a:schemeClr val="accent6"/>
                </a:solidFill>
                <a:latin typeface="微软雅黑" panose="020B0503020204020204" pitchFamily="34" charset="-122"/>
                <a:ea typeface="微软雅黑" panose="020B0503020204020204" pitchFamily="34" charset="-122"/>
              </a:rPr>
              <a:t>RF</a:t>
            </a:r>
            <a:r>
              <a:rPr lang="zh-CN" altLang="en-US" sz="1200" dirty="0">
                <a:solidFill>
                  <a:schemeClr val="accent6"/>
                </a:solidFill>
                <a:latin typeface="微软雅黑" panose="020B0503020204020204" pitchFamily="34" charset="-122"/>
                <a:ea typeface="微软雅黑" panose="020B0503020204020204" pitchFamily="34" charset="-122"/>
              </a:rPr>
              <a:t>：</a:t>
            </a:r>
            <a:r>
              <a:rPr lang="en-US" altLang="zh-CN" sz="1200" dirty="0">
                <a:solidFill>
                  <a:schemeClr val="accent6"/>
                </a:solidFill>
                <a:latin typeface="微软雅黑" panose="020B0503020204020204" pitchFamily="34" charset="-122"/>
                <a:ea typeface="微软雅黑" panose="020B0503020204020204" pitchFamily="34" charset="-122"/>
              </a:rPr>
              <a:t>Royalty-Free</a:t>
            </a:r>
            <a:r>
              <a:rPr lang="zh-CN" altLang="en-US" sz="1200" dirty="0">
                <a:solidFill>
                  <a:schemeClr val="accent6"/>
                </a:solidFill>
                <a:latin typeface="微软雅黑" panose="020B0503020204020204" pitchFamily="34" charset="-122"/>
                <a:ea typeface="微软雅黑" panose="020B0503020204020204" pitchFamily="34" charset="-122"/>
              </a:rPr>
              <a:t>）正版受</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和</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世界版权公约</a:t>
            </a:r>
            <a:r>
              <a:rPr lang="en-US" altLang="zh-CN" sz="1200" dirty="0">
                <a:solidFill>
                  <a:schemeClr val="accent6"/>
                </a:solidFill>
                <a:latin typeface="微软雅黑" panose="020B0503020204020204" pitchFamily="34" charset="-122"/>
                <a:ea typeface="微软雅黑" panose="020B0503020204020204" pitchFamily="34" charset="-122"/>
              </a:rPr>
              <a:t>》</a:t>
            </a:r>
            <a:r>
              <a:rPr lang="zh-CN" altLang="en-US" sz="1200" dirty="0">
                <a:solidFill>
                  <a:schemeClr val="accent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accent6"/>
                </a:solidFill>
                <a:latin typeface="微软雅黑" panose="020B0503020204020204" pitchFamily="34" charset="-122"/>
                <a:ea typeface="微软雅黑" panose="020B0503020204020204" pitchFamily="34" charset="-122"/>
              </a:rPr>
              <a:t>2.</a:t>
            </a:r>
            <a:r>
              <a:rPr lang="zh-CN" altLang="en-US" sz="1200" dirty="0">
                <a:solidFill>
                  <a:schemeClr val="accent6"/>
                </a:solidFill>
                <a:latin typeface="微软雅黑" panose="020B0503020204020204" pitchFamily="34" charset="-122"/>
                <a:ea typeface="微软雅黑" panose="020B0503020204020204" pitchFamily="34" charset="-122"/>
              </a:rPr>
              <a:t>不得将千库网的</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模板、</a:t>
            </a:r>
            <a:r>
              <a:rPr lang="en-US" altLang="zh-CN" sz="1200" dirty="0">
                <a:solidFill>
                  <a:schemeClr val="accent6"/>
                </a:solidFill>
                <a:latin typeface="微软雅黑" panose="020B0503020204020204" pitchFamily="34" charset="-122"/>
                <a:ea typeface="微软雅黑" panose="020B0503020204020204" pitchFamily="34" charset="-122"/>
              </a:rPr>
              <a:t>PPT</a:t>
            </a:r>
            <a:r>
              <a:rPr lang="zh-CN" altLang="en-US" sz="1200" dirty="0">
                <a:solidFill>
                  <a:schemeClr val="accent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文本框 2"/>
          <p:cNvSpPr txBox="1"/>
          <p:nvPr userDrawn="1"/>
        </p:nvSpPr>
        <p:spPr>
          <a:xfrm>
            <a:off x="1652955" y="498440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FF9409"/>
                </a:solidFill>
              </a:rPr>
              <a:t>更多精品</a:t>
            </a:r>
            <a:r>
              <a:rPr lang="en-US" altLang="zh-CN" b="1" dirty="0">
                <a:solidFill>
                  <a:srgbClr val="FF9409"/>
                </a:solidFill>
              </a:rPr>
              <a:t>PPT</a:t>
            </a:r>
            <a:r>
              <a:rPr lang="zh-CN" altLang="en-US" b="1" dirty="0">
                <a:solidFill>
                  <a:srgbClr val="FF9409"/>
                </a:solidFill>
              </a:rPr>
              <a:t>模板：</a:t>
            </a:r>
            <a:r>
              <a:rPr lang="en-US" altLang="zh-CN" b="1" dirty="0">
                <a:solidFill>
                  <a:schemeClr val="bg1"/>
                </a:solidFill>
                <a:hlinkClick r:id="rId2"/>
              </a:rPr>
              <a:t>http://www.51miz.com/ppt/</a:t>
            </a:r>
            <a:endParaRPr lang="en-US" altLang="zh-CN"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6" name="幻灯片编号占位符 5"/>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01049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6713975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9" name="幻灯片编号占位符 8"/>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3003482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5" name="幻灯片编号占位符 4"/>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19286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4" name="幻灯片编号占位符 3"/>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7682867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04A02DF-CE22-7544-B751-71587FFD45A8}" type="datetimeFigureOut">
              <a:rPr kumimoji="1" lang="zh-CN" altLang="en-US" smtClean="0"/>
              <a:t>2023-01-29</a:t>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kumimoji="1" lang="zh-CN" altLang="en-US"/>
          </a:p>
        </p:txBody>
      </p:sp>
      <p:sp>
        <p:nvSpPr>
          <p:cNvPr id="7" name="幻灯片编号占位符 6"/>
          <p:cNvSpPr>
            <a:spLocks noGrp="1"/>
          </p:cNvSpPr>
          <p:nvPr>
            <p:ph type="sldNum" sz="quarter" idx="12"/>
          </p:nvPr>
        </p:nvSpPr>
        <p:spPr>
          <a:xfrm>
            <a:off x="8610600" y="6356350"/>
            <a:ext cx="2743200" cy="365125"/>
          </a:xfrm>
          <a:prstGeom prst="rect">
            <a:avLst/>
          </a:prstGeom>
        </p:spPr>
        <p:txBody>
          <a:bodyPr/>
          <a:lstStyle/>
          <a:p>
            <a:fld id="{F9B0B04C-B5E4-4741-B22F-92B09C0A8EA0}" type="slidenum">
              <a:rPr kumimoji="1" lang="zh-CN" altLang="en-US" smtClean="0"/>
              <a:t>‹#›</a:t>
            </a:fld>
            <a:endParaRPr kumimoji="1" lang="zh-CN" altLang="en-US"/>
          </a:p>
        </p:txBody>
      </p:sp>
    </p:spTree>
    <p:extLst>
      <p:ext uri="{BB962C8B-B14F-4D97-AF65-F5344CB8AC3E}">
        <p14:creationId xmlns:p14="http://schemas.microsoft.com/office/powerpoint/2010/main" val="19236878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7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312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24" b="100000" l="0" r="100000">
                        <a14:foregroundMark x1="6299" y1="47120" x2="14698" y2="74869"/>
                        <a14:foregroundMark x1="5512" y1="51309" x2="63255" y2="43455"/>
                        <a14:foregroundMark x1="26509" y1="68063" x2="56693" y2="66492"/>
                        <a14:foregroundMark x1="87664" y1="18325" x2="94488" y2="16230"/>
                        <a14:foregroundMark x1="65617" y1="26178" x2="66667" y2="19372"/>
                        <a14:foregroundMark x1="75591" y1="17801" x2="77690" y2="32461"/>
                        <a14:foregroundMark x1="78215" y1="21990" x2="80840" y2="21466"/>
                        <a14:foregroundMark x1="37270" y1="41361" x2="37795" y2="27749"/>
                        <a14:foregroundMark x1="38320" y1="37173" x2="31496" y2="37173"/>
                        <a14:foregroundMark x1="38058" y1="37173" x2="34646" y2="28796"/>
                        <a14:foregroundMark x1="21522" y1="59162" x2="23622" y2="43455"/>
                        <a14:foregroundMark x1="8399" y1="56021" x2="5249" y2="59162"/>
                        <a14:foregroundMark x1="5774" y1="69634" x2="5249" y2="63874"/>
                        <a14:backgroundMark x1="6562" y1="7330" x2="8924" y2="6806"/>
                        <a14:backgroundMark x1="2100" y1="29843" x2="36745" y2="524"/>
                        <a14:backgroundMark x1="2362" y1="86911" x2="0" y2="82199"/>
                      </a14:backgroundRemoval>
                    </a14:imgEffect>
                  </a14:imgLayer>
                </a14:imgProps>
              </a:ext>
              <a:ext uri="{28A0092B-C50C-407E-A947-70E740481C1C}">
                <a14:useLocalDpi xmlns:a14="http://schemas.microsoft.com/office/drawing/2010/main" val="0"/>
              </a:ext>
            </a:extLst>
          </a:blip>
          <a:srcRect/>
          <a:stretch>
            <a:fillRect/>
          </a:stretch>
        </p:blipFill>
        <p:spPr bwMode="auto">
          <a:xfrm>
            <a:off x="165909" y="279447"/>
            <a:ext cx="3513369" cy="176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3"/>
          <p:cNvSpPr txBox="1"/>
          <p:nvPr/>
        </p:nvSpPr>
        <p:spPr>
          <a:xfrm>
            <a:off x="2329794" y="1910116"/>
            <a:ext cx="2040943" cy="830997"/>
          </a:xfrm>
          <a:prstGeom prst="rect">
            <a:avLst/>
          </a:prstGeom>
          <a:noFill/>
        </p:spPr>
        <p:txBody>
          <a:bodyPr wrap="none" rtlCol="0">
            <a:spAutoFit/>
          </a:bodyPr>
          <a:lstStyle/>
          <a:p>
            <a:r>
              <a:rPr kumimoji="1" lang="zh-CN" altLang="en-US" sz="4800" b="1" dirty="0" smtClean="0">
                <a:solidFill>
                  <a:srgbClr val="E4304B"/>
                </a:solidFill>
                <a:latin typeface="yuweij Medium" charset="-122"/>
                <a:ea typeface="yuweij Medium" charset="-122"/>
                <a:cs typeface="yuweij Medium" charset="-122"/>
              </a:rPr>
              <a:t>项目六</a:t>
            </a:r>
            <a:endParaRPr kumimoji="1" lang="zh-CN" altLang="en-US" sz="4800" b="1" dirty="0">
              <a:solidFill>
                <a:srgbClr val="E4304B"/>
              </a:solidFill>
              <a:latin typeface="yuweij Medium" charset="-122"/>
              <a:ea typeface="yuweij Medium" charset="-122"/>
              <a:cs typeface="yuweij Medium" charset="-122"/>
            </a:endParaRPr>
          </a:p>
        </p:txBody>
      </p:sp>
      <p:sp>
        <p:nvSpPr>
          <p:cNvPr id="5" name="文本框 4"/>
          <p:cNvSpPr txBox="1"/>
          <p:nvPr/>
        </p:nvSpPr>
        <p:spPr>
          <a:xfrm>
            <a:off x="1922593" y="3004909"/>
            <a:ext cx="8648521" cy="769441"/>
          </a:xfrm>
          <a:prstGeom prst="rect">
            <a:avLst/>
          </a:prstGeom>
          <a:noFill/>
        </p:spPr>
        <p:txBody>
          <a:bodyPr wrap="none" rtlCol="0">
            <a:spAutoFit/>
          </a:bodyPr>
          <a:lstStyle/>
          <a:p>
            <a:r>
              <a:rPr kumimoji="1" lang="zh-CN" altLang="en-US" sz="4400" b="1" dirty="0">
                <a:solidFill>
                  <a:srgbClr val="1E4682"/>
                </a:solidFill>
                <a:latin typeface="Microsoft YaHei" charset="-122"/>
                <a:ea typeface="Microsoft YaHei" charset="-122"/>
                <a:cs typeface="Microsoft YaHei" charset="-122"/>
              </a:rPr>
              <a:t>教学管理系统数据库存储过程设计</a:t>
            </a:r>
          </a:p>
        </p:txBody>
      </p:sp>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163" b="99612" l="0" r="100000">
                        <a14:foregroundMark x1="67174" y1="27132" x2="67174" y2="27132"/>
                        <a14:foregroundMark x1="10652" y1="57752" x2="10652" y2="57752"/>
                        <a14:foregroundMark x1="11087" y1="57752" x2="16957" y2="80233"/>
                        <a14:foregroundMark x1="31304" y1="68217" x2="32391" y2="79845"/>
                        <a14:foregroundMark x1="47609" y1="61628" x2="51739" y2="61628"/>
                        <a14:foregroundMark x1="78043" y1="63178" x2="78043" y2="75581"/>
                        <a14:foregroundMark x1="81304" y1="34496" x2="81304" y2="31783"/>
                        <a14:foregroundMark x1="68261" y1="19767" x2="68261" y2="19767"/>
                        <a14:foregroundMark x1="68696" y1="20543" x2="69130" y2="22481"/>
                        <a14:foregroundMark x1="73261" y1="50775" x2="75000" y2="53488"/>
                        <a14:foregroundMark x1="91304" y1="77132" x2="91304" y2="78682"/>
                      </a14:backgroundRemoval>
                    </a14:imgEffect>
                  </a14:imgLayer>
                </a14:imgProps>
              </a:ext>
              <a:ext uri="{28A0092B-C50C-407E-A947-70E740481C1C}">
                <a14:useLocalDpi xmlns:a14="http://schemas.microsoft.com/office/drawing/2010/main" val="0"/>
              </a:ext>
            </a:extLst>
          </a:blip>
          <a:srcRect/>
          <a:stretch>
            <a:fillRect/>
          </a:stretch>
        </p:blipFill>
        <p:spPr bwMode="auto">
          <a:xfrm>
            <a:off x="6723396" y="3635309"/>
            <a:ext cx="5224339" cy="293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603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296885" cy="3400931"/>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3.MySQL</a:t>
            </a:r>
            <a:r>
              <a:rPr lang="zh-CN" altLang="en-US" sz="2000" b="1" dirty="0">
                <a:solidFill>
                  <a:schemeClr val="accent3"/>
                </a:solidFill>
                <a:latin typeface="微软雅黑" panose="020B0503020204020204" pitchFamily="34" charset="-122"/>
                <a:ea typeface="微软雅黑" panose="020B0503020204020204" pitchFamily="34" charset="-122"/>
              </a:rPr>
              <a:t>运算符</a:t>
            </a:r>
          </a:p>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运算符</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是用来连接表达式中各个操作数的符号，其作用是用来指明对操作数所进行的运算。</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数据库支持使用运算符。通过运算符，可以使数据库的功能更加强大。而且，可以更加灵活的使用表中的数据。</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运算符包括四类，分别是算术运算符、比较运算符、逻辑运算符和位运算符。</a:t>
            </a:r>
          </a:p>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数据库中的表定义好了以后，表中的数据代表的意义就已经定下来了。通过使用运算符进行运算，可以得到包含另一层意义的数据。</a:t>
            </a:r>
          </a:p>
        </p:txBody>
      </p:sp>
    </p:spTree>
    <p:extLst>
      <p:ext uri="{BB962C8B-B14F-4D97-AF65-F5344CB8AC3E}">
        <p14:creationId xmlns:p14="http://schemas.microsoft.com/office/powerpoint/2010/main" val="8070926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858974"/>
            <a:ext cx="10296885" cy="1461426"/>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）算术运算符</a:t>
            </a:r>
          </a:p>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算术运算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符是</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中最常用的一类运算符。</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支持的算术运算符包括加、减、乘、除、求余。</a:t>
            </a:r>
          </a:p>
        </p:txBody>
      </p:sp>
      <p:graphicFrame>
        <p:nvGraphicFramePr>
          <p:cNvPr id="3" name="表格 2"/>
          <p:cNvGraphicFramePr>
            <a:graphicFrameLocks noGrp="1"/>
          </p:cNvGraphicFramePr>
          <p:nvPr>
            <p:extLst>
              <p:ext uri="{D42A27DB-BD31-4B8C-83A1-F6EECF244321}">
                <p14:modId xmlns:p14="http://schemas.microsoft.com/office/powerpoint/2010/main" val="1833371069"/>
              </p:ext>
            </p:extLst>
          </p:nvPr>
        </p:nvGraphicFramePr>
        <p:xfrm>
          <a:off x="2437506" y="3434700"/>
          <a:ext cx="7779835" cy="3172616"/>
        </p:xfrm>
        <a:graphic>
          <a:graphicData uri="http://schemas.openxmlformats.org/drawingml/2006/table">
            <a:tbl>
              <a:tblPr firstRow="1" firstCol="1" bandRow="1">
                <a:tableStyleId>{5C22544A-7EE6-4342-B048-85BDC9FD1C3A}</a:tableStyleId>
              </a:tblPr>
              <a:tblGrid>
                <a:gridCol w="1037911"/>
                <a:gridCol w="1872280"/>
                <a:gridCol w="4869644"/>
              </a:tblGrid>
              <a:tr h="396577">
                <a:tc>
                  <a:txBody>
                    <a:bodyPr/>
                    <a:lstStyle/>
                    <a:p>
                      <a:pPr indent="133350" algn="just">
                        <a:lnSpc>
                          <a:spcPts val="2200"/>
                        </a:lnSpc>
                        <a:spcAft>
                          <a:spcPts val="0"/>
                        </a:spcAft>
                      </a:pPr>
                      <a:r>
                        <a:rPr lang="zh-CN" sz="1800" kern="100" dirty="0">
                          <a:effectLst/>
                        </a:rPr>
                        <a:t>符号</a:t>
                      </a:r>
                      <a:endParaRPr lang="zh-CN" sz="1800" kern="100" dirty="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表达式的形式</a:t>
                      </a:r>
                      <a:endParaRPr lang="zh-CN" sz="1800" kern="100">
                        <a:effectLst/>
                        <a:latin typeface="Times New Roman"/>
                        <a:ea typeface="宋体"/>
                        <a:cs typeface="Times New Roman"/>
                      </a:endParaRPr>
                    </a:p>
                  </a:txBody>
                  <a:tcPr marL="68580" marR="68580" marT="0" marB="0"/>
                </a:tc>
                <a:tc>
                  <a:txBody>
                    <a:bodyPr/>
                    <a:lstStyle/>
                    <a:p>
                      <a:pPr indent="1066800" algn="just">
                        <a:lnSpc>
                          <a:spcPts val="2200"/>
                        </a:lnSpc>
                        <a:spcAft>
                          <a:spcPts val="0"/>
                        </a:spcAft>
                      </a:pPr>
                      <a:r>
                        <a:rPr lang="zh-CN" sz="1800" kern="100">
                          <a:effectLst/>
                        </a:rPr>
                        <a:t>作用</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x1+x2+…+xn</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加法运算</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x1-x2-…-xn</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减法运算</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x1*x2*…*xn</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乘法运算</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x1/x2</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除法运算，返回</a:t>
                      </a:r>
                      <a:r>
                        <a:rPr lang="en-US" sz="1800" kern="100">
                          <a:effectLst/>
                        </a:rPr>
                        <a:t>x1</a:t>
                      </a:r>
                      <a:r>
                        <a:rPr lang="zh-CN" sz="1800" kern="100">
                          <a:effectLst/>
                        </a:rPr>
                        <a:t>除以</a:t>
                      </a:r>
                      <a:r>
                        <a:rPr lang="en-US" sz="1800" kern="100">
                          <a:effectLst/>
                        </a:rPr>
                        <a:t>x2</a:t>
                      </a:r>
                      <a:r>
                        <a:rPr lang="zh-CN" sz="1800" kern="100">
                          <a:effectLst/>
                        </a:rPr>
                        <a:t>的商</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DIV</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 DIV x2</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除法运算，返回商。同</a:t>
                      </a:r>
                      <a:r>
                        <a:rPr lang="en-US" sz="1800" kern="100">
                          <a:effectLst/>
                        </a:rPr>
                        <a:t>“/”</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a:effectLst/>
                        </a:rPr>
                        <a:t>x1%x2</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a:effectLst/>
                        </a:rPr>
                        <a:t>求余运算，返回</a:t>
                      </a:r>
                      <a:r>
                        <a:rPr lang="en-US" sz="1800" kern="100">
                          <a:effectLst/>
                        </a:rPr>
                        <a:t>x1</a:t>
                      </a:r>
                      <a:r>
                        <a:rPr lang="zh-CN" sz="1800" kern="100">
                          <a:effectLst/>
                        </a:rPr>
                        <a:t>除以</a:t>
                      </a:r>
                      <a:r>
                        <a:rPr lang="en-US" sz="1800" kern="100">
                          <a:effectLst/>
                        </a:rPr>
                        <a:t>x2</a:t>
                      </a:r>
                      <a:r>
                        <a:rPr lang="zh-CN" sz="1800" kern="100">
                          <a:effectLst/>
                        </a:rPr>
                        <a:t>的余数</a:t>
                      </a:r>
                      <a:endParaRPr lang="zh-CN" sz="1800" kern="100">
                        <a:effectLst/>
                        <a:latin typeface="Times New Roman"/>
                        <a:ea typeface="宋体"/>
                        <a:cs typeface="Times New Roman"/>
                      </a:endParaRPr>
                    </a:p>
                  </a:txBody>
                  <a:tcPr marL="68580" marR="68580" marT="0" marB="0"/>
                </a:tc>
              </a:tr>
              <a:tr h="396577">
                <a:tc>
                  <a:txBody>
                    <a:bodyPr/>
                    <a:lstStyle/>
                    <a:p>
                      <a:pPr indent="266700" algn="just">
                        <a:lnSpc>
                          <a:spcPts val="2200"/>
                        </a:lnSpc>
                        <a:spcAft>
                          <a:spcPts val="0"/>
                        </a:spcAft>
                      </a:pPr>
                      <a:r>
                        <a:rPr lang="en-US" sz="1800" kern="100">
                          <a:effectLst/>
                        </a:rPr>
                        <a:t>MOD</a:t>
                      </a:r>
                      <a:endParaRPr lang="zh-CN" sz="1800" kern="10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en-US" sz="1800" kern="100" dirty="0">
                          <a:effectLst/>
                        </a:rPr>
                        <a:t>MOD(x1,x2)</a:t>
                      </a:r>
                      <a:endParaRPr lang="zh-CN" sz="1800" kern="100" dirty="0">
                        <a:effectLst/>
                        <a:latin typeface="Times New Roman"/>
                        <a:ea typeface="宋体"/>
                        <a:cs typeface="Times New Roman"/>
                      </a:endParaRPr>
                    </a:p>
                  </a:txBody>
                  <a:tcPr marL="68580" marR="68580" marT="0" marB="0"/>
                </a:tc>
                <a:tc>
                  <a:txBody>
                    <a:bodyPr/>
                    <a:lstStyle/>
                    <a:p>
                      <a:pPr indent="266700" algn="just">
                        <a:lnSpc>
                          <a:spcPts val="2200"/>
                        </a:lnSpc>
                        <a:spcAft>
                          <a:spcPts val="0"/>
                        </a:spcAft>
                      </a:pPr>
                      <a:r>
                        <a:rPr lang="zh-CN" sz="1800" kern="100" dirty="0">
                          <a:effectLst/>
                        </a:rPr>
                        <a:t>求余运算，返回余数。同</a:t>
                      </a:r>
                      <a:r>
                        <a:rPr lang="en-US" sz="1800" kern="100" dirty="0">
                          <a:effectLst/>
                        </a:rPr>
                        <a:t>“%”</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65403733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514600"/>
            <a:ext cx="4358217" cy="290079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）比较运算符</a:t>
            </a:r>
          </a:p>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比较</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运算符是查询数据时最常用的一类运算符。</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语句中的条件语句经常要使用比较运算符。通过这些比较运算符，可以判断表中的哪些记录是符合条件的。</a:t>
            </a:r>
          </a:p>
        </p:txBody>
      </p:sp>
      <p:graphicFrame>
        <p:nvGraphicFramePr>
          <p:cNvPr id="8" name="表格 7"/>
          <p:cNvGraphicFramePr>
            <a:graphicFrameLocks noGrp="1"/>
          </p:cNvGraphicFramePr>
          <p:nvPr>
            <p:extLst>
              <p:ext uri="{D42A27DB-BD31-4B8C-83A1-F6EECF244321}">
                <p14:modId xmlns:p14="http://schemas.microsoft.com/office/powerpoint/2010/main" val="370512496"/>
              </p:ext>
            </p:extLst>
          </p:nvPr>
        </p:nvGraphicFramePr>
        <p:xfrm>
          <a:off x="6054724" y="2694779"/>
          <a:ext cx="5260976" cy="3947320"/>
        </p:xfrm>
        <a:graphic>
          <a:graphicData uri="http://schemas.openxmlformats.org/drawingml/2006/table">
            <a:tbl>
              <a:tblPr firstRow="1" firstCol="1" bandRow="1">
                <a:tableStyleId>{5C22544A-7EE6-4342-B048-85BDC9FD1C3A}</a:tableStyleId>
              </a:tblPr>
              <a:tblGrid>
                <a:gridCol w="2503803"/>
                <a:gridCol w="2757173"/>
              </a:tblGrid>
              <a:tr h="303640">
                <a:tc>
                  <a:txBody>
                    <a:bodyPr/>
                    <a:lstStyle/>
                    <a:p>
                      <a:pPr algn="ctr">
                        <a:lnSpc>
                          <a:spcPts val="2200"/>
                        </a:lnSpc>
                        <a:spcAft>
                          <a:spcPts val="0"/>
                        </a:spcAft>
                      </a:pPr>
                      <a:r>
                        <a:rPr lang="zh-CN" sz="1800" kern="100" dirty="0">
                          <a:effectLst/>
                        </a:rPr>
                        <a:t>运算符</a:t>
                      </a:r>
                      <a:endParaRPr lang="zh-CN" sz="1800" kern="100" dirty="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a:effectLst/>
                        </a:rPr>
                        <a:t>含义</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等于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&gt; </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大于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&lt; </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小于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&gt;=</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大于等于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&lt;=</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小于等于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&lt;&gt;</a:t>
                      </a:r>
                      <a:r>
                        <a:rPr lang="zh-CN" sz="1800" kern="100">
                          <a:effectLst/>
                        </a:rPr>
                        <a:t>、</a:t>
                      </a: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不等于</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&lt;=&gt;</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相等或都等于空</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is null</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是否为</a:t>
                      </a:r>
                      <a:r>
                        <a:rPr lang="en-US" sz="1800" kern="100">
                          <a:effectLst/>
                        </a:rPr>
                        <a:t>NULL</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Between…and…</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是否在区间内</a:t>
                      </a:r>
                      <a:r>
                        <a:rPr lang="en-US" sz="1800" kern="100">
                          <a:effectLst/>
                        </a:rPr>
                        <a:t>.</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in</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是否在集合内</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a:effectLst/>
                        </a:rPr>
                        <a:t>like</a:t>
                      </a:r>
                      <a:endParaRPr lang="zh-CN" sz="18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a:effectLst/>
                        </a:rPr>
                        <a:t>模式匹配</a:t>
                      </a:r>
                      <a:endParaRPr lang="zh-CN" sz="1800" kern="100">
                        <a:effectLst/>
                        <a:latin typeface="Times New Roman"/>
                        <a:ea typeface="宋体"/>
                        <a:cs typeface="Times New Roman"/>
                      </a:endParaRPr>
                    </a:p>
                  </a:txBody>
                  <a:tcPr marL="68580" marR="68580" marT="0" marB="0"/>
                </a:tc>
              </a:tr>
              <a:tr h="303640">
                <a:tc>
                  <a:txBody>
                    <a:bodyPr/>
                    <a:lstStyle/>
                    <a:p>
                      <a:pPr algn="ctr">
                        <a:lnSpc>
                          <a:spcPts val="2200"/>
                        </a:lnSpc>
                        <a:spcAft>
                          <a:spcPts val="0"/>
                        </a:spcAft>
                      </a:pPr>
                      <a:r>
                        <a:rPr lang="en-US" sz="1800" kern="100" dirty="0">
                          <a:effectLst/>
                        </a:rPr>
                        <a:t>regexp</a:t>
                      </a:r>
                      <a:endParaRPr lang="zh-CN" sz="1800" kern="100" dirty="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800" kern="100" dirty="0">
                          <a:effectLst/>
                        </a:rPr>
                        <a:t>正则表达式模式匹配</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3558869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1792798"/>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）逻辑运算符</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逻辑运算</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符用来判断表达式的真假。逻辑运算符的返回结果只有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。如果表达式是真，结果返回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。如果表达式是假，结果返回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。逻辑运算符又称为布尔运算符。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中支持四种逻辑运算符。这四种逻辑运算符分别是与、或、非和异或。</a:t>
            </a:r>
          </a:p>
        </p:txBody>
      </p:sp>
      <p:graphicFrame>
        <p:nvGraphicFramePr>
          <p:cNvPr id="3" name="表格 2"/>
          <p:cNvGraphicFramePr>
            <a:graphicFrameLocks noGrp="1"/>
          </p:cNvGraphicFramePr>
          <p:nvPr>
            <p:extLst>
              <p:ext uri="{D42A27DB-BD31-4B8C-83A1-F6EECF244321}">
                <p14:modId xmlns:p14="http://schemas.microsoft.com/office/powerpoint/2010/main" val="3375875266"/>
              </p:ext>
            </p:extLst>
          </p:nvPr>
        </p:nvGraphicFramePr>
        <p:xfrm>
          <a:off x="4017855" y="3990179"/>
          <a:ext cx="4395470" cy="2563020"/>
        </p:xfrm>
        <a:graphic>
          <a:graphicData uri="http://schemas.openxmlformats.org/drawingml/2006/table">
            <a:tbl>
              <a:tblPr firstRow="1" firstCol="1" bandRow="1">
                <a:tableStyleId>{5C22544A-7EE6-4342-B048-85BDC9FD1C3A}</a:tableStyleId>
              </a:tblPr>
              <a:tblGrid>
                <a:gridCol w="2115391"/>
                <a:gridCol w="2280079"/>
              </a:tblGrid>
              <a:tr h="512604">
                <a:tc>
                  <a:txBody>
                    <a:bodyPr/>
                    <a:lstStyle/>
                    <a:p>
                      <a:pPr algn="ctr">
                        <a:lnSpc>
                          <a:spcPts val="2200"/>
                        </a:lnSpc>
                        <a:spcAft>
                          <a:spcPts val="0"/>
                        </a:spcAft>
                      </a:pPr>
                      <a:r>
                        <a:rPr lang="zh-CN" sz="1800" kern="100" dirty="0">
                          <a:effectLst/>
                        </a:rPr>
                        <a:t>运算符</a:t>
                      </a:r>
                      <a:endParaRPr lang="zh-CN" sz="1800" kern="100" dirty="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a:effectLst/>
                        </a:rPr>
                        <a:t>含义</a:t>
                      </a:r>
                      <a:endParaRPr lang="zh-CN" sz="1800" kern="100">
                        <a:effectLst/>
                        <a:latin typeface="Times New Roman"/>
                        <a:ea typeface="宋体"/>
                        <a:cs typeface="Times New Roman"/>
                      </a:endParaRPr>
                    </a:p>
                  </a:txBody>
                  <a:tcPr marL="68580" marR="68580" marT="0" marB="0"/>
                </a:tc>
              </a:tr>
              <a:tr h="512604">
                <a:tc>
                  <a:txBody>
                    <a:bodyPr/>
                    <a:lstStyle/>
                    <a:p>
                      <a:pPr algn="ctr">
                        <a:lnSpc>
                          <a:spcPts val="2200"/>
                        </a:lnSpc>
                        <a:spcAft>
                          <a:spcPts val="0"/>
                        </a:spcAft>
                      </a:pPr>
                      <a:r>
                        <a:rPr lang="en-US" sz="1800" kern="100">
                          <a:effectLst/>
                        </a:rPr>
                        <a:t>not</a:t>
                      </a:r>
                      <a:r>
                        <a:rPr lang="zh-CN" sz="1800" kern="100">
                          <a:effectLst/>
                        </a:rPr>
                        <a:t>或</a:t>
                      </a: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a:effectLst/>
                        </a:rPr>
                        <a:t>逻辑非</a:t>
                      </a:r>
                      <a:endParaRPr lang="zh-CN" sz="1800" kern="100">
                        <a:effectLst/>
                        <a:latin typeface="Times New Roman"/>
                        <a:ea typeface="宋体"/>
                        <a:cs typeface="Times New Roman"/>
                      </a:endParaRPr>
                    </a:p>
                  </a:txBody>
                  <a:tcPr marL="68580" marR="68580" marT="0" marB="0"/>
                </a:tc>
              </a:tr>
              <a:tr h="512604">
                <a:tc>
                  <a:txBody>
                    <a:bodyPr/>
                    <a:lstStyle/>
                    <a:p>
                      <a:pPr algn="ctr">
                        <a:lnSpc>
                          <a:spcPts val="2200"/>
                        </a:lnSpc>
                        <a:spcAft>
                          <a:spcPts val="0"/>
                        </a:spcAft>
                      </a:pPr>
                      <a:r>
                        <a:rPr lang="en-US" sz="1800" kern="100">
                          <a:effectLst/>
                        </a:rPr>
                        <a:t>and</a:t>
                      </a:r>
                      <a:r>
                        <a:rPr lang="zh-CN" sz="1800" kern="100">
                          <a:effectLst/>
                        </a:rPr>
                        <a:t>或</a:t>
                      </a:r>
                      <a:r>
                        <a:rPr lang="en-US" sz="1800" kern="100">
                          <a:effectLst/>
                        </a:rPr>
                        <a:t>&amp;&amp;</a:t>
                      </a:r>
                      <a:endParaRPr lang="zh-CN" sz="18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a:effectLst/>
                        </a:rPr>
                        <a:t>逻辑与</a:t>
                      </a:r>
                      <a:endParaRPr lang="zh-CN" sz="1800" kern="100">
                        <a:effectLst/>
                        <a:latin typeface="Times New Roman"/>
                        <a:ea typeface="宋体"/>
                        <a:cs typeface="Times New Roman"/>
                      </a:endParaRPr>
                    </a:p>
                  </a:txBody>
                  <a:tcPr marL="68580" marR="68580" marT="0" marB="0"/>
                </a:tc>
              </a:tr>
              <a:tr h="512604">
                <a:tc>
                  <a:txBody>
                    <a:bodyPr/>
                    <a:lstStyle/>
                    <a:p>
                      <a:pPr algn="ctr">
                        <a:lnSpc>
                          <a:spcPts val="2200"/>
                        </a:lnSpc>
                        <a:spcAft>
                          <a:spcPts val="0"/>
                        </a:spcAft>
                      </a:pPr>
                      <a:r>
                        <a:rPr lang="en-US" sz="1800" kern="100">
                          <a:effectLst/>
                        </a:rPr>
                        <a:t>or</a:t>
                      </a:r>
                      <a:r>
                        <a:rPr lang="zh-CN" sz="1800" kern="100">
                          <a:effectLst/>
                        </a:rPr>
                        <a:t>或</a:t>
                      </a:r>
                      <a:r>
                        <a:rPr lang="en-US" sz="1800" kern="100">
                          <a:effectLst/>
                        </a:rPr>
                        <a:t>||</a:t>
                      </a:r>
                      <a:endParaRPr lang="zh-CN" sz="18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a:effectLst/>
                        </a:rPr>
                        <a:t>逻辑或</a:t>
                      </a:r>
                      <a:endParaRPr lang="zh-CN" sz="1800" kern="100">
                        <a:effectLst/>
                        <a:latin typeface="Times New Roman"/>
                        <a:ea typeface="宋体"/>
                        <a:cs typeface="Times New Roman"/>
                      </a:endParaRPr>
                    </a:p>
                  </a:txBody>
                  <a:tcPr marL="68580" marR="68580" marT="0" marB="0"/>
                </a:tc>
              </a:tr>
              <a:tr h="512604">
                <a:tc>
                  <a:txBody>
                    <a:bodyPr/>
                    <a:lstStyle/>
                    <a:p>
                      <a:pPr algn="ctr">
                        <a:lnSpc>
                          <a:spcPts val="2200"/>
                        </a:lnSpc>
                        <a:spcAft>
                          <a:spcPts val="0"/>
                        </a:spcAft>
                      </a:pPr>
                      <a:r>
                        <a:rPr lang="en-US" sz="1800" kern="100" dirty="0" err="1">
                          <a:effectLst/>
                        </a:rPr>
                        <a:t>xor</a:t>
                      </a:r>
                      <a:endParaRPr lang="zh-CN" sz="1800" kern="100" dirty="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800" kern="100" dirty="0">
                          <a:effectLst/>
                        </a:rPr>
                        <a:t>逻辑异或</a:t>
                      </a:r>
                      <a:endParaRPr lang="zh-CN" sz="18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9816924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816100"/>
            <a:ext cx="10352617" cy="1792798"/>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）位运算符</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位</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运算符是在二进制数上进行计算的运算符。位运算会先将操作数变成二进制数，然后进行位运算。然后再将计算结果从二进制数变回十进制数。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中支持六种位运算符。这六种位运算符分别是按位与、按位或、按位取反、按位异或、按位左移和按位右移。</a:t>
            </a:r>
          </a:p>
        </p:txBody>
      </p:sp>
      <p:graphicFrame>
        <p:nvGraphicFramePr>
          <p:cNvPr id="8" name="表格 7"/>
          <p:cNvGraphicFramePr>
            <a:graphicFrameLocks noGrp="1"/>
          </p:cNvGraphicFramePr>
          <p:nvPr>
            <p:extLst>
              <p:ext uri="{D42A27DB-BD31-4B8C-83A1-F6EECF244321}">
                <p14:modId xmlns:p14="http://schemas.microsoft.com/office/powerpoint/2010/main" val="2673156976"/>
              </p:ext>
            </p:extLst>
          </p:nvPr>
        </p:nvGraphicFramePr>
        <p:xfrm>
          <a:off x="4053256" y="3778154"/>
          <a:ext cx="4324668" cy="2851247"/>
        </p:xfrm>
        <a:graphic>
          <a:graphicData uri="http://schemas.openxmlformats.org/drawingml/2006/table">
            <a:tbl>
              <a:tblPr firstRow="1" firstCol="1" bandRow="1">
                <a:tableStyleId>{5C22544A-7EE6-4342-B048-85BDC9FD1C3A}</a:tableStyleId>
              </a:tblPr>
              <a:tblGrid>
                <a:gridCol w="2165724"/>
                <a:gridCol w="2158944"/>
              </a:tblGrid>
              <a:tr h="407321">
                <a:tc>
                  <a:txBody>
                    <a:bodyPr/>
                    <a:lstStyle/>
                    <a:p>
                      <a:pPr algn="ctr">
                        <a:lnSpc>
                          <a:spcPts val="2200"/>
                        </a:lnSpc>
                        <a:spcAft>
                          <a:spcPts val="0"/>
                        </a:spcAft>
                      </a:pPr>
                      <a:r>
                        <a:rPr lang="zh-CN" sz="1600" kern="100" dirty="0">
                          <a:effectLst/>
                        </a:rPr>
                        <a:t>运算符</a:t>
                      </a:r>
                      <a:endParaRPr lang="zh-CN" sz="1600" kern="100" dirty="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运算规则</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a:effectLst/>
                        </a:rPr>
                        <a:t>&amp;</a:t>
                      </a:r>
                      <a:endParaRPr lang="zh-CN" sz="16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按位与</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a:effectLst/>
                        </a:rPr>
                        <a:t>|</a:t>
                      </a:r>
                      <a:endParaRPr lang="zh-CN" sz="16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按位或</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dirty="0">
                          <a:effectLst/>
                        </a:rPr>
                        <a:t>^</a:t>
                      </a:r>
                      <a:endParaRPr lang="zh-CN" sz="1600" kern="100" dirty="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按位异或</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a:effectLst/>
                        </a:rPr>
                        <a:t>~</a:t>
                      </a:r>
                      <a:endParaRPr lang="zh-CN" sz="16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按位取反</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a:effectLst/>
                        </a:rPr>
                        <a:t>&gt;&gt; </a:t>
                      </a:r>
                      <a:endParaRPr lang="zh-CN" sz="16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a:effectLst/>
                        </a:rPr>
                        <a:t>位右移</a:t>
                      </a:r>
                      <a:r>
                        <a:rPr lang="en-US" sz="1600" kern="100">
                          <a:effectLst/>
                        </a:rPr>
                        <a:t>.</a:t>
                      </a:r>
                      <a:endParaRPr lang="zh-CN" sz="1600" kern="100">
                        <a:effectLst/>
                        <a:latin typeface="Times New Roman"/>
                        <a:ea typeface="宋体"/>
                        <a:cs typeface="Times New Roman"/>
                      </a:endParaRPr>
                    </a:p>
                  </a:txBody>
                  <a:tcPr marL="68580" marR="68580" marT="0" marB="0"/>
                </a:tc>
              </a:tr>
              <a:tr h="407321">
                <a:tc>
                  <a:txBody>
                    <a:bodyPr/>
                    <a:lstStyle/>
                    <a:p>
                      <a:pPr algn="ctr">
                        <a:lnSpc>
                          <a:spcPts val="2200"/>
                        </a:lnSpc>
                        <a:spcAft>
                          <a:spcPts val="0"/>
                        </a:spcAft>
                      </a:pPr>
                      <a:r>
                        <a:rPr lang="en-US" sz="1600" kern="100">
                          <a:effectLst/>
                        </a:rPr>
                        <a:t>&lt;&lt; </a:t>
                      </a:r>
                      <a:endParaRPr lang="zh-CN" sz="1600" kern="100">
                        <a:effectLst/>
                        <a:latin typeface="Times New Roman"/>
                        <a:ea typeface="宋体"/>
                        <a:cs typeface="Times New Roman"/>
                      </a:endParaRPr>
                    </a:p>
                  </a:txBody>
                  <a:tcPr marL="68580" marR="68580" marT="0" marB="0"/>
                </a:tc>
                <a:tc>
                  <a:txBody>
                    <a:bodyPr/>
                    <a:lstStyle/>
                    <a:p>
                      <a:pPr algn="ctr">
                        <a:lnSpc>
                          <a:spcPts val="2200"/>
                        </a:lnSpc>
                        <a:spcAft>
                          <a:spcPts val="0"/>
                        </a:spcAft>
                      </a:pPr>
                      <a:r>
                        <a:rPr lang="zh-CN" sz="1600" kern="100" dirty="0">
                          <a:effectLst/>
                        </a:rPr>
                        <a:t>位左移</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5046879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3" y="2006600"/>
            <a:ext cx="3291418" cy="3454792"/>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）运算符的优先级</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由于</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在实际应用中可能需要同时使用多个运算符。这就必须考虑运算符的运算顺序。到底谁先运算，谁后运算。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的表达式都是从左到右开始运算，哪个运算符的优先级高，哪个运算符先进行计算。</a:t>
            </a:r>
          </a:p>
        </p:txBody>
      </p:sp>
      <p:graphicFrame>
        <p:nvGraphicFramePr>
          <p:cNvPr id="3" name="表格 2"/>
          <p:cNvGraphicFramePr>
            <a:graphicFrameLocks noGrp="1"/>
          </p:cNvGraphicFramePr>
          <p:nvPr>
            <p:extLst>
              <p:ext uri="{D42A27DB-BD31-4B8C-83A1-F6EECF244321}">
                <p14:modId xmlns:p14="http://schemas.microsoft.com/office/powerpoint/2010/main" val="4151867265"/>
              </p:ext>
            </p:extLst>
          </p:nvPr>
        </p:nvGraphicFramePr>
        <p:xfrm>
          <a:off x="4622801" y="2006600"/>
          <a:ext cx="6362699" cy="4509365"/>
        </p:xfrm>
        <a:graphic>
          <a:graphicData uri="http://schemas.openxmlformats.org/drawingml/2006/table">
            <a:tbl>
              <a:tblPr firstRow="1" firstCol="1" bandRow="1">
                <a:tableStyleId>{5C22544A-7EE6-4342-B048-85BDC9FD1C3A}</a:tableStyleId>
              </a:tblPr>
              <a:tblGrid>
                <a:gridCol w="850899"/>
                <a:gridCol w="5511800"/>
              </a:tblGrid>
              <a:tr h="257039">
                <a:tc>
                  <a:txBody>
                    <a:bodyPr/>
                    <a:lstStyle/>
                    <a:p>
                      <a:pPr algn="ctr">
                        <a:lnSpc>
                          <a:spcPts val="2200"/>
                        </a:lnSpc>
                        <a:spcAft>
                          <a:spcPts val="0"/>
                        </a:spcAft>
                      </a:pPr>
                      <a:r>
                        <a:rPr lang="zh-CN" sz="1600" kern="100" dirty="0">
                          <a:effectLst/>
                        </a:rPr>
                        <a:t>优先级</a:t>
                      </a:r>
                      <a:endParaRPr lang="zh-CN" sz="1600" kern="100" dirty="0">
                        <a:effectLst/>
                        <a:latin typeface="Times New Roman"/>
                        <a:ea typeface="宋体"/>
                        <a:cs typeface="Times New Roman"/>
                      </a:endParaRPr>
                    </a:p>
                  </a:txBody>
                  <a:tcPr marL="68580" marR="68580" marT="0" marB="0"/>
                </a:tc>
                <a:tc>
                  <a:txBody>
                    <a:bodyPr/>
                    <a:lstStyle/>
                    <a:p>
                      <a:pPr algn="just">
                        <a:lnSpc>
                          <a:spcPts val="2200"/>
                        </a:lnSpc>
                        <a:spcAft>
                          <a:spcPts val="0"/>
                        </a:spcAft>
                      </a:pPr>
                      <a:r>
                        <a:rPr lang="zh-CN" sz="1600" kern="100">
                          <a:effectLst/>
                        </a:rPr>
                        <a:t>运算符</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2</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t>
                      </a:r>
                      <a:r>
                        <a:rPr lang="zh-CN" sz="1600" kern="100">
                          <a:effectLst/>
                        </a:rPr>
                        <a:t>（负号）</a:t>
                      </a:r>
                      <a:r>
                        <a:rPr lang="en-US" sz="1600" kern="100">
                          <a:effectLst/>
                        </a:rPr>
                        <a:t>,~</a:t>
                      </a:r>
                      <a:r>
                        <a:rPr lang="zh-CN" sz="1600" kern="100">
                          <a:effectLst/>
                        </a:rPr>
                        <a:t>（按位取反）</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3</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t>
                      </a:r>
                      <a:r>
                        <a:rPr lang="zh-CN" sz="1600" kern="100">
                          <a:effectLst/>
                        </a:rPr>
                        <a:t>（按位异或）</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4</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*,/(DIV),%(MOD)</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5</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6</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&gt;&gt;,&lt;&lt;</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7</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&amp;</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8</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t>
                      </a:r>
                      <a:endParaRPr lang="zh-CN" sz="1600" kern="100">
                        <a:effectLst/>
                        <a:latin typeface="Times New Roman"/>
                        <a:ea typeface="宋体"/>
                        <a:cs typeface="Times New Roman"/>
                      </a:endParaRPr>
                    </a:p>
                  </a:txBody>
                  <a:tcPr marL="68580" marR="68580" marT="0" marB="0"/>
                </a:tc>
              </a:tr>
              <a:tr h="318365">
                <a:tc>
                  <a:txBody>
                    <a:bodyPr/>
                    <a:lstStyle/>
                    <a:p>
                      <a:pPr algn="ctr">
                        <a:lnSpc>
                          <a:spcPts val="2200"/>
                        </a:lnSpc>
                        <a:spcAft>
                          <a:spcPts val="0"/>
                        </a:spcAft>
                      </a:pPr>
                      <a:r>
                        <a:rPr lang="en-US" sz="1600" kern="100">
                          <a:effectLst/>
                        </a:rPr>
                        <a:t>9</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dirty="0">
                          <a:effectLst/>
                        </a:rPr>
                        <a:t>=(</a:t>
                      </a:r>
                      <a:r>
                        <a:rPr lang="zh-CN" sz="1600" kern="100" dirty="0">
                          <a:effectLst/>
                        </a:rPr>
                        <a:t>比较运算</a:t>
                      </a:r>
                      <a:r>
                        <a:rPr lang="en-US" sz="1600" kern="100" dirty="0">
                          <a:effectLst/>
                        </a:rPr>
                        <a:t>),&lt;=&gt;,&lt;,&lt;=,&gt;,&gt;=,!=,&lt;&gt;,IN,IS NULL,LIKE,REGEXP</a:t>
                      </a:r>
                      <a:endParaRPr lang="zh-CN" sz="1600" kern="100" dirty="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10</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BETWEEN AND,CASE,WHEN,THEN,ELSE</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11</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NOT</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12</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&amp;&amp;,AND</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13</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a:effectLst/>
                        </a:rPr>
                        <a:t>XOR</a:t>
                      </a:r>
                      <a:endParaRPr lang="zh-CN" sz="1600" kern="10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14</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dirty="0">
                          <a:effectLst/>
                        </a:rPr>
                        <a:t>||,OR</a:t>
                      </a:r>
                      <a:endParaRPr lang="zh-CN" sz="1600" kern="100" dirty="0">
                        <a:effectLst/>
                        <a:latin typeface="Times New Roman"/>
                        <a:ea typeface="宋体"/>
                        <a:cs typeface="Times New Roman"/>
                      </a:endParaRPr>
                    </a:p>
                  </a:txBody>
                  <a:tcPr marL="68580" marR="68580" marT="0" marB="0"/>
                </a:tc>
              </a:tr>
              <a:tr h="257039">
                <a:tc>
                  <a:txBody>
                    <a:bodyPr/>
                    <a:lstStyle/>
                    <a:p>
                      <a:pPr algn="ctr">
                        <a:lnSpc>
                          <a:spcPts val="2200"/>
                        </a:lnSpc>
                        <a:spcAft>
                          <a:spcPts val="0"/>
                        </a:spcAft>
                      </a:pPr>
                      <a:r>
                        <a:rPr lang="en-US" sz="1600" kern="100">
                          <a:effectLst/>
                        </a:rPr>
                        <a:t>(</a:t>
                      </a:r>
                      <a:r>
                        <a:rPr lang="zh-CN" sz="1600" kern="100">
                          <a:effectLst/>
                        </a:rPr>
                        <a:t>最低</a:t>
                      </a:r>
                      <a:r>
                        <a:rPr lang="en-US" sz="1600" kern="100">
                          <a:effectLst/>
                        </a:rPr>
                        <a:t>)</a:t>
                      </a:r>
                      <a:endParaRPr lang="zh-CN" sz="1600" kern="100">
                        <a:effectLst/>
                        <a:latin typeface="Times New Roman"/>
                        <a:ea typeface="宋体"/>
                        <a:cs typeface="Times New Roman"/>
                      </a:endParaRPr>
                    </a:p>
                  </a:txBody>
                  <a:tcPr marL="68580" marR="68580" marT="0" marB="0"/>
                </a:tc>
                <a:tc>
                  <a:txBody>
                    <a:bodyPr/>
                    <a:lstStyle/>
                    <a:p>
                      <a:pPr algn="just">
                        <a:lnSpc>
                          <a:spcPts val="2200"/>
                        </a:lnSpc>
                        <a:spcAft>
                          <a:spcPts val="0"/>
                        </a:spcAft>
                      </a:pPr>
                      <a:r>
                        <a:rPr lang="en-US" sz="1600" kern="100" dirty="0">
                          <a:effectLst/>
                        </a:rPr>
                        <a:t>=(</a:t>
                      </a:r>
                      <a:r>
                        <a:rPr lang="zh-CN" sz="1600" kern="100" dirty="0">
                          <a:effectLst/>
                        </a:rPr>
                        <a:t>赋值运算</a:t>
                      </a:r>
                      <a:r>
                        <a:rPr lang="en-US" sz="1600" kern="100" dirty="0">
                          <a:effectLst/>
                        </a:rPr>
                        <a:t>),:=</a:t>
                      </a:r>
                      <a:endParaRPr lang="zh-CN" sz="1600" kern="100" dirty="0">
                        <a:effectLst/>
                        <a:latin typeface="Times New Roman"/>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2088258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365484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a:t>
            </a:r>
            <a:r>
              <a:rPr lang="zh-CN" altLang="en-US" sz="2000" b="1" dirty="0">
                <a:solidFill>
                  <a:schemeClr val="accent3"/>
                </a:solidFill>
                <a:latin typeface="微软雅黑" panose="020B0503020204020204" pitchFamily="34" charset="-122"/>
                <a:ea typeface="微软雅黑" panose="020B0503020204020204" pitchFamily="34" charset="-122"/>
              </a:rPr>
              <a:t>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按照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的数据类型进行划分，可以将常量划分为字符串常量、数值常量、十六进制常量、日期时间常量、二进制常量以及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）字符串常量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字符串</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常量是指用单引号或双引号括起来的字符序列。由于大多编程语言（例如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Java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等）使用双引号表示字符串，为了便于区分，在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数据库中推荐使用单引号表示字符串。</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）数值常量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数值</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常量可以分为整数常量（例如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）和小数常量（例如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5.26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101.5E5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），这里不再赘述</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10865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4062651"/>
          </a:xfrm>
          <a:prstGeom prst="rect">
            <a:avLst/>
          </a:prstGeom>
          <a:noFill/>
        </p:spPr>
        <p:txBody>
          <a:bodyPr wrap="square" rtlCol="0">
            <a:spAutoFit/>
          </a:bodyPr>
          <a:lstStyle/>
          <a:p>
            <a:pPr>
              <a:lnSpc>
                <a:spcPct val="150000"/>
              </a:lnSpc>
              <a:spcBef>
                <a:spcPts val="200"/>
              </a:spcBef>
              <a:spcAft>
                <a:spcPts val="65"/>
              </a:spcAft>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）日期时间常量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日期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时间常量是一个符合特殊格式的字符串。例如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'14:30:24'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是一个时间常量，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'2022-09-12 14:28:24'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是一个日期时间常量。日期时间常量的值必须符合日期、时间标准，例如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'2022-02-31'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是错误的日期常量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）布尔值</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布尔</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值只包含两个可能的值：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smtClean="0">
                <a:solidFill>
                  <a:srgbClr val="FF0000"/>
                </a:solidFill>
                <a:latin typeface="微软雅黑" panose="020B0503020204020204" pitchFamily="34" charset="-122"/>
                <a:ea typeface="微软雅黑" panose="020B0503020204020204" pitchFamily="34" charset="-122"/>
              </a:rPr>
              <a:t>      说明：</a:t>
            </a:r>
            <a:endParaRPr lang="en-US" altLang="zh-CN" dirty="0" smtClean="0">
              <a:solidFill>
                <a:srgbClr val="FF0000"/>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语句显示布尔值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时，会将其转换为字符串“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或者字符串“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64228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4439677"/>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）二进制常量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二进制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常量由数字“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组成。二进制常量的表示方法：前缀为“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，后面紧跟一个“二进制”字符串。例如下面的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语句输出三个字符。其中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b‘111101’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表示“等号”，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表示“笑脸”，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表示“心”。 </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）十六进制常量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十六进制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常量由数字“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及字母“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组成（字母不区分大小写）。十六进制常量有两种表示方法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值</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NULL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值可适用于各种字段类型，它通常用来表示“值不确定”、“没有值”等意义，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值参与算术运算、比较运算以及逻辑运算时，结果依然为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53485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2369880"/>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a:t>
            </a:r>
            <a:r>
              <a:rPr lang="zh-CN" altLang="en-US" sz="2000" b="1" dirty="0">
                <a:solidFill>
                  <a:schemeClr val="accent3"/>
                </a:solidFill>
                <a:latin typeface="微软雅黑" panose="020B0503020204020204" pitchFamily="34" charset="-122"/>
                <a:ea typeface="微软雅黑" panose="020B0503020204020204" pitchFamily="34" charset="-122"/>
              </a:rPr>
              <a:t>变量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变量</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分为系统变量（以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开头）以及用户自定义变量。</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）系统变量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系统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变量以两个“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开头，无需定义可以直接使用。</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）用户自定义</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变量</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099746" y="4509307"/>
            <a:ext cx="3882748" cy="1515800"/>
          </a:xfrm>
          <a:prstGeom prst="rect">
            <a:avLst/>
          </a:prstGeom>
          <a:noFill/>
        </p:spPr>
        <p:txBody>
          <a:bodyPr wrap="square" rtlCol="0">
            <a:spAutoFit/>
          </a:bodyPr>
          <a:lstStyle/>
          <a:p>
            <a:pPr>
              <a:lnSpc>
                <a:spcPct val="2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用户</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会话变量（以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2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及</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局部变量（不以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开头） </a:t>
            </a:r>
            <a:endParaRPr lang="zh-CN" altLang="en-US" dirty="0"/>
          </a:p>
        </p:txBody>
      </p:sp>
      <p:sp>
        <p:nvSpPr>
          <p:cNvPr id="8" name="左大括号 7"/>
          <p:cNvSpPr/>
          <p:nvPr/>
        </p:nvSpPr>
        <p:spPr>
          <a:xfrm>
            <a:off x="1894537" y="4941384"/>
            <a:ext cx="196746" cy="806450"/>
          </a:xfrm>
          <a:prstGeom prst="leftBrace">
            <a:avLst>
              <a:gd name="adj1" fmla="val 0"/>
              <a:gd name="adj2" fmla="val 48182"/>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600685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5167474" y="1732740"/>
            <a:ext cx="1748118" cy="721440"/>
          </a:xfrm>
          <a:prstGeom prst="down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项目目标</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圆角矩形 71"/>
          <p:cNvSpPr/>
          <p:nvPr/>
        </p:nvSpPr>
        <p:spPr>
          <a:xfrm>
            <a:off x="635598" y="2645494"/>
            <a:ext cx="3223707" cy="3163636"/>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Rectangle 38"/>
          <p:cNvSpPr>
            <a:spLocks noChangeArrowheads="1"/>
          </p:cNvSpPr>
          <p:nvPr/>
        </p:nvSpPr>
        <p:spPr bwMode="auto">
          <a:xfrm>
            <a:off x="736586" y="2869815"/>
            <a:ext cx="295911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数据库</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编程知识、语法规范与技术应用目标。</a:t>
            </a:r>
          </a:p>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可编程对象的创建方法。</a:t>
            </a:r>
          </a:p>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③ 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主、外键约束对</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Insert</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Delete</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Update</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存储过程的影响与安全策略。</a:t>
            </a:r>
          </a:p>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④ 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游标的使用方法。</a:t>
            </a:r>
          </a:p>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⑤ 理解</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事务的概念和</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个基本特征。</a:t>
            </a:r>
          </a:p>
          <a:p>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⑥ 掌握</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事务的开启、提交和回滚操作。</a:t>
            </a:r>
          </a:p>
        </p:txBody>
      </p:sp>
      <p:sp>
        <p:nvSpPr>
          <p:cNvPr id="79" name="圆角矩形 78"/>
          <p:cNvSpPr/>
          <p:nvPr/>
        </p:nvSpPr>
        <p:spPr>
          <a:xfrm>
            <a:off x="4439162" y="2640887"/>
            <a:ext cx="3279450" cy="3168244"/>
          </a:xfrm>
          <a:prstGeom prst="roundRect">
            <a:avLst>
              <a:gd name="adj" fmla="val 9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3" name="Rectangle 39"/>
          <p:cNvSpPr>
            <a:spLocks noChangeArrowheads="1"/>
          </p:cNvSpPr>
          <p:nvPr/>
        </p:nvSpPr>
        <p:spPr bwMode="auto">
          <a:xfrm>
            <a:off x="4694174" y="3230183"/>
            <a:ext cx="27156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应用</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语句创建、应用和管理过程式数据库对象。</a:t>
            </a:r>
          </a:p>
          <a:p>
            <a:pPr>
              <a:lnSpc>
                <a:spcPct val="15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能够</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使用</a:t>
            </a:r>
            <a:r>
              <a:rPr lang="en-US" altLang="zh-CN"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提供的事务处理机制保证命令执行的同步性。</a:t>
            </a:r>
          </a:p>
        </p:txBody>
      </p:sp>
      <p:cxnSp>
        <p:nvCxnSpPr>
          <p:cNvPr id="86" name="直线箭头连接符 85"/>
          <p:cNvCxnSpPr/>
          <p:nvPr/>
        </p:nvCxnSpPr>
        <p:spPr>
          <a:xfrm flipV="1">
            <a:off x="4129567" y="1420638"/>
            <a:ext cx="0" cy="43884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8150551" y="2645493"/>
            <a:ext cx="3185320" cy="3163638"/>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Rectangle 38"/>
          <p:cNvSpPr>
            <a:spLocks noChangeArrowheads="1"/>
          </p:cNvSpPr>
          <p:nvPr/>
        </p:nvSpPr>
        <p:spPr bwMode="auto">
          <a:xfrm>
            <a:off x="8416830" y="3230183"/>
            <a:ext cx="26855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①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坚持不懈的精神。</a:t>
            </a:r>
          </a:p>
          <a:p>
            <a:pPr>
              <a:lnSpc>
                <a:spcPct val="200000"/>
              </a:lnSpc>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②　</a:t>
            </a:r>
            <a:r>
              <a:rPr lang="zh-CN" altLang="en-US" sz="160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具有</a:t>
            </a: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持之以恒的精神。</a:t>
            </a:r>
          </a:p>
        </p:txBody>
      </p:sp>
      <p:sp>
        <p:nvSpPr>
          <p:cNvPr id="40" name="TextBox 13"/>
          <p:cNvSpPr>
            <a:spLocks noChangeArrowheads="1"/>
          </p:cNvSpPr>
          <p:nvPr/>
        </p:nvSpPr>
        <p:spPr bwMode="auto">
          <a:xfrm>
            <a:off x="5188440" y="1732740"/>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能力目标</a:t>
            </a:r>
            <a:endParaRPr lang="zh-CN" altLang="en-US" b="1" dirty="0">
              <a:solidFill>
                <a:schemeClr val="bg1"/>
              </a:solidFill>
            </a:endParaRPr>
          </a:p>
        </p:txBody>
      </p:sp>
      <p:cxnSp>
        <p:nvCxnSpPr>
          <p:cNvPr id="19" name="直线箭头连接符 85"/>
          <p:cNvCxnSpPr/>
          <p:nvPr/>
        </p:nvCxnSpPr>
        <p:spPr>
          <a:xfrm flipV="1">
            <a:off x="7912672" y="1420637"/>
            <a:ext cx="1" cy="43884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下箭头标注 20"/>
          <p:cNvSpPr/>
          <p:nvPr/>
        </p:nvSpPr>
        <p:spPr>
          <a:xfrm>
            <a:off x="8842258" y="1766467"/>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标注 21"/>
          <p:cNvSpPr/>
          <p:nvPr/>
        </p:nvSpPr>
        <p:spPr>
          <a:xfrm>
            <a:off x="1372719" y="1732740"/>
            <a:ext cx="1748118" cy="7214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3"/>
          <p:cNvSpPr>
            <a:spLocks noChangeArrowheads="1"/>
          </p:cNvSpPr>
          <p:nvPr/>
        </p:nvSpPr>
        <p:spPr bwMode="auto">
          <a:xfrm>
            <a:off x="1378955" y="1766466"/>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知识</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b="1" dirty="0">
              <a:solidFill>
                <a:schemeClr val="bg1"/>
              </a:solidFill>
            </a:endParaRPr>
          </a:p>
        </p:txBody>
      </p:sp>
      <p:sp>
        <p:nvSpPr>
          <p:cNvPr id="24" name="TextBox 13"/>
          <p:cNvSpPr>
            <a:spLocks noChangeArrowheads="1"/>
          </p:cNvSpPr>
          <p:nvPr/>
        </p:nvSpPr>
        <p:spPr bwMode="auto">
          <a:xfrm>
            <a:off x="8869152" y="1760037"/>
            <a:ext cx="1780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素养目标</a:t>
            </a:r>
            <a:endParaRPr lang="zh-CN" altLang="en-US" b="1" dirty="0">
              <a:solidFill>
                <a:schemeClr val="bg1"/>
              </a:solidFill>
            </a:endParaRPr>
          </a:p>
        </p:txBody>
      </p:sp>
    </p:spTree>
    <p:extLst>
      <p:ext uri="{BB962C8B-B14F-4D97-AF65-F5344CB8AC3E}">
        <p14:creationId xmlns:p14="http://schemas.microsoft.com/office/powerpoint/2010/main" val="4187061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95500"/>
            <a:ext cx="10352617" cy="4516621"/>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 </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用户会话变量</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定义了会话变量，会话期间，该会话变量一直有效；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不能访问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定义的会话变量；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关闭或者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与服务器断开连接后，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客户机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定义的所有会话变量将自动释放，以便节省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服务器的内存空间</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用户</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会话变量的定义与赋值有两种方法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b="1" dirty="0" smtClean="0">
                <a:solidFill>
                  <a:srgbClr val="FF0000"/>
                </a:solidFill>
                <a:latin typeface="微软雅黑" panose="020B0503020204020204" pitchFamily="34" charset="-122"/>
                <a:ea typeface="微软雅黑" panose="020B0503020204020204" pitchFamily="34" charset="-122"/>
              </a:rPr>
              <a:t>方法一：</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set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命令定义用户会话变量，并为其赋值，语法格式如下：</a:t>
            </a:r>
          </a:p>
          <a:p>
            <a:pPr algn="ctr">
              <a:lnSpc>
                <a:spcPct val="150000"/>
              </a:lnSpc>
              <a:spcBef>
                <a:spcPts val="200"/>
              </a:spcBef>
              <a:spcAft>
                <a:spcPts val="65"/>
              </a:spcAft>
            </a:pPr>
            <a:r>
              <a:rPr lang="en-US" altLang="zh-CN" dirty="0" smtClean="0">
                <a:solidFill>
                  <a:schemeClr val="accent5"/>
                </a:solidFill>
                <a:latin typeface="微软雅黑" panose="020B0503020204020204" pitchFamily="34" charset="-122"/>
                <a:ea typeface="微软雅黑" panose="020B0503020204020204" pitchFamily="34" charset="-122"/>
              </a:rPr>
              <a:t>SET </a:t>
            </a:r>
            <a:r>
              <a:rPr lang="en-US" altLang="zh-CN" dirty="0">
                <a:solidFill>
                  <a:schemeClr val="accent5"/>
                </a:solidFill>
                <a:latin typeface="微软雅黑" panose="020B0503020204020204" pitchFamily="34" charset="-122"/>
                <a:ea typeface="微软雅黑" panose="020B0503020204020204" pitchFamily="34" charset="-122"/>
              </a:rPr>
              <a:t>@user_variable1</a:t>
            </a:r>
            <a:r>
              <a:rPr lang="zh-CN" altLang="en-US" dirty="0">
                <a:solidFill>
                  <a:schemeClr val="accent5"/>
                </a:solidFill>
                <a:latin typeface="微软雅黑" panose="020B0503020204020204" pitchFamily="34" charset="-122"/>
                <a:ea typeface="微软雅黑" panose="020B0503020204020204" pitchFamily="34" charset="-122"/>
              </a:rPr>
              <a:t>＝</a:t>
            </a:r>
            <a:r>
              <a:rPr lang="en-US" altLang="zh-CN" dirty="0">
                <a:solidFill>
                  <a:schemeClr val="accent5"/>
                </a:solidFill>
                <a:latin typeface="微软雅黑" panose="020B0503020204020204" pitchFamily="34" charset="-122"/>
                <a:ea typeface="微软雅黑" panose="020B0503020204020204" pitchFamily="34" charset="-122"/>
              </a:rPr>
              <a:t>expression1 [,@user_variable2= expression2 , …]</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其中</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200150" lvl="2" indent="-285750">
              <a:lnSpc>
                <a:spcPct val="150000"/>
              </a:lnSpc>
              <a:spcBef>
                <a:spcPts val="200"/>
              </a:spcBef>
              <a:spcAft>
                <a:spcPts val="65"/>
              </a:spcAft>
              <a:buFont typeface="Wingdings" pitchFamily="2" charset="2"/>
              <a:buChar char="Ø"/>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@user_variable1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@user_variable2</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是变量名；</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1200150" lvl="2" indent="-285750">
              <a:lnSpc>
                <a:spcPct val="150000"/>
              </a:lnSpc>
              <a:spcBef>
                <a:spcPts val="200"/>
              </a:spcBef>
              <a:spcAft>
                <a:spcPts val="65"/>
              </a:spcAft>
              <a:buFont typeface="Wingdings" pitchFamily="2" charset="2"/>
              <a:buChar char="Ø"/>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expression1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expression2</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代表值。</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73919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4101123"/>
          </a:xfrm>
          <a:prstGeom prst="rect">
            <a:avLst/>
          </a:prstGeom>
          <a:noFill/>
        </p:spPr>
        <p:txBody>
          <a:bodyPr wrap="square" rtlCol="0">
            <a:spAutoFit/>
          </a:bodyPr>
          <a:lstStyle/>
          <a:p>
            <a:pPr>
              <a:lnSpc>
                <a:spcPct val="150000"/>
              </a:lnSpc>
              <a:spcBef>
                <a:spcPts val="200"/>
              </a:spcBef>
              <a:spcAft>
                <a:spcPts val="65"/>
              </a:spcAft>
            </a:pPr>
            <a:r>
              <a:rPr lang="zh-CN" altLang="en-US" b="1" dirty="0">
                <a:solidFill>
                  <a:srgbClr val="FF0000"/>
                </a:solidFill>
                <a:latin typeface="微软雅黑" panose="020B0503020204020204" pitchFamily="34" charset="-122"/>
                <a:ea typeface="微软雅黑" panose="020B0503020204020204" pitchFamily="34" charset="-122"/>
              </a:rPr>
              <a:t>方法二：</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语句定义用户会话变量，并为其赋值，语法格式有两种。</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SELECT @user_variable1:</a:t>
            </a:r>
            <a:r>
              <a:rPr lang="zh-CN" altLang="en-US" b="1" dirty="0">
                <a:solidFill>
                  <a:srgbClr val="2660B5"/>
                </a:solidFill>
                <a:latin typeface="微软雅黑" panose="020B0503020204020204" pitchFamily="34" charset="-122"/>
                <a:ea typeface="微软雅黑" panose="020B0503020204020204" pitchFamily="34" charset="-122"/>
              </a:rPr>
              <a:t>＝</a:t>
            </a:r>
            <a:r>
              <a:rPr lang="en-US" altLang="zh-CN" b="1" dirty="0">
                <a:solidFill>
                  <a:srgbClr val="2660B5"/>
                </a:solidFill>
                <a:latin typeface="微软雅黑" panose="020B0503020204020204" pitchFamily="34" charset="-122"/>
                <a:ea typeface="微软雅黑" panose="020B0503020204020204" pitchFamily="34" charset="-122"/>
              </a:rPr>
              <a:t>expression1 [,user_variable2:= expression2 , …]</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SELECT expression1 INTO @user_variable1, expression2 INTO @user_variable2,…</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说明：</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第一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种语法格式中需要使用“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＝”赋值语句，原因在于“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是为“比较”保留的。</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种与第二种语法格式的区别在于：第一种语法格式中的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语句会产生结果集，第二种语法格式中的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语句，仅仅用于会话变量的定义及赋值（但不会产生结果集）。</a:t>
            </a:r>
          </a:p>
        </p:txBody>
      </p:sp>
    </p:spTree>
    <p:extLst>
      <p:ext uri="{BB962C8B-B14F-4D97-AF65-F5344CB8AC3E}">
        <p14:creationId xmlns:p14="http://schemas.microsoft.com/office/powerpoint/2010/main" val="9367110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425700"/>
            <a:ext cx="10352617" cy="1792798"/>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）局部变量</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DECLARE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命令专门用于定义局部变量及对应的数据类型。局部变量必须定义在存储程序中（例如函数、触发器、存储过程以及事件中），并且局部变量的作用范围仅仅局限于存储程序中，脱离存储程序，局部变量没有丝毫意义。</a:t>
            </a:r>
          </a:p>
        </p:txBody>
      </p:sp>
    </p:spTree>
    <p:extLst>
      <p:ext uri="{BB962C8B-B14F-4D97-AF65-F5344CB8AC3E}">
        <p14:creationId xmlns:p14="http://schemas.microsoft.com/office/powerpoint/2010/main" val="36861867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352617" cy="49962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6.</a:t>
            </a:r>
            <a:r>
              <a:rPr lang="zh-CN" altLang="en-US" sz="2000" b="1" dirty="0">
                <a:solidFill>
                  <a:schemeClr val="accent3"/>
                </a:solidFill>
                <a:latin typeface="微软雅黑" panose="020B0503020204020204" pitchFamily="34" charset="-122"/>
                <a:ea typeface="微软雅黑" panose="020B0503020204020204" pitchFamily="34" charset="-122"/>
              </a:rPr>
              <a:t>流程</a:t>
            </a:r>
            <a:r>
              <a:rPr lang="zh-CN" altLang="en-US" sz="2000" b="1" dirty="0" smtClean="0">
                <a:solidFill>
                  <a:schemeClr val="accent3"/>
                </a:solidFill>
                <a:latin typeface="微软雅黑" panose="020B0503020204020204" pitchFamily="34" charset="-122"/>
                <a:ea typeface="微软雅黑" panose="020B0503020204020204" pitchFamily="34" charset="-122"/>
              </a:rPr>
              <a:t>控制语句</a:t>
            </a:r>
            <a:endParaRPr lang="zh-CN" altLang="en-US" sz="2000" b="1" dirty="0">
              <a:solidFill>
                <a:schemeClr val="accent3"/>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528419" y="3060700"/>
            <a:ext cx="10409581" cy="2159566"/>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1</a:t>
            </a:r>
            <a:r>
              <a:rPr lang="zh-CN" altLang="en-US" b="1" dirty="0">
                <a:solidFill>
                  <a:schemeClr val="accent5"/>
                </a:solidFill>
                <a:latin typeface="微软雅黑" panose="020B0503020204020204" pitchFamily="34" charset="-122"/>
                <a:ea typeface="微软雅黑" panose="020B0503020204020204" pitchFamily="34" charset="-122"/>
              </a:rPr>
              <a:t>）</a:t>
            </a:r>
            <a:r>
              <a:rPr lang="en-US" altLang="zh-CN" b="1" dirty="0">
                <a:solidFill>
                  <a:schemeClr val="accent5"/>
                </a:solidFill>
                <a:latin typeface="微软雅黑" panose="020B0503020204020204" pitchFamily="34" charset="-122"/>
                <a:ea typeface="微软雅黑" panose="020B0503020204020204" pitchFamily="34" charset="-122"/>
              </a:rPr>
              <a:t>BEGIN……END</a:t>
            </a:r>
            <a:r>
              <a:rPr lang="zh-CN" altLang="en-US" b="1" dirty="0">
                <a:solidFill>
                  <a:schemeClr val="accent5"/>
                </a:solidFill>
                <a:latin typeface="微软雅黑" panose="020B0503020204020204" pitchFamily="34" charset="-122"/>
                <a:ea typeface="微软雅黑" panose="020B0503020204020204" pitchFamily="34" charset="-122"/>
              </a:rPr>
              <a:t>语句块</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作用域为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BEGIN ….END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之间。</a:t>
            </a:r>
          </a:p>
          <a:p>
            <a:pP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2</a:t>
            </a:r>
            <a:r>
              <a:rPr lang="zh-CN" altLang="en-US" b="1" dirty="0">
                <a:solidFill>
                  <a:schemeClr val="accent5"/>
                </a:solidFill>
                <a:latin typeface="微软雅黑" panose="020B0503020204020204" pitchFamily="34" charset="-122"/>
                <a:ea typeface="微软雅黑" panose="020B0503020204020204" pitchFamily="34" charset="-122"/>
              </a:rPr>
              <a:t>）条件控制语句</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条件控制语句分为两种，一种是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语句，另一种是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a:t>
            </a:r>
          </a:p>
          <a:p>
            <a:endParaRPr lang="zh-CN" altLang="en-US" dirty="0"/>
          </a:p>
        </p:txBody>
      </p:sp>
    </p:spTree>
    <p:extLst>
      <p:ext uri="{BB962C8B-B14F-4D97-AF65-F5344CB8AC3E}">
        <p14:creationId xmlns:p14="http://schemas.microsoft.com/office/powerpoint/2010/main" val="23709118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85165"/>
            <a:ext cx="10352617" cy="3231654"/>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IF</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语句根据条件表达式的值确定执行不同的语句块，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语句的用法格式如下：</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IF </a:t>
            </a:r>
            <a:r>
              <a:rPr lang="zh-CN" altLang="en-US" b="1" dirty="0">
                <a:solidFill>
                  <a:srgbClr val="2660B5"/>
                </a:solidFill>
                <a:latin typeface="微软雅黑" panose="020B0503020204020204" pitchFamily="34" charset="-122"/>
                <a:ea typeface="微软雅黑" panose="020B0503020204020204" pitchFamily="34" charset="-122"/>
              </a:rPr>
              <a:t>条件表达式</a:t>
            </a:r>
            <a:r>
              <a:rPr lang="en-US" altLang="zh-CN" b="1" dirty="0">
                <a:solidFill>
                  <a:srgbClr val="2660B5"/>
                </a:solidFill>
                <a:latin typeface="微软雅黑" panose="020B0503020204020204" pitchFamily="34" charset="-122"/>
                <a:ea typeface="微软雅黑" panose="020B0503020204020204" pitchFamily="34" charset="-122"/>
              </a:rPr>
              <a:t>1  THEN </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1;</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[ELSIF </a:t>
            </a:r>
            <a:r>
              <a:rPr lang="zh-CN" altLang="en-US" b="1" dirty="0">
                <a:solidFill>
                  <a:srgbClr val="2660B5"/>
                </a:solidFill>
                <a:latin typeface="微软雅黑" panose="020B0503020204020204" pitchFamily="34" charset="-122"/>
                <a:ea typeface="微软雅黑" panose="020B0503020204020204" pitchFamily="34" charset="-122"/>
              </a:rPr>
              <a:t>条件表达式</a:t>
            </a:r>
            <a:r>
              <a:rPr lang="en-US" altLang="zh-CN" b="1" dirty="0">
                <a:solidFill>
                  <a:srgbClr val="2660B5"/>
                </a:solidFill>
                <a:latin typeface="微软雅黑" panose="020B0503020204020204" pitchFamily="34" charset="-122"/>
                <a:ea typeface="微软雅黑" panose="020B0503020204020204" pitchFamily="34" charset="-122"/>
              </a:rPr>
              <a:t>2  THEN</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2] ...</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[ELSE</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n]</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IF;</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说明：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END IF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后必须以“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6524" y="2794000"/>
            <a:ext cx="6295602"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470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85165"/>
            <a:ext cx="10352617" cy="3685624"/>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CASE</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语句用于实现比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IF</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语句分支更为复杂的条件判断，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语句的语法格式如下：</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CASE </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WHEN  value1  THEN  </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1;</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WHEN  value2  THEN  </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2;</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ELSE </a:t>
            </a:r>
            <a:r>
              <a:rPr lang="zh-CN" altLang="en-US" b="1" dirty="0">
                <a:solidFill>
                  <a:srgbClr val="2660B5"/>
                </a:solidFill>
                <a:latin typeface="微软雅黑" panose="020B0503020204020204" pitchFamily="34" charset="-122"/>
                <a:ea typeface="微软雅黑" panose="020B0503020204020204" pitchFamily="34" charset="-122"/>
              </a:rPr>
              <a:t>语句块</a:t>
            </a:r>
            <a:r>
              <a:rPr lang="en-US" altLang="zh-CN" b="1" dirty="0">
                <a:solidFill>
                  <a:srgbClr val="2660B5"/>
                </a:solidFill>
                <a:latin typeface="微软雅黑" panose="020B0503020204020204" pitchFamily="34" charset="-122"/>
                <a:ea typeface="微软雅黑" panose="020B0503020204020204" pitchFamily="34" charset="-122"/>
              </a:rPr>
              <a:t>n;</a:t>
            </a:r>
          </a:p>
          <a:p>
            <a:pP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CASE;</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9488" y="2882900"/>
            <a:ext cx="606742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09116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85165"/>
            <a:ext cx="10352617" cy="4062651"/>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rPr>
              <a:t>3</a:t>
            </a:r>
            <a:r>
              <a:rPr lang="zh-CN" altLang="en-US" b="1" dirty="0">
                <a:solidFill>
                  <a:schemeClr val="accent5"/>
                </a:solidFill>
                <a:latin typeface="微软雅黑" panose="020B0503020204020204" pitchFamily="34" charset="-122"/>
                <a:ea typeface="微软雅黑" panose="020B0503020204020204" pitchFamily="34" charset="-122"/>
              </a:rPr>
              <a:t>）循环语句</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提供了三种循环语句，分别是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WHILE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REPEAT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以及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。除此以外，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还提供了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ITERATE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语句以及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LEAVE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语句用于循环的内部控制。</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WHILE</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当</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条件表达式的值为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时，反复执行循环体，直到条件表达式的值为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while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语句的语法格式如下。</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 WHILE</a:t>
            </a:r>
            <a:r>
              <a:rPr lang="zh-CN" altLang="en-US" b="1" dirty="0">
                <a:solidFill>
                  <a:srgbClr val="2660B5"/>
                </a:solidFill>
                <a:latin typeface="微软雅黑" panose="020B0503020204020204" pitchFamily="34" charset="-122"/>
                <a:ea typeface="微软雅黑" panose="020B0503020204020204" pitchFamily="34" charset="-122"/>
              </a:rPr>
              <a:t>条件表达式 </a:t>
            </a:r>
            <a:r>
              <a:rPr lang="en-US" altLang="zh-CN" b="1" dirty="0">
                <a:solidFill>
                  <a:srgbClr val="2660B5"/>
                </a:solidFill>
                <a:latin typeface="微软雅黑" panose="020B0503020204020204" pitchFamily="34" charset="-122"/>
                <a:ea typeface="微软雅黑" panose="020B0503020204020204" pitchFamily="34" charset="-122"/>
              </a:rPr>
              <a:t>DO</a:t>
            </a:r>
          </a:p>
          <a:p>
            <a:pPr lvl="1">
              <a:lnSpc>
                <a:spcPct val="150000"/>
              </a:lnSpc>
              <a:spcBef>
                <a:spcPts val="200"/>
              </a:spcBef>
              <a:spcAft>
                <a:spcPts val="65"/>
              </a:spcAft>
            </a:pPr>
            <a:r>
              <a:rPr lang="zh-CN" altLang="en-US" b="1" dirty="0">
                <a:solidFill>
                  <a:srgbClr val="2660B5"/>
                </a:solidFill>
                <a:latin typeface="微软雅黑" panose="020B0503020204020204" pitchFamily="34" charset="-122"/>
                <a:ea typeface="微软雅黑" panose="020B0503020204020204" pitchFamily="34" charset="-122"/>
              </a:rPr>
              <a:t>循环体</a:t>
            </a:r>
            <a:r>
              <a:rPr lang="en-US" altLang="zh-CN" b="1" dirty="0">
                <a:solidFill>
                  <a:srgbClr val="2660B5"/>
                </a:solidFill>
                <a:latin typeface="微软雅黑" panose="020B0503020204020204" pitchFamily="34" charset="-122"/>
                <a:ea typeface="微软雅黑" panose="020B0503020204020204" pitchFamily="34" charset="-122"/>
              </a:rPr>
              <a:t>;</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WHILE [</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0" y="3970338"/>
            <a:ext cx="34671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95871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89965"/>
            <a:ext cx="10352617" cy="3685624"/>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LEAVE</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LEAVE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语句用于跳出当前的循环语句（例如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while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语句），语法格式如下。</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LEAVE </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说明</a:t>
            </a:r>
            <a:r>
              <a:rPr lang="zh-CN" altLang="en-US" dirty="0" smtClean="0">
                <a:solidFill>
                  <a:schemeClr val="accent6"/>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LEAVE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循环标签后必须以“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ITERATE  </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ITERATE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语句用于跳出本次循环，继而进行下次循环。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ITERATE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语句的语法格式如下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ITERATE  </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说明</a:t>
            </a:r>
            <a:r>
              <a:rPr lang="zh-CN" altLang="en-US" dirty="0" smtClean="0">
                <a:solidFill>
                  <a:schemeClr val="accent6"/>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ITERATE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循环标签后必须以“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a:t>
            </a:r>
          </a:p>
        </p:txBody>
      </p:sp>
    </p:spTree>
    <p:extLst>
      <p:ext uri="{BB962C8B-B14F-4D97-AF65-F5344CB8AC3E}">
        <p14:creationId xmlns:p14="http://schemas.microsoft.com/office/powerpoint/2010/main" val="27420309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85165"/>
            <a:ext cx="10352617" cy="3636701"/>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d</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repeat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当</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条件表达式的值为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false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时，反复执行循环，直到条件表达式的值为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true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repeat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语句的语法格式如下。</a:t>
            </a:r>
          </a:p>
          <a:p>
            <a:pPr lvl="7">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:]REPEAT </a:t>
            </a:r>
          </a:p>
          <a:p>
            <a:pPr lvl="7">
              <a:lnSpc>
                <a:spcPct val="150000"/>
              </a:lnSpc>
              <a:spcBef>
                <a:spcPts val="200"/>
              </a:spcBef>
              <a:spcAft>
                <a:spcPts val="65"/>
              </a:spcAft>
            </a:pPr>
            <a:r>
              <a:rPr lang="zh-CN" altLang="en-US" b="1" dirty="0">
                <a:solidFill>
                  <a:srgbClr val="2660B5"/>
                </a:solidFill>
                <a:latin typeface="微软雅黑" panose="020B0503020204020204" pitchFamily="34" charset="-122"/>
                <a:ea typeface="微软雅黑" panose="020B0503020204020204" pitchFamily="34" charset="-122"/>
              </a:rPr>
              <a:t>循环体</a:t>
            </a:r>
            <a:r>
              <a:rPr lang="en-US" altLang="zh-CN" b="1" dirty="0">
                <a:solidFill>
                  <a:srgbClr val="2660B5"/>
                </a:solidFill>
                <a:latin typeface="微软雅黑" panose="020B0503020204020204" pitchFamily="34" charset="-122"/>
                <a:ea typeface="微软雅黑" panose="020B0503020204020204" pitchFamily="34" charset="-122"/>
              </a:rPr>
              <a:t>;</a:t>
            </a:r>
          </a:p>
          <a:p>
            <a:pPr lvl="7">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UNTIL </a:t>
            </a:r>
            <a:r>
              <a:rPr lang="zh-CN" altLang="en-US" b="1" dirty="0">
                <a:solidFill>
                  <a:srgbClr val="2660B5"/>
                </a:solidFill>
                <a:latin typeface="微软雅黑" panose="020B0503020204020204" pitchFamily="34" charset="-122"/>
                <a:ea typeface="微软雅黑" panose="020B0503020204020204" pitchFamily="34" charset="-122"/>
              </a:rPr>
              <a:t>条件表达式</a:t>
            </a:r>
          </a:p>
          <a:p>
            <a:pPr lvl="7">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REPEAT [</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说明：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end repeat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后必须以“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a:t>
            </a:r>
          </a:p>
        </p:txBody>
      </p:sp>
    </p:spTree>
    <p:extLst>
      <p:ext uri="{BB962C8B-B14F-4D97-AF65-F5344CB8AC3E}">
        <p14:creationId xmlns:p14="http://schemas.microsoft.com/office/powerpoint/2010/main" val="6532350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85165"/>
            <a:ext cx="10352617" cy="4555093"/>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e</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语句的语法格式</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由于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循环语句本身没有停止循环的语句，因此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通常使用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leave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语句跳出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循环</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loop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的语法格式如下：</a:t>
            </a:r>
          </a:p>
          <a:p>
            <a:pPr lvl="8">
              <a:lnSpc>
                <a:spcPct val="150000"/>
              </a:lnSpc>
              <a:spcBef>
                <a:spcPts val="200"/>
              </a:spcBef>
              <a:spcAft>
                <a:spcPts val="65"/>
              </a:spcAft>
            </a:pPr>
            <a:r>
              <a:rPr lang="zh-CN" altLang="en-US" b="1" dirty="0">
                <a:solidFill>
                  <a:srgbClr val="2660B5"/>
                </a:solidFill>
                <a:latin typeface="微软雅黑" panose="020B0503020204020204" pitchFamily="34" charset="-122"/>
                <a:ea typeface="微软雅黑" panose="020B0503020204020204" pitchFamily="34" charset="-122"/>
              </a:rPr>
              <a:t> </a:t>
            </a:r>
            <a:r>
              <a:rPr lang="en-US" altLang="zh-CN" b="1" dirty="0">
                <a:solidFill>
                  <a:srgbClr val="2660B5"/>
                </a:solidFill>
                <a:latin typeface="微软雅黑" panose="020B0503020204020204" pitchFamily="34" charset="-122"/>
                <a:ea typeface="微软雅黑" panose="020B0503020204020204" pitchFamily="34" charset="-122"/>
              </a:rPr>
              <a:t>[</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 LOOP</a:t>
            </a:r>
          </a:p>
          <a:p>
            <a:pPr lvl="8">
              <a:lnSpc>
                <a:spcPct val="150000"/>
              </a:lnSpc>
              <a:spcBef>
                <a:spcPts val="200"/>
              </a:spcBef>
              <a:spcAft>
                <a:spcPts val="65"/>
              </a:spcAft>
            </a:pPr>
            <a:r>
              <a:rPr lang="zh-CN" altLang="en-US" b="1" dirty="0">
                <a:solidFill>
                  <a:srgbClr val="2660B5"/>
                </a:solidFill>
                <a:latin typeface="微软雅黑" panose="020B0503020204020204" pitchFamily="34" charset="-122"/>
                <a:ea typeface="微软雅黑" panose="020B0503020204020204" pitchFamily="34" charset="-122"/>
              </a:rPr>
              <a:t>循环体</a:t>
            </a:r>
            <a:r>
              <a:rPr lang="en-US" altLang="zh-CN" b="1" dirty="0">
                <a:solidFill>
                  <a:srgbClr val="2660B5"/>
                </a:solidFill>
                <a:latin typeface="微软雅黑" panose="020B0503020204020204" pitchFamily="34" charset="-122"/>
                <a:ea typeface="微软雅黑" panose="020B0503020204020204" pitchFamily="34" charset="-122"/>
              </a:rPr>
              <a:t>;</a:t>
            </a:r>
          </a:p>
          <a:p>
            <a:pPr lvl="8">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IF </a:t>
            </a:r>
            <a:r>
              <a:rPr lang="zh-CN" altLang="en-US" b="1" dirty="0">
                <a:solidFill>
                  <a:srgbClr val="2660B5"/>
                </a:solidFill>
                <a:latin typeface="微软雅黑" panose="020B0503020204020204" pitchFamily="34" charset="-122"/>
                <a:ea typeface="微软雅黑" panose="020B0503020204020204" pitchFamily="34" charset="-122"/>
              </a:rPr>
              <a:t>条件表达式 </a:t>
            </a:r>
            <a:r>
              <a:rPr lang="en-US" altLang="zh-CN" b="1" dirty="0">
                <a:solidFill>
                  <a:srgbClr val="2660B5"/>
                </a:solidFill>
                <a:latin typeface="微软雅黑" panose="020B0503020204020204" pitchFamily="34" charset="-122"/>
                <a:ea typeface="微软雅黑" panose="020B0503020204020204" pitchFamily="34" charset="-122"/>
              </a:rPr>
              <a:t>THEN </a:t>
            </a:r>
          </a:p>
          <a:p>
            <a:pPr lvl="8">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LEAVE [</a:t>
            </a:r>
            <a:r>
              <a:rPr lang="zh-CN" altLang="en-US" b="1" dirty="0">
                <a:solidFill>
                  <a:srgbClr val="2660B5"/>
                </a:solidFill>
                <a:latin typeface="微软雅黑" panose="020B0503020204020204" pitchFamily="34" charset="-122"/>
                <a:ea typeface="微软雅黑" panose="020B0503020204020204" pitchFamily="34" charset="-122"/>
              </a:rPr>
              <a:t>循环标签</a:t>
            </a:r>
            <a:r>
              <a:rPr lang="en-US" altLang="zh-CN" b="1" dirty="0">
                <a:solidFill>
                  <a:srgbClr val="2660B5"/>
                </a:solidFill>
                <a:latin typeface="微软雅黑" panose="020B0503020204020204" pitchFamily="34" charset="-122"/>
                <a:ea typeface="微软雅黑" panose="020B0503020204020204" pitchFamily="34" charset="-122"/>
              </a:rPr>
              <a:t>]; </a:t>
            </a:r>
          </a:p>
          <a:p>
            <a:pPr lvl="8">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IF;</a:t>
            </a:r>
          </a:p>
          <a:p>
            <a:pPr lvl="8">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 LOOP;</a:t>
            </a:r>
          </a:p>
          <a:p>
            <a:pPr>
              <a:lnSpc>
                <a:spcPct val="150000"/>
              </a:lnSpc>
              <a:spcBef>
                <a:spcPts val="200"/>
              </a:spcBef>
              <a:spcAft>
                <a:spcPts val="65"/>
              </a:spcAft>
            </a:pPr>
            <a:r>
              <a:rPr lang="zh-CN" altLang="en-US" dirty="0">
                <a:solidFill>
                  <a:schemeClr val="accent6"/>
                </a:solidFill>
                <a:latin typeface="微软雅黑" panose="020B0503020204020204" pitchFamily="34" charset="-122"/>
                <a:ea typeface="微软雅黑" panose="020B0503020204020204" pitchFamily="34" charset="-122"/>
              </a:rPr>
              <a:t>说明：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end loop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后必须以“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a:t>
            </a:r>
          </a:p>
        </p:txBody>
      </p:sp>
    </p:spTree>
    <p:extLst>
      <p:ext uri="{BB962C8B-B14F-4D97-AF65-F5344CB8AC3E}">
        <p14:creationId xmlns:p14="http://schemas.microsoft.com/office/powerpoint/2010/main" val="37752652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
          <p:cNvSpPr/>
          <p:nvPr/>
        </p:nvSpPr>
        <p:spPr>
          <a:xfrm>
            <a:off x="2452254" y="-408452"/>
            <a:ext cx="9825221" cy="6871855"/>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825221"/>
              <a:gd name="connsiteY0" fmla="*/ 0 h 6871855"/>
              <a:gd name="connsiteX1" fmla="*/ 9825221 w 9825221"/>
              <a:gd name="connsiteY1" fmla="*/ 44851 h 6871855"/>
              <a:gd name="connsiteX2" fmla="*/ 9019309 w 9825221"/>
              <a:gd name="connsiteY2" fmla="*/ 6871855 h 6871855"/>
              <a:gd name="connsiteX3" fmla="*/ 0 w 9825221"/>
              <a:gd name="connsiteY3" fmla="*/ 6871855 h 6871855"/>
              <a:gd name="connsiteX4" fmla="*/ 3435928 w 9825221"/>
              <a:gd name="connsiteY4" fmla="*/ 0 h 6871855"/>
              <a:gd name="connsiteX0" fmla="*/ 3435928 w 9825221"/>
              <a:gd name="connsiteY0" fmla="*/ 0 h 6871855"/>
              <a:gd name="connsiteX1" fmla="*/ 9825221 w 9825221"/>
              <a:gd name="connsiteY1" fmla="*/ 44851 h 6871855"/>
              <a:gd name="connsiteX2" fmla="*/ 9747729 w 9825221"/>
              <a:gd name="connsiteY2" fmla="*/ 6871855 h 6871855"/>
              <a:gd name="connsiteX3" fmla="*/ 0 w 9825221"/>
              <a:gd name="connsiteY3" fmla="*/ 6871855 h 6871855"/>
              <a:gd name="connsiteX4" fmla="*/ 3435928 w 9825221"/>
              <a:gd name="connsiteY4" fmla="*/ 0 h 687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5221" h="6871855">
                <a:moveTo>
                  <a:pt x="3435928" y="0"/>
                </a:moveTo>
                <a:lnTo>
                  <a:pt x="9825221" y="44851"/>
                </a:lnTo>
                <a:lnTo>
                  <a:pt x="9747729" y="6871855"/>
                </a:lnTo>
                <a:lnTo>
                  <a:pt x="0" y="6871855"/>
                </a:lnTo>
                <a:lnTo>
                  <a:pt x="3435928" y="0"/>
                </a:lnTo>
                <a:close/>
              </a:path>
            </a:pathLst>
          </a:cu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214108" y="1798245"/>
            <a:ext cx="1210588" cy="707886"/>
          </a:xfrm>
          <a:prstGeom prst="rect">
            <a:avLst/>
          </a:prstGeom>
          <a:noFill/>
        </p:spPr>
        <p:txBody>
          <a:bodyPr wrap="none" rtlCol="0">
            <a:spAutoFit/>
          </a:bodyPr>
          <a:lstStyle/>
          <a:p>
            <a:r>
              <a:rPr kumimoji="1" lang="zh-CN" altLang="en-US" sz="4000" b="1" dirty="0">
                <a:solidFill>
                  <a:schemeClr val="accent3"/>
                </a:solidFill>
                <a:latin typeface="Microsoft YaHei" charset="-122"/>
                <a:ea typeface="Microsoft YaHei" charset="-122"/>
                <a:cs typeface="Microsoft YaHei" charset="-122"/>
              </a:rPr>
              <a:t>目录</a:t>
            </a:r>
          </a:p>
        </p:txBody>
      </p:sp>
      <p:sp>
        <p:nvSpPr>
          <p:cNvPr id="6" name="文本框 5"/>
          <p:cNvSpPr txBox="1"/>
          <p:nvPr/>
        </p:nvSpPr>
        <p:spPr>
          <a:xfrm>
            <a:off x="825514" y="2556376"/>
            <a:ext cx="2672526" cy="830997"/>
          </a:xfrm>
          <a:prstGeom prst="rect">
            <a:avLst/>
          </a:prstGeom>
          <a:noFill/>
        </p:spPr>
        <p:txBody>
          <a:bodyPr wrap="none" rtlCol="0">
            <a:spAutoFit/>
          </a:bodyPr>
          <a:lstStyle/>
          <a:p>
            <a:r>
              <a:rPr kumimoji="1" lang="en-US" altLang="zh-CN" sz="4800" b="1">
                <a:solidFill>
                  <a:schemeClr val="accent2"/>
                </a:solidFill>
                <a:latin typeface="Impact" charset="0"/>
                <a:ea typeface="Impact" charset="0"/>
                <a:cs typeface="Impact" charset="0"/>
              </a:rPr>
              <a:t>CONTENTS</a:t>
            </a:r>
            <a:endParaRPr kumimoji="1" lang="zh-CN" altLang="en-US" sz="4800" b="1" dirty="0">
              <a:solidFill>
                <a:schemeClr val="accent2"/>
              </a:solidFill>
              <a:latin typeface="Impact" charset="0"/>
              <a:ea typeface="Impact" charset="0"/>
              <a:cs typeface="Impact" charset="0"/>
            </a:endParaRPr>
          </a:p>
        </p:txBody>
      </p:sp>
      <p:sp>
        <p:nvSpPr>
          <p:cNvPr id="7" name="矩形 6"/>
          <p:cNvSpPr/>
          <p:nvPr/>
        </p:nvSpPr>
        <p:spPr>
          <a:xfrm>
            <a:off x="2550882" y="13854"/>
            <a:ext cx="9716733" cy="6888997"/>
          </a:xfrm>
          <a:custGeom>
            <a:avLst/>
            <a:gdLst>
              <a:gd name="connsiteX0" fmla="*/ 0 w 6456218"/>
              <a:gd name="connsiteY0" fmla="*/ 0 h 6858000"/>
              <a:gd name="connsiteX1" fmla="*/ 6456218 w 6456218"/>
              <a:gd name="connsiteY1" fmla="*/ 0 h 6858000"/>
              <a:gd name="connsiteX2" fmla="*/ 6456218 w 6456218"/>
              <a:gd name="connsiteY2" fmla="*/ 6858000 h 6858000"/>
              <a:gd name="connsiteX3" fmla="*/ 0 w 6456218"/>
              <a:gd name="connsiteY3" fmla="*/ 6858000 h 6858000"/>
              <a:gd name="connsiteX4" fmla="*/ 0 w 6456218"/>
              <a:gd name="connsiteY4" fmla="*/ 0 h 6858000"/>
              <a:gd name="connsiteX0" fmla="*/ 2563091 w 9019309"/>
              <a:gd name="connsiteY0" fmla="*/ 0 h 6858000"/>
              <a:gd name="connsiteX1" fmla="*/ 9019309 w 9019309"/>
              <a:gd name="connsiteY1" fmla="*/ 0 h 6858000"/>
              <a:gd name="connsiteX2" fmla="*/ 9019309 w 9019309"/>
              <a:gd name="connsiteY2" fmla="*/ 6858000 h 6858000"/>
              <a:gd name="connsiteX3" fmla="*/ 0 w 9019309"/>
              <a:gd name="connsiteY3" fmla="*/ 6858000 h 6858000"/>
              <a:gd name="connsiteX4" fmla="*/ 2563091 w 9019309"/>
              <a:gd name="connsiteY4" fmla="*/ 0 h 6858000"/>
              <a:gd name="connsiteX0" fmla="*/ 3422073 w 9019309"/>
              <a:gd name="connsiteY0" fmla="*/ 41564 h 6858000"/>
              <a:gd name="connsiteX1" fmla="*/ 9019309 w 9019309"/>
              <a:gd name="connsiteY1" fmla="*/ 0 h 6858000"/>
              <a:gd name="connsiteX2" fmla="*/ 9019309 w 9019309"/>
              <a:gd name="connsiteY2" fmla="*/ 6858000 h 6858000"/>
              <a:gd name="connsiteX3" fmla="*/ 0 w 9019309"/>
              <a:gd name="connsiteY3" fmla="*/ 6858000 h 6858000"/>
              <a:gd name="connsiteX4" fmla="*/ 3422073 w 9019309"/>
              <a:gd name="connsiteY4" fmla="*/ 41564 h 6858000"/>
              <a:gd name="connsiteX0" fmla="*/ 3435928 w 9019309"/>
              <a:gd name="connsiteY0" fmla="*/ 13854 h 6858000"/>
              <a:gd name="connsiteX1" fmla="*/ 9019309 w 9019309"/>
              <a:gd name="connsiteY1" fmla="*/ 0 h 6858000"/>
              <a:gd name="connsiteX2" fmla="*/ 9019309 w 9019309"/>
              <a:gd name="connsiteY2" fmla="*/ 6858000 h 6858000"/>
              <a:gd name="connsiteX3" fmla="*/ 0 w 9019309"/>
              <a:gd name="connsiteY3" fmla="*/ 6858000 h 6858000"/>
              <a:gd name="connsiteX4" fmla="*/ 3435928 w 9019309"/>
              <a:gd name="connsiteY4" fmla="*/ 13854 h 6858000"/>
              <a:gd name="connsiteX0" fmla="*/ 3435928 w 9019309"/>
              <a:gd name="connsiteY0" fmla="*/ 0 h 6871855"/>
              <a:gd name="connsiteX1" fmla="*/ 9019309 w 9019309"/>
              <a:gd name="connsiteY1" fmla="*/ 13855 h 6871855"/>
              <a:gd name="connsiteX2" fmla="*/ 9019309 w 9019309"/>
              <a:gd name="connsiteY2" fmla="*/ 6871855 h 6871855"/>
              <a:gd name="connsiteX3" fmla="*/ 0 w 9019309"/>
              <a:gd name="connsiteY3" fmla="*/ 6871855 h 6871855"/>
              <a:gd name="connsiteX4" fmla="*/ 3435928 w 9019309"/>
              <a:gd name="connsiteY4" fmla="*/ 0 h 6871855"/>
              <a:gd name="connsiteX0" fmla="*/ 3435928 w 9716733"/>
              <a:gd name="connsiteY0" fmla="*/ 17142 h 6888997"/>
              <a:gd name="connsiteX1" fmla="*/ 9716733 w 9716733"/>
              <a:gd name="connsiteY1" fmla="*/ 0 h 6888997"/>
              <a:gd name="connsiteX2" fmla="*/ 9019309 w 9716733"/>
              <a:gd name="connsiteY2" fmla="*/ 6888997 h 6888997"/>
              <a:gd name="connsiteX3" fmla="*/ 0 w 9716733"/>
              <a:gd name="connsiteY3" fmla="*/ 6888997 h 6888997"/>
              <a:gd name="connsiteX4" fmla="*/ 3435928 w 9716733"/>
              <a:gd name="connsiteY4" fmla="*/ 17142 h 6888997"/>
              <a:gd name="connsiteX0" fmla="*/ 3435928 w 9716733"/>
              <a:gd name="connsiteY0" fmla="*/ 17142 h 6888997"/>
              <a:gd name="connsiteX1" fmla="*/ 9716733 w 9716733"/>
              <a:gd name="connsiteY1" fmla="*/ 0 h 6888997"/>
              <a:gd name="connsiteX2" fmla="*/ 9654739 w 9716733"/>
              <a:gd name="connsiteY2" fmla="*/ 6888997 h 6888997"/>
              <a:gd name="connsiteX3" fmla="*/ 0 w 9716733"/>
              <a:gd name="connsiteY3" fmla="*/ 6888997 h 6888997"/>
              <a:gd name="connsiteX4" fmla="*/ 3435928 w 9716733"/>
              <a:gd name="connsiteY4" fmla="*/ 17142 h 688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6733" h="6888997">
                <a:moveTo>
                  <a:pt x="3435928" y="17142"/>
                </a:moveTo>
                <a:lnTo>
                  <a:pt x="9716733" y="0"/>
                </a:lnTo>
                <a:lnTo>
                  <a:pt x="9654739" y="6888997"/>
                </a:lnTo>
                <a:lnTo>
                  <a:pt x="0" y="6888997"/>
                </a:lnTo>
                <a:lnTo>
                  <a:pt x="3435928" y="17142"/>
                </a:lnTo>
                <a:close/>
              </a:path>
            </a:pathLst>
          </a:custGeom>
          <a:ln>
            <a:noFill/>
          </a:ln>
          <a:effectLst>
            <a:outerShdw blurRad="50800" dist="762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29" name="组 28"/>
          <p:cNvGrpSpPr/>
          <p:nvPr/>
        </p:nvGrpSpPr>
        <p:grpSpPr>
          <a:xfrm>
            <a:off x="5019296" y="203075"/>
            <a:ext cx="1862418" cy="978270"/>
            <a:chOff x="4621200" y="1036512"/>
            <a:chExt cx="1862418" cy="978270"/>
          </a:xfrm>
        </p:grpSpPr>
        <p:grpSp>
          <p:nvGrpSpPr>
            <p:cNvPr id="11" name="组 10"/>
            <p:cNvGrpSpPr/>
            <p:nvPr/>
          </p:nvGrpSpPr>
          <p:grpSpPr>
            <a:xfrm>
              <a:off x="4621200" y="1036512"/>
              <a:ext cx="1862418" cy="978270"/>
              <a:chOff x="4745186" y="1191494"/>
              <a:chExt cx="1537855" cy="748144"/>
            </a:xfrm>
          </p:grpSpPr>
          <p:sp>
            <p:nvSpPr>
              <p:cNvPr id="9" name="平行四边形 8"/>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5010305" y="1190815"/>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6.1</a:t>
              </a:r>
              <a:endParaRPr kumimoji="1" lang="en-US" altLang="zh-CN" dirty="0">
                <a:solidFill>
                  <a:schemeClr val="bg1"/>
                </a:solidFill>
                <a:latin typeface="Microsoft YaHei" charset="-122"/>
                <a:ea typeface="Microsoft YaHei" charset="-122"/>
                <a:cs typeface="Microsoft YaHei" charset="-122"/>
              </a:endParaRPr>
            </a:p>
          </p:txBody>
        </p:sp>
      </p:grpSp>
      <p:sp>
        <p:nvSpPr>
          <p:cNvPr id="13" name="文本框 12"/>
          <p:cNvSpPr txBox="1"/>
          <p:nvPr/>
        </p:nvSpPr>
        <p:spPr>
          <a:xfrm>
            <a:off x="7351891" y="298238"/>
            <a:ext cx="2031325" cy="461665"/>
          </a:xfrm>
          <a:prstGeom prst="rect">
            <a:avLst/>
          </a:prstGeom>
          <a:noFill/>
        </p:spPr>
        <p:txBody>
          <a:bodyPr wrap="none" rtlCol="0">
            <a:spAutoFit/>
          </a:bodyPr>
          <a:lstStyle/>
          <a:p>
            <a:r>
              <a:rPr kumimoji="1" lang="zh-CN" altLang="en-US" sz="2400" dirty="0">
                <a:solidFill>
                  <a:schemeClr val="bg1"/>
                </a:solidFill>
                <a:latin typeface="Microsoft YaHei" charset="-122"/>
                <a:ea typeface="Microsoft YaHei" charset="-122"/>
                <a:cs typeface="Microsoft YaHei" charset="-122"/>
              </a:rPr>
              <a:t>设计存储过程</a:t>
            </a:r>
          </a:p>
        </p:txBody>
      </p:sp>
      <p:grpSp>
        <p:nvGrpSpPr>
          <p:cNvPr id="18" name="组 17"/>
          <p:cNvGrpSpPr/>
          <p:nvPr/>
        </p:nvGrpSpPr>
        <p:grpSpPr>
          <a:xfrm>
            <a:off x="4596667" y="1052842"/>
            <a:ext cx="1862418" cy="978270"/>
            <a:chOff x="4032602" y="2286000"/>
            <a:chExt cx="1862418" cy="978270"/>
          </a:xfrm>
        </p:grpSpPr>
        <p:grpSp>
          <p:nvGrpSpPr>
            <p:cNvPr id="14" name="组 13"/>
            <p:cNvGrpSpPr/>
            <p:nvPr/>
          </p:nvGrpSpPr>
          <p:grpSpPr>
            <a:xfrm>
              <a:off x="4032602" y="2286000"/>
              <a:ext cx="1862418" cy="978270"/>
              <a:chOff x="4745186" y="1191494"/>
              <a:chExt cx="1537855" cy="748144"/>
            </a:xfrm>
          </p:grpSpPr>
          <p:sp>
            <p:nvSpPr>
              <p:cNvPr id="15" name="平行四边形 14"/>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7" name="文本框 16"/>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6.2</a:t>
              </a:r>
              <a:endParaRPr kumimoji="1" lang="en-US" altLang="zh-CN" dirty="0">
                <a:solidFill>
                  <a:schemeClr val="bg1"/>
                </a:solidFill>
                <a:latin typeface="Microsoft YaHei" charset="-122"/>
                <a:ea typeface="Microsoft YaHei" charset="-122"/>
                <a:cs typeface="Microsoft YaHei" charset="-122"/>
              </a:endParaRPr>
            </a:p>
          </p:txBody>
        </p:sp>
      </p:grpSp>
      <p:grpSp>
        <p:nvGrpSpPr>
          <p:cNvPr id="19" name="组 18"/>
          <p:cNvGrpSpPr/>
          <p:nvPr/>
        </p:nvGrpSpPr>
        <p:grpSpPr>
          <a:xfrm>
            <a:off x="4091175" y="2020522"/>
            <a:ext cx="1862418" cy="978270"/>
            <a:chOff x="4032602" y="2286000"/>
            <a:chExt cx="1862418" cy="978270"/>
          </a:xfrm>
        </p:grpSpPr>
        <p:grpSp>
          <p:nvGrpSpPr>
            <p:cNvPr id="20" name="组 19"/>
            <p:cNvGrpSpPr/>
            <p:nvPr/>
          </p:nvGrpSpPr>
          <p:grpSpPr>
            <a:xfrm>
              <a:off x="4032602" y="2286000"/>
              <a:ext cx="1862418" cy="978270"/>
              <a:chOff x="4745186" y="1191494"/>
              <a:chExt cx="1537855" cy="748144"/>
            </a:xfrm>
          </p:grpSpPr>
          <p:sp>
            <p:nvSpPr>
              <p:cNvPr id="22" name="平行四边形 2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文本框 20"/>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6.3</a:t>
              </a:r>
              <a:endParaRPr kumimoji="1" lang="en-US" altLang="zh-CN" dirty="0">
                <a:solidFill>
                  <a:schemeClr val="bg1"/>
                </a:solidFill>
                <a:latin typeface="Microsoft YaHei" charset="-122"/>
                <a:ea typeface="Microsoft YaHei" charset="-122"/>
                <a:cs typeface="Microsoft YaHei" charset="-122"/>
              </a:endParaRPr>
            </a:p>
          </p:txBody>
        </p:sp>
      </p:grpSp>
      <p:grpSp>
        <p:nvGrpSpPr>
          <p:cNvPr id="24" name="组 23"/>
          <p:cNvGrpSpPr/>
          <p:nvPr/>
        </p:nvGrpSpPr>
        <p:grpSpPr>
          <a:xfrm>
            <a:off x="3545983" y="3004555"/>
            <a:ext cx="1862418" cy="978270"/>
            <a:chOff x="4032602" y="2286000"/>
            <a:chExt cx="1862418" cy="978270"/>
          </a:xfrm>
        </p:grpSpPr>
        <p:grpSp>
          <p:nvGrpSpPr>
            <p:cNvPr id="25" name="组 24"/>
            <p:cNvGrpSpPr/>
            <p:nvPr/>
          </p:nvGrpSpPr>
          <p:grpSpPr>
            <a:xfrm>
              <a:off x="4032602" y="2286000"/>
              <a:ext cx="1862418" cy="978270"/>
              <a:chOff x="4745186" y="1191494"/>
              <a:chExt cx="1537855" cy="748144"/>
            </a:xfrm>
          </p:grpSpPr>
          <p:sp>
            <p:nvSpPr>
              <p:cNvPr id="27" name="平行四边形 2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6" name="文本框 25"/>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6.4</a:t>
              </a:r>
              <a:endParaRPr kumimoji="1" lang="en-US" altLang="zh-CN" dirty="0">
                <a:solidFill>
                  <a:schemeClr val="bg1"/>
                </a:solidFill>
                <a:latin typeface="Microsoft YaHei" charset="-122"/>
                <a:ea typeface="Microsoft YaHei" charset="-122"/>
                <a:cs typeface="Microsoft YaHei" charset="-122"/>
              </a:endParaRPr>
            </a:p>
          </p:txBody>
        </p:sp>
      </p:grpSp>
      <p:sp>
        <p:nvSpPr>
          <p:cNvPr id="30" name="文本框 29"/>
          <p:cNvSpPr txBox="1"/>
          <p:nvPr/>
        </p:nvSpPr>
        <p:spPr>
          <a:xfrm>
            <a:off x="6619344" y="1002058"/>
            <a:ext cx="3918089"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设计并实现向目标数据表插入数据行的存储过程</a:t>
            </a:r>
          </a:p>
        </p:txBody>
      </p:sp>
      <p:sp>
        <p:nvSpPr>
          <p:cNvPr id="33" name="文本框 32"/>
          <p:cNvSpPr txBox="1"/>
          <p:nvPr/>
        </p:nvSpPr>
        <p:spPr>
          <a:xfrm>
            <a:off x="6084434" y="2047861"/>
            <a:ext cx="3962437"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设计并实现删除目标数据表数据行的存储过程</a:t>
            </a:r>
          </a:p>
        </p:txBody>
      </p:sp>
      <p:sp>
        <p:nvSpPr>
          <p:cNvPr id="36" name="文本框 35"/>
          <p:cNvSpPr txBox="1"/>
          <p:nvPr/>
        </p:nvSpPr>
        <p:spPr>
          <a:xfrm>
            <a:off x="5516376" y="3013017"/>
            <a:ext cx="4098677"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设计并实现修改目标数据表数据的存储过程</a:t>
            </a:r>
          </a:p>
        </p:txBody>
      </p:sp>
      <p:sp>
        <p:nvSpPr>
          <p:cNvPr id="55" name="平行四边形 54"/>
          <p:cNvSpPr/>
          <p:nvPr/>
        </p:nvSpPr>
        <p:spPr>
          <a:xfrm>
            <a:off x="10969989" y="348011"/>
            <a:ext cx="1824409"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平行四边形 56"/>
          <p:cNvSpPr/>
          <p:nvPr/>
        </p:nvSpPr>
        <p:spPr>
          <a:xfrm>
            <a:off x="10537433" y="1234004"/>
            <a:ext cx="2256966"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p:cNvSpPr/>
          <p:nvPr/>
        </p:nvSpPr>
        <p:spPr>
          <a:xfrm>
            <a:off x="10161171" y="2198383"/>
            <a:ext cx="2633228"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9" name="平行四边形 58"/>
          <p:cNvSpPr/>
          <p:nvPr/>
        </p:nvSpPr>
        <p:spPr>
          <a:xfrm>
            <a:off x="9615053" y="3215277"/>
            <a:ext cx="3179345"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文本框 35"/>
          <p:cNvSpPr txBox="1"/>
          <p:nvPr/>
        </p:nvSpPr>
        <p:spPr>
          <a:xfrm>
            <a:off x="5030395" y="4226823"/>
            <a:ext cx="3815217" cy="461665"/>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用事务保证命令执行同步</a:t>
            </a:r>
          </a:p>
        </p:txBody>
      </p:sp>
      <p:sp>
        <p:nvSpPr>
          <p:cNvPr id="35" name="文本框 35"/>
          <p:cNvSpPr txBox="1"/>
          <p:nvPr/>
        </p:nvSpPr>
        <p:spPr>
          <a:xfrm>
            <a:off x="4617229" y="4959062"/>
            <a:ext cx="4001447"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坚持不懈、持之以恒的“工匠精神”</a:t>
            </a:r>
          </a:p>
        </p:txBody>
      </p:sp>
      <p:grpSp>
        <p:nvGrpSpPr>
          <p:cNvPr id="37" name="组 23"/>
          <p:cNvGrpSpPr/>
          <p:nvPr/>
        </p:nvGrpSpPr>
        <p:grpSpPr>
          <a:xfrm>
            <a:off x="2979858" y="4079550"/>
            <a:ext cx="1862418" cy="978270"/>
            <a:chOff x="4032602" y="2286000"/>
            <a:chExt cx="1862418" cy="978270"/>
          </a:xfrm>
        </p:grpSpPr>
        <p:grpSp>
          <p:nvGrpSpPr>
            <p:cNvPr id="38" name="组 24"/>
            <p:cNvGrpSpPr/>
            <p:nvPr/>
          </p:nvGrpSpPr>
          <p:grpSpPr>
            <a:xfrm>
              <a:off x="4032602" y="2286000"/>
              <a:ext cx="1862418" cy="978270"/>
              <a:chOff x="4745186" y="1191494"/>
              <a:chExt cx="1537855" cy="748144"/>
            </a:xfrm>
          </p:grpSpPr>
          <p:sp>
            <p:nvSpPr>
              <p:cNvPr id="40" name="平行四边形 39"/>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9" name="文本框 25"/>
            <p:cNvSpPr txBox="1"/>
            <p:nvPr/>
          </p:nvSpPr>
          <p:spPr>
            <a:xfrm>
              <a:off x="4421707" y="2440303"/>
              <a:ext cx="971741" cy="369332"/>
            </a:xfrm>
            <a:prstGeom prst="rect">
              <a:avLst/>
            </a:prstGeom>
            <a:noFill/>
          </p:spPr>
          <p:txBody>
            <a:bodyPr wrap="none" rtlCol="0">
              <a:spAutoFit/>
            </a:bodyPr>
            <a:lstStyle/>
            <a:p>
              <a:r>
                <a:rPr kumimoji="1" lang="zh-CN" altLang="en-US" dirty="0" smtClean="0">
                  <a:solidFill>
                    <a:schemeClr val="bg1"/>
                  </a:solidFill>
                  <a:latin typeface="Microsoft YaHei" charset="-122"/>
                  <a:ea typeface="Microsoft YaHei" charset="-122"/>
                  <a:cs typeface="Microsoft YaHei" charset="-122"/>
                </a:rPr>
                <a:t>任务</a:t>
              </a:r>
              <a:r>
                <a:rPr kumimoji="1" lang="en-US" altLang="zh-CN" dirty="0" smtClean="0">
                  <a:solidFill>
                    <a:schemeClr val="bg1"/>
                  </a:solidFill>
                  <a:latin typeface="Microsoft YaHei" charset="-122"/>
                  <a:ea typeface="Microsoft YaHei" charset="-122"/>
                  <a:cs typeface="Microsoft YaHei" charset="-122"/>
                </a:rPr>
                <a:t>6.5</a:t>
              </a:r>
              <a:endParaRPr kumimoji="1" lang="en-US" altLang="zh-CN" dirty="0">
                <a:solidFill>
                  <a:schemeClr val="bg1"/>
                </a:solidFill>
                <a:latin typeface="Microsoft YaHei" charset="-122"/>
                <a:ea typeface="Microsoft YaHei" charset="-122"/>
                <a:cs typeface="Microsoft YaHei" charset="-122"/>
              </a:endParaRPr>
            </a:p>
          </p:txBody>
        </p:sp>
      </p:grpSp>
      <p:sp>
        <p:nvSpPr>
          <p:cNvPr id="42" name="平行四边形 41"/>
          <p:cNvSpPr/>
          <p:nvPr/>
        </p:nvSpPr>
        <p:spPr>
          <a:xfrm>
            <a:off x="9126674" y="4215320"/>
            <a:ext cx="3667723"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平行四边形 42"/>
          <p:cNvSpPr/>
          <p:nvPr/>
        </p:nvSpPr>
        <p:spPr>
          <a:xfrm>
            <a:off x="8618676" y="5221145"/>
            <a:ext cx="4175722"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4" name="组 23"/>
          <p:cNvGrpSpPr/>
          <p:nvPr/>
        </p:nvGrpSpPr>
        <p:grpSpPr>
          <a:xfrm>
            <a:off x="2590431" y="4988793"/>
            <a:ext cx="1862418" cy="978270"/>
            <a:chOff x="4032602" y="2286000"/>
            <a:chExt cx="1862418" cy="978270"/>
          </a:xfrm>
        </p:grpSpPr>
        <p:grpSp>
          <p:nvGrpSpPr>
            <p:cNvPr id="45" name="组 24"/>
            <p:cNvGrpSpPr/>
            <p:nvPr/>
          </p:nvGrpSpPr>
          <p:grpSpPr>
            <a:xfrm>
              <a:off x="4032602" y="2286000"/>
              <a:ext cx="1862418" cy="978270"/>
              <a:chOff x="4745186" y="1191494"/>
              <a:chExt cx="1537855" cy="748144"/>
            </a:xfrm>
          </p:grpSpPr>
          <p:sp>
            <p:nvSpPr>
              <p:cNvPr id="47" name="平行四边形 46"/>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46"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拓展阅读</a:t>
              </a:r>
              <a:endParaRPr kumimoji="1" lang="en-US" altLang="zh-CN" dirty="0">
                <a:solidFill>
                  <a:schemeClr val="bg1"/>
                </a:solidFill>
                <a:latin typeface="Microsoft YaHei" charset="-122"/>
                <a:ea typeface="Microsoft YaHei" charset="-122"/>
                <a:cs typeface="Microsoft YaHei" charset="-122"/>
              </a:endParaRPr>
            </a:p>
          </p:txBody>
        </p:sp>
      </p:grpSp>
      <p:grpSp>
        <p:nvGrpSpPr>
          <p:cNvPr id="49" name="组 23"/>
          <p:cNvGrpSpPr/>
          <p:nvPr/>
        </p:nvGrpSpPr>
        <p:grpSpPr>
          <a:xfrm>
            <a:off x="2315802" y="5940112"/>
            <a:ext cx="1862418" cy="978270"/>
            <a:chOff x="4032602" y="2286000"/>
            <a:chExt cx="1862418" cy="978270"/>
          </a:xfrm>
        </p:grpSpPr>
        <p:grpSp>
          <p:nvGrpSpPr>
            <p:cNvPr id="50" name="组 24"/>
            <p:cNvGrpSpPr/>
            <p:nvPr/>
          </p:nvGrpSpPr>
          <p:grpSpPr>
            <a:xfrm>
              <a:off x="4032602" y="2286000"/>
              <a:ext cx="1862418" cy="978270"/>
              <a:chOff x="4745186" y="1191494"/>
              <a:chExt cx="1537855" cy="748144"/>
            </a:xfrm>
          </p:grpSpPr>
          <p:sp>
            <p:nvSpPr>
              <p:cNvPr id="52" name="平行四边形 51"/>
              <p:cNvSpPr/>
              <p:nvPr/>
            </p:nvSpPr>
            <p:spPr>
              <a:xfrm>
                <a:off x="4745186" y="1191494"/>
                <a:ext cx="1537855" cy="471053"/>
              </a:xfrm>
              <a:prstGeom prst="parallelogram">
                <a:avLst>
                  <a:gd name="adj" fmla="val 487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三角形 9"/>
              <p:cNvSpPr/>
              <p:nvPr/>
            </p:nvSpPr>
            <p:spPr>
              <a:xfrm flipV="1">
                <a:off x="4747736" y="1654526"/>
                <a:ext cx="390845" cy="285112"/>
              </a:xfrm>
              <a:custGeom>
                <a:avLst/>
                <a:gdLst>
                  <a:gd name="connsiteX0" fmla="*/ 0 w 318655"/>
                  <a:gd name="connsiteY0" fmla="*/ 277091 h 277091"/>
                  <a:gd name="connsiteX1" fmla="*/ 159328 w 318655"/>
                  <a:gd name="connsiteY1" fmla="*/ 0 h 277091"/>
                  <a:gd name="connsiteX2" fmla="*/ 318655 w 318655"/>
                  <a:gd name="connsiteY2" fmla="*/ 277091 h 277091"/>
                  <a:gd name="connsiteX3" fmla="*/ 0 w 318655"/>
                  <a:gd name="connsiteY3" fmla="*/ 277091 h 277091"/>
                  <a:gd name="connsiteX0" fmla="*/ 0 w 318655"/>
                  <a:gd name="connsiteY0" fmla="*/ 277091 h 277091"/>
                  <a:gd name="connsiteX1" fmla="*/ 223496 w 318655"/>
                  <a:gd name="connsiteY1" fmla="*/ 0 h 277091"/>
                  <a:gd name="connsiteX2" fmla="*/ 318655 w 318655"/>
                  <a:gd name="connsiteY2" fmla="*/ 277091 h 277091"/>
                  <a:gd name="connsiteX3" fmla="*/ 0 w 318655"/>
                  <a:gd name="connsiteY3" fmla="*/ 277091 h 277091"/>
                  <a:gd name="connsiteX0" fmla="*/ 0 w 350739"/>
                  <a:gd name="connsiteY0" fmla="*/ 277091 h 277091"/>
                  <a:gd name="connsiteX1" fmla="*/ 223496 w 350739"/>
                  <a:gd name="connsiteY1" fmla="*/ 0 h 277091"/>
                  <a:gd name="connsiteX2" fmla="*/ 350739 w 350739"/>
                  <a:gd name="connsiteY2" fmla="*/ 261049 h 277091"/>
                  <a:gd name="connsiteX3" fmla="*/ 0 w 350739"/>
                  <a:gd name="connsiteY3" fmla="*/ 277091 h 277091"/>
                  <a:gd name="connsiteX0" fmla="*/ 0 w 358760"/>
                  <a:gd name="connsiteY0" fmla="*/ 277091 h 277091"/>
                  <a:gd name="connsiteX1" fmla="*/ 223496 w 358760"/>
                  <a:gd name="connsiteY1" fmla="*/ 0 h 277091"/>
                  <a:gd name="connsiteX2" fmla="*/ 358760 w 358760"/>
                  <a:gd name="connsiteY2" fmla="*/ 277091 h 277091"/>
                  <a:gd name="connsiteX3" fmla="*/ 0 w 358760"/>
                  <a:gd name="connsiteY3" fmla="*/ 277091 h 277091"/>
                  <a:gd name="connsiteX0" fmla="*/ 0 w 366782"/>
                  <a:gd name="connsiteY0" fmla="*/ 285112 h 285112"/>
                  <a:gd name="connsiteX1" fmla="*/ 231518 w 366782"/>
                  <a:gd name="connsiteY1" fmla="*/ 0 h 285112"/>
                  <a:gd name="connsiteX2" fmla="*/ 366782 w 366782"/>
                  <a:gd name="connsiteY2" fmla="*/ 277091 h 285112"/>
                  <a:gd name="connsiteX3" fmla="*/ 0 w 366782"/>
                  <a:gd name="connsiteY3" fmla="*/ 285112 h 285112"/>
                  <a:gd name="connsiteX0" fmla="*/ 0 w 390845"/>
                  <a:gd name="connsiteY0" fmla="*/ 285112 h 285112"/>
                  <a:gd name="connsiteX1" fmla="*/ 255581 w 390845"/>
                  <a:gd name="connsiteY1" fmla="*/ 0 h 285112"/>
                  <a:gd name="connsiteX2" fmla="*/ 390845 w 390845"/>
                  <a:gd name="connsiteY2" fmla="*/ 277091 h 285112"/>
                  <a:gd name="connsiteX3" fmla="*/ 0 w 390845"/>
                  <a:gd name="connsiteY3" fmla="*/ 285112 h 285112"/>
                </a:gdLst>
                <a:ahLst/>
                <a:cxnLst>
                  <a:cxn ang="0">
                    <a:pos x="connsiteX0" y="connsiteY0"/>
                  </a:cxn>
                  <a:cxn ang="0">
                    <a:pos x="connsiteX1" y="connsiteY1"/>
                  </a:cxn>
                  <a:cxn ang="0">
                    <a:pos x="connsiteX2" y="connsiteY2"/>
                  </a:cxn>
                  <a:cxn ang="0">
                    <a:pos x="connsiteX3" y="connsiteY3"/>
                  </a:cxn>
                </a:cxnLst>
                <a:rect l="l" t="t" r="r" b="b"/>
                <a:pathLst>
                  <a:path w="390845" h="285112">
                    <a:moveTo>
                      <a:pt x="0" y="285112"/>
                    </a:moveTo>
                    <a:lnTo>
                      <a:pt x="255581" y="0"/>
                    </a:lnTo>
                    <a:lnTo>
                      <a:pt x="390845" y="277091"/>
                    </a:lnTo>
                    <a:lnTo>
                      <a:pt x="0" y="28511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1" name="文本框 25"/>
            <p:cNvSpPr txBox="1"/>
            <p:nvPr/>
          </p:nvSpPr>
          <p:spPr>
            <a:xfrm>
              <a:off x="4421707" y="2440303"/>
              <a:ext cx="1107996" cy="369332"/>
            </a:xfrm>
            <a:prstGeom prst="rect">
              <a:avLst/>
            </a:prstGeom>
            <a:noFill/>
          </p:spPr>
          <p:txBody>
            <a:bodyPr wrap="none" rtlCol="0">
              <a:spAutoFit/>
            </a:bodyPr>
            <a:lstStyle/>
            <a:p>
              <a:r>
                <a:rPr kumimoji="1" lang="zh-CN" altLang="en-US" dirty="0">
                  <a:solidFill>
                    <a:schemeClr val="bg1"/>
                  </a:solidFill>
                  <a:latin typeface="Microsoft YaHei" charset="-122"/>
                  <a:ea typeface="Microsoft YaHei" charset="-122"/>
                  <a:cs typeface="Microsoft YaHei" charset="-122"/>
                </a:rPr>
                <a:t>拓展训练</a:t>
              </a:r>
              <a:endParaRPr kumimoji="1" lang="en-US" altLang="zh-CN" dirty="0">
                <a:solidFill>
                  <a:schemeClr val="bg1"/>
                </a:solidFill>
                <a:latin typeface="Microsoft YaHei" charset="-122"/>
                <a:ea typeface="Microsoft YaHei" charset="-122"/>
                <a:cs typeface="Microsoft YaHei" charset="-122"/>
              </a:endParaRPr>
            </a:p>
          </p:txBody>
        </p:sp>
      </p:grpSp>
      <p:sp>
        <p:nvSpPr>
          <p:cNvPr id="54" name="文本框 35"/>
          <p:cNvSpPr txBox="1"/>
          <p:nvPr/>
        </p:nvSpPr>
        <p:spPr>
          <a:xfrm>
            <a:off x="4334142" y="6017252"/>
            <a:ext cx="3739167" cy="830997"/>
          </a:xfrm>
          <a:prstGeom prst="rect">
            <a:avLst/>
          </a:prstGeom>
          <a:noFill/>
        </p:spPr>
        <p:txBody>
          <a:bodyPr wrap="square" rtlCol="0">
            <a:spAutoFit/>
          </a:bodyPr>
          <a:lstStyle/>
          <a:p>
            <a:r>
              <a:rPr kumimoji="1" lang="zh-CN" altLang="en-US" sz="2400" dirty="0">
                <a:solidFill>
                  <a:schemeClr val="bg1"/>
                </a:solidFill>
                <a:latin typeface="Microsoft YaHei" charset="-122"/>
                <a:ea typeface="Microsoft YaHei" charset="-122"/>
                <a:cs typeface="Microsoft YaHei" charset="-122"/>
              </a:rPr>
              <a:t>乡村振兴助农电商平台数据库存储过程设计</a:t>
            </a:r>
          </a:p>
        </p:txBody>
      </p:sp>
      <p:sp>
        <p:nvSpPr>
          <p:cNvPr id="56" name="平行四边形 55"/>
          <p:cNvSpPr/>
          <p:nvPr/>
        </p:nvSpPr>
        <p:spPr>
          <a:xfrm>
            <a:off x="8073309" y="6155429"/>
            <a:ext cx="4721087" cy="615947"/>
          </a:xfrm>
          <a:prstGeom prst="parallelogram">
            <a:avLst>
              <a:gd name="adj" fmla="val 48748"/>
            </a:avLst>
          </a:prstGeom>
          <a:solidFill>
            <a:srgbClr val="10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518213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166165"/>
            <a:ext cx="10352617" cy="4139595"/>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）统计学生不及格人数，如果有，输出“有不及格”，否则输出无不及格。</a:t>
            </a:r>
          </a:p>
          <a:p>
            <a:pPr>
              <a:lnSpc>
                <a:spcPct val="150000"/>
              </a:lnSpc>
              <a:spcBef>
                <a:spcPts val="200"/>
              </a:spcBef>
              <a:spcAft>
                <a:spcPts val="65"/>
              </a:spcAft>
            </a:pPr>
            <a:r>
              <a:rPr lang="en-US" altLang="zh-CN" b="1" dirty="0" smtClean="0">
                <a:solidFill>
                  <a:srgbClr val="2660B5"/>
                </a:solidFill>
                <a:latin typeface="微软雅黑" panose="020B0503020204020204" pitchFamily="34" charset="-122"/>
                <a:ea typeface="微软雅黑" panose="020B0503020204020204" pitchFamily="34" charset="-122"/>
              </a:rPr>
              <a:t>   </a:t>
            </a:r>
          </a:p>
          <a:p>
            <a:pPr lvl="2">
              <a:lnSpc>
                <a:spcPct val="150000"/>
              </a:lnSpc>
              <a:spcBef>
                <a:spcPts val="200"/>
              </a:spcBef>
              <a:spcAft>
                <a:spcPts val="65"/>
              </a:spcAft>
            </a:pPr>
            <a:r>
              <a:rPr lang="en-US" altLang="zh-CN" b="1" dirty="0" smtClean="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rs</a:t>
            </a:r>
            <a:r>
              <a:rPr lang="en-US" altLang="zh-CN" b="1" dirty="0">
                <a:solidFill>
                  <a:srgbClr val="2660B5"/>
                </a:solidFill>
                <a:latin typeface="微软雅黑" panose="020B0503020204020204" pitchFamily="34" charset="-122"/>
                <a:ea typeface="微软雅黑" panose="020B0503020204020204" pitchFamily="34" charset="-122"/>
              </a:rPr>
              <a:t> INT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count(*) INTO </a:t>
            </a:r>
            <a:r>
              <a:rPr lang="en-US" altLang="zh-CN" b="1" dirty="0" err="1">
                <a:solidFill>
                  <a:srgbClr val="2660B5"/>
                </a:solidFill>
                <a:latin typeface="微软雅黑" panose="020B0503020204020204" pitchFamily="34" charset="-122"/>
                <a:ea typeface="微软雅黑" panose="020B0503020204020204" pitchFamily="34" charset="-122"/>
              </a:rPr>
              <a:t>rs</a:t>
            </a:r>
            <a:r>
              <a:rPr lang="en-US" altLang="zh-CN" b="1" dirty="0">
                <a:solidFill>
                  <a:srgbClr val="2660B5"/>
                </a:solidFill>
                <a:latin typeface="微软雅黑" panose="020B0503020204020204" pitchFamily="34" charset="-122"/>
                <a:ea typeface="微软雅黑" panose="020B0503020204020204" pitchFamily="34" charset="-122"/>
              </a:rPr>
              <a:t> FROM score WHERE report&lt;60;</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IF </a:t>
            </a:r>
            <a:r>
              <a:rPr lang="en-US" altLang="zh-CN" b="1" dirty="0" err="1">
                <a:solidFill>
                  <a:srgbClr val="2660B5"/>
                </a:solidFill>
                <a:latin typeface="微软雅黑" panose="020B0503020204020204" pitchFamily="34" charset="-122"/>
                <a:ea typeface="微软雅黑" panose="020B0503020204020204" pitchFamily="34" charset="-122"/>
              </a:rPr>
              <a:t>rs</a:t>
            </a:r>
            <a:r>
              <a:rPr lang="en-US" altLang="zh-CN" b="1" dirty="0">
                <a:solidFill>
                  <a:srgbClr val="2660B5"/>
                </a:solidFill>
                <a:latin typeface="微软雅黑" panose="020B0503020204020204" pitchFamily="34" charset="-122"/>
                <a:ea typeface="微软雅黑" panose="020B0503020204020204" pitchFamily="34" charset="-122"/>
              </a:rPr>
              <a:t>&gt;0 THEN</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       </a:t>
            </a:r>
            <a:r>
              <a:rPr lang="en-US" altLang="zh-CN" b="1" dirty="0">
                <a:solidFill>
                  <a:srgbClr val="2660B5"/>
                </a:solidFill>
                <a:latin typeface="微软雅黑" panose="020B0503020204020204" pitchFamily="34" charset="-122"/>
                <a:ea typeface="微软雅黑" panose="020B0503020204020204" pitchFamily="34" charset="-122"/>
              </a:rPr>
              <a:t>SELECT '</a:t>
            </a:r>
            <a:r>
              <a:rPr lang="zh-CN" altLang="en-US" b="1" dirty="0">
                <a:solidFill>
                  <a:srgbClr val="2660B5"/>
                </a:solidFill>
                <a:latin typeface="微软雅黑" panose="020B0503020204020204" pitchFamily="34" charset="-122"/>
                <a:ea typeface="微软雅黑" panose="020B0503020204020204" pitchFamily="34" charset="-122"/>
              </a:rPr>
              <a:t>有不及格</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ELSE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      SELECT  </a:t>
            </a:r>
            <a:r>
              <a:rPr lang="en-US" altLang="zh-CN" b="1" dirty="0">
                <a:solidFill>
                  <a:srgbClr val="2660B5"/>
                </a:solidFill>
                <a:latin typeface="微软雅黑" panose="020B0503020204020204" pitchFamily="34" charset="-122"/>
                <a:ea typeface="微软雅黑" panose="020B0503020204020204" pitchFamily="34" charset="-122"/>
              </a:rPr>
              <a:t>'</a:t>
            </a:r>
            <a:r>
              <a:rPr lang="zh-CN" altLang="en-US" b="1" dirty="0">
                <a:solidFill>
                  <a:srgbClr val="2660B5"/>
                </a:solidFill>
                <a:latin typeface="微软雅黑" panose="020B0503020204020204" pitchFamily="34" charset="-122"/>
                <a:ea typeface="微软雅黑" panose="020B0503020204020204" pitchFamily="34" charset="-122"/>
              </a:rPr>
              <a:t>无不及格</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END IF;</a:t>
            </a:r>
          </a:p>
        </p:txBody>
      </p:sp>
    </p:spTree>
    <p:extLst>
      <p:ext uri="{BB962C8B-B14F-4D97-AF65-F5344CB8AC3E}">
        <p14:creationId xmlns:p14="http://schemas.microsoft.com/office/powerpoint/2010/main" val="17352177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166165"/>
            <a:ext cx="10352617" cy="4101123"/>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121001’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号同学的‘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号课程号的成绩，如果大于等于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，输出“及格”，如果小于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，输出不及格。</a:t>
            </a:r>
          </a:p>
          <a:p>
            <a:pPr lvl="2">
              <a:lnSpc>
                <a:spcPct val="150000"/>
              </a:lnSpc>
              <a:spcBef>
                <a:spcPts val="200"/>
              </a:spcBef>
              <a:spcAft>
                <a:spcPts val="65"/>
              </a:spcAft>
            </a:pPr>
            <a:r>
              <a:rPr lang="en-US" altLang="zh-CN" b="1" dirty="0" smtClean="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 INT DEFAULT 0;</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report INTO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 FROM score WHERE </a:t>
            </a:r>
            <a:r>
              <a:rPr lang="en-US" altLang="zh-CN" b="1" dirty="0" err="1">
                <a:solidFill>
                  <a:srgbClr val="2660B5"/>
                </a:solidFill>
                <a:latin typeface="微软雅黑" panose="020B0503020204020204" pitchFamily="34" charset="-122"/>
                <a:ea typeface="微软雅黑" panose="020B0503020204020204" pitchFamily="34" charset="-122"/>
              </a:rPr>
              <a:t>s_no</a:t>
            </a:r>
            <a:r>
              <a:rPr lang="en-US" altLang="zh-CN" b="1" dirty="0">
                <a:solidFill>
                  <a:srgbClr val="2660B5"/>
                </a:solidFill>
                <a:latin typeface="微软雅黑" panose="020B0503020204020204" pitchFamily="34" charset="-122"/>
                <a:ea typeface="微软雅黑" panose="020B0503020204020204" pitchFamily="34" charset="-122"/>
              </a:rPr>
              <a:t>='121001' AND </a:t>
            </a:r>
            <a:r>
              <a:rPr lang="en-US" altLang="zh-CN" b="1" dirty="0" err="1">
                <a:solidFill>
                  <a:srgbClr val="2660B5"/>
                </a:solidFill>
                <a:latin typeface="微软雅黑" panose="020B0503020204020204" pitchFamily="34" charset="-122"/>
                <a:ea typeface="微软雅黑" panose="020B0503020204020204" pitchFamily="34" charset="-122"/>
              </a:rPr>
              <a:t>c_no</a:t>
            </a:r>
            <a:r>
              <a:rPr lang="en-US" altLang="zh-CN" b="1" dirty="0">
                <a:solidFill>
                  <a:srgbClr val="2660B5"/>
                </a:solidFill>
                <a:latin typeface="微软雅黑" panose="020B0503020204020204" pitchFamily="34" charset="-122"/>
                <a:ea typeface="微软雅黑" panose="020B0503020204020204" pitchFamily="34" charset="-122"/>
              </a:rPr>
              <a:t>='A001';</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IF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&gt;=60 THEN</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     SELECT  </a:t>
            </a:r>
            <a:r>
              <a:rPr lang="en-US" altLang="zh-CN" b="1" dirty="0">
                <a:solidFill>
                  <a:srgbClr val="2660B5"/>
                </a:solidFill>
                <a:latin typeface="微软雅黑" panose="020B0503020204020204" pitchFamily="34" charset="-122"/>
                <a:ea typeface="微软雅黑" panose="020B0503020204020204" pitchFamily="34" charset="-122"/>
              </a:rPr>
              <a:t>'</a:t>
            </a:r>
            <a:r>
              <a:rPr lang="zh-CN" altLang="en-US" b="1" dirty="0">
                <a:solidFill>
                  <a:srgbClr val="2660B5"/>
                </a:solidFill>
                <a:latin typeface="微软雅黑" panose="020B0503020204020204" pitchFamily="34" charset="-122"/>
                <a:ea typeface="微软雅黑" panose="020B0503020204020204" pitchFamily="34" charset="-122"/>
              </a:rPr>
              <a:t>及格</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ELSE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      </a:t>
            </a:r>
            <a:r>
              <a:rPr lang="en-US" altLang="zh-CN" b="1" dirty="0">
                <a:solidFill>
                  <a:srgbClr val="2660B5"/>
                </a:solidFill>
                <a:latin typeface="微软雅黑" panose="020B0503020204020204" pitchFamily="34" charset="-122"/>
                <a:ea typeface="微软雅黑" panose="020B0503020204020204" pitchFamily="34" charset="-122"/>
              </a:rPr>
              <a:t>SELECT  '</a:t>
            </a:r>
            <a:r>
              <a:rPr lang="zh-CN" altLang="en-US" b="1" dirty="0">
                <a:solidFill>
                  <a:srgbClr val="2660B5"/>
                </a:solidFill>
                <a:latin typeface="微软雅黑" panose="020B0503020204020204" pitchFamily="34" charset="-122"/>
                <a:ea typeface="微软雅黑" panose="020B0503020204020204" pitchFamily="34" charset="-122"/>
              </a:rPr>
              <a:t>不及格</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END IF;</a:t>
            </a:r>
          </a:p>
        </p:txBody>
      </p:sp>
    </p:spTree>
    <p:extLst>
      <p:ext uri="{BB962C8B-B14F-4D97-AF65-F5344CB8AC3E}">
        <p14:creationId xmlns:p14="http://schemas.microsoft.com/office/powerpoint/2010/main" val="3459469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1792330"/>
            <a:ext cx="10352617" cy="874407"/>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121001’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课程的成绩，如果成绩低于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，输出“不及格”；如果在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之间，输出“中等”；如果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之间，输出“良好”；如果大于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，输出“优秀”</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944529" y="2946400"/>
            <a:ext cx="10650571" cy="3499612"/>
          </a:xfrm>
          <a:prstGeom prst="rect">
            <a:avLst/>
          </a:prstGeom>
          <a:noFill/>
        </p:spPr>
        <p:txBody>
          <a:bodyPr wrap="square" rtlCol="0">
            <a:spAutoFit/>
          </a:bodyPr>
          <a:lstStyle/>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 INT DEFAULT 0;</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  VARCHAR(20);</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report INTO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 FROM score WHERE </a:t>
            </a:r>
            <a:r>
              <a:rPr lang="en-US" altLang="zh-CN" b="1" dirty="0" err="1">
                <a:solidFill>
                  <a:srgbClr val="2660B5"/>
                </a:solidFill>
                <a:latin typeface="微软雅黑" panose="020B0503020204020204" pitchFamily="34" charset="-122"/>
                <a:ea typeface="微软雅黑" panose="020B0503020204020204" pitchFamily="34" charset="-122"/>
              </a:rPr>
              <a:t>s_no</a:t>
            </a:r>
            <a:r>
              <a:rPr lang="en-US" altLang="zh-CN" b="1" dirty="0">
                <a:solidFill>
                  <a:srgbClr val="2660B5"/>
                </a:solidFill>
                <a:latin typeface="微软雅黑" panose="020B0503020204020204" pitchFamily="34" charset="-122"/>
                <a:ea typeface="微软雅黑" panose="020B0503020204020204" pitchFamily="34" charset="-122"/>
              </a:rPr>
              <a:t>='121001' AND </a:t>
            </a:r>
            <a:r>
              <a:rPr lang="en-US" altLang="zh-CN" b="1" dirty="0" err="1">
                <a:solidFill>
                  <a:srgbClr val="2660B5"/>
                </a:solidFill>
                <a:latin typeface="微软雅黑" panose="020B0503020204020204" pitchFamily="34" charset="-122"/>
                <a:ea typeface="微软雅黑" panose="020B0503020204020204" pitchFamily="34" charset="-122"/>
              </a:rPr>
              <a:t>c_no</a:t>
            </a:r>
            <a:r>
              <a:rPr lang="en-US" altLang="zh-CN" b="1" dirty="0">
                <a:solidFill>
                  <a:srgbClr val="2660B5"/>
                </a:solidFill>
                <a:latin typeface="微软雅黑" panose="020B0503020204020204" pitchFamily="34" charset="-122"/>
                <a:ea typeface="微软雅黑" panose="020B0503020204020204" pitchFamily="34" charset="-122"/>
              </a:rPr>
              <a:t>='A001';</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CASE</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WHEN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&lt;60   THEN  SET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 ='</a:t>
            </a:r>
            <a:r>
              <a:rPr lang="zh-CN" altLang="en-US" b="1" dirty="0">
                <a:solidFill>
                  <a:srgbClr val="2660B5"/>
                </a:solidFill>
                <a:latin typeface="微软雅黑" panose="020B0503020204020204" pitchFamily="34" charset="-122"/>
                <a:ea typeface="微软雅黑" panose="020B0503020204020204" pitchFamily="34" charset="-122"/>
              </a:rPr>
              <a:t>不及格</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WHEN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&gt;=60 AND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&lt;80 THEN SET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 ='</a:t>
            </a:r>
            <a:r>
              <a:rPr lang="zh-CN" altLang="en-US" b="1" dirty="0">
                <a:solidFill>
                  <a:srgbClr val="2660B5"/>
                </a:solidFill>
                <a:latin typeface="微软雅黑" panose="020B0503020204020204" pitchFamily="34" charset="-122"/>
                <a:ea typeface="微软雅黑" panose="020B0503020204020204" pitchFamily="34" charset="-122"/>
              </a:rPr>
              <a:t>中等</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WHEN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&gt;=80 AND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&lt;90 THEN SET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 ='</a:t>
            </a:r>
            <a:r>
              <a:rPr lang="zh-CN" altLang="en-US" b="1" dirty="0">
                <a:solidFill>
                  <a:srgbClr val="2660B5"/>
                </a:solidFill>
                <a:latin typeface="微软雅黑" panose="020B0503020204020204" pitchFamily="34" charset="-122"/>
                <a:ea typeface="微软雅黑" panose="020B0503020204020204" pitchFamily="34" charset="-122"/>
              </a:rPr>
              <a:t>良好</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WHEN </a:t>
            </a:r>
            <a:r>
              <a:rPr lang="en-US" altLang="zh-CN" b="1" dirty="0" err="1">
                <a:solidFill>
                  <a:srgbClr val="2660B5"/>
                </a:solidFill>
                <a:latin typeface="微软雅黑" panose="020B0503020204020204" pitchFamily="34" charset="-122"/>
                <a:ea typeface="微软雅黑" panose="020B0503020204020204" pitchFamily="34" charset="-122"/>
              </a:rPr>
              <a:t>dj</a:t>
            </a:r>
            <a:r>
              <a:rPr lang="en-US" altLang="zh-CN" b="1" dirty="0">
                <a:solidFill>
                  <a:srgbClr val="2660B5"/>
                </a:solidFill>
                <a:latin typeface="微软雅黑" panose="020B0503020204020204" pitchFamily="34" charset="-122"/>
                <a:ea typeface="微软雅黑" panose="020B0503020204020204" pitchFamily="34" charset="-122"/>
              </a:rPr>
              <a:t>&gt;=90   THEN  SET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 ='</a:t>
            </a:r>
            <a:r>
              <a:rPr lang="zh-CN" altLang="en-US" b="1" dirty="0">
                <a:solidFill>
                  <a:srgbClr val="2660B5"/>
                </a:solidFill>
                <a:latin typeface="微软雅黑" panose="020B0503020204020204" pitchFamily="34" charset="-122"/>
                <a:ea typeface="微软雅黑" panose="020B0503020204020204" pitchFamily="34" charset="-122"/>
              </a:rPr>
              <a:t>优秀</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END CASE; </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a:t>
            </a:r>
            <a:r>
              <a:rPr lang="en-US" altLang="zh-CN" b="1" dirty="0" err="1">
                <a:solidFill>
                  <a:srgbClr val="2660B5"/>
                </a:solidFill>
                <a:latin typeface="微软雅黑" panose="020B0503020204020204" pitchFamily="34" charset="-122"/>
                <a:ea typeface="微软雅黑" panose="020B0503020204020204" pitchFamily="34" charset="-122"/>
              </a:rPr>
              <a:t>tianxie</a:t>
            </a:r>
            <a:r>
              <a:rPr lang="en-US" altLang="zh-CN" b="1" dirty="0">
                <a:solidFill>
                  <a:srgbClr val="2660B5"/>
                </a:solidFill>
                <a:latin typeface="微软雅黑" panose="020B0503020204020204" pitchFamily="34" charset="-122"/>
                <a:ea typeface="微软雅黑" panose="020B0503020204020204" pitchFamily="34" charset="-122"/>
              </a:rPr>
              <a:t>;</a:t>
            </a:r>
            <a:endParaRPr lang="zh-CN" altLang="en-US" dirty="0"/>
          </a:p>
        </p:txBody>
      </p:sp>
    </p:spTree>
    <p:extLst>
      <p:ext uri="{BB962C8B-B14F-4D97-AF65-F5344CB8AC3E}">
        <p14:creationId xmlns:p14="http://schemas.microsoft.com/office/powerpoint/2010/main" val="53567498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8908"/>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）计算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1+2+3…+10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的值</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527993" y="2654300"/>
            <a:ext cx="4809054" cy="3806170"/>
          </a:xfrm>
          <a:prstGeom prst="rect">
            <a:avLst/>
          </a:prstGeom>
          <a:noFill/>
        </p:spPr>
        <p:txBody>
          <a:bodyPr wrap="square" rtlCol="0">
            <a:spAutoFit/>
          </a:bodyPr>
          <a:lstStyle/>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BEGIN</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i </a:t>
            </a:r>
            <a:r>
              <a:rPr lang="en-US" altLang="zh-CN" b="1" dirty="0" err="1">
                <a:solidFill>
                  <a:srgbClr val="2660B5"/>
                </a:solidFill>
                <a:latin typeface="微软雅黑" panose="020B0503020204020204" pitchFamily="34" charset="-122"/>
                <a:ea typeface="微软雅黑" panose="020B0503020204020204" pitchFamily="34" charset="-122"/>
              </a:rPr>
              <a:t>int</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sum </a:t>
            </a:r>
            <a:r>
              <a:rPr lang="en-US" altLang="zh-CN" b="1" dirty="0" err="1">
                <a:solidFill>
                  <a:srgbClr val="2660B5"/>
                </a:solidFill>
                <a:latin typeface="微软雅黑" panose="020B0503020204020204" pitchFamily="34" charset="-122"/>
                <a:ea typeface="微软雅黑" panose="020B0503020204020204" pitchFamily="34" charset="-122"/>
              </a:rPr>
              <a:t>int</a:t>
            </a: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SET   i=1,  sum=0;</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WHILE  i&lt;=10  DO</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SET  sum= sum+ i;</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SET  i= i+1;</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END WHILE;</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sum;</a:t>
            </a:r>
          </a:p>
          <a:p>
            <a:pPr lvl="2">
              <a:lnSpc>
                <a:spcPts val="24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a:t>
            </a:r>
          </a:p>
          <a:p>
            <a:endParaRPr lang="zh-CN" altLang="en-US" dirty="0"/>
          </a:p>
        </p:txBody>
      </p:sp>
    </p:spTree>
    <p:extLst>
      <p:ext uri="{BB962C8B-B14F-4D97-AF65-F5344CB8AC3E}">
        <p14:creationId xmlns:p14="http://schemas.microsoft.com/office/powerpoint/2010/main" val="6457921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51074" y="2341988"/>
            <a:ext cx="10352617" cy="1869743"/>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根据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设计要求，需要为教学管理系统数据库创建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个存储过程，具体如下：</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pro_avg</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，可以实现返回任意课程的平均成绩。</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pro_classname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，实现根据班级号查询班级名称的功能。</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存储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过程创建成功后，需要对以上两个存储过程进行测试，编写测试程序，测试它们的正确性。</a:t>
            </a:r>
          </a:p>
        </p:txBody>
      </p:sp>
    </p:spTree>
    <p:extLst>
      <p:ext uri="{BB962C8B-B14F-4D97-AF65-F5344CB8AC3E}">
        <p14:creationId xmlns:p14="http://schemas.microsoft.com/office/powerpoint/2010/main" val="3837587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1838965"/>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存储过程概念</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对于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编程而言，存储过程是数据中的一个重要的对象，它是在大型数据库系统中一组为了完成特定功能的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语句集，在第一次使用经过编译后，再次调用就不需要重复编译，因此执行效率比较高。</a:t>
            </a: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a:xfrm>
            <a:off x="3344544" y="3428999"/>
            <a:ext cx="6624955" cy="2921001"/>
          </a:xfrm>
          <a:prstGeom prst="rect">
            <a:avLst/>
          </a:prstGeom>
          <a:noFill/>
          <a:ln>
            <a:noFill/>
          </a:ln>
        </p:spPr>
      </p:pic>
    </p:spTree>
    <p:extLst>
      <p:ext uri="{BB962C8B-B14F-4D97-AF65-F5344CB8AC3E}">
        <p14:creationId xmlns:p14="http://schemas.microsoft.com/office/powerpoint/2010/main" val="243855665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81157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 </a:t>
            </a:r>
            <a:r>
              <a:rPr lang="zh-CN" altLang="en-US" sz="2000" b="1" dirty="0">
                <a:solidFill>
                  <a:schemeClr val="accent3"/>
                </a:solidFill>
                <a:latin typeface="微软雅黑" panose="020B0503020204020204" pitchFamily="34" charset="-122"/>
                <a:ea typeface="微软雅黑" panose="020B0503020204020204" pitchFamily="34" charset="-122"/>
              </a:rPr>
              <a:t>创建存储</a:t>
            </a:r>
            <a:r>
              <a:rPr lang="zh-CN" altLang="en-US" sz="2000" b="1" dirty="0">
                <a:solidFill>
                  <a:schemeClr val="accent3"/>
                </a:solidFill>
                <a:latin typeface="微软雅黑" panose="020B0503020204020204" pitchFamily="34" charset="-122"/>
                <a:ea typeface="微软雅黑" panose="020B0503020204020204" pitchFamily="34" charset="-122"/>
              </a:rPr>
              <a:t>过程</a:t>
            </a:r>
            <a:endParaRPr lang="zh-CN" altLang="en-US" sz="2000" b="1" dirty="0">
              <a:solidFill>
                <a:schemeClr val="accent3"/>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创建</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存储过程是指将经常使用的一组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语句的组合在一起，并将这些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语句当作一个整体存储在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服务器中。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中，创建存储过程的语法格式如下：</a:t>
            </a:r>
          </a:p>
          <a:p>
            <a:pPr lvl="3">
              <a:lnSpc>
                <a:spcPts val="25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CREATE PROCEDURE </a:t>
            </a:r>
            <a:r>
              <a:rPr lang="zh-CN" altLang="en-US" b="1" dirty="0">
                <a:solidFill>
                  <a:schemeClr val="accent4"/>
                </a:solidFill>
                <a:latin typeface="微软雅黑" panose="020B0503020204020204" pitchFamily="34" charset="-122"/>
                <a:ea typeface="微软雅黑" panose="020B0503020204020204" pitchFamily="34" charset="-122"/>
              </a:rPr>
              <a:t>过程名字</a:t>
            </a:r>
            <a:r>
              <a:rPr lang="en-US" altLang="zh-CN" b="1" dirty="0">
                <a:solidFill>
                  <a:schemeClr val="accent4"/>
                </a:solidFill>
                <a:latin typeface="微软雅黑" panose="020B0503020204020204" pitchFamily="34" charset="-122"/>
                <a:ea typeface="微软雅黑" panose="020B0503020204020204" pitchFamily="34" charset="-122"/>
              </a:rPr>
              <a:t>([[ IN | OUT | INOUT ] </a:t>
            </a:r>
            <a:r>
              <a:rPr lang="zh-CN" altLang="en-US" b="1" dirty="0">
                <a:solidFill>
                  <a:schemeClr val="accent4"/>
                </a:solidFill>
                <a:latin typeface="微软雅黑" panose="020B0503020204020204" pitchFamily="34" charset="-122"/>
                <a:ea typeface="微软雅黑" panose="020B0503020204020204" pitchFamily="34" charset="-122"/>
              </a:rPr>
              <a:t>参数名称 参数类型</a:t>
            </a:r>
            <a:r>
              <a:rPr lang="en-US" altLang="zh-CN" b="1" dirty="0">
                <a:solidFill>
                  <a:schemeClr val="accent4"/>
                </a:solidFill>
                <a:latin typeface="微软雅黑" panose="020B0503020204020204" pitchFamily="34" charset="-122"/>
                <a:ea typeface="微软雅黑" panose="020B0503020204020204" pitchFamily="34" charset="-122"/>
              </a:rPr>
              <a:t>])</a:t>
            </a:r>
          </a:p>
          <a:p>
            <a:pPr lvl="3">
              <a:lnSpc>
                <a:spcPts val="25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BEGIN</a:t>
            </a:r>
          </a:p>
          <a:p>
            <a:pPr lvl="3">
              <a:lnSpc>
                <a:spcPts val="25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  </a:t>
            </a:r>
            <a:r>
              <a:rPr lang="en-US" altLang="zh-CN" b="1" dirty="0" smtClean="0">
                <a:solidFill>
                  <a:schemeClr val="accent4"/>
                </a:solidFill>
                <a:latin typeface="微软雅黑" panose="020B0503020204020204" pitchFamily="34" charset="-122"/>
                <a:ea typeface="微软雅黑" panose="020B0503020204020204" pitchFamily="34" charset="-122"/>
              </a:rPr>
              <a:t>          </a:t>
            </a:r>
            <a:r>
              <a:rPr lang="zh-CN" altLang="en-US" b="1" dirty="0" smtClean="0">
                <a:solidFill>
                  <a:schemeClr val="accent4"/>
                </a:solidFill>
                <a:latin typeface="微软雅黑" panose="020B0503020204020204" pitchFamily="34" charset="-122"/>
                <a:ea typeface="微软雅黑" panose="020B0503020204020204" pitchFamily="34" charset="-122"/>
              </a:rPr>
              <a:t>过程</a:t>
            </a:r>
            <a:r>
              <a:rPr lang="zh-CN" altLang="en-US" b="1" dirty="0">
                <a:solidFill>
                  <a:schemeClr val="accent4"/>
                </a:solidFill>
                <a:latin typeface="微软雅黑" panose="020B0503020204020204" pitchFamily="34" charset="-122"/>
                <a:ea typeface="微软雅黑" panose="020B0503020204020204" pitchFamily="34" charset="-122"/>
              </a:rPr>
              <a:t>体</a:t>
            </a:r>
          </a:p>
          <a:p>
            <a:pPr lvl="3">
              <a:lnSpc>
                <a:spcPts val="2500"/>
              </a:lnSpc>
              <a:spcBef>
                <a:spcPts val="200"/>
              </a:spcBef>
              <a:spcAft>
                <a:spcPts val="65"/>
              </a:spcAft>
            </a:pPr>
            <a:r>
              <a:rPr lang="en-US" altLang="zh-CN" b="1" dirty="0">
                <a:solidFill>
                  <a:schemeClr val="accent4"/>
                </a:solidFill>
                <a:latin typeface="微软雅黑" panose="020B0503020204020204" pitchFamily="34" charset="-122"/>
                <a:ea typeface="微软雅黑" panose="020B0503020204020204" pitchFamily="34" charset="-122"/>
              </a:rPr>
              <a:t>END</a:t>
            </a:r>
            <a:r>
              <a:rPr lang="en-US" altLang="zh-CN" b="1" dirty="0" smtClean="0">
                <a:solidFill>
                  <a:schemeClr val="accent4"/>
                </a:solidFill>
                <a:latin typeface="微软雅黑" panose="020B0503020204020204" pitchFamily="34" charset="-122"/>
                <a:ea typeface="微软雅黑" panose="020B0503020204020204" pitchFamily="34" charset="-122"/>
              </a:rPr>
              <a:t>;</a:t>
            </a:r>
            <a:endParaRPr lang="en-US"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说明</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ts val="23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：表示输入参数，即参数是在调用存储过程时传入到存储过程里面使用，传入的数据可以是直接数据，也可以是保存数据的变量。</a:t>
            </a:r>
          </a:p>
          <a:p>
            <a:pPr>
              <a:lnSpc>
                <a:spcPts val="2300"/>
              </a:lnSpc>
              <a:spcBef>
                <a:spcPts val="200"/>
              </a:spcBef>
              <a:spcAft>
                <a:spcPts val="65"/>
              </a:spcAft>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OUT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：表示输出参数，初始值为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NULL</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，它是将存储过程中的值保存到</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OUT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指定的参数中，返回给调用者。</a:t>
            </a:r>
          </a:p>
          <a:p>
            <a:pPr>
              <a:lnSpc>
                <a:spcPts val="23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INOUT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：表示输入输出参数，即参数在调用时传入到存储过程，同时在存储过程中操作之后，又可将数据返回为调用者。</a:t>
            </a:r>
          </a:p>
        </p:txBody>
      </p:sp>
    </p:spTree>
    <p:extLst>
      <p:ext uri="{BB962C8B-B14F-4D97-AF65-F5344CB8AC3E}">
        <p14:creationId xmlns:p14="http://schemas.microsoft.com/office/powerpoint/2010/main" val="32899284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10881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3. </a:t>
            </a:r>
            <a:r>
              <a:rPr lang="zh-CN" altLang="en-US" sz="2000" b="1" dirty="0">
                <a:solidFill>
                  <a:schemeClr val="accent3"/>
                </a:solidFill>
                <a:latin typeface="微软雅黑" panose="020B0503020204020204" pitchFamily="34" charset="-122"/>
                <a:ea typeface="微软雅黑" panose="020B0503020204020204" pitchFamily="34" charset="-122"/>
              </a:rPr>
              <a:t>调用存储过程</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语句来调用存储过程。调用存储过程后，数据库系统将执行存储过程中的语句。然后，将结果返回给输出值。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CALL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语句的基本语法形式如下：</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CALL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数据库名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存储过程名称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实参列表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说明：</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实参列表传递的参数需要与创建存储过程的形参相对应。</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当形参被指定为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时，则实参值可以为变量或是直接数据；</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当形参被指定为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OUT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INOUT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时，调用存储过程传递的参数必须是一个变量，用于接收返回给调用者的数据。</a:t>
            </a:r>
          </a:p>
        </p:txBody>
      </p:sp>
    </p:spTree>
    <p:extLst>
      <p:ext uri="{BB962C8B-B14F-4D97-AF65-F5344CB8AC3E}">
        <p14:creationId xmlns:p14="http://schemas.microsoft.com/office/powerpoint/2010/main" val="15151669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3570208"/>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4. </a:t>
            </a:r>
            <a:r>
              <a:rPr lang="zh-CN" altLang="en-US" sz="2000" b="1" dirty="0">
                <a:solidFill>
                  <a:schemeClr val="accent3"/>
                </a:solidFill>
                <a:latin typeface="微软雅黑" panose="020B0503020204020204" pitchFamily="34" charset="-122"/>
                <a:ea typeface="微软雅黑" panose="020B0503020204020204" pitchFamily="34" charset="-122"/>
              </a:rPr>
              <a:t>查看存储过程 </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存储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过程和函数创建以后，用户可以查看存储过程和函数的状态和定义。用户可以通过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SHOW STATUS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语句来查看存储过程和函数的状态，也可以通过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SHOW CREATE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语句来查看存储过程和函数的定义。用户也可以通过查询</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information_schema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数据库下的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Routines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表来查看存储过程和函数的信息。</a:t>
            </a:r>
          </a:p>
          <a:p>
            <a:pPr lvl="2">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SHOW STATUS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语句查看存储过程和函数的状态</a:t>
            </a:r>
          </a:p>
          <a:p>
            <a:pPr lvl="2">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SHOW CREATE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语句查看存储过程和函数的定义</a:t>
            </a:r>
          </a:p>
          <a:p>
            <a:pPr lvl="2">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）从</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information_schema.Routines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表中查看存储过程和函数的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信息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89147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147289"/>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5. </a:t>
            </a:r>
            <a:r>
              <a:rPr lang="zh-CN" altLang="en-US" sz="2000" b="1" dirty="0">
                <a:solidFill>
                  <a:schemeClr val="accent3"/>
                </a:solidFill>
                <a:latin typeface="微软雅黑" panose="020B0503020204020204" pitchFamily="34" charset="-122"/>
                <a:ea typeface="微软雅黑" panose="020B0503020204020204" pitchFamily="34" charset="-122"/>
              </a:rPr>
              <a:t>修改存储过程</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修改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存储过程和函数是指修改已经定义好的存储过程和函数。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PROCEDURE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语句来修改存储过程。通过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 FUNCTION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语句来修改存储函数。</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中修改存储过程和函数的语句的语法形式如下：</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ALTER {PROCEDURE | FUNCTION} </a:t>
            </a:r>
            <a:r>
              <a:rPr lang="en-US" altLang="zh-CN" b="1" dirty="0" err="1">
                <a:solidFill>
                  <a:srgbClr val="2660B5"/>
                </a:solidFill>
                <a:latin typeface="微软雅黑" panose="020B0503020204020204" pitchFamily="34" charset="-122"/>
                <a:ea typeface="微软雅黑" panose="020B0503020204020204" pitchFamily="34" charset="-122"/>
              </a:rPr>
              <a:t>sp_name</a:t>
            </a:r>
            <a:r>
              <a:rPr lang="en-US" altLang="zh-CN" b="1" dirty="0">
                <a:solidFill>
                  <a:srgbClr val="2660B5"/>
                </a:solidFill>
                <a:latin typeface="微软雅黑" panose="020B0503020204020204" pitchFamily="34" charset="-122"/>
                <a:ea typeface="微软雅黑" panose="020B0503020204020204" pitchFamily="34" charset="-122"/>
              </a:rPr>
              <a:t> [characteristic ...]</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characteristic:</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CONTAINS SQL | NO SQL | READS SQL DATA | MODIFIES SQL DATA }</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SQL SECURITY { DEFINER | INVOKER }</a:t>
            </a:r>
          </a:p>
          <a:p>
            <a:pPr lvl="1">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COMMENT 'string'</a:t>
            </a:r>
          </a:p>
        </p:txBody>
      </p:sp>
    </p:spTree>
    <p:extLst>
      <p:ext uri="{BB962C8B-B14F-4D97-AF65-F5344CB8AC3E}">
        <p14:creationId xmlns:p14="http://schemas.microsoft.com/office/powerpoint/2010/main" val="36510644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项目情境</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2489200"/>
            <a:ext cx="9634262" cy="2813847"/>
          </a:xfrm>
          <a:prstGeom prst="rect">
            <a:avLst/>
          </a:prstGeom>
          <a:noFill/>
        </p:spPr>
        <p:txBody>
          <a:bodyPr wrap="square" rtlCol="0">
            <a:spAutoFit/>
          </a:bodyPr>
          <a:lstStyle/>
          <a:p>
            <a:pPr>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       某些</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应用软件的服务端程序和数据库部署在不同的服务器，其数据往来需要通过互联网进行，为了减少数据传输和提高安全性，可以将一些数据处理的业务放到数据库进行，这就需要为其创建存储过程。存储过程是在数据库中定义一些</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语句的集合，然后直接调用这些存储过程和函数来执行已经定义好的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语句。存储过程和函数可以避免开发人员重复的编写相同的</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语句。而且，存储过程和函数是在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服务器中存储和执行的。</a:t>
            </a:r>
            <a:endParaRPr lang="zh-CN" altLang="en-US" sz="2000" dirty="0"/>
          </a:p>
        </p:txBody>
      </p:sp>
    </p:spTree>
    <p:extLst>
      <p:ext uri="{BB962C8B-B14F-4D97-AF65-F5344CB8AC3E}">
        <p14:creationId xmlns:p14="http://schemas.microsoft.com/office/powerpoint/2010/main" val="11203424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2331407"/>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6. </a:t>
            </a:r>
            <a:r>
              <a:rPr lang="zh-CN" altLang="en-US" sz="2000" b="1" dirty="0">
                <a:solidFill>
                  <a:schemeClr val="accent3"/>
                </a:solidFill>
                <a:latin typeface="微软雅黑" panose="020B0503020204020204" pitchFamily="34" charset="-122"/>
                <a:ea typeface="微软雅黑" panose="020B0503020204020204" pitchFamily="34" charset="-122"/>
              </a:rPr>
              <a:t>删除存储过程</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删除</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存储过程和函数指删除数据库中已经存在的存储过程和函数。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DROP PROCEDURE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语句来删除存储过程。通过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DROP FUNCTION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语句来删除存储函数</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基本形式如下：</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DROP { PROCEDURE| FUNCTION } </a:t>
            </a:r>
            <a:r>
              <a:rPr lang="en-US" altLang="zh-CN" b="1" dirty="0" err="1">
                <a:solidFill>
                  <a:srgbClr val="2660B5"/>
                </a:solidFill>
                <a:latin typeface="微软雅黑" panose="020B0503020204020204" pitchFamily="34" charset="-122"/>
                <a:ea typeface="微软雅黑" panose="020B0503020204020204" pitchFamily="34" charset="-122"/>
              </a:rPr>
              <a:t>sp_name</a:t>
            </a:r>
            <a:r>
              <a:rPr lang="en-US" altLang="zh-CN" b="1" dirty="0">
                <a:solidFill>
                  <a:srgbClr val="2660B5"/>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513322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93565"/>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）创建一个存储过程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pro_avg</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，可以实现返回任意课程的平均成绩。</a:t>
            </a:r>
          </a:p>
          <a:p>
            <a:pPr>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CREATE PROCEDURE </a:t>
            </a:r>
            <a:r>
              <a:rPr lang="en-US" altLang="zh-CN" b="1" dirty="0" err="1">
                <a:solidFill>
                  <a:srgbClr val="2660B5"/>
                </a:solidFill>
                <a:latin typeface="微软雅黑" panose="020B0503020204020204" pitchFamily="34" charset="-122"/>
                <a:ea typeface="微软雅黑" panose="020B0503020204020204" pitchFamily="34" charset="-122"/>
              </a:rPr>
              <a:t>pro_avescore</a:t>
            </a: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IN </a:t>
            </a:r>
            <a:r>
              <a:rPr lang="en-US" altLang="zh-CN" b="1" dirty="0" err="1">
                <a:solidFill>
                  <a:srgbClr val="2660B5"/>
                </a:solidFill>
                <a:latin typeface="微软雅黑" panose="020B0503020204020204" pitchFamily="34" charset="-122"/>
                <a:ea typeface="微软雅黑" panose="020B0503020204020204" pitchFamily="34" charset="-122"/>
              </a:rPr>
              <a:t>cno</a:t>
            </a:r>
            <a:r>
              <a:rPr lang="en-US" altLang="zh-CN" b="1" dirty="0">
                <a:solidFill>
                  <a:srgbClr val="2660B5"/>
                </a:solidFill>
                <a:latin typeface="微软雅黑" panose="020B0503020204020204" pitchFamily="34" charset="-122"/>
                <a:ea typeface="微软雅黑" panose="020B0503020204020204" pitchFamily="34" charset="-122"/>
              </a:rPr>
              <a:t> VARCHAR ( 20 ),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OUT </a:t>
            </a:r>
            <a:r>
              <a:rPr lang="en-US" altLang="zh-CN" b="1" dirty="0" err="1">
                <a:solidFill>
                  <a:srgbClr val="2660B5"/>
                </a:solidFill>
                <a:latin typeface="微软雅黑" panose="020B0503020204020204" pitchFamily="34" charset="-122"/>
                <a:ea typeface="微软雅黑" panose="020B0503020204020204" pitchFamily="34" charset="-122"/>
              </a:rPr>
              <a:t>ave</a:t>
            </a:r>
            <a:r>
              <a:rPr lang="en-US" altLang="zh-CN" b="1" dirty="0">
                <a:solidFill>
                  <a:srgbClr val="2660B5"/>
                </a:solidFill>
                <a:latin typeface="微软雅黑" panose="020B0503020204020204" pitchFamily="34" charset="-122"/>
                <a:ea typeface="微软雅黑" panose="020B0503020204020204" pitchFamily="34" charset="-122"/>
              </a:rPr>
              <a:t> FLOAT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BEGIN</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SELECT   </a:t>
            </a:r>
            <a:r>
              <a:rPr lang="en-US" altLang="zh-CN" b="1" dirty="0" err="1">
                <a:solidFill>
                  <a:srgbClr val="2660B5"/>
                </a:solidFill>
                <a:latin typeface="微软雅黑" panose="020B0503020204020204" pitchFamily="34" charset="-122"/>
                <a:ea typeface="微软雅黑" panose="020B0503020204020204" pitchFamily="34" charset="-122"/>
              </a:rPr>
              <a:t>avg</a:t>
            </a:r>
            <a:r>
              <a:rPr lang="en-US" altLang="zh-CN" b="1" dirty="0">
                <a:solidFill>
                  <a:srgbClr val="2660B5"/>
                </a:solidFill>
                <a:latin typeface="微软雅黑" panose="020B0503020204020204" pitchFamily="34" charset="-122"/>
                <a:ea typeface="微软雅黑" panose="020B0503020204020204" pitchFamily="34" charset="-122"/>
              </a:rPr>
              <a:t>( report ) INTO </a:t>
            </a:r>
            <a:r>
              <a:rPr lang="en-US" altLang="zh-CN" b="1" dirty="0" err="1">
                <a:solidFill>
                  <a:srgbClr val="2660B5"/>
                </a:solidFill>
                <a:latin typeface="微软雅黑" panose="020B0503020204020204" pitchFamily="34" charset="-122"/>
                <a:ea typeface="微软雅黑" panose="020B0503020204020204" pitchFamily="34" charset="-122"/>
              </a:rPr>
              <a:t>ave</a:t>
            </a:r>
            <a:r>
              <a:rPr lang="en-US" altLang="zh-CN" b="1" dirty="0">
                <a:solidFill>
                  <a:srgbClr val="2660B5"/>
                </a:solidFill>
                <a:latin typeface="微软雅黑" panose="020B0503020204020204" pitchFamily="34" charset="-122"/>
                <a:ea typeface="微软雅黑" panose="020B0503020204020204" pitchFamily="34" charset="-122"/>
              </a:rPr>
              <a:t> FROM   score WHERE </a:t>
            </a:r>
            <a:r>
              <a:rPr lang="en-US" altLang="zh-CN" b="1" dirty="0" err="1">
                <a:solidFill>
                  <a:srgbClr val="2660B5"/>
                </a:solidFill>
                <a:latin typeface="微软雅黑" panose="020B0503020204020204" pitchFamily="34" charset="-122"/>
                <a:ea typeface="微软雅黑" panose="020B0503020204020204" pitchFamily="34" charset="-122"/>
              </a:rPr>
              <a:t>c_no</a:t>
            </a:r>
            <a:r>
              <a:rPr lang="en-US" altLang="zh-CN" b="1" dirty="0">
                <a:solidFill>
                  <a:srgbClr val="2660B5"/>
                </a:solidFill>
                <a:latin typeface="微软雅黑" panose="020B0503020204020204" pitchFamily="34" charset="-122"/>
                <a:ea typeface="微软雅黑" panose="020B0503020204020204" pitchFamily="34" charset="-122"/>
              </a:rPr>
              <a:t> = </a:t>
            </a:r>
            <a:r>
              <a:rPr lang="en-US" altLang="zh-CN" b="1" dirty="0" err="1">
                <a:solidFill>
                  <a:srgbClr val="2660B5"/>
                </a:solidFill>
                <a:latin typeface="微软雅黑" panose="020B0503020204020204" pitchFamily="34" charset="-122"/>
                <a:ea typeface="微软雅黑" panose="020B0503020204020204" pitchFamily="34" charset="-122"/>
              </a:rPr>
              <a:t>cno</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a:t>
            </a:r>
          </a:p>
        </p:txBody>
      </p:sp>
    </p:spTree>
    <p:extLst>
      <p:ext uri="{BB962C8B-B14F-4D97-AF65-F5344CB8AC3E}">
        <p14:creationId xmlns:p14="http://schemas.microsoft.com/office/powerpoint/2010/main" val="361760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139595"/>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创建一个测试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pro_avg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对象的存储过程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text_avg</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测试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pro_avg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的正确性。</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CREATE PROCEDURE </a:t>
            </a:r>
            <a:r>
              <a:rPr lang="en-US" altLang="zh-CN" b="1" dirty="0" err="1">
                <a:solidFill>
                  <a:srgbClr val="2660B5"/>
                </a:solidFill>
                <a:latin typeface="微软雅黑" panose="020B0503020204020204" pitchFamily="34" charset="-122"/>
                <a:ea typeface="微软雅黑" panose="020B0503020204020204" pitchFamily="34" charset="-122"/>
              </a:rPr>
              <a:t>text_avgscore</a:t>
            </a: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BEGIN</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v_cno</a:t>
            </a:r>
            <a:r>
              <a:rPr lang="en-US" altLang="zh-CN" b="1" dirty="0">
                <a:solidFill>
                  <a:srgbClr val="2660B5"/>
                </a:solidFill>
                <a:latin typeface="微软雅黑" panose="020B0503020204020204" pitchFamily="34" charset="-122"/>
                <a:ea typeface="微软雅黑" panose="020B0503020204020204" pitchFamily="34" charset="-122"/>
              </a:rPr>
              <a:t>  VARCHAR(20);</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a:t>
            </a:r>
            <a:r>
              <a:rPr lang="en-US" altLang="zh-CN" b="1" dirty="0" err="1">
                <a:solidFill>
                  <a:srgbClr val="2660B5"/>
                </a:solidFill>
                <a:latin typeface="微软雅黑" panose="020B0503020204020204" pitchFamily="34" charset="-122"/>
                <a:ea typeface="微软雅黑" panose="020B0503020204020204" pitchFamily="34" charset="-122"/>
              </a:rPr>
              <a:t>v_ave</a:t>
            </a:r>
            <a:r>
              <a:rPr lang="en-US" altLang="zh-CN" b="1" dirty="0">
                <a:solidFill>
                  <a:srgbClr val="2660B5"/>
                </a:solidFill>
                <a:latin typeface="微软雅黑" panose="020B0503020204020204" pitchFamily="34" charset="-122"/>
                <a:ea typeface="微软雅黑" panose="020B0503020204020204" pitchFamily="34" charset="-122"/>
              </a:rPr>
              <a:t> FLOAT;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SET </a:t>
            </a:r>
            <a:r>
              <a:rPr lang="en-US" altLang="zh-CN" b="1" dirty="0" err="1">
                <a:solidFill>
                  <a:srgbClr val="2660B5"/>
                </a:solidFill>
                <a:latin typeface="微软雅黑" panose="020B0503020204020204" pitchFamily="34" charset="-122"/>
                <a:ea typeface="微软雅黑" panose="020B0503020204020204" pitchFamily="34" charset="-122"/>
              </a:rPr>
              <a:t>v_cno</a:t>
            </a:r>
            <a:r>
              <a:rPr lang="en-US" altLang="zh-CN" b="1" dirty="0">
                <a:solidFill>
                  <a:srgbClr val="2660B5"/>
                </a:solidFill>
                <a:latin typeface="微软雅黑" panose="020B0503020204020204" pitchFamily="34" charset="-122"/>
                <a:ea typeface="微软雅黑" panose="020B0503020204020204" pitchFamily="34" charset="-122"/>
              </a:rPr>
              <a:t>='A003';</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CALL  </a:t>
            </a:r>
            <a:r>
              <a:rPr lang="en-US" altLang="zh-CN" b="1" dirty="0" err="1">
                <a:solidFill>
                  <a:srgbClr val="2660B5"/>
                </a:solidFill>
                <a:latin typeface="微软雅黑" panose="020B0503020204020204" pitchFamily="34" charset="-122"/>
                <a:ea typeface="微软雅黑" panose="020B0503020204020204" pitchFamily="34" charset="-122"/>
              </a:rPr>
              <a:t>pro_avescore</a:t>
            </a:r>
            <a:r>
              <a:rPr lang="en-US" altLang="zh-CN" b="1" dirty="0">
                <a:solidFill>
                  <a:srgbClr val="2660B5"/>
                </a:solidFill>
                <a:latin typeface="微软雅黑" panose="020B0503020204020204" pitchFamily="34" charset="-122"/>
                <a:ea typeface="微软雅黑" panose="020B0503020204020204" pitchFamily="34" charset="-122"/>
              </a:rPr>
              <a:t>(</a:t>
            </a:r>
            <a:r>
              <a:rPr lang="en-US" altLang="zh-CN" b="1" dirty="0" err="1">
                <a:solidFill>
                  <a:srgbClr val="2660B5"/>
                </a:solidFill>
                <a:latin typeface="微软雅黑" panose="020B0503020204020204" pitchFamily="34" charset="-122"/>
                <a:ea typeface="微软雅黑" panose="020B0503020204020204" pitchFamily="34" charset="-122"/>
              </a:rPr>
              <a:t>v_cno,v_ave</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a:t>
            </a:r>
            <a:r>
              <a:rPr lang="en-US" altLang="zh-CN" b="1" dirty="0" err="1">
                <a:solidFill>
                  <a:srgbClr val="2660B5"/>
                </a:solidFill>
                <a:latin typeface="微软雅黑" panose="020B0503020204020204" pitchFamily="34" charset="-122"/>
                <a:ea typeface="微软雅黑" panose="020B0503020204020204" pitchFamily="34" charset="-122"/>
              </a:rPr>
              <a:t>v_ave</a:t>
            </a: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a:t>
            </a:r>
          </a:p>
        </p:txBody>
      </p:sp>
    </p:spTree>
    <p:extLst>
      <p:ext uri="{BB962C8B-B14F-4D97-AF65-F5344CB8AC3E}">
        <p14:creationId xmlns:p14="http://schemas.microsoft.com/office/powerpoint/2010/main" val="4099654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8908"/>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pro_classname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，实现根据班级号查询班级的班级名称的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功能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13108" y="2705100"/>
            <a:ext cx="9016792" cy="3677930"/>
          </a:xfrm>
          <a:prstGeom prst="rect">
            <a:avLst/>
          </a:prstGeom>
          <a:noFill/>
        </p:spPr>
        <p:txBody>
          <a:bodyPr wrap="square" rtlCol="0">
            <a:spAutoFit/>
          </a:bodyPr>
          <a:lstStyle/>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CREATE PROCEDURE </a:t>
            </a:r>
            <a:r>
              <a:rPr lang="en-US" altLang="zh-CN" b="1" dirty="0" err="1">
                <a:solidFill>
                  <a:srgbClr val="2660B5"/>
                </a:solidFill>
                <a:latin typeface="微软雅黑" panose="020B0503020204020204" pitchFamily="34" charset="-122"/>
                <a:ea typeface="微软雅黑" panose="020B0503020204020204" pitchFamily="34" charset="-122"/>
              </a:rPr>
              <a:t>pro_classname</a:t>
            </a:r>
            <a:endParaRPr lang="en-US" altLang="zh-CN" b="1" dirty="0">
              <a:solidFill>
                <a:srgbClr val="2660B5"/>
              </a:solidFill>
              <a:latin typeface="微软雅黑" panose="020B0503020204020204" pitchFamily="34" charset="-122"/>
              <a:ea typeface="微软雅黑" panose="020B0503020204020204" pitchFamily="34" charset="-122"/>
            </a:endParaRP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IN  </a:t>
            </a:r>
            <a:r>
              <a:rPr lang="en-US" altLang="zh-CN" b="1" dirty="0" err="1">
                <a:solidFill>
                  <a:srgbClr val="2660B5"/>
                </a:solidFill>
                <a:latin typeface="微软雅黑" panose="020B0503020204020204" pitchFamily="34" charset="-122"/>
                <a:ea typeface="微软雅黑" panose="020B0503020204020204" pitchFamily="34" charset="-122"/>
              </a:rPr>
              <a:t>v_no</a:t>
            </a:r>
            <a:r>
              <a:rPr lang="en-US" altLang="zh-CN" b="1" dirty="0">
                <a:solidFill>
                  <a:srgbClr val="2660B5"/>
                </a:solidFill>
                <a:latin typeface="微软雅黑" panose="020B0503020204020204" pitchFamily="34" charset="-122"/>
                <a:ea typeface="微软雅黑" panose="020B0503020204020204" pitchFamily="34" charset="-122"/>
              </a:rPr>
              <a:t> CHAR(4),</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OUT </a:t>
            </a:r>
            <a:r>
              <a:rPr lang="en-US" altLang="zh-CN" b="1" dirty="0" err="1">
                <a:solidFill>
                  <a:srgbClr val="2660B5"/>
                </a:solidFill>
                <a:latin typeface="微软雅黑" panose="020B0503020204020204" pitchFamily="34" charset="-122"/>
                <a:ea typeface="微软雅黑" panose="020B0503020204020204" pitchFamily="34" charset="-122"/>
              </a:rPr>
              <a:t>v_name</a:t>
            </a:r>
            <a:r>
              <a:rPr lang="en-US" altLang="zh-CN" b="1" dirty="0">
                <a:solidFill>
                  <a:srgbClr val="2660B5"/>
                </a:solidFill>
                <a:latin typeface="微软雅黑" panose="020B0503020204020204" pitchFamily="34" charset="-122"/>
                <a:ea typeface="微软雅黑" panose="020B0503020204020204" pitchFamily="34" charset="-122"/>
              </a:rPr>
              <a:t>  VARCHAR(20)</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BEGIN</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a:t>
            </a:r>
            <a:r>
              <a:rPr lang="en-US" altLang="zh-CN" b="1" dirty="0" err="1">
                <a:solidFill>
                  <a:srgbClr val="2660B5"/>
                </a:solidFill>
                <a:latin typeface="微软雅黑" panose="020B0503020204020204" pitchFamily="34" charset="-122"/>
                <a:ea typeface="微软雅黑" panose="020B0503020204020204" pitchFamily="34" charset="-122"/>
              </a:rPr>
              <a:t>cl_name</a:t>
            </a:r>
            <a:r>
              <a:rPr lang="en-US" altLang="zh-CN" b="1" dirty="0">
                <a:solidFill>
                  <a:srgbClr val="2660B5"/>
                </a:solidFill>
                <a:latin typeface="微软雅黑" panose="020B0503020204020204" pitchFamily="34" charset="-122"/>
                <a:ea typeface="微软雅黑" panose="020B0503020204020204" pitchFamily="34" charset="-122"/>
              </a:rPr>
              <a:t>  INTO  </a:t>
            </a:r>
            <a:r>
              <a:rPr lang="en-US" altLang="zh-CN" b="1" dirty="0" err="1">
                <a:solidFill>
                  <a:srgbClr val="2660B5"/>
                </a:solidFill>
                <a:latin typeface="微软雅黑" panose="020B0503020204020204" pitchFamily="34" charset="-122"/>
                <a:ea typeface="微软雅黑" panose="020B0503020204020204" pitchFamily="34" charset="-122"/>
              </a:rPr>
              <a:t>v_name</a:t>
            </a:r>
            <a:endParaRPr lang="en-US" altLang="zh-CN" b="1" dirty="0">
              <a:solidFill>
                <a:srgbClr val="2660B5"/>
              </a:solidFill>
              <a:latin typeface="微软雅黑" panose="020B0503020204020204" pitchFamily="34" charset="-122"/>
              <a:ea typeface="微软雅黑" panose="020B0503020204020204" pitchFamily="34" charset="-122"/>
            </a:endParaRP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FROM class</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WHERE </a:t>
            </a:r>
            <a:r>
              <a:rPr lang="en-US" altLang="zh-CN" b="1" dirty="0" err="1">
                <a:solidFill>
                  <a:srgbClr val="2660B5"/>
                </a:solidFill>
                <a:latin typeface="微软雅黑" panose="020B0503020204020204" pitchFamily="34" charset="-122"/>
                <a:ea typeface="微软雅黑" panose="020B0503020204020204" pitchFamily="34" charset="-122"/>
              </a:rPr>
              <a:t>cl_no</a:t>
            </a:r>
            <a:r>
              <a:rPr lang="en-US" altLang="zh-CN" b="1" dirty="0">
                <a:solidFill>
                  <a:srgbClr val="2660B5"/>
                </a:solidFill>
                <a:latin typeface="微软雅黑" panose="020B0503020204020204" pitchFamily="34" charset="-122"/>
                <a:ea typeface="微软雅黑" panose="020B0503020204020204" pitchFamily="34" charset="-122"/>
              </a:rPr>
              <a:t>=</a:t>
            </a:r>
            <a:r>
              <a:rPr lang="en-US" altLang="zh-CN" b="1" dirty="0" err="1">
                <a:solidFill>
                  <a:srgbClr val="2660B5"/>
                </a:solidFill>
                <a:latin typeface="微软雅黑" panose="020B0503020204020204" pitchFamily="34" charset="-122"/>
                <a:ea typeface="微软雅黑" panose="020B0503020204020204" pitchFamily="34" charset="-122"/>
              </a:rPr>
              <a:t>v_no</a:t>
            </a:r>
            <a:r>
              <a:rPr lang="en-US" altLang="zh-CN" b="1" dirty="0">
                <a:solidFill>
                  <a:srgbClr val="2660B5"/>
                </a:solidFill>
                <a:latin typeface="微软雅黑" panose="020B0503020204020204" pitchFamily="34" charset="-122"/>
                <a:ea typeface="微软雅黑" panose="020B0503020204020204" pitchFamily="34" charset="-122"/>
              </a:rPr>
              <a:t>; </a:t>
            </a:r>
          </a:p>
          <a:p>
            <a:pPr lvl="2">
              <a:lnSpc>
                <a:spcPts val="23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a:t>
            </a:r>
          </a:p>
          <a:p>
            <a:endParaRPr lang="zh-CN" altLang="en-US" dirty="0"/>
          </a:p>
        </p:txBody>
      </p:sp>
    </p:spTree>
    <p:extLst>
      <p:ext uri="{BB962C8B-B14F-4D97-AF65-F5344CB8AC3E}">
        <p14:creationId xmlns:p14="http://schemas.microsoft.com/office/powerpoint/2010/main" val="24510128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4993675"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8908"/>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创建一个测试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pro_classname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对象的存储过程</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text_class</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测试</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pro_classname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的正确性</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039282" y="2590800"/>
            <a:ext cx="10568518" cy="3067506"/>
          </a:xfrm>
          <a:prstGeom prst="rect">
            <a:avLst/>
          </a:prstGeom>
          <a:noFill/>
        </p:spPr>
        <p:txBody>
          <a:bodyPr wrap="square" rtlCol="0">
            <a:spAutoFit/>
          </a:bodyPr>
          <a:lstStyle/>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CREATE PROCEDURE   </a:t>
            </a:r>
            <a:r>
              <a:rPr lang="en-US" altLang="zh-CN" b="1" dirty="0" err="1">
                <a:solidFill>
                  <a:srgbClr val="2660B5"/>
                </a:solidFill>
                <a:latin typeface="微软雅黑" panose="020B0503020204020204" pitchFamily="34" charset="-122"/>
                <a:ea typeface="微软雅黑" panose="020B0503020204020204" pitchFamily="34" charset="-122"/>
              </a:rPr>
              <a:t>text_class</a:t>
            </a:r>
            <a:r>
              <a:rPr lang="en-US" altLang="zh-CN" b="1" dirty="0">
                <a:solidFill>
                  <a:srgbClr val="2660B5"/>
                </a:solidFill>
                <a:latin typeface="微软雅黑" panose="020B0503020204020204" pitchFamily="34" charset="-122"/>
                <a:ea typeface="微软雅黑" panose="020B0503020204020204" pitchFamily="34" charset="-122"/>
              </a:rPr>
              <a:t> (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BEGIN</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DECLARE name  VARCHAR(20);</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CALL  </a:t>
            </a:r>
            <a:r>
              <a:rPr lang="en-US" altLang="zh-CN" b="1" dirty="0" err="1">
                <a:solidFill>
                  <a:srgbClr val="2660B5"/>
                </a:solidFill>
                <a:latin typeface="微软雅黑" panose="020B0503020204020204" pitchFamily="34" charset="-122"/>
                <a:ea typeface="微软雅黑" panose="020B0503020204020204" pitchFamily="34" charset="-122"/>
              </a:rPr>
              <a:t>pro_classname</a:t>
            </a:r>
            <a:r>
              <a:rPr lang="en-US" altLang="zh-CN" b="1" dirty="0">
                <a:solidFill>
                  <a:srgbClr val="2660B5"/>
                </a:solidFill>
                <a:latin typeface="微软雅黑" panose="020B0503020204020204" pitchFamily="34" charset="-122"/>
                <a:ea typeface="微软雅黑" panose="020B0503020204020204" pitchFamily="34" charset="-122"/>
              </a:rPr>
              <a:t>('1201',name);</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    SELECT name;</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END;</a:t>
            </a:r>
          </a:p>
          <a:p>
            <a:endParaRPr lang="zh-CN" altLang="en-US" dirty="0"/>
          </a:p>
        </p:txBody>
      </p:sp>
    </p:spTree>
    <p:extLst>
      <p:ext uri="{BB962C8B-B14F-4D97-AF65-F5344CB8AC3E}">
        <p14:creationId xmlns:p14="http://schemas.microsoft.com/office/powerpoint/2010/main" val="13670958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40" y="2316588"/>
            <a:ext cx="10352617" cy="2323713"/>
          </a:xfrm>
          <a:prstGeom prst="rect">
            <a:avLst/>
          </a:prstGeom>
          <a:noFill/>
        </p:spPr>
        <p:txBody>
          <a:bodyPr wrap="square" rtlCol="0">
            <a:spAutoFit/>
          </a:bodyPr>
          <a:lstStyle/>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为学习表添加一行记录，用来标志学生成绩的等级。</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执行下面语句：</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ALTER TABLE score </a:t>
            </a:r>
          </a:p>
          <a:p>
            <a:pPr lvl="2">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ADD grad </a:t>
            </a:r>
            <a:r>
              <a:rPr lang="en-US" altLang="zh-CN" b="1" dirty="0" err="1">
                <a:solidFill>
                  <a:srgbClr val="2660B5"/>
                </a:solidFill>
                <a:latin typeface="微软雅黑" panose="020B0503020204020204" pitchFamily="34" charset="-122"/>
                <a:ea typeface="微软雅黑" panose="020B0503020204020204" pitchFamily="34" charset="-122"/>
              </a:rPr>
              <a:t>varchar</a:t>
            </a:r>
            <a:r>
              <a:rPr lang="en-US" altLang="zh-CN" b="1" dirty="0">
                <a:solidFill>
                  <a:srgbClr val="2660B5"/>
                </a:solidFill>
                <a:latin typeface="微软雅黑" panose="020B0503020204020204" pitchFamily="34" charset="-122"/>
                <a:ea typeface="微软雅黑" panose="020B0503020204020204" pitchFamily="34" charset="-122"/>
              </a:rPr>
              <a:t>(10) null;</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编写存储过程，实现根据学生的成绩情况，将大于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分的成绩做一个标志，显示在新添加的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grad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字段。</a:t>
            </a:r>
          </a:p>
        </p:txBody>
      </p:sp>
    </p:spTree>
    <p:extLst>
      <p:ext uri="{BB962C8B-B14F-4D97-AF65-F5344CB8AC3E}">
        <p14:creationId xmlns:p14="http://schemas.microsoft.com/office/powerpoint/2010/main" val="19674663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608954"/>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rPr>
              <a:t>什么是游标</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游标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的本质是一种能从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结果集中每次提取一条记录的指针。它主要用于交互式的应用程序，用户可以根据需要浏览或修改结果集中的数据。</a:t>
            </a:r>
          </a:p>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rPr>
              <a:t>游标的操作流程</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声明游标</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游标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在使用之前，必须通过定义，让其与指定的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语句相关联。目的就是确定游标要操作的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结果集对象。</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语法：</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DECLARE </a:t>
            </a:r>
            <a:r>
              <a:rPr lang="zh-CN" altLang="en-US" b="1" dirty="0">
                <a:solidFill>
                  <a:srgbClr val="2660B5"/>
                </a:solidFill>
                <a:latin typeface="微软雅黑" panose="020B0503020204020204" pitchFamily="34" charset="-122"/>
                <a:ea typeface="微软雅黑" panose="020B0503020204020204" pitchFamily="34" charset="-122"/>
              </a:rPr>
              <a:t>游标名称 </a:t>
            </a:r>
            <a:r>
              <a:rPr lang="en-US" altLang="zh-CN" b="1" dirty="0">
                <a:solidFill>
                  <a:srgbClr val="2660B5"/>
                </a:solidFill>
                <a:latin typeface="微软雅黑" panose="020B0503020204020204" pitchFamily="34" charset="-122"/>
                <a:ea typeface="微软雅黑" panose="020B0503020204020204" pitchFamily="34" charset="-122"/>
              </a:rPr>
              <a:t>CURSOR FOR SELECT</a:t>
            </a:r>
            <a:r>
              <a:rPr lang="zh-CN" altLang="en-US" b="1" dirty="0" smtClean="0">
                <a:solidFill>
                  <a:srgbClr val="2660B5"/>
                </a:solidFill>
                <a:latin typeface="微软雅黑" panose="020B0503020204020204" pitchFamily="34" charset="-122"/>
                <a:ea typeface="微软雅黑" panose="020B0503020204020204" pitchFamily="34" charset="-122"/>
              </a:rPr>
              <a:t>语句</a:t>
            </a:r>
            <a:endParaRPr lang="en-US" altLang="zh-CN" b="1" dirty="0" smtClean="0">
              <a:solidFill>
                <a:srgbClr val="2660B5"/>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93220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024179"/>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）打开游标</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游标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定义完成后，要想使用游标，首先需要打开游标，使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语句根据查询条件将数据存储到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服务器的内存中。</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OPEN </a:t>
            </a:r>
            <a:r>
              <a:rPr lang="zh-CN" altLang="en-US" b="1" dirty="0">
                <a:solidFill>
                  <a:srgbClr val="2660B5"/>
                </a:solidFill>
                <a:latin typeface="微软雅黑" panose="020B0503020204020204" pitchFamily="34" charset="-122"/>
                <a:ea typeface="微软雅黑" panose="020B0503020204020204" pitchFamily="34" charset="-122"/>
              </a:rPr>
              <a:t>游标名称</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）访问</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打开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游标后，就可用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提供的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FETCH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语句检索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结果集中的数据。每访问一次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FETCH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语句就获取一行记录，获取数据后游标的内部指针就会向前移动指向下一条记录，保证了每次获取的数据都不同。</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语法</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FETCH </a:t>
            </a:r>
            <a:r>
              <a:rPr lang="en-US" altLang="zh-CN" b="1" dirty="0">
                <a:solidFill>
                  <a:srgbClr val="2660B5"/>
                </a:solidFill>
                <a:latin typeface="微软雅黑" panose="020B0503020204020204" pitchFamily="34" charset="-122"/>
                <a:ea typeface="微软雅黑" panose="020B0503020204020204" pitchFamily="34" charset="-122"/>
              </a:rPr>
              <a:t>[[NEXT] FROM] </a:t>
            </a:r>
            <a:r>
              <a:rPr lang="zh-CN" altLang="en-US" b="1" dirty="0">
                <a:solidFill>
                  <a:srgbClr val="2660B5"/>
                </a:solidFill>
                <a:latin typeface="微软雅黑" panose="020B0503020204020204" pitchFamily="34" charset="-122"/>
                <a:ea typeface="微软雅黑" panose="020B0503020204020204" pitchFamily="34" charset="-122"/>
              </a:rPr>
              <a:t>游标名称 </a:t>
            </a:r>
            <a:r>
              <a:rPr lang="en-US" altLang="zh-CN" b="1" dirty="0">
                <a:solidFill>
                  <a:srgbClr val="2660B5"/>
                </a:solidFill>
                <a:latin typeface="微软雅黑" panose="020B0503020204020204" pitchFamily="34" charset="-122"/>
                <a:ea typeface="微软雅黑" panose="020B0503020204020204" pitchFamily="34" charset="-122"/>
              </a:rPr>
              <a:t>INTO </a:t>
            </a:r>
            <a:r>
              <a:rPr lang="zh-CN" altLang="en-US" b="1" dirty="0">
                <a:solidFill>
                  <a:srgbClr val="2660B5"/>
                </a:solidFill>
                <a:latin typeface="微软雅黑" panose="020B0503020204020204" pitchFamily="34" charset="-122"/>
                <a:ea typeface="微软雅黑" panose="020B0503020204020204" pitchFamily="34" charset="-122"/>
              </a:rPr>
              <a:t>变量名 </a:t>
            </a:r>
            <a:r>
              <a:rPr lang="en-US" altLang="zh-CN" b="1" dirty="0">
                <a:solidFill>
                  <a:srgbClr val="2660B5"/>
                </a:solidFill>
                <a:latin typeface="微软雅黑" panose="020B0503020204020204" pitchFamily="34" charset="-122"/>
                <a:ea typeface="微软雅黑" panose="020B0503020204020204" pitchFamily="34" charset="-122"/>
              </a:rPr>
              <a:t>[, </a:t>
            </a:r>
            <a:r>
              <a:rPr lang="zh-CN" altLang="en-US" b="1" dirty="0">
                <a:solidFill>
                  <a:srgbClr val="2660B5"/>
                </a:solidFill>
                <a:latin typeface="微软雅黑" panose="020B0503020204020204" pitchFamily="34" charset="-122"/>
                <a:ea typeface="微软雅黑" panose="020B0503020204020204" pitchFamily="34" charset="-122"/>
              </a:rPr>
              <a:t>变量名</a:t>
            </a:r>
            <a:r>
              <a:rPr lang="en-US" altLang="zh-CN" b="1" dirty="0">
                <a:solidFill>
                  <a:srgbClr val="2660B5"/>
                </a:solidFill>
                <a:latin typeface="微软雅黑" panose="020B0503020204020204" pitchFamily="34" charset="-122"/>
                <a:ea typeface="微软雅黑" panose="020B0503020204020204" pitchFamily="34" charset="-122"/>
              </a:rPr>
              <a:t>] </a:t>
            </a:r>
            <a:r>
              <a:rPr lang="en-US" altLang="zh-CN" b="1" dirty="0" smtClean="0">
                <a:solidFill>
                  <a:srgbClr val="2660B5"/>
                </a:solidFill>
                <a:latin typeface="微软雅黑" panose="020B0503020204020204" pitchFamily="34" charset="-122"/>
                <a:ea typeface="微软雅黑" panose="020B0503020204020204" pitchFamily="34" charset="-122"/>
              </a:rPr>
              <a:t>…</a:t>
            </a:r>
            <a:endParaRPr lang="en-US" altLang="zh-CN" b="1" dirty="0">
              <a:solidFill>
                <a:srgbClr val="2660B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60632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2285241"/>
          </a:xfrm>
          <a:prstGeom prst="rect">
            <a:avLst/>
          </a:prstGeom>
          <a:noFill/>
        </p:spPr>
        <p:txBody>
          <a:bodyPr wrap="square" rtlCol="0">
            <a:spAutoFit/>
          </a:bodyPr>
          <a:lstStyle/>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）关闭游标</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游标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检索完数据后，应该利用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提供的语法关闭游标，释放游标占用的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服务器的内存资源。</a:t>
            </a:r>
          </a:p>
          <a:p>
            <a:pPr>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语法：</a:t>
            </a:r>
          </a:p>
          <a:p>
            <a:pPr algn="ctr">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rPr>
              <a:t>CLOSE </a:t>
            </a:r>
            <a:r>
              <a:rPr lang="zh-CN" altLang="en-US" b="1" dirty="0">
                <a:solidFill>
                  <a:srgbClr val="2660B5"/>
                </a:solidFill>
                <a:latin typeface="微软雅黑" panose="020B0503020204020204" pitchFamily="34" charset="-122"/>
                <a:ea typeface="微软雅黑" panose="020B0503020204020204" pitchFamily="34" charset="-122"/>
              </a:rPr>
              <a:t>游标名称</a:t>
            </a:r>
          </a:p>
        </p:txBody>
      </p:sp>
    </p:spTree>
    <p:extLst>
      <p:ext uri="{BB962C8B-B14F-4D97-AF65-F5344CB8AC3E}">
        <p14:creationId xmlns:p14="http://schemas.microsoft.com/office/powerpoint/2010/main" val="24657491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893647"/>
          </a:xfrm>
          <a:prstGeom prst="rect">
            <a:avLst/>
          </a:prstGeom>
          <a:noFill/>
        </p:spPr>
        <p:txBody>
          <a:bodyPr wrap="square" rtlCol="0">
            <a:spAutoFit/>
          </a:bodyPr>
          <a:lstStyle/>
          <a:p>
            <a:pPr lvl="2" algn="just">
              <a:lnSpc>
                <a:spcPct val="150000"/>
              </a:lnSpc>
            </a:pPr>
            <a:r>
              <a:rPr lang="en-US" altLang="zh-CN" sz="1600" kern="100" dirty="0">
                <a:solidFill>
                  <a:srgbClr val="0000CC"/>
                </a:solidFill>
                <a:latin typeface="宋体"/>
                <a:ea typeface="宋体"/>
              </a:rPr>
              <a:t>CREATE PROCEDURE </a:t>
            </a:r>
            <a:r>
              <a:rPr lang="en-US" altLang="zh-CN" sz="1600" kern="100" dirty="0" err="1">
                <a:solidFill>
                  <a:srgbClr val="0000CC"/>
                </a:solidFill>
                <a:latin typeface="宋体"/>
                <a:ea typeface="宋体"/>
              </a:rPr>
              <a:t>pro_score_cursor</a:t>
            </a:r>
            <a:r>
              <a:rPr lang="en-US" altLang="zh-CN" sz="1600" kern="100" dirty="0">
                <a:solidFill>
                  <a:srgbClr val="0000CC"/>
                </a:solidFill>
                <a:latin typeface="宋体"/>
                <a:ea typeface="宋体"/>
              </a:rPr>
              <a:t>()</a:t>
            </a:r>
            <a:endParaRPr lang="zh-CN" altLang="zh-CN" sz="1600" kern="100" dirty="0">
              <a:latin typeface="Times New Roman"/>
              <a:ea typeface="宋体"/>
            </a:endParaRPr>
          </a:p>
          <a:p>
            <a:pPr lvl="2" algn="just">
              <a:lnSpc>
                <a:spcPct val="150000"/>
              </a:lnSpc>
            </a:pPr>
            <a:r>
              <a:rPr lang="en-US" altLang="zh-CN" sz="1600" kern="100" dirty="0">
                <a:solidFill>
                  <a:srgbClr val="0000CC"/>
                </a:solidFill>
                <a:latin typeface="宋体"/>
                <a:ea typeface="宋体"/>
              </a:rPr>
              <a:t>BEGIN</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DECLARE mark  INT DEFAULT 0;</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DECLARE </a:t>
            </a:r>
            <a:r>
              <a:rPr lang="en-US" altLang="zh-CN" sz="1600" kern="100" dirty="0" err="1">
                <a:solidFill>
                  <a:srgbClr val="0000CC"/>
                </a:solidFill>
                <a:latin typeface="宋体"/>
                <a:ea typeface="宋体"/>
              </a:rPr>
              <a:t>sno</a:t>
            </a:r>
            <a:r>
              <a:rPr lang="en-US" altLang="zh-CN" sz="1600" kern="100" dirty="0">
                <a:solidFill>
                  <a:srgbClr val="0000CC"/>
                </a:solidFill>
                <a:latin typeface="宋体"/>
                <a:ea typeface="宋体"/>
              </a:rPr>
              <a:t> CHAR(6) DEFAULT 0;</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DECLARE </a:t>
            </a:r>
            <a:r>
              <a:rPr lang="en-US" altLang="zh-CN" sz="1600" kern="100" dirty="0" err="1">
                <a:solidFill>
                  <a:srgbClr val="0000CC"/>
                </a:solidFill>
                <a:latin typeface="宋体"/>
                <a:ea typeface="宋体"/>
              </a:rPr>
              <a:t>cno</a:t>
            </a:r>
            <a:r>
              <a:rPr lang="en-US" altLang="zh-CN" sz="1600" kern="100" dirty="0">
                <a:solidFill>
                  <a:srgbClr val="0000CC"/>
                </a:solidFill>
                <a:latin typeface="宋体"/>
                <a:ea typeface="宋体"/>
              </a:rPr>
              <a:t>  CHAR(4) DEFAULT 0;</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DECLARE </a:t>
            </a:r>
            <a:r>
              <a:rPr lang="en-US" altLang="zh-CN" sz="1600" kern="100" dirty="0" err="1">
                <a:solidFill>
                  <a:srgbClr val="0000CC"/>
                </a:solidFill>
                <a:latin typeface="宋体"/>
                <a:ea typeface="宋体"/>
              </a:rPr>
              <a:t>vreport</a:t>
            </a:r>
            <a:r>
              <a:rPr lang="en-US" altLang="zh-CN" sz="1600" kern="100" dirty="0">
                <a:solidFill>
                  <a:srgbClr val="0000CC"/>
                </a:solidFill>
                <a:latin typeface="宋体"/>
                <a:ea typeface="宋体"/>
              </a:rPr>
              <a:t> INT;</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 </a:t>
            </a:r>
            <a:r>
              <a:rPr lang="zh-CN" altLang="zh-CN" sz="1600" kern="100" dirty="0">
                <a:solidFill>
                  <a:srgbClr val="0000CC"/>
                </a:solidFill>
                <a:latin typeface="Times New Roman"/>
                <a:ea typeface="宋体"/>
              </a:rPr>
              <a:t>定义游标</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DECLARE cur CURSOR FOR</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SELECT  </a:t>
            </a:r>
            <a:r>
              <a:rPr lang="en-US" altLang="zh-CN" sz="1600" kern="100" dirty="0" err="1">
                <a:solidFill>
                  <a:srgbClr val="0000CC"/>
                </a:solidFill>
                <a:latin typeface="宋体"/>
                <a:ea typeface="宋体"/>
              </a:rPr>
              <a:t>s_no,c_no,report</a:t>
            </a:r>
            <a:r>
              <a:rPr lang="en-US" altLang="zh-CN" sz="1600" kern="100" dirty="0">
                <a:solidFill>
                  <a:srgbClr val="0000CC"/>
                </a:solidFill>
                <a:latin typeface="宋体"/>
                <a:ea typeface="宋体"/>
              </a:rPr>
              <a:t> FROM score WHERE report &gt;=90</a:t>
            </a:r>
            <a:r>
              <a:rPr lang="en-US" altLang="zh-CN" sz="1600" kern="100" dirty="0" smtClean="0">
                <a:solidFill>
                  <a:srgbClr val="0000CC"/>
                </a:solidFill>
                <a:latin typeface="宋体"/>
                <a:ea typeface="宋体"/>
              </a:rPr>
              <a:t>;</a:t>
            </a:r>
          </a:p>
          <a:p>
            <a:pPr lvl="2" indent="266700" algn="just">
              <a:lnSpc>
                <a:spcPct val="150000"/>
              </a:lnSpc>
            </a:pPr>
            <a:r>
              <a:rPr lang="en-US" altLang="zh-CN" sz="1600" kern="100" dirty="0" smtClean="0">
                <a:solidFill>
                  <a:srgbClr val="0000CC"/>
                </a:solidFill>
                <a:latin typeface="宋体"/>
                <a:ea typeface="宋体"/>
              </a:rPr>
              <a:t># </a:t>
            </a:r>
            <a:r>
              <a:rPr lang="zh-CN" altLang="zh-CN" sz="1600" kern="100" dirty="0" smtClean="0">
                <a:solidFill>
                  <a:srgbClr val="0000CC"/>
                </a:solidFill>
                <a:latin typeface="Times New Roman"/>
                <a:ea typeface="宋体"/>
              </a:rPr>
              <a:t>自定义错误处理程序，结束游标的遍历</a:t>
            </a:r>
            <a:endParaRPr lang="zh-CN" altLang="zh-CN" sz="1600" kern="100" dirty="0" smtClean="0">
              <a:latin typeface="Times New Roman"/>
              <a:ea typeface="宋体"/>
            </a:endParaRPr>
          </a:p>
          <a:p>
            <a:pPr lvl="2" indent="266700" algn="just">
              <a:lnSpc>
                <a:spcPct val="150000"/>
              </a:lnSpc>
            </a:pPr>
            <a:r>
              <a:rPr lang="en-US" altLang="zh-CN" sz="1600" kern="100" dirty="0" smtClean="0">
                <a:solidFill>
                  <a:srgbClr val="0000CC"/>
                </a:solidFill>
                <a:latin typeface="宋体"/>
                <a:ea typeface="宋体"/>
              </a:rPr>
              <a:t>DECLARE CONTINUE HANDLER FOR SQLSTATE '02000' SET mark = 1;</a:t>
            </a:r>
            <a:endParaRPr lang="zh-CN" altLang="zh-CN" sz="1600" kern="100" dirty="0" smtClean="0">
              <a:latin typeface="Times New Roman"/>
              <a:ea typeface="宋体"/>
            </a:endParaRPr>
          </a:p>
          <a:p>
            <a:pPr lvl="2" indent="266700" algn="just">
              <a:lnSpc>
                <a:spcPct val="150000"/>
              </a:lnSpc>
            </a:pPr>
            <a:r>
              <a:rPr lang="en-US" altLang="zh-CN" sz="1600" kern="100" dirty="0" smtClean="0">
                <a:solidFill>
                  <a:srgbClr val="0000CC"/>
                </a:solidFill>
                <a:latin typeface="宋体"/>
                <a:ea typeface="宋体"/>
              </a:rPr>
              <a:t># </a:t>
            </a:r>
            <a:r>
              <a:rPr lang="zh-CN" altLang="zh-CN" sz="1600" kern="100" dirty="0" smtClean="0">
                <a:solidFill>
                  <a:srgbClr val="0000CC"/>
                </a:solidFill>
                <a:latin typeface="Times New Roman"/>
                <a:ea typeface="宋体"/>
              </a:rPr>
              <a:t>打开游标</a:t>
            </a:r>
            <a:endParaRPr lang="zh-CN" altLang="zh-CN" sz="1600" kern="100" dirty="0" smtClean="0">
              <a:latin typeface="Times New Roman"/>
              <a:ea typeface="宋体"/>
            </a:endParaRPr>
          </a:p>
          <a:p>
            <a:pPr lvl="2" indent="266700" algn="just">
              <a:lnSpc>
                <a:spcPct val="150000"/>
              </a:lnSpc>
            </a:pPr>
            <a:r>
              <a:rPr lang="en-US" altLang="zh-CN" sz="1600" kern="100" dirty="0" smtClean="0">
                <a:solidFill>
                  <a:srgbClr val="0000CC"/>
                </a:solidFill>
                <a:latin typeface="宋体"/>
                <a:ea typeface="宋体"/>
              </a:rPr>
              <a:t>OPEN cur;</a:t>
            </a:r>
            <a:endParaRPr lang="zh-CN" altLang="zh-CN" sz="1600" kern="100" dirty="0" smtClean="0">
              <a:latin typeface="Times New Roman"/>
              <a:ea typeface="宋体"/>
            </a:endParaRPr>
          </a:p>
        </p:txBody>
      </p:sp>
    </p:spTree>
    <p:extLst>
      <p:ext uri="{BB962C8B-B14F-4D97-AF65-F5344CB8AC3E}">
        <p14:creationId xmlns:p14="http://schemas.microsoft.com/office/powerpoint/2010/main" val="7740831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816523" cy="1862048"/>
          </a:xfrm>
          <a:prstGeom prst="rect">
            <a:avLst/>
          </a:prstGeom>
          <a:noFill/>
        </p:spPr>
        <p:txBody>
          <a:bodyPr wrap="none" rtlCol="0">
            <a:spAutoFit/>
          </a:bodyPr>
          <a:lstStyle/>
          <a:p>
            <a:r>
              <a:rPr kumimoji="1" lang="en-US" altLang="zh-CN" sz="11500" dirty="0">
                <a:solidFill>
                  <a:schemeClr val="accent1"/>
                </a:solidFill>
                <a:latin typeface="Impact" charset="0"/>
                <a:ea typeface="Impact" charset="0"/>
                <a:cs typeface="Impact" charset="0"/>
              </a:rPr>
              <a:t>6</a:t>
            </a:r>
            <a:r>
              <a:rPr kumimoji="1" lang="en-US" altLang="zh-CN" sz="11500" dirty="0" smtClean="0">
                <a:solidFill>
                  <a:schemeClr val="accent1"/>
                </a:solidFill>
                <a:latin typeface="Impact" charset="0"/>
                <a:ea typeface="Impact" charset="0"/>
                <a:cs typeface="Impact" charset="0"/>
              </a:rPr>
              <a:t>.</a:t>
            </a:r>
            <a:r>
              <a:rPr kumimoji="1" lang="en-US" altLang="zh-CN" sz="11500" dirty="0" smtClean="0">
                <a:solidFill>
                  <a:schemeClr val="accent3"/>
                </a:solidFill>
                <a:latin typeface="Impact" charset="0"/>
                <a:ea typeface="Impact" charset="0"/>
                <a:cs typeface="Impact" charset="0"/>
              </a:rPr>
              <a:t>1</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设计存储过程</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574597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6224781"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6.1.3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使用游标处理表数据</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24315"/>
          </a:xfrm>
          <a:prstGeom prst="rect">
            <a:avLst/>
          </a:prstGeom>
          <a:noFill/>
        </p:spPr>
        <p:txBody>
          <a:bodyPr wrap="square" rtlCol="0">
            <a:spAutoFit/>
          </a:bodyPr>
          <a:lstStyle/>
          <a:p>
            <a:pPr lvl="2" indent="266700" algn="just">
              <a:lnSpc>
                <a:spcPct val="150000"/>
              </a:lnSpc>
            </a:pPr>
            <a:r>
              <a:rPr lang="en-US" altLang="zh-CN" sz="1600" kern="100" dirty="0" smtClean="0">
                <a:solidFill>
                  <a:srgbClr val="0000CC"/>
                </a:solidFill>
                <a:latin typeface="宋体"/>
                <a:ea typeface="宋体"/>
              </a:rPr>
              <a:t># </a:t>
            </a:r>
            <a:r>
              <a:rPr lang="zh-CN" altLang="zh-CN" sz="1600" kern="100" dirty="0">
                <a:solidFill>
                  <a:srgbClr val="0000CC"/>
                </a:solidFill>
                <a:latin typeface="Times New Roman"/>
                <a:ea typeface="宋体"/>
              </a:rPr>
              <a:t>遍历游标</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REPEAT</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 </a:t>
            </a:r>
            <a:r>
              <a:rPr lang="zh-CN" altLang="zh-CN" sz="1600" kern="100" dirty="0">
                <a:solidFill>
                  <a:srgbClr val="0000CC"/>
                </a:solidFill>
                <a:latin typeface="Times New Roman"/>
                <a:ea typeface="宋体"/>
              </a:rPr>
              <a:t>利用游标获取一行记录</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FETCH cur INTO </a:t>
            </a:r>
            <a:r>
              <a:rPr lang="en-US" altLang="zh-CN" sz="1600" kern="100" dirty="0" err="1">
                <a:solidFill>
                  <a:srgbClr val="0000CC"/>
                </a:solidFill>
                <a:latin typeface="宋体"/>
                <a:ea typeface="宋体"/>
              </a:rPr>
              <a:t>sno</a:t>
            </a:r>
            <a:r>
              <a:rPr lang="en-US" altLang="zh-CN" sz="1600" kern="100" dirty="0">
                <a:solidFill>
                  <a:srgbClr val="0000CC"/>
                </a:solidFill>
                <a:latin typeface="宋体"/>
                <a:ea typeface="宋体"/>
              </a:rPr>
              <a:t>, </a:t>
            </a:r>
            <a:r>
              <a:rPr lang="en-US" altLang="zh-CN" sz="1600" kern="100" dirty="0" err="1">
                <a:solidFill>
                  <a:srgbClr val="0000CC"/>
                </a:solidFill>
                <a:latin typeface="宋体"/>
                <a:ea typeface="宋体"/>
              </a:rPr>
              <a:t>cno,vreport</a:t>
            </a:r>
            <a:r>
              <a:rPr lang="en-US" altLang="zh-CN" sz="1600" kern="100" dirty="0">
                <a:solidFill>
                  <a:srgbClr val="0000CC"/>
                </a:solidFill>
                <a:latin typeface="宋体"/>
                <a:ea typeface="宋体"/>
              </a:rPr>
              <a:t>;</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 </a:t>
            </a:r>
            <a:r>
              <a:rPr lang="zh-CN" altLang="zh-CN" sz="1600" kern="100" dirty="0">
                <a:solidFill>
                  <a:srgbClr val="0000CC"/>
                </a:solidFill>
                <a:latin typeface="Times New Roman"/>
                <a:ea typeface="宋体"/>
              </a:rPr>
              <a:t>处理游标检索的数据</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IF </a:t>
            </a:r>
            <a:r>
              <a:rPr lang="en-US" altLang="zh-CN" sz="1600" kern="100" dirty="0" err="1">
                <a:solidFill>
                  <a:srgbClr val="0000CC"/>
                </a:solidFill>
                <a:latin typeface="宋体"/>
                <a:ea typeface="宋体"/>
              </a:rPr>
              <a:t>vreport</a:t>
            </a:r>
            <a:r>
              <a:rPr lang="en-US" altLang="zh-CN" sz="1600" kern="100" dirty="0">
                <a:solidFill>
                  <a:srgbClr val="0000CC"/>
                </a:solidFill>
                <a:latin typeface="宋体"/>
                <a:ea typeface="宋体"/>
              </a:rPr>
              <a:t> &gt;=90 THEN</a:t>
            </a:r>
            <a:endParaRPr lang="zh-CN" altLang="zh-CN" sz="1600" kern="100" dirty="0">
              <a:latin typeface="Times New Roman"/>
              <a:ea typeface="宋体"/>
            </a:endParaRPr>
          </a:p>
          <a:p>
            <a:pPr lvl="2" indent="533400" algn="just">
              <a:lnSpc>
                <a:spcPct val="150000"/>
              </a:lnSpc>
            </a:pPr>
            <a:r>
              <a:rPr lang="en-US" altLang="zh-CN" sz="1600" kern="100" dirty="0">
                <a:solidFill>
                  <a:srgbClr val="0000CC"/>
                </a:solidFill>
                <a:latin typeface="宋体"/>
                <a:ea typeface="宋体"/>
              </a:rPr>
              <a:t>  UPDATE score SET grad = '</a:t>
            </a:r>
            <a:r>
              <a:rPr lang="zh-CN" altLang="zh-CN" sz="1600" kern="100" dirty="0">
                <a:solidFill>
                  <a:srgbClr val="0000CC"/>
                </a:solidFill>
                <a:latin typeface="Times New Roman"/>
                <a:ea typeface="宋体"/>
              </a:rPr>
              <a:t>优秀</a:t>
            </a:r>
            <a:r>
              <a:rPr lang="en-US" altLang="zh-CN" sz="1600" kern="100" dirty="0">
                <a:solidFill>
                  <a:srgbClr val="0000CC"/>
                </a:solidFill>
                <a:latin typeface="Times New Roman"/>
                <a:ea typeface="宋体"/>
              </a:rPr>
              <a:t>' WHERE </a:t>
            </a:r>
            <a:r>
              <a:rPr lang="en-US" altLang="zh-CN" sz="1600" kern="100" dirty="0" err="1">
                <a:solidFill>
                  <a:srgbClr val="0000CC"/>
                </a:solidFill>
                <a:latin typeface="Times New Roman"/>
                <a:ea typeface="宋体"/>
              </a:rPr>
              <a:t>s_no</a:t>
            </a:r>
            <a:r>
              <a:rPr lang="en-US" altLang="zh-CN" sz="1600" kern="100" dirty="0">
                <a:solidFill>
                  <a:srgbClr val="0000CC"/>
                </a:solidFill>
                <a:latin typeface="Times New Roman"/>
                <a:ea typeface="宋体"/>
              </a:rPr>
              <a:t> = </a:t>
            </a:r>
            <a:r>
              <a:rPr lang="en-US" altLang="zh-CN" sz="1600" kern="100" dirty="0" err="1">
                <a:solidFill>
                  <a:srgbClr val="0000CC"/>
                </a:solidFill>
                <a:latin typeface="Times New Roman"/>
                <a:ea typeface="宋体"/>
              </a:rPr>
              <a:t>sno</a:t>
            </a:r>
            <a:r>
              <a:rPr lang="en-US" altLang="zh-CN" sz="1600" kern="100" dirty="0">
                <a:solidFill>
                  <a:srgbClr val="0000CC"/>
                </a:solidFill>
                <a:latin typeface="Times New Roman"/>
                <a:ea typeface="宋体"/>
              </a:rPr>
              <a:t> AND </a:t>
            </a:r>
            <a:r>
              <a:rPr lang="en-US" altLang="zh-CN" sz="1600" kern="100" dirty="0" err="1">
                <a:solidFill>
                  <a:srgbClr val="0000CC"/>
                </a:solidFill>
                <a:latin typeface="Times New Roman"/>
                <a:ea typeface="宋体"/>
              </a:rPr>
              <a:t>c_no</a:t>
            </a:r>
            <a:r>
              <a:rPr lang="en-US" altLang="zh-CN" sz="1600" kern="100" dirty="0">
                <a:solidFill>
                  <a:srgbClr val="0000CC"/>
                </a:solidFill>
                <a:latin typeface="Times New Roman"/>
                <a:ea typeface="宋体"/>
              </a:rPr>
              <a:t>=</a:t>
            </a:r>
            <a:r>
              <a:rPr lang="en-US" altLang="zh-CN" sz="1600" kern="100" dirty="0" err="1">
                <a:solidFill>
                  <a:srgbClr val="0000CC"/>
                </a:solidFill>
                <a:latin typeface="Times New Roman"/>
                <a:ea typeface="宋体"/>
              </a:rPr>
              <a:t>cno</a:t>
            </a:r>
            <a:r>
              <a:rPr lang="en-US" altLang="zh-CN" sz="1600" kern="100" dirty="0">
                <a:solidFill>
                  <a:srgbClr val="0000CC"/>
                </a:solidFill>
                <a:latin typeface="Times New Roman"/>
                <a:ea typeface="宋体"/>
              </a:rPr>
              <a:t>;</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END IF;</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UNTIL mark END REPEAT;</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 </a:t>
            </a:r>
            <a:r>
              <a:rPr lang="zh-CN" altLang="zh-CN" sz="1600" kern="100" dirty="0">
                <a:solidFill>
                  <a:srgbClr val="0000CC"/>
                </a:solidFill>
                <a:latin typeface="Times New Roman"/>
                <a:ea typeface="宋体"/>
              </a:rPr>
              <a:t>关闭游标</a:t>
            </a:r>
            <a:endParaRPr lang="zh-CN" altLang="zh-CN" sz="1600" kern="100" dirty="0">
              <a:latin typeface="Times New Roman"/>
              <a:ea typeface="宋体"/>
            </a:endParaRPr>
          </a:p>
          <a:p>
            <a:pPr lvl="2" indent="266700" algn="just">
              <a:lnSpc>
                <a:spcPct val="150000"/>
              </a:lnSpc>
            </a:pPr>
            <a:r>
              <a:rPr lang="en-US" altLang="zh-CN" sz="1600" kern="100" dirty="0">
                <a:solidFill>
                  <a:srgbClr val="0000CC"/>
                </a:solidFill>
                <a:latin typeface="宋体"/>
                <a:ea typeface="宋体"/>
              </a:rPr>
              <a:t>CLOSE cur;</a:t>
            </a:r>
            <a:endParaRPr lang="zh-CN" altLang="zh-CN" sz="1600" kern="100" dirty="0">
              <a:latin typeface="Times New Roman"/>
              <a:ea typeface="宋体"/>
            </a:endParaRPr>
          </a:p>
          <a:p>
            <a:pPr lvl="2" algn="just">
              <a:lnSpc>
                <a:spcPct val="150000"/>
              </a:lnSpc>
            </a:pPr>
            <a:r>
              <a:rPr lang="en-US" altLang="zh-CN" sz="1600" kern="100" dirty="0" smtClean="0">
                <a:solidFill>
                  <a:srgbClr val="0000CC"/>
                </a:solidFill>
                <a:latin typeface="宋体"/>
                <a:ea typeface="宋体"/>
              </a:rPr>
              <a:t> </a:t>
            </a:r>
            <a:endParaRPr lang="zh-CN" altLang="zh-CN" sz="1600" kern="100" dirty="0">
              <a:effectLst/>
              <a:latin typeface="Times New Roman"/>
              <a:ea typeface="宋体"/>
            </a:endParaRPr>
          </a:p>
        </p:txBody>
      </p:sp>
    </p:spTree>
    <p:extLst>
      <p:ext uri="{BB962C8B-B14F-4D97-AF65-F5344CB8AC3E}">
        <p14:creationId xmlns:p14="http://schemas.microsoft.com/office/powerpoint/2010/main" val="32989001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1996059"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6.</a:t>
            </a:r>
            <a:r>
              <a:rPr kumimoji="1" lang="en-US" altLang="zh-CN" sz="11500" dirty="0">
                <a:solidFill>
                  <a:schemeClr val="accent3"/>
                </a:solidFill>
                <a:latin typeface="Impact" charset="0"/>
                <a:ea typeface="Impact" charset="0"/>
                <a:cs typeface="Impact" charset="0"/>
              </a:rPr>
              <a:t>2</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设计并实现向目标数据表插入数据行的存储过程</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2384641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创建插入数据行的存储过程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384971615"/>
              </p:ext>
            </p:extLst>
          </p:nvPr>
        </p:nvGraphicFramePr>
        <p:xfrm>
          <a:off x="1574800" y="1998868"/>
          <a:ext cx="9918700" cy="4409665"/>
        </p:xfrm>
        <a:graphic>
          <a:graphicData uri="http://schemas.openxmlformats.org/drawingml/2006/table">
            <a:tbl>
              <a:tblPr firstRow="1" firstCol="1" bandRow="1">
                <a:tableStyleId>{5C22544A-7EE6-4342-B048-85BDC9FD1C3A}</a:tableStyleId>
              </a:tblPr>
              <a:tblGrid>
                <a:gridCol w="1845273"/>
                <a:gridCol w="1014133"/>
                <a:gridCol w="1914612"/>
                <a:gridCol w="1914612"/>
                <a:gridCol w="3230070"/>
              </a:tblGrid>
              <a:tr h="431214">
                <a:tc gridSpan="5">
                  <a:txBody>
                    <a:bodyPr/>
                    <a:lstStyle/>
                    <a:p>
                      <a:pPr algn="just">
                        <a:lnSpc>
                          <a:spcPct val="150000"/>
                        </a:lnSpc>
                        <a:spcAft>
                          <a:spcPts val="0"/>
                        </a:spcAft>
                      </a:pPr>
                      <a:r>
                        <a:rPr lang="en-US" sz="1600" kern="100">
                          <a:effectLst/>
                        </a:rPr>
                        <a:t>    </a:t>
                      </a:r>
                      <a:r>
                        <a:rPr lang="zh-CN" sz="1600" kern="100">
                          <a:effectLst/>
                        </a:rPr>
                        <a:t>类型：存储过程</a:t>
                      </a:r>
                      <a:r>
                        <a:rPr lang="en-US" sz="1600" kern="100">
                          <a:effectLst/>
                        </a:rPr>
                        <a:t>                </a:t>
                      </a:r>
                      <a:r>
                        <a:rPr lang="zh-CN" sz="1600" kern="0">
                          <a:effectLst/>
                        </a:rPr>
                        <a:t>名称</a:t>
                      </a:r>
                      <a:r>
                        <a:rPr lang="en-US" sz="1600" kern="0">
                          <a:effectLst/>
                        </a:rPr>
                        <a:t>: pro_insert_class</a:t>
                      </a:r>
                      <a:endParaRPr lang="zh-CN" sz="1600" kern="10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4418">
                <a:tc>
                  <a:txBody>
                    <a:bodyPr/>
                    <a:lstStyle/>
                    <a:p>
                      <a:pPr algn="ctr">
                        <a:lnSpc>
                          <a:spcPct val="150000"/>
                        </a:lnSpc>
                        <a:spcAft>
                          <a:spcPts val="0"/>
                        </a:spcAft>
                      </a:pPr>
                      <a:r>
                        <a:rPr lang="zh-CN" sz="1600" kern="100">
                          <a:effectLst/>
                        </a:rPr>
                        <a:t>设计要求</a:t>
                      </a:r>
                      <a:endParaRPr lang="zh-CN" sz="1600" kern="100">
                        <a:effectLst/>
                        <a:latin typeface="Times New Roman"/>
                        <a:ea typeface="宋体"/>
                        <a:cs typeface="Times New Roman"/>
                      </a:endParaRPr>
                    </a:p>
                  </a:txBody>
                  <a:tcPr marL="68580" marR="68580" marT="0" marB="0" anchor="ctr"/>
                </a:tc>
                <a:tc gridSpan="4">
                  <a:txBody>
                    <a:bodyPr/>
                    <a:lstStyle/>
                    <a:p>
                      <a:pPr algn="just">
                        <a:spcAft>
                          <a:spcPts val="0"/>
                        </a:spcAft>
                      </a:pPr>
                      <a:r>
                        <a:rPr lang="en-US" altLang="zh-CN" sz="1600" kern="100" dirty="0" smtClean="0">
                          <a:effectLst/>
                        </a:rPr>
                        <a:t>       </a:t>
                      </a:r>
                      <a:r>
                        <a:rPr lang="zh-CN" sz="1600" kern="100" dirty="0" smtClean="0">
                          <a:effectLst/>
                        </a:rPr>
                        <a:t>该</a:t>
                      </a:r>
                      <a:r>
                        <a:rPr lang="zh-CN" sz="1600" kern="100" dirty="0">
                          <a:effectLst/>
                        </a:rPr>
                        <a:t>对象向班级信息表插入一行数据，过程含有</a:t>
                      </a:r>
                      <a:r>
                        <a:rPr lang="en-US" sz="1600" kern="100" dirty="0">
                          <a:effectLst/>
                        </a:rPr>
                        <a:t>4</a:t>
                      </a:r>
                      <a:r>
                        <a:rPr lang="zh-CN" sz="1600" kern="100" dirty="0">
                          <a:effectLst/>
                        </a:rPr>
                        <a:t>个</a:t>
                      </a:r>
                      <a:r>
                        <a:rPr lang="en-US" sz="1600" kern="100" dirty="0">
                          <a:effectLst/>
                        </a:rPr>
                        <a:t>IN</a:t>
                      </a:r>
                      <a:r>
                        <a:rPr lang="zh-CN" sz="1600" kern="100" dirty="0">
                          <a:effectLst/>
                        </a:rPr>
                        <a:t>型调用参数和一个</a:t>
                      </a:r>
                      <a:r>
                        <a:rPr lang="en-US" sz="1600" kern="100" dirty="0">
                          <a:effectLst/>
                        </a:rPr>
                        <a:t> OUT</a:t>
                      </a:r>
                      <a:r>
                        <a:rPr lang="zh-CN" sz="1600" kern="100" dirty="0">
                          <a:effectLst/>
                        </a:rPr>
                        <a:t>整型返回值，用以返回异常代码，如果过程成功执行，则返回</a:t>
                      </a:r>
                      <a:r>
                        <a:rPr lang="en-US" sz="1600" kern="100" dirty="0">
                          <a:effectLst/>
                        </a:rPr>
                        <a:t>0</a:t>
                      </a:r>
                      <a:r>
                        <a:rPr lang="zh-CN" sz="1600" kern="100" dirty="0">
                          <a:effectLst/>
                        </a:rPr>
                        <a:t>，否则返回一个自定义异常代码。</a:t>
                      </a:r>
                      <a:endParaRPr lang="zh-CN" sz="16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6408">
                <a:tc rowSpan="6">
                  <a:txBody>
                    <a:bodyPr/>
                    <a:lstStyle/>
                    <a:p>
                      <a:pPr algn="ctr">
                        <a:spcAft>
                          <a:spcPts val="0"/>
                        </a:spcAft>
                      </a:pPr>
                      <a:r>
                        <a:rPr lang="zh-CN" sz="1600" kern="100">
                          <a:effectLst/>
                        </a:rPr>
                        <a:t>调用参数</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zh-CN" sz="1600" kern="100">
                          <a:effectLst/>
                        </a:rPr>
                        <a:t>参数</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zh-CN" sz="1600" kern="100">
                          <a:effectLst/>
                        </a:rPr>
                        <a:t>参数类型</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zh-CN" sz="1600" kern="100">
                          <a:effectLst/>
                        </a:rPr>
                        <a:t>值类型</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zh-CN" sz="1600" kern="100">
                          <a:effectLst/>
                        </a:rPr>
                        <a:t>备注</a:t>
                      </a:r>
                      <a:endParaRPr lang="zh-CN" sz="1600" kern="100">
                        <a:effectLst/>
                        <a:latin typeface="Times New Roman"/>
                        <a:ea typeface="宋体"/>
                        <a:cs typeface="Times New Roman"/>
                      </a:endParaRPr>
                    </a:p>
                  </a:txBody>
                  <a:tcPr marL="68580" marR="68580" marT="0" marB="0"/>
                </a:tc>
              </a:tr>
              <a:tr h="246408">
                <a:tc vMerge="1">
                  <a:txBody>
                    <a:bodyPr/>
                    <a:lstStyle/>
                    <a:p>
                      <a:endParaRPr lang="zh-CN" altLang="en-US"/>
                    </a:p>
                  </a:txBody>
                  <a:tcPr/>
                </a:tc>
                <a:tc>
                  <a:txBody>
                    <a:bodyPr/>
                    <a:lstStyle/>
                    <a:p>
                      <a:pPr algn="just">
                        <a:spcAft>
                          <a:spcPts val="0"/>
                        </a:spcAft>
                      </a:pPr>
                      <a:r>
                        <a:rPr lang="en-US" sz="1600" kern="100">
                          <a:effectLst/>
                        </a:rPr>
                        <a:t>&lt;</a:t>
                      </a:r>
                      <a:r>
                        <a:rPr lang="zh-CN" sz="1600" kern="100">
                          <a:effectLst/>
                        </a:rPr>
                        <a:t>班级码</a:t>
                      </a:r>
                      <a:r>
                        <a:rPr lang="en-US" sz="1600" kern="100">
                          <a:effectLst/>
                        </a:rPr>
                        <a:t>&gt;</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IN</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CHAR(4)</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0">
                          <a:effectLst/>
                        </a:rPr>
                        <a:t>独立主键</a:t>
                      </a:r>
                      <a:endParaRPr lang="zh-CN" sz="1600" kern="100">
                        <a:effectLst/>
                        <a:latin typeface="Times New Roman"/>
                        <a:ea typeface="宋体"/>
                        <a:cs typeface="Times New Roman"/>
                      </a:endParaRPr>
                    </a:p>
                  </a:txBody>
                  <a:tcPr marL="68580" marR="68580" marT="0" marB="0"/>
                </a:tc>
              </a:tr>
              <a:tr h="246408">
                <a:tc vMerge="1">
                  <a:txBody>
                    <a:bodyPr/>
                    <a:lstStyle/>
                    <a:p>
                      <a:endParaRPr lang="zh-CN" altLang="en-US"/>
                    </a:p>
                  </a:txBody>
                  <a:tcPr/>
                </a:tc>
                <a:tc>
                  <a:txBody>
                    <a:bodyPr/>
                    <a:lstStyle/>
                    <a:p>
                      <a:pPr algn="just">
                        <a:spcAft>
                          <a:spcPts val="0"/>
                        </a:spcAft>
                      </a:pPr>
                      <a:r>
                        <a:rPr lang="en-US" sz="1600" kern="100">
                          <a:effectLst/>
                        </a:rPr>
                        <a:t>&lt;</a:t>
                      </a:r>
                      <a:r>
                        <a:rPr lang="zh-CN" sz="1600" kern="100">
                          <a:effectLst/>
                        </a:rPr>
                        <a:t>班级名</a:t>
                      </a:r>
                      <a:r>
                        <a:rPr lang="en-US" sz="1600" kern="100">
                          <a:effectLst/>
                        </a:rPr>
                        <a:t>&gt;</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IN</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VARCHAR (20)</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任意拟定</a:t>
                      </a:r>
                      <a:endParaRPr lang="zh-CN" sz="1600" kern="100">
                        <a:effectLst/>
                        <a:latin typeface="Times New Roman"/>
                        <a:ea typeface="宋体"/>
                        <a:cs typeface="Times New Roman"/>
                      </a:endParaRPr>
                    </a:p>
                  </a:txBody>
                  <a:tcPr marL="68580" marR="68580" marT="0" marB="0"/>
                </a:tc>
              </a:tr>
              <a:tr h="246408">
                <a:tc vMerge="1">
                  <a:txBody>
                    <a:bodyPr/>
                    <a:lstStyle/>
                    <a:p>
                      <a:endParaRPr lang="zh-CN" altLang="en-US"/>
                    </a:p>
                  </a:txBody>
                  <a:tcPr/>
                </a:tc>
                <a:tc>
                  <a:txBody>
                    <a:bodyPr/>
                    <a:lstStyle/>
                    <a:p>
                      <a:pPr algn="just">
                        <a:spcAft>
                          <a:spcPts val="0"/>
                        </a:spcAft>
                      </a:pPr>
                      <a:r>
                        <a:rPr lang="en-US" sz="1600" kern="100">
                          <a:effectLst/>
                        </a:rPr>
                        <a:t>&lt;</a:t>
                      </a:r>
                      <a:r>
                        <a:rPr lang="zh-CN" sz="1600" kern="100">
                          <a:effectLst/>
                        </a:rPr>
                        <a:t>班级备注</a:t>
                      </a:r>
                      <a:r>
                        <a:rPr lang="en-US" sz="1600" kern="100">
                          <a:effectLst/>
                        </a:rPr>
                        <a:t>&gt;</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IN</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VARCHAR(60)</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任意拟定</a:t>
                      </a:r>
                      <a:endParaRPr lang="zh-CN" sz="1600" kern="100">
                        <a:effectLst/>
                        <a:latin typeface="Times New Roman"/>
                        <a:ea typeface="宋体"/>
                        <a:cs typeface="Times New Roman"/>
                      </a:endParaRPr>
                    </a:p>
                  </a:txBody>
                  <a:tcPr marL="68580" marR="68580" marT="0" marB="0"/>
                </a:tc>
              </a:tr>
              <a:tr h="246408">
                <a:tc vMerge="1">
                  <a:txBody>
                    <a:bodyPr/>
                    <a:lstStyle/>
                    <a:p>
                      <a:endParaRPr lang="zh-CN" altLang="en-US"/>
                    </a:p>
                  </a:txBody>
                  <a:tcPr/>
                </a:tc>
                <a:tc>
                  <a:txBody>
                    <a:bodyPr/>
                    <a:lstStyle/>
                    <a:p>
                      <a:pPr algn="just">
                        <a:spcAft>
                          <a:spcPts val="0"/>
                        </a:spcAft>
                      </a:pPr>
                      <a:r>
                        <a:rPr lang="en-US" sz="1600" kern="100">
                          <a:effectLst/>
                        </a:rPr>
                        <a:t>&lt;</a:t>
                      </a:r>
                      <a:r>
                        <a:rPr lang="zh-CN" sz="1600" kern="100">
                          <a:effectLst/>
                        </a:rPr>
                        <a:t>系部码</a:t>
                      </a:r>
                      <a:r>
                        <a:rPr lang="en-US" sz="1600" kern="100">
                          <a:effectLst/>
                        </a:rPr>
                        <a:t>&gt;</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IN</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CHAR (6)</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依据实际系部信息</a:t>
                      </a:r>
                      <a:endParaRPr lang="zh-CN" sz="1600" kern="100">
                        <a:effectLst/>
                        <a:latin typeface="Times New Roman"/>
                        <a:ea typeface="宋体"/>
                        <a:cs typeface="Times New Roman"/>
                      </a:endParaRPr>
                    </a:p>
                  </a:txBody>
                  <a:tcPr marL="68580" marR="68580" marT="0" marB="0"/>
                </a:tc>
              </a:tr>
              <a:tr h="246408">
                <a:tc vMerge="1">
                  <a:txBody>
                    <a:bodyPr/>
                    <a:lstStyle/>
                    <a:p>
                      <a:endParaRPr lang="zh-CN" altLang="en-US"/>
                    </a:p>
                  </a:txBody>
                  <a:tcPr/>
                </a:tc>
                <a:tc>
                  <a:txBody>
                    <a:bodyPr/>
                    <a:lstStyle/>
                    <a:p>
                      <a:pPr algn="just">
                        <a:spcAft>
                          <a:spcPts val="0"/>
                        </a:spcAft>
                      </a:pPr>
                      <a:r>
                        <a:rPr lang="en-US" sz="1600" kern="100">
                          <a:effectLst/>
                        </a:rPr>
                        <a:t>&lt;</a:t>
                      </a:r>
                      <a:r>
                        <a:rPr lang="zh-CN" sz="1600" kern="100">
                          <a:effectLst/>
                        </a:rPr>
                        <a:t>异常码</a:t>
                      </a:r>
                      <a:r>
                        <a:rPr lang="en-US" sz="1600" kern="100">
                          <a:effectLst/>
                        </a:rPr>
                        <a:t>&gt;</a:t>
                      </a:r>
                      <a:endParaRPr lang="zh-CN" sz="1600" kern="100">
                        <a:effectLst/>
                        <a:latin typeface="Times New Roman"/>
                        <a:ea typeface="宋体"/>
                        <a:cs typeface="Times New Roman"/>
                      </a:endParaRPr>
                    </a:p>
                  </a:txBody>
                  <a:tcPr marL="68580" marR="68580" marT="0" marB="0"/>
                </a:tc>
                <a:tc>
                  <a:txBody>
                    <a:bodyPr/>
                    <a:lstStyle/>
                    <a:p>
                      <a:pPr algn="ctr">
                        <a:spcAft>
                          <a:spcPts val="0"/>
                        </a:spcAft>
                      </a:pPr>
                      <a:r>
                        <a:rPr lang="en-US" sz="1600" kern="100">
                          <a:effectLst/>
                        </a:rPr>
                        <a:t>OUT</a:t>
                      </a:r>
                      <a:endParaRPr lang="zh-CN" sz="1600" kern="100">
                        <a:effectLst/>
                        <a:latin typeface="Times New Roman"/>
                        <a:ea typeface="宋体"/>
                        <a:cs typeface="Times New Roman"/>
                      </a:endParaRPr>
                    </a:p>
                  </a:txBody>
                  <a:tcPr marL="68580" marR="68580" marT="0" marB="0" anchor="ctr"/>
                </a:tc>
                <a:tc>
                  <a:txBody>
                    <a:bodyPr/>
                    <a:lstStyle/>
                    <a:p>
                      <a:pPr algn="ctr">
                        <a:spcAft>
                          <a:spcPts val="0"/>
                        </a:spcAft>
                      </a:pPr>
                      <a:r>
                        <a:rPr lang="en-US" sz="1600" kern="100">
                          <a:effectLst/>
                        </a:rPr>
                        <a:t>INTEGER</a:t>
                      </a:r>
                      <a:endParaRPr lang="zh-CN" sz="1600" kern="100">
                        <a:effectLst/>
                        <a:latin typeface="Times New Roman"/>
                        <a:ea typeface="宋体"/>
                        <a:cs typeface="Times New Roman"/>
                      </a:endParaRPr>
                    </a:p>
                  </a:txBody>
                  <a:tcPr marL="68580" marR="68580" marT="0" marB="0"/>
                </a:tc>
                <a:tc>
                  <a:txBody>
                    <a:bodyPr/>
                    <a:lstStyle/>
                    <a:p>
                      <a:pPr algn="just">
                        <a:spcAft>
                          <a:spcPts val="0"/>
                        </a:spcAft>
                      </a:pPr>
                      <a:r>
                        <a:rPr lang="zh-CN" sz="1600" kern="100">
                          <a:effectLst/>
                        </a:rPr>
                        <a:t>自定义异常码</a:t>
                      </a:r>
                      <a:endParaRPr lang="zh-CN" sz="1600" kern="100">
                        <a:effectLst/>
                        <a:latin typeface="Times New Roman"/>
                        <a:ea typeface="宋体"/>
                        <a:cs typeface="Times New Roman"/>
                      </a:endParaRPr>
                    </a:p>
                  </a:txBody>
                  <a:tcPr marL="68580" marR="68580" marT="0" marB="0"/>
                </a:tc>
              </a:tr>
              <a:tr h="739225">
                <a:tc>
                  <a:txBody>
                    <a:bodyPr/>
                    <a:lstStyle/>
                    <a:p>
                      <a:pPr algn="ctr">
                        <a:spcAft>
                          <a:spcPts val="0"/>
                        </a:spcAft>
                      </a:pPr>
                      <a:r>
                        <a:rPr lang="zh-CN" sz="1600" kern="100">
                          <a:effectLst/>
                        </a:rPr>
                        <a:t>说明</a:t>
                      </a:r>
                      <a:endParaRPr lang="zh-CN" sz="16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600" kern="100" dirty="0">
                          <a:effectLst/>
                        </a:rPr>
                        <a:t>①各参数名自行定义；</a:t>
                      </a:r>
                    </a:p>
                    <a:p>
                      <a:pPr algn="just">
                        <a:spcAft>
                          <a:spcPts val="0"/>
                        </a:spcAft>
                      </a:pPr>
                      <a:r>
                        <a:rPr lang="zh-CN" sz="1600" kern="100" dirty="0">
                          <a:effectLst/>
                        </a:rPr>
                        <a:t>②需要捕捉主关键字重复和违反外键约束两类错误，并通过</a:t>
                      </a:r>
                      <a:r>
                        <a:rPr lang="en-US" sz="1600" kern="100" dirty="0">
                          <a:effectLst/>
                        </a:rPr>
                        <a:t> OUT</a:t>
                      </a:r>
                      <a:r>
                        <a:rPr lang="zh-CN" sz="1600" kern="100" dirty="0">
                          <a:effectLst/>
                        </a:rPr>
                        <a:t>变量返回给调用程序。如：异常码为</a:t>
                      </a:r>
                      <a:r>
                        <a:rPr lang="en-US" sz="1600" kern="100" dirty="0">
                          <a:effectLst/>
                        </a:rPr>
                        <a:t>1</a:t>
                      </a:r>
                      <a:r>
                        <a:rPr lang="zh-CN" sz="1600" kern="100" dirty="0">
                          <a:effectLst/>
                        </a:rPr>
                        <a:t>代表关键字重复；异常码为</a:t>
                      </a:r>
                      <a:r>
                        <a:rPr lang="en-US" sz="1600" kern="100" dirty="0">
                          <a:effectLst/>
                        </a:rPr>
                        <a:t>2</a:t>
                      </a:r>
                      <a:r>
                        <a:rPr lang="zh-CN" sz="1600" kern="100" dirty="0">
                          <a:effectLst/>
                        </a:rPr>
                        <a:t>代表违反外键约束。</a:t>
                      </a:r>
                      <a:endParaRPr lang="zh-CN" sz="16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8694567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6.2.1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创建插入数据行的存储过程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739161" cy="4247317"/>
          </a:xfrm>
          <a:prstGeom prst="rect">
            <a:avLst/>
          </a:prstGeom>
          <a:noFill/>
        </p:spPr>
        <p:txBody>
          <a:bodyPr wrap="square" rtlCol="0">
            <a:spAutoFit/>
          </a:bodyPr>
          <a:lstStyle/>
          <a:p>
            <a:pPr indent="266700" algn="just">
              <a:spcAft>
                <a:spcPts val="0"/>
              </a:spcAft>
            </a:pPr>
            <a:r>
              <a:rPr lang="zh-CN" altLang="zh-CN" kern="100" dirty="0">
                <a:latin typeface="Times New Roman"/>
                <a:ea typeface="宋体"/>
              </a:rPr>
              <a:t>脚本如下：</a:t>
            </a:r>
          </a:p>
          <a:p>
            <a:pPr lvl="1" indent="266700" algn="just"/>
            <a:r>
              <a:rPr lang="en-US" altLang="zh-CN" kern="100" dirty="0">
                <a:solidFill>
                  <a:srgbClr val="0000CC"/>
                </a:solidFill>
                <a:latin typeface="宋体"/>
                <a:ea typeface="宋体"/>
              </a:rPr>
              <a:t>CREATE PROCEDURE   </a:t>
            </a:r>
            <a:r>
              <a:rPr lang="en-US" altLang="zh-CN" kern="100" dirty="0" err="1">
                <a:solidFill>
                  <a:srgbClr val="0000CC"/>
                </a:solidFill>
                <a:latin typeface="宋体"/>
                <a:ea typeface="宋体"/>
              </a:rPr>
              <a:t>pro_insert_class</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    </a:t>
            </a:r>
            <a:r>
              <a:rPr lang="en-US" altLang="zh-CN" kern="100" dirty="0" err="1">
                <a:solidFill>
                  <a:srgbClr val="0000CC"/>
                </a:solidFill>
                <a:latin typeface="宋体"/>
                <a:ea typeface="宋体"/>
              </a:rPr>
              <a:t>clno</a:t>
            </a:r>
            <a:r>
              <a:rPr lang="en-US" altLang="zh-CN" kern="100" dirty="0">
                <a:solidFill>
                  <a:srgbClr val="0000CC"/>
                </a:solidFill>
                <a:latin typeface="宋体"/>
                <a:ea typeface="宋体"/>
              </a:rPr>
              <a:t>      CHAR(4),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    </a:t>
            </a:r>
            <a:r>
              <a:rPr lang="en-US" altLang="zh-CN" kern="100" dirty="0" err="1">
                <a:solidFill>
                  <a:srgbClr val="0000CC"/>
                </a:solidFill>
                <a:latin typeface="宋体"/>
                <a:ea typeface="宋体"/>
              </a:rPr>
              <a:t>clname</a:t>
            </a:r>
            <a:r>
              <a:rPr lang="en-US" altLang="zh-CN" kern="100" dirty="0">
                <a:solidFill>
                  <a:srgbClr val="0000CC"/>
                </a:solidFill>
                <a:latin typeface="宋体"/>
                <a:ea typeface="宋体"/>
              </a:rPr>
              <a:t>  VARCHAR (20)  ,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    </a:t>
            </a:r>
            <a:r>
              <a:rPr lang="en-US" altLang="zh-CN" kern="100" dirty="0" err="1">
                <a:solidFill>
                  <a:srgbClr val="0000CC"/>
                </a:solidFill>
                <a:latin typeface="宋体"/>
                <a:ea typeface="宋体"/>
              </a:rPr>
              <a:t>clnote</a:t>
            </a:r>
            <a:r>
              <a:rPr lang="en-US" altLang="zh-CN" kern="100" dirty="0">
                <a:solidFill>
                  <a:srgbClr val="0000CC"/>
                </a:solidFill>
                <a:latin typeface="宋体"/>
                <a:ea typeface="宋体"/>
              </a:rPr>
              <a:t>  VARCHAR(60)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    </a:t>
            </a:r>
            <a:r>
              <a:rPr lang="en-US" altLang="zh-CN" kern="100" dirty="0" err="1">
                <a:solidFill>
                  <a:srgbClr val="0000CC"/>
                </a:solidFill>
                <a:latin typeface="宋体"/>
                <a:ea typeface="宋体"/>
              </a:rPr>
              <a:t>dno</a:t>
            </a:r>
            <a:r>
              <a:rPr lang="en-US" altLang="zh-CN" kern="100" dirty="0">
                <a:solidFill>
                  <a:srgbClr val="0000CC"/>
                </a:solidFill>
                <a:latin typeface="宋体"/>
                <a:ea typeface="宋体"/>
              </a:rPr>
              <a:t>      CHAR (6)  ,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OUT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  INTEGER</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BEGIN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DECLARE  CONTINUE   HANDLER  FOR  1062  SET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=1; /*</a:t>
            </a:r>
            <a:r>
              <a:rPr lang="zh-CN" altLang="zh-CN" kern="100" dirty="0">
                <a:solidFill>
                  <a:srgbClr val="0000CC"/>
                </a:solidFill>
                <a:latin typeface="Times New Roman"/>
                <a:ea typeface="宋体"/>
              </a:rPr>
              <a:t>主关键字重复</a:t>
            </a:r>
            <a:r>
              <a:rPr lang="en-US" altLang="zh-CN" kern="100" dirty="0">
                <a:solidFill>
                  <a:srgbClr val="0000CC"/>
                </a:solidFill>
                <a:latin typeface="Times New Roman"/>
                <a:ea typeface="宋体"/>
              </a:rPr>
              <a:t>*/</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DECLARE  CONTINUE   HANDLER  FOR  1452  SET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=2; /*</a:t>
            </a:r>
            <a:r>
              <a:rPr lang="zh-CN" altLang="zh-CN" kern="100" dirty="0">
                <a:solidFill>
                  <a:srgbClr val="0000CC"/>
                </a:solidFill>
                <a:latin typeface="Times New Roman"/>
                <a:ea typeface="宋体"/>
              </a:rPr>
              <a:t>外键关联主表关键字失败</a:t>
            </a:r>
            <a:r>
              <a:rPr lang="en-US" altLang="zh-CN" kern="100" dirty="0">
                <a:solidFill>
                  <a:srgbClr val="0000CC"/>
                </a:solidFill>
                <a:latin typeface="Times New Roman"/>
                <a:ea typeface="宋体"/>
              </a:rPr>
              <a:t>*/</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=0;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INSERT  INTO   class  (</a:t>
            </a:r>
            <a:r>
              <a:rPr lang="en-US" altLang="zh-CN" kern="100" dirty="0" err="1">
                <a:solidFill>
                  <a:srgbClr val="0000CC"/>
                </a:solidFill>
                <a:latin typeface="宋体"/>
                <a:ea typeface="宋体"/>
              </a:rPr>
              <a:t>cl_no,cl_name,d_no</a:t>
            </a:r>
            <a:r>
              <a:rPr lang="en-US" altLang="zh-CN" kern="100" dirty="0">
                <a:solidFill>
                  <a:srgbClr val="0000CC"/>
                </a:solidFill>
                <a:latin typeface="宋体"/>
                <a:ea typeface="宋体"/>
              </a:rPr>
              <a:t> ) VALUES  (</a:t>
            </a:r>
            <a:r>
              <a:rPr lang="en-US" altLang="zh-CN" kern="100" dirty="0" err="1">
                <a:solidFill>
                  <a:srgbClr val="0000CC"/>
                </a:solidFill>
                <a:latin typeface="宋体"/>
                <a:ea typeface="宋体"/>
              </a:rPr>
              <a:t>clno,clname,dno</a:t>
            </a:r>
            <a:r>
              <a:rPr lang="en-US" altLang="zh-CN" kern="100" dirty="0">
                <a:solidFill>
                  <a:srgbClr val="0000CC"/>
                </a:solidFill>
                <a:latin typeface="宋体"/>
                <a:ea typeface="宋体"/>
              </a:rPr>
              <a:t> );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END;</a:t>
            </a:r>
            <a:endParaRPr lang="zh-CN" altLang="zh-CN" kern="100" dirty="0">
              <a:effectLst/>
              <a:latin typeface="Times New Roman"/>
              <a:ea typeface="宋体"/>
            </a:endParaRPr>
          </a:p>
        </p:txBody>
      </p:sp>
    </p:spTree>
    <p:extLst>
      <p:ext uri="{BB962C8B-B14F-4D97-AF65-F5344CB8AC3E}">
        <p14:creationId xmlns:p14="http://schemas.microsoft.com/office/powerpoint/2010/main" val="126750816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测试插入数据行的存储过程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设计</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存储过程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test_insert_class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用来测试以上存储过程。</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test_insert_class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过程对象在执行时带参调用</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proc_insert_class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对象，用以测试该对象的正确性。</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33934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34126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4328104"/>
            <a:ext cx="10296883"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）创建</a:t>
            </a:r>
            <a:r>
              <a:rPr lang="en-US" altLang="zh-CN" sz="2000" b="1"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test_insert_class</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存储过程的</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脚本</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需要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设计三组数据分别进行测试，分别是一组可以正常插入的数据，一组班级编号重复的数据，一组在系部表中不存在的系部编号的数据。</a:t>
            </a:r>
          </a:p>
        </p:txBody>
      </p:sp>
    </p:spTree>
    <p:extLst>
      <p:ext uri="{BB962C8B-B14F-4D97-AF65-F5344CB8AC3E}">
        <p14:creationId xmlns:p14="http://schemas.microsoft.com/office/powerpoint/2010/main" val="25215569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测试插入数据行的存储过程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247317"/>
          </a:xfrm>
          <a:prstGeom prst="rect">
            <a:avLst/>
          </a:prstGeom>
          <a:noFill/>
        </p:spPr>
        <p:txBody>
          <a:bodyPr wrap="square" rtlCol="0">
            <a:spAutoFit/>
          </a:bodyPr>
          <a:lstStyle/>
          <a:p>
            <a:pPr indent="266700" algn="just">
              <a:spcAft>
                <a:spcPts val="0"/>
              </a:spcAft>
            </a:pPr>
            <a:r>
              <a:rPr lang="zh-CN" altLang="zh-CN" kern="100" dirty="0">
                <a:latin typeface="Times New Roman"/>
                <a:ea typeface="宋体"/>
              </a:rPr>
              <a:t>脚本如下：</a:t>
            </a:r>
          </a:p>
          <a:p>
            <a:pPr lvl="2" indent="266700" algn="just"/>
            <a:r>
              <a:rPr lang="en-US" altLang="zh-CN" kern="100" dirty="0">
                <a:solidFill>
                  <a:srgbClr val="0000CC"/>
                </a:solidFill>
                <a:latin typeface="宋体"/>
                <a:ea typeface="宋体"/>
              </a:rPr>
              <a:t>CREATE PROCEDURE  </a:t>
            </a:r>
            <a:r>
              <a:rPr lang="en-US" altLang="zh-CN" kern="100" dirty="0" err="1">
                <a:solidFill>
                  <a:srgbClr val="0000CC"/>
                </a:solidFill>
                <a:latin typeface="宋体"/>
                <a:ea typeface="宋体"/>
              </a:rPr>
              <a:t>test_insert_class</a:t>
            </a:r>
            <a:r>
              <a:rPr lang="en-US" altLang="zh-CN" kern="100" dirty="0">
                <a:solidFill>
                  <a:srgbClr val="0000CC"/>
                </a:solidFill>
                <a:latin typeface="宋体"/>
                <a:ea typeface="宋体"/>
              </a:rPr>
              <a:t>()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BEGIN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DECLARE  </a:t>
            </a:r>
            <a:r>
              <a:rPr lang="en-US" altLang="zh-CN" kern="100" dirty="0" err="1">
                <a:solidFill>
                  <a:srgbClr val="0000CC"/>
                </a:solidFill>
                <a:latin typeface="宋体"/>
                <a:ea typeface="宋体"/>
              </a:rPr>
              <a:t>clno</a:t>
            </a:r>
            <a:r>
              <a:rPr lang="en-US" altLang="zh-CN" kern="100" dirty="0">
                <a:solidFill>
                  <a:srgbClr val="0000CC"/>
                </a:solidFill>
                <a:latin typeface="宋体"/>
                <a:ea typeface="宋体"/>
              </a:rPr>
              <a:t>    CHAR(4);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DECLARE  </a:t>
            </a:r>
            <a:r>
              <a:rPr lang="en-US" altLang="zh-CN" kern="100" dirty="0" err="1">
                <a:solidFill>
                  <a:srgbClr val="0000CC"/>
                </a:solidFill>
                <a:latin typeface="宋体"/>
                <a:ea typeface="宋体"/>
              </a:rPr>
              <a:t>clname</a:t>
            </a:r>
            <a:r>
              <a:rPr lang="en-US" altLang="zh-CN" kern="100" dirty="0">
                <a:solidFill>
                  <a:srgbClr val="0000CC"/>
                </a:solidFill>
                <a:latin typeface="宋体"/>
                <a:ea typeface="宋体"/>
              </a:rPr>
              <a:t>   VARCHAR(20);</a:t>
            </a:r>
            <a:endParaRPr lang="zh-CN" altLang="zh-CN" kern="100" dirty="0">
              <a:latin typeface="Times New Roman"/>
              <a:ea typeface="宋体"/>
            </a:endParaRPr>
          </a:p>
          <a:p>
            <a:pPr lvl="2" indent="533400" algn="just"/>
            <a:r>
              <a:rPr lang="en-US" altLang="zh-CN" kern="100" dirty="0">
                <a:solidFill>
                  <a:srgbClr val="0000CC"/>
                </a:solidFill>
                <a:latin typeface="宋体"/>
                <a:ea typeface="宋体"/>
              </a:rPr>
              <a:t>DECLARE </a:t>
            </a:r>
            <a:r>
              <a:rPr lang="en-US" altLang="zh-CN" kern="100" dirty="0" err="1">
                <a:solidFill>
                  <a:srgbClr val="0000CC"/>
                </a:solidFill>
                <a:latin typeface="宋体"/>
                <a:ea typeface="宋体"/>
              </a:rPr>
              <a:t>clnote</a:t>
            </a:r>
            <a:r>
              <a:rPr lang="en-US" altLang="zh-CN" kern="100" dirty="0">
                <a:solidFill>
                  <a:srgbClr val="0000CC"/>
                </a:solidFill>
                <a:latin typeface="宋体"/>
                <a:ea typeface="宋体"/>
              </a:rPr>
              <a:t>  VARCHAR (60);</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DECLARE  </a:t>
            </a:r>
            <a:r>
              <a:rPr lang="en-US" altLang="zh-CN" kern="100" dirty="0" err="1">
                <a:solidFill>
                  <a:srgbClr val="0000CC"/>
                </a:solidFill>
                <a:latin typeface="宋体"/>
                <a:ea typeface="宋体"/>
              </a:rPr>
              <a:t>dno</a:t>
            </a:r>
            <a:r>
              <a:rPr lang="en-US" altLang="zh-CN" kern="100" dirty="0">
                <a:solidFill>
                  <a:srgbClr val="0000CC"/>
                </a:solidFill>
                <a:latin typeface="宋体"/>
                <a:ea typeface="宋体"/>
              </a:rPr>
              <a:t>    CHAR (6);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DECLARE   </a:t>
            </a:r>
            <a:r>
              <a:rPr lang="en-US" altLang="zh-CN" kern="100" dirty="0" err="1">
                <a:solidFill>
                  <a:srgbClr val="0000CC"/>
                </a:solidFill>
                <a:latin typeface="宋体"/>
                <a:ea typeface="宋体"/>
              </a:rPr>
              <a:t>t_errar</a:t>
            </a:r>
            <a:r>
              <a:rPr lang="en-US" altLang="zh-CN" kern="100" dirty="0">
                <a:solidFill>
                  <a:srgbClr val="0000CC"/>
                </a:solidFill>
                <a:latin typeface="宋体"/>
                <a:ea typeface="宋体"/>
              </a:rPr>
              <a:t>  INTEGER  ;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clno</a:t>
            </a:r>
            <a:r>
              <a:rPr lang="en-US" altLang="zh-CN" kern="100" dirty="0">
                <a:solidFill>
                  <a:srgbClr val="0000CC"/>
                </a:solidFill>
                <a:latin typeface="宋体"/>
                <a:ea typeface="宋体"/>
              </a:rPr>
              <a:t>='1325';</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clname</a:t>
            </a:r>
            <a:r>
              <a:rPr lang="en-US" altLang="zh-CN" kern="100" dirty="0">
                <a:solidFill>
                  <a:srgbClr val="0000CC"/>
                </a:solidFill>
                <a:latin typeface="宋体"/>
                <a:ea typeface="宋体"/>
              </a:rPr>
              <a:t>='</a:t>
            </a:r>
            <a:r>
              <a:rPr lang="zh-CN" altLang="zh-CN" kern="100" dirty="0">
                <a:solidFill>
                  <a:srgbClr val="0000CC"/>
                </a:solidFill>
                <a:latin typeface="Times New Roman"/>
                <a:ea typeface="宋体"/>
              </a:rPr>
              <a:t>新的班级</a:t>
            </a:r>
            <a:r>
              <a:rPr lang="en-US" altLang="zh-CN" kern="100" dirty="0">
                <a:solidFill>
                  <a:srgbClr val="0000CC"/>
                </a:solidFill>
                <a:latin typeface="Times New Roman"/>
                <a:ea typeface="宋体"/>
              </a:rPr>
              <a:t>';</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dno</a:t>
            </a:r>
            <a:r>
              <a:rPr lang="en-US" altLang="zh-CN" kern="100" dirty="0">
                <a:solidFill>
                  <a:srgbClr val="0000CC"/>
                </a:solidFill>
                <a:latin typeface="宋体"/>
                <a:ea typeface="宋体"/>
              </a:rPr>
              <a:t>='D001';</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t_errar</a:t>
            </a:r>
            <a:r>
              <a:rPr lang="en-US" altLang="zh-CN" kern="100" dirty="0">
                <a:solidFill>
                  <a:srgbClr val="0000CC"/>
                </a:solidFill>
                <a:latin typeface="宋体"/>
                <a:ea typeface="宋体"/>
              </a:rPr>
              <a:t>=0;</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CALL  </a:t>
            </a:r>
            <a:r>
              <a:rPr lang="en-US" altLang="zh-CN" kern="100" dirty="0" err="1">
                <a:solidFill>
                  <a:srgbClr val="0000CC"/>
                </a:solidFill>
                <a:latin typeface="宋体"/>
                <a:ea typeface="宋体"/>
              </a:rPr>
              <a:t>pro_insert_class</a:t>
            </a:r>
            <a:r>
              <a:rPr lang="en-US" altLang="zh-CN" kern="100" dirty="0">
                <a:solidFill>
                  <a:srgbClr val="0000CC"/>
                </a:solidFill>
                <a:latin typeface="宋体"/>
                <a:ea typeface="宋体"/>
              </a:rPr>
              <a:t>(</a:t>
            </a:r>
            <a:r>
              <a:rPr lang="en-US" altLang="zh-CN" kern="100" dirty="0" err="1">
                <a:solidFill>
                  <a:srgbClr val="0000CC"/>
                </a:solidFill>
                <a:latin typeface="宋体"/>
                <a:ea typeface="宋体"/>
              </a:rPr>
              <a:t>clno,clname,clnote,dno,t_errar</a:t>
            </a:r>
            <a:r>
              <a:rPr lang="en-US" altLang="zh-CN" kern="100" dirty="0">
                <a:solidFill>
                  <a:srgbClr val="0000CC"/>
                </a:solidFill>
                <a:latin typeface="宋体"/>
                <a:ea typeface="宋体"/>
              </a:rPr>
              <a:t>); </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    SELECT   </a:t>
            </a:r>
            <a:r>
              <a:rPr lang="en-US" altLang="zh-CN" kern="100" dirty="0" err="1">
                <a:solidFill>
                  <a:srgbClr val="0000CC"/>
                </a:solidFill>
                <a:latin typeface="宋体"/>
                <a:ea typeface="宋体"/>
              </a:rPr>
              <a:t>t_errar</a:t>
            </a:r>
            <a:r>
              <a:rPr lang="en-US" altLang="zh-CN" kern="100" dirty="0">
                <a:solidFill>
                  <a:srgbClr val="0000CC"/>
                </a:solidFill>
                <a:latin typeface="宋体"/>
                <a:ea typeface="宋体"/>
              </a:rPr>
              <a:t>;</a:t>
            </a:r>
            <a:endParaRPr lang="zh-CN" altLang="zh-CN" kern="100" dirty="0">
              <a:latin typeface="Times New Roman"/>
              <a:ea typeface="宋体"/>
            </a:endParaRPr>
          </a:p>
          <a:p>
            <a:pPr lvl="2" indent="266700" algn="just"/>
            <a:r>
              <a:rPr lang="en-US" altLang="zh-CN" kern="100" dirty="0">
                <a:solidFill>
                  <a:srgbClr val="0000CC"/>
                </a:solidFill>
                <a:latin typeface="宋体"/>
                <a:ea typeface="宋体"/>
              </a:rPr>
              <a:t>END</a:t>
            </a:r>
            <a:r>
              <a:rPr lang="en-US" altLang="zh-CN" kern="100" dirty="0" smtClean="0">
                <a:solidFill>
                  <a:srgbClr val="0000CC"/>
                </a:solidFill>
                <a:latin typeface="宋体"/>
                <a:ea typeface="宋体"/>
              </a:rPr>
              <a:t>;</a:t>
            </a:r>
            <a:endParaRPr lang="zh-CN" altLang="zh-CN" kern="100" dirty="0">
              <a:latin typeface="Times New Roman"/>
              <a:ea typeface="宋体"/>
            </a:endParaRPr>
          </a:p>
        </p:txBody>
      </p:sp>
    </p:spTree>
    <p:extLst>
      <p:ext uri="{BB962C8B-B14F-4D97-AF65-F5344CB8AC3E}">
        <p14:creationId xmlns:p14="http://schemas.microsoft.com/office/powerpoint/2010/main" val="15022590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6.2.2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测试插入数据行的存储过程</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1184258"/>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203460"/>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944529" y="1738273"/>
            <a:ext cx="10778911" cy="251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测试过程</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）测试过程说明</a:t>
            </a:r>
          </a:p>
          <a:p>
            <a:pPr marL="0" indent="0">
              <a:lnSpc>
                <a:spcPct val="150000"/>
              </a:lnSpc>
              <a:spcBef>
                <a:spcPts val="200"/>
              </a:spcBef>
              <a:spcAft>
                <a:spcPts val="65"/>
              </a:spcAft>
            </a:pP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rPr>
              <a:t>test_insert_class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对象用于程序员在后台执行测试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pro_insert_class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对象。</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本案选取数据</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clno</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='1325'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clname</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新的班级</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dno</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='D001'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，在后台执行</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test_insert_class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pro_insert_class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的正确性。</a:t>
            </a:r>
          </a:p>
        </p:txBody>
      </p:sp>
      <p:sp>
        <p:nvSpPr>
          <p:cNvPr id="2" name="矩形 1"/>
          <p:cNvSpPr/>
          <p:nvPr/>
        </p:nvSpPr>
        <p:spPr>
          <a:xfrm>
            <a:off x="1039283" y="4335348"/>
            <a:ext cx="10684158" cy="2015936"/>
          </a:xfrm>
          <a:prstGeom prst="rect">
            <a:avLst/>
          </a:prstGeom>
        </p:spPr>
        <p:txBody>
          <a:bodyPr wrap="square">
            <a:spAutoFit/>
          </a:bodyPr>
          <a:lstStyle/>
          <a:p>
            <a:pPr marL="285750" indent="-285750">
              <a:lnSpc>
                <a:spcPct val="150000"/>
              </a:lnSpc>
              <a:spcBef>
                <a:spcPts val="200"/>
              </a:spcBef>
              <a:spcAft>
                <a:spcPts val="65"/>
              </a:spcAft>
              <a:buFont typeface="Wingdings"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rPr>
              <a:t>第一次执行</a:t>
            </a:r>
            <a:r>
              <a:rPr lang="en-US" altLang="zh-CN" sz="1600" dirty="0" err="1">
                <a:solidFill>
                  <a:schemeClr val="accent5"/>
                </a:solidFill>
                <a:latin typeface="微软雅黑" panose="020B0503020204020204" pitchFamily="34" charset="-122"/>
                <a:ea typeface="微软雅黑" panose="020B0503020204020204" pitchFamily="34" charset="-122"/>
              </a:rPr>
              <a:t>t_erra</a:t>
            </a:r>
            <a:r>
              <a:rPr lang="zh-CN" altLang="en-US" sz="1600" dirty="0">
                <a:solidFill>
                  <a:schemeClr val="accent5"/>
                </a:solidFill>
                <a:latin typeface="微软雅黑" panose="020B0503020204020204" pitchFamily="34" charset="-122"/>
                <a:ea typeface="微软雅黑" panose="020B0503020204020204" pitchFamily="34" charset="-122"/>
              </a:rPr>
              <a:t>返回</a:t>
            </a:r>
            <a:r>
              <a:rPr lang="en-US" altLang="zh-CN" sz="1600" dirty="0">
                <a:solidFill>
                  <a:schemeClr val="accent5"/>
                </a:solidFill>
                <a:latin typeface="微软雅黑" panose="020B0503020204020204" pitchFamily="34" charset="-122"/>
                <a:ea typeface="微软雅黑" panose="020B0503020204020204" pitchFamily="34" charset="-122"/>
              </a:rPr>
              <a:t>0</a:t>
            </a:r>
            <a:r>
              <a:rPr lang="zh-CN" altLang="en-US" sz="1600" dirty="0">
                <a:solidFill>
                  <a:schemeClr val="accent5"/>
                </a:solidFill>
                <a:latin typeface="微软雅黑" panose="020B0503020204020204" pitchFamily="34" charset="-122"/>
                <a:ea typeface="微软雅黑" panose="020B0503020204020204" pitchFamily="34" charset="-122"/>
              </a:rPr>
              <a:t>值，运行</a:t>
            </a:r>
            <a:r>
              <a:rPr lang="zh-CN" altLang="en-US" sz="1600" dirty="0" smtClean="0">
                <a:solidFill>
                  <a:schemeClr val="accent5"/>
                </a:solidFill>
                <a:latin typeface="微软雅黑" panose="020B0503020204020204" pitchFamily="34" charset="-122"/>
                <a:ea typeface="微软雅黑" panose="020B0503020204020204" pitchFamily="34" charset="-122"/>
              </a:rPr>
              <a:t>正确；</a:t>
            </a:r>
            <a:endParaRPr lang="en-US" altLang="zh-CN" sz="1600" dirty="0" smtClean="0">
              <a:solidFill>
                <a:schemeClr val="accent5"/>
              </a:solidFill>
              <a:latin typeface="微软雅黑" panose="020B0503020204020204" pitchFamily="34" charset="-122"/>
              <a:ea typeface="微软雅黑" panose="020B0503020204020204" pitchFamily="34" charset="-122"/>
            </a:endParaRPr>
          </a:p>
          <a:p>
            <a:pPr marL="285750" indent="-285750">
              <a:lnSpc>
                <a:spcPct val="150000"/>
              </a:lnSpc>
              <a:spcBef>
                <a:spcPts val="200"/>
              </a:spcBef>
              <a:spcAft>
                <a:spcPts val="65"/>
              </a:spcAft>
              <a:buFont typeface="Wingdings"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rPr>
              <a:t>不更改内容，再次点击“运行”按钮，第二次执行</a:t>
            </a:r>
            <a:r>
              <a:rPr lang="en-US" altLang="zh-CN" sz="1600" dirty="0" err="1">
                <a:solidFill>
                  <a:schemeClr val="accent5"/>
                </a:solidFill>
                <a:latin typeface="微软雅黑" panose="020B0503020204020204" pitchFamily="34" charset="-122"/>
                <a:ea typeface="微软雅黑" panose="020B0503020204020204" pitchFamily="34" charset="-122"/>
              </a:rPr>
              <a:t>test_insert_class</a:t>
            </a:r>
            <a:r>
              <a:rPr lang="zh-CN" altLang="en-US" sz="1600" dirty="0">
                <a:solidFill>
                  <a:schemeClr val="accent5"/>
                </a:solidFill>
                <a:latin typeface="微软雅黑" panose="020B0503020204020204" pitchFamily="34" charset="-122"/>
                <a:ea typeface="微软雅黑" panose="020B0503020204020204" pitchFamily="34" charset="-122"/>
              </a:rPr>
              <a:t>，</a:t>
            </a:r>
            <a:r>
              <a:rPr lang="en-US" altLang="zh-CN" sz="1600" dirty="0" err="1">
                <a:solidFill>
                  <a:schemeClr val="accent5"/>
                </a:solidFill>
                <a:latin typeface="微软雅黑" panose="020B0503020204020204" pitchFamily="34" charset="-122"/>
                <a:ea typeface="微软雅黑" panose="020B0503020204020204" pitchFamily="34" charset="-122"/>
              </a:rPr>
              <a:t>t_erra</a:t>
            </a:r>
            <a:r>
              <a:rPr lang="zh-CN" altLang="en-US" sz="1600" dirty="0">
                <a:solidFill>
                  <a:schemeClr val="accent5"/>
                </a:solidFill>
                <a:latin typeface="微软雅黑" panose="020B0503020204020204" pitchFamily="34" charset="-122"/>
                <a:ea typeface="微软雅黑" panose="020B0503020204020204" pitchFamily="34" charset="-122"/>
              </a:rPr>
              <a:t>，如图</a:t>
            </a:r>
            <a:r>
              <a:rPr lang="en-US" altLang="zh-CN" sz="1600" dirty="0">
                <a:solidFill>
                  <a:schemeClr val="accent5"/>
                </a:solidFill>
                <a:latin typeface="微软雅黑" panose="020B0503020204020204" pitchFamily="34" charset="-122"/>
                <a:ea typeface="微软雅黑" panose="020B0503020204020204" pitchFamily="34" charset="-122"/>
              </a:rPr>
              <a:t>6-12</a:t>
            </a:r>
            <a:r>
              <a:rPr lang="zh-CN" altLang="en-US" sz="1600" dirty="0">
                <a:solidFill>
                  <a:schemeClr val="accent5"/>
                </a:solidFill>
                <a:latin typeface="微软雅黑" panose="020B0503020204020204" pitchFamily="34" charset="-122"/>
                <a:ea typeface="微软雅黑" panose="020B0503020204020204" pitchFamily="34" charset="-122"/>
              </a:rPr>
              <a:t>所示，返回</a:t>
            </a: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值，说明捕捉到关键字重复的错误。</a:t>
            </a:r>
            <a:endParaRPr lang="zh-CN" altLang="zh-CN" sz="1600" dirty="0">
              <a:solidFill>
                <a:schemeClr val="accent5"/>
              </a:solidFill>
              <a:latin typeface="微软雅黑" panose="020B0503020204020204" pitchFamily="34" charset="-122"/>
              <a:ea typeface="微软雅黑" panose="020B0503020204020204" pitchFamily="34" charset="-122"/>
            </a:endParaRPr>
          </a:p>
          <a:p>
            <a:pPr marL="285750" indent="-285750">
              <a:lnSpc>
                <a:spcPct val="150000"/>
              </a:lnSpc>
              <a:spcBef>
                <a:spcPts val="200"/>
              </a:spcBef>
              <a:spcAft>
                <a:spcPts val="65"/>
              </a:spcAft>
              <a:buFont typeface="Wingdings" pitchFamily="2" charset="2"/>
              <a:buChar char="u"/>
            </a:pPr>
            <a:r>
              <a:rPr lang="zh-CN" altLang="zh-CN" sz="1600" dirty="0">
                <a:solidFill>
                  <a:schemeClr val="accent5"/>
                </a:solidFill>
                <a:latin typeface="微软雅黑" panose="020B0503020204020204" pitchFamily="34" charset="-122"/>
                <a:ea typeface="微软雅黑" panose="020B0503020204020204" pitchFamily="34" charset="-122"/>
              </a:rPr>
              <a:t>第三次</a:t>
            </a:r>
            <a:r>
              <a:rPr lang="en-US" altLang="zh-CN" sz="1600" dirty="0" err="1">
                <a:solidFill>
                  <a:schemeClr val="accent5"/>
                </a:solidFill>
                <a:latin typeface="微软雅黑" panose="020B0503020204020204" pitchFamily="34" charset="-122"/>
                <a:ea typeface="微软雅黑" panose="020B0503020204020204" pitchFamily="34" charset="-122"/>
              </a:rPr>
              <a:t>dno</a:t>
            </a:r>
            <a:r>
              <a:rPr lang="zh-CN" altLang="zh-CN" sz="1600" dirty="0">
                <a:solidFill>
                  <a:schemeClr val="accent5"/>
                </a:solidFill>
                <a:latin typeface="微软雅黑" panose="020B0503020204020204" pitchFamily="34" charset="-122"/>
                <a:ea typeface="微软雅黑" panose="020B0503020204020204" pitchFamily="34" charset="-122"/>
              </a:rPr>
              <a:t>取不存在系部码，</a:t>
            </a:r>
            <a:r>
              <a:rPr lang="en-US" altLang="zh-CN" sz="1600" dirty="0" err="1">
                <a:solidFill>
                  <a:schemeClr val="accent5"/>
                </a:solidFill>
                <a:latin typeface="微软雅黑" panose="020B0503020204020204" pitchFamily="34" charset="-122"/>
                <a:ea typeface="微软雅黑" panose="020B0503020204020204" pitchFamily="34" charset="-122"/>
              </a:rPr>
              <a:t>clno</a:t>
            </a:r>
            <a:r>
              <a:rPr lang="en-US" altLang="zh-CN" sz="1600" dirty="0">
                <a:solidFill>
                  <a:schemeClr val="accent5"/>
                </a:solidFill>
                <a:latin typeface="微软雅黑" panose="020B0503020204020204" pitchFamily="34" charset="-122"/>
                <a:ea typeface="微软雅黑" panose="020B0503020204020204" pitchFamily="34" charset="-122"/>
              </a:rPr>
              <a:t>='1326'</a:t>
            </a:r>
            <a:r>
              <a:rPr lang="zh-CN" altLang="zh-CN" sz="1600" dirty="0">
                <a:solidFill>
                  <a:schemeClr val="accent5"/>
                </a:solidFill>
                <a:latin typeface="微软雅黑" panose="020B0503020204020204" pitchFamily="34" charset="-122"/>
                <a:ea typeface="微软雅黑" panose="020B0503020204020204" pitchFamily="34" charset="-122"/>
              </a:rPr>
              <a:t>、</a:t>
            </a:r>
            <a:r>
              <a:rPr lang="en-US" altLang="zh-CN" sz="1600" dirty="0" err="1">
                <a:solidFill>
                  <a:schemeClr val="accent5"/>
                </a:solidFill>
                <a:latin typeface="微软雅黑" panose="020B0503020204020204" pitchFamily="34" charset="-122"/>
                <a:ea typeface="微软雅黑" panose="020B0503020204020204" pitchFamily="34" charset="-122"/>
              </a:rPr>
              <a:t>clname</a:t>
            </a:r>
            <a:r>
              <a:rPr lang="en-US" altLang="zh-CN" sz="1600" dirty="0">
                <a:solidFill>
                  <a:schemeClr val="accent5"/>
                </a:solidFill>
                <a:latin typeface="微软雅黑" panose="020B0503020204020204" pitchFamily="34" charset="-122"/>
                <a:ea typeface="微软雅黑" panose="020B0503020204020204" pitchFamily="34" charset="-122"/>
              </a:rPr>
              <a:t>='</a:t>
            </a:r>
            <a:r>
              <a:rPr lang="zh-CN" altLang="zh-CN" sz="1600" dirty="0">
                <a:solidFill>
                  <a:schemeClr val="accent5"/>
                </a:solidFill>
                <a:latin typeface="微软雅黑" panose="020B0503020204020204" pitchFamily="34" charset="-122"/>
                <a:ea typeface="微软雅黑" panose="020B0503020204020204" pitchFamily="34" charset="-122"/>
              </a:rPr>
              <a:t>新的班级</a:t>
            </a:r>
            <a:r>
              <a:rPr lang="en-US" altLang="zh-CN" sz="1600" dirty="0">
                <a:solidFill>
                  <a:schemeClr val="accent5"/>
                </a:solidFill>
                <a:latin typeface="微软雅黑" panose="020B0503020204020204" pitchFamily="34" charset="-122"/>
                <a:ea typeface="微软雅黑" panose="020B0503020204020204" pitchFamily="34" charset="-122"/>
              </a:rPr>
              <a:t>2'</a:t>
            </a:r>
            <a:r>
              <a:rPr lang="zh-CN" altLang="zh-CN" sz="1600" dirty="0">
                <a:solidFill>
                  <a:schemeClr val="accent5"/>
                </a:solidFill>
                <a:latin typeface="微软雅黑" panose="020B0503020204020204" pitchFamily="34" charset="-122"/>
                <a:ea typeface="微软雅黑" panose="020B0503020204020204" pitchFamily="34" charset="-122"/>
              </a:rPr>
              <a:t>、</a:t>
            </a:r>
            <a:r>
              <a:rPr lang="en-US" altLang="zh-CN" sz="1600" dirty="0" err="1">
                <a:solidFill>
                  <a:schemeClr val="accent5"/>
                </a:solidFill>
                <a:latin typeface="微软雅黑" panose="020B0503020204020204" pitchFamily="34" charset="-122"/>
                <a:ea typeface="微软雅黑" panose="020B0503020204020204" pitchFamily="34" charset="-122"/>
              </a:rPr>
              <a:t>dno</a:t>
            </a:r>
            <a:r>
              <a:rPr lang="en-US" altLang="zh-CN" sz="1600" dirty="0">
                <a:solidFill>
                  <a:schemeClr val="accent5"/>
                </a:solidFill>
                <a:latin typeface="微软雅黑" panose="020B0503020204020204" pitchFamily="34" charset="-122"/>
                <a:ea typeface="微软雅黑" panose="020B0503020204020204" pitchFamily="34" charset="-122"/>
              </a:rPr>
              <a:t>='D009'</a:t>
            </a:r>
            <a:r>
              <a:rPr lang="zh-CN" altLang="zh-CN" sz="1600" dirty="0">
                <a:solidFill>
                  <a:schemeClr val="accent5"/>
                </a:solidFill>
                <a:latin typeface="微软雅黑" panose="020B0503020204020204" pitchFamily="34" charset="-122"/>
                <a:ea typeface="微软雅黑" panose="020B0503020204020204" pitchFamily="34" charset="-122"/>
              </a:rPr>
              <a:t>，执行</a:t>
            </a:r>
            <a:r>
              <a:rPr lang="en-US" altLang="zh-CN" sz="1600" dirty="0" err="1">
                <a:solidFill>
                  <a:schemeClr val="accent5"/>
                </a:solidFill>
                <a:latin typeface="微软雅黑" panose="020B0503020204020204" pitchFamily="34" charset="-122"/>
                <a:ea typeface="微软雅黑" panose="020B0503020204020204" pitchFamily="34" charset="-122"/>
              </a:rPr>
              <a:t>test_insert_class</a:t>
            </a:r>
            <a:r>
              <a:rPr lang="zh-CN" altLang="zh-CN" sz="1600" dirty="0" smtClean="0">
                <a:solidFill>
                  <a:schemeClr val="accent5"/>
                </a:solidFill>
                <a:latin typeface="微软雅黑" panose="020B0503020204020204" pitchFamily="34" charset="-122"/>
                <a:ea typeface="微软雅黑" panose="020B0503020204020204" pitchFamily="34" charset="-122"/>
              </a:rPr>
              <a:t>，</a:t>
            </a:r>
            <a:r>
              <a:rPr lang="en-US" altLang="zh-CN" sz="1600" dirty="0" err="1" smtClean="0">
                <a:solidFill>
                  <a:schemeClr val="accent5"/>
                </a:solidFill>
                <a:latin typeface="微软雅黑" panose="020B0503020204020204" pitchFamily="34" charset="-122"/>
                <a:ea typeface="微软雅黑" panose="020B0503020204020204" pitchFamily="34" charset="-122"/>
              </a:rPr>
              <a:t>t_erra</a:t>
            </a:r>
            <a:r>
              <a:rPr lang="zh-CN" altLang="zh-CN" sz="1600" dirty="0">
                <a:solidFill>
                  <a:schemeClr val="accent5"/>
                </a:solidFill>
                <a:latin typeface="微软雅黑" panose="020B0503020204020204" pitchFamily="34" charset="-122"/>
                <a:ea typeface="微软雅黑" panose="020B0503020204020204" pitchFamily="34" charset="-122"/>
              </a:rPr>
              <a:t>返回</a:t>
            </a:r>
            <a:r>
              <a:rPr lang="en-US" altLang="zh-CN" sz="1600" dirty="0">
                <a:solidFill>
                  <a:schemeClr val="accent5"/>
                </a:solidFill>
                <a:latin typeface="微软雅黑" panose="020B0503020204020204" pitchFamily="34" charset="-122"/>
                <a:ea typeface="微软雅黑" panose="020B0503020204020204" pitchFamily="34" charset="-122"/>
              </a:rPr>
              <a:t>2</a:t>
            </a:r>
            <a:r>
              <a:rPr lang="zh-CN" altLang="zh-CN" sz="1600" dirty="0">
                <a:solidFill>
                  <a:schemeClr val="accent5"/>
                </a:solidFill>
                <a:latin typeface="微软雅黑" panose="020B0503020204020204" pitchFamily="34" charset="-122"/>
                <a:ea typeface="微软雅黑" panose="020B0503020204020204" pitchFamily="34" charset="-122"/>
              </a:rPr>
              <a:t>值，说明捕捉到外键约束禁止插入的异常</a:t>
            </a:r>
            <a:r>
              <a:rPr lang="zh-CN" altLang="zh-CN" sz="1600" dirty="0" smtClean="0">
                <a:solidFill>
                  <a:schemeClr val="accent5"/>
                </a:solidFill>
                <a:latin typeface="微软雅黑" panose="020B0503020204020204" pitchFamily="34" charset="-122"/>
                <a:ea typeface="微软雅黑" panose="020B0503020204020204" pitchFamily="34" charset="-122"/>
              </a:rPr>
              <a:t>。</a:t>
            </a:r>
            <a:endParaRPr lang="zh-CN" altLang="zh-CN" sz="1600" dirty="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1422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2037737"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6.</a:t>
            </a:r>
            <a:r>
              <a:rPr kumimoji="1" lang="en-US" altLang="zh-CN" sz="11500" dirty="0" smtClean="0">
                <a:solidFill>
                  <a:schemeClr val="accent3"/>
                </a:solidFill>
                <a:latin typeface="Impact" charset="0"/>
                <a:ea typeface="Impact" charset="0"/>
                <a:cs typeface="Impact" charset="0"/>
              </a:rPr>
              <a:t>3</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设计并实现删除目标数据表数据行的存储过程</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362221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创建删除数据行的存储过程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19080475"/>
              </p:ext>
            </p:extLst>
          </p:nvPr>
        </p:nvGraphicFramePr>
        <p:xfrm>
          <a:off x="2099746" y="2188686"/>
          <a:ext cx="8841320" cy="3936679"/>
        </p:xfrm>
        <a:graphic>
          <a:graphicData uri="http://schemas.openxmlformats.org/drawingml/2006/table">
            <a:tbl>
              <a:tblPr firstRow="1" firstCol="1" bandRow="1">
                <a:tableStyleId>{5C22544A-7EE6-4342-B048-85BDC9FD1C3A}</a:tableStyleId>
              </a:tblPr>
              <a:tblGrid>
                <a:gridCol w="1224522"/>
                <a:gridCol w="1224522"/>
                <a:gridCol w="2311814"/>
                <a:gridCol w="2311814"/>
                <a:gridCol w="1768648"/>
              </a:tblGrid>
              <a:tr h="535585">
                <a:tc gridSpan="5">
                  <a:txBody>
                    <a:bodyPr/>
                    <a:lstStyle/>
                    <a:p>
                      <a:pPr indent="267970" algn="just">
                        <a:lnSpc>
                          <a:spcPct val="150000"/>
                        </a:lnSpc>
                        <a:spcAft>
                          <a:spcPts val="0"/>
                        </a:spcAft>
                      </a:pPr>
                      <a:r>
                        <a:rPr lang="en-US" sz="1800" kern="100" dirty="0">
                          <a:effectLst/>
                        </a:rPr>
                        <a:t>   </a:t>
                      </a:r>
                      <a:r>
                        <a:rPr lang="zh-CN" sz="1800" kern="100" dirty="0">
                          <a:effectLst/>
                        </a:rPr>
                        <a:t>类型：存储过程</a:t>
                      </a:r>
                      <a:r>
                        <a:rPr lang="en-US" sz="1800" kern="100" dirty="0">
                          <a:effectLst/>
                        </a:rPr>
                        <a:t>                </a:t>
                      </a:r>
                      <a:r>
                        <a:rPr lang="zh-CN" sz="1800" kern="0" dirty="0">
                          <a:effectLst/>
                        </a:rPr>
                        <a:t>名称</a:t>
                      </a:r>
                      <a:r>
                        <a:rPr lang="en-US" sz="1800" kern="0" dirty="0">
                          <a:effectLst/>
                        </a:rPr>
                        <a:t>: </a:t>
                      </a:r>
                      <a:r>
                        <a:rPr lang="en-US" sz="1800" kern="0" dirty="0" err="1">
                          <a:effectLst/>
                        </a:rPr>
                        <a:t>pro_delete_class</a:t>
                      </a:r>
                      <a:endParaRPr lang="zh-CN" sz="18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58729">
                <a:tc>
                  <a:txBody>
                    <a:bodyPr/>
                    <a:lstStyle/>
                    <a:p>
                      <a:pPr algn="ctr">
                        <a:lnSpc>
                          <a:spcPct val="150000"/>
                        </a:lnSpc>
                        <a:spcAft>
                          <a:spcPts val="0"/>
                        </a:spcAft>
                      </a:pPr>
                      <a:r>
                        <a:rPr lang="zh-CN" sz="1800" kern="100">
                          <a:effectLst/>
                        </a:rPr>
                        <a:t>设计要求</a:t>
                      </a:r>
                      <a:endParaRPr lang="zh-CN" sz="18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800" kern="100">
                          <a:effectLst/>
                        </a:rPr>
                        <a:t>该对象根据班级主标识删除班级信息表的一个行对象，过程含有</a:t>
                      </a:r>
                      <a:r>
                        <a:rPr lang="en-US" sz="1800" kern="100">
                          <a:effectLst/>
                        </a:rPr>
                        <a:t>1</a:t>
                      </a:r>
                      <a:r>
                        <a:rPr lang="zh-CN" sz="1800" kern="100">
                          <a:effectLst/>
                        </a:rPr>
                        <a:t>个</a:t>
                      </a:r>
                      <a:r>
                        <a:rPr lang="en-US" sz="1800" kern="100">
                          <a:effectLst/>
                        </a:rPr>
                        <a:t>IN</a:t>
                      </a:r>
                      <a:r>
                        <a:rPr lang="zh-CN" sz="1800" kern="100">
                          <a:effectLst/>
                        </a:rPr>
                        <a:t>型调用参数和一个</a:t>
                      </a:r>
                      <a:r>
                        <a:rPr lang="en-US" sz="1800" kern="100">
                          <a:effectLst/>
                        </a:rPr>
                        <a:t>OUT</a:t>
                      </a:r>
                      <a:r>
                        <a:rPr lang="zh-CN" sz="1800" kern="100">
                          <a:effectLst/>
                        </a:rPr>
                        <a:t>整型的返回值，用以返回异常代码，如果过程成功执行，则返回</a:t>
                      </a:r>
                      <a:r>
                        <a:rPr lang="en-US" sz="1800" kern="100">
                          <a:effectLst/>
                        </a:rPr>
                        <a:t>0</a:t>
                      </a:r>
                      <a:r>
                        <a:rPr lang="zh-CN" sz="1800" kern="100">
                          <a:effectLst/>
                        </a:rPr>
                        <a:t>，否则返回一个自定义异常代码。</a:t>
                      </a:r>
                      <a:endParaRPr lang="zh-CN" sz="1800" kern="10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48">
                <a:tc rowSpan="3">
                  <a:txBody>
                    <a:bodyPr/>
                    <a:lstStyle/>
                    <a:p>
                      <a:pPr algn="ctr">
                        <a:spcAft>
                          <a:spcPts val="0"/>
                        </a:spcAft>
                      </a:pPr>
                      <a:r>
                        <a:rPr lang="zh-CN" sz="1800" kern="100">
                          <a:effectLst/>
                        </a:rPr>
                        <a:t>调用参数</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参数</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参数类型</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值类型</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备注</a:t>
                      </a:r>
                      <a:endParaRPr lang="zh-CN" sz="1800" kern="100">
                        <a:effectLst/>
                        <a:latin typeface="Times New Roman"/>
                        <a:ea typeface="宋体"/>
                        <a:cs typeface="Times New Roman"/>
                      </a:endParaRPr>
                    </a:p>
                  </a:txBody>
                  <a:tcPr marL="68580" marR="68580" marT="0" marB="0"/>
                </a:tc>
              </a:tr>
              <a:tr h="609086">
                <a:tc vMerge="1">
                  <a:txBody>
                    <a:bodyPr/>
                    <a:lstStyle/>
                    <a:p>
                      <a:endParaRPr lang="zh-CN" altLang="en-US"/>
                    </a:p>
                  </a:txBody>
                  <a:tcPr/>
                </a:tc>
                <a:tc>
                  <a:txBody>
                    <a:bodyPr/>
                    <a:lstStyle/>
                    <a:p>
                      <a:pPr algn="just">
                        <a:spcAft>
                          <a:spcPts val="0"/>
                        </a:spcAft>
                      </a:pPr>
                      <a:r>
                        <a:rPr lang="en-US" sz="1800" kern="100" dirty="0">
                          <a:effectLst/>
                        </a:rPr>
                        <a:t>&lt;</a:t>
                      </a:r>
                      <a:r>
                        <a:rPr lang="zh-CN" sz="1800" kern="100" dirty="0">
                          <a:effectLst/>
                        </a:rPr>
                        <a:t>班级码</a:t>
                      </a:r>
                      <a:r>
                        <a:rPr lang="en-US" sz="1800" kern="100" dirty="0">
                          <a:effectLst/>
                        </a:rPr>
                        <a:t>&gt;</a:t>
                      </a:r>
                      <a:endParaRPr lang="zh-CN" sz="1800" kern="100" dirty="0">
                        <a:effectLst/>
                        <a:latin typeface="Times New Roman"/>
                        <a:ea typeface="宋体"/>
                        <a:cs typeface="Times New Roman"/>
                      </a:endParaRPr>
                    </a:p>
                  </a:txBody>
                  <a:tcPr marL="68580" marR="68580" marT="0" marB="0"/>
                </a:tc>
                <a:tc>
                  <a:txBody>
                    <a:bodyPr/>
                    <a:lstStyle/>
                    <a:p>
                      <a:pPr algn="ctr">
                        <a:spcAft>
                          <a:spcPts val="0"/>
                        </a:spcAft>
                      </a:pPr>
                      <a:r>
                        <a:rPr lang="en-US" sz="1800" kern="100">
                          <a:effectLst/>
                        </a:rPr>
                        <a:t>IN</a:t>
                      </a:r>
                      <a:endParaRPr lang="zh-CN" sz="1800" kern="100">
                        <a:effectLst/>
                        <a:latin typeface="Times New Roman"/>
                        <a:ea typeface="宋体"/>
                        <a:cs typeface="Times New Roman"/>
                      </a:endParaRPr>
                    </a:p>
                  </a:txBody>
                  <a:tcPr marL="68580" marR="68580" marT="0" marB="0" anchor="ctr"/>
                </a:tc>
                <a:tc>
                  <a:txBody>
                    <a:bodyPr/>
                    <a:lstStyle/>
                    <a:p>
                      <a:pPr algn="just">
                        <a:spcAft>
                          <a:spcPts val="0"/>
                        </a:spcAft>
                      </a:pPr>
                      <a:r>
                        <a:rPr lang="en-US" sz="1800" kern="100">
                          <a:effectLst/>
                        </a:rPr>
                        <a:t>CHAR(4)</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0">
                          <a:effectLst/>
                        </a:rPr>
                        <a:t>独立主键</a:t>
                      </a:r>
                      <a:endParaRPr lang="zh-CN" sz="1800" kern="100">
                        <a:effectLst/>
                        <a:latin typeface="Times New Roman"/>
                        <a:ea typeface="宋体"/>
                        <a:cs typeface="Times New Roman"/>
                      </a:endParaRPr>
                    </a:p>
                  </a:txBody>
                  <a:tcPr marL="68580" marR="68580" marT="0" marB="0"/>
                </a:tc>
              </a:tr>
              <a:tr h="609086">
                <a:tc vMerge="1">
                  <a:txBody>
                    <a:bodyPr/>
                    <a:lstStyle/>
                    <a:p>
                      <a:endParaRPr lang="zh-CN" altLang="en-US"/>
                    </a:p>
                  </a:txBody>
                  <a:tcPr/>
                </a:tc>
                <a:tc>
                  <a:txBody>
                    <a:bodyPr/>
                    <a:lstStyle/>
                    <a:p>
                      <a:pPr algn="just">
                        <a:spcAft>
                          <a:spcPts val="0"/>
                        </a:spcAft>
                      </a:pPr>
                      <a:r>
                        <a:rPr lang="en-US" sz="1800" kern="100">
                          <a:effectLst/>
                        </a:rPr>
                        <a:t>&lt;</a:t>
                      </a:r>
                      <a:r>
                        <a:rPr lang="zh-CN" sz="1800" kern="100">
                          <a:effectLst/>
                        </a:rPr>
                        <a:t>异常码</a:t>
                      </a:r>
                      <a:r>
                        <a:rPr lang="en-US" sz="1800" kern="100">
                          <a:effectLst/>
                        </a:rPr>
                        <a:t>&gt;</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en-US" sz="1800" kern="100">
                          <a:effectLst/>
                        </a:rPr>
                        <a:t>OUT</a:t>
                      </a:r>
                      <a:endParaRPr lang="zh-CN" sz="1800" kern="100">
                        <a:effectLst/>
                        <a:latin typeface="Times New Roman"/>
                        <a:ea typeface="宋体"/>
                        <a:cs typeface="Times New Roman"/>
                      </a:endParaRPr>
                    </a:p>
                  </a:txBody>
                  <a:tcPr marL="68580" marR="68580" marT="0" marB="0" anchor="ctr"/>
                </a:tc>
                <a:tc>
                  <a:txBody>
                    <a:bodyPr/>
                    <a:lstStyle/>
                    <a:p>
                      <a:pPr algn="just">
                        <a:spcAft>
                          <a:spcPts val="0"/>
                        </a:spcAft>
                      </a:pPr>
                      <a:r>
                        <a:rPr lang="en-US" sz="1800" kern="100">
                          <a:effectLst/>
                        </a:rPr>
                        <a:t>INTEGER</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自定义异常码</a:t>
                      </a:r>
                      <a:endParaRPr lang="zh-CN" sz="1800" kern="100">
                        <a:effectLst/>
                        <a:latin typeface="Times New Roman"/>
                        <a:ea typeface="宋体"/>
                        <a:cs typeface="Times New Roman"/>
                      </a:endParaRPr>
                    </a:p>
                  </a:txBody>
                  <a:tcPr marL="68580" marR="68580" marT="0" marB="0"/>
                </a:tc>
              </a:tr>
              <a:tr h="918145">
                <a:tc>
                  <a:txBody>
                    <a:bodyPr/>
                    <a:lstStyle/>
                    <a:p>
                      <a:pPr algn="ctr">
                        <a:spcAft>
                          <a:spcPts val="0"/>
                        </a:spcAft>
                      </a:pPr>
                      <a:r>
                        <a:rPr lang="zh-CN" sz="1800" kern="100">
                          <a:effectLst/>
                        </a:rPr>
                        <a:t>说明</a:t>
                      </a:r>
                      <a:endParaRPr lang="zh-CN" sz="18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800" kern="100" dirty="0">
                          <a:effectLst/>
                        </a:rPr>
                        <a:t>①各参数名自行定义；</a:t>
                      </a:r>
                    </a:p>
                    <a:p>
                      <a:pPr algn="just">
                        <a:spcAft>
                          <a:spcPts val="0"/>
                        </a:spcAft>
                      </a:pPr>
                      <a:r>
                        <a:rPr lang="zh-CN" sz="1800" kern="100" dirty="0">
                          <a:effectLst/>
                        </a:rPr>
                        <a:t>②需要捕捉主关键字被子表引用，被限制删除的异常，并通过</a:t>
                      </a:r>
                      <a:r>
                        <a:rPr lang="en-US" sz="1800" kern="100" dirty="0">
                          <a:effectLst/>
                        </a:rPr>
                        <a:t> OUT</a:t>
                      </a:r>
                      <a:r>
                        <a:rPr lang="zh-CN" sz="1800" kern="100" dirty="0">
                          <a:effectLst/>
                        </a:rPr>
                        <a:t>变量返回给调用程序。如：异常码为</a:t>
                      </a:r>
                      <a:r>
                        <a:rPr lang="en-US" sz="1800" kern="100" dirty="0">
                          <a:effectLst/>
                        </a:rPr>
                        <a:t>1</a:t>
                      </a:r>
                      <a:r>
                        <a:rPr lang="zh-CN" sz="1800" kern="100" dirty="0">
                          <a:effectLst/>
                        </a:rPr>
                        <a:t>代表有子依赖。</a:t>
                      </a:r>
                      <a:endParaRPr lang="zh-CN" sz="18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5492545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6.3.1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创建删除数据行的存储过程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8" y="2392788"/>
            <a:ext cx="10352617" cy="2862322"/>
          </a:xfrm>
          <a:prstGeom prst="rect">
            <a:avLst/>
          </a:prstGeom>
          <a:noFill/>
        </p:spPr>
        <p:txBody>
          <a:bodyPr wrap="square" rtlCol="0">
            <a:spAutoFit/>
          </a:bodyPr>
          <a:lstStyle/>
          <a:p>
            <a:pPr indent="266700" algn="just">
              <a:spcAft>
                <a:spcPts val="0"/>
              </a:spcAft>
            </a:pPr>
            <a:r>
              <a:rPr lang="zh-CN" altLang="zh-CN" kern="100" dirty="0">
                <a:latin typeface="Times New Roman"/>
                <a:ea typeface="宋体"/>
              </a:rPr>
              <a:t>脚本如下：</a:t>
            </a:r>
          </a:p>
          <a:p>
            <a:pPr lvl="1" indent="266700" algn="just"/>
            <a:r>
              <a:rPr lang="en-US" altLang="zh-CN" kern="100" dirty="0">
                <a:solidFill>
                  <a:srgbClr val="0000CC"/>
                </a:solidFill>
                <a:latin typeface="宋体"/>
                <a:ea typeface="宋体"/>
              </a:rPr>
              <a:t>CREATE  PROCEDURE     </a:t>
            </a:r>
            <a:r>
              <a:rPr lang="en-US" altLang="zh-CN" kern="100" dirty="0" err="1">
                <a:solidFill>
                  <a:srgbClr val="0000CC"/>
                </a:solidFill>
                <a:latin typeface="宋体"/>
                <a:ea typeface="宋体"/>
              </a:rPr>
              <a:t>pro_delete_class</a:t>
            </a:r>
            <a:r>
              <a:rPr lang="en-US" altLang="zh-CN" kern="100" dirty="0">
                <a:solidFill>
                  <a:srgbClr val="0000CC"/>
                </a:solidFill>
                <a:latin typeface="宋体"/>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IN    </a:t>
            </a:r>
            <a:r>
              <a:rPr lang="en-US" altLang="zh-CN" kern="100" dirty="0" err="1">
                <a:solidFill>
                  <a:srgbClr val="0000CC"/>
                </a:solidFill>
                <a:latin typeface="宋体"/>
                <a:ea typeface="宋体"/>
              </a:rPr>
              <a:t>clno</a:t>
            </a:r>
            <a:r>
              <a:rPr lang="en-US" altLang="zh-CN" kern="100" dirty="0">
                <a:solidFill>
                  <a:srgbClr val="0000CC"/>
                </a:solidFill>
                <a:latin typeface="宋体"/>
                <a:ea typeface="宋体"/>
              </a:rPr>
              <a:t>    char(4),</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OUT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  INTEGER</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BEGIN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DECLARE  CONTINUE   HANDLER  FOR  1451  SET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=1;    /*</a:t>
            </a:r>
            <a:r>
              <a:rPr lang="zh-CN" altLang="zh-CN" kern="100" dirty="0">
                <a:solidFill>
                  <a:srgbClr val="0000CC"/>
                </a:solidFill>
                <a:latin typeface="Times New Roman"/>
                <a:ea typeface="宋体"/>
              </a:rPr>
              <a:t>主关键字关联子表</a:t>
            </a:r>
            <a:r>
              <a:rPr lang="en-US" altLang="zh-CN" kern="100" dirty="0">
                <a:solidFill>
                  <a:srgbClr val="0000CC"/>
                </a:solidFill>
                <a:latin typeface="Times New Roman"/>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SET  </a:t>
            </a:r>
            <a:r>
              <a:rPr lang="en-US" altLang="zh-CN" kern="100" dirty="0" err="1">
                <a:solidFill>
                  <a:srgbClr val="0000CC"/>
                </a:solidFill>
                <a:latin typeface="宋体"/>
                <a:ea typeface="宋体"/>
              </a:rPr>
              <a:t>t_error</a:t>
            </a:r>
            <a:r>
              <a:rPr lang="en-US" altLang="zh-CN" kern="100" dirty="0">
                <a:solidFill>
                  <a:srgbClr val="0000CC"/>
                </a:solidFill>
                <a:latin typeface="宋体"/>
                <a:ea typeface="宋体"/>
              </a:rPr>
              <a:t>=0;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DELETE   FROM   class   WHERE  </a:t>
            </a:r>
            <a:r>
              <a:rPr lang="en-US" altLang="zh-CN" kern="100" dirty="0" err="1">
                <a:solidFill>
                  <a:srgbClr val="0000CC"/>
                </a:solidFill>
                <a:latin typeface="宋体"/>
                <a:ea typeface="宋体"/>
              </a:rPr>
              <a:t>cl_no</a:t>
            </a:r>
            <a:r>
              <a:rPr lang="en-US" altLang="zh-CN" kern="100" dirty="0">
                <a:solidFill>
                  <a:srgbClr val="0000CC"/>
                </a:solidFill>
                <a:latin typeface="宋体"/>
                <a:ea typeface="宋体"/>
              </a:rPr>
              <a:t> =</a:t>
            </a:r>
            <a:r>
              <a:rPr lang="en-US" altLang="zh-CN" kern="100" dirty="0" err="1">
                <a:solidFill>
                  <a:srgbClr val="0000CC"/>
                </a:solidFill>
                <a:latin typeface="宋体"/>
                <a:ea typeface="宋体"/>
              </a:rPr>
              <a:t>clno</a:t>
            </a:r>
            <a:r>
              <a:rPr lang="en-US" altLang="zh-CN" kern="100" dirty="0">
                <a:solidFill>
                  <a:srgbClr val="0000CC"/>
                </a:solidFill>
                <a:latin typeface="宋体"/>
                <a:ea typeface="宋体"/>
              </a:rPr>
              <a:t>;     </a:t>
            </a:r>
            <a:endParaRPr lang="zh-CN" altLang="zh-CN" kern="100" dirty="0">
              <a:latin typeface="Times New Roman"/>
              <a:ea typeface="宋体"/>
            </a:endParaRPr>
          </a:p>
          <a:p>
            <a:pPr lvl="1" indent="266700" algn="just"/>
            <a:r>
              <a:rPr lang="en-US" altLang="zh-CN" kern="100" dirty="0">
                <a:solidFill>
                  <a:srgbClr val="0000CC"/>
                </a:solidFill>
                <a:latin typeface="宋体"/>
                <a:ea typeface="宋体"/>
              </a:rPr>
              <a:t>  END;</a:t>
            </a:r>
            <a:endParaRPr lang="zh-CN" altLang="zh-CN" kern="100" dirty="0">
              <a:effectLst/>
              <a:latin typeface="Times New Roman"/>
              <a:ea typeface="宋体"/>
            </a:endParaRPr>
          </a:p>
        </p:txBody>
      </p:sp>
    </p:spTree>
    <p:extLst>
      <p:ext uri="{BB962C8B-B14F-4D97-AF65-F5344CB8AC3E}">
        <p14:creationId xmlns:p14="http://schemas.microsoft.com/office/powerpoint/2010/main" val="20326134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039282" y="2305953"/>
            <a:ext cx="10296883" cy="398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MySQL</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程序设计结构是在</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标准的基础上增加了一些程序设计语言的元素，其中包括常量、变量、运算符</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、表达式、流程控制以及函数等内容。教学管理系统数据库需要创建一些存储过程对象，其中涉及的主要任务如下：</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）统计学生不及格人数，如果有，输出“有不及格”，否则输出无不及格。</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121001’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号同学的‘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号课程号的成绩，如果大于等于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，输出“及格”，如果小于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，输出不及格。</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121001’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学生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课程的成绩，如果成绩低于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，输出“不及格”；如果在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之间，输出“中等”；如果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之间，输出“良好”；如果大于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，输出“优秀”。</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）计算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1+2+3…+10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的值。</a:t>
            </a:r>
          </a:p>
        </p:txBody>
      </p:sp>
    </p:spTree>
    <p:extLst>
      <p:ext uri="{BB962C8B-B14F-4D97-AF65-F5344CB8AC3E}">
        <p14:creationId xmlns:p14="http://schemas.microsoft.com/office/powerpoint/2010/main" val="24412188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测试删除数据行的存储过程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设计</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存储过程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ceshi_pro_delete_class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用来测试以上存储过程。</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test_delete_class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过程对象在执行时带参调用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proc_delete_class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对象，用以测试该对象的正确性。</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33934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34126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4328104"/>
            <a:ext cx="10296883"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创建</a:t>
            </a:r>
            <a:r>
              <a:rPr lang="en-US" altLang="zh-CN" sz="2000" b="1" dirty="0" err="1">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test_delete_class</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需要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设计两组数据分别进行测试，一组是可以正常删除的数据，一组是班级编号有子依赖无法删除的数据。</a:t>
            </a:r>
          </a:p>
        </p:txBody>
      </p:sp>
    </p:spTree>
    <p:extLst>
      <p:ext uri="{BB962C8B-B14F-4D97-AF65-F5344CB8AC3E}">
        <p14:creationId xmlns:p14="http://schemas.microsoft.com/office/powerpoint/2010/main" val="39314597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测试删除数据行的存储过程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333708" y="2278488"/>
            <a:ext cx="10352617" cy="3139321"/>
          </a:xfrm>
          <a:prstGeom prst="rect">
            <a:avLst/>
          </a:prstGeom>
          <a:noFill/>
        </p:spPr>
        <p:txBody>
          <a:bodyPr wrap="square" rtlCol="0">
            <a:spAutoFit/>
          </a:bodyPr>
          <a:lstStyle/>
          <a:p>
            <a:pPr indent="266700" algn="just">
              <a:spcAft>
                <a:spcPts val="0"/>
              </a:spcAft>
            </a:pPr>
            <a:r>
              <a:rPr lang="zh-CN" altLang="zh-CN" kern="100" dirty="0">
                <a:latin typeface="Times New Roman"/>
                <a:ea typeface="宋体"/>
              </a:rPr>
              <a:t>脚本如下：</a:t>
            </a:r>
          </a:p>
          <a:p>
            <a:pPr lvl="1" indent="266700" algn="just"/>
            <a:r>
              <a:rPr lang="en-US" altLang="zh-CN" sz="2000" kern="100" dirty="0">
                <a:solidFill>
                  <a:srgbClr val="0000CC"/>
                </a:solidFill>
                <a:latin typeface="宋体"/>
                <a:ea typeface="宋体"/>
              </a:rPr>
              <a:t>CREATE PROCEDURE </a:t>
            </a:r>
            <a:r>
              <a:rPr lang="en-US" altLang="zh-CN" sz="2000" kern="100" dirty="0" err="1">
                <a:solidFill>
                  <a:srgbClr val="0000CC"/>
                </a:solidFill>
                <a:latin typeface="宋体"/>
                <a:ea typeface="宋体"/>
              </a:rPr>
              <a:t>test_delete_class</a:t>
            </a:r>
            <a:r>
              <a:rPr lang="en-US" altLang="zh-CN" sz="2000" kern="100" dirty="0">
                <a:solidFill>
                  <a:srgbClr val="0000CC"/>
                </a:solidFill>
                <a:latin typeface="宋体"/>
                <a:ea typeface="宋体"/>
              </a:rPr>
              <a:t>()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BEGIN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DECLARE  </a:t>
            </a:r>
            <a:r>
              <a:rPr lang="en-US" altLang="zh-CN" sz="2000" kern="100" dirty="0" err="1">
                <a:solidFill>
                  <a:srgbClr val="0000CC"/>
                </a:solidFill>
                <a:latin typeface="宋体"/>
                <a:ea typeface="宋体"/>
              </a:rPr>
              <a:t>clno</a:t>
            </a:r>
            <a:r>
              <a:rPr lang="en-US" altLang="zh-CN" sz="2000" kern="100" dirty="0">
                <a:solidFill>
                  <a:srgbClr val="0000CC"/>
                </a:solidFill>
                <a:latin typeface="宋体"/>
                <a:ea typeface="宋体"/>
              </a:rPr>
              <a:t>   CHAR(4);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DECLARE  </a:t>
            </a:r>
            <a:r>
              <a:rPr lang="en-US" altLang="zh-CN" sz="2000" kern="100" dirty="0" err="1">
                <a:solidFill>
                  <a:srgbClr val="0000CC"/>
                </a:solidFill>
                <a:latin typeface="宋体"/>
                <a:ea typeface="宋体"/>
              </a:rPr>
              <a:t>t_errar</a:t>
            </a:r>
            <a:r>
              <a:rPr lang="en-US" altLang="zh-CN" sz="2000" kern="100" dirty="0">
                <a:solidFill>
                  <a:srgbClr val="0000CC"/>
                </a:solidFill>
                <a:latin typeface="宋体"/>
                <a:ea typeface="宋体"/>
              </a:rPr>
              <a:t>   INTEGER ;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SET </a:t>
            </a:r>
            <a:r>
              <a:rPr lang="en-US" altLang="zh-CN" sz="2000" kern="100" dirty="0" err="1">
                <a:solidFill>
                  <a:srgbClr val="0000CC"/>
                </a:solidFill>
                <a:latin typeface="宋体"/>
                <a:ea typeface="宋体"/>
              </a:rPr>
              <a:t>clno</a:t>
            </a:r>
            <a:r>
              <a:rPr lang="en-US" altLang="zh-CN" sz="2000" kern="100" dirty="0">
                <a:solidFill>
                  <a:srgbClr val="0000CC"/>
                </a:solidFill>
                <a:latin typeface="宋体"/>
                <a:ea typeface="宋体"/>
              </a:rPr>
              <a:t>='1325';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SET </a:t>
            </a:r>
            <a:r>
              <a:rPr lang="en-US" altLang="zh-CN" sz="2000" kern="100" dirty="0" err="1">
                <a:solidFill>
                  <a:srgbClr val="0000CC"/>
                </a:solidFill>
                <a:latin typeface="宋体"/>
                <a:ea typeface="宋体"/>
              </a:rPr>
              <a:t>t_errar</a:t>
            </a:r>
            <a:r>
              <a:rPr lang="en-US" altLang="zh-CN" sz="2000" kern="100" dirty="0">
                <a:solidFill>
                  <a:srgbClr val="0000CC"/>
                </a:solidFill>
                <a:latin typeface="宋体"/>
                <a:ea typeface="宋体"/>
              </a:rPr>
              <a:t>=0;</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CALL  </a:t>
            </a:r>
            <a:r>
              <a:rPr lang="en-US" altLang="zh-CN" sz="2000" kern="100" dirty="0" err="1">
                <a:solidFill>
                  <a:srgbClr val="0000CC"/>
                </a:solidFill>
                <a:latin typeface="宋体"/>
                <a:ea typeface="宋体"/>
              </a:rPr>
              <a:t>pro_delete_class</a:t>
            </a:r>
            <a:r>
              <a:rPr lang="en-US" altLang="zh-CN" sz="2000" kern="100" dirty="0">
                <a:solidFill>
                  <a:srgbClr val="0000CC"/>
                </a:solidFill>
                <a:latin typeface="宋体"/>
                <a:ea typeface="宋体"/>
              </a:rPr>
              <a:t>(</a:t>
            </a:r>
            <a:r>
              <a:rPr lang="en-US" altLang="zh-CN" sz="2000" kern="100" dirty="0" err="1">
                <a:solidFill>
                  <a:srgbClr val="0000CC"/>
                </a:solidFill>
                <a:latin typeface="宋体"/>
                <a:ea typeface="宋体"/>
              </a:rPr>
              <a:t>clno,t_errar</a:t>
            </a:r>
            <a:r>
              <a:rPr lang="en-US" altLang="zh-CN" sz="2000" kern="100" dirty="0">
                <a:solidFill>
                  <a:srgbClr val="0000CC"/>
                </a:solidFill>
                <a:latin typeface="宋体"/>
                <a:ea typeface="宋体"/>
              </a:rPr>
              <a:t>); </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    SELECT   </a:t>
            </a:r>
            <a:r>
              <a:rPr lang="en-US" altLang="zh-CN" sz="2000" kern="100" dirty="0" err="1">
                <a:solidFill>
                  <a:srgbClr val="0000CC"/>
                </a:solidFill>
                <a:latin typeface="宋体"/>
                <a:ea typeface="宋体"/>
              </a:rPr>
              <a:t>t_errar</a:t>
            </a:r>
            <a:r>
              <a:rPr lang="en-US" altLang="zh-CN" sz="2000" kern="100" dirty="0">
                <a:solidFill>
                  <a:srgbClr val="0000CC"/>
                </a:solidFill>
                <a:latin typeface="宋体"/>
                <a:ea typeface="宋体"/>
              </a:rPr>
              <a:t>;</a:t>
            </a:r>
            <a:endParaRPr lang="zh-CN" altLang="zh-CN" sz="2000" kern="100" dirty="0">
              <a:latin typeface="Times New Roman"/>
              <a:ea typeface="宋体"/>
            </a:endParaRPr>
          </a:p>
          <a:p>
            <a:pPr lvl="1" indent="266700" algn="just"/>
            <a:r>
              <a:rPr lang="en-US" altLang="zh-CN" sz="2000" kern="100" dirty="0">
                <a:solidFill>
                  <a:srgbClr val="0000CC"/>
                </a:solidFill>
                <a:latin typeface="宋体"/>
                <a:ea typeface="宋体"/>
              </a:rPr>
              <a:t>END;</a:t>
            </a:r>
            <a:endParaRPr lang="zh-CN" altLang="zh-CN" sz="2000" kern="100" dirty="0">
              <a:effectLst/>
              <a:latin typeface="Times New Roman"/>
              <a:ea typeface="宋体"/>
            </a:endParaRPr>
          </a:p>
        </p:txBody>
      </p:sp>
    </p:spTree>
    <p:extLst>
      <p:ext uri="{BB962C8B-B14F-4D97-AF65-F5344CB8AC3E}">
        <p14:creationId xmlns:p14="http://schemas.microsoft.com/office/powerpoint/2010/main" val="25468919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6.3.2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测试删除数据行的存储过程</a:t>
            </a:r>
          </a:p>
        </p:txBody>
      </p:sp>
      <p:sp>
        <p:nvSpPr>
          <p:cNvPr id="10" name="五边形 9"/>
          <p:cNvSpPr/>
          <p:nvPr/>
        </p:nvSpPr>
        <p:spPr>
          <a:xfrm>
            <a:off x="1271588" y="1184258"/>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203460"/>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1623974"/>
            <a:ext cx="10472461"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测试过程</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rPr>
              <a:t>test_delete_class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对象用于程序员在后台执行，测试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pro_delete_class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对象。</a:t>
            </a:r>
          </a:p>
          <a:p>
            <a:pPr marL="0" indent="0">
              <a:lnSpc>
                <a:spcPct val="15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本案选取数据</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clno</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='1235'</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，在后台执行</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test_delete_class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pro_delete_class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的正确性。</a:t>
            </a:r>
          </a:p>
        </p:txBody>
      </p:sp>
      <p:sp>
        <p:nvSpPr>
          <p:cNvPr id="2" name="矩形 1"/>
          <p:cNvSpPr/>
          <p:nvPr/>
        </p:nvSpPr>
        <p:spPr>
          <a:xfrm>
            <a:off x="1271588" y="3244334"/>
            <a:ext cx="4620176" cy="499624"/>
          </a:xfrm>
          <a:prstGeom prst="rect">
            <a:avLst/>
          </a:prstGeom>
        </p:spPr>
        <p:txBody>
          <a:bodyPr wrap="none">
            <a:spAutoFit/>
          </a:bodyPr>
          <a:lstStyle/>
          <a:p>
            <a:pPr>
              <a:lnSpc>
                <a:spcPct val="15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第一次执行</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t_erra</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返回</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值，运行正确；</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333708" y="3856019"/>
            <a:ext cx="10402624" cy="1477328"/>
          </a:xfrm>
          <a:prstGeom prst="rect">
            <a:avLst/>
          </a:prstGeom>
        </p:spPr>
        <p:txBody>
          <a:bodyPr wrap="square">
            <a:spAutoFit/>
          </a:bodyPr>
          <a:lstStyle/>
          <a:p>
            <a:pPr>
              <a:lnSpc>
                <a:spcPct val="150000"/>
              </a:lnSpc>
              <a:spcBef>
                <a:spcPts val="200"/>
              </a:spcBef>
              <a:spcAft>
                <a:spcPts val="65"/>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第二次执行，将</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test_insert_class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里面的班级编号修改为</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clno</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='1201'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，保存。双击打开</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test_insert_class</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运行，如图</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6-19</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所示，结果</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t_erra</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返回</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值，数据无法删除，说明捕捉到外键子表被他用。</a:t>
            </a:r>
          </a:p>
        </p:txBody>
      </p:sp>
    </p:spTree>
    <p:extLst>
      <p:ext uri="{BB962C8B-B14F-4D97-AF65-F5344CB8AC3E}">
        <p14:creationId xmlns:p14="http://schemas.microsoft.com/office/powerpoint/2010/main" val="34334656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2037737"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6.</a:t>
            </a:r>
            <a:r>
              <a:rPr kumimoji="1" lang="en-US" altLang="zh-CN" sz="11500" dirty="0" smtClean="0">
                <a:solidFill>
                  <a:schemeClr val="accent3"/>
                </a:solidFill>
                <a:latin typeface="Impact" charset="0"/>
                <a:ea typeface="Impact" charset="0"/>
                <a:cs typeface="Impact" charset="0"/>
              </a:rPr>
              <a:t>4</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设计并实现修改目标数据表数据的存储过程</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883602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6.4.1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创建修改数据行的存储过程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4139599911"/>
              </p:ext>
            </p:extLst>
          </p:nvPr>
        </p:nvGraphicFramePr>
        <p:xfrm>
          <a:off x="1333706" y="2581752"/>
          <a:ext cx="10147094" cy="3423232"/>
        </p:xfrm>
        <a:graphic>
          <a:graphicData uri="http://schemas.openxmlformats.org/drawingml/2006/table">
            <a:tbl>
              <a:tblPr firstRow="1" firstCol="1" bandRow="1">
                <a:tableStyleId>{5C22544A-7EE6-4342-B048-85BDC9FD1C3A}</a:tableStyleId>
              </a:tblPr>
              <a:tblGrid>
                <a:gridCol w="1243711"/>
                <a:gridCol w="1588183"/>
                <a:gridCol w="2003569"/>
                <a:gridCol w="2348041"/>
                <a:gridCol w="2963590"/>
              </a:tblGrid>
              <a:tr h="533028">
                <a:tc gridSpan="5">
                  <a:txBody>
                    <a:bodyPr/>
                    <a:lstStyle/>
                    <a:p>
                      <a:pPr indent="133985" algn="just">
                        <a:lnSpc>
                          <a:spcPct val="150000"/>
                        </a:lnSpc>
                        <a:spcAft>
                          <a:spcPts val="0"/>
                        </a:spcAft>
                      </a:pPr>
                      <a:r>
                        <a:rPr lang="en-US" sz="1800" kern="100" dirty="0">
                          <a:effectLst/>
                        </a:rPr>
                        <a:t>     </a:t>
                      </a:r>
                      <a:r>
                        <a:rPr lang="zh-CN" sz="1800" kern="100" dirty="0">
                          <a:effectLst/>
                        </a:rPr>
                        <a:t>类型：存储过程</a:t>
                      </a:r>
                      <a:r>
                        <a:rPr lang="en-US" sz="1800" kern="100" dirty="0">
                          <a:effectLst/>
                        </a:rPr>
                        <a:t>                </a:t>
                      </a:r>
                      <a:r>
                        <a:rPr lang="zh-CN" sz="1800" kern="0" dirty="0">
                          <a:effectLst/>
                        </a:rPr>
                        <a:t>名称</a:t>
                      </a:r>
                      <a:r>
                        <a:rPr lang="en-US" sz="1800" kern="0" dirty="0">
                          <a:effectLst/>
                        </a:rPr>
                        <a:t>: </a:t>
                      </a:r>
                      <a:r>
                        <a:rPr lang="en-US" sz="1800" kern="0" dirty="0" err="1">
                          <a:effectLst/>
                        </a:rPr>
                        <a:t>pro_update_students</a:t>
                      </a:r>
                      <a:endParaRPr lang="zh-CN" sz="18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48896">
                <a:tc>
                  <a:txBody>
                    <a:bodyPr/>
                    <a:lstStyle/>
                    <a:p>
                      <a:pPr algn="ctr">
                        <a:lnSpc>
                          <a:spcPct val="150000"/>
                        </a:lnSpc>
                        <a:spcAft>
                          <a:spcPts val="0"/>
                        </a:spcAft>
                      </a:pPr>
                      <a:r>
                        <a:rPr lang="zh-CN" sz="1800" kern="100">
                          <a:effectLst/>
                        </a:rPr>
                        <a:t>设计要求</a:t>
                      </a:r>
                      <a:endParaRPr lang="zh-CN" sz="18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800" kern="100" dirty="0">
                          <a:effectLst/>
                        </a:rPr>
                        <a:t>该对象根据学生学号修改班级编号，过程含有</a:t>
                      </a:r>
                      <a:r>
                        <a:rPr lang="en-US" sz="1800" kern="100" dirty="0">
                          <a:effectLst/>
                        </a:rPr>
                        <a:t>2</a:t>
                      </a:r>
                      <a:r>
                        <a:rPr lang="zh-CN" sz="1800" kern="100" dirty="0">
                          <a:effectLst/>
                        </a:rPr>
                        <a:t>个</a:t>
                      </a:r>
                      <a:r>
                        <a:rPr lang="en-US" sz="1800" kern="100" dirty="0">
                          <a:effectLst/>
                        </a:rPr>
                        <a:t>IN</a:t>
                      </a:r>
                      <a:r>
                        <a:rPr lang="zh-CN" sz="1800" kern="100" dirty="0">
                          <a:effectLst/>
                        </a:rPr>
                        <a:t>型调用参数和一个</a:t>
                      </a:r>
                      <a:r>
                        <a:rPr lang="en-US" sz="1800" kern="100" dirty="0">
                          <a:effectLst/>
                        </a:rPr>
                        <a:t> OUT</a:t>
                      </a:r>
                      <a:r>
                        <a:rPr lang="zh-CN" sz="1800" kern="100" dirty="0">
                          <a:effectLst/>
                        </a:rPr>
                        <a:t>整型返回值，用以返回异常代码，如果过程成功执行，则返回</a:t>
                      </a:r>
                      <a:r>
                        <a:rPr lang="en-US" sz="1800" kern="100" dirty="0">
                          <a:effectLst/>
                        </a:rPr>
                        <a:t>0</a:t>
                      </a:r>
                      <a:r>
                        <a:rPr lang="zh-CN" sz="1800" kern="100" dirty="0">
                          <a:effectLst/>
                        </a:rPr>
                        <a:t>，否则返回一个自定义异常代码。</a:t>
                      </a:r>
                      <a:endParaRPr lang="zh-CN" sz="1800" kern="100" dirty="0">
                        <a:effectLst/>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4587">
                <a:tc rowSpan="4">
                  <a:txBody>
                    <a:bodyPr/>
                    <a:lstStyle/>
                    <a:p>
                      <a:pPr algn="ctr">
                        <a:spcAft>
                          <a:spcPts val="0"/>
                        </a:spcAft>
                      </a:pPr>
                      <a:r>
                        <a:rPr lang="zh-CN" sz="1800" kern="100">
                          <a:effectLst/>
                        </a:rPr>
                        <a:t>调用参数</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zh-CN" sz="1800" kern="100">
                          <a:effectLst/>
                        </a:rPr>
                        <a:t>参数</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参数类型</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值类型</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zh-CN" sz="1800" kern="100">
                          <a:effectLst/>
                        </a:rPr>
                        <a:t>备注</a:t>
                      </a:r>
                      <a:endParaRPr lang="zh-CN" sz="1800" kern="100">
                        <a:effectLst/>
                        <a:latin typeface="Times New Roman"/>
                        <a:ea typeface="宋体"/>
                        <a:cs typeface="Times New Roman"/>
                      </a:endParaRPr>
                    </a:p>
                  </a:txBody>
                  <a:tcPr marL="68580" marR="68580" marT="0" marB="0"/>
                </a:tc>
              </a:tr>
              <a:tr h="304587">
                <a:tc vMerge="1">
                  <a:txBody>
                    <a:bodyPr/>
                    <a:lstStyle/>
                    <a:p>
                      <a:endParaRPr lang="zh-CN" altLang="en-US"/>
                    </a:p>
                  </a:txBody>
                  <a:tcPr/>
                </a:tc>
                <a:tc>
                  <a:txBody>
                    <a:bodyPr/>
                    <a:lstStyle/>
                    <a:p>
                      <a:pPr algn="ctr">
                        <a:spcAft>
                          <a:spcPts val="0"/>
                        </a:spcAft>
                      </a:pPr>
                      <a:r>
                        <a:rPr lang="en-US" sz="1800" kern="100">
                          <a:effectLst/>
                        </a:rPr>
                        <a:t>&lt;</a:t>
                      </a:r>
                      <a:r>
                        <a:rPr lang="zh-CN" sz="1800" kern="100">
                          <a:effectLst/>
                        </a:rPr>
                        <a:t>学号</a:t>
                      </a:r>
                      <a:r>
                        <a:rPr lang="en-US" sz="1800" kern="100">
                          <a:effectLst/>
                        </a:rPr>
                        <a:t>&gt;</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en-US" sz="1800" kern="100">
                          <a:effectLst/>
                        </a:rPr>
                        <a:t>IN</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CHAR(6)</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zh-CN" sz="1800" kern="0">
                          <a:effectLst/>
                        </a:rPr>
                        <a:t>独立主键</a:t>
                      </a:r>
                      <a:endParaRPr lang="zh-CN" sz="1800" kern="100">
                        <a:effectLst/>
                        <a:latin typeface="Times New Roman"/>
                        <a:ea typeface="宋体"/>
                        <a:cs typeface="Times New Roman"/>
                      </a:endParaRPr>
                    </a:p>
                  </a:txBody>
                  <a:tcPr marL="68580" marR="68580" marT="0" marB="0"/>
                </a:tc>
              </a:tr>
              <a:tr h="304587">
                <a:tc vMerge="1">
                  <a:txBody>
                    <a:bodyPr/>
                    <a:lstStyle/>
                    <a:p>
                      <a:endParaRPr lang="zh-CN" altLang="en-US"/>
                    </a:p>
                  </a:txBody>
                  <a:tcPr/>
                </a:tc>
                <a:tc>
                  <a:txBody>
                    <a:bodyPr/>
                    <a:lstStyle/>
                    <a:p>
                      <a:pPr algn="ctr">
                        <a:spcAft>
                          <a:spcPts val="0"/>
                        </a:spcAft>
                      </a:pPr>
                      <a:r>
                        <a:rPr lang="en-US" sz="1800" kern="100">
                          <a:effectLst/>
                        </a:rPr>
                        <a:t>&lt;</a:t>
                      </a:r>
                      <a:r>
                        <a:rPr lang="zh-CN" sz="1800" kern="100">
                          <a:effectLst/>
                        </a:rPr>
                        <a:t>班级编号</a:t>
                      </a:r>
                      <a:r>
                        <a:rPr lang="en-US" sz="1800" kern="100">
                          <a:effectLst/>
                        </a:rPr>
                        <a:t>&gt;</a:t>
                      </a:r>
                      <a:endParaRPr lang="zh-CN" sz="1800" kern="100">
                        <a:effectLst/>
                        <a:latin typeface="Times New Roman"/>
                        <a:ea typeface="宋体"/>
                        <a:cs typeface="Times New Roman"/>
                      </a:endParaRPr>
                    </a:p>
                  </a:txBody>
                  <a:tcPr marL="68580" marR="68580" marT="0" marB="0"/>
                </a:tc>
                <a:tc>
                  <a:txBody>
                    <a:bodyPr/>
                    <a:lstStyle/>
                    <a:p>
                      <a:pPr algn="ctr">
                        <a:spcAft>
                          <a:spcPts val="0"/>
                        </a:spcAft>
                      </a:pPr>
                      <a:r>
                        <a:rPr lang="en-US" sz="1800" kern="100">
                          <a:effectLst/>
                        </a:rPr>
                        <a:t>IN</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CHAR(4)</a:t>
                      </a:r>
                      <a:endParaRPr lang="zh-CN" sz="1800" kern="100">
                        <a:effectLst/>
                        <a:latin typeface="Times New Roman"/>
                        <a:ea typeface="宋体"/>
                        <a:cs typeface="Times New Roman"/>
                      </a:endParaRPr>
                    </a:p>
                  </a:txBody>
                  <a:tcPr marL="68580" marR="68580" marT="0" marB="0"/>
                </a:tc>
                <a:tc>
                  <a:txBody>
                    <a:bodyPr/>
                    <a:lstStyle/>
                    <a:p>
                      <a:pPr algn="just">
                        <a:spcAft>
                          <a:spcPts val="0"/>
                        </a:spcAft>
                      </a:pPr>
                      <a:r>
                        <a:rPr lang="en-US" sz="1800" kern="0">
                          <a:effectLst/>
                        </a:rPr>
                        <a:t> </a:t>
                      </a:r>
                      <a:endParaRPr lang="zh-CN" sz="1800" kern="100">
                        <a:effectLst/>
                        <a:latin typeface="Times New Roman"/>
                        <a:ea typeface="宋体"/>
                        <a:cs typeface="Times New Roman"/>
                      </a:endParaRPr>
                    </a:p>
                  </a:txBody>
                  <a:tcPr marL="68580" marR="68580" marT="0" marB="0"/>
                </a:tc>
              </a:tr>
              <a:tr h="304587">
                <a:tc vMerge="1">
                  <a:txBody>
                    <a:bodyPr/>
                    <a:lstStyle/>
                    <a:p>
                      <a:endParaRPr lang="zh-CN" altLang="en-US"/>
                    </a:p>
                  </a:txBody>
                  <a:tcPr/>
                </a:tc>
                <a:tc>
                  <a:txBody>
                    <a:bodyPr/>
                    <a:lstStyle/>
                    <a:p>
                      <a:pPr algn="ctr">
                        <a:spcAft>
                          <a:spcPts val="0"/>
                        </a:spcAft>
                      </a:pPr>
                      <a:r>
                        <a:rPr lang="en-US" sz="1800" kern="100" dirty="0">
                          <a:effectLst/>
                        </a:rPr>
                        <a:t>&lt;</a:t>
                      </a:r>
                      <a:r>
                        <a:rPr lang="zh-CN" sz="1800" kern="100" dirty="0">
                          <a:effectLst/>
                        </a:rPr>
                        <a:t>异常码</a:t>
                      </a:r>
                      <a:r>
                        <a:rPr lang="en-US" sz="1800" kern="100" dirty="0">
                          <a:effectLst/>
                        </a:rPr>
                        <a:t>&gt;</a:t>
                      </a:r>
                      <a:endParaRPr lang="zh-CN" sz="1800" kern="100" dirty="0">
                        <a:effectLst/>
                        <a:latin typeface="Times New Roman"/>
                        <a:ea typeface="宋体"/>
                        <a:cs typeface="Times New Roman"/>
                      </a:endParaRPr>
                    </a:p>
                  </a:txBody>
                  <a:tcPr marL="68580" marR="68580" marT="0" marB="0"/>
                </a:tc>
                <a:tc>
                  <a:txBody>
                    <a:bodyPr/>
                    <a:lstStyle/>
                    <a:p>
                      <a:pPr algn="ctr">
                        <a:spcAft>
                          <a:spcPts val="0"/>
                        </a:spcAft>
                      </a:pPr>
                      <a:r>
                        <a:rPr lang="en-US" sz="1800" kern="100">
                          <a:effectLst/>
                        </a:rPr>
                        <a:t>OUT</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dirty="0">
                          <a:effectLst/>
                        </a:rPr>
                        <a:t>INTEGER</a:t>
                      </a:r>
                      <a:endParaRPr lang="zh-CN" sz="1800" kern="100" dirty="0">
                        <a:effectLst/>
                        <a:latin typeface="Times New Roman"/>
                        <a:ea typeface="宋体"/>
                        <a:cs typeface="Times New Roman"/>
                      </a:endParaRPr>
                    </a:p>
                  </a:txBody>
                  <a:tcPr marL="68580" marR="68580" marT="0" marB="0"/>
                </a:tc>
                <a:tc>
                  <a:txBody>
                    <a:bodyPr/>
                    <a:lstStyle/>
                    <a:p>
                      <a:pPr algn="just">
                        <a:spcAft>
                          <a:spcPts val="0"/>
                        </a:spcAft>
                      </a:pPr>
                      <a:r>
                        <a:rPr lang="zh-CN" sz="1800" kern="100">
                          <a:effectLst/>
                        </a:rPr>
                        <a:t>自定义异常码</a:t>
                      </a:r>
                      <a:endParaRPr lang="zh-CN" sz="1800" kern="100">
                        <a:effectLst/>
                        <a:latin typeface="Times New Roman"/>
                        <a:ea typeface="宋体"/>
                        <a:cs typeface="Times New Roman"/>
                      </a:endParaRPr>
                    </a:p>
                  </a:txBody>
                  <a:tcPr marL="68580" marR="68580" marT="0" marB="0"/>
                </a:tc>
              </a:tr>
              <a:tr h="609175">
                <a:tc>
                  <a:txBody>
                    <a:bodyPr/>
                    <a:lstStyle/>
                    <a:p>
                      <a:pPr algn="ctr">
                        <a:spcAft>
                          <a:spcPts val="0"/>
                        </a:spcAft>
                      </a:pPr>
                      <a:r>
                        <a:rPr lang="zh-CN" sz="1800" kern="100">
                          <a:effectLst/>
                        </a:rPr>
                        <a:t>说明</a:t>
                      </a:r>
                      <a:endParaRPr lang="zh-CN" sz="18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800" kern="100" dirty="0">
                          <a:effectLst/>
                        </a:rPr>
                        <a:t>①各参数名自行定义；</a:t>
                      </a:r>
                    </a:p>
                    <a:p>
                      <a:pPr algn="just">
                        <a:spcAft>
                          <a:spcPts val="0"/>
                        </a:spcAft>
                      </a:pPr>
                      <a:r>
                        <a:rPr lang="zh-CN" sz="1800" kern="100" dirty="0">
                          <a:effectLst/>
                        </a:rPr>
                        <a:t>②需要捕捉未预知的异常，并通过</a:t>
                      </a:r>
                      <a:r>
                        <a:rPr lang="en-US" sz="1800" kern="100" dirty="0">
                          <a:effectLst/>
                        </a:rPr>
                        <a:t> OUT</a:t>
                      </a:r>
                      <a:r>
                        <a:rPr lang="zh-CN" sz="1800" kern="100" dirty="0">
                          <a:effectLst/>
                        </a:rPr>
                        <a:t>变量返回给调用程序。如：异常码为</a:t>
                      </a:r>
                      <a:r>
                        <a:rPr lang="en-US" sz="1800" kern="100" dirty="0">
                          <a:effectLst/>
                        </a:rPr>
                        <a:t>1</a:t>
                      </a:r>
                      <a:r>
                        <a:rPr lang="zh-CN" sz="1800" kern="100" dirty="0">
                          <a:effectLst/>
                        </a:rPr>
                        <a:t>代表违反外键约束。</a:t>
                      </a:r>
                      <a:endParaRPr lang="zh-CN" sz="18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0134883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6.4.1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创建修改数据行的存储过程</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9" y="1859388"/>
            <a:ext cx="10352617" cy="4537139"/>
          </a:xfrm>
          <a:prstGeom prst="rect">
            <a:avLst/>
          </a:prstGeom>
          <a:noFill/>
        </p:spPr>
        <p:txBody>
          <a:bodyPr wrap="square" rtlCol="0">
            <a:spAutoFit/>
          </a:bodyPr>
          <a:lstStyle/>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MySQl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数据库中，要修改的记录违反外键约束时，系统返回的异常码为“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1452</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”。通过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UPDATE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语句对学生表按要求进行修改，通过异常捕获获取违反外键约束的异常，然后给变量</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t_error</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设置为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a:t>
            </a:r>
          </a:p>
          <a:p>
            <a:pPr indent="266700">
              <a:lnSpc>
                <a:spcPct val="150000"/>
              </a:lnSpc>
              <a:spcBef>
                <a:spcPts val="200"/>
              </a:spcBef>
              <a:spcAft>
                <a:spcPts val="65"/>
              </a:spcAft>
            </a:pPr>
            <a:r>
              <a:rPr lang="en-US" altLang="zh-CN" kern="100" dirty="0" smtClean="0">
                <a:latin typeface="Times New Roman"/>
                <a:ea typeface="宋体"/>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创建</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proc_update_students</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对象的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脚本如下：</a:t>
            </a:r>
          </a:p>
          <a:p>
            <a:pPr lvl="2" indent="266700" algn="just"/>
            <a:r>
              <a:rPr lang="en-US" altLang="zh-CN" kern="100" dirty="0">
                <a:solidFill>
                  <a:srgbClr val="0000CC"/>
                </a:solidFill>
                <a:latin typeface="微软雅黑" pitchFamily="34" charset="-122"/>
                <a:ea typeface="微软雅黑" pitchFamily="34" charset="-122"/>
              </a:rPr>
              <a:t>CREATE PROCEDURE    </a:t>
            </a:r>
            <a:r>
              <a:rPr lang="en-US" altLang="zh-CN" kern="100" dirty="0" err="1">
                <a:solidFill>
                  <a:srgbClr val="0000CC"/>
                </a:solidFill>
                <a:latin typeface="微软雅黑" pitchFamily="34" charset="-122"/>
                <a:ea typeface="微软雅黑" pitchFamily="34" charset="-122"/>
              </a:rPr>
              <a:t>pro_update_students</a:t>
            </a:r>
            <a:r>
              <a:rPr lang="en-US" altLang="zh-CN" kern="100" dirty="0">
                <a:solidFill>
                  <a:srgbClr val="0000CC"/>
                </a:solidFill>
                <a:latin typeface="微软雅黑" pitchFamily="34" charset="-122"/>
                <a:ea typeface="微软雅黑" pitchFamily="34" charset="-122"/>
              </a:rPr>
              <a:t>(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IN   </a:t>
            </a:r>
            <a:r>
              <a:rPr lang="en-US" altLang="zh-CN" kern="100" dirty="0" err="1">
                <a:solidFill>
                  <a:srgbClr val="0000CC"/>
                </a:solidFill>
                <a:latin typeface="微软雅黑" pitchFamily="34" charset="-122"/>
                <a:ea typeface="微软雅黑" pitchFamily="34" charset="-122"/>
              </a:rPr>
              <a:t>sno</a:t>
            </a:r>
            <a:r>
              <a:rPr lang="en-US" altLang="zh-CN" kern="100" dirty="0">
                <a:solidFill>
                  <a:srgbClr val="0000CC"/>
                </a:solidFill>
                <a:latin typeface="微软雅黑" pitchFamily="34" charset="-122"/>
                <a:ea typeface="微软雅黑" pitchFamily="34" charset="-122"/>
              </a:rPr>
              <a:t>   char(6) ,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IN    </a:t>
            </a:r>
            <a:r>
              <a:rPr lang="en-US" altLang="zh-CN" kern="100" dirty="0" err="1">
                <a:solidFill>
                  <a:srgbClr val="0000CC"/>
                </a:solidFill>
                <a:latin typeface="微软雅黑" pitchFamily="34" charset="-122"/>
                <a:ea typeface="微软雅黑" pitchFamily="34" charset="-122"/>
              </a:rPr>
              <a:t>clno</a:t>
            </a:r>
            <a:r>
              <a:rPr lang="en-US" altLang="zh-CN" kern="100" dirty="0">
                <a:solidFill>
                  <a:srgbClr val="0000CC"/>
                </a:solidFill>
                <a:latin typeface="微软雅黑" pitchFamily="34" charset="-122"/>
                <a:ea typeface="微软雅黑" pitchFamily="34" charset="-122"/>
              </a:rPr>
              <a:t>    char(4)   ,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OUT  </a:t>
            </a:r>
            <a:r>
              <a:rPr lang="en-US" altLang="zh-CN" kern="100" dirty="0" err="1">
                <a:solidFill>
                  <a:srgbClr val="0000CC"/>
                </a:solidFill>
                <a:latin typeface="微软雅黑" pitchFamily="34" charset="-122"/>
                <a:ea typeface="微软雅黑" pitchFamily="34" charset="-122"/>
              </a:rPr>
              <a:t>t_error</a:t>
            </a:r>
            <a:r>
              <a:rPr lang="en-US" altLang="zh-CN" kern="100" dirty="0">
                <a:solidFill>
                  <a:srgbClr val="0000CC"/>
                </a:solidFill>
                <a:latin typeface="微软雅黑" pitchFamily="34" charset="-122"/>
                <a:ea typeface="微软雅黑" pitchFamily="34" charset="-122"/>
              </a:rPr>
              <a:t>  INTEGER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BEGIN</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DECLARE  CONTINUE   HANDLER  FOR  1452    SET </a:t>
            </a:r>
            <a:r>
              <a:rPr lang="en-US" altLang="zh-CN" kern="100" dirty="0" err="1">
                <a:solidFill>
                  <a:srgbClr val="0000CC"/>
                </a:solidFill>
                <a:latin typeface="微软雅黑" pitchFamily="34" charset="-122"/>
                <a:ea typeface="微软雅黑" pitchFamily="34" charset="-122"/>
              </a:rPr>
              <a:t>t_error</a:t>
            </a:r>
            <a:r>
              <a:rPr lang="en-US" altLang="zh-CN" kern="100" dirty="0">
                <a:solidFill>
                  <a:srgbClr val="0000CC"/>
                </a:solidFill>
                <a:latin typeface="微软雅黑" pitchFamily="34" charset="-122"/>
                <a:ea typeface="微软雅黑" pitchFamily="34" charset="-122"/>
              </a:rPr>
              <a:t>=1;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SET  </a:t>
            </a:r>
            <a:r>
              <a:rPr lang="en-US" altLang="zh-CN" kern="100" dirty="0" err="1">
                <a:solidFill>
                  <a:srgbClr val="0000CC"/>
                </a:solidFill>
                <a:latin typeface="微软雅黑" pitchFamily="34" charset="-122"/>
                <a:ea typeface="微软雅黑" pitchFamily="34" charset="-122"/>
              </a:rPr>
              <a:t>t_error</a:t>
            </a:r>
            <a:r>
              <a:rPr lang="en-US" altLang="zh-CN" kern="100" dirty="0">
                <a:solidFill>
                  <a:srgbClr val="0000CC"/>
                </a:solidFill>
                <a:latin typeface="微软雅黑" pitchFamily="34" charset="-122"/>
                <a:ea typeface="微软雅黑" pitchFamily="34" charset="-122"/>
              </a:rPr>
              <a:t>=0;</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     UPDATE   students   SET </a:t>
            </a:r>
            <a:r>
              <a:rPr lang="en-US" altLang="zh-CN" kern="100" dirty="0" err="1">
                <a:solidFill>
                  <a:srgbClr val="0000CC"/>
                </a:solidFill>
                <a:latin typeface="微软雅黑" pitchFamily="34" charset="-122"/>
                <a:ea typeface="微软雅黑" pitchFamily="34" charset="-122"/>
              </a:rPr>
              <a:t>cl_no</a:t>
            </a:r>
            <a:r>
              <a:rPr lang="en-US" altLang="zh-CN" kern="100" dirty="0">
                <a:solidFill>
                  <a:srgbClr val="0000CC"/>
                </a:solidFill>
                <a:latin typeface="微软雅黑" pitchFamily="34" charset="-122"/>
                <a:ea typeface="微软雅黑" pitchFamily="34" charset="-122"/>
              </a:rPr>
              <a:t> =</a:t>
            </a:r>
            <a:r>
              <a:rPr lang="en-US" altLang="zh-CN" kern="100" dirty="0" err="1">
                <a:solidFill>
                  <a:srgbClr val="0000CC"/>
                </a:solidFill>
                <a:latin typeface="微软雅黑" pitchFamily="34" charset="-122"/>
                <a:ea typeface="微软雅黑" pitchFamily="34" charset="-122"/>
              </a:rPr>
              <a:t>clno</a:t>
            </a:r>
            <a:r>
              <a:rPr lang="en-US" altLang="zh-CN" kern="100" dirty="0">
                <a:solidFill>
                  <a:srgbClr val="0000CC"/>
                </a:solidFill>
                <a:latin typeface="微软雅黑" pitchFamily="34" charset="-122"/>
                <a:ea typeface="微软雅黑" pitchFamily="34" charset="-122"/>
              </a:rPr>
              <a:t> WHERE  </a:t>
            </a:r>
            <a:r>
              <a:rPr lang="en-US" altLang="zh-CN" kern="100" dirty="0" err="1">
                <a:solidFill>
                  <a:srgbClr val="0000CC"/>
                </a:solidFill>
                <a:latin typeface="微软雅黑" pitchFamily="34" charset="-122"/>
                <a:ea typeface="微软雅黑" pitchFamily="34" charset="-122"/>
              </a:rPr>
              <a:t>s_no</a:t>
            </a:r>
            <a:r>
              <a:rPr lang="en-US" altLang="zh-CN" kern="100" dirty="0">
                <a:solidFill>
                  <a:srgbClr val="0000CC"/>
                </a:solidFill>
                <a:latin typeface="微软雅黑" pitchFamily="34" charset="-122"/>
                <a:ea typeface="微软雅黑" pitchFamily="34" charset="-122"/>
              </a:rPr>
              <a:t>=</a:t>
            </a:r>
            <a:r>
              <a:rPr lang="en-US" altLang="zh-CN" kern="100" dirty="0" err="1">
                <a:solidFill>
                  <a:srgbClr val="0000CC"/>
                </a:solidFill>
                <a:latin typeface="微软雅黑" pitchFamily="34" charset="-122"/>
                <a:ea typeface="微软雅黑" pitchFamily="34" charset="-122"/>
              </a:rPr>
              <a:t>sno</a:t>
            </a:r>
            <a:r>
              <a:rPr lang="en-US" altLang="zh-CN" kern="100" dirty="0">
                <a:solidFill>
                  <a:srgbClr val="0000CC"/>
                </a:solidFill>
                <a:latin typeface="微软雅黑" pitchFamily="34" charset="-122"/>
                <a:ea typeface="微软雅黑" pitchFamily="34" charset="-122"/>
              </a:rPr>
              <a:t>  ;     </a:t>
            </a:r>
            <a:endParaRPr lang="zh-CN" altLang="zh-CN" kern="100" dirty="0">
              <a:latin typeface="微软雅黑" pitchFamily="34" charset="-122"/>
              <a:ea typeface="微软雅黑" pitchFamily="34" charset="-122"/>
            </a:endParaRPr>
          </a:p>
          <a:p>
            <a:pPr lvl="2" indent="266700" algn="just"/>
            <a:r>
              <a:rPr lang="en-US" altLang="zh-CN" kern="100" dirty="0">
                <a:solidFill>
                  <a:srgbClr val="0000CC"/>
                </a:solidFill>
                <a:latin typeface="微软雅黑" pitchFamily="34" charset="-122"/>
                <a:ea typeface="微软雅黑" pitchFamily="34" charset="-122"/>
              </a:rPr>
              <a:t>END; </a:t>
            </a:r>
            <a:endParaRPr lang="zh-CN" altLang="zh-CN" kern="100" dirty="0">
              <a:effectLst/>
              <a:latin typeface="微软雅黑" pitchFamily="34" charset="-122"/>
              <a:ea typeface="微软雅黑" pitchFamily="34" charset="-122"/>
            </a:endParaRPr>
          </a:p>
        </p:txBody>
      </p:sp>
    </p:spTree>
    <p:extLst>
      <p:ext uri="{BB962C8B-B14F-4D97-AF65-F5344CB8AC3E}">
        <p14:creationId xmlns:p14="http://schemas.microsoft.com/office/powerpoint/2010/main" val="19992124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6.4.2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测试修改数据行的存储过程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设计存储过程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ceshi_pro_update_students</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用来测试以上存储过程</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err="1"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test_update_students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过程对象在执行时带参调用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pro_update_students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对象，用以测试该对象的正确性。</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3837932"/>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3857134"/>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4328104"/>
            <a:ext cx="10296883" cy="151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创建</a:t>
            </a:r>
            <a:r>
              <a:rPr lang="en-US" altLang="zh-CN" sz="2000" b="1" dirty="0" err="1">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test_update_students</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存储过程的</a:t>
            </a: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脚本</a:t>
            </a:r>
          </a:p>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需要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设计两组数据分别进行测试，一组是可以正常修改的数据，一组是预修改的班级编号违反外键约束的数据。</a:t>
            </a:r>
          </a:p>
        </p:txBody>
      </p:sp>
    </p:spTree>
    <p:extLst>
      <p:ext uri="{BB962C8B-B14F-4D97-AF65-F5344CB8AC3E}">
        <p14:creationId xmlns:p14="http://schemas.microsoft.com/office/powerpoint/2010/main" val="10684007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6.4.2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测试修改数据行的存储过程</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60738" y="2253088"/>
            <a:ext cx="10352617" cy="3785652"/>
          </a:xfrm>
          <a:prstGeom prst="rect">
            <a:avLst/>
          </a:prstGeom>
          <a:noFill/>
        </p:spPr>
        <p:txBody>
          <a:bodyPr wrap="square" rtlCol="0">
            <a:spAutoFit/>
          </a:bodyPr>
          <a:lstStyle/>
          <a:p>
            <a:pPr indent="266700" algn="just">
              <a:spcAft>
                <a:spcPts val="0"/>
              </a:spcAft>
            </a:pPr>
            <a:r>
              <a:rPr lang="zh-CN" altLang="zh-CN" sz="2000" dirty="0">
                <a:solidFill>
                  <a:schemeClr val="tx1">
                    <a:lumMod val="65000"/>
                    <a:lumOff val="35000"/>
                  </a:schemeClr>
                </a:solidFill>
                <a:latin typeface="微软雅黑" panose="020B0503020204020204" pitchFamily="34" charset="-122"/>
                <a:ea typeface="微软雅黑" panose="020B0503020204020204" pitchFamily="34" charset="-122"/>
              </a:rPr>
              <a:t>脚本如下：</a:t>
            </a:r>
          </a:p>
          <a:p>
            <a:pPr lvl="2" indent="266700" algn="just"/>
            <a:r>
              <a:rPr lang="en-US" altLang="zh-CN" sz="2000" kern="100" dirty="0">
                <a:solidFill>
                  <a:srgbClr val="0000CC"/>
                </a:solidFill>
                <a:latin typeface="微软雅黑" pitchFamily="34" charset="-122"/>
                <a:ea typeface="微软雅黑" pitchFamily="34" charset="-122"/>
              </a:rPr>
              <a:t>CREATE  PROCEDURE    </a:t>
            </a:r>
            <a:r>
              <a:rPr lang="en-US" altLang="zh-CN" sz="2000" kern="100" dirty="0" err="1">
                <a:solidFill>
                  <a:srgbClr val="0000CC"/>
                </a:solidFill>
                <a:latin typeface="微软雅黑" pitchFamily="34" charset="-122"/>
                <a:ea typeface="微软雅黑" pitchFamily="34" charset="-122"/>
              </a:rPr>
              <a:t>test_update_students</a:t>
            </a:r>
            <a:r>
              <a:rPr lang="en-US" altLang="zh-CN" sz="2000" kern="100" dirty="0">
                <a:solidFill>
                  <a:srgbClr val="0000CC"/>
                </a:solidFill>
                <a:latin typeface="微软雅黑" pitchFamily="34" charset="-122"/>
                <a:ea typeface="微软雅黑" pitchFamily="34" charset="-122"/>
              </a:rPr>
              <a:t>()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BEGIN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DECLARE    s    CHAR (6) ;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DECLARE    c     CHAR(4) ;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DECLARE   </a:t>
            </a:r>
            <a:r>
              <a:rPr lang="en-US" altLang="zh-CN" sz="2000" kern="100" dirty="0" err="1">
                <a:solidFill>
                  <a:srgbClr val="0000CC"/>
                </a:solidFill>
                <a:latin typeface="微软雅黑" pitchFamily="34" charset="-122"/>
                <a:ea typeface="微软雅黑" pitchFamily="34" charset="-122"/>
              </a:rPr>
              <a:t>t_errar</a:t>
            </a:r>
            <a:r>
              <a:rPr lang="en-US" altLang="zh-CN" sz="2000" kern="100" dirty="0">
                <a:solidFill>
                  <a:srgbClr val="0000CC"/>
                </a:solidFill>
                <a:latin typeface="微软雅黑" pitchFamily="34" charset="-122"/>
                <a:ea typeface="微软雅黑" pitchFamily="34" charset="-122"/>
              </a:rPr>
              <a:t>  INTEGER;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SET  s='122001';</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SET c='1302';</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SET </a:t>
            </a:r>
            <a:r>
              <a:rPr lang="en-US" altLang="zh-CN" sz="2000" kern="100" dirty="0" err="1">
                <a:solidFill>
                  <a:srgbClr val="0000CC"/>
                </a:solidFill>
                <a:latin typeface="微软雅黑" pitchFamily="34" charset="-122"/>
                <a:ea typeface="微软雅黑" pitchFamily="34" charset="-122"/>
              </a:rPr>
              <a:t>t_errar</a:t>
            </a:r>
            <a:r>
              <a:rPr lang="en-US" altLang="zh-CN" sz="2000" kern="100" dirty="0">
                <a:solidFill>
                  <a:srgbClr val="0000CC"/>
                </a:solidFill>
                <a:latin typeface="微软雅黑" pitchFamily="34" charset="-122"/>
                <a:ea typeface="微软雅黑" pitchFamily="34" charset="-122"/>
              </a:rPr>
              <a:t>=0;</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CALL  </a:t>
            </a:r>
            <a:r>
              <a:rPr lang="en-US" altLang="zh-CN" sz="2000" kern="100" dirty="0" err="1">
                <a:solidFill>
                  <a:srgbClr val="0000CC"/>
                </a:solidFill>
                <a:latin typeface="微软雅黑" pitchFamily="34" charset="-122"/>
                <a:ea typeface="微软雅黑" pitchFamily="34" charset="-122"/>
              </a:rPr>
              <a:t>pro_update_students</a:t>
            </a:r>
            <a:r>
              <a:rPr lang="en-US" altLang="zh-CN" sz="2000" kern="100" dirty="0">
                <a:solidFill>
                  <a:srgbClr val="0000CC"/>
                </a:solidFill>
                <a:latin typeface="微软雅黑" pitchFamily="34" charset="-122"/>
                <a:ea typeface="微软雅黑" pitchFamily="34" charset="-122"/>
              </a:rPr>
              <a:t>(</a:t>
            </a:r>
            <a:r>
              <a:rPr lang="en-US" altLang="zh-CN" sz="2000" kern="100" dirty="0" err="1">
                <a:solidFill>
                  <a:srgbClr val="0000CC"/>
                </a:solidFill>
                <a:latin typeface="微软雅黑" pitchFamily="34" charset="-122"/>
                <a:ea typeface="微软雅黑" pitchFamily="34" charset="-122"/>
              </a:rPr>
              <a:t>s,c,t_errar</a:t>
            </a:r>
            <a:r>
              <a:rPr lang="en-US" altLang="zh-CN" sz="2000" kern="100" dirty="0">
                <a:solidFill>
                  <a:srgbClr val="0000CC"/>
                </a:solidFill>
                <a:latin typeface="微软雅黑" pitchFamily="34" charset="-122"/>
                <a:ea typeface="微软雅黑" pitchFamily="34" charset="-122"/>
              </a:rPr>
              <a:t>);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     SELECT  </a:t>
            </a:r>
            <a:r>
              <a:rPr lang="en-US" altLang="zh-CN" sz="2000" kern="100" dirty="0" err="1">
                <a:solidFill>
                  <a:srgbClr val="0000CC"/>
                </a:solidFill>
                <a:latin typeface="微软雅黑" pitchFamily="34" charset="-122"/>
                <a:ea typeface="微软雅黑" pitchFamily="34" charset="-122"/>
              </a:rPr>
              <a:t>t_errar</a:t>
            </a:r>
            <a:r>
              <a:rPr lang="en-US" altLang="zh-CN" sz="2000" kern="100" dirty="0">
                <a:solidFill>
                  <a:srgbClr val="0000CC"/>
                </a:solidFill>
                <a:latin typeface="微软雅黑" pitchFamily="34" charset="-122"/>
                <a:ea typeface="微软雅黑" pitchFamily="34" charset="-122"/>
              </a:rPr>
              <a:t> ;</a:t>
            </a:r>
            <a:endParaRPr lang="zh-CN" altLang="zh-CN" sz="2000" kern="100" dirty="0">
              <a:latin typeface="微软雅黑" pitchFamily="34" charset="-122"/>
              <a:ea typeface="微软雅黑" pitchFamily="34" charset="-122"/>
            </a:endParaRPr>
          </a:p>
          <a:p>
            <a:pPr lvl="2" indent="266700" algn="just"/>
            <a:r>
              <a:rPr lang="en-US" altLang="zh-CN" sz="2000" kern="100" dirty="0">
                <a:solidFill>
                  <a:srgbClr val="0000CC"/>
                </a:solidFill>
                <a:latin typeface="微软雅黑" pitchFamily="34" charset="-122"/>
                <a:ea typeface="微软雅黑" pitchFamily="34" charset="-122"/>
              </a:rPr>
              <a:t>END;</a:t>
            </a:r>
            <a:endParaRPr lang="zh-CN" altLang="zh-CN" sz="2000" kern="100" dirty="0">
              <a:effectLst/>
              <a:latin typeface="微软雅黑" pitchFamily="34" charset="-122"/>
              <a:ea typeface="微软雅黑" pitchFamily="34" charset="-122"/>
            </a:endParaRPr>
          </a:p>
        </p:txBody>
      </p:sp>
    </p:spTree>
    <p:extLst>
      <p:ext uri="{BB962C8B-B14F-4D97-AF65-F5344CB8AC3E}">
        <p14:creationId xmlns:p14="http://schemas.microsoft.com/office/powerpoint/2010/main" val="12767132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455887"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6.4.2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测试修改数据行的存储过程</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1184258"/>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203460"/>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944529" y="1738273"/>
            <a:ext cx="10778911" cy="251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测试过程</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altLang="zh-CN"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）测试过程</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nSpc>
                <a:spcPct val="150000"/>
              </a:lnSpc>
              <a:spcBef>
                <a:spcPts val="200"/>
              </a:spcBef>
              <a:spcAft>
                <a:spcPts val="65"/>
              </a:spcAft>
            </a:pP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对象用于程序员在后台执行，测试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对象。</a:t>
            </a:r>
          </a:p>
          <a:p>
            <a:pPr marL="0" indent="0">
              <a:lnSpc>
                <a:spcPct val="150000"/>
              </a:lnSpc>
              <a:spcBef>
                <a:spcPts val="200"/>
              </a:spcBef>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本案选取数据修改的学号为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s=' 122001',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新的班级编号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c='1302'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，在后台执行</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test_update_students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，测试</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pro_update_students</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的正确性</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992013" y="4538548"/>
            <a:ext cx="10060517" cy="1238801"/>
          </a:xfrm>
          <a:prstGeom prst="rect">
            <a:avLst/>
          </a:prstGeom>
        </p:spPr>
        <p:txBody>
          <a:bodyPr wrap="square">
            <a:spAutoFit/>
          </a:bodyPr>
          <a:lstStyle/>
          <a:p>
            <a:pPr marL="285750" indent="-285750">
              <a:lnSpc>
                <a:spcPct val="150000"/>
              </a:lnSpc>
              <a:spcBef>
                <a:spcPts val="200"/>
              </a:spcBef>
              <a:spcAft>
                <a:spcPts val="65"/>
              </a:spcAft>
              <a:buFont typeface="Wingdings"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rPr>
              <a:t>第一次执行</a:t>
            </a:r>
            <a:r>
              <a:rPr lang="en-US" altLang="zh-CN" sz="1600" dirty="0" err="1">
                <a:solidFill>
                  <a:schemeClr val="accent5"/>
                </a:solidFill>
                <a:latin typeface="微软雅黑" panose="020B0503020204020204" pitchFamily="34" charset="-122"/>
                <a:ea typeface="微软雅黑" panose="020B0503020204020204" pitchFamily="34" charset="-122"/>
              </a:rPr>
              <a:t>t_erra</a:t>
            </a:r>
            <a:r>
              <a:rPr lang="zh-CN" altLang="en-US" sz="1600" dirty="0">
                <a:solidFill>
                  <a:schemeClr val="accent5"/>
                </a:solidFill>
                <a:latin typeface="微软雅黑" panose="020B0503020204020204" pitchFamily="34" charset="-122"/>
                <a:ea typeface="微软雅黑" panose="020B0503020204020204" pitchFamily="34" charset="-122"/>
              </a:rPr>
              <a:t>返回</a:t>
            </a:r>
            <a:r>
              <a:rPr lang="en-US" altLang="zh-CN" sz="1600" dirty="0">
                <a:solidFill>
                  <a:schemeClr val="accent5"/>
                </a:solidFill>
                <a:latin typeface="微软雅黑" panose="020B0503020204020204" pitchFamily="34" charset="-122"/>
                <a:ea typeface="微软雅黑" panose="020B0503020204020204" pitchFamily="34" charset="-122"/>
              </a:rPr>
              <a:t>0</a:t>
            </a:r>
            <a:r>
              <a:rPr lang="zh-CN" altLang="en-US" sz="1600" dirty="0">
                <a:solidFill>
                  <a:schemeClr val="accent5"/>
                </a:solidFill>
                <a:latin typeface="微软雅黑" panose="020B0503020204020204" pitchFamily="34" charset="-122"/>
                <a:ea typeface="微软雅黑" panose="020B0503020204020204" pitchFamily="34" charset="-122"/>
              </a:rPr>
              <a:t>值，运行正确</a:t>
            </a:r>
            <a:r>
              <a:rPr lang="zh-CN" altLang="en-US" sz="1600" dirty="0" smtClean="0">
                <a:solidFill>
                  <a:schemeClr val="accent5"/>
                </a:solidFill>
                <a:latin typeface="微软雅黑" panose="020B0503020204020204" pitchFamily="34" charset="-122"/>
                <a:ea typeface="微软雅黑" panose="020B0503020204020204" pitchFamily="34" charset="-122"/>
              </a:rPr>
              <a:t>；</a:t>
            </a:r>
            <a:endParaRPr lang="en-US" altLang="zh-CN" sz="1600" dirty="0" smtClean="0">
              <a:solidFill>
                <a:schemeClr val="accent5"/>
              </a:solidFill>
              <a:latin typeface="微软雅黑" panose="020B0503020204020204" pitchFamily="34" charset="-122"/>
              <a:ea typeface="微软雅黑" panose="020B0503020204020204" pitchFamily="34" charset="-122"/>
            </a:endParaRPr>
          </a:p>
          <a:p>
            <a:pPr marL="285750" indent="-285750">
              <a:lnSpc>
                <a:spcPct val="150000"/>
              </a:lnSpc>
              <a:spcBef>
                <a:spcPts val="200"/>
              </a:spcBef>
              <a:spcAft>
                <a:spcPts val="65"/>
              </a:spcAft>
              <a:buFont typeface="Wingdings" pitchFamily="2" charset="2"/>
              <a:buChar char="u"/>
            </a:pPr>
            <a:r>
              <a:rPr lang="zh-CN" altLang="en-US" sz="1600" dirty="0">
                <a:solidFill>
                  <a:schemeClr val="accent5"/>
                </a:solidFill>
                <a:latin typeface="微软雅黑" panose="020B0503020204020204" pitchFamily="34" charset="-122"/>
                <a:ea typeface="微软雅黑" panose="020B0503020204020204" pitchFamily="34" charset="-122"/>
              </a:rPr>
              <a:t>第二次执行，将</a:t>
            </a:r>
            <a:r>
              <a:rPr lang="en-US" altLang="zh-CN" sz="1600" dirty="0" err="1">
                <a:solidFill>
                  <a:schemeClr val="accent5"/>
                </a:solidFill>
                <a:latin typeface="微软雅黑" panose="020B0503020204020204" pitchFamily="34" charset="-122"/>
                <a:ea typeface="微软雅黑" panose="020B0503020204020204" pitchFamily="34" charset="-122"/>
              </a:rPr>
              <a:t>test_update_students</a:t>
            </a:r>
            <a:r>
              <a:rPr lang="en-US" altLang="zh-CN" sz="1600" dirty="0">
                <a:solidFill>
                  <a:schemeClr val="accent5"/>
                </a:solidFill>
                <a:latin typeface="微软雅黑" panose="020B0503020204020204" pitchFamily="34" charset="-122"/>
                <a:ea typeface="微软雅黑" panose="020B0503020204020204" pitchFamily="34" charset="-122"/>
              </a:rPr>
              <a:t> </a:t>
            </a:r>
            <a:r>
              <a:rPr lang="zh-CN" altLang="en-US" sz="1600" dirty="0">
                <a:solidFill>
                  <a:schemeClr val="accent5"/>
                </a:solidFill>
                <a:latin typeface="微软雅黑" panose="020B0503020204020204" pitchFamily="34" charset="-122"/>
                <a:ea typeface="微软雅黑" panose="020B0503020204020204" pitchFamily="34" charset="-122"/>
              </a:rPr>
              <a:t>里面的班级编号修改为</a:t>
            </a:r>
            <a:r>
              <a:rPr lang="en-US" altLang="zh-CN" sz="1600" dirty="0" err="1">
                <a:solidFill>
                  <a:schemeClr val="accent5"/>
                </a:solidFill>
                <a:latin typeface="微软雅黑" panose="020B0503020204020204" pitchFamily="34" charset="-122"/>
                <a:ea typeface="微软雅黑" panose="020B0503020204020204" pitchFamily="34" charset="-122"/>
              </a:rPr>
              <a:t>clno</a:t>
            </a:r>
            <a:r>
              <a:rPr lang="en-US" altLang="zh-CN" sz="1600" dirty="0">
                <a:solidFill>
                  <a:schemeClr val="accent5"/>
                </a:solidFill>
                <a:latin typeface="微软雅黑" panose="020B0503020204020204" pitchFamily="34" charset="-122"/>
                <a:ea typeface="微软雅黑" panose="020B0503020204020204" pitchFamily="34" charset="-122"/>
              </a:rPr>
              <a:t>='3333'</a:t>
            </a:r>
            <a:r>
              <a:rPr lang="zh-CN" altLang="en-US" sz="1600" dirty="0">
                <a:solidFill>
                  <a:schemeClr val="accent5"/>
                </a:solidFill>
                <a:latin typeface="微软雅黑" panose="020B0503020204020204" pitchFamily="34" charset="-122"/>
                <a:ea typeface="微软雅黑" panose="020B0503020204020204" pitchFamily="34" charset="-122"/>
              </a:rPr>
              <a:t>，保存。然后点击运行</a:t>
            </a:r>
            <a:r>
              <a:rPr lang="zh-CN" altLang="en-US" sz="1600" dirty="0" smtClean="0">
                <a:solidFill>
                  <a:schemeClr val="accent5"/>
                </a:solidFill>
                <a:latin typeface="微软雅黑" panose="020B0503020204020204" pitchFamily="34" charset="-122"/>
                <a:ea typeface="微软雅黑" panose="020B0503020204020204" pitchFamily="34" charset="-122"/>
              </a:rPr>
              <a:t>按钮，</a:t>
            </a:r>
            <a:r>
              <a:rPr lang="zh-CN" altLang="en-US" sz="1600" dirty="0">
                <a:solidFill>
                  <a:schemeClr val="accent5"/>
                </a:solidFill>
                <a:latin typeface="微软雅黑" panose="020B0503020204020204" pitchFamily="34" charset="-122"/>
                <a:ea typeface="微软雅黑" panose="020B0503020204020204" pitchFamily="34" charset="-122"/>
              </a:rPr>
              <a:t>结果</a:t>
            </a:r>
            <a:r>
              <a:rPr lang="en-US" altLang="zh-CN" sz="1600" dirty="0" err="1">
                <a:solidFill>
                  <a:schemeClr val="accent5"/>
                </a:solidFill>
                <a:latin typeface="微软雅黑" panose="020B0503020204020204" pitchFamily="34" charset="-122"/>
                <a:ea typeface="微软雅黑" panose="020B0503020204020204" pitchFamily="34" charset="-122"/>
              </a:rPr>
              <a:t>t_erra</a:t>
            </a:r>
            <a:r>
              <a:rPr lang="zh-CN" altLang="en-US" sz="1600" dirty="0">
                <a:solidFill>
                  <a:schemeClr val="accent5"/>
                </a:solidFill>
                <a:latin typeface="微软雅黑" panose="020B0503020204020204" pitchFamily="34" charset="-122"/>
                <a:ea typeface="微软雅黑" panose="020B0503020204020204" pitchFamily="34" charset="-122"/>
              </a:rPr>
              <a:t>返回</a:t>
            </a: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值，输出结果为</a:t>
            </a: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，说明要修改的班级编号违反了外键约束，修改不成功。</a:t>
            </a:r>
            <a:endParaRPr lang="en-US" altLang="zh-CN" sz="1600" dirty="0" smtClean="0">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54459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a:solidFill>
                  <a:schemeClr val="accent1"/>
                </a:solidFill>
                <a:latin typeface="Microsoft YaHei" charset="-122"/>
                <a:ea typeface="Microsoft YaHei" charset="-122"/>
                <a:cs typeface="Microsoft YaHei" charset="-122"/>
              </a:rPr>
              <a:t>任务</a:t>
            </a:r>
          </a:p>
        </p:txBody>
      </p:sp>
      <p:sp>
        <p:nvSpPr>
          <p:cNvPr id="4" name="文本框 3"/>
          <p:cNvSpPr txBox="1"/>
          <p:nvPr/>
        </p:nvSpPr>
        <p:spPr>
          <a:xfrm>
            <a:off x="10194233" y="3358835"/>
            <a:ext cx="2047355" cy="1862048"/>
          </a:xfrm>
          <a:prstGeom prst="rect">
            <a:avLst/>
          </a:prstGeom>
          <a:noFill/>
        </p:spPr>
        <p:txBody>
          <a:bodyPr wrap="none" rtlCol="0">
            <a:spAutoFit/>
          </a:bodyPr>
          <a:lstStyle/>
          <a:p>
            <a:r>
              <a:rPr kumimoji="1" lang="en-US" altLang="zh-CN" sz="11500" dirty="0" smtClean="0">
                <a:solidFill>
                  <a:schemeClr val="accent1"/>
                </a:solidFill>
                <a:latin typeface="Impact" charset="0"/>
                <a:ea typeface="Impact" charset="0"/>
                <a:cs typeface="Impact" charset="0"/>
              </a:rPr>
              <a:t>6.</a:t>
            </a:r>
            <a:r>
              <a:rPr kumimoji="1" lang="en-US" altLang="zh-CN" sz="11500" dirty="0">
                <a:solidFill>
                  <a:schemeClr val="accent3"/>
                </a:solidFill>
                <a:latin typeface="Impact" charset="0"/>
                <a:ea typeface="Impact" charset="0"/>
                <a:cs typeface="Impact" charset="0"/>
              </a:rPr>
              <a:t>5</a:t>
            </a:r>
            <a:endParaRPr kumimoji="1" lang="zh-CN" altLang="en-US" sz="11500"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82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用事务保证命令执行同步</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911552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97641" y="2006600"/>
            <a:ext cx="10296885" cy="3539430"/>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1. SQL </a:t>
            </a:r>
            <a:r>
              <a:rPr lang="zh-CN" altLang="en-US" sz="2000" b="1" dirty="0">
                <a:solidFill>
                  <a:schemeClr val="accent3"/>
                </a:solidFill>
                <a:latin typeface="微软雅黑" panose="020B0503020204020204" pitchFamily="34" charset="-122"/>
                <a:ea typeface="微软雅黑" panose="020B0503020204020204" pitchFamily="34" charset="-122"/>
              </a:rPr>
              <a:t>简介</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Structure Query Language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（结构化查询语言）的缩写，它是使用关系模型的数据库应用语言，由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IBM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世纪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年代开发出来，作为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IBM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关系数据库原型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System R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的原型关系语言，实现了关系数据库中的信息检索。</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20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世纪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年代初，美国国家标准局（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ANSI</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）开始着手制定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标准，最早的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ANSI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标准于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1986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年完成，就被叫作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SQL-86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。标准的出台使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作为标准关系数据库语言的地位得到了加强。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标准目前已几经修改更趋完善。正是由于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语言的标准化，所以大多数关系型数据库系统都支持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语言，它已经发展成为多种平台进行交互操作的底层会话语言。</a:t>
            </a:r>
          </a:p>
        </p:txBody>
      </p:sp>
    </p:spTree>
    <p:extLst>
      <p:ext uri="{BB962C8B-B14F-4D97-AF65-F5344CB8AC3E}">
        <p14:creationId xmlns:p14="http://schemas.microsoft.com/office/powerpoint/2010/main" val="18167315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1271589" y="160276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376256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了解事</a:t>
            </a:r>
          </a:p>
        </p:txBody>
      </p:sp>
      <p:sp>
        <p:nvSpPr>
          <p:cNvPr id="8" name="TextBox 13"/>
          <p:cNvSpPr>
            <a:spLocks noChangeArrowheads="1"/>
          </p:cNvSpPr>
          <p:nvPr/>
        </p:nvSpPr>
        <p:spPr bwMode="auto">
          <a:xfrm>
            <a:off x="1271588" y="162196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
          <p:cNvSpPr>
            <a:spLocks noChangeArrowheads="1"/>
          </p:cNvSpPr>
          <p:nvPr/>
        </p:nvSpPr>
        <p:spPr bwMode="auto">
          <a:xfrm>
            <a:off x="1271588" y="2305953"/>
            <a:ext cx="1029688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MySQL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事务主要用于处理操作量大，复杂度高的数据。为教学管理系统数据库添加事务，首先要理解什么是事务以及事务的特征。</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边形 9"/>
          <p:cNvSpPr/>
          <p:nvPr/>
        </p:nvSpPr>
        <p:spPr>
          <a:xfrm>
            <a:off x="1271588" y="3431532"/>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3450734"/>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012348" y="4124904"/>
            <a:ext cx="10815361"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事务的概念</a:t>
            </a:r>
          </a:p>
          <a:p>
            <a:pPr marL="457200" lvl="1"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中只有使用了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Innodb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数据库引擎的数据库或表才支持事务。</a:t>
            </a:r>
          </a:p>
          <a:p>
            <a:pPr marL="457200" lvl="1"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）事务处理可以用来维护数据库的完整性，保证成批的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语句要么全部执行，要么全部不执行。 </a:t>
            </a:r>
          </a:p>
          <a:p>
            <a:pPr marL="457200" lvl="1"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）事务用来管理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insert,update,delete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语句。</a:t>
            </a:r>
          </a:p>
        </p:txBody>
      </p:sp>
    </p:spTree>
    <p:extLst>
      <p:ext uri="{BB962C8B-B14F-4D97-AF65-F5344CB8AC3E}">
        <p14:creationId xmlns:p14="http://schemas.microsoft.com/office/powerpoint/2010/main" val="373008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376256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了解事</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008742"/>
            <a:ext cx="10296883" cy="448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述事务的四大</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特征</a:t>
            </a:r>
            <a:endPar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一般来说</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，事务是必须满足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个条件（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ACID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）：原子性（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Atomicity</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，或称不可分割性）、一致性（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Consistency</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）、隔离性（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Isolation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，又称独立性）、持久性（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Durability</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50000"/>
              </a:lnSpc>
              <a:spcBef>
                <a:spcPts val="200"/>
              </a:spcBef>
              <a:spcAft>
                <a:spcPts val="65"/>
              </a:spcAft>
              <a:buFont typeface="Wingdings" pitchFamily="2" charset="2"/>
              <a:buChar char="u"/>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原子性：一个</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事务中</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的所有操作，要么全部完成，要么全部不完成，不会结束在中间某个</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环节。</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200"/>
              </a:spcBef>
              <a:spcAft>
                <a:spcPts val="65"/>
              </a:spcAft>
              <a:buFont typeface="Wingdings" pitchFamily="2" charset="2"/>
              <a:buChar char="u"/>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一致性</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：在事务开始之前和事务结束以后，数据库的完整性没有被破坏。这表示写入的资料必须完全符合所有的预设规则，这包含资料的精确度、串联性以及后续数据库可以自发性地完成预定的工作。</a:t>
            </a:r>
          </a:p>
          <a:p>
            <a:pPr>
              <a:lnSpc>
                <a:spcPct val="150000"/>
              </a:lnSpc>
              <a:spcBef>
                <a:spcPts val="200"/>
              </a:spcBef>
              <a:spcAft>
                <a:spcPts val="65"/>
              </a:spcAft>
              <a:buFont typeface="Wingdings" pitchFamily="2" charset="2"/>
              <a:buChar char="u"/>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隔离性：数据库允许多个并发事务同时对其数据进行读写和修改的能力，隔离性可以防止多个事务并发执行时由于交叉执行而导致数据的不一致</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200"/>
              </a:spcBef>
              <a:spcAft>
                <a:spcPts val="65"/>
              </a:spcAft>
              <a:buFont typeface="Wingdings" pitchFamily="2" charset="2"/>
              <a:buChar char="u"/>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持久性：事务处理结束后，对数据的修改就是永久的，即便系统故障也不会丢失。</a:t>
            </a:r>
          </a:p>
        </p:txBody>
      </p:sp>
    </p:spTree>
    <p:extLst>
      <p:ext uri="{BB962C8B-B14F-4D97-AF65-F5344CB8AC3E}">
        <p14:creationId xmlns:p14="http://schemas.microsoft.com/office/powerpoint/2010/main" val="22741678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任务描述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618342"/>
            <a:ext cx="100152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教学管理系统数据库的存储过程对象中使用</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提供的事务处理机制，保证学生每学期最多选择</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门课程。学生一次能够选择一门课，但如果课程总数超出了</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门，则取消本次所选课程。然后，对存储过程进行测试，测试事务功能是否实现。</a:t>
            </a:r>
          </a:p>
        </p:txBody>
      </p:sp>
    </p:spTree>
    <p:extLst>
      <p:ext uri="{BB962C8B-B14F-4D97-AF65-F5344CB8AC3E}">
        <p14:creationId xmlns:p14="http://schemas.microsoft.com/office/powerpoint/2010/main" val="38088892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008742"/>
            <a:ext cx="10296883" cy="327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事务</a:t>
            </a:r>
            <a:r>
              <a:rPr lang="zh-CN" altLang="en-US" sz="20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控制语句</a:t>
            </a:r>
            <a:endPar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显</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式地开启一个事务：</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BEGIN</a:t>
            </a:r>
            <a:r>
              <a:rPr lang="zh-CN" altLang="en-US"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或</a:t>
            </a: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START TRANSACTION</a:t>
            </a:r>
            <a:r>
              <a:rPr lang="zh-CN" altLang="en-US"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提交</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事务，使已对数据库进行的所有修改称为永久性的。语法如下：</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COMMIT; </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回</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滚会结束用户的事务，并撤销正在进行的所有未提交的修改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语法如下：</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ROLLBACK;</a:t>
            </a:r>
          </a:p>
        </p:txBody>
      </p:sp>
    </p:spTree>
    <p:extLst>
      <p:ext uri="{BB962C8B-B14F-4D97-AF65-F5344CB8AC3E}">
        <p14:creationId xmlns:p14="http://schemas.microsoft.com/office/powerpoint/2010/main" val="26057079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008742"/>
            <a:ext cx="10296883" cy="459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允许在事务中创建一个保存点，语法如下：</a:t>
            </a:r>
          </a:p>
          <a:p>
            <a:pPr marL="3143250" lvl="7" indent="0">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SAVEPOINT identifier;</a:t>
            </a:r>
          </a:p>
          <a:p>
            <a:pPr marL="3143250" lvl="7" indent="0">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SAVEPOINT;</a:t>
            </a:r>
          </a:p>
          <a:p>
            <a:pPr marL="0" indent="0">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说明</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：一个事务中可以有多个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SAVEPOINT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删除一个事务的保存点，当没有指定的保存点时，执行该语句会抛出一个异常。语法如下：</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RELEASE SAVEPOINT identifier</a:t>
            </a:r>
            <a:r>
              <a:rPr lang="zh-CN" altLang="en-US"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把事务回滚到标记点：</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ROLLBACK TO identifier;</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设置事务隔离级别：</a:t>
            </a:r>
          </a:p>
          <a:p>
            <a:pPr marL="0" indent="0" algn="ctr">
              <a:lnSpc>
                <a:spcPct val="150000"/>
              </a:lnSpc>
              <a:spcBef>
                <a:spcPts val="200"/>
              </a:spcBef>
              <a:spcAft>
                <a:spcPts val="65"/>
              </a:spcAft>
            </a:pPr>
            <a:r>
              <a:rPr lang="en-US" altLang="zh-CN"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SET TRANSACTION;</a:t>
            </a:r>
          </a:p>
        </p:txBody>
      </p:sp>
    </p:spTree>
    <p:extLst>
      <p:ext uri="{BB962C8B-B14F-4D97-AF65-F5344CB8AC3E}">
        <p14:creationId xmlns:p14="http://schemas.microsoft.com/office/powerpoint/2010/main" val="3332522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008742"/>
            <a:ext cx="10296883" cy="4639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事务处理</a:t>
            </a: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事务处理主要有两种方法：</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BEGIN, ROLLBACK, COMMIT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来实现</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BEGIN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开始一个事务</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ROLLBACK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事务回滚</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COMMIT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事务确认</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SAVEPOINT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设置断点</a:t>
            </a:r>
          </a:p>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）直接用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set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来改变</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mysql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的自动提交模式</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SET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autocommit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禁止自动提交</a:t>
            </a:r>
          </a:p>
          <a:p>
            <a:pPr marL="857250" lvl="2"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SET </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autocommit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开启自动提交</a:t>
            </a:r>
          </a:p>
        </p:txBody>
      </p:sp>
    </p:spTree>
    <p:extLst>
      <p:ext uri="{BB962C8B-B14F-4D97-AF65-F5344CB8AC3E}">
        <p14:creationId xmlns:p14="http://schemas.microsoft.com/office/powerpoint/2010/main" val="11281867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116147"/>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135349"/>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559982" y="2342860"/>
            <a:ext cx="1029688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Aft>
                <a:spcPts val="0"/>
              </a:spcAft>
            </a:pPr>
            <a:r>
              <a:rPr lang="en-US" altLang="zh-CN" sz="1600" kern="100" dirty="0" smtClean="0">
                <a:solidFill>
                  <a:srgbClr val="0000CC"/>
                </a:solidFill>
                <a:latin typeface="宋体"/>
                <a:ea typeface="宋体"/>
              </a:rPr>
              <a:t>CREATE  </a:t>
            </a:r>
            <a:r>
              <a:rPr lang="en-US" altLang="zh-CN" sz="1600" kern="100" dirty="0">
                <a:solidFill>
                  <a:srgbClr val="0000CC"/>
                </a:solidFill>
                <a:latin typeface="宋体"/>
                <a:ea typeface="宋体"/>
              </a:rPr>
              <a:t>PROCEDURE </a:t>
            </a:r>
            <a:r>
              <a:rPr lang="en-US" altLang="zh-CN" sz="1600" kern="100" dirty="0" err="1">
                <a:solidFill>
                  <a:srgbClr val="0000CC"/>
                </a:solidFill>
                <a:latin typeface="宋体"/>
                <a:ea typeface="宋体"/>
              </a:rPr>
              <a:t>pro_insert_score</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IN </a:t>
            </a:r>
            <a:r>
              <a:rPr lang="en-US" altLang="zh-CN" sz="1600" kern="100" dirty="0" err="1">
                <a:solidFill>
                  <a:srgbClr val="0000CC"/>
                </a:solidFill>
                <a:latin typeface="宋体"/>
                <a:ea typeface="宋体"/>
              </a:rPr>
              <a:t>vsno</a:t>
            </a:r>
            <a:r>
              <a:rPr lang="en-US" altLang="zh-CN" sz="1600" kern="100" dirty="0">
                <a:solidFill>
                  <a:srgbClr val="0000CC"/>
                </a:solidFill>
                <a:latin typeface="宋体"/>
                <a:ea typeface="宋体"/>
              </a:rPr>
              <a:t> CHAR(6),</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IN </a:t>
            </a:r>
            <a:r>
              <a:rPr lang="en-US" altLang="zh-CN" sz="1600" kern="100" dirty="0" err="1">
                <a:solidFill>
                  <a:srgbClr val="0000CC"/>
                </a:solidFill>
                <a:latin typeface="宋体"/>
                <a:ea typeface="宋体"/>
              </a:rPr>
              <a:t>vcno</a:t>
            </a:r>
            <a:r>
              <a:rPr lang="en-US" altLang="zh-CN" sz="1600" kern="100" dirty="0">
                <a:solidFill>
                  <a:srgbClr val="0000CC"/>
                </a:solidFill>
                <a:latin typeface="宋体"/>
                <a:ea typeface="宋体"/>
              </a:rPr>
              <a:t> CHAR(4)</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BEGIN</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DECLARE n INTEGER;</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START TRANSACTION;</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INSERT INTO score VALUES (</a:t>
            </a:r>
            <a:r>
              <a:rPr lang="en-US" altLang="zh-CN" sz="1600" kern="100" dirty="0" err="1">
                <a:solidFill>
                  <a:srgbClr val="0000CC"/>
                </a:solidFill>
                <a:latin typeface="宋体"/>
                <a:ea typeface="宋体"/>
              </a:rPr>
              <a:t>vsno,vcno,null</a:t>
            </a:r>
            <a:r>
              <a:rPr lang="en-US" altLang="zh-CN" sz="1600" kern="100" dirty="0">
                <a:solidFill>
                  <a:srgbClr val="0000CC"/>
                </a:solidFill>
                <a:latin typeface="宋体"/>
                <a:ea typeface="宋体"/>
              </a:rPr>
              <a: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SELECT COUNT(*) INTO n FROM score WHERE </a:t>
            </a:r>
            <a:r>
              <a:rPr lang="en-US" altLang="zh-CN" sz="1600" kern="100" dirty="0" err="1">
                <a:solidFill>
                  <a:srgbClr val="0000CC"/>
                </a:solidFill>
                <a:latin typeface="宋体"/>
                <a:ea typeface="宋体"/>
              </a:rPr>
              <a:t>s_no</a:t>
            </a:r>
            <a:r>
              <a:rPr lang="en-US" altLang="zh-CN" sz="1600" kern="100" dirty="0">
                <a:solidFill>
                  <a:srgbClr val="0000CC"/>
                </a:solidFill>
                <a:latin typeface="宋体"/>
                <a:ea typeface="宋体"/>
              </a:rPr>
              <a:t>=</a:t>
            </a:r>
            <a:r>
              <a:rPr lang="en-US" altLang="zh-CN" sz="1600" kern="100" dirty="0" err="1">
                <a:solidFill>
                  <a:srgbClr val="0000CC"/>
                </a:solidFill>
                <a:latin typeface="宋体"/>
                <a:ea typeface="宋体"/>
              </a:rPr>
              <a:t>vsno</a:t>
            </a:r>
            <a:r>
              <a:rPr lang="en-US" altLang="zh-CN" sz="1600" kern="100" dirty="0">
                <a:solidFill>
                  <a:srgbClr val="0000CC"/>
                </a:solidFill>
                <a:latin typeface="宋体"/>
                <a:ea typeface="宋体"/>
              </a:rPr>
              <a: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IF n&gt;5 THEN</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ROLLBACK;</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SELECT '</a:t>
            </a:r>
            <a:r>
              <a:rPr lang="zh-CN" altLang="zh-CN" sz="1600" kern="100" dirty="0">
                <a:solidFill>
                  <a:srgbClr val="0000CC"/>
                </a:solidFill>
                <a:latin typeface="Times New Roman"/>
                <a:ea typeface="宋体"/>
              </a:rPr>
              <a:t>总课程大于</a:t>
            </a:r>
            <a:r>
              <a:rPr lang="en-US" altLang="zh-CN" sz="1600" kern="100" dirty="0">
                <a:solidFill>
                  <a:srgbClr val="0000CC"/>
                </a:solidFill>
                <a:latin typeface="Times New Roman"/>
                <a:ea typeface="宋体"/>
              </a:rPr>
              <a:t>5</a:t>
            </a:r>
            <a:r>
              <a:rPr lang="zh-CN" altLang="zh-CN" sz="1600" kern="100" dirty="0">
                <a:solidFill>
                  <a:srgbClr val="0000CC"/>
                </a:solidFill>
                <a:latin typeface="Times New Roman"/>
                <a:ea typeface="宋体"/>
              </a:rPr>
              <a:t>门，请重新选择！</a:t>
            </a:r>
            <a:r>
              <a:rPr lang="en-US" altLang="zh-CN" sz="1600" kern="100" dirty="0">
                <a:solidFill>
                  <a:srgbClr val="0000CC"/>
                </a:solidFill>
                <a:latin typeface="Times New Roman"/>
                <a:ea typeface="宋体"/>
              </a:rPr>
              <a:t>' as </a:t>
            </a:r>
            <a:r>
              <a:rPr lang="zh-CN" altLang="zh-CN" sz="1600" kern="100" dirty="0">
                <a:solidFill>
                  <a:srgbClr val="0000CC"/>
                </a:solidFill>
                <a:latin typeface="Times New Roman"/>
                <a:ea typeface="宋体"/>
              </a:rPr>
              <a:t>结果</a:t>
            </a:r>
            <a:r>
              <a:rPr lang="en-US" altLang="zh-CN" sz="1600" kern="100" dirty="0">
                <a:solidFill>
                  <a:srgbClr val="0000CC"/>
                </a:solidFill>
                <a:latin typeface="Times New Roman"/>
                <a:ea typeface="宋体"/>
              </a:rPr>
              <a: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ELSE</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COMMIT;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SELECT '</a:t>
            </a:r>
            <a:r>
              <a:rPr lang="zh-CN" altLang="zh-CN" sz="1600" kern="100" dirty="0">
                <a:solidFill>
                  <a:srgbClr val="0000CC"/>
                </a:solidFill>
                <a:latin typeface="Times New Roman"/>
                <a:ea typeface="宋体"/>
              </a:rPr>
              <a:t>选课成功！</a:t>
            </a:r>
            <a:r>
              <a:rPr lang="en-US" altLang="zh-CN" sz="1600" kern="100" dirty="0">
                <a:solidFill>
                  <a:srgbClr val="0000CC"/>
                </a:solidFill>
                <a:latin typeface="Times New Roman"/>
                <a:ea typeface="宋体"/>
              </a:rPr>
              <a:t>' as </a:t>
            </a:r>
            <a:r>
              <a:rPr lang="zh-CN" altLang="zh-CN" sz="1600" kern="100" dirty="0">
                <a:solidFill>
                  <a:srgbClr val="0000CC"/>
                </a:solidFill>
                <a:latin typeface="Times New Roman"/>
                <a:ea typeface="宋体"/>
              </a:rPr>
              <a:t>结果</a:t>
            </a:r>
            <a:r>
              <a:rPr lang="en-US" altLang="zh-CN" sz="1600" kern="100" dirty="0">
                <a:solidFill>
                  <a:srgbClr val="0000CC"/>
                </a:solidFill>
                <a:latin typeface="Times New Roman"/>
                <a:ea typeface="宋体"/>
              </a:rPr>
              <a:t>;</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   END IF;</a:t>
            </a:r>
            <a:endParaRPr lang="zh-CN" altLang="zh-CN" sz="1600" kern="100" dirty="0">
              <a:latin typeface="Times New Roman"/>
              <a:ea typeface="宋体"/>
            </a:endParaRPr>
          </a:p>
          <a:p>
            <a:pPr algn="just">
              <a:spcAft>
                <a:spcPts val="0"/>
              </a:spcAft>
            </a:pPr>
            <a:r>
              <a:rPr lang="en-US" altLang="zh-CN" sz="1600" kern="100" dirty="0">
                <a:solidFill>
                  <a:srgbClr val="0000CC"/>
                </a:solidFill>
                <a:latin typeface="宋体"/>
                <a:ea typeface="宋体"/>
              </a:rPr>
              <a:t>END;</a:t>
            </a:r>
            <a:endParaRPr lang="zh-CN" altLang="zh-CN" sz="1600" kern="100" dirty="0">
              <a:effectLst/>
              <a:latin typeface="Times New Roman"/>
              <a:ea typeface="宋体"/>
            </a:endParaRPr>
          </a:p>
        </p:txBody>
      </p:sp>
      <p:sp>
        <p:nvSpPr>
          <p:cNvPr id="2" name="TextBox 1"/>
          <p:cNvSpPr txBox="1"/>
          <p:nvPr/>
        </p:nvSpPr>
        <p:spPr>
          <a:xfrm>
            <a:off x="1198867" y="1694387"/>
            <a:ext cx="10137298" cy="646331"/>
          </a:xfrm>
          <a:prstGeom prst="rect">
            <a:avLst/>
          </a:prstGeom>
          <a:noFill/>
        </p:spPr>
        <p:txBody>
          <a:bodyPr wrap="square" rtlCol="0">
            <a:spAutoFit/>
          </a:bodyPr>
          <a:lstStyle/>
          <a:p>
            <a:r>
              <a:rPr lang="zh-CN" altLang="zh-CN" kern="100" dirty="0">
                <a:latin typeface="Times New Roman"/>
                <a:ea typeface="宋体"/>
              </a:rPr>
              <a:t>（</a:t>
            </a:r>
            <a:r>
              <a:rPr lang="en-US" altLang="zh-CN" kern="100" dirty="0">
                <a:latin typeface="Times New Roman"/>
                <a:ea typeface="宋体"/>
              </a:rPr>
              <a:t>1</a:t>
            </a:r>
            <a:r>
              <a:rPr lang="zh-CN" altLang="zh-CN" kern="100" dirty="0">
                <a:latin typeface="Times New Roman"/>
                <a:ea typeface="宋体"/>
              </a:rPr>
              <a:t>）创建存储过程，向学习表插入一行数据。在插入之前开启事务，插入后统计选课学生的总课程数目，如果大于</a:t>
            </a:r>
            <a:r>
              <a:rPr lang="en-US" altLang="zh-CN" kern="100" dirty="0">
                <a:latin typeface="Times New Roman"/>
                <a:ea typeface="宋体"/>
              </a:rPr>
              <a:t>5</a:t>
            </a:r>
            <a:r>
              <a:rPr lang="zh-CN" altLang="zh-CN" kern="100" dirty="0">
                <a:latin typeface="Times New Roman"/>
                <a:ea typeface="宋体"/>
              </a:rPr>
              <a:t>门，则事务回滚，撤销插入</a:t>
            </a:r>
            <a:r>
              <a:rPr lang="zh-CN" altLang="zh-CN" kern="100" dirty="0" smtClean="0">
                <a:latin typeface="Times New Roman"/>
                <a:ea typeface="宋体"/>
              </a:rPr>
              <a:t>。</a:t>
            </a:r>
            <a:endParaRPr lang="zh-CN" altLang="zh-CN" kern="100" dirty="0">
              <a:latin typeface="Times New Roman"/>
              <a:ea typeface="宋体"/>
            </a:endParaRPr>
          </a:p>
        </p:txBody>
      </p:sp>
    </p:spTree>
    <p:extLst>
      <p:ext uri="{BB962C8B-B14F-4D97-AF65-F5344CB8AC3E}">
        <p14:creationId xmlns:p14="http://schemas.microsoft.com/office/powerpoint/2010/main" val="326381802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704551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6.5.2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用事务保证学生选课数量</a:t>
            </a:r>
          </a:p>
        </p:txBody>
      </p:sp>
      <p:sp>
        <p:nvSpPr>
          <p:cNvPr id="10" name="五边形 9"/>
          <p:cNvSpPr/>
          <p:nvPr/>
        </p:nvSpPr>
        <p:spPr>
          <a:xfrm>
            <a:off x="1271588" y="1315370"/>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271587" y="1334572"/>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任务实现</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4"/>
          <p:cNvSpPr>
            <a:spLocks noChangeArrowheads="1"/>
          </p:cNvSpPr>
          <p:nvPr/>
        </p:nvSpPr>
        <p:spPr bwMode="auto">
          <a:xfrm>
            <a:off x="1160739" y="2008742"/>
            <a:ext cx="10296883" cy="22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spcBef>
                <a:spcPts val="200"/>
              </a:spcBef>
              <a:spcAft>
                <a:spcPts val="65"/>
              </a:spcAft>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）测试存储过程，调用</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pro_insert_score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，向学习表插入数据。测试数据选择“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121001”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号学生，当该学生课程总数大于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的时候，查看事务是否回滚。</a:t>
            </a:r>
          </a:p>
          <a:p>
            <a:pPr>
              <a:lnSpc>
                <a:spcPct val="150000"/>
              </a:lnSpc>
              <a:spcBef>
                <a:spcPts val="200"/>
              </a:spcBef>
              <a:spcAft>
                <a:spcPts val="65"/>
              </a:spcAft>
              <a:buFont typeface="Wingdings" pitchFamily="2" charset="2"/>
              <a:buChar char="u"/>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第一次</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选课：</a:t>
            </a:r>
          </a:p>
          <a:p>
            <a:pPr marL="0" indent="0">
              <a:lnSpc>
                <a:spcPct val="150000"/>
              </a:lnSpc>
              <a:spcBef>
                <a:spcPts val="200"/>
              </a:spcBef>
              <a:spcAft>
                <a:spcPts val="65"/>
              </a:spcAft>
            </a:pPr>
            <a:r>
              <a:rPr lang="en-US" altLang="zh-CN" b="1" dirty="0">
                <a:solidFill>
                  <a:srgbClr val="2660B5"/>
                </a:solidFill>
                <a:latin typeface="微软雅黑" panose="020B0503020204020204" pitchFamily="34" charset="-122"/>
                <a:ea typeface="微软雅黑" panose="020B0503020204020204" pitchFamily="34" charset="-122"/>
                <a:sym typeface="微软雅黑" panose="020B0503020204020204" pitchFamily="34" charset="-122"/>
              </a:rPr>
              <a:t>CALL  </a:t>
            </a:r>
            <a:r>
              <a:rPr lang="en-US" altLang="zh-CN" b="1" dirty="0" err="1">
                <a:solidFill>
                  <a:srgbClr val="2660B5"/>
                </a:solidFill>
                <a:latin typeface="微软雅黑" panose="020B0503020204020204" pitchFamily="34" charset="-122"/>
                <a:ea typeface="微软雅黑" panose="020B0503020204020204" pitchFamily="34" charset="-122"/>
                <a:sym typeface="微软雅黑" panose="020B0503020204020204" pitchFamily="34" charset="-122"/>
              </a:rPr>
              <a:t>pro_insert_score</a:t>
            </a:r>
            <a:r>
              <a:rPr lang="en-US" altLang="zh-CN" b="1" dirty="0">
                <a:solidFill>
                  <a:srgbClr val="2660B5"/>
                </a:solidFill>
                <a:latin typeface="微软雅黑" panose="020B0503020204020204" pitchFamily="34" charset="-122"/>
                <a:ea typeface="微软雅黑" panose="020B0503020204020204" pitchFamily="34" charset="-122"/>
                <a:sym typeface="微软雅黑" panose="020B0503020204020204" pitchFamily="34" charset="-122"/>
              </a:rPr>
              <a:t>('121001','A003'); </a:t>
            </a:r>
          </a:p>
          <a:p>
            <a:pPr marL="0" indent="0">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由于原表中该同学有两门课程，选课成功</a:t>
            </a:r>
          </a:p>
        </p:txBody>
      </p:sp>
      <p:pic>
        <p:nvPicPr>
          <p:cNvPr id="9" name="图片 8"/>
          <p:cNvPicPr/>
          <p:nvPr/>
        </p:nvPicPr>
        <p:blipFill>
          <a:blip r:embed="rId3"/>
          <a:stretch>
            <a:fillRect/>
          </a:stretch>
        </p:blipFill>
        <p:spPr>
          <a:xfrm>
            <a:off x="6142342" y="2872901"/>
            <a:ext cx="5109858" cy="2181699"/>
          </a:xfrm>
          <a:prstGeom prst="rect">
            <a:avLst/>
          </a:prstGeom>
        </p:spPr>
      </p:pic>
      <p:sp>
        <p:nvSpPr>
          <p:cNvPr id="8" name="TextBox 7"/>
          <p:cNvSpPr txBox="1"/>
          <p:nvPr/>
        </p:nvSpPr>
        <p:spPr>
          <a:xfrm>
            <a:off x="1160739" y="4769646"/>
            <a:ext cx="8547100" cy="1815882"/>
          </a:xfrm>
          <a:prstGeom prst="rect">
            <a:avLst/>
          </a:prstGeom>
          <a:noFill/>
        </p:spPr>
        <p:txBody>
          <a:bodyPr wrap="square" rtlCol="0">
            <a:spAutoFit/>
          </a:bodyPr>
          <a:lstStyle/>
          <a:p>
            <a:r>
              <a:rPr lang="zh-CN" altLang="zh-CN" dirty="0"/>
              <a:t>继续进行测试，调用存储过程。</a:t>
            </a:r>
          </a:p>
          <a:p>
            <a:pPr marL="285750" indent="-285750">
              <a:buFont typeface="Wingdings" pitchFamily="2" charset="2"/>
              <a:buChar char="u"/>
            </a:pPr>
            <a:r>
              <a:rPr lang="zh-CN" altLang="zh-CN" dirty="0"/>
              <a:t>第二次选课：</a:t>
            </a:r>
            <a:r>
              <a:rPr lang="en-US" altLang="zh-CN" dirty="0"/>
              <a:t>CALL  </a:t>
            </a:r>
            <a:r>
              <a:rPr lang="en-US" altLang="zh-CN" dirty="0" err="1"/>
              <a:t>pro_insert_score</a:t>
            </a:r>
            <a:r>
              <a:rPr lang="en-US" altLang="zh-CN" dirty="0"/>
              <a:t>('121001','A004'); </a:t>
            </a:r>
            <a:endParaRPr lang="zh-CN" altLang="zh-CN" dirty="0"/>
          </a:p>
          <a:p>
            <a:pPr marL="285750" indent="-285750">
              <a:buFont typeface="Wingdings" pitchFamily="2" charset="2"/>
              <a:buChar char="u"/>
            </a:pPr>
            <a:r>
              <a:rPr lang="zh-CN" altLang="zh-CN" dirty="0"/>
              <a:t>第三次选课：</a:t>
            </a:r>
            <a:r>
              <a:rPr lang="en-US" altLang="zh-CN" dirty="0"/>
              <a:t>CALL  </a:t>
            </a:r>
            <a:r>
              <a:rPr lang="en-US" altLang="zh-CN" dirty="0" err="1"/>
              <a:t>pro_insert_score</a:t>
            </a:r>
            <a:r>
              <a:rPr lang="en-US" altLang="zh-CN" dirty="0"/>
              <a:t>('121001','A005'); </a:t>
            </a:r>
            <a:endParaRPr lang="zh-CN" altLang="zh-CN" dirty="0"/>
          </a:p>
          <a:p>
            <a:pPr marL="285750" indent="-285750">
              <a:buFont typeface="Wingdings" pitchFamily="2" charset="2"/>
              <a:buChar char="u"/>
            </a:pPr>
            <a:r>
              <a:rPr lang="zh-CN" altLang="zh-CN" dirty="0"/>
              <a:t>第四次选课：</a:t>
            </a:r>
            <a:r>
              <a:rPr lang="en-US" altLang="zh-CN" dirty="0"/>
              <a:t>CALL  </a:t>
            </a:r>
            <a:r>
              <a:rPr lang="en-US" altLang="zh-CN" dirty="0" err="1"/>
              <a:t>pro_insert_score</a:t>
            </a:r>
            <a:r>
              <a:rPr lang="en-US" altLang="zh-CN" dirty="0"/>
              <a:t>('121001','A006'); </a:t>
            </a:r>
            <a:endParaRPr lang="zh-CN" altLang="zh-CN" dirty="0"/>
          </a:p>
          <a:p>
            <a:pPr>
              <a:lnSpc>
                <a:spcPts val="23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rPr>
              <a:t>结果</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发现，第四次选课后，运行提示“总课程大于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门，请重新选择！”，说明当前学生总课程达到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门，已经无法选课，事务回滚，撤销插入操作。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8362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3549"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阅读</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2" y="2846346"/>
            <a:ext cx="7367248"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坚持不懈、持之以恒的“工匠精神”</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469115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拓展阅读</a:t>
            </a:r>
            <a:endParaRPr lang="zh-CN"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944529" y="1622612"/>
            <a:ext cx="10587071" cy="3819122"/>
          </a:xfrm>
          <a:prstGeom prst="rect">
            <a:avLst/>
          </a:prstGeom>
          <a:noFill/>
        </p:spPr>
        <p:txBody>
          <a:bodyPr wrap="square" rtlCol="0">
            <a:spAutoFit/>
          </a:bodyPr>
          <a:lstStyle/>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存储过程创建以后，要反复的进行测试，对于测试过程中发现的问题，要反复的对过程进行修改。此外，项目团队在进行数据库编程对象的开发过程中，会遇到很多困难，往往思索很久都没有很好的解决办法，这就需要从业者具有坚持不懈、持之以恒的“工匠精神”。</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程序员的“工匠精神”体现在对项目反复打磨的耐心和专注精神。弘扬“工匠精神”，就要以叫真较劲、只争朝夕、锲而不舍的精神一干到底，做到不达目的绝不罢休。“工匠们对细节有很高的要求，他们追求完美和极致，努力把品质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99%</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提高到</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99.99%</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而工匠精神放在程序开发上面来看，是对自己程序的精雕细琢，对自己的程序负责。</a:t>
            </a:r>
          </a:p>
          <a:p>
            <a:pPr indent="457200">
              <a:lnSpc>
                <a:spcPct val="150000"/>
              </a:lnSpc>
              <a:spcBef>
                <a:spcPts val="200"/>
              </a:spcBef>
              <a:spcAft>
                <a:spcPts val="65"/>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高尔基说过：“工作是快乐时，人生便是幸福；工作是义务时，人生便是苦役。”为钱工作的人，除了钱难以得到其他的东西。工作除了钱之外，还有宝贵的经验、良好的训练以及才华的展现。与金钱相比，工作中获得的能力、成长、经历、经验和尊重更有价值。</a:t>
            </a:r>
          </a:p>
        </p:txBody>
      </p:sp>
    </p:spTree>
    <p:extLst>
      <p:ext uri="{BB962C8B-B14F-4D97-AF65-F5344CB8AC3E}">
        <p14:creationId xmlns:p14="http://schemas.microsoft.com/office/powerpoint/2010/main" val="33785235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197641" y="2006600"/>
            <a:ext cx="10296885" cy="4031873"/>
          </a:xfrm>
          <a:prstGeom prst="rect">
            <a:avLst/>
          </a:prstGeom>
          <a:noFill/>
        </p:spPr>
        <p:txBody>
          <a:bodyPr wrap="square" rtlCol="0">
            <a:spAutoFit/>
          </a:bodyPr>
          <a:lstStyle/>
          <a:p>
            <a:pPr>
              <a:lnSpc>
                <a:spcPct val="150000"/>
              </a:lnSpc>
              <a:spcBef>
                <a:spcPts val="200"/>
              </a:spcBef>
              <a:spcAft>
                <a:spcPts val="65"/>
              </a:spcAft>
            </a:pPr>
            <a:r>
              <a:rPr lang="en-US" altLang="zh-CN" sz="2000" b="1" dirty="0">
                <a:solidFill>
                  <a:schemeClr val="accent3"/>
                </a:solidFill>
                <a:latin typeface="微软雅黑" panose="020B0503020204020204" pitchFamily="34" charset="-122"/>
                <a:ea typeface="微软雅黑" panose="020B0503020204020204" pitchFamily="34" charset="-122"/>
              </a:rPr>
              <a:t>2. SQL </a:t>
            </a:r>
            <a:r>
              <a:rPr lang="zh-CN" altLang="en-US" sz="2000" b="1" dirty="0">
                <a:solidFill>
                  <a:schemeClr val="accent3"/>
                </a:solidFill>
                <a:latin typeface="微软雅黑" panose="020B0503020204020204" pitchFamily="34" charset="-122"/>
                <a:ea typeface="微软雅黑" panose="020B0503020204020204" pitchFamily="34" charset="-122"/>
              </a:rPr>
              <a:t>分类</a:t>
            </a:r>
          </a:p>
          <a:p>
            <a:pPr>
              <a:lnSpc>
                <a:spcPct val="150000"/>
              </a:lnSpc>
              <a:spcBef>
                <a:spcPts val="200"/>
              </a:spcBef>
              <a:spcAft>
                <a:spcPts val="65"/>
              </a:spcAft>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SQL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语句主要可以划分为以下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个类别：</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DDL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Data Definition Languages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）语句：数据定义语言，这些语句定义了不同的数据段、数据库、表、列、索引等数据库对象的定义。常用的语句关键字主要包括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create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drop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alter</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等。</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Data Manipulation Language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）语句：数据操纵语句，用于添加、删除、更新和查询数据库记录，并检查数据完整性，常用的语句关键字主要包括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delete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rPr>
              <a:t>udpate</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等。</a:t>
            </a:r>
          </a:p>
          <a:p>
            <a:pPr>
              <a:lnSpc>
                <a:spcPct val="150000"/>
              </a:lnSpc>
              <a:spcBef>
                <a:spcPts val="200"/>
              </a:spcBef>
              <a:spcAft>
                <a:spcPts val="65"/>
              </a:spcAft>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DCL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Data Control Language</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）语句：数据控制语句，用于控制不同数据段直接的许可和访问级别的语句。这些语句定义了数据库、表、字段、用户的访问权限和安全级别。主要的语句关键字包括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grant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revoke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18810714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花花\Desktop\360图片编辑.png"/>
          <p:cNvPicPr>
            <a:picLocks noChangeAspect="1" noChangeArrowheads="1"/>
          </p:cNvPicPr>
          <p:nvPr/>
        </p:nvPicPr>
        <p:blipFill rotWithShape="1">
          <a:blip r:embed="rId3">
            <a:extLst>
              <a:ext uri="{28A0092B-C50C-407E-A947-70E740481C1C}">
                <a14:useLocalDpi xmlns:a14="http://schemas.microsoft.com/office/drawing/2010/main" val="0"/>
              </a:ext>
            </a:extLst>
          </a:blip>
          <a:srcRect l="2904" t="19661" r="-2904" b="45933"/>
          <a:stretch/>
        </p:blipFill>
        <p:spPr bwMode="auto">
          <a:xfrm>
            <a:off x="4017158" y="1068822"/>
            <a:ext cx="8174842" cy="1870363"/>
          </a:xfrm>
          <a:prstGeom prst="round2DiagRect">
            <a:avLst>
              <a:gd name="adj1" fmla="val 50000"/>
              <a:gd name="adj2" fmla="val 0"/>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2105891"/>
            <a:ext cx="10501745" cy="2978727"/>
          </a:xfrm>
          <a:custGeom>
            <a:avLst/>
            <a:gdLst>
              <a:gd name="connsiteX0" fmla="*/ 0 w 10501745"/>
              <a:gd name="connsiteY0" fmla="*/ 0 h 2978727"/>
              <a:gd name="connsiteX1" fmla="*/ 10501745 w 10501745"/>
              <a:gd name="connsiteY1" fmla="*/ 0 h 2978727"/>
              <a:gd name="connsiteX2" fmla="*/ 10501745 w 10501745"/>
              <a:gd name="connsiteY2" fmla="*/ 2978727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977745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589818 w 10501745"/>
              <a:gd name="connsiteY2" fmla="*/ 2937163 h 2978727"/>
              <a:gd name="connsiteX3" fmla="*/ 0 w 10501745"/>
              <a:gd name="connsiteY3" fmla="*/ 2978727 h 2978727"/>
              <a:gd name="connsiteX4" fmla="*/ 0 w 10501745"/>
              <a:gd name="connsiteY4" fmla="*/ 0 h 2978727"/>
              <a:gd name="connsiteX0" fmla="*/ 0 w 10501745"/>
              <a:gd name="connsiteY0" fmla="*/ 0 h 2978727"/>
              <a:gd name="connsiteX1" fmla="*/ 10501745 w 10501745"/>
              <a:gd name="connsiteY1" fmla="*/ 0 h 2978727"/>
              <a:gd name="connsiteX2" fmla="*/ 8700654 w 10501745"/>
              <a:gd name="connsiteY2" fmla="*/ 2951018 h 2978727"/>
              <a:gd name="connsiteX3" fmla="*/ 0 w 10501745"/>
              <a:gd name="connsiteY3" fmla="*/ 2978727 h 2978727"/>
              <a:gd name="connsiteX4" fmla="*/ 0 w 10501745"/>
              <a:gd name="connsiteY4" fmla="*/ 0 h 2978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1745" h="2978727">
                <a:moveTo>
                  <a:pt x="0" y="0"/>
                </a:moveTo>
                <a:lnTo>
                  <a:pt x="10501745" y="0"/>
                </a:lnTo>
                <a:lnTo>
                  <a:pt x="8700654" y="2951018"/>
                </a:lnTo>
                <a:lnTo>
                  <a:pt x="0" y="29787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9291422" y="4428474"/>
            <a:ext cx="902811" cy="523220"/>
          </a:xfrm>
          <a:prstGeom prst="rect">
            <a:avLst/>
          </a:prstGeom>
          <a:noFill/>
        </p:spPr>
        <p:txBody>
          <a:bodyPr wrap="none" rtlCol="0">
            <a:spAutoFit/>
          </a:bodyPr>
          <a:lstStyle/>
          <a:p>
            <a:r>
              <a:rPr kumimoji="1" lang="zh-CN" altLang="en-US" sz="2800" b="1" dirty="0" smtClean="0">
                <a:solidFill>
                  <a:schemeClr val="accent1"/>
                </a:solidFill>
                <a:latin typeface="Microsoft YaHei" charset="-122"/>
                <a:ea typeface="Microsoft YaHei" charset="-122"/>
                <a:cs typeface="Microsoft YaHei" charset="-122"/>
              </a:rPr>
              <a:t>拓展</a:t>
            </a:r>
            <a:endParaRPr kumimoji="1" lang="zh-CN" altLang="en-US" sz="2800" b="1" dirty="0">
              <a:solidFill>
                <a:schemeClr val="accent1"/>
              </a:solidFill>
              <a:latin typeface="Microsoft YaHei" charset="-122"/>
              <a:ea typeface="Microsoft YaHei" charset="-122"/>
              <a:cs typeface="Microsoft YaHei" charset="-122"/>
            </a:endParaRPr>
          </a:p>
        </p:txBody>
      </p:sp>
      <p:sp>
        <p:nvSpPr>
          <p:cNvPr id="4" name="文本框 3"/>
          <p:cNvSpPr txBox="1"/>
          <p:nvPr/>
        </p:nvSpPr>
        <p:spPr>
          <a:xfrm>
            <a:off x="10026203" y="4030160"/>
            <a:ext cx="1729961" cy="1015663"/>
          </a:xfrm>
          <a:prstGeom prst="rect">
            <a:avLst/>
          </a:prstGeom>
          <a:noFill/>
        </p:spPr>
        <p:txBody>
          <a:bodyPr wrap="none" rtlCol="0">
            <a:spAutoFit/>
          </a:bodyPr>
          <a:lstStyle/>
          <a:p>
            <a:r>
              <a:rPr kumimoji="1" lang="zh-CN" altLang="en-US" sz="6000" b="1" dirty="0" smtClean="0">
                <a:solidFill>
                  <a:schemeClr val="accent3"/>
                </a:solidFill>
                <a:latin typeface="Impact" charset="0"/>
                <a:ea typeface="Impact" charset="0"/>
                <a:cs typeface="Impact" charset="0"/>
              </a:rPr>
              <a:t>训练</a:t>
            </a:r>
            <a:endParaRPr kumimoji="1" lang="zh-CN" altLang="en-US" sz="6000" b="1" dirty="0">
              <a:solidFill>
                <a:schemeClr val="accent3"/>
              </a:solidFill>
              <a:latin typeface="Impact" charset="0"/>
              <a:ea typeface="Impact" charset="0"/>
              <a:cs typeface="Impact" charset="0"/>
            </a:endParaRPr>
          </a:p>
        </p:txBody>
      </p:sp>
      <p:sp>
        <p:nvSpPr>
          <p:cNvPr id="9" name="矩形 40"/>
          <p:cNvSpPr>
            <a:spLocks noChangeArrowheads="1"/>
          </p:cNvSpPr>
          <p:nvPr/>
        </p:nvSpPr>
        <p:spPr bwMode="auto">
          <a:xfrm>
            <a:off x="737331" y="2846346"/>
            <a:ext cx="8072840" cy="155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80622" tIns="40311" rIns="80622" bIns="4031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乡村振兴助农电商平台数据库存储过程设计</a:t>
            </a:r>
            <a:endParaRPr lang="zh-CN"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80208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1826141" cy="584775"/>
          </a:xfrm>
          <a:prstGeom prst="rect">
            <a:avLst/>
          </a:prstGeom>
        </p:spPr>
        <p:txBody>
          <a:bodyPr wrap="none">
            <a:spAutoFit/>
          </a:bodyPr>
          <a:lstStyle/>
          <a:p>
            <a:r>
              <a:rPr lang="zh-CN" altLang="en-US" sz="32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拓展训练</a:t>
            </a:r>
            <a:endPar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Box 13"/>
          <p:cNvSpPr>
            <a:spLocks noChangeArrowheads="1"/>
          </p:cNvSpPr>
          <p:nvPr/>
        </p:nvSpPr>
        <p:spPr bwMode="auto">
          <a:xfrm>
            <a:off x="2321932" y="1494032"/>
            <a:ext cx="1901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spc="300"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b="1"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 66"/>
          <p:cNvGrpSpPr/>
          <p:nvPr/>
        </p:nvGrpSpPr>
        <p:grpSpPr>
          <a:xfrm>
            <a:off x="1133423" y="1814285"/>
            <a:ext cx="7222464" cy="141412"/>
            <a:chOff x="1362736" y="1799771"/>
            <a:chExt cx="4733264" cy="124636"/>
          </a:xfrm>
        </p:grpSpPr>
        <p:sp>
          <p:nvSpPr>
            <p:cNvPr id="10" name="矩形 9"/>
            <p:cNvSpPr/>
            <p:nvPr/>
          </p:nvSpPr>
          <p:spPr>
            <a:xfrm>
              <a:off x="1379538" y="1799771"/>
              <a:ext cx="826633" cy="1246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64" name="直线连接符 63"/>
            <p:cNvCxnSpPr/>
            <p:nvPr/>
          </p:nvCxnSpPr>
          <p:spPr>
            <a:xfrm>
              <a:off x="1362736" y="1909893"/>
              <a:ext cx="473326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3"/>
          <p:cNvSpPr>
            <a:spLocks noChangeArrowheads="1"/>
          </p:cNvSpPr>
          <p:nvPr/>
        </p:nvSpPr>
        <p:spPr bwMode="auto">
          <a:xfrm>
            <a:off x="2591060" y="1494032"/>
            <a:ext cx="74697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乡村振兴助农电商平台数据库存储过程设计</a:t>
            </a:r>
            <a:endParaRPr lang="en-US" sz="2000" spc="3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133423" y="2156322"/>
            <a:ext cx="10842677" cy="499624"/>
          </a:xfrm>
          <a:prstGeom prst="rect">
            <a:avLst/>
          </a:prstGeom>
          <a:noFill/>
        </p:spPr>
        <p:txBody>
          <a:bodyPr wrap="square" rtlCol="0">
            <a:spAutoFit/>
          </a:bodyPr>
          <a:lstStyle/>
          <a:p>
            <a:pPr marL="0" lvl="1" indent="457200">
              <a:lnSpc>
                <a:spcPct val="150000"/>
              </a:lnSpc>
              <a:spcAft>
                <a:spcPts val="65"/>
              </a:spcAft>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为乡村振兴助农电商平台数据库创建可编程对象，方便订单信息的添加。</a:t>
            </a:r>
          </a:p>
        </p:txBody>
      </p:sp>
      <p:graphicFrame>
        <p:nvGraphicFramePr>
          <p:cNvPr id="2" name="表格 1"/>
          <p:cNvGraphicFramePr>
            <a:graphicFrameLocks noGrp="1"/>
          </p:cNvGraphicFramePr>
          <p:nvPr>
            <p:extLst>
              <p:ext uri="{D42A27DB-BD31-4B8C-83A1-F6EECF244321}">
                <p14:modId xmlns:p14="http://schemas.microsoft.com/office/powerpoint/2010/main" val="2541558125"/>
              </p:ext>
            </p:extLst>
          </p:nvPr>
        </p:nvGraphicFramePr>
        <p:xfrm>
          <a:off x="1511301" y="2924105"/>
          <a:ext cx="8255001" cy="3652995"/>
        </p:xfrm>
        <a:graphic>
          <a:graphicData uri="http://schemas.openxmlformats.org/drawingml/2006/table">
            <a:tbl>
              <a:tblPr firstRow="1" firstCol="1" bandRow="1">
                <a:tableStyleId>{5C22544A-7EE6-4342-B048-85BDC9FD1C3A}</a:tableStyleId>
              </a:tblPr>
              <a:tblGrid>
                <a:gridCol w="1829150"/>
                <a:gridCol w="1006597"/>
                <a:gridCol w="1590092"/>
                <a:gridCol w="1590092"/>
                <a:gridCol w="2239070"/>
              </a:tblGrid>
              <a:tr h="298002">
                <a:tc gridSpan="5">
                  <a:txBody>
                    <a:bodyPr/>
                    <a:lstStyle/>
                    <a:p>
                      <a:pPr indent="133985" algn="just">
                        <a:lnSpc>
                          <a:spcPct val="150000"/>
                        </a:lnSpc>
                        <a:spcAft>
                          <a:spcPts val="0"/>
                        </a:spcAft>
                      </a:pPr>
                      <a:r>
                        <a:rPr lang="en-US" sz="1400" kern="100">
                          <a:effectLst/>
                        </a:rPr>
                        <a:t>   </a:t>
                      </a:r>
                      <a:r>
                        <a:rPr lang="zh-CN" sz="1400" kern="100">
                          <a:effectLst/>
                        </a:rPr>
                        <a:t>类型：存储过程</a:t>
                      </a:r>
                      <a:r>
                        <a:rPr lang="en-US" sz="1400" kern="100">
                          <a:effectLst/>
                        </a:rPr>
                        <a:t>                </a:t>
                      </a:r>
                      <a:r>
                        <a:rPr lang="zh-CN" sz="1400" kern="0">
                          <a:effectLst/>
                        </a:rPr>
                        <a:t>名称</a:t>
                      </a:r>
                      <a:r>
                        <a:rPr lang="en-US" sz="1400" kern="0">
                          <a:effectLst/>
                        </a:rPr>
                        <a:t>: </a:t>
                      </a:r>
                      <a:r>
                        <a:rPr lang="en-US" sz="1400" kern="100">
                          <a:effectLst/>
                        </a:rPr>
                        <a:t>pro_insert_orders</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96005">
                <a:tc>
                  <a:txBody>
                    <a:bodyPr/>
                    <a:lstStyle/>
                    <a:p>
                      <a:pPr algn="ctr">
                        <a:lnSpc>
                          <a:spcPct val="150000"/>
                        </a:lnSpc>
                        <a:spcAft>
                          <a:spcPts val="0"/>
                        </a:spcAft>
                      </a:pPr>
                      <a:r>
                        <a:rPr lang="zh-CN" sz="1400" kern="100">
                          <a:effectLst/>
                        </a:rPr>
                        <a:t>设计要求</a:t>
                      </a:r>
                      <a:endParaRPr lang="zh-CN" sz="14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400" kern="100">
                          <a:effectLst/>
                        </a:rPr>
                        <a:t>该对象向订单表表插入一行数据，过程含有</a:t>
                      </a:r>
                      <a:r>
                        <a:rPr lang="en-US" sz="1400" kern="100">
                          <a:effectLst/>
                        </a:rPr>
                        <a:t>4</a:t>
                      </a:r>
                      <a:r>
                        <a:rPr lang="zh-CN" sz="1400" kern="100">
                          <a:effectLst/>
                        </a:rPr>
                        <a:t>个</a:t>
                      </a:r>
                      <a:r>
                        <a:rPr lang="en-US" sz="1400" kern="100">
                          <a:effectLst/>
                        </a:rPr>
                        <a:t>IN</a:t>
                      </a:r>
                      <a:r>
                        <a:rPr lang="zh-CN" sz="1400" kern="100">
                          <a:effectLst/>
                        </a:rPr>
                        <a:t>型调用参数和一个</a:t>
                      </a:r>
                      <a:r>
                        <a:rPr lang="en-US" sz="1400" kern="100">
                          <a:effectLst/>
                        </a:rPr>
                        <a:t> OUT</a:t>
                      </a:r>
                      <a:r>
                        <a:rPr lang="zh-CN" sz="1400" kern="100">
                          <a:effectLst/>
                        </a:rPr>
                        <a:t>整型返回值，用以返回异常代码，如果过程成功执行，则返回</a:t>
                      </a:r>
                      <a:r>
                        <a:rPr lang="en-US" sz="1400" kern="100">
                          <a:effectLst/>
                        </a:rPr>
                        <a:t>0</a:t>
                      </a:r>
                      <a:r>
                        <a:rPr lang="zh-CN" sz="1400" kern="100">
                          <a:effectLst/>
                        </a:rPr>
                        <a:t>，否则返回一个自定义异常代码。</a:t>
                      </a:r>
                      <a:endParaRPr lang="zh-CN" sz="1400" kern="10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98668">
                <a:tc rowSpan="6">
                  <a:txBody>
                    <a:bodyPr/>
                    <a:lstStyle/>
                    <a:p>
                      <a:pPr algn="ctr">
                        <a:spcAft>
                          <a:spcPts val="0"/>
                        </a:spcAft>
                      </a:pPr>
                      <a:r>
                        <a:rPr lang="zh-CN" sz="1400" kern="100">
                          <a:effectLst/>
                        </a:rPr>
                        <a:t>调用参数</a:t>
                      </a:r>
                      <a:endParaRPr lang="zh-CN" sz="1400" kern="100">
                        <a:effectLst/>
                        <a:latin typeface="Times New Roman"/>
                        <a:ea typeface="宋体"/>
                        <a:cs typeface="Times New Roman"/>
                      </a:endParaRPr>
                    </a:p>
                  </a:txBody>
                  <a:tcPr marL="68580" marR="68580" marT="0" marB="0" anchor="ctr"/>
                </a:tc>
                <a:tc>
                  <a:txBody>
                    <a:bodyPr/>
                    <a:lstStyle/>
                    <a:p>
                      <a:pPr algn="ctr">
                        <a:spcAft>
                          <a:spcPts val="0"/>
                        </a:spcAft>
                      </a:pPr>
                      <a:r>
                        <a:rPr lang="zh-CN" sz="1400" kern="100">
                          <a:effectLst/>
                        </a:rPr>
                        <a:t>参数</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参数类型</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值类型</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zh-CN" sz="1400" kern="100">
                          <a:effectLst/>
                        </a:rPr>
                        <a:t>备注</a:t>
                      </a:r>
                      <a:endParaRPr lang="zh-CN" sz="1400" kern="100">
                        <a:effectLst/>
                        <a:latin typeface="Times New Roman"/>
                        <a:ea typeface="宋体"/>
                        <a:cs typeface="Times New Roman"/>
                      </a:endParaRPr>
                    </a:p>
                  </a:txBody>
                  <a:tcPr marL="68580" marR="68580" marT="0" marB="0"/>
                </a:tc>
              </a:tr>
              <a:tr h="397337">
                <a:tc vMerge="1">
                  <a:txBody>
                    <a:bodyPr/>
                    <a:lstStyle/>
                    <a:p>
                      <a:endParaRPr lang="zh-CN" altLang="en-US"/>
                    </a:p>
                  </a:txBody>
                  <a:tcPr/>
                </a:tc>
                <a:tc>
                  <a:txBody>
                    <a:bodyPr/>
                    <a:lstStyle/>
                    <a:p>
                      <a:pPr algn="l">
                        <a:spcAft>
                          <a:spcPts val="0"/>
                        </a:spcAft>
                      </a:pPr>
                      <a:r>
                        <a:rPr lang="en-US" sz="1400" kern="100">
                          <a:effectLst/>
                        </a:rPr>
                        <a:t>&lt;</a:t>
                      </a:r>
                      <a:r>
                        <a:rPr lang="zh-CN" sz="1400" kern="100">
                          <a:effectLst/>
                        </a:rPr>
                        <a:t>订单编号</a:t>
                      </a:r>
                      <a:r>
                        <a:rPr lang="en-US" sz="1400" kern="100">
                          <a:effectLst/>
                        </a:rPr>
                        <a:t>&gt;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100">
                          <a:effectLst/>
                        </a:rPr>
                        <a:t>CHAR(8)</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0">
                          <a:effectLst/>
                        </a:rPr>
                        <a:t>独立主键</a:t>
                      </a:r>
                      <a:endParaRPr lang="zh-CN" sz="1400" kern="100">
                        <a:effectLst/>
                        <a:latin typeface="Times New Roman"/>
                        <a:ea typeface="宋体"/>
                        <a:cs typeface="Times New Roman"/>
                      </a:endParaRPr>
                    </a:p>
                  </a:txBody>
                  <a:tcPr marL="68580" marR="68580" marT="0" marB="0"/>
                </a:tc>
              </a:tr>
              <a:tr h="397337">
                <a:tc vMerge="1">
                  <a:txBody>
                    <a:bodyPr/>
                    <a:lstStyle/>
                    <a:p>
                      <a:endParaRPr lang="zh-CN" altLang="en-US"/>
                    </a:p>
                  </a:txBody>
                  <a:tcPr/>
                </a:tc>
                <a:tc>
                  <a:txBody>
                    <a:bodyPr/>
                    <a:lstStyle/>
                    <a:p>
                      <a:pPr algn="l">
                        <a:spcAft>
                          <a:spcPts val="0"/>
                        </a:spcAft>
                      </a:pPr>
                      <a:r>
                        <a:rPr lang="en-US" sz="1400" kern="100">
                          <a:effectLst/>
                        </a:rPr>
                        <a:t>&lt;</a:t>
                      </a:r>
                      <a:r>
                        <a:rPr lang="zh-CN" sz="1400" kern="100">
                          <a:effectLst/>
                        </a:rPr>
                        <a:t>客户编号</a:t>
                      </a:r>
                      <a:r>
                        <a:rPr lang="en-US" sz="1400" kern="100">
                          <a:effectLst/>
                        </a:rPr>
                        <a:t>&gt;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100">
                          <a:effectLst/>
                        </a:rPr>
                        <a:t>CHAR(8)</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任意拟定</a:t>
                      </a:r>
                      <a:endParaRPr lang="zh-CN" sz="1400" kern="100">
                        <a:effectLst/>
                        <a:latin typeface="Times New Roman"/>
                        <a:ea typeface="宋体"/>
                        <a:cs typeface="Times New Roman"/>
                      </a:endParaRPr>
                    </a:p>
                  </a:txBody>
                  <a:tcPr marL="68580" marR="68580" marT="0" marB="0"/>
                </a:tc>
              </a:tr>
              <a:tr h="397337">
                <a:tc vMerge="1">
                  <a:txBody>
                    <a:bodyPr/>
                    <a:lstStyle/>
                    <a:p>
                      <a:endParaRPr lang="zh-CN" altLang="en-US"/>
                    </a:p>
                  </a:txBody>
                  <a:tcPr/>
                </a:tc>
                <a:tc>
                  <a:txBody>
                    <a:bodyPr/>
                    <a:lstStyle/>
                    <a:p>
                      <a:pPr algn="l">
                        <a:spcAft>
                          <a:spcPts val="0"/>
                        </a:spcAft>
                      </a:pPr>
                      <a:r>
                        <a:rPr lang="en-US" sz="1400" kern="100">
                          <a:effectLst/>
                        </a:rPr>
                        <a:t>&lt;</a:t>
                      </a:r>
                      <a:r>
                        <a:rPr lang="zh-CN" sz="1400" kern="100">
                          <a:effectLst/>
                        </a:rPr>
                        <a:t>购买日期</a:t>
                      </a:r>
                      <a:r>
                        <a:rPr lang="en-US" sz="1400" kern="100">
                          <a:effectLst/>
                        </a:rPr>
                        <a:t>&gt;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100">
                          <a:effectLst/>
                        </a:rPr>
                        <a:t>DATE</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任意拟定</a:t>
                      </a:r>
                      <a:endParaRPr lang="zh-CN" sz="1400" kern="100">
                        <a:effectLst/>
                        <a:latin typeface="Times New Roman"/>
                        <a:ea typeface="宋体"/>
                        <a:cs typeface="Times New Roman"/>
                      </a:endParaRPr>
                    </a:p>
                  </a:txBody>
                  <a:tcPr marL="68580" marR="68580" marT="0" marB="0"/>
                </a:tc>
              </a:tr>
              <a:tr h="198668">
                <a:tc vMerge="1">
                  <a:txBody>
                    <a:bodyPr/>
                    <a:lstStyle/>
                    <a:p>
                      <a:endParaRPr lang="zh-CN" altLang="en-US"/>
                    </a:p>
                  </a:txBody>
                  <a:tcPr/>
                </a:tc>
                <a:tc>
                  <a:txBody>
                    <a:bodyPr/>
                    <a:lstStyle/>
                    <a:p>
                      <a:pPr algn="l">
                        <a:spcAft>
                          <a:spcPts val="0"/>
                        </a:spcAft>
                      </a:pPr>
                      <a:r>
                        <a:rPr lang="en-US" sz="1400" kern="100">
                          <a:effectLst/>
                        </a:rPr>
                        <a:t>&lt;</a:t>
                      </a:r>
                      <a:r>
                        <a:rPr lang="zh-CN" sz="1400" kern="100">
                          <a:effectLst/>
                        </a:rPr>
                        <a:t>总金额</a:t>
                      </a:r>
                      <a:r>
                        <a:rPr lang="en-US" sz="1400" kern="100">
                          <a:effectLst/>
                        </a:rPr>
                        <a:t>&gt;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IN</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100">
                          <a:effectLst/>
                        </a:rPr>
                        <a:t>FLOAT</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任意拟定</a:t>
                      </a:r>
                      <a:endParaRPr lang="zh-CN" sz="1400" kern="100">
                        <a:effectLst/>
                        <a:latin typeface="Times New Roman"/>
                        <a:ea typeface="宋体"/>
                        <a:cs typeface="Times New Roman"/>
                      </a:endParaRPr>
                    </a:p>
                  </a:txBody>
                  <a:tcPr marL="68580" marR="68580" marT="0" marB="0"/>
                </a:tc>
              </a:tr>
              <a:tr h="198668">
                <a:tc vMerge="1">
                  <a:txBody>
                    <a:bodyPr/>
                    <a:lstStyle/>
                    <a:p>
                      <a:endParaRPr lang="zh-CN" altLang="en-US"/>
                    </a:p>
                  </a:txBody>
                  <a:tcPr/>
                </a:tc>
                <a:tc>
                  <a:txBody>
                    <a:bodyPr/>
                    <a:lstStyle/>
                    <a:p>
                      <a:pPr algn="just">
                        <a:spcAft>
                          <a:spcPts val="0"/>
                        </a:spcAft>
                      </a:pPr>
                      <a:r>
                        <a:rPr lang="en-US" sz="1400" kern="100">
                          <a:effectLst/>
                        </a:rPr>
                        <a:t>&lt;</a:t>
                      </a:r>
                      <a:r>
                        <a:rPr lang="zh-CN" sz="1400" kern="100">
                          <a:effectLst/>
                        </a:rPr>
                        <a:t>异常码</a:t>
                      </a:r>
                      <a:r>
                        <a:rPr lang="en-US" sz="1400" kern="100">
                          <a:effectLst/>
                        </a:rPr>
                        <a:t>&gt;</a:t>
                      </a:r>
                      <a:endParaRPr lang="zh-CN" sz="1400" kern="100">
                        <a:effectLst/>
                        <a:latin typeface="Times New Roman"/>
                        <a:ea typeface="宋体"/>
                        <a:cs typeface="Times New Roman"/>
                      </a:endParaRPr>
                    </a:p>
                  </a:txBody>
                  <a:tcPr marL="68580" marR="68580" marT="0" marB="0"/>
                </a:tc>
                <a:tc>
                  <a:txBody>
                    <a:bodyPr/>
                    <a:lstStyle/>
                    <a:p>
                      <a:pPr algn="ctr">
                        <a:spcAft>
                          <a:spcPts val="0"/>
                        </a:spcAft>
                      </a:pPr>
                      <a:r>
                        <a:rPr lang="en-US" sz="1400" kern="100">
                          <a:effectLst/>
                        </a:rPr>
                        <a:t>OUT</a:t>
                      </a:r>
                      <a:endParaRPr lang="zh-CN" sz="1400" kern="100">
                        <a:effectLst/>
                        <a:latin typeface="Times New Roman"/>
                        <a:ea typeface="宋体"/>
                        <a:cs typeface="Times New Roman"/>
                      </a:endParaRPr>
                    </a:p>
                  </a:txBody>
                  <a:tcPr marL="68580" marR="68580" marT="0" marB="0" anchor="ctr"/>
                </a:tc>
                <a:tc>
                  <a:txBody>
                    <a:bodyPr/>
                    <a:lstStyle/>
                    <a:p>
                      <a:pPr algn="just">
                        <a:spcAft>
                          <a:spcPts val="0"/>
                        </a:spcAft>
                      </a:pPr>
                      <a:r>
                        <a:rPr lang="en-US" sz="1400" kern="100">
                          <a:effectLst/>
                        </a:rPr>
                        <a:t>INTEGER</a:t>
                      </a:r>
                      <a:endParaRPr lang="zh-CN" sz="1400" kern="100">
                        <a:effectLst/>
                        <a:latin typeface="Times New Roman"/>
                        <a:ea typeface="宋体"/>
                        <a:cs typeface="Times New Roman"/>
                      </a:endParaRPr>
                    </a:p>
                  </a:txBody>
                  <a:tcPr marL="68580" marR="68580" marT="0" marB="0"/>
                </a:tc>
                <a:tc>
                  <a:txBody>
                    <a:bodyPr/>
                    <a:lstStyle/>
                    <a:p>
                      <a:pPr algn="just">
                        <a:spcAft>
                          <a:spcPts val="0"/>
                        </a:spcAft>
                      </a:pPr>
                      <a:r>
                        <a:rPr lang="zh-CN" sz="1400" kern="100">
                          <a:effectLst/>
                        </a:rPr>
                        <a:t>自定义异常码</a:t>
                      </a:r>
                      <a:endParaRPr lang="zh-CN" sz="1400" kern="100">
                        <a:effectLst/>
                        <a:latin typeface="Times New Roman"/>
                        <a:ea typeface="宋体"/>
                        <a:cs typeface="Times New Roman"/>
                      </a:endParaRPr>
                    </a:p>
                  </a:txBody>
                  <a:tcPr marL="68580" marR="68580" marT="0" marB="0"/>
                </a:tc>
              </a:tr>
              <a:tr h="794673">
                <a:tc>
                  <a:txBody>
                    <a:bodyPr/>
                    <a:lstStyle/>
                    <a:p>
                      <a:pPr algn="ctr">
                        <a:spcAft>
                          <a:spcPts val="0"/>
                        </a:spcAft>
                      </a:pPr>
                      <a:r>
                        <a:rPr lang="zh-CN" sz="1400" kern="100">
                          <a:effectLst/>
                        </a:rPr>
                        <a:t>说明</a:t>
                      </a:r>
                      <a:endParaRPr lang="zh-CN" sz="1400" kern="100">
                        <a:effectLst/>
                        <a:latin typeface="Times New Roman"/>
                        <a:ea typeface="宋体"/>
                        <a:cs typeface="Times New Roman"/>
                      </a:endParaRPr>
                    </a:p>
                  </a:txBody>
                  <a:tcPr marL="68580" marR="68580" marT="0" marB="0" anchor="ctr"/>
                </a:tc>
                <a:tc gridSpan="4">
                  <a:txBody>
                    <a:bodyPr/>
                    <a:lstStyle/>
                    <a:p>
                      <a:pPr algn="just">
                        <a:spcAft>
                          <a:spcPts val="0"/>
                        </a:spcAft>
                      </a:pPr>
                      <a:r>
                        <a:rPr lang="zh-CN" sz="1400" kern="100" dirty="0">
                          <a:effectLst/>
                        </a:rPr>
                        <a:t>①各参数名自行定义；</a:t>
                      </a:r>
                    </a:p>
                    <a:p>
                      <a:pPr algn="just">
                        <a:spcAft>
                          <a:spcPts val="0"/>
                        </a:spcAft>
                      </a:pPr>
                      <a:r>
                        <a:rPr lang="zh-CN" sz="1400" kern="100" dirty="0">
                          <a:effectLst/>
                        </a:rPr>
                        <a:t>②需要捕捉主关键字重复和违反外键约束两类错误，并通过</a:t>
                      </a:r>
                      <a:r>
                        <a:rPr lang="en-US" sz="1400" kern="100" dirty="0">
                          <a:effectLst/>
                        </a:rPr>
                        <a:t> OUT</a:t>
                      </a:r>
                      <a:r>
                        <a:rPr lang="zh-CN" sz="1400" kern="100" dirty="0">
                          <a:effectLst/>
                        </a:rPr>
                        <a:t>变量返回给调用程序。如：异常码为</a:t>
                      </a:r>
                      <a:r>
                        <a:rPr lang="en-US" sz="1400" kern="100" dirty="0">
                          <a:effectLst/>
                        </a:rPr>
                        <a:t>1</a:t>
                      </a:r>
                      <a:r>
                        <a:rPr lang="zh-CN" sz="1400" kern="100" dirty="0">
                          <a:effectLst/>
                        </a:rPr>
                        <a:t>代表关键字重复；异常码为</a:t>
                      </a:r>
                      <a:r>
                        <a:rPr lang="en-US" sz="1400" kern="100" dirty="0">
                          <a:effectLst/>
                        </a:rPr>
                        <a:t>2</a:t>
                      </a:r>
                      <a:r>
                        <a:rPr lang="zh-CN" sz="1400" kern="100" dirty="0">
                          <a:effectLst/>
                        </a:rPr>
                        <a:t>代表违反外键约束。</a:t>
                      </a:r>
                      <a:endParaRPr lang="zh-CN" sz="1400" kern="100" dirty="0">
                        <a:effectLst/>
                        <a:latin typeface="Times New Roman"/>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978930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9"/>
          <p:cNvGrpSpPr/>
          <p:nvPr/>
        </p:nvGrpSpPr>
        <p:grpSpPr>
          <a:xfrm>
            <a:off x="433893" y="292299"/>
            <a:ext cx="726846" cy="726846"/>
            <a:chOff x="1965186" y="1419622"/>
            <a:chExt cx="302558" cy="314067"/>
          </a:xfrm>
        </p:grpSpPr>
        <p:sp>
          <p:nvSpPr>
            <p:cNvPr id="5" name="矩形 4"/>
            <p:cNvSpPr/>
            <p:nvPr userDrawn="1"/>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087744" y="1553689"/>
              <a:ext cx="1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333708" y="310183"/>
            <a:ext cx="5801588" cy="584775"/>
          </a:xfrm>
          <a:prstGeom prst="rect">
            <a:avLst/>
          </a:prstGeom>
        </p:spPr>
        <p:txBody>
          <a:bodyPr wrap="none">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子任务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6.1.1 </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掌握</a:t>
            </a:r>
            <a:r>
              <a:rPr lang="en-US" altLang="zh-CN"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SQL</a:t>
            </a:r>
            <a:r>
              <a:rPr lang="zh-CN" altLang="en-US"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程序设计</a:t>
            </a:r>
          </a:p>
        </p:txBody>
      </p:sp>
      <p:sp>
        <p:nvSpPr>
          <p:cNvPr id="10" name="五边形 9"/>
          <p:cNvSpPr/>
          <p:nvPr/>
        </p:nvSpPr>
        <p:spPr>
          <a:xfrm>
            <a:off x="1160740" y="1348316"/>
            <a:ext cx="1878012" cy="43684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TextBox 13"/>
          <p:cNvSpPr>
            <a:spLocks noChangeArrowheads="1"/>
          </p:cNvSpPr>
          <p:nvPr/>
        </p:nvSpPr>
        <p:spPr bwMode="auto">
          <a:xfrm>
            <a:off x="1160739" y="1367518"/>
            <a:ext cx="1587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知识引入</a:t>
            </a:r>
            <a:endParaRPr 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
          <p:cNvSpPr txBox="1"/>
          <p:nvPr/>
        </p:nvSpPr>
        <p:spPr>
          <a:xfrm>
            <a:off x="1039282" y="2006600"/>
            <a:ext cx="10296885" cy="3531736"/>
          </a:xfrm>
          <a:prstGeom prst="rect">
            <a:avLst/>
          </a:prstGeom>
          <a:noFill/>
        </p:spPr>
        <p:txBody>
          <a:bodyPr wrap="square" rtlCol="0">
            <a:spAutoFit/>
          </a:bodyPr>
          <a:lstStyle/>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 DDL </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DDL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是数据定义语言的缩写，简单来说，就是对数据库内部的对象进行创建、删除、修改的操作语言。它和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DML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语言的最大区别是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DML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只是对表内部数据的操作，而不涉及到表的定义、结构的修改，更不会涉及到其他对象。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DDL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语句更多的被数据库管理员（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DBA</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）所使用，一般的开发人员很少使用。</a:t>
            </a:r>
          </a:p>
          <a:p>
            <a:pPr>
              <a:lnSpc>
                <a:spcPct val="150000"/>
              </a:lnSpc>
              <a:spcBef>
                <a:spcPts val="200"/>
              </a:spcBef>
              <a:spcAft>
                <a:spcPts val="65"/>
              </a:spcAft>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DML </a:t>
            </a:r>
            <a:r>
              <a:rPr lang="zh-CN" altLang="zh-CN" b="1" dirty="0">
                <a:solidFill>
                  <a:schemeClr val="tx1">
                    <a:lumMod val="65000"/>
                    <a:lumOff val="35000"/>
                  </a:schemeClr>
                </a:solidFill>
                <a:latin typeface="微软雅黑" panose="020B0503020204020204" pitchFamily="34" charset="-122"/>
                <a:ea typeface="微软雅黑" panose="020B0503020204020204" pitchFamily="34" charset="-122"/>
              </a:rPr>
              <a:t>语句</a:t>
            </a:r>
          </a:p>
          <a:p>
            <a:pPr>
              <a:lnSpc>
                <a:spcPct val="150000"/>
              </a:lnSpc>
              <a:spcBef>
                <a:spcPts val="200"/>
              </a:spcBef>
              <a:spcAft>
                <a:spcPts val="65"/>
              </a:spcAft>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      DML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操作是指对数据库中表记录的操作，主要包括表记录的插入（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insert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）、更新（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update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）、删除（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delete</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）和查询（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select</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），是开发人员日常使用最频繁的操作。</a:t>
            </a:r>
          </a:p>
        </p:txBody>
      </p:sp>
    </p:spTree>
    <p:extLst>
      <p:ext uri="{BB962C8B-B14F-4D97-AF65-F5344CB8AC3E}">
        <p14:creationId xmlns:p14="http://schemas.microsoft.com/office/powerpoint/2010/main" val="23423796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企业员工团队时间管理技能培训课件PPT模板"/>
</p:tagLst>
</file>

<file path=ppt/theme/theme1.xml><?xml version="1.0" encoding="utf-8"?>
<a:theme xmlns:a="http://schemas.openxmlformats.org/drawingml/2006/main" name="Office 主题">
  <a:themeElements>
    <a:clrScheme name="自定义 132">
      <a:dk1>
        <a:srgbClr val="000000"/>
      </a:dk1>
      <a:lt1>
        <a:srgbClr val="FFFFFF"/>
      </a:lt1>
      <a:dk2>
        <a:srgbClr val="44546A"/>
      </a:dk2>
      <a:lt2>
        <a:srgbClr val="E7E6E6"/>
      </a:lt2>
      <a:accent1>
        <a:srgbClr val="1D4582"/>
      </a:accent1>
      <a:accent2>
        <a:srgbClr val="1D4582"/>
      </a:accent2>
      <a:accent3>
        <a:srgbClr val="E42F4B"/>
      </a:accent3>
      <a:accent4>
        <a:srgbClr val="1D4582"/>
      </a:accent4>
      <a:accent5>
        <a:srgbClr val="1D4582"/>
      </a:accent5>
      <a:accent6>
        <a:srgbClr val="E42F4B"/>
      </a:accent6>
      <a:hlink>
        <a:srgbClr val="1D4582"/>
      </a:hlink>
      <a:folHlink>
        <a:srgbClr val="E42F4B"/>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TotalTime>
  <Words>7758</Words>
  <Application>Microsoft Office PowerPoint</Application>
  <PresentationFormat>自定义</PresentationFormat>
  <Paragraphs>952</Paragraphs>
  <Slides>81</Slides>
  <Notes>81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81</vt:i4>
      </vt:variant>
    </vt:vector>
  </HeadingPairs>
  <TitlesOfParts>
    <vt:vector size="92" baseType="lpstr">
      <vt:lpstr>Arial</vt:lpstr>
      <vt:lpstr>宋体</vt:lpstr>
      <vt:lpstr>Impact</vt:lpstr>
      <vt:lpstr>等线</vt:lpstr>
      <vt:lpstr>微软雅黑</vt:lpstr>
      <vt:lpstr>Wingdings</vt:lpstr>
      <vt:lpstr>Times New Roman</vt:lpstr>
      <vt:lpstr>yuweij Medium</vt:lpstr>
      <vt:lpstr>DengXian</vt:lpstr>
      <vt:lpstr>DengXian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Microsoft</cp:lastModifiedBy>
  <cp:revision>97</cp:revision>
  <dcterms:created xsi:type="dcterms:W3CDTF">2017-12-18T08:33:29Z</dcterms:created>
  <dcterms:modified xsi:type="dcterms:W3CDTF">2023-01-29T07:39:15Z</dcterms:modified>
</cp:coreProperties>
</file>