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1"/>
  </p:notesMasterIdLst>
  <p:sldIdLst>
    <p:sldId id="324" r:id="rId2"/>
    <p:sldId id="329" r:id="rId3"/>
    <p:sldId id="333" r:id="rId4"/>
    <p:sldId id="331" r:id="rId5"/>
    <p:sldId id="330" r:id="rId6"/>
    <p:sldId id="332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4" r:id="rId26"/>
    <p:sldId id="353" r:id="rId27"/>
    <p:sldId id="355" r:id="rId28"/>
    <p:sldId id="357" r:id="rId29"/>
    <p:sldId id="356" r:id="rId30"/>
    <p:sldId id="358" r:id="rId31"/>
    <p:sldId id="359" r:id="rId32"/>
    <p:sldId id="360" r:id="rId33"/>
    <p:sldId id="361" r:id="rId34"/>
    <p:sldId id="362" r:id="rId35"/>
    <p:sldId id="364" r:id="rId36"/>
    <p:sldId id="325" r:id="rId37"/>
    <p:sldId id="326" r:id="rId38"/>
    <p:sldId id="327" r:id="rId39"/>
    <p:sldId id="328" r:id="rId40"/>
  </p:sldIdLst>
  <p:sldSz cx="12192000" cy="6858000"/>
  <p:notesSz cx="6858000" cy="9144000"/>
  <p:embeddedFontLst>
    <p:embeddedFont>
      <p:font typeface="Impact" pitchFamily="34" charset="0"/>
      <p:regular r:id="rId42"/>
    </p:embeddedFont>
    <p:embeddedFont>
      <p:font typeface="微软雅黑" pitchFamily="34" charset="-122"/>
      <p:regular r:id="rId43"/>
      <p:bold r:id="rId44"/>
    </p:embeddedFont>
    <p:embeddedFont>
      <p:font typeface="DengXian Light" pitchFamily="2" charset="-122"/>
      <p:regular r:id="rId45"/>
    </p:embeddedFont>
    <p:embeddedFont>
      <p:font typeface="DengXian" pitchFamily="2" charset="-122"/>
      <p:regular r:id="rId46"/>
      <p:bold r:id="rId47"/>
    </p:embeddedFont>
    <p:embeddedFont>
      <p:font typeface="等线" pitchFamily="2" charset="-122"/>
      <p:regular r:id="rId48"/>
      <p:bold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6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6" userDrawn="1">
          <p15:clr>
            <a:srgbClr val="A4A3A4"/>
          </p15:clr>
        </p15:guide>
        <p15:guide id="5" pos="801" userDrawn="1">
          <p15:clr>
            <a:srgbClr val="A4A3A4"/>
          </p15:clr>
        </p15:guide>
        <p15:guide id="6" orient="horz" pos="3453" userDrawn="1">
          <p15:clr>
            <a:srgbClr val="A4A3A4"/>
          </p15:clr>
        </p15:guide>
        <p15:guide id="7" pos="3940" userDrawn="1">
          <p15:clr>
            <a:srgbClr val="A4A3A4"/>
          </p15:clr>
        </p15:guide>
        <p15:guide id="8" pos="549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>
      <p:ext uri="{19B8F6BF-5375-455C-9EA6-DF929625EA0E}">
        <p15:presenceInfo xmlns:p15="http://schemas.microsoft.com/office/powerpoint/2012/main" xmlns="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60B5"/>
    <a:srgbClr val="CC0066"/>
    <a:srgbClr val="102C52"/>
    <a:srgbClr val="21519C"/>
    <a:srgbClr val="4F6A94"/>
    <a:srgbClr val="276489"/>
    <a:srgbClr val="2A6C95"/>
    <a:srgbClr val="1E4682"/>
    <a:srgbClr val="E4304B"/>
    <a:srgbClr val="E74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40"/>
  </p:normalViewPr>
  <p:slideViewPr>
    <p:cSldViewPr snapToGrid="0" snapToObjects="1" showGuides="1">
      <p:cViewPr>
        <p:scale>
          <a:sx n="75" d="100"/>
          <a:sy n="75" d="100"/>
        </p:scale>
        <p:origin x="-516" y="60"/>
      </p:cViewPr>
      <p:guideLst>
        <p:guide orient="horz" pos="4269"/>
        <p:guide orient="horz" pos="3453"/>
        <p:guide pos="3840"/>
        <p:guide pos="2116"/>
        <p:guide pos="801"/>
        <p:guide pos="3940"/>
        <p:guide pos="54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tags" Target="tags/tag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07T15:53:13.054" idx="2">
    <p:pos x="7767" y="279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  <a:t>2023-01-29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8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52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12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682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619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07" t="8710" r="9620" b="11107"/>
          <a:stretch/>
        </p:blipFill>
        <p:spPr>
          <a:xfrm>
            <a:off x="484909" y="0"/>
            <a:ext cx="10986655" cy="648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0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575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362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844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78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652955" y="1169378"/>
            <a:ext cx="9024281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52955" y="4984409"/>
            <a:ext cx="7297081" cy="3683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F9409"/>
                </a:solidFill>
              </a:rPr>
              <a:t>更多精品</a:t>
            </a:r>
            <a:r>
              <a:rPr lang="en-US" altLang="zh-CN" b="1" dirty="0">
                <a:solidFill>
                  <a:srgbClr val="FF9409"/>
                </a:solidFill>
              </a:rPr>
              <a:t>PPT</a:t>
            </a:r>
            <a:r>
              <a:rPr lang="zh-CN" altLang="en-US" b="1" dirty="0">
                <a:solidFill>
                  <a:srgbClr val="FF9409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2"/>
              </a:rPr>
              <a:t>http://www.51miz.com/ppt/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104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13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034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2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828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368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312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fanyi.so.com/?src=onebox#trigger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4" b="100000" l="0" r="100000">
                        <a14:foregroundMark x1="6299" y1="47120" x2="14698" y2="74869"/>
                        <a14:foregroundMark x1="5512" y1="51309" x2="63255" y2="43455"/>
                        <a14:foregroundMark x1="26509" y1="68063" x2="56693" y2="66492"/>
                        <a14:foregroundMark x1="87664" y1="18325" x2="94488" y2="16230"/>
                        <a14:foregroundMark x1="65617" y1="26178" x2="66667" y2="19372"/>
                        <a14:foregroundMark x1="75591" y1="17801" x2="77690" y2="32461"/>
                        <a14:foregroundMark x1="78215" y1="21990" x2="80840" y2="21466"/>
                        <a14:foregroundMark x1="37270" y1="41361" x2="37795" y2="27749"/>
                        <a14:foregroundMark x1="38320" y1="37173" x2="31496" y2="37173"/>
                        <a14:foregroundMark x1="38058" y1="37173" x2="34646" y2="28796"/>
                        <a14:foregroundMark x1="21522" y1="59162" x2="23622" y2="43455"/>
                        <a14:foregroundMark x1="8399" y1="56021" x2="5249" y2="59162"/>
                        <a14:foregroundMark x1="5774" y1="69634" x2="5249" y2="63874"/>
                        <a14:backgroundMark x1="6562" y1="7330" x2="8924" y2="6806"/>
                        <a14:backgroundMark x1="2100" y1="29843" x2="36745" y2="524"/>
                        <a14:backgroundMark x1="2362" y1="86911" x2="0" y2="821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09" y="279447"/>
            <a:ext cx="3513369" cy="176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329794" y="1910116"/>
            <a:ext cx="2040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 smtClean="0">
                <a:solidFill>
                  <a:srgbClr val="E4304B"/>
                </a:solidFill>
                <a:latin typeface="yuweij Medium" charset="-122"/>
                <a:ea typeface="yuweij Medium" charset="-122"/>
                <a:cs typeface="yuweij Medium" charset="-122"/>
              </a:rPr>
              <a:t>项目八</a:t>
            </a:r>
            <a:endParaRPr kumimoji="1" lang="zh-CN" altLang="en-US" sz="4800" b="1" dirty="0">
              <a:solidFill>
                <a:srgbClr val="E4304B"/>
              </a:solidFill>
              <a:latin typeface="yuweij Medium" charset="-122"/>
              <a:ea typeface="yuweij Medium" charset="-122"/>
              <a:cs typeface="yuweij Medium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2593" y="3004909"/>
            <a:ext cx="86485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b="1" dirty="0">
                <a:solidFill>
                  <a:srgbClr val="1E4682"/>
                </a:solidFill>
                <a:latin typeface="Microsoft YaHei" charset="-122"/>
                <a:ea typeface="Microsoft YaHei" charset="-122"/>
                <a:cs typeface="Microsoft YaHei" charset="-122"/>
              </a:rPr>
              <a:t>教学管理系统数据库触发器的设计</a:t>
            </a:r>
            <a:endParaRPr kumimoji="1" lang="zh-CN" altLang="en-US" sz="4400" b="1" dirty="0">
              <a:solidFill>
                <a:srgbClr val="1E4682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63" b="99612" l="0" r="100000">
                        <a14:foregroundMark x1="67174" y1="27132" x2="67174" y2="27132"/>
                        <a14:foregroundMark x1="10652" y1="57752" x2="10652" y2="57752"/>
                        <a14:foregroundMark x1="11087" y1="57752" x2="16957" y2="80233"/>
                        <a14:foregroundMark x1="31304" y1="68217" x2="32391" y2="79845"/>
                        <a14:foregroundMark x1="47609" y1="61628" x2="51739" y2="61628"/>
                        <a14:foregroundMark x1="78043" y1="63178" x2="78043" y2="75581"/>
                        <a14:foregroundMark x1="81304" y1="34496" x2="81304" y2="31783"/>
                        <a14:foregroundMark x1="68261" y1="19767" x2="68261" y2="19767"/>
                        <a14:foregroundMark x1="68696" y1="20543" x2="69130" y2="22481"/>
                        <a14:foregroundMark x1="73261" y1="50775" x2="75000" y2="53488"/>
                        <a14:foregroundMark x1="91304" y1="77132" x2="91304" y2="786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396" y="3635309"/>
            <a:ext cx="5224339" cy="2930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6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86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创建有一条执行语句的触发器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7701" y="2002825"/>
            <a:ext cx="10296885" cy="4098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利用触发器实现表操作记录的功能。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tg_class_insert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 TRIGGER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tg_class_insert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 INSERT  </a:t>
            </a: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 class   FOR EACH ROW</a:t>
            </a: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INTO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VALUES ('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class','insert',now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)) 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创建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tg_class_insert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触发器后，查看向班级表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表插入数据时（如图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所示），此触发器所完成的功能，查看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表是否添加了记录（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如右图所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示）。</a:t>
            </a:r>
          </a:p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INTO class VALUES ('1303','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金融管理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1','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校企合作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','D003');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226143" y="2394267"/>
            <a:ext cx="4327558" cy="138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54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86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创建有一条执行语句的触发器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529" y="2091725"/>
            <a:ext cx="1029688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）为班级表创建一个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tg_class_delete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，要求修改班级表记录以后，向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表中插入一行数据（表名，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'delete'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，当前时间）。</a:t>
            </a: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 TRIGGER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tg_class_delete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 DELETE  </a:t>
            </a: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 class   FOR EACH  ROW</a:t>
            </a: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INTO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VALUES ('class','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detelet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',now()) 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创建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tg_class_delete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触发器后，查看删除班级表的记录后，此触发器所完成的功能。查看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表是否添加了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7605226" y="2933700"/>
            <a:ext cx="3862874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4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86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创建有一条执行语句的触发器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529" y="2091725"/>
            <a:ext cx="1029688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）为班级表创建一个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，要求修改班级表记录以后，向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表中插入一行数据（表名，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'update'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，当前时间）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TRIGGER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tg_class_update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 UPDATE  </a:t>
            </a: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 class   FOR EACH  ROW</a:t>
            </a: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INTO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VALUES ('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class','update',now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()) </a:t>
            </a:r>
            <a:r>
              <a:rPr lang="en-US" altLang="zh-CN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创建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触发器后，查看修改班级表的记录后，此触发器所完成的功能。查看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表是否添加了记录</a:t>
            </a: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6785292" y="2636520"/>
            <a:ext cx="3552508" cy="183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2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86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创建有一条执行语句的触发器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529" y="2091725"/>
            <a:ext cx="10296885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利用触发器实现表之间的级联效果</a:t>
            </a:r>
          </a:p>
          <a:p>
            <a:pPr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tg_del_stu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触发器脚本：</a:t>
            </a:r>
          </a:p>
          <a:p>
            <a:pPr lvl="3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 TRIGGER 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tg_del_stu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lvl="3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 DELETE  </a:t>
            </a:r>
          </a:p>
          <a:p>
            <a:pPr lvl="3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students FOR EACH ROW  </a:t>
            </a:r>
          </a:p>
          <a:p>
            <a:pPr lvl="3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 FROM score WHERE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s_no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old.s_no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创建了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tg_del_stu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触发器后，查看删除学生表的记录后，此触发器所完成的功能。</a:t>
            </a:r>
          </a:p>
          <a:p>
            <a:pPr algn="ctr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 FROM students WHERE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s_no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='121003';</a:t>
            </a:r>
          </a:p>
          <a:p>
            <a:pPr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发现删除了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'121003'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号学生以后，其在成绩表中的记录也没有了。</a:t>
            </a:r>
          </a:p>
        </p:txBody>
      </p:sp>
    </p:spTree>
    <p:extLst>
      <p:ext uri="{BB962C8B-B14F-4D97-AF65-F5344CB8AC3E}">
        <p14:creationId xmlns:p14="http://schemas.microsoft.com/office/powerpoint/2010/main" val="172765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827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创建包含多条执行语句的触发器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46187" y="2427869"/>
            <a:ext cx="10296883" cy="3824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）为了避免成绩表中的成绩数据超出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，需要创建一个触发器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tg_ScoreCheck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，在修改成绩表（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score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）的分数字段后触发该触发器，如果新的分数大于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分，那么将新的分数设置成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）如果学生表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(students)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和成绩表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(score)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没有参照完整性约束（外键约束），那么可以通过创建一个触发器来保证数据的一致性。用户有时需要修改学生表中的学生编号，但该学生在学习表（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score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）已经存在成绩记录，这就需要将这些记录的学号一并进行修改。项目组决定创建一个修改型触发器，实现修改学生表中的学生编号以后，自动修改该学生在成绩表中的学号的功能。</a:t>
            </a:r>
          </a:p>
        </p:txBody>
      </p:sp>
    </p:spTree>
    <p:extLst>
      <p:ext uri="{BB962C8B-B14F-4D97-AF65-F5344CB8AC3E}">
        <p14:creationId xmlns:p14="http://schemas.microsoft.com/office/powerpoint/2010/main" val="317960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827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创建包含多条执行语句的触发器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275469"/>
            <a:ext cx="10296883" cy="4516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语法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中，触发器触发的执行语句可能有多个。创建多条执行语句的触发器时，需要用到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BEGIN…END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的形式。创建有多个执行语句的触发器的基本形式如下：</a:t>
            </a:r>
          </a:p>
          <a:p>
            <a:pPr marL="2686050" lvl="6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CREATE  TRIGGER  </a:t>
            </a: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触发器名 </a:t>
            </a:r>
          </a:p>
          <a:p>
            <a:pPr marL="2686050" lvl="6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BEFORE | AFTER  </a:t>
            </a: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触发事件</a:t>
            </a:r>
          </a:p>
          <a:p>
            <a:pPr marL="2686050" lvl="6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  </a:t>
            </a: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表名  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FOR  EACH  ROW  </a:t>
            </a:r>
          </a:p>
          <a:p>
            <a:pPr marL="2686050" lvl="6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BEGIN</a:t>
            </a:r>
          </a:p>
          <a:p>
            <a:pPr marL="2686050" lvl="6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执行语句列表</a:t>
            </a:r>
          </a:p>
          <a:p>
            <a:pPr marL="2686050" lvl="6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77048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827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创建包含多条执行语句的触发器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275469"/>
            <a:ext cx="10296883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NEW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OLD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变量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NEW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变量用于存储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语句所影响的行的副本，在一个插入或更新事务处理中，新建的行被同时添加到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变量和触发器表中。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变量中的行是触发表中新行的副本。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语法： </a:t>
            </a:r>
          </a:p>
          <a:p>
            <a:pPr marL="0" indent="0" algn="ctr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NEW.columnName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说明：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columnName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为相应数据表某一列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名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OLD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变量用于存储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delete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语句所影响的行的副本。在执行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delete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语句时，行从触发表中被删除，并传输到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OLD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变量中。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语法： </a:t>
            </a:r>
          </a:p>
          <a:p>
            <a:pPr marL="0" indent="0" algn="ctr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OLD.columnName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说明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columnName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为相应数据表某一列名</a:t>
            </a:r>
          </a:p>
        </p:txBody>
      </p:sp>
    </p:spTree>
    <p:extLst>
      <p:ext uri="{BB962C8B-B14F-4D97-AF65-F5344CB8AC3E}">
        <p14:creationId xmlns:p14="http://schemas.microsoft.com/office/powerpoint/2010/main" val="208717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827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创建包含多条执行语句的触发器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079885"/>
            <a:ext cx="10296883" cy="449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）创建一个触发器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tg_ScoreCheck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创建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before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触发器，在发生修改操作以后，修改后的成绩存入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new.report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，因此可以对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new.report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的值进行判断，如果大于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，将其重新赋值成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314450" lvl="3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CREATE  TRIGGER 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tg_ScoreCheck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314450" lvl="3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BEFORE   UPDATE  </a:t>
            </a:r>
          </a:p>
          <a:p>
            <a:pPr marL="1314450" lvl="3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  score  FOR  EACH  ROW  </a:t>
            </a:r>
          </a:p>
          <a:p>
            <a:pPr marL="1314450" lvl="3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BEGIN</a:t>
            </a:r>
          </a:p>
          <a:p>
            <a:pPr marL="1771650" lvl="4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DECLARE a FLOAT;</a:t>
            </a:r>
          </a:p>
          <a:p>
            <a:pPr marL="1771650" lvl="4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SET a=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new.report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;</a:t>
            </a:r>
          </a:p>
          <a:p>
            <a:pPr marL="1771650" lvl="4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IF 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a&gt;=100  THEN   </a:t>
            </a:r>
          </a:p>
          <a:p>
            <a:pPr marL="1771650" lvl="4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SET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new.report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=100; </a:t>
            </a:r>
          </a:p>
          <a:p>
            <a:pPr marL="1771650" lvl="4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END IF;</a:t>
            </a:r>
          </a:p>
          <a:p>
            <a:pPr marL="1314450" lvl="3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9591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8276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创建包含多条执行语句的触发器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410085"/>
            <a:ext cx="10296883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）创建一个修改型触发器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tg_update_stu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，脚本如下：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71588" y="3238500"/>
            <a:ext cx="9891712" cy="3000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14450" lvl="3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CREATE  TRIGGER   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tg_update_stu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  <a:p>
            <a:pPr marL="1314450" lvl="3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AFTER  UPDATE  </a:t>
            </a:r>
          </a:p>
          <a:p>
            <a:pPr marL="1314450" lvl="3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 students FOR  EACH  ROW  </a:t>
            </a:r>
          </a:p>
          <a:p>
            <a:pPr marL="1314450" lvl="3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IF 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new.s_no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!=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old.s_no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THEN</a:t>
            </a:r>
          </a:p>
          <a:p>
            <a:pPr marL="1314450" lvl="3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UPDATE score SET 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s_no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=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new.s_no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WHERE 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s_no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=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old.s_no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;</a:t>
            </a:r>
          </a:p>
          <a:p>
            <a:pPr marL="1314450" lvl="3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END IF</a:t>
            </a:r>
            <a:r>
              <a:rPr lang="en-US" altLang="zh-CN" sz="2000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;</a:t>
            </a:r>
            <a:endParaRPr lang="en-US" altLang="zh-CN" sz="2000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01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429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客户端软件来创建触发器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7" y="2435485"/>
            <a:ext cx="10296883" cy="3439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使用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客户端软件提供的图形工具，为课程表创建触发器，要求如下：</a:t>
            </a:r>
          </a:p>
          <a:p>
            <a:pPr marL="800100" lvl="1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添加一行记录以后，触发器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tg_course_insert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工作，向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t_log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表中插入一行数据（表名，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'insert'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，当前时间）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; 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删除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课程表记录以后，触发器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tg_course_delete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工作，向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t_log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表中插入一行数据（表名，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'delete'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，当前时间）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；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修改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课程表记录以后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tg_course_delete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工作，向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t_log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表中插入一行数据（表名，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'delete'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，当前时间）。</a:t>
            </a:r>
          </a:p>
        </p:txBody>
      </p:sp>
    </p:spTree>
    <p:extLst>
      <p:ext uri="{BB962C8B-B14F-4D97-AF65-F5344CB8AC3E}">
        <p14:creationId xmlns:p14="http://schemas.microsoft.com/office/powerpoint/2010/main" val="197050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5167474" y="1732740"/>
            <a:ext cx="1748118" cy="721440"/>
          </a:xfrm>
          <a:prstGeom prst="downArrow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项目目标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635598" y="2645494"/>
            <a:ext cx="3223707" cy="3163636"/>
          </a:xfrm>
          <a:prstGeom prst="roundRect">
            <a:avLst>
              <a:gd name="adj" fmla="val 95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Rectangle 38"/>
          <p:cNvSpPr>
            <a:spLocks noChangeArrowheads="1"/>
          </p:cNvSpPr>
          <p:nvPr/>
        </p:nvSpPr>
        <p:spPr bwMode="auto">
          <a:xfrm>
            <a:off x="943473" y="3161915"/>
            <a:ext cx="263344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掌握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触发器技术内涵与应用意义。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正确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理解触发器类型和应用特征。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掌握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触发器的设计、调试与检测应用。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4439162" y="2640887"/>
            <a:ext cx="3279450" cy="3168244"/>
          </a:xfrm>
          <a:prstGeom prst="roundRect">
            <a:avLst>
              <a:gd name="adj" fmla="val 95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3" name="Rectangle 39"/>
          <p:cNvSpPr>
            <a:spLocks noChangeArrowheads="1"/>
          </p:cNvSpPr>
          <p:nvPr/>
        </p:nvSpPr>
        <p:spPr bwMode="auto">
          <a:xfrm>
            <a:off x="4694174" y="3230183"/>
            <a:ext cx="27156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能够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创建触发器执行定时任务。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能够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管理触发器。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86" name="直线箭头连接符 85"/>
          <p:cNvCxnSpPr/>
          <p:nvPr/>
        </p:nvCxnSpPr>
        <p:spPr>
          <a:xfrm flipV="1">
            <a:off x="4129567" y="1420638"/>
            <a:ext cx="0" cy="43884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34"/>
          <p:cNvSpPr/>
          <p:nvPr/>
        </p:nvSpPr>
        <p:spPr>
          <a:xfrm>
            <a:off x="8150551" y="2645493"/>
            <a:ext cx="3185320" cy="3163638"/>
          </a:xfrm>
          <a:prstGeom prst="roundRect">
            <a:avLst>
              <a:gd name="adj" fmla="val 95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8541263" y="3230183"/>
            <a:ext cx="26093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具有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良好的规则意识。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提高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逻辑思维能力。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TextBox 13"/>
          <p:cNvSpPr>
            <a:spLocks noChangeArrowheads="1"/>
          </p:cNvSpPr>
          <p:nvPr/>
        </p:nvSpPr>
        <p:spPr bwMode="auto">
          <a:xfrm>
            <a:off x="5188440" y="1732740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能力目标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19" name="直线箭头连接符 85"/>
          <p:cNvCxnSpPr/>
          <p:nvPr/>
        </p:nvCxnSpPr>
        <p:spPr>
          <a:xfrm flipV="1">
            <a:off x="7912672" y="1420637"/>
            <a:ext cx="1" cy="438849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下箭头标注 20"/>
          <p:cNvSpPr/>
          <p:nvPr/>
        </p:nvSpPr>
        <p:spPr>
          <a:xfrm>
            <a:off x="8842258" y="1766467"/>
            <a:ext cx="1748118" cy="72144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标注 21"/>
          <p:cNvSpPr/>
          <p:nvPr/>
        </p:nvSpPr>
        <p:spPr>
          <a:xfrm>
            <a:off x="1372719" y="1732740"/>
            <a:ext cx="1748118" cy="72144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3"/>
          <p:cNvSpPr>
            <a:spLocks noChangeArrowheads="1"/>
          </p:cNvSpPr>
          <p:nvPr/>
        </p:nvSpPr>
        <p:spPr bwMode="auto">
          <a:xfrm>
            <a:off x="1378955" y="1766466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知识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4" name="TextBox 13"/>
          <p:cNvSpPr>
            <a:spLocks noChangeArrowheads="1"/>
          </p:cNvSpPr>
          <p:nvPr/>
        </p:nvSpPr>
        <p:spPr bwMode="auto">
          <a:xfrm>
            <a:off x="8869152" y="1760037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素养目标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0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429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客户端软件来创建触发器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079885"/>
            <a:ext cx="9917112" cy="15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1.INDERT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型触发器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导航窗格中，鼠标右键点击数据库下的“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course”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表，在右键菜单中选择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“设计表”。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2467" y="3428999"/>
            <a:ext cx="3473133" cy="28829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165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429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客户端软件来创建触发器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079885"/>
            <a:ext cx="10296883" cy="15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选择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“触发器”选项卡，输入触发器的名字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tg_course_insert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，在触发栏目选择“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AFTER”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，勾选“插入”下方的复选框。在“定义”下面写入语句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 INTO  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t_log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VALUES ('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course','insert',now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());</a:t>
            </a:r>
            <a:endParaRPr lang="zh-CN" altLang="en-US" sz="2000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3992803" y="3731577"/>
            <a:ext cx="4554295" cy="2116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90520" y="6051034"/>
            <a:ext cx="3775393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按钮，添加完成。</a:t>
            </a:r>
          </a:p>
        </p:txBody>
      </p:sp>
    </p:spTree>
    <p:extLst>
      <p:ext uri="{BB962C8B-B14F-4D97-AF65-F5344CB8AC3E}">
        <p14:creationId xmlns:p14="http://schemas.microsoft.com/office/powerpoint/2010/main" val="174686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429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客户端软件来创建触发器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079885"/>
            <a:ext cx="4456111" cy="183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2.DELETE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型触发器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进入课程表（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course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）的设计表界面，选择“触发器”选项卡，点击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“添加触发器”。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0739" y="3975124"/>
            <a:ext cx="5917992" cy="1792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输入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触发器的名字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tg_course_delete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，在触发栏目选择“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，勾选“删除”下方的复选框。在“定义”下面写入语句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</a:rPr>
              <a:t>INSERT INTO  </a:t>
            </a:r>
            <a:r>
              <a:rPr lang="en-US" altLang="zh-CN" b="1" dirty="0" err="1">
                <a:solidFill>
                  <a:srgbClr val="2660B5"/>
                </a:solidFill>
              </a:rPr>
              <a:t>t_log</a:t>
            </a:r>
            <a:r>
              <a:rPr lang="en-US" altLang="zh-CN" b="1" dirty="0">
                <a:solidFill>
                  <a:srgbClr val="2660B5"/>
                </a:solidFill>
              </a:rPr>
              <a:t> VALUES ('</a:t>
            </a:r>
            <a:r>
              <a:rPr lang="en-US" altLang="zh-CN" b="1" dirty="0" err="1">
                <a:solidFill>
                  <a:srgbClr val="2660B5"/>
                </a:solidFill>
              </a:rPr>
              <a:t>course','delete',now</a:t>
            </a:r>
            <a:r>
              <a:rPr lang="en-US" altLang="zh-CN" b="1" dirty="0">
                <a:solidFill>
                  <a:srgbClr val="2660B5"/>
                </a:solidFill>
              </a:rPr>
              <a:t>()) </a:t>
            </a:r>
            <a:r>
              <a:rPr lang="en-US" altLang="zh-CN" b="1" dirty="0" smtClean="0">
                <a:solidFill>
                  <a:srgbClr val="2660B5"/>
                </a:solidFill>
              </a:rPr>
              <a:t>;</a:t>
            </a:r>
            <a:endParaRPr lang="zh-CN" altLang="zh-CN" b="1" dirty="0">
              <a:solidFill>
                <a:srgbClr val="2660B5"/>
              </a:solidFill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5918200" y="2079885"/>
            <a:ext cx="5035192" cy="1792798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4"/>
          <a:stretch>
            <a:fillRect/>
          </a:stretch>
        </p:blipFill>
        <p:spPr>
          <a:xfrm>
            <a:off x="7148928" y="4145280"/>
            <a:ext cx="3553460" cy="205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44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429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客户端软件来创建触发器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079885"/>
            <a:ext cx="10296883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3.UPDATE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型触发器</a:t>
            </a:r>
          </a:p>
          <a:p>
            <a:pPr marL="0" indent="0"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进入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课程表（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course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）的设计表界面，选择“触发器”选项卡，点击“添加触发器”。输入触发器的名字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tg_course_update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，在触发栏目选择“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AFTER”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，勾选“修改”下方的复选框。在“定义”下面写入语句：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 into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t_log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values ('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course','update',now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()) ;</a:t>
            </a: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3643947" y="4256698"/>
            <a:ext cx="4242753" cy="246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4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19864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8.</a:t>
            </a:r>
            <a:r>
              <a:rPr kumimoji="1" lang="en-US" altLang="zh-CN" sz="11500" dirty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2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82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查看数据表的触发器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38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7866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TRIGGERS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语句查看触发器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084490"/>
            <a:ext cx="10296883" cy="99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）查看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数据库下所有的触发器。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）查看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数据库下所有的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型触发器。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32283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32475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333708" y="3779516"/>
            <a:ext cx="1029688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中，可以执行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TRIGGERS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语句来查看触发器的基本信息。其基本形式如下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TRIGGERS [{FROM | IN}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数据库名称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[LIKE '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匹配模式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 | WHERE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条件表达式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说明：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未通过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FROM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或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指定数据库时，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TRIGGERS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获取的是当前选择的数据库下所有的触发器，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WHERE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用于指定查看触发器的条件。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LIKE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子句的使用比较特殊，它用于匹配触发器作用的数据表，而非触发器名称。</a:t>
            </a:r>
          </a:p>
        </p:txBody>
      </p:sp>
    </p:spTree>
    <p:extLst>
      <p:ext uri="{BB962C8B-B14F-4D97-AF65-F5344CB8AC3E}">
        <p14:creationId xmlns:p14="http://schemas.microsoft.com/office/powerpoint/2010/main" val="205254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7866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TRIGGERS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语句查看触发器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7" y="2046869"/>
            <a:ext cx="10296883" cy="961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）查看数据库中所有触发器可以使用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关键字，因此查看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数据库下所有的触发器语句为：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 TRIGGERS ;</a:t>
            </a: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2859314" y="3008671"/>
            <a:ext cx="6703786" cy="368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9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7866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TRIGGERS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语句查看触发器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7" y="2046869"/>
            <a:ext cx="10296883" cy="912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）查看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数据库下所有的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型触发器。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TRIGGERS FROM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WHERE   event='insert';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2533556" y="3419156"/>
            <a:ext cx="7386955" cy="314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72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9075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通过查看系统表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triggers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实现查看触发器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305953"/>
            <a:ext cx="102968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通过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查看系统表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triggers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实现查看教学管理系统数据库中的触发器。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29743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29935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1589" y="3611652"/>
            <a:ext cx="10296883" cy="20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中，所有触发器的定义都存在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information_schema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数据库下的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triggers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表中。查询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triggers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表，可以查看到数据库中所有触发器的详细信息。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查询的语句如下：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SELECT  *  FROM  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information_schema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 triggers ;</a:t>
            </a:r>
          </a:p>
        </p:txBody>
      </p:sp>
    </p:spTree>
    <p:extLst>
      <p:ext uri="{BB962C8B-B14F-4D97-AF65-F5344CB8AC3E}">
        <p14:creationId xmlns:p14="http://schemas.microsoft.com/office/powerpoint/2010/main" val="327258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9075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通过查看系统表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triggers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实现查看触发器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7" y="2046869"/>
            <a:ext cx="10296883" cy="961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输入语句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SELECT  *  FROM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information_schema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 triggers ;</a:t>
            </a: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3484245" y="3573145"/>
            <a:ext cx="5274310" cy="215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2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6"/>
          <p:cNvSpPr/>
          <p:nvPr/>
        </p:nvSpPr>
        <p:spPr>
          <a:xfrm>
            <a:off x="2452254" y="-408452"/>
            <a:ext cx="9825221" cy="6871855"/>
          </a:xfrm>
          <a:custGeom>
            <a:avLst/>
            <a:gdLst>
              <a:gd name="connsiteX0" fmla="*/ 0 w 6456218"/>
              <a:gd name="connsiteY0" fmla="*/ 0 h 6858000"/>
              <a:gd name="connsiteX1" fmla="*/ 6456218 w 6456218"/>
              <a:gd name="connsiteY1" fmla="*/ 0 h 6858000"/>
              <a:gd name="connsiteX2" fmla="*/ 6456218 w 6456218"/>
              <a:gd name="connsiteY2" fmla="*/ 6858000 h 6858000"/>
              <a:gd name="connsiteX3" fmla="*/ 0 w 6456218"/>
              <a:gd name="connsiteY3" fmla="*/ 6858000 h 6858000"/>
              <a:gd name="connsiteX4" fmla="*/ 0 w 6456218"/>
              <a:gd name="connsiteY4" fmla="*/ 0 h 6858000"/>
              <a:gd name="connsiteX0" fmla="*/ 2563091 w 9019309"/>
              <a:gd name="connsiteY0" fmla="*/ 0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2563091 w 9019309"/>
              <a:gd name="connsiteY4" fmla="*/ 0 h 6858000"/>
              <a:gd name="connsiteX0" fmla="*/ 3422073 w 9019309"/>
              <a:gd name="connsiteY0" fmla="*/ 4156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22073 w 9019309"/>
              <a:gd name="connsiteY4" fmla="*/ 41564 h 6858000"/>
              <a:gd name="connsiteX0" fmla="*/ 3435928 w 9019309"/>
              <a:gd name="connsiteY0" fmla="*/ 1385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35928 w 9019309"/>
              <a:gd name="connsiteY4" fmla="*/ 13854 h 6858000"/>
              <a:gd name="connsiteX0" fmla="*/ 3435928 w 9019309"/>
              <a:gd name="connsiteY0" fmla="*/ 0 h 6871855"/>
              <a:gd name="connsiteX1" fmla="*/ 9019309 w 9019309"/>
              <a:gd name="connsiteY1" fmla="*/ 13855 h 6871855"/>
              <a:gd name="connsiteX2" fmla="*/ 9019309 w 9019309"/>
              <a:gd name="connsiteY2" fmla="*/ 6871855 h 6871855"/>
              <a:gd name="connsiteX3" fmla="*/ 0 w 9019309"/>
              <a:gd name="connsiteY3" fmla="*/ 6871855 h 6871855"/>
              <a:gd name="connsiteX4" fmla="*/ 3435928 w 9019309"/>
              <a:gd name="connsiteY4" fmla="*/ 0 h 6871855"/>
              <a:gd name="connsiteX0" fmla="*/ 3435928 w 9825221"/>
              <a:gd name="connsiteY0" fmla="*/ 0 h 6871855"/>
              <a:gd name="connsiteX1" fmla="*/ 9825221 w 9825221"/>
              <a:gd name="connsiteY1" fmla="*/ 44851 h 6871855"/>
              <a:gd name="connsiteX2" fmla="*/ 9019309 w 9825221"/>
              <a:gd name="connsiteY2" fmla="*/ 6871855 h 6871855"/>
              <a:gd name="connsiteX3" fmla="*/ 0 w 9825221"/>
              <a:gd name="connsiteY3" fmla="*/ 6871855 h 6871855"/>
              <a:gd name="connsiteX4" fmla="*/ 3435928 w 9825221"/>
              <a:gd name="connsiteY4" fmla="*/ 0 h 6871855"/>
              <a:gd name="connsiteX0" fmla="*/ 3435928 w 9825221"/>
              <a:gd name="connsiteY0" fmla="*/ 0 h 6871855"/>
              <a:gd name="connsiteX1" fmla="*/ 9825221 w 9825221"/>
              <a:gd name="connsiteY1" fmla="*/ 44851 h 6871855"/>
              <a:gd name="connsiteX2" fmla="*/ 9747729 w 9825221"/>
              <a:gd name="connsiteY2" fmla="*/ 6871855 h 6871855"/>
              <a:gd name="connsiteX3" fmla="*/ 0 w 9825221"/>
              <a:gd name="connsiteY3" fmla="*/ 6871855 h 6871855"/>
              <a:gd name="connsiteX4" fmla="*/ 3435928 w 9825221"/>
              <a:gd name="connsiteY4" fmla="*/ 0 h 687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5221" h="6871855">
                <a:moveTo>
                  <a:pt x="3435928" y="0"/>
                </a:moveTo>
                <a:lnTo>
                  <a:pt x="9825221" y="44851"/>
                </a:lnTo>
                <a:lnTo>
                  <a:pt x="9747729" y="6871855"/>
                </a:lnTo>
                <a:lnTo>
                  <a:pt x="0" y="6871855"/>
                </a:lnTo>
                <a:lnTo>
                  <a:pt x="3435928" y="0"/>
                </a:lnTo>
                <a:close/>
              </a:path>
            </a:pathLst>
          </a:custGeom>
          <a:solidFill>
            <a:schemeClr val="accent3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14108" y="179824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>
                <a:solidFill>
                  <a:schemeClr val="accent3"/>
                </a:solidFill>
                <a:latin typeface="Microsoft YaHei" charset="-122"/>
                <a:ea typeface="Microsoft YaHei" charset="-122"/>
                <a:cs typeface="Microsoft YaHei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5514" y="2556376"/>
            <a:ext cx="26725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>
                <a:solidFill>
                  <a:schemeClr val="accent2"/>
                </a:solidFill>
                <a:latin typeface="Impact" charset="0"/>
                <a:ea typeface="Impact" charset="0"/>
                <a:cs typeface="Impact" charset="0"/>
              </a:rPr>
              <a:t>CONTENTS</a:t>
            </a:r>
            <a:endParaRPr kumimoji="1" lang="zh-CN" altLang="en-US" sz="4800" b="1" dirty="0">
              <a:solidFill>
                <a:schemeClr val="accent2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0882" y="13854"/>
            <a:ext cx="9716733" cy="6888997"/>
          </a:xfrm>
          <a:custGeom>
            <a:avLst/>
            <a:gdLst>
              <a:gd name="connsiteX0" fmla="*/ 0 w 6456218"/>
              <a:gd name="connsiteY0" fmla="*/ 0 h 6858000"/>
              <a:gd name="connsiteX1" fmla="*/ 6456218 w 6456218"/>
              <a:gd name="connsiteY1" fmla="*/ 0 h 6858000"/>
              <a:gd name="connsiteX2" fmla="*/ 6456218 w 6456218"/>
              <a:gd name="connsiteY2" fmla="*/ 6858000 h 6858000"/>
              <a:gd name="connsiteX3" fmla="*/ 0 w 6456218"/>
              <a:gd name="connsiteY3" fmla="*/ 6858000 h 6858000"/>
              <a:gd name="connsiteX4" fmla="*/ 0 w 6456218"/>
              <a:gd name="connsiteY4" fmla="*/ 0 h 6858000"/>
              <a:gd name="connsiteX0" fmla="*/ 2563091 w 9019309"/>
              <a:gd name="connsiteY0" fmla="*/ 0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2563091 w 9019309"/>
              <a:gd name="connsiteY4" fmla="*/ 0 h 6858000"/>
              <a:gd name="connsiteX0" fmla="*/ 3422073 w 9019309"/>
              <a:gd name="connsiteY0" fmla="*/ 4156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22073 w 9019309"/>
              <a:gd name="connsiteY4" fmla="*/ 41564 h 6858000"/>
              <a:gd name="connsiteX0" fmla="*/ 3435928 w 9019309"/>
              <a:gd name="connsiteY0" fmla="*/ 1385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35928 w 9019309"/>
              <a:gd name="connsiteY4" fmla="*/ 13854 h 6858000"/>
              <a:gd name="connsiteX0" fmla="*/ 3435928 w 9019309"/>
              <a:gd name="connsiteY0" fmla="*/ 0 h 6871855"/>
              <a:gd name="connsiteX1" fmla="*/ 9019309 w 9019309"/>
              <a:gd name="connsiteY1" fmla="*/ 13855 h 6871855"/>
              <a:gd name="connsiteX2" fmla="*/ 9019309 w 9019309"/>
              <a:gd name="connsiteY2" fmla="*/ 6871855 h 6871855"/>
              <a:gd name="connsiteX3" fmla="*/ 0 w 9019309"/>
              <a:gd name="connsiteY3" fmla="*/ 6871855 h 6871855"/>
              <a:gd name="connsiteX4" fmla="*/ 3435928 w 9019309"/>
              <a:gd name="connsiteY4" fmla="*/ 0 h 6871855"/>
              <a:gd name="connsiteX0" fmla="*/ 3435928 w 9716733"/>
              <a:gd name="connsiteY0" fmla="*/ 17142 h 6888997"/>
              <a:gd name="connsiteX1" fmla="*/ 9716733 w 9716733"/>
              <a:gd name="connsiteY1" fmla="*/ 0 h 6888997"/>
              <a:gd name="connsiteX2" fmla="*/ 9019309 w 9716733"/>
              <a:gd name="connsiteY2" fmla="*/ 6888997 h 6888997"/>
              <a:gd name="connsiteX3" fmla="*/ 0 w 9716733"/>
              <a:gd name="connsiteY3" fmla="*/ 6888997 h 6888997"/>
              <a:gd name="connsiteX4" fmla="*/ 3435928 w 9716733"/>
              <a:gd name="connsiteY4" fmla="*/ 17142 h 6888997"/>
              <a:gd name="connsiteX0" fmla="*/ 3435928 w 9716733"/>
              <a:gd name="connsiteY0" fmla="*/ 17142 h 6888997"/>
              <a:gd name="connsiteX1" fmla="*/ 9716733 w 9716733"/>
              <a:gd name="connsiteY1" fmla="*/ 0 h 6888997"/>
              <a:gd name="connsiteX2" fmla="*/ 9654739 w 9716733"/>
              <a:gd name="connsiteY2" fmla="*/ 6888997 h 6888997"/>
              <a:gd name="connsiteX3" fmla="*/ 0 w 9716733"/>
              <a:gd name="connsiteY3" fmla="*/ 6888997 h 6888997"/>
              <a:gd name="connsiteX4" fmla="*/ 3435928 w 9716733"/>
              <a:gd name="connsiteY4" fmla="*/ 17142 h 688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6733" h="6888997">
                <a:moveTo>
                  <a:pt x="3435928" y="17142"/>
                </a:moveTo>
                <a:lnTo>
                  <a:pt x="9716733" y="0"/>
                </a:lnTo>
                <a:lnTo>
                  <a:pt x="9654739" y="6888997"/>
                </a:lnTo>
                <a:lnTo>
                  <a:pt x="0" y="6888997"/>
                </a:lnTo>
                <a:lnTo>
                  <a:pt x="3435928" y="17142"/>
                </a:lnTo>
                <a:close/>
              </a:path>
            </a:pathLst>
          </a:custGeom>
          <a:ln>
            <a:noFill/>
          </a:ln>
          <a:effectLst>
            <a:outerShdw blurRad="50800" dist="762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29" name="组 28"/>
          <p:cNvGrpSpPr/>
          <p:nvPr/>
        </p:nvGrpSpPr>
        <p:grpSpPr>
          <a:xfrm>
            <a:off x="4808550" y="445141"/>
            <a:ext cx="1862418" cy="978270"/>
            <a:chOff x="4621200" y="1036512"/>
            <a:chExt cx="1862418" cy="978270"/>
          </a:xfrm>
        </p:grpSpPr>
        <p:grpSp>
          <p:nvGrpSpPr>
            <p:cNvPr id="11" name="组 10"/>
            <p:cNvGrpSpPr/>
            <p:nvPr/>
          </p:nvGrpSpPr>
          <p:grpSpPr>
            <a:xfrm>
              <a:off x="4621200" y="1036512"/>
              <a:ext cx="1862418" cy="978270"/>
              <a:chOff x="4745186" y="1191494"/>
              <a:chExt cx="1537855" cy="748144"/>
            </a:xfrm>
          </p:grpSpPr>
          <p:sp>
            <p:nvSpPr>
              <p:cNvPr id="9" name="平行四边形 8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010305" y="1190815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8.1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23003" y="599444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为数据表创建触发器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4231679" y="1644185"/>
            <a:ext cx="1862418" cy="978270"/>
            <a:chOff x="4032602" y="2286000"/>
            <a:chExt cx="1862418" cy="978270"/>
          </a:xfrm>
        </p:grpSpPr>
        <p:grpSp>
          <p:nvGrpSpPr>
            <p:cNvPr id="14" name="组 13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15" name="平行四边形 14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421707" y="2440303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8.2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3633341" y="2782572"/>
            <a:ext cx="1862418" cy="978270"/>
            <a:chOff x="4032602" y="2286000"/>
            <a:chExt cx="1862418" cy="978270"/>
          </a:xfrm>
        </p:grpSpPr>
        <p:grpSp>
          <p:nvGrpSpPr>
            <p:cNvPr id="20" name="组 19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421707" y="2440303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8.3</a:t>
              </a:r>
              <a:endParaRPr kumimoji="1" lang="en-US" altLang="zh-CN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2388932" y="5229098"/>
            <a:ext cx="1862418" cy="978270"/>
            <a:chOff x="4032602" y="2286000"/>
            <a:chExt cx="1862418" cy="978270"/>
          </a:xfrm>
        </p:grpSpPr>
        <p:grpSp>
          <p:nvGrpSpPr>
            <p:cNvPr id="25" name="组 24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421707" y="24403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拓展</a:t>
              </a:r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训练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128528" y="1721325"/>
            <a:ext cx="4385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查看数据表的触发器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92525" y="2960208"/>
            <a:ext cx="4266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删除数据表的触发器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87977" y="5189965"/>
            <a:ext cx="4006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乡村振兴助农电商平台数据库触发器设计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5" name="平行四边形 54"/>
          <p:cNvSpPr/>
          <p:nvPr/>
        </p:nvSpPr>
        <p:spPr>
          <a:xfrm>
            <a:off x="10877569" y="535490"/>
            <a:ext cx="1904876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平行四边形 57"/>
          <p:cNvSpPr/>
          <p:nvPr/>
        </p:nvSpPr>
        <p:spPr>
          <a:xfrm>
            <a:off x="10382268" y="1675180"/>
            <a:ext cx="2383500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平行四边形 41"/>
          <p:cNvSpPr/>
          <p:nvPr/>
        </p:nvSpPr>
        <p:spPr>
          <a:xfrm>
            <a:off x="9859373" y="2892226"/>
            <a:ext cx="3003203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平行四边形 55"/>
          <p:cNvSpPr/>
          <p:nvPr/>
        </p:nvSpPr>
        <p:spPr>
          <a:xfrm>
            <a:off x="8661995" y="5351277"/>
            <a:ext cx="4106000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34" name="组 18"/>
          <p:cNvGrpSpPr/>
          <p:nvPr/>
        </p:nvGrpSpPr>
        <p:grpSpPr>
          <a:xfrm>
            <a:off x="2958127" y="4081401"/>
            <a:ext cx="1862418" cy="978270"/>
            <a:chOff x="4032602" y="2286000"/>
            <a:chExt cx="1862418" cy="978270"/>
          </a:xfrm>
        </p:grpSpPr>
        <p:grpSp>
          <p:nvGrpSpPr>
            <p:cNvPr id="35" name="组 19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38" name="平行四边形 37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7" name="文本框 20"/>
            <p:cNvSpPr txBox="1"/>
            <p:nvPr/>
          </p:nvSpPr>
          <p:spPr>
            <a:xfrm>
              <a:off x="4421707" y="24403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拓展阅读</a:t>
              </a:r>
              <a:endParaRPr kumimoji="1" lang="en-US" altLang="zh-CN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40" name="文本框 32"/>
          <p:cNvSpPr txBox="1"/>
          <p:nvPr/>
        </p:nvSpPr>
        <p:spPr>
          <a:xfrm>
            <a:off x="5154510" y="4149196"/>
            <a:ext cx="4266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坚持严谨细致的工作态度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9282953" y="4112396"/>
            <a:ext cx="3637442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51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307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8.2.3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客户端软件来查看触发器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305953"/>
            <a:ext cx="10296883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客户端软件来查看教学管理系统触发器。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27814" y="3300877"/>
            <a:ext cx="59291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3"/>
              </a:rPr>
              <a:t>trigger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087" y="3901040"/>
            <a:ext cx="344805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002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307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8.2.3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客户端软件来查看触发器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305953"/>
            <a:ext cx="10296883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选择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information_schema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数据库，在该数据库所有表对象中找到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triggers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表，双击打开，如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图所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示，可查看数据库中所有触发器的详细信息。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3027043" y="3441064"/>
            <a:ext cx="6548755" cy="307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5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307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8.2.3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客户端软件来查看触发器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305953"/>
            <a:ext cx="10296883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选择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information_schema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数据库，在该数据库所有表对象中找到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triggers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表，双击打开，如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图所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示，可查看数据库中所有触发器的详细信息。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3027043" y="3504564"/>
            <a:ext cx="6548755" cy="307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93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202811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8.</a:t>
            </a:r>
            <a:r>
              <a:rPr kumimoji="1" lang="en-US" altLang="zh-CN" sz="11500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3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82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删除数据表的触发器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38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3909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DROP TRIGGER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语句删除触发器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140853"/>
            <a:ext cx="1029688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如果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某些触发器设计错误，或者软件功能有所调整，需要将创建的触发器进行删除。由于课程级联更新的功能已经在应用软件部分实现，因此需要将触发器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tg_course_update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删除。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3210501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3229703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333707" y="3725952"/>
            <a:ext cx="10296883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和删除数据库、删除表格一样，删除触发器的语法如下：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DROP TRIGGER [IF EXISTS] [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.]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触发器名称</a:t>
            </a:r>
          </a:p>
        </p:txBody>
      </p:sp>
      <p:sp>
        <p:nvSpPr>
          <p:cNvPr id="14" name="五边形 13"/>
          <p:cNvSpPr/>
          <p:nvPr/>
        </p:nvSpPr>
        <p:spPr>
          <a:xfrm>
            <a:off x="1333709" y="4925001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TextBox 13"/>
          <p:cNvSpPr>
            <a:spLocks noChangeArrowheads="1"/>
          </p:cNvSpPr>
          <p:nvPr/>
        </p:nvSpPr>
        <p:spPr bwMode="auto">
          <a:xfrm>
            <a:off x="1333708" y="4944203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333709" y="5554752"/>
            <a:ext cx="10296883" cy="99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删除触发器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tg_course_update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输入下面语句：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DROP  TRIGGER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tg_course_update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;</a:t>
            </a:r>
          </a:p>
        </p:txBody>
      </p:sp>
    </p:spTree>
    <p:extLst>
      <p:ext uri="{BB962C8B-B14F-4D97-AF65-F5344CB8AC3E}">
        <p14:creationId xmlns:p14="http://schemas.microsoft.com/office/powerpoint/2010/main" val="192429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9839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客户端软件具来删除触发器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140853"/>
            <a:ext cx="102968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通过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客户端软件具删除课程表（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course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）中的触发器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tg_course_insert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。删除。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1271587" y="271240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TextBox 13"/>
          <p:cNvSpPr>
            <a:spLocks noChangeArrowheads="1"/>
          </p:cNvSpPr>
          <p:nvPr/>
        </p:nvSpPr>
        <p:spPr bwMode="auto">
          <a:xfrm>
            <a:off x="1271586" y="273160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271587" y="3176369"/>
            <a:ext cx="102968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选中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触发器所在表，在右键菜单选择“设计表”，在编辑表界面选择“触发器”选项卡，如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图所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示，右键点击要删除的触发器，选择“删除触发器”。</a:t>
            </a:r>
            <a:endParaRPr lang="en-US" altLang="zh-CN" sz="20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6646" y="4303442"/>
            <a:ext cx="4826953" cy="22472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100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拓展</a:t>
            </a:r>
            <a:endParaRPr kumimoji="1" lang="zh-CN" altLang="en-US" sz="2800" b="1" dirty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26203" y="403016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阅读</a:t>
            </a:r>
            <a:endParaRPr kumimoji="1" lang="zh-CN" altLang="en-US" sz="6000" b="1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82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坚持严谨细致的工作态度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91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拓展阅读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529" y="1622612"/>
            <a:ext cx="10587071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触发器是自动执行的，如果设计不合理，会造成不可挽回的错误。这就要求开发人员具有严谨细致的工作态度。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的触发器编写对设计者和编写者的要求很高，必须比较全面的分析相关业务，同时全面了解触发器工作原理。也就是说写出的触发器要求在业务上考虑全面，在技术上做到最好，才能不影响业务和性能。这就需要项目组成员具有精湛的技术和严谨细致的工作态度。在工作和生活中必须牢固树立“工作无小事”观念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自觉培养严谨细致的工作作风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以严之又严、慎之又慎、细之又细的态度为标尺衡量工作。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52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拓展</a:t>
            </a:r>
            <a:endParaRPr kumimoji="1" lang="zh-CN" altLang="en-US" sz="2800" b="1" dirty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26203" y="4030160"/>
            <a:ext cx="1729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训练</a:t>
            </a:r>
            <a:endParaRPr kumimoji="1" lang="zh-CN" altLang="en-US" sz="6000" b="1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乡村振兴助农电商平台数据库触发器设计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拓展训练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TextBox 13"/>
          <p:cNvSpPr>
            <a:spLocks noChangeArrowheads="1"/>
          </p:cNvSpPr>
          <p:nvPr/>
        </p:nvSpPr>
        <p:spPr bwMode="auto">
          <a:xfrm>
            <a:off x="2321932" y="1494032"/>
            <a:ext cx="1901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pc="3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en-US" sz="2000" b="1" spc="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7" name="组 66"/>
          <p:cNvGrpSpPr/>
          <p:nvPr/>
        </p:nvGrpSpPr>
        <p:grpSpPr>
          <a:xfrm>
            <a:off x="1133423" y="1814285"/>
            <a:ext cx="7222464" cy="141412"/>
            <a:chOff x="1362736" y="1799771"/>
            <a:chExt cx="4733264" cy="124636"/>
          </a:xfrm>
        </p:grpSpPr>
        <p:sp>
          <p:nvSpPr>
            <p:cNvPr id="10" name="矩形 9"/>
            <p:cNvSpPr/>
            <p:nvPr/>
          </p:nvSpPr>
          <p:spPr>
            <a:xfrm>
              <a:off x="1379538" y="1799771"/>
              <a:ext cx="826633" cy="124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64" name="直线连接符 63"/>
            <p:cNvCxnSpPr/>
            <p:nvPr/>
          </p:nvCxnSpPr>
          <p:spPr>
            <a:xfrm>
              <a:off x="1362736" y="1909893"/>
              <a:ext cx="473326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2591060" y="1494032"/>
            <a:ext cx="74697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spc="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乡村振兴助农电商平台数据库触发器设计</a:t>
            </a:r>
            <a:endParaRPr lang="en-US" sz="2000" spc="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3423" y="2448422"/>
            <a:ext cx="9902877" cy="387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457200">
              <a:lnSpc>
                <a:spcPct val="150000"/>
              </a:lnSpc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如果订单详情表（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orderdetails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）没有外键约束，那么可以通过创建触发器来保证数据的一致性。在订单表（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）上创建一个删除类型的触发器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tg_del_orders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，实现如下功能：</a:t>
            </a:r>
          </a:p>
          <a:p>
            <a:pPr marL="0" lvl="1" indent="457200">
              <a:lnSpc>
                <a:spcPct val="150000"/>
              </a:lnSpc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表中的一条订单记录后，订单详情表（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orderdetails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）中该订单的购买记录也一并被删除。</a:t>
            </a:r>
          </a:p>
          <a:p>
            <a:pPr marL="0" lvl="1" indent="457200">
              <a:lnSpc>
                <a:spcPct val="150000"/>
              </a:lnSpc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如果农产品信息表（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production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）没有外键约束，那么可以通过创建触发器来保证数据的一致性。在农户信息表（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farmers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）上创建一个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类型的触发器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tg_update_farmers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，实现如下功能：</a:t>
            </a:r>
          </a:p>
          <a:p>
            <a:pPr marL="0" lvl="1" indent="457200">
              <a:lnSpc>
                <a:spcPct val="150000"/>
              </a:lnSpc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修改农户信息表（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farmers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）上中的农户编号以后，农产品信息表（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production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）中该农户的编号也自动修改了。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93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180049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8.</a:t>
            </a:r>
            <a:r>
              <a:rPr kumimoji="1" lang="en-US" altLang="zh-CN" sz="11500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1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82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为数据表创建触发器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745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86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创建有一条执行语句的触发器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7" y="2046869"/>
            <a:ext cx="10296883" cy="86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利用触发器实现表操作记录的功能。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创建一个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t_log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表，用来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记录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各个表的数据操作情况，表结构如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图所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6959600" y="4686226"/>
            <a:ext cx="4608870" cy="168917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71587" y="3008671"/>
            <a:ext cx="104378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65"/>
              </a:spcAft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）为班级表创建一个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tg_class_insert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，要求班级表添加一行信息以后，向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表中插入一行数据（表名，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'insert'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，当前时间）。</a:t>
            </a:r>
          </a:p>
          <a:p>
            <a:pPr>
              <a:spcBef>
                <a:spcPts val="200"/>
              </a:spcBef>
              <a:spcAft>
                <a:spcPts val="65"/>
              </a:spcAft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）为班级表创建一个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tg_class_delete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，要求修改班级表记录以后，向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表中插入一行数据（表名，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'delete'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，当前时间）。</a:t>
            </a:r>
          </a:p>
          <a:p>
            <a:pPr>
              <a:spcBef>
                <a:spcPts val="200"/>
              </a:spcBef>
              <a:spcAft>
                <a:spcPts val="65"/>
              </a:spcAft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）为班级表创建一个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tg_class_update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，要求修改班级表记录以后，向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表中插入一行数据（表名，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'update'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，当前时间）</a:t>
            </a:r>
            <a:r>
              <a:rPr lang="zh-CN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5603" y="4979984"/>
            <a:ext cx="5713997" cy="1608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利用触发器实现表之间的级联功能</a:t>
            </a:r>
          </a:p>
          <a:p>
            <a:pPr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学生表和成绩表没有参照完整性约束（外键约束），那么可以通过创建一个触发器来保证数据的一致性。在学生表（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students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）上创建一个删除类型的触发器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tg_del_stu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students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表中删除某一条记录后，触发该触发器，在成绩表（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score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）中删除与此学号对应的记录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121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86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创建有一条执行语句的触发器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41" y="2324100"/>
            <a:ext cx="9939060" cy="2669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触发器的含义和作用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触发器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TRIGGER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）是由事件来触发某个操作，这些事件包括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语句。当数据库系统执行这些事件时，就会激活触发器执行相应的操作。它是与表事件相关的特殊的存储过程，是提供给程序员和数据分析员来保证数据完整性的一种方法。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5.0.2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版本开始支持触发器的功能。触发器是与表有关的数据库对象，在满足定义条件时触发，并执行触发器中定义的语句集合。触发器的这种特性可以协助应用在数据库端确保数据的完整性。 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673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86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创建有一条执行语句的触发器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7701" y="2002825"/>
            <a:ext cx="10296885" cy="4234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触发器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是由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事件来触发某种特定操作。满足触发器的触发条件时，数据库系统就会执行触发器中定义的程序语句。这样做可以保证某些操作之间的一致性。例如，当学生表中增加了一个学生的信息时，学生的总数就必须同时改变。可以在这里创建一个触发器，每次增加一个学生的记录，就执行一次计算学生总数的操作。这样就可以保证每次增加学生的记录后，学生总数是与记录数是一致的。触发器触发的执行语句可能只有一个，也可能有多个。触发器只能创建在永久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Permanent Table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）上，不能对临时表（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Temporary Table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</a:t>
            </a:r>
          </a:p>
          <a:p>
            <a:pPr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触发器创建语法四要素：</a:t>
            </a:r>
          </a:p>
          <a:p>
            <a:pPr marL="742950" lvl="1" indent="-285750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监视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(TABLE)</a:t>
            </a:r>
          </a:p>
          <a:p>
            <a:pPr marL="742950" lvl="1" indent="-285750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监视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(INSERT/UPDATE/DELETE)</a:t>
            </a:r>
          </a:p>
          <a:p>
            <a:pPr marL="742950" lvl="1" indent="-285750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(AFTER/BEFORE) </a:t>
            </a:r>
          </a:p>
          <a:p>
            <a:pPr marL="742950" lvl="1" indent="-285750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(INSERT/UPDATE/DELETE)</a:t>
            </a:r>
          </a:p>
        </p:txBody>
      </p:sp>
    </p:spTree>
    <p:extLst>
      <p:ext uri="{BB962C8B-B14F-4D97-AF65-F5344CB8AC3E}">
        <p14:creationId xmlns:p14="http://schemas.microsoft.com/office/powerpoint/2010/main" val="297455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86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创建有一条执行语句的触发器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7701" y="2002825"/>
            <a:ext cx="10296885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创建只有一个执行语句的触发器</a:t>
            </a:r>
          </a:p>
          <a:p>
            <a:pPr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MySQL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中，创建只有一个执行语句的触发器的基本形式如下：</a:t>
            </a:r>
          </a:p>
          <a:p>
            <a:pPr lvl="5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 TRIGGER 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触发器名  触发时间  触发事件</a:t>
            </a:r>
          </a:p>
          <a:p>
            <a:pPr lvl="5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表名 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 EACH  ROW 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执行语句</a:t>
            </a:r>
          </a:p>
          <a:p>
            <a:pPr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ts val="28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说明：</a:t>
            </a:r>
          </a:p>
          <a:p>
            <a:pPr marL="742950" lvl="1" indent="-285750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触发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时间可以取值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BEFORE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BEFORE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的含义指在检查约束前触发，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是在检查约束后触发。</a:t>
            </a:r>
          </a:p>
          <a:p>
            <a:pPr marL="742950" lvl="1" indent="-285750">
              <a:lnSpc>
                <a:spcPts val="28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触发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事件：可以是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。对同一个表相同触发时间的相同触发事件，只能定义一个触发器。</a:t>
            </a:r>
          </a:p>
        </p:txBody>
      </p:sp>
    </p:spTree>
    <p:extLst>
      <p:ext uri="{BB962C8B-B14F-4D97-AF65-F5344CB8AC3E}">
        <p14:creationId xmlns:p14="http://schemas.microsoft.com/office/powerpoint/2010/main" val="188375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86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创建有一条执行语句的触发器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7701" y="2002825"/>
            <a:ext cx="10296885" cy="4098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利用触发器实现表操作记录的功能。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tg_class_insert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 TRIGGER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tg_class_insert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  INSERT  </a:t>
            </a: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 class   FOR EACH ROW</a:t>
            </a: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INTO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VALUES ('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class','insert',now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)) 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创建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tg_class_insert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触发器后，查看向班级表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表插入数据时（如图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所示），此触发器所完成的功能，查看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t_log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表是否添加了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INTO class VALUES ('1303','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金融管理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1','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校企合作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','D003');</a:t>
            </a:r>
          </a:p>
        </p:txBody>
      </p:sp>
    </p:spTree>
    <p:extLst>
      <p:ext uri="{BB962C8B-B14F-4D97-AF65-F5344CB8AC3E}">
        <p14:creationId xmlns:p14="http://schemas.microsoft.com/office/powerpoint/2010/main" val="243417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企业员工团队时间管理技能培训课件PPT模板"/>
</p:tagLst>
</file>

<file path=ppt/theme/theme1.xml><?xml version="1.0" encoding="utf-8"?>
<a:theme xmlns:a="http://schemas.openxmlformats.org/drawingml/2006/main" name="Office 主题">
  <a:themeElements>
    <a:clrScheme name="自定义 13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D4582"/>
      </a:accent1>
      <a:accent2>
        <a:srgbClr val="1D4582"/>
      </a:accent2>
      <a:accent3>
        <a:srgbClr val="E42F4B"/>
      </a:accent3>
      <a:accent4>
        <a:srgbClr val="1D4582"/>
      </a:accent4>
      <a:accent5>
        <a:srgbClr val="1D4582"/>
      </a:accent5>
      <a:accent6>
        <a:srgbClr val="E42F4B"/>
      </a:accent6>
      <a:hlink>
        <a:srgbClr val="1D4582"/>
      </a:hlink>
      <a:folHlink>
        <a:srgbClr val="E42F4B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</TotalTime>
  <Words>3139</Words>
  <Application>Microsoft Office PowerPoint</Application>
  <PresentationFormat>自定义</PresentationFormat>
  <Paragraphs>297</Paragraphs>
  <Slides>39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Arial</vt:lpstr>
      <vt:lpstr>宋体</vt:lpstr>
      <vt:lpstr>Impact</vt:lpstr>
      <vt:lpstr>微软雅黑</vt:lpstr>
      <vt:lpstr>Wingdings</vt:lpstr>
      <vt:lpstr>yuweij Medium</vt:lpstr>
      <vt:lpstr>DengXian Light</vt:lpstr>
      <vt:lpstr>DengXian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Microsoft</cp:lastModifiedBy>
  <cp:revision>85</cp:revision>
  <dcterms:created xsi:type="dcterms:W3CDTF">2017-12-18T08:33:29Z</dcterms:created>
  <dcterms:modified xsi:type="dcterms:W3CDTF">2023-01-29T11:07:36Z</dcterms:modified>
</cp:coreProperties>
</file>