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97"/>
  </p:notesMasterIdLst>
  <p:sldIdLst>
    <p:sldId id="256" r:id="rId2"/>
    <p:sldId id="418" r:id="rId3"/>
    <p:sldId id="263" r:id="rId4"/>
    <p:sldId id="258" r:id="rId5"/>
    <p:sldId id="264" r:id="rId6"/>
    <p:sldId id="323" r:id="rId7"/>
    <p:sldId id="324" r:id="rId8"/>
    <p:sldId id="325" r:id="rId9"/>
    <p:sldId id="326" r:id="rId10"/>
    <p:sldId id="327" r:id="rId11"/>
    <p:sldId id="328" r:id="rId12"/>
    <p:sldId id="419" r:id="rId13"/>
    <p:sldId id="329" r:id="rId14"/>
    <p:sldId id="330" r:id="rId15"/>
    <p:sldId id="331" r:id="rId16"/>
    <p:sldId id="332" r:id="rId17"/>
    <p:sldId id="337" r:id="rId18"/>
    <p:sldId id="333" r:id="rId19"/>
    <p:sldId id="335" r:id="rId20"/>
    <p:sldId id="336" r:id="rId21"/>
    <p:sldId id="338" r:id="rId22"/>
    <p:sldId id="339" r:id="rId23"/>
    <p:sldId id="340" r:id="rId24"/>
    <p:sldId id="341" r:id="rId25"/>
    <p:sldId id="342" r:id="rId26"/>
    <p:sldId id="343" r:id="rId27"/>
    <p:sldId id="346" r:id="rId28"/>
    <p:sldId id="347" r:id="rId29"/>
    <p:sldId id="348" r:id="rId30"/>
    <p:sldId id="350" r:id="rId31"/>
    <p:sldId id="349" r:id="rId32"/>
    <p:sldId id="356" r:id="rId33"/>
    <p:sldId id="355" r:id="rId34"/>
    <p:sldId id="354" r:id="rId35"/>
    <p:sldId id="357" r:id="rId36"/>
    <p:sldId id="353" r:id="rId37"/>
    <p:sldId id="352" r:id="rId38"/>
    <p:sldId id="358" r:id="rId39"/>
    <p:sldId id="351" r:id="rId40"/>
    <p:sldId id="360" r:id="rId41"/>
    <p:sldId id="361" r:id="rId42"/>
    <p:sldId id="364" r:id="rId43"/>
    <p:sldId id="365" r:id="rId44"/>
    <p:sldId id="366" r:id="rId45"/>
    <p:sldId id="363" r:id="rId46"/>
    <p:sldId id="367" r:id="rId47"/>
    <p:sldId id="362" r:id="rId48"/>
    <p:sldId id="359" r:id="rId49"/>
    <p:sldId id="368" r:id="rId50"/>
    <p:sldId id="369" r:id="rId51"/>
    <p:sldId id="373" r:id="rId52"/>
    <p:sldId id="372" r:id="rId53"/>
    <p:sldId id="371" r:id="rId54"/>
    <p:sldId id="370" r:id="rId55"/>
    <p:sldId id="377" r:id="rId56"/>
    <p:sldId id="376" r:id="rId57"/>
    <p:sldId id="378" r:id="rId58"/>
    <p:sldId id="379" r:id="rId59"/>
    <p:sldId id="380" r:id="rId60"/>
    <p:sldId id="381" r:id="rId61"/>
    <p:sldId id="375" r:id="rId62"/>
    <p:sldId id="382" r:id="rId63"/>
    <p:sldId id="383" r:id="rId64"/>
    <p:sldId id="384" r:id="rId65"/>
    <p:sldId id="386" r:id="rId66"/>
    <p:sldId id="385" r:id="rId67"/>
    <p:sldId id="388" r:id="rId68"/>
    <p:sldId id="389" r:id="rId69"/>
    <p:sldId id="387" r:id="rId70"/>
    <p:sldId id="390" r:id="rId71"/>
    <p:sldId id="394" r:id="rId72"/>
    <p:sldId id="396" r:id="rId73"/>
    <p:sldId id="397" r:id="rId74"/>
    <p:sldId id="398" r:id="rId75"/>
    <p:sldId id="395" r:id="rId76"/>
    <p:sldId id="391" r:id="rId77"/>
    <p:sldId id="399" r:id="rId78"/>
    <p:sldId id="400" r:id="rId79"/>
    <p:sldId id="401" r:id="rId80"/>
    <p:sldId id="402" r:id="rId81"/>
    <p:sldId id="404" r:id="rId82"/>
    <p:sldId id="405" r:id="rId83"/>
    <p:sldId id="403" r:id="rId84"/>
    <p:sldId id="406" r:id="rId85"/>
    <p:sldId id="407" r:id="rId86"/>
    <p:sldId id="408" r:id="rId87"/>
    <p:sldId id="409" r:id="rId88"/>
    <p:sldId id="410" r:id="rId89"/>
    <p:sldId id="411" r:id="rId90"/>
    <p:sldId id="412" r:id="rId91"/>
    <p:sldId id="413" r:id="rId92"/>
    <p:sldId id="415" r:id="rId93"/>
    <p:sldId id="414" r:id="rId94"/>
    <p:sldId id="417" r:id="rId95"/>
    <p:sldId id="416" r:id="rId96"/>
  </p:sldIdLst>
  <p:sldSz cx="12192000" cy="6858000"/>
  <p:notesSz cx="6858000" cy="9144000"/>
  <p:embeddedFontLst>
    <p:embeddedFont>
      <p:font typeface="DengXian" pitchFamily="2" charset="-122"/>
      <p:regular r:id="rId98"/>
      <p:bold r:id="rId99"/>
    </p:embeddedFont>
    <p:embeddedFont>
      <p:font typeface="微软雅黑" pitchFamily="34" charset="-122"/>
      <p:regular r:id="rId100"/>
      <p:bold r:id="rId101"/>
    </p:embeddedFont>
    <p:embeddedFont>
      <p:font typeface="DengXian Light" pitchFamily="2" charset="-122"/>
      <p:regular r:id="rId102"/>
    </p:embeddedFont>
    <p:embeddedFont>
      <p:font typeface="黑体" pitchFamily="49" charset="-122"/>
      <p:regular r:id="rId103"/>
    </p:embeddedFont>
    <p:embeddedFont>
      <p:font typeface="等线" pitchFamily="2" charset="-122"/>
      <p:regular r:id="rId104"/>
      <p:bold r:id="rId105"/>
    </p:embeddedFont>
    <p:embeddedFont>
      <p:font typeface="Impact" pitchFamily="34" charset="0"/>
      <p:regular r:id="rId106"/>
    </p:embeddedFont>
  </p:embeddedFontLst>
  <p:custDataLst>
    <p:tags r:id="rId10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269" userDrawn="1">
          <p15:clr>
            <a:srgbClr val="A4A3A4"/>
          </p15:clr>
        </p15:guide>
        <p15:guide id="2" pos="3840" userDrawn="1">
          <p15:clr>
            <a:srgbClr val="A4A3A4"/>
          </p15:clr>
        </p15:guide>
        <p15:guide id="3" pos="2116" userDrawn="1">
          <p15:clr>
            <a:srgbClr val="A4A3A4"/>
          </p15:clr>
        </p15:guide>
        <p15:guide id="5" pos="801" userDrawn="1">
          <p15:clr>
            <a:srgbClr val="A4A3A4"/>
          </p15:clr>
        </p15:guide>
        <p15:guide id="6" orient="horz" pos="3453" userDrawn="1">
          <p15:clr>
            <a:srgbClr val="A4A3A4"/>
          </p15:clr>
        </p15:guide>
        <p15:guide id="7" pos="3940" userDrawn="1">
          <p15:clr>
            <a:srgbClr val="A4A3A4"/>
          </p15:clr>
        </p15:guide>
        <p15:guide id="8" pos="5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2C52"/>
    <a:srgbClr val="CC0066"/>
    <a:srgbClr val="21519C"/>
    <a:srgbClr val="4F6A94"/>
    <a:srgbClr val="276489"/>
    <a:srgbClr val="2660B5"/>
    <a:srgbClr val="2A6C95"/>
    <a:srgbClr val="1E4682"/>
    <a:srgbClr val="E4304B"/>
    <a:srgbClr val="E74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4640"/>
  </p:normalViewPr>
  <p:slideViewPr>
    <p:cSldViewPr snapToGrid="0" snapToObjects="1" showGuides="1">
      <p:cViewPr varScale="1">
        <p:scale>
          <a:sx n="71" d="100"/>
          <a:sy n="71" d="100"/>
        </p:scale>
        <p:origin x="-678" y="-96"/>
      </p:cViewPr>
      <p:guideLst>
        <p:guide orient="horz" pos="4269"/>
        <p:guide orient="horz" pos="3453"/>
        <p:guide pos="3840"/>
        <p:guide pos="2116"/>
        <p:guide pos="801"/>
        <p:guide pos="3940"/>
        <p:guide pos="549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gs" Target="tags/tag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5.fntdata"/><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3.fntdata"/><Relationship Id="rId105"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6.fntdata"/><Relationship Id="rId10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font" Target="fonts/font2.fntdata"/><Relationship Id="rId10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104"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07T15:53:13.054" idx="1">
    <p:pos x="7767" y="2796"/>
    <p:text/>
    <p:extLst>
      <p:ext uri="{C676402C-5697-4E1C-873F-D02D1690AC5C}">
        <p15:threadingInfo xmlns=""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t>2023-02-20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t>‹#›</a:t>
            </a:fld>
            <a:endParaRPr lang="zh-CN" altLang="en-US"/>
          </a:p>
        </p:txBody>
      </p:sp>
    </p:spTree>
    <p:extLst>
      <p:ext uri="{BB962C8B-B14F-4D97-AF65-F5344CB8AC3E}">
        <p14:creationId xmlns:p14="http://schemas.microsoft.com/office/powerpoint/2010/main" val="214718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a:t>
            </a:fld>
            <a:endParaRPr lang="zh-CN" altLang="en-US"/>
          </a:p>
        </p:txBody>
      </p:sp>
    </p:spTree>
    <p:extLst>
      <p:ext uri="{BB962C8B-B14F-4D97-AF65-F5344CB8AC3E}">
        <p14:creationId xmlns:p14="http://schemas.microsoft.com/office/powerpoint/2010/main" val="1992552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14</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a:t>
            </a:fld>
            <a:endParaRPr lang="zh-CN" altLang="en-US"/>
          </a:p>
        </p:txBody>
      </p:sp>
    </p:spTree>
    <p:extLst>
      <p:ext uri="{BB962C8B-B14F-4D97-AF65-F5344CB8AC3E}">
        <p14:creationId xmlns:p14="http://schemas.microsoft.com/office/powerpoint/2010/main" val="394412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a:t>
            </a:fld>
            <a:endParaRPr lang="zh-CN" altLang="en-US"/>
          </a:p>
        </p:txBody>
      </p:sp>
    </p:spTree>
    <p:extLst>
      <p:ext uri="{BB962C8B-B14F-4D97-AF65-F5344CB8AC3E}">
        <p14:creationId xmlns:p14="http://schemas.microsoft.com/office/powerpoint/2010/main" val="3822968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46</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90</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93</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94</a:t>
            </a:fld>
            <a:endParaRPr lang="zh-CN" altLang="en-US"/>
          </a:p>
        </p:txBody>
      </p:sp>
    </p:spTree>
    <p:extLst>
      <p:ext uri="{BB962C8B-B14F-4D97-AF65-F5344CB8AC3E}">
        <p14:creationId xmlns:p14="http://schemas.microsoft.com/office/powerpoint/2010/main" val="383461912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95</a:t>
            </a:fld>
            <a:endParaRPr lang="zh-CN" altLang="en-US"/>
          </a:p>
        </p:txBody>
      </p:sp>
    </p:spTree>
    <p:extLst>
      <p:ext uri="{BB962C8B-B14F-4D97-AF65-F5344CB8AC3E}">
        <p14:creationId xmlns:p14="http://schemas.microsoft.com/office/powerpoint/2010/main" val="33223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l="18607" t="8710" r="9620" b="11107"/>
          <a:stretch/>
        </p:blipFill>
        <p:spPr>
          <a:xfrm>
            <a:off x="484909" y="0"/>
            <a:ext cx="10986655" cy="6481546"/>
          </a:xfrm>
          <a:prstGeom prst="rect">
            <a:avLst/>
          </a:prstGeom>
        </p:spPr>
      </p:pic>
    </p:spTree>
    <p:extLst>
      <p:ext uri="{BB962C8B-B14F-4D97-AF65-F5344CB8AC3E}">
        <p14:creationId xmlns:p14="http://schemas.microsoft.com/office/powerpoint/2010/main" val="7955039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0557591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6336215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984429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7817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文本框 1"/>
          <p:cNvSpPr txBox="1"/>
          <p:nvPr userDrawn="1"/>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F9409"/>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1.</a:t>
            </a:r>
            <a:r>
              <a:rPr lang="zh-CN" altLang="en-US" sz="1200" dirty="0">
                <a:solidFill>
                  <a:schemeClr val="accent6"/>
                </a:solidFill>
                <a:latin typeface="微软雅黑" panose="020B0503020204020204" pitchFamily="34" charset="-122"/>
                <a:ea typeface="微软雅黑" panose="020B0503020204020204" pitchFamily="34" charset="-122"/>
              </a:rPr>
              <a:t>在千库网出售的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模板是免版税类（</a:t>
            </a:r>
            <a:r>
              <a:rPr lang="en-US" altLang="zh-CN" sz="1200" dirty="0">
                <a:solidFill>
                  <a:schemeClr val="accent6"/>
                </a:solidFill>
                <a:latin typeface="微软雅黑" panose="020B0503020204020204" pitchFamily="34" charset="-122"/>
                <a:ea typeface="微软雅黑" panose="020B0503020204020204" pitchFamily="34" charset="-122"/>
              </a:rPr>
              <a:t>RF</a:t>
            </a:r>
            <a:r>
              <a:rPr lang="zh-CN" altLang="en-US" sz="1200" dirty="0">
                <a:solidFill>
                  <a:schemeClr val="accent6"/>
                </a:solidFill>
                <a:latin typeface="微软雅黑" panose="020B0503020204020204" pitchFamily="34" charset="-122"/>
                <a:ea typeface="微软雅黑" panose="020B0503020204020204" pitchFamily="34" charset="-122"/>
              </a:rPr>
              <a:t>：</a:t>
            </a:r>
            <a:r>
              <a:rPr lang="en-US" altLang="zh-CN" sz="1200" dirty="0">
                <a:solidFill>
                  <a:schemeClr val="accent6"/>
                </a:solidFill>
                <a:latin typeface="微软雅黑" panose="020B0503020204020204" pitchFamily="34" charset="-122"/>
                <a:ea typeface="微软雅黑" panose="020B0503020204020204" pitchFamily="34" charset="-122"/>
              </a:rPr>
              <a:t>Royalty-Free</a:t>
            </a:r>
            <a:r>
              <a:rPr lang="zh-CN" altLang="en-US" sz="1200" dirty="0">
                <a:solidFill>
                  <a:schemeClr val="accent6"/>
                </a:solidFill>
                <a:latin typeface="微软雅黑" panose="020B0503020204020204" pitchFamily="34" charset="-122"/>
                <a:ea typeface="微软雅黑" panose="020B0503020204020204" pitchFamily="34" charset="-122"/>
              </a:rPr>
              <a:t>）正版受</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和</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世界版权公约</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2.</a:t>
            </a:r>
            <a:r>
              <a:rPr lang="zh-CN" altLang="en-US" sz="1200" dirty="0">
                <a:solidFill>
                  <a:schemeClr val="accent6"/>
                </a:solidFill>
                <a:latin typeface="微软雅黑" panose="020B0503020204020204" pitchFamily="34" charset="-122"/>
                <a:ea typeface="微软雅黑" panose="020B0503020204020204" pitchFamily="34" charset="-122"/>
              </a:rPr>
              <a:t>不得将千库网的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3" name="文本框 2"/>
          <p:cNvSpPr txBox="1"/>
          <p:nvPr userDrawn="1"/>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rPr>
              <a:t>更多精品</a:t>
            </a:r>
            <a:r>
              <a:rPr lang="en-US" altLang="zh-CN" b="1" dirty="0">
                <a:solidFill>
                  <a:srgbClr val="FF9409"/>
                </a:solidFill>
              </a:rPr>
              <a:t>PPT</a:t>
            </a:r>
            <a:r>
              <a:rPr lang="zh-CN" altLang="en-US" b="1" dirty="0">
                <a:solidFill>
                  <a:srgbClr val="FF9409"/>
                </a:solidFill>
              </a:rPr>
              <a:t>模板：</a:t>
            </a:r>
            <a:r>
              <a:rPr lang="en-US" altLang="zh-CN" b="1" dirty="0">
                <a:solidFill>
                  <a:schemeClr val="bg1"/>
                </a:solidFill>
                <a:hlinkClick r:id="rId2"/>
              </a:rPr>
              <a:t>http://www.51miz.com/ppt/</a:t>
            </a:r>
            <a:endParaRPr lang="en-US" altLang="zh-CN"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01049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713975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3003482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19286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7682867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2023-02-20</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236878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7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31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53000"/>
          </a:schemeClr>
        </a:solidFill>
        <a:effectLst/>
      </p:bgPr>
    </p:bg>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24" b="100000" l="0" r="100000">
                        <a14:foregroundMark x1="6299" y1="47120" x2="14698" y2="74869"/>
                        <a14:foregroundMark x1="5512" y1="51309" x2="63255" y2="43455"/>
                        <a14:foregroundMark x1="26509" y1="68063" x2="56693" y2="66492"/>
                        <a14:foregroundMark x1="87664" y1="18325" x2="94488" y2="16230"/>
                        <a14:foregroundMark x1="65617" y1="26178" x2="66667" y2="19372"/>
                        <a14:foregroundMark x1="75591" y1="17801" x2="77690" y2="32461"/>
                        <a14:foregroundMark x1="78215" y1="21990" x2="80840" y2="21466"/>
                        <a14:foregroundMark x1="37270" y1="41361" x2="37795" y2="27749"/>
                        <a14:foregroundMark x1="38320" y1="37173" x2="31496" y2="37173"/>
                        <a14:foregroundMark x1="38058" y1="37173" x2="34646" y2="28796"/>
                        <a14:foregroundMark x1="21522" y1="59162" x2="23622" y2="43455"/>
                        <a14:foregroundMark x1="8399" y1="56021" x2="5249" y2="59162"/>
                        <a14:foregroundMark x1="5774" y1="69634" x2="5249" y2="63874"/>
                        <a14:backgroundMark x1="6562" y1="7330" x2="8924" y2="6806"/>
                        <a14:backgroundMark x1="2100" y1="29843" x2="36745" y2="524"/>
                        <a14:backgroundMark x1="2362" y1="86911" x2="0" y2="82199"/>
                      </a14:backgroundRemoval>
                    </a14:imgEffect>
                  </a14:imgLayer>
                </a14:imgProps>
              </a:ext>
              <a:ext uri="{28A0092B-C50C-407E-A947-70E740481C1C}">
                <a14:useLocalDpi xmlns:a14="http://schemas.microsoft.com/office/drawing/2010/main" val="0"/>
              </a:ext>
            </a:extLst>
          </a:blip>
          <a:srcRect/>
          <a:stretch>
            <a:fillRect/>
          </a:stretch>
        </p:blipFill>
        <p:spPr bwMode="auto">
          <a:xfrm>
            <a:off x="165909" y="279447"/>
            <a:ext cx="3513369" cy="1761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2329794" y="1910116"/>
            <a:ext cx="2031325" cy="830997"/>
          </a:xfrm>
          <a:prstGeom prst="rect">
            <a:avLst/>
          </a:prstGeom>
          <a:noFill/>
        </p:spPr>
        <p:txBody>
          <a:bodyPr wrap="none" rtlCol="0">
            <a:spAutoFit/>
          </a:bodyPr>
          <a:lstStyle/>
          <a:p>
            <a:r>
              <a:rPr kumimoji="1" lang="zh-CN" altLang="en-US" sz="4800" b="1" dirty="0" smtClean="0">
                <a:solidFill>
                  <a:srgbClr val="E4304B"/>
                </a:solidFill>
                <a:latin typeface="yuweij Medium" charset="-122"/>
                <a:ea typeface="yuweij Medium" charset="-122"/>
                <a:cs typeface="yuweij Medium" charset="-122"/>
              </a:rPr>
              <a:t>项目一</a:t>
            </a:r>
            <a:endParaRPr kumimoji="1" lang="zh-CN" altLang="en-US" sz="4800" b="1" dirty="0">
              <a:solidFill>
                <a:srgbClr val="E4304B"/>
              </a:solidFill>
              <a:latin typeface="yuweij Medium" charset="-122"/>
              <a:ea typeface="yuweij Medium" charset="-122"/>
              <a:cs typeface="yuweij Medium" charset="-122"/>
            </a:endParaRPr>
          </a:p>
        </p:txBody>
      </p:sp>
      <p:sp>
        <p:nvSpPr>
          <p:cNvPr id="5" name="文本框 4"/>
          <p:cNvSpPr txBox="1"/>
          <p:nvPr/>
        </p:nvSpPr>
        <p:spPr>
          <a:xfrm>
            <a:off x="1112603" y="3004910"/>
            <a:ext cx="8648521" cy="769441"/>
          </a:xfrm>
          <a:prstGeom prst="rect">
            <a:avLst/>
          </a:prstGeom>
          <a:noFill/>
        </p:spPr>
        <p:txBody>
          <a:bodyPr wrap="none" rtlCol="0">
            <a:spAutoFit/>
          </a:bodyPr>
          <a:lstStyle/>
          <a:p>
            <a:r>
              <a:rPr kumimoji="1" lang="zh-CN" altLang="en-US" sz="4400" b="1" dirty="0" smtClean="0">
                <a:solidFill>
                  <a:srgbClr val="1E4682"/>
                </a:solidFill>
                <a:latin typeface="Microsoft YaHei" charset="-122"/>
                <a:ea typeface="Microsoft YaHei" charset="-122"/>
                <a:cs typeface="Microsoft YaHei" charset="-122"/>
              </a:rPr>
              <a:t>教学</a:t>
            </a:r>
            <a:r>
              <a:rPr kumimoji="1" lang="zh-CN" altLang="en-US" sz="4400" b="1" dirty="0">
                <a:solidFill>
                  <a:srgbClr val="1E4682"/>
                </a:solidFill>
                <a:latin typeface="Microsoft YaHei" charset="-122"/>
                <a:ea typeface="Microsoft YaHei" charset="-122"/>
                <a:cs typeface="Microsoft YaHei" charset="-122"/>
              </a:rPr>
              <a:t>管理系统数据库应用方案设计</a:t>
            </a:r>
          </a:p>
        </p:txBody>
      </p:sp>
      <p:pic>
        <p:nvPicPr>
          <p:cNvPr id="1026"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163" b="99612" l="0" r="100000">
                        <a14:foregroundMark x1="67174" y1="27132" x2="67174" y2="27132"/>
                        <a14:foregroundMark x1="10652" y1="57752" x2="10652" y2="57752"/>
                        <a14:foregroundMark x1="11087" y1="57752" x2="16957" y2="80233"/>
                        <a14:foregroundMark x1="31304" y1="68217" x2="32391" y2="79845"/>
                        <a14:foregroundMark x1="47609" y1="61628" x2="51739" y2="61628"/>
                        <a14:foregroundMark x1="78043" y1="63178" x2="78043" y2="75581"/>
                        <a14:foregroundMark x1="81304" y1="34496" x2="81304" y2="31783"/>
                        <a14:foregroundMark x1="68261" y1="19767" x2="68261" y2="19767"/>
                        <a14:foregroundMark x1="68696" y1="20543" x2="69130" y2="22481"/>
                        <a14:foregroundMark x1="73261" y1="50775" x2="75000" y2="53488"/>
                        <a14:foregroundMark x1="91304" y1="77132" x2="91304" y2="78682"/>
                      </a14:backgroundRemoval>
                    </a14:imgEffect>
                  </a14:imgLayer>
                </a14:imgProps>
              </a:ext>
              <a:ext uri="{28A0092B-C50C-407E-A947-70E740481C1C}">
                <a14:useLocalDpi xmlns:a14="http://schemas.microsoft.com/office/drawing/2010/main" val="0"/>
              </a:ext>
            </a:extLst>
          </a:blip>
          <a:srcRect/>
          <a:stretch>
            <a:fillRect/>
          </a:stretch>
        </p:blipFill>
        <p:spPr bwMode="auto">
          <a:xfrm>
            <a:off x="6723396" y="3635309"/>
            <a:ext cx="5224339" cy="2930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48444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642109"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教学管理系统数据库的数据分析</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160739" y="2368238"/>
            <a:ext cx="10258994" cy="39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管理系统数据库用来存储教学管理系统应用程序的数据，应用程序通过向数据库进行增加、删除、修改、查数据来实现软件的业务功能。</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基本原则</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管理系统以管理各教学系部的教师任课、班级课程结构和学生的学习成绩等相关信息为基本目标，根据用户业务描述，有以下基本规则</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）教学系部依据专业方向管理教师、分配教学任务，规划各专业班级的课程结构；</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）每个教师可以承担任何班级的任何课程；</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）每个班级内含有学生，学习特定的一组课程。</a:t>
            </a: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3743245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642109"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教学管理系统数据库的数据分析</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34541"/>
            <a:ext cx="10258994"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数据存储</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直接信息：学校系部基本信息、班级及其学生的基本信息、课程基本信息、教师信息。</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间接</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信息：教师任课信息、班级开课信息、学生各门课程的学习成绩等。</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数据分析</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）数据文件名：系部数据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简述：存储系部信息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数据文件组成：系部的编号和系部</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名称</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0956165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642109"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教学管理系统数据库的数据分析</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9" y="2200071"/>
            <a:ext cx="10258994"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）数据文件名：班级数据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简述：存储班级信息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数据文件组成：班级的各项信息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）数据文件名：学生数据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简述：存储学生信息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数据文件组成：学生的各项</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信息</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）数据文件名：教师数据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简述：存储教师信息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数据文件组成：教师的各项</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信息</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9068194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642109"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教学管理系统数据库的数据分析</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054619"/>
            <a:ext cx="10258994" cy="4500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）数据文件名：课程数据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简述：存储现有课程信息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数据文件组成：课程的各项信息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）数据文件名：成绩数据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简述：存储学生学习课程的成绩信息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数据文件组成：学生已学课程的各项信息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）数据文件名：教师任课数据</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简述：存储教师任课信息</a:t>
            </a:r>
          </a:p>
          <a:p>
            <a:pPr marL="0" lvl="1"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数据文件组成：教师为班级的授课信息</a:t>
            </a: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961003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758815"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1.</a:t>
            </a:r>
            <a:r>
              <a:rPr kumimoji="1" lang="en-US" altLang="zh-CN" sz="11500" dirty="0" smtClean="0">
                <a:solidFill>
                  <a:schemeClr val="accent3"/>
                </a:solidFill>
                <a:latin typeface="Impact" charset="0"/>
                <a:ea typeface="Impact" charset="0"/>
                <a:cs typeface="Impact" charset="0"/>
              </a:rPr>
              <a:t>2</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635731" y="2815885"/>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a:t>
            </a: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管理系统数据库概念模型设计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1908836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323617" y="2712353"/>
            <a:ext cx="943403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依据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教学管理系统软件的需求说明，分析得出教学管理系统数据库的管理的信息目标及基本原则。 在掌握数据库设计的基本规则及数据库系统模型的相关知识。包括数据模型的概念、数据模型分类、数据模型组成、数据库设计及实现过程。</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76391838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944529" y="2439315"/>
            <a:ext cx="1068314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什么是数据模型</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数据模型</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是对现实世界数据特征的⼀种抽象，是用来描述数据、组织数据和对数据进⾏操作的，是数据库系统的核心与基础。</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数据模型必须遵守如下原则：</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）真实。忽略的是非本质内容</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与研究无关的内容；抽象的是本质内容，确实存在的内容。</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）完整、精确。信息世界应有丰富的语义表达能力，能模拟现实世界的各种情况。</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）易于理解，易于修改，特别是易于用户理解。</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）易于向</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DBMS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所支持的数据模型转换。</a:t>
            </a:r>
          </a:p>
        </p:txBody>
      </p:sp>
    </p:spTree>
    <p:extLst>
      <p:ext uri="{BB962C8B-B14F-4D97-AF65-F5344CB8AC3E}">
        <p14:creationId xmlns:p14="http://schemas.microsoft.com/office/powerpoint/2010/main" val="20056478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838185" y="2216037"/>
            <a:ext cx="10683146"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数据模型分类</a:t>
            </a:r>
            <a:endPar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）概念模型</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也</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称为信息模型，是按用户的观点来对数据和信息建模，主要用于数据库设计。</a:t>
            </a: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）逻辑模型</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主要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包括了层次模型、网状模型、关系模型、⾯向对象数据模型、对象关系数据模型、半结构化数据模型等，是按计算机系统的观点对数据建模，主要用于数据库管理系统的实现</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5753259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31248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33168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944529" y="1989378"/>
            <a:ext cx="10683146"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）层次</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模型</a:t>
            </a:r>
            <a:endPar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sz="2000" dirty="0" smtClean="0"/>
              <a:t>        </a:t>
            </a:r>
            <a:r>
              <a:rPr lang="zh-CN" altLang="zh-CN" sz="2000" dirty="0" smtClean="0"/>
              <a:t>一</a:t>
            </a:r>
            <a:r>
              <a:rPr lang="zh-CN" altLang="zh-CN" sz="2000" dirty="0"/>
              <a:t>种树型结构，它由节点和连线组成，其中节点表示实体，连线表示实体间的关系。缺点是数据纵向发展，横向关系难以建立，数据可能会重复出现，造成维护的不便。</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p:cNvGrpSpPr/>
          <p:nvPr/>
        </p:nvGrpSpPr>
        <p:grpSpPr>
          <a:xfrm>
            <a:off x="2931249" y="3641714"/>
            <a:ext cx="5603269" cy="2512157"/>
            <a:chOff x="0" y="0"/>
            <a:chExt cx="4632373" cy="1776526"/>
          </a:xfrm>
        </p:grpSpPr>
        <p:sp>
          <p:nvSpPr>
            <p:cNvPr id="12" name="文本框 33831"/>
            <p:cNvSpPr txBox="1"/>
            <p:nvPr/>
          </p:nvSpPr>
          <p:spPr>
            <a:xfrm>
              <a:off x="2087592" y="0"/>
              <a:ext cx="560717" cy="33643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学校</a:t>
              </a:r>
            </a:p>
            <a:p>
              <a:pPr algn="just">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p:txBody>
        </p:sp>
        <p:cxnSp>
          <p:nvCxnSpPr>
            <p:cNvPr id="13" name="直接连接符 12"/>
            <p:cNvCxnSpPr/>
            <p:nvPr/>
          </p:nvCxnSpPr>
          <p:spPr>
            <a:xfrm>
              <a:off x="992038" y="526211"/>
              <a:ext cx="26787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372264" y="336430"/>
              <a:ext cx="0" cy="1897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992038" y="526211"/>
              <a:ext cx="2488" cy="1984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66226" y="526211"/>
              <a:ext cx="0" cy="198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33837"/>
            <p:cNvSpPr txBox="1"/>
            <p:nvPr/>
          </p:nvSpPr>
          <p:spPr>
            <a:xfrm>
              <a:off x="733245" y="724618"/>
              <a:ext cx="63835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zh-CN" sz="1600" kern="100">
                  <a:effectLst/>
                  <a:latin typeface="Times New Roman"/>
                  <a:ea typeface="宋体"/>
                  <a:cs typeface="宋体"/>
                </a:rPr>
                <a:t>学院</a:t>
              </a:r>
              <a:r>
                <a:rPr lang="en-US" sz="1600" kern="100">
                  <a:effectLst/>
                  <a:latin typeface="Times New Roman"/>
                  <a:ea typeface="宋体"/>
                  <a:cs typeface="宋体"/>
                </a:rPr>
                <a:t>1</a:t>
              </a:r>
              <a:endParaRPr lang="zh-CN" sz="1600" kern="100">
                <a:effectLst/>
                <a:latin typeface="Times New Roman"/>
                <a:ea typeface="宋体"/>
                <a:cs typeface="宋体"/>
              </a:endParaRPr>
            </a:p>
            <a:p>
              <a:pPr algn="just">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p:txBody>
        </p:sp>
        <p:sp>
          <p:nvSpPr>
            <p:cNvPr id="18" name="文本框 33839"/>
            <p:cNvSpPr txBox="1"/>
            <p:nvPr/>
          </p:nvSpPr>
          <p:spPr>
            <a:xfrm>
              <a:off x="3398808" y="724618"/>
              <a:ext cx="765590"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ts val="0"/>
                </a:spcAft>
              </a:pPr>
              <a:r>
                <a:rPr lang="zh-CN" sz="1600" kern="100" dirty="0">
                  <a:effectLst/>
                  <a:latin typeface="Times New Roman"/>
                  <a:ea typeface="宋体"/>
                  <a:cs typeface="宋体"/>
                </a:rPr>
                <a:t>学院</a:t>
              </a:r>
              <a:r>
                <a:rPr lang="en-US" sz="1600" kern="100" dirty="0">
                  <a:effectLst/>
                  <a:latin typeface="Times New Roman"/>
                  <a:ea typeface="宋体"/>
                  <a:cs typeface="宋体"/>
                </a:rPr>
                <a:t>2</a:t>
              </a:r>
              <a:endParaRPr lang="zh-CN" sz="1600" kern="100" dirty="0">
                <a:effectLst/>
                <a:latin typeface="Times New Roman"/>
                <a:ea typeface="宋体"/>
                <a:cs typeface="宋体"/>
              </a:endParaRPr>
            </a:p>
            <a:p>
              <a:pPr algn="just">
                <a:spcAft>
                  <a:spcPts val="0"/>
                </a:spcAft>
              </a:pPr>
              <a:r>
                <a:rPr lang="en-US" sz="1600" kern="100" dirty="0">
                  <a:effectLst/>
                  <a:latin typeface="Times New Roman"/>
                  <a:ea typeface="宋体"/>
                  <a:cs typeface="宋体"/>
                </a:rPr>
                <a:t> </a:t>
              </a:r>
              <a:endParaRPr lang="zh-CN" sz="1600" kern="100" dirty="0">
                <a:effectLst/>
                <a:latin typeface="Times New Roman"/>
                <a:ea typeface="宋体"/>
                <a:cs typeface="宋体"/>
              </a:endParaRPr>
            </a:p>
          </p:txBody>
        </p:sp>
        <p:cxnSp>
          <p:nvCxnSpPr>
            <p:cNvPr id="19" name="直接连接符 18"/>
            <p:cNvCxnSpPr/>
            <p:nvPr/>
          </p:nvCxnSpPr>
          <p:spPr>
            <a:xfrm>
              <a:off x="301925" y="1259456"/>
              <a:ext cx="13995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92038" y="1061049"/>
              <a:ext cx="0" cy="3541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93298" y="1259456"/>
              <a:ext cx="0" cy="1549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99404" y="1259456"/>
              <a:ext cx="0" cy="1549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967487" y="1259456"/>
              <a:ext cx="13995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66226" y="1061049"/>
              <a:ext cx="0" cy="353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958860" y="1259456"/>
              <a:ext cx="0" cy="1549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373592" y="1259456"/>
              <a:ext cx="0" cy="1549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33849"/>
            <p:cNvSpPr txBox="1"/>
            <p:nvPr/>
          </p:nvSpPr>
          <p:spPr>
            <a:xfrm>
              <a:off x="0" y="1414732"/>
              <a:ext cx="56070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一系</a:t>
              </a:r>
            </a:p>
          </p:txBody>
        </p:sp>
        <p:sp>
          <p:nvSpPr>
            <p:cNvPr id="28" name="文本框 33850"/>
            <p:cNvSpPr txBox="1"/>
            <p:nvPr/>
          </p:nvSpPr>
          <p:spPr>
            <a:xfrm>
              <a:off x="707366" y="1406105"/>
              <a:ext cx="56070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二系</a:t>
              </a:r>
            </a:p>
          </p:txBody>
        </p:sp>
        <p:sp>
          <p:nvSpPr>
            <p:cNvPr id="29" name="文本框 33851"/>
            <p:cNvSpPr txBox="1"/>
            <p:nvPr/>
          </p:nvSpPr>
          <p:spPr>
            <a:xfrm>
              <a:off x="1371600" y="1406105"/>
              <a:ext cx="56070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三系</a:t>
              </a:r>
            </a:p>
          </p:txBody>
        </p:sp>
        <p:sp>
          <p:nvSpPr>
            <p:cNvPr id="30" name="文本框 33852"/>
            <p:cNvSpPr txBox="1"/>
            <p:nvPr/>
          </p:nvSpPr>
          <p:spPr>
            <a:xfrm>
              <a:off x="2700068" y="1440611"/>
              <a:ext cx="56070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四系</a:t>
              </a:r>
            </a:p>
          </p:txBody>
        </p:sp>
        <p:sp>
          <p:nvSpPr>
            <p:cNvPr id="31" name="文本框 33853"/>
            <p:cNvSpPr txBox="1"/>
            <p:nvPr/>
          </p:nvSpPr>
          <p:spPr>
            <a:xfrm>
              <a:off x="3407434" y="1423358"/>
              <a:ext cx="56070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五系</a:t>
              </a:r>
            </a:p>
          </p:txBody>
        </p:sp>
        <p:sp>
          <p:nvSpPr>
            <p:cNvPr id="32" name="文本框 33854"/>
            <p:cNvSpPr txBox="1"/>
            <p:nvPr/>
          </p:nvSpPr>
          <p:spPr>
            <a:xfrm>
              <a:off x="4071668" y="1423358"/>
              <a:ext cx="560705" cy="33591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六系</a:t>
              </a:r>
            </a:p>
          </p:txBody>
        </p:sp>
      </p:grpSp>
    </p:spTree>
    <p:extLst>
      <p:ext uri="{BB962C8B-B14F-4D97-AF65-F5344CB8AC3E}">
        <p14:creationId xmlns:p14="http://schemas.microsoft.com/office/powerpoint/2010/main" val="2179764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31248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33168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944529" y="1989378"/>
            <a:ext cx="4861186" cy="197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）网状</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模型</a:t>
            </a:r>
            <a:endPar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sz="2000" dirty="0" smtClean="0"/>
              <a:t>       数据记录</a:t>
            </a:r>
            <a:r>
              <a:rPr lang="zh-CN" altLang="en-US" sz="2000" dirty="0"/>
              <a:t>将组成网中的节点，而记录和记录之间的关联组成节点之间的连线，从而构成一个复杂的网状结构</a:t>
            </a:r>
            <a:r>
              <a:rPr lang="zh-CN" altLang="en-US" sz="2000" dirty="0" smtClean="0"/>
              <a:t>。</a:t>
            </a:r>
            <a:endParaRPr lang="en-US" altLang="zh-CN" sz="2000" dirty="0" smtClean="0"/>
          </a:p>
        </p:txBody>
      </p:sp>
      <p:pic>
        <p:nvPicPr>
          <p:cNvPr id="33" name="图片 32"/>
          <p:cNvPicPr/>
          <p:nvPr/>
        </p:nvPicPr>
        <p:blipFill>
          <a:blip r:embed="rId3"/>
          <a:stretch>
            <a:fillRect/>
          </a:stretch>
        </p:blipFill>
        <p:spPr>
          <a:xfrm>
            <a:off x="6335032" y="2296567"/>
            <a:ext cx="4942568" cy="1927091"/>
          </a:xfrm>
          <a:prstGeom prst="rect">
            <a:avLst/>
          </a:prstGeom>
        </p:spPr>
      </p:pic>
      <p:sp>
        <p:nvSpPr>
          <p:cNvPr id="2" name="TextBox 1"/>
          <p:cNvSpPr txBox="1"/>
          <p:nvPr/>
        </p:nvSpPr>
        <p:spPr>
          <a:xfrm>
            <a:off x="551543" y="4572000"/>
            <a:ext cx="11176000" cy="369332"/>
          </a:xfrm>
          <a:prstGeom prst="rect">
            <a:avLst/>
          </a:prstGeom>
          <a:noFill/>
        </p:spPr>
        <p:txBody>
          <a:bodyPr wrap="square" rtlCol="0">
            <a:spAutoFit/>
          </a:bodyPr>
          <a:lstStyle/>
          <a:p>
            <a:endParaRPr lang="zh-CN" altLang="en-US" dirty="0"/>
          </a:p>
        </p:txBody>
      </p:sp>
      <p:sp>
        <p:nvSpPr>
          <p:cNvPr id="3" name="TextBox 2"/>
          <p:cNvSpPr txBox="1"/>
          <p:nvPr/>
        </p:nvSpPr>
        <p:spPr>
          <a:xfrm>
            <a:off x="736587" y="4383314"/>
            <a:ext cx="11455413" cy="1515800"/>
          </a:xfrm>
          <a:prstGeom prst="rect">
            <a:avLst/>
          </a:prstGeom>
          <a:noFill/>
        </p:spPr>
        <p:txBody>
          <a:bodyPr wrap="square" rtlCol="0">
            <a:spAutoFit/>
          </a:bodyPr>
          <a:lstStyle/>
          <a:p>
            <a:pPr>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优点：</a:t>
            </a:r>
            <a:r>
              <a:rPr lang="zh-CN" altLang="en-US" sz="2000" dirty="0" smtClean="0">
                <a:latin typeface="Arial" panose="020B0604020202020204" pitchFamily="34" charset="0"/>
                <a:ea typeface="宋体" panose="02010600030101010101" pitchFamily="2" charset="-122"/>
              </a:rPr>
              <a:t>很</a:t>
            </a:r>
            <a:r>
              <a:rPr lang="zh-CN" altLang="en-US" sz="2000" dirty="0">
                <a:latin typeface="Arial" panose="020B0604020202020204" pitchFamily="34" charset="0"/>
                <a:ea typeface="宋体" panose="02010600030101010101" pitchFamily="2" charset="-122"/>
              </a:rPr>
              <a:t>容易反映实体间的关系，每条记录不但包括自身的信息同时还包括对相关信息位置的描述，避免了数据的重复性。</a:t>
            </a:r>
            <a:endParaRPr lang="en-US" altLang="zh-CN" sz="2000" dirty="0">
              <a:latin typeface="Arial" panose="020B0604020202020204" pitchFamily="34" charset="0"/>
              <a:ea typeface="宋体" panose="02010600030101010101" pitchFamily="2" charset="-122"/>
            </a:endParaRPr>
          </a:p>
          <a:p>
            <a:pPr>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缺点：</a:t>
            </a:r>
            <a:r>
              <a:rPr lang="zh-CN" altLang="en-US" sz="2000" dirty="0" smtClean="0">
                <a:latin typeface="Arial" panose="020B0604020202020204" pitchFamily="34" charset="0"/>
                <a:ea typeface="宋体" panose="02010600030101010101" pitchFamily="2" charset="-122"/>
              </a:rPr>
              <a:t>关系</a:t>
            </a:r>
            <a:r>
              <a:rPr lang="zh-CN" altLang="en-US" sz="2000" dirty="0">
                <a:latin typeface="Arial" panose="020B0604020202020204" pitchFamily="34" charset="0"/>
                <a:ea typeface="宋体" panose="02010600030101010101" pitchFamily="2" charset="-122"/>
              </a:rPr>
              <a:t>错综复杂，当数据逐渐增多时，将很难对结构中的关联性进行维护，扩展性受到限制</a:t>
            </a:r>
            <a:r>
              <a:rPr lang="zh-CN" altLang="en-US" sz="2000" dirty="0" smtClean="0">
                <a:latin typeface="Arial" panose="020B0604020202020204" pitchFamily="34" charset="0"/>
                <a:ea typeface="宋体" panose="02010600030101010101" pitchFamily="2" charset="-122"/>
              </a:rPr>
              <a:t>。</a:t>
            </a:r>
            <a:endParaRPr lang="zh-CN" altLang="en-US" sz="2000" dirty="0">
              <a:latin typeface="Arial" panose="020B0604020202020204" pitchFamily="34" charset="0"/>
              <a:ea typeface="宋体" panose="02010600030101010101" pitchFamily="2" charset="-122"/>
              <a:sym typeface="微软雅黑" panose="020B0503020204020204" pitchFamily="34" charset="-122"/>
            </a:endParaRPr>
          </a:p>
        </p:txBody>
      </p:sp>
    </p:spTree>
    <p:extLst>
      <p:ext uri="{BB962C8B-B14F-4D97-AF65-F5344CB8AC3E}">
        <p14:creationId xmlns:p14="http://schemas.microsoft.com/office/powerpoint/2010/main" val="97526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5167474" y="1732740"/>
            <a:ext cx="1748118" cy="721440"/>
          </a:xfrm>
          <a:prstGeom prst="downArrow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项目目标</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圆角矩形 71"/>
          <p:cNvSpPr/>
          <p:nvPr/>
        </p:nvSpPr>
        <p:spPr>
          <a:xfrm>
            <a:off x="635598" y="2645494"/>
            <a:ext cx="3223707" cy="3499812"/>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Rectangle 38"/>
          <p:cNvSpPr>
            <a:spLocks noChangeArrowheads="1"/>
          </p:cNvSpPr>
          <p:nvPr/>
        </p:nvSpPr>
        <p:spPr bwMode="auto">
          <a:xfrm>
            <a:off x="831656" y="2977617"/>
            <a:ext cx="277215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掌握数据库及其对象结构的概念，数据类型、值域概念。</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掌握关系模型的基本概念。</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③　掌握数据库设计规范和设计方法</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圆角矩形 78"/>
          <p:cNvSpPr/>
          <p:nvPr/>
        </p:nvSpPr>
        <p:spPr>
          <a:xfrm>
            <a:off x="4439162" y="2640886"/>
            <a:ext cx="3279450" cy="3504420"/>
          </a:xfrm>
          <a:prstGeom prst="roundRect">
            <a:avLst>
              <a:gd name="adj" fmla="val 95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3" name="Rectangle 39"/>
          <p:cNvSpPr>
            <a:spLocks noChangeArrowheads="1"/>
          </p:cNvSpPr>
          <p:nvPr/>
        </p:nvSpPr>
        <p:spPr bwMode="auto">
          <a:xfrm>
            <a:off x="4683714" y="2953612"/>
            <a:ext cx="283319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能够根据用户的一般性需求完成数据库实体联系模型的设计。</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能够将实体联系模型转换数据库关系模型，为数据库创建实施提供基本依据。</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③　能够完成教学管理系统数据库应用方案设计。</a:t>
            </a:r>
          </a:p>
        </p:txBody>
      </p:sp>
      <p:cxnSp>
        <p:nvCxnSpPr>
          <p:cNvPr id="86" name="直线箭头连接符 85"/>
          <p:cNvCxnSpPr/>
          <p:nvPr/>
        </p:nvCxnSpPr>
        <p:spPr>
          <a:xfrm flipV="1">
            <a:off x="4129567" y="1420638"/>
            <a:ext cx="0" cy="47246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8150551" y="2645492"/>
            <a:ext cx="3185320" cy="3499813"/>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Rectangle 38"/>
          <p:cNvSpPr>
            <a:spLocks noChangeArrowheads="1"/>
          </p:cNvSpPr>
          <p:nvPr/>
        </p:nvSpPr>
        <p:spPr bwMode="auto">
          <a:xfrm>
            <a:off x="8433313" y="2978864"/>
            <a:ext cx="26197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树立正确的人生观和价值观。</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坚定利用所学专业报效祖国的决心。</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③　提高信息素养及数据搜集能力。</a:t>
            </a:r>
          </a:p>
        </p:txBody>
      </p:sp>
      <p:sp>
        <p:nvSpPr>
          <p:cNvPr id="40" name="TextBox 13"/>
          <p:cNvSpPr>
            <a:spLocks noChangeArrowheads="1"/>
          </p:cNvSpPr>
          <p:nvPr/>
        </p:nvSpPr>
        <p:spPr bwMode="auto">
          <a:xfrm>
            <a:off x="5188440" y="1732740"/>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能力目标</a:t>
            </a:r>
            <a:endParaRPr lang="zh-CN" altLang="en-US" b="1" dirty="0">
              <a:solidFill>
                <a:schemeClr val="bg1"/>
              </a:solidFill>
            </a:endParaRPr>
          </a:p>
        </p:txBody>
      </p:sp>
      <p:cxnSp>
        <p:nvCxnSpPr>
          <p:cNvPr id="19" name="直线箭头连接符 85"/>
          <p:cNvCxnSpPr/>
          <p:nvPr/>
        </p:nvCxnSpPr>
        <p:spPr>
          <a:xfrm flipV="1">
            <a:off x="7912673" y="1420638"/>
            <a:ext cx="0" cy="47246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下箭头标注 20"/>
          <p:cNvSpPr/>
          <p:nvPr/>
        </p:nvSpPr>
        <p:spPr>
          <a:xfrm>
            <a:off x="8842258" y="1766467"/>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标注 21"/>
          <p:cNvSpPr/>
          <p:nvPr/>
        </p:nvSpPr>
        <p:spPr>
          <a:xfrm>
            <a:off x="1372719" y="1732740"/>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3"/>
          <p:cNvSpPr>
            <a:spLocks noChangeArrowheads="1"/>
          </p:cNvSpPr>
          <p:nvPr/>
        </p:nvSpPr>
        <p:spPr bwMode="auto">
          <a:xfrm>
            <a:off x="1378955" y="1766466"/>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目标</a:t>
            </a:r>
            <a:endParaRPr lang="zh-CN" altLang="en-US" b="1" dirty="0">
              <a:solidFill>
                <a:schemeClr val="bg1"/>
              </a:solidFill>
            </a:endParaRPr>
          </a:p>
        </p:txBody>
      </p:sp>
      <p:sp>
        <p:nvSpPr>
          <p:cNvPr id="24" name="TextBox 13"/>
          <p:cNvSpPr>
            <a:spLocks noChangeArrowheads="1"/>
          </p:cNvSpPr>
          <p:nvPr/>
        </p:nvSpPr>
        <p:spPr bwMode="auto">
          <a:xfrm>
            <a:off x="8869152" y="1760037"/>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素养目标</a:t>
            </a:r>
            <a:endParaRPr lang="zh-CN" altLang="en-US" b="1" dirty="0">
              <a:solidFill>
                <a:schemeClr val="bg1"/>
              </a:solidFill>
            </a:endParaRPr>
          </a:p>
        </p:txBody>
      </p:sp>
    </p:spTree>
    <p:extLst>
      <p:ext uri="{BB962C8B-B14F-4D97-AF65-F5344CB8AC3E}">
        <p14:creationId xmlns:p14="http://schemas.microsoft.com/office/powerpoint/2010/main" val="1887108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31248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33168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944528" y="1989378"/>
            <a:ext cx="10637871"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）关系</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模型</a:t>
            </a:r>
            <a:endParaRPr lang="en-US" altLang="zh-CN" sz="2000" dirty="0" smtClean="0"/>
          </a:p>
          <a:p>
            <a:pPr marL="0" indent="0">
              <a:lnSpc>
                <a:spcPct val="150000"/>
              </a:lnSpc>
              <a:spcBef>
                <a:spcPts val="200"/>
              </a:spcBef>
              <a:spcAft>
                <a:spcPts val="65"/>
              </a:spcAft>
            </a:pPr>
            <a:r>
              <a:rPr lang="en-US" altLang="zh-CN" sz="2000" dirty="0"/>
              <a:t> </a:t>
            </a:r>
            <a:r>
              <a:rPr lang="en-US" altLang="zh-CN" sz="2000" dirty="0" smtClean="0"/>
              <a:t>    </a:t>
            </a:r>
            <a:r>
              <a:rPr lang="zh-CN" altLang="en-US" sz="2000" dirty="0" smtClean="0"/>
              <a:t>以</a:t>
            </a:r>
            <a:r>
              <a:rPr lang="zh-CN" altLang="en-US" sz="2000" dirty="0"/>
              <a:t>二维表格（关系表）的形式组织数据库中的数据。时下流行的</a:t>
            </a:r>
            <a:r>
              <a:rPr lang="en-US" altLang="zh-CN" sz="2000" dirty="0"/>
              <a:t>Oracle</a:t>
            </a:r>
            <a:r>
              <a:rPr lang="zh-CN" altLang="en-US" sz="2000" dirty="0"/>
              <a:t>、 </a:t>
            </a:r>
            <a:r>
              <a:rPr lang="en-US" altLang="zh-CN" sz="2000" dirty="0"/>
              <a:t>SQL Server</a:t>
            </a:r>
            <a:r>
              <a:rPr lang="zh-CN" altLang="en-US" sz="2000" dirty="0"/>
              <a:t>、</a:t>
            </a:r>
            <a:r>
              <a:rPr lang="en-US" altLang="zh-CN" sz="2000" dirty="0" err="1"/>
              <a:t>MySQl</a:t>
            </a:r>
            <a:r>
              <a:rPr lang="zh-CN" altLang="en-US" sz="2000" dirty="0"/>
              <a:t>数据库都采用关系模型存储数据</a:t>
            </a:r>
            <a:r>
              <a:rPr lang="zh-CN" altLang="en-US" sz="2000" dirty="0" smtClean="0"/>
              <a:t>。</a:t>
            </a:r>
            <a:r>
              <a:rPr lang="en-US" altLang="zh-CN" sz="2000" dirty="0" smtClean="0"/>
              <a:t> </a:t>
            </a:r>
          </a:p>
        </p:txBody>
      </p:sp>
      <p:sp>
        <p:nvSpPr>
          <p:cNvPr id="2" name="TextBox 1"/>
          <p:cNvSpPr txBox="1"/>
          <p:nvPr/>
        </p:nvSpPr>
        <p:spPr>
          <a:xfrm>
            <a:off x="551543" y="4572000"/>
            <a:ext cx="11176000" cy="369332"/>
          </a:xfrm>
          <a:prstGeom prst="rect">
            <a:avLst/>
          </a:prstGeom>
          <a:noFill/>
        </p:spPr>
        <p:txBody>
          <a:bodyPr wrap="square" rtlCol="0">
            <a:spAutoFit/>
          </a:bodyPr>
          <a:lstStyle/>
          <a:p>
            <a:endParaRPr lang="zh-CN" altLang="en-US" dirty="0"/>
          </a:p>
        </p:txBody>
      </p:sp>
      <p:pic>
        <p:nvPicPr>
          <p:cNvPr id="12" name="图片 11" descr="C:\Users\花花\Desktop\图片包\图1-3 关系模型.png"/>
          <p:cNvPicPr/>
          <p:nvPr/>
        </p:nvPicPr>
        <p:blipFill>
          <a:blip r:embed="rId3">
            <a:extLst>
              <a:ext uri="{28A0092B-C50C-407E-A947-70E740481C1C}">
                <a14:useLocalDpi xmlns:a14="http://schemas.microsoft.com/office/drawing/2010/main" val="0"/>
              </a:ext>
            </a:extLst>
          </a:blip>
          <a:srcRect/>
          <a:stretch>
            <a:fillRect/>
          </a:stretch>
        </p:blipFill>
        <p:spPr bwMode="auto">
          <a:xfrm>
            <a:off x="2065450" y="3430587"/>
            <a:ext cx="7688149" cy="3100842"/>
          </a:xfrm>
          <a:prstGeom prst="rect">
            <a:avLst/>
          </a:prstGeom>
          <a:noFill/>
          <a:ln>
            <a:noFill/>
          </a:ln>
        </p:spPr>
      </p:pic>
    </p:spTree>
    <p:extLst>
      <p:ext uri="{BB962C8B-B14F-4D97-AF65-F5344CB8AC3E}">
        <p14:creationId xmlns:p14="http://schemas.microsoft.com/office/powerpoint/2010/main" val="38262983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838185" y="2216037"/>
            <a:ext cx="10683146"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物理模型</a:t>
            </a:r>
            <a:endPar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对</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数据最底层的抽象，描述的是数据在系统内部的表⽰⽅式和存取⽅法，或在磁盘上的存储⽅式和存取⽅法，是⾯向计算机系统的</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4813530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数据模型组成</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数据模型</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由数据结构、数据操作以及数据的完整性约束条件组成。</a:t>
            </a:r>
          </a:p>
          <a:p>
            <a:pPr marL="857250" lvl="2"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）数据结构</a:t>
            </a:r>
          </a:p>
          <a:p>
            <a:pPr marL="857250" lvl="2"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）数据操作</a:t>
            </a:r>
          </a:p>
          <a:p>
            <a:pPr marL="857250" lvl="2"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）完整性约束</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条件</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zh-CN" sz="2000" b="1" dirty="0">
                <a:solidFill>
                  <a:schemeClr val="accent3"/>
                </a:solidFill>
                <a:latin typeface="微软雅黑" panose="020B0503020204020204" pitchFamily="34" charset="-122"/>
                <a:ea typeface="微软雅黑" panose="020B0503020204020204" pitchFamily="34" charset="-122"/>
              </a:rPr>
              <a:t>数据库设计及实现</a:t>
            </a:r>
            <a:r>
              <a:rPr lang="zh-CN" altLang="zh-CN" sz="2000" b="1" dirty="0" smtClean="0">
                <a:solidFill>
                  <a:schemeClr val="accent3"/>
                </a:solidFill>
                <a:latin typeface="微软雅黑" panose="020B0503020204020204" pitchFamily="34" charset="-122"/>
                <a:ea typeface="微软雅黑" panose="020B0503020204020204" pitchFamily="34" charset="-122"/>
              </a:rPr>
              <a:t>过程</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 </a:t>
            </a:r>
            <a:r>
              <a:rPr lang="en-US" altLang="zh-CN" sz="2000" b="1" dirty="0" smtClean="0">
                <a:solidFill>
                  <a:schemeClr val="accent3"/>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首先</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从实现世界转换成概念模型，再从概念模型转换到逻辑模型，这些工作是由数据库设计⼈员完成的，其次从逻辑模型到物理模型的转换则是由数据库管理系统完成的</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813530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教学管理系统数据库管理信息的</a:t>
            </a:r>
            <a:r>
              <a:rPr lang="zh-CN" altLang="en-US" sz="2000" b="1" dirty="0" smtClean="0">
                <a:solidFill>
                  <a:schemeClr val="accent3"/>
                </a:solidFill>
                <a:latin typeface="微软雅黑" panose="020B0503020204020204" pitchFamily="34" charset="-122"/>
                <a:ea typeface="微软雅黑" panose="020B0503020204020204" pitchFamily="34" charset="-122"/>
              </a:rPr>
              <a:t>目标</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262311" y="3478438"/>
            <a:ext cx="6665459" cy="2820762"/>
            <a:chOff x="2820" y="9045"/>
            <a:chExt cx="5700" cy="2775"/>
          </a:xfrm>
        </p:grpSpPr>
        <p:sp>
          <p:nvSpPr>
            <p:cNvPr id="12" name="AutoShape 3"/>
            <p:cNvSpPr>
              <a:spLocks noChangeArrowheads="1"/>
            </p:cNvSpPr>
            <p:nvPr/>
          </p:nvSpPr>
          <p:spPr bwMode="auto">
            <a:xfrm>
              <a:off x="4335" y="9990"/>
              <a:ext cx="2160" cy="885"/>
            </a:xfrm>
            <a:prstGeom prst="roundRect">
              <a:avLst>
                <a:gd name="adj" fmla="val 16667"/>
              </a:avLst>
            </a:prstGeom>
            <a:solidFill>
              <a:srgbClr val="FFFFFF"/>
            </a:solidFill>
            <a:ln w="9525">
              <a:solidFill>
                <a:srgbClr val="000000"/>
              </a:solidFill>
              <a:round/>
            </a:ln>
          </p:spPr>
          <p:txBody>
            <a:bodyPr rot="0" vert="horz" wrap="square" lIns="91440" tIns="45720" rIns="91440" bIns="45720" anchor="t" anchorCtr="0" upright="1">
              <a:noAutofit/>
            </a:bodyPr>
            <a:lstStyle/>
            <a:p>
              <a:pPr algn="just">
                <a:spcAft>
                  <a:spcPts val="0"/>
                </a:spcAft>
              </a:pPr>
              <a:endParaRPr lang="en-US" altLang="zh-CN" kern="100" dirty="0" smtClean="0">
                <a:effectLst/>
                <a:latin typeface="Times New Roman"/>
                <a:ea typeface="宋体"/>
                <a:cs typeface="宋体"/>
              </a:endParaRPr>
            </a:p>
            <a:p>
              <a:pPr algn="just">
                <a:spcAft>
                  <a:spcPts val="0"/>
                </a:spcAft>
              </a:pPr>
              <a:r>
                <a:rPr lang="en-US" altLang="zh-CN" kern="100" dirty="0">
                  <a:latin typeface="Times New Roman"/>
                  <a:ea typeface="宋体"/>
                  <a:cs typeface="宋体"/>
                </a:rPr>
                <a:t> </a:t>
              </a:r>
              <a:r>
                <a:rPr lang="en-US" altLang="zh-CN" kern="100" dirty="0" smtClean="0">
                  <a:latin typeface="Times New Roman"/>
                  <a:ea typeface="宋体"/>
                  <a:cs typeface="宋体"/>
                </a:rPr>
                <a:t>     </a:t>
              </a:r>
              <a:r>
                <a:rPr lang="zh-CN" kern="100" dirty="0" smtClean="0">
                  <a:effectLst/>
                  <a:latin typeface="Times New Roman"/>
                  <a:ea typeface="宋体"/>
                  <a:cs typeface="宋体"/>
                </a:rPr>
                <a:t>教学</a:t>
              </a:r>
              <a:r>
                <a:rPr lang="zh-CN" kern="100" dirty="0">
                  <a:effectLst/>
                  <a:latin typeface="Times New Roman"/>
                  <a:ea typeface="宋体"/>
                  <a:cs typeface="宋体"/>
                </a:rPr>
                <a:t>管理系统</a:t>
              </a:r>
            </a:p>
          </p:txBody>
        </p:sp>
        <p:sp>
          <p:nvSpPr>
            <p:cNvPr id="13" name="Oval 4"/>
            <p:cNvSpPr>
              <a:spLocks noChangeArrowheads="1"/>
            </p:cNvSpPr>
            <p:nvPr/>
          </p:nvSpPr>
          <p:spPr bwMode="auto">
            <a:xfrm>
              <a:off x="2820" y="10080"/>
              <a:ext cx="1200" cy="480"/>
            </a:xfrm>
            <a:prstGeom prst="ellipse">
              <a:avLst/>
            </a:prstGeom>
            <a:solidFill>
              <a:srgbClr val="FFFFFF"/>
            </a:solidFill>
            <a:ln w="9525">
              <a:solidFill>
                <a:srgbClr val="000000"/>
              </a:solidFill>
              <a:round/>
            </a:ln>
          </p:spPr>
          <p:txBody>
            <a:bodyPr rot="0" vert="horz" wrap="square" lIns="18000" tIns="7200" rIns="18000" bIns="10800" anchor="t" anchorCtr="0" upright="1">
              <a:noAutofit/>
            </a:bodyPr>
            <a:lstStyle/>
            <a:p>
              <a:pPr algn="ctr">
                <a:spcAft>
                  <a:spcPts val="0"/>
                </a:spcAft>
              </a:pPr>
              <a:r>
                <a:rPr lang="zh-CN" kern="100">
                  <a:effectLst/>
                  <a:latin typeface="Times New Roman"/>
                  <a:ea typeface="宋体"/>
                  <a:cs typeface="宋体"/>
                </a:rPr>
                <a:t>班级信息</a:t>
              </a:r>
            </a:p>
          </p:txBody>
        </p:sp>
        <p:sp>
          <p:nvSpPr>
            <p:cNvPr id="14" name="Oval 5"/>
            <p:cNvSpPr>
              <a:spLocks noChangeArrowheads="1"/>
            </p:cNvSpPr>
            <p:nvPr/>
          </p:nvSpPr>
          <p:spPr bwMode="auto">
            <a:xfrm>
              <a:off x="3300" y="11340"/>
              <a:ext cx="1200" cy="480"/>
            </a:xfrm>
            <a:prstGeom prst="ellipse">
              <a:avLst/>
            </a:prstGeom>
            <a:solidFill>
              <a:srgbClr val="FFFFFF"/>
            </a:solidFill>
            <a:ln w="9525">
              <a:solidFill>
                <a:srgbClr val="000000"/>
              </a:solidFill>
              <a:round/>
            </a:ln>
          </p:spPr>
          <p:txBody>
            <a:bodyPr rot="0" vert="horz" wrap="square" lIns="18000" tIns="7200" rIns="18000" bIns="10800" anchor="t" anchorCtr="0" upright="1">
              <a:noAutofit/>
            </a:bodyPr>
            <a:lstStyle/>
            <a:p>
              <a:pPr algn="ctr">
                <a:spcAft>
                  <a:spcPts val="0"/>
                </a:spcAft>
              </a:pPr>
              <a:r>
                <a:rPr lang="zh-CN" kern="100">
                  <a:effectLst/>
                  <a:latin typeface="Times New Roman"/>
                  <a:ea typeface="宋体"/>
                  <a:cs typeface="宋体"/>
                </a:rPr>
                <a:t>课程信息</a:t>
              </a:r>
            </a:p>
          </p:txBody>
        </p:sp>
        <p:sp>
          <p:nvSpPr>
            <p:cNvPr id="15" name="Oval 6"/>
            <p:cNvSpPr>
              <a:spLocks noChangeArrowheads="1"/>
            </p:cNvSpPr>
            <p:nvPr/>
          </p:nvSpPr>
          <p:spPr bwMode="auto">
            <a:xfrm>
              <a:off x="3945" y="9045"/>
              <a:ext cx="1200" cy="480"/>
            </a:xfrm>
            <a:prstGeom prst="ellipse">
              <a:avLst/>
            </a:prstGeom>
            <a:solidFill>
              <a:srgbClr val="FFFFFF"/>
            </a:solidFill>
            <a:ln w="9525">
              <a:solidFill>
                <a:srgbClr val="000000"/>
              </a:solidFill>
              <a:round/>
            </a:ln>
          </p:spPr>
          <p:txBody>
            <a:bodyPr rot="0" vert="horz" wrap="square" lIns="18000" tIns="7200" rIns="18000" bIns="10800" anchor="t" anchorCtr="0" upright="1">
              <a:noAutofit/>
            </a:bodyPr>
            <a:lstStyle/>
            <a:p>
              <a:pPr algn="ctr">
                <a:spcAft>
                  <a:spcPts val="0"/>
                </a:spcAft>
              </a:pPr>
              <a:r>
                <a:rPr lang="zh-CN" kern="100">
                  <a:effectLst/>
                  <a:latin typeface="Times New Roman"/>
                  <a:ea typeface="宋体"/>
                  <a:cs typeface="宋体"/>
                </a:rPr>
                <a:t>任课</a:t>
              </a:r>
            </a:p>
          </p:txBody>
        </p:sp>
        <p:sp>
          <p:nvSpPr>
            <p:cNvPr id="16" name="Oval 7"/>
            <p:cNvSpPr>
              <a:spLocks noChangeArrowheads="1"/>
            </p:cNvSpPr>
            <p:nvPr/>
          </p:nvSpPr>
          <p:spPr bwMode="auto">
            <a:xfrm>
              <a:off x="2820" y="10707"/>
              <a:ext cx="1200" cy="480"/>
            </a:xfrm>
            <a:prstGeom prst="ellipse">
              <a:avLst/>
            </a:prstGeom>
            <a:solidFill>
              <a:srgbClr val="FFFFFF"/>
            </a:solidFill>
            <a:ln w="9525">
              <a:solidFill>
                <a:srgbClr val="000000"/>
              </a:solidFill>
              <a:round/>
            </a:ln>
          </p:spPr>
          <p:txBody>
            <a:bodyPr rot="0" vert="horz" wrap="square" lIns="18000" tIns="7200" rIns="18000" bIns="10800" anchor="t" anchorCtr="0" upright="1">
              <a:noAutofit/>
            </a:bodyPr>
            <a:lstStyle/>
            <a:p>
              <a:pPr algn="ctr">
                <a:spcAft>
                  <a:spcPts val="0"/>
                </a:spcAft>
              </a:pPr>
              <a:r>
                <a:rPr lang="zh-CN" kern="100">
                  <a:effectLst/>
                  <a:latin typeface="Times New Roman"/>
                  <a:ea typeface="宋体"/>
                  <a:cs typeface="宋体"/>
                </a:rPr>
                <a:t>教师信息</a:t>
              </a:r>
            </a:p>
          </p:txBody>
        </p:sp>
        <p:sp>
          <p:nvSpPr>
            <p:cNvPr id="17" name="Oval 8"/>
            <p:cNvSpPr>
              <a:spLocks noChangeArrowheads="1"/>
            </p:cNvSpPr>
            <p:nvPr/>
          </p:nvSpPr>
          <p:spPr bwMode="auto">
            <a:xfrm>
              <a:off x="2820" y="9435"/>
              <a:ext cx="1200" cy="480"/>
            </a:xfrm>
            <a:prstGeom prst="ellipse">
              <a:avLst/>
            </a:prstGeom>
            <a:solidFill>
              <a:srgbClr val="FFFFFF"/>
            </a:solidFill>
            <a:ln w="9525">
              <a:solidFill>
                <a:srgbClr val="000000"/>
              </a:solidFill>
              <a:round/>
            </a:ln>
          </p:spPr>
          <p:txBody>
            <a:bodyPr rot="0" vert="horz" wrap="square" lIns="18000" tIns="7200" rIns="18000" bIns="10800" anchor="t" anchorCtr="0" upright="1">
              <a:noAutofit/>
            </a:bodyPr>
            <a:lstStyle/>
            <a:p>
              <a:pPr algn="ctr">
                <a:spcAft>
                  <a:spcPts val="0"/>
                </a:spcAft>
              </a:pPr>
              <a:r>
                <a:rPr lang="zh-CN" kern="100">
                  <a:effectLst/>
                  <a:latin typeface="Times New Roman"/>
                  <a:ea typeface="宋体"/>
                  <a:cs typeface="宋体"/>
                </a:rPr>
                <a:t>系部信息</a:t>
              </a:r>
            </a:p>
          </p:txBody>
        </p:sp>
        <p:sp>
          <p:nvSpPr>
            <p:cNvPr id="18" name="Oval 9"/>
            <p:cNvSpPr>
              <a:spLocks noChangeArrowheads="1"/>
            </p:cNvSpPr>
            <p:nvPr/>
          </p:nvSpPr>
          <p:spPr bwMode="auto">
            <a:xfrm>
              <a:off x="4650" y="11340"/>
              <a:ext cx="1200" cy="480"/>
            </a:xfrm>
            <a:prstGeom prst="ellipse">
              <a:avLst/>
            </a:prstGeom>
            <a:solidFill>
              <a:srgbClr val="FFFFFF"/>
            </a:solidFill>
            <a:ln w="9525">
              <a:solidFill>
                <a:srgbClr val="000000"/>
              </a:solidFill>
              <a:round/>
            </a:ln>
          </p:spPr>
          <p:txBody>
            <a:bodyPr rot="0" vert="horz" wrap="square" lIns="18000" tIns="7200" rIns="18000" bIns="10800" anchor="t" anchorCtr="0" upright="1">
              <a:noAutofit/>
            </a:bodyPr>
            <a:lstStyle/>
            <a:p>
              <a:pPr algn="ctr">
                <a:spcAft>
                  <a:spcPts val="0"/>
                </a:spcAft>
              </a:pPr>
              <a:r>
                <a:rPr lang="zh-CN" kern="100">
                  <a:effectLst/>
                  <a:latin typeface="Times New Roman"/>
                  <a:ea typeface="宋体"/>
                  <a:cs typeface="宋体"/>
                </a:rPr>
                <a:t>成绩信息</a:t>
              </a:r>
            </a:p>
          </p:txBody>
        </p:sp>
        <p:cxnSp>
          <p:nvCxnSpPr>
            <p:cNvPr id="19" name="AutoShape 10"/>
            <p:cNvCxnSpPr>
              <a:cxnSpLocks noChangeShapeType="1"/>
            </p:cNvCxnSpPr>
            <p:nvPr/>
          </p:nvCxnSpPr>
          <p:spPr bwMode="auto">
            <a:xfrm>
              <a:off x="4425" y="9525"/>
              <a:ext cx="225" cy="465"/>
            </a:xfrm>
            <a:prstGeom prst="straightConnector1">
              <a:avLst/>
            </a:prstGeom>
            <a:noFill/>
            <a:ln w="9525">
              <a:solidFill>
                <a:srgbClr val="000000"/>
              </a:solidFill>
              <a:round/>
              <a:tailEnd type="triangle" w="med" len="med"/>
            </a:ln>
          </p:spPr>
        </p:cxnSp>
        <p:cxnSp>
          <p:nvCxnSpPr>
            <p:cNvPr id="20" name="AutoShape 11"/>
            <p:cNvCxnSpPr>
              <a:cxnSpLocks noChangeShapeType="1"/>
            </p:cNvCxnSpPr>
            <p:nvPr/>
          </p:nvCxnSpPr>
          <p:spPr bwMode="auto">
            <a:xfrm>
              <a:off x="3780" y="9825"/>
              <a:ext cx="555" cy="255"/>
            </a:xfrm>
            <a:prstGeom prst="straightConnector1">
              <a:avLst/>
            </a:prstGeom>
            <a:noFill/>
            <a:ln w="9525">
              <a:solidFill>
                <a:srgbClr val="000000"/>
              </a:solidFill>
              <a:round/>
              <a:tailEnd type="triangle" w="med" len="med"/>
            </a:ln>
          </p:spPr>
        </p:cxnSp>
        <p:cxnSp>
          <p:nvCxnSpPr>
            <p:cNvPr id="21" name="AutoShape 12"/>
            <p:cNvCxnSpPr>
              <a:cxnSpLocks noChangeShapeType="1"/>
            </p:cNvCxnSpPr>
            <p:nvPr/>
          </p:nvCxnSpPr>
          <p:spPr bwMode="auto">
            <a:xfrm flipV="1">
              <a:off x="4020" y="10365"/>
              <a:ext cx="315" cy="15"/>
            </a:xfrm>
            <a:prstGeom prst="straightConnector1">
              <a:avLst/>
            </a:prstGeom>
            <a:noFill/>
            <a:ln w="9525">
              <a:solidFill>
                <a:srgbClr val="000000"/>
              </a:solidFill>
              <a:round/>
              <a:tailEnd type="triangle" w="med" len="med"/>
            </a:ln>
          </p:spPr>
        </p:cxnSp>
        <p:cxnSp>
          <p:nvCxnSpPr>
            <p:cNvPr id="22" name="AutoShape 13"/>
            <p:cNvCxnSpPr>
              <a:cxnSpLocks noChangeShapeType="1"/>
            </p:cNvCxnSpPr>
            <p:nvPr/>
          </p:nvCxnSpPr>
          <p:spPr bwMode="auto">
            <a:xfrm flipV="1">
              <a:off x="3930" y="10560"/>
              <a:ext cx="405" cy="258"/>
            </a:xfrm>
            <a:prstGeom prst="straightConnector1">
              <a:avLst/>
            </a:prstGeom>
            <a:noFill/>
            <a:ln w="9525">
              <a:solidFill>
                <a:srgbClr val="000000"/>
              </a:solidFill>
              <a:round/>
              <a:tailEnd type="triangle" w="med" len="med"/>
            </a:ln>
          </p:spPr>
        </p:cxnSp>
        <p:cxnSp>
          <p:nvCxnSpPr>
            <p:cNvPr id="23" name="AutoShape 14"/>
            <p:cNvCxnSpPr>
              <a:cxnSpLocks noChangeShapeType="1"/>
            </p:cNvCxnSpPr>
            <p:nvPr/>
          </p:nvCxnSpPr>
          <p:spPr bwMode="auto">
            <a:xfrm flipV="1">
              <a:off x="4110" y="10875"/>
              <a:ext cx="390" cy="465"/>
            </a:xfrm>
            <a:prstGeom prst="straightConnector1">
              <a:avLst/>
            </a:prstGeom>
            <a:noFill/>
            <a:ln w="9525">
              <a:solidFill>
                <a:srgbClr val="000000"/>
              </a:solidFill>
              <a:round/>
              <a:tailEnd type="triangle" w="med" len="med"/>
            </a:ln>
          </p:spPr>
        </p:cxnSp>
        <p:cxnSp>
          <p:nvCxnSpPr>
            <p:cNvPr id="24" name="AutoShape 15"/>
            <p:cNvCxnSpPr>
              <a:cxnSpLocks noChangeShapeType="1"/>
            </p:cNvCxnSpPr>
            <p:nvPr/>
          </p:nvCxnSpPr>
          <p:spPr bwMode="auto">
            <a:xfrm flipV="1">
              <a:off x="5145" y="10875"/>
              <a:ext cx="0" cy="465"/>
            </a:xfrm>
            <a:prstGeom prst="straightConnector1">
              <a:avLst/>
            </a:prstGeom>
            <a:noFill/>
            <a:ln w="9525">
              <a:solidFill>
                <a:srgbClr val="000000"/>
              </a:solidFill>
              <a:round/>
              <a:tailEnd type="triangle" w="med" len="med"/>
            </a:ln>
          </p:spPr>
        </p:cxnSp>
        <p:sp>
          <p:nvSpPr>
            <p:cNvPr id="25" name="AutoShape 16"/>
            <p:cNvSpPr>
              <a:spLocks noChangeArrowheads="1"/>
            </p:cNvSpPr>
            <p:nvPr/>
          </p:nvSpPr>
          <p:spPr bwMode="auto">
            <a:xfrm>
              <a:off x="6945" y="9933"/>
              <a:ext cx="1575" cy="885"/>
            </a:xfrm>
            <a:prstGeom prst="flowChartMultidocumen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zh-CN" kern="100">
                  <a:effectLst/>
                  <a:latin typeface="Times New Roman"/>
                  <a:ea typeface="宋体"/>
                  <a:cs typeface="宋体"/>
                </a:rPr>
                <a:t>教学综合信息</a:t>
              </a:r>
            </a:p>
          </p:txBody>
        </p:sp>
        <p:cxnSp>
          <p:nvCxnSpPr>
            <p:cNvPr id="26" name="AutoShape 17"/>
            <p:cNvCxnSpPr>
              <a:cxnSpLocks noChangeShapeType="1"/>
            </p:cNvCxnSpPr>
            <p:nvPr/>
          </p:nvCxnSpPr>
          <p:spPr bwMode="auto">
            <a:xfrm>
              <a:off x="6495" y="10380"/>
              <a:ext cx="450" cy="0"/>
            </a:xfrm>
            <a:prstGeom prst="straightConnector1">
              <a:avLst/>
            </a:prstGeom>
            <a:noFill/>
            <a:ln w="9525">
              <a:solidFill>
                <a:srgbClr val="000000"/>
              </a:solidFill>
              <a:round/>
              <a:tailEnd type="triangle" w="med" len="med"/>
            </a:ln>
          </p:spPr>
        </p:cxnSp>
      </p:grpSp>
    </p:spTree>
    <p:extLst>
      <p:ext uri="{BB962C8B-B14F-4D97-AF65-F5344CB8AC3E}">
        <p14:creationId xmlns:p14="http://schemas.microsoft.com/office/powerpoint/2010/main" val="17988134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了解数据库系统模型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296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rPr>
              <a:t>2</a:t>
            </a:r>
            <a:r>
              <a:rPr lang="en-US" altLang="zh-CN" sz="2000" b="1" dirty="0">
                <a:solidFill>
                  <a:schemeClr val="accent3"/>
                </a:solidFill>
                <a:latin typeface="微软雅黑" panose="020B0503020204020204" pitchFamily="34" charset="-122"/>
                <a:ea typeface="微软雅黑" panose="020B0503020204020204" pitchFamily="34" charset="-122"/>
              </a:rPr>
              <a:t>. </a:t>
            </a:r>
            <a:r>
              <a:rPr lang="zh-CN" altLang="en-US" sz="2000" b="1" dirty="0">
                <a:solidFill>
                  <a:schemeClr val="accent3"/>
                </a:solidFill>
                <a:latin typeface="微软雅黑" panose="020B0503020204020204" pitchFamily="34" charset="-122"/>
                <a:ea typeface="微软雅黑" panose="020B0503020204020204" pitchFamily="34" charset="-122"/>
              </a:rPr>
              <a:t>设计的基本规则</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管理系统以管理各教学系部的教师任课、班级课程结构和学生的学习成绩等相关信息为基本目标，根据用户业务描述，有以下基本规则</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①</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教学系部依专业方向管理教师、分配教学任务，规划各专业班级的课程结构；</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②每个教师可以承担任何班级的任何课程；</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③每个班级内含学生，学习特定的一组课程。</a:t>
            </a:r>
          </a:p>
        </p:txBody>
      </p:sp>
    </p:spTree>
    <p:extLst>
      <p:ext uri="{BB962C8B-B14F-4D97-AF65-F5344CB8AC3E}">
        <p14:creationId xmlns:p14="http://schemas.microsoft.com/office/powerpoint/2010/main" val="33303433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22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2000" dirty="0" smtClean="0"/>
              <a:t>          </a:t>
            </a:r>
            <a:r>
              <a:rPr lang="zh-CN" altLang="zh-CN" sz="2000" dirty="0" smtClean="0"/>
              <a:t>依据</a:t>
            </a:r>
            <a:r>
              <a:rPr lang="zh-CN" altLang="zh-CN" sz="2000" dirty="0"/>
              <a:t>教学管理系统的功能确定教学管理系统中有哪些实体，每个实体都有什么属性，分析实体之间的联系。</a:t>
            </a:r>
          </a:p>
        </p:txBody>
      </p:sp>
    </p:spTree>
    <p:extLst>
      <p:ext uri="{BB962C8B-B14F-4D97-AF65-F5344CB8AC3E}">
        <p14:creationId xmlns:p14="http://schemas.microsoft.com/office/powerpoint/2010/main" val="11790918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080975" y="2520837"/>
            <a:ext cx="1044626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概念</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模型作为从现实世界到其他数据模型转换的中间模型，概念模型不考虑数据的操作，而只是用比较有效、自然的方式描述现实世界的数据及其联系。在设计概念模型时，最著名、最实用的是</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P.P.S.Chen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1976</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年提出的“实体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联系模型”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Entity-Relationship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Approach</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，简称</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模型）。  实体联系模型是建立数据模型的一种直观的图形化方法（</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图）。也是目前的主流方法。它把问题域中的实体间关系用图形化方式表现出。</a:t>
            </a:r>
          </a:p>
        </p:txBody>
      </p:sp>
    </p:spTree>
    <p:extLst>
      <p:ext uri="{BB962C8B-B14F-4D97-AF65-F5344CB8AC3E}">
        <p14:creationId xmlns:p14="http://schemas.microsoft.com/office/powerpoint/2010/main" val="231640013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160739" y="2317637"/>
            <a:ext cx="9957204"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实体联系模型的应用意义</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）作为用户与数据库设计以及工程人员之间进行交流的语言。</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）是一种图形化的概念模型，与计算机操作系统和数据库管理系统无关</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218366" y="4019060"/>
            <a:ext cx="2743199" cy="1959971"/>
            <a:chOff x="7588364" y="2261362"/>
            <a:chExt cx="4862462" cy="2739262"/>
          </a:xfrm>
        </p:grpSpPr>
        <p:sp>
          <p:nvSpPr>
            <p:cNvPr id="9" name="Rectangle 3"/>
            <p:cNvSpPr txBox="1">
              <a:spLocks noChangeArrowheads="1"/>
            </p:cNvSpPr>
            <p:nvPr/>
          </p:nvSpPr>
          <p:spPr>
            <a:xfrm>
              <a:off x="10495386" y="2261362"/>
              <a:ext cx="1955440" cy="250031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90488" indent="-90488">
                <a:lnSpc>
                  <a:spcPct val="200000"/>
                </a:lnSpc>
                <a:spcBef>
                  <a:spcPct val="0"/>
                </a:spcBef>
                <a:buFontTx/>
                <a:buNone/>
                <a:defRPr/>
              </a:pPr>
              <a:r>
                <a:rPr lang="zh-CN" altLang="en-US" sz="2400" dirty="0" smtClean="0">
                  <a:solidFill>
                    <a:srgbClr val="7030A0"/>
                  </a:solidFill>
                  <a:effectLst>
                    <a:outerShdw blurRad="38100" dist="38100" dir="2700000" algn="tl">
                      <a:srgbClr val="000000">
                        <a:alpha val="43137"/>
                      </a:srgbClr>
                    </a:outerShdw>
                  </a:effectLst>
                  <a:latin typeface="+mn-ea"/>
                </a:rPr>
                <a:t>实体</a:t>
              </a:r>
              <a:endParaRPr lang="en-US" altLang="zh-CN" sz="2400" dirty="0" smtClean="0">
                <a:solidFill>
                  <a:srgbClr val="7030A0"/>
                </a:solidFill>
                <a:effectLst>
                  <a:outerShdw blurRad="38100" dist="38100" dir="2700000" algn="tl">
                    <a:srgbClr val="000000">
                      <a:alpha val="43137"/>
                    </a:srgbClr>
                  </a:outerShdw>
                </a:effectLst>
                <a:latin typeface="+mn-ea"/>
              </a:endParaRPr>
            </a:p>
            <a:p>
              <a:pPr marL="90488" indent="-90488">
                <a:lnSpc>
                  <a:spcPct val="200000"/>
                </a:lnSpc>
                <a:spcBef>
                  <a:spcPct val="0"/>
                </a:spcBef>
                <a:buFontTx/>
                <a:buNone/>
                <a:defRPr/>
              </a:pPr>
              <a:r>
                <a:rPr lang="zh-CN" altLang="en-US" sz="2400" dirty="0" smtClean="0">
                  <a:solidFill>
                    <a:srgbClr val="7030A0"/>
                  </a:solidFill>
                  <a:effectLst>
                    <a:outerShdw blurRad="38100" dist="38100" dir="2700000" algn="tl">
                      <a:srgbClr val="000000">
                        <a:alpha val="43137"/>
                      </a:srgbClr>
                    </a:outerShdw>
                  </a:effectLst>
                  <a:latin typeface="+mn-ea"/>
                </a:rPr>
                <a:t>属性</a:t>
              </a:r>
              <a:endParaRPr lang="en-US" altLang="zh-CN" sz="2400" dirty="0" smtClean="0">
                <a:solidFill>
                  <a:srgbClr val="7030A0"/>
                </a:solidFill>
                <a:effectLst>
                  <a:outerShdw blurRad="38100" dist="38100" dir="2700000" algn="tl">
                    <a:srgbClr val="000000">
                      <a:alpha val="43137"/>
                    </a:srgbClr>
                  </a:outerShdw>
                </a:effectLst>
                <a:latin typeface="+mn-ea"/>
              </a:endParaRPr>
            </a:p>
            <a:p>
              <a:pPr marL="90488" indent="-90488">
                <a:lnSpc>
                  <a:spcPct val="200000"/>
                </a:lnSpc>
                <a:spcBef>
                  <a:spcPct val="0"/>
                </a:spcBef>
                <a:buFont typeface="Wingdings" pitchFamily="2" charset="2"/>
                <a:buNone/>
                <a:defRPr/>
              </a:pPr>
              <a:r>
                <a:rPr lang="zh-CN" altLang="en-US" sz="2400" dirty="0" smtClean="0">
                  <a:solidFill>
                    <a:srgbClr val="7030A0"/>
                  </a:solidFill>
                  <a:effectLst>
                    <a:outerShdw blurRad="38100" dist="38100" dir="2700000" algn="tl">
                      <a:srgbClr val="000000">
                        <a:alpha val="43137"/>
                      </a:srgbClr>
                    </a:outerShdw>
                  </a:effectLst>
                  <a:latin typeface="+mn-ea"/>
                </a:rPr>
                <a:t>联系</a:t>
              </a:r>
              <a:endParaRPr lang="en-US" altLang="zh-CN" sz="2400" dirty="0" smtClean="0">
                <a:solidFill>
                  <a:srgbClr val="7030A0"/>
                </a:solidFill>
                <a:effectLst>
                  <a:outerShdw blurRad="38100" dist="38100" dir="2700000" algn="tl">
                    <a:srgbClr val="000000">
                      <a:alpha val="43137"/>
                    </a:srgbClr>
                  </a:outerShdw>
                </a:effectLst>
                <a:latin typeface="+mn-ea"/>
              </a:endParaRPr>
            </a:p>
            <a:p>
              <a:pPr marL="90488" indent="-90488">
                <a:lnSpc>
                  <a:spcPct val="115000"/>
                </a:lnSpc>
                <a:spcBef>
                  <a:spcPct val="0"/>
                </a:spcBef>
                <a:buFontTx/>
                <a:buNone/>
                <a:defRPr/>
              </a:pPr>
              <a:endParaRPr lang="zh-CN" altLang="en-US" sz="2400" dirty="0">
                <a:solidFill>
                  <a:srgbClr val="7030A0"/>
                </a:solidFill>
                <a:effectLst>
                  <a:outerShdw blurRad="38100" dist="38100" dir="2700000" algn="tl">
                    <a:srgbClr val="000000">
                      <a:alpha val="43137"/>
                    </a:srgbClr>
                  </a:outerShdw>
                </a:effectLst>
                <a:latin typeface="+mn-ea"/>
              </a:endParaRPr>
            </a:p>
          </p:txBody>
        </p:sp>
        <p:sp>
          <p:nvSpPr>
            <p:cNvPr id="12" name="TextBox 11"/>
            <p:cNvSpPr txBox="1"/>
            <p:nvPr/>
          </p:nvSpPr>
          <p:spPr>
            <a:xfrm>
              <a:off x="7588364" y="3702842"/>
              <a:ext cx="2512444" cy="645224"/>
            </a:xfrm>
            <a:prstGeom prst="rect">
              <a:avLst/>
            </a:prstGeom>
            <a:noFill/>
          </p:spPr>
          <p:txBody>
            <a:bodyPr wrap="square">
              <a:spAutoFit/>
            </a:bodyPr>
            <a:lstStyle/>
            <a:p>
              <a:pPr algn="ctr">
                <a:spcBef>
                  <a:spcPct val="20000"/>
                </a:spcBef>
                <a:buClr>
                  <a:srgbClr val="339966"/>
                </a:buClr>
                <a:buFont typeface="Wingdings" pitchFamily="2" charset="2"/>
                <a:buNone/>
                <a:defRPr/>
              </a:pPr>
              <a:r>
                <a:rPr lang="zh-CN" altLang="en-US" sz="2400" b="1" dirty="0">
                  <a:solidFill>
                    <a:srgbClr val="C00000"/>
                  </a:solidFill>
                  <a:effectLst>
                    <a:outerShdw blurRad="38100" dist="38100" dir="2700000" algn="tl">
                      <a:srgbClr val="000000">
                        <a:alpha val="43137"/>
                      </a:srgbClr>
                    </a:outerShdw>
                  </a:effectLst>
                  <a:latin typeface="+mn-ea"/>
                  <a:ea typeface="+mn-ea"/>
                </a:rPr>
                <a:t>三要素： </a:t>
              </a:r>
            </a:p>
          </p:txBody>
        </p:sp>
        <p:sp>
          <p:nvSpPr>
            <p:cNvPr id="13" name="左大括号 6"/>
            <p:cNvSpPr>
              <a:spLocks/>
            </p:cNvSpPr>
            <p:nvPr/>
          </p:nvSpPr>
          <p:spPr bwMode="auto">
            <a:xfrm>
              <a:off x="9993652" y="2928937"/>
              <a:ext cx="214313" cy="2071687"/>
            </a:xfrm>
            <a:prstGeom prst="leftBrace">
              <a:avLst>
                <a:gd name="adj1" fmla="val 8324"/>
                <a:gd name="adj2" fmla="val 50000"/>
              </a:avLst>
            </a:prstGeom>
            <a:noFill/>
            <a:ln w="57150" algn="ctr">
              <a:solidFill>
                <a:srgbClr val="006666"/>
              </a:solidFill>
              <a:round/>
              <a:headEnd/>
              <a:tailEnd/>
            </a:ln>
            <a:extLst>
              <a:ext uri="{909E8E84-426E-40DD-AFC4-6F175D3DCCD1}">
                <a14:hiddenFill xmlns:a14="http://schemas.microsoft.com/office/drawing/2010/main">
                  <a:solidFill>
                    <a:srgbClr val="FFFFFF"/>
                  </a:solidFill>
                </a14:hiddenFill>
              </a:ext>
            </a:extLst>
          </p:spPr>
          <p:txBody>
            <a:bodyPr/>
            <a:lstStyle/>
            <a:p>
              <a:pPr algn="ctr">
                <a:spcBef>
                  <a:spcPct val="20000"/>
                </a:spcBef>
                <a:buClr>
                  <a:srgbClr val="339966"/>
                </a:buClr>
                <a:buFont typeface="Wingdings" pitchFamily="2" charset="2"/>
                <a:buChar char="q"/>
              </a:pPr>
              <a:endParaRPr lang="zh-CN" altLang="en-US" sz="2400">
                <a:ea typeface="黑体" pitchFamily="49" charset="-122"/>
              </a:endParaRPr>
            </a:p>
          </p:txBody>
        </p:sp>
      </p:grpSp>
      <p:sp>
        <p:nvSpPr>
          <p:cNvPr id="17" name="矩形 4"/>
          <p:cNvSpPr>
            <a:spLocks noChangeArrowheads="1"/>
          </p:cNvSpPr>
          <p:nvPr/>
        </p:nvSpPr>
        <p:spPr bwMode="auto">
          <a:xfrm>
            <a:off x="1175254" y="4292261"/>
            <a:ext cx="4804632"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rPr>
              <a:t>2</a:t>
            </a:r>
            <a:r>
              <a:rPr lang="en-US" altLang="zh-CN" sz="2000" b="1" dirty="0">
                <a:solidFill>
                  <a:schemeClr val="accent3"/>
                </a:solidFill>
                <a:latin typeface="微软雅黑" panose="020B0503020204020204" pitchFamily="34" charset="-122"/>
                <a:ea typeface="微软雅黑" panose="020B0503020204020204" pitchFamily="34" charset="-122"/>
              </a:rPr>
              <a:t>.</a:t>
            </a:r>
            <a:r>
              <a:rPr lang="zh-CN" altLang="en-US" sz="2000" b="1" dirty="0">
                <a:solidFill>
                  <a:schemeClr val="accent3"/>
                </a:solidFill>
                <a:latin typeface="微软雅黑" panose="020B0503020204020204" pitchFamily="34" charset="-122"/>
                <a:ea typeface="微软雅黑" panose="020B0503020204020204" pitchFamily="34" charset="-122"/>
              </a:rPr>
              <a:t>实体联系模型的基本构成</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实体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联系模型的三要素有实体、联系及属性。下面分别来进行介绍。</a:t>
            </a:r>
          </a:p>
        </p:txBody>
      </p:sp>
    </p:spTree>
    <p:extLst>
      <p:ext uri="{BB962C8B-B14F-4D97-AF65-F5344CB8AC3E}">
        <p14:creationId xmlns:p14="http://schemas.microsoft.com/office/powerpoint/2010/main" val="255104565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944528" y="2317637"/>
            <a:ext cx="4322307" cy="305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20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）实体</a:t>
            </a:r>
            <a:r>
              <a:rPr lang="en-US" altLang="zh-CN" sz="2000" b="1" dirty="0">
                <a:solidFill>
                  <a:schemeClr val="accent3"/>
                </a:solidFill>
                <a:latin typeface="微软雅黑" panose="020B0503020204020204" pitchFamily="34" charset="-122"/>
                <a:ea typeface="微软雅黑" panose="020B0503020204020204" pitchFamily="34" charset="-122"/>
              </a:rPr>
              <a:t>(</a:t>
            </a:r>
            <a:r>
              <a:rPr lang="en-US" altLang="zh-CN" sz="2000" b="1" dirty="0" err="1">
                <a:solidFill>
                  <a:schemeClr val="accent3"/>
                </a:solidFill>
                <a:latin typeface="微软雅黑" panose="020B0503020204020204" pitchFamily="34" charset="-122"/>
                <a:ea typeface="微软雅黑" panose="020B0503020204020204" pitchFamily="34" charset="-122"/>
              </a:rPr>
              <a:t>Entny</a:t>
            </a:r>
            <a:r>
              <a:rPr lang="en-US" altLang="zh-CN" sz="2000" b="1" dirty="0">
                <a:solidFill>
                  <a:schemeClr val="accent3"/>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实体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是客观存在的且可以区别的事物。现实世界由各种各样的实体组成。实体可以是有生命的，也可以是无生命的；可以是具体的，也可以是抽象的概念</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78519124"/>
              </p:ext>
            </p:extLst>
          </p:nvPr>
        </p:nvGraphicFramePr>
        <p:xfrm>
          <a:off x="5834743" y="2832718"/>
          <a:ext cx="5559878" cy="3482036"/>
        </p:xfrm>
        <a:graphic>
          <a:graphicData uri="http://schemas.openxmlformats.org/presentationml/2006/ole">
            <mc:AlternateContent xmlns:mc="http://schemas.openxmlformats.org/markup-compatibility/2006">
              <mc:Choice xmlns:v="urn:schemas-microsoft-com:vml" Requires="v">
                <p:oleObj spid="_x0000_s1102" name="Visio" r:id="rId4" imgW="5417820" imgH="3990137" progId="">
                  <p:embed/>
                </p:oleObj>
              </mc:Choice>
              <mc:Fallback>
                <p:oleObj name="Visio" r:id="rId4" imgW="5417820" imgH="3990137" progId="">
                  <p:embed/>
                  <p:pic>
                    <p:nvPicPr>
                      <p:cNvPr id="0"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4743" y="2832718"/>
                        <a:ext cx="5559878" cy="3482036"/>
                      </a:xfrm>
                      <a:prstGeom prst="rect">
                        <a:avLst/>
                      </a:prstGeom>
                      <a:noFill/>
                      <a:ln>
                        <a:noFill/>
                      </a:ln>
                    </p:spPr>
                  </p:pic>
                </p:oleObj>
              </mc:Fallback>
            </mc:AlternateContent>
          </a:graphicData>
        </a:graphic>
      </p:graphicFrame>
      <p:sp>
        <p:nvSpPr>
          <p:cNvPr id="3" name="TextBox 2"/>
          <p:cNvSpPr txBox="1"/>
          <p:nvPr/>
        </p:nvSpPr>
        <p:spPr>
          <a:xfrm>
            <a:off x="6312771" y="2408948"/>
            <a:ext cx="5081850" cy="369332"/>
          </a:xfrm>
          <a:prstGeom prst="rect">
            <a:avLst/>
          </a:prstGeom>
          <a:noFill/>
        </p:spPr>
        <p:txBody>
          <a:bodyPr wrap="squar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例如：学生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、教师、电脑、手机</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48401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247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）联系</a:t>
            </a:r>
            <a:r>
              <a:rPr lang="en-US" altLang="zh-CN" sz="2000" b="1" dirty="0">
                <a:solidFill>
                  <a:schemeClr val="accent3"/>
                </a:solidFill>
                <a:latin typeface="微软雅黑" panose="020B0503020204020204" pitchFamily="34" charset="-122"/>
                <a:ea typeface="微软雅黑" panose="020B0503020204020204" pitchFamily="34" charset="-122"/>
              </a:rPr>
              <a:t>(Relationship</a:t>
            </a:r>
            <a:r>
              <a:rPr lang="en-US" altLang="zh-CN" sz="2000" b="1" dirty="0" smtClean="0">
                <a:solidFill>
                  <a:schemeClr val="accent3"/>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联系</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是实体集之间关系的抽象表示，即对现实世界中事物之间关系的描述</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000" dirty="0"/>
              <a:t>如果参与联系的实体集的数目为</a:t>
            </a:r>
            <a:r>
              <a:rPr lang="en-US" altLang="zh-CN" sz="2000" dirty="0"/>
              <a:t>n</a:t>
            </a:r>
            <a:r>
              <a:rPr lang="zh-CN" altLang="zh-CN" sz="2000" dirty="0"/>
              <a:t>，则称这种联系数为</a:t>
            </a:r>
            <a:r>
              <a:rPr lang="en-US" altLang="zh-CN" sz="2000" dirty="0"/>
              <a:t>n</a:t>
            </a:r>
            <a:r>
              <a:rPr lang="zh-CN" altLang="zh-CN" sz="2000" dirty="0"/>
              <a:t>元联系。根据联系的元数不同，通常把联系分为如下几类：</a:t>
            </a:r>
          </a:p>
          <a:p>
            <a:pPr marL="0" indent="0">
              <a:lnSpc>
                <a:spcPct val="150000"/>
              </a:lnSpc>
              <a:spcBef>
                <a:spcPts val="200"/>
              </a:spcBef>
              <a:spcAft>
                <a:spcPts val="65"/>
              </a:spcAft>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48401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6"/>
          <p:cNvSpPr/>
          <p:nvPr/>
        </p:nvSpPr>
        <p:spPr>
          <a:xfrm>
            <a:off x="2452254" y="-408452"/>
            <a:ext cx="9825221" cy="6871855"/>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825221"/>
              <a:gd name="connsiteY0" fmla="*/ 0 h 6871855"/>
              <a:gd name="connsiteX1" fmla="*/ 9825221 w 9825221"/>
              <a:gd name="connsiteY1" fmla="*/ 44851 h 6871855"/>
              <a:gd name="connsiteX2" fmla="*/ 9019309 w 9825221"/>
              <a:gd name="connsiteY2" fmla="*/ 6871855 h 6871855"/>
              <a:gd name="connsiteX3" fmla="*/ 0 w 9825221"/>
              <a:gd name="connsiteY3" fmla="*/ 6871855 h 6871855"/>
              <a:gd name="connsiteX4" fmla="*/ 3435928 w 9825221"/>
              <a:gd name="connsiteY4" fmla="*/ 0 h 6871855"/>
              <a:gd name="connsiteX0" fmla="*/ 3435928 w 9825221"/>
              <a:gd name="connsiteY0" fmla="*/ 0 h 6871855"/>
              <a:gd name="connsiteX1" fmla="*/ 9825221 w 9825221"/>
              <a:gd name="connsiteY1" fmla="*/ 44851 h 6871855"/>
              <a:gd name="connsiteX2" fmla="*/ 9747729 w 9825221"/>
              <a:gd name="connsiteY2" fmla="*/ 6871855 h 6871855"/>
              <a:gd name="connsiteX3" fmla="*/ 0 w 9825221"/>
              <a:gd name="connsiteY3" fmla="*/ 6871855 h 6871855"/>
              <a:gd name="connsiteX4" fmla="*/ 3435928 w 9825221"/>
              <a:gd name="connsiteY4" fmla="*/ 0 h 687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221" h="6871855">
                <a:moveTo>
                  <a:pt x="3435928" y="0"/>
                </a:moveTo>
                <a:lnTo>
                  <a:pt x="9825221" y="44851"/>
                </a:lnTo>
                <a:lnTo>
                  <a:pt x="9747729" y="6871855"/>
                </a:lnTo>
                <a:lnTo>
                  <a:pt x="0" y="6871855"/>
                </a:lnTo>
                <a:lnTo>
                  <a:pt x="3435928" y="0"/>
                </a:lnTo>
                <a:close/>
              </a:path>
            </a:pathLst>
          </a:cu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214108" y="1798245"/>
            <a:ext cx="1210588" cy="707886"/>
          </a:xfrm>
          <a:prstGeom prst="rect">
            <a:avLst/>
          </a:prstGeom>
          <a:noFill/>
        </p:spPr>
        <p:txBody>
          <a:bodyPr wrap="none" rtlCol="0">
            <a:spAutoFit/>
          </a:bodyPr>
          <a:lstStyle/>
          <a:p>
            <a:r>
              <a:rPr kumimoji="1" lang="zh-CN" altLang="en-US" sz="4000" b="1" dirty="0">
                <a:solidFill>
                  <a:schemeClr val="accent3"/>
                </a:solidFill>
                <a:latin typeface="Microsoft YaHei" charset="-122"/>
                <a:ea typeface="Microsoft YaHei" charset="-122"/>
                <a:cs typeface="Microsoft YaHei" charset="-122"/>
              </a:rPr>
              <a:t>目录</a:t>
            </a:r>
          </a:p>
        </p:txBody>
      </p:sp>
      <p:sp>
        <p:nvSpPr>
          <p:cNvPr id="6" name="文本框 5"/>
          <p:cNvSpPr txBox="1"/>
          <p:nvPr/>
        </p:nvSpPr>
        <p:spPr>
          <a:xfrm>
            <a:off x="825514" y="2556376"/>
            <a:ext cx="2672526" cy="830997"/>
          </a:xfrm>
          <a:prstGeom prst="rect">
            <a:avLst/>
          </a:prstGeom>
          <a:noFill/>
        </p:spPr>
        <p:txBody>
          <a:bodyPr wrap="none" rtlCol="0">
            <a:spAutoFit/>
          </a:bodyPr>
          <a:lstStyle/>
          <a:p>
            <a:r>
              <a:rPr kumimoji="1" lang="en-US" altLang="zh-CN" sz="4800" b="1">
                <a:solidFill>
                  <a:schemeClr val="accent2"/>
                </a:solidFill>
                <a:latin typeface="Impact" charset="0"/>
                <a:ea typeface="Impact" charset="0"/>
                <a:cs typeface="Impact" charset="0"/>
              </a:rPr>
              <a:t>CONTENTS</a:t>
            </a:r>
            <a:endParaRPr kumimoji="1" lang="zh-CN" altLang="en-US" sz="4800" b="1" dirty="0">
              <a:solidFill>
                <a:schemeClr val="accent2"/>
              </a:solidFill>
              <a:latin typeface="Impact" charset="0"/>
              <a:ea typeface="Impact" charset="0"/>
              <a:cs typeface="Impact" charset="0"/>
            </a:endParaRPr>
          </a:p>
        </p:txBody>
      </p:sp>
      <p:sp>
        <p:nvSpPr>
          <p:cNvPr id="7" name="矩形 6"/>
          <p:cNvSpPr/>
          <p:nvPr/>
        </p:nvSpPr>
        <p:spPr>
          <a:xfrm>
            <a:off x="2550882" y="13854"/>
            <a:ext cx="9716733" cy="6888997"/>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716733"/>
              <a:gd name="connsiteY0" fmla="*/ 17142 h 6888997"/>
              <a:gd name="connsiteX1" fmla="*/ 9716733 w 9716733"/>
              <a:gd name="connsiteY1" fmla="*/ 0 h 6888997"/>
              <a:gd name="connsiteX2" fmla="*/ 9019309 w 9716733"/>
              <a:gd name="connsiteY2" fmla="*/ 6888997 h 6888997"/>
              <a:gd name="connsiteX3" fmla="*/ 0 w 9716733"/>
              <a:gd name="connsiteY3" fmla="*/ 6888997 h 6888997"/>
              <a:gd name="connsiteX4" fmla="*/ 3435928 w 9716733"/>
              <a:gd name="connsiteY4" fmla="*/ 17142 h 6888997"/>
              <a:gd name="connsiteX0" fmla="*/ 3435928 w 9716733"/>
              <a:gd name="connsiteY0" fmla="*/ 17142 h 6888997"/>
              <a:gd name="connsiteX1" fmla="*/ 9716733 w 9716733"/>
              <a:gd name="connsiteY1" fmla="*/ 0 h 6888997"/>
              <a:gd name="connsiteX2" fmla="*/ 9654739 w 9716733"/>
              <a:gd name="connsiteY2" fmla="*/ 6888997 h 6888997"/>
              <a:gd name="connsiteX3" fmla="*/ 0 w 9716733"/>
              <a:gd name="connsiteY3" fmla="*/ 6888997 h 6888997"/>
              <a:gd name="connsiteX4" fmla="*/ 3435928 w 9716733"/>
              <a:gd name="connsiteY4" fmla="*/ 17142 h 688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6733" h="6888997">
                <a:moveTo>
                  <a:pt x="3435928" y="17142"/>
                </a:moveTo>
                <a:lnTo>
                  <a:pt x="9716733" y="0"/>
                </a:lnTo>
                <a:lnTo>
                  <a:pt x="9654739" y="6888997"/>
                </a:lnTo>
                <a:lnTo>
                  <a:pt x="0" y="6888997"/>
                </a:lnTo>
                <a:lnTo>
                  <a:pt x="3435928" y="17142"/>
                </a:lnTo>
                <a:close/>
              </a:path>
            </a:pathLst>
          </a:custGeom>
          <a:ln>
            <a:noFill/>
          </a:ln>
          <a:effectLst>
            <a:outerShdw blurRad="50800" dist="76200" dir="10800000" algn="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29" name="组 28"/>
          <p:cNvGrpSpPr/>
          <p:nvPr/>
        </p:nvGrpSpPr>
        <p:grpSpPr>
          <a:xfrm>
            <a:off x="4808550" y="445141"/>
            <a:ext cx="1862418" cy="978270"/>
            <a:chOff x="4621200" y="1036512"/>
            <a:chExt cx="1862418" cy="978270"/>
          </a:xfrm>
        </p:grpSpPr>
        <p:grpSp>
          <p:nvGrpSpPr>
            <p:cNvPr id="11" name="组 10"/>
            <p:cNvGrpSpPr/>
            <p:nvPr/>
          </p:nvGrpSpPr>
          <p:grpSpPr>
            <a:xfrm>
              <a:off x="4621200" y="1036512"/>
              <a:ext cx="1862418" cy="978270"/>
              <a:chOff x="4745186" y="1191494"/>
              <a:chExt cx="1537855" cy="748144"/>
            </a:xfrm>
          </p:grpSpPr>
          <p:sp>
            <p:nvSpPr>
              <p:cNvPr id="9" name="平行四边形 8"/>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文本框 11"/>
            <p:cNvSpPr txBox="1"/>
            <p:nvPr/>
          </p:nvSpPr>
          <p:spPr>
            <a:xfrm>
              <a:off x="5010305" y="1190815"/>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1.1</a:t>
              </a:r>
              <a:endParaRPr kumimoji="1" lang="zh-CN" altLang="en-US" dirty="0">
                <a:solidFill>
                  <a:schemeClr val="bg1"/>
                </a:solidFill>
                <a:latin typeface="Microsoft YaHei" charset="-122"/>
                <a:ea typeface="Microsoft YaHei" charset="-122"/>
                <a:cs typeface="Microsoft YaHei" charset="-122"/>
              </a:endParaRPr>
            </a:p>
          </p:txBody>
        </p:sp>
      </p:grpSp>
      <p:sp>
        <p:nvSpPr>
          <p:cNvPr id="13" name="文本框 12"/>
          <p:cNvSpPr txBox="1"/>
          <p:nvPr/>
        </p:nvSpPr>
        <p:spPr>
          <a:xfrm>
            <a:off x="6723003" y="599444"/>
            <a:ext cx="3877985" cy="461665"/>
          </a:xfrm>
          <a:prstGeom prst="rect">
            <a:avLst/>
          </a:prstGeom>
          <a:noFill/>
        </p:spPr>
        <p:txBody>
          <a:bodyPr wrap="none" rtlCol="0">
            <a:spAutoFit/>
          </a:bodyPr>
          <a:lstStyle/>
          <a:p>
            <a:r>
              <a:rPr kumimoji="1" lang="zh-CN" altLang="en-US" sz="2400" dirty="0">
                <a:solidFill>
                  <a:schemeClr val="bg1"/>
                </a:solidFill>
                <a:latin typeface="Microsoft YaHei" charset="-122"/>
                <a:ea typeface="Microsoft YaHei" charset="-122"/>
                <a:cs typeface="Microsoft YaHei" charset="-122"/>
              </a:rPr>
              <a:t>了解教学管理系统应用程序</a:t>
            </a:r>
          </a:p>
        </p:txBody>
      </p:sp>
      <p:grpSp>
        <p:nvGrpSpPr>
          <p:cNvPr id="18" name="组 17"/>
          <p:cNvGrpSpPr/>
          <p:nvPr/>
        </p:nvGrpSpPr>
        <p:grpSpPr>
          <a:xfrm>
            <a:off x="4231679" y="1644185"/>
            <a:ext cx="1862418" cy="978270"/>
            <a:chOff x="4032602" y="2286000"/>
            <a:chExt cx="1862418" cy="978270"/>
          </a:xfrm>
        </p:grpSpPr>
        <p:grpSp>
          <p:nvGrpSpPr>
            <p:cNvPr id="14" name="组 13"/>
            <p:cNvGrpSpPr/>
            <p:nvPr/>
          </p:nvGrpSpPr>
          <p:grpSpPr>
            <a:xfrm>
              <a:off x="4032602" y="2286000"/>
              <a:ext cx="1862418" cy="978270"/>
              <a:chOff x="4745186" y="1191494"/>
              <a:chExt cx="1537855" cy="748144"/>
            </a:xfrm>
          </p:grpSpPr>
          <p:sp>
            <p:nvSpPr>
              <p:cNvPr id="15" name="平行四边形 14"/>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文本框 16"/>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1.2</a:t>
              </a:r>
              <a:endParaRPr kumimoji="1" lang="zh-CN" altLang="en-US" dirty="0">
                <a:solidFill>
                  <a:schemeClr val="bg1"/>
                </a:solidFill>
                <a:latin typeface="Microsoft YaHei" charset="-122"/>
                <a:ea typeface="Microsoft YaHei" charset="-122"/>
                <a:cs typeface="Microsoft YaHei" charset="-122"/>
              </a:endParaRPr>
            </a:p>
          </p:txBody>
        </p:sp>
      </p:grpSp>
      <p:grpSp>
        <p:nvGrpSpPr>
          <p:cNvPr id="19" name="组 18"/>
          <p:cNvGrpSpPr/>
          <p:nvPr/>
        </p:nvGrpSpPr>
        <p:grpSpPr>
          <a:xfrm>
            <a:off x="3633341" y="2782572"/>
            <a:ext cx="1862418" cy="978270"/>
            <a:chOff x="4032602" y="2286000"/>
            <a:chExt cx="1862418" cy="978270"/>
          </a:xfrm>
        </p:grpSpPr>
        <p:grpSp>
          <p:nvGrpSpPr>
            <p:cNvPr id="20" name="组 19"/>
            <p:cNvGrpSpPr/>
            <p:nvPr/>
          </p:nvGrpSpPr>
          <p:grpSpPr>
            <a:xfrm>
              <a:off x="4032602" y="2286000"/>
              <a:ext cx="1862418" cy="978270"/>
              <a:chOff x="4745186" y="1191494"/>
              <a:chExt cx="1537855" cy="748144"/>
            </a:xfrm>
          </p:grpSpPr>
          <p:sp>
            <p:nvSpPr>
              <p:cNvPr id="22" name="平行四边形 21"/>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文本框 20"/>
            <p:cNvSpPr txBox="1"/>
            <p:nvPr/>
          </p:nvSpPr>
          <p:spPr>
            <a:xfrm>
              <a:off x="4421707" y="2440303"/>
              <a:ext cx="971741"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1.3</a:t>
              </a:r>
              <a:endParaRPr kumimoji="1" lang="en-US" altLang="zh-CN" dirty="0">
                <a:solidFill>
                  <a:schemeClr val="bg1"/>
                </a:solidFill>
                <a:latin typeface="Microsoft YaHei" charset="-122"/>
                <a:ea typeface="Microsoft YaHei" charset="-122"/>
                <a:cs typeface="Microsoft YaHei" charset="-122"/>
              </a:endParaRPr>
            </a:p>
          </p:txBody>
        </p:sp>
      </p:grpSp>
      <p:grpSp>
        <p:nvGrpSpPr>
          <p:cNvPr id="24" name="组 23"/>
          <p:cNvGrpSpPr/>
          <p:nvPr/>
        </p:nvGrpSpPr>
        <p:grpSpPr>
          <a:xfrm>
            <a:off x="2388932" y="5229098"/>
            <a:ext cx="1862418" cy="978270"/>
            <a:chOff x="4032602" y="2286000"/>
            <a:chExt cx="1862418" cy="978270"/>
          </a:xfrm>
        </p:grpSpPr>
        <p:grpSp>
          <p:nvGrpSpPr>
            <p:cNvPr id="25" name="组 24"/>
            <p:cNvGrpSpPr/>
            <p:nvPr/>
          </p:nvGrpSpPr>
          <p:grpSpPr>
            <a:xfrm>
              <a:off x="4032602" y="2286000"/>
              <a:ext cx="1862418" cy="978270"/>
              <a:chOff x="4745186" y="1191494"/>
              <a:chExt cx="1537855" cy="748144"/>
            </a:xfrm>
          </p:grpSpPr>
          <p:sp>
            <p:nvSpPr>
              <p:cNvPr id="27" name="平行四边形 26"/>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6" name="文本框 25"/>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a:t>
              </a:r>
              <a:r>
                <a:rPr kumimoji="1" lang="zh-CN" altLang="en-US" dirty="0" smtClean="0">
                  <a:solidFill>
                    <a:schemeClr val="bg1"/>
                  </a:solidFill>
                  <a:latin typeface="Microsoft YaHei" charset="-122"/>
                  <a:ea typeface="Microsoft YaHei" charset="-122"/>
                  <a:cs typeface="Microsoft YaHei" charset="-122"/>
                </a:rPr>
                <a:t>训练</a:t>
              </a:r>
              <a:endParaRPr kumimoji="1" lang="zh-CN" altLang="en-US" dirty="0">
                <a:solidFill>
                  <a:schemeClr val="bg1"/>
                </a:solidFill>
                <a:latin typeface="Microsoft YaHei" charset="-122"/>
                <a:ea typeface="Microsoft YaHei" charset="-122"/>
                <a:cs typeface="Microsoft YaHei" charset="-122"/>
              </a:endParaRPr>
            </a:p>
          </p:txBody>
        </p:sp>
      </p:grpSp>
      <p:sp>
        <p:nvSpPr>
          <p:cNvPr id="30" name="文本框 29"/>
          <p:cNvSpPr txBox="1"/>
          <p:nvPr/>
        </p:nvSpPr>
        <p:spPr>
          <a:xfrm>
            <a:off x="6128528" y="1635309"/>
            <a:ext cx="4385372"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教学管理系统数据库概念模型设计</a:t>
            </a:r>
          </a:p>
        </p:txBody>
      </p:sp>
      <p:sp>
        <p:nvSpPr>
          <p:cNvPr id="33" name="文本框 32"/>
          <p:cNvSpPr txBox="1"/>
          <p:nvPr/>
        </p:nvSpPr>
        <p:spPr>
          <a:xfrm>
            <a:off x="5592525" y="2960208"/>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教学管理系统数据库逻辑设计</a:t>
            </a:r>
          </a:p>
        </p:txBody>
      </p:sp>
      <p:sp>
        <p:nvSpPr>
          <p:cNvPr id="36" name="文本框 35"/>
          <p:cNvSpPr txBox="1"/>
          <p:nvPr/>
        </p:nvSpPr>
        <p:spPr>
          <a:xfrm>
            <a:off x="4387977" y="5189965"/>
            <a:ext cx="4006648"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乡村振兴助农电商平台数据库应用方案设计</a:t>
            </a:r>
          </a:p>
        </p:txBody>
      </p:sp>
      <p:sp>
        <p:nvSpPr>
          <p:cNvPr id="55" name="平行四边形 54"/>
          <p:cNvSpPr/>
          <p:nvPr/>
        </p:nvSpPr>
        <p:spPr>
          <a:xfrm>
            <a:off x="10877569" y="535490"/>
            <a:ext cx="1904876"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8" name="平行四边形 57"/>
          <p:cNvSpPr/>
          <p:nvPr/>
        </p:nvSpPr>
        <p:spPr>
          <a:xfrm>
            <a:off x="10382268" y="1675180"/>
            <a:ext cx="23835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平行四边形 41"/>
          <p:cNvSpPr/>
          <p:nvPr/>
        </p:nvSpPr>
        <p:spPr>
          <a:xfrm>
            <a:off x="9859373" y="2892226"/>
            <a:ext cx="3003203"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6" name="平行四边形 55"/>
          <p:cNvSpPr/>
          <p:nvPr/>
        </p:nvSpPr>
        <p:spPr>
          <a:xfrm>
            <a:off x="8661995" y="5351277"/>
            <a:ext cx="41060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34" name="组 18"/>
          <p:cNvGrpSpPr/>
          <p:nvPr/>
        </p:nvGrpSpPr>
        <p:grpSpPr>
          <a:xfrm>
            <a:off x="2958127" y="4081401"/>
            <a:ext cx="1862418" cy="978270"/>
            <a:chOff x="4032602" y="2286000"/>
            <a:chExt cx="1862418" cy="978270"/>
          </a:xfrm>
        </p:grpSpPr>
        <p:grpSp>
          <p:nvGrpSpPr>
            <p:cNvPr id="35" name="组 19"/>
            <p:cNvGrpSpPr/>
            <p:nvPr/>
          </p:nvGrpSpPr>
          <p:grpSpPr>
            <a:xfrm>
              <a:off x="4032602" y="2286000"/>
              <a:ext cx="1862418" cy="978270"/>
              <a:chOff x="4745186" y="1191494"/>
              <a:chExt cx="1537855" cy="748144"/>
            </a:xfrm>
          </p:grpSpPr>
          <p:sp>
            <p:nvSpPr>
              <p:cNvPr id="38" name="平行四边形 37"/>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7" name="文本框 20"/>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拓展阅读</a:t>
              </a:r>
              <a:endParaRPr kumimoji="1" lang="en-US" altLang="zh-CN" dirty="0">
                <a:solidFill>
                  <a:schemeClr val="bg1"/>
                </a:solidFill>
                <a:latin typeface="Microsoft YaHei" charset="-122"/>
                <a:ea typeface="Microsoft YaHei" charset="-122"/>
                <a:cs typeface="Microsoft YaHei" charset="-122"/>
              </a:endParaRPr>
            </a:p>
          </p:txBody>
        </p:sp>
      </p:grpSp>
      <p:sp>
        <p:nvSpPr>
          <p:cNvPr id="40" name="文本框 32"/>
          <p:cNvSpPr txBox="1"/>
          <p:nvPr/>
        </p:nvSpPr>
        <p:spPr>
          <a:xfrm>
            <a:off x="5154510" y="4149196"/>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自立自强、科技强国</a:t>
            </a:r>
          </a:p>
        </p:txBody>
      </p:sp>
      <p:sp>
        <p:nvSpPr>
          <p:cNvPr id="41" name="平行四边形 40"/>
          <p:cNvSpPr/>
          <p:nvPr/>
        </p:nvSpPr>
        <p:spPr>
          <a:xfrm>
            <a:off x="9282953" y="4112396"/>
            <a:ext cx="3637442"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12518213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194191" y="2067473"/>
            <a:ext cx="101458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）二元联系</a:t>
            </a:r>
            <a:r>
              <a:rPr lang="zh-CN" altLang="en-US" sz="2000" b="1" dirty="0" smtClean="0">
                <a:solidFill>
                  <a:schemeClr val="accent3"/>
                </a:solidFill>
                <a:latin typeface="微软雅黑" panose="020B0503020204020204" pitchFamily="34" charset="-122"/>
                <a:ea typeface="微软雅黑" panose="020B0503020204020204" pitchFamily="34" charset="-122"/>
              </a:rPr>
              <a:t>：</a:t>
            </a:r>
            <a:r>
              <a:rPr lang="en-US" altLang="zh-CN" sz="2000" b="1" dirty="0" smtClean="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smtClean="0">
                <a:solidFill>
                  <a:schemeClr val="accent3"/>
                </a:solidFill>
                <a:latin typeface="微软雅黑" panose="020B0503020204020204" pitchFamily="34" charset="-122"/>
                <a:ea typeface="微软雅黑" panose="020B0503020204020204" pitchFamily="34" charset="-122"/>
              </a:rPr>
              <a:t>1</a:t>
            </a:r>
            <a:r>
              <a:rPr lang="zh-CN" altLang="en-US" sz="2000" b="1" dirty="0" smtClean="0">
                <a:solidFill>
                  <a:schemeClr val="accent3"/>
                </a:solidFill>
                <a:latin typeface="微软雅黑" panose="020B0503020204020204" pitchFamily="34" charset="-122"/>
                <a:ea typeface="微软雅黑" panose="020B0503020204020204" pitchFamily="34" charset="-122"/>
              </a:rPr>
              <a:t>  、  </a:t>
            </a:r>
            <a:r>
              <a:rPr lang="en-US" altLang="zh-CN" sz="2000" b="1" dirty="0" smtClean="0">
                <a:solidFill>
                  <a:schemeClr val="accent3"/>
                </a:solidFill>
                <a:latin typeface="微软雅黑" panose="020B0503020204020204" pitchFamily="34" charset="-122"/>
                <a:ea typeface="微软雅黑" panose="020B0503020204020204" pitchFamily="34" charset="-122"/>
              </a:rPr>
              <a:t>1</a:t>
            </a:r>
            <a:r>
              <a:rPr lang="zh-CN" altLang="en-US" sz="2000" b="1" dirty="0" smtClean="0">
                <a:solidFill>
                  <a:schemeClr val="accent3"/>
                </a:solidFill>
                <a:latin typeface="微软雅黑" panose="020B0503020204020204" pitchFamily="34" charset="-122"/>
                <a:ea typeface="微软雅黑" panose="020B0503020204020204" pitchFamily="34" charset="-122"/>
              </a:rPr>
              <a:t>：</a:t>
            </a:r>
            <a:r>
              <a:rPr lang="en-US" altLang="zh-CN" sz="2000" b="1" dirty="0" smtClean="0">
                <a:solidFill>
                  <a:schemeClr val="accent3"/>
                </a:solidFill>
                <a:latin typeface="微软雅黑" panose="020B0503020204020204" pitchFamily="34" charset="-122"/>
                <a:ea typeface="微软雅黑" panose="020B0503020204020204" pitchFamily="34" charset="-122"/>
              </a:rPr>
              <a:t>M</a:t>
            </a:r>
            <a:r>
              <a:rPr lang="zh-CN" altLang="en-US" sz="2000" b="1" dirty="0" smtClean="0">
                <a:solidFill>
                  <a:schemeClr val="accent3"/>
                </a:solidFill>
                <a:latin typeface="微软雅黑" panose="020B0503020204020204" pitchFamily="34" charset="-122"/>
                <a:ea typeface="微软雅黑" panose="020B0503020204020204" pitchFamily="34" charset="-122"/>
              </a:rPr>
              <a:t>  、  </a:t>
            </a:r>
            <a:r>
              <a:rPr lang="en-US" altLang="zh-CN" sz="2000" b="1" dirty="0" smtClean="0">
                <a:solidFill>
                  <a:schemeClr val="accent3"/>
                </a:solidFill>
                <a:latin typeface="微软雅黑" panose="020B0503020204020204" pitchFamily="34" charset="-122"/>
                <a:ea typeface="微软雅黑" panose="020B0503020204020204" pitchFamily="34" charset="-122"/>
              </a:rPr>
              <a:t>M</a:t>
            </a: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smtClean="0">
                <a:solidFill>
                  <a:schemeClr val="accent3"/>
                </a:solidFill>
                <a:latin typeface="微软雅黑" panose="020B0503020204020204" pitchFamily="34" charset="-122"/>
                <a:ea typeface="微软雅黑" panose="020B0503020204020204" pitchFamily="34" charset="-122"/>
              </a:rPr>
              <a:t>N</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descr="C:\Users\花花\Desktop\修改图1-5 3种联系图.png"/>
          <p:cNvPicPr/>
          <p:nvPr/>
        </p:nvPicPr>
        <p:blipFill>
          <a:blip r:embed="rId3">
            <a:extLst>
              <a:ext uri="{28A0092B-C50C-407E-A947-70E740481C1C}">
                <a14:useLocalDpi xmlns:a14="http://schemas.microsoft.com/office/drawing/2010/main" val="0"/>
              </a:ext>
            </a:extLst>
          </a:blip>
          <a:srcRect/>
          <a:stretch>
            <a:fillRect/>
          </a:stretch>
        </p:blipFill>
        <p:spPr bwMode="auto">
          <a:xfrm>
            <a:off x="2859314" y="2815771"/>
            <a:ext cx="6860269" cy="3802743"/>
          </a:xfrm>
          <a:prstGeom prst="rect">
            <a:avLst/>
          </a:prstGeom>
          <a:noFill/>
          <a:ln>
            <a:noFill/>
          </a:ln>
        </p:spPr>
      </p:pic>
    </p:spTree>
    <p:extLst>
      <p:ext uri="{BB962C8B-B14F-4D97-AF65-F5344CB8AC3E}">
        <p14:creationId xmlns:p14="http://schemas.microsoft.com/office/powerpoint/2010/main" val="378474420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736587" y="2317637"/>
            <a:ext cx="10632521" cy="443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一对一联系（</a:t>
            </a: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只能对应一个实体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也只能对应一个实体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，则实体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与实体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即为一对一关系，如一个班级只有一名正班长</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而一个班长也只能属于一个班级。</a:t>
            </a:r>
          </a:p>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一对多联系（</a:t>
            </a:r>
            <a:r>
              <a:rPr lang="en-US" altLang="zh-CN" sz="2000" b="1" dirty="0">
                <a:solidFill>
                  <a:schemeClr val="accent3"/>
                </a:solidFill>
                <a:latin typeface="微软雅黑" panose="020B0503020204020204" pitchFamily="34" charset="-122"/>
                <a:ea typeface="微软雅黑" panose="020B0503020204020204" pitchFamily="34" charset="-122"/>
              </a:rPr>
              <a:t>l</a:t>
            </a: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M</a:t>
            </a:r>
            <a:r>
              <a:rPr lang="zh-CN" altLang="en-US" sz="2000" b="1" dirty="0">
                <a:solidFill>
                  <a:schemeClr val="accent3"/>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可以对应多个实体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只能对应一个实体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，则实体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与实体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即一对多关系，如班级与学生，一个班级可以有多名学生，但一名学生只能属于一个班级。</a:t>
            </a:r>
          </a:p>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多对多联系（</a:t>
            </a:r>
            <a:r>
              <a:rPr lang="en-US" altLang="zh-CN" sz="2000" b="1" dirty="0">
                <a:solidFill>
                  <a:schemeClr val="accent3"/>
                </a:solidFill>
                <a:latin typeface="微软雅黑" panose="020B0503020204020204" pitchFamily="34" charset="-122"/>
                <a:ea typeface="微软雅黑" panose="020B0503020204020204" pitchFamily="34" charset="-122"/>
              </a:rPr>
              <a:t>M</a:t>
            </a: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N</a:t>
            </a:r>
            <a:r>
              <a:rPr lang="zh-CN" altLang="en-US" sz="2000" b="1" dirty="0">
                <a:solidFill>
                  <a:schemeClr val="accent3"/>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可以对应多个实体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也可以对应多个实体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，则实体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与实体</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即多对多关系，如学生与课程，一名学生可以学习多门课程，一门课程也可以有多名学生学习。</a:t>
            </a:r>
          </a:p>
        </p:txBody>
      </p:sp>
    </p:spTree>
    <p:extLst>
      <p:ext uri="{BB962C8B-B14F-4D97-AF65-F5344CB8AC3E}">
        <p14:creationId xmlns:p14="http://schemas.microsoft.com/office/powerpoint/2010/main" val="26448401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9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 多元联系：</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参与联系的实体集个数</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&gt;=3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时，称为多元联系 例：学生、书店和图书购成“购书”联系是三元联系</a:t>
            </a:r>
          </a:p>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 自反联系：</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它描述了同一实体集内两部分实体之间的联系，是一种特殊的二元联系。也可区分为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，如职工中的领导与职工（被领导）。</a:t>
            </a:r>
          </a:p>
        </p:txBody>
      </p:sp>
    </p:spTree>
    <p:extLst>
      <p:ext uri="{BB962C8B-B14F-4D97-AF65-F5344CB8AC3E}">
        <p14:creationId xmlns:p14="http://schemas.microsoft.com/office/powerpoint/2010/main" val="3287104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2900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）属性</a:t>
            </a:r>
            <a:r>
              <a:rPr lang="en-US" altLang="zh-CN" sz="2000" b="1" dirty="0">
                <a:solidFill>
                  <a:schemeClr val="accent3"/>
                </a:solidFill>
                <a:latin typeface="微软雅黑" panose="020B0503020204020204" pitchFamily="34" charset="-122"/>
                <a:ea typeface="微软雅黑" panose="020B0503020204020204" pitchFamily="34" charset="-122"/>
              </a:rPr>
              <a:t>(Attribute)</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实体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或联系所具有的特征称之为属性。实体由特征来表征和区分，通常一个实体可以由多个属性来描述，即实体可用属性集表示。例如学生实体可用学号、姓名、性别、年龄、系、籍贯等属性来描述。不仅实体可以用属性来描述，联系也可以用属性来描述使其语义更加丰富。例如学生实休集和课程实体集间存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的“选课”联系，这种联系可以有“成绩”、“选修时间”等属性。</a:t>
            </a:r>
          </a:p>
        </p:txBody>
      </p:sp>
    </p:spTree>
    <p:extLst>
      <p:ext uri="{BB962C8B-B14F-4D97-AF65-F5344CB8AC3E}">
        <p14:creationId xmlns:p14="http://schemas.microsoft.com/office/powerpoint/2010/main" val="3287104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实体、联系和属性图形表示及</a:t>
            </a:r>
            <a:r>
              <a:rPr lang="zh-CN" altLang="en-US" sz="2000" b="1" dirty="0" smtClean="0">
                <a:solidFill>
                  <a:schemeClr val="accent3"/>
                </a:solidFill>
                <a:latin typeface="微软雅黑" panose="020B0503020204020204" pitchFamily="34" charset="-122"/>
                <a:ea typeface="微软雅黑" panose="020B0503020204020204" pitchFamily="34" charset="-122"/>
              </a:rPr>
              <a:t>要求</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74607615"/>
              </p:ext>
            </p:extLst>
          </p:nvPr>
        </p:nvGraphicFramePr>
        <p:xfrm>
          <a:off x="2814136" y="3110520"/>
          <a:ext cx="7227363" cy="3125865"/>
        </p:xfrm>
        <a:graphic>
          <a:graphicData uri="http://schemas.openxmlformats.org/drawingml/2006/table">
            <a:tbl>
              <a:tblPr firstRow="1" firstCol="1" bandRow="1">
                <a:tableStyleId>{5C22544A-7EE6-4342-B048-85BDC9FD1C3A}</a:tableStyleId>
              </a:tblPr>
              <a:tblGrid>
                <a:gridCol w="770059"/>
                <a:gridCol w="3360953"/>
                <a:gridCol w="3096351"/>
              </a:tblGrid>
              <a:tr h="489312">
                <a:tc>
                  <a:txBody>
                    <a:bodyPr/>
                    <a:lstStyle/>
                    <a:p>
                      <a:pPr algn="l">
                        <a:spcAft>
                          <a:spcPts val="0"/>
                        </a:spcAft>
                      </a:pPr>
                      <a:r>
                        <a:rPr lang="zh-CN" sz="1800" kern="100" dirty="0">
                          <a:effectLst/>
                        </a:rPr>
                        <a:t>元素</a:t>
                      </a:r>
                      <a:endParaRPr lang="zh-CN" sz="18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图形表示</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en-US" sz="1600" kern="100" dirty="0">
                          <a:effectLst/>
                        </a:rPr>
                        <a:t>E-R</a:t>
                      </a:r>
                      <a:r>
                        <a:rPr lang="zh-CN" sz="1600" kern="100" dirty="0">
                          <a:effectLst/>
                        </a:rPr>
                        <a:t>图示</a:t>
                      </a:r>
                      <a:endParaRPr lang="zh-CN" sz="1600" kern="100" dirty="0">
                        <a:effectLst/>
                        <a:latin typeface="Times New Roman"/>
                        <a:ea typeface="宋体"/>
                        <a:cs typeface="Times New Roman"/>
                      </a:endParaRPr>
                    </a:p>
                  </a:txBody>
                  <a:tcPr marL="68580" marR="68580" marT="0" marB="0" anchor="ctr"/>
                </a:tc>
              </a:tr>
              <a:tr h="802429">
                <a:tc>
                  <a:txBody>
                    <a:bodyPr/>
                    <a:lstStyle/>
                    <a:p>
                      <a:pPr algn="l">
                        <a:spcAft>
                          <a:spcPts val="0"/>
                        </a:spcAft>
                      </a:pPr>
                      <a:r>
                        <a:rPr lang="zh-CN" sz="1800" kern="100" dirty="0">
                          <a:effectLst/>
                        </a:rPr>
                        <a:t>实体</a:t>
                      </a:r>
                      <a:endParaRPr lang="zh-CN" sz="1800" kern="100" dirty="0">
                        <a:effectLst/>
                        <a:latin typeface="Times New Roman"/>
                        <a:ea typeface="宋体"/>
                        <a:cs typeface="Times New Roman"/>
                      </a:endParaRPr>
                    </a:p>
                  </a:txBody>
                  <a:tcPr marL="68580" marR="68580" marT="0" marB="0" anchor="ctr"/>
                </a:tc>
                <a:tc>
                  <a:txBody>
                    <a:bodyPr/>
                    <a:lstStyle/>
                    <a:p>
                      <a:pPr algn="l">
                        <a:spcAft>
                          <a:spcPts val="0"/>
                        </a:spcAft>
                      </a:pPr>
                      <a:r>
                        <a:rPr lang="zh-CN" sz="1600" b="1" kern="100" dirty="0">
                          <a:effectLst/>
                        </a:rPr>
                        <a:t>用矩形表示，矩形中标注上实体名</a:t>
                      </a:r>
                      <a:endParaRPr lang="zh-CN" sz="1600" b="1" kern="100" dirty="0">
                        <a:effectLst/>
                        <a:latin typeface="Times New Roman"/>
                        <a:ea typeface="宋体"/>
                        <a:cs typeface="Times New Roman"/>
                      </a:endParaRPr>
                    </a:p>
                  </a:txBody>
                  <a:tcPr marL="68580" marR="68580" marT="0" marB="0" anchor="ctr"/>
                </a:tc>
                <a:tc>
                  <a:txBody>
                    <a:bodyPr/>
                    <a:lstStyle/>
                    <a:p>
                      <a:pPr algn="l">
                        <a:spcAft>
                          <a:spcPts val="0"/>
                        </a:spcAft>
                      </a:pPr>
                      <a:endParaRPr lang="zh-CN" sz="1600" kern="100" dirty="0">
                        <a:effectLst/>
                      </a:endParaRPr>
                    </a:p>
                    <a:p>
                      <a:pPr algn="l">
                        <a:spcAft>
                          <a:spcPts val="0"/>
                        </a:spcAft>
                      </a:pPr>
                      <a:r>
                        <a:rPr lang="en-US" sz="1600" kern="100" dirty="0">
                          <a:effectLst/>
                        </a:rPr>
                        <a:t> </a:t>
                      </a:r>
                      <a:endParaRPr lang="zh-CN" sz="1600" kern="100" dirty="0">
                        <a:effectLst/>
                      </a:endParaRPr>
                    </a:p>
                    <a:p>
                      <a:pPr algn="l">
                        <a:spcAft>
                          <a:spcPts val="0"/>
                        </a:spcAft>
                      </a:pPr>
                      <a:r>
                        <a:rPr lang="en-US" sz="1600" kern="100" dirty="0">
                          <a:effectLst/>
                        </a:rPr>
                        <a:t> </a:t>
                      </a:r>
                      <a:endParaRPr lang="zh-CN" sz="1600" kern="100" dirty="0">
                        <a:effectLst/>
                        <a:latin typeface="Times New Roman"/>
                        <a:ea typeface="宋体"/>
                        <a:cs typeface="Times New Roman"/>
                      </a:endParaRPr>
                    </a:p>
                  </a:txBody>
                  <a:tcPr marL="68580" marR="68580" marT="0" marB="0"/>
                </a:tc>
              </a:tr>
              <a:tr h="802429">
                <a:tc>
                  <a:txBody>
                    <a:bodyPr/>
                    <a:lstStyle/>
                    <a:p>
                      <a:pPr algn="l">
                        <a:spcAft>
                          <a:spcPts val="0"/>
                        </a:spcAft>
                      </a:pPr>
                      <a:r>
                        <a:rPr lang="zh-CN" sz="1800" kern="100" dirty="0">
                          <a:effectLst/>
                        </a:rPr>
                        <a:t>联系</a:t>
                      </a:r>
                      <a:endParaRPr lang="zh-CN" sz="1800" kern="100" dirty="0">
                        <a:effectLst/>
                        <a:latin typeface="Times New Roman"/>
                        <a:ea typeface="宋体"/>
                        <a:cs typeface="Times New Roman"/>
                      </a:endParaRPr>
                    </a:p>
                  </a:txBody>
                  <a:tcPr marL="68580" marR="68580" marT="0" marB="0" anchor="ctr"/>
                </a:tc>
                <a:tc>
                  <a:txBody>
                    <a:bodyPr/>
                    <a:lstStyle/>
                    <a:p>
                      <a:pPr algn="l">
                        <a:spcAft>
                          <a:spcPts val="0"/>
                        </a:spcAft>
                      </a:pPr>
                      <a:r>
                        <a:rPr lang="zh-CN" sz="1600" b="1" kern="100" dirty="0">
                          <a:effectLst/>
                        </a:rPr>
                        <a:t>用菱形表示，并用无向边与相关实体连接，菱形中标注上联系名，无向边上标注上联系的类型</a:t>
                      </a:r>
                      <a:endParaRPr lang="zh-CN" sz="1600" b="1" kern="100" dirty="0">
                        <a:effectLst/>
                        <a:latin typeface="Times New Roman"/>
                        <a:ea typeface="宋体"/>
                        <a:cs typeface="Times New Roman"/>
                      </a:endParaRPr>
                    </a:p>
                  </a:txBody>
                  <a:tcPr marL="68580" marR="68580" marT="0" marB="0" anchor="ctr"/>
                </a:tc>
                <a:tc>
                  <a:txBody>
                    <a:bodyPr/>
                    <a:lstStyle/>
                    <a:p>
                      <a:pPr algn="l">
                        <a:spcAft>
                          <a:spcPts val="0"/>
                        </a:spcAft>
                      </a:pPr>
                      <a:endParaRPr lang="zh-CN" sz="1600" kern="100">
                        <a:effectLst/>
                      </a:endParaRPr>
                    </a:p>
                    <a:p>
                      <a:pPr algn="l">
                        <a:spcAft>
                          <a:spcPts val="0"/>
                        </a:spcAft>
                      </a:pPr>
                      <a:r>
                        <a:rPr lang="en-US" sz="1600" kern="100">
                          <a:effectLst/>
                        </a:rPr>
                        <a:t> </a:t>
                      </a:r>
                      <a:endParaRPr lang="zh-CN" sz="1600" kern="100">
                        <a:effectLst/>
                        <a:latin typeface="Times New Roman"/>
                        <a:ea typeface="宋体"/>
                        <a:cs typeface="Times New Roman"/>
                      </a:endParaRPr>
                    </a:p>
                  </a:txBody>
                  <a:tcPr marL="68580" marR="68580" marT="0" marB="0"/>
                </a:tc>
              </a:tr>
              <a:tr h="1031695">
                <a:tc>
                  <a:txBody>
                    <a:bodyPr/>
                    <a:lstStyle/>
                    <a:p>
                      <a:pPr algn="l">
                        <a:spcAft>
                          <a:spcPts val="0"/>
                        </a:spcAft>
                      </a:pPr>
                      <a:r>
                        <a:rPr lang="zh-CN" sz="1800" kern="100" dirty="0">
                          <a:effectLst/>
                        </a:rPr>
                        <a:t>属性</a:t>
                      </a:r>
                      <a:endParaRPr lang="zh-CN" sz="1800" kern="100" dirty="0">
                        <a:effectLst/>
                        <a:latin typeface="Times New Roman"/>
                        <a:ea typeface="宋体"/>
                        <a:cs typeface="Times New Roman"/>
                      </a:endParaRPr>
                    </a:p>
                  </a:txBody>
                  <a:tcPr marL="68580" marR="68580" marT="0" marB="0" anchor="ctr"/>
                </a:tc>
                <a:tc>
                  <a:txBody>
                    <a:bodyPr/>
                    <a:lstStyle/>
                    <a:p>
                      <a:pPr algn="l">
                        <a:spcAft>
                          <a:spcPts val="0"/>
                        </a:spcAft>
                      </a:pPr>
                      <a:r>
                        <a:rPr lang="zh-CN" sz="1600" b="1" kern="100" dirty="0">
                          <a:effectLst/>
                        </a:rPr>
                        <a:t>用椭圆表示，椭圆中标注上属性名，实体的主码（键）用下划线表示</a:t>
                      </a:r>
                      <a:endParaRPr lang="zh-CN" sz="1600" b="1" kern="100" dirty="0">
                        <a:effectLst/>
                        <a:latin typeface="Times New Roman"/>
                        <a:ea typeface="宋体"/>
                        <a:cs typeface="Times New Roman"/>
                      </a:endParaRPr>
                    </a:p>
                  </a:txBody>
                  <a:tcPr marL="68580" marR="68580" marT="0" marB="0" anchor="ctr"/>
                </a:tc>
                <a:tc>
                  <a:txBody>
                    <a:bodyPr/>
                    <a:lstStyle/>
                    <a:p>
                      <a:pPr algn="l">
                        <a:spcAft>
                          <a:spcPts val="0"/>
                        </a:spcAft>
                      </a:pPr>
                      <a:endParaRPr lang="zh-CN" sz="1600" kern="100" dirty="0">
                        <a:effectLst/>
                      </a:endParaRPr>
                    </a:p>
                    <a:p>
                      <a:pPr algn="l">
                        <a:spcAft>
                          <a:spcPts val="0"/>
                        </a:spcAft>
                      </a:pPr>
                      <a:r>
                        <a:rPr lang="en-US" sz="1600" kern="100" dirty="0">
                          <a:effectLst/>
                        </a:rPr>
                        <a:t> </a:t>
                      </a:r>
                      <a:endParaRPr lang="zh-CN" sz="1600" kern="100" dirty="0">
                        <a:effectLst/>
                      </a:endParaRPr>
                    </a:p>
                    <a:p>
                      <a:pPr algn="l">
                        <a:spcAft>
                          <a:spcPts val="0"/>
                        </a:spcAft>
                      </a:pPr>
                      <a:r>
                        <a:rPr lang="en-US" sz="1600" kern="100" dirty="0">
                          <a:effectLst/>
                        </a:rPr>
                        <a:t> </a:t>
                      </a:r>
                      <a:endParaRPr lang="zh-CN" sz="1600" kern="100" dirty="0">
                        <a:effectLst/>
                      </a:endParaRPr>
                    </a:p>
                    <a:p>
                      <a:pPr algn="l">
                        <a:spcAft>
                          <a:spcPts val="0"/>
                        </a:spcAft>
                      </a:pPr>
                      <a:r>
                        <a:rPr lang="en-US" sz="1600" kern="100" dirty="0">
                          <a:effectLst/>
                        </a:rPr>
                        <a:t> </a:t>
                      </a:r>
                      <a:endParaRPr lang="zh-CN" sz="1600" kern="100" dirty="0">
                        <a:effectLst/>
                        <a:latin typeface="Times New Roman"/>
                        <a:ea typeface="宋体"/>
                        <a:cs typeface="Times New Roman"/>
                      </a:endParaRPr>
                    </a:p>
                  </a:txBody>
                  <a:tcPr marL="68580" marR="68580" marT="0" marB="0"/>
                </a:tc>
              </a:tr>
            </a:tbl>
          </a:graphicData>
        </a:graphic>
      </p:graphicFrame>
      <p:sp>
        <p:nvSpPr>
          <p:cNvPr id="15" name="Rectangle 12"/>
          <p:cNvSpPr>
            <a:spLocks noChangeArrowheads="1"/>
          </p:cNvSpPr>
          <p:nvPr/>
        </p:nvSpPr>
        <p:spPr bwMode="auto">
          <a:xfrm>
            <a:off x="7992354" y="3788230"/>
            <a:ext cx="1149554" cy="404818"/>
          </a:xfrm>
          <a:prstGeom prst="rect">
            <a:avLst/>
          </a:prstGeom>
          <a:noFill/>
          <a:ln w="12700">
            <a:solidFill>
              <a:srgbClr val="000000"/>
            </a:solidFill>
            <a:miter lim="800000"/>
          </a:ln>
        </p:spPr>
        <p:txBody>
          <a:bodyPr wrap="square">
            <a:noAutofit/>
          </a:bodyPr>
          <a:lstStyle/>
          <a:p>
            <a:pPr algn="ctr">
              <a:spcAft>
                <a:spcPts val="0"/>
              </a:spcAft>
            </a:pPr>
            <a:r>
              <a:rPr lang="en-US" sz="1050" b="1" kern="100">
                <a:effectLst/>
                <a:latin typeface="Times New Roman"/>
                <a:ea typeface="宋体"/>
              </a:rPr>
              <a:t> </a:t>
            </a:r>
            <a:endParaRPr lang="zh-CN" sz="1050" b="1" kern="100">
              <a:effectLst/>
              <a:latin typeface="Times New Roman"/>
              <a:ea typeface="宋体"/>
            </a:endParaRPr>
          </a:p>
        </p:txBody>
      </p:sp>
      <p:sp>
        <p:nvSpPr>
          <p:cNvPr id="16" name="Oval 11"/>
          <p:cNvSpPr>
            <a:spLocks noChangeArrowheads="1"/>
          </p:cNvSpPr>
          <p:nvPr/>
        </p:nvSpPr>
        <p:spPr bwMode="auto">
          <a:xfrm>
            <a:off x="8076723" y="5469397"/>
            <a:ext cx="1123241" cy="495975"/>
          </a:xfrm>
          <a:prstGeom prst="ellipse">
            <a:avLst/>
          </a:prstGeom>
          <a:solidFill>
            <a:srgbClr val="FFFFFF"/>
          </a:solidFill>
          <a:ln w="9525">
            <a:solidFill>
              <a:srgbClr val="000000"/>
            </a:solidFill>
            <a:round/>
          </a:ln>
        </p:spPr>
        <p:txBody>
          <a:bodyPr wrap="square" lIns="91440" tIns="7200" rIns="91440" bIns="7200">
            <a:noAutofit/>
          </a:bodyPr>
          <a:lstStyle/>
          <a:p>
            <a:pPr algn="just">
              <a:spcAft>
                <a:spcPts val="0"/>
              </a:spcAft>
            </a:pPr>
            <a:r>
              <a:rPr lang="en-US" sz="900" b="1" kern="100">
                <a:effectLst/>
                <a:latin typeface="Times New Roman"/>
                <a:ea typeface="宋体"/>
              </a:rPr>
              <a:t> </a:t>
            </a:r>
            <a:endParaRPr lang="zh-CN" sz="1050" b="1" kern="100">
              <a:effectLst/>
              <a:latin typeface="Times New Roman"/>
              <a:ea typeface="宋体"/>
            </a:endParaRPr>
          </a:p>
        </p:txBody>
      </p:sp>
      <p:sp>
        <p:nvSpPr>
          <p:cNvPr id="17" name="AutoShape 10"/>
          <p:cNvSpPr>
            <a:spLocks noChangeArrowheads="1"/>
          </p:cNvSpPr>
          <p:nvPr/>
        </p:nvSpPr>
        <p:spPr bwMode="auto">
          <a:xfrm>
            <a:off x="7961510" y="4577222"/>
            <a:ext cx="1238454" cy="546321"/>
          </a:xfrm>
          <a:prstGeom prst="flowChartDecision">
            <a:avLst/>
          </a:prstGeom>
          <a:solidFill>
            <a:srgbClr val="FFFFFF"/>
          </a:solidFill>
          <a:ln w="9525">
            <a:solidFill>
              <a:srgbClr val="000000"/>
            </a:solidFill>
            <a:miter lim="800000"/>
          </a:ln>
        </p:spPr>
        <p:txBody>
          <a:bodyPr wrap="square" lIns="36000" tIns="10800" rIns="36000" bIns="10800">
            <a:noAutofit/>
          </a:bodyPr>
          <a:lstStyle/>
          <a:p>
            <a:pPr algn="ctr">
              <a:spcAft>
                <a:spcPts val="0"/>
              </a:spcAft>
            </a:pPr>
            <a:r>
              <a:rPr lang="en-US" sz="900" b="1" kern="100">
                <a:effectLst/>
                <a:latin typeface="Times New Roman"/>
                <a:ea typeface="宋体"/>
              </a:rPr>
              <a:t> </a:t>
            </a:r>
            <a:endParaRPr lang="zh-CN" sz="1050" b="1" kern="100">
              <a:effectLst/>
              <a:latin typeface="Times New Roman"/>
              <a:ea typeface="宋体"/>
            </a:endParaRPr>
          </a:p>
        </p:txBody>
      </p:sp>
    </p:spTree>
    <p:extLst>
      <p:ext uri="{BB962C8B-B14F-4D97-AF65-F5344CB8AC3E}">
        <p14:creationId xmlns:p14="http://schemas.microsoft.com/office/powerpoint/2010/main" val="3287104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实体、联系和属性</a:t>
            </a:r>
            <a:r>
              <a:rPr lang="zh-CN" altLang="en-US" sz="2000" b="1" dirty="0" smtClean="0">
                <a:solidFill>
                  <a:schemeClr val="accent3"/>
                </a:solidFill>
                <a:latin typeface="微软雅黑" panose="020B0503020204020204" pitchFamily="34" charset="-122"/>
                <a:ea typeface="微软雅黑" panose="020B0503020204020204" pitchFamily="34" charset="-122"/>
              </a:rPr>
              <a:t>图形示例</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065451" y="3430858"/>
            <a:ext cx="9435372" cy="1907268"/>
            <a:chOff x="0" y="0"/>
            <a:chExt cx="5836367" cy="1152525"/>
          </a:xfrm>
        </p:grpSpPr>
        <p:cxnSp>
          <p:nvCxnSpPr>
            <p:cNvPr id="14" name="直接连接符 13"/>
            <p:cNvCxnSpPr/>
            <p:nvPr/>
          </p:nvCxnSpPr>
          <p:spPr>
            <a:xfrm>
              <a:off x="1790700" y="847725"/>
              <a:ext cx="3524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400425" y="847725"/>
              <a:ext cx="4000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52475" y="847725"/>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409700" y="409575"/>
              <a:ext cx="0" cy="257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81475" y="419100"/>
              <a:ext cx="0" cy="257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562475" y="847725"/>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90825" y="419100"/>
              <a:ext cx="0" cy="123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12"/>
            <p:cNvSpPr txBox="1"/>
            <p:nvPr/>
          </p:nvSpPr>
          <p:spPr>
            <a:xfrm>
              <a:off x="1047750" y="666750"/>
              <a:ext cx="742950"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2400" b="1" kern="100">
                  <a:effectLst/>
                  <a:latin typeface="Times New Roman"/>
                  <a:ea typeface="宋体"/>
                  <a:cs typeface="宋体"/>
                </a:rPr>
                <a:t>学生</a:t>
              </a:r>
            </a:p>
          </p:txBody>
        </p:sp>
        <p:sp>
          <p:nvSpPr>
            <p:cNvPr id="25" name="文本框 13"/>
            <p:cNvSpPr txBox="1"/>
            <p:nvPr/>
          </p:nvSpPr>
          <p:spPr>
            <a:xfrm>
              <a:off x="1895475" y="647700"/>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2400" b="1" kern="100">
                  <a:effectLst/>
                  <a:latin typeface="Times New Roman"/>
                  <a:ea typeface="宋体"/>
                  <a:cs typeface="宋体"/>
                </a:rPr>
                <a:t>M</a:t>
              </a:r>
              <a:endParaRPr lang="zh-CN" sz="2400" b="1" kern="100">
                <a:effectLst/>
                <a:latin typeface="Times New Roman"/>
                <a:ea typeface="宋体"/>
                <a:cs typeface="宋体"/>
              </a:endParaRPr>
            </a:p>
          </p:txBody>
        </p:sp>
        <p:sp>
          <p:nvSpPr>
            <p:cNvPr id="26" name="文本框 14"/>
            <p:cNvSpPr txBox="1"/>
            <p:nvPr/>
          </p:nvSpPr>
          <p:spPr>
            <a:xfrm>
              <a:off x="3571875" y="647700"/>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2400" b="1" kern="100">
                  <a:effectLst/>
                  <a:latin typeface="Times New Roman"/>
                  <a:ea typeface="宋体"/>
                  <a:cs typeface="宋体"/>
                </a:rPr>
                <a:t>N</a:t>
              </a:r>
              <a:endParaRPr lang="zh-CN" sz="2400" b="1" kern="100">
                <a:effectLst/>
                <a:latin typeface="Times New Roman"/>
                <a:ea typeface="宋体"/>
                <a:cs typeface="宋体"/>
              </a:endParaRPr>
            </a:p>
          </p:txBody>
        </p:sp>
        <p:sp>
          <p:nvSpPr>
            <p:cNvPr id="27" name="椭圆 26"/>
            <p:cNvSpPr/>
            <p:nvPr/>
          </p:nvSpPr>
          <p:spPr>
            <a:xfrm>
              <a:off x="1038225" y="0"/>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400" b="1" u="sng" kern="100">
                  <a:solidFill>
                    <a:srgbClr val="000000"/>
                  </a:solidFill>
                  <a:effectLst/>
                  <a:cs typeface="Times New Roman"/>
                </a:rPr>
                <a:t>学号</a:t>
              </a:r>
              <a:endParaRPr lang="zh-CN" sz="2400" b="1">
                <a:effectLst/>
                <a:latin typeface="宋体"/>
                <a:cs typeface="宋体"/>
              </a:endParaRPr>
            </a:p>
          </p:txBody>
        </p:sp>
        <p:sp>
          <p:nvSpPr>
            <p:cNvPr id="28" name="椭圆 27"/>
            <p:cNvSpPr/>
            <p:nvPr/>
          </p:nvSpPr>
          <p:spPr>
            <a:xfrm>
              <a:off x="0" y="657225"/>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400" b="1" kern="100">
                  <a:solidFill>
                    <a:srgbClr val="000000"/>
                  </a:solidFill>
                  <a:effectLst/>
                  <a:cs typeface="Times New Roman"/>
                </a:rPr>
                <a:t>姓名</a:t>
              </a:r>
              <a:endParaRPr lang="zh-CN" sz="2400" b="1">
                <a:effectLst/>
                <a:latin typeface="宋体"/>
                <a:cs typeface="宋体"/>
              </a:endParaRPr>
            </a:p>
          </p:txBody>
        </p:sp>
        <p:sp>
          <p:nvSpPr>
            <p:cNvPr id="29" name="椭圆 28"/>
            <p:cNvSpPr/>
            <p:nvPr/>
          </p:nvSpPr>
          <p:spPr>
            <a:xfrm>
              <a:off x="3539198" y="0"/>
              <a:ext cx="1318552"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tabLst>
                  <a:tab pos="2637155" algn="ctr"/>
                  <a:tab pos="5274310" algn="r"/>
                </a:tabLst>
              </a:pPr>
              <a:r>
                <a:rPr lang="zh-CN" sz="2400" b="1" kern="100">
                  <a:solidFill>
                    <a:srgbClr val="000000"/>
                  </a:solidFill>
                  <a:effectLst/>
                  <a:ea typeface="宋体"/>
                  <a:cs typeface="Times New Roman"/>
                </a:rPr>
                <a:t>课程编号</a:t>
              </a:r>
              <a:endParaRPr lang="zh-CN" sz="2400" b="1" kern="100">
                <a:effectLst/>
                <a:ea typeface="宋体"/>
                <a:cs typeface="Times New Roman"/>
              </a:endParaRPr>
            </a:p>
          </p:txBody>
        </p:sp>
        <p:sp>
          <p:nvSpPr>
            <p:cNvPr id="30" name="椭圆 29"/>
            <p:cNvSpPr/>
            <p:nvPr/>
          </p:nvSpPr>
          <p:spPr>
            <a:xfrm>
              <a:off x="4857749" y="647700"/>
              <a:ext cx="978618" cy="409575"/>
            </a:xfrm>
            <a:prstGeom prst="ellipse">
              <a:avLst/>
            </a:prstGeom>
            <a:ln w="9525">
              <a:solidFill>
                <a:schemeClr val="tx1"/>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just">
                <a:spcAft>
                  <a:spcPts val="0"/>
                </a:spcAft>
              </a:pPr>
              <a:r>
                <a:rPr lang="zh-CN" sz="2400" b="1" kern="100">
                  <a:effectLst/>
                  <a:latin typeface="Times New Roman"/>
                  <a:ea typeface="宋体"/>
                  <a:cs typeface="宋体"/>
                </a:rPr>
                <a:t>课程名</a:t>
              </a:r>
            </a:p>
          </p:txBody>
        </p:sp>
        <p:sp>
          <p:nvSpPr>
            <p:cNvPr id="31" name="文本框 19"/>
            <p:cNvSpPr txBox="1"/>
            <p:nvPr/>
          </p:nvSpPr>
          <p:spPr>
            <a:xfrm>
              <a:off x="3810000" y="666750"/>
              <a:ext cx="742950"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2400" b="1" kern="100">
                  <a:effectLst/>
                  <a:latin typeface="Times New Roman"/>
                  <a:ea typeface="宋体"/>
                  <a:cs typeface="宋体"/>
                </a:rPr>
                <a:t>课程</a:t>
              </a:r>
            </a:p>
          </p:txBody>
        </p:sp>
        <p:sp>
          <p:nvSpPr>
            <p:cNvPr id="32" name="菱形 31"/>
            <p:cNvSpPr/>
            <p:nvPr/>
          </p:nvSpPr>
          <p:spPr>
            <a:xfrm>
              <a:off x="2152650" y="542925"/>
              <a:ext cx="1266825" cy="609600"/>
            </a:xfrm>
            <a:prstGeom prst="diamond">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400" b="1" kern="100">
                  <a:effectLst/>
                  <a:latin typeface="Times New Roman"/>
                  <a:ea typeface="宋体"/>
                  <a:cs typeface="宋体"/>
                </a:rPr>
                <a:t>学习</a:t>
              </a:r>
            </a:p>
          </p:txBody>
        </p:sp>
        <p:sp>
          <p:nvSpPr>
            <p:cNvPr id="33" name="椭圆 32"/>
            <p:cNvSpPr/>
            <p:nvPr/>
          </p:nvSpPr>
          <p:spPr>
            <a:xfrm>
              <a:off x="2419350" y="0"/>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2400" b="1" kern="100">
                  <a:solidFill>
                    <a:srgbClr val="000000"/>
                  </a:solidFill>
                  <a:effectLst/>
                  <a:cs typeface="Times New Roman"/>
                </a:rPr>
                <a:t>成绩</a:t>
              </a:r>
              <a:endParaRPr lang="zh-CN" sz="2400" b="1">
                <a:effectLst/>
                <a:latin typeface="宋体"/>
                <a:cs typeface="宋体"/>
              </a:endParaRPr>
            </a:p>
          </p:txBody>
        </p:sp>
      </p:grpSp>
    </p:spTree>
    <p:extLst>
      <p:ext uri="{BB962C8B-B14F-4D97-AF65-F5344CB8AC3E}">
        <p14:creationId xmlns:p14="http://schemas.microsoft.com/office/powerpoint/2010/main" val="10191151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实体 </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教学管理系统包含</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个实体：系部、班级、学生、教师、</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课程。</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423473970"/>
              </p:ext>
            </p:extLst>
          </p:nvPr>
        </p:nvGraphicFramePr>
        <p:xfrm>
          <a:off x="2601241" y="3518331"/>
          <a:ext cx="7389846" cy="2780870"/>
        </p:xfrm>
        <a:graphic>
          <a:graphicData uri="http://schemas.openxmlformats.org/drawingml/2006/table">
            <a:tbl>
              <a:tblPr firstRow="1" firstCol="1" bandRow="1">
                <a:tableStyleId>{5C22544A-7EE6-4342-B048-85BDC9FD1C3A}</a:tableStyleId>
              </a:tblPr>
              <a:tblGrid>
                <a:gridCol w="1319989"/>
                <a:gridCol w="6069857"/>
              </a:tblGrid>
              <a:tr h="314392">
                <a:tc gridSpan="2">
                  <a:txBody>
                    <a:bodyPr/>
                    <a:lstStyle/>
                    <a:p>
                      <a:pPr algn="ctr">
                        <a:spcAft>
                          <a:spcPts val="0"/>
                        </a:spcAft>
                      </a:pPr>
                      <a:r>
                        <a:rPr lang="en-US" altLang="zh-CN" sz="1600" b="1" kern="100" dirty="0" smtClean="0">
                          <a:effectLst/>
                        </a:rPr>
                        <a:t> </a:t>
                      </a:r>
                      <a:r>
                        <a:rPr lang="zh-CN" sz="1600" b="1" kern="100" dirty="0" smtClean="0">
                          <a:effectLst/>
                        </a:rPr>
                        <a:t>基本</a:t>
                      </a:r>
                      <a:r>
                        <a:rPr lang="zh-CN" sz="1600" b="1" kern="100" dirty="0">
                          <a:effectLst/>
                        </a:rPr>
                        <a:t>实体对象</a:t>
                      </a:r>
                      <a:endParaRPr lang="zh-CN" sz="1600" b="1" kern="100" dirty="0">
                        <a:effectLst/>
                        <a:latin typeface="Times New Roman"/>
                        <a:ea typeface="宋体"/>
                        <a:cs typeface="Times New Roman"/>
                      </a:endParaRPr>
                    </a:p>
                  </a:txBody>
                  <a:tcPr marL="68580" marR="68580" marT="0" marB="0" anchor="ctr"/>
                </a:tc>
                <a:tc hMerge="1">
                  <a:txBody>
                    <a:bodyPr/>
                    <a:lstStyle/>
                    <a:p>
                      <a:endParaRPr lang="zh-CN" altLang="en-US"/>
                    </a:p>
                  </a:txBody>
                  <a:tcPr/>
                </a:tc>
              </a:tr>
              <a:tr h="580127">
                <a:tc>
                  <a:txBody>
                    <a:bodyPr/>
                    <a:lstStyle/>
                    <a:p>
                      <a:pPr algn="ctr">
                        <a:spcAft>
                          <a:spcPts val="0"/>
                        </a:spcAft>
                      </a:pPr>
                      <a:r>
                        <a:rPr lang="zh-CN" sz="1600" b="1" kern="100">
                          <a:effectLst/>
                        </a:rPr>
                        <a:t>基本对象</a:t>
                      </a:r>
                      <a:endParaRPr lang="zh-CN" sz="1600" b="1" kern="100">
                        <a:effectLst/>
                        <a:latin typeface="Times New Roman"/>
                        <a:ea typeface="宋体"/>
                        <a:cs typeface="Times New Roman"/>
                      </a:endParaRPr>
                    </a:p>
                  </a:txBody>
                  <a:tcPr marL="68580" marR="68580" marT="0" marB="0" anchor="ctr"/>
                </a:tc>
                <a:tc>
                  <a:txBody>
                    <a:bodyPr/>
                    <a:lstStyle/>
                    <a:p>
                      <a:pPr algn="ctr">
                        <a:spcAft>
                          <a:spcPts val="0"/>
                        </a:spcAft>
                      </a:pPr>
                      <a:r>
                        <a:rPr lang="zh-CN" sz="1600" b="1" kern="100">
                          <a:effectLst/>
                        </a:rPr>
                        <a:t>说明</a:t>
                      </a:r>
                      <a:endParaRPr lang="zh-CN" sz="1600" b="1" kern="100">
                        <a:effectLst/>
                        <a:latin typeface="Times New Roman"/>
                        <a:ea typeface="宋体"/>
                        <a:cs typeface="Times New Roman"/>
                      </a:endParaRPr>
                    </a:p>
                  </a:txBody>
                  <a:tcPr marL="68580" marR="68580" marT="0" marB="0" anchor="ctr"/>
                </a:tc>
              </a:tr>
              <a:tr h="628783">
                <a:tc>
                  <a:txBody>
                    <a:bodyPr/>
                    <a:lstStyle/>
                    <a:p>
                      <a:pPr algn="ctr">
                        <a:spcAft>
                          <a:spcPts val="0"/>
                        </a:spcAft>
                      </a:pPr>
                      <a:r>
                        <a:rPr lang="zh-CN" sz="1600" b="1" kern="100">
                          <a:effectLst/>
                        </a:rPr>
                        <a:t>系部对象</a:t>
                      </a:r>
                      <a:endParaRPr lang="zh-CN" sz="1600" b="1" kern="100">
                        <a:effectLst/>
                        <a:latin typeface="Times New Roman"/>
                        <a:ea typeface="宋体"/>
                        <a:cs typeface="Times New Roman"/>
                      </a:endParaRPr>
                    </a:p>
                  </a:txBody>
                  <a:tcPr marL="68580" marR="68580" marT="0" marB="0" anchor="ctr"/>
                </a:tc>
                <a:tc>
                  <a:txBody>
                    <a:bodyPr/>
                    <a:lstStyle/>
                    <a:p>
                      <a:pPr algn="l">
                        <a:spcAft>
                          <a:spcPts val="0"/>
                        </a:spcAft>
                      </a:pPr>
                      <a:r>
                        <a:rPr lang="zh-CN" sz="1600" b="1" kern="100">
                          <a:effectLst/>
                        </a:rPr>
                        <a:t>系部是管理教师、规划班级的基本单位，现实中每个系部含有教师若干，同时规划班级的专业方向和课程构成。</a:t>
                      </a:r>
                      <a:endParaRPr lang="zh-CN" sz="1600" b="1" kern="100">
                        <a:effectLst/>
                        <a:latin typeface="Times New Roman"/>
                        <a:ea typeface="宋体"/>
                        <a:cs typeface="Times New Roman"/>
                      </a:endParaRPr>
                    </a:p>
                  </a:txBody>
                  <a:tcPr marL="68580" marR="68580" marT="0" marB="0" anchor="ctr"/>
                </a:tc>
              </a:tr>
              <a:tr h="314392">
                <a:tc>
                  <a:txBody>
                    <a:bodyPr/>
                    <a:lstStyle/>
                    <a:p>
                      <a:pPr algn="ctr">
                        <a:spcAft>
                          <a:spcPts val="0"/>
                        </a:spcAft>
                      </a:pPr>
                      <a:r>
                        <a:rPr lang="zh-CN" sz="1600" b="1" kern="100">
                          <a:effectLst/>
                        </a:rPr>
                        <a:t>班级对象</a:t>
                      </a:r>
                      <a:endParaRPr lang="zh-CN" sz="1600" b="1" kern="100">
                        <a:effectLst/>
                        <a:latin typeface="Times New Roman"/>
                        <a:ea typeface="宋体"/>
                        <a:cs typeface="Times New Roman"/>
                      </a:endParaRPr>
                    </a:p>
                  </a:txBody>
                  <a:tcPr marL="68580" marR="68580" marT="0" marB="0" anchor="ctr"/>
                </a:tc>
                <a:tc>
                  <a:txBody>
                    <a:bodyPr/>
                    <a:lstStyle/>
                    <a:p>
                      <a:pPr algn="just">
                        <a:spcAft>
                          <a:spcPts val="0"/>
                        </a:spcAft>
                      </a:pPr>
                      <a:r>
                        <a:rPr lang="zh-CN" sz="1600" b="1" kern="100">
                          <a:effectLst/>
                        </a:rPr>
                        <a:t>班级是学生课堂学习、实践活动的基本单位，隶属系部。</a:t>
                      </a:r>
                      <a:endParaRPr lang="zh-CN" sz="1600" b="1" kern="100">
                        <a:effectLst/>
                        <a:latin typeface="Times New Roman"/>
                        <a:ea typeface="宋体"/>
                        <a:cs typeface="Times New Roman"/>
                      </a:endParaRPr>
                    </a:p>
                  </a:txBody>
                  <a:tcPr marL="68580" marR="68580" marT="0" marB="0" anchor="ctr"/>
                </a:tc>
              </a:tr>
              <a:tr h="314392">
                <a:tc>
                  <a:txBody>
                    <a:bodyPr/>
                    <a:lstStyle/>
                    <a:p>
                      <a:pPr algn="ctr">
                        <a:spcAft>
                          <a:spcPts val="0"/>
                        </a:spcAft>
                      </a:pPr>
                      <a:r>
                        <a:rPr lang="zh-CN" sz="1600" b="1" kern="100">
                          <a:effectLst/>
                        </a:rPr>
                        <a:t>学生对象</a:t>
                      </a:r>
                      <a:endParaRPr lang="zh-CN" sz="1600" b="1" kern="100">
                        <a:effectLst/>
                        <a:latin typeface="Times New Roman"/>
                        <a:ea typeface="宋体"/>
                        <a:cs typeface="Times New Roman"/>
                      </a:endParaRPr>
                    </a:p>
                  </a:txBody>
                  <a:tcPr marL="68580" marR="68580" marT="0" marB="0" anchor="ctr"/>
                </a:tc>
                <a:tc>
                  <a:txBody>
                    <a:bodyPr/>
                    <a:lstStyle/>
                    <a:p>
                      <a:pPr algn="just">
                        <a:spcAft>
                          <a:spcPts val="0"/>
                        </a:spcAft>
                      </a:pPr>
                      <a:r>
                        <a:rPr lang="zh-CN" sz="1600" b="1" kern="100">
                          <a:effectLst/>
                        </a:rPr>
                        <a:t>学生个体必然隶属一个班级。</a:t>
                      </a:r>
                      <a:endParaRPr lang="zh-CN" sz="1600" b="1" kern="100">
                        <a:effectLst/>
                        <a:latin typeface="Times New Roman"/>
                        <a:ea typeface="宋体"/>
                        <a:cs typeface="Times New Roman"/>
                      </a:endParaRPr>
                    </a:p>
                  </a:txBody>
                  <a:tcPr marL="68580" marR="68580" marT="0" marB="0" anchor="ctr"/>
                </a:tc>
              </a:tr>
              <a:tr h="314392">
                <a:tc>
                  <a:txBody>
                    <a:bodyPr/>
                    <a:lstStyle/>
                    <a:p>
                      <a:pPr algn="ctr">
                        <a:spcAft>
                          <a:spcPts val="0"/>
                        </a:spcAft>
                      </a:pPr>
                      <a:r>
                        <a:rPr lang="zh-CN" sz="1600" b="1" kern="100">
                          <a:effectLst/>
                        </a:rPr>
                        <a:t>课程对象</a:t>
                      </a:r>
                      <a:endParaRPr lang="zh-CN" sz="1600" b="1" kern="100">
                        <a:effectLst/>
                        <a:latin typeface="Times New Roman"/>
                        <a:ea typeface="宋体"/>
                        <a:cs typeface="Times New Roman"/>
                      </a:endParaRPr>
                    </a:p>
                  </a:txBody>
                  <a:tcPr marL="68580" marR="68580" marT="0" marB="0" anchor="ctr"/>
                </a:tc>
                <a:tc>
                  <a:txBody>
                    <a:bodyPr/>
                    <a:lstStyle/>
                    <a:p>
                      <a:pPr algn="just">
                        <a:spcAft>
                          <a:spcPts val="0"/>
                        </a:spcAft>
                      </a:pPr>
                      <a:r>
                        <a:rPr lang="zh-CN" sz="1600" b="1" kern="100">
                          <a:effectLst/>
                        </a:rPr>
                        <a:t>课程对象是指校方开设的课程。</a:t>
                      </a:r>
                      <a:endParaRPr lang="zh-CN" sz="1600" b="1" kern="100">
                        <a:effectLst/>
                        <a:latin typeface="Times New Roman"/>
                        <a:ea typeface="宋体"/>
                        <a:cs typeface="Times New Roman"/>
                      </a:endParaRPr>
                    </a:p>
                  </a:txBody>
                  <a:tcPr marL="68580" marR="68580" marT="0" marB="0" anchor="ctr"/>
                </a:tc>
              </a:tr>
              <a:tr h="314392">
                <a:tc>
                  <a:txBody>
                    <a:bodyPr/>
                    <a:lstStyle/>
                    <a:p>
                      <a:pPr algn="ctr">
                        <a:spcAft>
                          <a:spcPts val="0"/>
                        </a:spcAft>
                      </a:pPr>
                      <a:r>
                        <a:rPr lang="zh-CN" sz="1600" b="1" kern="100">
                          <a:effectLst/>
                        </a:rPr>
                        <a:t>教师对象</a:t>
                      </a:r>
                      <a:endParaRPr lang="zh-CN" sz="1600" b="1" kern="100">
                        <a:effectLst/>
                        <a:latin typeface="Times New Roman"/>
                        <a:ea typeface="宋体"/>
                        <a:cs typeface="Times New Roman"/>
                      </a:endParaRPr>
                    </a:p>
                  </a:txBody>
                  <a:tcPr marL="68580" marR="68580" marT="0" marB="0" anchor="ctr"/>
                </a:tc>
                <a:tc>
                  <a:txBody>
                    <a:bodyPr/>
                    <a:lstStyle/>
                    <a:p>
                      <a:pPr algn="just">
                        <a:spcAft>
                          <a:spcPts val="0"/>
                        </a:spcAft>
                      </a:pPr>
                      <a:r>
                        <a:rPr lang="zh-CN" sz="1600" b="1" kern="100" dirty="0">
                          <a:effectLst/>
                        </a:rPr>
                        <a:t>教师个体必然隶属一个系部 。</a:t>
                      </a:r>
                      <a:endParaRPr lang="zh-CN" sz="1600" b="1"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287104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p>
        </p:txBody>
      </p:sp>
      <p:sp>
        <p:nvSpPr>
          <p:cNvPr id="10" name="矩形 4"/>
          <p:cNvSpPr>
            <a:spLocks noChangeArrowheads="1"/>
          </p:cNvSpPr>
          <p:nvPr/>
        </p:nvSpPr>
        <p:spPr bwMode="auto">
          <a:xfrm>
            <a:off x="1223220" y="2317637"/>
            <a:ext cx="10145888"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联系</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管理系统包含</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个关系对象，其中，系部和班级、系部和老师、班级和学生为实体间隶属关系，描述实体唯一隶属于与另一实体，呈现一对多关系</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）任何班级必然隶属一个系部，形成班级在专业方向意义上隶属于系部的关系</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R1</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。呈现一对多关系。</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）任何教师必然隶属一个系部，形成教师在管理意义上隶属于系部的关系</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R2</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。呈现一对多关系。</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7104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p>
        </p:txBody>
      </p:sp>
      <p:sp>
        <p:nvSpPr>
          <p:cNvPr id="10" name="矩形 4"/>
          <p:cNvSpPr>
            <a:spLocks noChangeArrowheads="1"/>
          </p:cNvSpPr>
          <p:nvPr/>
        </p:nvSpPr>
        <p:spPr bwMode="auto">
          <a:xfrm>
            <a:off x="1223220" y="2317637"/>
            <a:ext cx="10145888" cy="340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）任何学生必然隶属一个班级，形成学生隶属于班级的关系</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R3</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。呈现一对多关系。</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）教师确认授课任务后，必然关联具体的课程实体和班级实体，需要说明针对哪个班级的哪门课程，进行授课，形成教师与班级和课程的授课关系</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R4</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。授课任务也是一个“隐形”的基本数据对象。</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）学生参与专业学习后，必将关联一组课程实体（学生</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课程），形成学生与课程的学习关系</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R5</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。学习活动也是一个“隐形”的基本数据对象，唯一描述学生在哪门课程的成绩。</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70751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p>
        </p:txBody>
      </p:sp>
      <p:sp>
        <p:nvSpPr>
          <p:cNvPr id="10" name="矩形 4"/>
          <p:cNvSpPr>
            <a:spLocks noChangeArrowheads="1"/>
          </p:cNvSpPr>
          <p:nvPr/>
        </p:nvSpPr>
        <p:spPr bwMode="auto">
          <a:xfrm>
            <a:off x="1223220" y="2317637"/>
            <a:ext cx="1014588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smtClean="0">
                <a:solidFill>
                  <a:schemeClr val="accent3"/>
                </a:solidFill>
                <a:latin typeface="微软雅黑" panose="020B0503020204020204" pitchFamily="34" charset="-122"/>
                <a:ea typeface="微软雅黑" panose="020B0503020204020204" pitchFamily="34" charset="-122"/>
              </a:rPr>
              <a:t>属性</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370473508"/>
              </p:ext>
            </p:extLst>
          </p:nvPr>
        </p:nvGraphicFramePr>
        <p:xfrm>
          <a:off x="2664102" y="3070838"/>
          <a:ext cx="7264124" cy="3344477"/>
        </p:xfrm>
        <a:graphic>
          <a:graphicData uri="http://schemas.openxmlformats.org/drawingml/2006/table">
            <a:tbl>
              <a:tblPr firstRow="1" firstCol="1" bandRow="1">
                <a:tableStyleId>{5C22544A-7EE6-4342-B048-85BDC9FD1C3A}</a:tableStyleId>
              </a:tblPr>
              <a:tblGrid>
                <a:gridCol w="1649938"/>
                <a:gridCol w="2807093"/>
                <a:gridCol w="2807093"/>
              </a:tblGrid>
              <a:tr h="289924">
                <a:tc gridSpan="3">
                  <a:txBody>
                    <a:bodyPr/>
                    <a:lstStyle/>
                    <a:p>
                      <a:pPr algn="ctr">
                        <a:spcAft>
                          <a:spcPts val="0"/>
                        </a:spcAft>
                      </a:pPr>
                      <a:r>
                        <a:rPr lang="en-US" altLang="zh-CN" sz="1800" kern="100" dirty="0" smtClean="0">
                          <a:effectLst/>
                        </a:rPr>
                        <a:t> </a:t>
                      </a:r>
                      <a:r>
                        <a:rPr lang="zh-CN" sz="1800" kern="100" dirty="0" smtClean="0">
                          <a:effectLst/>
                        </a:rPr>
                        <a:t>实体</a:t>
                      </a:r>
                      <a:r>
                        <a:rPr lang="zh-CN" sz="1800" kern="100" dirty="0">
                          <a:effectLst/>
                        </a:rPr>
                        <a:t>对象属性</a:t>
                      </a:r>
                      <a:endParaRPr lang="zh-CN" sz="1800" kern="100" dirty="0">
                        <a:effectLst/>
                        <a:latin typeface="Times New Roman"/>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r>
              <a:tr h="534978">
                <a:tc rowSpan="2">
                  <a:txBody>
                    <a:bodyPr/>
                    <a:lstStyle/>
                    <a:p>
                      <a:pPr algn="ctr">
                        <a:spcAft>
                          <a:spcPts val="0"/>
                        </a:spcAft>
                      </a:pPr>
                      <a:r>
                        <a:rPr lang="zh-CN" sz="1800" kern="100">
                          <a:effectLst/>
                        </a:rPr>
                        <a:t>基本对象</a:t>
                      </a:r>
                      <a:endParaRPr lang="zh-CN" sz="18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800" kern="100">
                          <a:effectLst/>
                        </a:rPr>
                        <a:t>属性</a:t>
                      </a:r>
                      <a:endParaRPr lang="zh-CN" sz="1800" kern="100">
                        <a:effectLst/>
                        <a:latin typeface="Times New Roman"/>
                        <a:ea typeface="宋体"/>
                        <a:cs typeface="Times New Roman"/>
                      </a:endParaRPr>
                    </a:p>
                  </a:txBody>
                  <a:tcPr marL="68580" marR="68580" marT="0" marB="0" anchor="ctr"/>
                </a:tc>
                <a:tc hMerge="1">
                  <a:txBody>
                    <a:bodyPr/>
                    <a:lstStyle/>
                    <a:p>
                      <a:endParaRPr lang="zh-CN" altLang="en-US"/>
                    </a:p>
                  </a:txBody>
                  <a:tcPr/>
                </a:tc>
              </a:tr>
              <a:tr h="534978">
                <a:tc vMerge="1">
                  <a:txBody>
                    <a:bodyPr/>
                    <a:lstStyle/>
                    <a:p>
                      <a:endParaRPr lang="zh-CN" altLang="en-US"/>
                    </a:p>
                  </a:txBody>
                  <a:tcPr/>
                </a:tc>
                <a:tc>
                  <a:txBody>
                    <a:bodyPr/>
                    <a:lstStyle/>
                    <a:p>
                      <a:pPr algn="ctr">
                        <a:spcAft>
                          <a:spcPts val="0"/>
                        </a:spcAft>
                      </a:pPr>
                      <a:r>
                        <a:rPr lang="zh-CN" sz="1800" kern="100" dirty="0">
                          <a:effectLst/>
                        </a:rPr>
                        <a:t>关键标识</a:t>
                      </a:r>
                      <a:endParaRPr lang="zh-CN" sz="18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nchor="ctr"/>
                </a:tc>
              </a:tr>
              <a:tr h="534978">
                <a:tc>
                  <a:txBody>
                    <a:bodyPr/>
                    <a:lstStyle/>
                    <a:p>
                      <a:pPr algn="ctr">
                        <a:spcAft>
                          <a:spcPts val="0"/>
                        </a:spcAft>
                      </a:pPr>
                      <a:r>
                        <a:rPr lang="zh-CN" sz="1800" kern="100">
                          <a:effectLst/>
                        </a:rPr>
                        <a:t>系部对象</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dirty="0">
                          <a:effectLst/>
                        </a:rPr>
                        <a:t>系部编号</a:t>
                      </a:r>
                      <a:endParaRPr lang="zh-CN" sz="1800" kern="100" dirty="0">
                        <a:effectLst/>
                        <a:latin typeface="Times New Roman"/>
                        <a:ea typeface="宋体"/>
                        <a:cs typeface="Times New Roman"/>
                      </a:endParaRPr>
                    </a:p>
                  </a:txBody>
                  <a:tcPr marL="68580" marR="68580" marT="0" marB="0" anchor="ctr"/>
                </a:tc>
                <a:tc>
                  <a:txBody>
                    <a:bodyPr/>
                    <a:lstStyle/>
                    <a:p>
                      <a:pPr algn="l">
                        <a:spcAft>
                          <a:spcPts val="0"/>
                        </a:spcAft>
                      </a:pPr>
                      <a:r>
                        <a:rPr lang="zh-CN" sz="1800" kern="100">
                          <a:effectLst/>
                        </a:rPr>
                        <a:t>系部名称</a:t>
                      </a:r>
                      <a:endParaRPr lang="zh-CN" sz="1800" kern="100">
                        <a:effectLst/>
                        <a:latin typeface="Times New Roman"/>
                        <a:ea typeface="宋体"/>
                        <a:cs typeface="Times New Roman"/>
                      </a:endParaRPr>
                    </a:p>
                  </a:txBody>
                  <a:tcPr marL="68580" marR="68580" marT="0" marB="0" anchor="ctr"/>
                </a:tc>
              </a:tr>
              <a:tr h="289924">
                <a:tc>
                  <a:txBody>
                    <a:bodyPr/>
                    <a:lstStyle/>
                    <a:p>
                      <a:pPr algn="ctr">
                        <a:spcAft>
                          <a:spcPts val="0"/>
                        </a:spcAft>
                      </a:pPr>
                      <a:r>
                        <a:rPr lang="zh-CN" sz="1800" kern="100">
                          <a:effectLst/>
                        </a:rPr>
                        <a:t>班级对象</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dirty="0">
                          <a:effectLst/>
                        </a:rPr>
                        <a:t>班级编号</a:t>
                      </a:r>
                      <a:endParaRPr lang="zh-CN" sz="1800" kern="100" dirty="0">
                        <a:effectLst/>
                        <a:latin typeface="Times New Roman"/>
                        <a:ea typeface="宋体"/>
                        <a:cs typeface="Times New Roman"/>
                      </a:endParaRPr>
                    </a:p>
                  </a:txBody>
                  <a:tcPr marL="68580" marR="68580" marT="0" marB="0" anchor="ctr"/>
                </a:tc>
                <a:tc>
                  <a:txBody>
                    <a:bodyPr/>
                    <a:lstStyle/>
                    <a:p>
                      <a:pPr algn="just">
                        <a:spcAft>
                          <a:spcPts val="0"/>
                        </a:spcAft>
                      </a:pPr>
                      <a:r>
                        <a:rPr lang="zh-CN" sz="1800" kern="100">
                          <a:effectLst/>
                        </a:rPr>
                        <a:t>班级名称</a:t>
                      </a:r>
                      <a:r>
                        <a:rPr lang="en-US" sz="1800" kern="100">
                          <a:effectLst/>
                        </a:rPr>
                        <a:t>+</a:t>
                      </a:r>
                      <a:r>
                        <a:rPr lang="zh-CN" sz="1800" kern="100">
                          <a:effectLst/>
                        </a:rPr>
                        <a:t>备注</a:t>
                      </a:r>
                      <a:endParaRPr lang="zh-CN" sz="1800" kern="100">
                        <a:effectLst/>
                        <a:latin typeface="Times New Roman"/>
                        <a:ea typeface="宋体"/>
                        <a:cs typeface="Times New Roman"/>
                      </a:endParaRPr>
                    </a:p>
                  </a:txBody>
                  <a:tcPr marL="68580" marR="68580" marT="0" marB="0" anchor="ctr"/>
                </a:tc>
              </a:tr>
              <a:tr h="579847">
                <a:tc>
                  <a:txBody>
                    <a:bodyPr/>
                    <a:lstStyle/>
                    <a:p>
                      <a:pPr algn="ctr">
                        <a:spcAft>
                          <a:spcPts val="0"/>
                        </a:spcAft>
                      </a:pPr>
                      <a:r>
                        <a:rPr lang="zh-CN" sz="1800" kern="100">
                          <a:effectLst/>
                        </a:rPr>
                        <a:t>学生对象</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dirty="0">
                          <a:effectLst/>
                        </a:rPr>
                        <a:t>学生编号</a:t>
                      </a:r>
                      <a:endParaRPr lang="zh-CN" sz="1800" kern="100" dirty="0">
                        <a:effectLst/>
                        <a:latin typeface="Times New Roman"/>
                        <a:ea typeface="宋体"/>
                        <a:cs typeface="Times New Roman"/>
                      </a:endParaRPr>
                    </a:p>
                  </a:txBody>
                  <a:tcPr marL="68580" marR="68580" marT="0" marB="0" anchor="ctr"/>
                </a:tc>
                <a:tc>
                  <a:txBody>
                    <a:bodyPr/>
                    <a:lstStyle/>
                    <a:p>
                      <a:pPr algn="just">
                        <a:spcAft>
                          <a:spcPts val="0"/>
                        </a:spcAft>
                      </a:pPr>
                      <a:r>
                        <a:rPr lang="zh-CN" sz="1800" kern="100">
                          <a:effectLst/>
                        </a:rPr>
                        <a:t>姓名</a:t>
                      </a:r>
                      <a:r>
                        <a:rPr lang="en-US" sz="1800" kern="100">
                          <a:effectLst/>
                        </a:rPr>
                        <a:t>+</a:t>
                      </a:r>
                      <a:r>
                        <a:rPr lang="zh-CN" sz="1800" kern="100">
                          <a:effectLst/>
                        </a:rPr>
                        <a:t>性别</a:t>
                      </a:r>
                      <a:r>
                        <a:rPr lang="en-US" sz="1800" kern="100">
                          <a:effectLst/>
                        </a:rPr>
                        <a:t>+</a:t>
                      </a:r>
                      <a:r>
                        <a:rPr lang="zh-CN" sz="1800" kern="100">
                          <a:effectLst/>
                        </a:rPr>
                        <a:t>出生日期</a:t>
                      </a:r>
                      <a:r>
                        <a:rPr lang="en-US" sz="1800" kern="100">
                          <a:effectLst/>
                        </a:rPr>
                        <a:t>+</a:t>
                      </a:r>
                      <a:r>
                        <a:rPr lang="zh-CN" sz="1800" kern="100">
                          <a:effectLst/>
                        </a:rPr>
                        <a:t>家庭住址</a:t>
                      </a:r>
                      <a:r>
                        <a:rPr lang="en-US" sz="1800" kern="100">
                          <a:effectLst/>
                        </a:rPr>
                        <a:t>+</a:t>
                      </a:r>
                      <a:r>
                        <a:rPr lang="zh-CN" sz="1800" kern="100">
                          <a:effectLst/>
                        </a:rPr>
                        <a:t>联系电话</a:t>
                      </a:r>
                      <a:endParaRPr lang="zh-CN" sz="1800" kern="100">
                        <a:effectLst/>
                        <a:latin typeface="Times New Roman"/>
                        <a:ea typeface="宋体"/>
                        <a:cs typeface="Times New Roman"/>
                      </a:endParaRPr>
                    </a:p>
                  </a:txBody>
                  <a:tcPr marL="68580" marR="68580" marT="0" marB="0" anchor="ctr"/>
                </a:tc>
              </a:tr>
              <a:tr h="289924">
                <a:tc>
                  <a:txBody>
                    <a:bodyPr/>
                    <a:lstStyle/>
                    <a:p>
                      <a:pPr algn="ctr">
                        <a:spcAft>
                          <a:spcPts val="0"/>
                        </a:spcAft>
                      </a:pPr>
                      <a:r>
                        <a:rPr lang="zh-CN" sz="1800" kern="100">
                          <a:effectLst/>
                        </a:rPr>
                        <a:t>课程对象</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dirty="0">
                          <a:effectLst/>
                        </a:rPr>
                        <a:t>课程编号</a:t>
                      </a:r>
                      <a:endParaRPr lang="zh-CN" sz="1800" kern="100" dirty="0">
                        <a:effectLst/>
                        <a:latin typeface="Times New Roman"/>
                        <a:ea typeface="宋体"/>
                        <a:cs typeface="Times New Roman"/>
                      </a:endParaRPr>
                    </a:p>
                  </a:txBody>
                  <a:tcPr marL="68580" marR="68580" marT="0" marB="0" anchor="ctr"/>
                </a:tc>
                <a:tc>
                  <a:txBody>
                    <a:bodyPr/>
                    <a:lstStyle/>
                    <a:p>
                      <a:pPr algn="just">
                        <a:spcAft>
                          <a:spcPts val="0"/>
                        </a:spcAft>
                      </a:pPr>
                      <a:r>
                        <a:rPr lang="zh-CN" sz="1800" kern="100">
                          <a:effectLst/>
                        </a:rPr>
                        <a:t>课程名称</a:t>
                      </a:r>
                      <a:r>
                        <a:rPr lang="en-US" sz="1800" kern="100">
                          <a:effectLst/>
                        </a:rPr>
                        <a:t>+</a:t>
                      </a:r>
                      <a:r>
                        <a:rPr lang="zh-CN" sz="1800" kern="100">
                          <a:effectLst/>
                        </a:rPr>
                        <a:t>学时</a:t>
                      </a:r>
                      <a:r>
                        <a:rPr lang="en-US" sz="1800" kern="100">
                          <a:effectLst/>
                        </a:rPr>
                        <a:t>+</a:t>
                      </a:r>
                      <a:r>
                        <a:rPr lang="zh-CN" sz="1800" kern="100">
                          <a:effectLst/>
                        </a:rPr>
                        <a:t>学分</a:t>
                      </a:r>
                      <a:endParaRPr lang="zh-CN" sz="1800" kern="100">
                        <a:effectLst/>
                        <a:latin typeface="Times New Roman"/>
                        <a:ea typeface="宋体"/>
                        <a:cs typeface="Times New Roman"/>
                      </a:endParaRPr>
                    </a:p>
                  </a:txBody>
                  <a:tcPr marL="68580" marR="68580" marT="0" marB="0" anchor="ctr"/>
                </a:tc>
              </a:tr>
              <a:tr h="289924">
                <a:tc>
                  <a:txBody>
                    <a:bodyPr/>
                    <a:lstStyle/>
                    <a:p>
                      <a:pPr algn="ctr">
                        <a:spcAft>
                          <a:spcPts val="0"/>
                        </a:spcAft>
                      </a:pPr>
                      <a:r>
                        <a:rPr lang="zh-CN" sz="1800" kern="100">
                          <a:effectLst/>
                        </a:rPr>
                        <a:t>教师对象</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dirty="0">
                          <a:effectLst/>
                        </a:rPr>
                        <a:t>教师编号</a:t>
                      </a:r>
                      <a:endParaRPr lang="zh-CN" sz="1800" kern="100" dirty="0">
                        <a:effectLst/>
                        <a:latin typeface="Times New Roman"/>
                        <a:ea typeface="宋体"/>
                        <a:cs typeface="Times New Roman"/>
                      </a:endParaRPr>
                    </a:p>
                  </a:txBody>
                  <a:tcPr marL="68580" marR="68580" marT="0" marB="0" anchor="ctr"/>
                </a:tc>
                <a:tc>
                  <a:txBody>
                    <a:bodyPr/>
                    <a:lstStyle/>
                    <a:p>
                      <a:pPr algn="just">
                        <a:spcAft>
                          <a:spcPts val="0"/>
                        </a:spcAft>
                      </a:pPr>
                      <a:r>
                        <a:rPr lang="zh-CN" sz="1800" kern="100" dirty="0">
                          <a:effectLst/>
                        </a:rPr>
                        <a:t>教师姓名</a:t>
                      </a:r>
                      <a:r>
                        <a:rPr lang="en-US" sz="1800" kern="100" dirty="0">
                          <a:effectLst/>
                        </a:rPr>
                        <a:t>+</a:t>
                      </a:r>
                      <a:r>
                        <a:rPr lang="zh-CN" sz="1800" kern="100" dirty="0">
                          <a:effectLst/>
                        </a:rPr>
                        <a:t>性别</a:t>
                      </a:r>
                      <a:endParaRPr lang="zh-CN" sz="18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287104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579278"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1.</a:t>
            </a:r>
            <a:r>
              <a:rPr kumimoji="1" lang="en-US" altLang="zh-CN" sz="11500" dirty="0" smtClean="0">
                <a:solidFill>
                  <a:schemeClr val="accent3"/>
                </a:solidFill>
                <a:latin typeface="Impact" charset="0"/>
                <a:ea typeface="Impact" charset="0"/>
                <a:cs typeface="Impact" charset="0"/>
              </a:rPr>
              <a:t>1</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了解</a:t>
            </a: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教学管理系统应用程序</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20350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建立实体联系模型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描述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774763" y="2317637"/>
            <a:ext cx="1014588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根据前几个任务分析出的结果，绘制出教学管理系统的实体联系模型。</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五边形 8"/>
          <p:cNvSpPr/>
          <p:nvPr/>
        </p:nvSpPr>
        <p:spPr>
          <a:xfrm>
            <a:off x="1271589" y="311952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416732" y="315327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944529" y="3686276"/>
            <a:ext cx="1097612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在设计</a:t>
            </a:r>
            <a:r>
              <a:rPr lang="en-US" altLang="zh-CN" sz="2000" b="1" dirty="0" smtClean="0">
                <a:solidFill>
                  <a:schemeClr val="accent3"/>
                </a:solidFill>
                <a:latin typeface="微软雅黑" panose="020B0503020204020204" pitchFamily="34" charset="-122"/>
                <a:ea typeface="微软雅黑" panose="020B0503020204020204" pitchFamily="34" charset="-122"/>
              </a:rPr>
              <a:t>E-R</a:t>
            </a:r>
            <a:r>
              <a:rPr lang="zh-CN" altLang="en-US" sz="2000" b="1" dirty="0">
                <a:solidFill>
                  <a:schemeClr val="accent3"/>
                </a:solidFill>
                <a:latin typeface="微软雅黑" panose="020B0503020204020204" pitchFamily="34" charset="-122"/>
                <a:ea typeface="微软雅黑" panose="020B0503020204020204" pitchFamily="34" charset="-122"/>
              </a:rPr>
              <a:t>模型时，首先必须根据需求分析确认实体、联系和属性</a:t>
            </a:r>
            <a:r>
              <a:rPr lang="zh-CN" altLang="en-US" sz="2000" b="1" dirty="0" smtClean="0">
                <a:solidFill>
                  <a:schemeClr val="accent3"/>
                </a:solidFill>
                <a:latin typeface="微软雅黑" panose="020B0503020204020204" pitchFamily="34" charset="-122"/>
                <a:ea typeface="微软雅黑" panose="020B0503020204020204" pitchFamily="34" charset="-122"/>
              </a:rPr>
              <a:t>。</a:t>
            </a:r>
            <a:r>
              <a:rPr lang="zh-CN" altLang="en-US" sz="2000" dirty="0" smtClean="0"/>
              <a:t>设计</a:t>
            </a:r>
            <a:r>
              <a:rPr lang="en-US" altLang="zh-CN" sz="2000" dirty="0" smtClean="0"/>
              <a:t>E-R</a:t>
            </a:r>
            <a:r>
              <a:rPr lang="zh-CN" altLang="en-US" sz="2000" dirty="0" smtClean="0"/>
              <a:t>模型的原则：</a:t>
            </a:r>
            <a:endParaRPr lang="en-US" altLang="zh-CN" sz="2000" dirty="0" smtClean="0"/>
          </a:p>
          <a:p>
            <a:r>
              <a:rPr lang="en-US" altLang="zh-CN" sz="2000" dirty="0" smtClean="0"/>
              <a:t>        1</a:t>
            </a:r>
            <a:r>
              <a:rPr lang="zh-CN" altLang="zh-CN" sz="2000" dirty="0"/>
              <a:t>）相对原则</a:t>
            </a:r>
          </a:p>
          <a:p>
            <a:pPr marL="0" indent="0">
              <a:lnSpc>
                <a:spcPct val="150000"/>
              </a:lnSpc>
              <a:spcBef>
                <a:spcPts val="200"/>
              </a:spcBef>
              <a:spcAft>
                <a:spcPts val="65"/>
              </a:spcAft>
            </a:pPr>
            <a:r>
              <a:rPr lang="en-US" altLang="zh-CN" sz="2000" dirty="0" smtClean="0"/>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实体</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、联系、属性等，是对同一对象抽象过程的不同解释和理解。即建模过程实际上是一个对对象的抽象过程，不同的人或同一人在不同的情况下，抽象的结果可能不同。</a:t>
            </a:r>
          </a:p>
          <a:p>
            <a:r>
              <a:rPr lang="en-US" altLang="zh-CN" sz="2000" dirty="0" smtClean="0"/>
              <a:t>       2</a:t>
            </a:r>
            <a:r>
              <a:rPr lang="zh-CN" altLang="zh-CN" sz="2000" dirty="0"/>
              <a:t>）一致原则</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同</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一对象在不同的业务系统中的抽象结果要求保持一致。业务系统是指建立系统的各子系统。</a:t>
            </a:r>
          </a:p>
        </p:txBody>
      </p:sp>
    </p:spTree>
    <p:extLst>
      <p:ext uri="{BB962C8B-B14F-4D97-AF65-F5344CB8AC3E}">
        <p14:creationId xmlns:p14="http://schemas.microsoft.com/office/powerpoint/2010/main" val="33119167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建立实体联系模型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092590" y="2317637"/>
            <a:ext cx="10145888" cy="295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）简单原则</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简化</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模型，现实世界的事物能作为属性对待的，尽量归为属性处理。</a:t>
            </a:r>
          </a:p>
          <a:p>
            <a:pPr marL="0" indent="0">
              <a:lnSpc>
                <a:spcPct val="150000"/>
              </a:lnSpc>
              <a:spcBef>
                <a:spcPts val="200"/>
              </a:spcBef>
              <a:spcAft>
                <a:spcPts val="65"/>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属性和实体间并无一定的界限。如果一个事物满足以下两个条件之一的，一般可作为属性对待：</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）属性不再具有需要描述的性质。属性在含义上是不可分的数据项。</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）属性不能再与其他实体具有联系，即</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模型指定联系只能是实体间的联系。</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34535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建立实体联系模型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150243" y="2201523"/>
            <a:ext cx="1014588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）先局部后整体</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设计一个较大型的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模型，一般按照先局部，后整体，最后优化的方法进行</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256037" y="3585029"/>
            <a:ext cx="4967150" cy="1938992"/>
          </a:xfrm>
          <a:prstGeom prst="rect">
            <a:avLst/>
          </a:prstGeom>
          <a:noFill/>
        </p:spPr>
        <p:txBody>
          <a:bodyPr wrap="square" rtlCol="0">
            <a:spAutoFit/>
          </a:bodyPr>
          <a:lstStyle/>
          <a:p>
            <a:pPr>
              <a:lnSpc>
                <a:spcPct val="150000"/>
              </a:lnSpc>
            </a:pPr>
            <a:r>
              <a:rPr lang="zh-CN" altLang="zh-CN" sz="2000" dirty="0">
                <a:solidFill>
                  <a:schemeClr val="accent1"/>
                </a:solidFill>
                <a:latin typeface="微软雅黑" panose="020B0503020204020204" pitchFamily="34" charset="-122"/>
                <a:ea typeface="微软雅黑" panose="020B0503020204020204" pitchFamily="34" charset="-122"/>
              </a:rPr>
              <a:t>示例</a:t>
            </a:r>
            <a:r>
              <a:rPr lang="en-US" altLang="zh-CN" sz="2000" dirty="0">
                <a:solidFill>
                  <a:schemeClr val="accent1"/>
                </a:solidFill>
                <a:latin typeface="微软雅黑" panose="020B0503020204020204" pitchFamily="34" charset="-122"/>
                <a:ea typeface="微软雅黑" panose="020B0503020204020204" pitchFamily="34" charset="-122"/>
              </a:rPr>
              <a:t>1-1</a:t>
            </a:r>
            <a:r>
              <a:rPr lang="zh-CN" altLang="zh-CN" sz="2000" dirty="0">
                <a:solidFill>
                  <a:schemeClr val="accent1"/>
                </a:solidFill>
                <a:latin typeface="微软雅黑" panose="020B0503020204020204" pitchFamily="34" charset="-122"/>
                <a:ea typeface="微软雅黑" panose="020B0503020204020204" pitchFamily="34" charset="-122"/>
              </a:rPr>
              <a:t>：如</a:t>
            </a:r>
            <a:r>
              <a:rPr lang="zh-CN" altLang="zh-CN" sz="2000" dirty="0" smtClean="0">
                <a:solidFill>
                  <a:schemeClr val="accent1"/>
                </a:solidFill>
                <a:latin typeface="微软雅黑" panose="020B0503020204020204" pitchFamily="34" charset="-122"/>
                <a:ea typeface="微软雅黑" panose="020B0503020204020204" pitchFamily="34" charset="-122"/>
              </a:rPr>
              <a:t>图所</a:t>
            </a:r>
            <a:r>
              <a:rPr lang="zh-CN" altLang="zh-CN" sz="2000" dirty="0">
                <a:solidFill>
                  <a:schemeClr val="accent1"/>
                </a:solidFill>
                <a:latin typeface="微软雅黑" panose="020B0503020204020204" pitchFamily="34" charset="-122"/>
                <a:ea typeface="微软雅黑" panose="020B0503020204020204" pitchFamily="34" charset="-122"/>
              </a:rPr>
              <a:t>示，显示一张交通违章处罚通知书，根据这张通知书所提供的信息，设计一个</a:t>
            </a:r>
            <a:r>
              <a:rPr lang="en-US" altLang="zh-CN" sz="2000" dirty="0">
                <a:solidFill>
                  <a:schemeClr val="accent1"/>
                </a:solidFill>
                <a:latin typeface="微软雅黑" panose="020B0503020204020204" pitchFamily="34" charset="-122"/>
                <a:ea typeface="微软雅黑" panose="020B0503020204020204" pitchFamily="34" charset="-122"/>
              </a:rPr>
              <a:t>E-R</a:t>
            </a:r>
            <a:r>
              <a:rPr lang="zh-CN" altLang="zh-CN" sz="2000" dirty="0">
                <a:solidFill>
                  <a:schemeClr val="accent1"/>
                </a:solidFill>
                <a:latin typeface="微软雅黑" panose="020B0503020204020204" pitchFamily="34" charset="-122"/>
                <a:ea typeface="微软雅黑" panose="020B0503020204020204" pitchFamily="34" charset="-122"/>
              </a:rPr>
              <a:t>模型。注意一张违章通知书可能有多项处罚，例如：警告</a:t>
            </a:r>
            <a:r>
              <a:rPr lang="en-US" altLang="zh-CN" sz="2000" dirty="0">
                <a:solidFill>
                  <a:schemeClr val="accent1"/>
                </a:solidFill>
                <a:latin typeface="微软雅黑" panose="020B0503020204020204" pitchFamily="34" charset="-122"/>
                <a:ea typeface="微软雅黑" panose="020B0503020204020204" pitchFamily="34" charset="-122"/>
              </a:rPr>
              <a:t>+</a:t>
            </a:r>
            <a:r>
              <a:rPr lang="zh-CN" altLang="zh-CN" sz="2000" dirty="0">
                <a:solidFill>
                  <a:schemeClr val="accent1"/>
                </a:solidFill>
                <a:latin typeface="微软雅黑" panose="020B0503020204020204" pitchFamily="34" charset="-122"/>
                <a:ea typeface="微软雅黑" panose="020B0503020204020204" pitchFamily="34" charset="-122"/>
              </a:rPr>
              <a:t>罚款。</a:t>
            </a:r>
          </a:p>
        </p:txBody>
      </p:sp>
      <p:pic>
        <p:nvPicPr>
          <p:cNvPr id="12" name="图片 11"/>
          <p:cNvPicPr/>
          <p:nvPr/>
        </p:nvPicPr>
        <p:blipFill>
          <a:blip r:embed="rId3"/>
          <a:stretch>
            <a:fillRect/>
          </a:stretch>
        </p:blipFill>
        <p:spPr>
          <a:xfrm>
            <a:off x="7148120" y="3389084"/>
            <a:ext cx="3108960" cy="3260725"/>
          </a:xfrm>
          <a:prstGeom prst="rect">
            <a:avLst/>
          </a:prstGeom>
        </p:spPr>
      </p:pic>
    </p:spTree>
    <p:extLst>
      <p:ext uri="{BB962C8B-B14F-4D97-AF65-F5344CB8AC3E}">
        <p14:creationId xmlns:p14="http://schemas.microsoft.com/office/powerpoint/2010/main" val="39098288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建立实体联系模型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105071" y="1621969"/>
            <a:ext cx="7549873" cy="4812211"/>
            <a:chOff x="0" y="0"/>
            <a:chExt cx="6781800" cy="3905250"/>
          </a:xfrm>
        </p:grpSpPr>
        <p:grpSp>
          <p:nvGrpSpPr>
            <p:cNvPr id="14" name="组合 13"/>
            <p:cNvGrpSpPr/>
            <p:nvPr/>
          </p:nvGrpSpPr>
          <p:grpSpPr>
            <a:xfrm>
              <a:off x="1000125" y="2428460"/>
              <a:ext cx="4953239" cy="1476790"/>
              <a:chOff x="0" y="-415"/>
              <a:chExt cx="4953239" cy="1476790"/>
            </a:xfrm>
          </p:grpSpPr>
          <p:sp>
            <p:nvSpPr>
              <p:cNvPr id="57" name="椭圆 56"/>
              <p:cNvSpPr/>
              <p:nvPr/>
            </p:nvSpPr>
            <p:spPr>
              <a:xfrm>
                <a:off x="114301" y="-415"/>
                <a:ext cx="904876"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u="sng" kern="100">
                    <a:solidFill>
                      <a:srgbClr val="000000"/>
                    </a:solidFill>
                    <a:effectLst/>
                    <a:cs typeface="Times New Roman"/>
                  </a:rPr>
                  <a:t>编号</a:t>
                </a:r>
                <a:endParaRPr lang="zh-CN" sz="1200">
                  <a:effectLst/>
                  <a:latin typeface="宋体"/>
                  <a:cs typeface="宋体"/>
                </a:endParaRPr>
              </a:p>
            </p:txBody>
          </p:sp>
          <p:sp>
            <p:nvSpPr>
              <p:cNvPr id="58" name="椭圆 57"/>
              <p:cNvSpPr/>
              <p:nvPr/>
            </p:nvSpPr>
            <p:spPr>
              <a:xfrm>
                <a:off x="0" y="523875"/>
                <a:ext cx="12858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cs typeface="Times New Roman"/>
                  </a:rPr>
                  <a:t>违章日期</a:t>
                </a:r>
                <a:endParaRPr lang="zh-CN" sz="1200">
                  <a:effectLst/>
                  <a:latin typeface="宋体"/>
                  <a:cs typeface="宋体"/>
                </a:endParaRPr>
              </a:p>
            </p:txBody>
          </p:sp>
          <p:sp>
            <p:nvSpPr>
              <p:cNvPr id="59" name="椭圆 58"/>
              <p:cNvSpPr/>
              <p:nvPr/>
            </p:nvSpPr>
            <p:spPr>
              <a:xfrm>
                <a:off x="0" y="1066202"/>
                <a:ext cx="1019176"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cs typeface="Times New Roman"/>
                  </a:rPr>
                  <a:t>时间</a:t>
                </a:r>
                <a:endParaRPr lang="zh-CN" sz="1200">
                  <a:effectLst/>
                  <a:latin typeface="宋体"/>
                  <a:cs typeface="宋体"/>
                </a:endParaRPr>
              </a:p>
            </p:txBody>
          </p:sp>
          <p:sp>
            <p:nvSpPr>
              <p:cNvPr id="60" name="椭圆 59"/>
              <p:cNvSpPr/>
              <p:nvPr/>
            </p:nvSpPr>
            <p:spPr>
              <a:xfrm>
                <a:off x="1219200" y="1066202"/>
                <a:ext cx="876301"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spcAft>
                    <a:spcPts val="0"/>
                  </a:spcAft>
                </a:pPr>
                <a:r>
                  <a:rPr lang="zh-CN" sz="1200" kern="100">
                    <a:solidFill>
                      <a:srgbClr val="000000"/>
                    </a:solidFill>
                    <a:effectLst/>
                    <a:cs typeface="Times New Roman"/>
                  </a:rPr>
                  <a:t>地点</a:t>
                </a:r>
                <a:endParaRPr lang="zh-CN" sz="1200">
                  <a:effectLst/>
                  <a:latin typeface="宋体"/>
                  <a:cs typeface="宋体"/>
                </a:endParaRPr>
              </a:p>
            </p:txBody>
          </p:sp>
          <p:sp>
            <p:nvSpPr>
              <p:cNvPr id="61" name="椭圆 60"/>
              <p:cNvSpPr/>
              <p:nvPr/>
            </p:nvSpPr>
            <p:spPr>
              <a:xfrm>
                <a:off x="2143125" y="1066800"/>
                <a:ext cx="12858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cs typeface="Times New Roman"/>
                  </a:rPr>
                  <a:t>违章记载</a:t>
                </a:r>
                <a:endParaRPr lang="zh-CN" sz="1200">
                  <a:effectLst/>
                  <a:latin typeface="宋体"/>
                  <a:cs typeface="宋体"/>
                </a:endParaRPr>
              </a:p>
            </p:txBody>
          </p:sp>
          <p:sp>
            <p:nvSpPr>
              <p:cNvPr id="62" name="椭圆 61"/>
              <p:cNvSpPr/>
              <p:nvPr/>
            </p:nvSpPr>
            <p:spPr>
              <a:xfrm>
                <a:off x="3609975" y="1056679"/>
                <a:ext cx="876300"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cs typeface="Times New Roman"/>
                  </a:rPr>
                  <a:t>警告</a:t>
                </a:r>
                <a:endParaRPr lang="zh-CN" sz="1200">
                  <a:effectLst/>
                  <a:latin typeface="宋体"/>
                  <a:cs typeface="宋体"/>
                </a:endParaRPr>
              </a:p>
            </p:txBody>
          </p:sp>
          <p:sp>
            <p:nvSpPr>
              <p:cNvPr id="63" name="椭圆 62"/>
              <p:cNvSpPr/>
              <p:nvPr/>
            </p:nvSpPr>
            <p:spPr>
              <a:xfrm>
                <a:off x="3609975" y="513847"/>
                <a:ext cx="994901"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cs typeface="Times New Roman"/>
                  </a:rPr>
                  <a:t>罚款</a:t>
                </a:r>
                <a:endParaRPr lang="zh-CN" sz="1200">
                  <a:effectLst/>
                  <a:latin typeface="宋体"/>
                  <a:cs typeface="宋体"/>
                </a:endParaRPr>
              </a:p>
            </p:txBody>
          </p:sp>
          <p:sp>
            <p:nvSpPr>
              <p:cNvPr id="64" name="椭圆 63"/>
              <p:cNvSpPr/>
              <p:nvPr/>
            </p:nvSpPr>
            <p:spPr>
              <a:xfrm>
                <a:off x="3295649" y="0"/>
                <a:ext cx="1657590"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0" rIns="91440" bIns="0" numCol="1" spcCol="0" rtlCol="0" fromWordArt="0" anchor="ctr" anchorCtr="0" forceAA="0" compatLnSpc="1">
                <a:noAutofit/>
              </a:bodyPr>
              <a:lstStyle/>
              <a:p>
                <a:pPr algn="ctr">
                  <a:spcAft>
                    <a:spcPts val="0"/>
                  </a:spcAft>
                </a:pPr>
                <a:r>
                  <a:rPr lang="zh-CN" sz="1200" kern="100">
                    <a:solidFill>
                      <a:srgbClr val="000000"/>
                    </a:solidFill>
                    <a:effectLst/>
                    <a:cs typeface="Times New Roman"/>
                  </a:rPr>
                  <a:t>暂扣驾驶执照</a:t>
                </a:r>
                <a:endParaRPr lang="zh-CN" sz="1200">
                  <a:effectLst/>
                  <a:latin typeface="宋体"/>
                  <a:cs typeface="宋体"/>
                </a:endParaRPr>
              </a:p>
            </p:txBody>
          </p:sp>
          <p:cxnSp>
            <p:nvCxnSpPr>
              <p:cNvPr id="65" name="直接连接符 64"/>
              <p:cNvCxnSpPr/>
              <p:nvPr/>
            </p:nvCxnSpPr>
            <p:spPr>
              <a:xfrm flipH="1" flipV="1">
                <a:off x="1019175" y="209550"/>
                <a:ext cx="1019174" cy="200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1285875" y="514350"/>
                <a:ext cx="751840" cy="209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981075" y="581025"/>
                <a:ext cx="1114425" cy="60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685925" y="581025"/>
                <a:ext cx="666750" cy="476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2514600" y="581025"/>
                <a:ext cx="114300" cy="476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flipV="1">
                <a:off x="2781300" y="523875"/>
                <a:ext cx="1037590" cy="552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2790825" y="409575"/>
                <a:ext cx="818515"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2790825" y="314325"/>
                <a:ext cx="638176" cy="85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0" y="0"/>
              <a:ext cx="6781800" cy="3009900"/>
              <a:chOff x="0" y="0"/>
              <a:chExt cx="6781800" cy="3009900"/>
            </a:xfrm>
          </p:grpSpPr>
          <p:cxnSp>
            <p:nvCxnSpPr>
              <p:cNvPr id="16" name="直接连接符 15"/>
              <p:cNvCxnSpPr/>
              <p:nvPr/>
            </p:nvCxnSpPr>
            <p:spPr>
              <a:xfrm flipV="1">
                <a:off x="4867275" y="1485900"/>
                <a:ext cx="0" cy="2279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80"/>
              <p:cNvSpPr txBox="1"/>
              <p:nvPr/>
            </p:nvSpPr>
            <p:spPr>
              <a:xfrm>
                <a:off x="1647825" y="1114425"/>
                <a:ext cx="742950"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200" kern="100">
                    <a:effectLst/>
                    <a:latin typeface="Times New Roman"/>
                    <a:ea typeface="宋体"/>
                    <a:cs typeface="宋体"/>
                  </a:rPr>
                  <a:t>司机</a:t>
                </a:r>
              </a:p>
            </p:txBody>
          </p:sp>
          <p:sp>
            <p:nvSpPr>
              <p:cNvPr id="18" name="文本框 181"/>
              <p:cNvSpPr txBox="1"/>
              <p:nvPr/>
            </p:nvSpPr>
            <p:spPr>
              <a:xfrm>
                <a:off x="3038475" y="1114235"/>
                <a:ext cx="885825"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200" kern="100">
                    <a:effectLst/>
                    <a:latin typeface="Times New Roman"/>
                    <a:ea typeface="宋体"/>
                    <a:cs typeface="宋体"/>
                  </a:rPr>
                  <a:t>机动车</a:t>
                </a:r>
              </a:p>
            </p:txBody>
          </p:sp>
          <p:sp>
            <p:nvSpPr>
              <p:cNvPr id="19" name="文本框 182"/>
              <p:cNvSpPr txBox="1"/>
              <p:nvPr/>
            </p:nvSpPr>
            <p:spPr>
              <a:xfrm>
                <a:off x="4476750" y="1114425"/>
                <a:ext cx="742950"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200" kern="100">
                    <a:effectLst/>
                    <a:latin typeface="Times New Roman"/>
                    <a:ea typeface="宋体"/>
                    <a:cs typeface="宋体"/>
                  </a:rPr>
                  <a:t>警察</a:t>
                </a:r>
              </a:p>
            </p:txBody>
          </p:sp>
          <p:sp>
            <p:nvSpPr>
              <p:cNvPr id="20" name="菱形 19"/>
              <p:cNvSpPr/>
              <p:nvPr/>
            </p:nvSpPr>
            <p:spPr>
              <a:xfrm>
                <a:off x="1438275" y="1714500"/>
                <a:ext cx="1152525" cy="542925"/>
              </a:xfrm>
              <a:prstGeom prst="diamond">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0" rIns="91440" bIns="0" numCol="1" spcCol="0" rtlCol="0" fromWordArt="0" anchor="ctr" anchorCtr="0" forceAA="0" compatLnSpc="1">
                <a:noAutofit/>
              </a:bodyPr>
              <a:lstStyle/>
              <a:p>
                <a:pPr algn="ctr">
                  <a:spcAft>
                    <a:spcPts val="0"/>
                  </a:spcAft>
                </a:pPr>
                <a:r>
                  <a:rPr lang="zh-CN" sz="1200" kern="100">
                    <a:effectLst/>
                    <a:latin typeface="Times New Roman"/>
                    <a:ea typeface="宋体"/>
                    <a:cs typeface="宋体"/>
                  </a:rPr>
                  <a:t>受到</a:t>
                </a:r>
              </a:p>
            </p:txBody>
          </p:sp>
          <p:sp>
            <p:nvSpPr>
              <p:cNvPr id="21" name="菱形 20"/>
              <p:cNvSpPr/>
              <p:nvPr/>
            </p:nvSpPr>
            <p:spPr>
              <a:xfrm>
                <a:off x="2828925" y="1714500"/>
                <a:ext cx="1152525" cy="542925"/>
              </a:xfrm>
              <a:prstGeom prst="diamond">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0" rIns="91440" bIns="0" numCol="1" spcCol="0" rtlCol="0" fromWordArt="0" anchor="ctr" anchorCtr="0" forceAA="0" compatLnSpc="1">
                <a:noAutofit/>
              </a:bodyPr>
              <a:lstStyle/>
              <a:p>
                <a:pPr algn="ctr">
                  <a:spcAft>
                    <a:spcPts val="0"/>
                  </a:spcAft>
                </a:pPr>
                <a:r>
                  <a:rPr lang="zh-CN" sz="1200" kern="100">
                    <a:effectLst/>
                    <a:latin typeface="Times New Roman"/>
                    <a:ea typeface="宋体"/>
                    <a:cs typeface="宋体"/>
                  </a:rPr>
                  <a:t>涉及</a:t>
                </a:r>
              </a:p>
            </p:txBody>
          </p:sp>
          <p:sp>
            <p:nvSpPr>
              <p:cNvPr id="22" name="菱形 21"/>
              <p:cNvSpPr/>
              <p:nvPr/>
            </p:nvSpPr>
            <p:spPr>
              <a:xfrm>
                <a:off x="4295775" y="1704975"/>
                <a:ext cx="1152525" cy="542925"/>
              </a:xfrm>
              <a:prstGeom prst="diamond">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0" rIns="91440" bIns="0" numCol="1" spcCol="0" rtlCol="0" fromWordArt="0" anchor="ctr" anchorCtr="0" forceAA="0" compatLnSpc="1">
                <a:noAutofit/>
              </a:bodyPr>
              <a:lstStyle/>
              <a:p>
                <a:pPr algn="ctr">
                  <a:spcAft>
                    <a:spcPts val="0"/>
                  </a:spcAft>
                </a:pPr>
                <a:r>
                  <a:rPr lang="zh-CN" sz="1200" kern="100">
                    <a:effectLst/>
                    <a:latin typeface="Times New Roman"/>
                    <a:ea typeface="宋体"/>
                    <a:cs typeface="宋体"/>
                  </a:rPr>
                  <a:t>经办</a:t>
                </a:r>
              </a:p>
            </p:txBody>
          </p:sp>
          <p:cxnSp>
            <p:nvCxnSpPr>
              <p:cNvPr id="23" name="直接连接符 22"/>
              <p:cNvCxnSpPr/>
              <p:nvPr/>
            </p:nvCxnSpPr>
            <p:spPr>
              <a:xfrm flipV="1">
                <a:off x="2019300" y="1485900"/>
                <a:ext cx="0" cy="2279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409950" y="1495425"/>
                <a:ext cx="0" cy="2279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409950" y="2257425"/>
                <a:ext cx="0" cy="38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189"/>
              <p:cNvSpPr txBox="1"/>
              <p:nvPr/>
            </p:nvSpPr>
            <p:spPr>
              <a:xfrm>
                <a:off x="2828925" y="2381250"/>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200" kern="100">
                    <a:effectLst/>
                    <a:latin typeface="Times New Roman"/>
                    <a:ea typeface="宋体"/>
                    <a:cs typeface="宋体"/>
                  </a:rPr>
                  <a:t>M</a:t>
                </a:r>
                <a:endParaRPr lang="zh-CN" sz="1200" kern="100">
                  <a:effectLst/>
                  <a:latin typeface="Times New Roman"/>
                  <a:ea typeface="宋体"/>
                  <a:cs typeface="宋体"/>
                </a:endParaRPr>
              </a:p>
            </p:txBody>
          </p:sp>
          <p:sp>
            <p:nvSpPr>
              <p:cNvPr id="27" name="文本框 190"/>
              <p:cNvSpPr txBox="1"/>
              <p:nvPr/>
            </p:nvSpPr>
            <p:spPr>
              <a:xfrm>
                <a:off x="3448050" y="2371725"/>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200" kern="100">
                    <a:effectLst/>
                    <a:latin typeface="Times New Roman"/>
                    <a:ea typeface="宋体"/>
                    <a:cs typeface="宋体"/>
                  </a:rPr>
                  <a:t>M</a:t>
                </a:r>
                <a:endParaRPr lang="zh-CN" sz="1200" kern="100">
                  <a:effectLst/>
                  <a:latin typeface="Times New Roman"/>
                  <a:ea typeface="宋体"/>
                  <a:cs typeface="宋体"/>
                </a:endParaRPr>
              </a:p>
            </p:txBody>
          </p:sp>
          <p:sp>
            <p:nvSpPr>
              <p:cNvPr id="28" name="文本框 191"/>
              <p:cNvSpPr txBox="1"/>
              <p:nvPr/>
            </p:nvSpPr>
            <p:spPr>
              <a:xfrm>
                <a:off x="3857625" y="2352675"/>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200" kern="100">
                    <a:effectLst/>
                    <a:latin typeface="Times New Roman"/>
                    <a:ea typeface="宋体"/>
                    <a:cs typeface="宋体"/>
                  </a:rPr>
                  <a:t>M</a:t>
                </a:r>
                <a:endParaRPr lang="zh-CN" sz="1200" kern="100">
                  <a:effectLst/>
                  <a:latin typeface="Times New Roman"/>
                  <a:ea typeface="宋体"/>
                  <a:cs typeface="宋体"/>
                </a:endParaRPr>
              </a:p>
            </p:txBody>
          </p:sp>
          <p:sp>
            <p:nvSpPr>
              <p:cNvPr id="29" name="文本框 192"/>
              <p:cNvSpPr txBox="1"/>
              <p:nvPr/>
            </p:nvSpPr>
            <p:spPr>
              <a:xfrm>
                <a:off x="3038473" y="2638425"/>
                <a:ext cx="849009"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200" kern="100">
                    <a:effectLst/>
                    <a:latin typeface="Times New Roman"/>
                    <a:ea typeface="宋体"/>
                    <a:cs typeface="宋体"/>
                  </a:rPr>
                  <a:t>处罚通知</a:t>
                </a:r>
              </a:p>
            </p:txBody>
          </p:sp>
          <p:sp>
            <p:nvSpPr>
              <p:cNvPr id="30" name="文本框 193"/>
              <p:cNvSpPr txBox="1"/>
              <p:nvPr/>
            </p:nvSpPr>
            <p:spPr>
              <a:xfrm>
                <a:off x="2095500" y="1533525"/>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200" kern="100">
                    <a:effectLst/>
                    <a:latin typeface="Times New Roman"/>
                    <a:ea typeface="宋体"/>
                    <a:cs typeface="宋体"/>
                  </a:rPr>
                  <a:t>1</a:t>
                </a:r>
                <a:endParaRPr lang="zh-CN" sz="1200" kern="100">
                  <a:effectLst/>
                  <a:latin typeface="Times New Roman"/>
                  <a:ea typeface="宋体"/>
                  <a:cs typeface="宋体"/>
                </a:endParaRPr>
              </a:p>
            </p:txBody>
          </p:sp>
          <p:sp>
            <p:nvSpPr>
              <p:cNvPr id="31" name="文本框 194"/>
              <p:cNvSpPr txBox="1"/>
              <p:nvPr/>
            </p:nvSpPr>
            <p:spPr>
              <a:xfrm>
                <a:off x="3467100" y="1543050"/>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200" kern="100">
                    <a:effectLst/>
                    <a:latin typeface="Times New Roman"/>
                    <a:ea typeface="宋体"/>
                    <a:cs typeface="宋体"/>
                  </a:rPr>
                  <a:t>1</a:t>
                </a:r>
                <a:endParaRPr lang="zh-CN" sz="1200" kern="100">
                  <a:effectLst/>
                  <a:latin typeface="Times New Roman"/>
                  <a:ea typeface="宋体"/>
                  <a:cs typeface="宋体"/>
                </a:endParaRPr>
              </a:p>
            </p:txBody>
          </p:sp>
          <p:sp>
            <p:nvSpPr>
              <p:cNvPr id="32" name="文本框 195"/>
              <p:cNvSpPr txBox="1"/>
              <p:nvPr/>
            </p:nvSpPr>
            <p:spPr>
              <a:xfrm>
                <a:off x="4943475" y="1543050"/>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200" kern="100">
                    <a:effectLst/>
                    <a:latin typeface="Times New Roman"/>
                    <a:ea typeface="宋体"/>
                    <a:cs typeface="宋体"/>
                  </a:rPr>
                  <a:t>1</a:t>
                </a:r>
                <a:endParaRPr lang="zh-CN" sz="1200" kern="100">
                  <a:effectLst/>
                  <a:latin typeface="Times New Roman"/>
                  <a:ea typeface="宋体"/>
                  <a:cs typeface="宋体"/>
                </a:endParaRPr>
              </a:p>
            </p:txBody>
          </p:sp>
          <p:sp>
            <p:nvSpPr>
              <p:cNvPr id="33" name="椭圆 32"/>
              <p:cNvSpPr/>
              <p:nvPr/>
            </p:nvSpPr>
            <p:spPr>
              <a:xfrm>
                <a:off x="0" y="1752600"/>
                <a:ext cx="1334158"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pPr algn="ctr">
                  <a:spcAft>
                    <a:spcPts val="0"/>
                  </a:spcAft>
                </a:pPr>
                <a:r>
                  <a:rPr lang="zh-CN" sz="1200" u="sng" kern="100">
                    <a:solidFill>
                      <a:srgbClr val="000000"/>
                    </a:solidFill>
                    <a:effectLst/>
                    <a:latin typeface="Times New Roman"/>
                    <a:ea typeface="宋体"/>
                    <a:cs typeface="宋体"/>
                  </a:rPr>
                  <a:t>驾驶执照号</a:t>
                </a:r>
                <a:endParaRPr lang="zh-CN" sz="1200" kern="100">
                  <a:effectLst/>
                  <a:latin typeface="Times New Roman"/>
                  <a:ea typeface="宋体"/>
                  <a:cs typeface="宋体"/>
                </a:endParaRPr>
              </a:p>
            </p:txBody>
          </p:sp>
          <p:sp>
            <p:nvSpPr>
              <p:cNvPr id="34" name="椭圆 33"/>
              <p:cNvSpPr/>
              <p:nvPr/>
            </p:nvSpPr>
            <p:spPr>
              <a:xfrm>
                <a:off x="172942" y="1218992"/>
                <a:ext cx="941483" cy="40957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姓名</a:t>
                </a:r>
                <a:endParaRPr lang="zh-CN" sz="1200" kern="100">
                  <a:effectLst/>
                  <a:latin typeface="Times New Roman"/>
                  <a:ea typeface="宋体"/>
                  <a:cs typeface="宋体"/>
                </a:endParaRPr>
              </a:p>
            </p:txBody>
          </p:sp>
          <p:sp>
            <p:nvSpPr>
              <p:cNvPr id="35" name="椭圆 34"/>
              <p:cNvSpPr/>
              <p:nvPr/>
            </p:nvSpPr>
            <p:spPr>
              <a:xfrm>
                <a:off x="271766" y="704730"/>
                <a:ext cx="842659" cy="40957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地址</a:t>
                </a:r>
                <a:endParaRPr lang="zh-CN" sz="1200" kern="100">
                  <a:effectLst/>
                  <a:latin typeface="Times New Roman"/>
                  <a:ea typeface="宋体"/>
                  <a:cs typeface="宋体"/>
                </a:endParaRPr>
              </a:p>
            </p:txBody>
          </p:sp>
          <p:sp>
            <p:nvSpPr>
              <p:cNvPr id="36" name="椭圆 35"/>
              <p:cNvSpPr/>
              <p:nvPr/>
            </p:nvSpPr>
            <p:spPr>
              <a:xfrm>
                <a:off x="271766" y="199991"/>
                <a:ext cx="842659" cy="40957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邮编</a:t>
                </a:r>
                <a:endParaRPr lang="zh-CN" sz="1200" kern="100">
                  <a:effectLst/>
                  <a:latin typeface="Times New Roman"/>
                  <a:ea typeface="宋体"/>
                  <a:cs typeface="宋体"/>
                </a:endParaRPr>
              </a:p>
            </p:txBody>
          </p:sp>
          <p:sp>
            <p:nvSpPr>
              <p:cNvPr id="37" name="椭圆 36"/>
              <p:cNvSpPr/>
              <p:nvPr/>
            </p:nvSpPr>
            <p:spPr>
              <a:xfrm>
                <a:off x="1266824" y="199957"/>
                <a:ext cx="828676" cy="40957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电话</a:t>
                </a:r>
                <a:endParaRPr lang="zh-CN" sz="1200" kern="100">
                  <a:effectLst/>
                  <a:latin typeface="Times New Roman"/>
                  <a:ea typeface="宋体"/>
                  <a:cs typeface="宋体"/>
                </a:endParaRPr>
              </a:p>
            </p:txBody>
          </p:sp>
          <p:sp>
            <p:nvSpPr>
              <p:cNvPr id="38" name="椭圆 37"/>
              <p:cNvSpPr/>
              <p:nvPr/>
            </p:nvSpPr>
            <p:spPr>
              <a:xfrm>
                <a:off x="5486400" y="1114425"/>
                <a:ext cx="1295400"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u="sng" kern="100">
                    <a:solidFill>
                      <a:srgbClr val="000000"/>
                    </a:solidFill>
                    <a:effectLst/>
                    <a:latin typeface="Times New Roman"/>
                    <a:ea typeface="宋体"/>
                    <a:cs typeface="宋体"/>
                  </a:rPr>
                  <a:t>警察编号</a:t>
                </a:r>
                <a:endParaRPr lang="zh-CN" sz="1200" kern="100">
                  <a:effectLst/>
                  <a:latin typeface="Times New Roman"/>
                  <a:ea typeface="宋体"/>
                  <a:cs typeface="宋体"/>
                </a:endParaRPr>
              </a:p>
            </p:txBody>
          </p:sp>
          <p:sp>
            <p:nvSpPr>
              <p:cNvPr id="39" name="椭圆 38"/>
              <p:cNvSpPr/>
              <p:nvPr/>
            </p:nvSpPr>
            <p:spPr>
              <a:xfrm>
                <a:off x="5762625" y="542833"/>
                <a:ext cx="821527" cy="40957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姓名</a:t>
                </a:r>
                <a:endParaRPr lang="zh-CN" sz="1200" kern="100">
                  <a:effectLst/>
                  <a:latin typeface="Times New Roman"/>
                  <a:ea typeface="宋体"/>
                  <a:cs typeface="宋体"/>
                </a:endParaRPr>
              </a:p>
            </p:txBody>
          </p:sp>
          <p:sp>
            <p:nvSpPr>
              <p:cNvPr id="40" name="椭圆 39"/>
              <p:cNvSpPr/>
              <p:nvPr/>
            </p:nvSpPr>
            <p:spPr>
              <a:xfrm>
                <a:off x="1866900" y="542925"/>
                <a:ext cx="1334158"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pPr algn="ctr">
                  <a:spcAft>
                    <a:spcPts val="0"/>
                  </a:spcAft>
                </a:pPr>
                <a:r>
                  <a:rPr lang="zh-CN" sz="1200" u="sng" kern="100">
                    <a:solidFill>
                      <a:srgbClr val="000000"/>
                    </a:solidFill>
                    <a:effectLst/>
                    <a:latin typeface="Times New Roman"/>
                    <a:ea typeface="宋体"/>
                    <a:cs typeface="宋体"/>
                  </a:rPr>
                  <a:t>机动车牌照号</a:t>
                </a:r>
                <a:endParaRPr lang="zh-CN" sz="1200" kern="100">
                  <a:effectLst/>
                  <a:latin typeface="Times New Roman"/>
                  <a:ea typeface="宋体"/>
                  <a:cs typeface="宋体"/>
                </a:endParaRPr>
              </a:p>
            </p:txBody>
          </p:sp>
          <p:sp>
            <p:nvSpPr>
              <p:cNvPr id="41" name="椭圆 40"/>
              <p:cNvSpPr/>
              <p:nvPr/>
            </p:nvSpPr>
            <p:spPr>
              <a:xfrm>
                <a:off x="2754722" y="0"/>
                <a:ext cx="874305" cy="40957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型号</a:t>
                </a:r>
                <a:endParaRPr lang="zh-CN" sz="1200" kern="100">
                  <a:effectLst/>
                  <a:latin typeface="Times New Roman"/>
                  <a:ea typeface="宋体"/>
                  <a:cs typeface="宋体"/>
                </a:endParaRPr>
              </a:p>
            </p:txBody>
          </p:sp>
          <p:sp>
            <p:nvSpPr>
              <p:cNvPr id="42" name="椭圆 41"/>
              <p:cNvSpPr/>
              <p:nvPr/>
            </p:nvSpPr>
            <p:spPr>
              <a:xfrm>
                <a:off x="3733799" y="0"/>
                <a:ext cx="1010726"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制造厂</a:t>
                </a:r>
                <a:endParaRPr lang="zh-CN" sz="1200" kern="100">
                  <a:effectLst/>
                  <a:latin typeface="Times New Roman"/>
                  <a:ea typeface="宋体"/>
                  <a:cs typeface="宋体"/>
                </a:endParaRPr>
              </a:p>
            </p:txBody>
          </p:sp>
          <p:sp>
            <p:nvSpPr>
              <p:cNvPr id="43" name="椭圆 42"/>
              <p:cNvSpPr/>
              <p:nvPr/>
            </p:nvSpPr>
            <p:spPr>
              <a:xfrm>
                <a:off x="3924300" y="542925"/>
                <a:ext cx="1212871"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spcAft>
                    <a:spcPts val="0"/>
                  </a:spcAft>
                </a:pPr>
                <a:r>
                  <a:rPr lang="zh-CN" sz="1200" kern="100">
                    <a:solidFill>
                      <a:srgbClr val="000000"/>
                    </a:solidFill>
                    <a:effectLst/>
                    <a:latin typeface="Times New Roman"/>
                    <a:ea typeface="宋体"/>
                    <a:cs typeface="宋体"/>
                  </a:rPr>
                  <a:t>生产日期</a:t>
                </a:r>
                <a:endParaRPr lang="zh-CN" sz="1200" kern="100">
                  <a:effectLst/>
                  <a:latin typeface="Times New Roman"/>
                  <a:ea typeface="宋体"/>
                  <a:cs typeface="宋体"/>
                </a:endParaRPr>
              </a:p>
            </p:txBody>
          </p:sp>
          <p:cxnSp>
            <p:nvCxnSpPr>
              <p:cNvPr id="44" name="直接连接符 43"/>
              <p:cNvCxnSpPr/>
              <p:nvPr/>
            </p:nvCxnSpPr>
            <p:spPr>
              <a:xfrm flipH="1" flipV="1">
                <a:off x="1000125" y="542925"/>
                <a:ext cx="647700" cy="5714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flipV="1">
                <a:off x="1647825" y="609600"/>
                <a:ext cx="295275" cy="5048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1104900" y="942975"/>
                <a:ext cx="542925" cy="2762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123950" y="1314450"/>
                <a:ext cx="523875" cy="85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952500" y="1485900"/>
                <a:ext cx="695325" cy="2952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276600" y="409575"/>
                <a:ext cx="0" cy="7048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flipV="1">
                <a:off x="2590800" y="952500"/>
                <a:ext cx="447675" cy="3619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629025" y="342900"/>
                <a:ext cx="228600" cy="7708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18" idx="3"/>
              </p:cNvCxnSpPr>
              <p:nvPr/>
            </p:nvCxnSpPr>
            <p:spPr>
              <a:xfrm flipH="1">
                <a:off x="3924300" y="952337"/>
                <a:ext cx="552450" cy="3476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5219700" y="762000"/>
                <a:ext cx="542925" cy="552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219700" y="1343025"/>
                <a:ext cx="26670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3781425" y="2257425"/>
                <a:ext cx="1085850" cy="38036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2019300" y="2257425"/>
                <a:ext cx="1018540" cy="3803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618989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建立实体联系模型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271588" y="2177143"/>
            <a:ext cx="10378118" cy="1156855"/>
          </a:xfrm>
          <a:prstGeom prst="rect">
            <a:avLst/>
          </a:prstGeom>
          <a:noFill/>
        </p:spPr>
        <p:txBody>
          <a:bodyPr wrap="square" rtlCol="0">
            <a:spAutoFit/>
          </a:bodyPr>
          <a:lstStyle/>
          <a:p>
            <a:pP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示例</a:t>
            </a:r>
            <a:r>
              <a:rPr lang="en-US" altLang="zh-CN" sz="1600" dirty="0">
                <a:solidFill>
                  <a:schemeClr val="accent1"/>
                </a:solidFill>
                <a:latin typeface="微软雅黑" panose="020B0503020204020204" pitchFamily="34" charset="-122"/>
                <a:ea typeface="微软雅黑" panose="020B0503020204020204" pitchFamily="34" charset="-122"/>
              </a:rPr>
              <a:t>1-2</a:t>
            </a:r>
            <a:r>
              <a:rPr lang="zh-CN" altLang="en-US" sz="1600" dirty="0">
                <a:solidFill>
                  <a:schemeClr val="accent1"/>
                </a:solidFill>
                <a:latin typeface="微软雅黑" panose="020B0503020204020204" pitchFamily="34" charset="-122"/>
                <a:ea typeface="微软雅黑" panose="020B0503020204020204" pitchFamily="34" charset="-122"/>
              </a:rPr>
              <a:t>：已知在图书借阅业务中，读者凭借书证借阅图书，借书时要记录借书日期、书号和借书证号。图书的属性有书号、类别、书名、作者、出版社、出版日期和定价。借书证的属性有借书证号、姓名、性别和工作单位。根据上述语义设计</a:t>
            </a:r>
            <a:r>
              <a:rPr lang="en-US" altLang="zh-CN" sz="1600" dirty="0">
                <a:solidFill>
                  <a:schemeClr val="accent1"/>
                </a:solidFill>
                <a:latin typeface="微软雅黑" panose="020B0503020204020204" pitchFamily="34" charset="-122"/>
                <a:ea typeface="微软雅黑" panose="020B0503020204020204" pitchFamily="34" charset="-122"/>
              </a:rPr>
              <a:t>E-R</a:t>
            </a:r>
            <a:r>
              <a:rPr lang="zh-CN" altLang="en-US" sz="1600" dirty="0">
                <a:solidFill>
                  <a:schemeClr val="accent1"/>
                </a:solidFill>
                <a:latin typeface="微软雅黑" panose="020B0503020204020204" pitchFamily="34" charset="-122"/>
                <a:ea typeface="微软雅黑" panose="020B0503020204020204" pitchFamily="34" charset="-122"/>
              </a:rPr>
              <a:t>模型。</a:t>
            </a:r>
            <a:endParaRPr lang="zh-CN" altLang="zh-CN" sz="1600" dirty="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221544" y="3674443"/>
            <a:ext cx="8068264" cy="2608388"/>
            <a:chOff x="-1" y="0"/>
            <a:chExt cx="6000751" cy="2276475"/>
          </a:xfrm>
        </p:grpSpPr>
        <p:cxnSp>
          <p:nvCxnSpPr>
            <p:cNvPr id="14" name="直接连接符 13"/>
            <p:cNvCxnSpPr/>
            <p:nvPr/>
          </p:nvCxnSpPr>
          <p:spPr>
            <a:xfrm flipV="1">
              <a:off x="4257675" y="438150"/>
              <a:ext cx="0" cy="7708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283"/>
            <p:cNvSpPr txBox="1"/>
            <p:nvPr/>
          </p:nvSpPr>
          <p:spPr>
            <a:xfrm>
              <a:off x="1295400" y="1209675"/>
              <a:ext cx="742950"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图书</a:t>
              </a:r>
            </a:p>
          </p:txBody>
        </p:sp>
        <p:sp>
          <p:nvSpPr>
            <p:cNvPr id="16" name="文本框 284"/>
            <p:cNvSpPr txBox="1"/>
            <p:nvPr/>
          </p:nvSpPr>
          <p:spPr>
            <a:xfrm>
              <a:off x="2219325" y="1209675"/>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600" kern="100">
                  <a:effectLst/>
                  <a:latin typeface="Times New Roman"/>
                  <a:ea typeface="宋体"/>
                  <a:cs typeface="宋体"/>
                </a:rPr>
                <a:t>M</a:t>
              </a:r>
              <a:endParaRPr lang="zh-CN" sz="1600" kern="100">
                <a:effectLst/>
                <a:latin typeface="Times New Roman"/>
                <a:ea typeface="宋体"/>
                <a:cs typeface="宋体"/>
              </a:endParaRPr>
            </a:p>
          </p:txBody>
        </p:sp>
        <p:sp>
          <p:nvSpPr>
            <p:cNvPr id="17" name="文本框 285"/>
            <p:cNvSpPr txBox="1"/>
            <p:nvPr/>
          </p:nvSpPr>
          <p:spPr>
            <a:xfrm>
              <a:off x="3676650" y="1181100"/>
              <a:ext cx="323850" cy="1905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noAutofit/>
            </a:bodyPr>
            <a:lstStyle/>
            <a:p>
              <a:pPr algn="just">
                <a:spcAft>
                  <a:spcPts val="0"/>
                </a:spcAft>
              </a:pPr>
              <a:r>
                <a:rPr lang="en-US" sz="1600" kern="100">
                  <a:effectLst/>
                  <a:latin typeface="Times New Roman"/>
                  <a:ea typeface="宋体"/>
                  <a:cs typeface="宋体"/>
                </a:rPr>
                <a:t>N</a:t>
              </a:r>
              <a:endParaRPr lang="zh-CN" sz="1600" kern="100">
                <a:effectLst/>
                <a:latin typeface="Times New Roman"/>
                <a:ea typeface="宋体"/>
                <a:cs typeface="宋体"/>
              </a:endParaRPr>
            </a:p>
          </p:txBody>
        </p:sp>
        <p:sp>
          <p:nvSpPr>
            <p:cNvPr id="18" name="椭圆 17"/>
            <p:cNvSpPr/>
            <p:nvPr/>
          </p:nvSpPr>
          <p:spPr>
            <a:xfrm>
              <a:off x="104775" y="1857375"/>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类别</a:t>
              </a:r>
              <a:endParaRPr lang="zh-CN" sz="1600" kern="100">
                <a:effectLst/>
                <a:latin typeface="Times New Roman"/>
                <a:ea typeface="宋体"/>
                <a:cs typeface="宋体"/>
              </a:endParaRPr>
            </a:p>
          </p:txBody>
        </p:sp>
        <p:sp>
          <p:nvSpPr>
            <p:cNvPr id="19" name="椭圆 18"/>
            <p:cNvSpPr/>
            <p:nvPr/>
          </p:nvSpPr>
          <p:spPr>
            <a:xfrm>
              <a:off x="114300" y="1266825"/>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书名</a:t>
              </a:r>
              <a:endParaRPr lang="zh-CN" sz="1600" kern="100">
                <a:effectLst/>
                <a:latin typeface="Times New Roman"/>
                <a:ea typeface="宋体"/>
                <a:cs typeface="宋体"/>
              </a:endParaRPr>
            </a:p>
          </p:txBody>
        </p:sp>
        <p:sp>
          <p:nvSpPr>
            <p:cNvPr id="20" name="椭圆 19"/>
            <p:cNvSpPr/>
            <p:nvPr/>
          </p:nvSpPr>
          <p:spPr>
            <a:xfrm>
              <a:off x="25286" y="638148"/>
              <a:ext cx="851014"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作者</a:t>
              </a:r>
              <a:endParaRPr lang="zh-CN" sz="1600" kern="100">
                <a:effectLst/>
                <a:latin typeface="Times New Roman"/>
                <a:ea typeface="宋体"/>
                <a:cs typeface="宋体"/>
              </a:endParaRPr>
            </a:p>
          </p:txBody>
        </p:sp>
        <p:sp>
          <p:nvSpPr>
            <p:cNvPr id="21" name="椭圆 20"/>
            <p:cNvSpPr/>
            <p:nvPr/>
          </p:nvSpPr>
          <p:spPr>
            <a:xfrm>
              <a:off x="-1" y="28574"/>
              <a:ext cx="964019"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0" rIns="9144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出版社</a:t>
              </a:r>
              <a:endParaRPr lang="zh-CN" sz="1600" kern="100">
                <a:effectLst/>
                <a:latin typeface="Times New Roman"/>
                <a:ea typeface="宋体"/>
                <a:cs typeface="宋体"/>
              </a:endParaRPr>
            </a:p>
          </p:txBody>
        </p:sp>
        <p:sp>
          <p:nvSpPr>
            <p:cNvPr id="22" name="椭圆 21"/>
            <p:cNvSpPr/>
            <p:nvPr/>
          </p:nvSpPr>
          <p:spPr>
            <a:xfrm>
              <a:off x="5086350" y="619125"/>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姓名</a:t>
              </a:r>
              <a:endParaRPr lang="zh-CN" sz="1600" kern="100">
                <a:effectLst/>
                <a:latin typeface="Times New Roman"/>
                <a:ea typeface="宋体"/>
                <a:cs typeface="宋体"/>
              </a:endParaRPr>
            </a:p>
          </p:txBody>
        </p:sp>
        <p:sp>
          <p:nvSpPr>
            <p:cNvPr id="23" name="椭圆 22"/>
            <p:cNvSpPr/>
            <p:nvPr/>
          </p:nvSpPr>
          <p:spPr>
            <a:xfrm>
              <a:off x="2400300" y="19050"/>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定价</a:t>
              </a:r>
              <a:endParaRPr lang="zh-CN" sz="1600" kern="100">
                <a:effectLst/>
                <a:latin typeface="Times New Roman"/>
                <a:ea typeface="宋体"/>
                <a:cs typeface="宋体"/>
              </a:endParaRPr>
            </a:p>
          </p:txBody>
        </p:sp>
        <p:sp>
          <p:nvSpPr>
            <p:cNvPr id="24" name="椭圆 23"/>
            <p:cNvSpPr/>
            <p:nvPr/>
          </p:nvSpPr>
          <p:spPr>
            <a:xfrm>
              <a:off x="2428875" y="1866900"/>
              <a:ext cx="1133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借阅日期</a:t>
              </a:r>
              <a:endParaRPr lang="zh-CN" sz="1600" kern="100">
                <a:effectLst/>
                <a:latin typeface="Times New Roman"/>
                <a:ea typeface="宋体"/>
                <a:cs typeface="宋体"/>
              </a:endParaRPr>
            </a:p>
          </p:txBody>
        </p:sp>
        <p:cxnSp>
          <p:nvCxnSpPr>
            <p:cNvPr id="25" name="直接连接符 24"/>
            <p:cNvCxnSpPr/>
            <p:nvPr/>
          </p:nvCxnSpPr>
          <p:spPr>
            <a:xfrm flipV="1">
              <a:off x="1657350" y="409575"/>
              <a:ext cx="0" cy="8000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09750" y="247650"/>
              <a:ext cx="590549" cy="962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990850" y="1676400"/>
              <a:ext cx="0" cy="1809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038350" y="1400175"/>
              <a:ext cx="3619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667250" y="847725"/>
              <a:ext cx="419100" cy="3619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391025" y="247650"/>
              <a:ext cx="666749" cy="962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4667250" y="1400175"/>
              <a:ext cx="2000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257301" y="1857296"/>
              <a:ext cx="859916"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u="sng" kern="100">
                  <a:solidFill>
                    <a:srgbClr val="000000"/>
                  </a:solidFill>
                  <a:effectLst/>
                  <a:latin typeface="Times New Roman"/>
                  <a:ea typeface="宋体"/>
                  <a:cs typeface="宋体"/>
                </a:rPr>
                <a:t>书号</a:t>
              </a:r>
              <a:endParaRPr lang="zh-CN" sz="1600" kern="100">
                <a:effectLst/>
                <a:latin typeface="Times New Roman"/>
                <a:ea typeface="宋体"/>
                <a:cs typeface="宋体"/>
              </a:endParaRPr>
            </a:p>
          </p:txBody>
        </p:sp>
        <p:sp>
          <p:nvSpPr>
            <p:cNvPr id="33" name="椭圆 32"/>
            <p:cNvSpPr/>
            <p:nvPr/>
          </p:nvSpPr>
          <p:spPr>
            <a:xfrm>
              <a:off x="1085850" y="0"/>
              <a:ext cx="1133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出版日期</a:t>
              </a:r>
              <a:endParaRPr lang="zh-CN" sz="1600" kern="100">
                <a:effectLst/>
                <a:latin typeface="Times New Roman"/>
                <a:ea typeface="宋体"/>
                <a:cs typeface="宋体"/>
              </a:endParaRPr>
            </a:p>
          </p:txBody>
        </p:sp>
        <p:cxnSp>
          <p:nvCxnSpPr>
            <p:cNvPr id="34" name="直接连接符 33"/>
            <p:cNvCxnSpPr/>
            <p:nvPr/>
          </p:nvCxnSpPr>
          <p:spPr>
            <a:xfrm flipH="1">
              <a:off x="3552825" y="1400175"/>
              <a:ext cx="36195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菱形 34"/>
            <p:cNvSpPr/>
            <p:nvPr/>
          </p:nvSpPr>
          <p:spPr>
            <a:xfrm>
              <a:off x="2400300" y="1123951"/>
              <a:ext cx="1152525" cy="542925"/>
            </a:xfrm>
            <a:prstGeom prst="diamond">
              <a:avLst/>
            </a:prstGeom>
            <a:ln w="9525">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0" rIns="91440" bIns="0" numCol="1" spcCol="0" rtlCol="0" fromWordArt="0" anchor="ctr" anchorCtr="0" forceAA="0" compatLnSpc="1">
              <a:noAutofit/>
            </a:bodyPr>
            <a:lstStyle/>
            <a:p>
              <a:pPr algn="just">
                <a:spcAft>
                  <a:spcPts val="0"/>
                </a:spcAft>
              </a:pPr>
              <a:r>
                <a:rPr lang="zh-CN" sz="1600" kern="100">
                  <a:effectLst/>
                  <a:latin typeface="Times New Roman"/>
                  <a:ea typeface="宋体"/>
                  <a:cs typeface="宋体"/>
                </a:rPr>
                <a:t>借阅</a:t>
              </a:r>
            </a:p>
          </p:txBody>
        </p:sp>
        <p:sp>
          <p:nvSpPr>
            <p:cNvPr id="36" name="文本框 304"/>
            <p:cNvSpPr txBox="1"/>
            <p:nvPr/>
          </p:nvSpPr>
          <p:spPr>
            <a:xfrm>
              <a:off x="3924300" y="1209675"/>
              <a:ext cx="742950" cy="3714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ts val="0"/>
                </a:spcAft>
              </a:pPr>
              <a:r>
                <a:rPr lang="zh-CN" sz="1600" kern="100">
                  <a:effectLst/>
                  <a:latin typeface="Times New Roman"/>
                  <a:ea typeface="宋体"/>
                  <a:cs typeface="宋体"/>
                </a:rPr>
                <a:t>借书证</a:t>
              </a:r>
            </a:p>
          </p:txBody>
        </p:sp>
        <p:sp>
          <p:nvSpPr>
            <p:cNvPr id="37" name="椭圆 36"/>
            <p:cNvSpPr/>
            <p:nvPr/>
          </p:nvSpPr>
          <p:spPr>
            <a:xfrm>
              <a:off x="5057775" y="28575"/>
              <a:ext cx="752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性别</a:t>
              </a:r>
              <a:endParaRPr lang="zh-CN" sz="1600" kern="100">
                <a:effectLst/>
                <a:latin typeface="Times New Roman"/>
                <a:ea typeface="宋体"/>
                <a:cs typeface="宋体"/>
              </a:endParaRPr>
            </a:p>
          </p:txBody>
        </p:sp>
        <p:sp>
          <p:nvSpPr>
            <p:cNvPr id="38" name="椭圆 37"/>
            <p:cNvSpPr/>
            <p:nvPr/>
          </p:nvSpPr>
          <p:spPr>
            <a:xfrm>
              <a:off x="3657600" y="28575"/>
              <a:ext cx="1133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kern="100">
                  <a:solidFill>
                    <a:srgbClr val="000000"/>
                  </a:solidFill>
                  <a:effectLst/>
                  <a:latin typeface="Times New Roman"/>
                  <a:ea typeface="宋体"/>
                  <a:cs typeface="宋体"/>
                </a:rPr>
                <a:t>工作单位</a:t>
              </a:r>
              <a:endParaRPr lang="zh-CN" sz="1600" kern="100">
                <a:effectLst/>
                <a:latin typeface="Times New Roman"/>
                <a:ea typeface="宋体"/>
                <a:cs typeface="宋体"/>
              </a:endParaRPr>
            </a:p>
          </p:txBody>
        </p:sp>
        <p:sp>
          <p:nvSpPr>
            <p:cNvPr id="39" name="椭圆 38"/>
            <p:cNvSpPr/>
            <p:nvPr/>
          </p:nvSpPr>
          <p:spPr>
            <a:xfrm>
              <a:off x="4867275" y="1190625"/>
              <a:ext cx="1133475" cy="4095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Autofit/>
            </a:bodyPr>
            <a:lstStyle/>
            <a:p>
              <a:pPr algn="ctr">
                <a:spcAft>
                  <a:spcPts val="0"/>
                </a:spcAft>
              </a:pPr>
              <a:r>
                <a:rPr lang="zh-CN" sz="1600" u="sng" kern="100">
                  <a:solidFill>
                    <a:srgbClr val="000000"/>
                  </a:solidFill>
                  <a:effectLst/>
                  <a:latin typeface="Times New Roman"/>
                  <a:ea typeface="宋体"/>
                  <a:cs typeface="宋体"/>
                </a:rPr>
                <a:t>借书证号</a:t>
              </a:r>
              <a:endParaRPr lang="zh-CN" sz="1600" kern="100">
                <a:effectLst/>
                <a:latin typeface="Times New Roman"/>
                <a:ea typeface="宋体"/>
                <a:cs typeface="宋体"/>
              </a:endParaRPr>
            </a:p>
          </p:txBody>
        </p:sp>
        <p:cxnSp>
          <p:nvCxnSpPr>
            <p:cNvPr id="40" name="直接连接符 39"/>
            <p:cNvCxnSpPr>
              <a:endCxn id="21" idx="5"/>
            </p:cNvCxnSpPr>
            <p:nvPr/>
          </p:nvCxnSpPr>
          <p:spPr>
            <a:xfrm flipH="1" flipV="1">
              <a:off x="822840" y="378169"/>
              <a:ext cx="710576" cy="831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876300" y="847725"/>
              <a:ext cx="504825" cy="3619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876300" y="1400175"/>
              <a:ext cx="419099" cy="95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857250" y="1590675"/>
              <a:ext cx="523874"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657350" y="1581150"/>
              <a:ext cx="0" cy="2857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35763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85876" y="119605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14412"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建立实体联系模型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85875" y="121525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311980" y="1767326"/>
            <a:ext cx="101458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b="1" dirty="0">
                <a:solidFill>
                  <a:schemeClr val="accent3"/>
                </a:solidFill>
                <a:latin typeface="微软雅黑" panose="020B0503020204020204" pitchFamily="34" charset="-122"/>
                <a:ea typeface="微软雅黑" panose="020B0503020204020204" pitchFamily="34" charset="-122"/>
              </a:rPr>
              <a:t>根据用户需求报告，制定“教学管理系统”数据库系统基本实体关系模型（</a:t>
            </a:r>
            <a:r>
              <a:rPr lang="en-US" altLang="zh-CN" b="1" dirty="0">
                <a:solidFill>
                  <a:schemeClr val="accent3"/>
                </a:solidFill>
                <a:latin typeface="微软雅黑" panose="020B0503020204020204" pitchFamily="34" charset="-122"/>
                <a:ea typeface="微软雅黑" panose="020B0503020204020204" pitchFamily="34" charset="-122"/>
              </a:rPr>
              <a:t>E-R</a:t>
            </a:r>
            <a:r>
              <a:rPr lang="zh-CN" altLang="en-US" b="1" dirty="0">
                <a:solidFill>
                  <a:schemeClr val="accent3"/>
                </a:solidFill>
                <a:latin typeface="微软雅黑" panose="020B0503020204020204" pitchFamily="34" charset="-122"/>
                <a:ea typeface="微软雅黑" panose="020B0503020204020204" pitchFamily="34" charset="-122"/>
              </a:rPr>
              <a:t>图</a:t>
            </a:r>
            <a:r>
              <a:rPr lang="zh-CN" altLang="en-US" b="1" dirty="0" smtClean="0">
                <a:solidFill>
                  <a:schemeClr val="accent3"/>
                </a:solidFill>
                <a:latin typeface="微软雅黑" panose="020B0503020204020204" pitchFamily="34" charset="-122"/>
                <a:ea typeface="微软雅黑" panose="020B0503020204020204" pitchFamily="34" charset="-122"/>
              </a:rPr>
              <a:t>）</a:t>
            </a:r>
            <a:endParaRPr lang="zh-CN" altLang="en-US" b="1" dirty="0">
              <a:solidFill>
                <a:schemeClr val="accent3"/>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627086" y="2425699"/>
            <a:ext cx="6688747" cy="4250871"/>
            <a:chOff x="0" y="0"/>
            <a:chExt cx="5102225" cy="3632200"/>
          </a:xfrm>
        </p:grpSpPr>
        <p:grpSp>
          <p:nvGrpSpPr>
            <p:cNvPr id="12" name="组合 11"/>
            <p:cNvGrpSpPr/>
            <p:nvPr/>
          </p:nvGrpSpPr>
          <p:grpSpPr>
            <a:xfrm>
              <a:off x="0" y="0"/>
              <a:ext cx="5102225" cy="3632200"/>
              <a:chOff x="0" y="0"/>
              <a:chExt cx="5102225" cy="3632200"/>
            </a:xfrm>
          </p:grpSpPr>
          <p:cxnSp>
            <p:nvCxnSpPr>
              <p:cNvPr id="14" name="AutoShape 38"/>
              <p:cNvCxnSpPr>
                <a:cxnSpLocks noChangeShapeType="1"/>
              </p:cNvCxnSpPr>
              <p:nvPr/>
            </p:nvCxnSpPr>
            <p:spPr bwMode="auto">
              <a:xfrm>
                <a:off x="1276350" y="984250"/>
                <a:ext cx="999490" cy="0"/>
              </a:xfrm>
              <a:prstGeom prst="straightConnector1">
                <a:avLst/>
              </a:prstGeom>
              <a:noFill/>
              <a:ln w="9525">
                <a:solidFill>
                  <a:srgbClr val="000000"/>
                </a:solidFill>
                <a:round/>
              </a:ln>
              <a:effectLst/>
            </p:spPr>
          </p:cxnSp>
          <p:grpSp>
            <p:nvGrpSpPr>
              <p:cNvPr id="15" name="组合 14"/>
              <p:cNvGrpSpPr/>
              <p:nvPr/>
            </p:nvGrpSpPr>
            <p:grpSpPr>
              <a:xfrm>
                <a:off x="0" y="0"/>
                <a:ext cx="5102225" cy="3632200"/>
                <a:chOff x="0" y="0"/>
                <a:chExt cx="5102225" cy="3632200"/>
              </a:xfrm>
            </p:grpSpPr>
            <p:sp>
              <p:nvSpPr>
                <p:cNvPr id="16" name="Oval 17"/>
                <p:cNvSpPr>
                  <a:spLocks noChangeArrowheads="1"/>
                </p:cNvSpPr>
                <p:nvPr/>
              </p:nvSpPr>
              <p:spPr bwMode="auto">
                <a:xfrm>
                  <a:off x="1422400" y="31178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课程名称</a:t>
                  </a:r>
                </a:p>
                <a:p>
                  <a:pPr algn="just">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17" name="Oval 18"/>
                <p:cNvSpPr>
                  <a:spLocks noChangeArrowheads="1"/>
                </p:cNvSpPr>
                <p:nvPr/>
              </p:nvSpPr>
              <p:spPr bwMode="auto">
                <a:xfrm>
                  <a:off x="2660650" y="32131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14300" algn="just">
                    <a:spcAft>
                      <a:spcPts val="0"/>
                    </a:spcAft>
                  </a:pPr>
                  <a:r>
                    <a:rPr lang="zh-CN" sz="1050" kern="100">
                      <a:effectLst/>
                      <a:latin typeface="Times New Roman"/>
                      <a:ea typeface="宋体"/>
                      <a:cs typeface="宋体"/>
                    </a:rPr>
                    <a:t>学分</a:t>
                  </a:r>
                </a:p>
              </p:txBody>
            </p:sp>
            <p:sp>
              <p:nvSpPr>
                <p:cNvPr id="18" name="Oval 19"/>
                <p:cNvSpPr>
                  <a:spLocks noChangeArrowheads="1"/>
                </p:cNvSpPr>
                <p:nvPr/>
              </p:nvSpPr>
              <p:spPr bwMode="auto">
                <a:xfrm>
                  <a:off x="3244850" y="508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学生编号</a:t>
                  </a:r>
                </a:p>
              </p:txBody>
            </p:sp>
            <p:sp>
              <p:nvSpPr>
                <p:cNvPr id="19" name="Oval 20"/>
                <p:cNvSpPr>
                  <a:spLocks noChangeArrowheads="1"/>
                </p:cNvSpPr>
                <p:nvPr/>
              </p:nvSpPr>
              <p:spPr bwMode="auto">
                <a:xfrm>
                  <a:off x="4203700" y="11303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家庭住址</a:t>
                  </a:r>
                </a:p>
              </p:txBody>
            </p:sp>
            <p:sp>
              <p:nvSpPr>
                <p:cNvPr id="20" name="Oval 24"/>
                <p:cNvSpPr>
                  <a:spLocks noChangeArrowheads="1"/>
                </p:cNvSpPr>
                <p:nvPr/>
              </p:nvSpPr>
              <p:spPr bwMode="auto">
                <a:xfrm>
                  <a:off x="920750" y="24384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教师姓名</a:t>
                  </a:r>
                </a:p>
              </p:txBody>
            </p:sp>
            <p:sp>
              <p:nvSpPr>
                <p:cNvPr id="21" name="Oval 25"/>
                <p:cNvSpPr>
                  <a:spLocks noChangeArrowheads="1"/>
                </p:cNvSpPr>
                <p:nvPr/>
              </p:nvSpPr>
              <p:spPr bwMode="auto">
                <a:xfrm>
                  <a:off x="1339850" y="21653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14300" algn="just">
                    <a:spcAft>
                      <a:spcPts val="0"/>
                    </a:spcAft>
                  </a:pPr>
                  <a:r>
                    <a:rPr lang="zh-CN" sz="1050" kern="100">
                      <a:effectLst/>
                      <a:latin typeface="Times New Roman"/>
                      <a:ea typeface="宋体"/>
                      <a:cs typeface="宋体"/>
                    </a:rPr>
                    <a:t>性别</a:t>
                  </a:r>
                </a:p>
              </p:txBody>
            </p:sp>
            <p:sp>
              <p:nvSpPr>
                <p:cNvPr id="22" name="Rectangle 26"/>
                <p:cNvSpPr>
                  <a:spLocks noChangeArrowheads="1"/>
                </p:cNvSpPr>
                <p:nvPr/>
              </p:nvSpPr>
              <p:spPr bwMode="auto">
                <a:xfrm>
                  <a:off x="1403350" y="666750"/>
                  <a:ext cx="332105" cy="170180"/>
                </a:xfrm>
                <a:prstGeom prst="rect">
                  <a:avLst/>
                </a:prstGeom>
                <a:noFill/>
                <a:ln>
                  <a:noFill/>
                </a:ln>
              </p:spPr>
              <p:txBody>
                <a:bodyPr rot="0" vert="horz" wrap="square" lIns="36000" tIns="7200" rIns="36000" bIns="7200" anchor="t" anchorCtr="0" upright="1">
                  <a:noAutofit/>
                </a:bodyPr>
                <a:lstStyle/>
                <a:p>
                  <a:pPr algn="ctr">
                    <a:spcAft>
                      <a:spcPts val="0"/>
                    </a:spcAft>
                  </a:pPr>
                  <a:r>
                    <a:rPr lang="en-US" sz="1050" kern="100">
                      <a:effectLst/>
                      <a:latin typeface="Times New Roman"/>
                      <a:ea typeface="宋体"/>
                      <a:cs typeface="宋体"/>
                    </a:rPr>
                    <a:t>R1</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23" name="Rectangle 29"/>
                <p:cNvSpPr>
                  <a:spLocks noChangeArrowheads="1"/>
                </p:cNvSpPr>
                <p:nvPr/>
              </p:nvSpPr>
              <p:spPr bwMode="auto">
                <a:xfrm>
                  <a:off x="2266950" y="2933700"/>
                  <a:ext cx="476885" cy="200025"/>
                </a:xfrm>
                <a:prstGeom prst="rect">
                  <a:avLst/>
                </a:prstGeom>
                <a:solidFill>
                  <a:srgbClr val="D8D8D8"/>
                </a:solidFill>
                <a:ln w="9525">
                  <a:solidFill>
                    <a:srgbClr val="000000"/>
                  </a:solidFill>
                  <a:miter lim="800000"/>
                </a:ln>
              </p:spPr>
              <p:txBody>
                <a:bodyPr rot="0" vert="horz" wrap="square" lIns="36000" tIns="14400" rIns="36000" bIns="14400" anchor="t" anchorCtr="0" upright="1">
                  <a:noAutofit/>
                </a:bodyPr>
                <a:lstStyle/>
                <a:p>
                  <a:pPr algn="ctr">
                    <a:spcAft>
                      <a:spcPts val="0"/>
                    </a:spcAft>
                  </a:pPr>
                  <a:r>
                    <a:rPr lang="zh-CN" sz="1050" kern="100">
                      <a:effectLst/>
                      <a:latin typeface="Times New Roman"/>
                      <a:ea typeface="宋体"/>
                      <a:cs typeface="宋体"/>
                    </a:rPr>
                    <a:t>课程</a:t>
                  </a: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24" name="Rectangle 30"/>
                <p:cNvSpPr>
                  <a:spLocks noChangeArrowheads="1"/>
                </p:cNvSpPr>
                <p:nvPr/>
              </p:nvSpPr>
              <p:spPr bwMode="auto">
                <a:xfrm>
                  <a:off x="3600450" y="863600"/>
                  <a:ext cx="476885" cy="200025"/>
                </a:xfrm>
                <a:prstGeom prst="rect">
                  <a:avLst/>
                </a:prstGeom>
                <a:solidFill>
                  <a:srgbClr val="D8D8D8"/>
                </a:solidFill>
                <a:ln w="9525">
                  <a:solidFill>
                    <a:srgbClr val="000000"/>
                  </a:solidFill>
                  <a:miter lim="800000"/>
                </a:ln>
              </p:spPr>
              <p:txBody>
                <a:bodyPr rot="0" vert="horz" wrap="square" lIns="36000" tIns="14400" rIns="36000" bIns="14400" anchor="t" anchorCtr="0" upright="1">
                  <a:noAutofit/>
                </a:bodyPr>
                <a:lstStyle/>
                <a:p>
                  <a:pPr algn="ctr">
                    <a:spcAft>
                      <a:spcPts val="0"/>
                    </a:spcAft>
                  </a:pPr>
                  <a:r>
                    <a:rPr lang="zh-CN" sz="1050" kern="100">
                      <a:effectLst/>
                      <a:latin typeface="Times New Roman"/>
                      <a:ea typeface="宋体"/>
                      <a:cs typeface="宋体"/>
                    </a:rPr>
                    <a:t>学生</a:t>
                  </a: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25" name="Rectangle 32"/>
                <p:cNvSpPr>
                  <a:spLocks noChangeArrowheads="1"/>
                </p:cNvSpPr>
                <p:nvPr/>
              </p:nvSpPr>
              <p:spPr bwMode="auto">
                <a:xfrm>
                  <a:off x="812800" y="1873250"/>
                  <a:ext cx="476885" cy="200025"/>
                </a:xfrm>
                <a:prstGeom prst="rect">
                  <a:avLst/>
                </a:prstGeom>
                <a:solidFill>
                  <a:srgbClr val="D8D8D8"/>
                </a:solidFill>
                <a:ln w="9525">
                  <a:solidFill>
                    <a:srgbClr val="000000"/>
                  </a:solidFill>
                  <a:miter lim="800000"/>
                </a:ln>
              </p:spPr>
              <p:txBody>
                <a:bodyPr rot="0" vert="horz" wrap="square" lIns="36000" tIns="14400" rIns="36000" bIns="14400" anchor="t" anchorCtr="0" upright="1">
                  <a:noAutofit/>
                </a:bodyPr>
                <a:lstStyle/>
                <a:p>
                  <a:pPr algn="ctr">
                    <a:spcAft>
                      <a:spcPts val="0"/>
                    </a:spcAft>
                  </a:pPr>
                  <a:r>
                    <a:rPr lang="zh-CN" sz="1050" kern="100">
                      <a:effectLst/>
                      <a:latin typeface="Times New Roman"/>
                      <a:ea typeface="宋体"/>
                      <a:cs typeface="宋体"/>
                    </a:rPr>
                    <a:t>教师</a:t>
                  </a: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26" name="AutoShape 34"/>
                <p:cNvSpPr>
                  <a:spLocks noChangeArrowheads="1"/>
                </p:cNvSpPr>
                <p:nvPr/>
              </p:nvSpPr>
              <p:spPr bwMode="auto">
                <a:xfrm>
                  <a:off x="2190750" y="1790700"/>
                  <a:ext cx="647700" cy="400050"/>
                </a:xfrm>
                <a:prstGeom prst="flowChartDecision">
                  <a:avLst/>
                </a:prstGeom>
                <a:solidFill>
                  <a:srgbClr val="FFFFFF"/>
                </a:solidFill>
                <a:ln w="9525">
                  <a:solidFill>
                    <a:srgbClr val="000000"/>
                  </a:solidFill>
                  <a:miter lim="800000"/>
                </a:ln>
              </p:spPr>
              <p:txBody>
                <a:bodyPr rot="0" vert="horz" wrap="square" lIns="0" tIns="0" rIns="0" bIns="0" anchor="t" anchorCtr="0" upright="1">
                  <a:noAutofit/>
                </a:bodyPr>
                <a:lstStyle/>
                <a:p>
                  <a:pPr indent="57150" algn="just">
                    <a:spcAft>
                      <a:spcPts val="0"/>
                    </a:spcAft>
                  </a:pPr>
                  <a:r>
                    <a:rPr lang="zh-CN" sz="1050" kern="100">
                      <a:effectLst/>
                      <a:latin typeface="Times New Roman"/>
                      <a:ea typeface="宋体"/>
                      <a:cs typeface="宋体"/>
                    </a:rPr>
                    <a:t>任课</a:t>
                  </a:r>
                </a:p>
              </p:txBody>
            </p:sp>
            <p:cxnSp>
              <p:nvCxnSpPr>
                <p:cNvPr id="27" name="AutoShape 35"/>
                <p:cNvCxnSpPr>
                  <a:cxnSpLocks noChangeShapeType="1"/>
                </p:cNvCxnSpPr>
                <p:nvPr/>
              </p:nvCxnSpPr>
              <p:spPr bwMode="auto">
                <a:xfrm>
                  <a:off x="2514600" y="1066800"/>
                  <a:ext cx="0" cy="720090"/>
                </a:xfrm>
                <a:prstGeom prst="straightConnector1">
                  <a:avLst/>
                </a:prstGeom>
                <a:noFill/>
                <a:ln w="9525">
                  <a:solidFill>
                    <a:srgbClr val="000000"/>
                  </a:solidFill>
                  <a:round/>
                </a:ln>
              </p:spPr>
            </p:cxnSp>
            <p:cxnSp>
              <p:nvCxnSpPr>
                <p:cNvPr id="28" name="AutoShape 36"/>
                <p:cNvCxnSpPr>
                  <a:cxnSpLocks noChangeShapeType="1"/>
                </p:cNvCxnSpPr>
                <p:nvPr/>
              </p:nvCxnSpPr>
              <p:spPr bwMode="auto">
                <a:xfrm>
                  <a:off x="2514600" y="2190750"/>
                  <a:ext cx="0" cy="732790"/>
                </a:xfrm>
                <a:prstGeom prst="straightConnector1">
                  <a:avLst/>
                </a:prstGeom>
                <a:noFill/>
                <a:ln w="9525">
                  <a:solidFill>
                    <a:srgbClr val="000000"/>
                  </a:solidFill>
                  <a:round/>
                </a:ln>
              </p:spPr>
            </p:cxnSp>
            <p:cxnSp>
              <p:nvCxnSpPr>
                <p:cNvPr id="29" name="AutoShape 37"/>
                <p:cNvCxnSpPr>
                  <a:cxnSpLocks noChangeShapeType="1"/>
                </p:cNvCxnSpPr>
                <p:nvPr/>
              </p:nvCxnSpPr>
              <p:spPr bwMode="auto">
                <a:xfrm>
                  <a:off x="1289050" y="1981200"/>
                  <a:ext cx="913765" cy="6350"/>
                </a:xfrm>
                <a:prstGeom prst="straightConnector1">
                  <a:avLst/>
                </a:prstGeom>
                <a:noFill/>
                <a:ln w="9525">
                  <a:solidFill>
                    <a:srgbClr val="000000"/>
                  </a:solidFill>
                  <a:round/>
                </a:ln>
                <a:effectLst/>
              </p:spPr>
            </p:cxnSp>
            <p:sp>
              <p:nvSpPr>
                <p:cNvPr id="30" name="AutoShape 39"/>
                <p:cNvSpPr>
                  <a:spLocks noChangeArrowheads="1"/>
                </p:cNvSpPr>
                <p:nvPr/>
              </p:nvSpPr>
              <p:spPr bwMode="auto">
                <a:xfrm>
                  <a:off x="1403350" y="812800"/>
                  <a:ext cx="682625" cy="337185"/>
                </a:xfrm>
                <a:prstGeom prst="flowChartDecision">
                  <a:avLst/>
                </a:prstGeom>
                <a:solidFill>
                  <a:srgbClr val="FFFFFF"/>
                </a:solidFill>
                <a:ln w="9525">
                  <a:solidFill>
                    <a:srgbClr val="000000"/>
                  </a:solidFill>
                  <a:miter lim="800000"/>
                </a:ln>
              </p:spPr>
              <p:txBody>
                <a:bodyPr rot="0" vert="horz" wrap="square" lIns="0" tIns="0" rIns="0" bIns="0" anchor="t" anchorCtr="0" upright="1">
                  <a:noAutofit/>
                </a:bodyPr>
                <a:lstStyle/>
                <a:p>
                  <a:pPr indent="57150" algn="just">
                    <a:spcAft>
                      <a:spcPts val="0"/>
                    </a:spcAft>
                  </a:pPr>
                  <a:r>
                    <a:rPr lang="zh-CN" sz="1050" kern="100">
                      <a:effectLst/>
                      <a:latin typeface="Times New Roman"/>
                      <a:ea typeface="宋体"/>
                      <a:cs typeface="宋体"/>
                    </a:rPr>
                    <a:t>隶属</a:t>
                  </a:r>
                </a:p>
              </p:txBody>
            </p:sp>
            <p:cxnSp>
              <p:nvCxnSpPr>
                <p:cNvPr id="31" name="AutoShape 41"/>
                <p:cNvCxnSpPr>
                  <a:cxnSpLocks noChangeShapeType="1"/>
                </p:cNvCxnSpPr>
                <p:nvPr/>
              </p:nvCxnSpPr>
              <p:spPr bwMode="auto">
                <a:xfrm>
                  <a:off x="2774950" y="971550"/>
                  <a:ext cx="818515" cy="635"/>
                </a:xfrm>
                <a:prstGeom prst="straightConnector1">
                  <a:avLst/>
                </a:prstGeom>
                <a:noFill/>
                <a:ln w="9525">
                  <a:solidFill>
                    <a:srgbClr val="000000"/>
                  </a:solidFill>
                  <a:round/>
                </a:ln>
                <a:effectLst/>
              </p:spPr>
            </p:cxnSp>
            <p:sp>
              <p:nvSpPr>
                <p:cNvPr id="32" name="AutoShape 43"/>
                <p:cNvSpPr>
                  <a:spLocks noChangeArrowheads="1"/>
                </p:cNvSpPr>
                <p:nvPr/>
              </p:nvSpPr>
              <p:spPr bwMode="auto">
                <a:xfrm>
                  <a:off x="3517900" y="1968500"/>
                  <a:ext cx="647700" cy="400050"/>
                </a:xfrm>
                <a:prstGeom prst="flowChartDecision">
                  <a:avLst/>
                </a:prstGeom>
                <a:solidFill>
                  <a:srgbClr val="FFFFFF"/>
                </a:solidFill>
                <a:ln w="9525">
                  <a:solidFill>
                    <a:srgbClr val="000000"/>
                  </a:solidFill>
                  <a:miter lim="800000"/>
                </a:ln>
              </p:spPr>
              <p:txBody>
                <a:bodyPr rot="0" vert="horz" wrap="square" lIns="36000" tIns="14400" rIns="36000" bIns="14400" anchor="t" anchorCtr="0" upright="1">
                  <a:noAutofit/>
                </a:bodyPr>
                <a:lstStyle/>
                <a:p>
                  <a:pPr algn="just">
                    <a:spcAft>
                      <a:spcPts val="0"/>
                    </a:spcAft>
                  </a:pPr>
                  <a:r>
                    <a:rPr lang="zh-CN" sz="1050" kern="100">
                      <a:effectLst/>
                      <a:latin typeface="Times New Roman"/>
                      <a:ea typeface="宋体"/>
                      <a:cs typeface="宋体"/>
                    </a:rPr>
                    <a:t>学习</a:t>
                  </a:r>
                </a:p>
              </p:txBody>
            </p:sp>
            <p:cxnSp>
              <p:nvCxnSpPr>
                <p:cNvPr id="33" name="AutoShape 44"/>
                <p:cNvCxnSpPr>
                  <a:cxnSpLocks noChangeShapeType="1"/>
                </p:cNvCxnSpPr>
                <p:nvPr/>
              </p:nvCxnSpPr>
              <p:spPr bwMode="auto">
                <a:xfrm>
                  <a:off x="2743200" y="3028950"/>
                  <a:ext cx="1087120" cy="635"/>
                </a:xfrm>
                <a:prstGeom prst="straightConnector1">
                  <a:avLst/>
                </a:prstGeom>
                <a:noFill/>
                <a:ln w="9525">
                  <a:solidFill>
                    <a:srgbClr val="000000"/>
                  </a:solidFill>
                  <a:round/>
                </a:ln>
                <a:effectLst/>
              </p:spPr>
            </p:cxnSp>
            <p:cxnSp>
              <p:nvCxnSpPr>
                <p:cNvPr id="34" name="AutoShape 45"/>
                <p:cNvCxnSpPr>
                  <a:cxnSpLocks noChangeShapeType="1"/>
                </p:cNvCxnSpPr>
                <p:nvPr/>
              </p:nvCxnSpPr>
              <p:spPr bwMode="auto">
                <a:xfrm>
                  <a:off x="3841750" y="1066800"/>
                  <a:ext cx="635" cy="902970"/>
                </a:xfrm>
                <a:prstGeom prst="straightConnector1">
                  <a:avLst/>
                </a:prstGeom>
                <a:noFill/>
                <a:ln w="9525">
                  <a:solidFill>
                    <a:srgbClr val="000000"/>
                  </a:solidFill>
                  <a:round/>
                </a:ln>
              </p:spPr>
            </p:cxnSp>
            <p:cxnSp>
              <p:nvCxnSpPr>
                <p:cNvPr id="35" name="AutoShape 46"/>
                <p:cNvCxnSpPr>
                  <a:cxnSpLocks noChangeShapeType="1"/>
                </p:cNvCxnSpPr>
                <p:nvPr/>
              </p:nvCxnSpPr>
              <p:spPr bwMode="auto">
                <a:xfrm flipH="1">
                  <a:off x="3829050" y="2368550"/>
                  <a:ext cx="8255" cy="659765"/>
                </a:xfrm>
                <a:prstGeom prst="straightConnector1">
                  <a:avLst/>
                </a:prstGeom>
                <a:noFill/>
                <a:ln w="9525">
                  <a:solidFill>
                    <a:srgbClr val="000000"/>
                  </a:solidFill>
                  <a:round/>
                </a:ln>
              </p:spPr>
            </p:cxnSp>
            <p:sp>
              <p:nvSpPr>
                <p:cNvPr id="36" name="Rectangle 47"/>
                <p:cNvSpPr>
                  <a:spLocks noChangeArrowheads="1"/>
                </p:cNvSpPr>
                <p:nvPr/>
              </p:nvSpPr>
              <p:spPr bwMode="auto">
                <a:xfrm>
                  <a:off x="412750" y="1371600"/>
                  <a:ext cx="332105" cy="170180"/>
                </a:xfrm>
                <a:prstGeom prst="rect">
                  <a:avLst/>
                </a:prstGeom>
                <a:noFill/>
                <a:ln>
                  <a:noFill/>
                </a:ln>
              </p:spPr>
              <p:txBody>
                <a:bodyPr rot="0" vert="horz" wrap="square" lIns="36000" tIns="7200" rIns="36000" bIns="7200" anchor="t" anchorCtr="0" upright="1">
                  <a:noAutofit/>
                </a:bodyPr>
                <a:lstStyle/>
                <a:p>
                  <a:pPr algn="ctr">
                    <a:spcAft>
                      <a:spcPts val="0"/>
                    </a:spcAft>
                  </a:pPr>
                  <a:r>
                    <a:rPr lang="en-US" sz="1050" kern="100">
                      <a:effectLst/>
                      <a:latin typeface="Times New Roman"/>
                      <a:ea typeface="宋体"/>
                      <a:cs typeface="宋体"/>
                    </a:rPr>
                    <a:t>R2</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37" name="Rectangle 48"/>
                <p:cNvSpPr>
                  <a:spLocks noChangeArrowheads="1"/>
                </p:cNvSpPr>
                <p:nvPr/>
              </p:nvSpPr>
              <p:spPr bwMode="auto">
                <a:xfrm>
                  <a:off x="2584450" y="1633855"/>
                  <a:ext cx="332105" cy="170180"/>
                </a:xfrm>
                <a:prstGeom prst="rect">
                  <a:avLst/>
                </a:prstGeom>
                <a:noFill/>
                <a:ln>
                  <a:noFill/>
                </a:ln>
              </p:spPr>
              <p:txBody>
                <a:bodyPr rot="0" vert="horz" wrap="square" lIns="36000" tIns="7200" rIns="36000" bIns="7200" anchor="t" anchorCtr="0" upright="1">
                  <a:noAutofit/>
                </a:bodyPr>
                <a:lstStyle/>
                <a:p>
                  <a:pPr algn="ctr">
                    <a:spcAft>
                      <a:spcPts val="0"/>
                    </a:spcAft>
                  </a:pPr>
                  <a:r>
                    <a:rPr lang="en-US" sz="1050" kern="100">
                      <a:effectLst/>
                      <a:latin typeface="Times New Roman"/>
                      <a:ea typeface="宋体"/>
                      <a:cs typeface="宋体"/>
                    </a:rPr>
                    <a:t>R4</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38" name="Rectangle 49"/>
                <p:cNvSpPr>
                  <a:spLocks noChangeArrowheads="1"/>
                </p:cNvSpPr>
                <p:nvPr/>
              </p:nvSpPr>
              <p:spPr bwMode="auto">
                <a:xfrm>
                  <a:off x="2825750" y="685800"/>
                  <a:ext cx="332105" cy="170180"/>
                </a:xfrm>
                <a:prstGeom prst="rect">
                  <a:avLst/>
                </a:prstGeom>
                <a:noFill/>
                <a:ln>
                  <a:noFill/>
                </a:ln>
              </p:spPr>
              <p:txBody>
                <a:bodyPr rot="0" vert="horz" wrap="square" lIns="36000" tIns="7200" rIns="36000" bIns="7200" anchor="t" anchorCtr="0" upright="1">
                  <a:noAutofit/>
                </a:bodyPr>
                <a:lstStyle/>
                <a:p>
                  <a:pPr algn="ctr">
                    <a:spcAft>
                      <a:spcPts val="0"/>
                    </a:spcAft>
                  </a:pPr>
                  <a:r>
                    <a:rPr lang="en-US" sz="1050" kern="100">
                      <a:effectLst/>
                      <a:latin typeface="Times New Roman"/>
                      <a:ea typeface="宋体"/>
                      <a:cs typeface="宋体"/>
                    </a:rPr>
                    <a:t>R3</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39" name="Rectangle 50"/>
                <p:cNvSpPr>
                  <a:spLocks noChangeArrowheads="1"/>
                </p:cNvSpPr>
                <p:nvPr/>
              </p:nvSpPr>
              <p:spPr bwMode="auto">
                <a:xfrm>
                  <a:off x="3314700" y="1911350"/>
                  <a:ext cx="332105" cy="170180"/>
                </a:xfrm>
                <a:prstGeom prst="rect">
                  <a:avLst/>
                </a:prstGeom>
                <a:noFill/>
                <a:ln>
                  <a:noFill/>
                </a:ln>
              </p:spPr>
              <p:txBody>
                <a:bodyPr rot="0" vert="horz" wrap="square" lIns="36000" tIns="7200" rIns="36000" bIns="7200" anchor="t" anchorCtr="0" upright="1">
                  <a:noAutofit/>
                </a:bodyPr>
                <a:lstStyle/>
                <a:p>
                  <a:pPr algn="ctr">
                    <a:spcAft>
                      <a:spcPts val="0"/>
                    </a:spcAft>
                  </a:pPr>
                  <a:r>
                    <a:rPr lang="en-US" sz="1050" kern="100">
                      <a:effectLst/>
                      <a:latin typeface="Times New Roman"/>
                      <a:ea typeface="宋体"/>
                      <a:cs typeface="宋体"/>
                    </a:rPr>
                    <a:t>R5</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0" name="Rectangle 27"/>
                <p:cNvSpPr>
                  <a:spLocks noChangeArrowheads="1"/>
                </p:cNvSpPr>
                <p:nvPr/>
              </p:nvSpPr>
              <p:spPr bwMode="auto">
                <a:xfrm>
                  <a:off x="806450" y="10668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1</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cxnSp>
              <p:nvCxnSpPr>
                <p:cNvPr id="41" name="AutoShape 28"/>
                <p:cNvCxnSpPr>
                  <a:cxnSpLocks noChangeShapeType="1"/>
                </p:cNvCxnSpPr>
                <p:nvPr/>
              </p:nvCxnSpPr>
              <p:spPr bwMode="auto">
                <a:xfrm>
                  <a:off x="1047750" y="1066800"/>
                  <a:ext cx="0" cy="809625"/>
                </a:xfrm>
                <a:prstGeom prst="straightConnector1">
                  <a:avLst/>
                </a:prstGeom>
                <a:noFill/>
                <a:ln w="9525">
                  <a:solidFill>
                    <a:srgbClr val="000000"/>
                  </a:solidFill>
                  <a:round/>
                </a:ln>
                <a:effectLst/>
              </p:spPr>
            </p:cxnSp>
            <p:sp>
              <p:nvSpPr>
                <p:cNvPr id="42" name="Rectangle 51"/>
                <p:cNvSpPr>
                  <a:spLocks noChangeArrowheads="1"/>
                </p:cNvSpPr>
                <p:nvPr/>
              </p:nvSpPr>
              <p:spPr bwMode="auto">
                <a:xfrm>
                  <a:off x="806450" y="16827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3" name="Rectangle 52"/>
                <p:cNvSpPr>
                  <a:spLocks noChangeArrowheads="1"/>
                </p:cNvSpPr>
                <p:nvPr/>
              </p:nvSpPr>
              <p:spPr bwMode="auto">
                <a:xfrm>
                  <a:off x="2089150" y="9715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4" name="Rectangle 53"/>
                <p:cNvSpPr>
                  <a:spLocks noChangeArrowheads="1"/>
                </p:cNvSpPr>
                <p:nvPr/>
              </p:nvSpPr>
              <p:spPr bwMode="auto">
                <a:xfrm>
                  <a:off x="1282700" y="17907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5" name="Rectangle 54"/>
                <p:cNvSpPr>
                  <a:spLocks noChangeArrowheads="1"/>
                </p:cNvSpPr>
                <p:nvPr/>
              </p:nvSpPr>
              <p:spPr bwMode="auto">
                <a:xfrm>
                  <a:off x="2286000" y="26670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6" name="Rectangle 55"/>
                <p:cNvSpPr>
                  <a:spLocks noChangeArrowheads="1"/>
                </p:cNvSpPr>
                <p:nvPr/>
              </p:nvSpPr>
              <p:spPr bwMode="auto">
                <a:xfrm>
                  <a:off x="3414395" y="9652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7" name="Rectangle 56"/>
                <p:cNvSpPr>
                  <a:spLocks noChangeArrowheads="1"/>
                </p:cNvSpPr>
                <p:nvPr/>
              </p:nvSpPr>
              <p:spPr bwMode="auto">
                <a:xfrm>
                  <a:off x="3632200" y="17526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8" name="Rectangle 57"/>
                <p:cNvSpPr>
                  <a:spLocks noChangeArrowheads="1"/>
                </p:cNvSpPr>
                <p:nvPr/>
              </p:nvSpPr>
              <p:spPr bwMode="auto">
                <a:xfrm>
                  <a:off x="1270000" y="9842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1</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49" name="Rectangle 58"/>
                <p:cNvSpPr>
                  <a:spLocks noChangeArrowheads="1"/>
                </p:cNvSpPr>
                <p:nvPr/>
              </p:nvSpPr>
              <p:spPr bwMode="auto">
                <a:xfrm>
                  <a:off x="3651250" y="23431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50" name="Rectangle 59"/>
                <p:cNvSpPr>
                  <a:spLocks noChangeArrowheads="1"/>
                </p:cNvSpPr>
                <p:nvPr/>
              </p:nvSpPr>
              <p:spPr bwMode="auto">
                <a:xfrm>
                  <a:off x="2724150" y="28257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51" name="Rectangle 60"/>
                <p:cNvSpPr>
                  <a:spLocks noChangeArrowheads="1"/>
                </p:cNvSpPr>
                <p:nvPr/>
              </p:nvSpPr>
              <p:spPr bwMode="auto">
                <a:xfrm>
                  <a:off x="2305050" y="10922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52" name="Rectangle 61"/>
                <p:cNvSpPr>
                  <a:spLocks noChangeArrowheads="1"/>
                </p:cNvSpPr>
                <p:nvPr/>
              </p:nvSpPr>
              <p:spPr bwMode="auto">
                <a:xfrm>
                  <a:off x="2298700" y="213360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53" name="Rectangle 62"/>
                <p:cNvSpPr>
                  <a:spLocks noChangeArrowheads="1"/>
                </p:cNvSpPr>
                <p:nvPr/>
              </p:nvSpPr>
              <p:spPr bwMode="auto">
                <a:xfrm>
                  <a:off x="2324100" y="15811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54" name="Rectangle 63"/>
                <p:cNvSpPr>
                  <a:spLocks noChangeArrowheads="1"/>
                </p:cNvSpPr>
                <p:nvPr/>
              </p:nvSpPr>
              <p:spPr bwMode="auto">
                <a:xfrm>
                  <a:off x="2006600" y="17970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N</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sp>
              <p:nvSpPr>
                <p:cNvPr id="55" name="Oval 67"/>
                <p:cNvSpPr>
                  <a:spLocks noChangeArrowheads="1"/>
                </p:cNvSpPr>
                <p:nvPr/>
              </p:nvSpPr>
              <p:spPr bwMode="auto">
                <a:xfrm>
                  <a:off x="4019550" y="22860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14300" algn="just">
                    <a:spcAft>
                      <a:spcPts val="0"/>
                    </a:spcAft>
                  </a:pPr>
                  <a:r>
                    <a:rPr lang="zh-CN" sz="1050" kern="100">
                      <a:effectLst/>
                      <a:latin typeface="Times New Roman"/>
                      <a:ea typeface="宋体"/>
                      <a:cs typeface="宋体"/>
                    </a:rPr>
                    <a:t>成绩</a:t>
                  </a:r>
                </a:p>
              </p:txBody>
            </p:sp>
            <p:cxnSp>
              <p:nvCxnSpPr>
                <p:cNvPr id="56" name="AutoShape 71"/>
                <p:cNvCxnSpPr>
                  <a:cxnSpLocks noChangeShapeType="1"/>
                </p:cNvCxnSpPr>
                <p:nvPr/>
              </p:nvCxnSpPr>
              <p:spPr bwMode="auto">
                <a:xfrm>
                  <a:off x="1219200" y="2082800"/>
                  <a:ext cx="147320" cy="162560"/>
                </a:xfrm>
                <a:prstGeom prst="straightConnector1">
                  <a:avLst/>
                </a:prstGeom>
                <a:noFill/>
                <a:ln w="9525">
                  <a:solidFill>
                    <a:srgbClr val="000000"/>
                  </a:solidFill>
                  <a:round/>
                </a:ln>
              </p:spPr>
            </p:cxnSp>
            <p:cxnSp>
              <p:nvCxnSpPr>
                <p:cNvPr id="57" name="AutoShape 72"/>
                <p:cNvCxnSpPr>
                  <a:cxnSpLocks noChangeShapeType="1"/>
                </p:cNvCxnSpPr>
                <p:nvPr/>
              </p:nvCxnSpPr>
              <p:spPr bwMode="auto">
                <a:xfrm flipH="1">
                  <a:off x="2374900" y="3136900"/>
                  <a:ext cx="88900" cy="247650"/>
                </a:xfrm>
                <a:prstGeom prst="straightConnector1">
                  <a:avLst/>
                </a:prstGeom>
                <a:noFill/>
                <a:ln w="9525">
                  <a:solidFill>
                    <a:srgbClr val="000000"/>
                  </a:solidFill>
                  <a:round/>
                </a:ln>
              </p:spPr>
            </p:cxnSp>
            <p:cxnSp>
              <p:nvCxnSpPr>
                <p:cNvPr id="58" name="AutoShape 73"/>
                <p:cNvCxnSpPr>
                  <a:cxnSpLocks noChangeShapeType="1"/>
                </p:cNvCxnSpPr>
                <p:nvPr/>
              </p:nvCxnSpPr>
              <p:spPr bwMode="auto">
                <a:xfrm>
                  <a:off x="2660650" y="3130550"/>
                  <a:ext cx="114300" cy="120650"/>
                </a:xfrm>
                <a:prstGeom prst="straightConnector1">
                  <a:avLst/>
                </a:prstGeom>
                <a:noFill/>
                <a:ln w="9525">
                  <a:solidFill>
                    <a:srgbClr val="000000"/>
                  </a:solidFill>
                  <a:round/>
                </a:ln>
              </p:spPr>
            </p:cxnSp>
            <p:cxnSp>
              <p:nvCxnSpPr>
                <p:cNvPr id="59" name="AutoShape 74"/>
                <p:cNvCxnSpPr>
                  <a:cxnSpLocks noChangeShapeType="1"/>
                </p:cNvCxnSpPr>
                <p:nvPr/>
              </p:nvCxnSpPr>
              <p:spPr bwMode="auto">
                <a:xfrm flipH="1">
                  <a:off x="806450" y="2089150"/>
                  <a:ext cx="114935" cy="162560"/>
                </a:xfrm>
                <a:prstGeom prst="straightConnector1">
                  <a:avLst/>
                </a:prstGeom>
                <a:noFill/>
                <a:ln w="9525">
                  <a:solidFill>
                    <a:srgbClr val="000000"/>
                  </a:solidFill>
                  <a:round/>
                </a:ln>
              </p:spPr>
            </p:cxnSp>
            <p:grpSp>
              <p:nvGrpSpPr>
                <p:cNvPr id="60" name="组合 59"/>
                <p:cNvGrpSpPr/>
                <p:nvPr/>
              </p:nvGrpSpPr>
              <p:grpSpPr>
                <a:xfrm>
                  <a:off x="0" y="590550"/>
                  <a:ext cx="1276985" cy="692150"/>
                  <a:chOff x="76200" y="50800"/>
                  <a:chExt cx="1276985" cy="692150"/>
                </a:xfrm>
              </p:grpSpPr>
              <p:sp>
                <p:nvSpPr>
                  <p:cNvPr id="89" name="Oval 21"/>
                  <p:cNvSpPr>
                    <a:spLocks noChangeArrowheads="1"/>
                  </p:cNvSpPr>
                  <p:nvPr/>
                </p:nvSpPr>
                <p:spPr bwMode="auto">
                  <a:xfrm>
                    <a:off x="98425" y="508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系部编号</a:t>
                    </a:r>
                  </a:p>
                </p:txBody>
              </p:sp>
              <p:sp>
                <p:nvSpPr>
                  <p:cNvPr id="90" name="Oval 22"/>
                  <p:cNvSpPr>
                    <a:spLocks noChangeArrowheads="1"/>
                  </p:cNvSpPr>
                  <p:nvPr/>
                </p:nvSpPr>
                <p:spPr bwMode="auto">
                  <a:xfrm>
                    <a:off x="76200" y="4762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系部名称</a:t>
                    </a:r>
                  </a:p>
                </p:txBody>
              </p:sp>
              <p:sp>
                <p:nvSpPr>
                  <p:cNvPr id="91" name="Rectangle 33"/>
                  <p:cNvSpPr>
                    <a:spLocks noChangeArrowheads="1"/>
                  </p:cNvSpPr>
                  <p:nvPr/>
                </p:nvSpPr>
                <p:spPr bwMode="auto">
                  <a:xfrm>
                    <a:off x="876300" y="323850"/>
                    <a:ext cx="476885" cy="200025"/>
                  </a:xfrm>
                  <a:prstGeom prst="rect">
                    <a:avLst/>
                  </a:prstGeom>
                  <a:solidFill>
                    <a:srgbClr val="D8D8D8"/>
                  </a:solidFill>
                  <a:ln w="9525">
                    <a:solidFill>
                      <a:srgbClr val="000000"/>
                    </a:solidFill>
                    <a:miter lim="800000"/>
                  </a:ln>
                </p:spPr>
                <p:txBody>
                  <a:bodyPr rot="0" vert="horz" wrap="square" lIns="36000" tIns="14400" rIns="36000" bIns="14400" anchor="t" anchorCtr="0" upright="1">
                    <a:noAutofit/>
                  </a:bodyPr>
                  <a:lstStyle/>
                  <a:p>
                    <a:pPr algn="ctr">
                      <a:spcAft>
                        <a:spcPts val="0"/>
                      </a:spcAft>
                    </a:pPr>
                    <a:r>
                      <a:rPr lang="zh-CN" sz="1050" kern="100">
                        <a:effectLst/>
                        <a:latin typeface="Times New Roman"/>
                        <a:ea typeface="宋体"/>
                        <a:cs typeface="宋体"/>
                      </a:rPr>
                      <a:t>系部</a:t>
                    </a: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cxnSp>
                <p:nvCxnSpPr>
                  <p:cNvPr id="92" name="AutoShape 70"/>
                  <p:cNvCxnSpPr>
                    <a:cxnSpLocks noChangeShapeType="1"/>
                  </p:cNvCxnSpPr>
                  <p:nvPr/>
                </p:nvCxnSpPr>
                <p:spPr bwMode="auto">
                  <a:xfrm>
                    <a:off x="777875" y="266700"/>
                    <a:ext cx="99695" cy="111760"/>
                  </a:xfrm>
                  <a:prstGeom prst="straightConnector1">
                    <a:avLst/>
                  </a:prstGeom>
                  <a:noFill/>
                  <a:ln w="9525">
                    <a:solidFill>
                      <a:srgbClr val="000000"/>
                    </a:solidFill>
                    <a:round/>
                  </a:ln>
                </p:spPr>
              </p:cxnSp>
              <p:cxnSp>
                <p:nvCxnSpPr>
                  <p:cNvPr id="93" name="AutoShape 75"/>
                  <p:cNvCxnSpPr>
                    <a:cxnSpLocks noChangeShapeType="1"/>
                  </p:cNvCxnSpPr>
                  <p:nvPr/>
                </p:nvCxnSpPr>
                <p:spPr bwMode="auto">
                  <a:xfrm flipH="1">
                    <a:off x="771525" y="425450"/>
                    <a:ext cx="104141" cy="101600"/>
                  </a:xfrm>
                  <a:prstGeom prst="straightConnector1">
                    <a:avLst/>
                  </a:prstGeom>
                  <a:noFill/>
                  <a:ln w="9525">
                    <a:solidFill>
                      <a:srgbClr val="000000"/>
                    </a:solidFill>
                    <a:round/>
                  </a:ln>
                </p:spPr>
              </p:cxnSp>
            </p:grpSp>
            <p:cxnSp>
              <p:nvCxnSpPr>
                <p:cNvPr id="61" name="AutoShape 78"/>
                <p:cNvCxnSpPr>
                  <a:cxnSpLocks noChangeShapeType="1"/>
                </p:cNvCxnSpPr>
                <p:nvPr/>
              </p:nvCxnSpPr>
              <p:spPr bwMode="auto">
                <a:xfrm>
                  <a:off x="3638550" y="317500"/>
                  <a:ext cx="78105" cy="549275"/>
                </a:xfrm>
                <a:prstGeom prst="straightConnector1">
                  <a:avLst/>
                </a:prstGeom>
                <a:noFill/>
                <a:ln w="9525">
                  <a:solidFill>
                    <a:srgbClr val="000000"/>
                  </a:solidFill>
                  <a:round/>
                </a:ln>
              </p:spPr>
            </p:cxnSp>
            <p:cxnSp>
              <p:nvCxnSpPr>
                <p:cNvPr id="62" name="AutoShape 79"/>
                <p:cNvCxnSpPr>
                  <a:cxnSpLocks noChangeShapeType="1"/>
                </p:cNvCxnSpPr>
                <p:nvPr/>
              </p:nvCxnSpPr>
              <p:spPr bwMode="auto">
                <a:xfrm>
                  <a:off x="4000500" y="1073150"/>
                  <a:ext cx="161290" cy="381635"/>
                </a:xfrm>
                <a:prstGeom prst="straightConnector1">
                  <a:avLst/>
                </a:prstGeom>
                <a:noFill/>
                <a:ln w="9525">
                  <a:solidFill>
                    <a:srgbClr val="000000"/>
                  </a:solidFill>
                  <a:round/>
                </a:ln>
              </p:spPr>
            </p:cxnSp>
            <p:cxnSp>
              <p:nvCxnSpPr>
                <p:cNvPr id="63" name="AutoShape 81"/>
                <p:cNvCxnSpPr>
                  <a:cxnSpLocks noChangeShapeType="1"/>
                </p:cNvCxnSpPr>
                <p:nvPr/>
              </p:nvCxnSpPr>
              <p:spPr bwMode="auto">
                <a:xfrm>
                  <a:off x="4057650" y="2228850"/>
                  <a:ext cx="104140" cy="78740"/>
                </a:xfrm>
                <a:prstGeom prst="straightConnector1">
                  <a:avLst/>
                </a:prstGeom>
                <a:noFill/>
                <a:ln w="9525">
                  <a:solidFill>
                    <a:srgbClr val="000000"/>
                  </a:solidFill>
                  <a:round/>
                </a:ln>
              </p:spPr>
            </p:cxnSp>
            <p:grpSp>
              <p:nvGrpSpPr>
                <p:cNvPr id="64" name="组合 63"/>
                <p:cNvGrpSpPr/>
                <p:nvPr/>
              </p:nvGrpSpPr>
              <p:grpSpPr>
                <a:xfrm>
                  <a:off x="1511300" y="0"/>
                  <a:ext cx="1851025" cy="1063625"/>
                  <a:chOff x="0" y="0"/>
                  <a:chExt cx="1851025" cy="1063625"/>
                </a:xfrm>
              </p:grpSpPr>
              <p:grpSp>
                <p:nvGrpSpPr>
                  <p:cNvPr id="81" name="Group 13"/>
                  <p:cNvGrpSpPr/>
                  <p:nvPr/>
                </p:nvGrpSpPr>
                <p:grpSpPr>
                  <a:xfrm>
                    <a:off x="0" y="0"/>
                    <a:ext cx="1296035" cy="533400"/>
                    <a:chOff x="4008" y="4380"/>
                    <a:chExt cx="2041" cy="840"/>
                  </a:xfrm>
                </p:grpSpPr>
                <p:sp>
                  <p:nvSpPr>
                    <p:cNvPr id="87" name="Oval 14"/>
                    <p:cNvSpPr>
                      <a:spLocks noChangeArrowheads="1"/>
                    </p:cNvSpPr>
                    <p:nvPr/>
                  </p:nvSpPr>
                  <p:spPr bwMode="auto">
                    <a:xfrm>
                      <a:off x="4008" y="4800"/>
                      <a:ext cx="1225" cy="42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班级编号</a:t>
                      </a:r>
                    </a:p>
                  </p:txBody>
                </p:sp>
                <p:sp>
                  <p:nvSpPr>
                    <p:cNvPr id="88" name="Oval 15"/>
                    <p:cNvSpPr>
                      <a:spLocks noChangeArrowheads="1"/>
                    </p:cNvSpPr>
                    <p:nvPr/>
                  </p:nvSpPr>
                  <p:spPr bwMode="auto">
                    <a:xfrm>
                      <a:off x="4824" y="4380"/>
                      <a:ext cx="1225" cy="42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班级名称</a:t>
                      </a:r>
                    </a:p>
                  </p:txBody>
                </p:sp>
              </p:grpSp>
              <p:sp>
                <p:nvSpPr>
                  <p:cNvPr id="82" name="Rectangle 31"/>
                  <p:cNvSpPr>
                    <a:spLocks noChangeArrowheads="1"/>
                  </p:cNvSpPr>
                  <p:nvPr/>
                </p:nvSpPr>
                <p:spPr bwMode="auto">
                  <a:xfrm>
                    <a:off x="787400" y="863600"/>
                    <a:ext cx="476885" cy="200025"/>
                  </a:xfrm>
                  <a:prstGeom prst="rect">
                    <a:avLst/>
                  </a:prstGeom>
                  <a:solidFill>
                    <a:srgbClr val="D8D8D8"/>
                  </a:solidFill>
                  <a:ln w="9525">
                    <a:solidFill>
                      <a:srgbClr val="000000"/>
                    </a:solidFill>
                    <a:miter lim="800000"/>
                  </a:ln>
                </p:spPr>
                <p:txBody>
                  <a:bodyPr rot="0" vert="horz" wrap="square" lIns="36000" tIns="14400" rIns="36000" bIns="14400" anchor="t" anchorCtr="0" upright="1">
                    <a:noAutofit/>
                  </a:bodyPr>
                  <a:lstStyle/>
                  <a:p>
                    <a:pPr algn="ctr">
                      <a:spcAft>
                        <a:spcPts val="0"/>
                      </a:spcAft>
                    </a:pPr>
                    <a:r>
                      <a:rPr lang="zh-CN" sz="1050" kern="100">
                        <a:effectLst/>
                        <a:latin typeface="Times New Roman"/>
                        <a:ea typeface="宋体"/>
                        <a:cs typeface="宋体"/>
                      </a:rPr>
                      <a:t>班级</a:t>
                    </a: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cxnSp>
                <p:nvCxnSpPr>
                  <p:cNvPr id="83" name="AutoShape 68"/>
                  <p:cNvCxnSpPr>
                    <a:cxnSpLocks noChangeShapeType="1"/>
                  </p:cNvCxnSpPr>
                  <p:nvPr/>
                </p:nvCxnSpPr>
                <p:spPr bwMode="auto">
                  <a:xfrm>
                    <a:off x="387350" y="539750"/>
                    <a:ext cx="388620" cy="324485"/>
                  </a:xfrm>
                  <a:prstGeom prst="straightConnector1">
                    <a:avLst/>
                  </a:prstGeom>
                  <a:noFill/>
                  <a:ln w="9525">
                    <a:solidFill>
                      <a:srgbClr val="000000"/>
                    </a:solidFill>
                    <a:round/>
                  </a:ln>
                </p:spPr>
              </p:cxnSp>
              <p:cxnSp>
                <p:nvCxnSpPr>
                  <p:cNvPr id="84" name="AutoShape 69"/>
                  <p:cNvCxnSpPr>
                    <a:cxnSpLocks noChangeShapeType="1"/>
                  </p:cNvCxnSpPr>
                  <p:nvPr/>
                </p:nvCxnSpPr>
                <p:spPr bwMode="auto">
                  <a:xfrm>
                    <a:off x="901700" y="273050"/>
                    <a:ext cx="118745" cy="591185"/>
                  </a:xfrm>
                  <a:prstGeom prst="straightConnector1">
                    <a:avLst/>
                  </a:prstGeom>
                  <a:noFill/>
                  <a:ln w="9525">
                    <a:solidFill>
                      <a:srgbClr val="000000"/>
                    </a:solidFill>
                    <a:round/>
                  </a:ln>
                </p:spPr>
              </p:cxnSp>
              <p:sp>
                <p:nvSpPr>
                  <p:cNvPr id="85" name="Oval 15"/>
                  <p:cNvSpPr>
                    <a:spLocks noChangeArrowheads="1"/>
                  </p:cNvSpPr>
                  <p:nvPr/>
                </p:nvSpPr>
                <p:spPr bwMode="auto">
                  <a:xfrm>
                    <a:off x="1073150" y="2476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14300" algn="just">
                      <a:spcAft>
                        <a:spcPts val="0"/>
                      </a:spcAft>
                    </a:pPr>
                    <a:r>
                      <a:rPr lang="zh-CN" sz="1050" kern="100">
                        <a:effectLst/>
                        <a:latin typeface="Times New Roman"/>
                        <a:ea typeface="宋体"/>
                        <a:cs typeface="宋体"/>
                      </a:rPr>
                      <a:t>备注</a:t>
                    </a:r>
                  </a:p>
                </p:txBody>
              </p:sp>
              <p:cxnSp>
                <p:nvCxnSpPr>
                  <p:cNvPr id="86" name="直接连接符 85"/>
                  <p:cNvCxnSpPr/>
                  <p:nvPr/>
                </p:nvCxnSpPr>
                <p:spPr>
                  <a:xfrm flipV="1">
                    <a:off x="1200150" y="527050"/>
                    <a:ext cx="261620" cy="3308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5" name="Oval 20"/>
                <p:cNvSpPr>
                  <a:spLocks noChangeArrowheads="1"/>
                </p:cNvSpPr>
                <p:nvPr/>
              </p:nvSpPr>
              <p:spPr bwMode="auto">
                <a:xfrm>
                  <a:off x="3949700" y="14160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联系电话</a:t>
                  </a:r>
                </a:p>
              </p:txBody>
            </p:sp>
            <p:sp>
              <p:nvSpPr>
                <p:cNvPr id="66" name="Oval 20"/>
                <p:cNvSpPr>
                  <a:spLocks noChangeArrowheads="1"/>
                </p:cNvSpPr>
                <p:nvPr/>
              </p:nvSpPr>
              <p:spPr bwMode="auto">
                <a:xfrm>
                  <a:off x="4324350" y="8318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出生日期</a:t>
                  </a:r>
                </a:p>
              </p:txBody>
            </p:sp>
            <p:sp>
              <p:nvSpPr>
                <p:cNvPr id="67" name="Oval 20"/>
                <p:cNvSpPr>
                  <a:spLocks noChangeArrowheads="1"/>
                </p:cNvSpPr>
                <p:nvPr/>
              </p:nvSpPr>
              <p:spPr bwMode="auto">
                <a:xfrm>
                  <a:off x="4279900" y="5207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71450" algn="just">
                    <a:spcAft>
                      <a:spcPts val="0"/>
                    </a:spcAft>
                  </a:pPr>
                  <a:r>
                    <a:rPr lang="zh-CN" sz="1050" kern="100">
                      <a:effectLst/>
                      <a:latin typeface="Times New Roman"/>
                      <a:ea typeface="宋体"/>
                      <a:cs typeface="宋体"/>
                    </a:rPr>
                    <a:t>性别</a:t>
                  </a:r>
                </a:p>
              </p:txBody>
            </p:sp>
            <p:sp>
              <p:nvSpPr>
                <p:cNvPr id="68" name="Oval 20"/>
                <p:cNvSpPr>
                  <a:spLocks noChangeArrowheads="1"/>
                </p:cNvSpPr>
                <p:nvPr/>
              </p:nvSpPr>
              <p:spPr bwMode="auto">
                <a:xfrm>
                  <a:off x="3829050" y="2603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14300" algn="just">
                    <a:spcAft>
                      <a:spcPts val="0"/>
                    </a:spcAft>
                  </a:pPr>
                  <a:r>
                    <a:rPr lang="zh-CN" sz="1050" kern="100">
                      <a:effectLst/>
                      <a:latin typeface="Times New Roman"/>
                      <a:ea typeface="宋体"/>
                      <a:cs typeface="宋体"/>
                    </a:rPr>
                    <a:t>姓名</a:t>
                  </a:r>
                </a:p>
              </p:txBody>
            </p:sp>
            <p:cxnSp>
              <p:nvCxnSpPr>
                <p:cNvPr id="69" name="直接连接符 68"/>
                <p:cNvCxnSpPr/>
                <p:nvPr/>
              </p:nvCxnSpPr>
              <p:spPr>
                <a:xfrm>
                  <a:off x="4070350" y="984250"/>
                  <a:ext cx="209550" cy="1911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070350" y="965200"/>
                  <a:ext cx="2628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4070350" y="711200"/>
                  <a:ext cx="263322" cy="1701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3956050" y="514350"/>
                  <a:ext cx="117043" cy="3308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AutoShape 39"/>
                <p:cNvSpPr>
                  <a:spLocks noChangeArrowheads="1"/>
                </p:cNvSpPr>
                <p:nvPr/>
              </p:nvSpPr>
              <p:spPr bwMode="auto">
                <a:xfrm>
                  <a:off x="2851150" y="806450"/>
                  <a:ext cx="663575" cy="337185"/>
                </a:xfrm>
                <a:prstGeom prst="flowChartDecision">
                  <a:avLst/>
                </a:prstGeom>
                <a:solidFill>
                  <a:srgbClr val="FFFFFF"/>
                </a:solidFill>
                <a:ln w="9525">
                  <a:solidFill>
                    <a:srgbClr val="000000"/>
                  </a:solidFill>
                  <a:miter lim="800000"/>
                </a:ln>
              </p:spPr>
              <p:txBody>
                <a:bodyPr rot="0" vert="horz" wrap="square" lIns="0" tIns="0" rIns="0" bIns="0" anchor="t" anchorCtr="0" upright="1">
                  <a:noAutofit/>
                </a:bodyPr>
                <a:lstStyle/>
                <a:p>
                  <a:pPr indent="57150" algn="just">
                    <a:spcAft>
                      <a:spcPts val="0"/>
                    </a:spcAft>
                  </a:pPr>
                  <a:r>
                    <a:rPr lang="zh-CN" sz="1050" kern="100">
                      <a:effectLst/>
                      <a:latin typeface="Times New Roman"/>
                      <a:ea typeface="宋体"/>
                      <a:cs typeface="宋体"/>
                    </a:rPr>
                    <a:t>隶属</a:t>
                  </a:r>
                </a:p>
              </p:txBody>
            </p:sp>
            <p:sp>
              <p:nvSpPr>
                <p:cNvPr id="74" name="AutoShape 39"/>
                <p:cNvSpPr>
                  <a:spLocks noChangeArrowheads="1"/>
                </p:cNvSpPr>
                <p:nvPr/>
              </p:nvSpPr>
              <p:spPr bwMode="auto">
                <a:xfrm>
                  <a:off x="704850" y="1282700"/>
                  <a:ext cx="663575" cy="337185"/>
                </a:xfrm>
                <a:prstGeom prst="flowChartDecision">
                  <a:avLst/>
                </a:prstGeom>
                <a:solidFill>
                  <a:srgbClr val="FFFFFF"/>
                </a:solidFill>
                <a:ln w="9525">
                  <a:solidFill>
                    <a:srgbClr val="000000"/>
                  </a:solidFill>
                  <a:miter lim="800000"/>
                </a:ln>
              </p:spPr>
              <p:txBody>
                <a:bodyPr rot="0" vert="horz" wrap="square" lIns="0" tIns="0" rIns="0" bIns="0" anchor="t" anchorCtr="0" upright="1">
                  <a:noAutofit/>
                </a:bodyPr>
                <a:lstStyle/>
                <a:p>
                  <a:pPr indent="57150" algn="just">
                    <a:spcAft>
                      <a:spcPts val="0"/>
                    </a:spcAft>
                  </a:pPr>
                  <a:r>
                    <a:rPr lang="zh-CN" sz="1050" kern="100">
                      <a:effectLst/>
                      <a:latin typeface="Times New Roman"/>
                      <a:ea typeface="宋体"/>
                      <a:cs typeface="宋体"/>
                    </a:rPr>
                    <a:t>隶属</a:t>
                  </a:r>
                </a:p>
              </p:txBody>
            </p:sp>
            <p:sp>
              <p:nvSpPr>
                <p:cNvPr id="75" name="Oval 24"/>
                <p:cNvSpPr>
                  <a:spLocks noChangeArrowheads="1"/>
                </p:cNvSpPr>
                <p:nvPr/>
              </p:nvSpPr>
              <p:spPr bwMode="auto">
                <a:xfrm>
                  <a:off x="304800" y="22352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教师编号</a:t>
                  </a:r>
                </a:p>
              </p:txBody>
            </p:sp>
            <p:cxnSp>
              <p:nvCxnSpPr>
                <p:cNvPr id="76" name="直接连接符 75"/>
                <p:cNvCxnSpPr/>
                <p:nvPr/>
              </p:nvCxnSpPr>
              <p:spPr>
                <a:xfrm>
                  <a:off x="1085850" y="2076450"/>
                  <a:ext cx="69850" cy="38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Oval 17"/>
                <p:cNvSpPr>
                  <a:spLocks noChangeArrowheads="1"/>
                </p:cNvSpPr>
                <p:nvPr/>
              </p:nvSpPr>
              <p:spPr bwMode="auto">
                <a:xfrm>
                  <a:off x="1339850" y="278765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algn="just">
                    <a:spcAft>
                      <a:spcPts val="0"/>
                    </a:spcAft>
                  </a:pPr>
                  <a:r>
                    <a:rPr lang="zh-CN" sz="1050" kern="100">
                      <a:effectLst/>
                      <a:latin typeface="Times New Roman"/>
                      <a:ea typeface="宋体"/>
                      <a:cs typeface="宋体"/>
                    </a:rPr>
                    <a:t>课程编号</a:t>
                  </a:r>
                </a:p>
              </p:txBody>
            </p:sp>
            <p:sp>
              <p:nvSpPr>
                <p:cNvPr id="78" name="Oval 18"/>
                <p:cNvSpPr>
                  <a:spLocks noChangeArrowheads="1"/>
                </p:cNvSpPr>
                <p:nvPr/>
              </p:nvSpPr>
              <p:spPr bwMode="auto">
                <a:xfrm>
                  <a:off x="1936750" y="3365500"/>
                  <a:ext cx="777875" cy="266700"/>
                </a:xfrm>
                <a:prstGeom prst="ellipse">
                  <a:avLst/>
                </a:prstGeom>
                <a:solidFill>
                  <a:srgbClr val="FFFFFF"/>
                </a:solidFill>
                <a:ln w="9525">
                  <a:solidFill>
                    <a:srgbClr val="000000"/>
                  </a:solidFill>
                  <a:round/>
                </a:ln>
              </p:spPr>
              <p:txBody>
                <a:bodyPr rot="0" vert="horz" wrap="square" lIns="18000" tIns="7200" rIns="18000" bIns="7200" anchor="t" anchorCtr="0" upright="1">
                  <a:noAutofit/>
                </a:bodyPr>
                <a:lstStyle/>
                <a:p>
                  <a:pPr indent="114300" algn="just">
                    <a:spcAft>
                      <a:spcPts val="0"/>
                    </a:spcAft>
                  </a:pPr>
                  <a:r>
                    <a:rPr lang="zh-CN" sz="1050" kern="100">
                      <a:effectLst/>
                      <a:latin typeface="Times New Roman"/>
                      <a:ea typeface="宋体"/>
                      <a:cs typeface="宋体"/>
                    </a:rPr>
                    <a:t>学时</a:t>
                  </a:r>
                </a:p>
              </p:txBody>
            </p:sp>
            <p:cxnSp>
              <p:nvCxnSpPr>
                <p:cNvPr id="79" name="直接连接符 78"/>
                <p:cNvCxnSpPr/>
                <p:nvPr/>
              </p:nvCxnSpPr>
              <p:spPr>
                <a:xfrm flipH="1" flipV="1">
                  <a:off x="2120900" y="2927350"/>
                  <a:ext cx="139700" cy="355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2006600" y="3054350"/>
                  <a:ext cx="26035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3" name="Rectangle 57"/>
            <p:cNvSpPr>
              <a:spLocks noChangeArrowheads="1"/>
            </p:cNvSpPr>
            <p:nvPr/>
          </p:nvSpPr>
          <p:spPr bwMode="auto">
            <a:xfrm>
              <a:off x="2730500" y="958850"/>
              <a:ext cx="219075" cy="191135"/>
            </a:xfrm>
            <a:prstGeom prst="rect">
              <a:avLst/>
            </a:prstGeom>
            <a:noFill/>
            <a:ln>
              <a:noFill/>
            </a:ln>
          </p:spPr>
          <p:txBody>
            <a:bodyPr rot="0" vert="horz" wrap="square" lIns="36000" tIns="14400" rIns="36000" bIns="14400" anchor="t" anchorCtr="0" upright="1">
              <a:noAutofit/>
            </a:bodyPr>
            <a:lstStyle/>
            <a:p>
              <a:pPr algn="ctr">
                <a:spcAft>
                  <a:spcPts val="0"/>
                </a:spcAft>
              </a:pPr>
              <a:r>
                <a:rPr lang="en-US" sz="1050" kern="100">
                  <a:effectLst/>
                  <a:latin typeface="Times New Roman"/>
                  <a:ea typeface="宋体"/>
                  <a:cs typeface="宋体"/>
                </a:rPr>
                <a:t>1</a:t>
              </a:r>
              <a:endParaRPr lang="zh-CN" sz="1050" kern="100">
                <a:effectLst/>
                <a:latin typeface="Times New Roman"/>
                <a:ea typeface="宋体"/>
                <a:cs typeface="宋体"/>
              </a:endParaRPr>
            </a:p>
            <a:p>
              <a:pPr algn="ctr">
                <a:spcAft>
                  <a:spcPts val="0"/>
                </a:spcAft>
              </a:pPr>
              <a:r>
                <a:rPr lang="en-US" sz="1050" kern="100">
                  <a:effectLst/>
                  <a:latin typeface="Times New Roman"/>
                  <a:ea typeface="宋体"/>
                  <a:cs typeface="宋体"/>
                </a:rPr>
                <a:t> </a:t>
              </a:r>
              <a:endParaRPr lang="zh-CN" sz="1050" kern="100">
                <a:effectLst/>
                <a:latin typeface="Times New Roman"/>
                <a:ea typeface="宋体"/>
                <a:cs typeface="宋体"/>
              </a:endParaRPr>
            </a:p>
          </p:txBody>
        </p:sp>
      </p:grpSp>
    </p:spTree>
    <p:extLst>
      <p:ext uri="{BB962C8B-B14F-4D97-AF65-F5344CB8AC3E}">
        <p14:creationId xmlns:p14="http://schemas.microsoft.com/office/powerpoint/2010/main" val="6300798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800493"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1.</a:t>
            </a:r>
            <a:r>
              <a:rPr kumimoji="1" lang="en-US" altLang="zh-CN" sz="11500" dirty="0">
                <a:solidFill>
                  <a:schemeClr val="accent3"/>
                </a:solidFill>
                <a:latin typeface="Impact" charset="0"/>
                <a:ea typeface="Impact" charset="0"/>
                <a:cs typeface="Impact" charset="0"/>
              </a:rPr>
              <a:t>3</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635731" y="2815885"/>
            <a:ext cx="8494822"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教学管理系统数据库逻辑设计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72699438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11550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1.3.1 </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关系模型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描述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376267" y="2600025"/>
            <a:ext cx="9932709"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smtClean="0">
                <a:solidFill>
                  <a:schemeClr val="accent3"/>
                </a:solidFill>
                <a:latin typeface="微软雅黑" panose="020B0503020204020204" pitchFamily="34" charset="-122"/>
                <a:ea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为了顺利完成教学管理系统数据库的逻辑设计，首先要了解关系模型，包括关系的数学定义、关系的性质以及关系的码。</a:t>
            </a:r>
          </a:p>
        </p:txBody>
      </p:sp>
    </p:spTree>
    <p:extLst>
      <p:ext uri="{BB962C8B-B14F-4D97-AF65-F5344CB8AC3E}">
        <p14:creationId xmlns:p14="http://schemas.microsoft.com/office/powerpoint/2010/main" val="17734535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11550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了解关系模型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039282" y="2317637"/>
            <a:ext cx="10145888" cy="426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关系的数学定义</a:t>
            </a:r>
          </a:p>
          <a:p>
            <a:pPr marL="0" indent="0">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）域</a:t>
            </a:r>
          </a:p>
          <a:p>
            <a:pPr marL="0" indent="0">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也</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称为值域，一组具有相同数据类型的值的集合，在关系中用域表示属性的取值范围，</a:t>
            </a:r>
          </a:p>
          <a:p>
            <a:pPr marL="0" indent="0">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如：长度小于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的字符串的集合，</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{0,1}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等。</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）笛卡儿积</a:t>
            </a:r>
          </a:p>
          <a:p>
            <a:pPr marL="0" indent="0">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给定</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一组任意域的集合</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D1,D2…,</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Dn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，这些集合的笛卡儿积</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为</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accent1"/>
                </a:solidFill>
                <a:latin typeface="微软雅黑" panose="020B0503020204020204" pitchFamily="34" charset="-122"/>
                <a:ea typeface="微软雅黑" panose="020B0503020204020204" pitchFamily="34" charset="-122"/>
              </a:rPr>
              <a:t>D1×D2</a:t>
            </a:r>
            <a:r>
              <a:rPr lang="en-US" altLang="zh-CN" sz="2000" dirty="0">
                <a:solidFill>
                  <a:schemeClr val="accent1"/>
                </a:solidFill>
                <a:latin typeface="微软雅黑" panose="020B0503020204020204" pitchFamily="34" charset="-122"/>
                <a:ea typeface="微软雅黑" panose="020B0503020204020204" pitchFamily="34" charset="-122"/>
              </a:rPr>
              <a:t>×…×</a:t>
            </a:r>
            <a:r>
              <a:rPr lang="en-US" altLang="zh-CN" sz="2000" dirty="0" err="1">
                <a:solidFill>
                  <a:schemeClr val="accent1"/>
                </a:solidFill>
                <a:latin typeface="微软雅黑" panose="020B0503020204020204" pitchFamily="34" charset="-122"/>
                <a:ea typeface="微软雅黑" panose="020B0503020204020204" pitchFamily="34" charset="-122"/>
              </a:rPr>
              <a:t>Dn</a:t>
            </a:r>
            <a:r>
              <a:rPr lang="zh-CN" altLang="en-US" sz="2000" dirty="0">
                <a:solidFill>
                  <a:schemeClr val="accent1"/>
                </a:solidFill>
                <a:latin typeface="微软雅黑" panose="020B0503020204020204" pitchFamily="34" charset="-122"/>
                <a:ea typeface="微软雅黑" panose="020B0503020204020204" pitchFamily="34" charset="-122"/>
              </a:rPr>
              <a:t>＝</a:t>
            </a:r>
            <a:r>
              <a:rPr lang="en-US" altLang="zh-CN" sz="2000" dirty="0">
                <a:solidFill>
                  <a:schemeClr val="accent1"/>
                </a:solidFill>
                <a:latin typeface="微软雅黑" panose="020B0503020204020204" pitchFamily="34" charset="-122"/>
                <a:ea typeface="微软雅黑" panose="020B0503020204020204" pitchFamily="34" charset="-122"/>
              </a:rPr>
              <a:t>{(d1,d2,…,</a:t>
            </a:r>
            <a:r>
              <a:rPr lang="en-US" altLang="zh-CN" sz="2000" dirty="0" err="1">
                <a:solidFill>
                  <a:schemeClr val="accent1"/>
                </a:solidFill>
                <a:latin typeface="微软雅黑" panose="020B0503020204020204" pitchFamily="34" charset="-122"/>
                <a:ea typeface="微软雅黑" panose="020B0503020204020204" pitchFamily="34" charset="-122"/>
              </a:rPr>
              <a:t>dn</a:t>
            </a:r>
            <a:r>
              <a:rPr lang="en-US" altLang="zh-CN" sz="2000" dirty="0">
                <a:solidFill>
                  <a:schemeClr val="accent1"/>
                </a:solidFill>
                <a:latin typeface="微软雅黑" panose="020B0503020204020204" pitchFamily="34" charset="-122"/>
                <a:ea typeface="微软雅黑" panose="020B0503020204020204" pitchFamily="34" charset="-122"/>
              </a:rPr>
              <a:t>)|</a:t>
            </a:r>
            <a:r>
              <a:rPr lang="en-US" altLang="zh-CN" sz="2000" dirty="0" err="1">
                <a:solidFill>
                  <a:schemeClr val="accent1"/>
                </a:solidFill>
                <a:latin typeface="微软雅黑" panose="020B0503020204020204" pitchFamily="34" charset="-122"/>
                <a:ea typeface="微软雅黑" panose="020B0503020204020204" pitchFamily="34" charset="-122"/>
              </a:rPr>
              <a:t>di∈Di,i</a:t>
            </a:r>
            <a:r>
              <a:rPr lang="en-US" altLang="zh-CN" sz="2000" dirty="0">
                <a:solidFill>
                  <a:schemeClr val="accent1"/>
                </a:solidFill>
                <a:latin typeface="微软雅黑" panose="020B0503020204020204" pitchFamily="34" charset="-122"/>
                <a:ea typeface="微软雅黑" panose="020B0503020204020204" pitchFamily="34" charset="-122"/>
              </a:rPr>
              <a:t>=1,2,…,n}</a:t>
            </a:r>
            <a:r>
              <a:rPr lang="zh-CN" altLang="en-US" sz="2000" dirty="0">
                <a:solidFill>
                  <a:schemeClr val="accent1"/>
                </a:solidFill>
                <a:latin typeface="微软雅黑" panose="020B0503020204020204" pitchFamily="34" charset="-122"/>
                <a:ea typeface="微软雅黑" panose="020B0503020204020204" pitchFamily="34" charset="-122"/>
              </a:rPr>
              <a:t>。</a:t>
            </a:r>
          </a:p>
          <a:p>
            <a:pPr marL="0" indent="0">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如</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有两个域分别为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D1={0,1}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D2={</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a,b,c</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则</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D1×D2={(0,a),(0,b),(0,c),(1,a),(1,b),(1,c</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p>
          <a:p>
            <a:pPr marL="0" indent="0">
              <a:spcBef>
                <a:spcPts val="1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说明：</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笛卡儿积实际上是一个二维表，表的框架由域构成，表的任意一行就是一个元组，每一列数据来自同一个域。</a:t>
            </a:r>
          </a:p>
        </p:txBody>
      </p:sp>
    </p:spTree>
    <p:extLst>
      <p:ext uri="{BB962C8B-B14F-4D97-AF65-F5344CB8AC3E}">
        <p14:creationId xmlns:p14="http://schemas.microsoft.com/office/powerpoint/2010/main" val="24714255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11550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了解关系模型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46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）关系</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笛卡儿积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的子集称为关系，即</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R(D1,D2,…,</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Dn</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，其中</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是关系的目或度，关系中的元素称为元组即表中的一行，表中的每列对应一个域，称为</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属性。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3"/>
          <a:stretch>
            <a:fillRect/>
          </a:stretch>
        </p:blipFill>
        <p:spPr>
          <a:xfrm>
            <a:off x="3149601" y="4061452"/>
            <a:ext cx="5729640" cy="2339349"/>
          </a:xfrm>
          <a:prstGeom prst="rect">
            <a:avLst/>
          </a:prstGeom>
        </p:spPr>
      </p:pic>
    </p:spTree>
    <p:extLst>
      <p:ext uri="{BB962C8B-B14F-4D97-AF65-F5344CB8AC3E}">
        <p14:creationId xmlns:p14="http://schemas.microsoft.com/office/powerpoint/2010/main" val="41173472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58330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创建数据库</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323617" y="2712353"/>
            <a:ext cx="455700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进行</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数据库应用方案的设计，首先要了解其所服务的应用程序的项目背景及系统的功能。这就需要对教学管理系统的需求说明书进行分析，得出相关结论。</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4969" y="2541081"/>
            <a:ext cx="46196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48996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11550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了解关系模型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关系的性质</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）列是同质的，同一属性名下的诸属性值是同类型数据，且必须来自同一个域。</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）属性必须有不同的属性名，不同的属性可来自同一个域。</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）属性的顺序是非排序的，即列的次序无所谓，可以随意交换。</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）元组是唯一的，任意两个元组不能完全相同。</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）元组的顺序无关紧要，元组的次序可以任意交换。</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）所有的属性值都是原子的，每一个分量必须是不可分的数据项。</a:t>
            </a:r>
          </a:p>
        </p:txBody>
      </p:sp>
    </p:spTree>
    <p:extLst>
      <p:ext uri="{BB962C8B-B14F-4D97-AF65-F5344CB8AC3E}">
        <p14:creationId xmlns:p14="http://schemas.microsoft.com/office/powerpoint/2010/main" val="41173472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90" y="1398899"/>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11550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了解关系模型</a:t>
            </a:r>
          </a:p>
        </p:txBody>
      </p:sp>
      <p:sp>
        <p:nvSpPr>
          <p:cNvPr id="8" name="TextBox 13"/>
          <p:cNvSpPr>
            <a:spLocks noChangeArrowheads="1"/>
          </p:cNvSpPr>
          <p:nvPr/>
        </p:nvSpPr>
        <p:spPr bwMode="auto">
          <a:xfrm>
            <a:off x="1271589" y="1418101"/>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160739" y="2089037"/>
            <a:ext cx="10948907" cy="4478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关系的码（或键）</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）侯选码（也称关系键、候选关键字、关键字）</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若</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关系中的一个属性或属性组的值能够唯一地标识一个元组，且他的真子集不能唯一的标识一个元组，则称这个属性或属性组做候选码。</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）主码（也称主关键字、主键）</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为</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多个候选码中的一个，唯一标识实体的个体，一个关系有且只有一个主码，用作插入、删除、检索元组操作的变量。</a:t>
            </a: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）外码（外关键字）</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本关系的一个</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属性，但不是本关系的主码，而是另一关系的主码，称为本关系的外码。</a:t>
            </a:r>
          </a:p>
        </p:txBody>
      </p:sp>
    </p:spTree>
    <p:extLst>
      <p:ext uri="{BB962C8B-B14F-4D97-AF65-F5344CB8AC3E}">
        <p14:creationId xmlns:p14="http://schemas.microsoft.com/office/powerpoint/2010/main" val="27430472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27662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将实体联系模型转换为关系模型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rPr>
              <a:t>      </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依据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子任务</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1.3.2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所绘制的实体联系模型（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图），建立教学管理系统数据库的关系模型。即把概念模转换为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数据库管理系统所支持的数据模型相符的逻辑数据模型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关系数据模型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确定需要在数据库中创建哪些表，以及每个表包含的字段和主码。</a:t>
            </a:r>
          </a:p>
        </p:txBody>
      </p:sp>
    </p:spTree>
    <p:extLst>
      <p:ext uri="{BB962C8B-B14F-4D97-AF65-F5344CB8AC3E}">
        <p14:creationId xmlns:p14="http://schemas.microsoft.com/office/powerpoint/2010/main" val="32059491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27662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将实体联系模型转换为关系模型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282039"/>
            <a:ext cx="1014588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457200">
              <a:lnSpc>
                <a:spcPts val="28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模型是概念模型的表示。要使计算机能处理模型中的信息，首先必须将它转化为具体的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DBMS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能处理的数据类型。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模型可以向现有的各种数据模型转换，而目前市场上的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DBMS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大部分是基于关系数据模型的</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160740" y="3630706"/>
            <a:ext cx="10309602" cy="2685351"/>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accent3"/>
                </a:solidFill>
                <a:latin typeface="微软雅黑" panose="020B0503020204020204" pitchFamily="34" charset="-122"/>
                <a:ea typeface="微软雅黑" panose="020B0503020204020204" pitchFamily="34" charset="-122"/>
              </a:rPr>
              <a:t>E-R</a:t>
            </a:r>
            <a:r>
              <a:rPr lang="zh-CN" altLang="en-US" sz="2000" b="1" dirty="0">
                <a:solidFill>
                  <a:schemeClr val="accent3"/>
                </a:solidFill>
                <a:latin typeface="微软雅黑" panose="020B0503020204020204" pitchFamily="34" charset="-122"/>
                <a:ea typeface="微软雅黑" panose="020B0503020204020204" pitchFamily="34" charset="-122"/>
              </a:rPr>
              <a:t>模型向关系数据模型的转换方法如下：</a:t>
            </a:r>
            <a:endParaRPr lang="en-US" altLang="zh-CN" sz="2000" b="1" dirty="0">
              <a:solidFill>
                <a:schemeClr val="accent3"/>
              </a:solidFill>
              <a:latin typeface="微软雅黑" panose="020B0503020204020204" pitchFamily="34" charset="-122"/>
              <a:ea typeface="微软雅黑" panose="020B0503020204020204" pitchFamily="34" charset="-122"/>
            </a:endParaRP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图中每个实体集转换为一个关系，实体的属性转换成关系的属性，实体的主码即对应关系的主码。</a:t>
            </a:r>
          </a:p>
          <a:p>
            <a:pPr>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）对于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图中的联系，实体联系方式不同，转换方法不同。</a:t>
            </a:r>
          </a:p>
          <a:p>
            <a:pPr>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联系，将“一方”的主码加入“另一方”的实体集对应的关系模式中；</a:t>
            </a:r>
          </a:p>
          <a:p>
            <a:pPr>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一方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实体的主码纳入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实体集对应的关系中；</a:t>
            </a:r>
          </a:p>
          <a:p>
            <a:pPr>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联系，必须对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单独建立一个关系表，内容包括这个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联系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所关联的双方实体集的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主关键字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和联系的属性，其主码由各实体集的主码共同组成。</a:t>
            </a:r>
            <a:endParaRPr lang="zh-CN" altLang="en-US" dirty="0"/>
          </a:p>
        </p:txBody>
      </p:sp>
    </p:spTree>
    <p:extLst>
      <p:ext uri="{BB962C8B-B14F-4D97-AF65-F5344CB8AC3E}">
        <p14:creationId xmlns:p14="http://schemas.microsoft.com/office/powerpoint/2010/main" val="274161408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71589" y="4397188"/>
            <a:ext cx="10108953" cy="1728679"/>
          </a:xfrm>
          <a:prstGeom prst="rect">
            <a:avLst/>
          </a:prstGeom>
          <a:noFill/>
          <a:ln w="571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38100">
                <a:solidFill>
                  <a:schemeClr val="tx1"/>
                </a:solidFill>
              </a:ln>
              <a:noFill/>
            </a:endParaRPr>
          </a:p>
        </p:txBody>
      </p:sp>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168303" y="2411767"/>
            <a:ext cx="10145888"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示例</a:t>
            </a:r>
            <a:r>
              <a:rPr lang="en-US" altLang="zh-CN" sz="2000" b="1" dirty="0">
                <a:solidFill>
                  <a:schemeClr val="accent3"/>
                </a:solidFill>
                <a:latin typeface="微软雅黑" panose="020B0503020204020204" pitchFamily="34" charset="-122"/>
                <a:ea typeface="微软雅黑" panose="020B0503020204020204" pitchFamily="34" charset="-122"/>
              </a:rPr>
              <a:t>1-3</a:t>
            </a:r>
            <a:r>
              <a:rPr lang="zh-CN" altLang="en-US" sz="2000" b="1" dirty="0">
                <a:solidFill>
                  <a:schemeClr val="accent3"/>
                </a:solidFill>
                <a:latin typeface="微软雅黑" panose="020B0503020204020204" pitchFamily="34" charset="-122"/>
                <a:ea typeface="微软雅黑" panose="020B0503020204020204" pitchFamily="34" charset="-122"/>
              </a:rPr>
              <a:t>：将示例</a:t>
            </a:r>
            <a:r>
              <a:rPr lang="en-US" altLang="zh-CN" sz="2000" b="1" dirty="0">
                <a:solidFill>
                  <a:schemeClr val="accent3"/>
                </a:solidFill>
                <a:latin typeface="微软雅黑" panose="020B0503020204020204" pitchFamily="34" charset="-122"/>
                <a:ea typeface="微软雅黑" panose="020B0503020204020204" pitchFamily="34" charset="-122"/>
              </a:rPr>
              <a:t>1-1</a:t>
            </a:r>
            <a:r>
              <a:rPr lang="zh-CN" altLang="en-US" sz="2000" b="1" dirty="0">
                <a:solidFill>
                  <a:schemeClr val="accent3"/>
                </a:solidFill>
                <a:latin typeface="微软雅黑" panose="020B0503020204020204" pitchFamily="34" charset="-122"/>
                <a:ea typeface="微软雅黑" panose="020B0503020204020204" pitchFamily="34" charset="-122"/>
              </a:rPr>
              <a:t>生成的</a:t>
            </a:r>
            <a:r>
              <a:rPr lang="en-US" altLang="zh-CN" sz="2000" b="1" dirty="0">
                <a:solidFill>
                  <a:schemeClr val="accent3"/>
                </a:solidFill>
                <a:latin typeface="微软雅黑" panose="020B0503020204020204" pitchFamily="34" charset="-122"/>
                <a:ea typeface="微软雅黑" panose="020B0503020204020204" pitchFamily="34" charset="-122"/>
              </a:rPr>
              <a:t>E-R</a:t>
            </a:r>
            <a:r>
              <a:rPr lang="zh-CN" altLang="en-US" sz="2000" b="1" dirty="0">
                <a:solidFill>
                  <a:schemeClr val="accent3"/>
                </a:solidFill>
                <a:latin typeface="微软雅黑" panose="020B0503020204020204" pitchFamily="34" charset="-122"/>
                <a:ea typeface="微软雅黑" panose="020B0503020204020204" pitchFamily="34" charset="-122"/>
              </a:rPr>
              <a:t>模型转换为关系数据模型。</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根据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每一个实体转换为一个关系模式且将每个联系转换成关系模式，若联系</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联系，则关系的码为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端实体的码的方法，生成如下关系数据模型</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999412" y="4477871"/>
            <a:ext cx="10273554" cy="1728678"/>
          </a:xfrm>
          <a:prstGeom prst="rect">
            <a:avLst/>
          </a:prstGeom>
          <a:noFill/>
        </p:spPr>
        <p:txBody>
          <a:bodyPr wrap="square" rtlCol="0">
            <a:spAutoFit/>
          </a:bodyPr>
          <a:lstStyle/>
          <a:p>
            <a:pPr lvl="1">
              <a:lnSpc>
                <a:spcPct val="150000"/>
              </a:lnSpc>
              <a:spcBef>
                <a:spcPts val="200"/>
              </a:spcBef>
              <a:spcAft>
                <a:spcPts val="65"/>
              </a:spcAft>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司机</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u="sng" dirty="0">
                <a:solidFill>
                  <a:schemeClr val="tx1">
                    <a:lumMod val="95000"/>
                    <a:lumOff val="5000"/>
                  </a:schemeClr>
                </a:solidFill>
                <a:latin typeface="微软雅黑" panose="020B0503020204020204" pitchFamily="34" charset="-122"/>
                <a:ea typeface="微软雅黑" panose="020B0503020204020204" pitchFamily="34" charset="-122"/>
              </a:rPr>
              <a:t>驾驶执照号</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，姓名，地址，邮编，电话</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机动车</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u="sng" dirty="0">
                <a:solidFill>
                  <a:schemeClr val="tx1">
                    <a:lumMod val="95000"/>
                    <a:lumOff val="5000"/>
                  </a:schemeClr>
                </a:solidFill>
                <a:latin typeface="微软雅黑" panose="020B0503020204020204" pitchFamily="34" charset="-122"/>
                <a:ea typeface="微软雅黑" panose="020B0503020204020204" pitchFamily="34" charset="-122"/>
              </a:rPr>
              <a:t>机动车牌照号</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，型号，制造厂，生产日期</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警察</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u="sng" dirty="0">
                <a:solidFill>
                  <a:schemeClr val="tx1">
                    <a:lumMod val="95000"/>
                    <a:lumOff val="5000"/>
                  </a:schemeClr>
                </a:solidFill>
                <a:latin typeface="微软雅黑" panose="020B0503020204020204" pitchFamily="34" charset="-122"/>
                <a:ea typeface="微软雅黑" panose="020B0503020204020204" pitchFamily="34" charset="-122"/>
              </a:rPr>
              <a:t>警察编号</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，姓名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处罚通知</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u="sng" dirty="0">
                <a:solidFill>
                  <a:schemeClr val="tx1">
                    <a:lumMod val="95000"/>
                    <a:lumOff val="5000"/>
                  </a:schemeClr>
                </a:solidFill>
                <a:latin typeface="微软雅黑" panose="020B0503020204020204" pitchFamily="34" charset="-122"/>
                <a:ea typeface="微软雅黑" panose="020B0503020204020204" pitchFamily="34" charset="-122"/>
              </a:rPr>
              <a:t>编号</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，违章日期，时间，地点，违章记载，驾驶执照号，机动车牌照号，警告，罚款，暂扣驾驶执照，警察编号）</a:t>
            </a:r>
          </a:p>
          <a:p>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394785855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59314" y="4397188"/>
            <a:ext cx="6110846" cy="1728679"/>
          </a:xfrm>
          <a:prstGeom prst="rect">
            <a:avLst/>
          </a:prstGeom>
          <a:noFill/>
          <a:ln w="571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38100">
                <a:solidFill>
                  <a:schemeClr val="tx1"/>
                </a:solidFill>
              </a:ln>
              <a:noFill/>
            </a:endParaRPr>
          </a:p>
        </p:txBody>
      </p:sp>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168303" y="2411767"/>
            <a:ext cx="10145888"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示例</a:t>
            </a:r>
            <a:r>
              <a:rPr lang="en-US" altLang="zh-CN" sz="2000" b="1" dirty="0">
                <a:solidFill>
                  <a:schemeClr val="accent3"/>
                </a:solidFill>
                <a:latin typeface="微软雅黑" panose="020B0503020204020204" pitchFamily="34" charset="-122"/>
                <a:ea typeface="微软雅黑" panose="020B0503020204020204" pitchFamily="34" charset="-122"/>
              </a:rPr>
              <a:t>1-4</a:t>
            </a:r>
            <a:r>
              <a:rPr lang="zh-CN" altLang="en-US" sz="2000" b="1" dirty="0">
                <a:solidFill>
                  <a:schemeClr val="accent3"/>
                </a:solidFill>
                <a:latin typeface="微软雅黑" panose="020B0503020204020204" pitchFamily="34" charset="-122"/>
                <a:ea typeface="微软雅黑" panose="020B0503020204020204" pitchFamily="34" charset="-122"/>
              </a:rPr>
              <a:t>：将示例</a:t>
            </a:r>
            <a:r>
              <a:rPr lang="en-US" altLang="zh-CN" sz="2000" b="1" dirty="0">
                <a:solidFill>
                  <a:schemeClr val="accent3"/>
                </a:solidFill>
                <a:latin typeface="微软雅黑" panose="020B0503020204020204" pitchFamily="34" charset="-122"/>
                <a:ea typeface="微软雅黑" panose="020B0503020204020204" pitchFamily="34" charset="-122"/>
              </a:rPr>
              <a:t>1-2</a:t>
            </a:r>
            <a:r>
              <a:rPr lang="zh-CN" altLang="en-US" sz="2000" b="1" dirty="0">
                <a:solidFill>
                  <a:schemeClr val="accent3"/>
                </a:solidFill>
                <a:latin typeface="微软雅黑" panose="020B0503020204020204" pitchFamily="34" charset="-122"/>
                <a:ea typeface="微软雅黑" panose="020B0503020204020204" pitchFamily="34" charset="-122"/>
              </a:rPr>
              <a:t>生成的</a:t>
            </a:r>
            <a:r>
              <a:rPr lang="en-US" altLang="zh-CN" sz="2000" b="1" dirty="0">
                <a:solidFill>
                  <a:schemeClr val="accent3"/>
                </a:solidFill>
                <a:latin typeface="微软雅黑" panose="020B0503020204020204" pitchFamily="34" charset="-122"/>
                <a:ea typeface="微软雅黑" panose="020B0503020204020204" pitchFamily="34" charset="-122"/>
              </a:rPr>
              <a:t>E-R</a:t>
            </a:r>
            <a:r>
              <a:rPr lang="zh-CN" altLang="en-US" sz="2000" b="1" dirty="0">
                <a:solidFill>
                  <a:schemeClr val="accent3"/>
                </a:solidFill>
                <a:latin typeface="微软雅黑" panose="020B0503020204020204" pitchFamily="34" charset="-122"/>
                <a:ea typeface="微软雅黑" panose="020B0503020204020204" pitchFamily="34" charset="-122"/>
              </a:rPr>
              <a:t>模型转换为关系数据模型。</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根据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每一个实体转换为一个关系模式且将每个联系转换成关系模式，若联系</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联系，则关系的码为相关实体码的集合的方法，生成如下关系数据模型：</a:t>
            </a:r>
          </a:p>
        </p:txBody>
      </p:sp>
      <p:sp>
        <p:nvSpPr>
          <p:cNvPr id="2" name="TextBox 1"/>
          <p:cNvSpPr txBox="1"/>
          <p:nvPr/>
        </p:nvSpPr>
        <p:spPr>
          <a:xfrm>
            <a:off x="2587136" y="4477871"/>
            <a:ext cx="6073741" cy="1685077"/>
          </a:xfrm>
          <a:prstGeom prst="rect">
            <a:avLst/>
          </a:prstGeom>
          <a:noFill/>
        </p:spPr>
        <p:txBody>
          <a:bodyPr wrap="square" rtlCol="0">
            <a:spAutoFit/>
          </a:bodyPr>
          <a:lstStyle/>
          <a:p>
            <a:pPr lvl="1">
              <a:lnSpc>
                <a:spcPct val="150000"/>
              </a:lnSpc>
              <a:spcBef>
                <a:spcPts val="200"/>
              </a:spcBef>
              <a:spcAft>
                <a:spcPts val="65"/>
              </a:spcAft>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图书</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u="sng" dirty="0">
                <a:solidFill>
                  <a:schemeClr val="tx1">
                    <a:lumMod val="95000"/>
                    <a:lumOff val="5000"/>
                  </a:schemeClr>
                </a:solidFill>
                <a:latin typeface="微软雅黑" panose="020B0503020204020204" pitchFamily="34" charset="-122"/>
                <a:ea typeface="微软雅黑" panose="020B0503020204020204" pitchFamily="34" charset="-122"/>
              </a:rPr>
              <a:t>书号</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，类别，书名，作者，出版社，出版日期，定价</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 </a:t>
            </a:r>
          </a:p>
          <a:p>
            <a:pPr lvl="1">
              <a:lnSpc>
                <a:spcPct val="150000"/>
              </a:lnSpc>
              <a:spcBef>
                <a:spcPts val="200"/>
              </a:spcBef>
              <a:spcAft>
                <a:spcPts val="65"/>
              </a:spcAft>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借书证</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u="sng" dirty="0">
                <a:solidFill>
                  <a:schemeClr val="tx1">
                    <a:lumMod val="95000"/>
                    <a:lumOff val="5000"/>
                  </a:schemeClr>
                </a:solidFill>
                <a:latin typeface="微软雅黑" panose="020B0503020204020204" pitchFamily="34" charset="-122"/>
                <a:ea typeface="微软雅黑" panose="020B0503020204020204" pitchFamily="34" charset="-122"/>
              </a:rPr>
              <a:t>借书证号</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，姓名，性别，工作单位</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借阅</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u="sng" dirty="0">
                <a:solidFill>
                  <a:schemeClr val="tx1">
                    <a:lumMod val="95000"/>
                    <a:lumOff val="5000"/>
                  </a:schemeClr>
                </a:solidFill>
                <a:latin typeface="微软雅黑" panose="020B0503020204020204" pitchFamily="34" charset="-122"/>
                <a:ea typeface="微软雅黑" panose="020B0503020204020204" pitchFamily="34" charset="-122"/>
              </a:rPr>
              <a:t>借书证号，书号</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，借阅日期</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在借阅关系中主码为借书证号和书号。</a:t>
            </a:r>
          </a:p>
        </p:txBody>
      </p:sp>
    </p:spTree>
    <p:extLst>
      <p:ext uri="{BB962C8B-B14F-4D97-AF65-F5344CB8AC3E}">
        <p14:creationId xmlns:p14="http://schemas.microsoft.com/office/powerpoint/2010/main" val="30836639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97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1.E-R</a:t>
            </a:r>
            <a:r>
              <a:rPr lang="zh-CN" altLang="en-US" sz="2000" b="1" dirty="0">
                <a:solidFill>
                  <a:schemeClr val="accent3"/>
                </a:solidFill>
                <a:latin typeface="微软雅黑" panose="020B0503020204020204" pitchFamily="34" charset="-122"/>
                <a:ea typeface="微软雅黑" panose="020B0503020204020204" pitchFamily="34" charset="-122"/>
              </a:rPr>
              <a:t>模型转换为关系</a:t>
            </a:r>
            <a:r>
              <a:rPr lang="zh-CN" altLang="en-US" sz="2000" b="1" dirty="0" smtClean="0">
                <a:solidFill>
                  <a:schemeClr val="accent3"/>
                </a:solidFill>
                <a:latin typeface="微软雅黑" panose="020B0503020204020204" pitchFamily="34" charset="-122"/>
                <a:ea typeface="微软雅黑" panose="020B0503020204020204" pitchFamily="34" charset="-122"/>
              </a:rPr>
              <a:t>模型</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）“系部”与“班级”实体之间存在一对多的“属于”联系，根据转换规则，“系部编号”成为“班级”中的一个属性。 在班级对象的属性中设置“系部编码”，标识具体班级隶属哪个系部对象的关系。</a:t>
            </a:r>
          </a:p>
        </p:txBody>
      </p:sp>
      <p:sp>
        <p:nvSpPr>
          <p:cNvPr id="9" name="矩形 8"/>
          <p:cNvSpPr>
            <a:spLocks noChangeArrowheads="1"/>
          </p:cNvSpPr>
          <p:nvPr/>
        </p:nvSpPr>
        <p:spPr bwMode="auto">
          <a:xfrm>
            <a:off x="2859314" y="4749724"/>
            <a:ext cx="6673104" cy="1422475"/>
          </a:xfrm>
          <a:prstGeom prst="rect">
            <a:avLst/>
          </a:prstGeom>
          <a:solidFill>
            <a:srgbClr val="EAEAEA"/>
          </a:solidFill>
          <a:ln w="9525">
            <a:solidFill>
              <a:srgbClr val="C0C0C0"/>
            </a:solidFill>
            <a:miter lim="800000"/>
          </a:ln>
        </p:spPr>
        <p:txBody>
          <a:bodyPr rot="0" vert="horz" wrap="square" lIns="91440" tIns="45720" rIns="91440" bIns="45720" anchor="t" anchorCtr="0" upright="1">
            <a:noAutofit/>
          </a:bodyPr>
          <a:lstStyle/>
          <a:p>
            <a:pPr indent="266700" algn="just">
              <a:lnSpc>
                <a:spcPct val="150000"/>
              </a:lnSpc>
              <a:spcAft>
                <a:spcPts val="0"/>
              </a:spcAft>
            </a:pPr>
            <a:r>
              <a:rPr lang="zh-CN" sz="2000" b="1" kern="100" dirty="0">
                <a:solidFill>
                  <a:schemeClr val="accent2"/>
                </a:solidFill>
                <a:effectLst/>
                <a:latin typeface="Times New Roman"/>
                <a:ea typeface="宋体"/>
                <a:cs typeface="宋体"/>
              </a:rPr>
              <a:t>系部（</a:t>
            </a:r>
            <a:r>
              <a:rPr lang="zh-CN" sz="2000" b="1" u="sng" kern="100" dirty="0">
                <a:solidFill>
                  <a:schemeClr val="accent2"/>
                </a:solidFill>
                <a:effectLst/>
                <a:latin typeface="Times New Roman"/>
                <a:ea typeface="宋体"/>
                <a:cs typeface="宋体"/>
              </a:rPr>
              <a:t>系部编号</a:t>
            </a:r>
            <a:r>
              <a:rPr lang="zh-CN" sz="2000" b="1" kern="100" dirty="0">
                <a:solidFill>
                  <a:schemeClr val="accent2"/>
                </a:solidFill>
                <a:effectLst/>
                <a:latin typeface="Times New Roman"/>
                <a:ea typeface="宋体"/>
                <a:cs typeface="宋体"/>
              </a:rPr>
              <a:t>，系部名称）</a:t>
            </a:r>
          </a:p>
          <a:p>
            <a:pPr indent="266700" algn="just">
              <a:lnSpc>
                <a:spcPct val="150000"/>
              </a:lnSpc>
              <a:spcAft>
                <a:spcPts val="0"/>
              </a:spcAft>
            </a:pPr>
            <a:r>
              <a:rPr lang="zh-CN" sz="2000" b="1" kern="100" dirty="0">
                <a:solidFill>
                  <a:schemeClr val="accent2"/>
                </a:solidFill>
                <a:effectLst/>
                <a:latin typeface="Times New Roman"/>
                <a:ea typeface="宋体"/>
                <a:cs typeface="宋体"/>
              </a:rPr>
              <a:t>班级（</a:t>
            </a:r>
            <a:r>
              <a:rPr lang="zh-CN" sz="2000" b="1" u="sng" kern="100" dirty="0">
                <a:solidFill>
                  <a:schemeClr val="accent2"/>
                </a:solidFill>
                <a:effectLst/>
                <a:latin typeface="Times New Roman"/>
                <a:ea typeface="宋体"/>
                <a:cs typeface="宋体"/>
              </a:rPr>
              <a:t>班级编号</a:t>
            </a:r>
            <a:r>
              <a:rPr lang="zh-CN" sz="2000" b="1" kern="100" dirty="0">
                <a:solidFill>
                  <a:schemeClr val="accent2"/>
                </a:solidFill>
                <a:effectLst/>
                <a:latin typeface="Times New Roman"/>
                <a:ea typeface="宋体"/>
                <a:cs typeface="宋体"/>
              </a:rPr>
              <a:t>，班级名称，备注，系部</a:t>
            </a:r>
            <a:r>
              <a:rPr lang="zh-CN" sz="2000" b="1" kern="100" dirty="0" smtClean="0">
                <a:solidFill>
                  <a:schemeClr val="accent2"/>
                </a:solidFill>
                <a:effectLst/>
                <a:latin typeface="Times New Roman"/>
                <a:ea typeface="宋体"/>
                <a:cs typeface="宋体"/>
              </a:rPr>
              <a:t>编号）</a:t>
            </a:r>
            <a:endParaRPr lang="zh-CN" sz="2000" kern="100" dirty="0" smtClean="0">
              <a:effectLst/>
              <a:latin typeface="Times New Roman"/>
              <a:ea typeface="宋体"/>
              <a:cs typeface="宋体"/>
            </a:endParaRPr>
          </a:p>
          <a:p>
            <a:pPr algn="just">
              <a:spcAft>
                <a:spcPts val="0"/>
              </a:spcAft>
            </a:pPr>
            <a:r>
              <a:rPr lang="en-US" sz="2000" kern="100" dirty="0">
                <a:solidFill>
                  <a:srgbClr val="000080"/>
                </a:solidFill>
                <a:effectLst/>
                <a:latin typeface="Times New Roman"/>
                <a:ea typeface="宋体"/>
                <a:cs typeface="宋体"/>
              </a:rPr>
              <a:t> </a:t>
            </a:r>
            <a:endParaRPr lang="zh-CN" sz="2000" kern="100" dirty="0">
              <a:effectLst/>
              <a:latin typeface="Times New Roman"/>
              <a:ea typeface="宋体"/>
              <a:cs typeface="宋体"/>
            </a:endParaRPr>
          </a:p>
        </p:txBody>
      </p:sp>
    </p:spTree>
    <p:extLst>
      <p:ext uri="{BB962C8B-B14F-4D97-AF65-F5344CB8AC3E}">
        <p14:creationId xmlns:p14="http://schemas.microsoft.com/office/powerpoint/2010/main" val="9138643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）“系部”与“教师”实体之间存在一对多的“属于”联系，根据转换规则，“系部编号”成为“教师”中的一个属性。在教师对象的属性中设置“系部编码”，标识教师隶属哪个系部对象的关系。</a:t>
            </a:r>
          </a:p>
        </p:txBody>
      </p:sp>
      <p:sp>
        <p:nvSpPr>
          <p:cNvPr id="12" name="矩形 11"/>
          <p:cNvSpPr>
            <a:spLocks noChangeArrowheads="1"/>
          </p:cNvSpPr>
          <p:nvPr/>
        </p:nvSpPr>
        <p:spPr bwMode="auto">
          <a:xfrm>
            <a:off x="3523130" y="4314543"/>
            <a:ext cx="6013076" cy="1440798"/>
          </a:xfrm>
          <a:prstGeom prst="rect">
            <a:avLst/>
          </a:prstGeom>
          <a:solidFill>
            <a:srgbClr val="EAEAEA"/>
          </a:solidFill>
          <a:ln w="9525">
            <a:solidFill>
              <a:srgbClr val="C0C0C0"/>
            </a:solidFill>
            <a:miter lim="800000"/>
          </a:ln>
        </p:spPr>
        <p:txBody>
          <a:bodyPr rot="0" vert="horz" wrap="square" lIns="91440" tIns="45720" rIns="91440" bIns="45720" anchor="t" anchorCtr="0" upright="1">
            <a:noAutofit/>
          </a:bodyPr>
          <a:lstStyle/>
          <a:p>
            <a:pPr indent="200025" algn="just">
              <a:lnSpc>
                <a:spcPct val="150000"/>
              </a:lnSpc>
            </a:pPr>
            <a:r>
              <a:rPr lang="zh-CN" sz="2000" b="1" kern="100" dirty="0">
                <a:solidFill>
                  <a:schemeClr val="accent2"/>
                </a:solidFill>
                <a:latin typeface="Times New Roman"/>
                <a:ea typeface="宋体"/>
                <a:cs typeface="宋体"/>
              </a:rPr>
              <a:t>系部（系部编号，系部名称）</a:t>
            </a:r>
          </a:p>
          <a:p>
            <a:pPr indent="200025" algn="just">
              <a:lnSpc>
                <a:spcPct val="150000"/>
              </a:lnSpc>
            </a:pPr>
            <a:r>
              <a:rPr lang="zh-CN" sz="2000" b="1" kern="100" dirty="0">
                <a:solidFill>
                  <a:schemeClr val="accent2"/>
                </a:solidFill>
                <a:latin typeface="Times New Roman"/>
                <a:ea typeface="宋体"/>
                <a:cs typeface="宋体"/>
              </a:rPr>
              <a:t>教师（教师编号，姓名，性别，系部编号）</a:t>
            </a:r>
          </a:p>
          <a:p>
            <a:pPr algn="just">
              <a:lnSpc>
                <a:spcPct val="150000"/>
              </a:lnSpc>
            </a:pPr>
            <a:r>
              <a:rPr lang="en-US" sz="2000" b="1" kern="100" dirty="0">
                <a:solidFill>
                  <a:schemeClr val="accent2"/>
                </a:solidFill>
                <a:latin typeface="Times New Roman"/>
                <a:ea typeface="宋体"/>
                <a:cs typeface="宋体"/>
              </a:rPr>
              <a:t> </a:t>
            </a:r>
            <a:endParaRPr lang="zh-CN" sz="2000" b="1" kern="100" dirty="0">
              <a:solidFill>
                <a:schemeClr val="accent2"/>
              </a:solidFill>
              <a:latin typeface="Times New Roman"/>
              <a:ea typeface="宋体"/>
              <a:cs typeface="宋体"/>
            </a:endParaRPr>
          </a:p>
        </p:txBody>
      </p:sp>
    </p:spTree>
    <p:extLst>
      <p:ext uri="{BB962C8B-B14F-4D97-AF65-F5344CB8AC3E}">
        <p14:creationId xmlns:p14="http://schemas.microsoft.com/office/powerpoint/2010/main" val="4080637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）“班级”与“学生”实体之间存在一对多的“属于”联系，根据转换规则，“班级编号”成为“学生”中的一个属性。在教师学生的属性中设置“班级编码”，标识学生隶属哪个班级对象的关系。</a:t>
            </a:r>
          </a:p>
        </p:txBody>
      </p:sp>
      <p:sp>
        <p:nvSpPr>
          <p:cNvPr id="13" name="矩形 12"/>
          <p:cNvSpPr>
            <a:spLocks noChangeArrowheads="1"/>
          </p:cNvSpPr>
          <p:nvPr/>
        </p:nvSpPr>
        <p:spPr bwMode="auto">
          <a:xfrm>
            <a:off x="1160740" y="4378001"/>
            <a:ext cx="9973426" cy="1306324"/>
          </a:xfrm>
          <a:prstGeom prst="rect">
            <a:avLst/>
          </a:prstGeom>
          <a:solidFill>
            <a:srgbClr val="EAEAEA"/>
          </a:solidFill>
          <a:ln w="9525">
            <a:solidFill>
              <a:srgbClr val="C0C0C0"/>
            </a:solidFill>
            <a:miter lim="800000"/>
          </a:ln>
        </p:spPr>
        <p:txBody>
          <a:bodyPr rot="0" vert="horz" wrap="square" lIns="91440" tIns="45720" rIns="91440" bIns="45720" anchor="t" anchorCtr="0" upright="1">
            <a:noAutofit/>
          </a:bodyPr>
          <a:lstStyle/>
          <a:p>
            <a:pPr algn="just">
              <a:lnSpc>
                <a:spcPct val="150000"/>
              </a:lnSpc>
            </a:pPr>
            <a:r>
              <a:rPr lang="zh-CN" sz="2000" b="1" kern="100" dirty="0">
                <a:solidFill>
                  <a:schemeClr val="accent2"/>
                </a:solidFill>
                <a:latin typeface="Times New Roman"/>
                <a:ea typeface="宋体"/>
                <a:cs typeface="宋体"/>
              </a:rPr>
              <a:t>班级（班级编号，班级名称，备注，系部编号）</a:t>
            </a:r>
          </a:p>
          <a:p>
            <a:pPr algn="just">
              <a:lnSpc>
                <a:spcPct val="150000"/>
              </a:lnSpc>
            </a:pPr>
            <a:r>
              <a:rPr lang="zh-CN" sz="2000" b="1" kern="100" dirty="0">
                <a:solidFill>
                  <a:schemeClr val="accent2"/>
                </a:solidFill>
                <a:latin typeface="Times New Roman"/>
                <a:ea typeface="宋体"/>
                <a:cs typeface="宋体"/>
              </a:rPr>
              <a:t>学生（学生编号，学生姓名，性别，出生日期，家庭住址，联系电话，班级编号</a:t>
            </a:r>
            <a:r>
              <a:rPr lang="zh-CN" sz="2000" b="1" kern="100" dirty="0" smtClean="0">
                <a:solidFill>
                  <a:schemeClr val="accent2"/>
                </a:solidFill>
                <a:latin typeface="Times New Roman"/>
                <a:ea typeface="宋体"/>
                <a:cs typeface="宋体"/>
              </a:rPr>
              <a:t>）</a:t>
            </a:r>
            <a:endParaRPr lang="zh-CN" sz="2000" b="1" kern="100" dirty="0">
              <a:solidFill>
                <a:schemeClr val="accent2"/>
              </a:solidFill>
              <a:latin typeface="Times New Roman"/>
              <a:ea typeface="宋体"/>
              <a:cs typeface="宋体"/>
            </a:endParaRPr>
          </a:p>
        </p:txBody>
      </p:sp>
    </p:spTree>
    <p:extLst>
      <p:ext uri="{BB962C8B-B14F-4D97-AF65-F5344CB8AC3E}">
        <p14:creationId xmlns:p14="http://schemas.microsoft.com/office/powerpoint/2010/main" val="1457420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教师”、“班级”和“课程”存在多对多的“任课”联系，根据转换规则，联系成为一个实体后，关系“任课”的主码包括“教师”、“班级”和“课程”的主码。这个关系实体说明：哪个教师承担哪个班级的哪门课程。</a:t>
            </a:r>
          </a:p>
        </p:txBody>
      </p:sp>
      <p:sp>
        <p:nvSpPr>
          <p:cNvPr id="12" name="矩形 11"/>
          <p:cNvSpPr>
            <a:spLocks noChangeArrowheads="1"/>
          </p:cNvSpPr>
          <p:nvPr/>
        </p:nvSpPr>
        <p:spPr bwMode="auto">
          <a:xfrm>
            <a:off x="2620322" y="4018056"/>
            <a:ext cx="7351683" cy="2127250"/>
          </a:xfrm>
          <a:prstGeom prst="rect">
            <a:avLst/>
          </a:prstGeom>
          <a:solidFill>
            <a:srgbClr val="EAEAEA"/>
          </a:solidFill>
          <a:ln w="9525">
            <a:solidFill>
              <a:srgbClr val="C0C0C0"/>
            </a:solidFill>
            <a:miter lim="800000"/>
          </a:ln>
        </p:spPr>
        <p:txBody>
          <a:bodyPr rot="0" vert="horz" wrap="square" lIns="91440" tIns="45720" rIns="91440" bIns="45720" anchor="t" anchorCtr="0" upright="1">
            <a:noAutofit/>
          </a:bodyPr>
          <a:lstStyle/>
          <a:p>
            <a:pPr indent="200025" algn="just">
              <a:lnSpc>
                <a:spcPct val="150000"/>
              </a:lnSpc>
            </a:pPr>
            <a:r>
              <a:rPr lang="zh-CN" sz="2000" b="1" kern="100" dirty="0">
                <a:solidFill>
                  <a:schemeClr val="accent2"/>
                </a:solidFill>
                <a:latin typeface="Times New Roman"/>
                <a:ea typeface="宋体"/>
                <a:cs typeface="宋体"/>
              </a:rPr>
              <a:t>教师（教师编号，姓名，性别，系部编号）</a:t>
            </a:r>
          </a:p>
          <a:p>
            <a:pPr indent="200025" algn="just">
              <a:lnSpc>
                <a:spcPct val="150000"/>
              </a:lnSpc>
            </a:pPr>
            <a:r>
              <a:rPr lang="zh-CN" sz="2000" b="1" kern="100" dirty="0">
                <a:solidFill>
                  <a:schemeClr val="accent2"/>
                </a:solidFill>
                <a:latin typeface="Times New Roman"/>
                <a:ea typeface="宋体"/>
                <a:cs typeface="宋体"/>
              </a:rPr>
              <a:t>班级（班级编号，班级名称，备注，系部编号）</a:t>
            </a:r>
          </a:p>
          <a:p>
            <a:pPr indent="200025" algn="just">
              <a:lnSpc>
                <a:spcPct val="150000"/>
              </a:lnSpc>
            </a:pPr>
            <a:r>
              <a:rPr lang="zh-CN" sz="2000" b="1" kern="100" dirty="0">
                <a:solidFill>
                  <a:schemeClr val="accent2"/>
                </a:solidFill>
                <a:latin typeface="Times New Roman"/>
                <a:ea typeface="宋体"/>
                <a:cs typeface="宋体"/>
              </a:rPr>
              <a:t>课程（课程编号，课程名称，学时，学分）</a:t>
            </a:r>
          </a:p>
          <a:p>
            <a:pPr indent="200025" algn="just">
              <a:lnSpc>
                <a:spcPct val="150000"/>
              </a:lnSpc>
            </a:pPr>
            <a:r>
              <a:rPr lang="zh-CN" sz="2000" b="1" kern="100" dirty="0">
                <a:solidFill>
                  <a:schemeClr val="accent2"/>
                </a:solidFill>
                <a:latin typeface="Times New Roman"/>
                <a:ea typeface="宋体"/>
                <a:cs typeface="宋体"/>
              </a:rPr>
              <a:t>任课（教师编号，班级编号，课程编号）</a:t>
            </a:r>
          </a:p>
          <a:p>
            <a:pPr algn="just">
              <a:lnSpc>
                <a:spcPct val="150000"/>
              </a:lnSpc>
            </a:pPr>
            <a:r>
              <a:rPr lang="en-US" sz="2000" b="1" kern="100" dirty="0">
                <a:solidFill>
                  <a:schemeClr val="accent2"/>
                </a:solidFill>
                <a:latin typeface="Times New Roman"/>
                <a:ea typeface="宋体"/>
                <a:cs typeface="宋体"/>
              </a:rPr>
              <a:t> </a:t>
            </a:r>
            <a:endParaRPr lang="zh-CN" sz="2000" b="1" kern="100" dirty="0">
              <a:solidFill>
                <a:schemeClr val="accent2"/>
              </a:solidFill>
              <a:latin typeface="Times New Roman"/>
              <a:ea typeface="宋体"/>
              <a:cs typeface="宋体"/>
            </a:endParaRPr>
          </a:p>
        </p:txBody>
      </p:sp>
    </p:spTree>
    <p:extLst>
      <p:ext uri="{BB962C8B-B14F-4D97-AF65-F5344CB8AC3E}">
        <p14:creationId xmlns:p14="http://schemas.microsoft.com/office/powerpoint/2010/main" val="33613673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27662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教学管理系统任务需求说明分析</a:t>
            </a: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160739" y="2569944"/>
            <a:ext cx="10258994" cy="340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教学管理系统的简介</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是针对学校的大量信息处理工作而开发的管理软件。根据用户的要求，实现对学校系部信息、学生信息、教师信息、课程信息等方面的管理功能。用户在学生管理模块里面，通过输入学生的基本信息，进行课表以及成绩的查询，另外用户还可以对这些基本信息进行定期的更新和删除。在教师管理模块里，用户可以很方便的查找教师的相关信息。另外，教务管理系统还建立任课模块，它可以对教师的授课情况进行管理。 </a:t>
            </a:r>
          </a:p>
          <a:p>
            <a:pPr marL="0" indent="0">
              <a:lnSpc>
                <a:spcPct val="150000"/>
              </a:lnSpc>
              <a:spcBef>
                <a:spcPts val="200"/>
              </a:spcBef>
              <a:spcAft>
                <a:spcPts val="65"/>
              </a:spcAft>
            </a:pP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0307641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317637"/>
            <a:ext cx="1014588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）“学生”和“课程”存在多对多的“学习”联系，根据转换规则，联系成为一个实体后，关系“学习”的主码包括“学生”和“课程”的主码。这个关系实体说明：学生在哪门课程的成绩。</a:t>
            </a:r>
          </a:p>
        </p:txBody>
      </p:sp>
      <p:sp>
        <p:nvSpPr>
          <p:cNvPr id="13" name="矩形 12"/>
          <p:cNvSpPr>
            <a:spLocks noChangeArrowheads="1"/>
          </p:cNvSpPr>
          <p:nvPr/>
        </p:nvSpPr>
        <p:spPr bwMode="auto">
          <a:xfrm>
            <a:off x="1708724" y="4193053"/>
            <a:ext cx="9660384" cy="1911911"/>
          </a:xfrm>
          <a:prstGeom prst="rect">
            <a:avLst/>
          </a:prstGeom>
          <a:solidFill>
            <a:srgbClr val="EAEAEA"/>
          </a:solidFill>
          <a:ln w="9525">
            <a:solidFill>
              <a:srgbClr val="C0C0C0"/>
            </a:solidFill>
            <a:miter lim="800000"/>
          </a:ln>
        </p:spPr>
        <p:txBody>
          <a:bodyPr rot="0" vert="horz" wrap="square" lIns="91440" tIns="45720" rIns="91440" bIns="45720" anchor="t" anchorCtr="0" upright="1">
            <a:noAutofit/>
          </a:bodyPr>
          <a:lstStyle/>
          <a:p>
            <a:pPr indent="200025" algn="just">
              <a:lnSpc>
                <a:spcPct val="150000"/>
              </a:lnSpc>
              <a:spcAft>
                <a:spcPts val="0"/>
              </a:spcAft>
            </a:pPr>
            <a:r>
              <a:rPr lang="zh-CN" sz="2000" b="1" kern="100" dirty="0">
                <a:solidFill>
                  <a:schemeClr val="accent2"/>
                </a:solidFill>
                <a:latin typeface="Times New Roman"/>
                <a:ea typeface="宋体"/>
                <a:cs typeface="宋体"/>
              </a:rPr>
              <a:t>学生（学生编号，学生姓名，性别，出生日期，家庭住址，联系电话，班级编号）</a:t>
            </a:r>
          </a:p>
          <a:p>
            <a:pPr indent="200025" algn="just">
              <a:lnSpc>
                <a:spcPct val="150000"/>
              </a:lnSpc>
              <a:spcAft>
                <a:spcPts val="0"/>
              </a:spcAft>
            </a:pPr>
            <a:r>
              <a:rPr lang="zh-CN" sz="2000" b="1" kern="100" dirty="0">
                <a:solidFill>
                  <a:schemeClr val="accent2"/>
                </a:solidFill>
                <a:latin typeface="Times New Roman"/>
                <a:ea typeface="宋体"/>
                <a:cs typeface="宋体"/>
              </a:rPr>
              <a:t>课程（课程编号，课程名称，学时，学分）</a:t>
            </a:r>
          </a:p>
          <a:p>
            <a:pPr indent="200025" algn="just">
              <a:lnSpc>
                <a:spcPct val="150000"/>
              </a:lnSpc>
              <a:spcAft>
                <a:spcPts val="0"/>
              </a:spcAft>
            </a:pPr>
            <a:r>
              <a:rPr lang="zh-CN" sz="2000" b="1" kern="100" dirty="0">
                <a:solidFill>
                  <a:schemeClr val="accent2"/>
                </a:solidFill>
                <a:latin typeface="Times New Roman"/>
                <a:ea typeface="宋体"/>
                <a:cs typeface="宋体"/>
              </a:rPr>
              <a:t>学习（学生编号，课程编号，成绩）</a:t>
            </a:r>
          </a:p>
          <a:p>
            <a:pPr indent="200025" algn="just">
              <a:lnSpc>
                <a:spcPct val="150000"/>
              </a:lnSpc>
              <a:spcAft>
                <a:spcPts val="0"/>
              </a:spcAft>
            </a:pPr>
            <a:r>
              <a:rPr lang="en-US" sz="2000" b="1" kern="100" dirty="0">
                <a:solidFill>
                  <a:schemeClr val="accent2"/>
                </a:solidFill>
                <a:latin typeface="Times New Roman"/>
                <a:ea typeface="宋体"/>
                <a:cs typeface="宋体"/>
              </a:rPr>
              <a:t> </a:t>
            </a:r>
            <a:endParaRPr lang="zh-CN" sz="2000" b="1" kern="100" dirty="0">
              <a:solidFill>
                <a:schemeClr val="accent2"/>
              </a:solidFill>
              <a:latin typeface="Times New Roman"/>
              <a:ea typeface="宋体"/>
              <a:cs typeface="宋体"/>
            </a:endParaRPr>
          </a:p>
        </p:txBody>
      </p:sp>
    </p:spTree>
    <p:extLst>
      <p:ext uri="{BB962C8B-B14F-4D97-AF65-F5344CB8AC3E}">
        <p14:creationId xmlns:p14="http://schemas.microsoft.com/office/powerpoint/2010/main" val="42214710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4"/>
          <p:cNvSpPr>
            <a:spLocks noChangeArrowheads="1"/>
          </p:cNvSpPr>
          <p:nvPr/>
        </p:nvSpPr>
        <p:spPr bwMode="auto">
          <a:xfrm>
            <a:off x="1223220" y="2086015"/>
            <a:ext cx="1014588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 </a:t>
            </a:r>
            <a:r>
              <a:rPr lang="zh-CN" altLang="en-US" sz="2000" b="1" dirty="0">
                <a:solidFill>
                  <a:schemeClr val="accent3"/>
                </a:solidFill>
                <a:latin typeface="微软雅黑" panose="020B0503020204020204" pitchFamily="34" charset="-122"/>
                <a:ea typeface="微软雅黑" panose="020B0503020204020204" pitchFamily="34" charset="-122"/>
              </a:rPr>
              <a:t>关系模型设计</a:t>
            </a:r>
            <a:r>
              <a:rPr lang="zh-CN" altLang="en-US" sz="2000" b="1" dirty="0" smtClean="0">
                <a:solidFill>
                  <a:schemeClr val="accent3"/>
                </a:solidFill>
                <a:latin typeface="微软雅黑" panose="020B0503020204020204" pitchFamily="34" charset="-122"/>
                <a:ea typeface="微软雅黑" panose="020B0503020204020204" pitchFamily="34" charset="-122"/>
              </a:rPr>
              <a:t>结果</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p:txBody>
      </p:sp>
      <p:sp>
        <p:nvSpPr>
          <p:cNvPr id="2" name="矩形 1"/>
          <p:cNvSpPr/>
          <p:nvPr/>
        </p:nvSpPr>
        <p:spPr>
          <a:xfrm>
            <a:off x="1651041" y="2770305"/>
            <a:ext cx="2241319" cy="400110"/>
          </a:xfrm>
          <a:prstGeom prst="rect">
            <a:avLst/>
          </a:prstGeom>
        </p:spPr>
        <p:txBody>
          <a:bodyPr wrap="none">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）实体对象</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系部</a:t>
            </a:r>
          </a:p>
        </p:txBody>
      </p:sp>
      <p:graphicFrame>
        <p:nvGraphicFramePr>
          <p:cNvPr id="3" name="表格 2"/>
          <p:cNvGraphicFramePr>
            <a:graphicFrameLocks noGrp="1"/>
          </p:cNvGraphicFramePr>
          <p:nvPr>
            <p:extLst>
              <p:ext uri="{D42A27DB-BD31-4B8C-83A1-F6EECF244321}">
                <p14:modId xmlns:p14="http://schemas.microsoft.com/office/powerpoint/2010/main" val="2765341044"/>
              </p:ext>
            </p:extLst>
          </p:nvPr>
        </p:nvGraphicFramePr>
        <p:xfrm>
          <a:off x="3254190" y="3623150"/>
          <a:ext cx="6768184" cy="1755674"/>
        </p:xfrm>
        <a:graphic>
          <a:graphicData uri="http://schemas.openxmlformats.org/drawingml/2006/table">
            <a:tbl>
              <a:tblPr firstRow="1" firstCol="1" bandRow="1">
                <a:tableStyleId>{5C22544A-7EE6-4342-B048-85BDC9FD1C3A}</a:tableStyleId>
              </a:tblPr>
              <a:tblGrid>
                <a:gridCol w="1356970"/>
                <a:gridCol w="1528553"/>
                <a:gridCol w="1661897"/>
                <a:gridCol w="2220764"/>
              </a:tblGrid>
              <a:tr h="621083">
                <a:tc>
                  <a:txBody>
                    <a:bodyPr/>
                    <a:lstStyle/>
                    <a:p>
                      <a:pPr algn="ctr">
                        <a:spcAft>
                          <a:spcPts val="0"/>
                        </a:spcAft>
                      </a:pPr>
                      <a:r>
                        <a:rPr lang="zh-CN" sz="1800" kern="100" dirty="0">
                          <a:effectLst/>
                        </a:rPr>
                        <a:t>序号</a:t>
                      </a:r>
                      <a:endParaRPr lang="zh-CN" sz="18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621083">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系部编号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a:t>
                      </a:r>
                      <a:endParaRPr lang="zh-CN" sz="1800" kern="100">
                        <a:effectLst/>
                        <a:latin typeface="Times New Roman"/>
                        <a:ea typeface="宋体"/>
                        <a:cs typeface="Times New Roman"/>
                      </a:endParaRPr>
                    </a:p>
                  </a:txBody>
                  <a:tcPr marL="68580" marR="68580" marT="0" marB="0"/>
                </a:tc>
              </a:tr>
              <a:tr h="513508">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系部名称</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dirty="0">
                          <a:effectLst/>
                        </a:rPr>
                        <a:t>基本属性</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9138643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034531" cy="369332"/>
          </a:xfrm>
          <a:prstGeom prst="rect">
            <a:avLst/>
          </a:prstGeom>
        </p:spPr>
        <p:txBody>
          <a:bodyPr wrap="none">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）实体对象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班级</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617992391"/>
              </p:ext>
            </p:extLst>
          </p:nvPr>
        </p:nvGraphicFramePr>
        <p:xfrm>
          <a:off x="2541493" y="3200400"/>
          <a:ext cx="7030424" cy="2474255"/>
        </p:xfrm>
        <a:graphic>
          <a:graphicData uri="http://schemas.openxmlformats.org/drawingml/2006/table">
            <a:tbl>
              <a:tblPr firstRow="1" firstCol="1" bandRow="1">
                <a:tableStyleId>{5C22544A-7EE6-4342-B048-85BDC9FD1C3A}</a:tableStyleId>
              </a:tblPr>
              <a:tblGrid>
                <a:gridCol w="1757606"/>
                <a:gridCol w="1757606"/>
                <a:gridCol w="1757606"/>
                <a:gridCol w="1757606"/>
              </a:tblGrid>
              <a:tr h="494851">
                <a:tc>
                  <a:txBody>
                    <a:bodyPr/>
                    <a:lstStyle/>
                    <a:p>
                      <a:pPr algn="ctr">
                        <a:spcAft>
                          <a:spcPts val="0"/>
                        </a:spcAft>
                      </a:pPr>
                      <a:r>
                        <a:rPr lang="zh-CN" sz="1800" kern="100">
                          <a:effectLst/>
                        </a:rPr>
                        <a:t>序号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494851">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班级编号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a:t>
                      </a:r>
                      <a:endParaRPr lang="zh-CN" sz="1800" kern="100">
                        <a:effectLst/>
                        <a:latin typeface="Times New Roman"/>
                        <a:ea typeface="宋体"/>
                        <a:cs typeface="Times New Roman"/>
                      </a:endParaRPr>
                    </a:p>
                  </a:txBody>
                  <a:tcPr marL="68580" marR="68580" marT="0" marB="0"/>
                </a:tc>
              </a:tr>
              <a:tr h="494851">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班级名称</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494851">
                <a:tc>
                  <a:txBody>
                    <a:bodyPr/>
                    <a:lstStyle/>
                    <a:p>
                      <a:pPr algn="ctr">
                        <a:spcAft>
                          <a:spcPts val="0"/>
                        </a:spcAft>
                      </a:pPr>
                      <a:r>
                        <a:rPr lang="en-US" sz="1800" kern="100">
                          <a:effectLst/>
                        </a:rPr>
                        <a:t>3</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备注</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494851">
                <a:tc>
                  <a:txBody>
                    <a:bodyPr/>
                    <a:lstStyle/>
                    <a:p>
                      <a:pPr algn="ctr">
                        <a:spcAft>
                          <a:spcPts val="0"/>
                        </a:spcAft>
                      </a:pPr>
                      <a:r>
                        <a:rPr lang="en-US" sz="1800" kern="100">
                          <a:effectLst/>
                        </a:rPr>
                        <a:t>4</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系部编号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dirty="0">
                          <a:effectLst/>
                        </a:rPr>
                        <a:t>关联系部对象</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0186794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034531" cy="369332"/>
          </a:xfrm>
          <a:prstGeom prst="rect">
            <a:avLst/>
          </a:prstGeom>
        </p:spPr>
        <p:txBody>
          <a:bodyPr wrap="none">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）实体对象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629454814"/>
              </p:ext>
            </p:extLst>
          </p:nvPr>
        </p:nvGraphicFramePr>
        <p:xfrm>
          <a:off x="3012141" y="3286143"/>
          <a:ext cx="6650916" cy="3096000"/>
        </p:xfrm>
        <a:graphic>
          <a:graphicData uri="http://schemas.openxmlformats.org/drawingml/2006/table">
            <a:tbl>
              <a:tblPr firstRow="1" firstCol="1" bandRow="1">
                <a:tableStyleId>{5C22544A-7EE6-4342-B048-85BDC9FD1C3A}</a:tableStyleId>
              </a:tblPr>
              <a:tblGrid>
                <a:gridCol w="1662729"/>
                <a:gridCol w="1662729"/>
                <a:gridCol w="1662729"/>
                <a:gridCol w="1662729"/>
              </a:tblGrid>
              <a:tr h="387000">
                <a:tc>
                  <a:txBody>
                    <a:bodyPr/>
                    <a:lstStyle/>
                    <a:p>
                      <a:pPr algn="ctr">
                        <a:spcAft>
                          <a:spcPts val="0"/>
                        </a:spcAft>
                      </a:pPr>
                      <a:r>
                        <a:rPr lang="zh-CN" sz="1800" kern="100" dirty="0">
                          <a:effectLst/>
                        </a:rPr>
                        <a:t>序号</a:t>
                      </a:r>
                      <a:endParaRPr lang="zh-CN" sz="18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387000">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学生编号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a:t>
                      </a:r>
                      <a:endParaRPr lang="zh-CN" sz="1800" kern="100">
                        <a:effectLst/>
                        <a:latin typeface="Times New Roman"/>
                        <a:ea typeface="宋体"/>
                        <a:cs typeface="Times New Roman"/>
                      </a:endParaRPr>
                    </a:p>
                  </a:txBody>
                  <a:tcPr marL="68580" marR="68580" marT="0" marB="0"/>
                </a:tc>
              </a:tr>
              <a:tr h="387000">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学生姓名</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387000">
                <a:tc>
                  <a:txBody>
                    <a:bodyPr/>
                    <a:lstStyle/>
                    <a:p>
                      <a:pPr algn="ctr">
                        <a:spcAft>
                          <a:spcPts val="0"/>
                        </a:spcAft>
                      </a:pPr>
                      <a:r>
                        <a:rPr lang="en-US" sz="1800" kern="100">
                          <a:effectLst/>
                        </a:rPr>
                        <a:t>3</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性别</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枚举</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387000">
                <a:tc>
                  <a:txBody>
                    <a:bodyPr/>
                    <a:lstStyle/>
                    <a:p>
                      <a:pPr algn="ctr">
                        <a:spcAft>
                          <a:spcPts val="0"/>
                        </a:spcAft>
                      </a:pPr>
                      <a:r>
                        <a:rPr lang="en-US" sz="1800" kern="100">
                          <a:effectLst/>
                        </a:rPr>
                        <a:t>4</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出生日期</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日期</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387000">
                <a:tc>
                  <a:txBody>
                    <a:bodyPr/>
                    <a:lstStyle/>
                    <a:p>
                      <a:pPr algn="ctr">
                        <a:spcAft>
                          <a:spcPts val="0"/>
                        </a:spcAft>
                      </a:pPr>
                      <a:r>
                        <a:rPr lang="en-US" sz="1800" kern="100">
                          <a:effectLst/>
                        </a:rPr>
                        <a:t>5</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家庭住址</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387000">
                <a:tc>
                  <a:txBody>
                    <a:bodyPr/>
                    <a:lstStyle/>
                    <a:p>
                      <a:pPr algn="ctr">
                        <a:spcAft>
                          <a:spcPts val="0"/>
                        </a:spcAft>
                      </a:pPr>
                      <a:r>
                        <a:rPr lang="en-US" sz="1800" kern="100">
                          <a:effectLst/>
                        </a:rPr>
                        <a:t>6</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联系电话</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387000">
                <a:tc>
                  <a:txBody>
                    <a:bodyPr/>
                    <a:lstStyle/>
                    <a:p>
                      <a:pPr algn="ctr">
                        <a:spcAft>
                          <a:spcPts val="0"/>
                        </a:spcAft>
                      </a:pPr>
                      <a:r>
                        <a:rPr lang="en-US" sz="1800" kern="100">
                          <a:effectLst/>
                        </a:rPr>
                        <a:t>7</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班级编号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dirty="0">
                          <a:effectLst/>
                        </a:rPr>
                        <a:t>关联班级对象</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2066244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034531" cy="369332"/>
          </a:xfrm>
          <a:prstGeom prst="rect">
            <a:avLst/>
          </a:prstGeom>
        </p:spPr>
        <p:txBody>
          <a:bodyPr wrap="none">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）实体对象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教师</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454914715"/>
              </p:ext>
            </p:extLst>
          </p:nvPr>
        </p:nvGraphicFramePr>
        <p:xfrm>
          <a:off x="2666374" y="3416580"/>
          <a:ext cx="7144600" cy="2232000"/>
        </p:xfrm>
        <a:graphic>
          <a:graphicData uri="http://schemas.openxmlformats.org/drawingml/2006/table">
            <a:tbl>
              <a:tblPr firstRow="1" firstCol="1" bandRow="1">
                <a:tableStyleId>{5C22544A-7EE6-4342-B048-85BDC9FD1C3A}</a:tableStyleId>
              </a:tblPr>
              <a:tblGrid>
                <a:gridCol w="1786150"/>
                <a:gridCol w="1786150"/>
                <a:gridCol w="1786150"/>
                <a:gridCol w="1786150"/>
              </a:tblGrid>
              <a:tr h="446400">
                <a:tc>
                  <a:txBody>
                    <a:bodyPr/>
                    <a:lstStyle/>
                    <a:p>
                      <a:pPr algn="ctr">
                        <a:spcAft>
                          <a:spcPts val="0"/>
                        </a:spcAft>
                      </a:pPr>
                      <a:r>
                        <a:rPr lang="zh-CN" sz="1800" kern="100">
                          <a:effectLst/>
                        </a:rPr>
                        <a:t>序号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446400">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教师编号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a:t>
                      </a:r>
                      <a:endParaRPr lang="zh-CN" sz="1800" kern="100">
                        <a:effectLst/>
                        <a:latin typeface="Times New Roman"/>
                        <a:ea typeface="宋体"/>
                        <a:cs typeface="Times New Roman"/>
                      </a:endParaRPr>
                    </a:p>
                  </a:txBody>
                  <a:tcPr marL="68580" marR="68580" marT="0" marB="0"/>
                </a:tc>
              </a:tr>
              <a:tr h="446400">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姓名</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446400">
                <a:tc>
                  <a:txBody>
                    <a:bodyPr/>
                    <a:lstStyle/>
                    <a:p>
                      <a:pPr algn="ctr">
                        <a:spcAft>
                          <a:spcPts val="0"/>
                        </a:spcAft>
                      </a:pPr>
                      <a:r>
                        <a:rPr lang="en-US" sz="1800" kern="100">
                          <a:effectLst/>
                        </a:rPr>
                        <a:t>3</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性别</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枚举</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446400">
                <a:tc>
                  <a:txBody>
                    <a:bodyPr/>
                    <a:lstStyle/>
                    <a:p>
                      <a:pPr algn="ctr">
                        <a:spcAft>
                          <a:spcPts val="0"/>
                        </a:spcAft>
                      </a:pPr>
                      <a:r>
                        <a:rPr lang="en-US" sz="1800" kern="100">
                          <a:effectLst/>
                        </a:rPr>
                        <a:t>4</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系部编号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dirty="0">
                          <a:effectLst/>
                        </a:rPr>
                        <a:t>关联系部对象</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40478299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034531" cy="369332"/>
          </a:xfrm>
          <a:prstGeom prst="rect">
            <a:avLst/>
          </a:prstGeom>
        </p:spPr>
        <p:txBody>
          <a:bodyPr wrap="none">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）实体对象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课程</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763074823"/>
              </p:ext>
            </p:extLst>
          </p:nvPr>
        </p:nvGraphicFramePr>
        <p:xfrm>
          <a:off x="2763121" y="3315213"/>
          <a:ext cx="7214596" cy="2807999"/>
        </p:xfrm>
        <a:graphic>
          <a:graphicData uri="http://schemas.openxmlformats.org/drawingml/2006/table">
            <a:tbl>
              <a:tblPr firstRow="1" firstCol="1" bandRow="1">
                <a:tableStyleId>{5C22544A-7EE6-4342-B048-85BDC9FD1C3A}</a:tableStyleId>
              </a:tblPr>
              <a:tblGrid>
                <a:gridCol w="1803649"/>
                <a:gridCol w="1803649"/>
                <a:gridCol w="1803649"/>
                <a:gridCol w="1803649"/>
              </a:tblGrid>
              <a:tr h="603623">
                <a:tc>
                  <a:txBody>
                    <a:bodyPr/>
                    <a:lstStyle/>
                    <a:p>
                      <a:pPr algn="ctr">
                        <a:spcAft>
                          <a:spcPts val="0"/>
                        </a:spcAft>
                      </a:pPr>
                      <a:r>
                        <a:rPr lang="zh-CN" sz="1800" kern="100">
                          <a:effectLst/>
                        </a:rPr>
                        <a:t>序号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603623">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课程编号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a:t>
                      </a:r>
                      <a:endParaRPr lang="zh-CN" sz="1800" kern="100">
                        <a:effectLst/>
                        <a:latin typeface="Times New Roman"/>
                        <a:ea typeface="宋体"/>
                        <a:cs typeface="Times New Roman"/>
                      </a:endParaRPr>
                    </a:p>
                  </a:txBody>
                  <a:tcPr marL="68580" marR="68580" marT="0" marB="0"/>
                </a:tc>
              </a:tr>
              <a:tr h="603623">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课程名称</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603623">
                <a:tc>
                  <a:txBody>
                    <a:bodyPr/>
                    <a:lstStyle/>
                    <a:p>
                      <a:pPr algn="ctr">
                        <a:spcAft>
                          <a:spcPts val="0"/>
                        </a:spcAft>
                      </a:pPr>
                      <a:r>
                        <a:rPr lang="en-US" sz="1800" kern="100">
                          <a:effectLst/>
                        </a:rPr>
                        <a:t>3</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学时</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数值</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基本属性</a:t>
                      </a:r>
                      <a:endParaRPr lang="zh-CN" sz="1800" kern="100">
                        <a:effectLst/>
                        <a:latin typeface="Times New Roman"/>
                        <a:ea typeface="宋体"/>
                        <a:cs typeface="Times New Roman"/>
                      </a:endParaRPr>
                    </a:p>
                  </a:txBody>
                  <a:tcPr marL="68580" marR="68580" marT="0" marB="0"/>
                </a:tc>
              </a:tr>
              <a:tr h="393507">
                <a:tc>
                  <a:txBody>
                    <a:bodyPr/>
                    <a:lstStyle/>
                    <a:p>
                      <a:pPr algn="ctr">
                        <a:spcAft>
                          <a:spcPts val="0"/>
                        </a:spcAft>
                      </a:pPr>
                      <a:r>
                        <a:rPr lang="en-US" sz="1800" kern="100">
                          <a:effectLst/>
                        </a:rPr>
                        <a:t>4</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学分</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数值</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dirty="0">
                          <a:effectLst/>
                        </a:rPr>
                        <a:t>基本属性</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40478299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496196" cy="369332"/>
          </a:xfrm>
          <a:prstGeom prst="rect">
            <a:avLst/>
          </a:prstGeom>
        </p:spPr>
        <p:txBody>
          <a:bodyPr wrap="none">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）关系对象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教师任课</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4181960739"/>
              </p:ext>
            </p:extLst>
          </p:nvPr>
        </p:nvGraphicFramePr>
        <p:xfrm>
          <a:off x="2349792" y="3449010"/>
          <a:ext cx="6850172" cy="2575272"/>
        </p:xfrm>
        <a:graphic>
          <a:graphicData uri="http://schemas.openxmlformats.org/drawingml/2006/table">
            <a:tbl>
              <a:tblPr firstRow="1" firstCol="1" bandRow="1">
                <a:tableStyleId>{5C22544A-7EE6-4342-B048-85BDC9FD1C3A}</a:tableStyleId>
              </a:tblPr>
              <a:tblGrid>
                <a:gridCol w="833354"/>
                <a:gridCol w="1918798"/>
                <a:gridCol w="1329200"/>
                <a:gridCol w="2768820"/>
              </a:tblGrid>
              <a:tr h="643818">
                <a:tc>
                  <a:txBody>
                    <a:bodyPr/>
                    <a:lstStyle/>
                    <a:p>
                      <a:pPr algn="ctr">
                        <a:spcAft>
                          <a:spcPts val="0"/>
                        </a:spcAft>
                      </a:pPr>
                      <a:r>
                        <a:rPr lang="zh-CN" sz="1800" kern="100" dirty="0">
                          <a:effectLst/>
                        </a:rPr>
                        <a:t>序号</a:t>
                      </a:r>
                      <a:endParaRPr lang="zh-CN" sz="18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643818">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教师编号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关键标识（关联教师对象）</a:t>
                      </a:r>
                      <a:endParaRPr lang="zh-CN" sz="1800" kern="100">
                        <a:effectLst/>
                        <a:latin typeface="Times New Roman"/>
                        <a:ea typeface="宋体"/>
                        <a:cs typeface="Times New Roman"/>
                      </a:endParaRPr>
                    </a:p>
                  </a:txBody>
                  <a:tcPr marL="68580" marR="68580" marT="0" marB="0" anchor="ctr"/>
                </a:tc>
              </a:tr>
              <a:tr h="643818">
                <a:tc>
                  <a:txBody>
                    <a:bodyPr/>
                    <a:lstStyle/>
                    <a:p>
                      <a:pPr algn="ctr">
                        <a:spcAft>
                          <a:spcPts val="0"/>
                        </a:spcAft>
                      </a:pPr>
                      <a:r>
                        <a:rPr lang="en-US" sz="1800" kern="100" dirty="0">
                          <a:effectLst/>
                        </a:rPr>
                        <a:t>2</a:t>
                      </a:r>
                      <a:endParaRPr lang="zh-CN" sz="18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班级编号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关键标识（关联班级对象）</a:t>
                      </a:r>
                      <a:endParaRPr lang="zh-CN" sz="1800" kern="100">
                        <a:effectLst/>
                        <a:latin typeface="Times New Roman"/>
                        <a:ea typeface="宋体"/>
                        <a:cs typeface="Times New Roman"/>
                      </a:endParaRPr>
                    </a:p>
                  </a:txBody>
                  <a:tcPr marL="68580" marR="68580" marT="0" marB="0" anchor="ctr"/>
                </a:tc>
              </a:tr>
              <a:tr h="643818">
                <a:tc>
                  <a:txBody>
                    <a:bodyPr/>
                    <a:lstStyle/>
                    <a:p>
                      <a:pPr algn="ctr">
                        <a:spcAft>
                          <a:spcPts val="0"/>
                        </a:spcAft>
                      </a:pPr>
                      <a:r>
                        <a:rPr lang="en-US" sz="1800" kern="100">
                          <a:effectLst/>
                        </a:rPr>
                        <a:t>3</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课程编号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dirty="0">
                          <a:effectLst/>
                        </a:rPr>
                        <a:t>关键标识（关联课程对象）</a:t>
                      </a:r>
                      <a:endParaRPr lang="zh-CN" sz="18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40478299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496196" cy="369332"/>
          </a:xfrm>
          <a:prstGeom prst="rect">
            <a:avLst/>
          </a:prstGeom>
        </p:spPr>
        <p:txBody>
          <a:bodyPr wrap="none">
            <a:spAutoFit/>
          </a:bodyPr>
          <a:lstStyle/>
          <a:p>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）关系对象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学生学习</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313068993"/>
              </p:ext>
            </p:extLst>
          </p:nvPr>
        </p:nvGraphicFramePr>
        <p:xfrm>
          <a:off x="3149601" y="3287983"/>
          <a:ext cx="6950751" cy="2305992"/>
        </p:xfrm>
        <a:graphic>
          <a:graphicData uri="http://schemas.openxmlformats.org/drawingml/2006/table">
            <a:tbl>
              <a:tblPr firstRow="1" firstCol="1" bandRow="1">
                <a:tableStyleId>{5C22544A-7EE6-4342-B048-85BDC9FD1C3A}</a:tableStyleId>
              </a:tblPr>
              <a:tblGrid>
                <a:gridCol w="1065388"/>
                <a:gridCol w="1397158"/>
                <a:gridCol w="1551546"/>
                <a:gridCol w="2936659"/>
              </a:tblGrid>
              <a:tr h="531130">
                <a:tc>
                  <a:txBody>
                    <a:bodyPr/>
                    <a:lstStyle/>
                    <a:p>
                      <a:pPr algn="ctr">
                        <a:spcAft>
                          <a:spcPts val="0"/>
                        </a:spcAft>
                      </a:pPr>
                      <a:r>
                        <a:rPr lang="zh-CN" sz="1800" kern="100">
                          <a:effectLst/>
                        </a:rPr>
                        <a:t>序号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字段</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拟定类型</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特征类型</a:t>
                      </a:r>
                      <a:endParaRPr lang="zh-CN" sz="1800" kern="100">
                        <a:effectLst/>
                        <a:latin typeface="Times New Roman"/>
                        <a:ea typeface="宋体"/>
                        <a:cs typeface="Times New Roman"/>
                      </a:endParaRPr>
                    </a:p>
                  </a:txBody>
                  <a:tcPr marL="68580" marR="68580" marT="0" marB="0" anchor="ctr"/>
                </a:tc>
              </a:tr>
              <a:tr h="531130">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学生编号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关键标识（关联学生对象）</a:t>
                      </a:r>
                      <a:endParaRPr lang="zh-CN" sz="1800" kern="100">
                        <a:effectLst/>
                        <a:latin typeface="Times New Roman"/>
                        <a:ea typeface="宋体"/>
                        <a:cs typeface="Times New Roman"/>
                      </a:endParaRPr>
                    </a:p>
                  </a:txBody>
                  <a:tcPr marL="68580" marR="68580" marT="0" marB="0"/>
                </a:tc>
              </a:tr>
              <a:tr h="531130">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课程编号</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字符</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关键标识（关联课程对象）</a:t>
                      </a:r>
                      <a:endParaRPr lang="zh-CN" sz="1800" kern="100">
                        <a:effectLst/>
                        <a:latin typeface="Times New Roman"/>
                        <a:ea typeface="宋体"/>
                        <a:cs typeface="Times New Roman"/>
                      </a:endParaRPr>
                    </a:p>
                  </a:txBody>
                  <a:tcPr marL="68580" marR="68580" marT="0" marB="0"/>
                </a:tc>
              </a:tr>
              <a:tr h="712602">
                <a:tc>
                  <a:txBody>
                    <a:bodyPr/>
                    <a:lstStyle/>
                    <a:p>
                      <a:pPr algn="ctr">
                        <a:lnSpc>
                          <a:spcPct val="150000"/>
                        </a:lnSpc>
                        <a:spcAft>
                          <a:spcPts val="0"/>
                        </a:spcAft>
                      </a:pPr>
                      <a:r>
                        <a:rPr lang="en-US" sz="1800" kern="100">
                          <a:effectLst/>
                        </a:rPr>
                        <a:t>3</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成绩</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数值</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dirty="0">
                          <a:effectLst/>
                        </a:rPr>
                        <a:t>关系属性</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4039662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1.2.2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划分</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系统的实体、联系和属性</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33708" y="2341557"/>
            <a:ext cx="2981907" cy="400110"/>
          </a:xfrm>
          <a:prstGeom prst="rect">
            <a:avLst/>
          </a:prstGeom>
        </p:spPr>
        <p:txBody>
          <a:bodyPr wrap="none">
            <a:spAutoFit/>
          </a:bodyPr>
          <a:lstStyle/>
          <a:p>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rPr>
              <a:t>目标数据库表对象设计</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52690247"/>
              </p:ext>
            </p:extLst>
          </p:nvPr>
        </p:nvGraphicFramePr>
        <p:xfrm>
          <a:off x="1429681" y="3201978"/>
          <a:ext cx="9570013" cy="3275997"/>
        </p:xfrm>
        <a:graphic>
          <a:graphicData uri="http://schemas.openxmlformats.org/drawingml/2006/table">
            <a:tbl>
              <a:tblPr firstRow="1" firstCol="1" bandRow="1">
                <a:tableStyleId>{5C22544A-7EE6-4342-B048-85BDC9FD1C3A}</a:tableStyleId>
              </a:tblPr>
              <a:tblGrid>
                <a:gridCol w="724255"/>
                <a:gridCol w="1940120"/>
                <a:gridCol w="6905638"/>
              </a:tblGrid>
              <a:tr h="567368">
                <a:tc>
                  <a:txBody>
                    <a:bodyPr/>
                    <a:lstStyle/>
                    <a:p>
                      <a:pPr algn="ctr">
                        <a:spcAft>
                          <a:spcPts val="0"/>
                        </a:spcAft>
                      </a:pPr>
                      <a:r>
                        <a:rPr lang="zh-CN" sz="1800" kern="100">
                          <a:effectLst/>
                        </a:rPr>
                        <a:t>序号</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中文名</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说明</a:t>
                      </a:r>
                      <a:endParaRPr lang="zh-CN" sz="1800" kern="100">
                        <a:effectLst/>
                        <a:latin typeface="Times New Roman"/>
                        <a:ea typeface="宋体"/>
                        <a:cs typeface="Times New Roman"/>
                      </a:endParaRPr>
                    </a:p>
                  </a:txBody>
                  <a:tcPr marL="68580" marR="68580" marT="0" marB="0" anchor="ctr"/>
                </a:tc>
              </a:tr>
              <a:tr h="386947">
                <a:tc>
                  <a:txBody>
                    <a:bodyPr/>
                    <a:lstStyle/>
                    <a:p>
                      <a:pPr algn="ctr">
                        <a:spcAft>
                          <a:spcPts val="0"/>
                        </a:spcAft>
                      </a:pPr>
                      <a:r>
                        <a:rPr lang="en-US" sz="1800" kern="100">
                          <a:effectLst/>
                        </a:rPr>
                        <a:t>1</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系部表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存放系部对象信息，是系部对象的基本索引。</a:t>
                      </a:r>
                      <a:endParaRPr lang="zh-CN" sz="1800" kern="100">
                        <a:effectLst/>
                        <a:latin typeface="Times New Roman"/>
                        <a:ea typeface="宋体"/>
                        <a:cs typeface="Times New Roman"/>
                      </a:endParaRPr>
                    </a:p>
                  </a:txBody>
                  <a:tcPr marL="68580" marR="68580" marT="0" marB="0"/>
                </a:tc>
              </a:tr>
              <a:tr h="386947">
                <a:tc>
                  <a:txBody>
                    <a:bodyPr/>
                    <a:lstStyle/>
                    <a:p>
                      <a:pPr algn="ctr">
                        <a:spcAft>
                          <a:spcPts val="0"/>
                        </a:spcAft>
                      </a:pPr>
                      <a:r>
                        <a:rPr lang="en-US" sz="1800" kern="100">
                          <a:effectLst/>
                        </a:rPr>
                        <a:t>2</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班级表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存放班级信息，是本系统系部对象的基本索引。</a:t>
                      </a:r>
                      <a:endParaRPr lang="zh-CN" sz="1800" kern="100">
                        <a:effectLst/>
                        <a:latin typeface="Times New Roman"/>
                        <a:ea typeface="宋体"/>
                        <a:cs typeface="Times New Roman"/>
                      </a:endParaRPr>
                    </a:p>
                  </a:txBody>
                  <a:tcPr marL="68580" marR="68580" marT="0" marB="0"/>
                </a:tc>
              </a:tr>
              <a:tr h="386947">
                <a:tc>
                  <a:txBody>
                    <a:bodyPr/>
                    <a:lstStyle/>
                    <a:p>
                      <a:pPr algn="ctr">
                        <a:spcAft>
                          <a:spcPts val="0"/>
                        </a:spcAft>
                      </a:pPr>
                      <a:r>
                        <a:rPr lang="en-US" sz="1800" kern="100">
                          <a:effectLst/>
                        </a:rPr>
                        <a:t>3</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学生表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存放学生信息，是本系统学生对象的基本索引。</a:t>
                      </a:r>
                      <a:endParaRPr lang="zh-CN" sz="1800" kern="100">
                        <a:effectLst/>
                        <a:latin typeface="Times New Roman"/>
                        <a:ea typeface="宋体"/>
                        <a:cs typeface="Times New Roman"/>
                      </a:endParaRPr>
                    </a:p>
                  </a:txBody>
                  <a:tcPr marL="68580" marR="68580" marT="0" marB="0"/>
                </a:tc>
              </a:tr>
              <a:tr h="386947">
                <a:tc>
                  <a:txBody>
                    <a:bodyPr/>
                    <a:lstStyle/>
                    <a:p>
                      <a:pPr algn="ctr">
                        <a:spcAft>
                          <a:spcPts val="0"/>
                        </a:spcAft>
                      </a:pPr>
                      <a:r>
                        <a:rPr lang="en-US" sz="1800" kern="100">
                          <a:effectLst/>
                        </a:rPr>
                        <a:t>4</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课程表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存放课程信息，是本系统课程对象的基本索引。</a:t>
                      </a:r>
                      <a:endParaRPr lang="zh-CN" sz="1800" kern="100">
                        <a:effectLst/>
                        <a:latin typeface="Times New Roman"/>
                        <a:ea typeface="宋体"/>
                        <a:cs typeface="Times New Roman"/>
                      </a:endParaRPr>
                    </a:p>
                  </a:txBody>
                  <a:tcPr marL="68580" marR="68580" marT="0" marB="0"/>
                </a:tc>
              </a:tr>
              <a:tr h="386947">
                <a:tc>
                  <a:txBody>
                    <a:bodyPr/>
                    <a:lstStyle/>
                    <a:p>
                      <a:pPr algn="ctr">
                        <a:spcAft>
                          <a:spcPts val="0"/>
                        </a:spcAft>
                      </a:pPr>
                      <a:r>
                        <a:rPr lang="en-US" sz="1800" kern="100">
                          <a:effectLst/>
                        </a:rPr>
                        <a:t>5</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教师表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存放教师信息，是本系统教师对象的基本索引。</a:t>
                      </a:r>
                      <a:endParaRPr lang="zh-CN" sz="1800" kern="100">
                        <a:effectLst/>
                        <a:latin typeface="Times New Roman"/>
                        <a:ea typeface="宋体"/>
                        <a:cs typeface="Times New Roman"/>
                      </a:endParaRPr>
                    </a:p>
                  </a:txBody>
                  <a:tcPr marL="68580" marR="68580" marT="0" marB="0"/>
                </a:tc>
              </a:tr>
              <a:tr h="386947">
                <a:tc>
                  <a:txBody>
                    <a:bodyPr/>
                    <a:lstStyle/>
                    <a:p>
                      <a:pPr algn="ctr">
                        <a:spcAft>
                          <a:spcPts val="0"/>
                        </a:spcAft>
                      </a:pPr>
                      <a:r>
                        <a:rPr lang="en-US" sz="1800" kern="100">
                          <a:effectLst/>
                        </a:rPr>
                        <a:t>6</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任课表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存放教师任课信息，描述教师授课对象。</a:t>
                      </a:r>
                      <a:endParaRPr lang="zh-CN" sz="1800" kern="100">
                        <a:effectLst/>
                        <a:latin typeface="Times New Roman"/>
                        <a:ea typeface="宋体"/>
                        <a:cs typeface="Times New Roman"/>
                      </a:endParaRPr>
                    </a:p>
                  </a:txBody>
                  <a:tcPr marL="68580" marR="68580" marT="0" marB="0"/>
                </a:tc>
              </a:tr>
              <a:tr h="386947">
                <a:tc>
                  <a:txBody>
                    <a:bodyPr/>
                    <a:lstStyle/>
                    <a:p>
                      <a:pPr algn="ctr">
                        <a:spcAft>
                          <a:spcPts val="0"/>
                        </a:spcAft>
                      </a:pPr>
                      <a:r>
                        <a:rPr lang="en-US" sz="1800" kern="100">
                          <a:effectLst/>
                        </a:rPr>
                        <a:t>7</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学习表</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dirty="0">
                          <a:effectLst/>
                        </a:rPr>
                        <a:t>存放全部学生各门课程学习成绩信息。</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4039662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8" y="2363906"/>
            <a:ext cx="9961821" cy="1884618"/>
          </a:xfrm>
          <a:prstGeom prst="rect">
            <a:avLst/>
          </a:prstGeom>
        </p:spPr>
        <p:txBody>
          <a:bodyPr wrap="square">
            <a:spAutoFit/>
          </a:bodyPr>
          <a:lstStyle/>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数据类型</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是数据的一种属性，其可以决定数据的存储格式、有效范围和相应的限制。</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的数据类型包括整数类型、浮点数类型、定点数类型、日期和时间类型、字符串类型和二进制数据类型。不同的数据类型有各自的特点，使用范围不相同。而且，存储方式也不同。</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39662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27662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教学管理系统任务需求说明分析</a:t>
            </a: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160739" y="2569944"/>
            <a:ext cx="10258994" cy="247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项目背景</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信息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时代的到来意味着工作效率的日渐提高，同时也给整个教学系统管理带来更大的压力，必须及时准确地处理各种事务，若无法作到这一点， 将成为学校发展的瓶颈。基于这一原因，需要开发一套教学管理系统。</a:t>
            </a:r>
          </a:p>
          <a:p>
            <a:pPr marL="0" indent="0">
              <a:lnSpc>
                <a:spcPct val="150000"/>
              </a:lnSpc>
              <a:spcBef>
                <a:spcPts val="200"/>
              </a:spcBef>
              <a:spcAft>
                <a:spcPts val="65"/>
              </a:spcAft>
            </a:pP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8881085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8" y="2363906"/>
            <a:ext cx="9961821" cy="2439129"/>
          </a:xfrm>
          <a:prstGeom prst="rect">
            <a:avLst/>
          </a:prstGeom>
        </p:spPr>
        <p:txBody>
          <a:bodyPr wrap="square">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数值类型</a:t>
            </a:r>
          </a:p>
          <a:p>
            <a:pPr>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MySQL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支持所有标准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中的数值类型，其中包括严格数值类型（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INTEGER</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SMALLINT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DECIMAL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NUMERIC</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），以及近似数值数据类型（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FLOAT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REAL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DOUBLE PRECISION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），并在此基础上做了扩展。扩展后增加了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TINYINT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MEDIUMINT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BIGINT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这</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种长度不同的整型，并增加了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BIT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类型，用来存放位数据。</a:t>
            </a:r>
          </a:p>
        </p:txBody>
      </p:sp>
    </p:spTree>
    <p:extLst>
      <p:ext uri="{BB962C8B-B14F-4D97-AF65-F5344CB8AC3E}">
        <p14:creationId xmlns:p14="http://schemas.microsoft.com/office/powerpoint/2010/main" val="26840746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8" y="2363906"/>
            <a:ext cx="9961821" cy="400110"/>
          </a:xfrm>
          <a:prstGeom prst="rect">
            <a:avLst/>
          </a:prstGeom>
        </p:spPr>
        <p:txBody>
          <a:bodyPr wrap="square">
            <a:spAutoFit/>
          </a:bodyPr>
          <a:lstStyle/>
          <a:p>
            <a:r>
              <a:rPr lang="en-US" altLang="zh-CN" sz="2000" dirty="0"/>
              <a:t>1</a:t>
            </a:r>
            <a:r>
              <a:rPr lang="zh-CN" altLang="zh-CN" sz="2000" dirty="0"/>
              <a:t>）整数</a:t>
            </a:r>
            <a:r>
              <a:rPr lang="zh-CN" altLang="zh-CN" sz="2000" dirty="0" smtClean="0"/>
              <a:t>类型</a:t>
            </a:r>
            <a:endParaRPr lang="zh-CN" altLang="zh-CN" sz="2000" dirty="0"/>
          </a:p>
        </p:txBody>
      </p:sp>
      <p:graphicFrame>
        <p:nvGraphicFramePr>
          <p:cNvPr id="3" name="表格 2"/>
          <p:cNvGraphicFramePr>
            <a:graphicFrameLocks noGrp="1"/>
          </p:cNvGraphicFramePr>
          <p:nvPr>
            <p:extLst>
              <p:ext uri="{D42A27DB-BD31-4B8C-83A1-F6EECF244321}">
                <p14:modId xmlns:p14="http://schemas.microsoft.com/office/powerpoint/2010/main" val="235514082"/>
              </p:ext>
            </p:extLst>
          </p:nvPr>
        </p:nvGraphicFramePr>
        <p:xfrm>
          <a:off x="875427" y="3297228"/>
          <a:ext cx="10502152" cy="3076677"/>
        </p:xfrm>
        <a:graphic>
          <a:graphicData uri="http://schemas.openxmlformats.org/drawingml/2006/table">
            <a:tbl>
              <a:tblPr firstRow="1" firstCol="1" bandRow="1">
                <a:tableStyleId>{5C22544A-7EE6-4342-B048-85BDC9FD1C3A}</a:tableStyleId>
              </a:tblPr>
              <a:tblGrid>
                <a:gridCol w="1716831"/>
                <a:gridCol w="805900"/>
                <a:gridCol w="2788856"/>
                <a:gridCol w="5190565"/>
              </a:tblGrid>
              <a:tr h="437800">
                <a:tc>
                  <a:txBody>
                    <a:bodyPr/>
                    <a:lstStyle/>
                    <a:p>
                      <a:pPr indent="196215" algn="just">
                        <a:spcAft>
                          <a:spcPts val="0"/>
                        </a:spcAft>
                      </a:pPr>
                      <a:r>
                        <a:rPr lang="zh-CN" sz="1600" kern="100">
                          <a:effectLst/>
                        </a:rPr>
                        <a:t>类型名</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字节数</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无符合数的取值范围</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zh-CN" sz="1600" kern="100">
                          <a:effectLst/>
                        </a:rPr>
                        <a:t>有符合数的取值范围</a:t>
                      </a:r>
                      <a:endParaRPr lang="zh-CN" sz="1600" kern="100">
                        <a:effectLst/>
                        <a:latin typeface="Times New Roman"/>
                        <a:ea typeface="宋体"/>
                        <a:cs typeface="Times New Roman"/>
                      </a:endParaRPr>
                    </a:p>
                  </a:txBody>
                  <a:tcPr marL="68580" marR="68580" marT="0" marB="0" anchor="ctr"/>
                </a:tc>
              </a:tr>
              <a:tr h="377414">
                <a:tc>
                  <a:txBody>
                    <a:bodyPr/>
                    <a:lstStyle/>
                    <a:p>
                      <a:pPr algn="just">
                        <a:spcAft>
                          <a:spcPts val="0"/>
                        </a:spcAft>
                      </a:pPr>
                      <a:r>
                        <a:rPr lang="en-US" sz="1600" kern="100">
                          <a:effectLst/>
                        </a:rPr>
                        <a:t>TINYINT</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1</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0</a:t>
                      </a:r>
                      <a:r>
                        <a:rPr lang="zh-CN" sz="1600" kern="100">
                          <a:effectLst/>
                        </a:rPr>
                        <a:t>～</a:t>
                      </a:r>
                      <a:r>
                        <a:rPr lang="en-US" sz="1600" kern="100">
                          <a:effectLst/>
                        </a:rPr>
                        <a:t>255</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-128</a:t>
                      </a:r>
                      <a:r>
                        <a:rPr lang="zh-CN" sz="1600" kern="100">
                          <a:effectLst/>
                        </a:rPr>
                        <a:t>～</a:t>
                      </a:r>
                      <a:r>
                        <a:rPr lang="en-US" sz="1600" kern="100">
                          <a:effectLst/>
                        </a:rPr>
                        <a:t>127</a:t>
                      </a:r>
                      <a:endParaRPr lang="zh-CN" sz="1600" kern="100">
                        <a:effectLst/>
                        <a:latin typeface="Times New Roman"/>
                        <a:ea typeface="宋体"/>
                        <a:cs typeface="Times New Roman"/>
                      </a:endParaRPr>
                    </a:p>
                  </a:txBody>
                  <a:tcPr marL="68580" marR="68580" marT="0" marB="0" anchor="ctr"/>
                </a:tc>
              </a:tr>
              <a:tr h="507244">
                <a:tc>
                  <a:txBody>
                    <a:bodyPr/>
                    <a:lstStyle/>
                    <a:p>
                      <a:pPr algn="just">
                        <a:spcAft>
                          <a:spcPts val="0"/>
                        </a:spcAft>
                      </a:pPr>
                      <a:r>
                        <a:rPr lang="en-US" sz="1600" kern="0">
                          <a:effectLst/>
                        </a:rPr>
                        <a:t>SMALLINT</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2</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0">
                          <a:effectLst/>
                        </a:rPr>
                        <a:t>0</a:t>
                      </a:r>
                      <a:r>
                        <a:rPr lang="zh-CN" sz="1600" kern="100">
                          <a:effectLst/>
                        </a:rPr>
                        <a:t>～</a:t>
                      </a:r>
                      <a:r>
                        <a:rPr lang="en-US" sz="1600" kern="0">
                          <a:effectLst/>
                        </a:rPr>
                        <a:t>65535</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0">
                          <a:effectLst/>
                        </a:rPr>
                        <a:t>-32768</a:t>
                      </a:r>
                      <a:r>
                        <a:rPr lang="zh-CN" sz="1600" kern="100">
                          <a:effectLst/>
                        </a:rPr>
                        <a:t>～</a:t>
                      </a:r>
                      <a:r>
                        <a:rPr lang="en-US" sz="1600" kern="0">
                          <a:effectLst/>
                        </a:rPr>
                        <a:t>32767</a:t>
                      </a:r>
                      <a:endParaRPr lang="zh-CN" sz="1600" kern="100">
                        <a:effectLst/>
                        <a:latin typeface="Times New Roman"/>
                        <a:ea typeface="宋体"/>
                        <a:cs typeface="Times New Roman"/>
                      </a:endParaRPr>
                    </a:p>
                  </a:txBody>
                  <a:tcPr marL="68580" marR="68580" marT="0" marB="0" anchor="ctr"/>
                </a:tc>
              </a:tr>
              <a:tr h="507244">
                <a:tc>
                  <a:txBody>
                    <a:bodyPr/>
                    <a:lstStyle/>
                    <a:p>
                      <a:pPr algn="just">
                        <a:spcAft>
                          <a:spcPts val="0"/>
                        </a:spcAft>
                      </a:pPr>
                      <a:r>
                        <a:rPr lang="en-US" sz="1600" kern="0">
                          <a:effectLst/>
                        </a:rPr>
                        <a:t>MEDIUMINT</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3</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0">
                          <a:effectLst/>
                        </a:rPr>
                        <a:t>0</a:t>
                      </a:r>
                      <a:r>
                        <a:rPr lang="zh-CN" sz="1600" kern="100">
                          <a:effectLst/>
                        </a:rPr>
                        <a:t>～</a:t>
                      </a:r>
                      <a:r>
                        <a:rPr lang="en-US" sz="1600" kern="0">
                          <a:effectLst/>
                        </a:rPr>
                        <a:t>1677215</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0">
                          <a:effectLst/>
                        </a:rPr>
                        <a:t>-8388608</a:t>
                      </a:r>
                      <a:r>
                        <a:rPr lang="zh-CN" sz="1600" kern="100">
                          <a:effectLst/>
                        </a:rPr>
                        <a:t>～</a:t>
                      </a:r>
                      <a:r>
                        <a:rPr lang="en-US" sz="1600" kern="0">
                          <a:effectLst/>
                        </a:rPr>
                        <a:t>8388607</a:t>
                      </a:r>
                      <a:endParaRPr lang="zh-CN" sz="1600" kern="100">
                        <a:effectLst/>
                        <a:latin typeface="Times New Roman"/>
                        <a:ea typeface="宋体"/>
                        <a:cs typeface="Times New Roman"/>
                      </a:endParaRPr>
                    </a:p>
                  </a:txBody>
                  <a:tcPr marL="68580" marR="68580" marT="0" marB="0" anchor="ctr"/>
                </a:tc>
              </a:tr>
              <a:tr h="362317">
                <a:tc>
                  <a:txBody>
                    <a:bodyPr/>
                    <a:lstStyle/>
                    <a:p>
                      <a:pPr algn="just">
                        <a:spcAft>
                          <a:spcPts val="0"/>
                        </a:spcAft>
                      </a:pPr>
                      <a:r>
                        <a:rPr lang="en-US" sz="1600" kern="100">
                          <a:effectLst/>
                        </a:rPr>
                        <a:t>INT</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0</a:t>
                      </a:r>
                      <a:r>
                        <a:rPr lang="zh-CN" sz="1600" kern="100">
                          <a:effectLst/>
                        </a:rPr>
                        <a:t>～</a:t>
                      </a:r>
                      <a:r>
                        <a:rPr lang="en-US" sz="1600" kern="100">
                          <a:effectLst/>
                        </a:rPr>
                        <a:t>4294967295</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-2147483648</a:t>
                      </a:r>
                      <a:r>
                        <a:rPr lang="zh-CN" sz="1600" kern="100">
                          <a:effectLst/>
                        </a:rPr>
                        <a:t>～</a:t>
                      </a:r>
                      <a:r>
                        <a:rPr lang="en-US" sz="1600" kern="100">
                          <a:effectLst/>
                        </a:rPr>
                        <a:t>2147483647</a:t>
                      </a:r>
                      <a:endParaRPr lang="zh-CN" sz="1600" kern="100">
                        <a:effectLst/>
                        <a:latin typeface="Times New Roman"/>
                        <a:ea typeface="宋体"/>
                        <a:cs typeface="Times New Roman"/>
                      </a:endParaRPr>
                    </a:p>
                  </a:txBody>
                  <a:tcPr marL="68580" marR="68580" marT="0" marB="0" anchor="ctr"/>
                </a:tc>
              </a:tr>
              <a:tr h="377414">
                <a:tc>
                  <a:txBody>
                    <a:bodyPr/>
                    <a:lstStyle/>
                    <a:p>
                      <a:pPr algn="just">
                        <a:spcAft>
                          <a:spcPts val="0"/>
                        </a:spcAft>
                      </a:pPr>
                      <a:r>
                        <a:rPr lang="en-US" sz="1600" kern="100">
                          <a:effectLst/>
                        </a:rPr>
                        <a:t>INTEGER</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0</a:t>
                      </a:r>
                      <a:r>
                        <a:rPr lang="zh-CN" sz="1600" kern="100">
                          <a:effectLst/>
                        </a:rPr>
                        <a:t>～</a:t>
                      </a:r>
                      <a:r>
                        <a:rPr lang="en-US" sz="1600" kern="100">
                          <a:effectLst/>
                        </a:rPr>
                        <a:t>4294967295</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-2147483648</a:t>
                      </a:r>
                      <a:r>
                        <a:rPr lang="zh-CN" sz="1600" kern="100">
                          <a:effectLst/>
                        </a:rPr>
                        <a:t>～</a:t>
                      </a:r>
                      <a:r>
                        <a:rPr lang="en-US" sz="1600" kern="100">
                          <a:effectLst/>
                        </a:rPr>
                        <a:t>2147483647</a:t>
                      </a:r>
                      <a:endParaRPr lang="zh-CN" sz="1600" kern="100">
                        <a:effectLst/>
                        <a:latin typeface="Times New Roman"/>
                        <a:ea typeface="宋体"/>
                        <a:cs typeface="Times New Roman"/>
                      </a:endParaRPr>
                    </a:p>
                  </a:txBody>
                  <a:tcPr marL="68580" marR="68580" marT="0" marB="0" anchor="ctr"/>
                </a:tc>
              </a:tr>
              <a:tr h="507244">
                <a:tc>
                  <a:txBody>
                    <a:bodyPr/>
                    <a:lstStyle/>
                    <a:p>
                      <a:pPr algn="just">
                        <a:spcAft>
                          <a:spcPts val="0"/>
                        </a:spcAft>
                      </a:pPr>
                      <a:r>
                        <a:rPr lang="en-US" sz="1600" kern="0">
                          <a:effectLst/>
                        </a:rPr>
                        <a:t>BIGINT</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100">
                          <a:effectLst/>
                        </a:rPr>
                        <a:t>8</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0">
                          <a:effectLst/>
                        </a:rPr>
                        <a:t>0</a:t>
                      </a:r>
                      <a:r>
                        <a:rPr lang="zh-CN" sz="1600" kern="100">
                          <a:effectLst/>
                        </a:rPr>
                        <a:t>～</a:t>
                      </a:r>
                      <a:r>
                        <a:rPr lang="en-US" sz="1600" kern="0">
                          <a:effectLst/>
                        </a:rPr>
                        <a:t>18446744073709551615</a:t>
                      </a:r>
                      <a:endParaRPr lang="zh-CN" sz="1600" kern="100">
                        <a:effectLst/>
                        <a:latin typeface="Times New Roman"/>
                        <a:ea typeface="宋体"/>
                        <a:cs typeface="Times New Roman"/>
                      </a:endParaRPr>
                    </a:p>
                  </a:txBody>
                  <a:tcPr marL="68580" marR="68580" marT="0" marB="0" anchor="ctr"/>
                </a:tc>
                <a:tc>
                  <a:txBody>
                    <a:bodyPr/>
                    <a:lstStyle/>
                    <a:p>
                      <a:pPr indent="196215" algn="just">
                        <a:spcAft>
                          <a:spcPts val="0"/>
                        </a:spcAft>
                      </a:pPr>
                      <a:r>
                        <a:rPr lang="en-US" sz="1600" kern="0" dirty="0">
                          <a:effectLst/>
                        </a:rPr>
                        <a:t>-9223372036854775808</a:t>
                      </a:r>
                      <a:r>
                        <a:rPr lang="zh-CN" sz="1600" kern="100" dirty="0">
                          <a:effectLst/>
                        </a:rPr>
                        <a:t>～</a:t>
                      </a:r>
                      <a:r>
                        <a:rPr lang="en-US" sz="1600" kern="0" dirty="0">
                          <a:effectLst/>
                        </a:rPr>
                        <a:t>9223372036854775807</a:t>
                      </a:r>
                      <a:endParaRPr lang="zh-CN" sz="16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1810139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8" y="2363906"/>
            <a:ext cx="9961821" cy="400110"/>
          </a:xfrm>
          <a:prstGeom prst="rect">
            <a:avLst/>
          </a:prstGeom>
        </p:spPr>
        <p:txBody>
          <a:bodyPr wrap="square">
            <a:spAutoFit/>
          </a:bodyPr>
          <a:lstStyle/>
          <a:p>
            <a:r>
              <a:rPr lang="en-US" altLang="zh-CN" sz="2000" dirty="0"/>
              <a:t>2</a:t>
            </a:r>
            <a:r>
              <a:rPr lang="zh-CN" altLang="en-US" sz="2000" dirty="0"/>
              <a:t>）浮点数类型和定点数类型</a:t>
            </a:r>
            <a:endParaRPr lang="zh-CN" altLang="zh-CN" sz="2000" dirty="0"/>
          </a:p>
        </p:txBody>
      </p:sp>
      <p:graphicFrame>
        <p:nvGraphicFramePr>
          <p:cNvPr id="3" name="表格 2"/>
          <p:cNvGraphicFramePr>
            <a:graphicFrameLocks noGrp="1"/>
          </p:cNvGraphicFramePr>
          <p:nvPr>
            <p:extLst>
              <p:ext uri="{D42A27DB-BD31-4B8C-83A1-F6EECF244321}">
                <p14:modId xmlns:p14="http://schemas.microsoft.com/office/powerpoint/2010/main" val="3649637023"/>
              </p:ext>
            </p:extLst>
          </p:nvPr>
        </p:nvGraphicFramePr>
        <p:xfrm>
          <a:off x="944529" y="3151664"/>
          <a:ext cx="9517283" cy="2469207"/>
        </p:xfrm>
        <a:graphic>
          <a:graphicData uri="http://schemas.openxmlformats.org/drawingml/2006/table">
            <a:tbl>
              <a:tblPr firstRow="1" firstCol="1" bandRow="1">
                <a:tableStyleId>{5C22544A-7EE6-4342-B048-85BDC9FD1C3A}</a:tableStyleId>
              </a:tblPr>
              <a:tblGrid>
                <a:gridCol w="1717989"/>
                <a:gridCol w="968188"/>
                <a:gridCol w="3307976"/>
                <a:gridCol w="3523130"/>
              </a:tblGrid>
              <a:tr h="407347">
                <a:tc>
                  <a:txBody>
                    <a:bodyPr/>
                    <a:lstStyle/>
                    <a:p>
                      <a:pPr indent="196215" algn="l">
                        <a:spcAft>
                          <a:spcPts val="0"/>
                        </a:spcAft>
                      </a:pPr>
                      <a:r>
                        <a:rPr lang="zh-CN" sz="1600" kern="100" dirty="0">
                          <a:effectLst/>
                        </a:rPr>
                        <a:t>类型名</a:t>
                      </a:r>
                      <a:endParaRPr lang="zh-CN" sz="1600" kern="100" dirty="0">
                        <a:effectLst/>
                        <a:latin typeface="Times New Roman"/>
                        <a:ea typeface="宋体"/>
                        <a:cs typeface="Times New Roman"/>
                      </a:endParaRPr>
                    </a:p>
                  </a:txBody>
                  <a:tcPr marL="68580" marR="68580" marT="0" marB="0"/>
                </a:tc>
                <a:tc>
                  <a:txBody>
                    <a:bodyPr/>
                    <a:lstStyle/>
                    <a:p>
                      <a:pPr algn="l">
                        <a:spcAft>
                          <a:spcPts val="0"/>
                        </a:spcAft>
                      </a:pPr>
                      <a:r>
                        <a:rPr lang="zh-CN" sz="1600" kern="100">
                          <a:effectLst/>
                        </a:rPr>
                        <a:t>字节数</a:t>
                      </a:r>
                      <a:endParaRPr lang="zh-CN" sz="1600" kern="100">
                        <a:effectLst/>
                        <a:latin typeface="Times New Roman"/>
                        <a:ea typeface="宋体"/>
                        <a:cs typeface="Times New Roman"/>
                      </a:endParaRPr>
                    </a:p>
                  </a:txBody>
                  <a:tcPr marL="68580" marR="68580" marT="0" marB="0"/>
                </a:tc>
                <a:tc>
                  <a:txBody>
                    <a:bodyPr/>
                    <a:lstStyle/>
                    <a:p>
                      <a:pPr indent="196215" algn="l">
                        <a:spcAft>
                          <a:spcPts val="0"/>
                        </a:spcAft>
                      </a:pPr>
                      <a:r>
                        <a:rPr lang="zh-CN" sz="1600" kern="100">
                          <a:effectLst/>
                        </a:rPr>
                        <a:t>负数的取值范围</a:t>
                      </a:r>
                      <a:endParaRPr lang="zh-CN" sz="1600" kern="100">
                        <a:effectLst/>
                        <a:latin typeface="Times New Roman"/>
                        <a:ea typeface="宋体"/>
                        <a:cs typeface="Times New Roman"/>
                      </a:endParaRPr>
                    </a:p>
                  </a:txBody>
                  <a:tcPr marL="68580" marR="68580" marT="0" marB="0"/>
                </a:tc>
                <a:tc>
                  <a:txBody>
                    <a:bodyPr/>
                    <a:lstStyle/>
                    <a:p>
                      <a:pPr indent="196215" algn="l">
                        <a:spcAft>
                          <a:spcPts val="0"/>
                        </a:spcAft>
                      </a:pPr>
                      <a:r>
                        <a:rPr lang="zh-CN" sz="1600" kern="100">
                          <a:effectLst/>
                        </a:rPr>
                        <a:t>非负数的取值范围</a:t>
                      </a:r>
                      <a:endParaRPr lang="zh-CN" sz="1600" kern="100">
                        <a:effectLst/>
                        <a:latin typeface="Times New Roman"/>
                        <a:ea typeface="宋体"/>
                        <a:cs typeface="Times New Roman"/>
                      </a:endParaRPr>
                    </a:p>
                  </a:txBody>
                  <a:tcPr marL="68580" marR="68580" marT="0" marB="0"/>
                </a:tc>
              </a:tr>
              <a:tr h="543130">
                <a:tc>
                  <a:txBody>
                    <a:bodyPr/>
                    <a:lstStyle/>
                    <a:p>
                      <a:pPr indent="196215" algn="l">
                        <a:spcAft>
                          <a:spcPts val="0"/>
                        </a:spcAft>
                      </a:pPr>
                      <a:r>
                        <a:rPr lang="en-US" sz="1600" kern="100">
                          <a:effectLst/>
                        </a:rPr>
                        <a:t>FLOAT</a:t>
                      </a:r>
                      <a:endParaRPr lang="zh-CN" sz="1600" kern="100">
                        <a:effectLst/>
                        <a:latin typeface="Times New Roman"/>
                        <a:ea typeface="宋体"/>
                        <a:cs typeface="Times New Roman"/>
                      </a:endParaRPr>
                    </a:p>
                  </a:txBody>
                  <a:tcPr marL="68580" marR="68580" marT="0" marB="0" anchor="ctr"/>
                </a:tc>
                <a:tc>
                  <a:txBody>
                    <a:bodyPr/>
                    <a:lstStyle/>
                    <a:p>
                      <a:pPr indent="196215" algn="l">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indent="196215" algn="l">
                        <a:spcAft>
                          <a:spcPts val="0"/>
                        </a:spcAft>
                      </a:pPr>
                      <a:r>
                        <a:rPr lang="en-US" sz="1600" kern="100">
                          <a:effectLst/>
                        </a:rPr>
                        <a:t>-3.402823466E+38</a:t>
                      </a:r>
                      <a:r>
                        <a:rPr lang="zh-CN" sz="1600" kern="100">
                          <a:effectLst/>
                        </a:rPr>
                        <a:t>～</a:t>
                      </a:r>
                    </a:p>
                    <a:p>
                      <a:pPr indent="196215" algn="l">
                        <a:spcAft>
                          <a:spcPts val="0"/>
                        </a:spcAft>
                      </a:pPr>
                      <a:r>
                        <a:rPr lang="en-US" sz="1600" kern="100">
                          <a:effectLst/>
                        </a:rPr>
                        <a:t>-1.175494351E-38</a:t>
                      </a:r>
                      <a:endParaRPr lang="zh-CN" sz="1600" kern="100">
                        <a:effectLst/>
                        <a:latin typeface="Times New Roman"/>
                        <a:ea typeface="宋体"/>
                        <a:cs typeface="Times New Roman"/>
                      </a:endParaRPr>
                    </a:p>
                  </a:txBody>
                  <a:tcPr marL="68580" marR="68580" marT="0" marB="0" anchor="ctr"/>
                </a:tc>
                <a:tc>
                  <a:txBody>
                    <a:bodyPr/>
                    <a:lstStyle/>
                    <a:p>
                      <a:pPr indent="196215" algn="l">
                        <a:spcAft>
                          <a:spcPts val="0"/>
                        </a:spcAft>
                      </a:pPr>
                      <a:r>
                        <a:rPr lang="en-US" sz="1600" kern="100">
                          <a:effectLst/>
                        </a:rPr>
                        <a:t>0</a:t>
                      </a:r>
                      <a:r>
                        <a:rPr lang="zh-CN" sz="1600" kern="100">
                          <a:effectLst/>
                        </a:rPr>
                        <a:t>和</a:t>
                      </a:r>
                      <a:r>
                        <a:rPr lang="en-US" sz="1600" kern="100">
                          <a:effectLst/>
                        </a:rPr>
                        <a:t>1.175494351E-38</a:t>
                      </a:r>
                      <a:r>
                        <a:rPr lang="zh-CN" sz="1600" kern="100">
                          <a:effectLst/>
                        </a:rPr>
                        <a:t>～</a:t>
                      </a:r>
                    </a:p>
                    <a:p>
                      <a:pPr indent="196215" algn="l">
                        <a:spcAft>
                          <a:spcPts val="0"/>
                        </a:spcAft>
                      </a:pPr>
                      <a:r>
                        <a:rPr lang="en-US" sz="1600" kern="100">
                          <a:effectLst/>
                        </a:rPr>
                        <a:t>3.402823466E+38</a:t>
                      </a:r>
                      <a:endParaRPr lang="zh-CN" sz="1600" kern="100">
                        <a:effectLst/>
                        <a:latin typeface="Times New Roman"/>
                        <a:ea typeface="宋体"/>
                        <a:cs typeface="Times New Roman"/>
                      </a:endParaRPr>
                    </a:p>
                  </a:txBody>
                  <a:tcPr marL="68580" marR="68580" marT="0" marB="0" anchor="ctr"/>
                </a:tc>
              </a:tr>
              <a:tr h="760382">
                <a:tc>
                  <a:txBody>
                    <a:bodyPr/>
                    <a:lstStyle/>
                    <a:p>
                      <a:pPr indent="196215" algn="l">
                        <a:spcAft>
                          <a:spcPts val="0"/>
                        </a:spcAft>
                      </a:pPr>
                      <a:r>
                        <a:rPr lang="en-US" sz="1600" kern="0">
                          <a:effectLst/>
                        </a:rPr>
                        <a:t>DOUBLE</a:t>
                      </a:r>
                      <a:endParaRPr lang="zh-CN" sz="1600" kern="100">
                        <a:effectLst/>
                        <a:latin typeface="Times New Roman"/>
                        <a:ea typeface="宋体"/>
                        <a:cs typeface="Times New Roman"/>
                      </a:endParaRPr>
                    </a:p>
                  </a:txBody>
                  <a:tcPr marL="68580" marR="68580" marT="0" marB="0" anchor="ctr"/>
                </a:tc>
                <a:tc>
                  <a:txBody>
                    <a:bodyPr/>
                    <a:lstStyle/>
                    <a:p>
                      <a:pPr indent="196215" algn="l">
                        <a:spcAft>
                          <a:spcPts val="0"/>
                        </a:spcAft>
                      </a:pPr>
                      <a:r>
                        <a:rPr lang="en-US" sz="1600" kern="100">
                          <a:effectLst/>
                        </a:rPr>
                        <a:t>8</a:t>
                      </a:r>
                      <a:endParaRPr lang="zh-CN" sz="1600" kern="100">
                        <a:effectLst/>
                        <a:latin typeface="Times New Roman"/>
                        <a:ea typeface="宋体"/>
                        <a:cs typeface="Times New Roman"/>
                      </a:endParaRPr>
                    </a:p>
                  </a:txBody>
                  <a:tcPr marL="68580" marR="68580" marT="0" marB="0" anchor="ctr"/>
                </a:tc>
                <a:tc>
                  <a:txBody>
                    <a:bodyPr/>
                    <a:lstStyle/>
                    <a:p>
                      <a:pPr algn="l">
                        <a:spcAft>
                          <a:spcPts val="0"/>
                        </a:spcAft>
                      </a:pPr>
                      <a:r>
                        <a:rPr lang="en-US" sz="1600" kern="100">
                          <a:effectLst/>
                        </a:rPr>
                        <a:t>-</a:t>
                      </a:r>
                      <a:r>
                        <a:rPr lang="en-US" sz="1600" kern="0">
                          <a:effectLst/>
                        </a:rPr>
                        <a:t>2.2250738585072014E-308</a:t>
                      </a:r>
                      <a:r>
                        <a:rPr lang="zh-CN" sz="1600" kern="100">
                          <a:effectLst/>
                        </a:rPr>
                        <a:t>～</a:t>
                      </a:r>
                      <a:r>
                        <a:rPr lang="en-US" sz="1600" kern="100">
                          <a:effectLst/>
                        </a:rPr>
                        <a:t>-</a:t>
                      </a:r>
                      <a:r>
                        <a:rPr lang="en-US" sz="1600" kern="0">
                          <a:effectLst/>
                        </a:rPr>
                        <a:t>1.7976931348623157E+308</a:t>
                      </a:r>
                      <a:endParaRPr lang="zh-CN" sz="1600" kern="100">
                        <a:effectLst/>
                        <a:latin typeface="Times New Roman"/>
                        <a:ea typeface="宋体"/>
                        <a:cs typeface="Times New Roman"/>
                      </a:endParaRPr>
                    </a:p>
                  </a:txBody>
                  <a:tcPr marL="68580" marR="68580" marT="0" marB="0" anchor="ctr"/>
                </a:tc>
                <a:tc>
                  <a:txBody>
                    <a:bodyPr/>
                    <a:lstStyle/>
                    <a:p>
                      <a:pPr algn="l">
                        <a:spcAft>
                          <a:spcPts val="0"/>
                        </a:spcAft>
                      </a:pPr>
                      <a:r>
                        <a:rPr lang="en-US" sz="1600" kern="100">
                          <a:effectLst/>
                        </a:rPr>
                        <a:t>0</a:t>
                      </a:r>
                      <a:r>
                        <a:rPr lang="zh-CN" sz="1600" kern="100">
                          <a:effectLst/>
                        </a:rPr>
                        <a:t>和</a:t>
                      </a:r>
                      <a:r>
                        <a:rPr lang="en-US" sz="1600" kern="0">
                          <a:effectLst/>
                        </a:rPr>
                        <a:t>2.2250738585072014E-308</a:t>
                      </a:r>
                      <a:r>
                        <a:rPr lang="zh-CN" sz="1600" kern="100">
                          <a:effectLst/>
                        </a:rPr>
                        <a:t>～</a:t>
                      </a:r>
                      <a:r>
                        <a:rPr lang="en-US" sz="1600" kern="0">
                          <a:effectLst/>
                        </a:rPr>
                        <a:t>1.7976931348623157E+308</a:t>
                      </a:r>
                      <a:endParaRPr lang="zh-CN" sz="1600" kern="100">
                        <a:effectLst/>
                        <a:latin typeface="Times New Roman"/>
                        <a:ea typeface="宋体"/>
                        <a:cs typeface="Times New Roman"/>
                      </a:endParaRPr>
                    </a:p>
                  </a:txBody>
                  <a:tcPr marL="68580" marR="68580" marT="0" marB="0" anchor="ctr"/>
                </a:tc>
              </a:tr>
              <a:tr h="758348">
                <a:tc>
                  <a:txBody>
                    <a:bodyPr/>
                    <a:lstStyle/>
                    <a:p>
                      <a:pPr algn="l">
                        <a:spcAft>
                          <a:spcPts val="0"/>
                        </a:spcAft>
                      </a:pPr>
                      <a:r>
                        <a:rPr lang="pt-PT" sz="1600" kern="100" dirty="0">
                          <a:effectLst/>
                        </a:rPr>
                        <a:t>DECIMAL(M,D)</a:t>
                      </a:r>
                      <a:endParaRPr lang="zh-CN" sz="1600" kern="100" dirty="0">
                        <a:effectLst/>
                      </a:endParaRPr>
                    </a:p>
                    <a:p>
                      <a:pPr algn="l">
                        <a:spcAft>
                          <a:spcPts val="0"/>
                        </a:spcAft>
                      </a:pPr>
                      <a:r>
                        <a:rPr lang="zh-CN" sz="1600" kern="100" dirty="0">
                          <a:effectLst/>
                        </a:rPr>
                        <a:t>或者</a:t>
                      </a:r>
                      <a:r>
                        <a:rPr lang="pt-PT" sz="1600" kern="100" dirty="0">
                          <a:effectLst/>
                        </a:rPr>
                        <a:t>DEC(M,D)</a:t>
                      </a:r>
                      <a:endParaRPr lang="zh-CN" sz="1600" kern="100" dirty="0">
                        <a:effectLst/>
                        <a:latin typeface="Times New Roman"/>
                        <a:ea typeface="宋体"/>
                        <a:cs typeface="Times New Roman"/>
                      </a:endParaRPr>
                    </a:p>
                  </a:txBody>
                  <a:tcPr marL="68580" marR="68580" marT="0" marB="0" anchor="ctr"/>
                </a:tc>
                <a:tc>
                  <a:txBody>
                    <a:bodyPr/>
                    <a:lstStyle/>
                    <a:p>
                      <a:pPr indent="196215" algn="l">
                        <a:spcAft>
                          <a:spcPts val="0"/>
                        </a:spcAft>
                      </a:pPr>
                      <a:r>
                        <a:rPr lang="en-US" sz="1600" kern="100">
                          <a:effectLst/>
                        </a:rPr>
                        <a:t>M+2</a:t>
                      </a:r>
                      <a:endParaRPr lang="zh-CN" sz="1600" kern="100">
                        <a:effectLst/>
                        <a:latin typeface="Times New Roman"/>
                        <a:ea typeface="宋体"/>
                        <a:cs typeface="Times New Roman"/>
                      </a:endParaRPr>
                    </a:p>
                  </a:txBody>
                  <a:tcPr marL="68580" marR="68580" marT="0" marB="0" anchor="ctr"/>
                </a:tc>
                <a:tc>
                  <a:txBody>
                    <a:bodyPr/>
                    <a:lstStyle/>
                    <a:p>
                      <a:pPr indent="196215" algn="ctr">
                        <a:spcAft>
                          <a:spcPts val="0"/>
                        </a:spcAft>
                      </a:pPr>
                      <a:r>
                        <a:rPr lang="zh-CN" sz="1600" kern="100">
                          <a:effectLst/>
                        </a:rPr>
                        <a:t>同</a:t>
                      </a:r>
                      <a:r>
                        <a:rPr lang="en-US" sz="1600" kern="100">
                          <a:effectLst/>
                        </a:rPr>
                        <a:t>DOUBLE</a:t>
                      </a:r>
                      <a:r>
                        <a:rPr lang="zh-CN" sz="1600" kern="100">
                          <a:effectLst/>
                        </a:rPr>
                        <a:t>型</a:t>
                      </a:r>
                      <a:endParaRPr lang="zh-CN" sz="1600" kern="100">
                        <a:effectLst/>
                        <a:latin typeface="Times New Roman"/>
                        <a:ea typeface="宋体"/>
                        <a:cs typeface="Times New Roman"/>
                      </a:endParaRPr>
                    </a:p>
                  </a:txBody>
                  <a:tcPr marL="68580" marR="68580" marT="0" marB="0" anchor="ctr"/>
                </a:tc>
                <a:tc>
                  <a:txBody>
                    <a:bodyPr/>
                    <a:lstStyle/>
                    <a:p>
                      <a:pPr indent="196215" algn="ctr">
                        <a:spcAft>
                          <a:spcPts val="0"/>
                        </a:spcAft>
                      </a:pPr>
                      <a:r>
                        <a:rPr lang="zh-CN" sz="1600" kern="100" dirty="0">
                          <a:effectLst/>
                        </a:rPr>
                        <a:t>同</a:t>
                      </a:r>
                      <a:r>
                        <a:rPr lang="en-US" sz="1600" kern="100" dirty="0">
                          <a:effectLst/>
                        </a:rPr>
                        <a:t>DOUBLE</a:t>
                      </a:r>
                      <a:r>
                        <a:rPr lang="zh-CN" sz="1600" kern="100" dirty="0">
                          <a:effectLst/>
                        </a:rPr>
                        <a:t>型</a:t>
                      </a:r>
                      <a:endParaRPr lang="zh-CN" sz="16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42028373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8" y="2363906"/>
            <a:ext cx="9961821" cy="1349087"/>
          </a:xfrm>
          <a:prstGeom prst="rect">
            <a:avLst/>
          </a:prstGeom>
        </p:spPr>
        <p:txBody>
          <a:bodyPr wrap="square">
            <a:spAutoFit/>
          </a:bodyPr>
          <a:lstStyle/>
          <a:p>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日期与时间</a:t>
            </a:r>
            <a:r>
              <a:rPr lang="zh-CN" altLang="zh-CN" sz="2000" b="1" dirty="0" smtClean="0">
                <a:solidFill>
                  <a:schemeClr val="accent3"/>
                </a:solidFill>
                <a:latin typeface="微软雅黑" panose="020B0503020204020204" pitchFamily="34" charset="-122"/>
                <a:ea typeface="微软雅黑" panose="020B0503020204020204" pitchFamily="34" charset="-122"/>
              </a:rPr>
              <a:t>类型</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日期</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与时间类型是为了方便在数据库中存储日期和时间而设计的。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中有多种表示日期和时间的</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数据类型</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976119696"/>
              </p:ext>
            </p:extLst>
          </p:nvPr>
        </p:nvGraphicFramePr>
        <p:xfrm>
          <a:off x="2653363" y="3990253"/>
          <a:ext cx="7015072" cy="2477781"/>
        </p:xfrm>
        <a:graphic>
          <a:graphicData uri="http://schemas.openxmlformats.org/drawingml/2006/table">
            <a:tbl>
              <a:tblPr firstRow="1" firstCol="1" bandRow="1">
                <a:tableStyleId>{5C22544A-7EE6-4342-B048-85BDC9FD1C3A}</a:tableStyleId>
              </a:tblPr>
              <a:tblGrid>
                <a:gridCol w="1985332"/>
                <a:gridCol w="1197329"/>
                <a:gridCol w="2194280"/>
                <a:gridCol w="1638131"/>
              </a:tblGrid>
              <a:tr h="275309">
                <a:tc>
                  <a:txBody>
                    <a:bodyPr/>
                    <a:lstStyle/>
                    <a:p>
                      <a:pPr algn="ctr">
                        <a:spcAft>
                          <a:spcPts val="0"/>
                        </a:spcAft>
                      </a:pPr>
                      <a:r>
                        <a:rPr lang="zh-CN" sz="1600" kern="0" dirty="0">
                          <a:effectLst/>
                        </a:rPr>
                        <a:t>日期和时间类型</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zh-CN" sz="1600" kern="0" dirty="0">
                          <a:effectLst/>
                        </a:rPr>
                        <a:t>字节</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zh-CN" sz="1600" kern="0" dirty="0">
                          <a:effectLst/>
                        </a:rPr>
                        <a:t>最小值</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zh-CN" sz="1600" kern="0" dirty="0">
                          <a:effectLst/>
                        </a:rPr>
                        <a:t>最大值</a:t>
                      </a:r>
                      <a:endParaRPr lang="zh-CN" sz="1600" kern="100" dirty="0">
                        <a:effectLst/>
                        <a:latin typeface="Times New Roman"/>
                        <a:ea typeface="宋体"/>
                        <a:cs typeface="Times New Roman"/>
                      </a:endParaRPr>
                    </a:p>
                  </a:txBody>
                  <a:tcPr marL="68580" marR="68580" marT="0" marB="0"/>
                </a:tc>
              </a:tr>
              <a:tr h="275309">
                <a:tc>
                  <a:txBody>
                    <a:bodyPr/>
                    <a:lstStyle/>
                    <a:p>
                      <a:pPr algn="ctr">
                        <a:spcAft>
                          <a:spcPts val="0"/>
                        </a:spcAft>
                      </a:pPr>
                      <a:r>
                        <a:rPr lang="en-US" sz="1600" kern="0">
                          <a:effectLst/>
                        </a:rPr>
                        <a:t>DATE</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4</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1000-01-01</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9999-12-31</a:t>
                      </a:r>
                      <a:endParaRPr lang="zh-CN" sz="1600" kern="100">
                        <a:effectLst/>
                        <a:latin typeface="Times New Roman"/>
                        <a:ea typeface="宋体"/>
                        <a:cs typeface="Times New Roman"/>
                      </a:endParaRPr>
                    </a:p>
                  </a:txBody>
                  <a:tcPr marL="68580" marR="68580" marT="0" marB="0" anchor="ctr"/>
                </a:tc>
              </a:tr>
              <a:tr h="550618">
                <a:tc>
                  <a:txBody>
                    <a:bodyPr/>
                    <a:lstStyle/>
                    <a:p>
                      <a:pPr algn="ctr">
                        <a:spcAft>
                          <a:spcPts val="0"/>
                        </a:spcAft>
                      </a:pPr>
                      <a:r>
                        <a:rPr lang="en-US" sz="1600" kern="0">
                          <a:effectLst/>
                        </a:rPr>
                        <a:t>DATETIME</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8</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1000-01-01 00:00:00</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9999-12-31 23:59:59</a:t>
                      </a:r>
                      <a:endParaRPr lang="zh-CN" sz="1600" kern="100">
                        <a:effectLst/>
                        <a:latin typeface="Times New Roman"/>
                        <a:ea typeface="宋体"/>
                        <a:cs typeface="Times New Roman"/>
                      </a:endParaRPr>
                    </a:p>
                  </a:txBody>
                  <a:tcPr marL="68580" marR="68580" marT="0" marB="0" anchor="ctr"/>
                </a:tc>
              </a:tr>
              <a:tr h="825927">
                <a:tc>
                  <a:txBody>
                    <a:bodyPr/>
                    <a:lstStyle/>
                    <a:p>
                      <a:pPr algn="ctr">
                        <a:spcAft>
                          <a:spcPts val="0"/>
                        </a:spcAft>
                      </a:pPr>
                      <a:r>
                        <a:rPr lang="en-US" sz="1600" kern="0">
                          <a:effectLst/>
                        </a:rPr>
                        <a:t>TIMESTAMP</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4</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19700101080001</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2038</a:t>
                      </a:r>
                      <a:r>
                        <a:rPr lang="zh-CN" sz="1600" kern="0">
                          <a:effectLst/>
                        </a:rPr>
                        <a:t>年的某个年的某个时刻</a:t>
                      </a:r>
                      <a:endParaRPr lang="zh-CN" sz="1600" kern="100">
                        <a:effectLst/>
                        <a:latin typeface="Times New Roman"/>
                        <a:ea typeface="宋体"/>
                        <a:cs typeface="Times New Roman"/>
                      </a:endParaRPr>
                    </a:p>
                  </a:txBody>
                  <a:tcPr marL="68580" marR="68580" marT="0" marB="0" anchor="ctr"/>
                </a:tc>
              </a:tr>
              <a:tr h="275309">
                <a:tc>
                  <a:txBody>
                    <a:bodyPr/>
                    <a:lstStyle/>
                    <a:p>
                      <a:pPr algn="ctr">
                        <a:spcAft>
                          <a:spcPts val="0"/>
                        </a:spcAft>
                      </a:pPr>
                      <a:r>
                        <a:rPr lang="en-US" sz="1600" kern="0">
                          <a:effectLst/>
                        </a:rPr>
                        <a:t>TIME</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3</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-838:59:59</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838:59:59</a:t>
                      </a:r>
                      <a:endParaRPr lang="zh-CN" sz="1600" kern="100">
                        <a:effectLst/>
                        <a:latin typeface="Times New Roman"/>
                        <a:ea typeface="宋体"/>
                        <a:cs typeface="Times New Roman"/>
                      </a:endParaRPr>
                    </a:p>
                  </a:txBody>
                  <a:tcPr marL="68580" marR="68580" marT="0" marB="0" anchor="ctr"/>
                </a:tc>
              </a:tr>
              <a:tr h="275309">
                <a:tc>
                  <a:txBody>
                    <a:bodyPr/>
                    <a:lstStyle/>
                    <a:p>
                      <a:pPr algn="ctr">
                        <a:spcAft>
                          <a:spcPts val="0"/>
                        </a:spcAft>
                      </a:pPr>
                      <a:r>
                        <a:rPr lang="en-US" sz="1600" kern="0">
                          <a:effectLst/>
                        </a:rPr>
                        <a:t>YEAR</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1</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a:effectLst/>
                        </a:rPr>
                        <a:t>1901</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0" dirty="0">
                          <a:effectLst/>
                        </a:rPr>
                        <a:t>2155</a:t>
                      </a:r>
                      <a:endParaRPr lang="zh-CN" sz="16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42028373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9" y="2198114"/>
            <a:ext cx="9961821" cy="400110"/>
          </a:xfrm>
          <a:prstGeom prst="rect">
            <a:avLst/>
          </a:prstGeom>
        </p:spPr>
        <p:txBody>
          <a:bodyPr wrap="square">
            <a:spAutoFit/>
          </a:bodyPr>
          <a:lstStyle/>
          <a:p>
            <a:r>
              <a:rPr lang="en-US" altLang="zh-CN" sz="2000" b="1" dirty="0">
                <a:solidFill>
                  <a:schemeClr val="accent3"/>
                </a:solidFill>
                <a:latin typeface="微软雅黑" panose="020B0503020204020204" pitchFamily="34" charset="-122"/>
                <a:ea typeface="微软雅黑" panose="020B0503020204020204" pitchFamily="34" charset="-122"/>
              </a:rPr>
              <a:t>3. </a:t>
            </a:r>
            <a:r>
              <a:rPr lang="zh-CN" altLang="zh-CN" sz="2000" b="1" dirty="0">
                <a:solidFill>
                  <a:schemeClr val="accent3"/>
                </a:solidFill>
                <a:latin typeface="微软雅黑" panose="020B0503020204020204" pitchFamily="34" charset="-122"/>
                <a:ea typeface="微软雅黑" panose="020B0503020204020204" pitchFamily="34" charset="-122"/>
              </a:rPr>
              <a:t>字符串类型</a:t>
            </a:r>
          </a:p>
        </p:txBody>
      </p:sp>
      <p:graphicFrame>
        <p:nvGraphicFramePr>
          <p:cNvPr id="3" name="表格 2"/>
          <p:cNvGraphicFramePr>
            <a:graphicFrameLocks noGrp="1"/>
          </p:cNvGraphicFramePr>
          <p:nvPr>
            <p:extLst>
              <p:ext uri="{D42A27DB-BD31-4B8C-83A1-F6EECF244321}">
                <p14:modId xmlns:p14="http://schemas.microsoft.com/office/powerpoint/2010/main" val="812814884"/>
              </p:ext>
            </p:extLst>
          </p:nvPr>
        </p:nvGraphicFramePr>
        <p:xfrm>
          <a:off x="2210595" y="2807563"/>
          <a:ext cx="8875059" cy="3925715"/>
        </p:xfrm>
        <a:graphic>
          <a:graphicData uri="http://schemas.openxmlformats.org/drawingml/2006/table">
            <a:tbl>
              <a:tblPr firstRow="1" firstCol="1" bandRow="1">
                <a:tableStyleId>{5C22544A-7EE6-4342-B048-85BDC9FD1C3A}</a:tableStyleId>
              </a:tblPr>
              <a:tblGrid>
                <a:gridCol w="1877311"/>
                <a:gridCol w="2721583"/>
                <a:gridCol w="4276165"/>
              </a:tblGrid>
              <a:tr h="204658">
                <a:tc>
                  <a:txBody>
                    <a:bodyPr/>
                    <a:lstStyle/>
                    <a:p>
                      <a:pPr algn="ctr">
                        <a:spcAft>
                          <a:spcPts val="0"/>
                        </a:spcAft>
                      </a:pPr>
                      <a:r>
                        <a:rPr lang="zh-CN" sz="1400" kern="0">
                          <a:effectLst/>
                        </a:rPr>
                        <a:t>字符串类型</a:t>
                      </a:r>
                      <a:endParaRPr lang="zh-CN" sz="1400" kern="100">
                        <a:effectLst/>
                        <a:latin typeface="Times New Roman"/>
                        <a:ea typeface="宋体"/>
                        <a:cs typeface="Times New Roman"/>
                      </a:endParaRPr>
                    </a:p>
                  </a:txBody>
                  <a:tcPr marL="68580" marR="68580" marT="0" marB="0" anchor="ctr"/>
                </a:tc>
                <a:tc>
                  <a:txBody>
                    <a:bodyPr/>
                    <a:lstStyle/>
                    <a:p>
                      <a:pPr algn="ctr">
                        <a:spcAft>
                          <a:spcPts val="0"/>
                        </a:spcAft>
                      </a:pPr>
                      <a:r>
                        <a:rPr lang="zh-CN" sz="1400" kern="0">
                          <a:effectLst/>
                        </a:rPr>
                        <a:t>字节</a:t>
                      </a:r>
                      <a:endParaRPr lang="zh-CN" sz="1400" kern="100">
                        <a:effectLst/>
                        <a:latin typeface="Times New Roman"/>
                        <a:ea typeface="宋体"/>
                        <a:cs typeface="Times New Roman"/>
                      </a:endParaRPr>
                    </a:p>
                  </a:txBody>
                  <a:tcPr marL="68580" marR="68580" marT="0" marB="0" anchor="ctr"/>
                </a:tc>
                <a:tc>
                  <a:txBody>
                    <a:bodyPr/>
                    <a:lstStyle/>
                    <a:p>
                      <a:pPr algn="ctr">
                        <a:spcAft>
                          <a:spcPts val="0"/>
                        </a:spcAft>
                      </a:pPr>
                      <a:r>
                        <a:rPr lang="zh-CN" sz="1400" kern="0">
                          <a:effectLst/>
                        </a:rPr>
                        <a:t>描述及存储需求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CHAR</a:t>
                      </a:r>
                      <a:r>
                        <a:rPr lang="zh-CN" sz="1400" kern="0">
                          <a:effectLst/>
                        </a:rPr>
                        <a:t>（</a:t>
                      </a:r>
                      <a:r>
                        <a:rPr lang="en-US" sz="1400" kern="0">
                          <a:effectLst/>
                        </a:rPr>
                        <a:t>M</a:t>
                      </a:r>
                      <a:r>
                        <a:rPr lang="zh-CN" sz="1400" kern="0">
                          <a:effectLst/>
                        </a:rPr>
                        <a:t>）</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en-US" sz="1400" kern="0">
                          <a:effectLst/>
                        </a:rPr>
                        <a:t>M</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0">
                          <a:effectLst/>
                        </a:rPr>
                        <a:t>M</a:t>
                      </a:r>
                      <a:r>
                        <a:rPr lang="zh-CN" sz="1400" kern="0">
                          <a:effectLst/>
                        </a:rPr>
                        <a:t>为</a:t>
                      </a:r>
                      <a:r>
                        <a:rPr lang="en-US" sz="1400" kern="0">
                          <a:effectLst/>
                        </a:rPr>
                        <a:t>0</a:t>
                      </a:r>
                      <a:r>
                        <a:rPr lang="zh-CN" sz="1400" kern="0">
                          <a:effectLst/>
                        </a:rPr>
                        <a:t>～</a:t>
                      </a:r>
                      <a:r>
                        <a:rPr lang="en-US" sz="1400" kern="0">
                          <a:effectLst/>
                        </a:rPr>
                        <a:t>255</a:t>
                      </a:r>
                      <a:r>
                        <a:rPr lang="zh-CN" sz="1400" kern="0">
                          <a:effectLst/>
                        </a:rPr>
                        <a:t>之间的整数</a:t>
                      </a:r>
                      <a:endParaRPr lang="zh-CN" sz="1400" kern="100">
                        <a:effectLst/>
                        <a:latin typeface="Times New Roman"/>
                        <a:ea typeface="宋体"/>
                        <a:cs typeface="Times New Roman"/>
                      </a:endParaRPr>
                    </a:p>
                  </a:txBody>
                  <a:tcPr marL="68580" marR="68580" marT="0" marB="0" anchor="ctr"/>
                </a:tc>
              </a:tr>
              <a:tr h="409316">
                <a:tc>
                  <a:txBody>
                    <a:bodyPr/>
                    <a:lstStyle/>
                    <a:p>
                      <a:pPr algn="l">
                        <a:spcAft>
                          <a:spcPts val="0"/>
                        </a:spcAft>
                      </a:pPr>
                      <a:r>
                        <a:rPr lang="en-US" sz="1400" kern="0" dirty="0">
                          <a:effectLst/>
                        </a:rPr>
                        <a:t>VARCHAR</a:t>
                      </a:r>
                      <a:r>
                        <a:rPr lang="zh-CN" sz="1400" kern="0" dirty="0">
                          <a:effectLst/>
                        </a:rPr>
                        <a:t>（</a:t>
                      </a:r>
                      <a:r>
                        <a:rPr lang="en-US" sz="1400" kern="0" dirty="0">
                          <a:effectLst/>
                        </a:rPr>
                        <a:t>M</a:t>
                      </a:r>
                      <a:r>
                        <a:rPr lang="zh-CN" sz="1400" kern="0" dirty="0">
                          <a:effectLst/>
                        </a:rPr>
                        <a:t>）</a:t>
                      </a:r>
                      <a:endParaRPr lang="zh-CN" sz="1400" kern="100" dirty="0">
                        <a:effectLst/>
                        <a:latin typeface="Times New Roman"/>
                        <a:ea typeface="宋体"/>
                        <a:cs typeface="Times New Roman"/>
                      </a:endParaRPr>
                    </a:p>
                  </a:txBody>
                  <a:tcPr marL="68580" marR="68580" marT="0" marB="0" anchor="ctr"/>
                </a:tc>
                <a:tc>
                  <a:txBody>
                    <a:bodyPr/>
                    <a:lstStyle/>
                    <a:p>
                      <a:pPr algn="l">
                        <a:spcAft>
                          <a:spcPts val="0"/>
                        </a:spcAft>
                      </a:pPr>
                      <a:r>
                        <a:rPr lang="en-US" sz="1400" kern="0">
                          <a:effectLst/>
                        </a:rPr>
                        <a:t>M</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为</a:t>
                      </a:r>
                      <a:r>
                        <a:rPr lang="en-US" sz="1400" kern="0">
                          <a:effectLst/>
                        </a:rPr>
                        <a:t>0</a:t>
                      </a:r>
                      <a:r>
                        <a:rPr lang="zh-CN" sz="1400" kern="0">
                          <a:effectLst/>
                        </a:rPr>
                        <a:t>～</a:t>
                      </a:r>
                      <a:r>
                        <a:rPr lang="en-US" sz="1400" kern="0">
                          <a:effectLst/>
                        </a:rPr>
                        <a:t>65535</a:t>
                      </a:r>
                      <a:r>
                        <a:rPr lang="zh-CN" sz="1400" kern="0">
                          <a:effectLst/>
                        </a:rPr>
                        <a:t>之间的整数，值的长度</a:t>
                      </a:r>
                      <a:r>
                        <a:rPr lang="en-US" sz="1400" kern="0">
                          <a:effectLst/>
                        </a:rPr>
                        <a:t>+1</a:t>
                      </a:r>
                      <a:r>
                        <a:rPr lang="zh-CN" sz="1400" kern="0">
                          <a:effectLst/>
                        </a:rPr>
                        <a:t>个字节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TINYBLOB</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255</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字节，值的长度</a:t>
                      </a:r>
                      <a:r>
                        <a:rPr lang="en-US" sz="1400" kern="0">
                          <a:effectLst/>
                        </a:rPr>
                        <a:t>+1</a:t>
                      </a:r>
                      <a:r>
                        <a:rPr lang="zh-CN" sz="1400" kern="0">
                          <a:effectLst/>
                        </a:rPr>
                        <a:t>个字节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BLOB</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65535</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字节，值的长度</a:t>
                      </a:r>
                      <a:r>
                        <a:rPr lang="en-US" sz="1400" kern="0">
                          <a:effectLst/>
                        </a:rPr>
                        <a:t>+2</a:t>
                      </a:r>
                      <a:r>
                        <a:rPr lang="zh-CN" sz="1400" kern="0">
                          <a:effectLst/>
                        </a:rPr>
                        <a:t>个字节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MEDIUMBLOB</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167772150</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字节，值的长度</a:t>
                      </a:r>
                      <a:r>
                        <a:rPr lang="en-US" sz="1400" kern="0">
                          <a:effectLst/>
                        </a:rPr>
                        <a:t>+3</a:t>
                      </a:r>
                      <a:r>
                        <a:rPr lang="zh-CN" sz="1400" kern="0">
                          <a:effectLst/>
                        </a:rPr>
                        <a:t>个字节</a:t>
                      </a:r>
                      <a:endParaRPr lang="zh-CN" sz="1400" kern="100">
                        <a:effectLst/>
                        <a:latin typeface="Times New Roman"/>
                        <a:ea typeface="宋体"/>
                        <a:cs typeface="Times New Roman"/>
                      </a:endParaRPr>
                    </a:p>
                  </a:txBody>
                  <a:tcPr marL="68580" marR="68580" marT="0" marB="0" anchor="ctr"/>
                </a:tc>
              </a:tr>
              <a:tr h="409316">
                <a:tc>
                  <a:txBody>
                    <a:bodyPr/>
                    <a:lstStyle/>
                    <a:p>
                      <a:pPr algn="l">
                        <a:spcAft>
                          <a:spcPts val="0"/>
                        </a:spcAft>
                      </a:pPr>
                      <a:r>
                        <a:rPr lang="en-US" sz="1400" kern="0">
                          <a:effectLst/>
                        </a:rPr>
                        <a:t>LONGBLOB</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0">
                          <a:effectLst/>
                        </a:rPr>
                        <a:t>0</a:t>
                      </a:r>
                      <a:r>
                        <a:rPr lang="zh-CN" sz="1400" kern="0">
                          <a:effectLst/>
                        </a:rPr>
                        <a:t>～</a:t>
                      </a:r>
                      <a:r>
                        <a:rPr lang="en-US" sz="1400" kern="0">
                          <a:effectLst/>
                        </a:rPr>
                        <a:t>4294967295</a:t>
                      </a:r>
                      <a:r>
                        <a:rPr lang="zh-CN" sz="1400" kern="0">
                          <a:effectLst/>
                        </a:rPr>
                        <a:t>字节，值的长度</a:t>
                      </a:r>
                      <a:r>
                        <a:rPr lang="en-US" sz="1400" kern="0">
                          <a:effectLst/>
                        </a:rPr>
                        <a:t>+4</a:t>
                      </a:r>
                      <a:r>
                        <a:rPr lang="zh-CN" sz="1400" kern="0">
                          <a:effectLst/>
                        </a:rPr>
                        <a:t>个字节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TINYTEXT</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255</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字节，值的长度</a:t>
                      </a:r>
                      <a:r>
                        <a:rPr lang="en-US" sz="1400" kern="0">
                          <a:effectLst/>
                        </a:rPr>
                        <a:t>+2</a:t>
                      </a:r>
                      <a:r>
                        <a:rPr lang="zh-CN" sz="1400" kern="0">
                          <a:effectLst/>
                        </a:rPr>
                        <a:t>个字节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TEXT</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65535</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字节，值的长度</a:t>
                      </a:r>
                      <a:r>
                        <a:rPr lang="en-US" sz="1400" kern="0">
                          <a:effectLst/>
                        </a:rPr>
                        <a:t>+2</a:t>
                      </a:r>
                      <a:r>
                        <a:rPr lang="zh-CN" sz="1400" kern="0">
                          <a:effectLst/>
                        </a:rPr>
                        <a:t>个字节</a:t>
                      </a:r>
                      <a:endParaRPr lang="zh-CN" sz="1400" kern="100">
                        <a:effectLst/>
                        <a:latin typeface="Times New Roman"/>
                        <a:ea typeface="宋体"/>
                        <a:cs typeface="Times New Roman"/>
                      </a:endParaRPr>
                    </a:p>
                  </a:txBody>
                  <a:tcPr marL="68580" marR="68580" marT="0" marB="0" anchor="ctr"/>
                </a:tc>
              </a:tr>
              <a:tr h="204658">
                <a:tc>
                  <a:txBody>
                    <a:bodyPr/>
                    <a:lstStyle/>
                    <a:p>
                      <a:pPr algn="l">
                        <a:spcAft>
                          <a:spcPts val="0"/>
                        </a:spcAft>
                      </a:pPr>
                      <a:r>
                        <a:rPr lang="en-US" sz="1400" kern="0">
                          <a:effectLst/>
                        </a:rPr>
                        <a:t>MEDIUMTEXT</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167772150</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字节，值的长度</a:t>
                      </a:r>
                      <a:r>
                        <a:rPr lang="en-US" sz="1400" kern="0">
                          <a:effectLst/>
                        </a:rPr>
                        <a:t>+3</a:t>
                      </a:r>
                      <a:r>
                        <a:rPr lang="zh-CN" sz="1400" kern="0">
                          <a:effectLst/>
                        </a:rPr>
                        <a:t>个字节</a:t>
                      </a:r>
                      <a:endParaRPr lang="zh-CN" sz="1400" kern="100">
                        <a:effectLst/>
                        <a:latin typeface="Times New Roman"/>
                        <a:ea typeface="宋体"/>
                        <a:cs typeface="Times New Roman"/>
                      </a:endParaRPr>
                    </a:p>
                  </a:txBody>
                  <a:tcPr marL="68580" marR="68580" marT="0" marB="0" anchor="ctr"/>
                </a:tc>
              </a:tr>
              <a:tr h="409316">
                <a:tc>
                  <a:txBody>
                    <a:bodyPr/>
                    <a:lstStyle/>
                    <a:p>
                      <a:pPr algn="l">
                        <a:spcAft>
                          <a:spcPts val="0"/>
                        </a:spcAft>
                      </a:pPr>
                      <a:r>
                        <a:rPr lang="en-US" sz="1400" kern="0">
                          <a:effectLst/>
                        </a:rPr>
                        <a:t>LONGTEXT</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0">
                          <a:effectLst/>
                        </a:rPr>
                        <a:t>0</a:t>
                      </a:r>
                      <a:r>
                        <a:rPr lang="zh-CN" sz="1400" kern="0">
                          <a:effectLst/>
                        </a:rPr>
                        <a:t>～</a:t>
                      </a:r>
                      <a:r>
                        <a:rPr lang="en-US" sz="1400" kern="0">
                          <a:effectLst/>
                        </a:rPr>
                        <a:t>4294967295</a:t>
                      </a:r>
                      <a:r>
                        <a:rPr lang="zh-CN" sz="1400" kern="0">
                          <a:effectLst/>
                        </a:rPr>
                        <a:t>字节，值的长度</a:t>
                      </a:r>
                      <a:r>
                        <a:rPr lang="en-US" sz="1400" kern="0">
                          <a:effectLst/>
                        </a:rPr>
                        <a:t>+4</a:t>
                      </a:r>
                      <a:r>
                        <a:rPr lang="zh-CN" sz="1400" kern="0">
                          <a:effectLst/>
                        </a:rPr>
                        <a:t>个字节</a:t>
                      </a:r>
                      <a:endParaRPr lang="zh-CN" sz="1400" kern="100">
                        <a:effectLst/>
                        <a:latin typeface="Times New Roman"/>
                        <a:ea typeface="宋体"/>
                        <a:cs typeface="Times New Roman"/>
                      </a:endParaRPr>
                    </a:p>
                  </a:txBody>
                  <a:tcPr marL="68580" marR="68580" marT="0" marB="0" anchor="ctr"/>
                </a:tc>
              </a:tr>
              <a:tr h="409316">
                <a:tc>
                  <a:txBody>
                    <a:bodyPr/>
                    <a:lstStyle/>
                    <a:p>
                      <a:pPr algn="l">
                        <a:spcAft>
                          <a:spcPts val="0"/>
                        </a:spcAft>
                      </a:pPr>
                      <a:r>
                        <a:rPr lang="en-US" sz="1400" kern="0">
                          <a:effectLst/>
                        </a:rPr>
                        <a:t>VARBINARY</a:t>
                      </a:r>
                      <a:r>
                        <a:rPr lang="zh-CN" sz="1400" kern="0">
                          <a:effectLst/>
                        </a:rPr>
                        <a:t>（</a:t>
                      </a:r>
                      <a:r>
                        <a:rPr lang="en-US" sz="1400" kern="0">
                          <a:effectLst/>
                        </a:rPr>
                        <a:t>M</a:t>
                      </a:r>
                      <a:r>
                        <a:rPr lang="zh-CN" sz="1400" kern="0">
                          <a:effectLst/>
                        </a:rPr>
                        <a:t>）</a:t>
                      </a:r>
                      <a:endParaRPr lang="zh-CN" sz="1400" kern="100">
                        <a:effectLst/>
                        <a:latin typeface="Times New Roman"/>
                        <a:ea typeface="宋体"/>
                        <a:cs typeface="Times New Roman"/>
                      </a:endParaRPr>
                    </a:p>
                  </a:txBody>
                  <a:tcPr marL="68580" marR="68580" marT="0" marB="0" anchor="ctr"/>
                </a:tc>
                <a:tc>
                  <a:txBody>
                    <a:bodyPr/>
                    <a:lstStyle/>
                    <a:p>
                      <a:pPr algn="l">
                        <a:spcAft>
                          <a:spcPts val="0"/>
                        </a:spcAft>
                      </a:pPr>
                      <a:r>
                        <a:rPr lang="zh-CN" sz="1400" kern="0">
                          <a:effectLst/>
                        </a:rPr>
                        <a:t>允许长度</a:t>
                      </a:r>
                      <a:r>
                        <a:rPr lang="en-US" sz="1400" kern="0">
                          <a:effectLst/>
                        </a:rPr>
                        <a:t>0</a:t>
                      </a:r>
                      <a:r>
                        <a:rPr lang="zh-CN" sz="1400" kern="0">
                          <a:effectLst/>
                        </a:rPr>
                        <a:t>～</a:t>
                      </a:r>
                      <a:r>
                        <a:rPr lang="en-US" sz="1400" kern="0">
                          <a:effectLst/>
                        </a:rPr>
                        <a:t>M</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zh-CN" sz="1400" kern="0">
                          <a:effectLst/>
                        </a:rPr>
                        <a:t>个字节的变长字节字符串，值的长度</a:t>
                      </a:r>
                      <a:r>
                        <a:rPr lang="en-US" sz="1400" kern="0">
                          <a:effectLst/>
                        </a:rPr>
                        <a:t>+1</a:t>
                      </a:r>
                      <a:r>
                        <a:rPr lang="zh-CN" sz="1400" kern="0">
                          <a:effectLst/>
                        </a:rPr>
                        <a:t>个字节</a:t>
                      </a:r>
                      <a:endParaRPr lang="zh-CN" sz="1400" kern="100">
                        <a:effectLst/>
                        <a:latin typeface="Times New Roman"/>
                        <a:ea typeface="宋体"/>
                        <a:cs typeface="Times New Roman"/>
                      </a:endParaRPr>
                    </a:p>
                  </a:txBody>
                  <a:tcPr marL="68580" marR="68580" marT="0" marB="0" anchor="ctr"/>
                </a:tc>
              </a:tr>
              <a:tr h="581571">
                <a:tc>
                  <a:txBody>
                    <a:bodyPr/>
                    <a:lstStyle/>
                    <a:p>
                      <a:pPr algn="l">
                        <a:lnSpc>
                          <a:spcPct val="150000"/>
                        </a:lnSpc>
                        <a:spcAft>
                          <a:spcPts val="0"/>
                        </a:spcAft>
                      </a:pPr>
                      <a:r>
                        <a:rPr lang="en-US" sz="1400" kern="0">
                          <a:effectLst/>
                        </a:rPr>
                        <a:t>BINARY</a:t>
                      </a:r>
                      <a:r>
                        <a:rPr lang="zh-CN" sz="1400" kern="0">
                          <a:effectLst/>
                        </a:rPr>
                        <a:t>（</a:t>
                      </a:r>
                      <a:r>
                        <a:rPr lang="en-US" sz="1400" kern="0">
                          <a:effectLst/>
                        </a:rPr>
                        <a:t>M</a:t>
                      </a:r>
                      <a:r>
                        <a:rPr lang="zh-CN" sz="1400" kern="0">
                          <a:effectLst/>
                        </a:rPr>
                        <a:t>）</a:t>
                      </a:r>
                      <a:endParaRPr lang="zh-CN" sz="1400" kern="100">
                        <a:effectLst/>
                        <a:latin typeface="Times New Roman"/>
                        <a:ea typeface="宋体"/>
                        <a:cs typeface="Times New Roman"/>
                      </a:endParaRPr>
                    </a:p>
                  </a:txBody>
                  <a:tcPr marL="68580" marR="68580" marT="0" marB="0" anchor="ctr"/>
                </a:tc>
                <a:tc>
                  <a:txBody>
                    <a:bodyPr/>
                    <a:lstStyle/>
                    <a:p>
                      <a:pPr algn="l">
                        <a:lnSpc>
                          <a:spcPct val="150000"/>
                        </a:lnSpc>
                        <a:spcAft>
                          <a:spcPts val="0"/>
                        </a:spcAft>
                      </a:pPr>
                      <a:r>
                        <a:rPr lang="en-US" sz="1400" kern="0" dirty="0">
                          <a:effectLst/>
                        </a:rPr>
                        <a:t>M</a:t>
                      </a:r>
                      <a:endParaRPr lang="zh-CN" sz="1400" kern="100" dirty="0">
                        <a:effectLst/>
                        <a:latin typeface="Times New Roman"/>
                        <a:ea typeface="宋体"/>
                        <a:cs typeface="Times New Roman"/>
                      </a:endParaRPr>
                    </a:p>
                  </a:txBody>
                  <a:tcPr marL="68580" marR="68580" marT="0" marB="0" anchor="ctr"/>
                </a:tc>
                <a:tc>
                  <a:txBody>
                    <a:bodyPr/>
                    <a:lstStyle/>
                    <a:p>
                      <a:pPr algn="just">
                        <a:lnSpc>
                          <a:spcPct val="150000"/>
                        </a:lnSpc>
                        <a:spcAft>
                          <a:spcPts val="0"/>
                        </a:spcAft>
                      </a:pPr>
                      <a:r>
                        <a:rPr lang="zh-CN" sz="1400" kern="0" dirty="0">
                          <a:effectLst/>
                        </a:rPr>
                        <a:t>允许长度</a:t>
                      </a:r>
                      <a:r>
                        <a:rPr lang="en-US" sz="1400" kern="0" dirty="0">
                          <a:effectLst/>
                        </a:rPr>
                        <a:t>0</a:t>
                      </a:r>
                      <a:r>
                        <a:rPr lang="zh-CN" sz="1400" kern="0" dirty="0">
                          <a:effectLst/>
                        </a:rPr>
                        <a:t>～</a:t>
                      </a:r>
                      <a:r>
                        <a:rPr lang="en-US" sz="1400" kern="0" dirty="0">
                          <a:effectLst/>
                        </a:rPr>
                        <a:t>M</a:t>
                      </a:r>
                      <a:r>
                        <a:rPr lang="zh-CN" sz="1400" kern="0" dirty="0">
                          <a:effectLst/>
                        </a:rPr>
                        <a:t>个字节的定长字节字符串</a:t>
                      </a:r>
                      <a:endParaRPr lang="zh-CN" sz="14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42028373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8" y="2411616"/>
            <a:ext cx="9961821" cy="400110"/>
          </a:xfrm>
          <a:prstGeom prst="rect">
            <a:avLst/>
          </a:prstGeom>
        </p:spPr>
        <p:txBody>
          <a:bodyPr wrap="square">
            <a:spAutoFit/>
          </a:bodyPr>
          <a:lstStyle/>
          <a:p>
            <a:r>
              <a:rPr lang="en-US" altLang="zh-CN" sz="2000" b="1" dirty="0">
                <a:solidFill>
                  <a:schemeClr val="accent3"/>
                </a:solidFill>
                <a:latin typeface="微软雅黑" panose="020B0503020204020204" pitchFamily="34" charset="-122"/>
                <a:ea typeface="微软雅黑" panose="020B0503020204020204" pitchFamily="34" charset="-122"/>
              </a:rPr>
              <a:t>4.ENUM </a:t>
            </a:r>
            <a:r>
              <a:rPr lang="zh-CN" altLang="zh-CN" sz="2000" b="1" dirty="0" smtClean="0">
                <a:solidFill>
                  <a:schemeClr val="accent3"/>
                </a:solidFill>
                <a:latin typeface="微软雅黑" panose="020B0503020204020204" pitchFamily="34" charset="-122"/>
                <a:ea typeface="微软雅黑" panose="020B0503020204020204" pitchFamily="34" charset="-122"/>
              </a:rPr>
              <a:t>类型</a:t>
            </a:r>
            <a:endParaRPr lang="en-US" altLang="zh-CN" sz="2000" b="1" dirty="0" smtClean="0">
              <a:solidFill>
                <a:schemeClr val="accent3"/>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333709" y="3200400"/>
            <a:ext cx="10015610" cy="1477328"/>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ENUM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中文名称叫枚举类型，它的值范围需要在创建表时通过枚举方式显式指定，对</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255</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个成员的枚举需要</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个字节存储；对于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255</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65535</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个成员，需要</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个字节存储。最多允许有</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65535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个成员。例如性别字段可以设置成</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ENUM('</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男</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女</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28373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742236" y="2363906"/>
            <a:ext cx="1587726" cy="505523"/>
          </a:xfrm>
          <a:prstGeom prst="rect">
            <a:avLst/>
          </a:prstGeom>
        </p:spPr>
        <p:txBody>
          <a:bodyPr wrap="square">
            <a:spAutoFit/>
          </a:bodyPr>
          <a:lstStyle/>
          <a:p>
            <a:pPr>
              <a:lnSpc>
                <a:spcPct val="150000"/>
              </a:lnSpc>
              <a:spcBef>
                <a:spcPts val="200"/>
              </a:spcBef>
              <a:spcAft>
                <a:spcPts val="65"/>
              </a:spcAft>
            </a:pPr>
            <a:r>
              <a:rPr lang="zh-CN" altLang="zh-CN" sz="2000" b="1" dirty="0">
                <a:solidFill>
                  <a:srgbClr val="CC0066"/>
                </a:solidFill>
              </a:rPr>
              <a:t>系部表</a:t>
            </a:r>
            <a:endParaRPr lang="zh-CN" altLang="zh-CN" sz="2000" b="1" dirty="0">
              <a:solidFill>
                <a:srgbClr val="CC0066"/>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812120240"/>
              </p:ext>
            </p:extLst>
          </p:nvPr>
        </p:nvGraphicFramePr>
        <p:xfrm>
          <a:off x="1039282" y="3169153"/>
          <a:ext cx="2886016" cy="1331577"/>
        </p:xfrm>
        <a:graphic>
          <a:graphicData uri="http://schemas.openxmlformats.org/drawingml/2006/table">
            <a:tbl>
              <a:tblPr firstRow="1" firstCol="1" bandRow="1">
                <a:tableStyleId>{5C22544A-7EE6-4342-B048-85BDC9FD1C3A}</a:tableStyleId>
              </a:tblPr>
              <a:tblGrid>
                <a:gridCol w="645640"/>
                <a:gridCol w="1018560"/>
                <a:gridCol w="1221816"/>
              </a:tblGrid>
              <a:tr h="443859">
                <a:tc>
                  <a:txBody>
                    <a:bodyPr/>
                    <a:lstStyle/>
                    <a:p>
                      <a:pPr algn="ctr">
                        <a:spcAft>
                          <a:spcPts val="0"/>
                        </a:spcAft>
                      </a:pPr>
                      <a:r>
                        <a:rPr lang="zh-CN" sz="1600" kern="100" dirty="0">
                          <a:effectLst/>
                        </a:rPr>
                        <a:t>序号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字段</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类型</a:t>
                      </a:r>
                      <a:endParaRPr lang="zh-CN" sz="1600" kern="100">
                        <a:effectLst/>
                        <a:latin typeface="Times New Roman"/>
                        <a:ea typeface="宋体"/>
                        <a:cs typeface="Times New Roman"/>
                      </a:endParaRPr>
                    </a:p>
                  </a:txBody>
                  <a:tcPr marL="68580" marR="68580" marT="0" marB="0" anchor="ctr"/>
                </a:tc>
              </a:tr>
              <a:tr h="443859">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dirty="0">
                          <a:effectLst/>
                        </a:rPr>
                        <a:t>系部编号</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char(6)</a:t>
                      </a:r>
                      <a:endParaRPr lang="zh-CN" sz="1600" kern="100">
                        <a:effectLst/>
                        <a:latin typeface="Times New Roman"/>
                        <a:ea typeface="宋体"/>
                        <a:cs typeface="Times New Roman"/>
                      </a:endParaRPr>
                    </a:p>
                  </a:txBody>
                  <a:tcPr marL="68580" marR="68580" marT="0" marB="0"/>
                </a:tc>
              </a:tr>
              <a:tr h="443859">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系部名称</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dirty="0" err="1">
                          <a:effectLst/>
                        </a:rPr>
                        <a:t>varchar</a:t>
                      </a:r>
                      <a:r>
                        <a:rPr lang="en-US" sz="1600" kern="100" dirty="0">
                          <a:effectLst/>
                        </a:rPr>
                        <a:t>(10)</a:t>
                      </a:r>
                      <a:endParaRPr lang="zh-CN" sz="1600" kern="100" dirty="0">
                        <a:effectLst/>
                        <a:latin typeface="Times New Roman"/>
                        <a:ea typeface="宋体"/>
                        <a:cs typeface="Times New Roman"/>
                      </a:endParaRPr>
                    </a:p>
                  </a:txBody>
                  <a:tcPr marL="68580" marR="68580" marT="0" marB="0"/>
                </a:tc>
              </a:tr>
            </a:tbl>
          </a:graphicData>
        </a:graphic>
      </p:graphicFrame>
      <p:sp>
        <p:nvSpPr>
          <p:cNvPr id="9" name="TextBox 8"/>
          <p:cNvSpPr txBox="1"/>
          <p:nvPr/>
        </p:nvSpPr>
        <p:spPr>
          <a:xfrm>
            <a:off x="5553635" y="2456239"/>
            <a:ext cx="995082" cy="400110"/>
          </a:xfrm>
          <a:prstGeom prst="rect">
            <a:avLst/>
          </a:prstGeom>
          <a:noFill/>
        </p:spPr>
        <p:txBody>
          <a:bodyPr wrap="square" rtlCol="0">
            <a:spAutoFit/>
          </a:bodyPr>
          <a:lstStyle/>
          <a:p>
            <a:r>
              <a:rPr lang="zh-CN" altLang="zh-CN" sz="2000" b="1" dirty="0">
                <a:solidFill>
                  <a:srgbClr val="CC0066"/>
                </a:solidFill>
              </a:rPr>
              <a:t>班级表</a:t>
            </a:r>
            <a:endParaRPr lang="zh-CN" altLang="en-US" sz="2000" b="1" dirty="0">
              <a:solidFill>
                <a:srgbClr val="CC0066"/>
              </a:solidFill>
            </a:endParaRPr>
          </a:p>
        </p:txBody>
      </p:sp>
      <p:graphicFrame>
        <p:nvGraphicFramePr>
          <p:cNvPr id="10" name="表格 9"/>
          <p:cNvGraphicFramePr>
            <a:graphicFrameLocks noGrp="1"/>
          </p:cNvGraphicFramePr>
          <p:nvPr>
            <p:extLst>
              <p:ext uri="{D42A27DB-BD31-4B8C-83A1-F6EECF244321}">
                <p14:modId xmlns:p14="http://schemas.microsoft.com/office/powerpoint/2010/main" val="1827595491"/>
              </p:ext>
            </p:extLst>
          </p:nvPr>
        </p:nvGraphicFramePr>
        <p:xfrm>
          <a:off x="4679576" y="3169153"/>
          <a:ext cx="3092823" cy="2367000"/>
        </p:xfrm>
        <a:graphic>
          <a:graphicData uri="http://schemas.openxmlformats.org/drawingml/2006/table">
            <a:tbl>
              <a:tblPr firstRow="1" firstCol="1" bandRow="1">
                <a:tableStyleId>{5C22544A-7EE6-4342-B048-85BDC9FD1C3A}</a:tableStyleId>
              </a:tblPr>
              <a:tblGrid>
                <a:gridCol w="535354"/>
                <a:gridCol w="1278233"/>
                <a:gridCol w="1279236"/>
              </a:tblGrid>
              <a:tr h="789000">
                <a:tc>
                  <a:txBody>
                    <a:bodyPr/>
                    <a:lstStyle/>
                    <a:p>
                      <a:pPr algn="ctr">
                        <a:spcAft>
                          <a:spcPts val="0"/>
                        </a:spcAft>
                      </a:pPr>
                      <a:r>
                        <a:rPr lang="zh-CN" sz="1600" kern="100" dirty="0">
                          <a:effectLst/>
                        </a:rPr>
                        <a:t>序</a:t>
                      </a:r>
                    </a:p>
                    <a:p>
                      <a:pPr algn="ctr">
                        <a:spcAft>
                          <a:spcPts val="0"/>
                        </a:spcAft>
                      </a:pPr>
                      <a:r>
                        <a:rPr lang="zh-CN" sz="1600" kern="100" dirty="0">
                          <a:effectLst/>
                        </a:rPr>
                        <a:t>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字段</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类型</a:t>
                      </a:r>
                      <a:endParaRPr lang="zh-CN" sz="1600" kern="100">
                        <a:effectLst/>
                        <a:latin typeface="Times New Roman"/>
                        <a:ea typeface="宋体"/>
                        <a:cs typeface="Times New Roman"/>
                      </a:endParaRPr>
                    </a:p>
                  </a:txBody>
                  <a:tcPr marL="68580" marR="68580" marT="0" marB="0" anchor="ctr"/>
                </a:tc>
              </a:tr>
              <a:tr h="394500">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dirty="0">
                          <a:effectLst/>
                        </a:rPr>
                        <a:t>班级编号</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char(4)</a:t>
                      </a:r>
                      <a:endParaRPr lang="zh-CN" sz="1600" kern="100">
                        <a:effectLst/>
                        <a:latin typeface="Times New Roman"/>
                        <a:ea typeface="宋体"/>
                        <a:cs typeface="Times New Roman"/>
                      </a:endParaRPr>
                    </a:p>
                  </a:txBody>
                  <a:tcPr marL="68580" marR="68580" marT="0" marB="0"/>
                </a:tc>
              </a:tr>
              <a:tr h="394500">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班级名称</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varchar(20)</a:t>
                      </a:r>
                      <a:endParaRPr lang="zh-CN" sz="1600" kern="100">
                        <a:effectLst/>
                        <a:latin typeface="Times New Roman"/>
                        <a:ea typeface="宋体"/>
                        <a:cs typeface="Times New Roman"/>
                      </a:endParaRPr>
                    </a:p>
                  </a:txBody>
                  <a:tcPr marL="68580" marR="68580" marT="0" marB="0"/>
                </a:tc>
              </a:tr>
              <a:tr h="394500">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备注</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varchar(50)</a:t>
                      </a:r>
                      <a:endParaRPr lang="zh-CN" sz="1600" kern="100">
                        <a:effectLst/>
                        <a:latin typeface="Times New Roman"/>
                        <a:ea typeface="宋体"/>
                        <a:cs typeface="Times New Roman"/>
                      </a:endParaRPr>
                    </a:p>
                  </a:txBody>
                  <a:tcPr marL="68580" marR="68580" marT="0" marB="0"/>
                </a:tc>
              </a:tr>
              <a:tr h="394500">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系部编号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dirty="0">
                          <a:effectLst/>
                        </a:rPr>
                        <a:t>char(6)</a:t>
                      </a:r>
                      <a:endParaRPr lang="zh-CN" sz="1600" kern="100" dirty="0">
                        <a:effectLst/>
                        <a:latin typeface="Times New Roman"/>
                        <a:ea typeface="宋体"/>
                        <a:cs typeface="Times New Roman"/>
                      </a:endParaRPr>
                    </a:p>
                  </a:txBody>
                  <a:tcPr marL="68580" marR="68580" marT="0" marB="0"/>
                </a:tc>
              </a:tr>
            </a:tbl>
          </a:graphicData>
        </a:graphic>
      </p:graphicFrame>
      <p:sp>
        <p:nvSpPr>
          <p:cNvPr id="12" name="TextBox 11"/>
          <p:cNvSpPr txBox="1"/>
          <p:nvPr/>
        </p:nvSpPr>
        <p:spPr>
          <a:xfrm>
            <a:off x="9063317" y="2474968"/>
            <a:ext cx="1613647" cy="400110"/>
          </a:xfrm>
          <a:prstGeom prst="rect">
            <a:avLst/>
          </a:prstGeom>
          <a:noFill/>
        </p:spPr>
        <p:txBody>
          <a:bodyPr wrap="square" rtlCol="0">
            <a:spAutoFit/>
          </a:bodyPr>
          <a:lstStyle/>
          <a:p>
            <a:r>
              <a:rPr lang="zh-CN" altLang="zh-CN" sz="2000" b="1" dirty="0">
                <a:solidFill>
                  <a:srgbClr val="CC0066"/>
                </a:solidFill>
              </a:rPr>
              <a:t>学生表</a:t>
            </a:r>
            <a:endParaRPr lang="zh-CN" altLang="en-US" sz="2000" b="1" dirty="0">
              <a:solidFill>
                <a:srgbClr val="CC0066"/>
              </a:solidFill>
            </a:endParaRPr>
          </a:p>
        </p:txBody>
      </p:sp>
      <p:graphicFrame>
        <p:nvGraphicFramePr>
          <p:cNvPr id="13" name="表格 12"/>
          <p:cNvGraphicFramePr>
            <a:graphicFrameLocks noGrp="1"/>
          </p:cNvGraphicFramePr>
          <p:nvPr>
            <p:extLst>
              <p:ext uri="{D42A27DB-BD31-4B8C-83A1-F6EECF244321}">
                <p14:modId xmlns:p14="http://schemas.microsoft.com/office/powerpoint/2010/main" val="2510705554"/>
              </p:ext>
            </p:extLst>
          </p:nvPr>
        </p:nvGraphicFramePr>
        <p:xfrm>
          <a:off x="8570818" y="3142258"/>
          <a:ext cx="2912969" cy="2693763"/>
        </p:xfrm>
        <a:graphic>
          <a:graphicData uri="http://schemas.openxmlformats.org/drawingml/2006/table">
            <a:tbl>
              <a:tblPr firstRow="1" firstCol="1" bandRow="1">
                <a:tableStyleId>{5C22544A-7EE6-4342-B048-85BDC9FD1C3A}</a:tableStyleId>
              </a:tblPr>
              <a:tblGrid>
                <a:gridCol w="504223"/>
                <a:gridCol w="1203901"/>
                <a:gridCol w="1204845"/>
              </a:tblGrid>
              <a:tr h="598614">
                <a:tc>
                  <a:txBody>
                    <a:bodyPr/>
                    <a:lstStyle/>
                    <a:p>
                      <a:pPr algn="ctr">
                        <a:spcAft>
                          <a:spcPts val="0"/>
                        </a:spcAft>
                      </a:pPr>
                      <a:r>
                        <a:rPr lang="zh-CN" sz="1600" kern="100" dirty="0">
                          <a:effectLst/>
                        </a:rPr>
                        <a:t>序</a:t>
                      </a:r>
                    </a:p>
                    <a:p>
                      <a:pPr algn="ctr">
                        <a:spcAft>
                          <a:spcPts val="0"/>
                        </a:spcAft>
                      </a:pPr>
                      <a:r>
                        <a:rPr lang="zh-CN" sz="1600" kern="100" dirty="0">
                          <a:effectLst/>
                        </a:rPr>
                        <a:t>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字段</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类型</a:t>
                      </a:r>
                      <a:endParaRPr lang="zh-CN" sz="1600" kern="100">
                        <a:effectLst/>
                        <a:latin typeface="Times New Roman"/>
                        <a:ea typeface="宋体"/>
                        <a:cs typeface="Times New Roman"/>
                      </a:endParaRPr>
                    </a:p>
                  </a:txBody>
                  <a:tcPr marL="68580" marR="68580" marT="0" marB="0" anchor="ctr"/>
                </a:tc>
              </a:tr>
              <a:tr h="299307">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学生编号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char(6)</a:t>
                      </a:r>
                      <a:endParaRPr lang="zh-CN" sz="1600" kern="100">
                        <a:effectLst/>
                        <a:latin typeface="Times New Roman"/>
                        <a:ea typeface="宋体"/>
                        <a:cs typeface="Times New Roman"/>
                      </a:endParaRPr>
                    </a:p>
                  </a:txBody>
                  <a:tcPr marL="68580" marR="68580" marT="0" marB="0"/>
                </a:tc>
              </a:tr>
              <a:tr h="299307">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学生姓名</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varchar(20)</a:t>
                      </a:r>
                      <a:endParaRPr lang="zh-CN" sz="1600" kern="100">
                        <a:effectLst/>
                        <a:latin typeface="Times New Roman"/>
                        <a:ea typeface="宋体"/>
                        <a:cs typeface="Times New Roman"/>
                      </a:endParaRPr>
                    </a:p>
                  </a:txBody>
                  <a:tcPr marL="68580" marR="68580" marT="0" marB="0"/>
                </a:tc>
              </a:tr>
              <a:tr h="299307">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性别</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enum()</a:t>
                      </a:r>
                      <a:endParaRPr lang="zh-CN" sz="1600" kern="100">
                        <a:effectLst/>
                        <a:latin typeface="Times New Roman"/>
                        <a:ea typeface="宋体"/>
                        <a:cs typeface="Times New Roman"/>
                      </a:endParaRPr>
                    </a:p>
                  </a:txBody>
                  <a:tcPr marL="68580" marR="68580" marT="0" marB="0"/>
                </a:tc>
              </a:tr>
              <a:tr h="299307">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出生日期</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date</a:t>
                      </a:r>
                      <a:endParaRPr lang="zh-CN" sz="1600" kern="100">
                        <a:effectLst/>
                        <a:latin typeface="Times New Roman"/>
                        <a:ea typeface="宋体"/>
                        <a:cs typeface="Times New Roman"/>
                      </a:endParaRPr>
                    </a:p>
                  </a:txBody>
                  <a:tcPr marL="68580" marR="68580" marT="0" marB="0"/>
                </a:tc>
              </a:tr>
              <a:tr h="299307">
                <a:tc>
                  <a:txBody>
                    <a:bodyPr/>
                    <a:lstStyle/>
                    <a:p>
                      <a:pPr algn="ctr">
                        <a:spcAft>
                          <a:spcPts val="0"/>
                        </a:spcAft>
                      </a:pPr>
                      <a:r>
                        <a:rPr lang="en-US" sz="1600" kern="100">
                          <a:effectLst/>
                        </a:rPr>
                        <a:t>5</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家庭住址</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varchar(20)</a:t>
                      </a:r>
                      <a:endParaRPr lang="zh-CN" sz="1600" kern="100">
                        <a:effectLst/>
                        <a:latin typeface="Times New Roman"/>
                        <a:ea typeface="宋体"/>
                        <a:cs typeface="Times New Roman"/>
                      </a:endParaRPr>
                    </a:p>
                  </a:txBody>
                  <a:tcPr marL="68580" marR="68580" marT="0" marB="0"/>
                </a:tc>
              </a:tr>
              <a:tr h="299307">
                <a:tc>
                  <a:txBody>
                    <a:bodyPr/>
                    <a:lstStyle/>
                    <a:p>
                      <a:pPr algn="ctr">
                        <a:spcAft>
                          <a:spcPts val="0"/>
                        </a:spcAft>
                      </a:pPr>
                      <a:r>
                        <a:rPr lang="en-US" sz="1600" kern="100">
                          <a:effectLst/>
                        </a:rPr>
                        <a:t>6</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电话号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varchar(12)</a:t>
                      </a:r>
                      <a:endParaRPr lang="zh-CN" sz="1600" kern="100">
                        <a:effectLst/>
                        <a:latin typeface="Times New Roman"/>
                        <a:ea typeface="宋体"/>
                        <a:cs typeface="Times New Roman"/>
                      </a:endParaRPr>
                    </a:p>
                  </a:txBody>
                  <a:tcPr marL="68580" marR="68580" marT="0" marB="0"/>
                </a:tc>
              </a:tr>
              <a:tr h="299307">
                <a:tc>
                  <a:txBody>
                    <a:bodyPr/>
                    <a:lstStyle/>
                    <a:p>
                      <a:pPr algn="ctr">
                        <a:spcAft>
                          <a:spcPts val="0"/>
                        </a:spcAft>
                      </a:pPr>
                      <a:r>
                        <a:rPr lang="en-US" sz="1600" kern="100" dirty="0">
                          <a:effectLst/>
                        </a:rPr>
                        <a:t>7</a:t>
                      </a:r>
                      <a:endParaRPr lang="zh-CN" sz="1600" kern="100" dirty="0">
                        <a:effectLst/>
                        <a:latin typeface="Times New Roman"/>
                        <a:ea typeface="宋体"/>
                        <a:cs typeface="Times New Roman"/>
                      </a:endParaRPr>
                    </a:p>
                  </a:txBody>
                  <a:tcPr marL="68580" marR="68580" marT="0" marB="0"/>
                </a:tc>
                <a:tc>
                  <a:txBody>
                    <a:bodyPr/>
                    <a:lstStyle/>
                    <a:p>
                      <a:pPr algn="just">
                        <a:spcAft>
                          <a:spcPts val="0"/>
                        </a:spcAft>
                      </a:pPr>
                      <a:r>
                        <a:rPr lang="zh-CN" sz="1600" kern="100" dirty="0">
                          <a:effectLst/>
                        </a:rPr>
                        <a:t>班级编号</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en-US" sz="1600" kern="100" dirty="0">
                          <a:effectLst/>
                        </a:rPr>
                        <a:t>char(4)</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6840746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设计数据类型</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71589" y="2363906"/>
            <a:ext cx="1587726" cy="553998"/>
          </a:xfrm>
          <a:prstGeom prst="rect">
            <a:avLst/>
          </a:prstGeom>
        </p:spPr>
        <p:txBody>
          <a:bodyPr wrap="square">
            <a:spAutoFit/>
          </a:bodyPr>
          <a:lstStyle/>
          <a:p>
            <a:pPr>
              <a:lnSpc>
                <a:spcPct val="150000"/>
              </a:lnSpc>
              <a:spcBef>
                <a:spcPts val="200"/>
              </a:spcBef>
              <a:spcAft>
                <a:spcPts val="65"/>
              </a:spcAft>
            </a:pPr>
            <a:r>
              <a:rPr lang="zh-CN" altLang="zh-CN" sz="2000" b="1" dirty="0">
                <a:solidFill>
                  <a:srgbClr val="CC0066"/>
                </a:solidFill>
              </a:rPr>
              <a:t>课程表</a:t>
            </a:r>
            <a:endParaRPr lang="zh-CN" altLang="zh-CN" sz="2000" b="1" dirty="0">
              <a:solidFill>
                <a:srgbClr val="CC0066"/>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316502" y="2419415"/>
            <a:ext cx="995082" cy="400110"/>
          </a:xfrm>
          <a:prstGeom prst="rect">
            <a:avLst/>
          </a:prstGeom>
          <a:noFill/>
        </p:spPr>
        <p:txBody>
          <a:bodyPr wrap="square" rtlCol="0">
            <a:spAutoFit/>
          </a:bodyPr>
          <a:lstStyle/>
          <a:p>
            <a:r>
              <a:rPr lang="zh-CN" altLang="zh-CN" sz="2000" b="1" dirty="0">
                <a:solidFill>
                  <a:srgbClr val="CC0066"/>
                </a:solidFill>
              </a:rPr>
              <a:t>教师表</a:t>
            </a:r>
          </a:p>
        </p:txBody>
      </p:sp>
      <p:sp>
        <p:nvSpPr>
          <p:cNvPr id="12" name="TextBox 11"/>
          <p:cNvSpPr txBox="1"/>
          <p:nvPr/>
        </p:nvSpPr>
        <p:spPr>
          <a:xfrm>
            <a:off x="6965189" y="2432001"/>
            <a:ext cx="1613647" cy="400110"/>
          </a:xfrm>
          <a:prstGeom prst="rect">
            <a:avLst/>
          </a:prstGeom>
          <a:noFill/>
        </p:spPr>
        <p:txBody>
          <a:bodyPr wrap="square" rtlCol="0">
            <a:spAutoFit/>
          </a:bodyPr>
          <a:lstStyle/>
          <a:p>
            <a:r>
              <a:rPr lang="zh-CN" altLang="zh-CN" sz="2000" b="1" dirty="0">
                <a:solidFill>
                  <a:srgbClr val="CC0066"/>
                </a:solidFill>
              </a:rPr>
              <a:t>任课表</a:t>
            </a:r>
            <a:endParaRPr lang="zh-CN" altLang="en-US" sz="2000" b="1" dirty="0">
              <a:solidFill>
                <a:srgbClr val="CC0066"/>
              </a:solidFill>
            </a:endParaRPr>
          </a:p>
        </p:txBody>
      </p:sp>
      <p:sp>
        <p:nvSpPr>
          <p:cNvPr id="14" name="TextBox 13"/>
          <p:cNvSpPr txBox="1"/>
          <p:nvPr/>
        </p:nvSpPr>
        <p:spPr>
          <a:xfrm>
            <a:off x="9984438" y="2452570"/>
            <a:ext cx="1600200" cy="400110"/>
          </a:xfrm>
          <a:prstGeom prst="rect">
            <a:avLst/>
          </a:prstGeom>
          <a:noFill/>
        </p:spPr>
        <p:txBody>
          <a:bodyPr wrap="square" rtlCol="0">
            <a:spAutoFit/>
          </a:bodyPr>
          <a:lstStyle/>
          <a:p>
            <a:r>
              <a:rPr lang="zh-CN" altLang="zh-CN" sz="2000" b="1" dirty="0">
                <a:solidFill>
                  <a:srgbClr val="CC0066"/>
                </a:solidFill>
              </a:rPr>
              <a:t>学习表</a:t>
            </a:r>
            <a:endParaRPr lang="zh-CN" altLang="en-US" sz="2000" b="1" dirty="0">
              <a:solidFill>
                <a:srgbClr val="CC0066"/>
              </a:solidFill>
            </a:endParaRPr>
          </a:p>
        </p:txBody>
      </p:sp>
      <p:graphicFrame>
        <p:nvGraphicFramePr>
          <p:cNvPr id="15" name="表格 14"/>
          <p:cNvGraphicFramePr>
            <a:graphicFrameLocks noGrp="1"/>
          </p:cNvGraphicFramePr>
          <p:nvPr>
            <p:extLst>
              <p:ext uri="{D42A27DB-BD31-4B8C-83A1-F6EECF244321}">
                <p14:modId xmlns:p14="http://schemas.microsoft.com/office/powerpoint/2010/main" val="2995640584"/>
              </p:ext>
            </p:extLst>
          </p:nvPr>
        </p:nvGraphicFramePr>
        <p:xfrm>
          <a:off x="431164" y="3313037"/>
          <a:ext cx="2930601" cy="1985103"/>
        </p:xfrm>
        <a:graphic>
          <a:graphicData uri="http://schemas.openxmlformats.org/drawingml/2006/table">
            <a:tbl>
              <a:tblPr firstRow="1" firstCol="1" bandRow="1">
                <a:tableStyleId>{5C22544A-7EE6-4342-B048-85BDC9FD1C3A}</a:tableStyleId>
              </a:tblPr>
              <a:tblGrid>
                <a:gridCol w="507275"/>
                <a:gridCol w="1211188"/>
                <a:gridCol w="1212138"/>
              </a:tblGrid>
              <a:tr h="626875">
                <a:tc>
                  <a:txBody>
                    <a:bodyPr/>
                    <a:lstStyle/>
                    <a:p>
                      <a:pPr algn="ctr">
                        <a:spcAft>
                          <a:spcPts val="0"/>
                        </a:spcAft>
                      </a:pPr>
                      <a:r>
                        <a:rPr lang="zh-CN" sz="1600" kern="100" dirty="0">
                          <a:effectLst/>
                        </a:rPr>
                        <a:t>序</a:t>
                      </a:r>
                    </a:p>
                    <a:p>
                      <a:pPr algn="ctr">
                        <a:spcAft>
                          <a:spcPts val="0"/>
                        </a:spcAft>
                      </a:pPr>
                      <a:r>
                        <a:rPr lang="zh-CN" sz="1600" kern="100" dirty="0">
                          <a:effectLst/>
                        </a:rPr>
                        <a:t>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字段</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类型</a:t>
                      </a:r>
                      <a:endParaRPr lang="zh-CN" sz="1600" kern="100">
                        <a:effectLst/>
                        <a:latin typeface="Times New Roman"/>
                        <a:ea typeface="宋体"/>
                        <a:cs typeface="Times New Roman"/>
                      </a:endParaRPr>
                    </a:p>
                  </a:txBody>
                  <a:tcPr marL="68580" marR="68580" marT="0" marB="0" anchor="ctr"/>
                </a:tc>
              </a:tr>
              <a:tr h="365677">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课程编号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char(4)</a:t>
                      </a:r>
                      <a:endParaRPr lang="zh-CN" sz="1600" kern="100">
                        <a:effectLst/>
                        <a:latin typeface="Times New Roman"/>
                        <a:ea typeface="宋体"/>
                        <a:cs typeface="Times New Roman"/>
                      </a:endParaRPr>
                    </a:p>
                  </a:txBody>
                  <a:tcPr marL="68580" marR="68580" marT="0" marB="0"/>
                </a:tc>
              </a:tr>
              <a:tr h="313437">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课程名称</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varchar(30)</a:t>
                      </a:r>
                      <a:endParaRPr lang="zh-CN" sz="1600" kern="100">
                        <a:effectLst/>
                        <a:latin typeface="Times New Roman"/>
                        <a:ea typeface="宋体"/>
                        <a:cs typeface="Times New Roman"/>
                      </a:endParaRPr>
                    </a:p>
                  </a:txBody>
                  <a:tcPr marL="68580" marR="68580" marT="0" marB="0"/>
                </a:tc>
              </a:tr>
              <a:tr h="313437">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学时</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int(4)</a:t>
                      </a:r>
                      <a:endParaRPr lang="zh-CN" sz="1600" kern="100">
                        <a:effectLst/>
                        <a:latin typeface="Times New Roman"/>
                        <a:ea typeface="宋体"/>
                        <a:cs typeface="Times New Roman"/>
                      </a:endParaRPr>
                    </a:p>
                  </a:txBody>
                  <a:tcPr marL="68580" marR="68580" marT="0" marB="0"/>
                </a:tc>
              </a:tr>
              <a:tr h="365677">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学分</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dirty="0" err="1">
                          <a:effectLst/>
                        </a:rPr>
                        <a:t>int</a:t>
                      </a:r>
                      <a:r>
                        <a:rPr lang="en-US" sz="1600" kern="100" dirty="0">
                          <a:effectLst/>
                        </a:rPr>
                        <a:t> (4)</a:t>
                      </a:r>
                      <a:endParaRPr lang="zh-CN" sz="1600" kern="100" dirty="0">
                        <a:effectLst/>
                        <a:latin typeface="Times New Roman"/>
                        <a:ea typeface="宋体"/>
                        <a:cs typeface="Times New Roman"/>
                      </a:endParaRPr>
                    </a:p>
                  </a:txBody>
                  <a:tcPr marL="68580" marR="68580" marT="0" marB="0"/>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1168586414"/>
              </p:ext>
            </p:extLst>
          </p:nvPr>
        </p:nvGraphicFramePr>
        <p:xfrm>
          <a:off x="3496235" y="3317233"/>
          <a:ext cx="2541493" cy="1980906"/>
        </p:xfrm>
        <a:graphic>
          <a:graphicData uri="http://schemas.openxmlformats.org/drawingml/2006/table">
            <a:tbl>
              <a:tblPr firstRow="1" firstCol="1" bandRow="1">
                <a:tableStyleId>{5C22544A-7EE6-4342-B048-85BDC9FD1C3A}</a:tableStyleId>
              </a:tblPr>
              <a:tblGrid>
                <a:gridCol w="439922"/>
                <a:gridCol w="972019"/>
                <a:gridCol w="1129552"/>
              </a:tblGrid>
              <a:tr h="660302">
                <a:tc>
                  <a:txBody>
                    <a:bodyPr/>
                    <a:lstStyle/>
                    <a:p>
                      <a:pPr algn="ctr">
                        <a:spcAft>
                          <a:spcPts val="0"/>
                        </a:spcAft>
                      </a:pPr>
                      <a:r>
                        <a:rPr lang="zh-CN" sz="1600" kern="100" dirty="0">
                          <a:effectLst/>
                        </a:rPr>
                        <a:t>序</a:t>
                      </a:r>
                    </a:p>
                    <a:p>
                      <a:pPr algn="ctr">
                        <a:spcAft>
                          <a:spcPts val="0"/>
                        </a:spcAft>
                      </a:pPr>
                      <a:r>
                        <a:rPr lang="zh-CN" sz="1600" kern="100" dirty="0">
                          <a:effectLst/>
                        </a:rPr>
                        <a:t>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字段</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类型</a:t>
                      </a:r>
                      <a:endParaRPr lang="zh-CN" sz="1600" kern="100">
                        <a:effectLst/>
                        <a:latin typeface="Times New Roman"/>
                        <a:ea typeface="宋体"/>
                        <a:cs typeface="Times New Roman"/>
                      </a:endParaRPr>
                    </a:p>
                  </a:txBody>
                  <a:tcPr marL="68580" marR="68580" marT="0" marB="0" anchor="ctr"/>
                </a:tc>
              </a:tr>
              <a:tr h="330151">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教师编号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char(8)</a:t>
                      </a:r>
                      <a:endParaRPr lang="zh-CN" sz="1600" kern="100">
                        <a:effectLst/>
                        <a:latin typeface="Times New Roman"/>
                        <a:ea typeface="宋体"/>
                        <a:cs typeface="Times New Roman"/>
                      </a:endParaRPr>
                    </a:p>
                  </a:txBody>
                  <a:tcPr marL="68580" marR="68580" marT="0" marB="0"/>
                </a:tc>
              </a:tr>
              <a:tr h="330151">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姓名</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varchar(10)</a:t>
                      </a:r>
                      <a:endParaRPr lang="zh-CN" sz="1600" kern="100">
                        <a:effectLst/>
                        <a:latin typeface="Times New Roman"/>
                        <a:ea typeface="宋体"/>
                        <a:cs typeface="Times New Roman"/>
                      </a:endParaRPr>
                    </a:p>
                  </a:txBody>
                  <a:tcPr marL="68580" marR="68580" marT="0" marB="0"/>
                </a:tc>
              </a:tr>
              <a:tr h="330151">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性别 </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enum()</a:t>
                      </a:r>
                      <a:endParaRPr lang="zh-CN" sz="1600" kern="100">
                        <a:effectLst/>
                        <a:latin typeface="Times New Roman"/>
                        <a:ea typeface="宋体"/>
                        <a:cs typeface="Times New Roman"/>
                      </a:endParaRPr>
                    </a:p>
                  </a:txBody>
                  <a:tcPr marL="68580" marR="68580" marT="0" marB="0"/>
                </a:tc>
              </a:tr>
              <a:tr h="330151">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系部编号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dirty="0">
                          <a:effectLst/>
                        </a:rPr>
                        <a:t>char(6)</a:t>
                      </a:r>
                      <a:endParaRPr lang="zh-CN" sz="1600" kern="100" dirty="0">
                        <a:effectLst/>
                        <a:latin typeface="Times New Roman"/>
                        <a:ea typeface="宋体"/>
                        <a:cs typeface="Times New Roman"/>
                      </a:endParaRPr>
                    </a:p>
                  </a:txBody>
                  <a:tcPr marL="68580" marR="68580" marT="0" marB="0"/>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749983975"/>
              </p:ext>
            </p:extLst>
          </p:nvPr>
        </p:nvGraphicFramePr>
        <p:xfrm>
          <a:off x="6242681" y="3275898"/>
          <a:ext cx="2466993" cy="2022240"/>
        </p:xfrm>
        <a:graphic>
          <a:graphicData uri="http://schemas.openxmlformats.org/drawingml/2006/table">
            <a:tbl>
              <a:tblPr firstRow="1" firstCol="1" bandRow="1">
                <a:tableStyleId>{5C22544A-7EE6-4342-B048-85BDC9FD1C3A}</a:tableStyleId>
              </a:tblPr>
              <a:tblGrid>
                <a:gridCol w="427026"/>
                <a:gridCol w="1019584"/>
                <a:gridCol w="1020383"/>
              </a:tblGrid>
              <a:tr h="808896">
                <a:tc>
                  <a:txBody>
                    <a:bodyPr/>
                    <a:lstStyle/>
                    <a:p>
                      <a:pPr algn="ctr">
                        <a:spcAft>
                          <a:spcPts val="0"/>
                        </a:spcAft>
                      </a:pPr>
                      <a:r>
                        <a:rPr lang="zh-CN" sz="1600" kern="100" dirty="0">
                          <a:effectLst/>
                        </a:rPr>
                        <a:t>序</a:t>
                      </a:r>
                    </a:p>
                    <a:p>
                      <a:pPr algn="ctr">
                        <a:spcAft>
                          <a:spcPts val="0"/>
                        </a:spcAft>
                      </a:pPr>
                      <a:r>
                        <a:rPr lang="zh-CN" sz="1600" kern="100" dirty="0">
                          <a:effectLst/>
                        </a:rPr>
                        <a:t>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字段</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类型</a:t>
                      </a:r>
                      <a:endParaRPr lang="zh-CN" sz="1600" kern="100" dirty="0">
                        <a:effectLst/>
                        <a:latin typeface="Times New Roman"/>
                        <a:ea typeface="宋体"/>
                        <a:cs typeface="Times New Roman"/>
                      </a:endParaRPr>
                    </a:p>
                  </a:txBody>
                  <a:tcPr marL="68580" marR="68580" marT="0" marB="0" anchor="ctr"/>
                </a:tc>
              </a:tr>
              <a:tr h="404448">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教师编号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char(8)</a:t>
                      </a:r>
                      <a:endParaRPr lang="zh-CN" sz="1600" kern="100">
                        <a:effectLst/>
                        <a:latin typeface="Times New Roman"/>
                        <a:ea typeface="宋体"/>
                        <a:cs typeface="Times New Roman"/>
                      </a:endParaRPr>
                    </a:p>
                  </a:txBody>
                  <a:tcPr marL="68580" marR="68580" marT="0" marB="0"/>
                </a:tc>
              </a:tr>
              <a:tr h="404448">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班级编号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char(4)</a:t>
                      </a:r>
                      <a:endParaRPr lang="zh-CN" sz="1600" kern="100">
                        <a:effectLst/>
                        <a:latin typeface="Times New Roman"/>
                        <a:ea typeface="宋体"/>
                        <a:cs typeface="Times New Roman"/>
                      </a:endParaRPr>
                    </a:p>
                  </a:txBody>
                  <a:tcPr marL="68580" marR="68580" marT="0" marB="0"/>
                </a:tc>
              </a:tr>
              <a:tr h="404448">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dirty="0">
                          <a:effectLst/>
                        </a:rPr>
                        <a:t>课程编号</a:t>
                      </a:r>
                      <a:endParaRPr lang="zh-CN" sz="1600" kern="100" dirty="0">
                        <a:effectLst/>
                        <a:latin typeface="Times New Roman"/>
                        <a:ea typeface="宋体"/>
                        <a:cs typeface="Times New Roman"/>
                      </a:endParaRPr>
                    </a:p>
                  </a:txBody>
                  <a:tcPr marL="68580" marR="68580" marT="0" marB="0"/>
                </a:tc>
                <a:tc>
                  <a:txBody>
                    <a:bodyPr/>
                    <a:lstStyle/>
                    <a:p>
                      <a:pPr algn="ctr">
                        <a:spcAft>
                          <a:spcPts val="0"/>
                        </a:spcAft>
                      </a:pPr>
                      <a:r>
                        <a:rPr lang="en-US" sz="1600" kern="100" dirty="0">
                          <a:effectLst/>
                        </a:rPr>
                        <a:t>char (4)</a:t>
                      </a:r>
                      <a:endParaRPr lang="zh-CN" sz="1600" kern="100" dirty="0">
                        <a:effectLst/>
                        <a:latin typeface="Times New Roman"/>
                        <a:ea typeface="宋体"/>
                        <a:cs typeface="Times New Roman"/>
                      </a:endParaRPr>
                    </a:p>
                  </a:txBody>
                  <a:tcPr marL="68580" marR="68580" marT="0" marB="0"/>
                </a:tc>
              </a:tr>
            </a:tbl>
          </a:graphicData>
        </a:graphic>
      </p:graphicFrame>
      <p:graphicFrame>
        <p:nvGraphicFramePr>
          <p:cNvPr id="18" name="表格 17"/>
          <p:cNvGraphicFramePr>
            <a:graphicFrameLocks noGrp="1"/>
          </p:cNvGraphicFramePr>
          <p:nvPr>
            <p:extLst>
              <p:ext uri="{D42A27DB-BD31-4B8C-83A1-F6EECF244321}">
                <p14:modId xmlns:p14="http://schemas.microsoft.com/office/powerpoint/2010/main" val="2057466090"/>
              </p:ext>
            </p:extLst>
          </p:nvPr>
        </p:nvGraphicFramePr>
        <p:xfrm>
          <a:off x="8901952" y="3248494"/>
          <a:ext cx="2944906" cy="1942070"/>
        </p:xfrm>
        <a:graphic>
          <a:graphicData uri="http://schemas.openxmlformats.org/drawingml/2006/table">
            <a:tbl>
              <a:tblPr firstRow="1" firstCol="1" bandRow="1">
                <a:tableStyleId>{5C22544A-7EE6-4342-B048-85BDC9FD1C3A}</a:tableStyleId>
              </a:tblPr>
              <a:tblGrid>
                <a:gridCol w="509751"/>
                <a:gridCol w="1217100"/>
                <a:gridCol w="1218055"/>
              </a:tblGrid>
              <a:tr h="776828">
                <a:tc>
                  <a:txBody>
                    <a:bodyPr/>
                    <a:lstStyle/>
                    <a:p>
                      <a:pPr algn="ctr">
                        <a:spcAft>
                          <a:spcPts val="0"/>
                        </a:spcAft>
                      </a:pPr>
                      <a:r>
                        <a:rPr lang="zh-CN" sz="1600" kern="100" dirty="0">
                          <a:effectLst/>
                        </a:rPr>
                        <a:t>序</a:t>
                      </a:r>
                    </a:p>
                    <a:p>
                      <a:pPr algn="ctr">
                        <a:spcAft>
                          <a:spcPts val="0"/>
                        </a:spcAft>
                      </a:pPr>
                      <a:r>
                        <a:rPr lang="zh-CN" sz="1600" kern="100" dirty="0">
                          <a:effectLst/>
                        </a:rPr>
                        <a:t>号</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字段</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类型</a:t>
                      </a:r>
                      <a:endParaRPr lang="zh-CN" sz="1600" kern="100">
                        <a:effectLst/>
                        <a:latin typeface="Times New Roman"/>
                        <a:ea typeface="宋体"/>
                        <a:cs typeface="Times New Roman"/>
                      </a:endParaRPr>
                    </a:p>
                  </a:txBody>
                  <a:tcPr marL="68580" marR="68580" marT="0" marB="0" anchor="ctr"/>
                </a:tc>
              </a:tr>
              <a:tr h="388414">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学生编号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char(6)</a:t>
                      </a:r>
                      <a:endParaRPr lang="zh-CN" sz="1600" kern="100">
                        <a:effectLst/>
                        <a:latin typeface="Times New Roman"/>
                        <a:ea typeface="宋体"/>
                        <a:cs typeface="Times New Roman"/>
                      </a:endParaRPr>
                    </a:p>
                  </a:txBody>
                  <a:tcPr marL="68580" marR="68580" marT="0" marB="0"/>
                </a:tc>
              </a:tr>
              <a:tr h="388414">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课程编号</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char (4)</a:t>
                      </a:r>
                      <a:endParaRPr lang="zh-CN" sz="1600" kern="100">
                        <a:effectLst/>
                        <a:latin typeface="Times New Roman"/>
                        <a:ea typeface="宋体"/>
                        <a:cs typeface="Times New Roman"/>
                      </a:endParaRPr>
                    </a:p>
                  </a:txBody>
                  <a:tcPr marL="68580" marR="68580" marT="0" marB="0"/>
                </a:tc>
              </a:tr>
              <a:tr h="388414">
                <a:tc>
                  <a:txBody>
                    <a:bodyPr/>
                    <a:lstStyle/>
                    <a:p>
                      <a:pPr algn="ctr">
                        <a:spcAft>
                          <a:spcPts val="0"/>
                        </a:spcAft>
                      </a:pPr>
                      <a:r>
                        <a:rPr lang="en-US" sz="1600" kern="100" dirty="0">
                          <a:effectLst/>
                        </a:rPr>
                        <a:t>3</a:t>
                      </a:r>
                      <a:endParaRPr lang="zh-CN" sz="1600" kern="100" dirty="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成绩</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dirty="0">
                          <a:effectLst/>
                        </a:rPr>
                        <a:t>float(5,1)</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7807005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40404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数据完整性设置</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039282" y="2324936"/>
            <a:ext cx="10015610" cy="4068871"/>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创建</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表最主要的工作是指定数据类型和完整性设置。对数据实施完整性，主要是为了保证数据库中各个字段完整且合理。因此，需要为教学管理系统数据库各表设计完整性。具体要求如下：</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个表设置主键；</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）根据实际情况为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个表的相关字段设置非空约束；</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）为学生表和教师表的性别字段设置默认约束，默认值为‘男’；</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）为班级表设置外键以保证系部表和班级表的数据一致性；</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）为教师表设置外键，以保证系部表和教师表的数据一致性；</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）为学生表设置外键，以保证班级表和学生表的数据库一致性；</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）为任课表设置外键，以保证任课表、班级表以及课程表三表之间的数据一致性；</a:t>
            </a:r>
          </a:p>
          <a:p>
            <a:pPr lvl="1">
              <a:lnSpc>
                <a:spcPts val="28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）为学习表设置外键，以保证学习表、学生表以及课程表三表之间的数据一致性；</a:t>
            </a:r>
          </a:p>
        </p:txBody>
      </p:sp>
    </p:spTree>
    <p:extLst>
      <p:ext uri="{BB962C8B-B14F-4D97-AF65-F5344CB8AC3E}">
        <p14:creationId xmlns:p14="http://schemas.microsoft.com/office/powerpoint/2010/main" val="28812136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40404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数据完整性设置</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039282" y="2324936"/>
            <a:ext cx="10015610" cy="923330"/>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关系</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模型的完整性主要是用于保证数据的合法性，数据完整性是指数据库中数据的准确性，从数据表中取得的数据是准确的和可靠的。包括：域完整性、实体完整性、参照完整性。</a:t>
            </a:r>
          </a:p>
        </p:txBody>
      </p:sp>
      <p:sp>
        <p:nvSpPr>
          <p:cNvPr id="9" name="TextBox 8"/>
          <p:cNvSpPr txBox="1"/>
          <p:nvPr/>
        </p:nvSpPr>
        <p:spPr>
          <a:xfrm>
            <a:off x="1333708" y="3643096"/>
            <a:ext cx="10015610" cy="1885131"/>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实体完整性</a:t>
            </a:r>
          </a:p>
          <a:p>
            <a:pPr>
              <a:lnSpc>
                <a:spcPct val="150000"/>
              </a:lnSpc>
              <a:spcBef>
                <a:spcPts val="200"/>
              </a:spcBef>
              <a:spcAft>
                <a:spcPts val="65"/>
              </a:spcAft>
            </a:pPr>
            <a:r>
              <a:rPr lang="zh-CN" altLang="en-US" sz="2000" b="1" dirty="0">
                <a:solidFill>
                  <a:schemeClr val="accent3"/>
                </a:solidFill>
                <a:latin typeface="微软雅黑" panose="020B0503020204020204" pitchFamily="34" charset="-122"/>
                <a:ea typeface="微软雅黑" panose="020B0503020204020204" pitchFamily="34" charset="-122"/>
              </a:rPr>
              <a:t> </a:t>
            </a:r>
            <a:r>
              <a:rPr lang="zh-CN" altLang="en-US" sz="2000" b="1" dirty="0" smtClean="0">
                <a:solidFill>
                  <a:schemeClr val="accent3"/>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实体完整性</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又称为行的完整性，要求表中的每一行数据都反映不同的实体，不能存在重复的数据行。要求表中有一个主键，其值不能为空且能唯一地标识对应的记录。通过索引，唯一约束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UNIQUE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、主键约束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PRIMARY KEY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等可实现数据的实体完整性。</a:t>
            </a:r>
          </a:p>
        </p:txBody>
      </p:sp>
    </p:spTree>
    <p:extLst>
      <p:ext uri="{BB962C8B-B14F-4D97-AF65-F5344CB8AC3E}">
        <p14:creationId xmlns:p14="http://schemas.microsoft.com/office/powerpoint/2010/main" val="18097787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27662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教学管理系统任务需求说明分析</a:t>
            </a: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160739" y="2569944"/>
            <a:ext cx="10258994" cy="197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教务管理系统的功能要求</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管理系统的总目标是</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在计算机网络，数据库和先进的开发平台上，利用现有的软件</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开发一个具有开放体系结构的、易扩充的、易维护的、具有良好人机交互界面的教学管理系统，实现院系、班级、学生、教师、课程等信息的自动化管理。</a:t>
            </a: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8163110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40404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数据完整性设置</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039282" y="2324936"/>
            <a:ext cx="10015610" cy="1838965"/>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rgbClr val="102C52"/>
                </a:solidFill>
                <a:latin typeface="微软雅黑" panose="020B0503020204020204" pitchFamily="34" charset="-122"/>
                <a:ea typeface="微软雅黑" panose="020B0503020204020204" pitchFamily="34" charset="-122"/>
              </a:rPr>
              <a:t>1</a:t>
            </a:r>
            <a:r>
              <a:rPr lang="zh-CN" altLang="en-US" sz="2000" b="1" dirty="0">
                <a:solidFill>
                  <a:srgbClr val="102C52"/>
                </a:solidFill>
                <a:latin typeface="微软雅黑" panose="020B0503020204020204" pitchFamily="34" charset="-122"/>
                <a:ea typeface="微软雅黑" panose="020B0503020204020204" pitchFamily="34" charset="-122"/>
              </a:rPr>
              <a:t>）主键约束 </a:t>
            </a:r>
            <a:r>
              <a:rPr lang="en-US" altLang="zh-CN" sz="2000" b="1" dirty="0">
                <a:solidFill>
                  <a:srgbClr val="102C52"/>
                </a:solidFill>
                <a:latin typeface="微软雅黑" panose="020B0503020204020204" pitchFamily="34" charset="-122"/>
                <a:ea typeface="微软雅黑" panose="020B0503020204020204" pitchFamily="34" charset="-122"/>
              </a:rPr>
              <a:t>PRIMARY KEY</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表中应有一个列或列的组合，其值能唯一地标识表中的每一行，选择这样的列或列的组合作为主键可实现表的实体完整性。一个表只能有一个主键约束，而且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PRIMARY KEY</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约束中的字段不能取空值。</a:t>
            </a:r>
          </a:p>
        </p:txBody>
      </p:sp>
      <p:sp>
        <p:nvSpPr>
          <p:cNvPr id="9" name="TextBox 8"/>
          <p:cNvSpPr txBox="1"/>
          <p:nvPr/>
        </p:nvSpPr>
        <p:spPr>
          <a:xfrm>
            <a:off x="1039282" y="4302002"/>
            <a:ext cx="10015610" cy="1461426"/>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rgbClr val="102C52"/>
                </a:solidFill>
                <a:latin typeface="微软雅黑" panose="020B0503020204020204" pitchFamily="34" charset="-122"/>
                <a:ea typeface="微软雅黑" panose="020B0503020204020204" pitchFamily="34" charset="-122"/>
              </a:rPr>
              <a:t>2</a:t>
            </a:r>
            <a:r>
              <a:rPr lang="zh-CN" altLang="en-US" sz="2000" b="1" dirty="0">
                <a:solidFill>
                  <a:srgbClr val="102C52"/>
                </a:solidFill>
                <a:latin typeface="微软雅黑" panose="020B0503020204020204" pitchFamily="34" charset="-122"/>
                <a:ea typeface="微软雅黑" panose="020B0503020204020204" pitchFamily="34" charset="-122"/>
              </a:rPr>
              <a:t>）唯一约束 </a:t>
            </a:r>
            <a:r>
              <a:rPr lang="en-US" altLang="zh-CN" sz="2000" b="1" dirty="0">
                <a:solidFill>
                  <a:srgbClr val="102C52"/>
                </a:solidFill>
                <a:latin typeface="微软雅黑" panose="020B0503020204020204" pitchFamily="34" charset="-122"/>
                <a:ea typeface="微软雅黑" panose="020B0503020204020204" pitchFamily="34" charset="-122"/>
              </a:rPr>
              <a:t>UNIQUE</a:t>
            </a:r>
          </a:p>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   </a:t>
            </a:r>
            <a:r>
              <a:rPr lang="en-US" altLang="zh-CN" sz="2000" b="1" dirty="0" smtClean="0">
                <a:solidFill>
                  <a:schemeClr val="accent3"/>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要确保一个表中的非主键列不输入重复值，则应该在该列上定义唯一约束。例如学生信息表中的“身份证号”字段。</a:t>
            </a:r>
          </a:p>
        </p:txBody>
      </p:sp>
    </p:spTree>
    <p:extLst>
      <p:ext uri="{BB962C8B-B14F-4D97-AF65-F5344CB8AC3E}">
        <p14:creationId xmlns:p14="http://schemas.microsoft.com/office/powerpoint/2010/main" val="17495907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40404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数据完整性设置</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271588" y="2512486"/>
            <a:ext cx="9862577" cy="3554819"/>
          </a:xfrm>
          <a:prstGeom prst="rect">
            <a:avLst/>
          </a:prstGeom>
          <a:noFill/>
        </p:spPr>
        <p:txBody>
          <a:bodyPr wrap="square" rtlCol="0">
            <a:spAutoFit/>
          </a:bodyPr>
          <a:lstStyle/>
          <a:p>
            <a:pPr>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rPr>
              <a:t>2</a:t>
            </a:r>
            <a:r>
              <a:rPr lang="en-US" altLang="zh-CN" sz="2000" b="1" dirty="0">
                <a:solidFill>
                  <a:schemeClr val="accent3"/>
                </a:solidFill>
                <a:latin typeface="微软雅黑" panose="020B0503020204020204" pitchFamily="34" charset="-122"/>
                <a:ea typeface="微软雅黑" panose="020B0503020204020204" pitchFamily="34" charset="-122"/>
              </a:rPr>
              <a:t>.</a:t>
            </a:r>
            <a:r>
              <a:rPr lang="zh-CN" altLang="en-US" sz="2000" b="1" dirty="0">
                <a:solidFill>
                  <a:schemeClr val="accent3"/>
                </a:solidFill>
                <a:latin typeface="微软雅黑" panose="020B0503020204020204" pitchFamily="34" charset="-122"/>
                <a:ea typeface="微软雅黑" panose="020B0503020204020204" pitchFamily="34" charset="-122"/>
              </a:rPr>
              <a:t>域完整性</a:t>
            </a:r>
          </a:p>
          <a:p>
            <a:pPr lvl="1">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域完整性又称为列完整性。实现域完整性的方法有：</a:t>
            </a:r>
          </a:p>
          <a:p>
            <a:pPr lvl="1">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）限制</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类型（通过数据类型）</a:t>
            </a:r>
          </a:p>
          <a:p>
            <a:pPr lvl="1">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）格式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CHECK</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约束和规则）</a:t>
            </a:r>
          </a:p>
          <a:p>
            <a:pPr lvl="1">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）可能</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的取值范围（通过</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CHECK</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约束）</a:t>
            </a:r>
          </a:p>
          <a:p>
            <a:pPr lvl="1">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）默认</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约束（通过</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DEFALUT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定义）</a:t>
            </a:r>
          </a:p>
          <a:p>
            <a:pPr lvl="1">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）非</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空约束（通过</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NOT NULL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定义和规则）</a:t>
            </a:r>
          </a:p>
        </p:txBody>
      </p:sp>
    </p:spTree>
    <p:extLst>
      <p:ext uri="{BB962C8B-B14F-4D97-AF65-F5344CB8AC3E}">
        <p14:creationId xmlns:p14="http://schemas.microsoft.com/office/powerpoint/2010/main" val="17495907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40404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1.3.4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数据完整性设置</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160739" y="2244603"/>
            <a:ext cx="10015610" cy="2669962"/>
          </a:xfrm>
          <a:prstGeom prst="rect">
            <a:avLst/>
          </a:prstGeom>
          <a:noFill/>
        </p:spPr>
        <p:txBody>
          <a:bodyPr wrap="square" rtlCol="0">
            <a:spAutoFit/>
          </a:bodyPr>
          <a:lstStyle/>
          <a:p>
            <a:pPr>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rPr>
              <a:t>3</a:t>
            </a:r>
            <a:r>
              <a:rPr lang="en-US" altLang="zh-CN" sz="2000" b="1" dirty="0">
                <a:solidFill>
                  <a:schemeClr val="accent3"/>
                </a:solidFill>
                <a:latin typeface="微软雅黑" panose="020B0503020204020204" pitchFamily="34" charset="-122"/>
                <a:ea typeface="微软雅黑" panose="020B0503020204020204" pitchFamily="34" charset="-122"/>
              </a:rPr>
              <a:t>.</a:t>
            </a:r>
            <a:r>
              <a:rPr lang="zh-CN" altLang="en-US" sz="2000" b="1" dirty="0">
                <a:solidFill>
                  <a:schemeClr val="accent3"/>
                </a:solidFill>
                <a:latin typeface="微软雅黑" panose="020B0503020204020204" pitchFamily="34" charset="-122"/>
                <a:ea typeface="微软雅黑" panose="020B0503020204020204" pitchFamily="34" charset="-122"/>
              </a:rPr>
              <a:t>参照完整性</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参照完整性</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又称为引用完整性，通过定义外键（外码）与主键（主码）之间或外键（外码）与唯一键之间的对应关系实现的。外键（外码）与主键（主码）的对应提供了一种实现两个关系联系的方法，如果关系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的外键（外码）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与关系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的主键（主码）相符，那么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的每个值必须在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中有值，或者取空值。如图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所示，孙七的外键（外码）值不属于部门表的主键（主码）取值范围，则此关系不满足参照完整性。</a:t>
            </a: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a:xfrm>
            <a:off x="5894867" y="4450976"/>
            <a:ext cx="5106670" cy="2173605"/>
          </a:xfrm>
          <a:prstGeom prst="rect">
            <a:avLst/>
          </a:prstGeom>
          <a:noFill/>
          <a:ln>
            <a:noFill/>
          </a:ln>
        </p:spPr>
      </p:pic>
    </p:spTree>
    <p:extLst>
      <p:ext uri="{BB962C8B-B14F-4D97-AF65-F5344CB8AC3E}">
        <p14:creationId xmlns:p14="http://schemas.microsoft.com/office/powerpoint/2010/main" val="17495907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039282" y="2324936"/>
            <a:ext cx="10015610" cy="1754326"/>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盖</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一个茅草屋，也许不需要进行设计。但是要盖一座高楼大厦，那么就必须要进行详尽的设计才能完成。数据库的开发也是如此，数据库的应用方案设计是项目团队成员创建数据库的工作依据，也是一套完整、合理的数据库产品的保障。因此，需要设计出一个合理详尽的教学管理系统数据库应用方案。</a:t>
            </a:r>
          </a:p>
        </p:txBody>
      </p:sp>
    </p:spTree>
    <p:extLst>
      <p:ext uri="{BB962C8B-B14F-4D97-AF65-F5344CB8AC3E}">
        <p14:creationId xmlns:p14="http://schemas.microsoft.com/office/powerpoint/2010/main" val="17495907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039282" y="2324936"/>
            <a:ext cx="10015610" cy="369332"/>
          </a:xfrm>
          <a:prstGeom prst="rect">
            <a:avLst/>
          </a:prstGeom>
          <a:noFill/>
        </p:spPr>
        <p:txBody>
          <a:bodyPr wrap="square" rtlCol="0">
            <a:spAutoFit/>
          </a:bodyPr>
          <a:lstStyle/>
          <a:p>
            <a:r>
              <a:rPr lang="en-US" altLang="zh-CN" b="1" dirty="0"/>
              <a:t>1.</a:t>
            </a:r>
            <a:r>
              <a:rPr lang="zh-CN" altLang="zh-CN" b="1" dirty="0"/>
              <a:t>目标数据库表对象设计</a:t>
            </a:r>
            <a:endParaRPr lang="zh-CN" altLang="zh-CN" dirty="0"/>
          </a:p>
        </p:txBody>
      </p:sp>
      <p:graphicFrame>
        <p:nvGraphicFramePr>
          <p:cNvPr id="2" name="表格 1"/>
          <p:cNvGraphicFramePr>
            <a:graphicFrameLocks noGrp="1"/>
          </p:cNvGraphicFramePr>
          <p:nvPr>
            <p:extLst>
              <p:ext uri="{D42A27DB-BD31-4B8C-83A1-F6EECF244321}">
                <p14:modId xmlns:p14="http://schemas.microsoft.com/office/powerpoint/2010/main" val="3014051932"/>
              </p:ext>
            </p:extLst>
          </p:nvPr>
        </p:nvGraphicFramePr>
        <p:xfrm>
          <a:off x="2380130" y="3148190"/>
          <a:ext cx="7853082" cy="2862648"/>
        </p:xfrm>
        <a:graphic>
          <a:graphicData uri="http://schemas.openxmlformats.org/drawingml/2006/table">
            <a:tbl>
              <a:tblPr firstRow="1" firstCol="1" bandRow="1">
                <a:tableStyleId>{5C22544A-7EE6-4342-B048-85BDC9FD1C3A}</a:tableStyleId>
              </a:tblPr>
              <a:tblGrid>
                <a:gridCol w="575717"/>
                <a:gridCol w="1412515"/>
                <a:gridCol w="1305405"/>
                <a:gridCol w="4559445"/>
              </a:tblGrid>
              <a:tr h="495759">
                <a:tc>
                  <a:txBody>
                    <a:bodyPr/>
                    <a:lstStyle/>
                    <a:p>
                      <a:pPr algn="ctr">
                        <a:spcAft>
                          <a:spcPts val="0"/>
                        </a:spcAft>
                      </a:pPr>
                      <a:r>
                        <a:rPr lang="zh-CN" sz="1400" kern="100">
                          <a:effectLst/>
                        </a:rPr>
                        <a:t>序号</a:t>
                      </a:r>
                      <a:endParaRPr lang="zh-CN" sz="1400" kern="100">
                        <a:effectLst/>
                        <a:latin typeface="Times New Roman"/>
                        <a:ea typeface="宋体"/>
                        <a:cs typeface="Times New Roman"/>
                      </a:endParaRPr>
                    </a:p>
                  </a:txBody>
                  <a:tcPr marL="68580" marR="68580" marT="0" marB="0" anchor="ctr"/>
                </a:tc>
                <a:tc>
                  <a:txBody>
                    <a:bodyPr/>
                    <a:lstStyle/>
                    <a:p>
                      <a:pPr algn="ctr">
                        <a:spcAft>
                          <a:spcPts val="0"/>
                        </a:spcAft>
                      </a:pPr>
                      <a:r>
                        <a:rPr lang="zh-CN" sz="1400" kern="100">
                          <a:effectLst/>
                        </a:rPr>
                        <a:t>表的工程标识</a:t>
                      </a:r>
                      <a:endParaRPr lang="zh-CN" sz="1400" kern="100">
                        <a:effectLst/>
                        <a:latin typeface="Times New Roman"/>
                        <a:ea typeface="宋体"/>
                        <a:cs typeface="Times New Roman"/>
                      </a:endParaRPr>
                    </a:p>
                  </a:txBody>
                  <a:tcPr marL="68580" marR="68580" marT="0" marB="0" anchor="ctr"/>
                </a:tc>
                <a:tc>
                  <a:txBody>
                    <a:bodyPr/>
                    <a:lstStyle/>
                    <a:p>
                      <a:pPr algn="ctr">
                        <a:spcAft>
                          <a:spcPts val="0"/>
                        </a:spcAft>
                      </a:pPr>
                      <a:r>
                        <a:rPr lang="zh-CN" sz="1400" kern="100">
                          <a:effectLst/>
                        </a:rPr>
                        <a:t>中文名</a:t>
                      </a:r>
                      <a:endParaRPr lang="zh-CN" sz="1400" kern="100">
                        <a:effectLst/>
                        <a:latin typeface="Times New Roman"/>
                        <a:ea typeface="宋体"/>
                        <a:cs typeface="Times New Roman"/>
                      </a:endParaRPr>
                    </a:p>
                  </a:txBody>
                  <a:tcPr marL="68580" marR="68580" marT="0" marB="0" anchor="ctr"/>
                </a:tc>
                <a:tc>
                  <a:txBody>
                    <a:bodyPr/>
                    <a:lstStyle/>
                    <a:p>
                      <a:pPr algn="ctr">
                        <a:spcAft>
                          <a:spcPts val="0"/>
                        </a:spcAft>
                      </a:pPr>
                      <a:r>
                        <a:rPr lang="zh-CN" sz="1400" kern="100">
                          <a:effectLst/>
                        </a:rPr>
                        <a:t>说明</a:t>
                      </a:r>
                      <a:endParaRPr lang="zh-CN" sz="1400" kern="100">
                        <a:effectLst/>
                        <a:latin typeface="Times New Roman"/>
                        <a:ea typeface="宋体"/>
                        <a:cs typeface="Times New Roman"/>
                      </a:endParaRPr>
                    </a:p>
                  </a:txBody>
                  <a:tcPr marL="68580" marR="68580" marT="0" marB="0" anchor="ctr"/>
                </a:tc>
              </a:tr>
              <a:tr h="338127">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departments</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系部表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存放系部对象信息，是系部对象的基本索引。</a:t>
                      </a:r>
                      <a:endParaRPr lang="zh-CN" sz="1400" kern="100">
                        <a:effectLst/>
                        <a:latin typeface="Times New Roman"/>
                        <a:ea typeface="宋体"/>
                        <a:cs typeface="Times New Roman"/>
                      </a:endParaRPr>
                    </a:p>
                  </a:txBody>
                  <a:tcPr marL="68580" marR="68580" marT="0" marB="0"/>
                </a:tc>
              </a:tr>
              <a:tr h="338127">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class</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班级表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存放班级信息，是本系统系部对象的基本索引。</a:t>
                      </a:r>
                      <a:endParaRPr lang="zh-CN" sz="1400" kern="100">
                        <a:effectLst/>
                        <a:latin typeface="Times New Roman"/>
                        <a:ea typeface="宋体"/>
                        <a:cs typeface="Times New Roman"/>
                      </a:endParaRPr>
                    </a:p>
                  </a:txBody>
                  <a:tcPr marL="68580" marR="68580" marT="0" marB="0"/>
                </a:tc>
              </a:tr>
              <a:tr h="338127">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students</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学生表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存放学生信息，是本系统学生对象的基本索引。</a:t>
                      </a:r>
                      <a:endParaRPr lang="zh-CN" sz="1400" kern="100">
                        <a:effectLst/>
                        <a:latin typeface="Times New Roman"/>
                        <a:ea typeface="宋体"/>
                        <a:cs typeface="Times New Roman"/>
                      </a:endParaRPr>
                    </a:p>
                  </a:txBody>
                  <a:tcPr marL="68580" marR="68580" marT="0" marB="0"/>
                </a:tc>
              </a:tr>
              <a:tr h="338127">
                <a:tc>
                  <a:txBody>
                    <a:bodyPr/>
                    <a:lstStyle/>
                    <a:p>
                      <a:pPr algn="ctr">
                        <a:spcAft>
                          <a:spcPts val="0"/>
                        </a:spcAft>
                      </a:pPr>
                      <a:r>
                        <a:rPr lang="en-US" sz="1400" kern="100">
                          <a:effectLst/>
                        </a:rPr>
                        <a:t>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course</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课程表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存放课程信息，是本系统课程对象的基本索引。</a:t>
                      </a:r>
                      <a:endParaRPr lang="zh-CN" sz="1400" kern="100">
                        <a:effectLst/>
                        <a:latin typeface="Times New Roman"/>
                        <a:ea typeface="宋体"/>
                        <a:cs typeface="Times New Roman"/>
                      </a:endParaRPr>
                    </a:p>
                  </a:txBody>
                  <a:tcPr marL="68580" marR="68580" marT="0" marB="0"/>
                </a:tc>
              </a:tr>
              <a:tr h="338127">
                <a:tc>
                  <a:txBody>
                    <a:bodyPr/>
                    <a:lstStyle/>
                    <a:p>
                      <a:pPr algn="ctr">
                        <a:spcAft>
                          <a:spcPts val="0"/>
                        </a:spcAft>
                      </a:pPr>
                      <a:r>
                        <a:rPr lang="en-US" sz="1400" kern="100">
                          <a:effectLst/>
                        </a:rPr>
                        <a:t>5</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teachers</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教师表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存放教师信息，是本系统教师对象的基本索引。</a:t>
                      </a:r>
                      <a:endParaRPr lang="zh-CN" sz="1400" kern="100">
                        <a:effectLst/>
                        <a:latin typeface="Times New Roman"/>
                        <a:ea typeface="宋体"/>
                        <a:cs typeface="Times New Roman"/>
                      </a:endParaRPr>
                    </a:p>
                  </a:txBody>
                  <a:tcPr marL="68580" marR="68580" marT="0" marB="0"/>
                </a:tc>
              </a:tr>
              <a:tr h="338127">
                <a:tc>
                  <a:txBody>
                    <a:bodyPr/>
                    <a:lstStyle/>
                    <a:p>
                      <a:pPr algn="ctr">
                        <a:spcAft>
                          <a:spcPts val="0"/>
                        </a:spcAft>
                      </a:pPr>
                      <a:r>
                        <a:rPr lang="en-US" sz="1400" kern="100">
                          <a:effectLst/>
                        </a:rPr>
                        <a:t>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teach</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任课表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存放教师任课信息，描述教师授课对象。</a:t>
                      </a:r>
                      <a:endParaRPr lang="zh-CN" sz="1400" kern="100">
                        <a:effectLst/>
                        <a:latin typeface="Times New Roman"/>
                        <a:ea typeface="宋体"/>
                        <a:cs typeface="Times New Roman"/>
                      </a:endParaRPr>
                    </a:p>
                  </a:txBody>
                  <a:tcPr marL="68580" marR="68580" marT="0" marB="0"/>
                </a:tc>
              </a:tr>
              <a:tr h="338127">
                <a:tc>
                  <a:txBody>
                    <a:bodyPr/>
                    <a:lstStyle/>
                    <a:p>
                      <a:pPr algn="ctr">
                        <a:spcAft>
                          <a:spcPts val="0"/>
                        </a:spcAft>
                      </a:pPr>
                      <a:r>
                        <a:rPr lang="en-US" sz="1400" kern="100">
                          <a:effectLst/>
                        </a:rPr>
                        <a:t>7</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score</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学习表</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存放全部学生各门课程学习成绩信息。</a:t>
                      </a:r>
                      <a:endParaRPr lang="zh-CN" sz="14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6174327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039282" y="2324936"/>
            <a:ext cx="10015610" cy="369332"/>
          </a:xfrm>
          <a:prstGeom prst="rect">
            <a:avLst/>
          </a:prstGeom>
          <a:noFill/>
        </p:spPr>
        <p:txBody>
          <a:bodyPr wrap="square" rtlCol="0">
            <a:spAutoFit/>
          </a:bodyPr>
          <a:lstStyle/>
          <a:p>
            <a:r>
              <a:rPr lang="en-US" altLang="zh-CN" b="1" dirty="0"/>
              <a:t>2.</a:t>
            </a:r>
            <a:r>
              <a:rPr lang="zh-CN" altLang="zh-CN" b="1" dirty="0"/>
              <a:t>表对象结构设计：</a:t>
            </a:r>
            <a:endParaRPr lang="zh-CN" altLang="zh-CN" dirty="0"/>
          </a:p>
        </p:txBody>
      </p:sp>
      <p:graphicFrame>
        <p:nvGraphicFramePr>
          <p:cNvPr id="9" name="表格 8"/>
          <p:cNvGraphicFramePr>
            <a:graphicFrameLocks noGrp="1"/>
          </p:cNvGraphicFramePr>
          <p:nvPr>
            <p:extLst>
              <p:ext uri="{D42A27DB-BD31-4B8C-83A1-F6EECF244321}">
                <p14:modId xmlns:p14="http://schemas.microsoft.com/office/powerpoint/2010/main" val="1972264941"/>
              </p:ext>
            </p:extLst>
          </p:nvPr>
        </p:nvGraphicFramePr>
        <p:xfrm>
          <a:off x="2710911" y="2921570"/>
          <a:ext cx="7051655" cy="1483565"/>
        </p:xfrm>
        <a:graphic>
          <a:graphicData uri="http://schemas.openxmlformats.org/drawingml/2006/table">
            <a:tbl>
              <a:tblPr firstRow="1" firstCol="1" bandRow="1">
                <a:tableStyleId>{5C22544A-7EE6-4342-B048-85BDC9FD1C3A}</a:tableStyleId>
              </a:tblPr>
              <a:tblGrid>
                <a:gridCol w="582029"/>
                <a:gridCol w="874274"/>
                <a:gridCol w="1219879"/>
                <a:gridCol w="935842"/>
                <a:gridCol w="935842"/>
                <a:gridCol w="1456302"/>
                <a:gridCol w="1047487"/>
              </a:tblGrid>
              <a:tr h="358000">
                <a:tc gridSpan="7">
                  <a:txBody>
                    <a:bodyPr/>
                    <a:lstStyle/>
                    <a:p>
                      <a:pPr algn="ctr">
                        <a:lnSpc>
                          <a:spcPct val="150000"/>
                        </a:lnSpc>
                        <a:spcAft>
                          <a:spcPts val="0"/>
                        </a:spcAft>
                      </a:pPr>
                      <a:r>
                        <a:rPr lang="zh-CN" sz="1400" kern="100" dirty="0">
                          <a:effectLst/>
                        </a:rPr>
                        <a:t>表</a:t>
                      </a:r>
                      <a:r>
                        <a:rPr lang="en-US" sz="1400" kern="100" dirty="0">
                          <a:effectLst/>
                        </a:rPr>
                        <a:t>1-32 departments (</a:t>
                      </a:r>
                      <a:r>
                        <a:rPr lang="zh-CN" sz="1400" kern="100" dirty="0">
                          <a:effectLst/>
                        </a:rPr>
                        <a:t>系部表</a:t>
                      </a:r>
                      <a:r>
                        <a:rPr lang="en-US" sz="1400" kern="100" dirty="0">
                          <a:effectLst/>
                        </a:rPr>
                        <a:t>)</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5069">
                <a:tc rowSpan="2">
                  <a:txBody>
                    <a:bodyPr/>
                    <a:lstStyle/>
                    <a:p>
                      <a:pPr algn="ctr">
                        <a:spcAft>
                          <a:spcPts val="0"/>
                        </a:spcAft>
                      </a:pPr>
                      <a:r>
                        <a:rPr lang="zh-CN" sz="1400" kern="100" dirty="0" smtClean="0">
                          <a:effectLst/>
                        </a:rPr>
                        <a:t>序号</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dirty="0">
                          <a:effectLst/>
                        </a:rPr>
                        <a:t>参考列名</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dirty="0">
                          <a:effectLst/>
                        </a:rPr>
                        <a:t>参照完整</a:t>
                      </a:r>
                      <a:r>
                        <a:rPr lang="en-US" sz="1400" kern="100" dirty="0">
                          <a:effectLst/>
                        </a:rPr>
                        <a:t>/</a:t>
                      </a:r>
                      <a:endParaRPr lang="zh-CN" sz="1400" kern="100" dirty="0">
                        <a:effectLst/>
                      </a:endParaRPr>
                    </a:p>
                    <a:p>
                      <a:pPr algn="ctr">
                        <a:spcAft>
                          <a:spcPts val="0"/>
                        </a:spcAft>
                      </a:pPr>
                      <a:r>
                        <a:rPr lang="zh-CN" sz="1400" kern="100" dirty="0">
                          <a:effectLst/>
                        </a:rPr>
                        <a:t>用户定义完整</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26683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266832">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d_no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系部编号</a:t>
                      </a:r>
                      <a:endParaRPr lang="zh-CN" sz="1400" kern="100">
                        <a:effectLst/>
                        <a:latin typeface="Times New Roman"/>
                        <a:ea typeface="宋体"/>
                        <a:cs typeface="Times New Roman"/>
                      </a:endParaRPr>
                    </a:p>
                  </a:txBody>
                  <a:tcPr marL="68580" marR="68580" marT="0" marB="0"/>
                </a:tc>
              </a:tr>
              <a:tr h="266832">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d_name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varchar(10)</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系部名称</a:t>
                      </a:r>
                      <a:endParaRPr lang="zh-CN" sz="1400" kern="100" dirty="0">
                        <a:effectLst/>
                        <a:latin typeface="Times New Roman"/>
                        <a:ea typeface="宋体"/>
                        <a:cs typeface="Times New Roman"/>
                      </a:endParaRPr>
                    </a:p>
                  </a:txBody>
                  <a:tcPr marL="68580" marR="68580" marT="0" marB="0"/>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4223452413"/>
              </p:ext>
            </p:extLst>
          </p:nvPr>
        </p:nvGraphicFramePr>
        <p:xfrm>
          <a:off x="2369131" y="4741308"/>
          <a:ext cx="8213704" cy="1628937"/>
        </p:xfrm>
        <a:graphic>
          <a:graphicData uri="http://schemas.openxmlformats.org/drawingml/2006/table">
            <a:tbl>
              <a:tblPr firstRow="1" firstCol="1" bandRow="1">
                <a:tableStyleId>{5C22544A-7EE6-4342-B048-85BDC9FD1C3A}</a:tableStyleId>
              </a:tblPr>
              <a:tblGrid>
                <a:gridCol w="567518"/>
                <a:gridCol w="795166"/>
                <a:gridCol w="1022814"/>
                <a:gridCol w="913801"/>
                <a:gridCol w="913801"/>
                <a:gridCol w="2131463"/>
                <a:gridCol w="1869141"/>
              </a:tblGrid>
              <a:tr h="212450">
                <a:tc gridSpan="7">
                  <a:txBody>
                    <a:bodyPr/>
                    <a:lstStyle/>
                    <a:p>
                      <a:pPr algn="ctr">
                        <a:spcAft>
                          <a:spcPts val="0"/>
                        </a:spcAft>
                      </a:pPr>
                      <a:r>
                        <a:rPr lang="zh-CN" sz="1400" kern="100" dirty="0">
                          <a:effectLst/>
                        </a:rPr>
                        <a:t>表</a:t>
                      </a:r>
                      <a:r>
                        <a:rPr lang="en-US" sz="1400" kern="100" dirty="0">
                          <a:effectLst/>
                        </a:rPr>
                        <a:t>1-33 class (</a:t>
                      </a:r>
                      <a:r>
                        <a:rPr lang="zh-CN" sz="1400" kern="100" dirty="0">
                          <a:effectLst/>
                        </a:rPr>
                        <a:t>班级表</a:t>
                      </a:r>
                      <a:r>
                        <a:rPr lang="en-US" sz="1400" kern="100" dirty="0">
                          <a:effectLst/>
                        </a:rPr>
                        <a:t>)</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2450">
                <a:tc rowSpan="2">
                  <a:txBody>
                    <a:bodyPr/>
                    <a:lstStyle/>
                    <a:p>
                      <a:pPr algn="ctr">
                        <a:spcAft>
                          <a:spcPts val="0"/>
                        </a:spcAft>
                      </a:pPr>
                      <a:r>
                        <a:rPr lang="zh-CN" sz="1400" kern="100" dirty="0" smtClean="0">
                          <a:effectLst/>
                        </a:rPr>
                        <a:t>序号</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参考列名</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a:effectLst/>
                        </a:rPr>
                        <a:t>参照完整</a:t>
                      </a:r>
                      <a:r>
                        <a:rPr lang="en-US" sz="1400" kern="100">
                          <a:effectLst/>
                        </a:rPr>
                        <a:t>/</a:t>
                      </a:r>
                      <a:endParaRPr lang="zh-CN" sz="1400" kern="100">
                        <a:effectLst/>
                      </a:endParaRPr>
                    </a:p>
                    <a:p>
                      <a:pPr algn="ctr">
                        <a:spcAft>
                          <a:spcPts val="0"/>
                        </a:spcAft>
                      </a:pPr>
                      <a:r>
                        <a:rPr lang="zh-CN" sz="1400" kern="100">
                          <a:effectLst/>
                        </a:rPr>
                        <a:t>用户定义完整</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17438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174389">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班级编号</a:t>
                      </a:r>
                      <a:endParaRPr lang="zh-CN" sz="1400" kern="100">
                        <a:effectLst/>
                        <a:latin typeface="Times New Roman"/>
                        <a:ea typeface="宋体"/>
                        <a:cs typeface="Times New Roman"/>
                      </a:endParaRPr>
                    </a:p>
                  </a:txBody>
                  <a:tcPr marL="68580" marR="68580" marT="0" marB="0"/>
                </a:tc>
              </a:tr>
              <a:tr h="174389">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cl_name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varchar(20)</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班级名称</a:t>
                      </a:r>
                      <a:endParaRPr lang="zh-CN" sz="1400" kern="100">
                        <a:effectLst/>
                        <a:latin typeface="Times New Roman"/>
                        <a:ea typeface="宋体"/>
                        <a:cs typeface="Times New Roman"/>
                      </a:endParaRPr>
                    </a:p>
                  </a:txBody>
                  <a:tcPr marL="68580" marR="68580" marT="0" marB="0"/>
                </a:tc>
              </a:tr>
              <a:tr h="174389">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cl_note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varchar(50)</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备注</a:t>
                      </a:r>
                      <a:endParaRPr lang="zh-CN" sz="1400" kern="100">
                        <a:effectLst/>
                        <a:latin typeface="Times New Roman"/>
                        <a:ea typeface="宋体"/>
                        <a:cs typeface="Times New Roman"/>
                      </a:endParaRPr>
                    </a:p>
                  </a:txBody>
                  <a:tcPr marL="68580" marR="68580" marT="0" marB="0"/>
                </a:tc>
              </a:tr>
              <a:tr h="348777">
                <a:tc>
                  <a:txBody>
                    <a:bodyPr/>
                    <a:lstStyle/>
                    <a:p>
                      <a:pPr algn="ctr">
                        <a:spcAft>
                          <a:spcPts val="0"/>
                        </a:spcAft>
                      </a:pPr>
                      <a:r>
                        <a:rPr lang="en-US" sz="1400" kern="100">
                          <a:effectLst/>
                        </a:rPr>
                        <a:t>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dirty="0" err="1">
                          <a:effectLst/>
                        </a:rPr>
                        <a:t>d_no</a:t>
                      </a:r>
                      <a:endParaRPr lang="zh-CN" sz="1400" kern="100" dirty="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departments (d_no)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关联系部对象</a:t>
                      </a:r>
                      <a:endParaRPr lang="zh-CN" sz="14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6568852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081516261"/>
              </p:ext>
            </p:extLst>
          </p:nvPr>
        </p:nvGraphicFramePr>
        <p:xfrm>
          <a:off x="2859314" y="2833846"/>
          <a:ext cx="7763862" cy="3217326"/>
        </p:xfrm>
        <a:graphic>
          <a:graphicData uri="http://schemas.openxmlformats.org/drawingml/2006/table">
            <a:tbl>
              <a:tblPr firstRow="1" firstCol="1" bandRow="1">
                <a:tableStyleId>{5C22544A-7EE6-4342-B048-85BDC9FD1C3A}</a:tableStyleId>
              </a:tblPr>
              <a:tblGrid>
                <a:gridCol w="717604"/>
                <a:gridCol w="968188"/>
                <a:gridCol w="1062318"/>
                <a:gridCol w="564776"/>
                <a:gridCol w="914400"/>
                <a:gridCol w="1653988"/>
                <a:gridCol w="1882588"/>
              </a:tblGrid>
              <a:tr h="375559">
                <a:tc gridSpan="7">
                  <a:txBody>
                    <a:bodyPr/>
                    <a:lstStyle/>
                    <a:p>
                      <a:pPr algn="ctr">
                        <a:spcAft>
                          <a:spcPts val="0"/>
                        </a:spcAft>
                      </a:pPr>
                      <a:r>
                        <a:rPr lang="zh-CN" sz="1400" kern="100" dirty="0">
                          <a:effectLst/>
                        </a:rPr>
                        <a:t>表</a:t>
                      </a:r>
                      <a:r>
                        <a:rPr lang="en-US" sz="1400" kern="100" dirty="0">
                          <a:effectLst/>
                        </a:rPr>
                        <a:t>1-34 students  (</a:t>
                      </a:r>
                      <a:r>
                        <a:rPr lang="zh-CN" sz="1400" kern="100" dirty="0">
                          <a:effectLst/>
                        </a:rPr>
                        <a:t>学生表</a:t>
                      </a:r>
                      <a:r>
                        <a:rPr lang="en-US" sz="1400" kern="100" dirty="0">
                          <a:effectLst/>
                        </a:rPr>
                        <a:t>)</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5559">
                <a:tc rowSpan="2">
                  <a:txBody>
                    <a:bodyPr/>
                    <a:lstStyle/>
                    <a:p>
                      <a:pPr algn="ctr">
                        <a:spcAft>
                          <a:spcPts val="0"/>
                        </a:spcAft>
                      </a:pPr>
                      <a:r>
                        <a:rPr lang="zh-CN" sz="1400" kern="100" dirty="0" smtClean="0">
                          <a:effectLst/>
                        </a:rPr>
                        <a:t>序号</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参考列名</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a:effectLst/>
                        </a:rPr>
                        <a:t>参照完整</a:t>
                      </a:r>
                      <a:r>
                        <a:rPr lang="en-US" sz="1400" kern="100">
                          <a:effectLst/>
                        </a:rPr>
                        <a:t>/</a:t>
                      </a:r>
                      <a:endParaRPr lang="zh-CN" sz="1400" kern="100">
                        <a:effectLst/>
                      </a:endParaRPr>
                    </a:p>
                    <a:p>
                      <a:pPr algn="ctr">
                        <a:spcAft>
                          <a:spcPts val="0"/>
                        </a:spcAft>
                      </a:pPr>
                      <a:r>
                        <a:rPr lang="zh-CN" sz="1400" kern="100">
                          <a:effectLst/>
                        </a:rPr>
                        <a:t>用户定义完整</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30827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308276">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学生编号</a:t>
                      </a:r>
                      <a:endParaRPr lang="zh-CN" sz="1400" kern="100">
                        <a:effectLst/>
                        <a:latin typeface="Times New Roman"/>
                        <a:ea typeface="宋体"/>
                        <a:cs typeface="Times New Roman"/>
                      </a:endParaRPr>
                    </a:p>
                  </a:txBody>
                  <a:tcPr marL="68580" marR="68580" marT="0" marB="0"/>
                </a:tc>
              </a:tr>
              <a:tr h="308276">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s_name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varchar(20)</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学生姓名</a:t>
                      </a:r>
                      <a:endParaRPr lang="zh-CN" sz="1400" kern="100">
                        <a:effectLst/>
                        <a:latin typeface="Times New Roman"/>
                        <a:ea typeface="宋体"/>
                        <a:cs typeface="Times New Roman"/>
                      </a:endParaRPr>
                    </a:p>
                  </a:txBody>
                  <a:tcPr marL="68580" marR="68580" marT="0" marB="0"/>
                </a:tc>
              </a:tr>
              <a:tr h="308276">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sex</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enum()</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a:t>
                      </a:r>
                      <a:r>
                        <a:rPr lang="zh-CN" sz="1400" kern="100">
                          <a:effectLst/>
                        </a:rPr>
                        <a:t>女</a:t>
                      </a:r>
                      <a:r>
                        <a:rPr lang="en-US" sz="1400" kern="100">
                          <a:effectLst/>
                        </a:rPr>
                        <a:t>','</a:t>
                      </a:r>
                      <a:r>
                        <a:rPr lang="zh-CN" sz="1400" kern="100">
                          <a:effectLst/>
                        </a:rPr>
                        <a:t>男</a:t>
                      </a:r>
                      <a:r>
                        <a:rPr lang="en-US" sz="1400" kern="100">
                          <a:effectLst/>
                        </a:rPr>
                        <a:t>') </a:t>
                      </a:r>
                      <a:r>
                        <a:rPr lang="zh-CN" sz="1400" kern="100">
                          <a:effectLst/>
                        </a:rPr>
                        <a:t>默认</a:t>
                      </a:r>
                      <a:r>
                        <a:rPr lang="en-US" sz="1400" kern="100">
                          <a:effectLst/>
                        </a:rPr>
                        <a:t>'</a:t>
                      </a:r>
                      <a:r>
                        <a:rPr lang="zh-CN" sz="1400" kern="100">
                          <a:effectLst/>
                        </a:rPr>
                        <a:t>男</a:t>
                      </a:r>
                      <a:r>
                        <a:rPr lang="en-US" sz="1400" kern="100">
                          <a:effectLst/>
                        </a:rPr>
                        <a:t>'</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性别</a:t>
                      </a:r>
                      <a:r>
                        <a:rPr lang="en-US" sz="1400" kern="100">
                          <a:effectLst/>
                        </a:rPr>
                        <a:t>(</a:t>
                      </a:r>
                      <a:r>
                        <a:rPr lang="zh-CN" sz="1400" kern="100">
                          <a:effectLst/>
                        </a:rPr>
                        <a:t>有限集</a:t>
                      </a:r>
                      <a:r>
                        <a:rPr lang="en-US" sz="1400" kern="100">
                          <a:effectLst/>
                        </a:rPr>
                        <a:t>)</a:t>
                      </a:r>
                      <a:endParaRPr lang="zh-CN" sz="1400" kern="100">
                        <a:effectLst/>
                        <a:latin typeface="Times New Roman"/>
                        <a:ea typeface="宋体"/>
                        <a:cs typeface="Times New Roman"/>
                      </a:endParaRPr>
                    </a:p>
                  </a:txBody>
                  <a:tcPr marL="68580" marR="68580" marT="0" marB="0"/>
                </a:tc>
              </a:tr>
              <a:tr h="308276">
                <a:tc>
                  <a:txBody>
                    <a:bodyPr/>
                    <a:lstStyle/>
                    <a:p>
                      <a:pPr algn="ctr">
                        <a:spcAft>
                          <a:spcPts val="0"/>
                        </a:spcAft>
                      </a:pPr>
                      <a:r>
                        <a:rPr lang="en-US" sz="1400" kern="100">
                          <a:effectLst/>
                        </a:rPr>
                        <a:t>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birthday</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date</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出生日期</a:t>
                      </a:r>
                      <a:endParaRPr lang="zh-CN" sz="1400" kern="100">
                        <a:effectLst/>
                        <a:latin typeface="Times New Roman"/>
                        <a:ea typeface="宋体"/>
                        <a:cs typeface="Times New Roman"/>
                      </a:endParaRPr>
                    </a:p>
                  </a:txBody>
                  <a:tcPr marL="68580" marR="68580" marT="0" marB="0"/>
                </a:tc>
              </a:tr>
              <a:tr h="308276">
                <a:tc>
                  <a:txBody>
                    <a:bodyPr/>
                    <a:lstStyle/>
                    <a:p>
                      <a:pPr algn="ctr">
                        <a:spcAft>
                          <a:spcPts val="0"/>
                        </a:spcAft>
                      </a:pPr>
                      <a:r>
                        <a:rPr lang="en-US" sz="1400" kern="100">
                          <a:effectLst/>
                        </a:rPr>
                        <a:t>5</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address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dirty="0" err="1">
                          <a:effectLst/>
                        </a:rPr>
                        <a:t>varchar</a:t>
                      </a:r>
                      <a:r>
                        <a:rPr lang="en-US" sz="1400" kern="100" dirty="0">
                          <a:effectLst/>
                        </a:rPr>
                        <a:t>(20)</a:t>
                      </a:r>
                      <a:endParaRPr lang="zh-CN" sz="1400" kern="100" dirty="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家庭住址</a:t>
                      </a:r>
                      <a:endParaRPr lang="zh-CN" sz="1400" kern="100">
                        <a:effectLst/>
                        <a:latin typeface="Times New Roman"/>
                        <a:ea typeface="宋体"/>
                        <a:cs typeface="Times New Roman"/>
                      </a:endParaRPr>
                    </a:p>
                  </a:txBody>
                  <a:tcPr marL="68580" marR="68580" marT="0" marB="0"/>
                </a:tc>
              </a:tr>
              <a:tr h="308276">
                <a:tc>
                  <a:txBody>
                    <a:bodyPr/>
                    <a:lstStyle/>
                    <a:p>
                      <a:pPr algn="ctr">
                        <a:spcAft>
                          <a:spcPts val="0"/>
                        </a:spcAft>
                      </a:pPr>
                      <a:r>
                        <a:rPr lang="en-US" sz="1400" kern="100">
                          <a:effectLst/>
                        </a:rPr>
                        <a:t>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phone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varchar(12)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电话号</a:t>
                      </a:r>
                      <a:endParaRPr lang="zh-CN" sz="1400" kern="100">
                        <a:effectLst/>
                        <a:latin typeface="Times New Roman"/>
                        <a:ea typeface="宋体"/>
                        <a:cs typeface="Times New Roman"/>
                      </a:endParaRPr>
                    </a:p>
                  </a:txBody>
                  <a:tcPr marL="68580" marR="68580" marT="0" marB="0"/>
                </a:tc>
              </a:tr>
              <a:tr h="308276">
                <a:tc>
                  <a:txBody>
                    <a:bodyPr/>
                    <a:lstStyle/>
                    <a:p>
                      <a:pPr algn="ctr">
                        <a:spcAft>
                          <a:spcPts val="0"/>
                        </a:spcAft>
                      </a:pPr>
                      <a:r>
                        <a:rPr lang="en-US" sz="1400" kern="100">
                          <a:effectLst/>
                        </a:rPr>
                        <a:t>7</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class (cl_no)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关联班级对象</a:t>
                      </a:r>
                      <a:endParaRPr lang="zh-CN" sz="14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6986470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1323328"/>
              </p:ext>
            </p:extLst>
          </p:nvPr>
        </p:nvGraphicFramePr>
        <p:xfrm>
          <a:off x="3329475" y="2410860"/>
          <a:ext cx="6630875" cy="2140948"/>
        </p:xfrm>
        <a:graphic>
          <a:graphicData uri="http://schemas.openxmlformats.org/drawingml/2006/table">
            <a:tbl>
              <a:tblPr firstRow="1" firstCol="1" bandRow="1">
                <a:tableStyleId>{5C22544A-7EE6-4342-B048-85BDC9FD1C3A}</a:tableStyleId>
              </a:tblPr>
              <a:tblGrid>
                <a:gridCol w="533873"/>
                <a:gridCol w="960069"/>
                <a:gridCol w="960821"/>
                <a:gridCol w="858415"/>
                <a:gridCol w="858415"/>
                <a:gridCol w="1600867"/>
                <a:gridCol w="858415"/>
              </a:tblGrid>
              <a:tr h="324456">
                <a:tc gridSpan="7">
                  <a:txBody>
                    <a:bodyPr/>
                    <a:lstStyle/>
                    <a:p>
                      <a:pPr algn="ctr">
                        <a:spcAft>
                          <a:spcPts val="0"/>
                        </a:spcAft>
                      </a:pPr>
                      <a:r>
                        <a:rPr lang="zh-CN" sz="1400" kern="100" dirty="0">
                          <a:effectLst/>
                        </a:rPr>
                        <a:t>表</a:t>
                      </a:r>
                      <a:r>
                        <a:rPr lang="en-US" sz="1400" kern="100" dirty="0">
                          <a:effectLst/>
                        </a:rPr>
                        <a:t>1-35 course (</a:t>
                      </a:r>
                      <a:r>
                        <a:rPr lang="zh-CN" sz="1400" kern="100" dirty="0">
                          <a:effectLst/>
                        </a:rPr>
                        <a:t>课程表</a:t>
                      </a:r>
                      <a:r>
                        <a:rPr lang="en-US" sz="1400" kern="100" dirty="0">
                          <a:effectLst/>
                        </a:rPr>
                        <a:t>)</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4456">
                <a:tc rowSpan="2">
                  <a:txBody>
                    <a:bodyPr/>
                    <a:lstStyle/>
                    <a:p>
                      <a:pPr algn="ctr">
                        <a:spcAft>
                          <a:spcPts val="0"/>
                        </a:spcAft>
                      </a:pPr>
                      <a:r>
                        <a:rPr lang="zh-CN" sz="1400" kern="100">
                          <a:effectLst/>
                        </a:rPr>
                        <a:t>序</a:t>
                      </a:r>
                    </a:p>
                    <a:p>
                      <a:pPr algn="ctr">
                        <a:spcAft>
                          <a:spcPts val="0"/>
                        </a:spcAft>
                      </a:pPr>
                      <a:r>
                        <a:rPr lang="zh-CN" sz="1400" kern="100">
                          <a:effectLst/>
                        </a:rPr>
                        <a:t>号</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dirty="0">
                          <a:effectLst/>
                        </a:rPr>
                        <a:t>参考列名</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a:effectLst/>
                        </a:rPr>
                        <a:t>参照完整</a:t>
                      </a:r>
                      <a:r>
                        <a:rPr lang="en-US" sz="1400" kern="100">
                          <a:effectLst/>
                        </a:rPr>
                        <a:t>/</a:t>
                      </a:r>
                      <a:endParaRPr lang="zh-CN" sz="1400" kern="100">
                        <a:effectLst/>
                      </a:endParaRPr>
                    </a:p>
                    <a:p>
                      <a:pPr algn="ctr">
                        <a:spcAft>
                          <a:spcPts val="0"/>
                        </a:spcAft>
                      </a:pPr>
                      <a:r>
                        <a:rPr lang="zh-CN" sz="1400" kern="100">
                          <a:effectLst/>
                        </a:rPr>
                        <a:t>用户定义完整</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26632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266329">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课程编号</a:t>
                      </a:r>
                      <a:endParaRPr lang="zh-CN" sz="1400" kern="100">
                        <a:effectLst/>
                        <a:latin typeface="Times New Roman"/>
                        <a:ea typeface="宋体"/>
                        <a:cs typeface="Times New Roman"/>
                      </a:endParaRPr>
                    </a:p>
                  </a:txBody>
                  <a:tcPr marL="68580" marR="68580" marT="0" marB="0"/>
                </a:tc>
              </a:tr>
              <a:tr h="266329">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c_name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varchar(30)</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课程名称</a:t>
                      </a:r>
                      <a:endParaRPr lang="zh-CN" sz="1400" kern="100">
                        <a:effectLst/>
                        <a:latin typeface="Times New Roman"/>
                        <a:ea typeface="宋体"/>
                        <a:cs typeface="Times New Roman"/>
                      </a:endParaRPr>
                    </a:p>
                  </a:txBody>
                  <a:tcPr marL="68580" marR="68580" marT="0" marB="0"/>
                </a:tc>
              </a:tr>
              <a:tr h="266329">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hours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int(4)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学时</a:t>
                      </a:r>
                      <a:endParaRPr lang="zh-CN" sz="1400" kern="100">
                        <a:effectLst/>
                        <a:latin typeface="Times New Roman"/>
                        <a:ea typeface="宋体"/>
                        <a:cs typeface="Times New Roman"/>
                      </a:endParaRPr>
                    </a:p>
                  </a:txBody>
                  <a:tcPr marL="68580" marR="68580" marT="0" marB="0"/>
                </a:tc>
              </a:tr>
              <a:tr h="266329">
                <a:tc>
                  <a:txBody>
                    <a:bodyPr/>
                    <a:lstStyle/>
                    <a:p>
                      <a:pPr algn="ctr">
                        <a:spcAft>
                          <a:spcPts val="0"/>
                        </a:spcAft>
                      </a:pPr>
                      <a:r>
                        <a:rPr lang="en-US" sz="1400" kern="100">
                          <a:effectLst/>
                        </a:rPr>
                        <a:t>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credit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int (4)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dirty="0">
                          <a:effectLst/>
                        </a:rPr>
                        <a:t>null</a:t>
                      </a:r>
                      <a:endParaRPr lang="zh-CN" sz="1400" kern="100" dirty="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学分</a:t>
                      </a:r>
                      <a:endParaRPr lang="zh-CN" sz="1400" kern="100" dirty="0">
                        <a:effectLst/>
                        <a:latin typeface="Times New Roman"/>
                        <a:ea typeface="宋体"/>
                        <a:cs typeface="Times New Roman"/>
                      </a:endParaRPr>
                    </a:p>
                  </a:txBody>
                  <a:tcPr marL="68580" marR="68580" marT="0" marB="0"/>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620145359"/>
              </p:ext>
            </p:extLst>
          </p:nvPr>
        </p:nvGraphicFramePr>
        <p:xfrm>
          <a:off x="3149601" y="4683488"/>
          <a:ext cx="7608046" cy="1847414"/>
        </p:xfrm>
        <a:graphic>
          <a:graphicData uri="http://schemas.openxmlformats.org/drawingml/2006/table">
            <a:tbl>
              <a:tblPr firstRow="1" firstCol="1" bandRow="1">
                <a:tableStyleId>{5C22544A-7EE6-4342-B048-85BDC9FD1C3A}</a:tableStyleId>
              </a:tblPr>
              <a:tblGrid>
                <a:gridCol w="568472"/>
                <a:gridCol w="888387"/>
                <a:gridCol w="1023088"/>
                <a:gridCol w="914045"/>
                <a:gridCol w="914045"/>
                <a:gridCol w="1704613"/>
                <a:gridCol w="1595396"/>
              </a:tblGrid>
              <a:tr h="250779">
                <a:tc gridSpan="7">
                  <a:txBody>
                    <a:bodyPr/>
                    <a:lstStyle/>
                    <a:p>
                      <a:pPr algn="ctr">
                        <a:spcAft>
                          <a:spcPts val="0"/>
                        </a:spcAft>
                      </a:pPr>
                      <a:r>
                        <a:rPr lang="zh-CN" sz="1400" kern="100" dirty="0">
                          <a:effectLst/>
                        </a:rPr>
                        <a:t>表</a:t>
                      </a:r>
                      <a:r>
                        <a:rPr lang="en-US" sz="1400" kern="100" dirty="0">
                          <a:effectLst/>
                        </a:rPr>
                        <a:t>1-36 teacher   (</a:t>
                      </a:r>
                      <a:r>
                        <a:rPr lang="zh-CN" sz="1400" kern="100" dirty="0">
                          <a:effectLst/>
                        </a:rPr>
                        <a:t>教师表</a:t>
                      </a:r>
                      <a:r>
                        <a:rPr lang="en-US" sz="1400" kern="100" dirty="0">
                          <a:effectLst/>
                        </a:rPr>
                        <a:t>)</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50779">
                <a:tc rowSpan="2">
                  <a:txBody>
                    <a:bodyPr/>
                    <a:lstStyle/>
                    <a:p>
                      <a:pPr algn="ctr">
                        <a:spcAft>
                          <a:spcPts val="0"/>
                        </a:spcAft>
                      </a:pPr>
                      <a:r>
                        <a:rPr lang="zh-CN" sz="1400" kern="100" dirty="0">
                          <a:effectLst/>
                        </a:rPr>
                        <a:t>序</a:t>
                      </a:r>
                    </a:p>
                    <a:p>
                      <a:pPr algn="ctr">
                        <a:spcAft>
                          <a:spcPts val="0"/>
                        </a:spcAft>
                      </a:pPr>
                      <a:r>
                        <a:rPr lang="zh-CN" sz="1400" kern="100" dirty="0">
                          <a:effectLst/>
                        </a:rPr>
                        <a:t>号</a:t>
                      </a:r>
                      <a:endParaRPr lang="zh-CN" sz="1400" kern="100" dirty="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参考列名</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a:effectLst/>
                        </a:rPr>
                        <a:t>参照完整</a:t>
                      </a:r>
                      <a:r>
                        <a:rPr lang="en-US" sz="1400" kern="100">
                          <a:effectLst/>
                        </a:rPr>
                        <a:t>/</a:t>
                      </a:r>
                      <a:endParaRPr lang="zh-CN" sz="1400" kern="100">
                        <a:effectLst/>
                      </a:endParaRPr>
                    </a:p>
                    <a:p>
                      <a:pPr algn="ctr">
                        <a:spcAft>
                          <a:spcPts val="0"/>
                        </a:spcAft>
                      </a:pPr>
                      <a:r>
                        <a:rPr lang="zh-CN" sz="1400" kern="100">
                          <a:effectLst/>
                        </a:rPr>
                        <a:t>用户定义完整</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2058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205851">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t_no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char(8)</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教师编号</a:t>
                      </a:r>
                      <a:endParaRPr lang="zh-CN" sz="1400" kern="100">
                        <a:effectLst/>
                        <a:latin typeface="Times New Roman"/>
                        <a:ea typeface="宋体"/>
                        <a:cs typeface="Times New Roman"/>
                      </a:endParaRPr>
                    </a:p>
                  </a:txBody>
                  <a:tcPr marL="68580" marR="68580" marT="0" marB="0"/>
                </a:tc>
              </a:tr>
              <a:tr h="205851">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t_name</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varchar(10)</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姓名</a:t>
                      </a:r>
                      <a:endParaRPr lang="zh-CN" sz="1400" kern="100">
                        <a:effectLst/>
                        <a:latin typeface="Times New Roman"/>
                        <a:ea typeface="宋体"/>
                        <a:cs typeface="Times New Roman"/>
                      </a:endParaRPr>
                    </a:p>
                  </a:txBody>
                  <a:tcPr marL="68580" marR="68580" marT="0" marB="0"/>
                </a:tc>
              </a:tr>
              <a:tr h="352888">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sex</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enum()</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a:t>
                      </a:r>
                      <a:r>
                        <a:rPr lang="zh-CN" sz="1400" kern="100">
                          <a:effectLst/>
                        </a:rPr>
                        <a:t>女</a:t>
                      </a:r>
                      <a:r>
                        <a:rPr lang="en-US" sz="1400" kern="100">
                          <a:effectLst/>
                        </a:rPr>
                        <a:t>','</a:t>
                      </a:r>
                      <a:r>
                        <a:rPr lang="zh-CN" sz="1400" kern="100">
                          <a:effectLst/>
                        </a:rPr>
                        <a:t>男</a:t>
                      </a:r>
                      <a:r>
                        <a:rPr lang="en-US" sz="1400" kern="100">
                          <a:effectLst/>
                        </a:rPr>
                        <a:t>') </a:t>
                      </a:r>
                      <a:r>
                        <a:rPr lang="zh-CN" sz="1400" kern="100">
                          <a:effectLst/>
                        </a:rPr>
                        <a:t>默认</a:t>
                      </a:r>
                      <a:r>
                        <a:rPr lang="en-US" sz="1400" kern="100">
                          <a:effectLst/>
                        </a:rPr>
                        <a:t>'</a:t>
                      </a:r>
                      <a:r>
                        <a:rPr lang="zh-CN" sz="1400" kern="100">
                          <a:effectLst/>
                        </a:rPr>
                        <a:t>男</a:t>
                      </a:r>
                      <a:r>
                        <a:rPr lang="en-US" sz="1400" kern="100">
                          <a:effectLst/>
                        </a:rPr>
                        <a:t>'</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性别</a:t>
                      </a:r>
                      <a:r>
                        <a:rPr lang="en-US" sz="1400" kern="100">
                          <a:effectLst/>
                        </a:rPr>
                        <a:t>(</a:t>
                      </a:r>
                      <a:r>
                        <a:rPr lang="zh-CN" sz="1400" kern="100">
                          <a:effectLst/>
                        </a:rPr>
                        <a:t>有限集</a:t>
                      </a:r>
                      <a:r>
                        <a:rPr lang="en-US" sz="1400" kern="100">
                          <a:effectLst/>
                        </a:rPr>
                        <a:t>)</a:t>
                      </a:r>
                      <a:endParaRPr lang="zh-CN" sz="1400" kern="100">
                        <a:effectLst/>
                        <a:latin typeface="Times New Roman"/>
                        <a:ea typeface="宋体"/>
                        <a:cs typeface="Times New Roman"/>
                      </a:endParaRPr>
                    </a:p>
                  </a:txBody>
                  <a:tcPr marL="68580" marR="68580" marT="0" marB="0"/>
                </a:tc>
              </a:tr>
              <a:tr h="352888">
                <a:tc>
                  <a:txBody>
                    <a:bodyPr/>
                    <a:lstStyle/>
                    <a:p>
                      <a:pPr algn="ctr">
                        <a:spcAft>
                          <a:spcPts val="0"/>
                        </a:spcAft>
                      </a:pPr>
                      <a:r>
                        <a:rPr lang="en-US" sz="1400" kern="100">
                          <a:effectLst/>
                        </a:rPr>
                        <a:t>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d_no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Departments (d_no)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关联系部对象</a:t>
                      </a:r>
                      <a:endParaRPr lang="zh-CN" sz="14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703470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76572843"/>
              </p:ext>
            </p:extLst>
          </p:nvPr>
        </p:nvGraphicFramePr>
        <p:xfrm>
          <a:off x="3052483" y="2362346"/>
          <a:ext cx="6454588" cy="2034844"/>
        </p:xfrm>
        <a:graphic>
          <a:graphicData uri="http://schemas.openxmlformats.org/drawingml/2006/table">
            <a:tbl>
              <a:tblPr firstRow="1" firstCol="1" bandRow="1">
                <a:tableStyleId>{5C22544A-7EE6-4342-B048-85BDC9FD1C3A}</a:tableStyleId>
              </a:tblPr>
              <a:tblGrid>
                <a:gridCol w="487216"/>
                <a:gridCol w="876164"/>
                <a:gridCol w="876851"/>
                <a:gridCol w="783395"/>
                <a:gridCol w="783395"/>
                <a:gridCol w="1266488"/>
                <a:gridCol w="1381079"/>
              </a:tblGrid>
              <a:tr h="385140">
                <a:tc gridSpan="7">
                  <a:txBody>
                    <a:bodyPr/>
                    <a:lstStyle/>
                    <a:p>
                      <a:pPr algn="ctr">
                        <a:spcAft>
                          <a:spcPts val="0"/>
                        </a:spcAft>
                      </a:pPr>
                      <a:r>
                        <a:rPr lang="zh-CN" sz="1400" kern="100">
                          <a:effectLst/>
                        </a:rPr>
                        <a:t>表</a:t>
                      </a:r>
                      <a:r>
                        <a:rPr lang="en-US" sz="1400" kern="100">
                          <a:effectLst/>
                        </a:rPr>
                        <a:t>1-37 teach  (</a:t>
                      </a:r>
                      <a:r>
                        <a:rPr lang="zh-CN" sz="1400" kern="100">
                          <a:effectLst/>
                        </a:rPr>
                        <a:t>任课表</a:t>
                      </a:r>
                      <a:r>
                        <a:rPr lang="en-US" sz="1400" kern="100">
                          <a:effectLst/>
                        </a:rPr>
                        <a:t>)</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85140">
                <a:tc rowSpan="2">
                  <a:txBody>
                    <a:bodyPr/>
                    <a:lstStyle/>
                    <a:p>
                      <a:pPr algn="ctr">
                        <a:spcAft>
                          <a:spcPts val="0"/>
                        </a:spcAft>
                      </a:pPr>
                      <a:r>
                        <a:rPr lang="zh-CN" sz="1400" kern="100">
                          <a:effectLst/>
                        </a:rPr>
                        <a:t>序</a:t>
                      </a:r>
                    </a:p>
                    <a:p>
                      <a:pPr algn="ctr">
                        <a:spcAft>
                          <a:spcPts val="0"/>
                        </a:spcAft>
                      </a:pPr>
                      <a:r>
                        <a:rPr lang="zh-CN" sz="1400" kern="100">
                          <a:effectLst/>
                        </a:rPr>
                        <a:t>号</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参考列名</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a:effectLst/>
                        </a:rPr>
                        <a:t>参照完整</a:t>
                      </a:r>
                      <a:r>
                        <a:rPr lang="en-US" sz="1400" kern="100">
                          <a:effectLst/>
                        </a:rPr>
                        <a:t>/</a:t>
                      </a:r>
                      <a:endParaRPr lang="zh-CN" sz="1400" kern="100">
                        <a:effectLst/>
                      </a:endParaRPr>
                    </a:p>
                    <a:p>
                      <a:pPr algn="ctr">
                        <a:spcAft>
                          <a:spcPts val="0"/>
                        </a:spcAft>
                      </a:pPr>
                      <a:r>
                        <a:rPr lang="zh-CN" sz="1400" kern="100">
                          <a:effectLst/>
                        </a:rPr>
                        <a:t>用户定义完整</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31614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316141">
                <a:tc>
                  <a:txBody>
                    <a:bodyPr/>
                    <a:lstStyle/>
                    <a:p>
                      <a:pPr algn="ctr">
                        <a:spcAft>
                          <a:spcPts val="0"/>
                        </a:spcAft>
                      </a:pPr>
                      <a:r>
                        <a:rPr lang="en-US" sz="1400" kern="100">
                          <a:effectLst/>
                        </a:rPr>
                        <a:t>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t_no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char(8)</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teachers(t_no)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关联教师对象</a:t>
                      </a:r>
                      <a:endParaRPr lang="zh-CN" sz="1400" kern="100">
                        <a:effectLst/>
                        <a:latin typeface="Times New Roman"/>
                        <a:ea typeface="宋体"/>
                        <a:cs typeface="Times New Roman"/>
                      </a:endParaRPr>
                    </a:p>
                  </a:txBody>
                  <a:tcPr marL="68580" marR="68580" marT="0" marB="0"/>
                </a:tc>
              </a:tr>
              <a:tr h="316141">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course(c_no)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关联课程对象</a:t>
                      </a:r>
                      <a:endParaRPr lang="zh-CN" sz="1400" kern="100">
                        <a:effectLst/>
                        <a:latin typeface="Times New Roman"/>
                        <a:ea typeface="宋体"/>
                        <a:cs typeface="Times New Roman"/>
                      </a:endParaRPr>
                    </a:p>
                  </a:txBody>
                  <a:tcPr marL="68580" marR="68580" marT="0" marB="0"/>
                </a:tc>
              </a:tr>
              <a:tr h="316141">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class(cl_no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关联班级对象</a:t>
                      </a:r>
                      <a:endParaRPr lang="zh-CN" sz="1400" kern="100" dirty="0">
                        <a:effectLst/>
                        <a:latin typeface="Times New Roman"/>
                        <a:ea typeface="宋体"/>
                        <a:cs typeface="Times New Roman"/>
                      </a:endParaRPr>
                    </a:p>
                  </a:txBody>
                  <a:tcPr marL="68580" marR="68580" marT="0" marB="0"/>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338745484"/>
              </p:ext>
            </p:extLst>
          </p:nvPr>
        </p:nvGraphicFramePr>
        <p:xfrm>
          <a:off x="2447366" y="4864950"/>
          <a:ext cx="7879975" cy="1458729"/>
        </p:xfrm>
        <a:graphic>
          <a:graphicData uri="http://schemas.openxmlformats.org/drawingml/2006/table">
            <a:tbl>
              <a:tblPr firstRow="1" firstCol="1" bandRow="1">
                <a:tableStyleId>{5C22544A-7EE6-4342-B048-85BDC9FD1C3A}</a:tableStyleId>
              </a:tblPr>
              <a:tblGrid>
                <a:gridCol w="642876"/>
                <a:gridCol w="861198"/>
                <a:gridCol w="963181"/>
                <a:gridCol w="861198"/>
                <a:gridCol w="861198"/>
                <a:gridCol w="1392268"/>
                <a:gridCol w="2298056"/>
              </a:tblGrid>
              <a:tr h="279072">
                <a:tc gridSpan="7">
                  <a:txBody>
                    <a:bodyPr/>
                    <a:lstStyle/>
                    <a:p>
                      <a:pPr algn="ctr">
                        <a:spcAft>
                          <a:spcPts val="0"/>
                        </a:spcAft>
                      </a:pPr>
                      <a:r>
                        <a:rPr lang="zh-CN" sz="1400" kern="100" dirty="0">
                          <a:effectLst/>
                        </a:rPr>
                        <a:t>表</a:t>
                      </a:r>
                      <a:r>
                        <a:rPr lang="en-US" sz="1400" kern="100" dirty="0">
                          <a:effectLst/>
                        </a:rPr>
                        <a:t>1-38 score (</a:t>
                      </a:r>
                      <a:r>
                        <a:rPr lang="zh-CN" sz="1400" kern="100" dirty="0">
                          <a:effectLst/>
                        </a:rPr>
                        <a:t>学习表</a:t>
                      </a:r>
                      <a:r>
                        <a:rPr lang="en-US" sz="1400" kern="100" dirty="0">
                          <a:effectLst/>
                        </a:rPr>
                        <a:t>)</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79072">
                <a:tc rowSpan="2">
                  <a:txBody>
                    <a:bodyPr/>
                    <a:lstStyle/>
                    <a:p>
                      <a:pPr algn="ctr">
                        <a:spcAft>
                          <a:spcPts val="0"/>
                        </a:spcAft>
                      </a:pPr>
                      <a:r>
                        <a:rPr lang="zh-CN" sz="1400" kern="100">
                          <a:effectLst/>
                        </a:rPr>
                        <a:t>序</a:t>
                      </a:r>
                    </a:p>
                    <a:p>
                      <a:pPr algn="ctr">
                        <a:spcAft>
                          <a:spcPts val="0"/>
                        </a:spcAft>
                      </a:pPr>
                      <a:r>
                        <a:rPr lang="zh-CN" sz="1400" kern="100">
                          <a:effectLst/>
                        </a:rPr>
                        <a:t>号</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参考列名</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类型</a:t>
                      </a:r>
                      <a:endParaRPr lang="zh-CN" sz="1400" kern="100">
                        <a:effectLst/>
                        <a:latin typeface="Times New Roman"/>
                        <a:ea typeface="宋体"/>
                        <a:cs typeface="Times New Roman"/>
                      </a:endParaRPr>
                    </a:p>
                  </a:txBody>
                  <a:tcPr marL="68580" marR="68580" marT="0" marB="0" anchor="ctr"/>
                </a:tc>
                <a:tc gridSpan="2">
                  <a:txBody>
                    <a:bodyPr/>
                    <a:lstStyle/>
                    <a:p>
                      <a:pPr algn="ctr">
                        <a:spcAft>
                          <a:spcPts val="0"/>
                        </a:spcAft>
                      </a:pPr>
                      <a:r>
                        <a:rPr lang="zh-CN" sz="1400" kern="100">
                          <a:effectLst/>
                        </a:rPr>
                        <a:t>实体完整</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rowSpan="2">
                  <a:txBody>
                    <a:bodyPr/>
                    <a:lstStyle/>
                    <a:p>
                      <a:pPr algn="ctr">
                        <a:spcAft>
                          <a:spcPts val="0"/>
                        </a:spcAft>
                      </a:pPr>
                      <a:r>
                        <a:rPr lang="zh-CN" sz="1400" kern="100">
                          <a:effectLst/>
                        </a:rPr>
                        <a:t>参照完整</a:t>
                      </a:r>
                      <a:r>
                        <a:rPr lang="en-US" sz="1400" kern="100">
                          <a:effectLst/>
                        </a:rPr>
                        <a:t>/</a:t>
                      </a:r>
                      <a:endParaRPr lang="zh-CN" sz="1400" kern="100">
                        <a:effectLst/>
                      </a:endParaRPr>
                    </a:p>
                    <a:p>
                      <a:pPr algn="ctr">
                        <a:spcAft>
                          <a:spcPts val="0"/>
                        </a:spcAft>
                      </a:pPr>
                      <a:r>
                        <a:rPr lang="zh-CN" sz="1400" kern="100">
                          <a:effectLst/>
                        </a:rPr>
                        <a:t>用户定义完整</a:t>
                      </a:r>
                      <a:endParaRPr lang="zh-CN" sz="1400" kern="100">
                        <a:effectLst/>
                        <a:latin typeface="Times New Roman"/>
                        <a:ea typeface="宋体"/>
                        <a:cs typeface="Times New Roman"/>
                      </a:endParaRPr>
                    </a:p>
                  </a:txBody>
                  <a:tcPr marL="68580" marR="68580" marT="0" marB="0" anchor="ctr"/>
                </a:tc>
                <a:tc rowSpan="2">
                  <a:txBody>
                    <a:bodyPr/>
                    <a:lstStyle/>
                    <a:p>
                      <a:pPr algn="ctr">
                        <a:spcAft>
                          <a:spcPts val="0"/>
                        </a:spcAft>
                      </a:pPr>
                      <a:r>
                        <a:rPr lang="zh-CN" sz="1400" kern="100">
                          <a:effectLst/>
                        </a:rPr>
                        <a:t>字段说明</a:t>
                      </a:r>
                      <a:endParaRPr lang="zh-CN" sz="1400" kern="100">
                        <a:effectLst/>
                        <a:latin typeface="Times New Roman"/>
                        <a:ea typeface="宋体"/>
                        <a:cs typeface="Times New Roman"/>
                      </a:endParaRPr>
                    </a:p>
                  </a:txBody>
                  <a:tcPr marL="68580" marR="68580" marT="0" marB="0" anchor="ctr"/>
                </a:tc>
              </a:tr>
              <a:tr h="2290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100">
                          <a:effectLst/>
                        </a:rPr>
                        <a:t>主键</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是否空</a:t>
                      </a:r>
                      <a:endParaRPr lang="zh-CN" sz="1400" kern="100">
                        <a:effectLst/>
                        <a:latin typeface="Times New Roman"/>
                        <a:ea typeface="宋体"/>
                        <a:cs typeface="Times New Roman"/>
                      </a:endParaRPr>
                    </a:p>
                  </a:txBody>
                  <a:tcPr marL="68580" marR="68580" marT="0" marB="0"/>
                </a:tc>
                <a:tc vMerge="1">
                  <a:txBody>
                    <a:bodyPr/>
                    <a:lstStyle/>
                    <a:p>
                      <a:endParaRPr lang="zh-CN" altLang="en-US"/>
                    </a:p>
                  </a:txBody>
                  <a:tcPr/>
                </a:tc>
                <a:tc vMerge="1">
                  <a:txBody>
                    <a:bodyPr/>
                    <a:lstStyle/>
                    <a:p>
                      <a:endParaRPr lang="zh-CN" altLang="en-US"/>
                    </a:p>
                  </a:txBody>
                  <a:tcPr/>
                </a:tc>
              </a:tr>
              <a:tr h="229075">
                <a:tc>
                  <a:txBody>
                    <a:bodyPr/>
                    <a:lstStyle/>
                    <a:p>
                      <a:pPr algn="ctr">
                        <a:spcAft>
                          <a:spcPts val="0"/>
                        </a:spcAft>
                      </a:pPr>
                      <a:r>
                        <a:rPr lang="en-US" sz="1400" kern="100" dirty="0">
                          <a:effectLst/>
                        </a:rPr>
                        <a:t>1</a:t>
                      </a:r>
                      <a:endParaRPr lang="zh-CN" sz="1400" kern="100" dirty="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char(6)</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Students (s_no)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关联学生对象</a:t>
                      </a:r>
                      <a:endParaRPr lang="zh-CN" sz="1400" kern="100">
                        <a:effectLst/>
                        <a:latin typeface="Times New Roman"/>
                        <a:ea typeface="宋体"/>
                        <a:cs typeface="Times New Roman"/>
                      </a:endParaRPr>
                    </a:p>
                  </a:txBody>
                  <a:tcPr marL="68580" marR="68580" marT="0" marB="0"/>
                </a:tc>
              </a:tr>
              <a:tr h="229075">
                <a:tc>
                  <a:txBody>
                    <a:bodyPr/>
                    <a:lstStyle/>
                    <a:p>
                      <a:pPr algn="ctr">
                        <a:spcAft>
                          <a:spcPts val="0"/>
                        </a:spcAft>
                      </a:pPr>
                      <a:r>
                        <a:rPr lang="en-US" sz="1400" kern="100">
                          <a:effectLst/>
                        </a:rPr>
                        <a:t>2</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c_no</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char(4)</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Yes</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Not 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Course (c_no)</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关联课程对象</a:t>
                      </a:r>
                      <a:endParaRPr lang="zh-CN" sz="1400" kern="100">
                        <a:effectLst/>
                        <a:latin typeface="Times New Roman"/>
                        <a:ea typeface="宋体"/>
                        <a:cs typeface="Times New Roman"/>
                      </a:endParaRPr>
                    </a:p>
                  </a:txBody>
                  <a:tcPr marL="68580" marR="68580" marT="0" marB="0"/>
                </a:tc>
              </a:tr>
              <a:tr h="196350">
                <a:tc>
                  <a:txBody>
                    <a:bodyPr/>
                    <a:lstStyle/>
                    <a:p>
                      <a:pPr algn="ctr">
                        <a:spcAft>
                          <a:spcPts val="0"/>
                        </a:spcAft>
                      </a:pPr>
                      <a:r>
                        <a:rPr lang="en-US" sz="1400" kern="100">
                          <a:effectLst/>
                        </a:rPr>
                        <a:t>3</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report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float(5,1)</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null</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en-US" sz="1400" kern="100">
                          <a:effectLst/>
                        </a:rPr>
                        <a:t> </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dirty="0">
                          <a:effectLst/>
                        </a:rPr>
                        <a:t>学习成绩</a:t>
                      </a:r>
                      <a:endParaRPr lang="zh-CN" sz="14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65218465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866256"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1.3.5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设计教学管理系统数据库方案</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333708" y="2272553"/>
            <a:ext cx="3621197" cy="369332"/>
          </a:xfrm>
          <a:prstGeom prst="rect">
            <a:avLst/>
          </a:prstGeom>
          <a:noFill/>
        </p:spPr>
        <p:txBody>
          <a:bodyPr wrap="square" rtlCol="0">
            <a:spAutoFit/>
          </a:bodyPr>
          <a:lstStyle/>
          <a:p>
            <a:r>
              <a:rPr lang="en-US" altLang="zh-CN" b="1" dirty="0"/>
              <a:t>3</a:t>
            </a:r>
            <a:r>
              <a:rPr lang="en-US" altLang="zh-CN" b="1" dirty="0" smtClean="0"/>
              <a:t>.</a:t>
            </a:r>
            <a:r>
              <a:rPr lang="zh-CN" altLang="zh-CN" dirty="0"/>
              <a:t>教学管理系统</a:t>
            </a:r>
            <a:r>
              <a:rPr lang="en-US" altLang="zh-CN" dirty="0"/>
              <a:t>E-R</a:t>
            </a:r>
            <a:r>
              <a:rPr lang="zh-CN" altLang="zh-CN" dirty="0"/>
              <a:t>模型图</a:t>
            </a:r>
            <a:endParaRPr lang="zh-CN" altLang="en-US" dirty="0"/>
          </a:p>
        </p:txBody>
      </p:sp>
      <p:grpSp>
        <p:nvGrpSpPr>
          <p:cNvPr id="12" name="组合 11"/>
          <p:cNvGrpSpPr/>
          <p:nvPr/>
        </p:nvGrpSpPr>
        <p:grpSpPr>
          <a:xfrm>
            <a:off x="2721814" y="3090886"/>
            <a:ext cx="6568945" cy="2905591"/>
            <a:chOff x="1899" y="3594"/>
            <a:chExt cx="7020" cy="3768"/>
          </a:xfrm>
        </p:grpSpPr>
        <p:sp>
          <p:nvSpPr>
            <p:cNvPr id="13" name="Rectangle 3"/>
            <p:cNvSpPr>
              <a:spLocks noChangeArrowheads="1"/>
            </p:cNvSpPr>
            <p:nvPr/>
          </p:nvSpPr>
          <p:spPr bwMode="auto">
            <a:xfrm>
              <a:off x="5008" y="5359"/>
              <a:ext cx="624" cy="284"/>
            </a:xfrm>
            <a:prstGeom prst="rect">
              <a:avLst/>
            </a:prstGeom>
            <a:solidFill>
              <a:srgbClr val="FFFFFF"/>
            </a:solidFill>
            <a:ln>
              <a:noFill/>
            </a:ln>
          </p:spPr>
          <p:txBody>
            <a:bodyPr rot="0" vert="horz" wrap="square" lIns="36000" tIns="7200" rIns="36000" bIns="7200" anchor="t" anchorCtr="0" upright="1">
              <a:noAutofit/>
            </a:bodyPr>
            <a:lstStyle/>
            <a:p>
              <a:pPr algn="just">
                <a:spcAft>
                  <a:spcPts val="0"/>
                </a:spcAft>
              </a:pPr>
              <a:r>
                <a:rPr lang="en-US" sz="1600" kern="100">
                  <a:effectLst/>
                  <a:latin typeface="Times New Roman"/>
                  <a:ea typeface="宋体"/>
                  <a:cs typeface="宋体"/>
                </a:rPr>
                <a:t>cl_no</a:t>
              </a:r>
              <a:endParaRPr lang="zh-CN" sz="1600" kern="100">
                <a:effectLst/>
                <a:latin typeface="Times New Roman"/>
                <a:ea typeface="宋体"/>
                <a:cs typeface="宋体"/>
              </a:endParaRPr>
            </a:p>
          </p:txBody>
        </p:sp>
        <p:sp>
          <p:nvSpPr>
            <p:cNvPr id="14" name="Rectangle 4"/>
            <p:cNvSpPr>
              <a:spLocks noChangeArrowheads="1"/>
            </p:cNvSpPr>
            <p:nvPr/>
          </p:nvSpPr>
          <p:spPr bwMode="auto">
            <a:xfrm>
              <a:off x="6103" y="3848"/>
              <a:ext cx="624" cy="284"/>
            </a:xfrm>
            <a:prstGeom prst="rect">
              <a:avLst/>
            </a:prstGeom>
            <a:solidFill>
              <a:srgbClr val="FFFFFF"/>
            </a:solidFill>
            <a:ln>
              <a:noFill/>
            </a:ln>
          </p:spPr>
          <p:txBody>
            <a:bodyPr rot="0" vert="horz" wrap="square" lIns="36000" tIns="7200" rIns="36000" bIns="7200" anchor="t" anchorCtr="0" upright="1">
              <a:noAutofit/>
            </a:bodyPr>
            <a:lstStyle/>
            <a:p>
              <a:pPr algn="just">
                <a:spcAft>
                  <a:spcPts val="0"/>
                </a:spcAft>
              </a:pPr>
              <a:r>
                <a:rPr lang="en-US" sz="1600" kern="100">
                  <a:effectLst/>
                  <a:latin typeface="Times New Roman"/>
                  <a:ea typeface="宋体"/>
                  <a:cs typeface="宋体"/>
                </a:rPr>
                <a:t>c_no</a:t>
              </a:r>
              <a:endParaRPr lang="zh-CN" sz="1600" kern="100">
                <a:effectLst/>
                <a:latin typeface="Times New Roman"/>
                <a:ea typeface="宋体"/>
                <a:cs typeface="宋体"/>
              </a:endParaRPr>
            </a:p>
          </p:txBody>
        </p:sp>
        <p:sp>
          <p:nvSpPr>
            <p:cNvPr id="15" name="Rectangle 5"/>
            <p:cNvSpPr>
              <a:spLocks noChangeArrowheads="1"/>
            </p:cNvSpPr>
            <p:nvPr/>
          </p:nvSpPr>
          <p:spPr bwMode="auto">
            <a:xfrm>
              <a:off x="7202" y="5218"/>
              <a:ext cx="624" cy="284"/>
            </a:xfrm>
            <a:prstGeom prst="rect">
              <a:avLst/>
            </a:prstGeom>
            <a:solidFill>
              <a:srgbClr val="FFFFFF"/>
            </a:solidFill>
            <a:ln>
              <a:noFill/>
            </a:ln>
          </p:spPr>
          <p:txBody>
            <a:bodyPr rot="0" vert="horz" wrap="square" lIns="36000" tIns="7200" rIns="36000" bIns="7200" anchor="t" anchorCtr="0" upright="1">
              <a:noAutofit/>
            </a:bodyPr>
            <a:lstStyle/>
            <a:p>
              <a:pPr algn="just">
                <a:spcAft>
                  <a:spcPts val="0"/>
                </a:spcAft>
              </a:pPr>
              <a:r>
                <a:rPr lang="en-US" sz="1600" kern="100">
                  <a:effectLst/>
                  <a:latin typeface="Times New Roman"/>
                  <a:ea typeface="宋体"/>
                  <a:cs typeface="宋体"/>
                </a:rPr>
                <a:t>s_no</a:t>
              </a:r>
              <a:endParaRPr lang="zh-CN" sz="1600" kern="100">
                <a:effectLst/>
                <a:latin typeface="Times New Roman"/>
                <a:ea typeface="宋体"/>
                <a:cs typeface="宋体"/>
              </a:endParaRPr>
            </a:p>
          </p:txBody>
        </p:sp>
        <p:sp>
          <p:nvSpPr>
            <p:cNvPr id="16" name="Rectangle 6"/>
            <p:cNvSpPr>
              <a:spLocks noChangeArrowheads="1"/>
            </p:cNvSpPr>
            <p:nvPr/>
          </p:nvSpPr>
          <p:spPr bwMode="auto">
            <a:xfrm>
              <a:off x="2685" y="5559"/>
              <a:ext cx="624" cy="284"/>
            </a:xfrm>
            <a:prstGeom prst="rect">
              <a:avLst/>
            </a:prstGeom>
            <a:solidFill>
              <a:srgbClr val="FFFFFF"/>
            </a:solidFill>
            <a:ln>
              <a:noFill/>
            </a:ln>
          </p:spPr>
          <p:txBody>
            <a:bodyPr rot="0" vert="horz" wrap="square" lIns="36000" tIns="7200" rIns="36000" bIns="7200" anchor="t" anchorCtr="0" upright="1">
              <a:noAutofit/>
            </a:bodyPr>
            <a:lstStyle/>
            <a:p>
              <a:pPr algn="just">
                <a:spcAft>
                  <a:spcPts val="0"/>
                </a:spcAft>
              </a:pPr>
              <a:r>
                <a:rPr lang="en-US" sz="1600" kern="100">
                  <a:effectLst/>
                  <a:latin typeface="Times New Roman"/>
                  <a:ea typeface="宋体"/>
                  <a:cs typeface="宋体"/>
                </a:rPr>
                <a:t>d_no</a:t>
              </a:r>
              <a:endParaRPr lang="zh-CN" sz="1600" kern="100">
                <a:effectLst/>
                <a:latin typeface="Times New Roman"/>
                <a:ea typeface="宋体"/>
                <a:cs typeface="宋体"/>
              </a:endParaRPr>
            </a:p>
          </p:txBody>
        </p:sp>
        <p:sp>
          <p:nvSpPr>
            <p:cNvPr id="17" name="Rectangle 7"/>
            <p:cNvSpPr>
              <a:spLocks noChangeArrowheads="1"/>
            </p:cNvSpPr>
            <p:nvPr/>
          </p:nvSpPr>
          <p:spPr bwMode="auto">
            <a:xfrm>
              <a:off x="5008" y="7078"/>
              <a:ext cx="624" cy="284"/>
            </a:xfrm>
            <a:prstGeom prst="rect">
              <a:avLst/>
            </a:prstGeom>
            <a:solidFill>
              <a:srgbClr val="FFFFFF"/>
            </a:solidFill>
            <a:ln>
              <a:noFill/>
            </a:ln>
          </p:spPr>
          <p:txBody>
            <a:bodyPr rot="0" vert="horz" wrap="square" lIns="36000" tIns="7200" rIns="36000" bIns="7200" anchor="t" anchorCtr="0" upright="1">
              <a:noAutofit/>
            </a:bodyPr>
            <a:lstStyle/>
            <a:p>
              <a:pPr algn="just">
                <a:spcAft>
                  <a:spcPts val="0"/>
                </a:spcAft>
              </a:pPr>
              <a:r>
                <a:rPr lang="en-US" sz="1600" kern="100">
                  <a:effectLst/>
                  <a:latin typeface="Times New Roman"/>
                  <a:ea typeface="宋体"/>
                  <a:cs typeface="宋体"/>
                </a:rPr>
                <a:t>t_no</a:t>
              </a:r>
              <a:endParaRPr lang="zh-CN" sz="1600" kern="100">
                <a:effectLst/>
                <a:latin typeface="Times New Roman"/>
                <a:ea typeface="宋体"/>
                <a:cs typeface="宋体"/>
              </a:endParaRPr>
            </a:p>
          </p:txBody>
        </p:sp>
        <p:grpSp>
          <p:nvGrpSpPr>
            <p:cNvPr id="18" name="Group 8"/>
            <p:cNvGrpSpPr/>
            <p:nvPr/>
          </p:nvGrpSpPr>
          <p:grpSpPr>
            <a:xfrm>
              <a:off x="3309" y="5338"/>
              <a:ext cx="498" cy="305"/>
              <a:chOff x="3861" y="4484"/>
              <a:chExt cx="498" cy="305"/>
            </a:xfrm>
          </p:grpSpPr>
          <p:cxnSp>
            <p:nvCxnSpPr>
              <p:cNvPr id="74" name="AutoShape 9"/>
              <p:cNvCxnSpPr>
                <a:cxnSpLocks noChangeShapeType="1"/>
              </p:cNvCxnSpPr>
              <p:nvPr/>
            </p:nvCxnSpPr>
            <p:spPr bwMode="auto">
              <a:xfrm flipV="1">
                <a:off x="3861" y="4664"/>
                <a:ext cx="488" cy="0"/>
              </a:xfrm>
              <a:prstGeom prst="straightConnector1">
                <a:avLst/>
              </a:prstGeom>
              <a:noFill/>
              <a:ln w="9525">
                <a:solidFill>
                  <a:srgbClr val="000000"/>
                </a:solidFill>
                <a:round/>
              </a:ln>
            </p:spPr>
          </p:cxnSp>
          <p:cxnSp>
            <p:nvCxnSpPr>
              <p:cNvPr id="75" name="AutoShape 10"/>
              <p:cNvCxnSpPr>
                <a:cxnSpLocks noChangeShapeType="1"/>
              </p:cNvCxnSpPr>
              <p:nvPr/>
            </p:nvCxnSpPr>
            <p:spPr bwMode="auto">
              <a:xfrm>
                <a:off x="4178" y="4664"/>
                <a:ext cx="181" cy="125"/>
              </a:xfrm>
              <a:prstGeom prst="straightConnector1">
                <a:avLst/>
              </a:prstGeom>
              <a:noFill/>
              <a:ln w="9525">
                <a:solidFill>
                  <a:srgbClr val="000000"/>
                </a:solidFill>
                <a:round/>
              </a:ln>
            </p:spPr>
          </p:cxnSp>
          <p:cxnSp>
            <p:nvCxnSpPr>
              <p:cNvPr id="76" name="AutoShape 11"/>
              <p:cNvCxnSpPr>
                <a:cxnSpLocks noChangeShapeType="1"/>
              </p:cNvCxnSpPr>
              <p:nvPr/>
            </p:nvCxnSpPr>
            <p:spPr bwMode="auto">
              <a:xfrm flipV="1">
                <a:off x="4177" y="4484"/>
                <a:ext cx="159" cy="159"/>
              </a:xfrm>
              <a:prstGeom prst="straightConnector1">
                <a:avLst/>
              </a:prstGeom>
              <a:noFill/>
              <a:ln w="9525">
                <a:solidFill>
                  <a:srgbClr val="000000"/>
                </a:solidFill>
                <a:round/>
              </a:ln>
            </p:spPr>
          </p:cxnSp>
        </p:grpSp>
        <p:sp>
          <p:nvSpPr>
            <p:cNvPr id="19" name="Rectangle 12"/>
            <p:cNvSpPr>
              <a:spLocks noChangeArrowheads="1"/>
            </p:cNvSpPr>
            <p:nvPr/>
          </p:nvSpPr>
          <p:spPr bwMode="auto">
            <a:xfrm>
              <a:off x="5008" y="4237"/>
              <a:ext cx="624" cy="284"/>
            </a:xfrm>
            <a:prstGeom prst="rect">
              <a:avLst/>
            </a:prstGeom>
            <a:solidFill>
              <a:srgbClr val="FFFFFF"/>
            </a:solidFill>
            <a:ln>
              <a:noFill/>
            </a:ln>
          </p:spPr>
          <p:txBody>
            <a:bodyPr rot="0" vert="horz" wrap="square" lIns="36000" tIns="7200" rIns="36000" bIns="7200" anchor="t" anchorCtr="0" upright="1">
              <a:noAutofit/>
            </a:bodyPr>
            <a:lstStyle/>
            <a:p>
              <a:pPr algn="just">
                <a:spcAft>
                  <a:spcPts val="0"/>
                </a:spcAft>
              </a:pPr>
              <a:r>
                <a:rPr lang="en-US" sz="1600" kern="100">
                  <a:effectLst/>
                  <a:latin typeface="Times New Roman"/>
                  <a:ea typeface="宋体"/>
                  <a:cs typeface="宋体"/>
                </a:rPr>
                <a:t>c_no</a:t>
              </a:r>
              <a:endParaRPr lang="zh-CN" sz="1600" kern="100">
                <a:effectLst/>
                <a:latin typeface="Times New Roman"/>
                <a:ea typeface="宋体"/>
                <a:cs typeface="宋体"/>
              </a:endParaRPr>
            </a:p>
          </p:txBody>
        </p:sp>
        <p:grpSp>
          <p:nvGrpSpPr>
            <p:cNvPr id="20" name="Group 13"/>
            <p:cNvGrpSpPr/>
            <p:nvPr/>
          </p:nvGrpSpPr>
          <p:grpSpPr>
            <a:xfrm>
              <a:off x="3800" y="4835"/>
              <a:ext cx="1213" cy="1095"/>
              <a:chOff x="3658" y="6750"/>
              <a:chExt cx="1213" cy="1095"/>
            </a:xfrm>
          </p:grpSpPr>
          <p:sp>
            <p:nvSpPr>
              <p:cNvPr id="72" name="Rectangle 14"/>
              <p:cNvSpPr>
                <a:spLocks noChangeArrowheads="1"/>
              </p:cNvSpPr>
              <p:nvPr/>
            </p:nvSpPr>
            <p:spPr bwMode="auto">
              <a:xfrm>
                <a:off x="3658" y="6750"/>
                <a:ext cx="1213"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Class</a:t>
                </a:r>
                <a:endParaRPr lang="zh-CN" sz="1600" kern="100">
                  <a:effectLst/>
                  <a:latin typeface="Times New Roman"/>
                  <a:ea typeface="宋体"/>
                  <a:cs typeface="宋体"/>
                </a:endParaRPr>
              </a:p>
            </p:txBody>
          </p:sp>
          <p:sp>
            <p:nvSpPr>
              <p:cNvPr id="73" name="Rectangle 15"/>
              <p:cNvSpPr>
                <a:spLocks noChangeArrowheads="1"/>
              </p:cNvSpPr>
              <p:nvPr/>
            </p:nvSpPr>
            <p:spPr bwMode="auto">
              <a:xfrm>
                <a:off x="3658" y="7050"/>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班级</a:t>
                </a:r>
              </a:p>
            </p:txBody>
          </p:sp>
        </p:grpSp>
        <p:grpSp>
          <p:nvGrpSpPr>
            <p:cNvPr id="21" name="Group 16"/>
            <p:cNvGrpSpPr/>
            <p:nvPr/>
          </p:nvGrpSpPr>
          <p:grpSpPr>
            <a:xfrm>
              <a:off x="3808" y="6184"/>
              <a:ext cx="1215" cy="1095"/>
              <a:chOff x="2983" y="4710"/>
              <a:chExt cx="1215" cy="1095"/>
            </a:xfrm>
          </p:grpSpPr>
          <p:sp>
            <p:nvSpPr>
              <p:cNvPr id="70" name="Rectangle 17"/>
              <p:cNvSpPr>
                <a:spLocks noChangeArrowheads="1"/>
              </p:cNvSpPr>
              <p:nvPr/>
            </p:nvSpPr>
            <p:spPr bwMode="auto">
              <a:xfrm>
                <a:off x="2983" y="4710"/>
                <a:ext cx="1215"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Teachers</a:t>
                </a:r>
                <a:endParaRPr lang="zh-CN" sz="1600" kern="100">
                  <a:effectLst/>
                  <a:latin typeface="Times New Roman"/>
                  <a:ea typeface="宋体"/>
                  <a:cs typeface="宋体"/>
                </a:endParaRPr>
              </a:p>
            </p:txBody>
          </p:sp>
          <p:sp>
            <p:nvSpPr>
              <p:cNvPr id="71" name="Rectangle 18"/>
              <p:cNvSpPr>
                <a:spLocks noChangeArrowheads="1"/>
              </p:cNvSpPr>
              <p:nvPr/>
            </p:nvSpPr>
            <p:spPr bwMode="auto">
              <a:xfrm>
                <a:off x="2983" y="5010"/>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教师</a:t>
                </a:r>
              </a:p>
            </p:txBody>
          </p:sp>
        </p:grpSp>
        <p:grpSp>
          <p:nvGrpSpPr>
            <p:cNvPr id="22" name="Group 19"/>
            <p:cNvGrpSpPr/>
            <p:nvPr/>
          </p:nvGrpSpPr>
          <p:grpSpPr>
            <a:xfrm>
              <a:off x="5989" y="6158"/>
              <a:ext cx="1215" cy="1095"/>
              <a:chOff x="2983" y="4260"/>
              <a:chExt cx="1215" cy="1095"/>
            </a:xfrm>
          </p:grpSpPr>
          <p:sp>
            <p:nvSpPr>
              <p:cNvPr id="68" name="Rectangle 20"/>
              <p:cNvSpPr>
                <a:spLocks noChangeArrowheads="1"/>
              </p:cNvSpPr>
              <p:nvPr/>
            </p:nvSpPr>
            <p:spPr bwMode="auto">
              <a:xfrm>
                <a:off x="2983" y="4260"/>
                <a:ext cx="1215"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Teach</a:t>
                </a:r>
                <a:endParaRPr lang="zh-CN" sz="1600" kern="100">
                  <a:effectLst/>
                  <a:latin typeface="Times New Roman"/>
                  <a:ea typeface="宋体"/>
                  <a:cs typeface="宋体"/>
                </a:endParaRPr>
              </a:p>
            </p:txBody>
          </p:sp>
          <p:sp>
            <p:nvSpPr>
              <p:cNvPr id="69" name="Rectangle 21"/>
              <p:cNvSpPr>
                <a:spLocks noChangeArrowheads="1"/>
              </p:cNvSpPr>
              <p:nvPr/>
            </p:nvSpPr>
            <p:spPr bwMode="auto">
              <a:xfrm>
                <a:off x="2983" y="4560"/>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任课</a:t>
                </a:r>
              </a:p>
            </p:txBody>
          </p:sp>
        </p:grpSp>
        <p:grpSp>
          <p:nvGrpSpPr>
            <p:cNvPr id="23" name="Group 22"/>
            <p:cNvGrpSpPr/>
            <p:nvPr/>
          </p:nvGrpSpPr>
          <p:grpSpPr>
            <a:xfrm>
              <a:off x="5991" y="4835"/>
              <a:ext cx="1213" cy="1095"/>
              <a:chOff x="7003" y="8940"/>
              <a:chExt cx="1213" cy="1095"/>
            </a:xfrm>
          </p:grpSpPr>
          <p:sp>
            <p:nvSpPr>
              <p:cNvPr id="66" name="Rectangle 23"/>
              <p:cNvSpPr>
                <a:spLocks noChangeArrowheads="1"/>
              </p:cNvSpPr>
              <p:nvPr/>
            </p:nvSpPr>
            <p:spPr bwMode="auto">
              <a:xfrm>
                <a:off x="7003" y="8940"/>
                <a:ext cx="1213"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Student</a:t>
                </a:r>
                <a:endParaRPr lang="zh-CN" sz="1600" kern="100">
                  <a:effectLst/>
                  <a:latin typeface="Times New Roman"/>
                  <a:ea typeface="宋体"/>
                  <a:cs typeface="宋体"/>
                </a:endParaRPr>
              </a:p>
            </p:txBody>
          </p:sp>
          <p:sp>
            <p:nvSpPr>
              <p:cNvPr id="67" name="Rectangle 24"/>
              <p:cNvSpPr>
                <a:spLocks noChangeArrowheads="1"/>
              </p:cNvSpPr>
              <p:nvPr/>
            </p:nvSpPr>
            <p:spPr bwMode="auto">
              <a:xfrm>
                <a:off x="7003" y="9240"/>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学生</a:t>
                </a:r>
              </a:p>
            </p:txBody>
          </p:sp>
        </p:grpSp>
        <p:grpSp>
          <p:nvGrpSpPr>
            <p:cNvPr id="24" name="Group 25"/>
            <p:cNvGrpSpPr/>
            <p:nvPr/>
          </p:nvGrpSpPr>
          <p:grpSpPr>
            <a:xfrm>
              <a:off x="7706" y="4282"/>
              <a:ext cx="1213" cy="1095"/>
              <a:chOff x="2700" y="7695"/>
              <a:chExt cx="1213" cy="1095"/>
            </a:xfrm>
          </p:grpSpPr>
          <p:sp>
            <p:nvSpPr>
              <p:cNvPr id="64" name="Rectangle 26"/>
              <p:cNvSpPr>
                <a:spLocks noChangeArrowheads="1"/>
              </p:cNvSpPr>
              <p:nvPr/>
            </p:nvSpPr>
            <p:spPr bwMode="auto">
              <a:xfrm>
                <a:off x="2700" y="7695"/>
                <a:ext cx="1213"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Score</a:t>
                </a:r>
                <a:endParaRPr lang="zh-CN" sz="1600" kern="100">
                  <a:effectLst/>
                  <a:latin typeface="Times New Roman"/>
                  <a:ea typeface="宋体"/>
                  <a:cs typeface="宋体"/>
                </a:endParaRPr>
              </a:p>
            </p:txBody>
          </p:sp>
          <p:sp>
            <p:nvSpPr>
              <p:cNvPr id="65" name="Rectangle 27"/>
              <p:cNvSpPr>
                <a:spLocks noChangeArrowheads="1"/>
              </p:cNvSpPr>
              <p:nvPr/>
            </p:nvSpPr>
            <p:spPr bwMode="auto">
              <a:xfrm>
                <a:off x="2700" y="7995"/>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学习</a:t>
                </a:r>
              </a:p>
            </p:txBody>
          </p:sp>
        </p:grpSp>
        <p:grpSp>
          <p:nvGrpSpPr>
            <p:cNvPr id="25" name="Group 28"/>
            <p:cNvGrpSpPr/>
            <p:nvPr/>
          </p:nvGrpSpPr>
          <p:grpSpPr>
            <a:xfrm>
              <a:off x="1899" y="6197"/>
              <a:ext cx="1215" cy="1095"/>
              <a:chOff x="2983" y="4260"/>
              <a:chExt cx="1215" cy="1095"/>
            </a:xfrm>
          </p:grpSpPr>
          <p:sp>
            <p:nvSpPr>
              <p:cNvPr id="62" name="Rectangle 29"/>
              <p:cNvSpPr>
                <a:spLocks noChangeArrowheads="1"/>
              </p:cNvSpPr>
              <p:nvPr/>
            </p:nvSpPr>
            <p:spPr bwMode="auto">
              <a:xfrm>
                <a:off x="2983" y="4260"/>
                <a:ext cx="1215"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Dpartments</a:t>
                </a:r>
                <a:endParaRPr lang="zh-CN" sz="1600" kern="100">
                  <a:effectLst/>
                  <a:latin typeface="Times New Roman"/>
                  <a:ea typeface="宋体"/>
                  <a:cs typeface="宋体"/>
                </a:endParaRPr>
              </a:p>
            </p:txBody>
          </p:sp>
          <p:sp>
            <p:nvSpPr>
              <p:cNvPr id="63" name="Rectangle 30"/>
              <p:cNvSpPr>
                <a:spLocks noChangeArrowheads="1"/>
              </p:cNvSpPr>
              <p:nvPr/>
            </p:nvSpPr>
            <p:spPr bwMode="auto">
              <a:xfrm>
                <a:off x="2983" y="4560"/>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系部</a:t>
                </a:r>
              </a:p>
            </p:txBody>
          </p:sp>
        </p:grpSp>
        <p:grpSp>
          <p:nvGrpSpPr>
            <p:cNvPr id="26" name="Group 31"/>
            <p:cNvGrpSpPr/>
            <p:nvPr/>
          </p:nvGrpSpPr>
          <p:grpSpPr>
            <a:xfrm>
              <a:off x="3137" y="6320"/>
              <a:ext cx="680" cy="305"/>
              <a:chOff x="4165" y="9046"/>
              <a:chExt cx="680" cy="305"/>
            </a:xfrm>
          </p:grpSpPr>
          <p:cxnSp>
            <p:nvCxnSpPr>
              <p:cNvPr id="59" name="AutoShape 32"/>
              <p:cNvCxnSpPr>
                <a:cxnSpLocks noChangeShapeType="1"/>
              </p:cNvCxnSpPr>
              <p:nvPr/>
            </p:nvCxnSpPr>
            <p:spPr bwMode="auto">
              <a:xfrm flipV="1">
                <a:off x="4165" y="9211"/>
                <a:ext cx="680" cy="0"/>
              </a:xfrm>
              <a:prstGeom prst="straightConnector1">
                <a:avLst/>
              </a:prstGeom>
              <a:noFill/>
              <a:ln w="9525">
                <a:solidFill>
                  <a:srgbClr val="000000"/>
                </a:solidFill>
                <a:round/>
              </a:ln>
            </p:spPr>
          </p:cxnSp>
          <p:cxnSp>
            <p:nvCxnSpPr>
              <p:cNvPr id="60" name="AutoShape 33"/>
              <p:cNvCxnSpPr>
                <a:cxnSpLocks noChangeShapeType="1"/>
              </p:cNvCxnSpPr>
              <p:nvPr/>
            </p:nvCxnSpPr>
            <p:spPr bwMode="auto">
              <a:xfrm>
                <a:off x="4662" y="9226"/>
                <a:ext cx="181" cy="125"/>
              </a:xfrm>
              <a:prstGeom prst="straightConnector1">
                <a:avLst/>
              </a:prstGeom>
              <a:noFill/>
              <a:ln w="9525">
                <a:solidFill>
                  <a:srgbClr val="000000"/>
                </a:solidFill>
                <a:round/>
              </a:ln>
            </p:spPr>
          </p:cxnSp>
          <p:cxnSp>
            <p:nvCxnSpPr>
              <p:cNvPr id="61" name="AutoShape 34"/>
              <p:cNvCxnSpPr>
                <a:cxnSpLocks noChangeShapeType="1"/>
              </p:cNvCxnSpPr>
              <p:nvPr/>
            </p:nvCxnSpPr>
            <p:spPr bwMode="auto">
              <a:xfrm flipV="1">
                <a:off x="4661" y="9046"/>
                <a:ext cx="159" cy="159"/>
              </a:xfrm>
              <a:prstGeom prst="straightConnector1">
                <a:avLst/>
              </a:prstGeom>
              <a:noFill/>
              <a:ln w="9525">
                <a:solidFill>
                  <a:srgbClr val="000000"/>
                </a:solidFill>
                <a:round/>
              </a:ln>
            </p:spPr>
          </p:cxnSp>
        </p:grpSp>
        <p:cxnSp>
          <p:nvCxnSpPr>
            <p:cNvPr id="27" name="AutoShape 35"/>
            <p:cNvCxnSpPr>
              <a:cxnSpLocks noChangeShapeType="1"/>
            </p:cNvCxnSpPr>
            <p:nvPr/>
          </p:nvCxnSpPr>
          <p:spPr bwMode="auto">
            <a:xfrm>
              <a:off x="3310" y="5497"/>
              <a:ext cx="1" cy="987"/>
            </a:xfrm>
            <a:prstGeom prst="straightConnector1">
              <a:avLst/>
            </a:prstGeom>
            <a:noFill/>
            <a:ln w="9525">
              <a:solidFill>
                <a:srgbClr val="000000"/>
              </a:solidFill>
              <a:round/>
            </a:ln>
          </p:spPr>
        </p:cxnSp>
        <p:grpSp>
          <p:nvGrpSpPr>
            <p:cNvPr id="28" name="Group 36"/>
            <p:cNvGrpSpPr/>
            <p:nvPr/>
          </p:nvGrpSpPr>
          <p:grpSpPr>
            <a:xfrm>
              <a:off x="7199" y="4327"/>
              <a:ext cx="498" cy="305"/>
              <a:chOff x="3861" y="4484"/>
              <a:chExt cx="498" cy="305"/>
            </a:xfrm>
          </p:grpSpPr>
          <p:cxnSp>
            <p:nvCxnSpPr>
              <p:cNvPr id="56" name="AutoShape 37"/>
              <p:cNvCxnSpPr>
                <a:cxnSpLocks noChangeShapeType="1"/>
              </p:cNvCxnSpPr>
              <p:nvPr/>
            </p:nvCxnSpPr>
            <p:spPr bwMode="auto">
              <a:xfrm flipV="1">
                <a:off x="3861" y="4664"/>
                <a:ext cx="488" cy="0"/>
              </a:xfrm>
              <a:prstGeom prst="straightConnector1">
                <a:avLst/>
              </a:prstGeom>
              <a:noFill/>
              <a:ln w="9525">
                <a:solidFill>
                  <a:srgbClr val="000000"/>
                </a:solidFill>
                <a:round/>
              </a:ln>
            </p:spPr>
          </p:cxnSp>
          <p:cxnSp>
            <p:nvCxnSpPr>
              <p:cNvPr id="57" name="AutoShape 38"/>
              <p:cNvCxnSpPr>
                <a:cxnSpLocks noChangeShapeType="1"/>
              </p:cNvCxnSpPr>
              <p:nvPr/>
            </p:nvCxnSpPr>
            <p:spPr bwMode="auto">
              <a:xfrm>
                <a:off x="4178" y="4664"/>
                <a:ext cx="181" cy="125"/>
              </a:xfrm>
              <a:prstGeom prst="straightConnector1">
                <a:avLst/>
              </a:prstGeom>
              <a:noFill/>
              <a:ln w="9525">
                <a:solidFill>
                  <a:srgbClr val="000000"/>
                </a:solidFill>
                <a:round/>
              </a:ln>
            </p:spPr>
          </p:cxnSp>
          <p:cxnSp>
            <p:nvCxnSpPr>
              <p:cNvPr id="58" name="AutoShape 39"/>
              <p:cNvCxnSpPr>
                <a:cxnSpLocks noChangeShapeType="1"/>
              </p:cNvCxnSpPr>
              <p:nvPr/>
            </p:nvCxnSpPr>
            <p:spPr bwMode="auto">
              <a:xfrm flipV="1">
                <a:off x="4177" y="4484"/>
                <a:ext cx="159" cy="159"/>
              </a:xfrm>
              <a:prstGeom prst="straightConnector1">
                <a:avLst/>
              </a:prstGeom>
              <a:noFill/>
              <a:ln w="9525">
                <a:solidFill>
                  <a:srgbClr val="000000"/>
                </a:solidFill>
                <a:round/>
              </a:ln>
            </p:spPr>
          </p:cxnSp>
        </p:grpSp>
        <p:cxnSp>
          <p:nvCxnSpPr>
            <p:cNvPr id="29" name="AutoShape 40"/>
            <p:cNvCxnSpPr>
              <a:cxnSpLocks noChangeShapeType="1"/>
            </p:cNvCxnSpPr>
            <p:nvPr/>
          </p:nvCxnSpPr>
          <p:spPr bwMode="auto">
            <a:xfrm>
              <a:off x="7204" y="4181"/>
              <a:ext cx="0" cy="305"/>
            </a:xfrm>
            <a:prstGeom prst="straightConnector1">
              <a:avLst/>
            </a:prstGeom>
            <a:noFill/>
            <a:ln w="9525">
              <a:solidFill>
                <a:srgbClr val="000000"/>
              </a:solidFill>
              <a:round/>
            </a:ln>
          </p:spPr>
        </p:cxnSp>
        <p:cxnSp>
          <p:nvCxnSpPr>
            <p:cNvPr id="30" name="AutoShape 41"/>
            <p:cNvCxnSpPr>
              <a:cxnSpLocks noChangeShapeType="1"/>
            </p:cNvCxnSpPr>
            <p:nvPr/>
          </p:nvCxnSpPr>
          <p:spPr bwMode="auto">
            <a:xfrm>
              <a:off x="5023" y="4181"/>
              <a:ext cx="2176" cy="0"/>
            </a:xfrm>
            <a:prstGeom prst="straightConnector1">
              <a:avLst/>
            </a:prstGeom>
            <a:noFill/>
            <a:ln w="9525">
              <a:solidFill>
                <a:srgbClr val="000000"/>
              </a:solidFill>
              <a:round/>
            </a:ln>
          </p:spPr>
        </p:cxnSp>
        <p:grpSp>
          <p:nvGrpSpPr>
            <p:cNvPr id="31" name="Group 42"/>
            <p:cNvGrpSpPr/>
            <p:nvPr/>
          </p:nvGrpSpPr>
          <p:grpSpPr>
            <a:xfrm>
              <a:off x="3799" y="3594"/>
              <a:ext cx="1220" cy="1094"/>
              <a:chOff x="3799" y="3594"/>
              <a:chExt cx="1220" cy="1094"/>
            </a:xfrm>
          </p:grpSpPr>
          <p:sp>
            <p:nvSpPr>
              <p:cNvPr id="54" name="Rectangle 43"/>
              <p:cNvSpPr>
                <a:spLocks noChangeArrowheads="1"/>
              </p:cNvSpPr>
              <p:nvPr/>
            </p:nvSpPr>
            <p:spPr bwMode="auto">
              <a:xfrm>
                <a:off x="3799" y="3594"/>
                <a:ext cx="1215" cy="300"/>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Course</a:t>
                </a:r>
                <a:endParaRPr lang="zh-CN" sz="1600" kern="100">
                  <a:effectLst/>
                  <a:latin typeface="Times New Roman"/>
                  <a:ea typeface="宋体"/>
                  <a:cs typeface="宋体"/>
                </a:endParaRPr>
              </a:p>
              <a:p>
                <a:pPr algn="just">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p:txBody>
          </p:sp>
          <p:sp>
            <p:nvSpPr>
              <p:cNvPr id="55" name="Rectangle 44"/>
              <p:cNvSpPr>
                <a:spLocks noChangeArrowheads="1"/>
              </p:cNvSpPr>
              <p:nvPr/>
            </p:nvSpPr>
            <p:spPr bwMode="auto">
              <a:xfrm>
                <a:off x="3806" y="3893"/>
                <a:ext cx="1213" cy="795"/>
              </a:xfrm>
              <a:prstGeom prst="rect">
                <a:avLst/>
              </a:prstGeom>
              <a:solidFill>
                <a:srgbClr val="FFFFFF"/>
              </a:solidFill>
              <a:ln w="9525">
                <a:solidFill>
                  <a:srgbClr val="000000"/>
                </a:solidFill>
                <a:miter lim="800000"/>
              </a:ln>
            </p:spPr>
            <p:txBody>
              <a:bodyPr rot="0" vert="horz" wrap="square" lIns="36000" tIns="7200" rIns="36000" bIns="7200" anchor="t" anchorCtr="0" upright="1">
                <a:noAutofit/>
              </a:bodyPr>
              <a:lstStyle/>
              <a:p>
                <a:pPr algn="ctr">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a:p>
                <a:pPr algn="ctr">
                  <a:spcAft>
                    <a:spcPts val="0"/>
                  </a:spcAft>
                </a:pPr>
                <a:r>
                  <a:rPr lang="zh-CN" sz="1600" kern="100">
                    <a:effectLst/>
                    <a:latin typeface="Times New Roman"/>
                    <a:ea typeface="宋体"/>
                    <a:cs typeface="宋体"/>
                  </a:rPr>
                  <a:t>课程</a:t>
                </a:r>
              </a:p>
            </p:txBody>
          </p:sp>
        </p:grpSp>
        <p:cxnSp>
          <p:nvCxnSpPr>
            <p:cNvPr id="32" name="AutoShape 45"/>
            <p:cNvCxnSpPr>
              <a:cxnSpLocks noChangeShapeType="1"/>
            </p:cNvCxnSpPr>
            <p:nvPr/>
          </p:nvCxnSpPr>
          <p:spPr bwMode="auto">
            <a:xfrm flipV="1">
              <a:off x="5189" y="5680"/>
              <a:ext cx="0" cy="1066"/>
            </a:xfrm>
            <a:prstGeom prst="straightConnector1">
              <a:avLst/>
            </a:prstGeom>
            <a:noFill/>
            <a:ln w="9525">
              <a:solidFill>
                <a:srgbClr val="000000"/>
              </a:solidFill>
              <a:round/>
            </a:ln>
          </p:spPr>
        </p:cxnSp>
        <p:cxnSp>
          <p:nvCxnSpPr>
            <p:cNvPr id="33" name="AutoShape 46"/>
            <p:cNvCxnSpPr>
              <a:cxnSpLocks noChangeShapeType="1"/>
            </p:cNvCxnSpPr>
            <p:nvPr/>
          </p:nvCxnSpPr>
          <p:spPr bwMode="auto">
            <a:xfrm>
              <a:off x="5008" y="5679"/>
              <a:ext cx="978" cy="1"/>
            </a:xfrm>
            <a:prstGeom prst="straightConnector1">
              <a:avLst/>
            </a:prstGeom>
            <a:noFill/>
            <a:ln w="9525">
              <a:solidFill>
                <a:srgbClr val="000000"/>
              </a:solidFill>
              <a:round/>
            </a:ln>
          </p:spPr>
        </p:cxnSp>
        <p:grpSp>
          <p:nvGrpSpPr>
            <p:cNvPr id="34" name="Group 47"/>
            <p:cNvGrpSpPr/>
            <p:nvPr/>
          </p:nvGrpSpPr>
          <p:grpSpPr>
            <a:xfrm>
              <a:off x="5677" y="6214"/>
              <a:ext cx="333" cy="305"/>
              <a:chOff x="7934" y="8301"/>
              <a:chExt cx="333" cy="305"/>
            </a:xfrm>
          </p:grpSpPr>
          <p:cxnSp>
            <p:nvCxnSpPr>
              <p:cNvPr id="51" name="AutoShape 48"/>
              <p:cNvCxnSpPr>
                <a:cxnSpLocks noChangeShapeType="1"/>
              </p:cNvCxnSpPr>
              <p:nvPr/>
            </p:nvCxnSpPr>
            <p:spPr bwMode="auto">
              <a:xfrm flipV="1">
                <a:off x="7934" y="8466"/>
                <a:ext cx="317" cy="0"/>
              </a:xfrm>
              <a:prstGeom prst="straightConnector1">
                <a:avLst/>
              </a:prstGeom>
              <a:noFill/>
              <a:ln w="9525">
                <a:solidFill>
                  <a:srgbClr val="000000"/>
                </a:solidFill>
                <a:round/>
              </a:ln>
            </p:spPr>
          </p:cxnSp>
          <p:cxnSp>
            <p:nvCxnSpPr>
              <p:cNvPr id="52" name="AutoShape 49"/>
              <p:cNvCxnSpPr>
                <a:cxnSpLocks noChangeShapeType="1"/>
              </p:cNvCxnSpPr>
              <p:nvPr/>
            </p:nvCxnSpPr>
            <p:spPr bwMode="auto">
              <a:xfrm>
                <a:off x="8086" y="8481"/>
                <a:ext cx="181" cy="125"/>
              </a:xfrm>
              <a:prstGeom prst="straightConnector1">
                <a:avLst/>
              </a:prstGeom>
              <a:noFill/>
              <a:ln w="9525">
                <a:solidFill>
                  <a:srgbClr val="000000"/>
                </a:solidFill>
                <a:round/>
              </a:ln>
            </p:spPr>
          </p:cxnSp>
          <p:cxnSp>
            <p:nvCxnSpPr>
              <p:cNvPr id="53" name="AutoShape 50"/>
              <p:cNvCxnSpPr>
                <a:cxnSpLocks noChangeShapeType="1"/>
              </p:cNvCxnSpPr>
              <p:nvPr/>
            </p:nvCxnSpPr>
            <p:spPr bwMode="auto">
              <a:xfrm flipV="1">
                <a:off x="8085" y="8301"/>
                <a:ext cx="159" cy="159"/>
              </a:xfrm>
              <a:prstGeom prst="straightConnector1">
                <a:avLst/>
              </a:prstGeom>
              <a:noFill/>
              <a:ln w="9525">
                <a:solidFill>
                  <a:srgbClr val="000000"/>
                </a:solidFill>
                <a:round/>
              </a:ln>
            </p:spPr>
          </p:cxnSp>
        </p:grpSp>
        <p:cxnSp>
          <p:nvCxnSpPr>
            <p:cNvPr id="35" name="AutoShape 51"/>
            <p:cNvCxnSpPr>
              <a:cxnSpLocks noChangeShapeType="1"/>
            </p:cNvCxnSpPr>
            <p:nvPr/>
          </p:nvCxnSpPr>
          <p:spPr bwMode="auto">
            <a:xfrm>
              <a:off x="5037" y="7084"/>
              <a:ext cx="940" cy="0"/>
            </a:xfrm>
            <a:prstGeom prst="straightConnector1">
              <a:avLst/>
            </a:prstGeom>
            <a:noFill/>
            <a:ln w="9525">
              <a:solidFill>
                <a:srgbClr val="000000"/>
              </a:solidFill>
              <a:round/>
            </a:ln>
          </p:spPr>
        </p:cxnSp>
        <p:grpSp>
          <p:nvGrpSpPr>
            <p:cNvPr id="36" name="Group 52"/>
            <p:cNvGrpSpPr/>
            <p:nvPr/>
          </p:nvGrpSpPr>
          <p:grpSpPr>
            <a:xfrm>
              <a:off x="5810" y="6929"/>
              <a:ext cx="182" cy="305"/>
              <a:chOff x="4839" y="8301"/>
              <a:chExt cx="182" cy="305"/>
            </a:xfrm>
          </p:grpSpPr>
          <p:cxnSp>
            <p:nvCxnSpPr>
              <p:cNvPr id="49" name="AutoShape 53"/>
              <p:cNvCxnSpPr>
                <a:cxnSpLocks noChangeShapeType="1"/>
              </p:cNvCxnSpPr>
              <p:nvPr/>
            </p:nvCxnSpPr>
            <p:spPr bwMode="auto">
              <a:xfrm>
                <a:off x="4840" y="8481"/>
                <a:ext cx="181" cy="125"/>
              </a:xfrm>
              <a:prstGeom prst="straightConnector1">
                <a:avLst/>
              </a:prstGeom>
              <a:noFill/>
              <a:ln w="9525">
                <a:solidFill>
                  <a:srgbClr val="000000"/>
                </a:solidFill>
                <a:round/>
              </a:ln>
            </p:spPr>
          </p:cxnSp>
          <p:cxnSp>
            <p:nvCxnSpPr>
              <p:cNvPr id="50" name="AutoShape 54"/>
              <p:cNvCxnSpPr>
                <a:cxnSpLocks noChangeShapeType="1"/>
              </p:cNvCxnSpPr>
              <p:nvPr/>
            </p:nvCxnSpPr>
            <p:spPr bwMode="auto">
              <a:xfrm flipV="1">
                <a:off x="4839" y="8301"/>
                <a:ext cx="159" cy="159"/>
              </a:xfrm>
              <a:prstGeom prst="straightConnector1">
                <a:avLst/>
              </a:prstGeom>
              <a:noFill/>
              <a:ln w="9525">
                <a:solidFill>
                  <a:srgbClr val="000000"/>
                </a:solidFill>
                <a:round/>
              </a:ln>
            </p:spPr>
          </p:cxnSp>
        </p:grpSp>
        <p:cxnSp>
          <p:nvCxnSpPr>
            <p:cNvPr id="37" name="AutoShape 55"/>
            <p:cNvCxnSpPr>
              <a:cxnSpLocks noChangeShapeType="1"/>
            </p:cNvCxnSpPr>
            <p:nvPr/>
          </p:nvCxnSpPr>
          <p:spPr bwMode="auto">
            <a:xfrm>
              <a:off x="5204" y="6758"/>
              <a:ext cx="782" cy="0"/>
            </a:xfrm>
            <a:prstGeom prst="straightConnector1">
              <a:avLst/>
            </a:prstGeom>
            <a:noFill/>
            <a:ln w="9525">
              <a:solidFill>
                <a:srgbClr val="000000"/>
              </a:solidFill>
              <a:round/>
            </a:ln>
          </p:spPr>
        </p:cxnSp>
        <p:cxnSp>
          <p:nvCxnSpPr>
            <p:cNvPr id="38" name="AutoShape 56"/>
            <p:cNvCxnSpPr>
              <a:cxnSpLocks noChangeShapeType="1"/>
            </p:cNvCxnSpPr>
            <p:nvPr/>
          </p:nvCxnSpPr>
          <p:spPr bwMode="auto">
            <a:xfrm>
              <a:off x="5810" y="6758"/>
              <a:ext cx="181" cy="125"/>
            </a:xfrm>
            <a:prstGeom prst="straightConnector1">
              <a:avLst/>
            </a:prstGeom>
            <a:noFill/>
            <a:ln w="9525">
              <a:solidFill>
                <a:srgbClr val="000000"/>
              </a:solidFill>
              <a:round/>
            </a:ln>
          </p:spPr>
        </p:cxnSp>
        <p:cxnSp>
          <p:nvCxnSpPr>
            <p:cNvPr id="39" name="AutoShape 57"/>
            <p:cNvCxnSpPr>
              <a:cxnSpLocks noChangeShapeType="1"/>
            </p:cNvCxnSpPr>
            <p:nvPr/>
          </p:nvCxnSpPr>
          <p:spPr bwMode="auto">
            <a:xfrm flipV="1">
              <a:off x="5809" y="6578"/>
              <a:ext cx="159" cy="159"/>
            </a:xfrm>
            <a:prstGeom prst="straightConnector1">
              <a:avLst/>
            </a:prstGeom>
            <a:noFill/>
            <a:ln w="9525">
              <a:solidFill>
                <a:srgbClr val="000000"/>
              </a:solidFill>
              <a:round/>
            </a:ln>
          </p:spPr>
        </p:cxnSp>
        <p:cxnSp>
          <p:nvCxnSpPr>
            <p:cNvPr id="40" name="AutoShape 58"/>
            <p:cNvCxnSpPr>
              <a:cxnSpLocks noChangeShapeType="1"/>
            </p:cNvCxnSpPr>
            <p:nvPr/>
          </p:nvCxnSpPr>
          <p:spPr bwMode="auto">
            <a:xfrm flipV="1">
              <a:off x="5677" y="4581"/>
              <a:ext cx="0" cy="1798"/>
            </a:xfrm>
            <a:prstGeom prst="straightConnector1">
              <a:avLst/>
            </a:prstGeom>
            <a:noFill/>
            <a:ln w="9525">
              <a:solidFill>
                <a:srgbClr val="000000"/>
              </a:solidFill>
              <a:round/>
            </a:ln>
          </p:spPr>
        </p:cxnSp>
        <p:cxnSp>
          <p:nvCxnSpPr>
            <p:cNvPr id="41" name="AutoShape 59"/>
            <p:cNvCxnSpPr>
              <a:cxnSpLocks noChangeShapeType="1"/>
            </p:cNvCxnSpPr>
            <p:nvPr/>
          </p:nvCxnSpPr>
          <p:spPr bwMode="auto">
            <a:xfrm>
              <a:off x="5008" y="4581"/>
              <a:ext cx="669" cy="0"/>
            </a:xfrm>
            <a:prstGeom prst="straightConnector1">
              <a:avLst/>
            </a:prstGeom>
            <a:noFill/>
            <a:ln w="9525">
              <a:solidFill>
                <a:srgbClr val="000000"/>
              </a:solidFill>
              <a:round/>
            </a:ln>
          </p:spPr>
        </p:cxnSp>
        <p:grpSp>
          <p:nvGrpSpPr>
            <p:cNvPr id="42" name="Group 60"/>
            <p:cNvGrpSpPr/>
            <p:nvPr/>
          </p:nvGrpSpPr>
          <p:grpSpPr>
            <a:xfrm>
              <a:off x="5801" y="5512"/>
              <a:ext cx="182" cy="305"/>
              <a:chOff x="9848" y="7530"/>
              <a:chExt cx="182" cy="305"/>
            </a:xfrm>
          </p:grpSpPr>
          <p:cxnSp>
            <p:nvCxnSpPr>
              <p:cNvPr id="47" name="AutoShape 61"/>
              <p:cNvCxnSpPr>
                <a:cxnSpLocks noChangeShapeType="1"/>
              </p:cNvCxnSpPr>
              <p:nvPr/>
            </p:nvCxnSpPr>
            <p:spPr bwMode="auto">
              <a:xfrm>
                <a:off x="9849" y="7710"/>
                <a:ext cx="181" cy="125"/>
              </a:xfrm>
              <a:prstGeom prst="straightConnector1">
                <a:avLst/>
              </a:prstGeom>
              <a:noFill/>
              <a:ln w="9525">
                <a:solidFill>
                  <a:srgbClr val="000000"/>
                </a:solidFill>
                <a:round/>
              </a:ln>
            </p:spPr>
          </p:cxnSp>
          <p:cxnSp>
            <p:nvCxnSpPr>
              <p:cNvPr id="48" name="AutoShape 62"/>
              <p:cNvCxnSpPr>
                <a:cxnSpLocks noChangeShapeType="1"/>
              </p:cNvCxnSpPr>
              <p:nvPr/>
            </p:nvCxnSpPr>
            <p:spPr bwMode="auto">
              <a:xfrm flipV="1">
                <a:off x="9848" y="7530"/>
                <a:ext cx="159" cy="159"/>
              </a:xfrm>
              <a:prstGeom prst="straightConnector1">
                <a:avLst/>
              </a:prstGeom>
              <a:noFill/>
              <a:ln w="9525">
                <a:solidFill>
                  <a:srgbClr val="000000"/>
                </a:solidFill>
                <a:round/>
              </a:ln>
            </p:spPr>
          </p:cxnSp>
        </p:grpSp>
        <p:grpSp>
          <p:nvGrpSpPr>
            <p:cNvPr id="43" name="Group 63"/>
            <p:cNvGrpSpPr/>
            <p:nvPr/>
          </p:nvGrpSpPr>
          <p:grpSpPr>
            <a:xfrm>
              <a:off x="7523" y="4928"/>
              <a:ext cx="182" cy="305"/>
              <a:chOff x="7705" y="6153"/>
              <a:chExt cx="182" cy="305"/>
            </a:xfrm>
          </p:grpSpPr>
          <p:cxnSp>
            <p:nvCxnSpPr>
              <p:cNvPr id="45" name="AutoShape 64"/>
              <p:cNvCxnSpPr>
                <a:cxnSpLocks noChangeShapeType="1"/>
              </p:cNvCxnSpPr>
              <p:nvPr/>
            </p:nvCxnSpPr>
            <p:spPr bwMode="auto">
              <a:xfrm>
                <a:off x="7706" y="6333"/>
                <a:ext cx="181" cy="125"/>
              </a:xfrm>
              <a:prstGeom prst="straightConnector1">
                <a:avLst/>
              </a:prstGeom>
              <a:noFill/>
              <a:ln w="9525">
                <a:solidFill>
                  <a:srgbClr val="000000"/>
                </a:solidFill>
                <a:round/>
              </a:ln>
            </p:spPr>
          </p:cxnSp>
          <p:cxnSp>
            <p:nvCxnSpPr>
              <p:cNvPr id="46" name="AutoShape 65"/>
              <p:cNvCxnSpPr>
                <a:cxnSpLocks noChangeShapeType="1"/>
              </p:cNvCxnSpPr>
              <p:nvPr/>
            </p:nvCxnSpPr>
            <p:spPr bwMode="auto">
              <a:xfrm flipV="1">
                <a:off x="7705" y="6153"/>
                <a:ext cx="159" cy="159"/>
              </a:xfrm>
              <a:prstGeom prst="straightConnector1">
                <a:avLst/>
              </a:prstGeom>
              <a:noFill/>
              <a:ln w="9525">
                <a:solidFill>
                  <a:srgbClr val="000000"/>
                </a:solidFill>
                <a:round/>
              </a:ln>
            </p:spPr>
          </p:cxnSp>
        </p:grpSp>
        <p:cxnSp>
          <p:nvCxnSpPr>
            <p:cNvPr id="44" name="AutoShape 66"/>
            <p:cNvCxnSpPr>
              <a:cxnSpLocks noChangeShapeType="1"/>
            </p:cNvCxnSpPr>
            <p:nvPr/>
          </p:nvCxnSpPr>
          <p:spPr bwMode="auto">
            <a:xfrm>
              <a:off x="7204" y="5115"/>
              <a:ext cx="501" cy="0"/>
            </a:xfrm>
            <a:prstGeom prst="straightConnector1">
              <a:avLst/>
            </a:prstGeom>
            <a:noFill/>
            <a:ln w="9525">
              <a:solidFill>
                <a:srgbClr val="000000"/>
              </a:solidFill>
              <a:round/>
            </a:ln>
          </p:spPr>
        </p:cxnSp>
      </p:grpSp>
    </p:spTree>
    <p:extLst>
      <p:ext uri="{BB962C8B-B14F-4D97-AF65-F5344CB8AC3E}">
        <p14:creationId xmlns:p14="http://schemas.microsoft.com/office/powerpoint/2010/main" val="38793191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8398453"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1.1.2 </a:t>
            </a:r>
            <a:r>
              <a:rPr lang="en-US" altLang="zh-CN"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教学</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管理系统数据库的数据分析</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5456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160739" y="2569944"/>
            <a:ext cx="1001526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教学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管理系统数据库为教学管理系统应用程序的后台数据存储服务，存储应用程序获取的数据并实现数据的添加、修改和删除功能。因此，要设计并实现教学管理系统数据库，首先要了解教学管理系统需要存储的数据情况。</a:t>
            </a:r>
          </a:p>
        </p:txBody>
      </p:sp>
      <p:sp>
        <p:nvSpPr>
          <p:cNvPr id="10" name="五边形 9"/>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390193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3549"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阅读</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自立自强、科技强国</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2590127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944529" y="1383642"/>
            <a:ext cx="10015610" cy="700576"/>
          </a:xfrm>
          <a:prstGeom prst="rect">
            <a:avLst/>
          </a:prstGeom>
          <a:noFill/>
        </p:spPr>
        <p:txBody>
          <a:bodyPr wrap="square" rtlCol="0">
            <a:spAutoFit/>
          </a:bodyPr>
          <a:lstStyle/>
          <a:p>
            <a:pPr>
              <a:lnSpc>
                <a:spcPct val="150000"/>
              </a:lnSpc>
              <a:spcBef>
                <a:spcPts val="200"/>
              </a:spcBef>
              <a:spcAft>
                <a:spcPts val="65"/>
              </a:spcAft>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       党</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的二十大指出，要实施科教兴国战略，强化现代化建设人才支撑。要坚持教育优先发展、科技自立自强、人才引领驱动，加快建设教育强国、科技强国、人才强国</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1685" y="2729753"/>
            <a:ext cx="2447925"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44529" y="2232212"/>
            <a:ext cx="7530353" cy="4275529"/>
          </a:xfrm>
          <a:prstGeom prst="rect">
            <a:avLst/>
          </a:prstGeom>
          <a:noFill/>
        </p:spPr>
        <p:txBody>
          <a:bodyPr wrap="square" rtlCol="0">
            <a:spAutoFit/>
          </a:bodyPr>
          <a:lstStyle/>
          <a:p>
            <a:pPr>
              <a:lnSpc>
                <a:spcPct val="150000"/>
              </a:lnSpc>
              <a:spcBef>
                <a:spcPts val="200"/>
              </a:spcBef>
              <a:spcAft>
                <a:spcPts val="65"/>
              </a:spcAft>
            </a:pPr>
            <a:r>
              <a:rPr lang="en-US" altLang="zh-CN" sz="1400" b="1" dirty="0">
                <a:solidFill>
                  <a:srgbClr val="FF0000"/>
                </a:solidFill>
                <a:latin typeface="微软雅黑" panose="020B0503020204020204" pitchFamily="34" charset="-122"/>
                <a:ea typeface="微软雅黑" panose="020B0503020204020204" pitchFamily="34" charset="-122"/>
              </a:rPr>
              <a:t>1. </a:t>
            </a:r>
            <a:r>
              <a:rPr lang="zh-CN" altLang="en-US" sz="1400" b="1" dirty="0">
                <a:solidFill>
                  <a:srgbClr val="FF0000"/>
                </a:solidFill>
                <a:latin typeface="微软雅黑" panose="020B0503020204020204" pitchFamily="34" charset="-122"/>
                <a:ea typeface="微软雅黑" panose="020B0503020204020204" pitchFamily="34" charset="-122"/>
              </a:rPr>
              <a:t>数据库领域著名的专家学者贡献</a:t>
            </a:r>
          </a:p>
          <a:p>
            <a:pPr>
              <a:lnSpc>
                <a:spcPct val="150000"/>
              </a:lnSpc>
              <a:spcBef>
                <a:spcPts val="200"/>
              </a:spcBef>
              <a:spcAft>
                <a:spcPts val="65"/>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萨师煊被誉为中国数据库教学的先行者、数据库研究的探索者。</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世纪</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70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年代末，以萨师煊为代表的老一辈科学家以一种强烈的责任心和敏锐的学术洞察力，率先在国内开展数据库技术的教学与研究工作。</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1979</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年萨师煊将自己的讲稿汇集成</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数据库系统简介</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数据库方法</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，在当时的</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电子计算机参考资料</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上发表。这是我国最早的数据库学术论文，对我国数据库研究和普及起到了启蒙的作用。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1978</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年在中国人民大学开设了“数据库系统概论”课程。许多高校教师、研究所科技人员都纷纷来中国人民大学听萨师煊讲课，在全国产生了极大的影响。</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1983</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年，萨师煊与王珊合作编写出版专著</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数据库系统概论</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。这是国内第一部系统阐明数据库原理、技术和理论的教材。</a:t>
            </a:r>
          </a:p>
          <a:p>
            <a:pPr>
              <a:lnSpc>
                <a:spcPct val="150000"/>
              </a:lnSpc>
              <a:spcBef>
                <a:spcPts val="200"/>
              </a:spcBef>
              <a:spcAft>
                <a:spcPts val="65"/>
              </a:spcAft>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1987</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年，萨师煊积极支持并与王珊一起创办了中国人民大学数据工程与知识工程研究所。</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多年该研究所始终站在学科前沿，跟踪国际先进技术，通过承担国家科研项目，将系统软件的开发、基础理论的研究与研究生的培养结合起来。</a:t>
            </a:r>
          </a:p>
          <a:p>
            <a:endParaRPr lang="zh-CN" altLang="en-US" sz="1400" dirty="0"/>
          </a:p>
        </p:txBody>
      </p:sp>
    </p:spTree>
    <p:extLst>
      <p:ext uri="{BB962C8B-B14F-4D97-AF65-F5344CB8AC3E}">
        <p14:creationId xmlns:p14="http://schemas.microsoft.com/office/powerpoint/2010/main" val="718878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944529" y="1383642"/>
            <a:ext cx="10015610" cy="4596258"/>
          </a:xfrm>
          <a:prstGeom prst="rect">
            <a:avLst/>
          </a:prstGeom>
          <a:noFill/>
        </p:spPr>
        <p:txBody>
          <a:bodyPr wrap="square" rtlCol="0">
            <a:spAutoFit/>
          </a:bodyPr>
          <a:lstStyle/>
          <a:p>
            <a:pPr>
              <a:lnSpc>
                <a:spcPct val="150000"/>
              </a:lnSpc>
              <a:spcBef>
                <a:spcPts val="200"/>
              </a:spcBef>
              <a:spcAft>
                <a:spcPts val="65"/>
              </a:spcAft>
            </a:pPr>
            <a:r>
              <a:rPr lang="en-US" altLang="zh-CN" sz="1600" b="1" dirty="0" smtClean="0">
                <a:solidFill>
                  <a:srgbClr val="FF0000"/>
                </a:solidFill>
                <a:latin typeface="微软雅黑" panose="020B0503020204020204" pitchFamily="34" charset="-122"/>
                <a:ea typeface="微软雅黑" panose="020B0503020204020204" pitchFamily="34" charset="-122"/>
              </a:rPr>
              <a:t>2</a:t>
            </a:r>
            <a:r>
              <a:rPr lang="en-US" altLang="zh-CN" sz="1600" b="1" dirty="0">
                <a:solidFill>
                  <a:srgbClr val="FF0000"/>
                </a:solidFill>
                <a:latin typeface="微软雅黑" panose="020B0503020204020204" pitchFamily="34" charset="-122"/>
                <a:ea typeface="微软雅黑" panose="020B0503020204020204" pitchFamily="34" charset="-122"/>
              </a:rPr>
              <a:t>.</a:t>
            </a:r>
            <a:r>
              <a:rPr lang="zh-CN" altLang="en-US" sz="1600" b="1" dirty="0">
                <a:solidFill>
                  <a:srgbClr val="FF0000"/>
                </a:solidFill>
                <a:latin typeface="微软雅黑" panose="020B0503020204020204" pitchFamily="34" charset="-122"/>
                <a:ea typeface="微软雅黑" panose="020B0503020204020204" pitchFamily="34" charset="-122"/>
              </a:rPr>
              <a:t>数据库助力战疫案例介绍</a:t>
            </a:r>
          </a:p>
          <a:p>
            <a:pPr>
              <a:lnSpc>
                <a:spcPct val="1500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要</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树立“科技报国”的目标，首先要了解自己的专业能做什么，以确定努力的方向。</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2020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年初新冠疫情爆发以来，为了应对来势汹汹的疫情，各部门都采取的积极的措施应对，</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IT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行业也纷纷积极响应，贡献出自己的一份力量。例如，优化各种在线教育平台、研发医疗和远程办公系统、自动化的全基因组检测分析平台、智能疫情机器人，新冠肺炎同程查询工具等等，这些设备及平台都离不开数据库的支持。 </a:t>
            </a:r>
          </a:p>
          <a:p>
            <a:pPr>
              <a:lnSpc>
                <a:spcPct val="150000"/>
              </a:lnSpc>
              <a:spcBef>
                <a:spcPts val="200"/>
              </a:spcBef>
              <a:spcAft>
                <a:spcPts val="65"/>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2020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月，兰州大学西部生态安全省部共建协同创新中心利用跨学科研究优势，研发了世界上首个新冠肺炎疫情全球预测系统。自系统上线运行以来，已经实现对全球</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190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余个国家新增确诊病例的预测。对于该预测系统，中国工程院院士钟南山曾点赞：“兰州大学西部生态安全省部共建中心研发的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全球新冠疫情预测系统</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的预测是相当可靠的。”</a:t>
            </a:r>
          </a:p>
          <a:p>
            <a:pPr>
              <a:lnSpc>
                <a:spcPct val="1500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兰大</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全球疫情预测系统研发团队的带头人黄建平教授于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2021</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月当选为中国科学院院士。他曾放弃美国优厚的条件，扎根祖国西部十余年。他带领的团队将统计动力气候预测的先进技术与流行病模型相结合，综合考虑温度、湿度和政府管控措施等因素，利用大数据研判疫情发展趋势。</a:t>
            </a:r>
          </a:p>
        </p:txBody>
      </p:sp>
    </p:spTree>
    <p:extLst>
      <p:ext uri="{BB962C8B-B14F-4D97-AF65-F5344CB8AC3E}">
        <p14:creationId xmlns:p14="http://schemas.microsoft.com/office/powerpoint/2010/main" val="39498147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9961"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训练</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乡村振兴助农电商平台数据库应用方案设计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109488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拓展训练</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Box 13"/>
          <p:cNvSpPr>
            <a:spLocks noChangeArrowheads="1"/>
          </p:cNvSpPr>
          <p:nvPr/>
        </p:nvSpPr>
        <p:spPr bwMode="auto">
          <a:xfrm>
            <a:off x="2321932" y="1494032"/>
            <a:ext cx="1901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spc="3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b="1"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 66"/>
          <p:cNvGrpSpPr/>
          <p:nvPr/>
        </p:nvGrpSpPr>
        <p:grpSpPr>
          <a:xfrm>
            <a:off x="1133423" y="1814285"/>
            <a:ext cx="7222464" cy="141412"/>
            <a:chOff x="1362736" y="1799771"/>
            <a:chExt cx="4733264" cy="124636"/>
          </a:xfrm>
        </p:grpSpPr>
        <p:sp>
          <p:nvSpPr>
            <p:cNvPr id="10" name="矩形 9"/>
            <p:cNvSpPr/>
            <p:nvPr/>
          </p:nvSpPr>
          <p:spPr>
            <a:xfrm>
              <a:off x="1379538" y="1799771"/>
              <a:ext cx="826633" cy="1246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64" name="直线连接符 63"/>
            <p:cNvCxnSpPr/>
            <p:nvPr/>
          </p:nvCxnSpPr>
          <p:spPr>
            <a:xfrm>
              <a:off x="1362736" y="1909893"/>
              <a:ext cx="47332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3"/>
          <p:cNvSpPr>
            <a:spLocks noChangeArrowheads="1"/>
          </p:cNvSpPr>
          <p:nvPr/>
        </p:nvSpPr>
        <p:spPr bwMode="auto">
          <a:xfrm>
            <a:off x="2591060" y="1494032"/>
            <a:ext cx="74697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spc="3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乡村</a:t>
            </a:r>
            <a:r>
              <a:rPr lang="zh-CN" alt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振兴助农电商平台数据库应用方案设计</a:t>
            </a:r>
            <a:endParaRPr 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886" y="2586714"/>
            <a:ext cx="3848100"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08601" y="2336800"/>
            <a:ext cx="6426199" cy="3798476"/>
          </a:xfrm>
          <a:prstGeom prst="rect">
            <a:avLst/>
          </a:prstGeom>
          <a:noFill/>
        </p:spPr>
        <p:txBody>
          <a:bodyPr wrap="square" rtlCol="0">
            <a:spAutoFit/>
          </a:bodyPr>
          <a:lstStyle/>
          <a:p>
            <a:pPr marL="0" lvl="1" indent="457200">
              <a:lnSpc>
                <a:spcPct val="150000"/>
              </a:lnSpc>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党的二十大报告指出：要全面推进乡村振兴。全面建设社会主义现代化国家，最艰巨最繁重的任务仍然在农村。发展乡村特色产业，拓宽农民增收致富渠道。巩固拓展脱贫攻坚成果，增强脱贫地区和脱贫群众内生发展动力。 </a:t>
            </a:r>
          </a:p>
          <a:p>
            <a:pPr marL="0" lvl="1" indent="457200">
              <a:lnSpc>
                <a:spcPct val="150000"/>
              </a:lnSpc>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当前，许多农村地区物产丰富，但由于销售渠道不畅等原因，导致农民处于无法致富的贫困状态，而乡村振兴助农电商平台恰好能解决这个问题。农户能在系统上进行农产品发布，产品销售，用户也可以在系统进行购买。项目团队承接了软件的数据库开发任务。当前的任务是依据乡村振兴助农电商平台数据库设计书中提供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E-R</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图，完善数据库的设计方案。</a:t>
            </a:r>
          </a:p>
        </p:txBody>
      </p:sp>
    </p:spTree>
    <p:extLst>
      <p:ext uri="{BB962C8B-B14F-4D97-AF65-F5344CB8AC3E}">
        <p14:creationId xmlns:p14="http://schemas.microsoft.com/office/powerpoint/2010/main" val="5515456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拓展训练</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4705" y="1295400"/>
            <a:ext cx="8312681" cy="5445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7964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企业员工团队时间管理技能培训课件PPT模板"/>
</p:tagLst>
</file>

<file path=ppt/theme/theme1.xml><?xml version="1.0" encoding="utf-8"?>
<a:theme xmlns:a="http://schemas.openxmlformats.org/drawingml/2006/main" name="Office 主题">
  <a:themeElements>
    <a:clrScheme name="自定义 132">
      <a:dk1>
        <a:srgbClr val="000000"/>
      </a:dk1>
      <a:lt1>
        <a:srgbClr val="FFFFFF"/>
      </a:lt1>
      <a:dk2>
        <a:srgbClr val="44546A"/>
      </a:dk2>
      <a:lt2>
        <a:srgbClr val="E7E6E6"/>
      </a:lt2>
      <a:accent1>
        <a:srgbClr val="1D4582"/>
      </a:accent1>
      <a:accent2>
        <a:srgbClr val="1D4582"/>
      </a:accent2>
      <a:accent3>
        <a:srgbClr val="E42F4B"/>
      </a:accent3>
      <a:accent4>
        <a:srgbClr val="1D4582"/>
      </a:accent4>
      <a:accent5>
        <a:srgbClr val="1D4582"/>
      </a:accent5>
      <a:accent6>
        <a:srgbClr val="E42F4B"/>
      </a:accent6>
      <a:hlink>
        <a:srgbClr val="1D4582"/>
      </a:hlink>
      <a:folHlink>
        <a:srgbClr val="E42F4B"/>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TotalTime>
  <Words>9064</Words>
  <Application>Microsoft Office PowerPoint</Application>
  <PresentationFormat>自定义</PresentationFormat>
  <Paragraphs>1496</Paragraphs>
  <Slides>95</Slides>
  <Notes>95</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95</vt:i4>
      </vt:variant>
    </vt:vector>
  </HeadingPairs>
  <TitlesOfParts>
    <vt:vector size="108" baseType="lpstr">
      <vt:lpstr>Arial</vt:lpstr>
      <vt:lpstr>宋体</vt:lpstr>
      <vt:lpstr>DengXian</vt:lpstr>
      <vt:lpstr>微软雅黑</vt:lpstr>
      <vt:lpstr>DengXian Light</vt:lpstr>
      <vt:lpstr>黑体</vt:lpstr>
      <vt:lpstr>等线</vt:lpstr>
      <vt:lpstr>Wingdings</vt:lpstr>
      <vt:lpstr>yuweij Medium</vt:lpstr>
      <vt:lpstr>Impact</vt:lpstr>
      <vt:lpstr>Times New Roman</vt:lpstr>
      <vt:lpstr>Office 主题</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Microsoft</cp:lastModifiedBy>
  <cp:revision>168</cp:revision>
  <dcterms:created xsi:type="dcterms:W3CDTF">2017-12-18T08:33:29Z</dcterms:created>
  <dcterms:modified xsi:type="dcterms:W3CDTF">2023-02-20T10:42:52Z</dcterms:modified>
</cp:coreProperties>
</file>