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16"/>
  </p:notesMasterIdLst>
  <p:sldIdLst>
    <p:sldId id="324" r:id="rId2"/>
    <p:sldId id="329" r:id="rId3"/>
    <p:sldId id="323" r:id="rId4"/>
    <p:sldId id="333" r:id="rId5"/>
    <p:sldId id="331" r:id="rId6"/>
    <p:sldId id="330" r:id="rId7"/>
    <p:sldId id="332" r:id="rId8"/>
    <p:sldId id="334" r:id="rId9"/>
    <p:sldId id="335" r:id="rId10"/>
    <p:sldId id="337" r:id="rId11"/>
    <p:sldId id="338" r:id="rId12"/>
    <p:sldId id="339" r:id="rId13"/>
    <p:sldId id="340" r:id="rId14"/>
    <p:sldId id="341" r:id="rId15"/>
    <p:sldId id="342" r:id="rId16"/>
    <p:sldId id="343" r:id="rId17"/>
    <p:sldId id="336" r:id="rId18"/>
    <p:sldId id="344" r:id="rId19"/>
    <p:sldId id="345" r:id="rId20"/>
    <p:sldId id="346" r:id="rId21"/>
    <p:sldId id="347" r:id="rId22"/>
    <p:sldId id="348" r:id="rId23"/>
    <p:sldId id="350" r:id="rId24"/>
    <p:sldId id="349" r:id="rId25"/>
    <p:sldId id="351" r:id="rId26"/>
    <p:sldId id="352" r:id="rId27"/>
    <p:sldId id="354" r:id="rId28"/>
    <p:sldId id="353" r:id="rId29"/>
    <p:sldId id="356" r:id="rId30"/>
    <p:sldId id="357" r:id="rId31"/>
    <p:sldId id="358" r:id="rId32"/>
    <p:sldId id="359" r:id="rId33"/>
    <p:sldId id="360" r:id="rId34"/>
    <p:sldId id="355" r:id="rId35"/>
    <p:sldId id="362" r:id="rId36"/>
    <p:sldId id="363" r:id="rId37"/>
    <p:sldId id="364" r:id="rId38"/>
    <p:sldId id="365" r:id="rId39"/>
    <p:sldId id="366" r:id="rId40"/>
    <p:sldId id="361" r:id="rId41"/>
    <p:sldId id="367" r:id="rId42"/>
    <p:sldId id="368" r:id="rId43"/>
    <p:sldId id="369" r:id="rId44"/>
    <p:sldId id="370" r:id="rId45"/>
    <p:sldId id="371" r:id="rId46"/>
    <p:sldId id="372" r:id="rId47"/>
    <p:sldId id="382" r:id="rId48"/>
    <p:sldId id="373" r:id="rId49"/>
    <p:sldId id="379" r:id="rId50"/>
    <p:sldId id="380" r:id="rId51"/>
    <p:sldId id="381" r:id="rId52"/>
    <p:sldId id="378" r:id="rId53"/>
    <p:sldId id="383" r:id="rId54"/>
    <p:sldId id="384" r:id="rId55"/>
    <p:sldId id="374" r:id="rId56"/>
    <p:sldId id="375" r:id="rId57"/>
    <p:sldId id="376" r:id="rId58"/>
    <p:sldId id="377" r:id="rId59"/>
    <p:sldId id="385" r:id="rId60"/>
    <p:sldId id="386" r:id="rId61"/>
    <p:sldId id="387" r:id="rId62"/>
    <p:sldId id="388" r:id="rId63"/>
    <p:sldId id="389" r:id="rId64"/>
    <p:sldId id="390" r:id="rId65"/>
    <p:sldId id="391" r:id="rId66"/>
    <p:sldId id="392" r:id="rId67"/>
    <p:sldId id="393" r:id="rId68"/>
    <p:sldId id="394" r:id="rId69"/>
    <p:sldId id="395" r:id="rId70"/>
    <p:sldId id="396" r:id="rId71"/>
    <p:sldId id="397" r:id="rId72"/>
    <p:sldId id="398" r:id="rId73"/>
    <p:sldId id="399" r:id="rId74"/>
    <p:sldId id="400" r:id="rId75"/>
    <p:sldId id="401" r:id="rId76"/>
    <p:sldId id="402" r:id="rId77"/>
    <p:sldId id="403" r:id="rId78"/>
    <p:sldId id="404" r:id="rId79"/>
    <p:sldId id="405" r:id="rId80"/>
    <p:sldId id="406" r:id="rId81"/>
    <p:sldId id="407" r:id="rId82"/>
    <p:sldId id="408" r:id="rId83"/>
    <p:sldId id="409" r:id="rId84"/>
    <p:sldId id="410" r:id="rId85"/>
    <p:sldId id="411" r:id="rId86"/>
    <p:sldId id="412" r:id="rId87"/>
    <p:sldId id="413" r:id="rId88"/>
    <p:sldId id="414" r:id="rId89"/>
    <p:sldId id="415" r:id="rId90"/>
    <p:sldId id="416" r:id="rId91"/>
    <p:sldId id="417" r:id="rId92"/>
    <p:sldId id="418" r:id="rId93"/>
    <p:sldId id="419" r:id="rId94"/>
    <p:sldId id="420" r:id="rId95"/>
    <p:sldId id="422" r:id="rId96"/>
    <p:sldId id="421" r:id="rId97"/>
    <p:sldId id="423" r:id="rId98"/>
    <p:sldId id="424" r:id="rId99"/>
    <p:sldId id="425" r:id="rId100"/>
    <p:sldId id="426" r:id="rId101"/>
    <p:sldId id="427" r:id="rId102"/>
    <p:sldId id="437" r:id="rId103"/>
    <p:sldId id="429" r:id="rId104"/>
    <p:sldId id="430" r:id="rId105"/>
    <p:sldId id="431" r:id="rId106"/>
    <p:sldId id="432" r:id="rId107"/>
    <p:sldId id="433" r:id="rId108"/>
    <p:sldId id="434" r:id="rId109"/>
    <p:sldId id="435" r:id="rId110"/>
    <p:sldId id="436" r:id="rId111"/>
    <p:sldId id="325" r:id="rId112"/>
    <p:sldId id="326" r:id="rId113"/>
    <p:sldId id="327" r:id="rId114"/>
    <p:sldId id="328" r:id="rId115"/>
  </p:sldIdLst>
  <p:sldSz cx="12192000" cy="6858000"/>
  <p:notesSz cx="6858000" cy="9144000"/>
  <p:embeddedFontLst>
    <p:embeddedFont>
      <p:font typeface="Microsoft YaHei" pitchFamily="34" charset="-122"/>
      <p:regular r:id="rId117"/>
      <p:bold r:id="rId118"/>
    </p:embeddedFont>
    <p:embeddedFont>
      <p:font typeface="Impact" pitchFamily="34" charset="0"/>
      <p:regular r:id="rId119"/>
    </p:embeddedFont>
    <p:embeddedFont>
      <p:font typeface="华文行楷" pitchFamily="2" charset="-122"/>
      <p:regular r:id="rId120"/>
    </p:embeddedFont>
    <p:embeddedFont>
      <p:font typeface="华文琥珀" pitchFamily="2" charset="-122"/>
      <p:regular r:id="rId121"/>
    </p:embeddedFont>
    <p:embeddedFont>
      <p:font typeface="黑体" pitchFamily="49" charset="-122"/>
      <p:regular r:id="rId122"/>
    </p:embeddedFont>
    <p:embeddedFont>
      <p:font typeface="DengXian" pitchFamily="2" charset="-122"/>
      <p:regular r:id="rId123"/>
      <p:bold r:id="rId124"/>
    </p:embeddedFont>
    <p:embeddedFont>
      <p:font typeface="DengXian Light" pitchFamily="2" charset="-122"/>
      <p:regular r:id="rId125"/>
    </p:embeddedFont>
    <p:embeddedFont>
      <p:font typeface="等线" pitchFamily="2" charset="-122"/>
      <p:regular r:id="rId126"/>
      <p:bold r:id="rId127"/>
    </p:embeddedFont>
  </p:embeddedFontLst>
  <p:custDataLst>
    <p:tags r:id="rId1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269" userDrawn="1">
          <p15:clr>
            <a:srgbClr val="A4A3A4"/>
          </p15:clr>
        </p15:guide>
        <p15:guide id="2" pos="3840" userDrawn="1">
          <p15:clr>
            <a:srgbClr val="A4A3A4"/>
          </p15:clr>
        </p15:guide>
        <p15:guide id="3" pos="2116" userDrawn="1">
          <p15:clr>
            <a:srgbClr val="A4A3A4"/>
          </p15:clr>
        </p15:guide>
        <p15:guide id="5" pos="801" userDrawn="1">
          <p15:clr>
            <a:srgbClr val="A4A3A4"/>
          </p15:clr>
        </p15:guide>
        <p15:guide id="6" orient="horz" pos="3453" userDrawn="1">
          <p15:clr>
            <a:srgbClr val="A4A3A4"/>
          </p15:clr>
        </p15:guide>
        <p15:guide id="7" pos="3940" userDrawn="1">
          <p15:clr>
            <a:srgbClr val="A4A3A4"/>
          </p15:clr>
        </p15:guide>
        <p15:guide id="8" pos="54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extLst>
      <p:ext uri="{19B8F6BF-5375-455C-9EA6-DF929625EA0E}">
        <p15:presenceInfo xmlns:p15="http://schemas.microsoft.com/office/powerpoint/2012/main" xmlns=""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102C52"/>
    <a:srgbClr val="21519C"/>
    <a:srgbClr val="4F6A94"/>
    <a:srgbClr val="276489"/>
    <a:srgbClr val="2660B5"/>
    <a:srgbClr val="2A6C95"/>
    <a:srgbClr val="1E4682"/>
    <a:srgbClr val="E4304B"/>
    <a:srgbClr val="E74F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08"/>
    <p:restoredTop sz="94640"/>
  </p:normalViewPr>
  <p:slideViewPr>
    <p:cSldViewPr snapToGrid="0" snapToObjects="1" showGuides="1">
      <p:cViewPr>
        <p:scale>
          <a:sx n="75" d="100"/>
          <a:sy n="75" d="100"/>
        </p:scale>
        <p:origin x="-516" y="60"/>
      </p:cViewPr>
      <p:guideLst>
        <p:guide orient="horz" pos="4269"/>
        <p:guide orient="horz" pos="3453"/>
        <p:guide pos="3840"/>
        <p:guide pos="2116"/>
        <p:guide pos="801"/>
        <p:guide pos="3940"/>
        <p:guide pos="5496"/>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1.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font" Target="fonts/font7.fntdata"/><Relationship Id="rId128" Type="http://schemas.openxmlformats.org/officeDocument/2006/relationships/tags" Target="tags/tag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font" Target="fonts/font2.fntdata"/><Relationship Id="rId126"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124" Type="http://schemas.openxmlformats.org/officeDocument/2006/relationships/font" Target="fonts/font8.fntdata"/><Relationship Id="rId129"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font" Target="fonts/font3.fntdata"/><Relationship Id="rId127" Type="http://schemas.openxmlformats.org/officeDocument/2006/relationships/font" Target="fonts/font1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font" Target="fonts/font6.fntdata"/><Relationship Id="rId13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font" Target="fonts/font4.fntdata"/><Relationship Id="rId125"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5-07T15:53:13.054" idx="2">
    <p:pos x="7767" y="2796"/>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F84BF-94F5-48BE-B2C9-76E96A262FA1}" type="datetimeFigureOut">
              <a:rPr lang="zh-CN" altLang="en-US" smtClean="0"/>
              <a:t>2023-01-28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FDB9FD-F92B-4336-9E6E-17071741937B}" type="slidenum">
              <a:rPr lang="zh-CN" altLang="en-US" smtClean="0"/>
              <a:t>‹#›</a:t>
            </a:fld>
            <a:endParaRPr lang="zh-CN" altLang="en-US"/>
          </a:p>
        </p:txBody>
      </p:sp>
    </p:spTree>
    <p:extLst>
      <p:ext uri="{BB962C8B-B14F-4D97-AF65-F5344CB8AC3E}">
        <p14:creationId xmlns:p14="http://schemas.microsoft.com/office/powerpoint/2010/main" val="2147189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a:t>
            </a:fld>
            <a:endParaRPr lang="zh-CN" altLang="en-US"/>
          </a:p>
        </p:txBody>
      </p:sp>
    </p:spTree>
    <p:extLst>
      <p:ext uri="{BB962C8B-B14F-4D97-AF65-F5344CB8AC3E}">
        <p14:creationId xmlns:p14="http://schemas.microsoft.com/office/powerpoint/2010/main" val="1992552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110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111</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112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113</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114</a:t>
            </a:fld>
            <a:endParaRPr lang="zh-CN" altLang="en-US"/>
          </a:p>
        </p:txBody>
      </p:sp>
    </p:spTree>
    <p:extLst>
      <p:ext uri="{BB962C8B-B14F-4D97-AF65-F5344CB8AC3E}">
        <p14:creationId xmlns:p14="http://schemas.microsoft.com/office/powerpoint/2010/main" val="3834619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a:t>
            </a:fld>
            <a:endParaRPr lang="zh-CN" altLang="en-US"/>
          </a:p>
        </p:txBody>
      </p:sp>
    </p:spTree>
    <p:extLst>
      <p:ext uri="{BB962C8B-B14F-4D97-AF65-F5344CB8AC3E}">
        <p14:creationId xmlns:p14="http://schemas.microsoft.com/office/powerpoint/2010/main" val="394412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a:t>
            </a:fld>
            <a:endParaRPr lang="zh-CN" altLang="en-US"/>
          </a:p>
        </p:txBody>
      </p:sp>
    </p:spTree>
    <p:extLst>
      <p:ext uri="{BB962C8B-B14F-4D97-AF65-F5344CB8AC3E}">
        <p14:creationId xmlns:p14="http://schemas.microsoft.com/office/powerpoint/2010/main" val="38229682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64</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104</a:t>
            </a:fld>
            <a:endParaRPr lang="zh-CN" altLang="en-US"/>
          </a:p>
        </p:txBody>
      </p:sp>
    </p:spTree>
    <p:extLst>
      <p:ext uri="{BB962C8B-B14F-4D97-AF65-F5344CB8AC3E}">
        <p14:creationId xmlns:p14="http://schemas.microsoft.com/office/powerpoint/2010/main" val="33223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ibaotu.com/ppt/"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hqprint">
            <a:alphaModFix amt="20000"/>
            <a:extLst>
              <a:ext uri="{28A0092B-C50C-407E-A947-70E740481C1C}">
                <a14:useLocalDpi xmlns:a14="http://schemas.microsoft.com/office/drawing/2010/main"/>
              </a:ext>
            </a:extLst>
          </a:blip>
          <a:srcRect l="18607" t="8710" r="9620" b="11107"/>
          <a:stretch/>
        </p:blipFill>
        <p:spPr>
          <a:xfrm>
            <a:off x="484909" y="0"/>
            <a:ext cx="10986655" cy="6481546"/>
          </a:xfrm>
          <a:prstGeom prst="rect">
            <a:avLst/>
          </a:prstGeom>
        </p:spPr>
      </p:pic>
    </p:spTree>
    <p:extLst>
      <p:ext uri="{BB962C8B-B14F-4D97-AF65-F5344CB8AC3E}">
        <p14:creationId xmlns:p14="http://schemas.microsoft.com/office/powerpoint/2010/main" val="7955039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0557591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竖排文本占位符 2"/>
          <p:cNvSpPr>
            <a:spLocks noGrp="1"/>
          </p:cNvSpPr>
          <p:nvPr>
            <p:ph type="body" orient="vert" idx="1"/>
          </p:nvPr>
        </p:nvSpPr>
        <p:spPr>
          <a:xfrm>
            <a:off x="838200" y="1825625"/>
            <a:ext cx="10515600" cy="43513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6336215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6984429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12284" y="260351"/>
            <a:ext cx="10972800" cy="792163"/>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912284" y="1412876"/>
            <a:ext cx="10972800" cy="49688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6"/>
          <p:cNvSpPr>
            <a:spLocks noGrp="1" noChangeArrowheads="1"/>
          </p:cNvSpPr>
          <p:nvPr>
            <p:ph type="sldNum" sz="quarter" idx="10"/>
          </p:nvPr>
        </p:nvSpPr>
        <p:spPr>
          <a:xfrm>
            <a:off x="10418234" y="6497639"/>
            <a:ext cx="1439333" cy="244475"/>
          </a:xfrm>
          <a:prstGeom prst="rect">
            <a:avLst/>
          </a:prstGeom>
          <a:ln/>
        </p:spPr>
        <p:txBody>
          <a:bodyPr/>
          <a:lstStyle>
            <a:lvl1pPr>
              <a:defRPr/>
            </a:lvl1pPr>
          </a:lstStyle>
          <a:p>
            <a:pPr>
              <a:defRPr/>
            </a:pPr>
            <a:fld id="{237555FD-F218-440D-A424-172393BE0309}" type="slidenum">
              <a:rPr lang="en-US" altLang="zh-CN"/>
              <a:pPr>
                <a:defRPr/>
              </a:pPr>
              <a:t>‹#›</a:t>
            </a:fld>
            <a:endParaRPr lang="en-US" altLang="zh-CN"/>
          </a:p>
        </p:txBody>
      </p:sp>
    </p:spTree>
    <p:extLst>
      <p:ext uri="{BB962C8B-B14F-4D97-AF65-F5344CB8AC3E}">
        <p14:creationId xmlns:p14="http://schemas.microsoft.com/office/powerpoint/2010/main" val="2840529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878170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文本框 1"/>
          <p:cNvSpPr txBox="1"/>
          <p:nvPr userDrawn="1"/>
        </p:nvSpPr>
        <p:spPr>
          <a:xfrm>
            <a:off x="1652955" y="1169378"/>
            <a:ext cx="9024281" cy="2953385"/>
          </a:xfrm>
          <a:prstGeom prst="rect">
            <a:avLst/>
          </a:prstGeom>
          <a:noFill/>
        </p:spPr>
        <p:txBody>
          <a:bodyPr wrap="square" rtlCol="0">
            <a:spAutoFit/>
          </a:bodyPr>
          <a:lstStyle/>
          <a:p>
            <a:pPr algn="ctr">
              <a:lnSpc>
                <a:spcPct val="150000"/>
              </a:lnSpc>
            </a:pPr>
            <a:r>
              <a:rPr lang="zh-CN" altLang="en-US" sz="2800" b="1" dirty="0">
                <a:solidFill>
                  <a:srgbClr val="FF9409"/>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感谢您下载千库网平台上提供的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1.</a:t>
            </a:r>
            <a:r>
              <a:rPr lang="zh-CN" altLang="en-US" sz="1200" dirty="0">
                <a:solidFill>
                  <a:schemeClr val="accent6"/>
                </a:solidFill>
                <a:latin typeface="微软雅黑" panose="020B0503020204020204" pitchFamily="34" charset="-122"/>
                <a:ea typeface="微软雅黑" panose="020B0503020204020204" pitchFamily="34" charset="-122"/>
              </a:rPr>
              <a:t>在千库网出售的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模板是免版税类（</a:t>
            </a:r>
            <a:r>
              <a:rPr lang="en-US" altLang="zh-CN" sz="1200" dirty="0">
                <a:solidFill>
                  <a:schemeClr val="accent6"/>
                </a:solidFill>
                <a:latin typeface="微软雅黑" panose="020B0503020204020204" pitchFamily="34" charset="-122"/>
                <a:ea typeface="微软雅黑" panose="020B0503020204020204" pitchFamily="34" charset="-122"/>
              </a:rPr>
              <a:t>RF</a:t>
            </a:r>
            <a:r>
              <a:rPr lang="zh-CN" altLang="en-US" sz="1200" dirty="0">
                <a:solidFill>
                  <a:schemeClr val="accent6"/>
                </a:solidFill>
                <a:latin typeface="微软雅黑" panose="020B0503020204020204" pitchFamily="34" charset="-122"/>
                <a:ea typeface="微软雅黑" panose="020B0503020204020204" pitchFamily="34" charset="-122"/>
              </a:rPr>
              <a:t>：</a:t>
            </a:r>
            <a:r>
              <a:rPr lang="en-US" altLang="zh-CN" sz="1200" dirty="0">
                <a:solidFill>
                  <a:schemeClr val="accent6"/>
                </a:solidFill>
                <a:latin typeface="微软雅黑" panose="020B0503020204020204" pitchFamily="34" charset="-122"/>
                <a:ea typeface="微软雅黑" panose="020B0503020204020204" pitchFamily="34" charset="-122"/>
              </a:rPr>
              <a:t>Royalty-Free</a:t>
            </a:r>
            <a:r>
              <a:rPr lang="zh-CN" altLang="en-US" sz="1200" dirty="0">
                <a:solidFill>
                  <a:schemeClr val="accent6"/>
                </a:solidFill>
                <a:latin typeface="微软雅黑" panose="020B0503020204020204" pitchFamily="34" charset="-122"/>
                <a:ea typeface="微软雅黑" panose="020B0503020204020204" pitchFamily="34" charset="-122"/>
              </a:rPr>
              <a:t>）正版受</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和</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世界版权公约</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2.</a:t>
            </a:r>
            <a:r>
              <a:rPr lang="zh-CN" altLang="en-US" sz="1200" dirty="0">
                <a:solidFill>
                  <a:schemeClr val="accent6"/>
                </a:solidFill>
                <a:latin typeface="微软雅黑" panose="020B0503020204020204" pitchFamily="34" charset="-122"/>
                <a:ea typeface="微软雅黑" panose="020B0503020204020204" pitchFamily="34" charset="-122"/>
              </a:rPr>
              <a:t>不得将千库网的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3" name="文本框 2"/>
          <p:cNvSpPr txBox="1"/>
          <p:nvPr userDrawn="1"/>
        </p:nvSpPr>
        <p:spPr>
          <a:xfrm>
            <a:off x="1652955" y="498440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rPr>
              <a:t>更多精品</a:t>
            </a:r>
            <a:r>
              <a:rPr lang="en-US" altLang="zh-CN" b="1" dirty="0">
                <a:solidFill>
                  <a:srgbClr val="FF9409"/>
                </a:solidFill>
              </a:rPr>
              <a:t>PPT</a:t>
            </a:r>
            <a:r>
              <a:rPr lang="zh-CN" altLang="en-US" b="1" dirty="0">
                <a:solidFill>
                  <a:srgbClr val="FF9409"/>
                </a:solidFill>
              </a:rPr>
              <a:t>模板：</a:t>
            </a:r>
            <a:r>
              <a:rPr lang="en-US" altLang="zh-CN" b="1" dirty="0">
                <a:solidFill>
                  <a:schemeClr val="bg1"/>
                </a:solidFill>
                <a:hlinkClick r:id="rId2"/>
              </a:rPr>
              <a:t>http://www.51miz.com/ppt/</a:t>
            </a:r>
            <a:endParaRPr lang="en-US" altLang="zh-CN"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9010491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6713975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9" name="幻灯片编号占位符 8"/>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3003482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5" name="幻灯片编号占位符 4"/>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19286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4" name="幻灯片编号占位符 3"/>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7682867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9236878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37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312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baike.haosou.com/doc/1133192-1198767.html"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7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7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81.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82.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 Id="rId9" Type="http://schemas.openxmlformats.org/officeDocument/2006/relationships/image" Target="../media/image73.png"/></Relationships>
</file>

<file path=ppt/slides/_rels/slide8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24" b="100000" l="0" r="100000">
                        <a14:foregroundMark x1="6299" y1="47120" x2="14698" y2="74869"/>
                        <a14:foregroundMark x1="5512" y1="51309" x2="63255" y2="43455"/>
                        <a14:foregroundMark x1="26509" y1="68063" x2="56693" y2="66492"/>
                        <a14:foregroundMark x1="87664" y1="18325" x2="94488" y2="16230"/>
                        <a14:foregroundMark x1="65617" y1="26178" x2="66667" y2="19372"/>
                        <a14:foregroundMark x1="75591" y1="17801" x2="77690" y2="32461"/>
                        <a14:foregroundMark x1="78215" y1="21990" x2="80840" y2="21466"/>
                        <a14:foregroundMark x1="37270" y1="41361" x2="37795" y2="27749"/>
                        <a14:foregroundMark x1="38320" y1="37173" x2="31496" y2="37173"/>
                        <a14:foregroundMark x1="38058" y1="37173" x2="34646" y2="28796"/>
                        <a14:foregroundMark x1="21522" y1="59162" x2="23622" y2="43455"/>
                        <a14:foregroundMark x1="8399" y1="56021" x2="5249" y2="59162"/>
                        <a14:foregroundMark x1="5774" y1="69634" x2="5249" y2="63874"/>
                        <a14:backgroundMark x1="6562" y1="7330" x2="8924" y2="6806"/>
                        <a14:backgroundMark x1="2100" y1="29843" x2="36745" y2="524"/>
                        <a14:backgroundMark x1="2362" y1="86911" x2="0" y2="82199"/>
                      </a14:backgroundRemoval>
                    </a14:imgEffect>
                  </a14:imgLayer>
                </a14:imgProps>
              </a:ext>
              <a:ext uri="{28A0092B-C50C-407E-A947-70E740481C1C}">
                <a14:useLocalDpi xmlns:a14="http://schemas.microsoft.com/office/drawing/2010/main" val="0"/>
              </a:ext>
            </a:extLst>
          </a:blip>
          <a:srcRect/>
          <a:stretch>
            <a:fillRect/>
          </a:stretch>
        </p:blipFill>
        <p:spPr bwMode="auto">
          <a:xfrm>
            <a:off x="165909" y="279447"/>
            <a:ext cx="3513369" cy="1761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本框 3"/>
          <p:cNvSpPr txBox="1"/>
          <p:nvPr/>
        </p:nvSpPr>
        <p:spPr>
          <a:xfrm>
            <a:off x="2329794" y="1910116"/>
            <a:ext cx="2040943" cy="830997"/>
          </a:xfrm>
          <a:prstGeom prst="rect">
            <a:avLst/>
          </a:prstGeom>
          <a:noFill/>
        </p:spPr>
        <p:txBody>
          <a:bodyPr wrap="none" rtlCol="0">
            <a:spAutoFit/>
          </a:bodyPr>
          <a:lstStyle/>
          <a:p>
            <a:r>
              <a:rPr kumimoji="1" lang="zh-CN" altLang="en-US" sz="4800" b="1" dirty="0" smtClean="0">
                <a:solidFill>
                  <a:srgbClr val="E4304B"/>
                </a:solidFill>
                <a:latin typeface="yuweij Medium" charset="-122"/>
                <a:ea typeface="yuweij Medium" charset="-122"/>
                <a:cs typeface="yuweij Medium" charset="-122"/>
              </a:rPr>
              <a:t>项目五</a:t>
            </a:r>
            <a:endParaRPr kumimoji="1" lang="zh-CN" altLang="en-US" sz="4800" b="1" dirty="0">
              <a:solidFill>
                <a:srgbClr val="E4304B"/>
              </a:solidFill>
              <a:latin typeface="yuweij Medium" charset="-122"/>
              <a:ea typeface="yuweij Medium" charset="-122"/>
              <a:cs typeface="yuweij Medium" charset="-122"/>
            </a:endParaRPr>
          </a:p>
        </p:txBody>
      </p:sp>
      <p:sp>
        <p:nvSpPr>
          <p:cNvPr id="5" name="文本框 4"/>
          <p:cNvSpPr txBox="1"/>
          <p:nvPr/>
        </p:nvSpPr>
        <p:spPr>
          <a:xfrm>
            <a:off x="1376493" y="3007359"/>
            <a:ext cx="9777035" cy="769441"/>
          </a:xfrm>
          <a:prstGeom prst="rect">
            <a:avLst/>
          </a:prstGeom>
          <a:noFill/>
        </p:spPr>
        <p:txBody>
          <a:bodyPr wrap="none" rtlCol="0">
            <a:spAutoFit/>
          </a:bodyPr>
          <a:lstStyle/>
          <a:p>
            <a:r>
              <a:rPr kumimoji="1" lang="zh-CN" altLang="en-US" sz="4400" b="1" dirty="0">
                <a:solidFill>
                  <a:srgbClr val="1E4682"/>
                </a:solidFill>
                <a:latin typeface="Microsoft YaHei" charset="-122"/>
                <a:ea typeface="Microsoft YaHei" charset="-122"/>
                <a:cs typeface="Microsoft YaHei" charset="-122"/>
              </a:rPr>
              <a:t>教学管理系统数据库查询和视图的设计</a:t>
            </a:r>
            <a:endParaRPr kumimoji="1" lang="zh-CN" altLang="en-US" sz="4400" b="1" dirty="0">
              <a:solidFill>
                <a:srgbClr val="1E4682"/>
              </a:solidFill>
              <a:latin typeface="Microsoft YaHei" charset="-122"/>
              <a:ea typeface="Microsoft YaHei" charset="-122"/>
              <a:cs typeface="Microsoft YaHei" charset="-122"/>
            </a:endParaRPr>
          </a:p>
        </p:txBody>
      </p:sp>
      <p:pic>
        <p:nvPicPr>
          <p:cNvPr id="1026" name="Picture 2"/>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163" b="99612" l="0" r="100000">
                        <a14:foregroundMark x1="67174" y1="27132" x2="67174" y2="27132"/>
                        <a14:foregroundMark x1="10652" y1="57752" x2="10652" y2="57752"/>
                        <a14:foregroundMark x1="11087" y1="57752" x2="16957" y2="80233"/>
                        <a14:foregroundMark x1="31304" y1="68217" x2="32391" y2="79845"/>
                        <a14:foregroundMark x1="47609" y1="61628" x2="51739" y2="61628"/>
                        <a14:foregroundMark x1="78043" y1="63178" x2="78043" y2="75581"/>
                        <a14:foregroundMark x1="81304" y1="34496" x2="81304" y2="31783"/>
                        <a14:foregroundMark x1="68261" y1="19767" x2="68261" y2="19767"/>
                        <a14:foregroundMark x1="68696" y1="20543" x2="69130" y2="22481"/>
                        <a14:foregroundMark x1="73261" y1="50775" x2="75000" y2="53488"/>
                        <a14:foregroundMark x1="91304" y1="77132" x2="91304" y2="78682"/>
                      </a14:backgroundRemoval>
                    </a14:imgEffect>
                  </a14:imgLayer>
                </a14:imgProps>
              </a:ext>
              <a:ext uri="{28A0092B-C50C-407E-A947-70E740481C1C}">
                <a14:useLocalDpi xmlns:a14="http://schemas.microsoft.com/office/drawing/2010/main" val="0"/>
              </a:ext>
            </a:extLst>
          </a:blip>
          <a:srcRect/>
          <a:stretch>
            <a:fillRect/>
          </a:stretch>
        </p:blipFill>
        <p:spPr bwMode="auto">
          <a:xfrm>
            <a:off x="6723396" y="3635309"/>
            <a:ext cx="5224339" cy="2930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3603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305953"/>
            <a:ext cx="10296883"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编写查询语句，在教学管理系统数据库中使用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WHERE</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过滤部分行数据。</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8" y="29743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29935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271589" y="3611652"/>
            <a:ext cx="10296883" cy="2785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简单查询中可以查询所有记录相关字段的数据，但是在具体应用中，用户往往不需要查询所有数据记录，而只需根据限制条件来查询一部分数据记录。</a:t>
            </a:r>
          </a:p>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查询指定记录</a:t>
            </a:r>
          </a:p>
          <a:p>
            <a:pPr marL="1314450" lvl="3" indent="0">
              <a:lnSpc>
                <a:spcPct val="150000"/>
              </a:lnSpc>
              <a:spcBef>
                <a:spcPts val="200"/>
              </a:spcBef>
              <a:spcAft>
                <a:spcPts val="65"/>
              </a:spcAft>
            </a:pPr>
            <a:r>
              <a:rPr lang="en-US" altLang="zh-CN"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SELECT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属性列表  </a:t>
            </a:r>
          </a:p>
          <a:p>
            <a:pPr marL="1314450" lvl="3" indent="0">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FROM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表名</a:t>
            </a:r>
          </a:p>
          <a:p>
            <a:pPr marL="1314450" lvl="3" indent="0">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WHERE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条件表达式</a:t>
            </a:r>
          </a:p>
        </p:txBody>
      </p:sp>
    </p:spTree>
    <p:extLst>
      <p:ext uri="{BB962C8B-B14F-4D97-AF65-F5344CB8AC3E}">
        <p14:creationId xmlns:p14="http://schemas.microsoft.com/office/powerpoint/2010/main" val="364911260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4855175"/>
          </a:xfrm>
          <a:prstGeom prst="rect">
            <a:avLst/>
          </a:prstGeom>
        </p:spPr>
        <p:txBody>
          <a:bodyPr wrap="square">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zh-CN" sz="2000" b="1" dirty="0">
                <a:solidFill>
                  <a:schemeClr val="accent3"/>
                </a:solidFill>
                <a:latin typeface="微软雅黑" panose="020B0503020204020204" pitchFamily="34" charset="-122"/>
                <a:ea typeface="微软雅黑" panose="020B0503020204020204" pitchFamily="34" charset="-122"/>
              </a:rPr>
              <a:t>索引概述</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索引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用于快速找出在某个列中有一特定值的行。如果不使用索引，</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必须从第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条记录开始然后读完整个表，直到找出相关的行</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根据</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索引实现语法的不同，可分为：</a:t>
            </a:r>
          </a:p>
          <a:p>
            <a:pPr lvl="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普通</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索引：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中的基本索引类型，使用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KEY</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INDEX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定义，不需要添加</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任何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限制条件，作用是加快对数据的访问速度。</a:t>
            </a:r>
          </a:p>
          <a:p>
            <a:pPr lvl="0">
              <a:lnSpc>
                <a:spcPct val="150000"/>
              </a:lnSpc>
              <a:spcBef>
                <a:spcPts val="200"/>
              </a:spcBef>
              <a:spcAft>
                <a:spcPts val="65"/>
              </a:spcAft>
            </a:pP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唯一性</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索引：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UNIQUE INDEX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定义，创建唯一性索引的字段需要添加唯一性约束，用于防止用户添加重复的值。唯一性索引可在表中同时创建多个，但是创建唯一性索引的字段值不能重复，否则会创建不成功</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主</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键索引：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PRIMARY KEY</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定义的一种特殊的唯一性索引，用于根据主键自身的唯一性标识每条记录，防止添加主键索引的字段值重复或为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NULL</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198658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2272902"/>
            <a:ext cx="10111318" cy="2208297"/>
          </a:xfrm>
          <a:prstGeom prst="rect">
            <a:avLst/>
          </a:prstGeom>
        </p:spPr>
        <p:txBody>
          <a:bodyPr wrap="square">
            <a:spAutoFit/>
          </a:bodyPr>
          <a:lstStyle/>
          <a:p>
            <a:pPr lvl="0">
              <a:lnSpc>
                <a:spcPct val="150000"/>
              </a:lnSpc>
              <a:spcBef>
                <a:spcPts val="200"/>
              </a:spcBef>
              <a:spcAft>
                <a:spcPts val="65"/>
              </a:spcAft>
            </a:pP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聚簇</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索引：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若在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表中数据保存的顺序与主键索引字段的顺序一致时，可将这种主键索引称为“聚簇索引</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。一般聚簇索引指的都是表的主键一张数据表中只能有一个聚簇索引。</a:t>
            </a:r>
          </a:p>
          <a:p>
            <a:pPr lvl="0">
              <a:lnSpc>
                <a:spcPct val="150000"/>
              </a:lnSpc>
              <a:spcBef>
                <a:spcPts val="200"/>
              </a:spcBef>
              <a:spcAft>
                <a:spcPts val="65"/>
              </a:spcAft>
            </a:pP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全文</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索引：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FULLTEXT INDEX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定义，用于根据查询字符提高数据量较大的字段查询速度。此索引在定义时字段类型必须是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CHAR</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VARCHAR</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TEXT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中的一种，在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MySQL5.7</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版本中，仅</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MyISAM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存储引擎支持全文索引</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7459989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2082402"/>
            <a:ext cx="10111318" cy="3116238"/>
          </a:xfrm>
          <a:prstGeom prst="rect">
            <a:avLst/>
          </a:prstGeom>
        </p:spPr>
        <p:txBody>
          <a:bodyPr wrap="square">
            <a:spAutoFit/>
          </a:bodyPr>
          <a:lstStyle/>
          <a:p>
            <a:pPr lvl="0">
              <a:lnSpc>
                <a:spcPct val="150000"/>
              </a:lnSpc>
              <a:spcBef>
                <a:spcPts val="200"/>
              </a:spcBef>
              <a:spcAft>
                <a:spcPts val="65"/>
              </a:spcAft>
            </a:pP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空间</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索引：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SPATIAL INDEX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定义在空间数据类型字段上的索引，提高系统获取空间数据的效率。仅</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MyISAM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存储引擎支持空间索引，还要保证创建索引的字段不能为空。</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根据创建索引的字段个数，还可以将它们分为单列索引和复合索引。</a:t>
            </a:r>
          </a:p>
          <a:p>
            <a:pPr lvl="0">
              <a:lnSpc>
                <a:spcPct val="150000"/>
              </a:lnSpc>
              <a:spcBef>
                <a:spcPts val="200"/>
              </a:spcBef>
              <a:spcAft>
                <a:spcPts val="65"/>
              </a:spcAft>
            </a:pP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单列</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索引：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指在表中单个字段上创建的索引，可以是普通索引、唯一索引、主键索引或者全文索引，只要保证该索引对应表中一个字段即可。</a:t>
            </a:r>
          </a:p>
          <a:p>
            <a:pPr lvl="0">
              <a:lnSpc>
                <a:spcPct val="150000"/>
              </a:lnSpc>
              <a:spcBef>
                <a:spcPts val="200"/>
              </a:spcBef>
              <a:spcAft>
                <a:spcPts val="65"/>
              </a:spcAft>
            </a:pP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复合</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索引：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是在表的多个字段上创建一个索引，且只有在查询条件中使用了这些字段中的第一个字段时，该索引才会被使用</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457039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3085460"/>
          </a:xfrm>
          <a:prstGeom prst="rect">
            <a:avLst/>
          </a:prstGeom>
        </p:spPr>
        <p:txBody>
          <a:bodyPr wrap="square">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 </a:t>
            </a:r>
            <a:r>
              <a:rPr lang="zh-CN" altLang="zh-CN" sz="2000" b="1" dirty="0">
                <a:solidFill>
                  <a:schemeClr val="accent3"/>
                </a:solidFill>
                <a:latin typeface="微软雅黑" panose="020B0503020204020204" pitchFamily="34" charset="-122"/>
                <a:ea typeface="微软雅黑" panose="020B0503020204020204" pitchFamily="34" charset="-122"/>
              </a:rPr>
              <a:t>前缀索引</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若</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创建的索引是从左开始截取数据表中字段值的一部分内容，这种索引可以统称为前缀索引。</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支持前缀索引，即对索引字段的前</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个字符创建索引。前缀索引的长度跟存储引擎相关，对于</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MyISAM</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存储引擎的表，索引的前缀长度可以达到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1000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字节长，而对于</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存储引擎的表，索引的前缀长度最长是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767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字节。请注意前缀的限制应以字节为单位进行测量，而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CREATE TABLE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语句中的前缀长度解释为字符数。在为使用多字节字符集的列指定前缀长度时一定要加以考虑。</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中还支持全文本（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FULLTEXT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）索引，该索引可以用于全文搜索。 </a:t>
            </a:r>
          </a:p>
        </p:txBody>
      </p:sp>
    </p:spTree>
    <p:extLst>
      <p:ext uri="{BB962C8B-B14F-4D97-AF65-F5344CB8AC3E}">
        <p14:creationId xmlns:p14="http://schemas.microsoft.com/office/powerpoint/2010/main" val="23230126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101486" y="2196702"/>
            <a:ext cx="10111318" cy="2369880"/>
          </a:xfrm>
          <a:prstGeom prst="rect">
            <a:avLst/>
          </a:prstGeom>
        </p:spPr>
        <p:txBody>
          <a:bodyPr wrap="square">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zh-CN" sz="2000" b="1" dirty="0">
                <a:solidFill>
                  <a:schemeClr val="accent3"/>
                </a:solidFill>
                <a:latin typeface="微软雅黑" panose="020B0503020204020204" pitchFamily="34" charset="-122"/>
                <a:ea typeface="微软雅黑" panose="020B0503020204020204" pitchFamily="34" charset="-122"/>
              </a:rPr>
              <a:t>创建索引</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创建索引的语法在使用时需要确定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点：</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）确定采用哪种方式创建索引，选择对应的语句。</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）创建哪些索引。</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）为各索引设置选项。</a:t>
            </a:r>
          </a:p>
        </p:txBody>
      </p:sp>
    </p:spTree>
    <p:extLst>
      <p:ext uri="{BB962C8B-B14F-4D97-AF65-F5344CB8AC3E}">
        <p14:creationId xmlns:p14="http://schemas.microsoft.com/office/powerpoint/2010/main" val="169945229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4185761"/>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创建索引有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种方式：</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CREATE TABLE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创建数据表时添加索引</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语法：</a:t>
            </a:r>
          </a:p>
          <a:p>
            <a:pPr lvl="2">
              <a:lnSpc>
                <a:spcPts val="24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CREATE TABLE  </a:t>
            </a:r>
            <a:r>
              <a:rPr lang="zh-CN" altLang="zh-CN" dirty="0">
                <a:solidFill>
                  <a:schemeClr val="accent5"/>
                </a:solidFill>
                <a:latin typeface="微软雅黑" panose="020B0503020204020204" pitchFamily="34" charset="-122"/>
                <a:ea typeface="微软雅黑" panose="020B0503020204020204" pitchFamily="34" charset="-122"/>
              </a:rPr>
              <a:t>数据表名</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ts val="2400"/>
              </a:lnSpc>
              <a:spcBef>
                <a:spcPts val="200"/>
              </a:spcBef>
              <a:spcAft>
                <a:spcPts val="65"/>
              </a:spcAft>
            </a:pPr>
            <a:r>
              <a:rPr lang="zh-CN" altLang="zh-CN" dirty="0">
                <a:solidFill>
                  <a:schemeClr val="accent5"/>
                </a:solidFill>
                <a:latin typeface="微软雅黑" panose="020B0503020204020204" pitchFamily="34" charset="-122"/>
                <a:ea typeface="微软雅黑" panose="020B0503020204020204" pitchFamily="34" charset="-122"/>
              </a:rPr>
              <a:t>字段名 数据类型 </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约束条件</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ts val="24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ts val="24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PRIMARY KEY [</a:t>
            </a:r>
            <a:r>
              <a:rPr lang="zh-CN" altLang="zh-CN" dirty="0">
                <a:solidFill>
                  <a:schemeClr val="accent5"/>
                </a:solidFill>
                <a:latin typeface="微软雅黑" panose="020B0503020204020204" pitchFamily="34" charset="-122"/>
                <a:ea typeface="微软雅黑" panose="020B0503020204020204" pitchFamily="34" charset="-122"/>
              </a:rPr>
              <a:t>索引类型</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字段列表</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索引选项</a:t>
            </a:r>
            <a:r>
              <a:rPr lang="en-US" altLang="zh-CN" dirty="0">
                <a:solidFill>
                  <a:schemeClr val="accent5"/>
                </a:solidFill>
                <a:latin typeface="微软雅黑" panose="020B0503020204020204" pitchFamily="34" charset="-122"/>
                <a:ea typeface="微软雅黑" panose="020B0503020204020204" pitchFamily="34" charset="-122"/>
              </a:rPr>
              <a:t>] ,</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ts val="24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{INDEX|KEY} [</a:t>
            </a:r>
            <a:r>
              <a:rPr lang="zh-CN" altLang="zh-CN" dirty="0">
                <a:solidFill>
                  <a:schemeClr val="accent5"/>
                </a:solidFill>
                <a:latin typeface="微软雅黑" panose="020B0503020204020204" pitchFamily="34" charset="-122"/>
                <a:ea typeface="微软雅黑" panose="020B0503020204020204" pitchFamily="34" charset="-122"/>
              </a:rPr>
              <a:t>索引名称</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索引类型</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字段列表</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索引选项</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ts val="24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UNIQUE [INDEX|KEY] [</a:t>
            </a:r>
            <a:r>
              <a:rPr lang="zh-CN" altLang="zh-CN" dirty="0">
                <a:solidFill>
                  <a:schemeClr val="accent5"/>
                </a:solidFill>
                <a:latin typeface="微软雅黑" panose="020B0503020204020204" pitchFamily="34" charset="-122"/>
                <a:ea typeface="微软雅黑" panose="020B0503020204020204" pitchFamily="34" charset="-122"/>
              </a:rPr>
              <a:t>索引名称</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索引类型</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字段列表</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索引选项</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ts val="24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{FULLTEXT|SPATIAL} [INDEX|KEY] [</a:t>
            </a:r>
            <a:r>
              <a:rPr lang="zh-CN" altLang="zh-CN" dirty="0">
                <a:solidFill>
                  <a:schemeClr val="accent5"/>
                </a:solidFill>
                <a:latin typeface="微软雅黑" panose="020B0503020204020204" pitchFamily="34" charset="-122"/>
                <a:ea typeface="微软雅黑" panose="020B0503020204020204" pitchFamily="34" charset="-122"/>
              </a:rPr>
              <a:t>索引名称</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字段列表</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索引选项</a:t>
            </a:r>
            <a:r>
              <a:rPr lang="en-US" altLang="zh-CN" dirty="0">
                <a:solidFill>
                  <a:schemeClr val="accent5"/>
                </a:solidFill>
                <a:latin typeface="微软雅黑" panose="020B0503020204020204" pitchFamily="34" charset="-122"/>
                <a:ea typeface="微软雅黑" panose="020B0503020204020204" pitchFamily="34" charset="-122"/>
              </a:rPr>
              <a:t>] </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ts val="24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表选项</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56237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3685624"/>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TABLE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向已创建的数据表添加索引</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语法：</a:t>
            </a: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ALTER TABLE </a:t>
            </a:r>
            <a:r>
              <a:rPr lang="zh-CN" altLang="zh-CN" dirty="0">
                <a:solidFill>
                  <a:schemeClr val="accent5"/>
                </a:solidFill>
                <a:latin typeface="微软雅黑" panose="020B0503020204020204" pitchFamily="34" charset="-122"/>
                <a:ea typeface="微软雅黑" panose="020B0503020204020204" pitchFamily="34" charset="-122"/>
              </a:rPr>
              <a:t>数据表名 </a:t>
            </a: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ADD PRIMARY KEY[</a:t>
            </a:r>
            <a:r>
              <a:rPr lang="zh-CN" altLang="zh-CN" dirty="0">
                <a:solidFill>
                  <a:schemeClr val="accent5"/>
                </a:solidFill>
                <a:latin typeface="微软雅黑" panose="020B0503020204020204" pitchFamily="34" charset="-122"/>
                <a:ea typeface="微软雅黑" panose="020B0503020204020204" pitchFamily="34" charset="-122"/>
              </a:rPr>
              <a:t>索引类型</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字段列表</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索引选项</a:t>
            </a:r>
            <a:r>
              <a:rPr lang="en-US" altLang="zh-CN" dirty="0">
                <a:solidFill>
                  <a:schemeClr val="accent5"/>
                </a:solidFill>
                <a:latin typeface="微软雅黑" panose="020B0503020204020204" pitchFamily="34" charset="-122"/>
                <a:ea typeface="微软雅黑" panose="020B0503020204020204" pitchFamily="34" charset="-122"/>
              </a:rPr>
              <a:t>]  </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|ADD {INDEX|KEY} [</a:t>
            </a:r>
            <a:r>
              <a:rPr lang="zh-CN" altLang="zh-CN" dirty="0">
                <a:solidFill>
                  <a:schemeClr val="accent5"/>
                </a:solidFill>
                <a:latin typeface="微软雅黑" panose="020B0503020204020204" pitchFamily="34" charset="-122"/>
                <a:ea typeface="微软雅黑" panose="020B0503020204020204" pitchFamily="34" charset="-122"/>
              </a:rPr>
              <a:t>索引名称</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索引类型</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字段列表</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索引选项</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|ADD UNIQUE [INDEX|KEY] [</a:t>
            </a:r>
            <a:r>
              <a:rPr lang="zh-CN" altLang="zh-CN" dirty="0">
                <a:solidFill>
                  <a:schemeClr val="accent5"/>
                </a:solidFill>
                <a:latin typeface="微软雅黑" panose="020B0503020204020204" pitchFamily="34" charset="-122"/>
                <a:ea typeface="微软雅黑" panose="020B0503020204020204" pitchFamily="34" charset="-122"/>
              </a:rPr>
              <a:t>索引名称</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索引类型</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字段列表</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索引选项</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|ADD FULLTEXT [INDEX|KEY] [</a:t>
            </a:r>
            <a:r>
              <a:rPr lang="zh-CN" altLang="zh-CN" dirty="0">
                <a:solidFill>
                  <a:schemeClr val="accent5"/>
                </a:solidFill>
                <a:latin typeface="微软雅黑" panose="020B0503020204020204" pitchFamily="34" charset="-122"/>
                <a:ea typeface="微软雅黑" panose="020B0503020204020204" pitchFamily="34" charset="-122"/>
              </a:rPr>
              <a:t>索引名称</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字段列表</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索引选项</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|ADD SPATIAL [INDEX|KEY] [</a:t>
            </a:r>
            <a:r>
              <a:rPr lang="zh-CN" altLang="zh-CN" dirty="0">
                <a:solidFill>
                  <a:schemeClr val="accent5"/>
                </a:solidFill>
                <a:latin typeface="微软雅黑" panose="020B0503020204020204" pitchFamily="34" charset="-122"/>
                <a:ea typeface="微软雅黑" panose="020B0503020204020204" pitchFamily="34" charset="-122"/>
              </a:rPr>
              <a:t>索引名称</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字段列表</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索引选项</a:t>
            </a:r>
            <a:r>
              <a:rPr lang="en-US" altLang="zh-CN" dirty="0">
                <a:solidFill>
                  <a:schemeClr val="accent5"/>
                </a:solidFill>
                <a:latin typeface="微软雅黑" panose="020B0503020204020204" pitchFamily="34" charset="-122"/>
                <a:ea typeface="微软雅黑" panose="020B0503020204020204" pitchFamily="34" charset="-122"/>
              </a:rPr>
              <a:t>], …;</a:t>
            </a:r>
            <a:endParaRPr lang="zh-CN" altLang="zh-CN" dirty="0">
              <a:solidFill>
                <a:schemeClr val="accent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32911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1869743"/>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CREATE INDEX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向已创建的数据表添加索引</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语法：</a:t>
            </a:r>
          </a:p>
          <a:p>
            <a:pPr lvl="3">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CREATE [UNIQUE|FULLTEXT|SPATIAL] INDEX </a:t>
            </a:r>
            <a:r>
              <a:rPr lang="zh-CN" altLang="zh-CN" dirty="0">
                <a:solidFill>
                  <a:schemeClr val="accent5"/>
                </a:solidFill>
                <a:latin typeface="微软雅黑" panose="020B0503020204020204" pitchFamily="34" charset="-122"/>
                <a:ea typeface="微软雅黑" panose="020B0503020204020204" pitchFamily="34" charset="-122"/>
              </a:rPr>
              <a:t>索引名称</a:t>
            </a:r>
          </a:p>
          <a:p>
            <a:pPr lvl="3">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索引类型</a:t>
            </a:r>
            <a:r>
              <a:rPr lang="en-US" altLang="zh-CN" dirty="0">
                <a:solidFill>
                  <a:schemeClr val="accent5"/>
                </a:solidFill>
                <a:latin typeface="微软雅黑" panose="020B0503020204020204" pitchFamily="34" charset="-122"/>
                <a:ea typeface="微软雅黑" panose="020B0503020204020204" pitchFamily="34" charset="-122"/>
              </a:rPr>
              <a:t>] ON </a:t>
            </a:r>
            <a:r>
              <a:rPr lang="zh-CN" altLang="zh-CN" dirty="0">
                <a:solidFill>
                  <a:schemeClr val="accent5"/>
                </a:solidFill>
                <a:latin typeface="微软雅黑" panose="020B0503020204020204" pitchFamily="34" charset="-122"/>
                <a:ea typeface="微软雅黑" panose="020B0503020204020204" pitchFamily="34" charset="-122"/>
              </a:rPr>
              <a:t>数据表名 </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字段列表</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索引选项</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算法选项 </a:t>
            </a:r>
            <a:r>
              <a:rPr lang="en-US" altLang="zh-CN" dirty="0">
                <a:solidFill>
                  <a:schemeClr val="accent5"/>
                </a:solidFill>
                <a:latin typeface="微软雅黑" panose="020B0503020204020204" pitchFamily="34" charset="-122"/>
                <a:ea typeface="微软雅黑" panose="020B0503020204020204" pitchFamily="34" charset="-122"/>
              </a:rPr>
              <a:t>| </a:t>
            </a:r>
            <a:r>
              <a:rPr lang="zh-CN" altLang="zh-CN" dirty="0">
                <a:solidFill>
                  <a:schemeClr val="accent5"/>
                </a:solidFill>
                <a:latin typeface="微软雅黑" panose="020B0503020204020204" pitchFamily="34" charset="-122"/>
                <a:ea typeface="微软雅黑" panose="020B0503020204020204" pitchFamily="34" charset="-122"/>
              </a:rPr>
              <a:t>锁选项</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745239198"/>
              </p:ext>
            </p:extLst>
          </p:nvPr>
        </p:nvGraphicFramePr>
        <p:xfrm>
          <a:off x="1520871" y="3799745"/>
          <a:ext cx="9629729" cy="2713990"/>
        </p:xfrm>
        <a:graphic>
          <a:graphicData uri="http://schemas.openxmlformats.org/drawingml/2006/table">
            <a:tbl>
              <a:tblPr firstRow="1" firstCol="1" bandRow="1">
                <a:tableStyleId>{5C22544A-7EE6-4342-B048-85BDC9FD1C3A}</a:tableStyleId>
              </a:tblPr>
              <a:tblGrid>
                <a:gridCol w="2492174"/>
                <a:gridCol w="7137555"/>
              </a:tblGrid>
              <a:tr h="377190">
                <a:tc>
                  <a:txBody>
                    <a:bodyPr/>
                    <a:lstStyle/>
                    <a:p>
                      <a:pPr algn="ctr">
                        <a:spcAft>
                          <a:spcPts val="0"/>
                        </a:spcAft>
                      </a:pPr>
                      <a:r>
                        <a:rPr lang="zh-CN" sz="1600" kern="100" dirty="0">
                          <a:effectLst/>
                        </a:rPr>
                        <a:t>索引选项</a:t>
                      </a:r>
                      <a:endParaRPr lang="zh-CN" sz="1600" kern="100" dirty="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语法</a:t>
                      </a:r>
                      <a:endParaRPr lang="zh-CN" sz="1600" kern="100">
                        <a:effectLst/>
                        <a:latin typeface="Times New Roman"/>
                        <a:ea typeface="宋体"/>
                        <a:cs typeface="Times New Roman"/>
                      </a:endParaRPr>
                    </a:p>
                  </a:txBody>
                  <a:tcPr marL="68580" marR="68580" marT="0" marB="0"/>
                </a:tc>
              </a:tr>
              <a:tr h="377190">
                <a:tc>
                  <a:txBody>
                    <a:bodyPr/>
                    <a:lstStyle/>
                    <a:p>
                      <a:pPr algn="ctr">
                        <a:spcAft>
                          <a:spcPts val="0"/>
                        </a:spcAft>
                      </a:pPr>
                      <a:r>
                        <a:rPr lang="zh-CN" sz="1600" kern="100" dirty="0">
                          <a:effectLst/>
                        </a:rPr>
                        <a:t>索引类型</a:t>
                      </a:r>
                      <a:endParaRPr lang="zh-CN" sz="1600" kern="100" dirty="0">
                        <a:effectLst/>
                        <a:latin typeface="Times New Roman"/>
                        <a:ea typeface="宋体"/>
                        <a:cs typeface="Times New Roman"/>
                      </a:endParaRPr>
                    </a:p>
                  </a:txBody>
                  <a:tcPr marL="68580" marR="68580" marT="0" marB="0" anchor="ctr"/>
                </a:tc>
                <a:tc>
                  <a:txBody>
                    <a:bodyPr/>
                    <a:lstStyle/>
                    <a:p>
                      <a:pPr lvl="1" algn="just">
                        <a:spcAft>
                          <a:spcPts val="0"/>
                        </a:spcAft>
                      </a:pPr>
                      <a:r>
                        <a:rPr lang="en-US" sz="1600" kern="100">
                          <a:effectLst/>
                        </a:rPr>
                        <a:t>USING {BTREE | HASH}</a:t>
                      </a:r>
                      <a:endParaRPr lang="zh-CN" sz="1600" kern="100">
                        <a:effectLst/>
                        <a:latin typeface="Times New Roman"/>
                        <a:ea typeface="宋体"/>
                        <a:cs typeface="Times New Roman"/>
                      </a:endParaRPr>
                    </a:p>
                  </a:txBody>
                  <a:tcPr marL="68580" marR="68580" marT="0" marB="0"/>
                </a:tc>
              </a:tr>
              <a:tr h="377190">
                <a:tc>
                  <a:txBody>
                    <a:bodyPr/>
                    <a:lstStyle/>
                    <a:p>
                      <a:pPr algn="ctr">
                        <a:spcAft>
                          <a:spcPts val="0"/>
                        </a:spcAft>
                      </a:pPr>
                      <a:r>
                        <a:rPr lang="zh-CN" sz="1600" kern="100" dirty="0">
                          <a:effectLst/>
                        </a:rPr>
                        <a:t>字段列表</a:t>
                      </a:r>
                      <a:endParaRPr lang="zh-CN" sz="1600" kern="100" dirty="0">
                        <a:effectLst/>
                        <a:latin typeface="Times New Roman"/>
                        <a:ea typeface="宋体"/>
                        <a:cs typeface="Times New Roman"/>
                      </a:endParaRPr>
                    </a:p>
                  </a:txBody>
                  <a:tcPr marL="68580" marR="68580" marT="0" marB="0" anchor="ctr"/>
                </a:tc>
                <a:tc>
                  <a:txBody>
                    <a:bodyPr/>
                    <a:lstStyle/>
                    <a:p>
                      <a:pPr lvl="1" algn="just">
                        <a:spcAft>
                          <a:spcPts val="0"/>
                        </a:spcAft>
                      </a:pPr>
                      <a:r>
                        <a:rPr lang="zh-CN" sz="1600" kern="100">
                          <a:effectLst/>
                        </a:rPr>
                        <a:t>字段</a:t>
                      </a:r>
                      <a:r>
                        <a:rPr lang="en-US" sz="1600" kern="100">
                          <a:effectLst/>
                        </a:rPr>
                        <a:t>[(</a:t>
                      </a:r>
                      <a:r>
                        <a:rPr lang="zh-CN" sz="1600" kern="100">
                          <a:effectLst/>
                        </a:rPr>
                        <a:t>长度</a:t>
                      </a:r>
                      <a:r>
                        <a:rPr lang="en-US" sz="1600" kern="100">
                          <a:effectLst/>
                        </a:rPr>
                        <a:t>)[ASC | DESC]]</a:t>
                      </a:r>
                      <a:endParaRPr lang="zh-CN" sz="1600" kern="100">
                        <a:effectLst/>
                        <a:latin typeface="Times New Roman"/>
                        <a:ea typeface="宋体"/>
                        <a:cs typeface="Times New Roman"/>
                      </a:endParaRPr>
                    </a:p>
                  </a:txBody>
                  <a:tcPr marL="68580" marR="68580" marT="0" marB="0"/>
                </a:tc>
              </a:tr>
              <a:tr h="828040">
                <a:tc>
                  <a:txBody>
                    <a:bodyPr/>
                    <a:lstStyle/>
                    <a:p>
                      <a:pPr algn="ctr">
                        <a:spcAft>
                          <a:spcPts val="0"/>
                        </a:spcAft>
                      </a:pPr>
                      <a:r>
                        <a:rPr lang="zh-CN" sz="1600" kern="100" dirty="0">
                          <a:effectLst/>
                        </a:rPr>
                        <a:t>索引选项</a:t>
                      </a:r>
                      <a:endParaRPr lang="zh-CN" sz="1600" kern="100" dirty="0">
                        <a:effectLst/>
                        <a:latin typeface="Times New Roman"/>
                        <a:ea typeface="宋体"/>
                        <a:cs typeface="Times New Roman"/>
                      </a:endParaRPr>
                    </a:p>
                  </a:txBody>
                  <a:tcPr marL="68580" marR="68580" marT="0" marB="0" anchor="ctr"/>
                </a:tc>
                <a:tc>
                  <a:txBody>
                    <a:bodyPr/>
                    <a:lstStyle/>
                    <a:p>
                      <a:pPr lvl="1" algn="just">
                        <a:spcAft>
                          <a:spcPts val="0"/>
                        </a:spcAft>
                      </a:pPr>
                      <a:r>
                        <a:rPr lang="en-US" sz="1600" kern="100">
                          <a:effectLst/>
                        </a:rPr>
                        <a:t>KEY_BLOCK_SIZE [=] </a:t>
                      </a:r>
                      <a:r>
                        <a:rPr lang="zh-CN" sz="1600" kern="100">
                          <a:effectLst/>
                        </a:rPr>
                        <a:t>值</a:t>
                      </a:r>
                    </a:p>
                    <a:p>
                      <a:pPr lvl="1" algn="just">
                        <a:spcAft>
                          <a:spcPts val="0"/>
                        </a:spcAft>
                      </a:pPr>
                      <a:r>
                        <a:rPr lang="en-US" sz="1600" kern="100">
                          <a:effectLst/>
                        </a:rPr>
                        <a:t>| </a:t>
                      </a:r>
                      <a:r>
                        <a:rPr lang="zh-CN" sz="1600" kern="100">
                          <a:effectLst/>
                        </a:rPr>
                        <a:t>索引类型</a:t>
                      </a:r>
                      <a:r>
                        <a:rPr lang="en-US" sz="1600" kern="100">
                          <a:effectLst/>
                        </a:rPr>
                        <a:t>| WITH PARSER </a:t>
                      </a:r>
                      <a:r>
                        <a:rPr lang="zh-CN" sz="1600" kern="100">
                          <a:effectLst/>
                        </a:rPr>
                        <a:t>解析器插件名</a:t>
                      </a:r>
                    </a:p>
                    <a:p>
                      <a:pPr lvl="1" algn="just">
                        <a:spcAft>
                          <a:spcPts val="0"/>
                        </a:spcAft>
                      </a:pPr>
                      <a:r>
                        <a:rPr lang="en-US" sz="1600" kern="100">
                          <a:effectLst/>
                        </a:rPr>
                        <a:t>| COMMENT '</a:t>
                      </a:r>
                      <a:r>
                        <a:rPr lang="zh-CN" sz="1600" kern="100">
                          <a:effectLst/>
                        </a:rPr>
                        <a:t>描述信息</a:t>
                      </a:r>
                      <a:r>
                        <a:rPr lang="en-US" sz="1600" kern="100">
                          <a:effectLst/>
                        </a:rPr>
                        <a:t>'</a:t>
                      </a:r>
                      <a:endParaRPr lang="zh-CN" sz="1600" kern="100">
                        <a:effectLst/>
                        <a:latin typeface="Times New Roman"/>
                        <a:ea typeface="宋体"/>
                        <a:cs typeface="Times New Roman"/>
                      </a:endParaRPr>
                    </a:p>
                  </a:txBody>
                  <a:tcPr marL="68580" marR="68580" marT="0" marB="0"/>
                </a:tc>
              </a:tr>
              <a:tr h="377190">
                <a:tc>
                  <a:txBody>
                    <a:bodyPr/>
                    <a:lstStyle/>
                    <a:p>
                      <a:pPr algn="ctr">
                        <a:spcAft>
                          <a:spcPts val="0"/>
                        </a:spcAft>
                      </a:pPr>
                      <a:r>
                        <a:rPr lang="zh-CN" sz="1600" kern="100" dirty="0">
                          <a:effectLst/>
                        </a:rPr>
                        <a:t>算法选项</a:t>
                      </a:r>
                      <a:endParaRPr lang="zh-CN" sz="1600" kern="100" dirty="0">
                        <a:effectLst/>
                        <a:latin typeface="Times New Roman"/>
                        <a:ea typeface="宋体"/>
                        <a:cs typeface="Times New Roman"/>
                      </a:endParaRPr>
                    </a:p>
                  </a:txBody>
                  <a:tcPr marL="68580" marR="68580" marT="0" marB="0" anchor="ctr"/>
                </a:tc>
                <a:tc>
                  <a:txBody>
                    <a:bodyPr/>
                    <a:lstStyle/>
                    <a:p>
                      <a:pPr lvl="1" algn="just">
                        <a:spcAft>
                          <a:spcPts val="0"/>
                        </a:spcAft>
                      </a:pPr>
                      <a:r>
                        <a:rPr lang="en-US" sz="1600" kern="100">
                          <a:effectLst/>
                        </a:rPr>
                        <a:t>ALGORITHM [=] {DEFAULT|INPLACE|COPY}</a:t>
                      </a:r>
                      <a:endParaRPr lang="zh-CN" sz="1600" kern="100">
                        <a:effectLst/>
                        <a:latin typeface="Times New Roman"/>
                        <a:ea typeface="宋体"/>
                        <a:cs typeface="Times New Roman"/>
                      </a:endParaRPr>
                    </a:p>
                  </a:txBody>
                  <a:tcPr marL="68580" marR="68580" marT="0" marB="0"/>
                </a:tc>
              </a:tr>
              <a:tr h="377190">
                <a:tc>
                  <a:txBody>
                    <a:bodyPr/>
                    <a:lstStyle/>
                    <a:p>
                      <a:pPr algn="ctr">
                        <a:spcAft>
                          <a:spcPts val="0"/>
                        </a:spcAft>
                      </a:pPr>
                      <a:r>
                        <a:rPr lang="zh-CN" sz="1600" kern="100" dirty="0">
                          <a:effectLst/>
                        </a:rPr>
                        <a:t>锁选项</a:t>
                      </a:r>
                      <a:endParaRPr lang="zh-CN" sz="1600" kern="100" dirty="0">
                        <a:effectLst/>
                        <a:latin typeface="Times New Roman"/>
                        <a:ea typeface="宋体"/>
                        <a:cs typeface="Times New Roman"/>
                      </a:endParaRPr>
                    </a:p>
                  </a:txBody>
                  <a:tcPr marL="68580" marR="68580" marT="0" marB="0" anchor="ctr"/>
                </a:tc>
                <a:tc>
                  <a:txBody>
                    <a:bodyPr/>
                    <a:lstStyle/>
                    <a:p>
                      <a:pPr lvl="1" algn="just">
                        <a:spcAft>
                          <a:spcPts val="0"/>
                        </a:spcAft>
                      </a:pPr>
                      <a:r>
                        <a:rPr lang="en-US" sz="1600" kern="100" dirty="0">
                          <a:effectLst/>
                        </a:rPr>
                        <a:t>LOCK [=] {DEFAULT|NONE|SHARED|EXCLUSIVE}</a:t>
                      </a:r>
                      <a:endParaRPr lang="zh-CN" sz="16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58915250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3693319"/>
          </a:xfrm>
          <a:prstGeom prst="rect">
            <a:avLst/>
          </a:prstGeom>
        </p:spPr>
        <p:txBody>
          <a:bodyPr wrap="square">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4.</a:t>
            </a:r>
            <a:r>
              <a:rPr lang="zh-CN" altLang="zh-CN" sz="2000" b="1" dirty="0">
                <a:solidFill>
                  <a:schemeClr val="accent3"/>
                </a:solidFill>
                <a:latin typeface="微软雅黑" panose="020B0503020204020204" pitchFamily="34" charset="-122"/>
                <a:ea typeface="微软雅黑" panose="020B0503020204020204" pitchFamily="34" charset="-122"/>
              </a:rPr>
              <a:t>设计索引的原则</a:t>
            </a:r>
            <a:endParaRPr lang="en-US" altLang="zh-CN" sz="2000" b="1" dirty="0">
              <a:solidFill>
                <a:schemeClr val="accent3"/>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）搜索的索引列，不一定是所要选择的列</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）使用惟一索引。考虑某列中值的分布。索引的列的基数越大，索引的效果越好</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）使用短索引。如果对字符串列进行索引，应该指定一个前缀</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长度。</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）利用最左前缀</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）不要过度索引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）对于</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存储引擎的表，记录默认会按照一定的顺序保存，如果有明确定义的主键，则按照主键顺序保存。</a:t>
            </a:r>
          </a:p>
        </p:txBody>
      </p:sp>
    </p:spTree>
    <p:extLst>
      <p:ext uri="{BB962C8B-B14F-4D97-AF65-F5344CB8AC3E}">
        <p14:creationId xmlns:p14="http://schemas.microsoft.com/office/powerpoint/2010/main" val="313360834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2285241"/>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）为班级表（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class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）班级名（</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cl_name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）字段添加普通索引</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ide_class_name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。然后查看索引的创建情况。</a:t>
            </a:r>
          </a:p>
          <a:p>
            <a:pPr algn="ct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ALTER TABLE class ADD INDEX </a:t>
            </a:r>
            <a:r>
              <a:rPr lang="en-US" altLang="zh-CN" dirty="0" err="1">
                <a:solidFill>
                  <a:schemeClr val="accent5"/>
                </a:solidFill>
                <a:latin typeface="微软雅黑" panose="020B0503020204020204" pitchFamily="34" charset="-122"/>
                <a:ea typeface="微软雅黑" panose="020B0503020204020204" pitchFamily="34" charset="-122"/>
              </a:rPr>
              <a:t>ide_class_name</a:t>
            </a:r>
            <a:r>
              <a:rPr lang="en-US" altLang="zh-CN" dirty="0">
                <a:solidFill>
                  <a:schemeClr val="accent5"/>
                </a:solidFill>
                <a:latin typeface="微软雅黑" panose="020B0503020204020204" pitchFamily="34" charset="-122"/>
                <a:ea typeface="微软雅黑" panose="020B0503020204020204" pitchFamily="34" charset="-122"/>
              </a:rPr>
              <a:t> (</a:t>
            </a:r>
            <a:r>
              <a:rPr lang="en-US" altLang="zh-CN" dirty="0" err="1">
                <a:solidFill>
                  <a:schemeClr val="accent5"/>
                </a:solidFill>
                <a:latin typeface="微软雅黑" panose="020B0503020204020204" pitchFamily="34" charset="-122"/>
                <a:ea typeface="微软雅黑" panose="020B0503020204020204" pitchFamily="34" charset="-122"/>
              </a:rPr>
              <a:t>cl_name</a:t>
            </a:r>
            <a:r>
              <a:rPr lang="en-US" altLang="zh-CN" dirty="0" smtClean="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查看索引，验证是否添加成功。</a:t>
            </a:r>
          </a:p>
          <a:p>
            <a:pPr algn="ct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SHOW CREATE TABLE class;</a:t>
            </a:r>
            <a:endParaRPr lang="zh-CN" altLang="zh-CN" dirty="0">
              <a:solidFill>
                <a:schemeClr val="accent5"/>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3"/>
          <a:stretch>
            <a:fillRect/>
          </a:stretch>
        </p:blipFill>
        <p:spPr>
          <a:xfrm>
            <a:off x="3183550" y="4401184"/>
            <a:ext cx="6016414" cy="1783715"/>
          </a:xfrm>
          <a:prstGeom prst="rect">
            <a:avLst/>
          </a:prstGeom>
        </p:spPr>
      </p:pic>
    </p:spTree>
    <p:extLst>
      <p:ext uri="{BB962C8B-B14F-4D97-AF65-F5344CB8AC3E}">
        <p14:creationId xmlns:p14="http://schemas.microsoft.com/office/powerpoint/2010/main" val="114480026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333709" y="125014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333708" y="126934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944529" y="1887425"/>
            <a:ext cx="10296883" cy="377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带比较运算符的条件查询</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比较</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运算符</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（大于）、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&lt;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（小于）、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（等于）、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（不等于）、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（大于或等于）、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&lt;=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（小于或等于</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比较运算符的使用位置是在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WHERE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子句的条件表达式中，其作用是用来描述一定的限制条件。</a:t>
            </a:r>
          </a:p>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带</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AND</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的多条件查询</a:t>
            </a: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AND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关键字时，只有同时满足所有查询条件的记录会被查询出来</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语法规则</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如下：</a:t>
            </a:r>
          </a:p>
          <a:p>
            <a:pPr marL="0" indent="0"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WHERE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条件表达式</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  AND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条件表达式</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  [ … AND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条件表达式</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 </a:t>
            </a:r>
            <a:r>
              <a:rPr lang="en-US" altLang="zh-CN"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1057216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2323713"/>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）为学生表的电话字段创建唯一索引</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unique_phone</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ALTER TABLE students</a:t>
            </a:r>
            <a:endParaRPr lang="zh-CN" altLang="zh-CN" dirty="0">
              <a:solidFill>
                <a:schemeClr val="accent5"/>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ADD UNIQUE INDEX </a:t>
            </a:r>
            <a:r>
              <a:rPr lang="en-US" altLang="zh-CN" dirty="0" err="1">
                <a:solidFill>
                  <a:schemeClr val="accent5"/>
                </a:solidFill>
                <a:latin typeface="微软雅黑" panose="020B0503020204020204" pitchFamily="34" charset="-122"/>
                <a:ea typeface="微软雅黑" panose="020B0503020204020204" pitchFamily="34" charset="-122"/>
              </a:rPr>
              <a:t>unique_phone</a:t>
            </a:r>
            <a:r>
              <a:rPr lang="en-US" altLang="zh-CN" dirty="0">
                <a:solidFill>
                  <a:schemeClr val="accent5"/>
                </a:solidFill>
                <a:latin typeface="微软雅黑" panose="020B0503020204020204" pitchFamily="34" charset="-122"/>
                <a:ea typeface="微软雅黑" panose="020B0503020204020204" pitchFamily="34" charset="-122"/>
              </a:rPr>
              <a:t> (phone);</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查看索引，验证是否添加成功。</a:t>
            </a:r>
          </a:p>
          <a:p>
            <a:pPr lvl="4">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SHOW CREATE TABLE students;</a:t>
            </a:r>
            <a:endParaRPr lang="zh-CN" altLang="zh-CN" dirty="0">
              <a:solidFill>
                <a:schemeClr val="accent5"/>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3"/>
          <a:stretch>
            <a:fillRect/>
          </a:stretch>
        </p:blipFill>
        <p:spPr>
          <a:xfrm>
            <a:off x="3141345" y="4353560"/>
            <a:ext cx="5274310" cy="2164080"/>
          </a:xfrm>
          <a:prstGeom prst="rect">
            <a:avLst/>
          </a:prstGeom>
        </p:spPr>
      </p:pic>
    </p:spTree>
    <p:extLst>
      <p:ext uri="{BB962C8B-B14F-4D97-AF65-F5344CB8AC3E}">
        <p14:creationId xmlns:p14="http://schemas.microsoft.com/office/powerpoint/2010/main" val="37173576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smtClean="0">
                <a:solidFill>
                  <a:schemeClr val="accent1"/>
                </a:solidFill>
                <a:latin typeface="Microsoft YaHei" charset="-122"/>
                <a:ea typeface="Microsoft YaHei" charset="-122"/>
                <a:cs typeface="Microsoft YaHei" charset="-122"/>
              </a:rPr>
              <a:t>拓展</a:t>
            </a:r>
            <a:endParaRPr kumimoji="1" lang="zh-CN" altLang="en-US" sz="2800" b="1" dirty="0">
              <a:solidFill>
                <a:schemeClr val="accent1"/>
              </a:solidFill>
              <a:latin typeface="Microsoft YaHei" charset="-122"/>
              <a:ea typeface="Microsoft YaHei" charset="-122"/>
              <a:cs typeface="Microsoft YaHei" charset="-122"/>
            </a:endParaRPr>
          </a:p>
        </p:txBody>
      </p:sp>
      <p:sp>
        <p:nvSpPr>
          <p:cNvPr id="4" name="文本框 3"/>
          <p:cNvSpPr txBox="1"/>
          <p:nvPr/>
        </p:nvSpPr>
        <p:spPr>
          <a:xfrm>
            <a:off x="10026203" y="4030160"/>
            <a:ext cx="1723549" cy="1015663"/>
          </a:xfrm>
          <a:prstGeom prst="rect">
            <a:avLst/>
          </a:prstGeom>
          <a:noFill/>
        </p:spPr>
        <p:txBody>
          <a:bodyPr wrap="none" rtlCol="0">
            <a:spAutoFit/>
          </a:bodyPr>
          <a:lstStyle/>
          <a:p>
            <a:r>
              <a:rPr kumimoji="1" lang="zh-CN" altLang="en-US" sz="6000" b="1" dirty="0" smtClean="0">
                <a:solidFill>
                  <a:schemeClr val="accent3"/>
                </a:solidFill>
                <a:latin typeface="Impact" charset="0"/>
                <a:ea typeface="Impact" charset="0"/>
                <a:cs typeface="Impact" charset="0"/>
              </a:rPr>
              <a:t>阅读</a:t>
            </a:r>
            <a:endParaRPr kumimoji="1" lang="zh-CN" altLang="en-US" sz="6000" b="1"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科学的创新思维</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84691151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拓展阅读</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44528" y="1216212"/>
            <a:ext cx="10587071" cy="5488810"/>
          </a:xfrm>
          <a:prstGeom prst="rect">
            <a:avLst/>
          </a:prstGeom>
          <a:noFill/>
        </p:spPr>
        <p:txBody>
          <a:bodyPr wrap="square" rtlCol="0">
            <a:spAutoFit/>
          </a:bodyPr>
          <a:lstStyle/>
          <a:p>
            <a:pPr indent="457200">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面对相同的查询任务，使用不同的查询方法可以得到不同的查询效率。而查询效率直接关系到软件的性能，因此要培养团队成员善于用灵活的思维思考问题、用多样化的方式解决问题的精神。要做到灵活思考，就要敢于创新、大胆尝试，在创新中寻找最优的解决方案。</a:t>
            </a:r>
          </a:p>
          <a:p>
            <a:pPr indent="457200">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创新是一个民族进步的灵魂，是一个国家兴旺发达的动力。创新思维是指以新颖独创的方法解决问题的思维过程，通过这种思维能突破常规思维的界限，以超常规甚至反常规的方法、视角去思考问题，提出与众不同的解决方案，从而产生新颖的、独到的、有社会意义的思维成果。</a:t>
            </a:r>
          </a:p>
          <a:p>
            <a:pPr indent="457200">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培养创新精神的方式如下：</a:t>
            </a:r>
          </a:p>
          <a:p>
            <a:pPr indent="457200">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）不畏常规，敢于超越，要善于大胆假设，不要被思维固化，跳出思维的局限看待事物。</a:t>
            </a:r>
          </a:p>
          <a:p>
            <a:pPr indent="457200">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）创新需要基础，要有扎实的专业知识，要有真才实学，在此基础上融会贯通，构建合理的知识体系。</a:t>
            </a:r>
          </a:p>
          <a:p>
            <a:pPr indent="457200">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）创新拥有坚定的信念和意志。创新的道路并不是一帆风顺，想要实现⼀个小创意、小方法也会遇到种种困难，创新的过程从不是一蹴而就，在创新的过程中应坚定信心，不断进取。</a:t>
            </a:r>
          </a:p>
          <a:p>
            <a:pPr indent="457200">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）要敢于标新立异，⼀个具有创新精神的⼈对事物应有敏锐的洞察力，在生活中发现问题，敢于提出问题，那么最终的解决办法就是一种创新。</a:t>
            </a:r>
          </a:p>
          <a:p>
            <a:pPr indent="457200">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）面对同一问题，要发散思维，以不同的角度度去思考，扩大自己的认知地图，才能不断创新。</a:t>
            </a:r>
          </a:p>
        </p:txBody>
      </p:sp>
    </p:spTree>
    <p:extLst>
      <p:ext uri="{BB962C8B-B14F-4D97-AF65-F5344CB8AC3E}">
        <p14:creationId xmlns:p14="http://schemas.microsoft.com/office/powerpoint/2010/main" val="337852359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smtClean="0">
                <a:solidFill>
                  <a:schemeClr val="accent1"/>
                </a:solidFill>
                <a:latin typeface="Microsoft YaHei" charset="-122"/>
                <a:ea typeface="Microsoft YaHei" charset="-122"/>
                <a:cs typeface="Microsoft YaHei" charset="-122"/>
              </a:rPr>
              <a:t>拓展</a:t>
            </a:r>
            <a:endParaRPr kumimoji="1" lang="zh-CN" altLang="en-US" sz="2800" b="1" dirty="0">
              <a:solidFill>
                <a:schemeClr val="accent1"/>
              </a:solidFill>
              <a:latin typeface="Microsoft YaHei" charset="-122"/>
              <a:ea typeface="Microsoft YaHei" charset="-122"/>
              <a:cs typeface="Microsoft YaHei" charset="-122"/>
            </a:endParaRPr>
          </a:p>
        </p:txBody>
      </p:sp>
      <p:sp>
        <p:nvSpPr>
          <p:cNvPr id="4" name="文本框 3"/>
          <p:cNvSpPr txBox="1"/>
          <p:nvPr/>
        </p:nvSpPr>
        <p:spPr>
          <a:xfrm>
            <a:off x="10026203" y="4030160"/>
            <a:ext cx="1729961" cy="1015663"/>
          </a:xfrm>
          <a:prstGeom prst="rect">
            <a:avLst/>
          </a:prstGeom>
          <a:noFill/>
        </p:spPr>
        <p:txBody>
          <a:bodyPr wrap="none" rtlCol="0">
            <a:spAutoFit/>
          </a:bodyPr>
          <a:lstStyle/>
          <a:p>
            <a:r>
              <a:rPr kumimoji="1" lang="zh-CN" altLang="en-US" sz="6000" b="1" dirty="0" smtClean="0">
                <a:solidFill>
                  <a:schemeClr val="accent3"/>
                </a:solidFill>
                <a:latin typeface="Impact" charset="0"/>
                <a:ea typeface="Impact" charset="0"/>
                <a:cs typeface="Impact" charset="0"/>
              </a:rPr>
              <a:t>训练</a:t>
            </a:r>
            <a:endParaRPr kumimoji="1" lang="zh-CN" altLang="en-US" sz="6000" b="1"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155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乡村振兴助农电商平台数据库查询设计</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580208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拓展训练</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TextBox 13"/>
          <p:cNvSpPr>
            <a:spLocks noChangeArrowheads="1"/>
          </p:cNvSpPr>
          <p:nvPr/>
        </p:nvSpPr>
        <p:spPr bwMode="auto">
          <a:xfrm>
            <a:off x="2321932" y="1494032"/>
            <a:ext cx="19015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spc="300"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2000" b="1"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7" name="组 66"/>
          <p:cNvGrpSpPr/>
          <p:nvPr/>
        </p:nvGrpSpPr>
        <p:grpSpPr>
          <a:xfrm>
            <a:off x="1133423" y="1814285"/>
            <a:ext cx="7222464" cy="141412"/>
            <a:chOff x="1362736" y="1799771"/>
            <a:chExt cx="4733264" cy="124636"/>
          </a:xfrm>
        </p:grpSpPr>
        <p:sp>
          <p:nvSpPr>
            <p:cNvPr id="10" name="矩形 9"/>
            <p:cNvSpPr/>
            <p:nvPr/>
          </p:nvSpPr>
          <p:spPr>
            <a:xfrm>
              <a:off x="1379538" y="1799771"/>
              <a:ext cx="826633" cy="1246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64" name="直线连接符 63"/>
            <p:cNvCxnSpPr/>
            <p:nvPr/>
          </p:nvCxnSpPr>
          <p:spPr>
            <a:xfrm>
              <a:off x="1362736" y="1909893"/>
              <a:ext cx="473326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2" name="TextBox 13"/>
          <p:cNvSpPr>
            <a:spLocks noChangeArrowheads="1"/>
          </p:cNvSpPr>
          <p:nvPr/>
        </p:nvSpPr>
        <p:spPr bwMode="auto">
          <a:xfrm>
            <a:off x="2591060" y="1494032"/>
            <a:ext cx="74697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乡村振兴助农电商平台数据库查询设计</a:t>
            </a:r>
            <a:endParaRPr lang="en-US" sz="2000"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133423" y="2448422"/>
            <a:ext cx="10448977" cy="3566489"/>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）编写</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查询语句，返回各类别的农产品信息，内容包括：类别编号、类别名称、农产品编号、农产品名称字段。返回集可作为目标系统的农产品索引。 </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）编写</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查询语句，返回订单详情购买商品的具体信息，内容包括：客户用户名，农产品名称，购买数量。</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vw_farmers_production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a:t>
            </a:r>
          </a:p>
          <a:p>
            <a:pPr lvl="3">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视图对象命名：</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vw_farmers_production</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lvl="3">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视图返回集：农户经营农产品的信息，内容包括：</a:t>
            </a:r>
          </a:p>
          <a:p>
            <a:pPr lvl="3">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农产品编号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农产品名称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库存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农户真名</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年收入。</a:t>
            </a:r>
          </a:p>
        </p:txBody>
      </p:sp>
    </p:spTree>
    <p:extLst>
      <p:ext uri="{BB962C8B-B14F-4D97-AF65-F5344CB8AC3E}">
        <p14:creationId xmlns:p14="http://schemas.microsoft.com/office/powerpoint/2010/main" val="9789304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333709" y="125014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333708" y="126934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333710" y="1887425"/>
            <a:ext cx="10296883" cy="32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带</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OR</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的多条件查询</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OR</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关键字时，只要满足这几个查询条件的其中一个，这样的记录将会被查询出来。如果不满足这些查询条件中的任何一个，这样的记录将被排除掉</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OR</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关键字的语法规则如下：</a:t>
            </a:r>
          </a:p>
          <a:p>
            <a:pPr marL="0" indent="0"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WHERE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条件表达式</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  OR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条件表达式</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  [ …OR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条件表达式</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 ]</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其中，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OR</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可以用来连接两个条件表达式。而且，可以同时使用多个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OR</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关键字，这样可以连接更多的条件表达式。</a:t>
            </a:r>
          </a:p>
        </p:txBody>
      </p:sp>
    </p:spTree>
    <p:extLst>
      <p:ext uri="{BB962C8B-B14F-4D97-AF65-F5344CB8AC3E}">
        <p14:creationId xmlns:p14="http://schemas.microsoft.com/office/powerpoint/2010/main" val="8764052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333709" y="125014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333708" y="126934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333710" y="1887425"/>
            <a:ext cx="10296883" cy="411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带</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IN</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关键字的查询</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关键字可以判断某个字段的值是否在指定的集合中。如果字段的值在集合中，则满足查询条件，该纪录将被查询出来。如果不在集合中，则不满足查询条件。其语法规则如下：</a:t>
            </a:r>
          </a:p>
          <a:p>
            <a:pPr marL="0" indent="0"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WHERE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字段名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NOT ]  IN  (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元素</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元素</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 …,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元素</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 )</a:t>
            </a:r>
          </a:p>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带</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BETWEEN AND</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的范围查询</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BETWEEN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AND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关键字可以判断某个字段的值是否在指定的范围内。如果字段的值在指定范围内，则满足查询条件，该纪录将被查询出来。如果不在指定范围内，则不满足查询条件</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其</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语法规则如下：</a:t>
            </a:r>
          </a:p>
          <a:p>
            <a:pPr marL="0" indent="0"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WHERE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字段名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NOT ]  BETWEEN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取值</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  AND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取值</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p>
        </p:txBody>
      </p:sp>
    </p:spTree>
    <p:extLst>
      <p:ext uri="{BB962C8B-B14F-4D97-AF65-F5344CB8AC3E}">
        <p14:creationId xmlns:p14="http://schemas.microsoft.com/office/powerpoint/2010/main" val="32297484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333709" y="125014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333708" y="126934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333710" y="1887425"/>
            <a:ext cx="10296883"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带</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LIKE</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的字符匹配查询</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LIKE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关键字可以匹配字符串是否相等。如果字段的值与指定的字符串相匹配，则满足查询条件，该纪录将被查询出来。如果与指定的字符串不匹配，则不满足查询条件</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语法规则</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如下：</a:t>
            </a:r>
          </a:p>
          <a:p>
            <a:pPr marL="0" indent="0"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WHERE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字段名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NOT ]  LIKE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字符串</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LIKE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通常和通配符一起使用，通配符说明：</a:t>
            </a:r>
          </a:p>
          <a:p>
            <a:pPr lvl="2">
              <a:lnSpc>
                <a:spcPct val="150000"/>
              </a:lnSpc>
              <a:spcBef>
                <a:spcPts val="200"/>
              </a:spcBef>
              <a:spcAft>
                <a:spcPts val="65"/>
              </a:spcAft>
              <a:buFont typeface="Wingdings" pitchFamily="2" charset="2"/>
              <a:buChar char="Ø"/>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：任意多个字符。</a:t>
            </a:r>
          </a:p>
          <a:p>
            <a:pPr lvl="2">
              <a:lnSpc>
                <a:spcPct val="150000"/>
              </a:lnSpc>
              <a:spcBef>
                <a:spcPts val="200"/>
              </a:spcBef>
              <a:spcAft>
                <a:spcPts val="65"/>
              </a:spcAft>
              <a:buFont typeface="Wingdings" pitchFamily="2" charset="2"/>
              <a:buChar char="Ø"/>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_</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：单个字符。</a:t>
            </a:r>
          </a:p>
        </p:txBody>
      </p:sp>
    </p:spTree>
    <p:extLst>
      <p:ext uri="{BB962C8B-B14F-4D97-AF65-F5344CB8AC3E}">
        <p14:creationId xmlns:p14="http://schemas.microsoft.com/office/powerpoint/2010/main" val="22836982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333709" y="125014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333708" y="126934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333710" y="1887425"/>
            <a:ext cx="10296883" cy="4608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查询空值</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IS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NULL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关键字可以用来判断字段的值是否为空值（</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NULL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）。如果字段的值是空值，则满足查询条件，该记录将被查询出来。如果字段的值不是空值，则不满足查询条件。其语法规则如下：</a:t>
            </a:r>
          </a:p>
          <a:p>
            <a:pPr marL="0" indent="0"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WHERE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字段名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IS  [ NOT ]  NULL</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其中，“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NOT”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是可选参数，加上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NOT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表示字段不是空值时满足条件。</a:t>
            </a:r>
          </a:p>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去除查询结果中的重复记录</a:t>
            </a: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如果</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表中的某些字段上没有惟一性约束，这些字段可能存在着重复的值。如果需要过滤结果集中重复的记录，可以使用谓词关键字</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DISTINCT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语法</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格式如下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p>
          <a:p>
            <a:pPr marL="0" indent="0"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SELECT  DISTINCT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字段名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FROM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表名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Tree>
    <p:extLst>
      <p:ext uri="{BB962C8B-B14F-4D97-AF65-F5344CB8AC3E}">
        <p14:creationId xmlns:p14="http://schemas.microsoft.com/office/powerpoint/2010/main" val="199618135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333709" y="125014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333708" y="126934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333710" y="1887425"/>
            <a:ext cx="10296883"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As</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为表和字段取别名</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）为表取别名</a:t>
            </a: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当</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表的名称特别长时</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，可以</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为表取一个别名。</a:t>
            </a: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基本</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形式如下：</a:t>
            </a:r>
          </a:p>
          <a:p>
            <a:pPr marL="0" indent="0"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SELECT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表名  表的别名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FROM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表名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为字段取别名</a:t>
            </a: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有时</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为了显示结果更加直观，需要一个更加直观的名字来表示这一列。</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基本</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形式如下：</a:t>
            </a:r>
          </a:p>
          <a:p>
            <a:pPr marL="0" indent="0"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SELECT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属性名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[AS]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别名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FROM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表名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p:txBody>
      </p:sp>
    </p:spTree>
    <p:extLst>
      <p:ext uri="{BB962C8B-B14F-4D97-AF65-F5344CB8AC3E}">
        <p14:creationId xmlns:p14="http://schemas.microsoft.com/office/powerpoint/2010/main" val="20277324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1007968"/>
          </a:xfrm>
          <a:prstGeom prst="rect">
            <a:avLst/>
          </a:prstGeom>
          <a:noFill/>
        </p:spPr>
        <p:txBody>
          <a:bodyPr wrap="square" rtlCol="0">
            <a:spAutoFit/>
          </a:bodyPr>
          <a:lstStyle/>
          <a:p>
            <a:pPr>
              <a:lnSpc>
                <a:spcPct val="150000"/>
              </a:lnSpc>
              <a:spcBef>
                <a:spcPts val="200"/>
              </a:spcBef>
              <a:spcAft>
                <a:spcPts val="65"/>
              </a:spcAft>
            </a:pPr>
            <a:r>
              <a:rPr lang="en-US" altLang="zh-CN" sz="2000" dirty="0" smtClean="0"/>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）查询学号为“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121003”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的学生的学号、姓名、 生日和地址。</a:t>
            </a:r>
          </a:p>
          <a:p>
            <a:pPr algn="ctr">
              <a:lnSpc>
                <a:spcPct val="150000"/>
              </a:lnSpc>
              <a:spcBef>
                <a:spcPts val="200"/>
              </a:spcBef>
              <a:spcAft>
                <a:spcPts val="65"/>
              </a:spcAft>
            </a:pPr>
            <a:r>
              <a:rPr lang="en-US" altLang="zh-CN" dirty="0">
                <a:solidFill>
                  <a:schemeClr val="accent1"/>
                </a:solidFill>
                <a:latin typeface="微软雅黑" panose="020B0503020204020204" pitchFamily="34" charset="-122"/>
                <a:ea typeface="微软雅黑" panose="020B0503020204020204" pitchFamily="34" charset="-122"/>
              </a:rPr>
              <a:t>SELECT </a:t>
            </a:r>
            <a:r>
              <a:rPr lang="en-US" altLang="zh-CN" dirty="0" err="1">
                <a:solidFill>
                  <a:schemeClr val="accent1"/>
                </a:solidFill>
                <a:latin typeface="微软雅黑" panose="020B0503020204020204" pitchFamily="34" charset="-122"/>
                <a:ea typeface="微软雅黑" panose="020B0503020204020204" pitchFamily="34" charset="-122"/>
              </a:rPr>
              <a:t>s_no,s_name,birthday,address</a:t>
            </a:r>
            <a:r>
              <a:rPr lang="en-US" altLang="zh-CN" dirty="0">
                <a:solidFill>
                  <a:schemeClr val="accent1"/>
                </a:solidFill>
                <a:latin typeface="微软雅黑" panose="020B0503020204020204" pitchFamily="34" charset="-122"/>
                <a:ea typeface="微软雅黑" panose="020B0503020204020204" pitchFamily="34" charset="-122"/>
              </a:rPr>
              <a:t>  FROM  students WHERE </a:t>
            </a:r>
            <a:r>
              <a:rPr lang="en-US" altLang="zh-CN" dirty="0" err="1">
                <a:solidFill>
                  <a:schemeClr val="accent1"/>
                </a:solidFill>
                <a:latin typeface="微软雅黑" panose="020B0503020204020204" pitchFamily="34" charset="-122"/>
                <a:ea typeface="微软雅黑" panose="020B0503020204020204" pitchFamily="34" charset="-122"/>
              </a:rPr>
              <a:t>s_no</a:t>
            </a:r>
            <a:r>
              <a:rPr lang="en-US" altLang="zh-CN" dirty="0">
                <a:solidFill>
                  <a:schemeClr val="accent1"/>
                </a:solidFill>
                <a:latin typeface="微软雅黑" panose="020B0503020204020204" pitchFamily="34" charset="-122"/>
                <a:ea typeface="微软雅黑" panose="020B0503020204020204" pitchFamily="34" charset="-122"/>
              </a:rPr>
              <a:t>='121003';</a:t>
            </a:r>
          </a:p>
        </p:txBody>
      </p:sp>
      <p:pic>
        <p:nvPicPr>
          <p:cNvPr id="13" name="图片 12"/>
          <p:cNvPicPr/>
          <p:nvPr/>
        </p:nvPicPr>
        <p:blipFill>
          <a:blip r:embed="rId3"/>
          <a:stretch>
            <a:fillRect/>
          </a:stretch>
        </p:blipFill>
        <p:spPr>
          <a:xfrm>
            <a:off x="4396105" y="2943542"/>
            <a:ext cx="3399790" cy="970915"/>
          </a:xfrm>
          <a:prstGeom prst="rect">
            <a:avLst/>
          </a:prstGeom>
        </p:spPr>
      </p:pic>
      <p:sp>
        <p:nvSpPr>
          <p:cNvPr id="14" name="TextBox 13"/>
          <p:cNvSpPr txBox="1"/>
          <p:nvPr/>
        </p:nvSpPr>
        <p:spPr>
          <a:xfrm>
            <a:off x="1039282" y="3914457"/>
            <a:ext cx="10296885" cy="961802"/>
          </a:xfrm>
          <a:prstGeom prst="rect">
            <a:avLst/>
          </a:prstGeom>
          <a:noFill/>
        </p:spPr>
        <p:txBody>
          <a:bodyPr wrap="square" rtlCol="0">
            <a:spAutoFit/>
          </a:bodyPr>
          <a:lstStyle/>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）查询成绩大于等于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分的同学的成绩信息，显示学号、课程号、成绩。</a:t>
            </a:r>
          </a:p>
          <a:p>
            <a:pPr algn="ctr">
              <a:lnSpc>
                <a:spcPct val="150000"/>
              </a:lnSpc>
              <a:spcBef>
                <a:spcPts val="200"/>
              </a:spcBef>
              <a:spcAft>
                <a:spcPts val="65"/>
              </a:spcAft>
            </a:pPr>
            <a:r>
              <a:rPr lang="en-US" altLang="zh-CN" dirty="0">
                <a:solidFill>
                  <a:schemeClr val="accent1"/>
                </a:solidFill>
                <a:latin typeface="微软雅黑" panose="020B0503020204020204" pitchFamily="34" charset="-122"/>
                <a:ea typeface="微软雅黑" panose="020B0503020204020204" pitchFamily="34" charset="-122"/>
              </a:rPr>
              <a:t>SELECT </a:t>
            </a:r>
            <a:r>
              <a:rPr lang="en-US" altLang="zh-CN" dirty="0" err="1">
                <a:solidFill>
                  <a:schemeClr val="accent1"/>
                </a:solidFill>
                <a:latin typeface="微软雅黑" panose="020B0503020204020204" pitchFamily="34" charset="-122"/>
                <a:ea typeface="微软雅黑" panose="020B0503020204020204" pitchFamily="34" charset="-122"/>
              </a:rPr>
              <a:t>s_no,c_no,report</a:t>
            </a:r>
            <a:r>
              <a:rPr lang="en-US" altLang="zh-CN" dirty="0">
                <a:solidFill>
                  <a:schemeClr val="accent1"/>
                </a:solidFill>
                <a:latin typeface="微软雅黑" panose="020B0503020204020204" pitchFamily="34" charset="-122"/>
                <a:ea typeface="微软雅黑" panose="020B0503020204020204" pitchFamily="34" charset="-122"/>
              </a:rPr>
              <a:t>  FROM  score   WHERE report&gt;=90;</a:t>
            </a:r>
          </a:p>
        </p:txBody>
      </p:sp>
      <p:pic>
        <p:nvPicPr>
          <p:cNvPr id="15" name="图片 14"/>
          <p:cNvPicPr/>
          <p:nvPr/>
        </p:nvPicPr>
        <p:blipFill>
          <a:blip r:embed="rId4"/>
          <a:stretch>
            <a:fillRect/>
          </a:stretch>
        </p:blipFill>
        <p:spPr>
          <a:xfrm>
            <a:off x="4607242" y="4876259"/>
            <a:ext cx="2418715" cy="1904365"/>
          </a:xfrm>
          <a:prstGeom prst="rect">
            <a:avLst/>
          </a:prstGeom>
        </p:spPr>
      </p:pic>
    </p:spTree>
    <p:extLst>
      <p:ext uri="{BB962C8B-B14F-4D97-AF65-F5344CB8AC3E}">
        <p14:creationId xmlns:p14="http://schemas.microsoft.com/office/powerpoint/2010/main" val="217246280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715581"/>
          </a:xfrm>
          <a:prstGeom prst="rect">
            <a:avLst/>
          </a:prstGeom>
          <a:noFill/>
        </p:spPr>
        <p:txBody>
          <a:bodyPr wrap="square" rtlCol="0">
            <a:spAutoFit/>
          </a:bodyPr>
          <a:lstStyle/>
          <a:p>
            <a:pPr>
              <a:spcBef>
                <a:spcPts val="200"/>
              </a:spcBef>
              <a:spcAft>
                <a:spcPts val="65"/>
              </a:spcAft>
            </a:pPr>
            <a:r>
              <a:rPr lang="en-US" altLang="zh-CN" sz="2000" dirty="0" smtClean="0"/>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LIKE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进行模糊查询，在教师表中查询姓“李”的教师的教师编号和姓名。</a:t>
            </a:r>
          </a:p>
          <a:p>
            <a:pPr algn="ctr">
              <a:spcBef>
                <a:spcPts val="200"/>
              </a:spcBef>
              <a:spcAft>
                <a:spcPts val="65"/>
              </a:spcAft>
            </a:pPr>
            <a:r>
              <a:rPr lang="en-US" altLang="zh-CN" dirty="0">
                <a:solidFill>
                  <a:schemeClr val="accent1"/>
                </a:solidFill>
                <a:latin typeface="微软雅黑" panose="020B0503020204020204" pitchFamily="34" charset="-122"/>
                <a:ea typeface="微软雅黑" panose="020B0503020204020204" pitchFamily="34" charset="-122"/>
              </a:rPr>
              <a:t>SELECT  </a:t>
            </a:r>
            <a:r>
              <a:rPr lang="en-US" altLang="zh-CN" dirty="0" err="1">
                <a:solidFill>
                  <a:schemeClr val="accent1"/>
                </a:solidFill>
                <a:latin typeface="微软雅黑" panose="020B0503020204020204" pitchFamily="34" charset="-122"/>
                <a:ea typeface="微软雅黑" panose="020B0503020204020204" pitchFamily="34" charset="-122"/>
              </a:rPr>
              <a:t>t_no</a:t>
            </a:r>
            <a:r>
              <a:rPr lang="en-US" altLang="zh-CN" dirty="0">
                <a:solidFill>
                  <a:schemeClr val="accent1"/>
                </a:solidFill>
                <a:latin typeface="微软雅黑" panose="020B0503020204020204" pitchFamily="34" charset="-122"/>
                <a:ea typeface="微软雅黑" panose="020B0503020204020204" pitchFamily="34" charset="-122"/>
              </a:rPr>
              <a:t> , </a:t>
            </a:r>
            <a:r>
              <a:rPr lang="en-US" altLang="zh-CN" dirty="0" err="1">
                <a:solidFill>
                  <a:schemeClr val="accent1"/>
                </a:solidFill>
                <a:latin typeface="微软雅黑" panose="020B0503020204020204" pitchFamily="34" charset="-122"/>
                <a:ea typeface="微软雅黑" panose="020B0503020204020204" pitchFamily="34" charset="-122"/>
              </a:rPr>
              <a:t>t_name</a:t>
            </a:r>
            <a:r>
              <a:rPr lang="en-US" altLang="zh-CN" dirty="0">
                <a:solidFill>
                  <a:schemeClr val="accent1"/>
                </a:solidFill>
                <a:latin typeface="微软雅黑" panose="020B0503020204020204" pitchFamily="34" charset="-122"/>
                <a:ea typeface="微软雅黑" panose="020B0503020204020204" pitchFamily="34" charset="-122"/>
              </a:rPr>
              <a:t>  FROM  teachers  WHERE  </a:t>
            </a:r>
            <a:r>
              <a:rPr lang="en-US" altLang="zh-CN" dirty="0" err="1">
                <a:solidFill>
                  <a:schemeClr val="accent1"/>
                </a:solidFill>
                <a:latin typeface="微软雅黑" panose="020B0503020204020204" pitchFamily="34" charset="-122"/>
                <a:ea typeface="微软雅黑" panose="020B0503020204020204" pitchFamily="34" charset="-122"/>
              </a:rPr>
              <a:t>t_name</a:t>
            </a:r>
            <a:r>
              <a:rPr lang="en-US" altLang="zh-CN" dirty="0">
                <a:solidFill>
                  <a:schemeClr val="accent1"/>
                </a:solidFill>
                <a:latin typeface="微软雅黑" panose="020B0503020204020204" pitchFamily="34" charset="-122"/>
                <a:ea typeface="微软雅黑" panose="020B0503020204020204" pitchFamily="34" charset="-122"/>
              </a:rPr>
              <a:t>  LIKE  '</a:t>
            </a:r>
            <a:r>
              <a:rPr lang="zh-CN" altLang="en-US" dirty="0">
                <a:solidFill>
                  <a:schemeClr val="accent1"/>
                </a:solidFill>
                <a:latin typeface="微软雅黑" panose="020B0503020204020204" pitchFamily="34" charset="-122"/>
                <a:ea typeface="微软雅黑" panose="020B0503020204020204" pitchFamily="34" charset="-122"/>
              </a:rPr>
              <a:t>李</a:t>
            </a:r>
            <a:r>
              <a:rPr lang="en-US" altLang="zh-CN" dirty="0">
                <a:solidFill>
                  <a:schemeClr val="accent1"/>
                </a:solidFill>
                <a:latin typeface="微软雅黑" panose="020B0503020204020204" pitchFamily="34" charset="-122"/>
                <a:ea typeface="微软雅黑" panose="020B0503020204020204" pitchFamily="34" charset="-122"/>
              </a:rPr>
              <a:t>%' ;</a:t>
            </a:r>
          </a:p>
        </p:txBody>
      </p:sp>
      <p:sp>
        <p:nvSpPr>
          <p:cNvPr id="14" name="TextBox 13"/>
          <p:cNvSpPr txBox="1"/>
          <p:nvPr/>
        </p:nvSpPr>
        <p:spPr>
          <a:xfrm>
            <a:off x="1039282" y="3914457"/>
            <a:ext cx="10296885" cy="684803"/>
          </a:xfrm>
          <a:prstGeom prst="rect">
            <a:avLst/>
          </a:prstGeom>
          <a:noFill/>
        </p:spPr>
        <p:txBody>
          <a:bodyPr wrap="square" rtlCol="0">
            <a:spAutoFit/>
          </a:bodyPr>
          <a:lstStyle/>
          <a:p>
            <a:pPr>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）在教师表中查询姓“李”且名字为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个字的教师的编号和姓名。</a:t>
            </a:r>
          </a:p>
          <a:p>
            <a:pPr algn="ctr">
              <a:spcBef>
                <a:spcPts val="200"/>
              </a:spcBef>
              <a:spcAft>
                <a:spcPts val="65"/>
              </a:spcAft>
            </a:pPr>
            <a:r>
              <a:rPr lang="en-US" altLang="zh-CN" dirty="0">
                <a:solidFill>
                  <a:schemeClr val="accent1"/>
                </a:solidFill>
                <a:latin typeface="微软雅黑" panose="020B0503020204020204" pitchFamily="34" charset="-122"/>
                <a:ea typeface="微软雅黑" panose="020B0503020204020204" pitchFamily="34" charset="-122"/>
              </a:rPr>
              <a:t>SELECT  </a:t>
            </a:r>
            <a:r>
              <a:rPr lang="en-US" altLang="zh-CN" dirty="0" err="1">
                <a:solidFill>
                  <a:schemeClr val="accent1"/>
                </a:solidFill>
                <a:latin typeface="微软雅黑" panose="020B0503020204020204" pitchFamily="34" charset="-122"/>
                <a:ea typeface="微软雅黑" panose="020B0503020204020204" pitchFamily="34" charset="-122"/>
              </a:rPr>
              <a:t>t_no</a:t>
            </a:r>
            <a:r>
              <a:rPr lang="en-US" altLang="zh-CN" dirty="0">
                <a:solidFill>
                  <a:schemeClr val="accent1"/>
                </a:solidFill>
                <a:latin typeface="微软雅黑" panose="020B0503020204020204" pitchFamily="34" charset="-122"/>
                <a:ea typeface="微软雅黑" panose="020B0503020204020204" pitchFamily="34" charset="-122"/>
              </a:rPr>
              <a:t> , </a:t>
            </a:r>
            <a:r>
              <a:rPr lang="en-US" altLang="zh-CN" dirty="0" err="1">
                <a:solidFill>
                  <a:schemeClr val="accent1"/>
                </a:solidFill>
                <a:latin typeface="微软雅黑" panose="020B0503020204020204" pitchFamily="34" charset="-122"/>
                <a:ea typeface="微软雅黑" panose="020B0503020204020204" pitchFamily="34" charset="-122"/>
              </a:rPr>
              <a:t>t_name</a:t>
            </a:r>
            <a:r>
              <a:rPr lang="en-US" altLang="zh-CN" dirty="0">
                <a:solidFill>
                  <a:schemeClr val="accent1"/>
                </a:solidFill>
                <a:latin typeface="微软雅黑" panose="020B0503020204020204" pitchFamily="34" charset="-122"/>
                <a:ea typeface="微软雅黑" panose="020B0503020204020204" pitchFamily="34" charset="-122"/>
              </a:rPr>
              <a:t>  FROM  teachers   WHERE  </a:t>
            </a:r>
            <a:r>
              <a:rPr lang="en-US" altLang="zh-CN" dirty="0" err="1">
                <a:solidFill>
                  <a:schemeClr val="accent1"/>
                </a:solidFill>
                <a:latin typeface="微软雅黑" panose="020B0503020204020204" pitchFamily="34" charset="-122"/>
                <a:ea typeface="微软雅黑" panose="020B0503020204020204" pitchFamily="34" charset="-122"/>
              </a:rPr>
              <a:t>t_name</a:t>
            </a:r>
            <a:r>
              <a:rPr lang="en-US" altLang="zh-CN" dirty="0">
                <a:solidFill>
                  <a:schemeClr val="accent1"/>
                </a:solidFill>
                <a:latin typeface="微软雅黑" panose="020B0503020204020204" pitchFamily="34" charset="-122"/>
                <a:ea typeface="微软雅黑" panose="020B0503020204020204" pitchFamily="34" charset="-122"/>
              </a:rPr>
              <a:t>  LIKE  '</a:t>
            </a:r>
            <a:r>
              <a:rPr lang="zh-CN" altLang="en-US" dirty="0">
                <a:solidFill>
                  <a:schemeClr val="accent1"/>
                </a:solidFill>
                <a:latin typeface="微软雅黑" panose="020B0503020204020204" pitchFamily="34" charset="-122"/>
                <a:ea typeface="微软雅黑" panose="020B0503020204020204" pitchFamily="34" charset="-122"/>
              </a:rPr>
              <a:t>李</a:t>
            </a:r>
            <a:r>
              <a:rPr lang="en-US" altLang="zh-CN" dirty="0">
                <a:solidFill>
                  <a:schemeClr val="accent1"/>
                </a:solidFill>
                <a:latin typeface="微软雅黑" panose="020B0503020204020204" pitchFamily="34" charset="-122"/>
                <a:ea typeface="微软雅黑" panose="020B0503020204020204" pitchFamily="34" charset="-122"/>
              </a:rPr>
              <a:t>_' ;</a:t>
            </a:r>
          </a:p>
        </p:txBody>
      </p:sp>
      <p:pic>
        <p:nvPicPr>
          <p:cNvPr id="16" name="图片 15"/>
          <p:cNvPicPr/>
          <p:nvPr/>
        </p:nvPicPr>
        <p:blipFill>
          <a:blip r:embed="rId3"/>
          <a:stretch>
            <a:fillRect/>
          </a:stretch>
        </p:blipFill>
        <p:spPr>
          <a:xfrm>
            <a:off x="4581842" y="2760234"/>
            <a:ext cx="2113915" cy="1085215"/>
          </a:xfrm>
          <a:prstGeom prst="rect">
            <a:avLst/>
          </a:prstGeom>
        </p:spPr>
      </p:pic>
      <p:pic>
        <p:nvPicPr>
          <p:cNvPr id="17" name="图片 16"/>
          <p:cNvPicPr/>
          <p:nvPr/>
        </p:nvPicPr>
        <p:blipFill>
          <a:blip r:embed="rId4"/>
          <a:stretch>
            <a:fillRect/>
          </a:stretch>
        </p:blipFill>
        <p:spPr>
          <a:xfrm>
            <a:off x="4420289" y="4999354"/>
            <a:ext cx="3320379" cy="1363345"/>
          </a:xfrm>
          <a:prstGeom prst="rect">
            <a:avLst/>
          </a:prstGeom>
        </p:spPr>
      </p:pic>
    </p:spTree>
    <p:extLst>
      <p:ext uri="{BB962C8B-B14F-4D97-AF65-F5344CB8AC3E}">
        <p14:creationId xmlns:p14="http://schemas.microsoft.com/office/powerpoint/2010/main" val="101111395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715581"/>
          </a:xfrm>
          <a:prstGeom prst="rect">
            <a:avLst/>
          </a:prstGeom>
          <a:noFill/>
        </p:spPr>
        <p:txBody>
          <a:bodyPr wrap="square" rtlCol="0">
            <a:spAutoFit/>
          </a:bodyPr>
          <a:lstStyle/>
          <a:p>
            <a:pPr>
              <a:spcBef>
                <a:spcPts val="200"/>
              </a:spcBef>
              <a:spcAft>
                <a:spcPts val="65"/>
              </a:spcAft>
            </a:pPr>
            <a:r>
              <a:rPr lang="en-US" altLang="zh-CN" sz="2000" dirty="0" smtClean="0"/>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）在教师表中查询名字包含“明”字的教师的教师编号和姓名。</a:t>
            </a:r>
          </a:p>
          <a:p>
            <a:pPr algn="ctr">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a:t>
            </a:r>
            <a:r>
              <a:rPr lang="en-US" altLang="zh-CN" b="1" dirty="0" err="1">
                <a:solidFill>
                  <a:schemeClr val="accent1"/>
                </a:solidFill>
                <a:latin typeface="微软雅黑" panose="020B0503020204020204" pitchFamily="34" charset="-122"/>
                <a:ea typeface="微软雅黑" panose="020B0503020204020204" pitchFamily="34" charset="-122"/>
              </a:rPr>
              <a:t>t_no</a:t>
            </a:r>
            <a:r>
              <a:rPr lang="en-US" altLang="zh-CN" b="1" dirty="0">
                <a:solidFill>
                  <a:schemeClr val="accent1"/>
                </a:solidFill>
                <a:latin typeface="微软雅黑" panose="020B0503020204020204" pitchFamily="34" charset="-122"/>
                <a:ea typeface="微软雅黑" panose="020B0503020204020204" pitchFamily="34" charset="-122"/>
              </a:rPr>
              <a:t> , </a:t>
            </a:r>
            <a:r>
              <a:rPr lang="en-US" altLang="zh-CN" b="1" dirty="0" err="1">
                <a:solidFill>
                  <a:schemeClr val="accent1"/>
                </a:solidFill>
                <a:latin typeface="微软雅黑" panose="020B0503020204020204" pitchFamily="34" charset="-122"/>
                <a:ea typeface="微软雅黑" panose="020B0503020204020204" pitchFamily="34" charset="-122"/>
              </a:rPr>
              <a:t>t_name</a:t>
            </a:r>
            <a:r>
              <a:rPr lang="en-US" altLang="zh-CN" b="1" dirty="0">
                <a:solidFill>
                  <a:schemeClr val="accent1"/>
                </a:solidFill>
                <a:latin typeface="微软雅黑" panose="020B0503020204020204" pitchFamily="34" charset="-122"/>
                <a:ea typeface="微软雅黑" panose="020B0503020204020204" pitchFamily="34" charset="-122"/>
              </a:rPr>
              <a:t>  FROM  teachers    WHERE  </a:t>
            </a:r>
            <a:r>
              <a:rPr lang="en-US" altLang="zh-CN" b="1" dirty="0" err="1">
                <a:solidFill>
                  <a:schemeClr val="accent1"/>
                </a:solidFill>
                <a:latin typeface="微软雅黑" panose="020B0503020204020204" pitchFamily="34" charset="-122"/>
                <a:ea typeface="微软雅黑" panose="020B0503020204020204" pitchFamily="34" charset="-122"/>
              </a:rPr>
              <a:t>t_name</a:t>
            </a:r>
            <a:r>
              <a:rPr lang="en-US" altLang="zh-CN" b="1" dirty="0">
                <a:solidFill>
                  <a:schemeClr val="accent1"/>
                </a:solidFill>
                <a:latin typeface="微软雅黑" panose="020B0503020204020204" pitchFamily="34" charset="-122"/>
                <a:ea typeface="微软雅黑" panose="020B0503020204020204" pitchFamily="34" charset="-122"/>
              </a:rPr>
              <a:t>  like  '%</a:t>
            </a:r>
            <a:r>
              <a:rPr lang="zh-CN" altLang="en-US" b="1" dirty="0">
                <a:solidFill>
                  <a:schemeClr val="accent1"/>
                </a:solidFill>
                <a:latin typeface="微软雅黑" panose="020B0503020204020204" pitchFamily="34" charset="-122"/>
                <a:ea typeface="微软雅黑" panose="020B0503020204020204" pitchFamily="34" charset="-122"/>
              </a:rPr>
              <a:t>明</a:t>
            </a:r>
            <a:r>
              <a:rPr lang="en-US" altLang="zh-CN" b="1" dirty="0">
                <a:solidFill>
                  <a:schemeClr val="accent1"/>
                </a:solidFill>
                <a:latin typeface="微软雅黑" panose="020B0503020204020204" pitchFamily="34" charset="-122"/>
                <a:ea typeface="微软雅黑" panose="020B0503020204020204" pitchFamily="34" charset="-122"/>
              </a:rPr>
              <a:t>%' ;</a:t>
            </a:r>
          </a:p>
        </p:txBody>
      </p:sp>
      <p:sp>
        <p:nvSpPr>
          <p:cNvPr id="14" name="TextBox 13"/>
          <p:cNvSpPr txBox="1"/>
          <p:nvPr/>
        </p:nvSpPr>
        <p:spPr>
          <a:xfrm>
            <a:off x="1039282" y="3914457"/>
            <a:ext cx="10296885" cy="684803"/>
          </a:xfrm>
          <a:prstGeom prst="rect">
            <a:avLst/>
          </a:prstGeom>
          <a:noFill/>
        </p:spPr>
        <p:txBody>
          <a:bodyPr wrap="square" rtlCol="0">
            <a:spAutoFit/>
          </a:bodyPr>
          <a:lstStyle/>
          <a:p>
            <a:pPr>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）在成绩表中查询所有成绩在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60-80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分之间的选课信息，显示学号，课程编号和成绩。</a:t>
            </a:r>
          </a:p>
          <a:p>
            <a:pPr algn="ctr">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  FROM  score  WHERE  report  BETWEEN  60  AND  70;</a:t>
            </a:r>
            <a:endParaRPr lang="zh-CN" altLang="zh-CN" b="1" dirty="0">
              <a:solidFill>
                <a:schemeClr val="accent1"/>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stretch>
            <a:fillRect/>
          </a:stretch>
        </p:blipFill>
        <p:spPr>
          <a:xfrm>
            <a:off x="4877117" y="2795905"/>
            <a:ext cx="2437765" cy="1266190"/>
          </a:xfrm>
          <a:prstGeom prst="rect">
            <a:avLst/>
          </a:prstGeom>
        </p:spPr>
      </p:pic>
      <p:pic>
        <p:nvPicPr>
          <p:cNvPr id="15" name="图片 14"/>
          <p:cNvPicPr/>
          <p:nvPr/>
        </p:nvPicPr>
        <p:blipFill>
          <a:blip r:embed="rId4"/>
          <a:stretch>
            <a:fillRect/>
          </a:stretch>
        </p:blipFill>
        <p:spPr>
          <a:xfrm>
            <a:off x="4500880" y="4815205"/>
            <a:ext cx="2275840" cy="1799590"/>
          </a:xfrm>
          <a:prstGeom prst="rect">
            <a:avLst/>
          </a:prstGeom>
        </p:spPr>
      </p:pic>
    </p:spTree>
    <p:extLst>
      <p:ext uri="{BB962C8B-B14F-4D97-AF65-F5344CB8AC3E}">
        <p14:creationId xmlns:p14="http://schemas.microsoft.com/office/powerpoint/2010/main" val="1702469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5167474" y="1732740"/>
            <a:ext cx="1748118" cy="721440"/>
          </a:xfrm>
          <a:prstGeom prst="downArrow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项目目标</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圆角矩形 71"/>
          <p:cNvSpPr/>
          <p:nvPr/>
        </p:nvSpPr>
        <p:spPr>
          <a:xfrm>
            <a:off x="635598" y="2645494"/>
            <a:ext cx="3223707" cy="3163636"/>
          </a:xfrm>
          <a:prstGeom prst="roundRect">
            <a:avLst>
              <a:gd name="adj" fmla="val 95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8" name="Rectangle 38"/>
          <p:cNvSpPr>
            <a:spLocks noChangeArrowheads="1"/>
          </p:cNvSpPr>
          <p:nvPr/>
        </p:nvSpPr>
        <p:spPr bwMode="auto">
          <a:xfrm>
            <a:off x="943473" y="3023780"/>
            <a:ext cx="263344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SELECT </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语句的基本形式，应用特征。</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掌握</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典型查询技术内涵与内置函数、分组与排序的技术应用目标。</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③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了解</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笛卡儿积的概念以及支持多表查询的意义。</a:t>
            </a:r>
            <a:endPar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圆角矩形 78"/>
          <p:cNvSpPr/>
          <p:nvPr/>
        </p:nvSpPr>
        <p:spPr>
          <a:xfrm>
            <a:off x="4439162" y="2640887"/>
            <a:ext cx="3279450" cy="3168244"/>
          </a:xfrm>
          <a:prstGeom prst="roundRect">
            <a:avLst>
              <a:gd name="adj" fmla="val 95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3" name="Rectangle 39"/>
          <p:cNvSpPr>
            <a:spLocks noChangeArrowheads="1"/>
          </p:cNvSpPr>
          <p:nvPr/>
        </p:nvSpPr>
        <p:spPr bwMode="auto">
          <a:xfrm>
            <a:off x="4694174" y="3230183"/>
            <a:ext cx="2715638"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能够</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应用单表、多表以及子查询技术完成一般性查询任务和统计分类处理。</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能够</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创建并且管理视图。</a:t>
            </a:r>
            <a:endPar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6" name="直线箭头连接符 85"/>
          <p:cNvCxnSpPr/>
          <p:nvPr/>
        </p:nvCxnSpPr>
        <p:spPr>
          <a:xfrm flipV="1">
            <a:off x="4129567" y="1420638"/>
            <a:ext cx="0" cy="43884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8150551" y="2645493"/>
            <a:ext cx="3185320" cy="3163638"/>
          </a:xfrm>
          <a:prstGeom prst="roundRect">
            <a:avLst>
              <a:gd name="adj" fmla="val 95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Rectangle 38"/>
          <p:cNvSpPr>
            <a:spLocks noChangeArrowheads="1"/>
          </p:cNvSpPr>
          <p:nvPr/>
        </p:nvSpPr>
        <p:spPr bwMode="auto">
          <a:xfrm>
            <a:off x="8541263" y="3230183"/>
            <a:ext cx="257123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具有</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分析问题、解决问题、灵活运用知识的能力。</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具有</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把复杂的事做到简单，化繁为简的能力。</a:t>
            </a:r>
          </a:p>
        </p:txBody>
      </p:sp>
      <p:sp>
        <p:nvSpPr>
          <p:cNvPr id="40" name="TextBox 13"/>
          <p:cNvSpPr>
            <a:spLocks noChangeArrowheads="1"/>
          </p:cNvSpPr>
          <p:nvPr/>
        </p:nvSpPr>
        <p:spPr bwMode="auto">
          <a:xfrm>
            <a:off x="5188440" y="1732740"/>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能力目标</a:t>
            </a:r>
            <a:endParaRPr lang="zh-CN" altLang="en-US" b="1" dirty="0">
              <a:solidFill>
                <a:schemeClr val="bg1"/>
              </a:solidFill>
            </a:endParaRPr>
          </a:p>
        </p:txBody>
      </p:sp>
      <p:cxnSp>
        <p:nvCxnSpPr>
          <p:cNvPr id="19" name="直线箭头连接符 85"/>
          <p:cNvCxnSpPr/>
          <p:nvPr/>
        </p:nvCxnSpPr>
        <p:spPr>
          <a:xfrm flipV="1">
            <a:off x="7912672" y="1420637"/>
            <a:ext cx="1" cy="43884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下箭头标注 20"/>
          <p:cNvSpPr/>
          <p:nvPr/>
        </p:nvSpPr>
        <p:spPr>
          <a:xfrm>
            <a:off x="8842258" y="1766467"/>
            <a:ext cx="1748118" cy="72144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下箭头标注 21"/>
          <p:cNvSpPr/>
          <p:nvPr/>
        </p:nvSpPr>
        <p:spPr>
          <a:xfrm>
            <a:off x="1372719" y="1732740"/>
            <a:ext cx="1748118" cy="72144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3"/>
          <p:cNvSpPr>
            <a:spLocks noChangeArrowheads="1"/>
          </p:cNvSpPr>
          <p:nvPr/>
        </p:nvSpPr>
        <p:spPr bwMode="auto">
          <a:xfrm>
            <a:off x="1378955" y="1766466"/>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目标</a:t>
            </a:r>
            <a:endParaRPr lang="zh-CN" altLang="en-US" b="1" dirty="0">
              <a:solidFill>
                <a:schemeClr val="bg1"/>
              </a:solidFill>
            </a:endParaRPr>
          </a:p>
        </p:txBody>
      </p:sp>
      <p:sp>
        <p:nvSpPr>
          <p:cNvPr id="24" name="TextBox 13"/>
          <p:cNvSpPr>
            <a:spLocks noChangeArrowheads="1"/>
          </p:cNvSpPr>
          <p:nvPr/>
        </p:nvSpPr>
        <p:spPr bwMode="auto">
          <a:xfrm>
            <a:off x="8869152" y="1760037"/>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素养目标</a:t>
            </a:r>
            <a:endParaRPr lang="zh-CN" altLang="en-US" b="1" dirty="0">
              <a:solidFill>
                <a:schemeClr val="bg1"/>
              </a:solidFill>
            </a:endParaRPr>
          </a:p>
        </p:txBody>
      </p:sp>
    </p:spTree>
    <p:extLst>
      <p:ext uri="{BB962C8B-B14F-4D97-AF65-F5344CB8AC3E}">
        <p14:creationId xmlns:p14="http://schemas.microsoft.com/office/powerpoint/2010/main" val="41870611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684803"/>
          </a:xfrm>
          <a:prstGeom prst="rect">
            <a:avLst/>
          </a:prstGeom>
          <a:noFill/>
        </p:spPr>
        <p:txBody>
          <a:bodyPr wrap="square" rtlCol="0">
            <a:spAutoFit/>
          </a:bodyPr>
          <a:lstStyle/>
          <a:p>
            <a:pPr>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）查询系部编号是“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D001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D002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的班级，显示班级编号、班级名称、系部编号。</a:t>
            </a:r>
          </a:p>
          <a:p>
            <a:pPr algn="ctr">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a:t>
            </a:r>
            <a:r>
              <a:rPr lang="en-US" altLang="zh-CN" b="1" dirty="0" err="1">
                <a:solidFill>
                  <a:schemeClr val="accent1"/>
                </a:solidFill>
                <a:latin typeface="微软雅黑" panose="020B0503020204020204" pitchFamily="34" charset="-122"/>
                <a:ea typeface="微软雅黑" panose="020B0503020204020204" pitchFamily="34" charset="-122"/>
              </a:rPr>
              <a:t>cl_no,cl_name,d_no</a:t>
            </a:r>
            <a:r>
              <a:rPr lang="en-US" altLang="zh-CN" b="1" dirty="0">
                <a:solidFill>
                  <a:schemeClr val="accent1"/>
                </a:solidFill>
                <a:latin typeface="微软雅黑" panose="020B0503020204020204" pitchFamily="34" charset="-122"/>
                <a:ea typeface="微软雅黑" panose="020B0503020204020204" pitchFamily="34" charset="-122"/>
              </a:rPr>
              <a:t> FROM class WHERE </a:t>
            </a:r>
            <a:r>
              <a:rPr lang="en-US" altLang="zh-CN" b="1" dirty="0" err="1">
                <a:solidFill>
                  <a:schemeClr val="accent1"/>
                </a:solidFill>
                <a:latin typeface="微软雅黑" panose="020B0503020204020204" pitchFamily="34" charset="-122"/>
                <a:ea typeface="微软雅黑" panose="020B0503020204020204" pitchFamily="34" charset="-122"/>
              </a:rPr>
              <a:t>d_no</a:t>
            </a:r>
            <a:r>
              <a:rPr lang="en-US" altLang="zh-CN" b="1" dirty="0">
                <a:solidFill>
                  <a:schemeClr val="accent1"/>
                </a:solidFill>
                <a:latin typeface="微软雅黑" panose="020B0503020204020204" pitchFamily="34" charset="-122"/>
                <a:ea typeface="微软雅黑" panose="020B0503020204020204" pitchFamily="34" charset="-122"/>
              </a:rPr>
              <a:t> BETWEEN  'D001' AND  'D002';</a:t>
            </a:r>
            <a:endParaRPr lang="zh-CN" altLang="zh-CN" b="1" dirty="0">
              <a:solidFill>
                <a:schemeClr val="accent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039282" y="4111624"/>
            <a:ext cx="10296885" cy="684803"/>
          </a:xfrm>
          <a:prstGeom prst="rect">
            <a:avLst/>
          </a:prstGeom>
          <a:noFill/>
        </p:spPr>
        <p:txBody>
          <a:bodyPr wrap="square" rtlCol="0">
            <a:spAutoFit/>
          </a:bodyPr>
          <a:lstStyle/>
          <a:p>
            <a:pPr>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）在班级表中查询班级信息，显示班级编号，班级名称，字段名用中文表示。</a:t>
            </a:r>
          </a:p>
          <a:p>
            <a:pPr algn="ctr">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a:t>
            </a:r>
            <a:r>
              <a:rPr lang="en-US" altLang="zh-CN" b="1" dirty="0" err="1">
                <a:solidFill>
                  <a:schemeClr val="accent1"/>
                </a:solidFill>
                <a:latin typeface="微软雅黑" panose="020B0503020204020204" pitchFamily="34" charset="-122"/>
                <a:ea typeface="微软雅黑" panose="020B0503020204020204" pitchFamily="34" charset="-122"/>
              </a:rPr>
              <a:t>cl_no</a:t>
            </a:r>
            <a:r>
              <a:rPr lang="en-US" altLang="zh-CN" b="1" dirty="0">
                <a:solidFill>
                  <a:schemeClr val="accent1"/>
                </a:solidFill>
                <a:latin typeface="微软雅黑" panose="020B0503020204020204" pitchFamily="34" charset="-122"/>
                <a:ea typeface="微软雅黑" panose="020B0503020204020204" pitchFamily="34" charset="-122"/>
              </a:rPr>
              <a:t>  AS  </a:t>
            </a:r>
            <a:r>
              <a:rPr lang="zh-CN" altLang="zh-CN" b="1" dirty="0">
                <a:solidFill>
                  <a:schemeClr val="accent1"/>
                </a:solidFill>
                <a:latin typeface="微软雅黑" panose="020B0503020204020204" pitchFamily="34" charset="-122"/>
                <a:ea typeface="微软雅黑" panose="020B0503020204020204" pitchFamily="34" charset="-122"/>
              </a:rPr>
              <a:t>班级编号</a:t>
            </a:r>
            <a:r>
              <a:rPr lang="en-US" altLang="zh-CN" b="1" dirty="0">
                <a:solidFill>
                  <a:schemeClr val="accent1"/>
                </a:solidFill>
                <a:latin typeface="微软雅黑" panose="020B0503020204020204" pitchFamily="34" charset="-122"/>
                <a:ea typeface="微软雅黑" panose="020B0503020204020204" pitchFamily="34" charset="-122"/>
              </a:rPr>
              <a:t> , </a:t>
            </a:r>
            <a:r>
              <a:rPr lang="en-US" altLang="zh-CN" b="1" dirty="0" err="1">
                <a:solidFill>
                  <a:schemeClr val="accent1"/>
                </a:solidFill>
                <a:latin typeface="微软雅黑" panose="020B0503020204020204" pitchFamily="34" charset="-122"/>
                <a:ea typeface="微软雅黑" panose="020B0503020204020204" pitchFamily="34" charset="-122"/>
              </a:rPr>
              <a:t>cl_name</a:t>
            </a:r>
            <a:r>
              <a:rPr lang="en-US" altLang="zh-CN" b="1" dirty="0">
                <a:solidFill>
                  <a:schemeClr val="accent1"/>
                </a:solidFill>
                <a:latin typeface="微软雅黑" panose="020B0503020204020204" pitchFamily="34" charset="-122"/>
                <a:ea typeface="微软雅黑" panose="020B0503020204020204" pitchFamily="34" charset="-122"/>
              </a:rPr>
              <a:t>  AS  </a:t>
            </a:r>
            <a:r>
              <a:rPr lang="zh-CN" altLang="zh-CN" b="1" dirty="0">
                <a:solidFill>
                  <a:schemeClr val="accent1"/>
                </a:solidFill>
                <a:latin typeface="微软雅黑" panose="020B0503020204020204" pitchFamily="34" charset="-122"/>
                <a:ea typeface="微软雅黑" panose="020B0503020204020204" pitchFamily="34" charset="-122"/>
              </a:rPr>
              <a:t>班级名称</a:t>
            </a:r>
            <a:r>
              <a:rPr lang="en-US" altLang="zh-CN" b="1" dirty="0">
                <a:solidFill>
                  <a:schemeClr val="accent1"/>
                </a:solidFill>
                <a:latin typeface="微软雅黑" panose="020B0503020204020204" pitchFamily="34" charset="-122"/>
                <a:ea typeface="微软雅黑" panose="020B0503020204020204" pitchFamily="34" charset="-122"/>
              </a:rPr>
              <a:t>  FROM  class ;</a:t>
            </a:r>
            <a:endParaRPr lang="zh-CN" altLang="zh-CN" b="1" dirty="0">
              <a:solidFill>
                <a:schemeClr val="accent1"/>
              </a:solidFill>
              <a:latin typeface="微软雅黑" panose="020B0503020204020204" pitchFamily="34" charset="-122"/>
              <a:ea typeface="微软雅黑" panose="020B0503020204020204" pitchFamily="34" charset="-122"/>
            </a:endParaRPr>
          </a:p>
        </p:txBody>
      </p:sp>
      <p:pic>
        <p:nvPicPr>
          <p:cNvPr id="16" name="图片 15"/>
          <p:cNvPicPr/>
          <p:nvPr/>
        </p:nvPicPr>
        <p:blipFill>
          <a:blip r:embed="rId3"/>
          <a:stretch>
            <a:fillRect/>
          </a:stretch>
        </p:blipFill>
        <p:spPr>
          <a:xfrm>
            <a:off x="4910455" y="2695892"/>
            <a:ext cx="2371090" cy="1466215"/>
          </a:xfrm>
          <a:prstGeom prst="rect">
            <a:avLst/>
          </a:prstGeom>
        </p:spPr>
      </p:pic>
      <p:pic>
        <p:nvPicPr>
          <p:cNvPr id="17" name="图片 16"/>
          <p:cNvPicPr/>
          <p:nvPr/>
        </p:nvPicPr>
        <p:blipFill>
          <a:blip r:embed="rId4"/>
          <a:stretch>
            <a:fillRect/>
          </a:stretch>
        </p:blipFill>
        <p:spPr>
          <a:xfrm>
            <a:off x="4929505" y="5010467"/>
            <a:ext cx="2332990" cy="1637665"/>
          </a:xfrm>
          <a:prstGeom prst="rect">
            <a:avLst/>
          </a:prstGeom>
        </p:spPr>
      </p:pic>
    </p:spTree>
    <p:extLst>
      <p:ext uri="{BB962C8B-B14F-4D97-AF65-F5344CB8AC3E}">
        <p14:creationId xmlns:p14="http://schemas.microsoft.com/office/powerpoint/2010/main" val="12212200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829569"/>
            <a:ext cx="10296885" cy="961802"/>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）在学生表中查询班级编号，要求去掉重复项。</a:t>
            </a:r>
          </a:p>
          <a:p>
            <a:pPr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DISTINCT  </a:t>
            </a:r>
            <a:r>
              <a:rPr lang="en-US" altLang="zh-CN" b="1" dirty="0" err="1">
                <a:solidFill>
                  <a:schemeClr val="accent1"/>
                </a:solidFill>
                <a:latin typeface="微软雅黑" panose="020B0503020204020204" pitchFamily="34" charset="-122"/>
                <a:ea typeface="微软雅黑" panose="020B0503020204020204" pitchFamily="34" charset="-122"/>
              </a:rPr>
              <a:t>cl_no</a:t>
            </a:r>
            <a:r>
              <a:rPr lang="en-US" altLang="zh-CN" b="1" dirty="0">
                <a:solidFill>
                  <a:schemeClr val="accent1"/>
                </a:solidFill>
                <a:latin typeface="微软雅黑" panose="020B0503020204020204" pitchFamily="34" charset="-122"/>
                <a:ea typeface="微软雅黑" panose="020B0503020204020204" pitchFamily="34" charset="-122"/>
              </a:rPr>
              <a:t>  FROM  students;</a:t>
            </a:r>
            <a:endParaRPr lang="zh-CN" altLang="zh-CN" b="1" dirty="0">
              <a:solidFill>
                <a:schemeClr val="accent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039282" y="3914457"/>
            <a:ext cx="10296885" cy="961802"/>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班的男同学的全部信息。</a:t>
            </a:r>
          </a:p>
          <a:p>
            <a:pPr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  FROM  students    WHERE </a:t>
            </a:r>
            <a:r>
              <a:rPr lang="en-US" altLang="zh-CN" b="1" dirty="0" err="1">
                <a:solidFill>
                  <a:schemeClr val="accent1"/>
                </a:solidFill>
                <a:latin typeface="微软雅黑" panose="020B0503020204020204" pitchFamily="34" charset="-122"/>
                <a:ea typeface="微软雅黑" panose="020B0503020204020204" pitchFamily="34" charset="-122"/>
              </a:rPr>
              <a:t>cl_no</a:t>
            </a:r>
            <a:r>
              <a:rPr lang="en-US" altLang="zh-CN" b="1" dirty="0">
                <a:solidFill>
                  <a:schemeClr val="accent1"/>
                </a:solidFill>
                <a:latin typeface="微软雅黑" panose="020B0503020204020204" pitchFamily="34" charset="-122"/>
                <a:ea typeface="微软雅黑" panose="020B0503020204020204" pitchFamily="34" charset="-122"/>
              </a:rPr>
              <a:t>='1201' AND  sex='</a:t>
            </a:r>
            <a:r>
              <a:rPr lang="zh-CN" altLang="zh-CN" b="1" dirty="0">
                <a:solidFill>
                  <a:schemeClr val="accent1"/>
                </a:solidFill>
                <a:latin typeface="微软雅黑" panose="020B0503020204020204" pitchFamily="34" charset="-122"/>
                <a:ea typeface="微软雅黑" panose="020B0503020204020204" pitchFamily="34" charset="-122"/>
              </a:rPr>
              <a:t>男</a:t>
            </a:r>
            <a:r>
              <a:rPr lang="en-US" altLang="zh-CN" b="1" dirty="0">
                <a:solidFill>
                  <a:schemeClr val="accent1"/>
                </a:solidFill>
                <a:latin typeface="微软雅黑" panose="020B0503020204020204" pitchFamily="34" charset="-122"/>
                <a:ea typeface="微软雅黑" panose="020B0503020204020204" pitchFamily="34" charset="-122"/>
              </a:rPr>
              <a:t>';</a:t>
            </a:r>
            <a:endParaRPr lang="zh-CN" altLang="zh-CN" b="1" dirty="0">
              <a:solidFill>
                <a:schemeClr val="accent1"/>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stretch>
            <a:fillRect/>
          </a:stretch>
        </p:blipFill>
        <p:spPr>
          <a:xfrm>
            <a:off x="8988742" y="2619691"/>
            <a:ext cx="1428115" cy="1618615"/>
          </a:xfrm>
          <a:prstGeom prst="rect">
            <a:avLst/>
          </a:prstGeom>
        </p:spPr>
      </p:pic>
      <p:pic>
        <p:nvPicPr>
          <p:cNvPr id="15" name="图片 14"/>
          <p:cNvPicPr/>
          <p:nvPr/>
        </p:nvPicPr>
        <p:blipFill>
          <a:blip r:embed="rId4"/>
          <a:stretch>
            <a:fillRect/>
          </a:stretch>
        </p:blipFill>
        <p:spPr>
          <a:xfrm>
            <a:off x="3038752" y="5222875"/>
            <a:ext cx="5275580" cy="1162050"/>
          </a:xfrm>
          <a:prstGeom prst="rect">
            <a:avLst/>
          </a:prstGeom>
        </p:spPr>
      </p:pic>
    </p:spTree>
    <p:extLst>
      <p:ext uri="{BB962C8B-B14F-4D97-AF65-F5344CB8AC3E}">
        <p14:creationId xmlns:p14="http://schemas.microsoft.com/office/powerpoint/2010/main" val="299319131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条件数据记录查询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961802"/>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班或者性别是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的同学的全部信息。</a:t>
            </a:r>
          </a:p>
          <a:p>
            <a:pPr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  FROM  students  WHERE  </a:t>
            </a:r>
            <a:r>
              <a:rPr lang="en-US" altLang="zh-CN" b="1" dirty="0" err="1">
                <a:solidFill>
                  <a:schemeClr val="accent1"/>
                </a:solidFill>
                <a:latin typeface="微软雅黑" panose="020B0503020204020204" pitchFamily="34" charset="-122"/>
                <a:ea typeface="微软雅黑" panose="020B0503020204020204" pitchFamily="34" charset="-122"/>
              </a:rPr>
              <a:t>cl_no</a:t>
            </a:r>
            <a:r>
              <a:rPr lang="en-US" altLang="zh-CN" b="1" dirty="0">
                <a:solidFill>
                  <a:schemeClr val="accent1"/>
                </a:solidFill>
                <a:latin typeface="微软雅黑" panose="020B0503020204020204" pitchFamily="34" charset="-122"/>
                <a:ea typeface="微软雅黑" panose="020B0503020204020204" pitchFamily="34" charset="-122"/>
              </a:rPr>
              <a:t>='1201'  OR  sex='</a:t>
            </a:r>
            <a:r>
              <a:rPr lang="zh-CN" altLang="zh-CN" b="1" dirty="0">
                <a:solidFill>
                  <a:schemeClr val="accent1"/>
                </a:solidFill>
                <a:latin typeface="微软雅黑" panose="020B0503020204020204" pitchFamily="34" charset="-122"/>
                <a:ea typeface="微软雅黑" panose="020B0503020204020204" pitchFamily="34" charset="-122"/>
              </a:rPr>
              <a:t>男</a:t>
            </a:r>
            <a:r>
              <a:rPr lang="en-US" altLang="zh-CN" b="1" dirty="0">
                <a:solidFill>
                  <a:schemeClr val="accent1"/>
                </a:solidFill>
                <a:latin typeface="微软雅黑" panose="020B0503020204020204" pitchFamily="34" charset="-122"/>
                <a:ea typeface="微软雅黑" panose="020B0503020204020204" pitchFamily="34" charset="-122"/>
              </a:rPr>
              <a:t>';</a:t>
            </a:r>
            <a:endParaRPr lang="zh-CN" altLang="zh-CN" b="1" dirty="0">
              <a:solidFill>
                <a:schemeClr val="accent1"/>
              </a:solidFill>
              <a:latin typeface="微软雅黑" panose="020B0503020204020204" pitchFamily="34" charset="-122"/>
              <a:ea typeface="微软雅黑" panose="020B0503020204020204" pitchFamily="34" charset="-122"/>
            </a:endParaRPr>
          </a:p>
        </p:txBody>
      </p:sp>
      <p:pic>
        <p:nvPicPr>
          <p:cNvPr id="16" name="图片 15"/>
          <p:cNvPicPr/>
          <p:nvPr/>
        </p:nvPicPr>
        <p:blipFill>
          <a:blip r:embed="rId3"/>
          <a:stretch>
            <a:fillRect/>
          </a:stretch>
        </p:blipFill>
        <p:spPr>
          <a:xfrm>
            <a:off x="3583305" y="3304990"/>
            <a:ext cx="4542790" cy="2856865"/>
          </a:xfrm>
          <a:prstGeom prst="rect">
            <a:avLst/>
          </a:prstGeom>
        </p:spPr>
      </p:pic>
    </p:spTree>
    <p:extLst>
      <p:ext uri="{BB962C8B-B14F-4D97-AF65-F5344CB8AC3E}">
        <p14:creationId xmlns:p14="http://schemas.microsoft.com/office/powerpoint/2010/main" val="31905250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排序数据记录查询</a:t>
            </a: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097669"/>
            <a:ext cx="1029688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提供了可以对查询结果进行排序的功能，编写查询语句，实现对教学管理系统中教师表和成绩表的特定要求的查询，并能够对查询结果进行排序。</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6" y="3303014"/>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5" y="3322216"/>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271587" y="3940299"/>
            <a:ext cx="10296883" cy="2777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语法规则</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如下：</a:t>
            </a:r>
          </a:p>
          <a:p>
            <a:pPr marL="0" indent="0"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ORDER  BY  </a:t>
            </a:r>
            <a:r>
              <a:rPr lang="zh-CN" altLang="en-US"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属性名  </a:t>
            </a:r>
            <a:r>
              <a:rPr lang="en-US" altLang="zh-CN"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ASC | DESC ]</a:t>
            </a: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其中：</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ASC</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表示升序，为默认值，可以省略；</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DESC</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为降序。</a:t>
            </a:r>
          </a:p>
          <a:p>
            <a:pPr marL="0" indent="0">
              <a:lnSpc>
                <a:spcPct val="150000"/>
              </a:lnSpc>
              <a:spcBef>
                <a:spcPts val="200"/>
              </a:spcBef>
              <a:spcAft>
                <a:spcPts val="65"/>
              </a:spcAft>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74727192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排序数据记录查询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961802"/>
          </a:xfrm>
          <a:prstGeom prst="rect">
            <a:avLst/>
          </a:prstGeom>
          <a:noFill/>
        </p:spPr>
        <p:txBody>
          <a:bodyPr wrap="square" rtlCol="0">
            <a:spAutoFit/>
          </a:bodyPr>
          <a:lstStyle/>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）在教师表中查询教师的教师编号、教师名、系部编号，并按成绩升序排列。</a:t>
            </a:r>
          </a:p>
          <a:p>
            <a:pPr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a:t>
            </a:r>
            <a:r>
              <a:rPr lang="en-US" altLang="zh-CN" b="1" dirty="0" err="1">
                <a:solidFill>
                  <a:schemeClr val="accent1"/>
                </a:solidFill>
                <a:latin typeface="微软雅黑" panose="020B0503020204020204" pitchFamily="34" charset="-122"/>
                <a:ea typeface="微软雅黑" panose="020B0503020204020204" pitchFamily="34" charset="-122"/>
              </a:rPr>
              <a:t>t_no</a:t>
            </a:r>
            <a:r>
              <a:rPr lang="en-US" altLang="zh-CN" b="1" dirty="0">
                <a:solidFill>
                  <a:schemeClr val="accent1"/>
                </a:solidFill>
                <a:latin typeface="微软雅黑" panose="020B0503020204020204" pitchFamily="34" charset="-122"/>
                <a:ea typeface="微软雅黑" panose="020B0503020204020204" pitchFamily="34" charset="-122"/>
              </a:rPr>
              <a:t> , </a:t>
            </a:r>
            <a:r>
              <a:rPr lang="en-US" altLang="zh-CN" b="1" dirty="0" err="1">
                <a:solidFill>
                  <a:schemeClr val="accent1"/>
                </a:solidFill>
                <a:latin typeface="微软雅黑" panose="020B0503020204020204" pitchFamily="34" charset="-122"/>
                <a:ea typeface="微软雅黑" panose="020B0503020204020204" pitchFamily="34" charset="-122"/>
              </a:rPr>
              <a:t>t_name</a:t>
            </a:r>
            <a:r>
              <a:rPr lang="en-US" altLang="zh-CN" b="1" dirty="0">
                <a:solidFill>
                  <a:schemeClr val="accent1"/>
                </a:solidFill>
                <a:latin typeface="微软雅黑" panose="020B0503020204020204" pitchFamily="34" charset="-122"/>
                <a:ea typeface="微软雅黑" panose="020B0503020204020204" pitchFamily="34" charset="-122"/>
              </a:rPr>
              <a:t> , </a:t>
            </a:r>
            <a:r>
              <a:rPr lang="en-US" altLang="zh-CN" b="1" dirty="0" err="1">
                <a:solidFill>
                  <a:schemeClr val="accent1"/>
                </a:solidFill>
                <a:latin typeface="微软雅黑" panose="020B0503020204020204" pitchFamily="34" charset="-122"/>
                <a:ea typeface="微软雅黑" panose="020B0503020204020204" pitchFamily="34" charset="-122"/>
              </a:rPr>
              <a:t>d_no</a:t>
            </a:r>
            <a:r>
              <a:rPr lang="en-US" altLang="zh-CN" b="1" dirty="0">
                <a:solidFill>
                  <a:schemeClr val="accent1"/>
                </a:solidFill>
                <a:latin typeface="微软雅黑" panose="020B0503020204020204" pitchFamily="34" charset="-122"/>
                <a:ea typeface="微软雅黑" panose="020B0503020204020204" pitchFamily="34" charset="-122"/>
              </a:rPr>
              <a:t>  FROM  teachers  ORDER  BY  </a:t>
            </a:r>
            <a:r>
              <a:rPr lang="en-US" altLang="zh-CN" b="1" dirty="0" err="1">
                <a:solidFill>
                  <a:schemeClr val="accent1"/>
                </a:solidFill>
                <a:latin typeface="微软雅黑" panose="020B0503020204020204" pitchFamily="34" charset="-122"/>
                <a:ea typeface="微软雅黑" panose="020B0503020204020204" pitchFamily="34" charset="-122"/>
              </a:rPr>
              <a:t>t_no</a:t>
            </a:r>
            <a:r>
              <a:rPr lang="en-US" altLang="zh-CN" b="1" dirty="0">
                <a:solidFill>
                  <a:schemeClr val="accent1"/>
                </a:solidFill>
                <a:latin typeface="微软雅黑" panose="020B0503020204020204" pitchFamily="34" charset="-122"/>
                <a:ea typeface="微软雅黑" panose="020B0503020204020204" pitchFamily="34" charset="-122"/>
              </a:rPr>
              <a:t>  ASC;</a:t>
            </a:r>
          </a:p>
        </p:txBody>
      </p:sp>
      <p:pic>
        <p:nvPicPr>
          <p:cNvPr id="11" name="图片 10"/>
          <p:cNvPicPr/>
          <p:nvPr/>
        </p:nvPicPr>
        <p:blipFill>
          <a:blip r:embed="rId3"/>
          <a:stretch>
            <a:fillRect/>
          </a:stretch>
        </p:blipFill>
        <p:spPr>
          <a:xfrm>
            <a:off x="4090669" y="3294380"/>
            <a:ext cx="3979620" cy="2788920"/>
          </a:xfrm>
          <a:prstGeom prst="rect">
            <a:avLst/>
          </a:prstGeom>
        </p:spPr>
      </p:pic>
    </p:spTree>
    <p:extLst>
      <p:ext uri="{BB962C8B-B14F-4D97-AF65-F5344CB8AC3E}">
        <p14:creationId xmlns:p14="http://schemas.microsoft.com/office/powerpoint/2010/main" val="291891518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排序数据记录查询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961802"/>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）在教师表中查询教师的教师编号、教师名、系部编号，并按成绩降序排列。</a:t>
            </a:r>
          </a:p>
          <a:p>
            <a:pPr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a:t>
            </a:r>
            <a:r>
              <a:rPr lang="en-US" altLang="zh-CN" b="1" dirty="0" err="1">
                <a:solidFill>
                  <a:schemeClr val="accent1"/>
                </a:solidFill>
                <a:latin typeface="微软雅黑" panose="020B0503020204020204" pitchFamily="34" charset="-122"/>
                <a:ea typeface="微软雅黑" panose="020B0503020204020204" pitchFamily="34" charset="-122"/>
              </a:rPr>
              <a:t>t_no</a:t>
            </a:r>
            <a:r>
              <a:rPr lang="en-US" altLang="zh-CN" b="1" dirty="0">
                <a:solidFill>
                  <a:schemeClr val="accent1"/>
                </a:solidFill>
                <a:latin typeface="微软雅黑" panose="020B0503020204020204" pitchFamily="34" charset="-122"/>
                <a:ea typeface="微软雅黑" panose="020B0503020204020204" pitchFamily="34" charset="-122"/>
              </a:rPr>
              <a:t>  , </a:t>
            </a:r>
            <a:r>
              <a:rPr lang="en-US" altLang="zh-CN" b="1" dirty="0" err="1">
                <a:solidFill>
                  <a:schemeClr val="accent1"/>
                </a:solidFill>
                <a:latin typeface="微软雅黑" panose="020B0503020204020204" pitchFamily="34" charset="-122"/>
                <a:ea typeface="微软雅黑" panose="020B0503020204020204" pitchFamily="34" charset="-122"/>
              </a:rPr>
              <a:t>t_name</a:t>
            </a:r>
            <a:r>
              <a:rPr lang="en-US" altLang="zh-CN" b="1" dirty="0">
                <a:solidFill>
                  <a:schemeClr val="accent1"/>
                </a:solidFill>
                <a:latin typeface="微软雅黑" panose="020B0503020204020204" pitchFamily="34" charset="-122"/>
                <a:ea typeface="微软雅黑" panose="020B0503020204020204" pitchFamily="34" charset="-122"/>
              </a:rPr>
              <a:t> ,  </a:t>
            </a:r>
            <a:r>
              <a:rPr lang="en-US" altLang="zh-CN" b="1" dirty="0" err="1">
                <a:solidFill>
                  <a:schemeClr val="accent1"/>
                </a:solidFill>
                <a:latin typeface="微软雅黑" panose="020B0503020204020204" pitchFamily="34" charset="-122"/>
                <a:ea typeface="微软雅黑" panose="020B0503020204020204" pitchFamily="34" charset="-122"/>
              </a:rPr>
              <a:t>d_no</a:t>
            </a:r>
            <a:r>
              <a:rPr lang="en-US" altLang="zh-CN" b="1" dirty="0">
                <a:solidFill>
                  <a:schemeClr val="accent1"/>
                </a:solidFill>
                <a:latin typeface="微软雅黑" panose="020B0503020204020204" pitchFamily="34" charset="-122"/>
                <a:ea typeface="微软雅黑" panose="020B0503020204020204" pitchFamily="34" charset="-122"/>
              </a:rPr>
              <a:t>  FROM  teachers  ORDER  BY  </a:t>
            </a:r>
            <a:r>
              <a:rPr lang="en-US" altLang="zh-CN" b="1" dirty="0" err="1">
                <a:solidFill>
                  <a:schemeClr val="accent1"/>
                </a:solidFill>
                <a:latin typeface="微软雅黑" panose="020B0503020204020204" pitchFamily="34" charset="-122"/>
                <a:ea typeface="微软雅黑" panose="020B0503020204020204" pitchFamily="34" charset="-122"/>
              </a:rPr>
              <a:t>t_no</a:t>
            </a:r>
            <a:r>
              <a:rPr lang="en-US" altLang="zh-CN" b="1" dirty="0">
                <a:solidFill>
                  <a:schemeClr val="accent1"/>
                </a:solidFill>
                <a:latin typeface="微软雅黑" panose="020B0503020204020204" pitchFamily="34" charset="-122"/>
                <a:ea typeface="微软雅黑" panose="020B0503020204020204" pitchFamily="34" charset="-122"/>
              </a:rPr>
              <a:t>  DESC;</a:t>
            </a:r>
            <a:endParaRPr lang="zh-CN" altLang="zh-CN" b="1" dirty="0">
              <a:solidFill>
                <a:schemeClr val="accent1"/>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stretch>
            <a:fillRect/>
          </a:stretch>
        </p:blipFill>
        <p:spPr>
          <a:xfrm>
            <a:off x="4617121" y="3253104"/>
            <a:ext cx="3256879" cy="2969895"/>
          </a:xfrm>
          <a:prstGeom prst="rect">
            <a:avLst/>
          </a:prstGeom>
        </p:spPr>
      </p:pic>
    </p:spTree>
    <p:extLst>
      <p:ext uri="{BB962C8B-B14F-4D97-AF65-F5344CB8AC3E}">
        <p14:creationId xmlns:p14="http://schemas.microsoft.com/office/powerpoint/2010/main" val="8357758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排序数据记录查询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961802"/>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）在成绩表中查询成绩在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分及以上的学生的学号、课程号、成绩，并按成绩降序排列？</a:t>
            </a:r>
          </a:p>
          <a:p>
            <a:pPr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a:t>
            </a:r>
            <a:r>
              <a:rPr lang="en-US" altLang="zh-CN" b="1" dirty="0" err="1">
                <a:solidFill>
                  <a:schemeClr val="accent1"/>
                </a:solidFill>
                <a:latin typeface="微软雅黑" panose="020B0503020204020204" pitchFamily="34" charset="-122"/>
                <a:ea typeface="微软雅黑" panose="020B0503020204020204" pitchFamily="34" charset="-122"/>
              </a:rPr>
              <a:t>s_no,c_no,report</a:t>
            </a:r>
            <a:r>
              <a:rPr lang="en-US" altLang="zh-CN" b="1" dirty="0">
                <a:solidFill>
                  <a:schemeClr val="accent1"/>
                </a:solidFill>
                <a:latin typeface="微软雅黑" panose="020B0503020204020204" pitchFamily="34" charset="-122"/>
                <a:ea typeface="微软雅黑" panose="020B0503020204020204" pitchFamily="34" charset="-122"/>
              </a:rPr>
              <a:t> FROM score WHERE report&gt;=90 ORDER BY report DESC;</a:t>
            </a:r>
            <a:endParaRPr lang="zh-CN" altLang="zh-CN" b="1" dirty="0">
              <a:solidFill>
                <a:schemeClr val="accent1"/>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3"/>
          <a:stretch>
            <a:fillRect/>
          </a:stretch>
        </p:blipFill>
        <p:spPr>
          <a:xfrm>
            <a:off x="4314293" y="3602513"/>
            <a:ext cx="3620845" cy="2085658"/>
          </a:xfrm>
          <a:prstGeom prst="rect">
            <a:avLst/>
          </a:prstGeom>
        </p:spPr>
      </p:pic>
    </p:spTree>
    <p:extLst>
      <p:ext uri="{BB962C8B-B14F-4D97-AF65-F5344CB8AC3E}">
        <p14:creationId xmlns:p14="http://schemas.microsoft.com/office/powerpoint/2010/main" val="229927248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统计函数和分组数据记录查询</a:t>
            </a: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9" y="2082018"/>
            <a:ext cx="1029688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编写</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查询语句，实现对学生管理系统的学生表的成绩进行分类汇总，并统计每个班级的学生数量。</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8" y="29743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29935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271589" y="3611652"/>
            <a:ext cx="10296883" cy="225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使用聚集函数查询</a:t>
            </a: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聚集</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函数包括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COUNT(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SUM(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AVG(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MAX(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MIN(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。其中，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COUNT(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用来统计记录的条数；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SUM(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用来计算字段的值的总和；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AVG()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用来计算字段的值的平均值；</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MAX(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用来查询字段的最大值；</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MIN(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用来查询字段的最小值。当需要对表中的记录求和、求平均值、查询最大值、查询最小值等操作时，可以使用集合函数</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90410766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统计函数和分组数据记录查询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4059894"/>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COUNT(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COUNT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函数用来统计记录的条数。如果要统计</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T_Readers</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表中有多少条记录，可以使用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COUNT(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函数。如果要统计</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T_Readers</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表中不同部门的人数，也可以使用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COUNT(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a:t>
            </a:r>
          </a:p>
          <a:p>
            <a:pPr>
              <a:lnSpc>
                <a:spcPct val="150000"/>
              </a:lnSpc>
              <a:spcBef>
                <a:spcPts val="200"/>
              </a:spcBef>
              <a:spcAft>
                <a:spcPts val="65"/>
              </a:spcAft>
            </a:pPr>
            <a:r>
              <a:rPr lang="zh-CN" altLang="en-US" dirty="0" smtClean="0">
                <a:solidFill>
                  <a:schemeClr val="accent6"/>
                </a:solidFill>
                <a:latin typeface="微软雅黑" panose="020B0503020204020204" pitchFamily="34" charset="-122"/>
                <a:ea typeface="微软雅黑" panose="020B0503020204020204" pitchFamily="34" charset="-122"/>
              </a:rPr>
              <a:t>       示例</a:t>
            </a:r>
            <a:r>
              <a:rPr lang="en-US" altLang="zh-CN" dirty="0">
                <a:solidFill>
                  <a:schemeClr val="accent6"/>
                </a:solidFill>
                <a:latin typeface="微软雅黑" panose="020B0503020204020204" pitchFamily="34" charset="-122"/>
                <a:ea typeface="微软雅黑" panose="020B0503020204020204" pitchFamily="34" charset="-122"/>
              </a:rPr>
              <a:t>5-2</a:t>
            </a:r>
            <a:r>
              <a:rPr lang="zh-CN" altLang="en-US" dirty="0">
                <a:solidFill>
                  <a:schemeClr val="accent6"/>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COUNT(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函数统计</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T_Readers</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表的记录数。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语句如下：</a:t>
            </a:r>
          </a:p>
          <a:p>
            <a:pPr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COUNT(*)  FROM  </a:t>
            </a:r>
            <a:r>
              <a:rPr lang="en-US" altLang="zh-CN" b="1" dirty="0" err="1">
                <a:solidFill>
                  <a:schemeClr val="accent1"/>
                </a:solidFill>
                <a:latin typeface="微软雅黑" panose="020B0503020204020204" pitchFamily="34" charset="-122"/>
                <a:ea typeface="微软雅黑" panose="020B0503020204020204" pitchFamily="34" charset="-122"/>
              </a:rPr>
              <a:t>T_Readers</a:t>
            </a:r>
            <a:r>
              <a:rPr lang="en-US" altLang="zh-CN" b="1" dirty="0">
                <a:solidFill>
                  <a:schemeClr val="accent1"/>
                </a:solidFill>
                <a:latin typeface="微软雅黑" panose="020B0503020204020204" pitchFamily="34" charset="-122"/>
                <a:ea typeface="微软雅黑" panose="020B0503020204020204" pitchFamily="34" charset="-122"/>
              </a:rPr>
              <a:t> ;</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SUM(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SUM</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函数是求和函数。使用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SUM()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函数可以求出表中某个字段取值的总和。例如，可以用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SUM(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函数来求学生的总成绩。语法：</a:t>
            </a:r>
          </a:p>
          <a:p>
            <a:pPr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SUM(</a:t>
            </a:r>
            <a:r>
              <a:rPr lang="zh-CN" altLang="en-US" b="1" dirty="0">
                <a:solidFill>
                  <a:schemeClr val="accent1"/>
                </a:solidFill>
                <a:latin typeface="微软雅黑" panose="020B0503020204020204" pitchFamily="34" charset="-122"/>
                <a:ea typeface="微软雅黑" panose="020B0503020204020204" pitchFamily="34" charset="-122"/>
              </a:rPr>
              <a:t>字段名</a:t>
            </a:r>
            <a:r>
              <a:rPr lang="en-US" altLang="zh-CN" b="1" dirty="0">
                <a:solidFill>
                  <a:schemeClr val="accent1"/>
                </a:solidFill>
                <a:latin typeface="微软雅黑" panose="020B0503020204020204" pitchFamily="34" charset="-122"/>
                <a:ea typeface="微软雅黑" panose="020B0503020204020204" pitchFamily="34" charset="-122"/>
              </a:rPr>
              <a:t>)  FROM </a:t>
            </a:r>
            <a:r>
              <a:rPr lang="zh-CN" altLang="en-US" b="1" dirty="0">
                <a:solidFill>
                  <a:schemeClr val="accent1"/>
                </a:solidFill>
                <a:latin typeface="微软雅黑" panose="020B0503020204020204" pitchFamily="34" charset="-122"/>
                <a:ea typeface="微软雅黑" panose="020B0503020204020204" pitchFamily="34" charset="-122"/>
              </a:rPr>
              <a:t>表名 </a:t>
            </a:r>
            <a:r>
              <a:rPr lang="en-US" altLang="zh-CN" b="1" dirty="0">
                <a:solidFill>
                  <a:schemeClr val="accent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5659028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统计函数和分组数据记录查询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4101123"/>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AVG(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AVG</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函数是求平均值的函数。使用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AVG(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函数可以求出表中某个字段取值的平均值。例如，可以用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AVG(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函数来求平均年龄，也可以使用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AVG(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函数来求学生的平均成绩</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语法</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p>
          <a:p>
            <a:pPr algn="ctr">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SELECT   AVG (</a:t>
            </a:r>
            <a:r>
              <a:rPr lang="zh-CN" altLang="en-US" dirty="0">
                <a:solidFill>
                  <a:schemeClr val="accent4"/>
                </a:solidFill>
                <a:latin typeface="微软雅黑" panose="020B0503020204020204" pitchFamily="34" charset="-122"/>
                <a:ea typeface="微软雅黑" panose="020B0503020204020204" pitchFamily="34" charset="-122"/>
              </a:rPr>
              <a:t>字段名</a:t>
            </a:r>
            <a:r>
              <a:rPr lang="en-US" altLang="zh-CN" dirty="0">
                <a:solidFill>
                  <a:schemeClr val="accent4"/>
                </a:solidFill>
                <a:latin typeface="微软雅黑" panose="020B0503020204020204" pitchFamily="34" charset="-122"/>
                <a:ea typeface="微软雅黑" panose="020B0503020204020204" pitchFamily="34" charset="-122"/>
              </a:rPr>
              <a:t>)  FROM </a:t>
            </a:r>
            <a:r>
              <a:rPr lang="zh-CN" altLang="en-US" dirty="0">
                <a:solidFill>
                  <a:schemeClr val="accent4"/>
                </a:solidFill>
                <a:latin typeface="微软雅黑" panose="020B0503020204020204" pitchFamily="34" charset="-122"/>
                <a:ea typeface="微软雅黑" panose="020B0503020204020204" pitchFamily="34" charset="-122"/>
              </a:rPr>
              <a:t>表名 </a:t>
            </a:r>
            <a:r>
              <a:rPr lang="en-US" altLang="zh-CN" dirty="0">
                <a:solidFill>
                  <a:schemeClr val="accent4"/>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MAX(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MAX</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函数可以求出表中某个字段取值的最大值</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语法</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p>
          <a:p>
            <a:pPr algn="ctr">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SELECT   MAX (</a:t>
            </a:r>
            <a:r>
              <a:rPr lang="zh-CN" altLang="en-US" b="1" dirty="0">
                <a:solidFill>
                  <a:schemeClr val="accent4"/>
                </a:solidFill>
                <a:latin typeface="微软雅黑" panose="020B0503020204020204" pitchFamily="34" charset="-122"/>
                <a:ea typeface="微软雅黑" panose="020B0503020204020204" pitchFamily="34" charset="-122"/>
              </a:rPr>
              <a:t>字段名</a:t>
            </a:r>
            <a:r>
              <a:rPr lang="en-US" altLang="zh-CN" b="1" dirty="0">
                <a:solidFill>
                  <a:schemeClr val="accent4"/>
                </a:solidFill>
                <a:latin typeface="微软雅黑" panose="020B0503020204020204" pitchFamily="34" charset="-122"/>
                <a:ea typeface="微软雅黑" panose="020B0503020204020204" pitchFamily="34" charset="-122"/>
              </a:rPr>
              <a:t>)  FROM </a:t>
            </a:r>
            <a:r>
              <a:rPr lang="zh-CN" altLang="en-US" b="1" dirty="0">
                <a:solidFill>
                  <a:schemeClr val="accent4"/>
                </a:solidFill>
                <a:latin typeface="微软雅黑" panose="020B0503020204020204" pitchFamily="34" charset="-122"/>
                <a:ea typeface="微软雅黑" panose="020B0503020204020204" pitchFamily="34" charset="-122"/>
              </a:rPr>
              <a:t>表名 </a:t>
            </a:r>
            <a:r>
              <a:rPr lang="en-US" altLang="zh-CN" b="1" dirty="0">
                <a:solidFill>
                  <a:schemeClr val="accent4"/>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2828867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6"/>
          <p:cNvSpPr/>
          <p:nvPr/>
        </p:nvSpPr>
        <p:spPr>
          <a:xfrm>
            <a:off x="2452254" y="-408452"/>
            <a:ext cx="9825221" cy="6871855"/>
          </a:xfrm>
          <a:custGeom>
            <a:avLst/>
            <a:gdLst>
              <a:gd name="connsiteX0" fmla="*/ 0 w 6456218"/>
              <a:gd name="connsiteY0" fmla="*/ 0 h 6858000"/>
              <a:gd name="connsiteX1" fmla="*/ 6456218 w 6456218"/>
              <a:gd name="connsiteY1" fmla="*/ 0 h 6858000"/>
              <a:gd name="connsiteX2" fmla="*/ 6456218 w 6456218"/>
              <a:gd name="connsiteY2" fmla="*/ 6858000 h 6858000"/>
              <a:gd name="connsiteX3" fmla="*/ 0 w 6456218"/>
              <a:gd name="connsiteY3" fmla="*/ 6858000 h 6858000"/>
              <a:gd name="connsiteX4" fmla="*/ 0 w 6456218"/>
              <a:gd name="connsiteY4" fmla="*/ 0 h 6858000"/>
              <a:gd name="connsiteX0" fmla="*/ 2563091 w 9019309"/>
              <a:gd name="connsiteY0" fmla="*/ 0 h 6858000"/>
              <a:gd name="connsiteX1" fmla="*/ 9019309 w 9019309"/>
              <a:gd name="connsiteY1" fmla="*/ 0 h 6858000"/>
              <a:gd name="connsiteX2" fmla="*/ 9019309 w 9019309"/>
              <a:gd name="connsiteY2" fmla="*/ 6858000 h 6858000"/>
              <a:gd name="connsiteX3" fmla="*/ 0 w 9019309"/>
              <a:gd name="connsiteY3" fmla="*/ 6858000 h 6858000"/>
              <a:gd name="connsiteX4" fmla="*/ 2563091 w 9019309"/>
              <a:gd name="connsiteY4" fmla="*/ 0 h 6858000"/>
              <a:gd name="connsiteX0" fmla="*/ 3422073 w 9019309"/>
              <a:gd name="connsiteY0" fmla="*/ 41564 h 6858000"/>
              <a:gd name="connsiteX1" fmla="*/ 9019309 w 9019309"/>
              <a:gd name="connsiteY1" fmla="*/ 0 h 6858000"/>
              <a:gd name="connsiteX2" fmla="*/ 9019309 w 9019309"/>
              <a:gd name="connsiteY2" fmla="*/ 6858000 h 6858000"/>
              <a:gd name="connsiteX3" fmla="*/ 0 w 9019309"/>
              <a:gd name="connsiteY3" fmla="*/ 6858000 h 6858000"/>
              <a:gd name="connsiteX4" fmla="*/ 3422073 w 9019309"/>
              <a:gd name="connsiteY4" fmla="*/ 41564 h 6858000"/>
              <a:gd name="connsiteX0" fmla="*/ 3435928 w 9019309"/>
              <a:gd name="connsiteY0" fmla="*/ 13854 h 6858000"/>
              <a:gd name="connsiteX1" fmla="*/ 9019309 w 9019309"/>
              <a:gd name="connsiteY1" fmla="*/ 0 h 6858000"/>
              <a:gd name="connsiteX2" fmla="*/ 9019309 w 9019309"/>
              <a:gd name="connsiteY2" fmla="*/ 6858000 h 6858000"/>
              <a:gd name="connsiteX3" fmla="*/ 0 w 9019309"/>
              <a:gd name="connsiteY3" fmla="*/ 6858000 h 6858000"/>
              <a:gd name="connsiteX4" fmla="*/ 3435928 w 9019309"/>
              <a:gd name="connsiteY4" fmla="*/ 13854 h 6858000"/>
              <a:gd name="connsiteX0" fmla="*/ 3435928 w 9019309"/>
              <a:gd name="connsiteY0" fmla="*/ 0 h 6871855"/>
              <a:gd name="connsiteX1" fmla="*/ 9019309 w 9019309"/>
              <a:gd name="connsiteY1" fmla="*/ 13855 h 6871855"/>
              <a:gd name="connsiteX2" fmla="*/ 9019309 w 9019309"/>
              <a:gd name="connsiteY2" fmla="*/ 6871855 h 6871855"/>
              <a:gd name="connsiteX3" fmla="*/ 0 w 9019309"/>
              <a:gd name="connsiteY3" fmla="*/ 6871855 h 6871855"/>
              <a:gd name="connsiteX4" fmla="*/ 3435928 w 9019309"/>
              <a:gd name="connsiteY4" fmla="*/ 0 h 6871855"/>
              <a:gd name="connsiteX0" fmla="*/ 3435928 w 9825221"/>
              <a:gd name="connsiteY0" fmla="*/ 0 h 6871855"/>
              <a:gd name="connsiteX1" fmla="*/ 9825221 w 9825221"/>
              <a:gd name="connsiteY1" fmla="*/ 44851 h 6871855"/>
              <a:gd name="connsiteX2" fmla="*/ 9019309 w 9825221"/>
              <a:gd name="connsiteY2" fmla="*/ 6871855 h 6871855"/>
              <a:gd name="connsiteX3" fmla="*/ 0 w 9825221"/>
              <a:gd name="connsiteY3" fmla="*/ 6871855 h 6871855"/>
              <a:gd name="connsiteX4" fmla="*/ 3435928 w 9825221"/>
              <a:gd name="connsiteY4" fmla="*/ 0 h 6871855"/>
              <a:gd name="connsiteX0" fmla="*/ 3435928 w 9825221"/>
              <a:gd name="connsiteY0" fmla="*/ 0 h 6871855"/>
              <a:gd name="connsiteX1" fmla="*/ 9825221 w 9825221"/>
              <a:gd name="connsiteY1" fmla="*/ 44851 h 6871855"/>
              <a:gd name="connsiteX2" fmla="*/ 9747729 w 9825221"/>
              <a:gd name="connsiteY2" fmla="*/ 6871855 h 6871855"/>
              <a:gd name="connsiteX3" fmla="*/ 0 w 9825221"/>
              <a:gd name="connsiteY3" fmla="*/ 6871855 h 6871855"/>
              <a:gd name="connsiteX4" fmla="*/ 3435928 w 9825221"/>
              <a:gd name="connsiteY4" fmla="*/ 0 h 6871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221" h="6871855">
                <a:moveTo>
                  <a:pt x="3435928" y="0"/>
                </a:moveTo>
                <a:lnTo>
                  <a:pt x="9825221" y="44851"/>
                </a:lnTo>
                <a:lnTo>
                  <a:pt x="9747729" y="6871855"/>
                </a:lnTo>
                <a:lnTo>
                  <a:pt x="0" y="6871855"/>
                </a:lnTo>
                <a:lnTo>
                  <a:pt x="3435928" y="0"/>
                </a:lnTo>
                <a:close/>
              </a:path>
            </a:pathLst>
          </a:cu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2214108" y="1798245"/>
            <a:ext cx="1210588" cy="707886"/>
          </a:xfrm>
          <a:prstGeom prst="rect">
            <a:avLst/>
          </a:prstGeom>
          <a:noFill/>
        </p:spPr>
        <p:txBody>
          <a:bodyPr wrap="none" rtlCol="0">
            <a:spAutoFit/>
          </a:bodyPr>
          <a:lstStyle/>
          <a:p>
            <a:r>
              <a:rPr kumimoji="1" lang="zh-CN" altLang="en-US" sz="4000" b="1" dirty="0">
                <a:solidFill>
                  <a:schemeClr val="accent3"/>
                </a:solidFill>
                <a:latin typeface="Microsoft YaHei" charset="-122"/>
                <a:ea typeface="Microsoft YaHei" charset="-122"/>
                <a:cs typeface="Microsoft YaHei" charset="-122"/>
              </a:rPr>
              <a:t>目录</a:t>
            </a:r>
          </a:p>
        </p:txBody>
      </p:sp>
      <p:sp>
        <p:nvSpPr>
          <p:cNvPr id="6" name="文本框 5"/>
          <p:cNvSpPr txBox="1"/>
          <p:nvPr/>
        </p:nvSpPr>
        <p:spPr>
          <a:xfrm>
            <a:off x="825514" y="2556376"/>
            <a:ext cx="2672526" cy="830997"/>
          </a:xfrm>
          <a:prstGeom prst="rect">
            <a:avLst/>
          </a:prstGeom>
          <a:noFill/>
        </p:spPr>
        <p:txBody>
          <a:bodyPr wrap="none" rtlCol="0">
            <a:spAutoFit/>
          </a:bodyPr>
          <a:lstStyle/>
          <a:p>
            <a:r>
              <a:rPr kumimoji="1" lang="en-US" altLang="zh-CN" sz="4800" b="1">
                <a:solidFill>
                  <a:schemeClr val="accent2"/>
                </a:solidFill>
                <a:latin typeface="Impact" charset="0"/>
                <a:ea typeface="Impact" charset="0"/>
                <a:cs typeface="Impact" charset="0"/>
              </a:rPr>
              <a:t>CONTENTS</a:t>
            </a:r>
            <a:endParaRPr kumimoji="1" lang="zh-CN" altLang="en-US" sz="4800" b="1" dirty="0">
              <a:solidFill>
                <a:schemeClr val="accent2"/>
              </a:solidFill>
              <a:latin typeface="Impact" charset="0"/>
              <a:ea typeface="Impact" charset="0"/>
              <a:cs typeface="Impact" charset="0"/>
            </a:endParaRPr>
          </a:p>
        </p:txBody>
      </p:sp>
      <p:sp>
        <p:nvSpPr>
          <p:cNvPr id="7" name="矩形 6"/>
          <p:cNvSpPr/>
          <p:nvPr/>
        </p:nvSpPr>
        <p:spPr>
          <a:xfrm>
            <a:off x="2550882" y="13854"/>
            <a:ext cx="9716733" cy="6888997"/>
          </a:xfrm>
          <a:custGeom>
            <a:avLst/>
            <a:gdLst>
              <a:gd name="connsiteX0" fmla="*/ 0 w 6456218"/>
              <a:gd name="connsiteY0" fmla="*/ 0 h 6858000"/>
              <a:gd name="connsiteX1" fmla="*/ 6456218 w 6456218"/>
              <a:gd name="connsiteY1" fmla="*/ 0 h 6858000"/>
              <a:gd name="connsiteX2" fmla="*/ 6456218 w 6456218"/>
              <a:gd name="connsiteY2" fmla="*/ 6858000 h 6858000"/>
              <a:gd name="connsiteX3" fmla="*/ 0 w 6456218"/>
              <a:gd name="connsiteY3" fmla="*/ 6858000 h 6858000"/>
              <a:gd name="connsiteX4" fmla="*/ 0 w 6456218"/>
              <a:gd name="connsiteY4" fmla="*/ 0 h 6858000"/>
              <a:gd name="connsiteX0" fmla="*/ 2563091 w 9019309"/>
              <a:gd name="connsiteY0" fmla="*/ 0 h 6858000"/>
              <a:gd name="connsiteX1" fmla="*/ 9019309 w 9019309"/>
              <a:gd name="connsiteY1" fmla="*/ 0 h 6858000"/>
              <a:gd name="connsiteX2" fmla="*/ 9019309 w 9019309"/>
              <a:gd name="connsiteY2" fmla="*/ 6858000 h 6858000"/>
              <a:gd name="connsiteX3" fmla="*/ 0 w 9019309"/>
              <a:gd name="connsiteY3" fmla="*/ 6858000 h 6858000"/>
              <a:gd name="connsiteX4" fmla="*/ 2563091 w 9019309"/>
              <a:gd name="connsiteY4" fmla="*/ 0 h 6858000"/>
              <a:gd name="connsiteX0" fmla="*/ 3422073 w 9019309"/>
              <a:gd name="connsiteY0" fmla="*/ 41564 h 6858000"/>
              <a:gd name="connsiteX1" fmla="*/ 9019309 w 9019309"/>
              <a:gd name="connsiteY1" fmla="*/ 0 h 6858000"/>
              <a:gd name="connsiteX2" fmla="*/ 9019309 w 9019309"/>
              <a:gd name="connsiteY2" fmla="*/ 6858000 h 6858000"/>
              <a:gd name="connsiteX3" fmla="*/ 0 w 9019309"/>
              <a:gd name="connsiteY3" fmla="*/ 6858000 h 6858000"/>
              <a:gd name="connsiteX4" fmla="*/ 3422073 w 9019309"/>
              <a:gd name="connsiteY4" fmla="*/ 41564 h 6858000"/>
              <a:gd name="connsiteX0" fmla="*/ 3435928 w 9019309"/>
              <a:gd name="connsiteY0" fmla="*/ 13854 h 6858000"/>
              <a:gd name="connsiteX1" fmla="*/ 9019309 w 9019309"/>
              <a:gd name="connsiteY1" fmla="*/ 0 h 6858000"/>
              <a:gd name="connsiteX2" fmla="*/ 9019309 w 9019309"/>
              <a:gd name="connsiteY2" fmla="*/ 6858000 h 6858000"/>
              <a:gd name="connsiteX3" fmla="*/ 0 w 9019309"/>
              <a:gd name="connsiteY3" fmla="*/ 6858000 h 6858000"/>
              <a:gd name="connsiteX4" fmla="*/ 3435928 w 9019309"/>
              <a:gd name="connsiteY4" fmla="*/ 13854 h 6858000"/>
              <a:gd name="connsiteX0" fmla="*/ 3435928 w 9019309"/>
              <a:gd name="connsiteY0" fmla="*/ 0 h 6871855"/>
              <a:gd name="connsiteX1" fmla="*/ 9019309 w 9019309"/>
              <a:gd name="connsiteY1" fmla="*/ 13855 h 6871855"/>
              <a:gd name="connsiteX2" fmla="*/ 9019309 w 9019309"/>
              <a:gd name="connsiteY2" fmla="*/ 6871855 h 6871855"/>
              <a:gd name="connsiteX3" fmla="*/ 0 w 9019309"/>
              <a:gd name="connsiteY3" fmla="*/ 6871855 h 6871855"/>
              <a:gd name="connsiteX4" fmla="*/ 3435928 w 9019309"/>
              <a:gd name="connsiteY4" fmla="*/ 0 h 6871855"/>
              <a:gd name="connsiteX0" fmla="*/ 3435928 w 9716733"/>
              <a:gd name="connsiteY0" fmla="*/ 17142 h 6888997"/>
              <a:gd name="connsiteX1" fmla="*/ 9716733 w 9716733"/>
              <a:gd name="connsiteY1" fmla="*/ 0 h 6888997"/>
              <a:gd name="connsiteX2" fmla="*/ 9019309 w 9716733"/>
              <a:gd name="connsiteY2" fmla="*/ 6888997 h 6888997"/>
              <a:gd name="connsiteX3" fmla="*/ 0 w 9716733"/>
              <a:gd name="connsiteY3" fmla="*/ 6888997 h 6888997"/>
              <a:gd name="connsiteX4" fmla="*/ 3435928 w 9716733"/>
              <a:gd name="connsiteY4" fmla="*/ 17142 h 6888997"/>
              <a:gd name="connsiteX0" fmla="*/ 3435928 w 9716733"/>
              <a:gd name="connsiteY0" fmla="*/ 17142 h 6888997"/>
              <a:gd name="connsiteX1" fmla="*/ 9716733 w 9716733"/>
              <a:gd name="connsiteY1" fmla="*/ 0 h 6888997"/>
              <a:gd name="connsiteX2" fmla="*/ 9654739 w 9716733"/>
              <a:gd name="connsiteY2" fmla="*/ 6888997 h 6888997"/>
              <a:gd name="connsiteX3" fmla="*/ 0 w 9716733"/>
              <a:gd name="connsiteY3" fmla="*/ 6888997 h 6888997"/>
              <a:gd name="connsiteX4" fmla="*/ 3435928 w 9716733"/>
              <a:gd name="connsiteY4" fmla="*/ 17142 h 6888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6733" h="6888997">
                <a:moveTo>
                  <a:pt x="3435928" y="17142"/>
                </a:moveTo>
                <a:lnTo>
                  <a:pt x="9716733" y="0"/>
                </a:lnTo>
                <a:lnTo>
                  <a:pt x="9654739" y="6888997"/>
                </a:lnTo>
                <a:lnTo>
                  <a:pt x="0" y="6888997"/>
                </a:lnTo>
                <a:lnTo>
                  <a:pt x="3435928" y="17142"/>
                </a:lnTo>
                <a:close/>
              </a:path>
            </a:pathLst>
          </a:custGeom>
          <a:ln>
            <a:noFill/>
          </a:ln>
          <a:effectLst>
            <a:outerShdw blurRad="50800" dist="76200" dir="10800000" algn="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nvGrpSpPr>
          <p:cNvPr id="29" name="组 28"/>
          <p:cNvGrpSpPr/>
          <p:nvPr/>
        </p:nvGrpSpPr>
        <p:grpSpPr>
          <a:xfrm>
            <a:off x="4549119" y="899776"/>
            <a:ext cx="1862418" cy="978270"/>
            <a:chOff x="4621200" y="1036512"/>
            <a:chExt cx="1862418" cy="978270"/>
          </a:xfrm>
        </p:grpSpPr>
        <p:grpSp>
          <p:nvGrpSpPr>
            <p:cNvPr id="11" name="组 10"/>
            <p:cNvGrpSpPr/>
            <p:nvPr/>
          </p:nvGrpSpPr>
          <p:grpSpPr>
            <a:xfrm>
              <a:off x="4621200" y="1036512"/>
              <a:ext cx="1862418" cy="978270"/>
              <a:chOff x="4745186" y="1191494"/>
              <a:chExt cx="1537855" cy="748144"/>
            </a:xfrm>
          </p:grpSpPr>
          <p:sp>
            <p:nvSpPr>
              <p:cNvPr id="9" name="平行四边形 8"/>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2" name="文本框 11"/>
            <p:cNvSpPr txBox="1"/>
            <p:nvPr/>
          </p:nvSpPr>
          <p:spPr>
            <a:xfrm>
              <a:off x="5010305" y="1190815"/>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5.1</a:t>
              </a:r>
              <a:endParaRPr kumimoji="1" lang="zh-CN" altLang="en-US" dirty="0">
                <a:solidFill>
                  <a:schemeClr val="bg1"/>
                </a:solidFill>
                <a:latin typeface="Microsoft YaHei" charset="-122"/>
                <a:ea typeface="Microsoft YaHei" charset="-122"/>
                <a:cs typeface="Microsoft YaHei" charset="-122"/>
              </a:endParaRPr>
            </a:p>
          </p:txBody>
        </p:sp>
      </p:grpSp>
      <p:sp>
        <p:nvSpPr>
          <p:cNvPr id="13" name="文本框 12"/>
          <p:cNvSpPr txBox="1"/>
          <p:nvPr/>
        </p:nvSpPr>
        <p:spPr>
          <a:xfrm>
            <a:off x="6489836" y="1009453"/>
            <a:ext cx="4185761" cy="461665"/>
          </a:xfrm>
          <a:prstGeom prst="rect">
            <a:avLst/>
          </a:prstGeom>
          <a:noFill/>
        </p:spPr>
        <p:txBody>
          <a:bodyPr wrap="none" rtlCol="0">
            <a:spAutoFit/>
          </a:bodyPr>
          <a:lstStyle/>
          <a:p>
            <a:r>
              <a:rPr kumimoji="1" lang="zh-CN" altLang="en-US" sz="2400" dirty="0">
                <a:solidFill>
                  <a:schemeClr val="bg1"/>
                </a:solidFill>
                <a:latin typeface="Microsoft YaHei" charset="-122"/>
                <a:ea typeface="Microsoft YaHei" charset="-122"/>
                <a:cs typeface="Microsoft YaHei" charset="-122"/>
              </a:rPr>
              <a:t>教学管理系统数据库查询设计</a:t>
            </a:r>
            <a:endParaRPr kumimoji="1" lang="zh-CN" altLang="en-US" sz="2400" dirty="0">
              <a:solidFill>
                <a:schemeClr val="bg1"/>
              </a:solidFill>
              <a:latin typeface="Microsoft YaHei" charset="-122"/>
              <a:ea typeface="Microsoft YaHei" charset="-122"/>
              <a:cs typeface="Microsoft YaHei" charset="-122"/>
            </a:endParaRPr>
          </a:p>
        </p:txBody>
      </p:sp>
      <p:grpSp>
        <p:nvGrpSpPr>
          <p:cNvPr id="18" name="组 17"/>
          <p:cNvGrpSpPr/>
          <p:nvPr/>
        </p:nvGrpSpPr>
        <p:grpSpPr>
          <a:xfrm>
            <a:off x="3923937" y="2185049"/>
            <a:ext cx="1862418" cy="978270"/>
            <a:chOff x="4032602" y="2286000"/>
            <a:chExt cx="1862418" cy="978270"/>
          </a:xfrm>
        </p:grpSpPr>
        <p:grpSp>
          <p:nvGrpSpPr>
            <p:cNvPr id="14" name="组 13"/>
            <p:cNvGrpSpPr/>
            <p:nvPr/>
          </p:nvGrpSpPr>
          <p:grpSpPr>
            <a:xfrm>
              <a:off x="4032602" y="2286000"/>
              <a:ext cx="1862418" cy="978270"/>
              <a:chOff x="4745186" y="1191494"/>
              <a:chExt cx="1537855" cy="748144"/>
            </a:xfrm>
          </p:grpSpPr>
          <p:sp>
            <p:nvSpPr>
              <p:cNvPr id="15" name="平行四边形 14"/>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7" name="文本框 16"/>
            <p:cNvSpPr txBox="1"/>
            <p:nvPr/>
          </p:nvSpPr>
          <p:spPr>
            <a:xfrm>
              <a:off x="4421707" y="2440303"/>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5.2</a:t>
              </a:r>
              <a:endParaRPr kumimoji="1" lang="zh-CN" altLang="en-US" dirty="0">
                <a:solidFill>
                  <a:schemeClr val="bg1"/>
                </a:solidFill>
                <a:latin typeface="Microsoft YaHei" charset="-122"/>
                <a:ea typeface="Microsoft YaHei" charset="-122"/>
                <a:cs typeface="Microsoft YaHei" charset="-122"/>
              </a:endParaRPr>
            </a:p>
          </p:txBody>
        </p:sp>
      </p:grpSp>
      <p:grpSp>
        <p:nvGrpSpPr>
          <p:cNvPr id="19" name="组 18"/>
          <p:cNvGrpSpPr/>
          <p:nvPr/>
        </p:nvGrpSpPr>
        <p:grpSpPr>
          <a:xfrm>
            <a:off x="3388158" y="3353213"/>
            <a:ext cx="1862418" cy="978270"/>
            <a:chOff x="4032602" y="2286000"/>
            <a:chExt cx="1862418" cy="978270"/>
          </a:xfrm>
        </p:grpSpPr>
        <p:grpSp>
          <p:nvGrpSpPr>
            <p:cNvPr id="20" name="组 19"/>
            <p:cNvGrpSpPr/>
            <p:nvPr/>
          </p:nvGrpSpPr>
          <p:grpSpPr>
            <a:xfrm>
              <a:off x="4032602" y="2286000"/>
              <a:ext cx="1862418" cy="978270"/>
              <a:chOff x="4745186" y="1191494"/>
              <a:chExt cx="1537855" cy="748144"/>
            </a:xfrm>
          </p:grpSpPr>
          <p:sp>
            <p:nvSpPr>
              <p:cNvPr id="22" name="平行四边形 21"/>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1" name="文本框 20"/>
            <p:cNvSpPr txBox="1"/>
            <p:nvPr/>
          </p:nvSpPr>
          <p:spPr>
            <a:xfrm>
              <a:off x="4421707" y="2440303"/>
              <a:ext cx="1107996"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拓展阅读</a:t>
              </a:r>
            </a:p>
          </p:txBody>
        </p:sp>
      </p:grpSp>
      <p:grpSp>
        <p:nvGrpSpPr>
          <p:cNvPr id="24" name="组 23"/>
          <p:cNvGrpSpPr/>
          <p:nvPr/>
        </p:nvGrpSpPr>
        <p:grpSpPr>
          <a:xfrm>
            <a:off x="2715737" y="4661037"/>
            <a:ext cx="1862418" cy="978270"/>
            <a:chOff x="4032602" y="2286000"/>
            <a:chExt cx="1862418" cy="978270"/>
          </a:xfrm>
        </p:grpSpPr>
        <p:grpSp>
          <p:nvGrpSpPr>
            <p:cNvPr id="25" name="组 24"/>
            <p:cNvGrpSpPr/>
            <p:nvPr/>
          </p:nvGrpSpPr>
          <p:grpSpPr>
            <a:xfrm>
              <a:off x="4032602" y="2286000"/>
              <a:ext cx="1862418" cy="978270"/>
              <a:chOff x="4745186" y="1191494"/>
              <a:chExt cx="1537855" cy="748144"/>
            </a:xfrm>
          </p:grpSpPr>
          <p:sp>
            <p:nvSpPr>
              <p:cNvPr id="27" name="平行四边形 26"/>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6" name="文本框 25"/>
            <p:cNvSpPr txBox="1"/>
            <p:nvPr/>
          </p:nvSpPr>
          <p:spPr>
            <a:xfrm>
              <a:off x="4421707" y="2440303"/>
              <a:ext cx="1107996"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拓展</a:t>
              </a:r>
              <a:r>
                <a:rPr kumimoji="1" lang="zh-CN" altLang="en-US" dirty="0" smtClean="0">
                  <a:solidFill>
                    <a:schemeClr val="bg1"/>
                  </a:solidFill>
                  <a:latin typeface="Microsoft YaHei" charset="-122"/>
                  <a:ea typeface="Microsoft YaHei" charset="-122"/>
                  <a:cs typeface="Microsoft YaHei" charset="-122"/>
                </a:rPr>
                <a:t>训练</a:t>
              </a:r>
              <a:endParaRPr kumimoji="1" lang="zh-CN" altLang="en-US" dirty="0">
                <a:solidFill>
                  <a:schemeClr val="bg1"/>
                </a:solidFill>
                <a:latin typeface="Microsoft YaHei" charset="-122"/>
                <a:ea typeface="Microsoft YaHei" charset="-122"/>
                <a:cs typeface="Microsoft YaHei" charset="-122"/>
              </a:endParaRPr>
            </a:p>
          </p:txBody>
        </p:sp>
      </p:grpSp>
      <p:sp>
        <p:nvSpPr>
          <p:cNvPr id="30" name="文本框 29"/>
          <p:cNvSpPr txBox="1"/>
          <p:nvPr/>
        </p:nvSpPr>
        <p:spPr>
          <a:xfrm>
            <a:off x="5834394" y="2075635"/>
            <a:ext cx="4385372" cy="830997"/>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教学管理系统数据库视图和索引设计</a:t>
            </a:r>
            <a:endParaRPr kumimoji="1" lang="zh-CN" altLang="en-US" sz="2400" dirty="0">
              <a:solidFill>
                <a:schemeClr val="bg1"/>
              </a:solidFill>
              <a:latin typeface="Microsoft YaHei" charset="-122"/>
              <a:ea typeface="Microsoft YaHei" charset="-122"/>
              <a:cs typeface="Microsoft YaHei" charset="-122"/>
            </a:endParaRPr>
          </a:p>
        </p:txBody>
      </p:sp>
      <p:sp>
        <p:nvSpPr>
          <p:cNvPr id="33" name="文本框 32"/>
          <p:cNvSpPr txBox="1"/>
          <p:nvPr/>
        </p:nvSpPr>
        <p:spPr>
          <a:xfrm>
            <a:off x="5495718" y="3465826"/>
            <a:ext cx="4266848" cy="461665"/>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科学的创新思维</a:t>
            </a:r>
            <a:endParaRPr kumimoji="1" lang="zh-CN" altLang="en-US" sz="2400" dirty="0">
              <a:solidFill>
                <a:schemeClr val="bg1"/>
              </a:solidFill>
              <a:latin typeface="Microsoft YaHei" charset="-122"/>
              <a:ea typeface="Microsoft YaHei" charset="-122"/>
              <a:cs typeface="Microsoft YaHei" charset="-122"/>
            </a:endParaRPr>
          </a:p>
        </p:txBody>
      </p:sp>
      <p:sp>
        <p:nvSpPr>
          <p:cNvPr id="36" name="文本框 35"/>
          <p:cNvSpPr txBox="1"/>
          <p:nvPr/>
        </p:nvSpPr>
        <p:spPr>
          <a:xfrm>
            <a:off x="4787728" y="4670234"/>
            <a:ext cx="4006648" cy="830997"/>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乡村振兴助农电商平台数据库查询设计</a:t>
            </a:r>
            <a:endParaRPr kumimoji="1" lang="zh-CN" altLang="en-US" sz="2400" dirty="0">
              <a:solidFill>
                <a:schemeClr val="bg1"/>
              </a:solidFill>
              <a:latin typeface="Microsoft YaHei" charset="-122"/>
              <a:ea typeface="Microsoft YaHei" charset="-122"/>
              <a:cs typeface="Microsoft YaHei" charset="-122"/>
            </a:endParaRPr>
          </a:p>
        </p:txBody>
      </p:sp>
      <p:sp>
        <p:nvSpPr>
          <p:cNvPr id="55" name="平行四边形 54"/>
          <p:cNvSpPr/>
          <p:nvPr/>
        </p:nvSpPr>
        <p:spPr>
          <a:xfrm>
            <a:off x="10863119" y="1007346"/>
            <a:ext cx="1904876"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8" name="平行四边形 57"/>
          <p:cNvSpPr/>
          <p:nvPr/>
        </p:nvSpPr>
        <p:spPr>
          <a:xfrm>
            <a:off x="10384495" y="2248615"/>
            <a:ext cx="2383500"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平行四边形 41"/>
          <p:cNvSpPr/>
          <p:nvPr/>
        </p:nvSpPr>
        <p:spPr>
          <a:xfrm>
            <a:off x="9762565" y="3515468"/>
            <a:ext cx="3003203"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6" name="平行四边形 55"/>
          <p:cNvSpPr/>
          <p:nvPr/>
        </p:nvSpPr>
        <p:spPr>
          <a:xfrm>
            <a:off x="9130553" y="5023674"/>
            <a:ext cx="3637442"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extLst>
      <p:ext uri="{BB962C8B-B14F-4D97-AF65-F5344CB8AC3E}">
        <p14:creationId xmlns:p14="http://schemas.microsoft.com/office/powerpoint/2010/main" val="41558209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统计函数和分组数据记录查询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4467890"/>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MIN(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函数</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MIN</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函数可以求出表中某个字段取值的最小值</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。语法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algn="ctr">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SELECT   MIN (</a:t>
            </a:r>
            <a:r>
              <a:rPr lang="zh-CN" altLang="zh-CN" b="1" dirty="0">
                <a:solidFill>
                  <a:schemeClr val="accent4"/>
                </a:solidFill>
                <a:latin typeface="微软雅黑" panose="020B0503020204020204" pitchFamily="34" charset="-122"/>
                <a:ea typeface="微软雅黑" panose="020B0503020204020204" pitchFamily="34" charset="-122"/>
              </a:rPr>
              <a:t>字段名</a:t>
            </a:r>
            <a:r>
              <a:rPr lang="en-US" altLang="zh-CN" b="1" dirty="0">
                <a:solidFill>
                  <a:schemeClr val="accent4"/>
                </a:solidFill>
                <a:latin typeface="微软雅黑" panose="020B0503020204020204" pitchFamily="34" charset="-122"/>
                <a:ea typeface="微软雅黑" panose="020B0503020204020204" pitchFamily="34" charset="-122"/>
              </a:rPr>
              <a:t>)  FROM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 ;</a:t>
            </a:r>
            <a:endParaRPr lang="zh-CN" altLang="zh-CN" b="1" dirty="0">
              <a:solidFill>
                <a:schemeClr val="accent4"/>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也</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可以将这些聚集函数联合使用，例如：</a:t>
            </a:r>
          </a:p>
          <a:p>
            <a:pPr algn="ctr">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     SELECT  SUM(</a:t>
            </a:r>
            <a:r>
              <a:rPr lang="zh-CN" altLang="zh-CN" b="1" dirty="0">
                <a:solidFill>
                  <a:schemeClr val="accent4"/>
                </a:solidFill>
                <a:latin typeface="微软雅黑" panose="020B0503020204020204" pitchFamily="34" charset="-122"/>
                <a:ea typeface="微软雅黑" panose="020B0503020204020204" pitchFamily="34" charset="-122"/>
              </a:rPr>
              <a:t>字段名</a:t>
            </a:r>
            <a:r>
              <a:rPr lang="en-US" altLang="zh-CN" b="1" dirty="0">
                <a:solidFill>
                  <a:schemeClr val="accent4"/>
                </a:solidFill>
                <a:latin typeface="微软雅黑" panose="020B0503020204020204" pitchFamily="34" charset="-122"/>
                <a:ea typeface="微软雅黑" panose="020B0503020204020204" pitchFamily="34" charset="-122"/>
              </a:rPr>
              <a:t>), AVG (</a:t>
            </a:r>
            <a:r>
              <a:rPr lang="zh-CN" altLang="zh-CN" b="1" dirty="0">
                <a:solidFill>
                  <a:schemeClr val="accent4"/>
                </a:solidFill>
                <a:latin typeface="微软雅黑" panose="020B0503020204020204" pitchFamily="34" charset="-122"/>
                <a:ea typeface="微软雅黑" panose="020B0503020204020204" pitchFamily="34" charset="-122"/>
              </a:rPr>
              <a:t>字段名</a:t>
            </a:r>
            <a:r>
              <a:rPr lang="en-US" altLang="zh-CN" b="1" dirty="0">
                <a:solidFill>
                  <a:schemeClr val="accent4"/>
                </a:solidFill>
                <a:latin typeface="微软雅黑" panose="020B0503020204020204" pitchFamily="34" charset="-122"/>
                <a:ea typeface="微软雅黑" panose="020B0503020204020204" pitchFamily="34" charset="-122"/>
              </a:rPr>
              <a:t>),MIN (</a:t>
            </a:r>
            <a:r>
              <a:rPr lang="zh-CN" altLang="zh-CN" b="1" dirty="0">
                <a:solidFill>
                  <a:schemeClr val="accent4"/>
                </a:solidFill>
                <a:latin typeface="微软雅黑" panose="020B0503020204020204" pitchFamily="34" charset="-122"/>
                <a:ea typeface="微软雅黑" panose="020B0503020204020204" pitchFamily="34" charset="-122"/>
              </a:rPr>
              <a:t>字段名</a:t>
            </a:r>
            <a:r>
              <a:rPr lang="en-US" altLang="zh-CN" b="1" dirty="0">
                <a:solidFill>
                  <a:schemeClr val="accent4"/>
                </a:solidFill>
                <a:latin typeface="微软雅黑" panose="020B0503020204020204" pitchFamily="34" charset="-122"/>
                <a:ea typeface="微软雅黑" panose="020B0503020204020204" pitchFamily="34" charset="-122"/>
              </a:rPr>
              <a:t>)  FROM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 </a:t>
            </a:r>
            <a:r>
              <a:rPr lang="en-US" altLang="zh-CN" b="1" dirty="0">
                <a:solidFill>
                  <a:schemeClr val="accent4"/>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分组查询</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GROUP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BY</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关键字可以将查询结果按某个字段或多个字段进行分组。字段中值相等的为一组。其语法规则如下：</a:t>
            </a:r>
          </a:p>
          <a:p>
            <a:pPr algn="ctr">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GROUP BY  </a:t>
            </a:r>
            <a:r>
              <a:rPr lang="zh-CN" altLang="zh-CN" b="1" dirty="0">
                <a:solidFill>
                  <a:schemeClr val="accent4"/>
                </a:solidFill>
                <a:latin typeface="微软雅黑" panose="020B0503020204020204" pitchFamily="34" charset="-122"/>
                <a:ea typeface="微软雅黑" panose="020B0503020204020204" pitchFamily="34" charset="-122"/>
              </a:rPr>
              <a:t>属性名</a:t>
            </a:r>
            <a:r>
              <a:rPr lang="en-US" altLang="zh-CN" b="1" dirty="0">
                <a:solidFill>
                  <a:schemeClr val="accent4"/>
                </a:solidFill>
                <a:latin typeface="微软雅黑" panose="020B0503020204020204" pitchFamily="34" charset="-122"/>
                <a:ea typeface="微软雅黑" panose="020B0503020204020204" pitchFamily="34" charset="-122"/>
              </a:rPr>
              <a:t>  [ HAVING </a:t>
            </a:r>
            <a:r>
              <a:rPr lang="zh-CN" altLang="zh-CN" b="1" dirty="0">
                <a:solidFill>
                  <a:schemeClr val="accent4"/>
                </a:solidFill>
                <a:latin typeface="微软雅黑" panose="020B0503020204020204" pitchFamily="34" charset="-122"/>
                <a:ea typeface="微软雅黑" panose="020B0503020204020204" pitchFamily="34" charset="-122"/>
              </a:rPr>
              <a:t>条件表达式</a:t>
            </a:r>
            <a:r>
              <a:rPr lang="en-US" altLang="zh-CN" b="1" dirty="0">
                <a:solidFill>
                  <a:schemeClr val="accent4"/>
                </a:solidFill>
                <a:latin typeface="微软雅黑" panose="020B0503020204020204" pitchFamily="34" charset="-122"/>
                <a:ea typeface="微软雅黑" panose="020B0503020204020204" pitchFamily="34" charset="-122"/>
              </a:rPr>
              <a:t> ] [ WITH ROLLUP ]</a:t>
            </a:r>
            <a:endParaRPr lang="zh-CN" altLang="zh-CN" b="1" dirty="0">
              <a:solidFill>
                <a:schemeClr val="accent4"/>
              </a:solidFill>
              <a:latin typeface="微软雅黑" panose="020B0503020204020204" pitchFamily="34" charset="-122"/>
              <a:ea typeface="微软雅黑" panose="020B0503020204020204" pitchFamily="34" charset="-122"/>
            </a:endParaRPr>
          </a:p>
          <a:p>
            <a:endParaRPr lang="zh-CN" altLang="zh-CN" sz="2000" dirty="0"/>
          </a:p>
        </p:txBody>
      </p:sp>
    </p:spTree>
    <p:extLst>
      <p:ext uri="{BB962C8B-B14F-4D97-AF65-F5344CB8AC3E}">
        <p14:creationId xmlns:p14="http://schemas.microsoft.com/office/powerpoint/2010/main" val="387437368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统计函数和分组数据记录查询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82665" y="2114504"/>
            <a:ext cx="10296885" cy="961802"/>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）查询学生表中所有学生的总分、平均分，字段名称用中文显示。</a:t>
            </a:r>
          </a:p>
          <a:p>
            <a:pPr algn="ctr">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SELECT  SUM(report)  as </a:t>
            </a:r>
            <a:r>
              <a:rPr lang="zh-CN" altLang="zh-CN" b="1" dirty="0">
                <a:solidFill>
                  <a:schemeClr val="accent4"/>
                </a:solidFill>
                <a:latin typeface="微软雅黑" panose="020B0503020204020204" pitchFamily="34" charset="-122"/>
                <a:ea typeface="微软雅黑" panose="020B0503020204020204" pitchFamily="34" charset="-122"/>
              </a:rPr>
              <a:t>总分</a:t>
            </a:r>
            <a:r>
              <a:rPr lang="en-US" altLang="zh-CN" b="1" dirty="0">
                <a:solidFill>
                  <a:schemeClr val="accent4"/>
                </a:solidFill>
                <a:latin typeface="微软雅黑" panose="020B0503020204020204" pitchFamily="34" charset="-122"/>
                <a:ea typeface="微软雅黑" panose="020B0503020204020204" pitchFamily="34" charset="-122"/>
              </a:rPr>
              <a:t> , AVG(report)  as </a:t>
            </a:r>
            <a:r>
              <a:rPr lang="zh-CN" altLang="zh-CN" b="1" dirty="0">
                <a:solidFill>
                  <a:schemeClr val="accent4"/>
                </a:solidFill>
                <a:latin typeface="微软雅黑" panose="020B0503020204020204" pitchFamily="34" charset="-122"/>
                <a:ea typeface="微软雅黑" panose="020B0503020204020204" pitchFamily="34" charset="-122"/>
              </a:rPr>
              <a:t>平均分</a:t>
            </a:r>
            <a:r>
              <a:rPr lang="en-US" altLang="zh-CN" b="1" dirty="0">
                <a:solidFill>
                  <a:schemeClr val="accent4"/>
                </a:solidFill>
                <a:latin typeface="微软雅黑" panose="020B0503020204020204" pitchFamily="34" charset="-122"/>
                <a:ea typeface="微软雅黑" panose="020B0503020204020204" pitchFamily="34" charset="-122"/>
              </a:rPr>
              <a:t> FROM  score;</a:t>
            </a:r>
            <a:endParaRPr lang="zh-CN" altLang="zh-CN" b="1" dirty="0">
              <a:solidFill>
                <a:schemeClr val="accent4"/>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3"/>
          <a:stretch>
            <a:fillRect/>
          </a:stretch>
        </p:blipFill>
        <p:spPr>
          <a:xfrm>
            <a:off x="4343228" y="4259580"/>
            <a:ext cx="3035472" cy="1480820"/>
          </a:xfrm>
          <a:prstGeom prst="rect">
            <a:avLst/>
          </a:prstGeom>
        </p:spPr>
      </p:pic>
    </p:spTree>
    <p:extLst>
      <p:ext uri="{BB962C8B-B14F-4D97-AF65-F5344CB8AC3E}">
        <p14:creationId xmlns:p14="http://schemas.microsoft.com/office/powerpoint/2010/main" val="387437368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统计函数和分组数据记录查询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961802"/>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）查询学生表中所有学生的最高分和最低分，字段名称用中文显示。</a:t>
            </a:r>
          </a:p>
          <a:p>
            <a:pPr algn="ctr">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SELECT MAX(report) AS </a:t>
            </a:r>
            <a:r>
              <a:rPr lang="zh-CN" altLang="zh-CN" dirty="0">
                <a:solidFill>
                  <a:schemeClr val="accent4"/>
                </a:solidFill>
                <a:latin typeface="微软雅黑" panose="020B0503020204020204" pitchFamily="34" charset="-122"/>
                <a:ea typeface="微软雅黑" panose="020B0503020204020204" pitchFamily="34" charset="-122"/>
              </a:rPr>
              <a:t>最高分</a:t>
            </a:r>
            <a:r>
              <a:rPr lang="en-US" altLang="zh-CN" dirty="0">
                <a:solidFill>
                  <a:schemeClr val="accent4"/>
                </a:solidFill>
                <a:latin typeface="微软雅黑" panose="020B0503020204020204" pitchFamily="34" charset="-122"/>
                <a:ea typeface="微软雅黑" panose="020B0503020204020204" pitchFamily="34" charset="-122"/>
              </a:rPr>
              <a:t> , MIN(report) AS </a:t>
            </a:r>
            <a:r>
              <a:rPr lang="zh-CN" altLang="zh-CN" dirty="0">
                <a:solidFill>
                  <a:schemeClr val="accent4"/>
                </a:solidFill>
                <a:latin typeface="微软雅黑" panose="020B0503020204020204" pitchFamily="34" charset="-122"/>
                <a:ea typeface="微软雅黑" panose="020B0503020204020204" pitchFamily="34" charset="-122"/>
              </a:rPr>
              <a:t>最低分</a:t>
            </a:r>
            <a:r>
              <a:rPr lang="en-US" altLang="zh-CN" dirty="0">
                <a:solidFill>
                  <a:schemeClr val="accent4"/>
                </a:solidFill>
                <a:latin typeface="微软雅黑" panose="020B0503020204020204" pitchFamily="34" charset="-122"/>
                <a:ea typeface="微软雅黑" panose="020B0503020204020204" pitchFamily="34" charset="-122"/>
              </a:rPr>
              <a:t> FROM  score;</a:t>
            </a:r>
            <a:endParaRPr lang="zh-CN" altLang="zh-CN" dirty="0">
              <a:solidFill>
                <a:schemeClr val="accent4"/>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3"/>
          <a:stretch>
            <a:fillRect/>
          </a:stretch>
        </p:blipFill>
        <p:spPr>
          <a:xfrm>
            <a:off x="4937795" y="2923990"/>
            <a:ext cx="2285365" cy="942340"/>
          </a:xfrm>
          <a:prstGeom prst="rect">
            <a:avLst/>
          </a:prstGeom>
        </p:spPr>
      </p:pic>
      <p:sp>
        <p:nvSpPr>
          <p:cNvPr id="3" name="矩形 2"/>
          <p:cNvSpPr/>
          <p:nvPr/>
        </p:nvSpPr>
        <p:spPr>
          <a:xfrm>
            <a:off x="1039282" y="3866330"/>
            <a:ext cx="10974918" cy="961802"/>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）查询每个班级的学生数量，结果显示班级编号、学生数量。</a:t>
            </a:r>
          </a:p>
          <a:p>
            <a:pPr algn="ctr">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SELECT </a:t>
            </a:r>
            <a:r>
              <a:rPr lang="en-US" altLang="zh-CN" dirty="0" err="1">
                <a:solidFill>
                  <a:schemeClr val="accent4"/>
                </a:solidFill>
                <a:latin typeface="微软雅黑" panose="020B0503020204020204" pitchFamily="34" charset="-122"/>
                <a:ea typeface="微软雅黑" panose="020B0503020204020204" pitchFamily="34" charset="-122"/>
              </a:rPr>
              <a:t>cl_no</a:t>
            </a:r>
            <a:r>
              <a:rPr lang="en-US" altLang="zh-CN" dirty="0">
                <a:solidFill>
                  <a:schemeClr val="accent4"/>
                </a:solidFill>
                <a:latin typeface="微软雅黑" panose="020B0503020204020204" pitchFamily="34" charset="-122"/>
                <a:ea typeface="微软雅黑" panose="020B0503020204020204" pitchFamily="34" charset="-122"/>
              </a:rPr>
              <a:t> AS </a:t>
            </a:r>
            <a:r>
              <a:rPr lang="zh-CN" altLang="zh-CN" dirty="0">
                <a:solidFill>
                  <a:schemeClr val="accent4"/>
                </a:solidFill>
                <a:latin typeface="微软雅黑" panose="020B0503020204020204" pitchFamily="34" charset="-122"/>
                <a:ea typeface="微软雅黑" panose="020B0503020204020204" pitchFamily="34" charset="-122"/>
              </a:rPr>
              <a:t>班级编号</a:t>
            </a:r>
            <a:r>
              <a:rPr lang="en-US" altLang="zh-CN" dirty="0">
                <a:solidFill>
                  <a:schemeClr val="accent4"/>
                </a:solidFill>
                <a:latin typeface="微软雅黑" panose="020B0503020204020204" pitchFamily="34" charset="-122"/>
                <a:ea typeface="微软雅黑" panose="020B0503020204020204" pitchFamily="34" charset="-122"/>
              </a:rPr>
              <a:t>, COUNT(*) AS </a:t>
            </a:r>
            <a:r>
              <a:rPr lang="zh-CN" altLang="zh-CN" dirty="0">
                <a:solidFill>
                  <a:schemeClr val="accent4"/>
                </a:solidFill>
                <a:latin typeface="微软雅黑" panose="020B0503020204020204" pitchFamily="34" charset="-122"/>
                <a:ea typeface="微软雅黑" panose="020B0503020204020204" pitchFamily="34" charset="-122"/>
              </a:rPr>
              <a:t>学生数量</a:t>
            </a:r>
            <a:r>
              <a:rPr lang="en-US" altLang="zh-CN" dirty="0">
                <a:solidFill>
                  <a:schemeClr val="accent4"/>
                </a:solidFill>
                <a:latin typeface="微软雅黑" panose="020B0503020204020204" pitchFamily="34" charset="-122"/>
                <a:ea typeface="微软雅黑" panose="020B0503020204020204" pitchFamily="34" charset="-122"/>
              </a:rPr>
              <a:t> FROM students GROUP  BY </a:t>
            </a:r>
            <a:r>
              <a:rPr lang="en-US" altLang="zh-CN" dirty="0" err="1">
                <a:solidFill>
                  <a:schemeClr val="accent4"/>
                </a:solidFill>
                <a:latin typeface="微软雅黑" panose="020B0503020204020204" pitchFamily="34" charset="-122"/>
                <a:ea typeface="微软雅黑" panose="020B0503020204020204" pitchFamily="34" charset="-122"/>
              </a:rPr>
              <a:t>cl_no</a:t>
            </a:r>
            <a:r>
              <a:rPr lang="en-US" altLang="zh-CN" dirty="0" smtClean="0">
                <a:solidFill>
                  <a:schemeClr val="accent4"/>
                </a:solidFill>
                <a:latin typeface="微软雅黑" panose="020B0503020204020204" pitchFamily="34" charset="-122"/>
                <a:ea typeface="微软雅黑" panose="020B0503020204020204" pitchFamily="34" charset="-122"/>
              </a:rPr>
              <a:t>;</a:t>
            </a:r>
            <a:endParaRPr lang="zh-CN" altLang="zh-CN" dirty="0">
              <a:solidFill>
                <a:schemeClr val="accent4"/>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4"/>
          <a:stretch>
            <a:fillRect/>
          </a:stretch>
        </p:blipFill>
        <p:spPr>
          <a:xfrm>
            <a:off x="4804445" y="4940617"/>
            <a:ext cx="2418715" cy="1751965"/>
          </a:xfrm>
          <a:prstGeom prst="rect">
            <a:avLst/>
          </a:prstGeom>
        </p:spPr>
      </p:pic>
    </p:spTree>
    <p:extLst>
      <p:ext uri="{BB962C8B-B14F-4D97-AF65-F5344CB8AC3E}">
        <p14:creationId xmlns:p14="http://schemas.microsoft.com/office/powerpoint/2010/main" val="390458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458908"/>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）隶属关系的查询。根据项目要求，本项工作成果目录如表</a:t>
            </a:r>
          </a:p>
        </p:txBody>
      </p:sp>
      <p:graphicFrame>
        <p:nvGraphicFramePr>
          <p:cNvPr id="8" name="表格 7"/>
          <p:cNvGraphicFramePr>
            <a:graphicFrameLocks noGrp="1"/>
          </p:cNvGraphicFramePr>
          <p:nvPr>
            <p:extLst>
              <p:ext uri="{D42A27DB-BD31-4B8C-83A1-F6EECF244321}">
                <p14:modId xmlns:p14="http://schemas.microsoft.com/office/powerpoint/2010/main" val="2127102161"/>
              </p:ext>
            </p:extLst>
          </p:nvPr>
        </p:nvGraphicFramePr>
        <p:xfrm>
          <a:off x="3079828" y="2663029"/>
          <a:ext cx="6069595" cy="2035970"/>
        </p:xfrm>
        <a:graphic>
          <a:graphicData uri="http://schemas.openxmlformats.org/drawingml/2006/table">
            <a:tbl>
              <a:tblPr firstRow="1" firstCol="1" bandRow="1">
                <a:tableStyleId>{5C22544A-7EE6-4342-B048-85BDC9FD1C3A}</a:tableStyleId>
              </a:tblPr>
              <a:tblGrid>
                <a:gridCol w="1238428"/>
                <a:gridCol w="4831167"/>
              </a:tblGrid>
              <a:tr h="407194">
                <a:tc gridSpan="2">
                  <a:txBody>
                    <a:bodyPr/>
                    <a:lstStyle/>
                    <a:p>
                      <a:pPr algn="ctr">
                        <a:spcAft>
                          <a:spcPts val="0"/>
                        </a:spcAft>
                      </a:pPr>
                      <a:r>
                        <a:rPr lang="zh-CN" sz="1600" kern="100" dirty="0" smtClean="0">
                          <a:effectLst/>
                        </a:rPr>
                        <a:t>工作</a:t>
                      </a:r>
                      <a:r>
                        <a:rPr lang="zh-CN" sz="1600" kern="100" dirty="0">
                          <a:effectLst/>
                        </a:rPr>
                        <a:t>成果目录</a:t>
                      </a:r>
                      <a:endParaRPr lang="zh-CN" sz="1600" kern="100" dirty="0">
                        <a:effectLst/>
                        <a:latin typeface="Times New Roman"/>
                        <a:ea typeface="宋体"/>
                        <a:cs typeface="Times New Roman"/>
                      </a:endParaRPr>
                    </a:p>
                  </a:txBody>
                  <a:tcPr marL="68580" marR="68580" marT="0" marB="0"/>
                </a:tc>
                <a:tc hMerge="1">
                  <a:txBody>
                    <a:bodyPr/>
                    <a:lstStyle/>
                    <a:p>
                      <a:endParaRPr lang="zh-CN" altLang="en-US"/>
                    </a:p>
                  </a:txBody>
                  <a:tcPr/>
                </a:tc>
              </a:tr>
              <a:tr h="407194">
                <a:tc>
                  <a:txBody>
                    <a:bodyPr/>
                    <a:lstStyle/>
                    <a:p>
                      <a:pPr algn="ctr">
                        <a:spcAft>
                          <a:spcPts val="0"/>
                        </a:spcAft>
                      </a:pPr>
                      <a:r>
                        <a:rPr lang="zh-CN" sz="1600" kern="100">
                          <a:effectLst/>
                        </a:rPr>
                        <a:t>查询名称</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zh-CN" sz="1600" kern="100">
                          <a:effectLst/>
                        </a:rPr>
                        <a:t>功能</a:t>
                      </a:r>
                      <a:endParaRPr lang="zh-CN" sz="1600" kern="100">
                        <a:effectLst/>
                        <a:latin typeface="Times New Roman"/>
                        <a:ea typeface="宋体"/>
                        <a:cs typeface="Times New Roman"/>
                      </a:endParaRPr>
                    </a:p>
                  </a:txBody>
                  <a:tcPr marL="68580" marR="68580" marT="0" marB="0"/>
                </a:tc>
              </a:tr>
              <a:tr h="407194">
                <a:tc>
                  <a:txBody>
                    <a:bodyPr/>
                    <a:lstStyle/>
                    <a:p>
                      <a:pPr algn="ctr">
                        <a:spcAft>
                          <a:spcPts val="0"/>
                        </a:spcAft>
                      </a:pPr>
                      <a:r>
                        <a:rPr lang="en-US" sz="1600" kern="100">
                          <a:effectLst/>
                        </a:rPr>
                        <a:t>Select-1</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查询各系部单位的隶属班级信息。</a:t>
                      </a:r>
                      <a:endParaRPr lang="zh-CN" sz="1600" kern="100">
                        <a:effectLst/>
                        <a:latin typeface="Times New Roman"/>
                        <a:ea typeface="宋体"/>
                        <a:cs typeface="Times New Roman"/>
                      </a:endParaRPr>
                    </a:p>
                  </a:txBody>
                  <a:tcPr marL="68580" marR="68580" marT="0" marB="0"/>
                </a:tc>
              </a:tr>
              <a:tr h="407194">
                <a:tc>
                  <a:txBody>
                    <a:bodyPr/>
                    <a:lstStyle/>
                    <a:p>
                      <a:pPr algn="ctr">
                        <a:spcAft>
                          <a:spcPts val="0"/>
                        </a:spcAft>
                      </a:pPr>
                      <a:r>
                        <a:rPr lang="en-US" sz="1600" kern="100">
                          <a:effectLst/>
                        </a:rPr>
                        <a:t>Select-2</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dirty="0">
                          <a:effectLst/>
                        </a:rPr>
                        <a:t>查询各系部单位隶属班级及其学生的信息。</a:t>
                      </a:r>
                      <a:endParaRPr lang="zh-CN" sz="1600" kern="100" dirty="0">
                        <a:effectLst/>
                        <a:latin typeface="Times New Roman"/>
                        <a:ea typeface="宋体"/>
                        <a:cs typeface="Times New Roman"/>
                      </a:endParaRPr>
                    </a:p>
                  </a:txBody>
                  <a:tcPr marL="68580" marR="68580" marT="0" marB="0"/>
                </a:tc>
              </a:tr>
              <a:tr h="407194">
                <a:tc>
                  <a:txBody>
                    <a:bodyPr/>
                    <a:lstStyle/>
                    <a:p>
                      <a:pPr algn="ctr">
                        <a:spcAft>
                          <a:spcPts val="0"/>
                        </a:spcAft>
                      </a:pPr>
                      <a:r>
                        <a:rPr lang="en-US" sz="1600" kern="100">
                          <a:effectLst/>
                        </a:rPr>
                        <a:t>Select-3</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dirty="0">
                          <a:effectLst/>
                        </a:rPr>
                        <a:t>查询系部单位隶属班级及其学生的学习成绩信息。</a:t>
                      </a:r>
                      <a:endParaRPr lang="zh-CN" sz="1600" kern="100" dirty="0">
                        <a:effectLst/>
                        <a:latin typeface="Times New Roman"/>
                        <a:ea typeface="宋体"/>
                        <a:cs typeface="Times New Roman"/>
                      </a:endParaRPr>
                    </a:p>
                  </a:txBody>
                  <a:tcPr marL="68580" marR="68580" marT="0" marB="0"/>
                </a:tc>
              </a:tr>
            </a:tbl>
          </a:graphicData>
        </a:graphic>
      </p:graphicFrame>
      <p:sp>
        <p:nvSpPr>
          <p:cNvPr id="9" name="矩形 8"/>
          <p:cNvSpPr/>
          <p:nvPr/>
        </p:nvSpPr>
        <p:spPr>
          <a:xfrm>
            <a:off x="944529" y="4870630"/>
            <a:ext cx="10802971" cy="1238801"/>
          </a:xfrm>
          <a:prstGeom prst="rect">
            <a:avLst/>
          </a:prstGeom>
        </p:spPr>
        <p:txBody>
          <a:bodyPr wrap="square">
            <a:spAutoFit/>
          </a:bodyPr>
          <a:lstStyle/>
          <a:p>
            <a:pPr>
              <a:lnSpc>
                <a:spcPct val="20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）查询班级的信息，结果显示班级学号，班级名称，系部名称。</a:t>
            </a:r>
          </a:p>
          <a:p>
            <a:pPr>
              <a:lnSpc>
                <a:spcPct val="20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）对应教学管理系统中学生查成绩的功能，要求查询学生的成绩信息，显示学生姓名、课程名和得分。</a:t>
            </a:r>
          </a:p>
        </p:txBody>
      </p:sp>
    </p:spTree>
    <p:extLst>
      <p:ext uri="{BB962C8B-B14F-4D97-AF65-F5344CB8AC3E}">
        <p14:creationId xmlns:p14="http://schemas.microsoft.com/office/powerpoint/2010/main" val="12295654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3493264"/>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数据库的实际应用中，经常需要实现在一个查询语句中显示多张表的数据，这就是所谓的多表数据记录连接查询，简称连接查询。</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连接</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查询是将两个或两个以上的表按某个条件连接起来，从中选取需要的数据。连接查询是同时查询两个或两个以上的表时使用的。当不同的表中存在表示相同意义的字段时，可以通过该字段来连接这几个表。</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多</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张数据库表连接成一个结果集时，需要指定连接条件。指定连接条件的方法有两种：第一种方法是在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where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子句中指定连接条件。第二种方法是在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from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子句中使用连接（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join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）运算将多个数据源按照某种连接条件连接在一起。 </a:t>
            </a:r>
          </a:p>
        </p:txBody>
      </p:sp>
    </p:spTree>
    <p:extLst>
      <p:ext uri="{BB962C8B-B14F-4D97-AF65-F5344CB8AC3E}">
        <p14:creationId xmlns:p14="http://schemas.microsoft.com/office/powerpoint/2010/main" val="12570450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5254" y="2381203"/>
            <a:ext cx="10296885" cy="2323713"/>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1.where</a:t>
            </a:r>
            <a:r>
              <a:rPr lang="zh-CN" altLang="zh-CN" sz="2000" b="1" dirty="0">
                <a:solidFill>
                  <a:schemeClr val="accent3"/>
                </a:solidFill>
                <a:latin typeface="微软雅黑" panose="020B0503020204020204" pitchFamily="34" charset="-122"/>
                <a:ea typeface="微软雅黑" panose="020B0503020204020204" pitchFamily="34" charset="-122"/>
              </a:rPr>
              <a:t>子句中指定连接条件</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where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子句中指定连接条件语法格式如下：</a:t>
            </a:r>
          </a:p>
          <a:p>
            <a:pPr lvl="4">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SELECT </a:t>
            </a:r>
            <a:r>
              <a:rPr lang="zh-CN" altLang="zh-CN" b="1" dirty="0">
                <a:solidFill>
                  <a:schemeClr val="accent4"/>
                </a:solidFill>
                <a:latin typeface="微软雅黑" panose="020B0503020204020204" pitchFamily="34" charset="-122"/>
                <a:ea typeface="微软雅黑" panose="020B0503020204020204" pitchFamily="34" charset="-122"/>
              </a:rPr>
              <a:t>属性名列表 </a:t>
            </a:r>
          </a:p>
          <a:p>
            <a:pPr lvl="4">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FROM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1 ,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2 </a:t>
            </a:r>
            <a:endParaRPr lang="zh-CN" altLang="zh-CN" b="1" dirty="0">
              <a:solidFill>
                <a:schemeClr val="accent4"/>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WHERE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1.</a:t>
            </a:r>
            <a:r>
              <a:rPr lang="zh-CN" altLang="zh-CN" b="1" dirty="0">
                <a:solidFill>
                  <a:schemeClr val="accent4"/>
                </a:solidFill>
                <a:latin typeface="微软雅黑" panose="020B0503020204020204" pitchFamily="34" charset="-122"/>
                <a:ea typeface="微软雅黑" panose="020B0503020204020204" pitchFamily="34" charset="-122"/>
              </a:rPr>
              <a:t>属性名</a:t>
            </a:r>
            <a:r>
              <a:rPr lang="en-US" altLang="zh-CN" b="1" dirty="0">
                <a:solidFill>
                  <a:schemeClr val="accent4"/>
                </a:solidFill>
                <a:latin typeface="微软雅黑" panose="020B0503020204020204" pitchFamily="34" charset="-122"/>
                <a:ea typeface="微软雅黑" panose="020B0503020204020204" pitchFamily="34" charset="-122"/>
              </a:rPr>
              <a:t>1=</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2.</a:t>
            </a:r>
            <a:r>
              <a:rPr lang="zh-CN" altLang="zh-CN" b="1" dirty="0">
                <a:solidFill>
                  <a:schemeClr val="accent4"/>
                </a:solidFill>
                <a:latin typeface="微软雅黑" panose="020B0503020204020204" pitchFamily="34" charset="-122"/>
                <a:ea typeface="微软雅黑" panose="020B0503020204020204" pitchFamily="34" charset="-122"/>
              </a:rPr>
              <a:t>属性名</a:t>
            </a:r>
            <a:r>
              <a:rPr lang="en-US" altLang="zh-CN" b="1" dirty="0">
                <a:solidFill>
                  <a:schemeClr val="accent4"/>
                </a:solidFill>
                <a:latin typeface="微软雅黑" panose="020B0503020204020204" pitchFamily="34" charset="-122"/>
                <a:ea typeface="微软雅黑" panose="020B0503020204020204" pitchFamily="34" charset="-122"/>
              </a:rPr>
              <a:t>2 ;</a:t>
            </a:r>
            <a:endParaRPr lang="zh-CN" altLang="zh-CN" b="1" dirty="0">
              <a:solidFill>
                <a:schemeClr val="accent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45817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3654847"/>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2.JOIN</a:t>
            </a:r>
            <a:r>
              <a:rPr lang="zh-CN" altLang="zh-CN" sz="2000" b="1" dirty="0">
                <a:solidFill>
                  <a:schemeClr val="accent3"/>
                </a:solidFill>
                <a:latin typeface="微软雅黑" panose="020B0503020204020204" pitchFamily="34" charset="-122"/>
                <a:ea typeface="微软雅黑" panose="020B0503020204020204" pitchFamily="34" charset="-122"/>
              </a:rPr>
              <a:t>关键字指定的连接条件</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）内连接查询</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内</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连接查询是一种最常用的连接查询。内连接查询可以查询两个或两个以上的表。以两个表为例，当两个表中存在表示相同意义的字段时，可以通过该字段来连接这两个表。当该字段的值相等时，就查询出该记录。</a:t>
            </a:r>
          </a:p>
          <a:p>
            <a:pPr lvl="3">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SELECT </a:t>
            </a:r>
            <a:r>
              <a:rPr lang="zh-CN" altLang="zh-CN" b="1" dirty="0">
                <a:solidFill>
                  <a:schemeClr val="accent4"/>
                </a:solidFill>
                <a:latin typeface="微软雅黑" panose="020B0503020204020204" pitchFamily="34" charset="-122"/>
                <a:ea typeface="微软雅黑" panose="020B0503020204020204" pitchFamily="34" charset="-122"/>
              </a:rPr>
              <a:t>属性名列表 </a:t>
            </a:r>
          </a:p>
          <a:p>
            <a:pPr lvl="3">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FROM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1  [inner]  JOIN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2 </a:t>
            </a:r>
            <a:endParaRPr lang="zh-CN" altLang="zh-CN" b="1" dirty="0">
              <a:solidFill>
                <a:schemeClr val="accent4"/>
              </a:solidFill>
              <a:latin typeface="微软雅黑" panose="020B0503020204020204" pitchFamily="34" charset="-122"/>
              <a:ea typeface="微软雅黑" panose="020B0503020204020204" pitchFamily="34" charset="-122"/>
            </a:endParaRPr>
          </a:p>
          <a:p>
            <a:pPr lvl="3">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ON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1.</a:t>
            </a:r>
            <a:r>
              <a:rPr lang="zh-CN" altLang="zh-CN" b="1" dirty="0">
                <a:solidFill>
                  <a:schemeClr val="accent4"/>
                </a:solidFill>
                <a:latin typeface="微软雅黑" panose="020B0503020204020204" pitchFamily="34" charset="-122"/>
                <a:ea typeface="微软雅黑" panose="020B0503020204020204" pitchFamily="34" charset="-122"/>
              </a:rPr>
              <a:t>属性名</a:t>
            </a:r>
            <a:r>
              <a:rPr lang="en-US" altLang="zh-CN" b="1" dirty="0">
                <a:solidFill>
                  <a:schemeClr val="accent4"/>
                </a:solidFill>
                <a:latin typeface="微软雅黑" panose="020B0503020204020204" pitchFamily="34" charset="-122"/>
                <a:ea typeface="微软雅黑" panose="020B0503020204020204" pitchFamily="34" charset="-122"/>
              </a:rPr>
              <a:t>1=</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2.</a:t>
            </a:r>
            <a:r>
              <a:rPr lang="zh-CN" altLang="zh-CN" b="1" dirty="0">
                <a:solidFill>
                  <a:schemeClr val="accent4"/>
                </a:solidFill>
                <a:latin typeface="微软雅黑" panose="020B0503020204020204" pitchFamily="34" charset="-122"/>
                <a:ea typeface="微软雅黑" panose="020B0503020204020204" pitchFamily="34" charset="-122"/>
              </a:rPr>
              <a:t>属性名</a:t>
            </a:r>
            <a:r>
              <a:rPr lang="en-US" altLang="zh-CN" b="1" dirty="0">
                <a:solidFill>
                  <a:schemeClr val="accent4"/>
                </a:solidFill>
                <a:latin typeface="微软雅黑" panose="020B0503020204020204" pitchFamily="34" charset="-122"/>
                <a:ea typeface="微软雅黑" panose="020B0503020204020204" pitchFamily="34" charset="-122"/>
              </a:rPr>
              <a:t>2 ;</a:t>
            </a:r>
            <a:endParaRPr lang="zh-CN" altLang="zh-CN" b="1" dirty="0">
              <a:solidFill>
                <a:schemeClr val="accent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37193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1792798"/>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）外连接查询</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外</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连接查询可以查询两个或两个以上的表。外连接查询也需要通过指定字段来进行连接。当该字段取值相等时，可以查询出该记录。而且，该字段取值不相等的记录也可以查询出来。外连接查询包括左连接查询和右连接查询。其基本语法如下</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954602" y="4178300"/>
            <a:ext cx="7743548" cy="1705595"/>
          </a:xfrm>
          <a:prstGeom prst="rect">
            <a:avLst/>
          </a:prstGeom>
          <a:noFill/>
        </p:spPr>
        <p:txBody>
          <a:bodyPr wrap="square" rtlCol="0">
            <a:spAutoFit/>
          </a:bodyPr>
          <a:lstStyle/>
          <a:p>
            <a:pPr lvl="5">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SELECT </a:t>
            </a:r>
            <a:r>
              <a:rPr lang="zh-CN" altLang="zh-CN" b="1" dirty="0">
                <a:solidFill>
                  <a:schemeClr val="accent4"/>
                </a:solidFill>
                <a:latin typeface="微软雅黑" panose="020B0503020204020204" pitchFamily="34" charset="-122"/>
                <a:ea typeface="微软雅黑" panose="020B0503020204020204" pitchFamily="34" charset="-122"/>
              </a:rPr>
              <a:t>属性名列表 </a:t>
            </a:r>
          </a:p>
          <a:p>
            <a:pPr lvl="5">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FROM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1  LEFT | RIGHT JOIN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2 </a:t>
            </a:r>
            <a:endParaRPr lang="zh-CN" altLang="zh-CN" b="1" dirty="0">
              <a:solidFill>
                <a:schemeClr val="accent4"/>
              </a:solidFill>
              <a:latin typeface="微软雅黑" panose="020B0503020204020204" pitchFamily="34" charset="-122"/>
              <a:ea typeface="微软雅黑" panose="020B0503020204020204" pitchFamily="34" charset="-122"/>
            </a:endParaRPr>
          </a:p>
          <a:p>
            <a:pPr lvl="5">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ON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1.</a:t>
            </a:r>
            <a:r>
              <a:rPr lang="zh-CN" altLang="zh-CN" b="1" dirty="0">
                <a:solidFill>
                  <a:schemeClr val="accent4"/>
                </a:solidFill>
                <a:latin typeface="微软雅黑" panose="020B0503020204020204" pitchFamily="34" charset="-122"/>
                <a:ea typeface="微软雅黑" panose="020B0503020204020204" pitchFamily="34" charset="-122"/>
              </a:rPr>
              <a:t>属性名</a:t>
            </a:r>
            <a:r>
              <a:rPr lang="en-US" altLang="zh-CN" b="1" dirty="0">
                <a:solidFill>
                  <a:schemeClr val="accent4"/>
                </a:solidFill>
                <a:latin typeface="微软雅黑" panose="020B0503020204020204" pitchFamily="34" charset="-122"/>
                <a:ea typeface="微软雅黑" panose="020B0503020204020204" pitchFamily="34" charset="-122"/>
              </a:rPr>
              <a:t>1=</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2.</a:t>
            </a:r>
            <a:r>
              <a:rPr lang="zh-CN" altLang="zh-CN" b="1" dirty="0">
                <a:solidFill>
                  <a:schemeClr val="accent4"/>
                </a:solidFill>
                <a:latin typeface="微软雅黑" panose="020B0503020204020204" pitchFamily="34" charset="-122"/>
                <a:ea typeface="微软雅黑" panose="020B0503020204020204" pitchFamily="34" charset="-122"/>
              </a:rPr>
              <a:t>属性名</a:t>
            </a:r>
            <a:r>
              <a:rPr lang="en-US" altLang="zh-CN" b="1" dirty="0">
                <a:solidFill>
                  <a:schemeClr val="accent4"/>
                </a:solidFill>
                <a:latin typeface="微软雅黑" panose="020B0503020204020204" pitchFamily="34" charset="-122"/>
                <a:ea typeface="微软雅黑" panose="020B0503020204020204" pitchFamily="34" charset="-122"/>
              </a:rPr>
              <a:t>2 ;</a:t>
            </a:r>
            <a:endParaRPr lang="zh-CN" altLang="zh-CN" b="1" dirty="0">
              <a:solidFill>
                <a:schemeClr val="accent4"/>
              </a:solidFill>
              <a:latin typeface="微软雅黑" panose="020B0503020204020204" pitchFamily="34" charset="-122"/>
              <a:ea typeface="微软雅黑" panose="020B0503020204020204" pitchFamily="34" charset="-122"/>
            </a:endParaRPr>
          </a:p>
          <a:p>
            <a:endParaRPr lang="zh-CN" altLang="en-US" dirty="0"/>
          </a:p>
        </p:txBody>
      </p:sp>
    </p:spTree>
    <p:extLst>
      <p:ext uri="{BB962C8B-B14F-4D97-AF65-F5344CB8AC3E}">
        <p14:creationId xmlns:p14="http://schemas.microsoft.com/office/powerpoint/2010/main" val="23833336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4070345"/>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zh-CN" sz="2000" b="1" dirty="0">
                <a:solidFill>
                  <a:schemeClr val="accent3"/>
                </a:solidFill>
                <a:latin typeface="微软雅黑" panose="020B0503020204020204" pitchFamily="34" charset="-122"/>
                <a:ea typeface="微软雅黑" panose="020B0503020204020204" pitchFamily="34" charset="-122"/>
              </a:rPr>
              <a:t>复合条件连接查询</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连接查询时，也可以增加其他的限制条件。通过多个条件的复合查询，可以使查询结果更加准确</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示例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：有读者表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T_Readers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和借阅表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T_Borrow</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，使用内连接查询的方式查找借阅了图书编号（</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bID</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1005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’这本书的读者的姓名</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rName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及所在单位</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rUnit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。（读者编号</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rID</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lvl="6">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SELECT   </a:t>
            </a:r>
            <a:r>
              <a:rPr lang="en-US" altLang="zh-CN" b="1" dirty="0" err="1">
                <a:solidFill>
                  <a:schemeClr val="accent4"/>
                </a:solidFill>
                <a:latin typeface="微软雅黑" panose="020B0503020204020204" pitchFamily="34" charset="-122"/>
                <a:ea typeface="微软雅黑" panose="020B0503020204020204" pitchFamily="34" charset="-122"/>
              </a:rPr>
              <a:t>rName</a:t>
            </a:r>
            <a:r>
              <a:rPr lang="en-US" altLang="zh-CN" b="1" dirty="0">
                <a:solidFill>
                  <a:schemeClr val="accent4"/>
                </a:solidFill>
                <a:latin typeface="微软雅黑" panose="020B0503020204020204" pitchFamily="34" charset="-122"/>
                <a:ea typeface="微软雅黑" panose="020B0503020204020204" pitchFamily="34" charset="-122"/>
              </a:rPr>
              <a:t> , </a:t>
            </a:r>
            <a:r>
              <a:rPr lang="en-US" altLang="zh-CN" b="1" dirty="0" err="1">
                <a:solidFill>
                  <a:schemeClr val="accent4"/>
                </a:solidFill>
                <a:latin typeface="微软雅黑" panose="020B0503020204020204" pitchFamily="34" charset="-122"/>
                <a:ea typeface="微软雅黑" panose="020B0503020204020204" pitchFamily="34" charset="-122"/>
              </a:rPr>
              <a:t>rUnit</a:t>
            </a:r>
            <a:endParaRPr lang="zh-CN" altLang="zh-CN" b="1" dirty="0">
              <a:solidFill>
                <a:schemeClr val="accent4"/>
              </a:solidFill>
              <a:latin typeface="微软雅黑" panose="020B0503020204020204" pitchFamily="34" charset="-122"/>
              <a:ea typeface="微软雅黑" panose="020B0503020204020204" pitchFamily="34" charset="-122"/>
            </a:endParaRPr>
          </a:p>
          <a:p>
            <a:pPr lvl="6">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FROM  </a:t>
            </a:r>
            <a:r>
              <a:rPr lang="en-US" altLang="zh-CN" b="1" dirty="0" err="1">
                <a:solidFill>
                  <a:schemeClr val="accent4"/>
                </a:solidFill>
                <a:latin typeface="微软雅黑" panose="020B0503020204020204" pitchFamily="34" charset="-122"/>
                <a:ea typeface="微软雅黑" panose="020B0503020204020204" pitchFamily="34" charset="-122"/>
              </a:rPr>
              <a:t>T_Borrow</a:t>
            </a:r>
            <a:r>
              <a:rPr lang="en-US" altLang="zh-CN" b="1" dirty="0">
                <a:solidFill>
                  <a:schemeClr val="accent4"/>
                </a:solidFill>
                <a:latin typeface="微软雅黑" panose="020B0503020204020204" pitchFamily="34" charset="-122"/>
                <a:ea typeface="微软雅黑" panose="020B0503020204020204" pitchFamily="34" charset="-122"/>
              </a:rPr>
              <a:t> ,</a:t>
            </a:r>
            <a:r>
              <a:rPr lang="en-US" altLang="zh-CN" b="1" dirty="0" err="1">
                <a:solidFill>
                  <a:schemeClr val="accent4"/>
                </a:solidFill>
                <a:latin typeface="微软雅黑" panose="020B0503020204020204" pitchFamily="34" charset="-122"/>
                <a:ea typeface="微软雅黑" panose="020B0503020204020204" pitchFamily="34" charset="-122"/>
              </a:rPr>
              <a:t>T_Readers</a:t>
            </a:r>
            <a:endParaRPr lang="zh-CN" altLang="zh-CN" b="1" dirty="0">
              <a:solidFill>
                <a:schemeClr val="accent4"/>
              </a:solidFill>
              <a:latin typeface="微软雅黑" panose="020B0503020204020204" pitchFamily="34" charset="-122"/>
              <a:ea typeface="微软雅黑" panose="020B0503020204020204" pitchFamily="34" charset="-122"/>
            </a:endParaRPr>
          </a:p>
          <a:p>
            <a:pPr lvl="6">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WHERE  </a:t>
            </a:r>
            <a:r>
              <a:rPr lang="en-US" altLang="zh-CN" b="1" dirty="0" err="1">
                <a:solidFill>
                  <a:schemeClr val="accent4"/>
                </a:solidFill>
                <a:latin typeface="微软雅黑" panose="020B0503020204020204" pitchFamily="34" charset="-122"/>
                <a:ea typeface="微软雅黑" panose="020B0503020204020204" pitchFamily="34" charset="-122"/>
              </a:rPr>
              <a:t>T_Borrow.rID</a:t>
            </a:r>
            <a:r>
              <a:rPr lang="en-US" altLang="zh-CN" b="1" dirty="0">
                <a:solidFill>
                  <a:schemeClr val="accent4"/>
                </a:solidFill>
                <a:latin typeface="微软雅黑" panose="020B0503020204020204" pitchFamily="34" charset="-122"/>
                <a:ea typeface="微软雅黑" panose="020B0503020204020204" pitchFamily="34" charset="-122"/>
              </a:rPr>
              <a:t>=</a:t>
            </a:r>
            <a:r>
              <a:rPr lang="en-US" altLang="zh-CN" b="1" dirty="0" err="1">
                <a:solidFill>
                  <a:schemeClr val="accent4"/>
                </a:solidFill>
                <a:latin typeface="微软雅黑" panose="020B0503020204020204" pitchFamily="34" charset="-122"/>
                <a:ea typeface="微软雅黑" panose="020B0503020204020204" pitchFamily="34" charset="-122"/>
              </a:rPr>
              <a:t>T_Readers.rID</a:t>
            </a:r>
            <a:r>
              <a:rPr lang="en-US" altLang="zh-CN" b="1" dirty="0">
                <a:solidFill>
                  <a:schemeClr val="accent4"/>
                </a:solidFill>
                <a:latin typeface="微软雅黑" panose="020B0503020204020204" pitchFamily="34" charset="-122"/>
                <a:ea typeface="微软雅黑" panose="020B0503020204020204" pitchFamily="34" charset="-122"/>
              </a:rPr>
              <a:t>   AND  </a:t>
            </a:r>
            <a:r>
              <a:rPr lang="en-US" altLang="zh-CN" b="1" dirty="0" err="1">
                <a:solidFill>
                  <a:schemeClr val="accent4"/>
                </a:solidFill>
                <a:latin typeface="微软雅黑" panose="020B0503020204020204" pitchFamily="34" charset="-122"/>
                <a:ea typeface="微软雅黑" panose="020B0503020204020204" pitchFamily="34" charset="-122"/>
              </a:rPr>
              <a:t>T_Borrow.bID</a:t>
            </a:r>
            <a:r>
              <a:rPr lang="en-US" altLang="zh-CN" b="1" dirty="0">
                <a:solidFill>
                  <a:schemeClr val="accent4"/>
                </a:solidFill>
                <a:latin typeface="微软雅黑" panose="020B0503020204020204" pitchFamily="34" charset="-122"/>
                <a:ea typeface="微软雅黑" panose="020B0503020204020204" pitchFamily="34" charset="-122"/>
              </a:rPr>
              <a:t>='1005'</a:t>
            </a:r>
            <a:endParaRPr lang="zh-CN" altLang="zh-CN" b="1" dirty="0">
              <a:solidFill>
                <a:schemeClr val="accent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479881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4108817"/>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4.</a:t>
            </a:r>
            <a:r>
              <a:rPr lang="zh-CN" altLang="zh-CN" sz="2000" b="1" dirty="0">
                <a:solidFill>
                  <a:schemeClr val="accent3"/>
                </a:solidFill>
                <a:latin typeface="微软雅黑" panose="020B0503020204020204" pitchFamily="34" charset="-122"/>
                <a:ea typeface="微软雅黑" panose="020B0503020204020204" pitchFamily="34" charset="-122"/>
              </a:rPr>
              <a:t>交叉连接</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交叉</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连接又称笛卡尔积连接，是指两个表之间做笛卡尔及操作，得到结果集的行数是两个表的行数的乘积。</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）笛卡尔积概念</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两</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个集合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Y</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的笛卡尔积：表示为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X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Y</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的成员与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Y</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成员的所有可能的</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hlinkClick r:id="rId3"/>
              </a:rPr>
              <a:t>有序对</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。假设集合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a,b</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，集合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B={0,1,2}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，则两个集合的笛卡尔积为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{(a,0),(a,1),(a,2),(b,0),(b,1), (b,2)}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）交叉连接语法：</a:t>
            </a:r>
          </a:p>
          <a:p>
            <a:pPr lvl="8">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SELECT </a:t>
            </a:r>
            <a:r>
              <a:rPr lang="zh-CN" altLang="zh-CN" b="1" dirty="0">
                <a:solidFill>
                  <a:schemeClr val="accent4"/>
                </a:solidFill>
                <a:latin typeface="微软雅黑" panose="020B0503020204020204" pitchFamily="34" charset="-122"/>
                <a:ea typeface="微软雅黑" panose="020B0503020204020204" pitchFamily="34" charset="-122"/>
              </a:rPr>
              <a:t>属性名列表 </a:t>
            </a:r>
          </a:p>
          <a:p>
            <a:pPr lvl="8">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FROM </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1</a:t>
            </a:r>
            <a:r>
              <a:rPr lang="zh-CN" altLang="zh-CN"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2</a:t>
            </a:r>
            <a:endParaRPr lang="zh-CN" altLang="zh-CN" b="1" dirty="0">
              <a:solidFill>
                <a:schemeClr val="accent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33737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项目情境</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项目情境</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2395869"/>
            <a:ext cx="9710462" cy="2346283"/>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依据</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教学管理系统各模块的功能需求，编写数据库的查询需求清单。主要任务是应用单表查询、多表查询及子查询技术对教学管理系统数据库进行查询和统计分类处理，为前台应用软件的开发团队提供项目资源。此外，为了避免复杂的数据库级联，可以采用视图的方式，将多个表中的字段加到视图中。这样在查询或修改数据时，只需查询或修改视图即可。</a:t>
            </a:r>
          </a:p>
        </p:txBody>
      </p:sp>
    </p:spTree>
    <p:extLst>
      <p:ext uri="{BB962C8B-B14F-4D97-AF65-F5344CB8AC3E}">
        <p14:creationId xmlns:p14="http://schemas.microsoft.com/office/powerpoint/2010/main" val="11136823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2777683"/>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）隶属关系的查询。</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①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Select-1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SELECT  a. </a:t>
            </a:r>
            <a:r>
              <a:rPr lang="en-US" altLang="zh-CN" dirty="0" err="1">
                <a:solidFill>
                  <a:schemeClr val="accent4"/>
                </a:solidFill>
                <a:latin typeface="微软雅黑" panose="020B0503020204020204" pitchFamily="34" charset="-122"/>
                <a:ea typeface="微软雅黑" panose="020B0503020204020204" pitchFamily="34" charset="-122"/>
              </a:rPr>
              <a:t>d_no,a.d_name</a:t>
            </a:r>
            <a:r>
              <a:rPr lang="en-US" altLang="zh-CN" dirty="0">
                <a:solidFill>
                  <a:schemeClr val="accent4"/>
                </a:solidFill>
                <a:latin typeface="微软雅黑" panose="020B0503020204020204" pitchFamily="34" charset="-122"/>
                <a:ea typeface="微软雅黑" panose="020B0503020204020204" pitchFamily="34" charset="-122"/>
              </a:rPr>
              <a:t> ,</a:t>
            </a:r>
            <a:r>
              <a:rPr lang="en-US" altLang="zh-CN" dirty="0" err="1">
                <a:solidFill>
                  <a:schemeClr val="accent4"/>
                </a:solidFill>
                <a:latin typeface="微软雅黑" panose="020B0503020204020204" pitchFamily="34" charset="-122"/>
                <a:ea typeface="微软雅黑" panose="020B0503020204020204" pitchFamily="34" charset="-122"/>
              </a:rPr>
              <a:t>b.cl_no,b.cl_name</a:t>
            </a:r>
            <a:r>
              <a:rPr lang="en-US" altLang="zh-CN" dirty="0">
                <a:solidFill>
                  <a:schemeClr val="accent4"/>
                </a:solidFill>
                <a:latin typeface="微软雅黑" panose="020B0503020204020204" pitchFamily="34" charset="-122"/>
                <a:ea typeface="微软雅黑" panose="020B0503020204020204" pitchFamily="34" charset="-122"/>
              </a:rPr>
              <a:t>  </a:t>
            </a:r>
            <a:endParaRPr lang="zh-CN" altLang="zh-CN" dirty="0">
              <a:solidFill>
                <a:schemeClr val="accent4"/>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FROM   departments a ,class b</a:t>
            </a:r>
            <a:endParaRPr lang="zh-CN" altLang="zh-CN" dirty="0">
              <a:solidFill>
                <a:schemeClr val="accent4"/>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WHERE  </a:t>
            </a:r>
            <a:r>
              <a:rPr lang="en-US" altLang="zh-CN" dirty="0" err="1">
                <a:solidFill>
                  <a:schemeClr val="accent4"/>
                </a:solidFill>
                <a:latin typeface="微软雅黑" panose="020B0503020204020204" pitchFamily="34" charset="-122"/>
                <a:ea typeface="微软雅黑" panose="020B0503020204020204" pitchFamily="34" charset="-122"/>
              </a:rPr>
              <a:t>a.d_no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b.d_no</a:t>
            </a:r>
            <a:r>
              <a:rPr lang="en-US" altLang="zh-CN" dirty="0">
                <a:solidFill>
                  <a:schemeClr val="accent4"/>
                </a:solidFill>
                <a:latin typeface="微软雅黑" panose="020B0503020204020204" pitchFamily="34" charset="-122"/>
                <a:ea typeface="微软雅黑" panose="020B0503020204020204" pitchFamily="34" charset="-122"/>
              </a:rPr>
              <a:t>;</a:t>
            </a:r>
            <a:endParaRPr lang="zh-CN" altLang="zh-CN" dirty="0">
              <a:solidFill>
                <a:schemeClr val="accent4"/>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stretch>
            <a:fillRect/>
          </a:stretch>
        </p:blipFill>
        <p:spPr>
          <a:xfrm>
            <a:off x="6527800" y="2743200"/>
            <a:ext cx="4160239" cy="2636520"/>
          </a:xfrm>
          <a:prstGeom prst="rect">
            <a:avLst/>
          </a:prstGeom>
        </p:spPr>
      </p:pic>
    </p:spTree>
    <p:extLst>
      <p:ext uri="{BB962C8B-B14F-4D97-AF65-F5344CB8AC3E}">
        <p14:creationId xmlns:p14="http://schemas.microsoft.com/office/powerpoint/2010/main" val="78396264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1869743"/>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②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Select-2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a:t>
            </a:r>
          </a:p>
          <a:p>
            <a:pPr>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SELECT a. </a:t>
            </a:r>
            <a:r>
              <a:rPr lang="en-US" altLang="zh-CN" dirty="0" err="1">
                <a:solidFill>
                  <a:schemeClr val="accent4"/>
                </a:solidFill>
                <a:latin typeface="微软雅黑" panose="020B0503020204020204" pitchFamily="34" charset="-122"/>
                <a:ea typeface="微软雅黑" panose="020B0503020204020204" pitchFamily="34" charset="-122"/>
              </a:rPr>
              <a:t>d_no,a.d_name</a:t>
            </a:r>
            <a:r>
              <a:rPr lang="en-US" altLang="zh-CN" dirty="0">
                <a:solidFill>
                  <a:schemeClr val="accent4"/>
                </a:solidFill>
                <a:latin typeface="微软雅黑" panose="020B0503020204020204" pitchFamily="34" charset="-122"/>
                <a:ea typeface="微软雅黑" panose="020B0503020204020204" pitchFamily="34" charset="-122"/>
              </a:rPr>
              <a:t> ,</a:t>
            </a:r>
            <a:r>
              <a:rPr lang="en-US" altLang="zh-CN" dirty="0" err="1">
                <a:solidFill>
                  <a:schemeClr val="accent4"/>
                </a:solidFill>
                <a:latin typeface="微软雅黑" panose="020B0503020204020204" pitchFamily="34" charset="-122"/>
                <a:ea typeface="微软雅黑" panose="020B0503020204020204" pitchFamily="34" charset="-122"/>
              </a:rPr>
              <a:t>b.cl_no,b.cl_name,c.s_no,c.s_name</a:t>
            </a:r>
            <a:endParaRPr lang="zh-CN" altLang="zh-CN" dirty="0">
              <a:solidFill>
                <a:schemeClr val="accent4"/>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FROM  departments a ,class b ,students c  </a:t>
            </a:r>
            <a:endParaRPr lang="zh-CN" altLang="zh-CN" dirty="0">
              <a:solidFill>
                <a:schemeClr val="accent4"/>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WHERE  </a:t>
            </a:r>
            <a:r>
              <a:rPr lang="en-US" altLang="zh-CN" dirty="0" err="1">
                <a:solidFill>
                  <a:schemeClr val="accent4"/>
                </a:solidFill>
                <a:latin typeface="微软雅黑" panose="020B0503020204020204" pitchFamily="34" charset="-122"/>
                <a:ea typeface="微软雅黑" panose="020B0503020204020204" pitchFamily="34" charset="-122"/>
              </a:rPr>
              <a:t>a.d_no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b.d_no</a:t>
            </a:r>
            <a:r>
              <a:rPr lang="en-US" altLang="zh-CN" dirty="0">
                <a:solidFill>
                  <a:schemeClr val="accent4"/>
                </a:solidFill>
                <a:latin typeface="微软雅黑" panose="020B0503020204020204" pitchFamily="34" charset="-122"/>
                <a:ea typeface="微软雅黑" panose="020B0503020204020204" pitchFamily="34" charset="-122"/>
              </a:rPr>
              <a:t>  AND  </a:t>
            </a:r>
            <a:r>
              <a:rPr lang="en-US" altLang="zh-CN" dirty="0" err="1">
                <a:solidFill>
                  <a:schemeClr val="accent4"/>
                </a:solidFill>
                <a:latin typeface="微软雅黑" panose="020B0503020204020204" pitchFamily="34" charset="-122"/>
                <a:ea typeface="微软雅黑" panose="020B0503020204020204" pitchFamily="34" charset="-122"/>
              </a:rPr>
              <a:t>c.cl_no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b.cl_no</a:t>
            </a:r>
            <a:r>
              <a:rPr lang="en-US" altLang="zh-CN" dirty="0">
                <a:solidFill>
                  <a:schemeClr val="accent4"/>
                </a:solidFill>
                <a:latin typeface="微软雅黑" panose="020B0503020204020204" pitchFamily="34" charset="-122"/>
                <a:ea typeface="微软雅黑" panose="020B0503020204020204" pitchFamily="34" charset="-122"/>
              </a:rPr>
              <a:t>;</a:t>
            </a:r>
            <a:endParaRPr lang="zh-CN" altLang="zh-CN" dirty="0">
              <a:solidFill>
                <a:schemeClr val="accent4"/>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3"/>
          <a:stretch>
            <a:fillRect/>
          </a:stretch>
        </p:blipFill>
        <p:spPr>
          <a:xfrm>
            <a:off x="6597967" y="3428998"/>
            <a:ext cx="4304665" cy="2323465"/>
          </a:xfrm>
          <a:prstGeom prst="rect">
            <a:avLst/>
          </a:prstGeom>
        </p:spPr>
      </p:pic>
    </p:spTree>
    <p:extLst>
      <p:ext uri="{BB962C8B-B14F-4D97-AF65-F5344CB8AC3E}">
        <p14:creationId xmlns:p14="http://schemas.microsoft.com/office/powerpoint/2010/main" val="28761379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1454244"/>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③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a:t>
            </a:r>
          </a:p>
          <a:p>
            <a:pPr lvl="2">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SELECT a. </a:t>
            </a:r>
            <a:r>
              <a:rPr lang="en-US" altLang="zh-CN" dirty="0" err="1">
                <a:solidFill>
                  <a:schemeClr val="accent4"/>
                </a:solidFill>
                <a:latin typeface="微软雅黑" panose="020B0503020204020204" pitchFamily="34" charset="-122"/>
                <a:ea typeface="微软雅黑" panose="020B0503020204020204" pitchFamily="34" charset="-122"/>
              </a:rPr>
              <a:t>d_no,a.d_name</a:t>
            </a:r>
            <a:r>
              <a:rPr lang="en-US" altLang="zh-CN" dirty="0">
                <a:solidFill>
                  <a:schemeClr val="accent4"/>
                </a:solidFill>
                <a:latin typeface="微软雅黑" panose="020B0503020204020204" pitchFamily="34" charset="-122"/>
                <a:ea typeface="微软雅黑" panose="020B0503020204020204" pitchFamily="34" charset="-122"/>
              </a:rPr>
              <a:t> ,</a:t>
            </a:r>
            <a:r>
              <a:rPr lang="en-US" altLang="zh-CN" dirty="0" err="1">
                <a:solidFill>
                  <a:schemeClr val="accent4"/>
                </a:solidFill>
                <a:latin typeface="微软雅黑" panose="020B0503020204020204" pitchFamily="34" charset="-122"/>
                <a:ea typeface="微软雅黑" panose="020B0503020204020204" pitchFamily="34" charset="-122"/>
              </a:rPr>
              <a:t>b.cl_no,b.cl_name,c.s_no,c.s_name</a:t>
            </a:r>
            <a:r>
              <a:rPr lang="en-US" altLang="zh-CN" dirty="0">
                <a:solidFill>
                  <a:schemeClr val="accent4"/>
                </a:solidFill>
                <a:latin typeface="微软雅黑" panose="020B0503020204020204" pitchFamily="34" charset="-122"/>
                <a:ea typeface="微软雅黑" panose="020B0503020204020204" pitchFamily="34" charset="-122"/>
              </a:rPr>
              <a:t> ,</a:t>
            </a:r>
            <a:r>
              <a:rPr lang="en-US" altLang="zh-CN" dirty="0" err="1">
                <a:solidFill>
                  <a:schemeClr val="accent4"/>
                </a:solidFill>
                <a:latin typeface="微软雅黑" panose="020B0503020204020204" pitchFamily="34" charset="-122"/>
                <a:ea typeface="微软雅黑" panose="020B0503020204020204" pitchFamily="34" charset="-122"/>
              </a:rPr>
              <a:t>d.c_no,d.report</a:t>
            </a:r>
            <a:endParaRPr lang="zh-CN" altLang="zh-CN" dirty="0">
              <a:solidFill>
                <a:schemeClr val="accent4"/>
              </a:solidFill>
              <a:latin typeface="微软雅黑" panose="020B0503020204020204" pitchFamily="34" charset="-122"/>
              <a:ea typeface="微软雅黑" panose="020B0503020204020204" pitchFamily="34" charset="-122"/>
            </a:endParaRPr>
          </a:p>
          <a:p>
            <a:pPr lvl="2">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FROM departments a ,class b ,students c ,score d </a:t>
            </a:r>
            <a:endParaRPr lang="zh-CN" altLang="zh-CN" dirty="0">
              <a:solidFill>
                <a:schemeClr val="accent4"/>
              </a:solidFill>
              <a:latin typeface="微软雅黑" panose="020B0503020204020204" pitchFamily="34" charset="-122"/>
              <a:ea typeface="微软雅黑" panose="020B0503020204020204" pitchFamily="34" charset="-122"/>
            </a:endParaRPr>
          </a:p>
          <a:p>
            <a:pPr lvl="2">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WHERE  </a:t>
            </a:r>
            <a:r>
              <a:rPr lang="en-US" altLang="zh-CN" dirty="0" err="1">
                <a:solidFill>
                  <a:schemeClr val="accent4"/>
                </a:solidFill>
                <a:latin typeface="微软雅黑" panose="020B0503020204020204" pitchFamily="34" charset="-122"/>
                <a:ea typeface="微软雅黑" panose="020B0503020204020204" pitchFamily="34" charset="-122"/>
              </a:rPr>
              <a:t>a.d_no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b.d_no</a:t>
            </a:r>
            <a:r>
              <a:rPr lang="en-US" altLang="zh-CN" dirty="0">
                <a:solidFill>
                  <a:schemeClr val="accent4"/>
                </a:solidFill>
                <a:latin typeface="微软雅黑" panose="020B0503020204020204" pitchFamily="34" charset="-122"/>
                <a:ea typeface="微软雅黑" panose="020B0503020204020204" pitchFamily="34" charset="-122"/>
              </a:rPr>
              <a:t>  AND  </a:t>
            </a:r>
            <a:r>
              <a:rPr lang="en-US" altLang="zh-CN" dirty="0" err="1">
                <a:solidFill>
                  <a:schemeClr val="accent4"/>
                </a:solidFill>
                <a:latin typeface="微软雅黑" panose="020B0503020204020204" pitchFamily="34" charset="-122"/>
                <a:ea typeface="微软雅黑" panose="020B0503020204020204" pitchFamily="34" charset="-122"/>
              </a:rPr>
              <a:t>c.cl_no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b.cl_no</a:t>
            </a:r>
            <a:r>
              <a:rPr lang="en-US" altLang="zh-CN" dirty="0">
                <a:solidFill>
                  <a:schemeClr val="accent4"/>
                </a:solidFill>
                <a:latin typeface="微软雅黑" panose="020B0503020204020204" pitchFamily="34" charset="-122"/>
                <a:ea typeface="微软雅黑" panose="020B0503020204020204" pitchFamily="34" charset="-122"/>
              </a:rPr>
              <a:t> AND </a:t>
            </a:r>
            <a:r>
              <a:rPr lang="en-US" altLang="zh-CN" dirty="0" err="1">
                <a:solidFill>
                  <a:schemeClr val="accent4"/>
                </a:solidFill>
                <a:latin typeface="微软雅黑" panose="020B0503020204020204" pitchFamily="34" charset="-122"/>
                <a:ea typeface="微软雅黑" panose="020B0503020204020204" pitchFamily="34" charset="-122"/>
              </a:rPr>
              <a:t>c.s_no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d.s_no</a:t>
            </a:r>
            <a:endParaRPr lang="zh-CN" altLang="zh-CN" dirty="0">
              <a:solidFill>
                <a:schemeClr val="accent4"/>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stretch>
            <a:fillRect/>
          </a:stretch>
        </p:blipFill>
        <p:spPr>
          <a:xfrm>
            <a:off x="3305876" y="3673792"/>
            <a:ext cx="5342824" cy="2612708"/>
          </a:xfrm>
          <a:prstGeom prst="rect">
            <a:avLst/>
          </a:prstGeom>
        </p:spPr>
      </p:pic>
    </p:spTree>
    <p:extLst>
      <p:ext uri="{BB962C8B-B14F-4D97-AF65-F5344CB8AC3E}">
        <p14:creationId xmlns:p14="http://schemas.microsoft.com/office/powerpoint/2010/main" val="105009081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4555093"/>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）查询班级的信息，结果显示班级学号，班级名称，系部名称</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说明</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：班级表中只有系部编号而没有系部名称，系部表中存在系部名称，因此需要联合班级表和系部表进行查询。</a:t>
            </a: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SELECT  </a:t>
            </a:r>
            <a:r>
              <a:rPr lang="en-US" altLang="zh-CN" dirty="0" err="1">
                <a:solidFill>
                  <a:schemeClr val="accent4"/>
                </a:solidFill>
                <a:latin typeface="微软雅黑" panose="020B0503020204020204" pitchFamily="34" charset="-122"/>
                <a:ea typeface="微软雅黑" panose="020B0503020204020204" pitchFamily="34" charset="-122"/>
              </a:rPr>
              <a:t>cl_no,cl_name,d_name</a:t>
            </a:r>
            <a:r>
              <a:rPr lang="en-US" altLang="zh-CN" dirty="0">
                <a:solidFill>
                  <a:schemeClr val="accent4"/>
                </a:solidFill>
                <a:latin typeface="微软雅黑" panose="020B0503020204020204" pitchFamily="34" charset="-122"/>
                <a:ea typeface="微软雅黑" panose="020B0503020204020204" pitchFamily="34" charset="-122"/>
              </a:rPr>
              <a:t>  </a:t>
            </a:r>
            <a:endParaRPr lang="zh-CN" altLang="zh-CN" dirty="0">
              <a:solidFill>
                <a:schemeClr val="accent4"/>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FROM  class ,departments </a:t>
            </a:r>
            <a:endParaRPr lang="zh-CN" altLang="zh-CN" dirty="0">
              <a:solidFill>
                <a:schemeClr val="accent4"/>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WHERE </a:t>
            </a:r>
            <a:r>
              <a:rPr lang="en-US" altLang="zh-CN" dirty="0" err="1">
                <a:solidFill>
                  <a:schemeClr val="accent4"/>
                </a:solidFill>
                <a:latin typeface="微软雅黑" panose="020B0503020204020204" pitchFamily="34" charset="-122"/>
                <a:ea typeface="微软雅黑" panose="020B0503020204020204" pitchFamily="34" charset="-122"/>
              </a:rPr>
              <a:t>class.d_no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departments.d_no</a:t>
            </a:r>
            <a:r>
              <a:rPr lang="en-US" altLang="zh-CN" dirty="0">
                <a:solidFill>
                  <a:schemeClr val="accent4"/>
                </a:solidFill>
                <a:latin typeface="微软雅黑" panose="020B0503020204020204" pitchFamily="34" charset="-122"/>
                <a:ea typeface="微软雅黑" panose="020B0503020204020204" pitchFamily="34" charset="-122"/>
              </a:rPr>
              <a:t>;</a:t>
            </a:r>
            <a:endParaRPr lang="zh-CN" altLang="zh-CN" dirty="0">
              <a:solidFill>
                <a:schemeClr val="accent4"/>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join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关键字实现：</a:t>
            </a: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SELECT  </a:t>
            </a:r>
            <a:r>
              <a:rPr lang="en-US" altLang="zh-CN" dirty="0" err="1">
                <a:solidFill>
                  <a:schemeClr val="accent4"/>
                </a:solidFill>
                <a:latin typeface="微软雅黑" panose="020B0503020204020204" pitchFamily="34" charset="-122"/>
                <a:ea typeface="微软雅黑" panose="020B0503020204020204" pitchFamily="34" charset="-122"/>
              </a:rPr>
              <a:t>cl_no,cl_name,d_name</a:t>
            </a:r>
            <a:r>
              <a:rPr lang="en-US" altLang="zh-CN" dirty="0">
                <a:solidFill>
                  <a:schemeClr val="accent4"/>
                </a:solidFill>
                <a:latin typeface="微软雅黑" panose="020B0503020204020204" pitchFamily="34" charset="-122"/>
                <a:ea typeface="微软雅黑" panose="020B0503020204020204" pitchFamily="34" charset="-122"/>
              </a:rPr>
              <a:t>  </a:t>
            </a:r>
            <a:endParaRPr lang="zh-CN" altLang="zh-CN" dirty="0">
              <a:solidFill>
                <a:schemeClr val="accent4"/>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FROM  class join departments </a:t>
            </a:r>
            <a:endParaRPr lang="zh-CN" altLang="zh-CN" dirty="0">
              <a:solidFill>
                <a:schemeClr val="accent4"/>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ON </a:t>
            </a:r>
            <a:r>
              <a:rPr lang="en-US" altLang="zh-CN" dirty="0" err="1">
                <a:solidFill>
                  <a:schemeClr val="accent4"/>
                </a:solidFill>
                <a:latin typeface="微软雅黑" panose="020B0503020204020204" pitchFamily="34" charset="-122"/>
                <a:ea typeface="微软雅黑" panose="020B0503020204020204" pitchFamily="34" charset="-122"/>
              </a:rPr>
              <a:t>class.d_no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departments.d_no</a:t>
            </a:r>
            <a:r>
              <a:rPr lang="en-US" altLang="zh-CN" dirty="0">
                <a:solidFill>
                  <a:schemeClr val="accent4"/>
                </a:solidFill>
                <a:latin typeface="微软雅黑" panose="020B0503020204020204" pitchFamily="34" charset="-122"/>
                <a:ea typeface="微软雅黑" panose="020B0503020204020204" pitchFamily="34" charset="-122"/>
              </a:rPr>
              <a:t>;</a:t>
            </a:r>
            <a:endParaRPr lang="zh-CN" altLang="zh-CN" dirty="0">
              <a:solidFill>
                <a:schemeClr val="accent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02641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多表查询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3685624"/>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）查询学生的成绩信息，显示学生姓名、课程名和得分。</a:t>
            </a: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SELECT  </a:t>
            </a:r>
            <a:r>
              <a:rPr lang="en-US" altLang="zh-CN" dirty="0" err="1">
                <a:solidFill>
                  <a:schemeClr val="accent4"/>
                </a:solidFill>
                <a:latin typeface="微软雅黑" panose="020B0503020204020204" pitchFamily="34" charset="-122"/>
                <a:ea typeface="微软雅黑" panose="020B0503020204020204" pitchFamily="34" charset="-122"/>
              </a:rPr>
              <a:t>s_name,c_name,report</a:t>
            </a:r>
            <a:r>
              <a:rPr lang="en-US" altLang="zh-CN" dirty="0">
                <a:solidFill>
                  <a:schemeClr val="accent4"/>
                </a:solidFill>
                <a:latin typeface="微软雅黑" panose="020B0503020204020204" pitchFamily="34" charset="-122"/>
                <a:ea typeface="微软雅黑" panose="020B0503020204020204" pitchFamily="34" charset="-122"/>
              </a:rPr>
              <a:t>  </a:t>
            </a:r>
            <a:endParaRPr lang="zh-CN" altLang="zh-CN" dirty="0">
              <a:solidFill>
                <a:schemeClr val="accent4"/>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FROM  score , </a:t>
            </a:r>
            <a:r>
              <a:rPr lang="en-US" altLang="zh-CN" dirty="0" err="1">
                <a:solidFill>
                  <a:schemeClr val="accent4"/>
                </a:solidFill>
                <a:latin typeface="微软雅黑" panose="020B0503020204020204" pitchFamily="34" charset="-122"/>
                <a:ea typeface="微软雅黑" panose="020B0503020204020204" pitchFamily="34" charset="-122"/>
              </a:rPr>
              <a:t>students,course</a:t>
            </a:r>
            <a:r>
              <a:rPr lang="en-US" altLang="zh-CN" dirty="0">
                <a:solidFill>
                  <a:schemeClr val="accent4"/>
                </a:solidFill>
                <a:latin typeface="微软雅黑" panose="020B0503020204020204" pitchFamily="34" charset="-122"/>
                <a:ea typeface="微软雅黑" panose="020B0503020204020204" pitchFamily="34" charset="-122"/>
              </a:rPr>
              <a:t> </a:t>
            </a:r>
            <a:endParaRPr lang="zh-CN" altLang="zh-CN" dirty="0">
              <a:solidFill>
                <a:schemeClr val="accent4"/>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WHERE </a:t>
            </a:r>
            <a:r>
              <a:rPr lang="en-US" altLang="zh-CN" dirty="0" err="1">
                <a:solidFill>
                  <a:schemeClr val="accent4"/>
                </a:solidFill>
                <a:latin typeface="微软雅黑" panose="020B0503020204020204" pitchFamily="34" charset="-122"/>
                <a:ea typeface="微软雅黑" panose="020B0503020204020204" pitchFamily="34" charset="-122"/>
              </a:rPr>
              <a:t>score.s_no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students.s_no</a:t>
            </a:r>
            <a:r>
              <a:rPr lang="en-US" altLang="zh-CN" dirty="0">
                <a:solidFill>
                  <a:schemeClr val="accent4"/>
                </a:solidFill>
                <a:latin typeface="微软雅黑" panose="020B0503020204020204" pitchFamily="34" charset="-122"/>
                <a:ea typeface="微软雅黑" panose="020B0503020204020204" pitchFamily="34" charset="-122"/>
              </a:rPr>
              <a:t>  AND </a:t>
            </a:r>
            <a:r>
              <a:rPr lang="en-US" altLang="zh-CN" dirty="0" err="1">
                <a:solidFill>
                  <a:schemeClr val="accent4"/>
                </a:solidFill>
                <a:latin typeface="微软雅黑" panose="020B0503020204020204" pitchFamily="34" charset="-122"/>
                <a:ea typeface="微软雅黑" panose="020B0503020204020204" pitchFamily="34" charset="-122"/>
              </a:rPr>
              <a:t>score.c_no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course.c_no</a:t>
            </a:r>
            <a:r>
              <a:rPr lang="en-US" altLang="zh-CN" dirty="0">
                <a:solidFill>
                  <a:schemeClr val="accent4"/>
                </a:solidFill>
                <a:latin typeface="微软雅黑" panose="020B0503020204020204" pitchFamily="34" charset="-122"/>
                <a:ea typeface="微软雅黑" panose="020B0503020204020204" pitchFamily="34" charset="-122"/>
              </a:rPr>
              <a:t>;</a:t>
            </a:r>
            <a:endParaRPr lang="zh-CN" altLang="zh-CN" dirty="0">
              <a:solidFill>
                <a:schemeClr val="accent4"/>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join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关键字实现：</a:t>
            </a: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SELECT  </a:t>
            </a:r>
            <a:r>
              <a:rPr lang="en-US" altLang="zh-CN" dirty="0" err="1">
                <a:solidFill>
                  <a:schemeClr val="accent4"/>
                </a:solidFill>
                <a:latin typeface="微软雅黑" panose="020B0503020204020204" pitchFamily="34" charset="-122"/>
                <a:ea typeface="微软雅黑" panose="020B0503020204020204" pitchFamily="34" charset="-122"/>
              </a:rPr>
              <a:t>s_name,c_name,report</a:t>
            </a:r>
            <a:r>
              <a:rPr lang="en-US" altLang="zh-CN" dirty="0">
                <a:solidFill>
                  <a:schemeClr val="accent4"/>
                </a:solidFill>
                <a:latin typeface="微软雅黑" panose="020B0503020204020204" pitchFamily="34" charset="-122"/>
                <a:ea typeface="微软雅黑" panose="020B0503020204020204" pitchFamily="34" charset="-122"/>
              </a:rPr>
              <a:t>  </a:t>
            </a:r>
            <a:endParaRPr lang="zh-CN" altLang="zh-CN" dirty="0">
              <a:solidFill>
                <a:schemeClr val="accent4"/>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FROM  score JOIN  students  ON  </a:t>
            </a:r>
            <a:r>
              <a:rPr lang="en-US" altLang="zh-CN" dirty="0" err="1">
                <a:solidFill>
                  <a:schemeClr val="accent4"/>
                </a:solidFill>
                <a:latin typeface="微软雅黑" panose="020B0503020204020204" pitchFamily="34" charset="-122"/>
                <a:ea typeface="微软雅黑" panose="020B0503020204020204" pitchFamily="34" charset="-122"/>
              </a:rPr>
              <a:t>score.s_no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students.s_no</a:t>
            </a:r>
            <a:r>
              <a:rPr lang="en-US" altLang="zh-CN" dirty="0">
                <a:solidFill>
                  <a:schemeClr val="accent4"/>
                </a:solidFill>
                <a:latin typeface="微软雅黑" panose="020B0503020204020204" pitchFamily="34" charset="-122"/>
                <a:ea typeface="微软雅黑" panose="020B0503020204020204" pitchFamily="34" charset="-122"/>
              </a:rPr>
              <a:t> </a:t>
            </a:r>
            <a:endParaRPr lang="zh-CN" altLang="zh-CN" dirty="0">
              <a:solidFill>
                <a:schemeClr val="accent4"/>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JOIN course ON   </a:t>
            </a:r>
            <a:r>
              <a:rPr lang="en-US" altLang="zh-CN" dirty="0" err="1">
                <a:solidFill>
                  <a:schemeClr val="accent4"/>
                </a:solidFill>
                <a:latin typeface="微软雅黑" panose="020B0503020204020204" pitchFamily="34" charset="-122"/>
                <a:ea typeface="微软雅黑" panose="020B0503020204020204" pitchFamily="34" charset="-122"/>
              </a:rPr>
              <a:t>score.c_no</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course.c_no</a:t>
            </a:r>
            <a:r>
              <a:rPr lang="en-US" altLang="zh-CN" dirty="0">
                <a:solidFill>
                  <a:schemeClr val="accent4"/>
                </a:solidFill>
                <a:latin typeface="微软雅黑" panose="020B0503020204020204" pitchFamily="34" charset="-122"/>
                <a:ea typeface="微软雅黑" panose="020B0503020204020204" pitchFamily="34" charset="-122"/>
              </a:rPr>
              <a:t>;</a:t>
            </a:r>
            <a:endParaRPr lang="zh-CN" altLang="zh-CN" dirty="0">
              <a:solidFill>
                <a:schemeClr val="accent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88703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3144259"/>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依据教学管理系统的功能需求，需要设计一组子查询语句，要求如下：</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）查询与“刘光明”同一个班级的学生信息，显示学号、姓名、性别、班级编号</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）查询成绩表中的最高分记录，显示学号、课程号、得分。</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）查找比“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”班所有学生年龄都小的学生信息，显示学号、姓名、生日、班级编号。</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）在其他班级中查找比“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”班任意一名学生年龄小的学生信息，显示学号、姓名、生日、班级编号。</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）如果“</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”班有学生，则查询该班级的学生数量。</a:t>
            </a:r>
          </a:p>
        </p:txBody>
      </p:sp>
    </p:spTree>
    <p:extLst>
      <p:ext uri="{BB962C8B-B14F-4D97-AF65-F5344CB8AC3E}">
        <p14:creationId xmlns:p14="http://schemas.microsoft.com/office/powerpoint/2010/main" val="11018407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3000821"/>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子</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是将一个查询语句嵌套在另一个查询语句中。内层查询语句的查询结果，可以为外层查询语句提供查询条件。因为在特定情况下，一个查询语句的条件需要另一个查询语句来获取。例如，现在需要从学生成绩表中查询计算机系学生的各科成绩。那么，首先就必须知道哪些课程是计算机系学生选修的。因此，必须先查询计算机系学生选修的课程，然后根据这些课程来查询计算机系学生的各科成绩。通过子查询，可以实现多表之间的查询。子查询中可能包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NOT IN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ANY</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EXISTS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NOT EXISTS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等关键字。子查询中还可能包含比较运算符，如“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234494904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Box 2"/>
          <p:cNvSpPr txBox="1">
            <a:spLocks noChangeArrowheads="1"/>
          </p:cNvSpPr>
          <p:nvPr/>
        </p:nvSpPr>
        <p:spPr bwMode="auto">
          <a:xfrm>
            <a:off x="2571752" y="2182813"/>
            <a:ext cx="5810249" cy="1035050"/>
          </a:xfrm>
          <a:prstGeom prst="rect">
            <a:avLst/>
          </a:prstGeom>
          <a:noFill/>
          <a:ln w="28575">
            <a:solidFill>
              <a:srgbClr val="7030A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000" b="1" dirty="0">
                <a:solidFill>
                  <a:schemeClr val="accent4"/>
                </a:solidFill>
              </a:rPr>
              <a:t>SELECT</a:t>
            </a:r>
          </a:p>
          <a:p>
            <a:pPr eaLnBrk="1" hangingPunct="1"/>
            <a:r>
              <a:rPr lang="en-US" altLang="zh-CN" sz="2000" b="1" dirty="0">
                <a:solidFill>
                  <a:schemeClr val="accent4"/>
                </a:solidFill>
              </a:rPr>
              <a:t>FROM</a:t>
            </a:r>
          </a:p>
          <a:p>
            <a:pPr eaLnBrk="1" hangingPunct="1"/>
            <a:r>
              <a:rPr lang="en-US" altLang="zh-CN" sz="2000" b="1" dirty="0">
                <a:solidFill>
                  <a:schemeClr val="accent4"/>
                </a:solidFill>
              </a:rPr>
              <a:t>WHERE</a:t>
            </a:r>
          </a:p>
        </p:txBody>
      </p:sp>
      <p:sp>
        <p:nvSpPr>
          <p:cNvPr id="75779" name="TextBox 3"/>
          <p:cNvSpPr txBox="1">
            <a:spLocks noChangeArrowheads="1"/>
          </p:cNvSpPr>
          <p:nvPr/>
        </p:nvSpPr>
        <p:spPr bwMode="auto">
          <a:xfrm>
            <a:off x="1160740" y="1874838"/>
            <a:ext cx="5429249"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2000" b="1" dirty="0" smtClean="0">
                <a:solidFill>
                  <a:schemeClr val="accent6"/>
                </a:solidFill>
              </a:rPr>
              <a:t>查询块：</a:t>
            </a:r>
          </a:p>
        </p:txBody>
      </p:sp>
      <p:sp>
        <p:nvSpPr>
          <p:cNvPr id="5" name="TextBox 4"/>
          <p:cNvSpPr txBox="1">
            <a:spLocks noChangeArrowheads="1"/>
          </p:cNvSpPr>
          <p:nvPr/>
        </p:nvSpPr>
        <p:spPr bwMode="auto">
          <a:xfrm>
            <a:off x="1047751" y="3582989"/>
            <a:ext cx="10191749" cy="920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spcBef>
                <a:spcPts val="200"/>
              </a:spcBef>
              <a:spcAft>
                <a:spcPts val="65"/>
              </a:spcAft>
            </a:pPr>
            <a:r>
              <a:rPr lang="zh-CN" altLang="en-US" sz="2000" dirty="0"/>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WHERE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子句或者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HAVING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子句中可以使用另一个查询结果（即一个查询块）作为条件的一部分</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。上层查询块称为外层查询或父查询，下层的查询块称为内层查询或子查询</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238251" y="4892796"/>
            <a:ext cx="10287000" cy="400110"/>
          </a:xfrm>
          <a:prstGeom prst="rect">
            <a:avLst/>
          </a:prstGeom>
          <a:noFill/>
        </p:spPr>
        <p:txBody>
          <a:bodyPr>
            <a:spAutoFit/>
          </a:bodyPr>
          <a:lstStyle/>
          <a:p>
            <a:pPr>
              <a:defRPr/>
            </a:pPr>
            <a:r>
              <a:rPr lang="zh-CN" altLang="en-US" sz="2000" dirty="0">
                <a:latin typeface="Arial" charset="0"/>
              </a:rPr>
              <a:t>       </a:t>
            </a:r>
            <a:endParaRPr lang="en-US" altLang="zh-CN" sz="2000" dirty="0">
              <a:latin typeface="Arial" charset="0"/>
            </a:endParaRPr>
          </a:p>
        </p:txBody>
      </p:sp>
      <p:sp>
        <p:nvSpPr>
          <p:cNvPr id="9" name="TextBox 8"/>
          <p:cNvSpPr txBox="1">
            <a:spLocks noChangeArrowheads="1"/>
          </p:cNvSpPr>
          <p:nvPr/>
        </p:nvSpPr>
        <p:spPr bwMode="auto">
          <a:xfrm>
            <a:off x="1238251" y="4930897"/>
            <a:ext cx="10287000" cy="96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spcBef>
                <a:spcPts val="200"/>
              </a:spcBef>
              <a:spcAft>
                <a:spcPts val="65"/>
              </a:spcAft>
            </a:pPr>
            <a:r>
              <a:rPr lang="zh-CN" altLang="en-US" dirty="0">
                <a:solidFill>
                  <a:schemeClr val="accent6"/>
                </a:solidFill>
                <a:latin typeface="微软雅黑" panose="020B0503020204020204" pitchFamily="34" charset="-122"/>
                <a:ea typeface="微软雅黑" panose="020B0503020204020204" pitchFamily="34" charset="-122"/>
              </a:rPr>
              <a:t> 注意</a:t>
            </a:r>
            <a:r>
              <a:rPr lang="zh-CN" altLang="en-US" dirty="0" smtClean="0">
                <a:solidFill>
                  <a:schemeClr val="accent6"/>
                </a:solidFill>
                <a:latin typeface="微软雅黑" panose="020B0503020204020204" pitchFamily="34" charset="-122"/>
                <a:ea typeface="微软雅黑" panose="020B0503020204020204" pitchFamily="34" charset="-122"/>
              </a:rPr>
              <a:t>：</a:t>
            </a:r>
            <a:endParaRPr lang="en-US" altLang="zh-CN" dirty="0" smtClean="0">
              <a:solidFill>
                <a:schemeClr val="accent6"/>
              </a:solidFill>
              <a:latin typeface="微软雅黑" panose="020B0503020204020204" pitchFamily="34" charset="-122"/>
              <a:ea typeface="微软雅黑" panose="020B0503020204020204" pitchFamily="34" charset="-122"/>
            </a:endParaRPr>
          </a:p>
          <a:p>
            <a:pPr eaLnBrk="1" hangingPunct="1">
              <a:lnSpc>
                <a:spcPct val="150000"/>
              </a:lnSpc>
              <a:spcBef>
                <a:spcPts val="200"/>
              </a:spcBef>
              <a:spcAft>
                <a:spcPts val="65"/>
              </a:spcAft>
            </a:pPr>
            <a:r>
              <a:rPr lang="en-US" altLang="zh-CN" dirty="0">
                <a:solidFill>
                  <a:schemeClr val="accent6"/>
                </a:solidFill>
                <a:latin typeface="微软雅黑" panose="020B0503020204020204" pitchFamily="34" charset="-122"/>
                <a:ea typeface="微软雅黑" panose="020B0503020204020204" pitchFamily="34" charset="-122"/>
              </a:rPr>
              <a:t> </a:t>
            </a:r>
            <a:r>
              <a:rPr lang="en-US" altLang="zh-CN" dirty="0" smtClean="0">
                <a:solidFill>
                  <a:schemeClr val="accent6"/>
                </a:solidFill>
                <a:latin typeface="微软雅黑" panose="020B0503020204020204" pitchFamily="34" charset="-122"/>
                <a:ea typeface="微软雅黑" panose="020B0503020204020204" pitchFamily="34" charset="-122"/>
              </a:rPr>
              <a:t>    </a:t>
            </a:r>
            <a:r>
              <a:rPr lang="zh-CN" altLang="en-US" dirty="0" smtClean="0">
                <a:solidFill>
                  <a:schemeClr val="accent6"/>
                </a:solidFill>
                <a:latin typeface="微软雅黑" panose="020B0503020204020204" pitchFamily="34" charset="-122"/>
                <a:ea typeface="微软雅黑" panose="020B0503020204020204" pitchFamily="34" charset="-122"/>
              </a:rPr>
              <a:t>子</a:t>
            </a:r>
            <a:r>
              <a:rPr lang="zh-CN" altLang="en-US" dirty="0">
                <a:solidFill>
                  <a:schemeClr val="accent6"/>
                </a:solidFill>
                <a:latin typeface="微软雅黑" panose="020B0503020204020204" pitchFamily="34" charset="-122"/>
                <a:ea typeface="微软雅黑" panose="020B0503020204020204" pitchFamily="34" charset="-122"/>
              </a:rPr>
              <a:t>查询的</a:t>
            </a:r>
            <a:r>
              <a:rPr lang="en-US" altLang="zh-CN" dirty="0">
                <a:solidFill>
                  <a:schemeClr val="accent6"/>
                </a:solidFill>
                <a:latin typeface="微软雅黑" panose="020B0503020204020204" pitchFamily="34" charset="-122"/>
                <a:ea typeface="微软雅黑" panose="020B0503020204020204" pitchFamily="34" charset="-122"/>
              </a:rPr>
              <a:t>SELECT</a:t>
            </a:r>
            <a:r>
              <a:rPr lang="zh-CN" altLang="en-US" dirty="0">
                <a:solidFill>
                  <a:schemeClr val="accent6"/>
                </a:solidFill>
                <a:latin typeface="微软雅黑" panose="020B0503020204020204" pitchFamily="34" charset="-122"/>
                <a:ea typeface="微软雅黑" panose="020B0503020204020204" pitchFamily="34" charset="-122"/>
              </a:rPr>
              <a:t>语句中不能包含</a:t>
            </a:r>
            <a:r>
              <a:rPr lang="en-US" altLang="zh-CN" dirty="0">
                <a:solidFill>
                  <a:schemeClr val="accent6"/>
                </a:solidFill>
                <a:latin typeface="微软雅黑" panose="020B0503020204020204" pitchFamily="34" charset="-122"/>
                <a:ea typeface="微软雅黑" panose="020B0503020204020204" pitchFamily="34" charset="-122"/>
              </a:rPr>
              <a:t>ORDER BY</a:t>
            </a:r>
            <a:r>
              <a:rPr lang="zh-CN" altLang="en-US" dirty="0">
                <a:solidFill>
                  <a:schemeClr val="accent6"/>
                </a:solidFill>
                <a:latin typeface="微软雅黑" panose="020B0503020204020204" pitchFamily="34" charset="-122"/>
                <a:ea typeface="微软雅黑" panose="020B0503020204020204" pitchFamily="34" charset="-122"/>
              </a:rPr>
              <a:t>子句，</a:t>
            </a:r>
            <a:r>
              <a:rPr lang="en-US" altLang="zh-CN" dirty="0">
                <a:solidFill>
                  <a:schemeClr val="accent6"/>
                </a:solidFill>
                <a:latin typeface="微软雅黑" panose="020B0503020204020204" pitchFamily="34" charset="-122"/>
                <a:ea typeface="微软雅黑" panose="020B0503020204020204" pitchFamily="34" charset="-122"/>
              </a:rPr>
              <a:t>ORDER BY</a:t>
            </a:r>
            <a:r>
              <a:rPr lang="zh-CN" altLang="en-US" dirty="0">
                <a:solidFill>
                  <a:schemeClr val="accent6"/>
                </a:solidFill>
                <a:latin typeface="微软雅黑" panose="020B0503020204020204" pitchFamily="34" charset="-122"/>
                <a:ea typeface="微软雅黑" panose="020B0503020204020204" pitchFamily="34" charset="-122"/>
              </a:rPr>
              <a:t>子句只能对最终查询结果进行排序。</a:t>
            </a:r>
          </a:p>
        </p:txBody>
      </p:sp>
      <p:grpSp>
        <p:nvGrpSpPr>
          <p:cNvPr id="10" name="组合 9"/>
          <p:cNvGrpSpPr/>
          <p:nvPr/>
        </p:nvGrpSpPr>
        <p:grpSpPr>
          <a:xfrm>
            <a:off x="433893" y="292299"/>
            <a:ext cx="726846" cy="726846"/>
            <a:chOff x="1965186" y="1419622"/>
            <a:chExt cx="302558" cy="314067"/>
          </a:xfrm>
        </p:grpSpPr>
        <p:sp>
          <p:nvSpPr>
            <p:cNvPr id="11" name="矩形 10"/>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5" name="五边形 14"/>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608810450"/>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746349" y="1974804"/>
            <a:ext cx="10482573" cy="2882840"/>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zh-CN" sz="2000" b="1" dirty="0">
                <a:solidFill>
                  <a:schemeClr val="accent3"/>
                </a:solidFill>
                <a:latin typeface="微软雅黑" panose="020B0503020204020204" pitchFamily="34" charset="-122"/>
                <a:ea typeface="微软雅黑" panose="020B0503020204020204" pitchFamily="34" charset="-122"/>
              </a:rPr>
              <a:t>带</a:t>
            </a:r>
            <a:r>
              <a:rPr lang="en-US" altLang="zh-CN" sz="2000" b="1" dirty="0">
                <a:solidFill>
                  <a:schemeClr val="accent3"/>
                </a:solidFill>
                <a:latin typeface="微软雅黑" panose="020B0503020204020204" pitchFamily="34" charset="-122"/>
                <a:ea typeface="微软雅黑" panose="020B0503020204020204" pitchFamily="34" charset="-122"/>
              </a:rPr>
              <a:t>IN</a:t>
            </a:r>
            <a:r>
              <a:rPr lang="zh-CN" altLang="zh-CN" sz="2000" b="1" dirty="0">
                <a:solidFill>
                  <a:schemeClr val="accent3"/>
                </a:solidFill>
                <a:latin typeface="微软雅黑" panose="020B0503020204020204" pitchFamily="34" charset="-122"/>
                <a:ea typeface="微软雅黑" panose="020B0503020204020204" pitchFamily="34" charset="-122"/>
              </a:rPr>
              <a:t>关键字的子查询</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一</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个查询语句的条件可能落在另一个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语句的查询结果中。这可以通过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键字来判断。例如，要查询哪些同学选择了计算机系开设的课程。先必须从课程表中查询出计算机系开设了哪些课程。然后再从学生表中进行查询。如果学生选修的课程在前面查询出来的课程中，则查询出该同学的信息。这可以用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关键字的子查询来实现</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2000" dirty="0" smtClean="0"/>
              <a:t> </a:t>
            </a:r>
            <a:endParaRPr lang="zh-CN" altLang="zh-CN" sz="2000" dirty="0"/>
          </a:p>
          <a:p>
            <a:endParaRPr lang="zh-CN" altLang="zh-CN" sz="2000" dirty="0"/>
          </a:p>
        </p:txBody>
      </p:sp>
      <p:sp>
        <p:nvSpPr>
          <p:cNvPr id="9" name="TextBox 5"/>
          <p:cNvSpPr txBox="1">
            <a:spLocks noChangeArrowheads="1"/>
          </p:cNvSpPr>
          <p:nvPr/>
        </p:nvSpPr>
        <p:spPr bwMode="auto">
          <a:xfrm>
            <a:off x="1352269" y="5810249"/>
            <a:ext cx="4464331"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格式：</a:t>
            </a:r>
            <a:r>
              <a:rPr lang="zh-CN" altLang="en-US" sz="2000" b="1" dirty="0">
                <a:solidFill>
                  <a:schemeClr val="accent4"/>
                </a:solidFill>
              </a:rPr>
              <a:t>表达式 </a:t>
            </a:r>
            <a:r>
              <a:rPr lang="en-US" altLang="zh-CN" sz="2000" b="1" dirty="0">
                <a:solidFill>
                  <a:schemeClr val="accent4"/>
                </a:solidFill>
              </a:rPr>
              <a:t>[NOT] IN (</a:t>
            </a:r>
            <a:r>
              <a:rPr lang="zh-CN" altLang="en-US" sz="2000" b="1" dirty="0">
                <a:solidFill>
                  <a:schemeClr val="accent4"/>
                </a:solidFill>
              </a:rPr>
              <a:t>子查询</a:t>
            </a:r>
            <a:r>
              <a:rPr lang="en-US" altLang="zh-CN" sz="2000" b="1" dirty="0">
                <a:solidFill>
                  <a:schemeClr val="accent4"/>
                </a:solidFill>
              </a:rPr>
              <a:t>)</a:t>
            </a:r>
          </a:p>
        </p:txBody>
      </p:sp>
      <p:sp>
        <p:nvSpPr>
          <p:cNvPr id="11" name="TextBox 5"/>
          <p:cNvSpPr txBox="1">
            <a:spLocks noChangeArrowheads="1"/>
          </p:cNvSpPr>
          <p:nvPr/>
        </p:nvSpPr>
        <p:spPr bwMode="auto">
          <a:xfrm>
            <a:off x="5574114" y="5885933"/>
            <a:ext cx="55135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dirty="0">
                <a:solidFill>
                  <a:schemeClr val="accent6"/>
                </a:solidFill>
                <a:latin typeface="微软雅黑" panose="020B0503020204020204" pitchFamily="34" charset="-122"/>
                <a:ea typeface="微软雅黑" panose="020B0503020204020204" pitchFamily="34" charset="-122"/>
              </a:rPr>
              <a:t>注意：</a:t>
            </a:r>
            <a:r>
              <a:rPr lang="en-US" altLang="zh-CN" dirty="0">
                <a:solidFill>
                  <a:schemeClr val="accent6"/>
                </a:solidFill>
                <a:latin typeface="微软雅黑" panose="020B0503020204020204" pitchFamily="34" charset="-122"/>
                <a:ea typeface="微软雅黑" panose="020B0503020204020204" pitchFamily="34" charset="-122"/>
              </a:rPr>
              <a:t>IN </a:t>
            </a:r>
            <a:r>
              <a:rPr lang="zh-CN" altLang="en-US" dirty="0">
                <a:solidFill>
                  <a:schemeClr val="accent6"/>
                </a:solidFill>
                <a:latin typeface="微软雅黑" panose="020B0503020204020204" pitchFamily="34" charset="-122"/>
                <a:ea typeface="微软雅黑" panose="020B0503020204020204" pitchFamily="34" charset="-122"/>
              </a:rPr>
              <a:t>和 </a:t>
            </a:r>
            <a:r>
              <a:rPr lang="en-US" altLang="zh-CN" dirty="0">
                <a:solidFill>
                  <a:schemeClr val="accent6"/>
                </a:solidFill>
                <a:latin typeface="微软雅黑" panose="020B0503020204020204" pitchFamily="34" charset="-122"/>
                <a:ea typeface="微软雅黑" panose="020B0503020204020204" pitchFamily="34" charset="-122"/>
              </a:rPr>
              <a:t>NOT IN</a:t>
            </a:r>
            <a:r>
              <a:rPr lang="zh-CN" altLang="en-US" dirty="0">
                <a:solidFill>
                  <a:schemeClr val="accent6"/>
                </a:solidFill>
                <a:latin typeface="微软雅黑" panose="020B0503020204020204" pitchFamily="34" charset="-122"/>
                <a:ea typeface="微软雅黑" panose="020B0503020204020204" pitchFamily="34" charset="-122"/>
              </a:rPr>
              <a:t>子查询只能返回一列数据</a:t>
            </a:r>
          </a:p>
        </p:txBody>
      </p:sp>
      <p:sp>
        <p:nvSpPr>
          <p:cNvPr id="3" name="矩形 2"/>
          <p:cNvSpPr/>
          <p:nvPr/>
        </p:nvSpPr>
        <p:spPr>
          <a:xfrm>
            <a:off x="746349" y="4304033"/>
            <a:ext cx="10341329" cy="1338828"/>
          </a:xfrm>
          <a:prstGeom prst="rect">
            <a:avLst/>
          </a:prstGeom>
        </p:spPr>
        <p:txBody>
          <a:bodyPr wrap="square">
            <a:spAutoFit/>
          </a:bodyPr>
          <a:lstStyle/>
          <a:p>
            <a:pPr>
              <a:lnSpc>
                <a:spcPct val="150000"/>
              </a:lnSpc>
              <a:spcBef>
                <a:spcPts val="200"/>
              </a:spcBef>
              <a:spcAft>
                <a:spcPts val="65"/>
              </a:spcAft>
              <a:defRP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逻辑运算符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NOT 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将一个表达式的值与子查询返回的一列值进行比较。使用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运算符时，如果该表达式的值与此列中的任何一个值相等，则集成员测试返回</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TRUE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，否则返回</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FALSE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NOT 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的测试结果则正好取反。</a:t>
            </a:r>
          </a:p>
        </p:txBody>
      </p:sp>
    </p:spTree>
    <p:extLst>
      <p:ext uri="{BB962C8B-B14F-4D97-AF65-F5344CB8AC3E}">
        <p14:creationId xmlns:p14="http://schemas.microsoft.com/office/powerpoint/2010/main" val="18340810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3208867" y="1352675"/>
            <a:ext cx="4897967"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dirty="0">
                <a:solidFill>
                  <a:srgbClr val="CC6600"/>
                </a:solidFill>
                <a:latin typeface="华文琥珀" pitchFamily="2" charset="-122"/>
                <a:ea typeface="华文琥珀" pitchFamily="2" charset="-122"/>
              </a:rPr>
              <a:t>为什么使用子查询？</a:t>
            </a:r>
          </a:p>
        </p:txBody>
      </p:sp>
      <p:sp>
        <p:nvSpPr>
          <p:cNvPr id="4" name="Rectangle 15"/>
          <p:cNvSpPr txBox="1">
            <a:spLocks noChangeArrowheads="1"/>
          </p:cNvSpPr>
          <p:nvPr/>
        </p:nvSpPr>
        <p:spPr bwMode="auto">
          <a:xfrm>
            <a:off x="2019314" y="2117727"/>
            <a:ext cx="9654117"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339966"/>
              </a:buClr>
              <a:buFont typeface="Wingdings" pitchFamily="2" charset="2"/>
              <a:buChar char="q"/>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rgbClr val="339966"/>
              </a:buClr>
              <a:buFont typeface="Wingdings" pitchFamily="2" charset="2"/>
              <a:buChar char="q"/>
              <a:defRPr sz="2400" b="1">
                <a:solidFill>
                  <a:schemeClr val="tx1"/>
                </a:solidFill>
                <a:latin typeface="+mn-lt"/>
                <a:ea typeface="+mn-ea"/>
              </a:defRPr>
            </a:lvl2pPr>
            <a:lvl3pPr marL="1143000" indent="-228600" algn="l" rtl="0" eaLnBrk="0" fontAlgn="base" hangingPunct="0">
              <a:spcBef>
                <a:spcPct val="20000"/>
              </a:spcBef>
              <a:spcAft>
                <a:spcPct val="0"/>
              </a:spcAft>
              <a:buClr>
                <a:srgbClr val="339966"/>
              </a:buClr>
              <a:buFont typeface="Wingdings" pitchFamily="2" charset="2"/>
              <a:buChar char="q"/>
              <a:defRPr sz="2000" b="1">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fontAlgn="base">
              <a:spcBef>
                <a:spcPct val="20000"/>
              </a:spcBef>
              <a:spcAft>
                <a:spcPct val="0"/>
              </a:spcAft>
              <a:buChar char="»"/>
              <a:defRPr sz="2000">
                <a:solidFill>
                  <a:schemeClr val="tx1"/>
                </a:solidFill>
                <a:latin typeface="+mn-lt"/>
                <a:ea typeface="宋体" pitchFamily="2" charset="-122"/>
              </a:defRPr>
            </a:lvl6pPr>
            <a:lvl7pPr marL="2971800" indent="-228600" algn="l" rtl="0" fontAlgn="base">
              <a:spcBef>
                <a:spcPct val="20000"/>
              </a:spcBef>
              <a:spcAft>
                <a:spcPct val="0"/>
              </a:spcAft>
              <a:buChar char="»"/>
              <a:defRPr sz="2000">
                <a:solidFill>
                  <a:schemeClr val="tx1"/>
                </a:solidFill>
                <a:latin typeface="+mn-lt"/>
                <a:ea typeface="宋体" pitchFamily="2" charset="-122"/>
              </a:defRPr>
            </a:lvl7pPr>
            <a:lvl8pPr marL="3429000" indent="-228600" algn="l" rtl="0" fontAlgn="base">
              <a:spcBef>
                <a:spcPct val="20000"/>
              </a:spcBef>
              <a:spcAft>
                <a:spcPct val="0"/>
              </a:spcAft>
              <a:buChar char="»"/>
              <a:defRPr sz="2000">
                <a:solidFill>
                  <a:schemeClr val="tx1"/>
                </a:solidFill>
                <a:latin typeface="+mn-lt"/>
                <a:ea typeface="宋体" pitchFamily="2" charset="-122"/>
              </a:defRPr>
            </a:lvl8pPr>
            <a:lvl9pPr marL="3886200" indent="-228600" algn="l" rtl="0" fontAlgn="base">
              <a:spcBef>
                <a:spcPct val="20000"/>
              </a:spcBef>
              <a:spcAft>
                <a:spcPct val="0"/>
              </a:spcAft>
              <a:buChar char="»"/>
              <a:defRPr sz="2000">
                <a:solidFill>
                  <a:schemeClr val="tx1"/>
                </a:solidFill>
                <a:latin typeface="+mn-lt"/>
                <a:ea typeface="宋体" pitchFamily="2" charset="-122"/>
              </a:defRPr>
            </a:lvl9pPr>
          </a:lstStyle>
          <a:p>
            <a:pPr marL="0" indent="0">
              <a:buNone/>
              <a:defRPr/>
            </a:pPr>
            <a:r>
              <a:rPr lang="zh-CN" altLang="en-US" sz="2000" dirty="0" smtClean="0">
                <a:solidFill>
                  <a:schemeClr val="accent6"/>
                </a:solidFill>
              </a:rPr>
              <a:t>用所学知识点，</a:t>
            </a:r>
            <a:r>
              <a:rPr lang="zh-CN" altLang="en-US" sz="2000" dirty="0">
                <a:solidFill>
                  <a:schemeClr val="accent6"/>
                </a:solidFill>
              </a:rPr>
              <a:t>查询与“李林”在同一单位的读者的信息</a:t>
            </a:r>
          </a:p>
        </p:txBody>
      </p:sp>
      <p:grpSp>
        <p:nvGrpSpPr>
          <p:cNvPr id="5" name="Group 18"/>
          <p:cNvGrpSpPr>
            <a:grpSpLocks/>
          </p:cNvGrpSpPr>
          <p:nvPr/>
        </p:nvGrpSpPr>
        <p:grpSpPr bwMode="auto">
          <a:xfrm>
            <a:off x="650735" y="1974057"/>
            <a:ext cx="1303867" cy="708025"/>
            <a:chOff x="623" y="816"/>
            <a:chExt cx="616" cy="446"/>
          </a:xfrm>
        </p:grpSpPr>
        <p:pic>
          <p:nvPicPr>
            <p:cNvPr id="76811" name="Picture 19" descr="2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 y="816"/>
              <a:ext cx="60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20"/>
            <p:cNvSpPr txBox="1">
              <a:spLocks noChangeArrowheads="1"/>
            </p:cNvSpPr>
            <p:nvPr/>
          </p:nvSpPr>
          <p:spPr bwMode="gray">
            <a:xfrm>
              <a:off x="724" y="895"/>
              <a:ext cx="515" cy="288"/>
            </a:xfrm>
            <a:prstGeom prst="rect">
              <a:avLst/>
            </a:prstGeom>
            <a:noFill/>
            <a:ln>
              <a:noFill/>
            </a:ln>
            <a:effectLst/>
            <a:extLst/>
          </p:spPr>
          <p:txBody>
            <a:bodyPr>
              <a:spAutoFit/>
            </a:bodyPr>
            <a:lstStyle/>
            <a:p>
              <a:pPr>
                <a:spcBef>
                  <a:spcPct val="50000"/>
                </a:spcBef>
                <a:defRPr/>
              </a:pPr>
              <a:r>
                <a:rPr lang="zh-CN" altLang="en-US" sz="2400" dirty="0">
                  <a:solidFill>
                    <a:srgbClr val="E36803"/>
                  </a:solidFill>
                  <a:effectLst>
                    <a:outerShdw blurRad="38100" dist="38100" dir="2700000" algn="tl">
                      <a:srgbClr val="C0C0C0"/>
                    </a:outerShdw>
                  </a:effectLst>
                  <a:latin typeface="华文行楷" pitchFamily="2" charset="-122"/>
                  <a:ea typeface="华文行楷" pitchFamily="2" charset="-122"/>
                </a:rPr>
                <a:t>问题</a:t>
              </a:r>
            </a:p>
          </p:txBody>
        </p:sp>
      </p:grpSp>
      <p:pic>
        <p:nvPicPr>
          <p:cNvPr id="7680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0667" y="3135062"/>
            <a:ext cx="9719733" cy="2006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sp>
        <p:nvSpPr>
          <p:cNvPr id="10" name="AutoShape 17"/>
          <p:cNvSpPr>
            <a:spLocks noChangeArrowheads="1"/>
          </p:cNvSpPr>
          <p:nvPr/>
        </p:nvSpPr>
        <p:spPr bwMode="auto">
          <a:xfrm>
            <a:off x="5084234" y="5589588"/>
            <a:ext cx="3306233" cy="503238"/>
          </a:xfrm>
          <a:prstGeom prst="wedgeRoundRectCallout">
            <a:avLst>
              <a:gd name="adj1" fmla="val -3329"/>
              <a:gd name="adj2" fmla="val -151894"/>
              <a:gd name="adj3" fmla="val 16667"/>
            </a:avLst>
          </a:prstGeom>
          <a:gradFill rotWithShape="1">
            <a:gsLst>
              <a:gs pos="0">
                <a:srgbClr val="FFFF99"/>
              </a:gs>
              <a:gs pos="100000">
                <a:srgbClr val="FFFFFF"/>
              </a:gs>
            </a:gsLst>
            <a:lin ang="5400000" scaled="1"/>
          </a:gradFill>
          <a:ln w="9525">
            <a:solidFill>
              <a:srgbClr val="FF9900"/>
            </a:solidFill>
            <a:miter lim="800000"/>
            <a:headEnd/>
            <a:tailEnd/>
          </a:ln>
          <a:effectLst>
            <a:outerShdw dist="53882" dir="2700000" algn="ctr" rotWithShape="0">
              <a:schemeClr val="bg2">
                <a:alpha val="50000"/>
              </a:schemeClr>
            </a:outerShdw>
          </a:effectLst>
        </p:spPr>
        <p:txBody>
          <a:bodyPr anchorCtr="1"/>
          <a:lstStyle/>
          <a:p>
            <a:r>
              <a:rPr lang="zh-CN" altLang="en-US" b="1"/>
              <a:t>数据表</a:t>
            </a:r>
            <a:r>
              <a:rPr lang="en-US" altLang="zh-CN" b="1"/>
              <a:t>:readers</a:t>
            </a:r>
          </a:p>
        </p:txBody>
      </p:sp>
      <p:sp>
        <p:nvSpPr>
          <p:cNvPr id="11" name="Text Box 12"/>
          <p:cNvSpPr txBox="1">
            <a:spLocks noChangeArrowheads="1"/>
          </p:cNvSpPr>
          <p:nvPr/>
        </p:nvSpPr>
        <p:spPr bwMode="auto">
          <a:xfrm>
            <a:off x="1678518" y="5395119"/>
            <a:ext cx="8928100" cy="366712"/>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defRPr/>
            </a:pPr>
            <a:r>
              <a:rPr lang="en-US" altLang="zh-CN" b="1" dirty="0">
                <a:solidFill>
                  <a:srgbClr val="990000"/>
                </a:solidFill>
                <a:effectLst>
                  <a:outerShdw blurRad="38100" dist="38100" dir="2700000" algn="tl">
                    <a:srgbClr val="C0C0C0"/>
                  </a:outerShdw>
                </a:effectLst>
                <a:latin typeface="Arial" charset="0"/>
              </a:rPr>
              <a:t>1 </a:t>
            </a:r>
            <a:r>
              <a:rPr lang="zh-CN" altLang="en-US" b="1" dirty="0">
                <a:solidFill>
                  <a:srgbClr val="990000"/>
                </a:solidFill>
                <a:effectLst>
                  <a:outerShdw blurRad="38100" dist="38100" dir="2700000" algn="tl">
                    <a:srgbClr val="C0C0C0"/>
                  </a:outerShdw>
                </a:effectLst>
                <a:latin typeface="Arial" charset="0"/>
              </a:rPr>
              <a:t>确定“李林”的单位。</a:t>
            </a:r>
          </a:p>
        </p:txBody>
      </p:sp>
      <p:sp>
        <p:nvSpPr>
          <p:cNvPr id="12" name="Text Box 13"/>
          <p:cNvSpPr txBox="1">
            <a:spLocks noChangeArrowheads="1"/>
          </p:cNvSpPr>
          <p:nvPr/>
        </p:nvSpPr>
        <p:spPr bwMode="auto">
          <a:xfrm>
            <a:off x="1678518" y="5898357"/>
            <a:ext cx="8928100" cy="366713"/>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defRPr/>
            </a:pPr>
            <a:r>
              <a:rPr lang="en-US" altLang="zh-CN" b="1" dirty="0">
                <a:solidFill>
                  <a:srgbClr val="990000"/>
                </a:solidFill>
                <a:effectLst>
                  <a:outerShdw blurRad="38100" dist="38100" dir="2700000" algn="tl">
                    <a:srgbClr val="C0C0C0"/>
                  </a:outerShdw>
                </a:effectLst>
                <a:latin typeface="Arial" charset="0"/>
              </a:rPr>
              <a:t>2 </a:t>
            </a:r>
            <a:r>
              <a:rPr lang="zh-CN" altLang="en-US" b="1" dirty="0">
                <a:solidFill>
                  <a:srgbClr val="990000"/>
                </a:solidFill>
                <a:effectLst>
                  <a:outerShdw blurRad="38100" dist="38100" dir="2700000" algn="tl">
                    <a:srgbClr val="C0C0C0"/>
                  </a:outerShdw>
                </a:effectLst>
                <a:latin typeface="Arial" charset="0"/>
              </a:rPr>
              <a:t>查找此单位的读者信息。</a:t>
            </a:r>
          </a:p>
        </p:txBody>
      </p:sp>
      <p:grpSp>
        <p:nvGrpSpPr>
          <p:cNvPr id="13" name="组合 9"/>
          <p:cNvGrpSpPr/>
          <p:nvPr/>
        </p:nvGrpSpPr>
        <p:grpSpPr>
          <a:xfrm>
            <a:off x="433893" y="292299"/>
            <a:ext cx="726846" cy="726846"/>
            <a:chOff x="1965186" y="1419622"/>
            <a:chExt cx="302558" cy="314067"/>
          </a:xfrm>
        </p:grpSpPr>
        <p:sp>
          <p:nvSpPr>
            <p:cNvPr id="14" name="矩形 13"/>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7" name="五边形 16"/>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532709657"/>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 presetClass="entr" presetSubtype="2"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left)">
                                      <p:cBhvr>
                                        <p:cTn id="19" dur="500"/>
                                        <p:tgtEl>
                                          <p:spTgt spid="4">
                                            <p:txEl>
                                              <p:pRg st="0" end="0"/>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3" presetClass="entr" presetSubtype="10" fill="hold" grpId="1"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ldLvl="0" animBg="1" autoUpdateAnimBg="0"/>
      <p:bldP spid="10" grpId="1" animBg="1"/>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800493"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5.</a:t>
            </a:r>
            <a:r>
              <a:rPr kumimoji="1" lang="en-US" altLang="zh-CN" sz="11500" dirty="0" smtClean="0">
                <a:solidFill>
                  <a:schemeClr val="accent3"/>
                </a:solidFill>
                <a:latin typeface="Impact" charset="0"/>
                <a:ea typeface="Impact" charset="0"/>
                <a:cs typeface="Impact" charset="0"/>
              </a:rPr>
              <a:t>1</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0" y="2846346"/>
            <a:ext cx="8279669"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教学管理系统数据库查询设计</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5574597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869269" y="2971801"/>
            <a:ext cx="5238749" cy="1044575"/>
          </a:xfrm>
          <a:prstGeom prst="rect">
            <a:avLst/>
          </a:prstGeom>
          <a:noFill/>
          <a:ln w="38100">
            <a:solidFill>
              <a:schemeClr val="accent6">
                <a:lumMod val="75000"/>
              </a:schemeClr>
            </a:solidFill>
          </a:ln>
        </p:spPr>
        <p:txBody>
          <a:bodyPr>
            <a:spAutoFit/>
          </a:bodyPr>
          <a:lstStyle/>
          <a:p>
            <a:pPr>
              <a:defRPr/>
            </a:pPr>
            <a:r>
              <a:rPr lang="en-US" altLang="zh-CN" sz="2000" b="1" dirty="0">
                <a:solidFill>
                  <a:srgbClr val="0000FF"/>
                </a:solidFill>
                <a:latin typeface="Arial" charset="0"/>
              </a:rPr>
              <a:t>SELECT  </a:t>
            </a:r>
            <a:r>
              <a:rPr lang="en-US" altLang="zh-CN" sz="2000" b="1" dirty="0">
                <a:latin typeface="Arial" charset="0"/>
              </a:rPr>
              <a:t> </a:t>
            </a:r>
            <a:r>
              <a:rPr lang="en-US" altLang="zh-CN" sz="2000" b="1" dirty="0" err="1">
                <a:latin typeface="Arial" charset="0"/>
              </a:rPr>
              <a:t>rUnit</a:t>
            </a:r>
            <a:endParaRPr lang="en-US" altLang="zh-CN" sz="2000" b="1" dirty="0">
              <a:latin typeface="Arial" charset="0"/>
            </a:endParaRPr>
          </a:p>
          <a:p>
            <a:pPr>
              <a:defRPr/>
            </a:pPr>
            <a:r>
              <a:rPr lang="en-US" altLang="zh-CN" sz="2000" b="1" dirty="0">
                <a:solidFill>
                  <a:srgbClr val="0000FF"/>
                </a:solidFill>
                <a:latin typeface="Arial" charset="0"/>
              </a:rPr>
              <a:t>FROM </a:t>
            </a:r>
            <a:r>
              <a:rPr lang="en-US" altLang="zh-CN" sz="2000" b="1" dirty="0">
                <a:latin typeface="Arial" charset="0"/>
              </a:rPr>
              <a:t>  </a:t>
            </a:r>
            <a:r>
              <a:rPr lang="en-US" altLang="zh-CN" sz="2000" b="1" dirty="0" err="1">
                <a:latin typeface="Arial" charset="0"/>
              </a:rPr>
              <a:t>T_Readers</a:t>
            </a:r>
            <a:endParaRPr lang="en-US" altLang="zh-CN" sz="2000" b="1" dirty="0">
              <a:latin typeface="Arial" charset="0"/>
            </a:endParaRPr>
          </a:p>
          <a:p>
            <a:pPr>
              <a:defRPr/>
            </a:pPr>
            <a:r>
              <a:rPr lang="en-US" altLang="zh-CN" sz="2000" b="1" dirty="0">
                <a:solidFill>
                  <a:srgbClr val="0000FF"/>
                </a:solidFill>
                <a:latin typeface="Arial" charset="0"/>
              </a:rPr>
              <a:t>WHERE</a:t>
            </a:r>
            <a:r>
              <a:rPr lang="en-US" altLang="zh-CN" sz="2000" b="1" dirty="0">
                <a:latin typeface="Arial" charset="0"/>
              </a:rPr>
              <a:t>   </a:t>
            </a:r>
            <a:r>
              <a:rPr lang="en-US" altLang="zh-CN" sz="2000" b="1" dirty="0" err="1">
                <a:latin typeface="Arial" charset="0"/>
              </a:rPr>
              <a:t>rName</a:t>
            </a:r>
            <a:r>
              <a:rPr lang="en-US" altLang="zh-CN" sz="2000" b="1" dirty="0">
                <a:latin typeface="Arial" charset="0"/>
              </a:rPr>
              <a:t>='</a:t>
            </a:r>
            <a:r>
              <a:rPr lang="zh-CN" altLang="en-US" sz="2000" b="1" dirty="0">
                <a:latin typeface="Arial" charset="0"/>
              </a:rPr>
              <a:t>李林</a:t>
            </a:r>
            <a:r>
              <a:rPr lang="en-US" altLang="zh-CN" sz="2000" b="1" dirty="0">
                <a:latin typeface="Arial" charset="0"/>
              </a:rPr>
              <a:t>'</a:t>
            </a:r>
            <a:endParaRPr lang="zh-CN" altLang="en-US" sz="2000" b="1" dirty="0">
              <a:latin typeface="Arial" charset="0"/>
            </a:endParaRPr>
          </a:p>
        </p:txBody>
      </p:sp>
      <p:sp>
        <p:nvSpPr>
          <p:cNvPr id="2" name="TextBox 6"/>
          <p:cNvSpPr txBox="1"/>
          <p:nvPr/>
        </p:nvSpPr>
        <p:spPr>
          <a:xfrm>
            <a:off x="3869270" y="5275264"/>
            <a:ext cx="3839633" cy="954087"/>
          </a:xfrm>
          <a:prstGeom prst="rect">
            <a:avLst/>
          </a:prstGeom>
          <a:noFill/>
          <a:ln w="38100">
            <a:solidFill>
              <a:schemeClr val="accent6">
                <a:lumMod val="75000"/>
              </a:schemeClr>
            </a:solidFill>
          </a:ln>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b="1" dirty="0">
                <a:solidFill>
                  <a:srgbClr val="0000FF"/>
                </a:solidFill>
              </a:rPr>
              <a:t>SELECT  </a:t>
            </a:r>
            <a:r>
              <a:rPr lang="en-US" altLang="zh-CN" b="1" dirty="0"/>
              <a:t> *</a:t>
            </a:r>
          </a:p>
          <a:p>
            <a:pPr eaLnBrk="1" hangingPunct="1">
              <a:defRPr/>
            </a:pPr>
            <a:r>
              <a:rPr lang="en-US" altLang="zh-CN" b="1" dirty="0">
                <a:solidFill>
                  <a:srgbClr val="0000FF"/>
                </a:solidFill>
              </a:rPr>
              <a:t>FROM</a:t>
            </a:r>
            <a:r>
              <a:rPr lang="en-US" altLang="zh-CN" b="1" dirty="0"/>
              <a:t>   </a:t>
            </a:r>
            <a:r>
              <a:rPr lang="en-US" altLang="zh-CN" b="1" dirty="0" err="1"/>
              <a:t>T_Readers</a:t>
            </a:r>
            <a:endParaRPr lang="en-US" altLang="zh-CN" b="1" dirty="0"/>
          </a:p>
          <a:p>
            <a:pPr eaLnBrk="1" hangingPunct="1">
              <a:defRPr/>
            </a:pPr>
            <a:r>
              <a:rPr lang="en-US" altLang="zh-CN" b="1" dirty="0">
                <a:solidFill>
                  <a:srgbClr val="0000FF"/>
                </a:solidFill>
              </a:rPr>
              <a:t>WHERE</a:t>
            </a:r>
            <a:r>
              <a:rPr lang="en-US" altLang="zh-CN" b="1" dirty="0"/>
              <a:t>  </a:t>
            </a:r>
            <a:r>
              <a:rPr lang="en-US" altLang="zh-CN" b="1" dirty="0" err="1" smtClean="0"/>
              <a:t>rUnit</a:t>
            </a:r>
            <a:r>
              <a:rPr lang="en-US" altLang="zh-CN" b="1" dirty="0" smtClean="0"/>
              <a:t>=‘   '</a:t>
            </a:r>
            <a:endParaRPr lang="zh-CN" altLang="en-US" b="1" dirty="0" smtClean="0">
              <a:solidFill>
                <a:srgbClr val="FF0000"/>
              </a:solidFill>
            </a:endParaRPr>
          </a:p>
        </p:txBody>
      </p:sp>
      <p:sp>
        <p:nvSpPr>
          <p:cNvPr id="70658" name="Rectangle 2"/>
          <p:cNvSpPr>
            <a:spLocks noChangeArrowheads="1"/>
          </p:cNvSpPr>
          <p:nvPr/>
        </p:nvSpPr>
        <p:spPr bwMode="auto">
          <a:xfrm>
            <a:off x="3236386" y="2266950"/>
            <a:ext cx="4897967"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zh-CN" altLang="en-US" sz="2400">
                <a:solidFill>
                  <a:srgbClr val="CC6600"/>
                </a:solidFill>
                <a:latin typeface="华文琥珀" pitchFamily="2" charset="-122"/>
                <a:ea typeface="华文琥珀" pitchFamily="2" charset="-122"/>
              </a:rPr>
              <a:t>第一步：</a:t>
            </a:r>
          </a:p>
        </p:txBody>
      </p:sp>
      <p:sp>
        <p:nvSpPr>
          <p:cNvPr id="3" name="Rectangle 2"/>
          <p:cNvSpPr>
            <a:spLocks noChangeArrowheads="1"/>
          </p:cNvSpPr>
          <p:nvPr/>
        </p:nvSpPr>
        <p:spPr bwMode="auto">
          <a:xfrm>
            <a:off x="3291419" y="4532314"/>
            <a:ext cx="4897967"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zh-CN" altLang="en-US" sz="2400">
                <a:solidFill>
                  <a:srgbClr val="CC6600"/>
                </a:solidFill>
                <a:latin typeface="华文琥珀" pitchFamily="2" charset="-122"/>
                <a:ea typeface="华文琥珀" pitchFamily="2" charset="-122"/>
              </a:rPr>
              <a:t>第二步：</a:t>
            </a:r>
          </a:p>
        </p:txBody>
      </p:sp>
      <p:grpSp>
        <p:nvGrpSpPr>
          <p:cNvPr id="15" name="组合 9"/>
          <p:cNvGrpSpPr/>
          <p:nvPr/>
        </p:nvGrpSpPr>
        <p:grpSpPr>
          <a:xfrm>
            <a:off x="433893" y="292299"/>
            <a:ext cx="726846" cy="726846"/>
            <a:chOff x="1965186" y="1419622"/>
            <a:chExt cx="302558" cy="314067"/>
          </a:xfrm>
        </p:grpSpPr>
        <p:sp>
          <p:nvSpPr>
            <p:cNvPr id="16" name="矩形 15"/>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9" name="五边形 18"/>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0175462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withEffect">
                                  <p:stCondLst>
                                    <p:cond delay="0"/>
                                  </p:stCondLst>
                                  <p:childTnLst>
                                    <p:set>
                                      <p:cBhvr>
                                        <p:cTn id="6" dur="1" fill="hold">
                                          <p:stCondLst>
                                            <p:cond delay="0"/>
                                          </p:stCondLst>
                                        </p:cTn>
                                        <p:tgtEl>
                                          <p:spTgt spid="70658"/>
                                        </p:tgtEl>
                                        <p:attrNameLst>
                                          <p:attrName>style.visibility</p:attrName>
                                        </p:attrNameLst>
                                      </p:cBhvr>
                                      <p:to>
                                        <p:strVal val="visible"/>
                                      </p:to>
                                    </p:set>
                                    <p:anim calcmode="lin" valueType="num">
                                      <p:cBhvr>
                                        <p:cTn id="7" dur="1000" fill="hold"/>
                                        <p:tgtEl>
                                          <p:spTgt spid="70658"/>
                                        </p:tgtEl>
                                        <p:attrNameLst>
                                          <p:attrName>ppt_w</p:attrName>
                                        </p:attrNameLst>
                                      </p:cBhvr>
                                      <p:tavLst>
                                        <p:tav tm="0">
                                          <p:val>
                                            <p:fltVal val="0"/>
                                          </p:val>
                                        </p:tav>
                                        <p:tav tm="100000">
                                          <p:val>
                                            <p:strVal val="#ppt_w"/>
                                          </p:val>
                                        </p:tav>
                                      </p:tavLst>
                                    </p:anim>
                                    <p:anim calcmode="lin" valueType="num">
                                      <p:cBhvr>
                                        <p:cTn id="8" dur="1000" fill="hold"/>
                                        <p:tgtEl>
                                          <p:spTgt spid="70658"/>
                                        </p:tgtEl>
                                        <p:attrNameLst>
                                          <p:attrName>ppt_h</p:attrName>
                                        </p:attrNameLst>
                                      </p:cBhvr>
                                      <p:tavLst>
                                        <p:tav tm="0">
                                          <p:val>
                                            <p:fltVal val="0"/>
                                          </p:val>
                                        </p:tav>
                                        <p:tav tm="100000">
                                          <p:val>
                                            <p:strVal val="#ppt_h"/>
                                          </p:val>
                                        </p:tav>
                                      </p:tavLst>
                                    </p:anim>
                                    <p:anim calcmode="lin" valueType="num">
                                      <p:cBhvr>
                                        <p:cTn id="9" dur="1000" fill="hold"/>
                                        <p:tgtEl>
                                          <p:spTgt spid="7065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065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ox(in)">
                                      <p:cBhvr>
                                        <p:cTn id="15" dur="500"/>
                                        <p:tgtEl>
                                          <p:spTgt spid="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5"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0658"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40"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3267" y="3141663"/>
            <a:ext cx="8544984" cy="176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sp>
        <p:nvSpPr>
          <p:cNvPr id="14" name="TextBox 10"/>
          <p:cNvSpPr txBox="1">
            <a:spLocks noChangeArrowheads="1"/>
          </p:cNvSpPr>
          <p:nvPr/>
        </p:nvSpPr>
        <p:spPr bwMode="auto">
          <a:xfrm>
            <a:off x="1047751" y="2500314"/>
            <a:ext cx="4000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b="1">
                <a:solidFill>
                  <a:srgbClr val="FF0000"/>
                </a:solidFill>
              </a:rPr>
              <a:t>T_Readers</a:t>
            </a:r>
            <a:endParaRPr lang="zh-CN" altLang="en-US">
              <a:solidFill>
                <a:srgbClr val="FF0000"/>
              </a:solidFill>
            </a:endParaRPr>
          </a:p>
        </p:txBody>
      </p:sp>
      <p:sp>
        <p:nvSpPr>
          <p:cNvPr id="5" name="TextBox 4"/>
          <p:cNvSpPr txBox="1"/>
          <p:nvPr/>
        </p:nvSpPr>
        <p:spPr>
          <a:xfrm>
            <a:off x="3312583" y="2349500"/>
            <a:ext cx="6381749" cy="400050"/>
          </a:xfrm>
          <a:prstGeom prst="rect">
            <a:avLst/>
          </a:prstGeom>
          <a:noFill/>
        </p:spPr>
        <p:txBody>
          <a:bodyPr>
            <a:spAutoFit/>
          </a:bodyPr>
          <a:lstStyle/>
          <a:p>
            <a:pPr>
              <a:defRPr/>
            </a:pPr>
            <a:r>
              <a:rPr lang="zh-CN" altLang="en-US" sz="2000" b="1" dirty="0">
                <a:solidFill>
                  <a:schemeClr val="accent6"/>
                </a:solidFill>
                <a:effectLst>
                  <a:outerShdw blurRad="38100" dist="38100" dir="2700000" algn="tl">
                    <a:srgbClr val="000000">
                      <a:alpha val="43137"/>
                    </a:srgbClr>
                  </a:outerShdw>
                </a:effectLst>
                <a:latin typeface="Arial" charset="0"/>
              </a:rPr>
              <a:t>查询与“李林”在同一单位的读者的信息</a:t>
            </a:r>
          </a:p>
        </p:txBody>
      </p:sp>
      <p:grpSp>
        <p:nvGrpSpPr>
          <p:cNvPr id="4" name="Group 8"/>
          <p:cNvGrpSpPr>
            <a:grpSpLocks/>
          </p:cNvGrpSpPr>
          <p:nvPr/>
        </p:nvGrpSpPr>
        <p:grpSpPr bwMode="auto">
          <a:xfrm>
            <a:off x="719667" y="2924175"/>
            <a:ext cx="11137900" cy="2089150"/>
            <a:chOff x="451" y="827"/>
            <a:chExt cx="5019" cy="4170"/>
          </a:xfrm>
        </p:grpSpPr>
        <p:sp>
          <p:nvSpPr>
            <p:cNvPr id="78858" name="AutoShape 9"/>
            <p:cNvSpPr>
              <a:spLocks noChangeArrowheads="1"/>
            </p:cNvSpPr>
            <p:nvPr/>
          </p:nvSpPr>
          <p:spPr bwMode="gray">
            <a:xfrm>
              <a:off x="451" y="827"/>
              <a:ext cx="5019" cy="4170"/>
            </a:xfrm>
            <a:prstGeom prst="roundRect">
              <a:avLst>
                <a:gd name="adj" fmla="val 10347"/>
              </a:avLst>
            </a:prstGeom>
            <a:gradFill rotWithShape="1">
              <a:gsLst>
                <a:gs pos="0">
                  <a:srgbClr val="CCECFF"/>
                </a:gs>
                <a:gs pos="100000">
                  <a:srgbClr val="FFFFFF"/>
                </a:gs>
              </a:gsLst>
              <a:lin ang="18900000" scaled="1"/>
            </a:gradFill>
            <a:ln w="50800">
              <a:solidFill>
                <a:srgbClr val="7099E2"/>
              </a:solidFill>
              <a:round/>
              <a:headEnd/>
              <a:tailEnd/>
            </a:ln>
            <a:effectLst>
              <a:outerShdw dist="107763" dir="2700000" algn="ctr" rotWithShape="0">
                <a:srgbClr val="C0C0C0">
                  <a:alpha val="50000"/>
                </a:srgbClr>
              </a:outerShdw>
            </a:effectLst>
          </p:spPr>
          <p:txBody>
            <a:bodyPr wrap="none" anchor="ctr"/>
            <a:lstStyle/>
            <a:p>
              <a:endParaRPr lang="zh-CN" altLang="en-US"/>
            </a:p>
          </p:txBody>
        </p:sp>
        <p:sp>
          <p:nvSpPr>
            <p:cNvPr id="78859" name="Text Box 10"/>
            <p:cNvSpPr txBox="1">
              <a:spLocks noChangeArrowheads="1"/>
            </p:cNvSpPr>
            <p:nvPr/>
          </p:nvSpPr>
          <p:spPr bwMode="gray">
            <a:xfrm>
              <a:off x="618" y="985"/>
              <a:ext cx="4641" cy="2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b="1">
                  <a:solidFill>
                    <a:srgbClr val="0000FF"/>
                  </a:solidFill>
                </a:rPr>
                <a:t>SELECT  </a:t>
              </a:r>
              <a:r>
                <a:rPr lang="en-US" altLang="zh-CN" sz="2400" b="1"/>
                <a:t> *</a:t>
              </a:r>
            </a:p>
            <a:p>
              <a:pPr eaLnBrk="1" hangingPunct="1"/>
              <a:r>
                <a:rPr lang="en-US" altLang="zh-CN" sz="2400" b="1">
                  <a:solidFill>
                    <a:srgbClr val="0000FF"/>
                  </a:solidFill>
                </a:rPr>
                <a:t>FROM</a:t>
              </a:r>
              <a:r>
                <a:rPr lang="en-US" altLang="zh-CN" sz="2400" b="1"/>
                <a:t>   T_Readers</a:t>
              </a:r>
            </a:p>
            <a:p>
              <a:pPr eaLnBrk="1" hangingPunct="1"/>
              <a:r>
                <a:rPr lang="en-US" altLang="zh-CN" sz="2400" b="1">
                  <a:solidFill>
                    <a:srgbClr val="0000FF"/>
                  </a:solidFill>
                </a:rPr>
                <a:t>WHERE</a:t>
              </a:r>
              <a:r>
                <a:rPr lang="en-US" altLang="zh-CN" sz="2400" b="1"/>
                <a:t>  rUnit  </a:t>
              </a:r>
              <a:r>
                <a:rPr lang="en-US" altLang="zh-CN" sz="2400" b="1">
                  <a:solidFill>
                    <a:srgbClr val="FF0000"/>
                  </a:solidFill>
                </a:rPr>
                <a:t>IN</a:t>
              </a:r>
              <a:r>
                <a:rPr lang="en-US" altLang="zh-CN" sz="2200" b="1" noProof="1">
                  <a:solidFill>
                    <a:srgbClr val="FF0000"/>
                  </a:solidFill>
                </a:rPr>
                <a:t>(</a:t>
              </a:r>
              <a:r>
                <a:rPr lang="en-US" altLang="zh-CN" sz="2200" b="1" noProof="1">
                  <a:solidFill>
                    <a:srgbClr val="993300"/>
                  </a:solidFill>
                </a:rPr>
                <a:t>                                                            </a:t>
              </a:r>
              <a:r>
                <a:rPr lang="en-US" altLang="zh-CN" sz="2200" b="1" noProof="1">
                  <a:solidFill>
                    <a:srgbClr val="FF0000"/>
                  </a:solidFill>
                </a:rPr>
                <a:t>)</a:t>
              </a:r>
            </a:p>
          </p:txBody>
        </p:sp>
      </p:grpSp>
      <p:sp>
        <p:nvSpPr>
          <p:cNvPr id="13" name="上箭头 12"/>
          <p:cNvSpPr/>
          <p:nvPr/>
        </p:nvSpPr>
        <p:spPr bwMode="auto">
          <a:xfrm>
            <a:off x="5810251" y="5013325"/>
            <a:ext cx="381000" cy="425450"/>
          </a:xfrm>
          <a:prstGeom prst="upArrow">
            <a:avLst/>
          </a:prstGeom>
          <a:solidFill>
            <a:schemeClr val="accent6">
              <a:lumMod val="20000"/>
              <a:lumOff val="80000"/>
            </a:schemeClr>
          </a:solidFill>
          <a:ln w="38100" cap="flat" cmpd="sng" algn="ctr">
            <a:solidFill>
              <a:schemeClr val="accent6">
                <a:lumMod val="75000"/>
              </a:schemeClr>
            </a:solidFill>
            <a:prstDash val="solid"/>
            <a:round/>
            <a:headEnd type="none" w="med" len="med"/>
            <a:tailEnd type="triangle" w="med" len="med"/>
          </a:ln>
          <a:effectLst/>
        </p:spPr>
        <p:txBody>
          <a:bodyPr/>
          <a:lstStyle/>
          <a:p>
            <a:pPr algn="ctr">
              <a:spcBef>
                <a:spcPct val="20000"/>
              </a:spcBef>
              <a:buClr>
                <a:srgbClr val="339966"/>
              </a:buClr>
              <a:buFont typeface="Wingdings" pitchFamily="2" charset="2"/>
              <a:buChar char="q"/>
              <a:defRPr/>
            </a:pPr>
            <a:endParaRPr lang="zh-CN" altLang="en-US">
              <a:latin typeface="Arial" charset="0"/>
              <a:ea typeface="黑体" pitchFamily="2" charset="-122"/>
            </a:endParaRPr>
          </a:p>
        </p:txBody>
      </p:sp>
      <p:sp>
        <p:nvSpPr>
          <p:cNvPr id="12" name="TextBox 11"/>
          <p:cNvSpPr txBox="1"/>
          <p:nvPr/>
        </p:nvSpPr>
        <p:spPr>
          <a:xfrm>
            <a:off x="4953000" y="5480051"/>
            <a:ext cx="5238751" cy="1044575"/>
          </a:xfrm>
          <a:prstGeom prst="rect">
            <a:avLst/>
          </a:prstGeom>
          <a:noFill/>
          <a:ln w="38100">
            <a:solidFill>
              <a:schemeClr val="accent6">
                <a:lumMod val="75000"/>
              </a:schemeClr>
            </a:solidFill>
          </a:ln>
        </p:spPr>
        <p:txBody>
          <a:bodyPr>
            <a:spAutoFit/>
          </a:bodyPr>
          <a:lstStyle/>
          <a:p>
            <a:pPr>
              <a:defRPr/>
            </a:pPr>
            <a:r>
              <a:rPr lang="en-US" altLang="zh-CN" sz="2000" b="1" dirty="0">
                <a:solidFill>
                  <a:srgbClr val="0000FF"/>
                </a:solidFill>
                <a:latin typeface="Arial" charset="0"/>
              </a:rPr>
              <a:t>SELECT  </a:t>
            </a:r>
            <a:r>
              <a:rPr lang="en-US" altLang="zh-CN" sz="2000" b="1" dirty="0">
                <a:latin typeface="Arial" charset="0"/>
              </a:rPr>
              <a:t> </a:t>
            </a:r>
            <a:r>
              <a:rPr lang="en-US" altLang="zh-CN" sz="2000" b="1" dirty="0" err="1">
                <a:latin typeface="Arial" charset="0"/>
              </a:rPr>
              <a:t>rUnit</a:t>
            </a:r>
            <a:endParaRPr lang="en-US" altLang="zh-CN" sz="2000" b="1" dirty="0">
              <a:latin typeface="Arial" charset="0"/>
            </a:endParaRPr>
          </a:p>
          <a:p>
            <a:pPr>
              <a:defRPr/>
            </a:pPr>
            <a:r>
              <a:rPr lang="en-US" altLang="zh-CN" sz="2000" b="1" dirty="0">
                <a:solidFill>
                  <a:srgbClr val="0000FF"/>
                </a:solidFill>
                <a:latin typeface="Arial" charset="0"/>
              </a:rPr>
              <a:t>FROM </a:t>
            </a:r>
            <a:r>
              <a:rPr lang="en-US" altLang="zh-CN" sz="2000" b="1" dirty="0">
                <a:latin typeface="Arial" charset="0"/>
              </a:rPr>
              <a:t>  </a:t>
            </a:r>
            <a:r>
              <a:rPr lang="en-US" altLang="zh-CN" sz="2000" b="1" dirty="0" err="1">
                <a:latin typeface="Arial" charset="0"/>
              </a:rPr>
              <a:t>T_Readers</a:t>
            </a:r>
            <a:endParaRPr lang="en-US" altLang="zh-CN" sz="2000" b="1" dirty="0">
              <a:latin typeface="Arial" charset="0"/>
            </a:endParaRPr>
          </a:p>
          <a:p>
            <a:pPr>
              <a:defRPr/>
            </a:pPr>
            <a:r>
              <a:rPr lang="en-US" altLang="zh-CN" sz="2000" b="1" dirty="0">
                <a:solidFill>
                  <a:srgbClr val="0000FF"/>
                </a:solidFill>
                <a:latin typeface="Arial" charset="0"/>
              </a:rPr>
              <a:t>WHERE</a:t>
            </a:r>
            <a:r>
              <a:rPr lang="en-US" altLang="zh-CN" sz="2000" b="1" dirty="0">
                <a:latin typeface="Arial" charset="0"/>
              </a:rPr>
              <a:t>   </a:t>
            </a:r>
            <a:r>
              <a:rPr lang="en-US" altLang="zh-CN" sz="2000" b="1" dirty="0" err="1">
                <a:latin typeface="Arial" charset="0"/>
              </a:rPr>
              <a:t>rName</a:t>
            </a:r>
            <a:r>
              <a:rPr lang="en-US" altLang="zh-CN" sz="2000" b="1" dirty="0">
                <a:latin typeface="Arial" charset="0"/>
              </a:rPr>
              <a:t>='</a:t>
            </a:r>
            <a:r>
              <a:rPr lang="zh-CN" altLang="en-US" sz="2000" b="1" dirty="0">
                <a:latin typeface="Arial" charset="0"/>
              </a:rPr>
              <a:t>李林</a:t>
            </a:r>
            <a:r>
              <a:rPr lang="en-US" altLang="zh-CN" sz="2000" b="1" dirty="0">
                <a:latin typeface="Arial" charset="0"/>
              </a:rPr>
              <a:t>'</a:t>
            </a:r>
            <a:endParaRPr lang="zh-CN" altLang="en-US" sz="2000" b="1" dirty="0">
              <a:latin typeface="Arial" charset="0"/>
            </a:endParaRPr>
          </a:p>
        </p:txBody>
      </p:sp>
      <p:sp>
        <p:nvSpPr>
          <p:cNvPr id="15" name="Rectangle 2"/>
          <p:cNvSpPr txBox="1">
            <a:spLocks noChangeArrowheads="1"/>
          </p:cNvSpPr>
          <p:nvPr/>
        </p:nvSpPr>
        <p:spPr bwMode="auto">
          <a:xfrm>
            <a:off x="1039282" y="1836737"/>
            <a:ext cx="5048251"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r" rtl="0" eaLnBrk="0" fontAlgn="base" hangingPunct="0">
              <a:spcBef>
                <a:spcPct val="0"/>
              </a:spcBef>
              <a:spcAft>
                <a:spcPct val="0"/>
              </a:spcAft>
              <a:defRPr sz="4400">
                <a:solidFill>
                  <a:srgbClr val="3333CC"/>
                </a:solidFill>
                <a:latin typeface="+mj-lt"/>
                <a:ea typeface="+mj-ea"/>
                <a:cs typeface="+mj-cs"/>
              </a:defRPr>
            </a:lvl1pPr>
            <a:lvl2pPr algn="r" rtl="0" eaLnBrk="0" fontAlgn="base" hangingPunct="0">
              <a:spcBef>
                <a:spcPct val="0"/>
              </a:spcBef>
              <a:spcAft>
                <a:spcPct val="0"/>
              </a:spcAft>
              <a:defRPr sz="4400">
                <a:solidFill>
                  <a:srgbClr val="3333CC"/>
                </a:solidFill>
                <a:latin typeface="Arial" charset="0"/>
                <a:ea typeface="黑体" pitchFamily="2" charset="-122"/>
              </a:defRPr>
            </a:lvl2pPr>
            <a:lvl3pPr algn="r" rtl="0" eaLnBrk="0" fontAlgn="base" hangingPunct="0">
              <a:spcBef>
                <a:spcPct val="0"/>
              </a:spcBef>
              <a:spcAft>
                <a:spcPct val="0"/>
              </a:spcAft>
              <a:defRPr sz="4400">
                <a:solidFill>
                  <a:srgbClr val="3333CC"/>
                </a:solidFill>
                <a:latin typeface="Arial" charset="0"/>
                <a:ea typeface="黑体" pitchFamily="2" charset="-122"/>
              </a:defRPr>
            </a:lvl3pPr>
            <a:lvl4pPr algn="r" rtl="0" eaLnBrk="0" fontAlgn="base" hangingPunct="0">
              <a:spcBef>
                <a:spcPct val="0"/>
              </a:spcBef>
              <a:spcAft>
                <a:spcPct val="0"/>
              </a:spcAft>
              <a:defRPr sz="4400">
                <a:solidFill>
                  <a:srgbClr val="3333CC"/>
                </a:solidFill>
                <a:latin typeface="Arial" charset="0"/>
                <a:ea typeface="黑体" pitchFamily="2" charset="-122"/>
              </a:defRPr>
            </a:lvl4pPr>
            <a:lvl5pPr algn="r" rtl="0" eaLnBrk="0" fontAlgn="base" hangingPunct="0">
              <a:spcBef>
                <a:spcPct val="0"/>
              </a:spcBef>
              <a:spcAft>
                <a:spcPct val="0"/>
              </a:spcAft>
              <a:defRPr sz="4400">
                <a:solidFill>
                  <a:srgbClr val="3333CC"/>
                </a:solidFill>
                <a:latin typeface="Arial" charset="0"/>
                <a:ea typeface="黑体" pitchFamily="2" charset="-122"/>
              </a:defRPr>
            </a:lvl5pPr>
            <a:lvl6pPr marL="457200" algn="r" rtl="0" fontAlgn="base">
              <a:spcBef>
                <a:spcPct val="0"/>
              </a:spcBef>
              <a:spcAft>
                <a:spcPct val="0"/>
              </a:spcAft>
              <a:defRPr sz="4400">
                <a:solidFill>
                  <a:srgbClr val="3333CC"/>
                </a:solidFill>
                <a:latin typeface="Arial" charset="0"/>
                <a:ea typeface="黑体" pitchFamily="2" charset="-122"/>
              </a:defRPr>
            </a:lvl6pPr>
            <a:lvl7pPr marL="914400" algn="r" rtl="0" fontAlgn="base">
              <a:spcBef>
                <a:spcPct val="0"/>
              </a:spcBef>
              <a:spcAft>
                <a:spcPct val="0"/>
              </a:spcAft>
              <a:defRPr sz="4400">
                <a:solidFill>
                  <a:srgbClr val="3333CC"/>
                </a:solidFill>
                <a:latin typeface="Arial" charset="0"/>
                <a:ea typeface="黑体" pitchFamily="2" charset="-122"/>
              </a:defRPr>
            </a:lvl7pPr>
            <a:lvl8pPr marL="1371600" algn="r" rtl="0" fontAlgn="base">
              <a:spcBef>
                <a:spcPct val="0"/>
              </a:spcBef>
              <a:spcAft>
                <a:spcPct val="0"/>
              </a:spcAft>
              <a:defRPr sz="4400">
                <a:solidFill>
                  <a:srgbClr val="3333CC"/>
                </a:solidFill>
                <a:latin typeface="Arial" charset="0"/>
                <a:ea typeface="黑体" pitchFamily="2" charset="-122"/>
              </a:defRPr>
            </a:lvl8pPr>
            <a:lvl9pPr marL="1828800" algn="r" rtl="0" fontAlgn="base">
              <a:spcBef>
                <a:spcPct val="0"/>
              </a:spcBef>
              <a:spcAft>
                <a:spcPct val="0"/>
              </a:spcAft>
              <a:defRPr sz="4400">
                <a:solidFill>
                  <a:srgbClr val="3333CC"/>
                </a:solidFill>
                <a:latin typeface="Arial" charset="0"/>
                <a:ea typeface="黑体" pitchFamily="2" charset="-122"/>
              </a:defRPr>
            </a:lvl9pPr>
          </a:lstStyle>
          <a:p>
            <a:pPr algn="l" eaLnBrk="1" hangingPunct="1">
              <a:lnSpc>
                <a:spcPct val="150000"/>
              </a:lnSpc>
              <a:spcBef>
                <a:spcPts val="200"/>
              </a:spcBef>
              <a:spcAft>
                <a:spcPts val="65"/>
              </a:spcAft>
              <a:defRP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cs typeface="+mn-cs"/>
              </a:rPr>
              <a:t>将第一步嵌入到第二步：</a:t>
            </a:r>
          </a:p>
        </p:txBody>
      </p:sp>
      <p:grpSp>
        <p:nvGrpSpPr>
          <p:cNvPr id="16" name="组合 9"/>
          <p:cNvGrpSpPr/>
          <p:nvPr/>
        </p:nvGrpSpPr>
        <p:grpSpPr>
          <a:xfrm>
            <a:off x="433893" y="292299"/>
            <a:ext cx="726846" cy="726846"/>
            <a:chOff x="1965186" y="1419622"/>
            <a:chExt cx="302558" cy="314067"/>
          </a:xfrm>
        </p:grpSpPr>
        <p:sp>
          <p:nvSpPr>
            <p:cNvPr id="17" name="矩形 16"/>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20" name="五边形 1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280317450"/>
      </p:ext>
    </p:ext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Right)">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par>
                                <p:cTn id="13" presetID="3" presetClass="entr" presetSubtype="10" fill="hold" nodeType="withEffect">
                                  <p:stCondLst>
                                    <p:cond delay="0"/>
                                  </p:stCondLst>
                                  <p:childTnLst>
                                    <p:set>
                                      <p:cBhvr>
                                        <p:cTn id="14" dur="1" fill="hold">
                                          <p:stCondLst>
                                            <p:cond delay="0"/>
                                          </p:stCondLst>
                                        </p:cTn>
                                        <p:tgtEl>
                                          <p:spTgt spid="77840"/>
                                        </p:tgtEl>
                                        <p:attrNameLst>
                                          <p:attrName>style.visibility</p:attrName>
                                        </p:attrNameLst>
                                      </p:cBhvr>
                                      <p:to>
                                        <p:strVal val="visible"/>
                                      </p:to>
                                    </p:set>
                                    <p:animEffect transition="in" filter="blinds(horizontal)">
                                      <p:cBhvr>
                                        <p:cTn id="15" dur="500"/>
                                        <p:tgtEl>
                                          <p:spTgt spid="7784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slide(fromBottom)">
                                      <p:cBhvr>
                                        <p:cTn id="30" dur="500"/>
                                        <p:tgtEl>
                                          <p:spTgt spid="13"/>
                                        </p:tgtEl>
                                      </p:cBhvr>
                                    </p:animEffect>
                                  </p:childTnLst>
                                </p:cTn>
                              </p:par>
                            </p:childTnLst>
                          </p:cTn>
                        </p:par>
                        <p:par>
                          <p:cTn id="31" fill="hold" nodeType="afterGroup">
                            <p:stCondLst>
                              <p:cond delay="500"/>
                            </p:stCondLst>
                            <p:childTnLst>
                              <p:par>
                                <p:cTn id="32" presetID="64" presetClass="path" presetSubtype="0" accel="50000" decel="50000" fill="hold" grpId="1" nodeType="afterEffect">
                                  <p:stCondLst>
                                    <p:cond delay="0"/>
                                  </p:stCondLst>
                                  <p:childTnLst>
                                    <p:animMotion origin="layout" path="M -1.94444E-6 -4.07407E-6 L -0.00295 -0.23032 " pathEditMode="relative" rAng="0" ptsTypes="AA">
                                      <p:cBhvr>
                                        <p:cTn id="33" dur="2000" fill="hold"/>
                                        <p:tgtEl>
                                          <p:spTgt spid="12"/>
                                        </p:tgtEl>
                                        <p:attrNameLst>
                                          <p:attrName>ppt_x</p:attrName>
                                          <p:attrName>ppt_y</p:attrName>
                                        </p:attrNameLst>
                                      </p:cBhvr>
                                      <p:rCtr x="-156" y="-1152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p:bldP spid="13" grpId="0" animBg="1"/>
      <p:bldP spid="12" grpId="0" animBg="1"/>
      <p:bldP spid="12"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1423467"/>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带比较运算符的子查询</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子</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查询可以使用比较运算符。这些比较运算符包括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&lt;&gt;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等。其中，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&lt;&gt;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是等价的。比较运算符在子查询时使用的非常广泛。如查询分数、年龄、价格、收入等</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4"/>
          <p:cNvSpPr txBox="1">
            <a:spLocks noChangeArrowheads="1"/>
          </p:cNvSpPr>
          <p:nvPr/>
        </p:nvSpPr>
        <p:spPr bwMode="auto">
          <a:xfrm>
            <a:off x="944529" y="3608388"/>
            <a:ext cx="52149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dirty="0">
                <a:solidFill>
                  <a:schemeClr val="accent5"/>
                </a:solidFill>
              </a:rPr>
              <a:t>注意：确保子查询返回的是单个值</a:t>
            </a:r>
          </a:p>
        </p:txBody>
      </p:sp>
      <p:sp>
        <p:nvSpPr>
          <p:cNvPr id="11" name="TextBox 5"/>
          <p:cNvSpPr txBox="1">
            <a:spLocks noChangeArrowheads="1"/>
          </p:cNvSpPr>
          <p:nvPr/>
        </p:nvSpPr>
        <p:spPr bwMode="auto">
          <a:xfrm>
            <a:off x="1039282" y="4139550"/>
            <a:ext cx="9594577" cy="2285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rPr>
              <a:t>ALL</a:t>
            </a:r>
            <a:r>
              <a:rPr lang="en-US" altLang="zh-CN" b="1" dirty="0" smtClean="0">
                <a:solidFill>
                  <a:schemeClr val="accent5"/>
                </a:solidFill>
                <a:latin typeface="微软雅黑" panose="020B0503020204020204" pitchFamily="34" charset="-122"/>
                <a:ea typeface="微软雅黑" panose="020B0503020204020204" pitchFamily="34" charset="-122"/>
              </a:rPr>
              <a:t>:</a:t>
            </a:r>
          </a:p>
          <a:p>
            <a:pPr eaLnBrk="1" hangingPunct="1">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指定</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表达式要子查询结果集中的每个值进行比较，当表达式与每个值都满足比较关系时，才返回</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TRUE.</a:t>
            </a:r>
          </a:p>
          <a:p>
            <a:pPr eaLnBrk="1" hangingPunct="1">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rPr>
              <a:t>SOME</a:t>
            </a:r>
            <a:r>
              <a:rPr lang="zh-CN" altLang="en-US" b="1" dirty="0">
                <a:solidFill>
                  <a:schemeClr val="accent5"/>
                </a:solidFill>
                <a:latin typeface="微软雅黑" panose="020B0503020204020204" pitchFamily="34" charset="-122"/>
                <a:ea typeface="微软雅黑" panose="020B0503020204020204" pitchFamily="34" charset="-122"/>
              </a:rPr>
              <a:t>或</a:t>
            </a:r>
            <a:r>
              <a:rPr lang="en-US" altLang="zh-CN" b="1" dirty="0">
                <a:solidFill>
                  <a:schemeClr val="accent5"/>
                </a:solidFill>
                <a:latin typeface="微软雅黑" panose="020B0503020204020204" pitchFamily="34" charset="-122"/>
                <a:ea typeface="微软雅黑" panose="020B0503020204020204" pitchFamily="34" charset="-122"/>
              </a:rPr>
              <a:t>ANY</a:t>
            </a:r>
            <a:r>
              <a:rPr lang="zh-CN" altLang="en-US" dirty="0" smtClean="0">
                <a:solidFill>
                  <a:schemeClr val="accent5"/>
                </a:solidFill>
                <a:latin typeface="微软雅黑" panose="020B0503020204020204" pitchFamily="34" charset="-122"/>
                <a:ea typeface="微软雅黑" panose="020B0503020204020204" pitchFamily="34" charset="-122"/>
              </a:rPr>
              <a:t>：</a:t>
            </a:r>
            <a:endParaRPr lang="en-US" altLang="zh-CN" dirty="0" smtClean="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表示</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表达式只要与查询结果集中某个值满足比较关系时，就返回</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TRUE</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898544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Group 11"/>
          <p:cNvGrpSpPr>
            <a:grpSpLocks/>
          </p:cNvGrpSpPr>
          <p:nvPr/>
        </p:nvGrpSpPr>
        <p:grpSpPr bwMode="auto">
          <a:xfrm>
            <a:off x="2152134" y="2478088"/>
            <a:ext cx="957262" cy="708025"/>
            <a:chOff x="0" y="0"/>
            <a:chExt cx="603" cy="446"/>
          </a:xfrm>
        </p:grpSpPr>
        <p:pic>
          <p:nvPicPr>
            <p:cNvPr id="14" name="Picture 12" descr="2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0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13"/>
            <p:cNvSpPr txBox="1">
              <a:spLocks noChangeArrowheads="1"/>
            </p:cNvSpPr>
            <p:nvPr/>
          </p:nvSpPr>
          <p:spPr bwMode="auto">
            <a:xfrm>
              <a:off x="88" y="82"/>
              <a:ext cx="515" cy="288"/>
            </a:xfrm>
            <a:prstGeom prst="rect">
              <a:avLst/>
            </a:prstGeom>
            <a:noFill/>
            <a:ln>
              <a:noFill/>
            </a:ln>
            <a:effectLst/>
            <a:extLst/>
          </p:spPr>
          <p:txBody>
            <a:bodyPr>
              <a:spAutoFit/>
            </a:bodyPr>
            <a:lstStyle/>
            <a:p>
              <a:pPr>
                <a:spcBef>
                  <a:spcPct val="50000"/>
                </a:spcBef>
                <a:defRPr/>
              </a:pPr>
              <a:r>
                <a:rPr lang="zh-CN" altLang="en-US" sz="2400" dirty="0">
                  <a:effectLst>
                    <a:outerShdw blurRad="38100" dist="38100" dir="2700000" algn="tl">
                      <a:srgbClr val="C0C0C0"/>
                    </a:outerShdw>
                  </a:effectLst>
                  <a:latin typeface="华文行楷" pitchFamily="2" charset="-122"/>
                  <a:ea typeface="华文行楷" pitchFamily="2" charset="-122"/>
                </a:rPr>
                <a:t>示例</a:t>
              </a:r>
              <a:endParaRPr lang="zh-CN" sz="2400" dirty="0">
                <a:effectLst>
                  <a:outerShdw blurRad="38100" dist="38100" dir="2700000" algn="tl">
                    <a:srgbClr val="C0C0C0"/>
                  </a:outerShdw>
                </a:effectLst>
                <a:latin typeface="华文行楷" pitchFamily="2" charset="-122"/>
                <a:ea typeface="华文行楷" pitchFamily="2" charset="-122"/>
              </a:endParaRPr>
            </a:p>
          </p:txBody>
        </p:sp>
      </p:grpSp>
      <p:sp>
        <p:nvSpPr>
          <p:cNvPr id="16" name="TextBox 15"/>
          <p:cNvSpPr txBox="1"/>
          <p:nvPr/>
        </p:nvSpPr>
        <p:spPr>
          <a:xfrm>
            <a:off x="1140604" y="2066866"/>
            <a:ext cx="2571750" cy="400110"/>
          </a:xfrm>
          <a:prstGeom prst="rect">
            <a:avLst/>
          </a:prstGeom>
          <a:noFill/>
        </p:spPr>
        <p:txBody>
          <a:bodyPr>
            <a:spAutoFit/>
          </a:bodyPr>
          <a:lstStyle/>
          <a:p>
            <a:pPr>
              <a:defRPr/>
            </a:pPr>
            <a:r>
              <a:rPr lang="en-US" altLang="zh-CN" sz="2000" b="1" dirty="0">
                <a:solidFill>
                  <a:schemeClr val="accent5"/>
                </a:solidFill>
                <a:effectLst>
                  <a:outerShdw blurRad="38100" dist="38100" dir="2700000" algn="tl">
                    <a:srgbClr val="000000">
                      <a:alpha val="43137"/>
                    </a:srgbClr>
                  </a:outerShdw>
                </a:effectLst>
                <a:latin typeface="Arial" charset="0"/>
              </a:rPr>
              <a:t>1.  ALL</a:t>
            </a:r>
            <a:endParaRPr lang="zh-CN" altLang="en-US" sz="2000" b="1" dirty="0">
              <a:solidFill>
                <a:schemeClr val="accent5"/>
              </a:solidFill>
              <a:effectLst>
                <a:outerShdw blurRad="38100" dist="38100" dir="2700000" algn="tl">
                  <a:srgbClr val="000000">
                    <a:alpha val="43137"/>
                  </a:srgbClr>
                </a:outerShdw>
              </a:effectLst>
              <a:latin typeface="Arial" charset="0"/>
            </a:endParaRPr>
          </a:p>
        </p:txBody>
      </p:sp>
      <p:sp>
        <p:nvSpPr>
          <p:cNvPr id="17" name="Rectangle 3"/>
          <p:cNvSpPr>
            <a:spLocks noChangeArrowheads="1"/>
          </p:cNvSpPr>
          <p:nvPr/>
        </p:nvSpPr>
        <p:spPr bwMode="auto">
          <a:xfrm>
            <a:off x="3080821" y="2648745"/>
            <a:ext cx="588803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342900">
              <a:lnSpc>
                <a:spcPct val="150000"/>
              </a:lnSpc>
              <a:spcBef>
                <a:spcPts val="200"/>
              </a:spcBef>
              <a:spcAft>
                <a:spcPts val="65"/>
              </a:spcAft>
              <a:buClr>
                <a:srgbClr val="339966"/>
              </a:buClr>
              <a:buFont typeface="Wingdings" pitchFamily="2" charset="2"/>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检索所有图书中价格最高的图书信息</a:t>
            </a:r>
          </a:p>
          <a:p>
            <a:pPr marL="342900" indent="-342900" eaLnBrk="0" hangingPunct="0">
              <a:spcBef>
                <a:spcPct val="20000"/>
              </a:spcBef>
              <a:buClr>
                <a:srgbClr val="339966"/>
              </a:buClr>
              <a:buFont typeface="Wingdings" pitchFamily="2" charset="2"/>
              <a:buNone/>
            </a:pPr>
            <a:endParaRPr lang="zh-CN" altLang="en-US" sz="2400" b="1" dirty="0">
              <a:ea typeface="黑体" pitchFamily="49" charset="-122"/>
            </a:endParaRPr>
          </a:p>
        </p:txBody>
      </p:sp>
      <p:sp>
        <p:nvSpPr>
          <p:cNvPr id="18" name="TextBox 4"/>
          <p:cNvSpPr txBox="1">
            <a:spLocks noChangeArrowheads="1"/>
          </p:cNvSpPr>
          <p:nvPr/>
        </p:nvSpPr>
        <p:spPr bwMode="auto">
          <a:xfrm>
            <a:off x="1385371" y="4502151"/>
            <a:ext cx="1428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b="1" dirty="0" err="1">
                <a:solidFill>
                  <a:schemeClr val="accent6"/>
                </a:solidFill>
              </a:rPr>
              <a:t>T_Books</a:t>
            </a:r>
            <a:endParaRPr lang="zh-CN" altLang="en-US" dirty="0">
              <a:solidFill>
                <a:schemeClr val="accent6"/>
              </a:solidFill>
            </a:endParaRPr>
          </a:p>
        </p:txBody>
      </p:sp>
      <p:pic>
        <p:nvPicPr>
          <p:cNvPr id="19"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8930" y="4868863"/>
            <a:ext cx="7272338"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sp>
        <p:nvSpPr>
          <p:cNvPr id="20" name="Text Box 13"/>
          <p:cNvSpPr txBox="1">
            <a:spLocks noChangeArrowheads="1"/>
          </p:cNvSpPr>
          <p:nvPr/>
        </p:nvSpPr>
        <p:spPr bwMode="auto">
          <a:xfrm>
            <a:off x="2291834" y="3495676"/>
            <a:ext cx="6913563" cy="100647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defRPr/>
            </a:pPr>
            <a:r>
              <a:rPr kumimoji="1" lang="en-US" altLang="zh-CN" sz="2000" b="1" dirty="0">
                <a:solidFill>
                  <a:srgbClr val="0000FF"/>
                </a:solidFill>
                <a:latin typeface="Arial" charset="0"/>
              </a:rPr>
              <a:t>SELECT </a:t>
            </a:r>
            <a:r>
              <a:rPr kumimoji="1" lang="en-US" altLang="zh-CN" sz="2000" b="1" dirty="0">
                <a:latin typeface="Arial" charset="0"/>
              </a:rPr>
              <a:t> *</a:t>
            </a:r>
          </a:p>
          <a:p>
            <a:pPr>
              <a:defRPr/>
            </a:pPr>
            <a:r>
              <a:rPr kumimoji="1" lang="en-US" altLang="zh-CN" sz="2000" b="1" dirty="0">
                <a:latin typeface="Arial" charset="0"/>
              </a:rPr>
              <a:t> </a:t>
            </a:r>
            <a:r>
              <a:rPr kumimoji="1" lang="en-US" altLang="zh-CN" sz="2000" b="1" dirty="0">
                <a:solidFill>
                  <a:srgbClr val="0000FF"/>
                </a:solidFill>
                <a:latin typeface="Arial" charset="0"/>
              </a:rPr>
              <a:t>FROM  </a:t>
            </a:r>
            <a:r>
              <a:rPr lang="en-US" altLang="zh-CN" b="1" dirty="0" err="1">
                <a:solidFill>
                  <a:srgbClr val="993300"/>
                </a:solidFill>
                <a:latin typeface="Arial" charset="0"/>
              </a:rPr>
              <a:t>T_Books</a:t>
            </a:r>
            <a:endParaRPr kumimoji="1" lang="en-US" altLang="zh-CN" sz="2000" b="1" dirty="0">
              <a:solidFill>
                <a:srgbClr val="993300"/>
              </a:solidFill>
              <a:latin typeface="Arial" charset="0"/>
            </a:endParaRPr>
          </a:p>
          <a:p>
            <a:pPr>
              <a:defRPr/>
            </a:pPr>
            <a:r>
              <a:rPr kumimoji="1" lang="en-US" altLang="zh-CN" sz="2000" b="1" dirty="0">
                <a:solidFill>
                  <a:srgbClr val="0000FF"/>
                </a:solidFill>
                <a:latin typeface="Arial" charset="0"/>
              </a:rPr>
              <a:t>WHERE</a:t>
            </a:r>
            <a:r>
              <a:rPr kumimoji="1" lang="en-US" altLang="zh-CN" sz="2000" b="1" dirty="0">
                <a:latin typeface="Arial" charset="0"/>
              </a:rPr>
              <a:t>   </a:t>
            </a:r>
            <a:r>
              <a:rPr lang="en-US" altLang="zh-CN" sz="2000" b="1" dirty="0">
                <a:latin typeface="Arial" charset="0"/>
              </a:rPr>
              <a:t>price</a:t>
            </a:r>
            <a:r>
              <a:rPr kumimoji="1" lang="en-US" altLang="zh-CN" sz="2000" b="1" dirty="0">
                <a:solidFill>
                  <a:srgbClr val="FF0000"/>
                </a:solidFill>
                <a:latin typeface="Arial" charset="0"/>
              </a:rPr>
              <a:t>&gt;=ALL</a:t>
            </a:r>
            <a:r>
              <a:rPr kumimoji="1" lang="en-US" altLang="zh-CN" sz="2000" b="1" dirty="0">
                <a:latin typeface="Arial" charset="0"/>
              </a:rPr>
              <a:t>(</a:t>
            </a:r>
            <a:r>
              <a:rPr kumimoji="1" lang="en-US" altLang="zh-CN" sz="2000" b="1" dirty="0">
                <a:solidFill>
                  <a:srgbClr val="0000FF"/>
                </a:solidFill>
                <a:latin typeface="Arial" charset="0"/>
              </a:rPr>
              <a:t>SELECT</a:t>
            </a:r>
            <a:r>
              <a:rPr kumimoji="1" lang="en-US" altLang="zh-CN" sz="2000" b="1" dirty="0">
                <a:latin typeface="Arial" charset="0"/>
              </a:rPr>
              <a:t>   </a:t>
            </a:r>
            <a:r>
              <a:rPr lang="en-US" altLang="zh-CN" sz="2000" b="1" dirty="0">
                <a:latin typeface="Arial" charset="0"/>
              </a:rPr>
              <a:t>price  </a:t>
            </a:r>
            <a:r>
              <a:rPr kumimoji="1" lang="en-US" altLang="zh-CN" sz="2000" b="1" dirty="0">
                <a:solidFill>
                  <a:srgbClr val="0000FF"/>
                </a:solidFill>
                <a:latin typeface="Arial" charset="0"/>
              </a:rPr>
              <a:t>FROM</a:t>
            </a:r>
            <a:r>
              <a:rPr kumimoji="1" lang="en-US" altLang="zh-CN" sz="2000" b="1" dirty="0">
                <a:latin typeface="Arial" charset="0"/>
              </a:rPr>
              <a:t> </a:t>
            </a:r>
            <a:r>
              <a:rPr lang="en-US" altLang="zh-CN" b="1" dirty="0" err="1">
                <a:solidFill>
                  <a:srgbClr val="993300"/>
                </a:solidFill>
                <a:latin typeface="Arial" charset="0"/>
              </a:rPr>
              <a:t>T_Books</a:t>
            </a:r>
            <a:r>
              <a:rPr kumimoji="1" lang="en-US" altLang="zh-CN" sz="2000" b="1" dirty="0">
                <a:latin typeface="Arial" charset="0"/>
              </a:rPr>
              <a:t>)</a:t>
            </a:r>
            <a:endParaRPr kumimoji="1" lang="zh-CN" altLang="en-US" sz="2000" b="1" dirty="0">
              <a:latin typeface="Arial" charset="0"/>
            </a:endParaRPr>
          </a:p>
        </p:txBody>
      </p:sp>
    </p:spTree>
    <p:extLst>
      <p:ext uri="{BB962C8B-B14F-4D97-AF65-F5344CB8AC3E}">
        <p14:creationId xmlns:p14="http://schemas.microsoft.com/office/powerpoint/2010/main" val="7978878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38" name="Group 11"/>
          <p:cNvGrpSpPr>
            <a:grpSpLocks/>
          </p:cNvGrpSpPr>
          <p:nvPr/>
        </p:nvGrpSpPr>
        <p:grpSpPr bwMode="auto">
          <a:xfrm>
            <a:off x="1001182" y="2900841"/>
            <a:ext cx="1276351" cy="708025"/>
            <a:chOff x="0" y="0"/>
            <a:chExt cx="603" cy="446"/>
          </a:xfrm>
        </p:grpSpPr>
        <p:pic>
          <p:nvPicPr>
            <p:cNvPr id="91148" name="Picture 12" descr="2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3"/>
            <p:cNvSpPr txBox="1">
              <a:spLocks noChangeArrowheads="1"/>
            </p:cNvSpPr>
            <p:nvPr/>
          </p:nvSpPr>
          <p:spPr bwMode="auto">
            <a:xfrm>
              <a:off x="88" y="82"/>
              <a:ext cx="515" cy="288"/>
            </a:xfrm>
            <a:prstGeom prst="rect">
              <a:avLst/>
            </a:prstGeom>
            <a:noFill/>
            <a:ln>
              <a:noFill/>
            </a:ln>
            <a:effectLst/>
            <a:extLst/>
          </p:spPr>
          <p:txBody>
            <a:bodyPr>
              <a:spAutoFit/>
            </a:bodyPr>
            <a:lstStyle/>
            <a:p>
              <a:pPr>
                <a:spcBef>
                  <a:spcPct val="50000"/>
                </a:spcBef>
                <a:defRPr/>
              </a:pPr>
              <a:r>
                <a:rPr lang="zh-CN" altLang="en-US" sz="2400" dirty="0">
                  <a:solidFill>
                    <a:srgbClr val="FF0000"/>
                  </a:solidFill>
                  <a:effectLst>
                    <a:outerShdw blurRad="38100" dist="38100" dir="2700000" algn="tl">
                      <a:srgbClr val="C0C0C0"/>
                    </a:outerShdw>
                  </a:effectLst>
                  <a:latin typeface="华文行楷" pitchFamily="2" charset="-122"/>
                  <a:ea typeface="华文行楷" pitchFamily="2" charset="-122"/>
                </a:rPr>
                <a:t>示例</a:t>
              </a:r>
              <a:endParaRPr lang="zh-CN" sz="2400" dirty="0">
                <a:solidFill>
                  <a:srgbClr val="FF0000"/>
                </a:solidFill>
                <a:effectLst>
                  <a:outerShdw blurRad="38100" dist="38100" dir="2700000" algn="tl">
                    <a:srgbClr val="C0C0C0"/>
                  </a:outerShdw>
                </a:effectLst>
                <a:latin typeface="华文行楷" pitchFamily="2" charset="-122"/>
                <a:ea typeface="华文行楷" pitchFamily="2" charset="-122"/>
              </a:endParaRPr>
            </a:p>
          </p:txBody>
        </p:sp>
      </p:grpSp>
      <p:sp>
        <p:nvSpPr>
          <p:cNvPr id="9" name="TextBox 8"/>
          <p:cNvSpPr txBox="1"/>
          <p:nvPr/>
        </p:nvSpPr>
        <p:spPr>
          <a:xfrm>
            <a:off x="736587" y="1989142"/>
            <a:ext cx="3429000" cy="400110"/>
          </a:xfrm>
          <a:prstGeom prst="rect">
            <a:avLst/>
          </a:prstGeom>
          <a:noFill/>
        </p:spPr>
        <p:txBody>
          <a:bodyPr>
            <a:spAutoFit/>
          </a:bodyPr>
          <a:lstStyle/>
          <a:p>
            <a:pPr>
              <a:defRPr/>
            </a:pPr>
            <a:r>
              <a:rPr lang="en-US" altLang="zh-CN" sz="2000" b="1" dirty="0">
                <a:solidFill>
                  <a:schemeClr val="accent5"/>
                </a:solidFill>
                <a:latin typeface="Arial" charset="0"/>
              </a:rPr>
              <a:t>2.  ANY</a:t>
            </a:r>
            <a:endParaRPr lang="zh-CN" altLang="en-US" sz="2000" b="1" dirty="0">
              <a:solidFill>
                <a:schemeClr val="accent5"/>
              </a:solidFill>
              <a:latin typeface="Arial" charset="0"/>
            </a:endParaRPr>
          </a:p>
        </p:txBody>
      </p:sp>
      <p:sp>
        <p:nvSpPr>
          <p:cNvPr id="82956" name="TextBox 11"/>
          <p:cNvSpPr txBox="1">
            <a:spLocks noChangeArrowheads="1"/>
          </p:cNvSpPr>
          <p:nvPr/>
        </p:nvSpPr>
        <p:spPr bwMode="auto">
          <a:xfrm>
            <a:off x="2544234" y="2852739"/>
            <a:ext cx="921596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b="1" smtClean="0">
                <a:solidFill>
                  <a:srgbClr val="0000FF"/>
                </a:solidFill>
              </a:rPr>
              <a:t>SELECT</a:t>
            </a:r>
            <a:r>
              <a:rPr lang="en-US" altLang="zh-CN" b="1" smtClean="0"/>
              <a:t>  bID,bName,price</a:t>
            </a:r>
          </a:p>
          <a:p>
            <a:pPr eaLnBrk="1" hangingPunct="1">
              <a:defRPr/>
            </a:pPr>
            <a:r>
              <a:rPr lang="en-US" altLang="zh-CN" b="1" smtClean="0">
                <a:solidFill>
                  <a:srgbClr val="0000FF"/>
                </a:solidFill>
              </a:rPr>
              <a:t>FROM</a:t>
            </a:r>
            <a:r>
              <a:rPr lang="en-US" altLang="zh-CN" b="1" smtClean="0"/>
              <a:t>   T_Books</a:t>
            </a:r>
          </a:p>
          <a:p>
            <a:pPr eaLnBrk="1" hangingPunct="1">
              <a:defRPr/>
            </a:pPr>
            <a:r>
              <a:rPr lang="en-US" altLang="zh-CN" b="1" smtClean="0">
                <a:solidFill>
                  <a:srgbClr val="0000FF"/>
                </a:solidFill>
              </a:rPr>
              <a:t>WHERE</a:t>
            </a:r>
            <a:r>
              <a:rPr lang="en-US" altLang="zh-CN" b="1" smtClean="0"/>
              <a:t>  publisher&lt;&gt;’</a:t>
            </a:r>
            <a:r>
              <a:rPr lang="zh-CN" altLang="en-US" b="1" smtClean="0">
                <a:effectLst>
                  <a:outerShdw blurRad="38100" dist="38100" dir="2700000" algn="tl">
                    <a:srgbClr val="C0C0C0"/>
                  </a:outerShdw>
                </a:effectLst>
              </a:rPr>
              <a:t>清华大学出版社</a:t>
            </a:r>
            <a:r>
              <a:rPr lang="en-US" altLang="zh-CN" b="1" smtClean="0"/>
              <a:t>’ AND price</a:t>
            </a:r>
            <a:endParaRPr lang="en-US" altLang="zh-CN" b="1" smtClean="0">
              <a:solidFill>
                <a:srgbClr val="FF0000"/>
              </a:solidFill>
            </a:endParaRPr>
          </a:p>
          <a:p>
            <a:pPr eaLnBrk="1" hangingPunct="1">
              <a:defRPr/>
            </a:pPr>
            <a:endParaRPr lang="zh-CN" altLang="en-US" b="1" smtClean="0">
              <a:solidFill>
                <a:srgbClr val="993300"/>
              </a:solidFill>
            </a:endParaRPr>
          </a:p>
        </p:txBody>
      </p:sp>
      <p:sp>
        <p:nvSpPr>
          <p:cNvPr id="91142" name="TextBox 4"/>
          <p:cNvSpPr txBox="1">
            <a:spLocks noChangeArrowheads="1"/>
          </p:cNvSpPr>
          <p:nvPr/>
        </p:nvSpPr>
        <p:spPr bwMode="auto">
          <a:xfrm>
            <a:off x="762000" y="4405313"/>
            <a:ext cx="1905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b="1" dirty="0" err="1">
                <a:solidFill>
                  <a:schemeClr val="accent6"/>
                </a:solidFill>
              </a:rPr>
              <a:t>T_Books</a:t>
            </a:r>
            <a:endParaRPr lang="zh-CN" altLang="en-US" dirty="0">
              <a:solidFill>
                <a:schemeClr val="accent6"/>
              </a:solidFill>
            </a:endParaRPr>
          </a:p>
        </p:txBody>
      </p:sp>
      <p:pic>
        <p:nvPicPr>
          <p:cNvPr id="91143"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4981575"/>
            <a:ext cx="9696451"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sp>
        <p:nvSpPr>
          <p:cNvPr id="82961" name="Text Box 17"/>
          <p:cNvSpPr txBox="1">
            <a:spLocks noChangeArrowheads="1"/>
          </p:cNvSpPr>
          <p:nvPr/>
        </p:nvSpPr>
        <p:spPr bwMode="auto">
          <a:xfrm>
            <a:off x="2542118" y="3644901"/>
            <a:ext cx="6722533" cy="11906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defRPr/>
            </a:pPr>
            <a:r>
              <a:rPr lang="en-US" altLang="zh-CN" b="1">
                <a:solidFill>
                  <a:srgbClr val="993300"/>
                </a:solidFill>
                <a:latin typeface="Arial" charset="0"/>
              </a:rPr>
              <a:t>(</a:t>
            </a:r>
            <a:r>
              <a:rPr lang="en-US" altLang="zh-CN" b="1">
                <a:solidFill>
                  <a:srgbClr val="0000FF"/>
                </a:solidFill>
                <a:latin typeface="Arial" charset="0"/>
              </a:rPr>
              <a:t>SELECT   </a:t>
            </a:r>
            <a:r>
              <a:rPr lang="en-US" altLang="zh-CN" b="1">
                <a:latin typeface="Arial" charset="0"/>
              </a:rPr>
              <a:t>price</a:t>
            </a:r>
          </a:p>
          <a:p>
            <a:pPr>
              <a:defRPr/>
            </a:pPr>
            <a:r>
              <a:rPr lang="en-US" altLang="zh-CN" b="1">
                <a:solidFill>
                  <a:srgbClr val="0000FF"/>
                </a:solidFill>
                <a:latin typeface="Arial" charset="0"/>
              </a:rPr>
              <a:t> FROM</a:t>
            </a:r>
            <a:r>
              <a:rPr lang="en-US" altLang="zh-CN" b="1">
                <a:latin typeface="Arial" charset="0"/>
              </a:rPr>
              <a:t> T_Books</a:t>
            </a:r>
          </a:p>
          <a:p>
            <a:pPr>
              <a:defRPr/>
            </a:pPr>
            <a:r>
              <a:rPr lang="en-US" altLang="zh-CN" b="1">
                <a:solidFill>
                  <a:srgbClr val="0000FF"/>
                </a:solidFill>
                <a:latin typeface="Arial" charset="0"/>
              </a:rPr>
              <a:t> WHERE   </a:t>
            </a:r>
            <a:r>
              <a:rPr lang="en-US" altLang="zh-CN" b="1">
                <a:latin typeface="Arial" charset="0"/>
              </a:rPr>
              <a:t>publisher</a:t>
            </a:r>
            <a:r>
              <a:rPr lang="zh-CN" altLang="en-US">
                <a:latin typeface="Arial" charset="0"/>
              </a:rPr>
              <a:t> </a:t>
            </a:r>
            <a:r>
              <a:rPr lang="en-US" altLang="zh-CN" b="1">
                <a:latin typeface="Arial" charset="0"/>
              </a:rPr>
              <a:t>=’</a:t>
            </a:r>
            <a:r>
              <a:rPr lang="zh-CN" altLang="en-US" b="1">
                <a:effectLst>
                  <a:outerShdw blurRad="38100" dist="38100" dir="2700000" algn="tl">
                    <a:srgbClr val="C0C0C0"/>
                  </a:outerShdw>
                </a:effectLst>
                <a:latin typeface="Arial" charset="0"/>
              </a:rPr>
              <a:t>清华大学出版社</a:t>
            </a:r>
            <a:r>
              <a:rPr lang="en-US" altLang="zh-CN" b="1">
                <a:latin typeface="Arial" charset="0"/>
              </a:rPr>
              <a:t>’ </a:t>
            </a:r>
          </a:p>
          <a:p>
            <a:pPr>
              <a:defRPr/>
            </a:pPr>
            <a:r>
              <a:rPr lang="en-US" altLang="zh-CN" b="1">
                <a:latin typeface="Arial" charset="0"/>
              </a:rPr>
              <a:t>  </a:t>
            </a:r>
            <a:r>
              <a:rPr lang="en-US" altLang="zh-CN" b="1">
                <a:solidFill>
                  <a:srgbClr val="993300"/>
                </a:solidFill>
                <a:latin typeface="Arial" charset="0"/>
              </a:rPr>
              <a:t>)</a:t>
            </a:r>
            <a:endParaRPr lang="zh-CN" altLang="en-US" b="1">
              <a:solidFill>
                <a:srgbClr val="993300"/>
              </a:solidFill>
              <a:latin typeface="Arial" charset="0"/>
            </a:endParaRPr>
          </a:p>
        </p:txBody>
      </p:sp>
      <p:grpSp>
        <p:nvGrpSpPr>
          <p:cNvPr id="21" name="组合 9"/>
          <p:cNvGrpSpPr/>
          <p:nvPr/>
        </p:nvGrpSpPr>
        <p:grpSpPr>
          <a:xfrm>
            <a:off x="433893" y="292299"/>
            <a:ext cx="726846" cy="726846"/>
            <a:chOff x="1965186" y="1419622"/>
            <a:chExt cx="302558" cy="314067"/>
          </a:xfrm>
        </p:grpSpPr>
        <p:sp>
          <p:nvSpPr>
            <p:cNvPr id="22" name="矩形 21"/>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25" name="五边形 24"/>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3123116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956"/>
                                        </p:tgtEl>
                                        <p:attrNameLst>
                                          <p:attrName>style.visibility</p:attrName>
                                        </p:attrNameLst>
                                      </p:cBhvr>
                                      <p:to>
                                        <p:strVal val="visible"/>
                                      </p:to>
                                    </p:set>
                                    <p:animEffect transition="in" filter="blinds(horizontal)">
                                      <p:cBhvr>
                                        <p:cTn id="7" dur="500"/>
                                        <p:tgtEl>
                                          <p:spTgt spid="829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2961"/>
                                        </p:tgtEl>
                                        <p:attrNameLst>
                                          <p:attrName>style.visibility</p:attrName>
                                        </p:attrNameLst>
                                      </p:cBhvr>
                                      <p:to>
                                        <p:strVal val="visible"/>
                                      </p:to>
                                    </p:set>
                                    <p:animEffect transition="in" filter="blinds(horizontal)">
                                      <p:cBhvr>
                                        <p:cTn id="12" dur="500"/>
                                        <p:tgtEl>
                                          <p:spTgt spid="829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6" grpId="0"/>
      <p:bldP spid="8296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499624"/>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zh-CN" sz="2000" b="1" dirty="0">
                <a:solidFill>
                  <a:schemeClr val="accent3"/>
                </a:solidFill>
                <a:latin typeface="微软雅黑" panose="020B0503020204020204" pitchFamily="34" charset="-122"/>
                <a:ea typeface="微软雅黑" panose="020B0503020204020204" pitchFamily="34" charset="-122"/>
              </a:rPr>
              <a:t>带</a:t>
            </a:r>
            <a:r>
              <a:rPr lang="en-US" altLang="zh-CN" sz="2000" b="1" dirty="0">
                <a:solidFill>
                  <a:schemeClr val="accent3"/>
                </a:solidFill>
                <a:latin typeface="微软雅黑" panose="020B0503020204020204" pitchFamily="34" charset="-122"/>
                <a:ea typeface="微软雅黑" panose="020B0503020204020204" pitchFamily="34" charset="-122"/>
              </a:rPr>
              <a:t>EXISTS</a:t>
            </a:r>
            <a:r>
              <a:rPr lang="zh-CN" altLang="zh-CN" sz="2000" b="1" dirty="0">
                <a:solidFill>
                  <a:schemeClr val="accent3"/>
                </a:solidFill>
                <a:latin typeface="微软雅黑" panose="020B0503020204020204" pitchFamily="34" charset="-122"/>
                <a:ea typeface="微软雅黑" panose="020B0503020204020204" pitchFamily="34" charset="-122"/>
              </a:rPr>
              <a:t>关键字的子</a:t>
            </a:r>
            <a:r>
              <a:rPr lang="zh-CN" altLang="zh-CN" sz="2000" b="1" dirty="0" smtClean="0">
                <a:solidFill>
                  <a:schemeClr val="accent3"/>
                </a:solidFill>
                <a:latin typeface="微软雅黑" panose="020B0503020204020204" pitchFamily="34" charset="-122"/>
                <a:ea typeface="微软雅黑" panose="020B0503020204020204" pitchFamily="34" charset="-122"/>
              </a:rPr>
              <a:t>查询</a:t>
            </a:r>
          </a:p>
        </p:txBody>
      </p:sp>
      <p:sp>
        <p:nvSpPr>
          <p:cNvPr id="8" name="TextBox 7"/>
          <p:cNvSpPr txBox="1"/>
          <p:nvPr/>
        </p:nvSpPr>
        <p:spPr>
          <a:xfrm>
            <a:off x="944528" y="2992182"/>
            <a:ext cx="10284393" cy="1938992"/>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EXISTS</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关键字表示存在。使用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EXISTS</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关键字时，内层查询语句不返回查询的记录。而是返回一个真假值。如果内层查询语句查询到满足条件的记录，就返回一个真值（</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True</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）。否则，将返回一个假值（</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False</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）。当返回的值是真值时，外层查询语句将进行查询。当返回值是假值时，外层查询语句不进行查询或者查询不出任何记录。</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95551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499624"/>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4.</a:t>
            </a:r>
            <a:r>
              <a:rPr lang="zh-CN" altLang="zh-CN" sz="2000" b="1" dirty="0">
                <a:solidFill>
                  <a:schemeClr val="accent3"/>
                </a:solidFill>
                <a:latin typeface="微软雅黑" panose="020B0503020204020204" pitchFamily="34" charset="-122"/>
                <a:ea typeface="微软雅黑" panose="020B0503020204020204" pitchFamily="34" charset="-122"/>
              </a:rPr>
              <a:t>带</a:t>
            </a:r>
            <a:r>
              <a:rPr lang="en-US" altLang="zh-CN" sz="2000" b="1" dirty="0">
                <a:solidFill>
                  <a:schemeClr val="accent3"/>
                </a:solidFill>
                <a:latin typeface="微软雅黑" panose="020B0503020204020204" pitchFamily="34" charset="-122"/>
                <a:ea typeface="微软雅黑" panose="020B0503020204020204" pitchFamily="34" charset="-122"/>
              </a:rPr>
              <a:t>ANY</a:t>
            </a:r>
            <a:r>
              <a:rPr lang="zh-CN" altLang="zh-CN" sz="2000" b="1" dirty="0">
                <a:solidFill>
                  <a:schemeClr val="accent3"/>
                </a:solidFill>
                <a:latin typeface="微软雅黑" panose="020B0503020204020204" pitchFamily="34" charset="-122"/>
                <a:ea typeface="微软雅黑" panose="020B0503020204020204" pitchFamily="34" charset="-122"/>
              </a:rPr>
              <a:t>关键字的子</a:t>
            </a:r>
            <a:r>
              <a:rPr lang="zh-CN" altLang="zh-CN" sz="2000" b="1" dirty="0" smtClean="0">
                <a:solidFill>
                  <a:schemeClr val="accent3"/>
                </a:solidFill>
                <a:latin typeface="微软雅黑" panose="020B0503020204020204" pitchFamily="34" charset="-122"/>
                <a:ea typeface="微软雅黑" panose="020B0503020204020204" pitchFamily="34" charset="-122"/>
              </a:rPr>
              <a:t>查询</a:t>
            </a:r>
            <a:endParaRPr lang="zh-CN" altLang="zh-CN" sz="2000" b="1" dirty="0">
              <a:solidFill>
                <a:schemeClr val="accent3"/>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039282" y="3086100"/>
            <a:ext cx="9908118" cy="2400657"/>
          </a:xfrm>
          <a:prstGeom prst="rect">
            <a:avLst/>
          </a:prstGeom>
          <a:noFill/>
        </p:spPr>
        <p:txBody>
          <a:bodyPr wrap="square" rtlCol="0">
            <a:spAutoFit/>
          </a:bodyPr>
          <a:lstStyle/>
          <a:p>
            <a:pPr>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ANY</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关键字表示满足其中任一条件。使用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ANY</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关键字时，只要满足内层查询语句返回的结果中的任何一个，就可以通过该条件来执行外层查询语句。例如，需要查询哪些同学能够获得奖学金。那么，首先必须从奖学金表中查询出各种奖学金要求的最低分。只要一个同学的成绩高于不同奖学金最低分的任何一个，这个同学就可以获得奖学金。</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ANY</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关键字通常与比较运算符一起使用</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87278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499624"/>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5.</a:t>
            </a:r>
            <a:r>
              <a:rPr lang="zh-CN" altLang="zh-CN" sz="2000" b="1" dirty="0">
                <a:solidFill>
                  <a:schemeClr val="accent3"/>
                </a:solidFill>
                <a:latin typeface="微软雅黑" panose="020B0503020204020204" pitchFamily="34" charset="-122"/>
                <a:ea typeface="微软雅黑" panose="020B0503020204020204" pitchFamily="34" charset="-122"/>
              </a:rPr>
              <a:t>带</a:t>
            </a:r>
            <a:r>
              <a:rPr lang="en-US" altLang="zh-CN" sz="2000" b="1" dirty="0">
                <a:solidFill>
                  <a:schemeClr val="accent3"/>
                </a:solidFill>
                <a:latin typeface="微软雅黑" panose="020B0503020204020204" pitchFamily="34" charset="-122"/>
                <a:ea typeface="微软雅黑" panose="020B0503020204020204" pitchFamily="34" charset="-122"/>
              </a:rPr>
              <a:t>ALL</a:t>
            </a:r>
            <a:r>
              <a:rPr lang="zh-CN" altLang="zh-CN" sz="2000" b="1" dirty="0">
                <a:solidFill>
                  <a:schemeClr val="accent3"/>
                </a:solidFill>
                <a:latin typeface="微软雅黑" panose="020B0503020204020204" pitchFamily="34" charset="-122"/>
                <a:ea typeface="微软雅黑" panose="020B0503020204020204" pitchFamily="34" charset="-122"/>
              </a:rPr>
              <a:t>关键字的子</a:t>
            </a:r>
            <a:r>
              <a:rPr lang="zh-CN" altLang="zh-CN" sz="2000" b="1" dirty="0" smtClean="0">
                <a:solidFill>
                  <a:schemeClr val="accent3"/>
                </a:solidFill>
                <a:latin typeface="微软雅黑" panose="020B0503020204020204" pitchFamily="34" charset="-122"/>
                <a:ea typeface="微软雅黑" panose="020B0503020204020204" pitchFamily="34" charset="-122"/>
              </a:rPr>
              <a:t>查询</a:t>
            </a:r>
            <a:endParaRPr lang="zh-CN" altLang="zh-CN" sz="2000" b="1" dirty="0">
              <a:solidFill>
                <a:schemeClr val="accent3"/>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932037" y="3022600"/>
            <a:ext cx="10296885" cy="2346283"/>
          </a:xfrm>
          <a:prstGeom prst="rect">
            <a:avLst/>
          </a:prstGeom>
          <a:noFill/>
        </p:spPr>
        <p:txBody>
          <a:bodyPr wrap="square" rtlCol="0">
            <a:spAutoFit/>
          </a:bodyPr>
          <a:lstStyle/>
          <a:p>
            <a:pPr>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ALL</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关键字表示满足所有条件。使用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ALL</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关键字时，只有满足内层查询语句返回的所有结果，才可以执行外层查询语句。例如，需要查询哪些同学能够获得一等奖学金。首先必须从奖学金表中查询出各种奖学金要求的最低分。因为一等奖学金要求的分数最高。只有当同学的成绩高于所有奖学金最低分时，这个同学才可能获得一等奖学金。</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ALL</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关键字也经常与比较运算符一起使用</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87278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456278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6.</a:t>
            </a:r>
            <a:r>
              <a:rPr lang="zh-CN" altLang="zh-CN" sz="2000" b="1" dirty="0">
                <a:solidFill>
                  <a:schemeClr val="accent3"/>
                </a:solidFill>
                <a:latin typeface="微软雅黑" panose="020B0503020204020204" pitchFamily="34" charset="-122"/>
                <a:ea typeface="微软雅黑" panose="020B0503020204020204" pitchFamily="34" charset="-122"/>
              </a:rPr>
              <a:t>合并查询结果</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合并</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查询结果是将多个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语句的查询结果合并到一起</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UNION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关键字时，数据库系统会将所有的查询结果合并到一起，然后去除掉相同的记录。而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UNION ALL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关键字则只是简单的合并到一起</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其</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语法规则如下：</a:t>
            </a:r>
          </a:p>
          <a:p>
            <a:pPr lvl="5">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a:t>
            </a:r>
            <a:r>
              <a:rPr lang="zh-CN" altLang="zh-CN" dirty="0">
                <a:solidFill>
                  <a:schemeClr val="accent5"/>
                </a:solidFill>
                <a:latin typeface="微软雅黑" panose="020B0503020204020204" pitchFamily="34" charset="-122"/>
                <a:ea typeface="微软雅黑" panose="020B0503020204020204" pitchFamily="34" charset="-122"/>
              </a:rPr>
              <a:t>语句</a:t>
            </a:r>
            <a:r>
              <a:rPr lang="en-US" altLang="zh-CN" dirty="0">
                <a:solidFill>
                  <a:schemeClr val="accent5"/>
                </a:solidFill>
                <a:latin typeface="微软雅黑" panose="020B0503020204020204" pitchFamily="34" charset="-122"/>
                <a:ea typeface="微软雅黑" panose="020B0503020204020204" pitchFamily="34" charset="-122"/>
              </a:rPr>
              <a:t>1</a:t>
            </a:r>
            <a:endParaRPr lang="zh-CN" altLang="zh-CN" dirty="0">
              <a:solidFill>
                <a:schemeClr val="accent5"/>
              </a:solidFill>
              <a:latin typeface="微软雅黑" panose="020B0503020204020204" pitchFamily="34" charset="-122"/>
              <a:ea typeface="微软雅黑" panose="020B0503020204020204" pitchFamily="34" charset="-122"/>
            </a:endParaRPr>
          </a:p>
          <a:p>
            <a:pPr lvl="5">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UNION | UNION ALL</a:t>
            </a:r>
            <a:endParaRPr lang="zh-CN" altLang="zh-CN" dirty="0">
              <a:solidFill>
                <a:schemeClr val="accent5"/>
              </a:solidFill>
              <a:latin typeface="微软雅黑" panose="020B0503020204020204" pitchFamily="34" charset="-122"/>
              <a:ea typeface="微软雅黑" panose="020B0503020204020204" pitchFamily="34" charset="-122"/>
            </a:endParaRPr>
          </a:p>
          <a:p>
            <a:pPr lvl="5">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a:t>
            </a:r>
            <a:r>
              <a:rPr lang="zh-CN" altLang="zh-CN" dirty="0">
                <a:solidFill>
                  <a:schemeClr val="accent5"/>
                </a:solidFill>
                <a:latin typeface="微软雅黑" panose="020B0503020204020204" pitchFamily="34" charset="-122"/>
                <a:ea typeface="微软雅黑" panose="020B0503020204020204" pitchFamily="34" charset="-122"/>
              </a:rPr>
              <a:t>语句</a:t>
            </a:r>
            <a:r>
              <a:rPr lang="en-US" altLang="zh-CN" dirty="0">
                <a:solidFill>
                  <a:schemeClr val="accent5"/>
                </a:solidFill>
                <a:latin typeface="微软雅黑" panose="020B0503020204020204" pitchFamily="34" charset="-122"/>
                <a:ea typeface="微软雅黑" panose="020B0503020204020204" pitchFamily="34" charset="-122"/>
              </a:rPr>
              <a:t>2 </a:t>
            </a:r>
            <a:endParaRPr lang="zh-CN" altLang="zh-CN" dirty="0">
              <a:solidFill>
                <a:schemeClr val="accent5"/>
              </a:solidFill>
              <a:latin typeface="微软雅黑" panose="020B0503020204020204" pitchFamily="34" charset="-122"/>
              <a:ea typeface="微软雅黑" panose="020B0503020204020204" pitchFamily="34" charset="-122"/>
            </a:endParaRPr>
          </a:p>
          <a:p>
            <a:pPr lvl="5">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UNION | UNION ALL </a:t>
            </a:r>
            <a:r>
              <a:rPr lang="zh-CN" altLang="zh-CN" dirty="0">
                <a:solidFill>
                  <a:schemeClr val="accent5"/>
                </a:solidFill>
                <a:latin typeface="微软雅黑" panose="020B0503020204020204" pitchFamily="34" charset="-122"/>
                <a:ea typeface="微软雅黑" panose="020B0503020204020204" pitchFamily="34" charset="-122"/>
              </a:rPr>
              <a:t>…</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lvl="5">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a:t>
            </a:r>
            <a:r>
              <a:rPr lang="zh-CN" altLang="zh-CN" dirty="0">
                <a:solidFill>
                  <a:schemeClr val="accent5"/>
                </a:solidFill>
                <a:latin typeface="微软雅黑" panose="020B0503020204020204" pitchFamily="34" charset="-122"/>
                <a:ea typeface="微软雅黑" panose="020B0503020204020204" pitchFamily="34" charset="-122"/>
              </a:rPr>
              <a:t>语句</a:t>
            </a:r>
            <a:r>
              <a:rPr lang="en-US" altLang="zh-CN" dirty="0">
                <a:solidFill>
                  <a:schemeClr val="accent5"/>
                </a:solidFill>
                <a:latin typeface="微软雅黑" panose="020B0503020204020204" pitchFamily="34" charset="-122"/>
                <a:ea typeface="微软雅黑" panose="020B0503020204020204" pitchFamily="34" charset="-122"/>
              </a:rPr>
              <a:t>n </a:t>
            </a:r>
            <a:r>
              <a:rPr lang="en-US" altLang="zh-CN" dirty="0" smtClean="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390798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1869743"/>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）查询与“刘光明”同一个班级的学生信息，显示学号、姓名、性别、班级</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编号</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lvl="3">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a:t>
            </a:r>
            <a:r>
              <a:rPr lang="en-US" altLang="zh-CN" dirty="0" err="1">
                <a:solidFill>
                  <a:schemeClr val="accent5"/>
                </a:solidFill>
                <a:latin typeface="微软雅黑" panose="020B0503020204020204" pitchFamily="34" charset="-122"/>
                <a:ea typeface="微软雅黑" panose="020B0503020204020204" pitchFamily="34" charset="-122"/>
              </a:rPr>
              <a:t>s_no,s_name,sex,cl_no</a:t>
            </a:r>
            <a:r>
              <a:rPr lang="en-US" altLang="zh-CN" dirty="0">
                <a:solidFill>
                  <a:schemeClr val="accent5"/>
                </a:solidFill>
                <a:latin typeface="微软雅黑" panose="020B0503020204020204" pitchFamily="34" charset="-122"/>
                <a:ea typeface="微软雅黑" panose="020B0503020204020204" pitchFamily="34" charset="-122"/>
              </a:rPr>
              <a:t> FROM students WHERE </a:t>
            </a:r>
            <a:r>
              <a:rPr lang="en-US" altLang="zh-CN" dirty="0" err="1">
                <a:solidFill>
                  <a:schemeClr val="accent5"/>
                </a:solidFill>
                <a:latin typeface="微软雅黑" panose="020B0503020204020204" pitchFamily="34" charset="-122"/>
                <a:ea typeface="微软雅黑" panose="020B0503020204020204" pitchFamily="34" charset="-122"/>
              </a:rPr>
              <a:t>cl_no</a:t>
            </a:r>
            <a:r>
              <a:rPr lang="en-US" altLang="zh-CN" dirty="0">
                <a:solidFill>
                  <a:schemeClr val="accent5"/>
                </a:solidFill>
                <a:latin typeface="微软雅黑" panose="020B0503020204020204" pitchFamily="34" charset="-122"/>
                <a:ea typeface="微软雅黑" panose="020B0503020204020204" pitchFamily="34" charset="-122"/>
              </a:rPr>
              <a:t> IN</a:t>
            </a:r>
            <a:endParaRPr lang="zh-CN" altLang="zh-CN" dirty="0">
              <a:solidFill>
                <a:schemeClr val="accent5"/>
              </a:solidFill>
              <a:latin typeface="微软雅黑" panose="020B0503020204020204" pitchFamily="34" charset="-122"/>
              <a:ea typeface="微软雅黑" panose="020B0503020204020204" pitchFamily="34" charset="-122"/>
            </a:endParaRPr>
          </a:p>
          <a:p>
            <a:pPr lvl="3">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a:t>
            </a:r>
            <a:r>
              <a:rPr lang="en-US" altLang="zh-CN" dirty="0" err="1">
                <a:solidFill>
                  <a:schemeClr val="accent5"/>
                </a:solidFill>
                <a:latin typeface="微软雅黑" panose="020B0503020204020204" pitchFamily="34" charset="-122"/>
                <a:ea typeface="微软雅黑" panose="020B0503020204020204" pitchFamily="34" charset="-122"/>
              </a:rPr>
              <a:t>cl_no</a:t>
            </a:r>
            <a:r>
              <a:rPr lang="en-US" altLang="zh-CN" dirty="0">
                <a:solidFill>
                  <a:schemeClr val="accent5"/>
                </a:solidFill>
                <a:latin typeface="微软雅黑" panose="020B0503020204020204" pitchFamily="34" charset="-122"/>
                <a:ea typeface="微软雅黑" panose="020B0503020204020204" pitchFamily="34" charset="-122"/>
              </a:rPr>
              <a:t> FROM students WHERE </a:t>
            </a:r>
            <a:r>
              <a:rPr lang="en-US" altLang="zh-CN" dirty="0" err="1">
                <a:solidFill>
                  <a:schemeClr val="accent5"/>
                </a:solidFill>
                <a:latin typeface="微软雅黑" panose="020B0503020204020204" pitchFamily="34" charset="-122"/>
                <a:ea typeface="微软雅黑" panose="020B0503020204020204" pitchFamily="34" charset="-122"/>
              </a:rPr>
              <a:t>s_name</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刘光明</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3"/>
          <a:stretch>
            <a:fillRect/>
          </a:stretch>
        </p:blipFill>
        <p:spPr>
          <a:xfrm>
            <a:off x="4262754" y="3634104"/>
            <a:ext cx="3801745" cy="2309495"/>
          </a:xfrm>
          <a:prstGeom prst="rect">
            <a:avLst/>
          </a:prstGeom>
        </p:spPr>
      </p:pic>
    </p:spTree>
    <p:extLst>
      <p:ext uri="{BB962C8B-B14F-4D97-AF65-F5344CB8AC3E}">
        <p14:creationId xmlns:p14="http://schemas.microsoft.com/office/powerpoint/2010/main" val="391464957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简单数据记录查询</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7" y="2039616"/>
            <a:ext cx="1029688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教学管理系统的教师表中进行简单查询。实现查询数据表中的部分字段和全部字段。</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5" y="27256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4" y="27448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271586" y="3362901"/>
            <a:ext cx="10296883"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简单</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数据记录查询，也称为单表查询，是指从一张数据表中查询所需要的数据。</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查询语句的总体格式为：</a:t>
            </a:r>
          </a:p>
          <a:p>
            <a:pPr marL="1314450" lvl="3" indent="0">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SELECT    &lt;</a:t>
            </a:r>
            <a:r>
              <a:rPr lang="zh-CN" altLang="en-US"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目标列表达式</a:t>
            </a:r>
            <a:r>
              <a:rPr lang="en-US" altLang="zh-CN"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&gt; </a:t>
            </a:r>
          </a:p>
          <a:p>
            <a:pPr marL="1314450" lvl="3" indent="0">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FROM      &lt;</a:t>
            </a:r>
            <a:r>
              <a:rPr lang="zh-CN" altLang="en-US"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表名</a:t>
            </a:r>
            <a:r>
              <a:rPr lang="en-US" altLang="zh-CN"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&gt; </a:t>
            </a:r>
          </a:p>
          <a:p>
            <a:pPr marL="1314450" lvl="3" indent="0">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[WHERE    &lt;</a:t>
            </a:r>
            <a:r>
              <a:rPr lang="zh-CN" altLang="en-US"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查询条件表达式</a:t>
            </a:r>
            <a:r>
              <a:rPr lang="en-US" altLang="zh-CN"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&gt;] </a:t>
            </a:r>
          </a:p>
          <a:p>
            <a:pPr marL="1314450" lvl="3" indent="0">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[GROUP BY&lt;</a:t>
            </a:r>
            <a:r>
              <a:rPr lang="zh-CN" altLang="en-US"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列名</a:t>
            </a:r>
            <a:r>
              <a:rPr lang="en-US" altLang="zh-CN"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&gt;]</a:t>
            </a:r>
          </a:p>
          <a:p>
            <a:pPr marL="1314450" lvl="3" indent="0">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[ORDER BY &lt;</a:t>
            </a:r>
            <a:r>
              <a:rPr lang="zh-CN" altLang="en-US"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排序的列名</a:t>
            </a:r>
            <a:r>
              <a:rPr lang="en-US" altLang="zh-CN"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&gt;[ASC</a:t>
            </a:r>
            <a:r>
              <a:rPr lang="zh-CN" altLang="en-US"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或</a:t>
            </a:r>
            <a:r>
              <a:rPr lang="en-US" altLang="zh-CN"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DESC]]</a:t>
            </a:r>
          </a:p>
        </p:txBody>
      </p:sp>
    </p:spTree>
    <p:extLst>
      <p:ext uri="{BB962C8B-B14F-4D97-AF65-F5344CB8AC3E}">
        <p14:creationId xmlns:p14="http://schemas.microsoft.com/office/powerpoint/2010/main" val="24412188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961802"/>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）查询成绩表中的最高分，显示学号、课程号、得分。</a:t>
            </a: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a:t>
            </a:r>
            <a:r>
              <a:rPr lang="en-US" altLang="zh-CN" dirty="0" err="1">
                <a:solidFill>
                  <a:schemeClr val="accent5"/>
                </a:solidFill>
                <a:latin typeface="微软雅黑" panose="020B0503020204020204" pitchFamily="34" charset="-122"/>
                <a:ea typeface="微软雅黑" panose="020B0503020204020204" pitchFamily="34" charset="-122"/>
              </a:rPr>
              <a:t>s_no,c_no,report</a:t>
            </a:r>
            <a:r>
              <a:rPr lang="en-US" altLang="zh-CN" dirty="0">
                <a:solidFill>
                  <a:schemeClr val="accent5"/>
                </a:solidFill>
                <a:latin typeface="微软雅黑" panose="020B0503020204020204" pitchFamily="34" charset="-122"/>
                <a:ea typeface="微软雅黑" panose="020B0503020204020204" pitchFamily="34" charset="-122"/>
              </a:rPr>
              <a:t>  FROM score WHERE report&gt;=ALL( SELECT report FROM score  );</a:t>
            </a:r>
            <a:endParaRPr lang="zh-CN" altLang="zh-CN" dirty="0">
              <a:solidFill>
                <a:schemeClr val="accent5"/>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3"/>
          <a:stretch>
            <a:fillRect/>
          </a:stretch>
        </p:blipFill>
        <p:spPr>
          <a:xfrm>
            <a:off x="4245535" y="3321366"/>
            <a:ext cx="3901758" cy="2330133"/>
          </a:xfrm>
          <a:prstGeom prst="rect">
            <a:avLst/>
          </a:prstGeom>
        </p:spPr>
      </p:pic>
    </p:spTree>
    <p:extLst>
      <p:ext uri="{BB962C8B-B14F-4D97-AF65-F5344CB8AC3E}">
        <p14:creationId xmlns:p14="http://schemas.microsoft.com/office/powerpoint/2010/main" val="24298467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2369880"/>
          </a:xfrm>
          <a:prstGeom prst="rect">
            <a:avLst/>
          </a:prstGeom>
          <a:noFill/>
        </p:spPr>
        <p:txBody>
          <a:bodyPr wrap="square" rtlCol="0">
            <a:spAutoFit/>
          </a:bodyPr>
          <a:lstStyle/>
          <a:p>
            <a:pPr>
              <a:lnSpc>
                <a:spcPct val="150000"/>
              </a:lnSpc>
              <a:spcBef>
                <a:spcPts val="200"/>
              </a:spcBef>
              <a:spcAft>
                <a:spcPts val="65"/>
              </a:spcAft>
            </a:pPr>
            <a:r>
              <a:rPr lang="zh-CN" altLang="zh-CN" sz="2000" dirty="0"/>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）查找比“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”班所有学生年龄都小的学生信息，显示学号、姓名、生日、班级编号。</a:t>
            </a:r>
          </a:p>
          <a:p>
            <a:pPr lvl="4">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a:t>
            </a:r>
            <a:r>
              <a:rPr lang="en-US" altLang="zh-CN" dirty="0" err="1">
                <a:solidFill>
                  <a:schemeClr val="accent5"/>
                </a:solidFill>
                <a:latin typeface="微软雅黑" panose="020B0503020204020204" pitchFamily="34" charset="-122"/>
                <a:ea typeface="微软雅黑" panose="020B0503020204020204" pitchFamily="34" charset="-122"/>
              </a:rPr>
              <a:t>s_no,s_name,birthday,cl_no</a:t>
            </a:r>
            <a:endParaRPr lang="zh-CN" altLang="zh-CN" dirty="0">
              <a:solidFill>
                <a:schemeClr val="accent5"/>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FROM students</a:t>
            </a:r>
            <a:endParaRPr lang="zh-CN" altLang="zh-CN" dirty="0">
              <a:solidFill>
                <a:schemeClr val="accent5"/>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WHERE   birthday&gt;ALL </a:t>
            </a:r>
            <a:endParaRPr lang="zh-CN" altLang="zh-CN" dirty="0">
              <a:solidFill>
                <a:schemeClr val="accent5"/>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birthday  FROM students WHERE </a:t>
            </a:r>
            <a:r>
              <a:rPr lang="en-US" altLang="zh-CN" dirty="0" err="1">
                <a:solidFill>
                  <a:schemeClr val="accent5"/>
                </a:solidFill>
                <a:latin typeface="微软雅黑" panose="020B0503020204020204" pitchFamily="34" charset="-122"/>
                <a:ea typeface="微软雅黑" panose="020B0503020204020204" pitchFamily="34" charset="-122"/>
              </a:rPr>
              <a:t>cl_no</a:t>
            </a:r>
            <a:r>
              <a:rPr lang="en-US" altLang="zh-CN" dirty="0">
                <a:solidFill>
                  <a:schemeClr val="accent5"/>
                </a:solidFill>
                <a:latin typeface="微软雅黑" panose="020B0503020204020204" pitchFamily="34" charset="-122"/>
                <a:ea typeface="微软雅黑" panose="020B0503020204020204" pitchFamily="34" charset="-122"/>
              </a:rPr>
              <a:t>='1201');</a:t>
            </a:r>
            <a:endParaRPr lang="zh-CN" altLang="zh-CN" dirty="0">
              <a:solidFill>
                <a:schemeClr val="accent5"/>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stretch>
            <a:fillRect/>
          </a:stretch>
        </p:blipFill>
        <p:spPr>
          <a:xfrm>
            <a:off x="4242519" y="4684884"/>
            <a:ext cx="2942590" cy="1332865"/>
          </a:xfrm>
          <a:prstGeom prst="rect">
            <a:avLst/>
          </a:prstGeom>
        </p:spPr>
      </p:pic>
    </p:spTree>
    <p:extLst>
      <p:ext uri="{BB962C8B-B14F-4D97-AF65-F5344CB8AC3E}">
        <p14:creationId xmlns:p14="http://schemas.microsoft.com/office/powerpoint/2010/main" val="64931709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2167260"/>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）在其他班级中查找比“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”班任意一名学生年龄小的学生信息，显示学号、姓名、生日、班级编号。</a:t>
            </a:r>
          </a:p>
          <a:p>
            <a:pPr lvl="3"/>
            <a:r>
              <a:rPr lang="en-US" altLang="zh-CN" sz="2000" dirty="0">
                <a:solidFill>
                  <a:schemeClr val="accent5"/>
                </a:solidFill>
              </a:rPr>
              <a:t>SELECT  </a:t>
            </a:r>
            <a:r>
              <a:rPr lang="en-US" altLang="zh-CN" sz="2000" dirty="0" err="1">
                <a:solidFill>
                  <a:schemeClr val="accent5"/>
                </a:solidFill>
              </a:rPr>
              <a:t>s_no,s_name,birthday,cl_no</a:t>
            </a:r>
            <a:endParaRPr lang="zh-CN" altLang="zh-CN" sz="2000" dirty="0">
              <a:solidFill>
                <a:schemeClr val="accent5"/>
              </a:solidFill>
            </a:endParaRPr>
          </a:p>
          <a:p>
            <a:pPr lvl="3"/>
            <a:r>
              <a:rPr lang="en-US" altLang="zh-CN" sz="2000" dirty="0">
                <a:solidFill>
                  <a:schemeClr val="accent5"/>
                </a:solidFill>
              </a:rPr>
              <a:t>FROM students</a:t>
            </a:r>
            <a:endParaRPr lang="zh-CN" altLang="zh-CN" sz="2000" dirty="0">
              <a:solidFill>
                <a:schemeClr val="accent5"/>
              </a:solidFill>
            </a:endParaRPr>
          </a:p>
          <a:p>
            <a:pPr lvl="3"/>
            <a:r>
              <a:rPr lang="en-US" altLang="zh-CN" sz="2000" dirty="0">
                <a:solidFill>
                  <a:schemeClr val="accent5"/>
                </a:solidFill>
              </a:rPr>
              <a:t>WHERE   </a:t>
            </a:r>
            <a:r>
              <a:rPr lang="en-US" altLang="zh-CN" sz="2000" dirty="0" err="1">
                <a:solidFill>
                  <a:schemeClr val="accent5"/>
                </a:solidFill>
              </a:rPr>
              <a:t>cl_no</a:t>
            </a:r>
            <a:r>
              <a:rPr lang="en-US" altLang="zh-CN" sz="2000" dirty="0">
                <a:solidFill>
                  <a:schemeClr val="accent5"/>
                </a:solidFill>
              </a:rPr>
              <a:t>&lt;&gt;'1201' AND  birthday&gt;ANY (SELECT  birthday  FROM students WHERE </a:t>
            </a:r>
            <a:r>
              <a:rPr lang="en-US" altLang="zh-CN" sz="2000" dirty="0" err="1">
                <a:solidFill>
                  <a:schemeClr val="accent5"/>
                </a:solidFill>
              </a:rPr>
              <a:t>cl_no</a:t>
            </a:r>
            <a:r>
              <a:rPr lang="en-US" altLang="zh-CN" sz="2000" dirty="0">
                <a:solidFill>
                  <a:schemeClr val="accent5"/>
                </a:solidFill>
              </a:rPr>
              <a:t>='1201');</a:t>
            </a:r>
            <a:endParaRPr lang="zh-CN" altLang="zh-CN" sz="2000" dirty="0">
              <a:solidFill>
                <a:schemeClr val="accent5"/>
              </a:solidFill>
            </a:endParaRPr>
          </a:p>
        </p:txBody>
      </p:sp>
      <p:pic>
        <p:nvPicPr>
          <p:cNvPr id="11" name="图片 10"/>
          <p:cNvPicPr/>
          <p:nvPr/>
        </p:nvPicPr>
        <p:blipFill>
          <a:blip r:embed="rId3"/>
          <a:stretch>
            <a:fillRect/>
          </a:stretch>
        </p:blipFill>
        <p:spPr>
          <a:xfrm>
            <a:off x="4638993" y="4165600"/>
            <a:ext cx="2384108" cy="2329814"/>
          </a:xfrm>
          <a:prstGeom prst="rect">
            <a:avLst/>
          </a:prstGeom>
        </p:spPr>
      </p:pic>
    </p:spTree>
    <p:extLst>
      <p:ext uri="{BB962C8B-B14F-4D97-AF65-F5344CB8AC3E}">
        <p14:creationId xmlns:p14="http://schemas.microsoft.com/office/powerpoint/2010/main" val="179388708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5.1.6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应用子查询</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2320956"/>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）如果“</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”班有学生，则查询该班级的学生数量。</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lvl="3">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count(*) </a:t>
            </a:r>
            <a:endParaRPr lang="zh-CN" altLang="zh-CN" dirty="0">
              <a:solidFill>
                <a:schemeClr val="accent5"/>
              </a:solidFill>
              <a:latin typeface="微软雅黑" panose="020B0503020204020204" pitchFamily="34" charset="-122"/>
              <a:ea typeface="微软雅黑" panose="020B0503020204020204" pitchFamily="34" charset="-122"/>
            </a:endParaRPr>
          </a:p>
          <a:p>
            <a:pPr lvl="3">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FROM students </a:t>
            </a:r>
            <a:endParaRPr lang="zh-CN" altLang="zh-CN" dirty="0">
              <a:solidFill>
                <a:schemeClr val="accent5"/>
              </a:solidFill>
              <a:latin typeface="微软雅黑" panose="020B0503020204020204" pitchFamily="34" charset="-122"/>
              <a:ea typeface="微软雅黑" panose="020B0503020204020204" pitchFamily="34" charset="-122"/>
            </a:endParaRPr>
          </a:p>
          <a:p>
            <a:pPr lvl="3">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WHERE  EXISTS (SELECT * FROM students WHERE </a:t>
            </a:r>
            <a:r>
              <a:rPr lang="en-US" altLang="zh-CN" dirty="0" err="1">
                <a:solidFill>
                  <a:schemeClr val="accent5"/>
                </a:solidFill>
                <a:latin typeface="微软雅黑" panose="020B0503020204020204" pitchFamily="34" charset="-122"/>
                <a:ea typeface="微软雅黑" panose="020B0503020204020204" pitchFamily="34" charset="-122"/>
              </a:rPr>
              <a:t>cl_no</a:t>
            </a:r>
            <a:r>
              <a:rPr lang="en-US" altLang="zh-CN" dirty="0">
                <a:solidFill>
                  <a:schemeClr val="accent5"/>
                </a:solidFill>
                <a:latin typeface="微软雅黑" panose="020B0503020204020204" pitchFamily="34" charset="-122"/>
                <a:ea typeface="微软雅黑" panose="020B0503020204020204" pitchFamily="34" charset="-122"/>
              </a:rPr>
              <a:t>='1201');</a:t>
            </a:r>
            <a:endParaRPr lang="zh-CN" altLang="zh-CN" dirty="0">
              <a:solidFill>
                <a:schemeClr val="accent5"/>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stretch>
            <a:fillRect/>
          </a:stretch>
        </p:blipFill>
        <p:spPr>
          <a:xfrm>
            <a:off x="4680621" y="4699000"/>
            <a:ext cx="2266315" cy="904240"/>
          </a:xfrm>
          <a:prstGeom prst="rect">
            <a:avLst/>
          </a:prstGeom>
        </p:spPr>
      </p:pic>
    </p:spTree>
    <p:extLst>
      <p:ext uri="{BB962C8B-B14F-4D97-AF65-F5344CB8AC3E}">
        <p14:creationId xmlns:p14="http://schemas.microsoft.com/office/powerpoint/2010/main" val="232087807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989647"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5.</a:t>
            </a:r>
            <a:r>
              <a:rPr kumimoji="1" lang="en-US" altLang="zh-CN" sz="11500" dirty="0">
                <a:solidFill>
                  <a:schemeClr val="accent3"/>
                </a:solidFill>
                <a:latin typeface="Impact" charset="0"/>
                <a:ea typeface="Impact" charset="0"/>
                <a:cs typeface="Impact" charset="0"/>
              </a:rPr>
              <a:t>2</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0" y="2846346"/>
            <a:ext cx="8279669" cy="155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教学管理系统数据库视图和索引设计</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5209038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663063" cy="4062651"/>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为了</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提高教学管理系统数据库的查询效率以及安全性，项目组决定在数据库中使用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Navicat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提供的图形工具创建一批视图。具体任务如下：</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）用视图创建工具创建视图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，查询学生编号，学生姓名，字段名用中文显示。</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）用视图创建工具创建视图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，查询所有班级编码为“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”的学生的学号，姓名，性别，班级编号。</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）用视图创建工具创建视图</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vw_dep_class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，查询班级的班级编号，班级名以及系部名称。 </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）创建一个视图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vw_stu_class1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，查询所有“信息技术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班的同学的学号、姓名、性别、班级名称。</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）删除视图</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vw_dep_class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）修改视图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，查询所有班级编码为“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”的学生的学号，姓名，性别，生日及班级编号。</a:t>
            </a:r>
          </a:p>
        </p:txBody>
      </p:sp>
    </p:spTree>
    <p:extLst>
      <p:ext uri="{BB962C8B-B14F-4D97-AF65-F5344CB8AC3E}">
        <p14:creationId xmlns:p14="http://schemas.microsoft.com/office/powerpoint/2010/main" val="125895056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11158" y="2139904"/>
            <a:ext cx="10296885" cy="4147289"/>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zh-CN" sz="2000" b="1" dirty="0">
                <a:solidFill>
                  <a:schemeClr val="accent3"/>
                </a:solidFill>
                <a:latin typeface="微软雅黑" panose="020B0503020204020204" pitchFamily="34" charset="-122"/>
                <a:ea typeface="微软雅黑" panose="020B0503020204020204" pitchFamily="34" charset="-122"/>
              </a:rPr>
              <a:t>视图概述</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视图的概念</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视图</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是一个虚拟表，其内容由查询定义。同真实的表一样，视图包含一系列带有名称的列和行数据。但是，视图并不在数据库中以存储的数据值集形式存在</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）视图的作用</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视图</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的作用归纳为如下几点：</a:t>
            </a:r>
          </a:p>
          <a:p>
            <a:pPr lvl="3" indent="-342900">
              <a:lnSpc>
                <a:spcPct val="150000"/>
              </a:lnSpc>
              <a:spcBef>
                <a:spcPts val="200"/>
              </a:spcBef>
              <a:spcAft>
                <a:spcPts val="65"/>
              </a:spcAft>
              <a:buFont typeface="Wingdings" pitchFamily="2" charset="2"/>
              <a:buChar char="l"/>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使操作简单化</a:t>
            </a:r>
          </a:p>
          <a:p>
            <a:pPr lvl="3" indent="-342900">
              <a:lnSpc>
                <a:spcPct val="150000"/>
              </a:lnSpc>
              <a:spcBef>
                <a:spcPts val="200"/>
              </a:spcBef>
              <a:spcAft>
                <a:spcPts val="65"/>
              </a:spcAft>
              <a:buFont typeface="Wingdings" pitchFamily="2" charset="2"/>
              <a:buChar char="l"/>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增加数据的安全性</a:t>
            </a:r>
          </a:p>
          <a:p>
            <a:pPr lvl="3" indent="-342900">
              <a:lnSpc>
                <a:spcPct val="150000"/>
              </a:lnSpc>
              <a:spcBef>
                <a:spcPts val="200"/>
              </a:spcBef>
              <a:spcAft>
                <a:spcPts val="65"/>
              </a:spcAft>
              <a:buFont typeface="Wingdings" pitchFamily="2" charset="2"/>
              <a:buChar char="l"/>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提高表的逻辑独立性</a:t>
            </a:r>
          </a:p>
        </p:txBody>
      </p:sp>
    </p:spTree>
    <p:extLst>
      <p:ext uri="{BB962C8B-B14F-4D97-AF65-F5344CB8AC3E}">
        <p14:creationId xmlns:p14="http://schemas.microsoft.com/office/powerpoint/2010/main" val="25280785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1423467"/>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使用图形管理工具</a:t>
            </a:r>
            <a:r>
              <a:rPr lang="en-US" altLang="zh-CN" sz="2000" b="1" dirty="0" err="1">
                <a:solidFill>
                  <a:schemeClr val="accent3"/>
                </a:solidFill>
                <a:latin typeface="微软雅黑" panose="020B0503020204020204" pitchFamily="34" charset="-122"/>
                <a:ea typeface="微软雅黑" panose="020B0503020204020204" pitchFamily="34" charset="-122"/>
              </a:rPr>
              <a:t>Navicat</a:t>
            </a:r>
            <a:r>
              <a:rPr lang="zh-CN" altLang="zh-CN" sz="2000" b="1" dirty="0">
                <a:solidFill>
                  <a:schemeClr val="accent3"/>
                </a:solidFill>
                <a:latin typeface="微软雅黑" panose="020B0503020204020204" pitchFamily="34" charset="-122"/>
                <a:ea typeface="微软雅黑" panose="020B0503020204020204" pitchFamily="34" charset="-122"/>
              </a:rPr>
              <a:t>创建视图</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）展开【</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lianjie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】服务器，双击【</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yggl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】数据库，在数据库节点下用鼠标右键单击【视图】节点，从快捷菜单中选择【新建视图】命令</a:t>
            </a: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5444733" y="3306762"/>
            <a:ext cx="2524125" cy="3190875"/>
          </a:xfrm>
          <a:prstGeom prst="rect">
            <a:avLst/>
          </a:prstGeom>
          <a:noFill/>
          <a:ln>
            <a:noFill/>
          </a:ln>
        </p:spPr>
      </p:pic>
    </p:spTree>
    <p:extLst>
      <p:ext uri="{BB962C8B-B14F-4D97-AF65-F5344CB8AC3E}">
        <p14:creationId xmlns:p14="http://schemas.microsoft.com/office/powerpoint/2010/main" val="8143338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923330"/>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）可以在定义中直接填入</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，也可以选择视图创建工具。在打开的窗口点击上方“视图创建工具”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利用视图创建工具创建视图</a:t>
            </a:r>
          </a:p>
        </p:txBody>
      </p:sp>
      <p:pic>
        <p:nvPicPr>
          <p:cNvPr id="11" name="图片 10"/>
          <p:cNvPicPr/>
          <p:nvPr/>
        </p:nvPicPr>
        <p:blipFill>
          <a:blip r:embed="rId3"/>
          <a:stretch>
            <a:fillRect/>
          </a:stretch>
        </p:blipFill>
        <p:spPr>
          <a:xfrm>
            <a:off x="2655924" y="3414393"/>
            <a:ext cx="6526176" cy="2681605"/>
          </a:xfrm>
          <a:prstGeom prst="rect">
            <a:avLst/>
          </a:prstGeom>
        </p:spPr>
      </p:pic>
    </p:spTree>
    <p:extLst>
      <p:ext uri="{BB962C8B-B14F-4D97-AF65-F5344CB8AC3E}">
        <p14:creationId xmlns:p14="http://schemas.microsoft.com/office/powerpoint/2010/main" val="26916500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3" name="图片 12"/>
          <p:cNvPicPr/>
          <p:nvPr/>
        </p:nvPicPr>
        <p:blipFill>
          <a:blip r:embed="rId3">
            <a:extLst>
              <a:ext uri="{28A0092B-C50C-407E-A947-70E740481C1C}">
                <a14:useLocalDpi xmlns:a14="http://schemas.microsoft.com/office/drawing/2010/main" val="0"/>
              </a:ext>
            </a:extLst>
          </a:blip>
          <a:srcRect/>
          <a:stretch>
            <a:fillRect/>
          </a:stretch>
        </p:blipFill>
        <p:spPr>
          <a:xfrm>
            <a:off x="2535237" y="2201862"/>
            <a:ext cx="6811963" cy="4186238"/>
          </a:xfrm>
          <a:prstGeom prst="rect">
            <a:avLst/>
          </a:prstGeom>
          <a:noFill/>
          <a:ln>
            <a:noFill/>
          </a:ln>
        </p:spPr>
      </p:pic>
    </p:spTree>
    <p:extLst>
      <p:ext uri="{BB962C8B-B14F-4D97-AF65-F5344CB8AC3E}">
        <p14:creationId xmlns:p14="http://schemas.microsoft.com/office/powerpoint/2010/main" val="145048690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简单数据记录查询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44529" y="1974804"/>
            <a:ext cx="10296885" cy="423192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查询所有字段的数据</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语法</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格式</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b="1" dirty="0" smtClean="0">
                <a:solidFill>
                  <a:schemeClr val="accent4"/>
                </a:solidFill>
                <a:latin typeface="微软雅黑" panose="020B0503020204020204" pitchFamily="34" charset="-122"/>
                <a:ea typeface="微软雅黑" panose="020B0503020204020204" pitchFamily="34" charset="-122"/>
              </a:rPr>
              <a:t>SELECT  </a:t>
            </a:r>
            <a:r>
              <a:rPr lang="en-US" altLang="zh-CN" b="1" dirty="0">
                <a:solidFill>
                  <a:schemeClr val="accent4"/>
                </a:solidFill>
                <a:latin typeface="微软雅黑" panose="020B0503020204020204" pitchFamily="34" charset="-122"/>
                <a:ea typeface="微软雅黑" panose="020B0503020204020204" pitchFamily="34" charset="-122"/>
              </a:rPr>
              <a:t>*   FROM  </a:t>
            </a:r>
            <a:r>
              <a:rPr lang="zh-CN" altLang="en-US" b="1" dirty="0">
                <a:solidFill>
                  <a:schemeClr val="accent4"/>
                </a:solidFill>
                <a:latin typeface="微软雅黑" panose="020B0503020204020204" pitchFamily="34" charset="-122"/>
                <a:ea typeface="微软雅黑" panose="020B0503020204020204" pitchFamily="34" charset="-122"/>
              </a:rPr>
              <a:t>表名 </a:t>
            </a:r>
            <a:r>
              <a:rPr lang="en-US" altLang="zh-CN" b="1" dirty="0">
                <a:solidFill>
                  <a:schemeClr val="accent4"/>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rPr>
              <a:t>查询指定字段的数据</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语法</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格式</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b="1" dirty="0" smtClean="0">
                <a:solidFill>
                  <a:schemeClr val="accent4"/>
                </a:solidFill>
                <a:latin typeface="微软雅黑" panose="020B0503020204020204" pitchFamily="34" charset="-122"/>
                <a:ea typeface="微软雅黑" panose="020B0503020204020204" pitchFamily="34" charset="-122"/>
              </a:rPr>
              <a:t>SELECT  </a:t>
            </a:r>
            <a:r>
              <a:rPr lang="zh-CN" altLang="en-US" b="1" dirty="0">
                <a:solidFill>
                  <a:schemeClr val="accent4"/>
                </a:solidFill>
                <a:latin typeface="微软雅黑" panose="020B0503020204020204" pitchFamily="34" charset="-122"/>
                <a:ea typeface="微软雅黑" panose="020B0503020204020204" pitchFamily="34" charset="-122"/>
              </a:rPr>
              <a:t>列名</a:t>
            </a:r>
            <a:r>
              <a:rPr lang="en-US" altLang="zh-CN" b="1" dirty="0">
                <a:solidFill>
                  <a:schemeClr val="accent4"/>
                </a:solidFill>
                <a:latin typeface="微软雅黑" panose="020B0503020204020204" pitchFamily="34" charset="-122"/>
                <a:ea typeface="微软雅黑" panose="020B0503020204020204" pitchFamily="34" charset="-122"/>
              </a:rPr>
              <a:t>1</a:t>
            </a:r>
            <a:r>
              <a:rPr lang="zh-CN" altLang="en-US" b="1" dirty="0">
                <a:solidFill>
                  <a:schemeClr val="accent4"/>
                </a:solidFill>
                <a:latin typeface="微软雅黑" panose="020B0503020204020204" pitchFamily="34" charset="-122"/>
                <a:ea typeface="微软雅黑" panose="020B0503020204020204" pitchFamily="34" charset="-122"/>
              </a:rPr>
              <a:t>，列名</a:t>
            </a:r>
            <a:r>
              <a:rPr lang="en-US" altLang="zh-CN" b="1" dirty="0">
                <a:solidFill>
                  <a:schemeClr val="accent4"/>
                </a:solidFill>
                <a:latin typeface="微软雅黑" panose="020B0503020204020204" pitchFamily="34" charset="-122"/>
                <a:ea typeface="微软雅黑" panose="020B0503020204020204" pitchFamily="34" charset="-122"/>
              </a:rPr>
              <a:t>2……</a:t>
            </a:r>
            <a:r>
              <a:rPr lang="zh-CN" altLang="en-US" b="1" dirty="0">
                <a:solidFill>
                  <a:schemeClr val="accent4"/>
                </a:solidFill>
                <a:latin typeface="微软雅黑" panose="020B0503020204020204" pitchFamily="34" charset="-122"/>
                <a:ea typeface="微软雅黑" panose="020B0503020204020204" pitchFamily="34" charset="-122"/>
              </a:rPr>
              <a:t>列名</a:t>
            </a:r>
            <a:r>
              <a:rPr lang="en-US" altLang="zh-CN" b="1" dirty="0">
                <a:solidFill>
                  <a:schemeClr val="accent4"/>
                </a:solidFill>
                <a:latin typeface="微软雅黑" panose="020B0503020204020204" pitchFamily="34" charset="-122"/>
                <a:ea typeface="微软雅黑" panose="020B0503020204020204" pitchFamily="34" charset="-122"/>
              </a:rPr>
              <a:t>n    FROM  </a:t>
            </a:r>
            <a:r>
              <a:rPr lang="zh-CN" altLang="en-US" b="1" dirty="0">
                <a:solidFill>
                  <a:schemeClr val="accent4"/>
                </a:solidFill>
                <a:latin typeface="微软雅黑" panose="020B0503020204020204" pitchFamily="34" charset="-122"/>
                <a:ea typeface="微软雅黑" panose="020B0503020204020204" pitchFamily="34" charset="-122"/>
              </a:rPr>
              <a:t>表名</a:t>
            </a:r>
            <a:r>
              <a:rPr lang="en-US" altLang="zh-CN" b="1" dirty="0">
                <a:solidFill>
                  <a:schemeClr val="accent4"/>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zh-CN" altLang="en-US" dirty="0">
                <a:solidFill>
                  <a:schemeClr val="accent3"/>
                </a:solidFill>
                <a:latin typeface="微软雅黑" panose="020B0503020204020204" pitchFamily="34" charset="-122"/>
                <a:ea typeface="微软雅黑" panose="020B0503020204020204" pitchFamily="34" charset="-122"/>
              </a:rPr>
              <a:t>示例</a:t>
            </a:r>
            <a:r>
              <a:rPr lang="en-US" altLang="zh-CN" dirty="0">
                <a:solidFill>
                  <a:schemeClr val="accent3"/>
                </a:solidFill>
                <a:latin typeface="微软雅黑" panose="020B0503020204020204" pitchFamily="34" charset="-122"/>
                <a:ea typeface="微软雅黑" panose="020B0503020204020204" pitchFamily="34" charset="-122"/>
              </a:rPr>
              <a:t>5-1</a:t>
            </a:r>
            <a:r>
              <a:rPr lang="zh-CN" altLang="en-US" dirty="0">
                <a:solidFill>
                  <a:schemeClr val="accent3"/>
                </a:solidFill>
                <a:latin typeface="微软雅黑" panose="020B0503020204020204" pitchFamily="34" charset="-122"/>
                <a:ea typeface="微软雅黑" panose="020B0503020204020204" pitchFamily="34" charset="-122"/>
              </a:rPr>
              <a:t>： </a:t>
            </a:r>
            <a:endParaRPr lang="en-US" altLang="zh-CN" dirty="0" smtClean="0">
              <a:solidFill>
                <a:schemeClr val="accent3"/>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查询</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T_Readers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表中</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rID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rName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rSex</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rcID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这四个字段的数据。</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语句的代码如下：</a:t>
            </a:r>
          </a:p>
          <a:p>
            <a:pPr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a:t>
            </a:r>
            <a:r>
              <a:rPr lang="en-US" altLang="zh-CN" b="1" dirty="0" err="1">
                <a:solidFill>
                  <a:schemeClr val="accent1"/>
                </a:solidFill>
                <a:latin typeface="微软雅黑" panose="020B0503020204020204" pitchFamily="34" charset="-122"/>
                <a:ea typeface="微软雅黑" panose="020B0503020204020204" pitchFamily="34" charset="-122"/>
              </a:rPr>
              <a:t>rID,rName,rSex,rcID</a:t>
            </a:r>
            <a:r>
              <a:rPr lang="en-US" altLang="zh-CN" b="1" dirty="0">
                <a:solidFill>
                  <a:schemeClr val="accent1"/>
                </a:solidFill>
                <a:latin typeface="微软雅黑" panose="020B0503020204020204" pitchFamily="34" charset="-122"/>
                <a:ea typeface="微软雅黑" panose="020B0503020204020204" pitchFamily="34" charset="-122"/>
              </a:rPr>
              <a:t> FROM  </a:t>
            </a:r>
            <a:r>
              <a:rPr lang="en-US" altLang="zh-CN" b="1" dirty="0" err="1">
                <a:solidFill>
                  <a:schemeClr val="accent1"/>
                </a:solidFill>
                <a:latin typeface="微软雅黑" panose="020B0503020204020204" pitchFamily="34" charset="-122"/>
                <a:ea typeface="微软雅黑" panose="020B0503020204020204" pitchFamily="34" charset="-122"/>
              </a:rPr>
              <a:t>T_Readers</a:t>
            </a:r>
            <a:r>
              <a:rPr lang="en-US" altLang="zh-CN" b="1" dirty="0">
                <a:solidFill>
                  <a:schemeClr val="accent1"/>
                </a:solidFill>
                <a:latin typeface="微软雅黑" panose="020B0503020204020204" pitchFamily="34" charset="-122"/>
                <a:ea typeface="微软雅黑" panose="020B0503020204020204" pitchFamily="34" charset="-122"/>
              </a:rPr>
              <a:t>;</a:t>
            </a:r>
            <a:endParaRPr lang="en-US" altLang="zh-CN"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673151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25881"/>
            <a:ext cx="10296885" cy="923330"/>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打开</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视图创建</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工具后</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，在界面的左边选择要使用的表，将选中的表拖动到中间的编辑区，编辑区下方可以显示自动生成的查询语句，在此还可以进一步进行条件的</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设置。</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3"/>
          <a:stretch>
            <a:fillRect/>
          </a:stretch>
        </p:blipFill>
        <p:spPr>
          <a:xfrm>
            <a:off x="3748124" y="2849211"/>
            <a:ext cx="5274310" cy="3642360"/>
          </a:xfrm>
          <a:prstGeom prst="rect">
            <a:avLst/>
          </a:prstGeom>
        </p:spPr>
      </p:pic>
    </p:spTree>
    <p:extLst>
      <p:ext uri="{BB962C8B-B14F-4D97-AF65-F5344CB8AC3E}">
        <p14:creationId xmlns:p14="http://schemas.microsoft.com/office/powerpoint/2010/main" val="410775594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1338828"/>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视图</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创建工具可以直接在表里选择视图要展示的字段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’代表全部号段。在相应字段用鼠标右键点击，弹出的右键菜单可以设置相关操作。例如，选择“添加字段到”可以设置筛选的条件已经多表连接中的连接条件等。</a:t>
            </a:r>
          </a:p>
        </p:txBody>
      </p:sp>
      <p:pic>
        <p:nvPicPr>
          <p:cNvPr id="13" name="图片 12"/>
          <p:cNvPicPr/>
          <p:nvPr/>
        </p:nvPicPr>
        <p:blipFill>
          <a:blip r:embed="rId3">
            <a:extLst>
              <a:ext uri="{28A0092B-C50C-407E-A947-70E740481C1C}">
                <a14:useLocalDpi xmlns:a14="http://schemas.microsoft.com/office/drawing/2010/main" val="0"/>
              </a:ext>
            </a:extLst>
          </a:blip>
          <a:srcRect/>
          <a:stretch>
            <a:fillRect/>
          </a:stretch>
        </p:blipFill>
        <p:spPr>
          <a:xfrm>
            <a:off x="4289779" y="3429000"/>
            <a:ext cx="3581400" cy="2874010"/>
          </a:xfrm>
          <a:prstGeom prst="rect">
            <a:avLst/>
          </a:prstGeom>
          <a:noFill/>
          <a:ln>
            <a:noFill/>
          </a:ln>
        </p:spPr>
      </p:pic>
    </p:spTree>
    <p:extLst>
      <p:ext uri="{BB962C8B-B14F-4D97-AF65-F5344CB8AC3E}">
        <p14:creationId xmlns:p14="http://schemas.microsoft.com/office/powerpoint/2010/main" val="32960646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923330"/>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可以</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选择“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WHERE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”进行条件筛选，或者选择“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GROUP BY</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”进行分组，亦或者选择“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ORDER BY</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”进行排序。</a:t>
            </a: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4021063" y="2872734"/>
            <a:ext cx="4424437" cy="3655066"/>
          </a:xfrm>
          <a:prstGeom prst="rect">
            <a:avLst/>
          </a:prstGeom>
          <a:noFill/>
          <a:ln>
            <a:noFill/>
          </a:ln>
        </p:spPr>
      </p:pic>
    </p:spTree>
    <p:extLst>
      <p:ext uri="{BB962C8B-B14F-4D97-AF65-F5344CB8AC3E}">
        <p14:creationId xmlns:p14="http://schemas.microsoft.com/office/powerpoint/2010/main" val="21129608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1338828"/>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如果</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选择添加条件，还需要在下方的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语句部分填写具体的常量。例如：要查询职员表（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zhiyuan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）表中性别为女的职员。需要右键选择</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zhiyuan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表里面的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字段，在右键菜单中选择：添加字段到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-&gt;WHERE-&gt;“=”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。下面的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语句部分会出现填写条件值得</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地方。</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stretch>
            <a:fillRect/>
          </a:stretch>
        </p:blipFill>
        <p:spPr>
          <a:xfrm>
            <a:off x="4266284" y="3923982"/>
            <a:ext cx="3092974" cy="1460818"/>
          </a:xfrm>
          <a:prstGeom prst="rect">
            <a:avLst/>
          </a:prstGeom>
        </p:spPr>
      </p:pic>
    </p:spTree>
    <p:extLst>
      <p:ext uri="{BB962C8B-B14F-4D97-AF65-F5344CB8AC3E}">
        <p14:creationId xmlns:p14="http://schemas.microsoft.com/office/powerpoint/2010/main" val="8426692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694037" y="1968239"/>
            <a:ext cx="9075563" cy="507831"/>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点击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值</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，可以添加具体筛选的条件值。</a:t>
            </a:r>
          </a:p>
        </p:txBody>
      </p:sp>
      <p:pic>
        <p:nvPicPr>
          <p:cNvPr id="11" name="图片 10"/>
          <p:cNvPicPr/>
          <p:nvPr/>
        </p:nvPicPr>
        <p:blipFill>
          <a:blip r:embed="rId3"/>
          <a:stretch>
            <a:fillRect/>
          </a:stretch>
        </p:blipFill>
        <p:spPr>
          <a:xfrm>
            <a:off x="4080152" y="3114992"/>
            <a:ext cx="4009748" cy="2193608"/>
          </a:xfrm>
          <a:prstGeom prst="rect">
            <a:avLst/>
          </a:prstGeom>
        </p:spPr>
      </p:pic>
    </p:spTree>
    <p:extLst>
      <p:ext uri="{BB962C8B-B14F-4D97-AF65-F5344CB8AC3E}">
        <p14:creationId xmlns:p14="http://schemas.microsoft.com/office/powerpoint/2010/main" val="349876768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507831"/>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然后</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，点击右下方的“构建”按钮</a:t>
            </a:r>
          </a:p>
        </p:txBody>
      </p:sp>
      <p:pic>
        <p:nvPicPr>
          <p:cNvPr id="13" name="图片 12"/>
          <p:cNvPicPr/>
          <p:nvPr/>
        </p:nvPicPr>
        <p:blipFill>
          <a:blip r:embed="rId3"/>
          <a:stretch>
            <a:fillRect/>
          </a:stretch>
        </p:blipFill>
        <p:spPr>
          <a:xfrm>
            <a:off x="4424362" y="2681287"/>
            <a:ext cx="3544496" cy="3617913"/>
          </a:xfrm>
          <a:prstGeom prst="rect">
            <a:avLst/>
          </a:prstGeom>
        </p:spPr>
      </p:pic>
    </p:spTree>
    <p:extLst>
      <p:ext uri="{BB962C8B-B14F-4D97-AF65-F5344CB8AC3E}">
        <p14:creationId xmlns:p14="http://schemas.microsoft.com/office/powerpoint/2010/main" val="152917918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32037" y="1974804"/>
            <a:ext cx="10296885" cy="507831"/>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最后</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，点击“保存”</a:t>
            </a:r>
          </a:p>
        </p:txBody>
      </p:sp>
      <p:pic>
        <p:nvPicPr>
          <p:cNvPr id="11" name="图片 10"/>
          <p:cNvPicPr/>
          <p:nvPr/>
        </p:nvPicPr>
        <p:blipFill>
          <a:blip r:embed="rId3"/>
          <a:stretch>
            <a:fillRect/>
          </a:stretch>
        </p:blipFill>
        <p:spPr>
          <a:xfrm>
            <a:off x="3038752" y="2895600"/>
            <a:ext cx="6182995" cy="3251200"/>
          </a:xfrm>
          <a:prstGeom prst="rect">
            <a:avLst/>
          </a:prstGeom>
        </p:spPr>
      </p:pic>
    </p:spTree>
    <p:extLst>
      <p:ext uri="{BB962C8B-B14F-4D97-AF65-F5344CB8AC3E}">
        <p14:creationId xmlns:p14="http://schemas.microsoft.com/office/powerpoint/2010/main" val="240846636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3" name="图片 12"/>
          <p:cNvPicPr/>
          <p:nvPr/>
        </p:nvPicPr>
        <p:blipFill>
          <a:blip r:embed="rId3">
            <a:extLst>
              <a:ext uri="{28A0092B-C50C-407E-A947-70E740481C1C}">
                <a14:useLocalDpi xmlns:a14="http://schemas.microsoft.com/office/drawing/2010/main" val="0"/>
              </a:ext>
            </a:extLst>
          </a:blip>
          <a:srcRect/>
          <a:stretch>
            <a:fillRect/>
          </a:stretch>
        </p:blipFill>
        <p:spPr>
          <a:xfrm>
            <a:off x="333930" y="2863850"/>
            <a:ext cx="2566710" cy="3339465"/>
          </a:xfrm>
          <a:prstGeom prst="rect">
            <a:avLst/>
          </a:prstGeom>
          <a:noFill/>
          <a:ln>
            <a:noFill/>
          </a:ln>
        </p:spPr>
      </p:pic>
      <p:pic>
        <p:nvPicPr>
          <p:cNvPr id="14" name="图片 13"/>
          <p:cNvPicPr/>
          <p:nvPr/>
        </p:nvPicPr>
        <p:blipFill>
          <a:blip r:embed="rId4"/>
          <a:stretch>
            <a:fillRect/>
          </a:stretch>
        </p:blipFill>
        <p:spPr>
          <a:xfrm>
            <a:off x="2099746" y="3352798"/>
            <a:ext cx="3932754" cy="2082802"/>
          </a:xfrm>
          <a:prstGeom prst="rect">
            <a:avLst/>
          </a:prstGeom>
        </p:spPr>
      </p:pic>
      <p:pic>
        <p:nvPicPr>
          <p:cNvPr id="15" name="图片 14"/>
          <p:cNvPicPr/>
          <p:nvPr/>
        </p:nvPicPr>
        <p:blipFill>
          <a:blip r:embed="rId5"/>
          <a:stretch>
            <a:fillRect/>
          </a:stretch>
        </p:blipFill>
        <p:spPr>
          <a:xfrm>
            <a:off x="4066123" y="2863849"/>
            <a:ext cx="4277777" cy="3339465"/>
          </a:xfrm>
          <a:prstGeom prst="rect">
            <a:avLst/>
          </a:prstGeom>
        </p:spPr>
      </p:pic>
      <p:pic>
        <p:nvPicPr>
          <p:cNvPr id="16" name="图片 15"/>
          <p:cNvPicPr/>
          <p:nvPr/>
        </p:nvPicPr>
        <p:blipFill>
          <a:blip r:embed="rId6"/>
          <a:stretch>
            <a:fillRect/>
          </a:stretch>
        </p:blipFill>
        <p:spPr>
          <a:xfrm>
            <a:off x="5549265" y="3067683"/>
            <a:ext cx="4415472" cy="3097532"/>
          </a:xfrm>
          <a:prstGeom prst="rect">
            <a:avLst/>
          </a:prstGeom>
        </p:spPr>
      </p:pic>
      <p:pic>
        <p:nvPicPr>
          <p:cNvPr id="17" name="图片 16"/>
          <p:cNvPicPr/>
          <p:nvPr/>
        </p:nvPicPr>
        <p:blipFill>
          <a:blip r:embed="rId7"/>
          <a:stretch>
            <a:fillRect/>
          </a:stretch>
        </p:blipFill>
        <p:spPr>
          <a:xfrm>
            <a:off x="7027862" y="3352798"/>
            <a:ext cx="4986338" cy="2260602"/>
          </a:xfrm>
          <a:prstGeom prst="rect">
            <a:avLst/>
          </a:prstGeom>
        </p:spPr>
      </p:pic>
      <p:sp>
        <p:nvSpPr>
          <p:cNvPr id="3" name="矩形 2"/>
          <p:cNvSpPr/>
          <p:nvPr/>
        </p:nvSpPr>
        <p:spPr>
          <a:xfrm>
            <a:off x="866358" y="2000935"/>
            <a:ext cx="11236742" cy="465640"/>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）用视图创建工具创建视图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，查询学生编号，学生姓名，字段名用中文显示。</a:t>
            </a:r>
          </a:p>
        </p:txBody>
      </p:sp>
    </p:spTree>
    <p:extLst>
      <p:ext uri="{BB962C8B-B14F-4D97-AF65-F5344CB8AC3E}">
        <p14:creationId xmlns:p14="http://schemas.microsoft.com/office/powerpoint/2010/main" val="305032501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 name="图片 17"/>
          <p:cNvPicPr/>
          <p:nvPr/>
        </p:nvPicPr>
        <p:blipFill>
          <a:blip r:embed="rId3"/>
          <a:stretch>
            <a:fillRect/>
          </a:stretch>
        </p:blipFill>
        <p:spPr>
          <a:xfrm>
            <a:off x="569032" y="3289617"/>
            <a:ext cx="3075868" cy="1498283"/>
          </a:xfrm>
          <a:prstGeom prst="rect">
            <a:avLst/>
          </a:prstGeom>
        </p:spPr>
      </p:pic>
      <p:pic>
        <p:nvPicPr>
          <p:cNvPr id="19" name="图片 18"/>
          <p:cNvPicPr/>
          <p:nvPr/>
        </p:nvPicPr>
        <p:blipFill>
          <a:blip r:embed="rId4"/>
          <a:stretch>
            <a:fillRect/>
          </a:stretch>
        </p:blipFill>
        <p:spPr>
          <a:xfrm>
            <a:off x="2748465" y="2776220"/>
            <a:ext cx="4681035" cy="3359150"/>
          </a:xfrm>
          <a:prstGeom prst="rect">
            <a:avLst/>
          </a:prstGeom>
        </p:spPr>
      </p:pic>
      <p:pic>
        <p:nvPicPr>
          <p:cNvPr id="20" name="图片 19"/>
          <p:cNvPicPr/>
          <p:nvPr/>
        </p:nvPicPr>
        <p:blipFill>
          <a:blip r:embed="rId5"/>
          <a:stretch>
            <a:fillRect/>
          </a:stretch>
        </p:blipFill>
        <p:spPr>
          <a:xfrm>
            <a:off x="5843446" y="3278504"/>
            <a:ext cx="5063623" cy="2371725"/>
          </a:xfrm>
          <a:prstGeom prst="rect">
            <a:avLst/>
          </a:prstGeom>
        </p:spPr>
      </p:pic>
      <p:pic>
        <p:nvPicPr>
          <p:cNvPr id="21" name="图片 20"/>
          <p:cNvPicPr/>
          <p:nvPr/>
        </p:nvPicPr>
        <p:blipFill>
          <a:blip r:embed="rId6"/>
          <a:stretch>
            <a:fillRect/>
          </a:stretch>
        </p:blipFill>
        <p:spPr>
          <a:xfrm>
            <a:off x="8375258" y="2793365"/>
            <a:ext cx="2940442" cy="3342005"/>
          </a:xfrm>
          <a:prstGeom prst="rect">
            <a:avLst/>
          </a:prstGeom>
        </p:spPr>
      </p:pic>
    </p:spTree>
    <p:extLst>
      <p:ext uri="{BB962C8B-B14F-4D97-AF65-F5344CB8AC3E}">
        <p14:creationId xmlns:p14="http://schemas.microsoft.com/office/powerpoint/2010/main" val="79512933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160740" y="2039035"/>
            <a:ext cx="10027960" cy="881139"/>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）用视图创建工具创建视图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，查询所有班级编码为“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”的学生的学号，姓名，性别，班级编号。</a:t>
            </a:r>
          </a:p>
        </p:txBody>
      </p:sp>
      <p:pic>
        <p:nvPicPr>
          <p:cNvPr id="13" name="图片 12"/>
          <p:cNvPicPr/>
          <p:nvPr/>
        </p:nvPicPr>
        <p:blipFill>
          <a:blip r:embed="rId3">
            <a:extLst>
              <a:ext uri="{28A0092B-C50C-407E-A947-70E740481C1C}">
                <a14:useLocalDpi xmlns:a14="http://schemas.microsoft.com/office/drawing/2010/main" val="0"/>
              </a:ext>
            </a:extLst>
          </a:blip>
          <a:srcRect/>
          <a:stretch>
            <a:fillRect/>
          </a:stretch>
        </p:blipFill>
        <p:spPr>
          <a:xfrm>
            <a:off x="1333708" y="2912744"/>
            <a:ext cx="6184692" cy="3437255"/>
          </a:xfrm>
          <a:prstGeom prst="rect">
            <a:avLst/>
          </a:prstGeom>
          <a:noFill/>
          <a:ln>
            <a:noFill/>
          </a:ln>
        </p:spPr>
      </p:pic>
      <p:pic>
        <p:nvPicPr>
          <p:cNvPr id="14" name="图片 13"/>
          <p:cNvPicPr/>
          <p:nvPr/>
        </p:nvPicPr>
        <p:blipFill>
          <a:blip r:embed="rId4"/>
          <a:stretch>
            <a:fillRect/>
          </a:stretch>
        </p:blipFill>
        <p:spPr>
          <a:xfrm>
            <a:off x="3287077" y="2685366"/>
            <a:ext cx="3977323" cy="3347134"/>
          </a:xfrm>
          <a:prstGeom prst="rect">
            <a:avLst/>
          </a:prstGeom>
        </p:spPr>
      </p:pic>
      <p:pic>
        <p:nvPicPr>
          <p:cNvPr id="15" name="图片 14"/>
          <p:cNvPicPr/>
          <p:nvPr/>
        </p:nvPicPr>
        <p:blipFill>
          <a:blip r:embed="rId5">
            <a:extLst>
              <a:ext uri="{28A0092B-C50C-407E-A947-70E740481C1C}">
                <a14:useLocalDpi xmlns:a14="http://schemas.microsoft.com/office/drawing/2010/main" val="0"/>
              </a:ext>
            </a:extLst>
          </a:blip>
          <a:srcRect/>
          <a:stretch>
            <a:fillRect/>
          </a:stretch>
        </p:blipFill>
        <p:spPr>
          <a:xfrm>
            <a:off x="4025105" y="2685366"/>
            <a:ext cx="4242595" cy="3867834"/>
          </a:xfrm>
          <a:prstGeom prst="rect">
            <a:avLst/>
          </a:prstGeom>
          <a:noFill/>
          <a:ln>
            <a:noFill/>
          </a:ln>
        </p:spPr>
      </p:pic>
      <p:pic>
        <p:nvPicPr>
          <p:cNvPr id="16" name="图片 15"/>
          <p:cNvPicPr/>
          <p:nvPr/>
        </p:nvPicPr>
        <p:blipFill>
          <a:blip r:embed="rId6"/>
          <a:stretch>
            <a:fillRect/>
          </a:stretch>
        </p:blipFill>
        <p:spPr>
          <a:xfrm>
            <a:off x="4655502" y="2685366"/>
            <a:ext cx="4031298" cy="3563034"/>
          </a:xfrm>
          <a:prstGeom prst="rect">
            <a:avLst/>
          </a:prstGeom>
        </p:spPr>
      </p:pic>
      <p:pic>
        <p:nvPicPr>
          <p:cNvPr id="17" name="图片 16"/>
          <p:cNvPicPr/>
          <p:nvPr/>
        </p:nvPicPr>
        <p:blipFill>
          <a:blip r:embed="rId7"/>
          <a:stretch>
            <a:fillRect/>
          </a:stretch>
        </p:blipFill>
        <p:spPr>
          <a:xfrm>
            <a:off x="6358254" y="3429000"/>
            <a:ext cx="5211445" cy="2603500"/>
          </a:xfrm>
          <a:prstGeom prst="rect">
            <a:avLst/>
          </a:prstGeom>
        </p:spPr>
      </p:pic>
    </p:spTree>
    <p:extLst>
      <p:ext uri="{BB962C8B-B14F-4D97-AF65-F5344CB8AC3E}">
        <p14:creationId xmlns:p14="http://schemas.microsoft.com/office/powerpoint/2010/main" val="37422814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简单数据记录查询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49864" y="1974804"/>
            <a:ext cx="10296885" cy="1461939"/>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zh-CN" sz="2000" b="1" dirty="0">
                <a:solidFill>
                  <a:schemeClr val="accent3"/>
                </a:solidFill>
                <a:latin typeface="微软雅黑" panose="020B0503020204020204" pitchFamily="34" charset="-122"/>
                <a:ea typeface="微软雅黑" panose="020B0503020204020204" pitchFamily="34" charset="-122"/>
              </a:rPr>
              <a:t>查询数据表中部分列</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在教</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师表中查询教师信息，显示教师编号、姓名、系部编号。</a:t>
            </a:r>
          </a:p>
          <a:p>
            <a:pPr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a:t>
            </a:r>
            <a:r>
              <a:rPr lang="en-US" altLang="zh-CN" b="1" dirty="0" err="1">
                <a:solidFill>
                  <a:schemeClr val="accent1"/>
                </a:solidFill>
                <a:latin typeface="微软雅黑" panose="020B0503020204020204" pitchFamily="34" charset="-122"/>
                <a:ea typeface="微软雅黑" panose="020B0503020204020204" pitchFamily="34" charset="-122"/>
              </a:rPr>
              <a:t>t_no</a:t>
            </a:r>
            <a:r>
              <a:rPr lang="en-US" altLang="zh-CN" b="1" dirty="0">
                <a:solidFill>
                  <a:schemeClr val="accent1"/>
                </a:solidFill>
                <a:latin typeface="微软雅黑" panose="020B0503020204020204" pitchFamily="34" charset="-122"/>
                <a:ea typeface="微软雅黑" panose="020B0503020204020204" pitchFamily="34" charset="-122"/>
              </a:rPr>
              <a:t> , </a:t>
            </a:r>
            <a:r>
              <a:rPr lang="en-US" altLang="zh-CN" b="1" dirty="0" err="1">
                <a:solidFill>
                  <a:schemeClr val="accent1"/>
                </a:solidFill>
                <a:latin typeface="微软雅黑" panose="020B0503020204020204" pitchFamily="34" charset="-122"/>
                <a:ea typeface="微软雅黑" panose="020B0503020204020204" pitchFamily="34" charset="-122"/>
              </a:rPr>
              <a:t>t_name</a:t>
            </a:r>
            <a:r>
              <a:rPr lang="en-US" altLang="zh-CN" b="1" dirty="0">
                <a:solidFill>
                  <a:schemeClr val="accent1"/>
                </a:solidFill>
                <a:latin typeface="微软雅黑" panose="020B0503020204020204" pitchFamily="34" charset="-122"/>
                <a:ea typeface="微软雅黑" panose="020B0503020204020204" pitchFamily="34" charset="-122"/>
              </a:rPr>
              <a:t> , </a:t>
            </a:r>
            <a:r>
              <a:rPr lang="en-US" altLang="zh-CN" b="1" dirty="0" err="1">
                <a:solidFill>
                  <a:schemeClr val="accent1"/>
                </a:solidFill>
                <a:latin typeface="微软雅黑" panose="020B0503020204020204" pitchFamily="34" charset="-122"/>
                <a:ea typeface="微软雅黑" panose="020B0503020204020204" pitchFamily="34" charset="-122"/>
              </a:rPr>
              <a:t>d_no</a:t>
            </a:r>
            <a:r>
              <a:rPr lang="en-US" altLang="zh-CN" b="1" dirty="0">
                <a:solidFill>
                  <a:schemeClr val="accent1"/>
                </a:solidFill>
                <a:latin typeface="微软雅黑" panose="020B0503020204020204" pitchFamily="34" charset="-122"/>
                <a:ea typeface="微软雅黑" panose="020B0503020204020204" pitchFamily="34" charset="-122"/>
              </a:rPr>
              <a:t>  FROM  teachers;</a:t>
            </a:r>
            <a:endParaRPr lang="zh-CN" altLang="zh-CN" b="1" dirty="0">
              <a:solidFill>
                <a:schemeClr val="accent1"/>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3"/>
          <a:stretch>
            <a:fillRect/>
          </a:stretch>
        </p:blipFill>
        <p:spPr>
          <a:xfrm>
            <a:off x="3940453" y="3428999"/>
            <a:ext cx="4109368" cy="3162301"/>
          </a:xfrm>
          <a:prstGeom prst="rect">
            <a:avLst/>
          </a:prstGeom>
        </p:spPr>
      </p:pic>
    </p:spTree>
    <p:extLst>
      <p:ext uri="{BB962C8B-B14F-4D97-AF65-F5344CB8AC3E}">
        <p14:creationId xmlns:p14="http://schemas.microsoft.com/office/powerpoint/2010/main" val="58691750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160740" y="1988235"/>
            <a:ext cx="10548660" cy="465640"/>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）用视图创建工具创建视图</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vw_dep_class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，查询班级的班级编号，班级名以及系部名称。 </a:t>
            </a:r>
          </a:p>
        </p:txBody>
      </p:sp>
      <p:pic>
        <p:nvPicPr>
          <p:cNvPr id="18" name="图片 17"/>
          <p:cNvPicPr/>
          <p:nvPr/>
        </p:nvPicPr>
        <p:blipFill>
          <a:blip r:embed="rId3"/>
          <a:stretch>
            <a:fillRect/>
          </a:stretch>
        </p:blipFill>
        <p:spPr>
          <a:xfrm>
            <a:off x="1333708" y="2841307"/>
            <a:ext cx="5274310" cy="2978785"/>
          </a:xfrm>
          <a:prstGeom prst="rect">
            <a:avLst/>
          </a:prstGeom>
        </p:spPr>
      </p:pic>
      <p:pic>
        <p:nvPicPr>
          <p:cNvPr id="19" name="图片 18"/>
          <p:cNvPicPr/>
          <p:nvPr/>
        </p:nvPicPr>
        <p:blipFill>
          <a:blip r:embed="rId4"/>
          <a:stretch>
            <a:fillRect/>
          </a:stretch>
        </p:blipFill>
        <p:spPr>
          <a:xfrm>
            <a:off x="7542530" y="3607116"/>
            <a:ext cx="2618740" cy="1447165"/>
          </a:xfrm>
          <a:prstGeom prst="rect">
            <a:avLst/>
          </a:prstGeom>
        </p:spPr>
      </p:pic>
    </p:spTree>
    <p:extLst>
      <p:ext uri="{BB962C8B-B14F-4D97-AF65-F5344CB8AC3E}">
        <p14:creationId xmlns:p14="http://schemas.microsoft.com/office/powerpoint/2010/main" val="152522794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160740" y="1988235"/>
            <a:ext cx="10548660" cy="465640"/>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）创建一个视图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vw_stu_class1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，查询所有“信息技术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班的同学的学号、姓名、性别、班级名称。</a:t>
            </a: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1039282" y="2505074"/>
            <a:ext cx="6136218" cy="3908425"/>
          </a:xfrm>
          <a:prstGeom prst="rect">
            <a:avLst/>
          </a:prstGeom>
          <a:noFill/>
          <a:ln>
            <a:noFill/>
          </a:ln>
        </p:spPr>
      </p:pic>
      <p:pic>
        <p:nvPicPr>
          <p:cNvPr id="13" name="图片 12"/>
          <p:cNvPicPr/>
          <p:nvPr/>
        </p:nvPicPr>
        <p:blipFill>
          <a:blip r:embed="rId4"/>
          <a:stretch>
            <a:fillRect/>
          </a:stretch>
        </p:blipFill>
        <p:spPr>
          <a:xfrm>
            <a:off x="4107391" y="3315016"/>
            <a:ext cx="2928620" cy="1144270"/>
          </a:xfrm>
          <a:prstGeom prst="rect">
            <a:avLst/>
          </a:prstGeom>
        </p:spPr>
      </p:pic>
      <p:pic>
        <p:nvPicPr>
          <p:cNvPr id="14" name="图片 13"/>
          <p:cNvPicPr/>
          <p:nvPr/>
        </p:nvPicPr>
        <p:blipFill>
          <a:blip r:embed="rId5"/>
          <a:stretch>
            <a:fillRect/>
          </a:stretch>
        </p:blipFill>
        <p:spPr>
          <a:xfrm>
            <a:off x="4959012" y="3031171"/>
            <a:ext cx="2952115" cy="1428115"/>
          </a:xfrm>
          <a:prstGeom prst="rect">
            <a:avLst/>
          </a:prstGeom>
        </p:spPr>
      </p:pic>
      <p:pic>
        <p:nvPicPr>
          <p:cNvPr id="15" name="图片 14"/>
          <p:cNvPicPr/>
          <p:nvPr/>
        </p:nvPicPr>
        <p:blipFill>
          <a:blip r:embed="rId6"/>
          <a:stretch>
            <a:fillRect/>
          </a:stretch>
        </p:blipFill>
        <p:spPr>
          <a:xfrm>
            <a:off x="5735955" y="2902899"/>
            <a:ext cx="3361690" cy="1504315"/>
          </a:xfrm>
          <a:prstGeom prst="rect">
            <a:avLst/>
          </a:prstGeom>
        </p:spPr>
      </p:pic>
      <p:pic>
        <p:nvPicPr>
          <p:cNvPr id="16" name="图片 15"/>
          <p:cNvPicPr/>
          <p:nvPr/>
        </p:nvPicPr>
        <p:blipFill>
          <a:blip r:embed="rId7"/>
          <a:stretch>
            <a:fillRect/>
          </a:stretch>
        </p:blipFill>
        <p:spPr>
          <a:xfrm>
            <a:off x="5533601" y="2640961"/>
            <a:ext cx="5274310" cy="3532505"/>
          </a:xfrm>
          <a:prstGeom prst="rect">
            <a:avLst/>
          </a:prstGeom>
        </p:spPr>
      </p:pic>
      <p:pic>
        <p:nvPicPr>
          <p:cNvPr id="17" name="图片 16"/>
          <p:cNvPicPr/>
          <p:nvPr/>
        </p:nvPicPr>
        <p:blipFill>
          <a:blip r:embed="rId8">
            <a:extLst>
              <a:ext uri="{28A0092B-C50C-407E-A947-70E740481C1C}">
                <a14:useLocalDpi xmlns:a14="http://schemas.microsoft.com/office/drawing/2010/main" val="0"/>
              </a:ext>
            </a:extLst>
          </a:blip>
          <a:srcRect/>
          <a:stretch>
            <a:fillRect/>
          </a:stretch>
        </p:blipFill>
        <p:spPr>
          <a:xfrm>
            <a:off x="6632575" y="2693982"/>
            <a:ext cx="5076825" cy="3531235"/>
          </a:xfrm>
          <a:prstGeom prst="rect">
            <a:avLst/>
          </a:prstGeom>
          <a:noFill/>
          <a:ln>
            <a:noFill/>
          </a:ln>
        </p:spPr>
      </p:pic>
    </p:spTree>
    <p:extLst>
      <p:ext uri="{BB962C8B-B14F-4D97-AF65-F5344CB8AC3E}">
        <p14:creationId xmlns:p14="http://schemas.microsoft.com/office/powerpoint/2010/main" val="292424887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 name="图片 17"/>
          <p:cNvPicPr/>
          <p:nvPr/>
        </p:nvPicPr>
        <p:blipFill>
          <a:blip r:embed="rId3"/>
          <a:stretch>
            <a:fillRect/>
          </a:stretch>
        </p:blipFill>
        <p:spPr>
          <a:xfrm>
            <a:off x="849629" y="3045142"/>
            <a:ext cx="3801653" cy="1653858"/>
          </a:xfrm>
          <a:prstGeom prst="rect">
            <a:avLst/>
          </a:prstGeom>
        </p:spPr>
      </p:pic>
      <p:pic>
        <p:nvPicPr>
          <p:cNvPr id="19" name="图片 18"/>
          <p:cNvPicPr/>
          <p:nvPr/>
        </p:nvPicPr>
        <p:blipFill>
          <a:blip r:embed="rId4"/>
          <a:stretch>
            <a:fillRect/>
          </a:stretch>
        </p:blipFill>
        <p:spPr>
          <a:xfrm>
            <a:off x="2748464" y="2299334"/>
            <a:ext cx="3347535" cy="3758565"/>
          </a:xfrm>
          <a:prstGeom prst="rect">
            <a:avLst/>
          </a:prstGeom>
        </p:spPr>
      </p:pic>
      <p:pic>
        <p:nvPicPr>
          <p:cNvPr id="20" name="图片 19"/>
          <p:cNvPicPr/>
          <p:nvPr/>
        </p:nvPicPr>
        <p:blipFill>
          <a:blip r:embed="rId5"/>
          <a:stretch>
            <a:fillRect/>
          </a:stretch>
        </p:blipFill>
        <p:spPr>
          <a:xfrm>
            <a:off x="4281805" y="3428999"/>
            <a:ext cx="3247390" cy="1161415"/>
          </a:xfrm>
          <a:prstGeom prst="rect">
            <a:avLst/>
          </a:prstGeom>
        </p:spPr>
      </p:pic>
      <p:pic>
        <p:nvPicPr>
          <p:cNvPr id="21" name="图片 20"/>
          <p:cNvPicPr/>
          <p:nvPr/>
        </p:nvPicPr>
        <p:blipFill>
          <a:blip r:embed="rId6"/>
          <a:stretch>
            <a:fillRect/>
          </a:stretch>
        </p:blipFill>
        <p:spPr>
          <a:xfrm>
            <a:off x="4902443" y="3229451"/>
            <a:ext cx="3066415" cy="1285240"/>
          </a:xfrm>
          <a:prstGeom prst="rect">
            <a:avLst/>
          </a:prstGeom>
        </p:spPr>
      </p:pic>
      <p:pic>
        <p:nvPicPr>
          <p:cNvPr id="22" name="图片 21"/>
          <p:cNvPicPr/>
          <p:nvPr/>
        </p:nvPicPr>
        <p:blipFill>
          <a:blip r:embed="rId7"/>
          <a:stretch>
            <a:fillRect/>
          </a:stretch>
        </p:blipFill>
        <p:spPr>
          <a:xfrm>
            <a:off x="5257799" y="2685970"/>
            <a:ext cx="3111501" cy="3219530"/>
          </a:xfrm>
          <a:prstGeom prst="rect">
            <a:avLst/>
          </a:prstGeom>
        </p:spPr>
      </p:pic>
      <p:pic>
        <p:nvPicPr>
          <p:cNvPr id="23" name="图片 22"/>
          <p:cNvPicPr/>
          <p:nvPr/>
        </p:nvPicPr>
        <p:blipFill>
          <a:blip r:embed="rId8"/>
          <a:stretch>
            <a:fillRect/>
          </a:stretch>
        </p:blipFill>
        <p:spPr>
          <a:xfrm>
            <a:off x="6871017" y="3229451"/>
            <a:ext cx="4216083" cy="1748949"/>
          </a:xfrm>
          <a:prstGeom prst="rect">
            <a:avLst/>
          </a:prstGeom>
        </p:spPr>
      </p:pic>
      <p:pic>
        <p:nvPicPr>
          <p:cNvPr id="24" name="图片 23"/>
          <p:cNvPicPr/>
          <p:nvPr/>
        </p:nvPicPr>
        <p:blipFill>
          <a:blip r:embed="rId9"/>
          <a:stretch>
            <a:fillRect/>
          </a:stretch>
        </p:blipFill>
        <p:spPr>
          <a:xfrm>
            <a:off x="8474074" y="2704861"/>
            <a:ext cx="2905125" cy="2451418"/>
          </a:xfrm>
          <a:prstGeom prst="rect">
            <a:avLst/>
          </a:prstGeom>
        </p:spPr>
      </p:pic>
    </p:spTree>
    <p:extLst>
      <p:ext uri="{BB962C8B-B14F-4D97-AF65-F5344CB8AC3E}">
        <p14:creationId xmlns:p14="http://schemas.microsoft.com/office/powerpoint/2010/main" val="2879766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53036" y="1930002"/>
            <a:ext cx="3393878" cy="458908"/>
          </a:xfrm>
          <a:prstGeom prst="rect">
            <a:avLst/>
          </a:prstGeom>
        </p:spPr>
        <p:txBody>
          <a:bodyPr wrap="non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）删除视图</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vw_dep_class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p:txBody>
      </p:sp>
      <p:pic>
        <p:nvPicPr>
          <p:cNvPr id="16" name="图片 15"/>
          <p:cNvPicPr/>
          <p:nvPr/>
        </p:nvPicPr>
        <p:blipFill>
          <a:blip r:embed="rId3">
            <a:extLst>
              <a:ext uri="{28A0092B-C50C-407E-A947-70E740481C1C}">
                <a14:useLocalDpi xmlns:a14="http://schemas.microsoft.com/office/drawing/2010/main" val="0"/>
              </a:ext>
            </a:extLst>
          </a:blip>
          <a:srcRect/>
          <a:stretch>
            <a:fillRect/>
          </a:stretch>
        </p:blipFill>
        <p:spPr>
          <a:xfrm>
            <a:off x="3620770" y="2847975"/>
            <a:ext cx="2689860" cy="2609850"/>
          </a:xfrm>
          <a:prstGeom prst="rect">
            <a:avLst/>
          </a:prstGeom>
          <a:noFill/>
          <a:ln>
            <a:noFill/>
          </a:ln>
        </p:spPr>
      </p:pic>
    </p:spTree>
    <p:extLst>
      <p:ext uri="{BB962C8B-B14F-4D97-AF65-F5344CB8AC3E}">
        <p14:creationId xmlns:p14="http://schemas.microsoft.com/office/powerpoint/2010/main" val="25439740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53036" y="1930002"/>
            <a:ext cx="10913565" cy="458908"/>
          </a:xfrm>
          <a:prstGeom prst="rect">
            <a:avLst/>
          </a:prstGeom>
        </p:spPr>
        <p:txBody>
          <a:bodyPr wrap="non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 修改视图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，查询所有班级编码为“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1203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”的学生的学号，姓名，性别，生日及班级编号。</a:t>
            </a:r>
          </a:p>
        </p:txBody>
      </p:sp>
      <p:pic>
        <p:nvPicPr>
          <p:cNvPr id="11" name="图片 10"/>
          <p:cNvPicPr/>
          <p:nvPr/>
        </p:nvPicPr>
        <p:blipFill>
          <a:blip r:embed="rId3"/>
          <a:stretch>
            <a:fillRect/>
          </a:stretch>
        </p:blipFill>
        <p:spPr>
          <a:xfrm>
            <a:off x="944529" y="3174682"/>
            <a:ext cx="3706754" cy="3467418"/>
          </a:xfrm>
          <a:prstGeom prst="rect">
            <a:avLst/>
          </a:prstGeom>
        </p:spPr>
      </p:pic>
      <p:pic>
        <p:nvPicPr>
          <p:cNvPr id="13" name="图片 12"/>
          <p:cNvPicPr/>
          <p:nvPr/>
        </p:nvPicPr>
        <p:blipFill>
          <a:blip r:embed="rId4"/>
          <a:stretch>
            <a:fillRect/>
          </a:stretch>
        </p:blipFill>
        <p:spPr>
          <a:xfrm>
            <a:off x="3846103" y="3723322"/>
            <a:ext cx="4505960" cy="1864678"/>
          </a:xfrm>
          <a:prstGeom prst="rect">
            <a:avLst/>
          </a:prstGeom>
        </p:spPr>
      </p:pic>
      <p:pic>
        <p:nvPicPr>
          <p:cNvPr id="14" name="图片 13"/>
          <p:cNvPicPr/>
          <p:nvPr/>
        </p:nvPicPr>
        <p:blipFill>
          <a:blip r:embed="rId5">
            <a:extLst>
              <a:ext uri="{28A0092B-C50C-407E-A947-70E740481C1C}">
                <a14:useLocalDpi xmlns:a14="http://schemas.microsoft.com/office/drawing/2010/main" val="0"/>
              </a:ext>
            </a:extLst>
          </a:blip>
          <a:srcRect/>
          <a:stretch>
            <a:fillRect/>
          </a:stretch>
        </p:blipFill>
        <p:spPr>
          <a:xfrm>
            <a:off x="7258684" y="2864961"/>
            <a:ext cx="4095115" cy="2832100"/>
          </a:xfrm>
          <a:prstGeom prst="rect">
            <a:avLst/>
          </a:prstGeom>
          <a:noFill/>
          <a:ln>
            <a:noFill/>
          </a:ln>
        </p:spPr>
      </p:pic>
    </p:spTree>
    <p:extLst>
      <p:ext uri="{BB962C8B-B14F-4D97-AF65-F5344CB8AC3E}">
        <p14:creationId xmlns:p14="http://schemas.microsoft.com/office/powerpoint/2010/main" val="241840087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53036" y="1930002"/>
            <a:ext cx="10863871" cy="3636701"/>
          </a:xfrm>
          <a:prstGeom prst="rect">
            <a:avLst/>
          </a:prstGeom>
        </p:spPr>
        <p:txBody>
          <a:bodyPr wrap="none">
            <a:spAutoFit/>
          </a:bodyPr>
          <a:lstStyle/>
          <a:p>
            <a:pPr>
              <a:lnSpc>
                <a:spcPct val="150000"/>
              </a:lnSpc>
              <a:spcBef>
                <a:spcPts val="200"/>
              </a:spcBef>
              <a:spcAft>
                <a:spcPts val="65"/>
              </a:spcAft>
            </a:pPr>
            <a:r>
              <a:rPr lang="zh-CN" altLang="zh-CN" dirty="0"/>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语句完成视图的创建、修改、查询以及删除。具体要求如下：</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VW_teachers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视图，查询所有系部编码为“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D001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”的教师信息。</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VW_teachers_man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视图，查询所有系部编码为“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D001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”的男教师信息。</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）创建一个视图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vw_stu_class2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，查询所有“工商管理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班的同学的学号、姓名、性别、班级名称。</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）创建一个视图</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vw_score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，查询所有同学的姓名、课程名称、成绩。</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）将字段名</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修改为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s_sex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，发现视图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已无法使用。因此需要修改视图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语句删除视图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vw_stu_class2</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 查找成绩大于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分的成绩信息，显示学生姓名、课程名称、得分。</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14096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53036" y="1930002"/>
            <a:ext cx="10237264" cy="3685624"/>
          </a:xfrm>
          <a:prstGeom prst="rect">
            <a:avLst/>
          </a:prstGeom>
        </p:spPr>
        <p:txBody>
          <a:bodyPr wrap="square">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可以使用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CREATE VIEW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语句来创建视图，语法格式如下：</a:t>
            </a:r>
          </a:p>
          <a:p>
            <a:pPr lvl="4">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rPr>
              <a:t>CREATE  [or replace ]  VIEW  </a:t>
            </a:r>
            <a:r>
              <a:rPr lang="zh-CN" altLang="zh-CN" b="1" dirty="0">
                <a:solidFill>
                  <a:schemeClr val="accent5"/>
                </a:solidFill>
                <a:latin typeface="微软雅黑" panose="020B0503020204020204" pitchFamily="34" charset="-122"/>
                <a:ea typeface="微软雅黑" panose="020B0503020204020204" pitchFamily="34" charset="-122"/>
              </a:rPr>
              <a:t>视图名称</a:t>
            </a:r>
          </a:p>
          <a:p>
            <a:pPr lvl="4">
              <a:lnSpc>
                <a:spcPct val="150000"/>
              </a:lnSpc>
              <a:spcBef>
                <a:spcPts val="200"/>
              </a:spcBef>
              <a:spcAft>
                <a:spcPts val="65"/>
              </a:spcAft>
            </a:pPr>
            <a:r>
              <a:rPr lang="zh-CN" altLang="zh-CN" b="1" dirty="0">
                <a:solidFill>
                  <a:schemeClr val="accent5"/>
                </a:solidFill>
                <a:latin typeface="微软雅黑" panose="020B0503020204020204" pitchFamily="34" charset="-122"/>
                <a:ea typeface="微软雅黑" panose="020B0503020204020204" pitchFamily="34" charset="-122"/>
              </a:rPr>
              <a:t>（列名</a:t>
            </a:r>
            <a:r>
              <a:rPr lang="en-US" altLang="zh-CN" b="1" dirty="0">
                <a:solidFill>
                  <a:schemeClr val="accent5"/>
                </a:solidFill>
                <a:latin typeface="微软雅黑" panose="020B0503020204020204" pitchFamily="34" charset="-122"/>
                <a:ea typeface="微软雅黑" panose="020B0503020204020204" pitchFamily="34" charset="-122"/>
              </a:rPr>
              <a:t>…..</a:t>
            </a:r>
            <a:r>
              <a:rPr lang="zh-CN" altLang="zh-CN" b="1" dirty="0">
                <a:solidFill>
                  <a:schemeClr val="accent5"/>
                </a:solidFill>
                <a:latin typeface="微软雅黑" panose="020B0503020204020204" pitchFamily="34" charset="-122"/>
                <a:ea typeface="微软雅黑" panose="020B0503020204020204" pitchFamily="34" charset="-122"/>
              </a:rPr>
              <a:t>）</a:t>
            </a:r>
          </a:p>
          <a:p>
            <a:pPr lvl="4">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rPr>
              <a:t> AS </a:t>
            </a:r>
            <a:endParaRPr lang="zh-CN" altLang="zh-CN" b="1" dirty="0">
              <a:solidFill>
                <a:schemeClr val="accent5"/>
              </a:solidFill>
              <a:latin typeface="微软雅黑" panose="020B0503020204020204" pitchFamily="34" charset="-122"/>
              <a:ea typeface="微软雅黑" panose="020B0503020204020204" pitchFamily="34" charset="-122"/>
            </a:endParaRPr>
          </a:p>
          <a:p>
            <a:pPr lvl="4">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rPr>
              <a:t>   &lt; SELECT</a:t>
            </a:r>
            <a:r>
              <a:rPr lang="zh-CN" altLang="zh-CN" b="1" dirty="0">
                <a:solidFill>
                  <a:schemeClr val="accent5"/>
                </a:solidFill>
                <a:latin typeface="微软雅黑" panose="020B0503020204020204" pitchFamily="34" charset="-122"/>
                <a:ea typeface="微软雅黑" panose="020B0503020204020204" pitchFamily="34" charset="-122"/>
              </a:rPr>
              <a:t>语句 </a:t>
            </a:r>
            <a:r>
              <a:rPr lang="en-US" altLang="zh-CN" b="1" dirty="0">
                <a:solidFill>
                  <a:schemeClr val="accent5"/>
                </a:solidFill>
                <a:latin typeface="微软雅黑" panose="020B0503020204020204" pitchFamily="34" charset="-122"/>
                <a:ea typeface="微软雅黑" panose="020B0503020204020204" pitchFamily="34" charset="-122"/>
              </a:rPr>
              <a:t>&gt;;</a:t>
            </a:r>
            <a:endParaRPr lang="zh-CN" altLang="zh-CN" b="1"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说明：</a:t>
            </a:r>
          </a:p>
          <a:p>
            <a:pPr marL="742950" lvl="1" indent="-285750">
              <a:lnSpc>
                <a:spcPct val="150000"/>
              </a:lnSpc>
              <a:spcBef>
                <a:spcPts val="200"/>
              </a:spcBef>
              <a:spcAft>
                <a:spcPts val="65"/>
              </a:spcAft>
              <a:buFont typeface="Wingdings" pitchFamily="2" charset="2"/>
              <a:buChar char="Ø"/>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视图名：指定视图的名称。该名称在数据库中必须是唯一的，不能与其他表或视图同名。</a:t>
            </a:r>
          </a:p>
          <a:p>
            <a:pPr marL="742950" lvl="1" indent="-285750">
              <a:lnSpc>
                <a:spcPct val="150000"/>
              </a:lnSpc>
              <a:spcBef>
                <a:spcPts val="200"/>
              </a:spcBef>
              <a:spcAft>
                <a:spcPts val="65"/>
              </a:spcAft>
              <a:buFont typeface="Wingdings" pitchFamily="2" charset="2"/>
              <a:buChar char="Ø"/>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&lt;SELECT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：指定创建视图的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SELECT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语句，可用于查询多个基础表或源视图。</a:t>
            </a:r>
          </a:p>
        </p:txBody>
      </p:sp>
    </p:spTree>
    <p:extLst>
      <p:ext uri="{BB962C8B-B14F-4D97-AF65-F5344CB8AC3E}">
        <p14:creationId xmlns:p14="http://schemas.microsoft.com/office/powerpoint/2010/main" val="297920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403418" cy="4101123"/>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语句创建视图时，要注意以下几点：</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语句的要求：</a:t>
            </a:r>
          </a:p>
          <a:p>
            <a:pPr marL="1200150" lvl="2" indent="-285750">
              <a:lnSpc>
                <a:spcPct val="150000"/>
              </a:lnSpc>
              <a:spcBef>
                <a:spcPts val="200"/>
              </a:spcBef>
              <a:spcAft>
                <a:spcPts val="65"/>
              </a:spcAft>
              <a:buFont typeface="Wingdings" pitchFamily="2" charset="2"/>
              <a:buChar char="Ø"/>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用户除了拥有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CREATE VIEW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权限外，还具有操作中涉及的基础表和其他视图的相关权限。</a:t>
            </a:r>
          </a:p>
          <a:p>
            <a:pPr marL="1200150" lvl="2" indent="-285750">
              <a:lnSpc>
                <a:spcPct val="150000"/>
              </a:lnSpc>
              <a:spcBef>
                <a:spcPts val="200"/>
              </a:spcBef>
              <a:spcAft>
                <a:spcPts val="65"/>
              </a:spcAft>
              <a:buFont typeface="Wingdings" pitchFamily="2" charset="2"/>
              <a:buChar char="Ø"/>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语句不能引用系统或用户变量。</a:t>
            </a:r>
          </a:p>
          <a:p>
            <a:pPr marL="1200150" lvl="2" indent="-285750">
              <a:lnSpc>
                <a:spcPct val="150000"/>
              </a:lnSpc>
              <a:spcBef>
                <a:spcPts val="200"/>
              </a:spcBef>
              <a:spcAft>
                <a:spcPts val="65"/>
              </a:spcAft>
              <a:buFont typeface="Wingdings" pitchFamily="2" charset="2"/>
              <a:buChar char="Ø"/>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语句不能包含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FROM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子句中的子查询。</a:t>
            </a:r>
          </a:p>
          <a:p>
            <a:pPr marL="1200150" lvl="2" indent="-285750">
              <a:lnSpc>
                <a:spcPct val="150000"/>
              </a:lnSpc>
              <a:spcBef>
                <a:spcPts val="200"/>
              </a:spcBef>
              <a:spcAft>
                <a:spcPts val="65"/>
              </a:spcAft>
              <a:buFont typeface="Wingdings" pitchFamily="2" charset="2"/>
              <a:buChar char="Ø"/>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语句不能引用预处理语句参数。</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）视图定义中引用的表或视图必须存在。但是，创建完视图后，可以删除定义引用的表或视图。 </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）视图定义中允许使用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ORDER BY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语句，但是若从特定视图进行选择，而该视图使用了自己的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ORDER BY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语句，则视图定义中的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ORDER BY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将被忽略。</a:t>
            </a:r>
          </a:p>
        </p:txBody>
      </p:sp>
    </p:spTree>
    <p:extLst>
      <p:ext uri="{BB962C8B-B14F-4D97-AF65-F5344CB8AC3E}">
        <p14:creationId xmlns:p14="http://schemas.microsoft.com/office/powerpoint/2010/main" val="38505692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2777683"/>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VW_teachers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视图，查询所有系部编码为“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D001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”的教师信息。</a:t>
            </a: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CREATE OR REPLACE  VIEW   </a:t>
            </a:r>
            <a:r>
              <a:rPr lang="en-US" altLang="zh-CN" dirty="0" err="1">
                <a:solidFill>
                  <a:schemeClr val="accent5"/>
                </a:solidFill>
                <a:latin typeface="微软雅黑" panose="020B0503020204020204" pitchFamily="34" charset="-122"/>
                <a:ea typeface="微软雅黑" panose="020B0503020204020204" pitchFamily="34" charset="-122"/>
              </a:rPr>
              <a:t>VW_teachers</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AS</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FROM   teachers</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WHERE   </a:t>
            </a:r>
            <a:r>
              <a:rPr lang="en-US" altLang="zh-CN" dirty="0" err="1">
                <a:solidFill>
                  <a:schemeClr val="accent5"/>
                </a:solidFill>
                <a:latin typeface="微软雅黑" panose="020B0503020204020204" pitchFamily="34" charset="-122"/>
                <a:ea typeface="微软雅黑" panose="020B0503020204020204" pitchFamily="34" charset="-122"/>
              </a:rPr>
              <a:t>d_no</a:t>
            </a:r>
            <a:r>
              <a:rPr lang="en-US" altLang="zh-CN" dirty="0">
                <a:solidFill>
                  <a:schemeClr val="accent5"/>
                </a:solidFill>
                <a:latin typeface="微软雅黑" panose="020B0503020204020204" pitchFamily="34" charset="-122"/>
                <a:ea typeface="微软雅黑" panose="020B0503020204020204" pitchFamily="34" charset="-122"/>
              </a:rPr>
              <a:t>='D001';</a:t>
            </a:r>
            <a:endParaRPr lang="zh-CN" altLang="zh-CN" dirty="0">
              <a:solidFill>
                <a:schemeClr val="accent5"/>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3"/>
          <a:stretch>
            <a:fillRect/>
          </a:stretch>
        </p:blipFill>
        <p:spPr>
          <a:xfrm>
            <a:off x="5608721" y="3522251"/>
            <a:ext cx="4720273" cy="2286486"/>
          </a:xfrm>
          <a:prstGeom prst="rect">
            <a:avLst/>
          </a:prstGeom>
        </p:spPr>
      </p:pic>
    </p:spTree>
    <p:extLst>
      <p:ext uri="{BB962C8B-B14F-4D97-AF65-F5344CB8AC3E}">
        <p14:creationId xmlns:p14="http://schemas.microsoft.com/office/powerpoint/2010/main" val="193395886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4101123"/>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VW_teachers_man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视图，查询所有系部编码为“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D001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”的男教师信息。</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分析：已经创建了一个查询系部编码为“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D001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”的教师信息的视图</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VW_teachers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，因此只需要在此基础上查询性别为“男”的教师。</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CREATE OR REPLACE  VIEW   </a:t>
            </a:r>
            <a:r>
              <a:rPr lang="en-US" altLang="zh-CN" dirty="0" err="1">
                <a:solidFill>
                  <a:schemeClr val="accent5"/>
                </a:solidFill>
                <a:latin typeface="微软雅黑" panose="020B0503020204020204" pitchFamily="34" charset="-122"/>
                <a:ea typeface="微软雅黑" panose="020B0503020204020204" pitchFamily="34" charset="-122"/>
              </a:rPr>
              <a:t>VW_teachers_man</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AS</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FROM   </a:t>
            </a:r>
            <a:r>
              <a:rPr lang="en-US" altLang="zh-CN" dirty="0" err="1">
                <a:solidFill>
                  <a:schemeClr val="accent5"/>
                </a:solidFill>
                <a:latin typeface="微软雅黑" panose="020B0503020204020204" pitchFamily="34" charset="-122"/>
                <a:ea typeface="微软雅黑" panose="020B0503020204020204" pitchFamily="34" charset="-122"/>
              </a:rPr>
              <a:t>VW_teachers</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WHERE   sex='</a:t>
            </a:r>
            <a:r>
              <a:rPr lang="zh-CN" altLang="zh-CN" dirty="0">
                <a:solidFill>
                  <a:schemeClr val="accent5"/>
                </a:solidFill>
                <a:latin typeface="微软雅黑" panose="020B0503020204020204" pitchFamily="34" charset="-122"/>
                <a:ea typeface="微软雅黑" panose="020B0503020204020204" pitchFamily="34" charset="-122"/>
              </a:rPr>
              <a:t>男</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3"/>
          <a:stretch>
            <a:fillRect/>
          </a:stretch>
        </p:blipFill>
        <p:spPr>
          <a:xfrm>
            <a:off x="6330875" y="4665594"/>
            <a:ext cx="3275965" cy="1323340"/>
          </a:xfrm>
          <a:prstGeom prst="rect">
            <a:avLst/>
          </a:prstGeom>
        </p:spPr>
      </p:pic>
    </p:spTree>
    <p:extLst>
      <p:ext uri="{BB962C8B-B14F-4D97-AF65-F5344CB8AC3E}">
        <p14:creationId xmlns:p14="http://schemas.microsoft.com/office/powerpoint/2010/main" val="335263378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简单数据记录查询</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44528" y="1974804"/>
            <a:ext cx="10296885" cy="961802"/>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”在教师表中查询所有字段。</a:t>
            </a:r>
          </a:p>
          <a:p>
            <a:pPr algn="ctr">
              <a:lnSpc>
                <a:spcPct val="150000"/>
              </a:lnSpc>
              <a:spcBef>
                <a:spcPts val="200"/>
              </a:spcBef>
              <a:spcAft>
                <a:spcPts val="65"/>
              </a:spcAft>
            </a:pPr>
            <a:r>
              <a:rPr lang="en-US" altLang="zh-CN" b="1" dirty="0">
                <a:solidFill>
                  <a:schemeClr val="accent1"/>
                </a:solidFill>
                <a:latin typeface="微软雅黑" panose="020B0503020204020204" pitchFamily="34" charset="-122"/>
                <a:ea typeface="微软雅黑" panose="020B0503020204020204" pitchFamily="34" charset="-122"/>
              </a:rPr>
              <a:t>SELECT  *  FROM  students;</a:t>
            </a:r>
            <a:endParaRPr lang="zh-CN" altLang="zh-CN" b="1" dirty="0">
              <a:solidFill>
                <a:schemeClr val="accent1"/>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3"/>
          <a:stretch>
            <a:fillRect/>
          </a:stretch>
        </p:blipFill>
        <p:spPr>
          <a:xfrm>
            <a:off x="3860800" y="3429000"/>
            <a:ext cx="4179715" cy="2819400"/>
          </a:xfrm>
          <a:prstGeom prst="rect">
            <a:avLst/>
          </a:prstGeom>
        </p:spPr>
      </p:pic>
    </p:spTree>
    <p:extLst>
      <p:ext uri="{BB962C8B-B14F-4D97-AF65-F5344CB8AC3E}">
        <p14:creationId xmlns:p14="http://schemas.microsoft.com/office/powerpoint/2010/main" val="27993358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3193182"/>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）创建一个视图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vw_stu_class2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，查询所有“工商管理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班的同学的学号、姓名、性别、班级名称。</a:t>
            </a:r>
          </a:p>
          <a:p>
            <a:pPr lvl="1">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CREATE OR REPLACE  VIEW   vw_stu_class2</a:t>
            </a:r>
            <a:endParaRPr lang="zh-CN" altLang="zh-CN" dirty="0">
              <a:solidFill>
                <a:schemeClr val="accent5"/>
              </a:solidFill>
              <a:latin typeface="微软雅黑" panose="020B0503020204020204" pitchFamily="34" charset="-122"/>
              <a:ea typeface="微软雅黑" panose="020B0503020204020204" pitchFamily="34" charset="-122"/>
            </a:endParaRPr>
          </a:p>
          <a:p>
            <a:pPr lvl="1">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AS</a:t>
            </a:r>
            <a:endParaRPr lang="zh-CN" altLang="zh-CN" dirty="0">
              <a:solidFill>
                <a:schemeClr val="accent5"/>
              </a:solidFill>
              <a:latin typeface="微软雅黑" panose="020B0503020204020204" pitchFamily="34" charset="-122"/>
              <a:ea typeface="微软雅黑" panose="020B0503020204020204" pitchFamily="34" charset="-122"/>
            </a:endParaRPr>
          </a:p>
          <a:p>
            <a:pPr lvl="1">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a:t>
            </a:r>
            <a:r>
              <a:rPr lang="en-US" altLang="zh-CN" dirty="0" err="1">
                <a:solidFill>
                  <a:schemeClr val="accent5"/>
                </a:solidFill>
                <a:latin typeface="微软雅黑" panose="020B0503020204020204" pitchFamily="34" charset="-122"/>
                <a:ea typeface="微软雅黑" panose="020B0503020204020204" pitchFamily="34" charset="-122"/>
              </a:rPr>
              <a:t>s_no,s_name,sex,cl_name</a:t>
            </a:r>
            <a:endParaRPr lang="zh-CN" altLang="zh-CN" dirty="0">
              <a:solidFill>
                <a:schemeClr val="accent5"/>
              </a:solidFill>
              <a:latin typeface="微软雅黑" panose="020B0503020204020204" pitchFamily="34" charset="-122"/>
              <a:ea typeface="微软雅黑" panose="020B0503020204020204" pitchFamily="34" charset="-122"/>
            </a:endParaRPr>
          </a:p>
          <a:p>
            <a:pPr lvl="1">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FROM   </a:t>
            </a:r>
            <a:r>
              <a:rPr lang="en-US" altLang="zh-CN" dirty="0" err="1">
                <a:solidFill>
                  <a:schemeClr val="accent5"/>
                </a:solidFill>
                <a:latin typeface="微软雅黑" panose="020B0503020204020204" pitchFamily="34" charset="-122"/>
                <a:ea typeface="微软雅黑" panose="020B0503020204020204" pitchFamily="34" charset="-122"/>
              </a:rPr>
              <a:t>students,class</a:t>
            </a:r>
            <a:endParaRPr lang="zh-CN" altLang="zh-CN" dirty="0">
              <a:solidFill>
                <a:schemeClr val="accent5"/>
              </a:solidFill>
              <a:latin typeface="微软雅黑" panose="020B0503020204020204" pitchFamily="34" charset="-122"/>
              <a:ea typeface="微软雅黑" panose="020B0503020204020204" pitchFamily="34" charset="-122"/>
            </a:endParaRPr>
          </a:p>
          <a:p>
            <a:pPr lvl="1">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WHERE  </a:t>
            </a:r>
            <a:r>
              <a:rPr lang="en-US" altLang="zh-CN" dirty="0" err="1">
                <a:solidFill>
                  <a:schemeClr val="accent5"/>
                </a:solidFill>
                <a:latin typeface="微软雅黑" panose="020B0503020204020204" pitchFamily="34" charset="-122"/>
                <a:ea typeface="微软雅黑" panose="020B0503020204020204" pitchFamily="34" charset="-122"/>
              </a:rPr>
              <a:t>students.cl_no</a:t>
            </a:r>
            <a:r>
              <a:rPr lang="en-US" altLang="zh-CN" dirty="0">
                <a:solidFill>
                  <a:schemeClr val="accent5"/>
                </a:solidFill>
                <a:latin typeface="微软雅黑" panose="020B0503020204020204" pitchFamily="34" charset="-122"/>
                <a:ea typeface="微软雅黑" panose="020B0503020204020204" pitchFamily="34" charset="-122"/>
              </a:rPr>
              <a:t>=</a:t>
            </a:r>
            <a:r>
              <a:rPr lang="en-US" altLang="zh-CN" dirty="0" err="1">
                <a:solidFill>
                  <a:schemeClr val="accent5"/>
                </a:solidFill>
                <a:latin typeface="微软雅黑" panose="020B0503020204020204" pitchFamily="34" charset="-122"/>
                <a:ea typeface="微软雅黑" panose="020B0503020204020204" pitchFamily="34" charset="-122"/>
              </a:rPr>
              <a:t>class.cl_no</a:t>
            </a:r>
            <a:r>
              <a:rPr lang="en-US" altLang="zh-CN" dirty="0">
                <a:solidFill>
                  <a:schemeClr val="accent5"/>
                </a:solidFill>
                <a:latin typeface="微软雅黑" panose="020B0503020204020204" pitchFamily="34" charset="-122"/>
                <a:ea typeface="微软雅黑" panose="020B0503020204020204" pitchFamily="34" charset="-122"/>
              </a:rPr>
              <a:t> AND </a:t>
            </a:r>
            <a:r>
              <a:rPr lang="en-US" altLang="zh-CN" dirty="0" err="1">
                <a:solidFill>
                  <a:schemeClr val="accent5"/>
                </a:solidFill>
                <a:latin typeface="微软雅黑" panose="020B0503020204020204" pitchFamily="34" charset="-122"/>
                <a:ea typeface="微软雅黑" panose="020B0503020204020204" pitchFamily="34" charset="-122"/>
              </a:rPr>
              <a:t>cl_name</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工商管理</a:t>
            </a:r>
            <a:r>
              <a:rPr lang="en-US" altLang="zh-CN" dirty="0">
                <a:solidFill>
                  <a:schemeClr val="accent5"/>
                </a:solidFill>
                <a:latin typeface="微软雅黑" panose="020B0503020204020204" pitchFamily="34" charset="-122"/>
                <a:ea typeface="微软雅黑" panose="020B0503020204020204" pitchFamily="34" charset="-122"/>
              </a:rPr>
              <a:t>12';</a:t>
            </a:r>
            <a:endParaRPr lang="zh-CN" altLang="zh-CN" dirty="0">
              <a:solidFill>
                <a:schemeClr val="accent5"/>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stretch>
            <a:fillRect/>
          </a:stretch>
        </p:blipFill>
        <p:spPr>
          <a:xfrm>
            <a:off x="7156767" y="2897504"/>
            <a:ext cx="3536633" cy="1610995"/>
          </a:xfrm>
          <a:prstGeom prst="rect">
            <a:avLst/>
          </a:prstGeom>
        </p:spPr>
      </p:pic>
    </p:spTree>
    <p:extLst>
      <p:ext uri="{BB962C8B-B14F-4D97-AF65-F5344CB8AC3E}">
        <p14:creationId xmlns:p14="http://schemas.microsoft.com/office/powerpoint/2010/main" val="104902096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3231654"/>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）创建一个视图</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vw_score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，查询所有同学的姓名、课程名称、成绩。</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CREATE OR REPLACE  VIEW   </a:t>
            </a:r>
            <a:r>
              <a:rPr lang="en-US" altLang="zh-CN" dirty="0" err="1">
                <a:solidFill>
                  <a:schemeClr val="accent5"/>
                </a:solidFill>
                <a:latin typeface="微软雅黑" panose="020B0503020204020204" pitchFamily="34" charset="-122"/>
                <a:ea typeface="微软雅黑" panose="020B0503020204020204" pitchFamily="34" charset="-122"/>
              </a:rPr>
              <a:t>vw_score</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AS</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a:t>
            </a:r>
            <a:r>
              <a:rPr lang="en-US" altLang="zh-CN" dirty="0" err="1">
                <a:solidFill>
                  <a:schemeClr val="accent5"/>
                </a:solidFill>
                <a:latin typeface="微软雅黑" panose="020B0503020204020204" pitchFamily="34" charset="-122"/>
                <a:ea typeface="微软雅黑" panose="020B0503020204020204" pitchFamily="34" charset="-122"/>
              </a:rPr>
              <a:t>s_name,c_name,report</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FROM   </a:t>
            </a:r>
            <a:r>
              <a:rPr lang="en-US" altLang="zh-CN" dirty="0" err="1">
                <a:solidFill>
                  <a:schemeClr val="accent5"/>
                </a:solidFill>
                <a:latin typeface="微软雅黑" panose="020B0503020204020204" pitchFamily="34" charset="-122"/>
                <a:ea typeface="微软雅黑" panose="020B0503020204020204" pitchFamily="34" charset="-122"/>
              </a:rPr>
              <a:t>students,course,score</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WHERE  </a:t>
            </a:r>
            <a:r>
              <a:rPr lang="en-US" altLang="zh-CN" dirty="0" err="1">
                <a:solidFill>
                  <a:schemeClr val="accent5"/>
                </a:solidFill>
                <a:latin typeface="微软雅黑" panose="020B0503020204020204" pitchFamily="34" charset="-122"/>
                <a:ea typeface="微软雅黑" panose="020B0503020204020204" pitchFamily="34" charset="-122"/>
              </a:rPr>
              <a:t>students.s_no</a:t>
            </a:r>
            <a:r>
              <a:rPr lang="en-US" altLang="zh-CN" dirty="0">
                <a:solidFill>
                  <a:schemeClr val="accent5"/>
                </a:solidFill>
                <a:latin typeface="微软雅黑" panose="020B0503020204020204" pitchFamily="34" charset="-122"/>
                <a:ea typeface="微软雅黑" panose="020B0503020204020204" pitchFamily="34" charset="-122"/>
              </a:rPr>
              <a:t>=</a:t>
            </a:r>
            <a:r>
              <a:rPr lang="en-US" altLang="zh-CN" dirty="0" err="1">
                <a:solidFill>
                  <a:schemeClr val="accent5"/>
                </a:solidFill>
                <a:latin typeface="微软雅黑" panose="020B0503020204020204" pitchFamily="34" charset="-122"/>
                <a:ea typeface="微软雅黑" panose="020B0503020204020204" pitchFamily="34" charset="-122"/>
              </a:rPr>
              <a:t>score.s_no</a:t>
            </a:r>
            <a:r>
              <a:rPr lang="en-US" altLang="zh-CN" dirty="0">
                <a:solidFill>
                  <a:schemeClr val="accent5"/>
                </a:solidFill>
                <a:latin typeface="微软雅黑" panose="020B0503020204020204" pitchFamily="34" charset="-122"/>
                <a:ea typeface="微软雅黑" panose="020B0503020204020204" pitchFamily="34" charset="-122"/>
              </a:rPr>
              <a:t> AND </a:t>
            </a:r>
            <a:r>
              <a:rPr lang="en-US" altLang="zh-CN" dirty="0" err="1">
                <a:solidFill>
                  <a:schemeClr val="accent5"/>
                </a:solidFill>
                <a:latin typeface="微软雅黑" panose="020B0503020204020204" pitchFamily="34" charset="-122"/>
                <a:ea typeface="微软雅黑" panose="020B0503020204020204" pitchFamily="34" charset="-122"/>
              </a:rPr>
              <a:t>course.c_no</a:t>
            </a:r>
            <a:r>
              <a:rPr lang="en-US" altLang="zh-CN" dirty="0">
                <a:solidFill>
                  <a:schemeClr val="accent5"/>
                </a:solidFill>
                <a:latin typeface="微软雅黑" panose="020B0503020204020204" pitchFamily="34" charset="-122"/>
                <a:ea typeface="微软雅黑" panose="020B0503020204020204" pitchFamily="34" charset="-122"/>
              </a:rPr>
              <a:t>=</a:t>
            </a:r>
            <a:r>
              <a:rPr lang="en-US" altLang="zh-CN" dirty="0" err="1">
                <a:solidFill>
                  <a:schemeClr val="accent5"/>
                </a:solidFill>
                <a:latin typeface="微软雅黑" panose="020B0503020204020204" pitchFamily="34" charset="-122"/>
                <a:ea typeface="微软雅黑" panose="020B0503020204020204" pitchFamily="34" charset="-122"/>
              </a:rPr>
              <a:t>score.c_no</a:t>
            </a:r>
            <a:r>
              <a:rPr lang="en-US" altLang="zh-CN" dirty="0">
                <a:solidFill>
                  <a:schemeClr val="accent5"/>
                </a:solidFill>
                <a:latin typeface="微软雅黑" panose="020B0503020204020204" pitchFamily="34" charset="-122"/>
                <a:ea typeface="微软雅黑" panose="020B0503020204020204" pitchFamily="34" charset="-122"/>
              </a:rPr>
              <a:t> ;</a:t>
            </a:r>
            <a:endParaRPr lang="zh-CN" altLang="zh-CN" dirty="0">
              <a:solidFill>
                <a:schemeClr val="accent5"/>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3"/>
          <a:stretch>
            <a:fillRect/>
          </a:stretch>
        </p:blipFill>
        <p:spPr>
          <a:xfrm>
            <a:off x="8390255" y="2945664"/>
            <a:ext cx="2523490" cy="2685415"/>
          </a:xfrm>
          <a:prstGeom prst="rect">
            <a:avLst/>
          </a:prstGeom>
        </p:spPr>
      </p:pic>
    </p:spTree>
    <p:extLst>
      <p:ext uri="{BB962C8B-B14F-4D97-AF65-F5344CB8AC3E}">
        <p14:creationId xmlns:p14="http://schemas.microsoft.com/office/powerpoint/2010/main" val="34215197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4101123"/>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语句修改视图</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如果</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将学生表的性别字段的字段名进行修改，将字段名</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修改为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s_sex</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，发现视图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已无法使用。因此需要修改视图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ALTER VIEW vw_stu_2</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AS</a:t>
            </a:r>
            <a:endParaRPr lang="zh-CN" altLang="zh-CN" dirty="0">
              <a:solidFill>
                <a:schemeClr val="accent5"/>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a:t>
            </a:r>
            <a:r>
              <a:rPr lang="en-US" altLang="zh-CN" dirty="0" err="1">
                <a:solidFill>
                  <a:schemeClr val="accent5"/>
                </a:solidFill>
                <a:latin typeface="微软雅黑" panose="020B0503020204020204" pitchFamily="34" charset="-122"/>
                <a:ea typeface="微软雅黑" panose="020B0503020204020204" pitchFamily="34" charset="-122"/>
              </a:rPr>
              <a:t>s_no,s_name,s_sex</a:t>
            </a:r>
            <a:r>
              <a:rPr lang="en-US" altLang="zh-CN" dirty="0">
                <a:solidFill>
                  <a:schemeClr val="accent5"/>
                </a:solidFill>
                <a:latin typeface="微软雅黑" panose="020B0503020204020204" pitchFamily="34" charset="-122"/>
                <a:ea typeface="微软雅黑" panose="020B0503020204020204" pitchFamily="34" charset="-122"/>
              </a:rPr>
              <a:t> FROM students WHERE </a:t>
            </a:r>
            <a:r>
              <a:rPr lang="en-US" altLang="zh-CN" dirty="0" err="1">
                <a:solidFill>
                  <a:schemeClr val="accent5"/>
                </a:solidFill>
                <a:latin typeface="微软雅黑" panose="020B0503020204020204" pitchFamily="34" charset="-122"/>
                <a:ea typeface="微软雅黑" panose="020B0503020204020204" pitchFamily="34" charset="-122"/>
              </a:rPr>
              <a:t>cl_no</a:t>
            </a:r>
            <a:r>
              <a:rPr lang="en-US" altLang="zh-CN" dirty="0">
                <a:solidFill>
                  <a:schemeClr val="accent5"/>
                </a:solidFill>
                <a:latin typeface="微软雅黑" panose="020B0503020204020204" pitchFamily="34" charset="-122"/>
                <a:ea typeface="微软雅黑" panose="020B0503020204020204" pitchFamily="34" charset="-122"/>
              </a:rPr>
              <a:t>='1201';</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语句删除视图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vw_stu_class2</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DROP VIEW  vw_stu_class2;</a:t>
            </a:r>
            <a:endParaRPr lang="zh-CN" altLang="zh-CN" dirty="0">
              <a:solidFill>
                <a:schemeClr val="accent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558734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2171302"/>
            <a:ext cx="10111318" cy="3570208"/>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）查找成绩大于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分的成绩信息，显示学生姓名、课程名称、得分</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视图定义后，就可以如同查询基本表那样对视图进行查询。执行对视图的查询时，首先进行有效性检查，检查查询的表、视图是否存在。首先取出视图的定义，把定义的子查询和用户的查询集合起来</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分析</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因为</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vw_score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包含了所有同学的姓名、课程名称、成绩，因此可以直接查询视图，进行数据帅选</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lvl="5">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SELECT * FROM </a:t>
            </a:r>
            <a:r>
              <a:rPr lang="en-US" altLang="zh-CN" dirty="0" err="1">
                <a:solidFill>
                  <a:schemeClr val="accent5"/>
                </a:solidFill>
                <a:latin typeface="微软雅黑" panose="020B0503020204020204" pitchFamily="34" charset="-122"/>
                <a:ea typeface="微软雅黑" panose="020B0503020204020204" pitchFamily="34" charset="-122"/>
              </a:rPr>
              <a:t>vw_score</a:t>
            </a:r>
            <a:r>
              <a:rPr lang="en-US" altLang="zh-CN" dirty="0">
                <a:solidFill>
                  <a:schemeClr val="accent5"/>
                </a:solidFill>
                <a:latin typeface="微软雅黑" panose="020B0503020204020204" pitchFamily="34" charset="-122"/>
                <a:ea typeface="微软雅黑" panose="020B0503020204020204" pitchFamily="34" charset="-122"/>
              </a:rPr>
              <a:t>  WHERE report&gt;90;</a:t>
            </a:r>
            <a:endParaRPr lang="zh-CN" altLang="zh-CN" dirty="0">
              <a:solidFill>
                <a:schemeClr val="accent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81453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语句管理视图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160740" y="2539602"/>
            <a:ext cx="10111318" cy="2777683"/>
          </a:xfrm>
          <a:prstGeom prst="rect">
            <a:avLst/>
          </a:prstGeom>
        </p:spPr>
        <p:txBody>
          <a:bodyPr wrap="square">
            <a:spAutoFit/>
          </a:bodyPr>
          <a:lstStyle/>
          <a:p>
            <a:pPr>
              <a:lnSpc>
                <a:spcPct val="150000"/>
              </a:lnSpc>
              <a:spcBef>
                <a:spcPts val="200"/>
              </a:spcBef>
              <a:spcAft>
                <a:spcPts val="65"/>
              </a:spcAft>
            </a:pPr>
            <a:r>
              <a:rPr lang="zh-CN" altLang="zh-CN" dirty="0">
                <a:solidFill>
                  <a:schemeClr val="accent6"/>
                </a:solidFill>
                <a:latin typeface="微软雅黑" panose="020B0503020204020204" pitchFamily="34" charset="-122"/>
                <a:ea typeface="微软雅黑" panose="020B0503020204020204" pitchFamily="34" charset="-122"/>
              </a:rPr>
              <a:t>小提示：</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在进行视图数据操作时，如果遇到如下情况，操作可能会失败。</a:t>
            </a:r>
          </a:p>
          <a:p>
            <a:pPr lvl="1">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操作的视图定义在多个表上。</a:t>
            </a:r>
          </a:p>
          <a:p>
            <a:pPr lvl="1">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没有满足视图的基本表对字段的约束条件。</a:t>
            </a:r>
          </a:p>
          <a:p>
            <a:pPr lvl="1">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在定义视图的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语句后的字段列表中使用了教学表达式成聚合函数。</a:t>
            </a:r>
          </a:p>
          <a:p>
            <a:pPr lvl="1">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在定义视图的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语句中使用了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DISTINCT UNION.TOP .GROUP BY</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HAVING</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子句。</a:t>
            </a:r>
          </a:p>
        </p:txBody>
      </p:sp>
    </p:spTree>
    <p:extLst>
      <p:ext uri="{BB962C8B-B14F-4D97-AF65-F5344CB8AC3E}">
        <p14:creationId xmlns:p14="http://schemas.microsoft.com/office/powerpoint/2010/main" val="39551568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更新视图</a:t>
            </a: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305953"/>
            <a:ext cx="1029688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通过视图实现向表插入、删除或者修改数据。</a:t>
            </a:r>
          </a:p>
        </p:txBody>
      </p:sp>
      <p:sp>
        <p:nvSpPr>
          <p:cNvPr id="10" name="五边形 9"/>
          <p:cNvSpPr/>
          <p:nvPr/>
        </p:nvSpPr>
        <p:spPr>
          <a:xfrm>
            <a:off x="1271588" y="29743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29935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271589" y="3611652"/>
            <a:ext cx="10296883" cy="2777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a:lnSpc>
                <a:spcPct val="150000"/>
              </a:lnSpc>
              <a:spcBef>
                <a:spcPts val="200"/>
              </a:spcBef>
              <a:spcAft>
                <a:spcPts val="65"/>
              </a:spcAft>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对</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视图的更新最终要转换为对基本表的更新。</a:t>
            </a:r>
          </a:p>
          <a:p>
            <a:pPr marL="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可以通过视图修改基本表的所有数据，但是要满足条件：</a:t>
            </a:r>
          </a:p>
          <a:p>
            <a:pPr marL="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）创建视图的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语句没有聚合函数，且没有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GROUP BY</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子句及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DISTINCT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关键字。</a:t>
            </a:r>
          </a:p>
          <a:p>
            <a:pPr marL="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）创建视图的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语句不包含从基本表列通过计算所得的列。</a:t>
            </a:r>
          </a:p>
          <a:p>
            <a:pPr marL="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）更新时要考虑基本表对数据的各种约束和规则要求。</a:t>
            </a:r>
          </a:p>
          <a:p>
            <a:pPr marL="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）对于多源视图，一般只用于查询，不用于修改数据。</a:t>
            </a:r>
          </a:p>
        </p:txBody>
      </p:sp>
    </p:spTree>
    <p:extLst>
      <p:ext uri="{BB962C8B-B14F-4D97-AF65-F5344CB8AC3E}">
        <p14:creationId xmlns:p14="http://schemas.microsoft.com/office/powerpoint/2010/main" val="14262643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更新视图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p>
        </p:txBody>
      </p:sp>
      <p:sp>
        <p:nvSpPr>
          <p:cNvPr id="2" name="矩形 1"/>
          <p:cNvSpPr/>
          <p:nvPr/>
        </p:nvSpPr>
        <p:spPr>
          <a:xfrm>
            <a:off x="1333708" y="2476102"/>
            <a:ext cx="9209618" cy="2159566"/>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修改表中数据语法：</a:t>
            </a: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UPDATE  </a:t>
            </a:r>
            <a:r>
              <a:rPr lang="zh-CN" altLang="zh-CN" dirty="0">
                <a:solidFill>
                  <a:schemeClr val="accent5"/>
                </a:solidFill>
                <a:latin typeface="微软雅黑" panose="020B0503020204020204" pitchFamily="34" charset="-122"/>
                <a:ea typeface="微软雅黑" panose="020B0503020204020204" pitchFamily="34" charset="-122"/>
              </a:rPr>
              <a:t>视图名</a:t>
            </a: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SET    </a:t>
            </a:r>
            <a:r>
              <a:rPr lang="zh-CN" altLang="zh-CN" dirty="0">
                <a:solidFill>
                  <a:schemeClr val="accent5"/>
                </a:solidFill>
                <a:latin typeface="微软雅黑" panose="020B0503020204020204" pitchFamily="34" charset="-122"/>
                <a:ea typeface="微软雅黑" panose="020B0503020204020204" pitchFamily="34" charset="-122"/>
              </a:rPr>
              <a:t>为列重新指定条件，赋予新值</a:t>
            </a:r>
          </a:p>
          <a:p>
            <a:pPr lvl="2">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WHERE   </a:t>
            </a:r>
            <a:r>
              <a:rPr lang="zh-CN" altLang="zh-CN" dirty="0">
                <a:solidFill>
                  <a:schemeClr val="accent5"/>
                </a:solidFill>
                <a:latin typeface="微软雅黑" panose="020B0503020204020204" pitchFamily="34" charset="-122"/>
                <a:ea typeface="微软雅黑" panose="020B0503020204020204" pitchFamily="34" charset="-122"/>
              </a:rPr>
              <a:t>指定条件；</a:t>
            </a:r>
          </a:p>
          <a:p>
            <a:r>
              <a:rPr lang="en-US" altLang="zh-CN" dirty="0"/>
              <a:t> </a:t>
            </a:r>
            <a:endParaRPr lang="zh-CN" altLang="zh-CN" dirty="0"/>
          </a:p>
        </p:txBody>
      </p:sp>
    </p:spTree>
    <p:extLst>
      <p:ext uri="{BB962C8B-B14F-4D97-AF65-F5344CB8AC3E}">
        <p14:creationId xmlns:p14="http://schemas.microsoft.com/office/powerpoint/2010/main" val="290733444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更新视图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1461939"/>
          </a:xfrm>
          <a:prstGeom prst="rect">
            <a:avLst/>
          </a:prstGeom>
        </p:spPr>
        <p:txBody>
          <a:bodyPr wrap="square">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zh-CN" sz="2000" b="1" dirty="0">
                <a:solidFill>
                  <a:schemeClr val="accent3"/>
                </a:solidFill>
                <a:latin typeface="微软雅黑" panose="020B0503020204020204" pitchFamily="34" charset="-122"/>
                <a:ea typeface="微软雅黑" panose="020B0503020204020204" pitchFamily="34" charset="-122"/>
              </a:rPr>
              <a:t>插入数据</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向</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D001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”系部插入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个教师记录，教师编号为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101004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，教师名为周莉，性别为女。</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已经创建查询所有系部编码为“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D001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”的教师信息的视图</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VW_teachers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，如图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5-82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所示。</a:t>
            </a:r>
          </a:p>
        </p:txBody>
      </p:sp>
      <p:pic>
        <p:nvPicPr>
          <p:cNvPr id="9" name="图片 8"/>
          <p:cNvPicPr/>
          <p:nvPr/>
        </p:nvPicPr>
        <p:blipFill>
          <a:blip r:embed="rId3"/>
          <a:stretch>
            <a:fillRect/>
          </a:stretch>
        </p:blipFill>
        <p:spPr>
          <a:xfrm>
            <a:off x="4038600" y="3345774"/>
            <a:ext cx="3937000" cy="2056486"/>
          </a:xfrm>
          <a:prstGeom prst="rect">
            <a:avLst/>
          </a:prstGeom>
        </p:spPr>
      </p:pic>
      <p:sp>
        <p:nvSpPr>
          <p:cNvPr id="3" name="矩形 2"/>
          <p:cNvSpPr/>
          <p:nvPr/>
        </p:nvSpPr>
        <p:spPr>
          <a:xfrm>
            <a:off x="2589741" y="5485495"/>
            <a:ext cx="8890000" cy="369332"/>
          </a:xfrm>
          <a:prstGeom prst="rect">
            <a:avLst/>
          </a:prstGeom>
        </p:spPr>
        <p:txBody>
          <a:bodyPr wrap="square">
            <a:spAutoFit/>
          </a:bodyPr>
          <a:lstStyle/>
          <a:p>
            <a:r>
              <a:rPr lang="en-US" altLang="zh-CN" dirty="0">
                <a:solidFill>
                  <a:schemeClr val="accent5"/>
                </a:solidFill>
                <a:latin typeface="微软雅黑" panose="020B0503020204020204" pitchFamily="34" charset="-122"/>
                <a:ea typeface="微软雅黑" panose="020B0503020204020204" pitchFamily="34" charset="-122"/>
              </a:rPr>
              <a:t>INSERT INTO </a:t>
            </a:r>
            <a:r>
              <a:rPr lang="en-US" altLang="zh-CN" dirty="0" err="1">
                <a:solidFill>
                  <a:schemeClr val="accent5"/>
                </a:solidFill>
                <a:latin typeface="微软雅黑" panose="020B0503020204020204" pitchFamily="34" charset="-122"/>
                <a:ea typeface="微软雅黑" panose="020B0503020204020204" pitchFamily="34" charset="-122"/>
              </a:rPr>
              <a:t>VW_teachers</a:t>
            </a:r>
            <a:r>
              <a:rPr lang="en-US" altLang="zh-CN" dirty="0">
                <a:solidFill>
                  <a:schemeClr val="accent5"/>
                </a:solidFill>
                <a:latin typeface="微软雅黑" panose="020B0503020204020204" pitchFamily="34" charset="-122"/>
                <a:ea typeface="微软雅黑" panose="020B0503020204020204" pitchFamily="34" charset="-122"/>
              </a:rPr>
              <a:t>  VALUES('101004','</a:t>
            </a:r>
            <a:r>
              <a:rPr lang="zh-CN" altLang="zh-CN" dirty="0">
                <a:solidFill>
                  <a:schemeClr val="accent5"/>
                </a:solidFill>
                <a:latin typeface="微软雅黑" panose="020B0503020204020204" pitchFamily="34" charset="-122"/>
                <a:ea typeface="微软雅黑" panose="020B0503020204020204" pitchFamily="34" charset="-122"/>
              </a:rPr>
              <a:t>周莉</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女</a:t>
            </a:r>
            <a:r>
              <a:rPr lang="en-US" altLang="zh-CN" dirty="0">
                <a:solidFill>
                  <a:schemeClr val="accent5"/>
                </a:solidFill>
                <a:latin typeface="微软雅黑" panose="020B0503020204020204" pitchFamily="34" charset="-122"/>
                <a:ea typeface="微软雅黑" panose="020B0503020204020204" pitchFamily="34" charset="-122"/>
              </a:rPr>
              <a:t>','D001');</a:t>
            </a:r>
            <a:endParaRPr lang="zh-CN" altLang="zh-CN" dirty="0">
              <a:solidFill>
                <a:schemeClr val="accent5"/>
              </a:solidFill>
              <a:latin typeface="微软雅黑" panose="020B0503020204020204" pitchFamily="34" charset="-122"/>
              <a:ea typeface="微软雅黑" panose="020B0503020204020204" pitchFamily="34" charset="-122"/>
            </a:endParaRPr>
          </a:p>
        </p:txBody>
      </p:sp>
      <p:sp>
        <p:nvSpPr>
          <p:cNvPr id="8" name="矩形 7"/>
          <p:cNvSpPr/>
          <p:nvPr/>
        </p:nvSpPr>
        <p:spPr>
          <a:xfrm>
            <a:off x="1160740" y="6012650"/>
            <a:ext cx="9331114" cy="465640"/>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打开教师表查看，发现新的记录已经通过视图</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VW_teachers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被添加到了教师表中。</a:t>
            </a:r>
          </a:p>
        </p:txBody>
      </p:sp>
    </p:spTree>
    <p:extLst>
      <p:ext uri="{BB962C8B-B14F-4D97-AF65-F5344CB8AC3E}">
        <p14:creationId xmlns:p14="http://schemas.microsoft.com/office/powerpoint/2010/main" val="41496078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17293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更新视图</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1930002"/>
            <a:ext cx="10111318" cy="1007968"/>
          </a:xfrm>
          <a:prstGeom prst="rect">
            <a:avLst/>
          </a:prstGeom>
        </p:spPr>
        <p:txBody>
          <a:bodyPr wrap="square">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修改表中数据</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通过视图</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VW_teachers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将教师表中教师编号为“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101002”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的教师姓名修改为陈梓元</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2099746" y="3728344"/>
            <a:ext cx="4555054" cy="1415772"/>
          </a:xfrm>
          <a:prstGeom prst="rect">
            <a:avLst/>
          </a:prstGeom>
        </p:spPr>
        <p:txBody>
          <a:bodyPr wrap="square">
            <a:spAutoFit/>
          </a:bodyPr>
          <a:lstStyle/>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UPDATE </a:t>
            </a:r>
            <a:r>
              <a:rPr lang="en-US" altLang="zh-CN" dirty="0" err="1">
                <a:solidFill>
                  <a:schemeClr val="accent5"/>
                </a:solidFill>
                <a:latin typeface="微软雅黑" panose="020B0503020204020204" pitchFamily="34" charset="-122"/>
                <a:ea typeface="微软雅黑" panose="020B0503020204020204" pitchFamily="34" charset="-122"/>
              </a:rPr>
              <a:t>VW_teachers</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SET </a:t>
            </a:r>
            <a:r>
              <a:rPr lang="en-US" altLang="zh-CN" dirty="0" err="1">
                <a:solidFill>
                  <a:schemeClr val="accent5"/>
                </a:solidFill>
                <a:latin typeface="微软雅黑" panose="020B0503020204020204" pitchFamily="34" charset="-122"/>
                <a:ea typeface="微软雅黑" panose="020B0503020204020204" pitchFamily="34" charset="-122"/>
              </a:rPr>
              <a:t>t_name</a:t>
            </a:r>
            <a:r>
              <a:rPr lang="en-US" altLang="zh-CN" dirty="0">
                <a:solidFill>
                  <a:schemeClr val="accent5"/>
                </a:solidFill>
                <a:latin typeface="微软雅黑" panose="020B0503020204020204" pitchFamily="34" charset="-122"/>
                <a:ea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rPr>
              <a:t>陈梓元</a:t>
            </a:r>
            <a:r>
              <a:rPr lang="en-US" altLang="zh-CN" dirty="0">
                <a:solidFill>
                  <a:schemeClr val="accent5"/>
                </a:solidFill>
                <a:latin typeface="微软雅黑" panose="020B0503020204020204" pitchFamily="34" charset="-122"/>
                <a:ea typeface="微软雅黑" panose="020B0503020204020204" pitchFamily="34" charset="-122"/>
              </a:rPr>
              <a:t>'</a:t>
            </a:r>
            <a:endParaRPr lang="zh-CN" altLang="zh-CN" dirty="0">
              <a:solidFill>
                <a:schemeClr val="accent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accent5"/>
                </a:solidFill>
                <a:latin typeface="微软雅黑" panose="020B0503020204020204" pitchFamily="34" charset="-122"/>
                <a:ea typeface="微软雅黑" panose="020B0503020204020204" pitchFamily="34" charset="-122"/>
              </a:rPr>
              <a:t>WHERE </a:t>
            </a:r>
            <a:r>
              <a:rPr lang="en-US" altLang="zh-CN" dirty="0" err="1">
                <a:solidFill>
                  <a:schemeClr val="accent5"/>
                </a:solidFill>
                <a:latin typeface="微软雅黑" panose="020B0503020204020204" pitchFamily="34" charset="-122"/>
                <a:ea typeface="微软雅黑" panose="020B0503020204020204" pitchFamily="34" charset="-122"/>
              </a:rPr>
              <a:t>t_no</a:t>
            </a:r>
            <a:r>
              <a:rPr lang="en-US" altLang="zh-CN" dirty="0">
                <a:solidFill>
                  <a:schemeClr val="accent5"/>
                </a:solidFill>
                <a:latin typeface="微软雅黑" panose="020B0503020204020204" pitchFamily="34" charset="-122"/>
                <a:ea typeface="微软雅黑" panose="020B0503020204020204" pitchFamily="34" charset="-122"/>
              </a:rPr>
              <a:t>='101002';</a:t>
            </a:r>
            <a:endParaRPr lang="zh-CN" altLang="zh-CN" dirty="0">
              <a:solidFill>
                <a:schemeClr val="accent5"/>
              </a:solidFill>
              <a:latin typeface="微软雅黑" panose="020B0503020204020204" pitchFamily="34" charset="-122"/>
              <a:ea typeface="微软雅黑" panose="020B0503020204020204" pitchFamily="34" charset="-122"/>
            </a:endParaRPr>
          </a:p>
        </p:txBody>
      </p:sp>
      <p:pic>
        <p:nvPicPr>
          <p:cNvPr id="14" name="图片 13"/>
          <p:cNvPicPr/>
          <p:nvPr/>
        </p:nvPicPr>
        <p:blipFill>
          <a:blip r:embed="rId3"/>
          <a:stretch>
            <a:fillRect/>
          </a:stretch>
        </p:blipFill>
        <p:spPr>
          <a:xfrm>
            <a:off x="5940107" y="3366572"/>
            <a:ext cx="4524693" cy="3021528"/>
          </a:xfrm>
          <a:prstGeom prst="rect">
            <a:avLst/>
          </a:prstGeom>
        </p:spPr>
      </p:pic>
    </p:spTree>
    <p:extLst>
      <p:ext uri="{BB962C8B-B14F-4D97-AF65-F5344CB8AC3E}">
        <p14:creationId xmlns:p14="http://schemas.microsoft.com/office/powerpoint/2010/main" val="390586367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5.2.4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教学管理系统数据库索引设计</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39282" y="2095102"/>
            <a:ext cx="10111318" cy="1831271"/>
          </a:xfrm>
          <a:prstGeom prst="rect">
            <a:avLst/>
          </a:prstGeom>
        </p:spPr>
        <p:txBody>
          <a:bodyPr wrap="square">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为教学管理系统创建索引，具体要求如下：</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）为班级表（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class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）班级名（</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cl_name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）字段添加普通索引</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ide_class_name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。然后查看索引的创建情况。</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）为学生表的电话字段创建唯一索引</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unique_phone</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802846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企业员工团队时间管理技能培训课件PPT模板"/>
</p:tagLst>
</file>

<file path=ppt/theme/theme1.xml><?xml version="1.0" encoding="utf-8"?>
<a:theme xmlns:a="http://schemas.openxmlformats.org/drawingml/2006/main" name="Office 主题">
  <a:themeElements>
    <a:clrScheme name="自定义 132">
      <a:dk1>
        <a:srgbClr val="000000"/>
      </a:dk1>
      <a:lt1>
        <a:srgbClr val="FFFFFF"/>
      </a:lt1>
      <a:dk2>
        <a:srgbClr val="44546A"/>
      </a:dk2>
      <a:lt2>
        <a:srgbClr val="E7E6E6"/>
      </a:lt2>
      <a:accent1>
        <a:srgbClr val="1D4582"/>
      </a:accent1>
      <a:accent2>
        <a:srgbClr val="1D4582"/>
      </a:accent2>
      <a:accent3>
        <a:srgbClr val="E42F4B"/>
      </a:accent3>
      <a:accent4>
        <a:srgbClr val="1D4582"/>
      </a:accent4>
      <a:accent5>
        <a:srgbClr val="1D4582"/>
      </a:accent5>
      <a:accent6>
        <a:srgbClr val="E42F4B"/>
      </a:accent6>
      <a:hlink>
        <a:srgbClr val="1D4582"/>
      </a:hlink>
      <a:folHlink>
        <a:srgbClr val="E42F4B"/>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TotalTime>
  <Words>9207</Words>
  <Application>Microsoft Office PowerPoint</Application>
  <PresentationFormat>自定义</PresentationFormat>
  <Paragraphs>890</Paragraphs>
  <Slides>114</Slides>
  <Notes>109</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114</vt:i4>
      </vt:variant>
    </vt:vector>
  </HeadingPairs>
  <TitlesOfParts>
    <vt:vector size="128" baseType="lpstr">
      <vt:lpstr>Arial</vt:lpstr>
      <vt:lpstr>宋体</vt:lpstr>
      <vt:lpstr>Microsoft YaHei</vt:lpstr>
      <vt:lpstr>Impact</vt:lpstr>
      <vt:lpstr>Times New Roman</vt:lpstr>
      <vt:lpstr>华文行楷</vt:lpstr>
      <vt:lpstr>华文琥珀</vt:lpstr>
      <vt:lpstr>黑体</vt:lpstr>
      <vt:lpstr>DengXian</vt:lpstr>
      <vt:lpstr>Wingdings</vt:lpstr>
      <vt:lpstr>DengXian Light</vt:lpstr>
      <vt:lpstr>yuweij Medium</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13184</dc:creator>
  <cp:lastModifiedBy>Microsoft</cp:lastModifiedBy>
  <cp:revision>108</cp:revision>
  <dcterms:created xsi:type="dcterms:W3CDTF">2017-12-18T08:33:29Z</dcterms:created>
  <dcterms:modified xsi:type="dcterms:W3CDTF">2023-01-28T13:13:58Z</dcterms:modified>
</cp:coreProperties>
</file>