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3" r:id="rId3"/>
  </p:sldMasterIdLst>
  <p:notesMasterIdLst>
    <p:notesMasterId r:id="rId5"/>
  </p:notesMasterIdLst>
  <p:handoutMasterIdLst>
    <p:handoutMasterId r:id="rId25"/>
  </p:handoutMasterIdLst>
  <p:sldIdLst>
    <p:sldId id="286" r:id="rId4"/>
    <p:sldId id="309" r:id="rId6"/>
    <p:sldId id="288" r:id="rId7"/>
    <p:sldId id="281" r:id="rId8"/>
    <p:sldId id="302" r:id="rId9"/>
    <p:sldId id="312" r:id="rId10"/>
    <p:sldId id="336" r:id="rId11"/>
    <p:sldId id="310" r:id="rId12"/>
    <p:sldId id="311" r:id="rId13"/>
    <p:sldId id="313" r:id="rId14"/>
    <p:sldId id="337" r:id="rId15"/>
    <p:sldId id="338" r:id="rId16"/>
    <p:sldId id="340" r:id="rId17"/>
    <p:sldId id="341" r:id="rId18"/>
    <p:sldId id="342" r:id="rId19"/>
    <p:sldId id="343" r:id="rId20"/>
    <p:sldId id="344" r:id="rId21"/>
    <p:sldId id="345" r:id="rId22"/>
    <p:sldId id="346" r:id="rId23"/>
    <p:sldId id="282"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C05A"/>
    <a:srgbClr val="41EAFA"/>
    <a:srgbClr val="623DF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6" autoAdjust="0"/>
    <p:restoredTop sz="94660"/>
  </p:normalViewPr>
  <p:slideViewPr>
    <p:cSldViewPr snapToGrid="0" showGuides="1">
      <p:cViewPr varScale="1">
        <p:scale>
          <a:sx n="93" d="100"/>
          <a:sy n="93" d="100"/>
        </p:scale>
        <p:origin x="96" y="4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5.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5640975C-B837-4D6E-844D-7C645303B726}"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56E84C2C-40E2-4F7A-AD16-1F4FF2C99AF7}"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5" Type="http://schemas.openxmlformats.org/officeDocument/2006/relationships/theme" Target="../theme/theme1.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alpha val="13000"/>
              </a:schemeClr>
            </a:gs>
            <a:gs pos="100000">
              <a:schemeClr val="accent1">
                <a:alpha val="0"/>
              </a:schemeClr>
            </a:gs>
          </a:gsLst>
          <a:lin ang="135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组合 281"/>
          <p:cNvGrpSpPr/>
          <p:nvPr/>
        </p:nvGrpSpPr>
        <p:grpSpPr>
          <a:xfrm>
            <a:off x="-40784" y="-797848"/>
            <a:ext cx="3078400" cy="2412669"/>
            <a:chOff x="-40784" y="-797848"/>
            <a:chExt cx="3078400" cy="2412669"/>
          </a:xfrm>
        </p:grpSpPr>
        <p:sp>
          <p:nvSpPr>
            <p:cNvPr id="281" name="任意多边形: 形状 280"/>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7" name="任意多边形: 形状 6"/>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0" name="组合 19"/>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21" name="任意多边形: 形状 20"/>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9" name="任意多边形: 形状 138"/>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0" name="任意多边形: 形状 139"/>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88" name="组合 287"/>
          <p:cNvGrpSpPr/>
          <p:nvPr/>
        </p:nvGrpSpPr>
        <p:grpSpPr>
          <a:xfrm>
            <a:off x="8093296" y="1893008"/>
            <a:ext cx="4759019" cy="5840293"/>
            <a:chOff x="8093296" y="1893008"/>
            <a:chExt cx="4759019" cy="5840293"/>
          </a:xfrm>
        </p:grpSpPr>
        <p:sp>
          <p:nvSpPr>
            <p:cNvPr id="19" name="任意多边形: 形状 18"/>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2" name="文本框 11"/>
          <p:cNvSpPr txBox="1"/>
          <p:nvPr/>
        </p:nvSpPr>
        <p:spPr>
          <a:xfrm>
            <a:off x="7873363" y="189037"/>
            <a:ext cx="4008125" cy="461665"/>
          </a:xfrm>
          <a:prstGeom prst="rect">
            <a:avLst/>
          </a:prstGeom>
          <a:noFill/>
        </p:spPr>
        <p:txBody>
          <a:bodyPr wrap="square" rtlCol="0">
            <a:spAutoFit/>
          </a:bodyPr>
          <a:lstStyle/>
          <a:p>
            <a:r>
              <a:rPr lang="en-US" altLang="zh-CN" sz="2400" dirty="0">
                <a:solidFill>
                  <a:schemeClr val="accent1"/>
                </a:solidFill>
                <a:cs typeface="+mn-ea"/>
                <a:sym typeface="+mn-lt"/>
              </a:rPr>
              <a:t>《</a:t>
            </a:r>
            <a:r>
              <a:rPr lang="zh-CN" altLang="en-US" sz="2400" dirty="0">
                <a:solidFill>
                  <a:schemeClr val="accent1"/>
                </a:solidFill>
                <a:cs typeface="+mn-ea"/>
                <a:sym typeface="+mn-lt"/>
              </a:rPr>
              <a:t>幼儿园保育实习指导手册</a:t>
            </a:r>
            <a:r>
              <a:rPr lang="en-US" altLang="zh-CN" sz="2400" dirty="0">
                <a:solidFill>
                  <a:schemeClr val="accent1"/>
                </a:solidFill>
                <a:cs typeface="+mn-ea"/>
                <a:sym typeface="+mn-lt"/>
              </a:rPr>
              <a:t>》</a:t>
            </a:r>
            <a:endParaRPr lang="zh-CN" altLang="en-US" sz="2400" dirty="0">
              <a:solidFill>
                <a:schemeClr val="accent1"/>
              </a:solidFill>
              <a:cs typeface="+mn-ea"/>
              <a:sym typeface="+mn-lt"/>
            </a:endParaRPr>
          </a:p>
        </p:txBody>
      </p:sp>
      <p:sp>
        <p:nvSpPr>
          <p:cNvPr id="14" name="矩形: 圆角 13"/>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5" name="图形 14"/>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1980599" y="4518794"/>
            <a:ext cx="281805" cy="281805"/>
          </a:xfrm>
          <a:prstGeom prst="rect">
            <a:avLst/>
          </a:prstGeom>
        </p:spPr>
      </p:pic>
      <p:grpSp>
        <p:nvGrpSpPr>
          <p:cNvPr id="147" name="组合 146"/>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8" name="任意多边形: 形状 147"/>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0" name="任意多边形: 形状 269"/>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1" name="任意多边形: 形状 270"/>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2" name="任意多边形: 形状 271"/>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3" name="任意多边形: 形状 272"/>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74" name="文本框 273"/>
          <p:cNvSpPr txBox="1"/>
          <p:nvPr/>
        </p:nvSpPr>
        <p:spPr>
          <a:xfrm>
            <a:off x="904055" y="2951547"/>
            <a:ext cx="9599012" cy="1106805"/>
          </a:xfrm>
          <a:prstGeom prst="rect">
            <a:avLst/>
          </a:prstGeom>
          <a:noFill/>
        </p:spPr>
        <p:txBody>
          <a:bodyPr wrap="square" rtlCol="0">
            <a:spAutoFit/>
          </a:bodyPr>
          <a:lstStyle/>
          <a:p>
            <a:r>
              <a:rPr lang="zh-CN" altLang="en-US" sz="6600" dirty="0">
                <a:solidFill>
                  <a:schemeClr val="accent1"/>
                </a:solidFill>
                <a:cs typeface="+mn-ea"/>
                <a:sym typeface="+mn-lt"/>
              </a:rPr>
              <a:t>项目四  如厕</a:t>
            </a:r>
            <a:endParaRPr lang="zh-CN" altLang="en-US" sz="6600" dirty="0">
              <a:solidFill>
                <a:schemeClr val="accent1"/>
              </a:solidFill>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1" cstate="screen">
            <a:extLst>
              <a:ext uri="{96DAC541-7B7A-43D3-8B79-37D633B846F1}">
                <asvg:svgBlip xmlns:asvg="http://schemas.microsoft.com/office/drawing/2016/SVG/main" r:embed="rId2"/>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任务二 如厕指导 </a:t>
            </a:r>
            <a:endParaRPr lang="zh-CN" altLang="en-US" dirty="0">
              <a:latin typeface="+mn-lt"/>
              <a:ea typeface="+mn-ea"/>
              <a:cs typeface="+mn-ea"/>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663065" y="2515235"/>
            <a:ext cx="2061210" cy="2607310"/>
          </a:xfrm>
          <a:prstGeom prst="rect">
            <a:avLst/>
          </a:prstGeom>
          <a:noFill/>
        </p:spPr>
        <p:txBody>
          <a:bodyPr wrap="square" rtlCol="0">
            <a:spAutoFit/>
          </a:bodyPr>
          <a:lstStyle/>
          <a:p>
            <a:pPr algn="ctr">
              <a:lnSpc>
                <a:spcPct val="130000"/>
              </a:lnSpc>
              <a:spcAft>
                <a:spcPts val="1200"/>
              </a:spcAft>
            </a:pPr>
            <a:r>
              <a:rPr lang="en-US" sz="1400" dirty="0">
                <a:solidFill>
                  <a:schemeClr val="accent6"/>
                </a:solidFill>
                <a:cs typeface="+mn-ea"/>
                <a:sym typeface="+mn-lt"/>
              </a:rPr>
              <a:t>  </a:t>
            </a:r>
            <a:r>
              <a:rPr sz="1400" dirty="0">
                <a:solidFill>
                  <a:schemeClr val="accent6"/>
                </a:solidFill>
                <a:cs typeface="+mn-ea"/>
                <a:sym typeface="+mn-lt"/>
              </a:rPr>
              <a:t>教师应为幼儿创设轻松如厕的环境，根据幼儿不同年龄特点采取适宜的教育策略，支持幼儿学会正确的如厕方法，养成主动如厕、卫生如厕、独立如厕的良好习惯，培养幼儿自我服务的能力。</a:t>
            </a:r>
            <a:endParaRPr sz="1400" dirty="0">
              <a:solidFill>
                <a:schemeClr val="accent6"/>
              </a:solidFill>
              <a:cs typeface="+mn-ea"/>
              <a:sym typeface="+mn-lt"/>
            </a:endParaRPr>
          </a:p>
        </p:txBody>
      </p:sp>
      <p:sp>
        <p:nvSpPr>
          <p:cNvPr id="17" name="矩形: 圆顶角 16"/>
          <p:cNvSpPr/>
          <p:nvPr/>
        </p:nvSpPr>
        <p:spPr>
          <a:xfrm>
            <a:off x="1478942" y="193857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endParaRPr kumimoji="0" lang="zh-CN" altLang="en-US" sz="2400" i="0" u="none" strike="noStrike" kern="1200" cap="none" spc="0" normalizeH="0" baseline="0" noProof="0" dirty="0">
              <a:ln>
                <a:noFill/>
              </a:ln>
              <a:solidFill>
                <a:schemeClr val="accent1"/>
              </a:solidFill>
              <a:effectLst/>
              <a:uLnTx/>
              <a:uFillTx/>
              <a:cs typeface="+mn-ea"/>
              <a:sym typeface="+mn-lt"/>
            </a:endParaRP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7142933" y="1766570"/>
            <a:ext cx="2790223" cy="3703955"/>
            <a:chOff x="4612834" y="1493391"/>
            <a:chExt cx="2470337" cy="4104507"/>
          </a:xfrm>
        </p:grpSpPr>
        <p:sp>
          <p:nvSpPr>
            <p:cNvPr id="38" name="矩形: 圆角 37"/>
            <p:cNvSpPr/>
            <p:nvPr/>
          </p:nvSpPr>
          <p:spPr>
            <a:xfrm>
              <a:off x="4612995" y="1493391"/>
              <a:ext cx="2470176" cy="4104507"/>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矩形: 圆顶角 22"/>
            <p:cNvSpPr/>
            <p:nvPr/>
          </p:nvSpPr>
          <p:spPr>
            <a:xfrm>
              <a:off x="4612834" y="1627444"/>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endParaRPr kumimoji="0" lang="zh-CN" altLang="en-US" sz="2400" i="0" u="none" strike="noStrike" kern="1200" cap="none" spc="0" normalizeH="0" baseline="0" noProof="0" dirty="0">
                <a:ln>
                  <a:noFill/>
                </a:ln>
                <a:solidFill>
                  <a:schemeClr val="bg2"/>
                </a:solidFill>
                <a:effectLst/>
                <a:uLnTx/>
                <a:uFillTx/>
                <a:cs typeface="+mn-ea"/>
                <a:sym typeface="+mn-lt"/>
              </a:endParaRPr>
            </a:p>
          </p:txBody>
        </p: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25310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如厕指导</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47" name="椭圆 46"/>
          <p:cNvSpPr/>
          <p:nvPr/>
        </p:nvSpPr>
        <p:spPr>
          <a:xfrm>
            <a:off x="6923405" y="2423160"/>
            <a:ext cx="3384550" cy="2905125"/>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2"/>
                </a:solidFill>
                <a:cs typeface="+mn-ea"/>
                <a:sym typeface="+mn-lt"/>
              </a:rPr>
              <a:t>1.素质目标：用接纳、平和的态度对待幼儿的如厕行为；</a:t>
            </a:r>
            <a:endParaRPr lang="zh-CN" altLang="en-US" sz="1400" dirty="0">
              <a:solidFill>
                <a:schemeClr val="bg2"/>
              </a:solidFill>
              <a:cs typeface="+mn-ea"/>
              <a:sym typeface="+mn-lt"/>
            </a:endParaRPr>
          </a:p>
          <a:p>
            <a:pPr algn="ctr"/>
            <a:r>
              <a:rPr lang="zh-CN" altLang="en-US" sz="1400" dirty="0">
                <a:solidFill>
                  <a:schemeClr val="bg2"/>
                </a:solidFill>
                <a:cs typeface="+mn-ea"/>
                <a:sym typeface="+mn-lt"/>
              </a:rPr>
              <a:t>2.认知目标：认识到幼儿大小便与身体健康的关系，了解幼儿园如厕环节的常规要求，了解幼儿园各年龄阶段如厕指导要点；</a:t>
            </a:r>
            <a:endParaRPr lang="zh-CN" altLang="en-US" sz="1400" dirty="0">
              <a:solidFill>
                <a:schemeClr val="bg2"/>
              </a:solidFill>
              <a:cs typeface="+mn-ea"/>
              <a:sym typeface="+mn-lt"/>
            </a:endParaRPr>
          </a:p>
          <a:p>
            <a:pPr algn="ctr"/>
            <a:r>
              <a:rPr lang="zh-CN" altLang="en-US" sz="1400" dirty="0">
                <a:solidFill>
                  <a:schemeClr val="bg2"/>
                </a:solidFill>
                <a:cs typeface="+mn-ea"/>
                <a:sym typeface="+mn-lt"/>
              </a:rPr>
              <a:t>3.技能目标：能够分析理解幼儿园如厕环节常见问题，掌握幼儿如厕的指导步骤、方法，掌握幼儿园如厕常见问题相应的应对解决措施。</a:t>
            </a:r>
            <a:endParaRPr lang="zh-CN" altLang="en-US" sz="1400" dirty="0">
              <a:solidFill>
                <a:schemeClr val="bg2"/>
              </a:solidFill>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58850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endParaRPr kumimoji="0" lang="zh-CN" altLang="en-US" sz="2400" i="0" u="none" strike="noStrike" kern="1200" cap="none" spc="0" normalizeH="0" baseline="0" noProof="0" dirty="0">
                <a:ln>
                  <a:noFill/>
                </a:ln>
                <a:solidFill>
                  <a:schemeClr val="accent1"/>
                </a:solidFill>
                <a:effectLst/>
                <a:uLnTx/>
                <a:uFillTx/>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0106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任务二 如厕指导</a:t>
            </a:r>
            <a:endParaRPr kumimoji="0" lang="en-GB" altLang="zh-CN" sz="2800" b="1" i="0" kern="1200" cap="none" spc="0" normalizeH="0" baseline="0" noProof="0" dirty="0">
              <a:solidFill>
                <a:schemeClr val="accent1"/>
              </a:solidFill>
              <a:cs typeface="+mn-ea"/>
              <a:sym typeface="+mn-lt"/>
              <a:rtl val="0"/>
            </a:endParaRPr>
          </a:p>
        </p:txBody>
      </p:sp>
      <p:graphicFrame>
        <p:nvGraphicFramePr>
          <p:cNvPr id="6" name="表格 5"/>
          <p:cNvGraphicFramePr/>
          <p:nvPr/>
        </p:nvGraphicFramePr>
        <p:xfrm>
          <a:off x="3556000" y="274129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9" name="表格 8"/>
          <p:cNvGraphicFramePr/>
          <p:nvPr/>
        </p:nvGraphicFramePr>
        <p:xfrm>
          <a:off x="3556000" y="347281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5" name="表格 14"/>
          <p:cNvGraphicFramePr/>
          <p:nvPr/>
        </p:nvGraphicFramePr>
        <p:xfrm>
          <a:off x="6096000" y="2467292"/>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7" name="表格 16"/>
          <p:cNvGraphicFramePr/>
          <p:nvPr/>
        </p:nvGraphicFramePr>
        <p:xfrm>
          <a:off x="6096000" y="3198813"/>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20" name="表格 19"/>
          <p:cNvGraphicFramePr/>
          <p:nvPr/>
        </p:nvGraphicFramePr>
        <p:xfrm>
          <a:off x="6096000" y="2467292"/>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22" name="表格 21"/>
          <p:cNvGraphicFramePr/>
          <p:nvPr/>
        </p:nvGraphicFramePr>
        <p:xfrm>
          <a:off x="6096000" y="3198813"/>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25" name="表格 24"/>
          <p:cNvGraphicFramePr/>
          <p:nvPr/>
        </p:nvGraphicFramePr>
        <p:xfrm>
          <a:off x="6096000" y="2467292"/>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27" name="表格 26"/>
          <p:cNvGraphicFramePr/>
          <p:nvPr/>
        </p:nvGraphicFramePr>
        <p:xfrm>
          <a:off x="6096000" y="3198813"/>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32" name="文本框 31"/>
          <p:cNvSpPr txBox="1"/>
          <p:nvPr/>
        </p:nvSpPr>
        <p:spPr>
          <a:xfrm>
            <a:off x="1640205" y="2738755"/>
            <a:ext cx="7904480" cy="2799715"/>
          </a:xfrm>
          <a:prstGeom prst="rect">
            <a:avLst/>
          </a:prstGeom>
          <a:noFill/>
          <a:ln w="9525">
            <a:noFill/>
          </a:ln>
        </p:spPr>
        <p:txBody>
          <a:bodyPr wrap="square">
            <a:spAutoFit/>
          </a:bodyPr>
          <a:p>
            <a:pPr indent="0"/>
            <a:r>
              <a:rPr sz="1600" b="0" dirty="0">
                <a:solidFill>
                  <a:schemeClr val="accent6"/>
                </a:solidFill>
                <a:cs typeface="+mn-ea"/>
              </a:rPr>
              <a:t>1.组织男孩、女孩轮流如厕，有序做好脱裤——排便入池——便后自理——提裤——便前便后洗手等工作。</a:t>
            </a:r>
            <a:endParaRPr sz="1600" b="0" dirty="0">
              <a:solidFill>
                <a:schemeClr val="accent6"/>
              </a:solidFill>
              <a:cs typeface="+mn-ea"/>
            </a:endParaRPr>
          </a:p>
          <a:p>
            <a:pPr algn="l">
              <a:buClrTx/>
              <a:buSzTx/>
              <a:buFontTx/>
            </a:pPr>
            <a:r>
              <a:rPr sz="1600" dirty="0">
                <a:solidFill>
                  <a:schemeClr val="accent6"/>
                </a:solidFill>
                <a:cs typeface="+mn-ea"/>
              </a:rPr>
              <a:t>2.随时将便池内的尿液冲刷干净，观察便池台阶上是否有尿液、地面是否有水迹，及时清理厕所卫生，保持厕所清洁与安全，避免幼儿滑倒或摔伤。</a:t>
            </a:r>
            <a:endParaRPr sz="1600" dirty="0">
              <a:solidFill>
                <a:schemeClr val="accent6"/>
              </a:solidFill>
              <a:cs typeface="+mn-ea"/>
            </a:endParaRPr>
          </a:p>
          <a:p>
            <a:pPr algn="l">
              <a:buClrTx/>
              <a:buSzTx/>
              <a:buFontTx/>
            </a:pPr>
            <a:r>
              <a:rPr sz="1600" dirty="0">
                <a:solidFill>
                  <a:schemeClr val="accent6"/>
                </a:solidFill>
                <a:cs typeface="+mn-ea"/>
              </a:rPr>
              <a:t>3.对幼儿如厕过程中存在的喧哗、嬉戏、聊天、争抢厕位等个别问题及危险行为，及时进行引导和教育。</a:t>
            </a:r>
            <a:endParaRPr sz="1600" dirty="0">
              <a:solidFill>
                <a:schemeClr val="accent6"/>
              </a:solidFill>
              <a:cs typeface="+mn-ea"/>
            </a:endParaRPr>
          </a:p>
          <a:p>
            <a:pPr algn="l">
              <a:buClrTx/>
              <a:buSzTx/>
              <a:buFontTx/>
            </a:pPr>
            <a:r>
              <a:rPr sz="1600" dirty="0">
                <a:solidFill>
                  <a:schemeClr val="accent6"/>
                </a:solidFill>
                <a:cs typeface="+mn-ea"/>
              </a:rPr>
              <a:t>4.根据幼儿的能力，指导能力弱的幼儿独立完成便后擦屁股、整理衣服、冲刷厕所等工作，做好便后自理。</a:t>
            </a:r>
            <a:endParaRPr sz="1600" dirty="0">
              <a:solidFill>
                <a:schemeClr val="accent6"/>
              </a:solidFill>
              <a:cs typeface="+mn-ea"/>
            </a:endParaRPr>
          </a:p>
          <a:p>
            <a:pPr algn="l">
              <a:buClrTx/>
              <a:buSzTx/>
              <a:buFontTx/>
            </a:pPr>
            <a:r>
              <a:rPr sz="1600" dirty="0">
                <a:solidFill>
                  <a:schemeClr val="accent6"/>
                </a:solidFill>
                <a:cs typeface="+mn-ea"/>
              </a:rPr>
              <a:t>5.主动做好集体活动、户外活动、进餐、午睡等活动前的如厕准备。  </a:t>
            </a:r>
            <a:endParaRPr sz="1600" dirty="0">
              <a:solidFill>
                <a:schemeClr val="accent6"/>
              </a:solidFill>
              <a:cs typeface="+mn-ea"/>
            </a:endParaRPr>
          </a:p>
          <a:p>
            <a:pPr algn="l">
              <a:buClrTx/>
              <a:buSzTx/>
              <a:buFontTx/>
            </a:pPr>
            <a:r>
              <a:rPr sz="1600" dirty="0">
                <a:solidFill>
                  <a:schemeClr val="accent6"/>
                </a:solidFill>
                <a:cs typeface="+mn-ea"/>
              </a:rPr>
              <a:t>6.带领幼儿讨论制定班级如厕常规、如厕文明公约等规则，以图片、图文等多种形式记录，并张贴在厕所或合适的区域内，提示幼儿自觉遵守。</a:t>
            </a:r>
            <a:endParaRPr sz="1600" dirty="0">
              <a:solidFill>
                <a:schemeClr val="accent6"/>
              </a:solidFill>
              <a:cs typeface="+mn-ea"/>
            </a:endParaRPr>
          </a:p>
        </p:txBody>
      </p:sp>
      <p:graphicFrame>
        <p:nvGraphicFramePr>
          <p:cNvPr id="33" name="表格 32"/>
          <p:cNvGraphicFramePr/>
          <p:nvPr/>
        </p:nvGraphicFramePr>
        <p:xfrm>
          <a:off x="6096000" y="2467292"/>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35" name="表格 34"/>
          <p:cNvGraphicFramePr/>
          <p:nvPr/>
        </p:nvGraphicFramePr>
        <p:xfrm>
          <a:off x="6096000" y="3198813"/>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260465" y="1132205"/>
            <a:ext cx="5148580" cy="452437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830" y="1132205"/>
            <a:ext cx="5247640" cy="452437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778002"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140837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endParaRPr lang="zh-CN" altLang="en-US" dirty="0">
              <a:solidFill>
                <a:schemeClr val="bg2"/>
              </a:solidFill>
              <a:cs typeface="+mn-ea"/>
              <a:sym typeface="+mn-lt"/>
            </a:endParaRPr>
          </a:p>
        </p:txBody>
      </p:sp>
      <p:sp>
        <p:nvSpPr>
          <p:cNvPr id="33" name="文本框 32"/>
          <p:cNvSpPr txBox="1"/>
          <p:nvPr/>
        </p:nvSpPr>
        <p:spPr>
          <a:xfrm>
            <a:off x="7028434" y="1408704"/>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endParaRPr lang="zh-CN" altLang="en-US" dirty="0">
              <a:solidFill>
                <a:schemeClr val="accent1"/>
              </a:solidFill>
              <a:cs typeface="+mn-ea"/>
              <a:sym typeface="+mn-lt"/>
            </a:endParaRPr>
          </a:p>
        </p:txBody>
      </p:sp>
      <p:sp>
        <p:nvSpPr>
          <p:cNvPr id="35" name="文本框 34"/>
          <p:cNvSpPr txBox="1"/>
          <p:nvPr/>
        </p:nvSpPr>
        <p:spPr>
          <a:xfrm>
            <a:off x="911860" y="1814830"/>
            <a:ext cx="3847465" cy="2886710"/>
          </a:xfrm>
          <a:prstGeom prst="rect">
            <a:avLst/>
          </a:prstGeom>
          <a:noFill/>
        </p:spPr>
        <p:txBody>
          <a:bodyPr wrap="square" rtlCol="0">
            <a:spAutoFit/>
          </a:bodyPr>
          <a:lstStyle/>
          <a:p>
            <a:pPr>
              <a:lnSpc>
                <a:spcPct val="130000"/>
              </a:lnSpc>
              <a:spcAft>
                <a:spcPts val="1200"/>
              </a:spcAft>
            </a:pPr>
            <a:r>
              <a:rPr lang="en-US" sz="1400" dirty="0">
                <a:solidFill>
                  <a:schemeClr val="bg2"/>
                </a:solidFill>
                <a:cs typeface="+mn-ea"/>
                <a:sym typeface="+mn-lt"/>
              </a:rPr>
              <a:t>  </a:t>
            </a:r>
            <a:r>
              <a:rPr sz="1400" dirty="0">
                <a:solidFill>
                  <a:schemeClr val="bg2"/>
                </a:solidFill>
                <a:cs typeface="+mn-ea"/>
                <a:sym typeface="+mn-lt"/>
              </a:rPr>
              <a:t>洋洋小朋友是个聪明又可爱的小男孩，但最近不知道什么原因，他经常会小便在裤子上。老师也时刻地提醒他，但他无论是集体活动还是游戏时，总会不知不觉小便在裤子上，也不知道叫老师或自己上厕所。家长带来的一套衣裤不够换，有时老师还要打电话让家长送衣服到幼儿园，给家长也带来很大的麻烦。洋洋妈妈说：“洋洋在家这种情况很少发生，如果他想小便自己就会去厕所的，不知道为什么在幼儿园会这样。”</a:t>
            </a:r>
            <a:endParaRPr sz="1400" dirty="0">
              <a:solidFill>
                <a:schemeClr val="bg2"/>
              </a:solidFill>
              <a:cs typeface="+mn-ea"/>
              <a:sym typeface="+mn-lt"/>
            </a:endParaRPr>
          </a:p>
        </p:txBody>
      </p:sp>
      <p:sp>
        <p:nvSpPr>
          <p:cNvPr id="42" name="文本框 41"/>
          <p:cNvSpPr txBox="1"/>
          <p:nvPr/>
        </p:nvSpPr>
        <p:spPr>
          <a:xfrm>
            <a:off x="8161020" y="1778000"/>
            <a:ext cx="3625850" cy="3725545"/>
          </a:xfrm>
          <a:prstGeom prst="rect">
            <a:avLst/>
          </a:prstGeom>
          <a:noFill/>
        </p:spPr>
        <p:txBody>
          <a:bodyPr wrap="square" rtlCol="0">
            <a:spAutoFit/>
          </a:bodyPr>
          <a:lstStyle/>
          <a:p>
            <a:pPr algn="l">
              <a:lnSpc>
                <a:spcPct val="130000"/>
              </a:lnSpc>
              <a:spcAft>
                <a:spcPts val="1200"/>
              </a:spcAft>
            </a:pPr>
            <a:r>
              <a:rPr lang="en-US" sz="1400" dirty="0">
                <a:solidFill>
                  <a:schemeClr val="accent6"/>
                </a:solidFill>
                <a:cs typeface="+mn-ea"/>
                <a:sym typeface="+mn-lt"/>
              </a:rPr>
              <a:t>  </a:t>
            </a:r>
            <a:r>
              <a:rPr sz="1400" dirty="0">
                <a:solidFill>
                  <a:schemeClr val="accent6"/>
                </a:solidFill>
                <a:cs typeface="+mn-ea"/>
                <a:sym typeface="+mn-lt"/>
              </a:rPr>
              <a:t>学会如厕是孩子成长过程中的一座里程碑，尽管有些孩子知道要到厕所大小便，但实际表现却是时好时坏。其实对孩子而言，获得某项新技能大多需要经过多次反复才能稳定下来，操之过急只能适得其反。此外，环境的改变也可能影响幼儿的正常如厕。新环境中的任何一个小原因，都可能导致孩子如厕“失调”。也可能是由于孩子过于贪玩，注意力始终保持在游戏的热情情绪中，从而忘记大小便，导致尿裤子现象发生。幼儿教师要学会仔细观察，认真了解，找到幼儿尿裤子的真正原因，以便于“对症下药”，及时帮助孩子纠正和调整某些不适反应。</a:t>
            </a:r>
            <a:endParaRPr sz="1400" dirty="0">
              <a:solidFill>
                <a:schemeClr val="accent6"/>
              </a:solidFill>
              <a:cs typeface="+mn-ea"/>
              <a:sym typeface="+mn-lt"/>
            </a:endParaRP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5022118" y="2845255"/>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endParaRPr lang="en-US" altLang="zh-CN" sz="6000" dirty="0">
              <a:solidFill>
                <a:schemeClr val="accent1">
                  <a:alpha val="4000"/>
                </a:schemeClr>
              </a:solidFill>
              <a:cs typeface="+mn-ea"/>
              <a:sym typeface="+mn-lt"/>
            </a:endParaRP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883285" y="2152015"/>
            <a:ext cx="10699115" cy="4246245"/>
          </a:xfrm>
          <a:prstGeom prst="rect">
            <a:avLst/>
          </a:prstGeom>
          <a:noFill/>
          <a:ln>
            <a:solidFill>
              <a:schemeClr val="accent1"/>
            </a:solidFill>
          </a:ln>
          <a:effectLst/>
        </p:spPr>
        <p:txBody>
          <a:bodyPr wrap="square" rtlCol="0">
            <a:spAutoFit/>
          </a:bodyPr>
          <a:lstStyle/>
          <a:p>
            <a:pPr>
              <a:defRPr/>
            </a:pPr>
            <a:r>
              <a:rPr kumimoji="0" b="0" i="0" u="none" strike="noStrike" kern="1200" cap="none" spc="0" normalizeH="0" baseline="0" dirty="0">
                <a:solidFill>
                  <a:schemeClr val="accent6"/>
                </a:solidFill>
                <a:cs typeface="+mn-ea"/>
                <a:sym typeface="+mn-lt"/>
              </a:rPr>
              <a:t>1.老师要多一点耐心和宽容孩子如厕过程中出现问题时，老师要分析孩子到底哪个环节出了问题，而不是着急批评孩子。批评孩子很可能使孩子因恐惧而更难如厕，并在心理上形成自己不能干、总是做不好的自卑阴影，从而在如厕训练和孩子心灵健康发展中制造障碍。</a:t>
            </a:r>
            <a:endParaRPr kumimoji="0" b="0" i="0" u="none" strike="noStrike" kern="1200" cap="none" spc="0" normalizeH="0" baseline="0" dirty="0">
              <a:solidFill>
                <a:schemeClr val="accent6"/>
              </a:solidFill>
              <a:cs typeface="+mn-ea"/>
              <a:sym typeface="+mn-lt"/>
            </a:endParaRPr>
          </a:p>
          <a:p>
            <a:pPr>
              <a:defRPr/>
            </a:pPr>
            <a:endParaRPr kumimoji="0" b="0" i="0" u="none" strike="noStrike" kern="1200" cap="none" spc="0" normalizeH="0" baseline="0" dirty="0">
              <a:solidFill>
                <a:schemeClr val="accent6"/>
              </a:solidFill>
              <a:cs typeface="+mn-ea"/>
              <a:sym typeface="+mn-lt"/>
            </a:endParaRPr>
          </a:p>
          <a:p>
            <a:pPr>
              <a:defRPr/>
            </a:pPr>
            <a:r>
              <a:rPr kumimoji="0" b="0" i="0" u="none" strike="noStrike" kern="1200" cap="none" spc="0" normalizeH="0" baseline="0" dirty="0">
                <a:solidFill>
                  <a:schemeClr val="accent6"/>
                </a:solidFill>
                <a:cs typeface="+mn-ea"/>
                <a:sym typeface="+mn-lt"/>
              </a:rPr>
              <a:t>2.老师要及时提醒孩子如厕爱玩是孩子的天性，好奇心的驱使会使他们忘记身体的感觉。孩子一般在憋尿时会表现为脸红、夹着双腿，教师应根据这些表现以及时间间隔提醒孩子及时如厕。</a:t>
            </a:r>
            <a:endParaRPr kumimoji="0" b="0" i="0" u="none" strike="noStrike" kern="1200" cap="none" spc="0" normalizeH="0" baseline="0" dirty="0">
              <a:solidFill>
                <a:schemeClr val="accent6"/>
              </a:solidFill>
              <a:cs typeface="+mn-ea"/>
              <a:sym typeface="+mn-lt"/>
            </a:endParaRPr>
          </a:p>
          <a:p>
            <a:pPr>
              <a:defRPr/>
            </a:pPr>
            <a:endParaRPr kumimoji="0" b="0" i="0" u="none" strike="noStrike" kern="1200" cap="none" spc="0" normalizeH="0" baseline="0" dirty="0">
              <a:solidFill>
                <a:schemeClr val="accent6"/>
              </a:solidFill>
              <a:cs typeface="+mn-ea"/>
              <a:sym typeface="+mn-lt"/>
            </a:endParaRPr>
          </a:p>
          <a:p>
            <a:pPr>
              <a:defRPr/>
            </a:pPr>
            <a:r>
              <a:rPr kumimoji="0" b="0" i="0" u="none" strike="noStrike" kern="1200" cap="none" spc="0" normalizeH="0" baseline="0" dirty="0">
                <a:solidFill>
                  <a:schemeClr val="accent6"/>
                </a:solidFill>
                <a:cs typeface="+mn-ea"/>
                <a:sym typeface="+mn-lt"/>
              </a:rPr>
              <a:t>3.善于观察、及时更换在幼儿园，有的孩子即使小便在裤子上了都不愿意告诉老师，生怕其他的孩子会笑话他，老师会批评他。这就更要求老师们善于去观察、发现，发现后立即帮孩子在独立的区域帮其换洗，保护孩子隐私，同时要用温柔的语言安慰孩子，跟孩子说：“没关系，下次记得自己去厕所或者叫老师帮忙。”。若不及时更换衣裤，特别是在寒冷的季节里孩子极易受凉生病，既影响孩子的身体健康，也会让幼儿家长担心并责怪教师照顾不到位。</a:t>
            </a:r>
            <a:endParaRPr kumimoji="0" b="0" i="0" u="none" strike="noStrike" kern="1200" cap="none" spc="0" normalizeH="0" baseline="0" dirty="0">
              <a:solidFill>
                <a:schemeClr val="accent6"/>
              </a:solidFill>
              <a:cs typeface="+mn-ea"/>
              <a:sym typeface="+mn-lt"/>
            </a:endParaRPr>
          </a:p>
          <a:p>
            <a:pPr>
              <a:defRPr/>
            </a:pPr>
            <a:r>
              <a:rPr kumimoji="0" b="0" i="0" u="none" strike="noStrike" kern="1200" cap="none" spc="0" normalizeH="0" baseline="0" dirty="0">
                <a:solidFill>
                  <a:schemeClr val="accent6"/>
                </a:solidFill>
                <a:cs typeface="+mn-ea"/>
                <a:sym typeface="+mn-lt"/>
              </a:rPr>
              <a:t>像洋洋小朋友这样的情况，尽管老师再三提醒过他，但是效果不是很明显。于是老师经常关注洋洋的表情，一旦发现洋洋出现脸红、夹着双腿、走了缓慢等表现，就试着牵着他的手，带他到厕所如厕，效果会不一样。</a:t>
            </a:r>
            <a:endParaRPr kumimoji="0" b="0" i="0" u="none" strike="noStrike" kern="1200" cap="none" spc="0" normalizeH="0" baseline="0" dirty="0">
              <a:solidFill>
                <a:schemeClr val="accent6"/>
              </a:solidFill>
              <a:cs typeface="+mn-ea"/>
              <a:sym typeface="+mn-lt"/>
            </a:endParaRPr>
          </a:p>
        </p:txBody>
      </p:sp>
      <p:sp>
        <p:nvSpPr>
          <p:cNvPr id="15" name="iŝ1ídé"/>
          <p:cNvSpPr txBox="1"/>
          <p:nvPr/>
        </p:nvSpPr>
        <p:spPr>
          <a:xfrm>
            <a:off x="1299282" y="15127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2" name="任意多边形: 形状 37"/>
          <p:cNvSpPr/>
          <p:nvPr>
            <p:custDataLst>
              <p:tags r:id="rId1"/>
            </p:custDataLst>
          </p:nvPr>
        </p:nvSpPr>
        <p:spPr>
          <a:xfrm flipH="1">
            <a:off x="7649272" y="6229629"/>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1"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567690" y="2760980"/>
            <a:ext cx="8427085"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任务三 如厕后清洁消毒 </a:t>
            </a:r>
            <a:endParaRPr lang="zh-CN" altLang="en-US" dirty="0">
              <a:latin typeface="+mn-lt"/>
              <a:ea typeface="+mn-ea"/>
              <a:cs typeface="+mn-ea"/>
              <a:sym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640205" y="2641600"/>
            <a:ext cx="2061210" cy="1209675"/>
          </a:xfrm>
          <a:prstGeom prst="rect">
            <a:avLst/>
          </a:prstGeom>
          <a:noFill/>
        </p:spPr>
        <p:txBody>
          <a:bodyPr wrap="square" rtlCol="0">
            <a:spAutoFit/>
          </a:bodyPr>
          <a:lstStyle/>
          <a:p>
            <a:pPr algn="ctr">
              <a:lnSpc>
                <a:spcPct val="130000"/>
              </a:lnSpc>
              <a:spcAft>
                <a:spcPts val="1200"/>
              </a:spcAft>
            </a:pPr>
            <a:r>
              <a:rPr lang="en-US" sz="1400" dirty="0">
                <a:solidFill>
                  <a:schemeClr val="accent6"/>
                </a:solidFill>
                <a:cs typeface="+mn-ea"/>
                <a:sym typeface="+mn-lt"/>
              </a:rPr>
              <a:t>  </a:t>
            </a:r>
            <a:r>
              <a:rPr sz="1400" dirty="0">
                <a:solidFill>
                  <a:schemeClr val="accent6"/>
                </a:solidFill>
                <a:cs typeface="+mn-ea"/>
                <a:sym typeface="+mn-lt"/>
              </a:rPr>
              <a:t>幼儿如厕后，提醒幼儿便后洗手并使用毛巾擦拭手部，教师对厕所进行清洁消毒。</a:t>
            </a:r>
            <a:endParaRPr sz="1400" dirty="0">
              <a:solidFill>
                <a:schemeClr val="accent6"/>
              </a:solidFill>
              <a:cs typeface="+mn-ea"/>
              <a:sym typeface="+mn-lt"/>
            </a:endParaRPr>
          </a:p>
        </p:txBody>
      </p:sp>
      <p:sp>
        <p:nvSpPr>
          <p:cNvPr id="17" name="矩形: 圆顶角 16"/>
          <p:cNvSpPr/>
          <p:nvPr/>
        </p:nvSpPr>
        <p:spPr>
          <a:xfrm>
            <a:off x="1406552" y="194619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endParaRPr kumimoji="0" lang="zh-CN" altLang="en-US" sz="2400" i="0" u="none" strike="noStrike" kern="1200" cap="none" spc="0" normalizeH="0" baseline="0" noProof="0" dirty="0">
              <a:ln>
                <a:noFill/>
              </a:ln>
              <a:solidFill>
                <a:schemeClr val="accent1"/>
              </a:solidFill>
              <a:effectLst/>
              <a:uLnTx/>
              <a:uFillTx/>
              <a:cs typeface="+mn-ea"/>
              <a:sym typeface="+mn-lt"/>
            </a:endParaRP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7071995" y="1765935"/>
            <a:ext cx="2671445" cy="3703955"/>
            <a:chOff x="4612995" y="1493391"/>
            <a:chExt cx="2470308" cy="4104507"/>
          </a:xfrm>
        </p:grpSpPr>
        <p:sp>
          <p:nvSpPr>
            <p:cNvPr id="38" name="矩形: 圆角 37"/>
            <p:cNvSpPr/>
            <p:nvPr/>
          </p:nvSpPr>
          <p:spPr>
            <a:xfrm>
              <a:off x="4612995" y="1493391"/>
              <a:ext cx="2470176" cy="4104507"/>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矩形: 圆顶角 22"/>
            <p:cNvSpPr/>
            <p:nvPr/>
          </p:nvSpPr>
          <p:spPr>
            <a:xfrm>
              <a:off x="4617332" y="1690774"/>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endParaRPr kumimoji="0" lang="zh-CN" altLang="en-US" sz="2400" i="0" u="none" strike="noStrike" kern="1200" cap="none" spc="0" normalizeH="0" baseline="0" noProof="0" dirty="0">
                <a:ln>
                  <a:noFill/>
                </a:ln>
                <a:solidFill>
                  <a:schemeClr val="bg2"/>
                </a:solidFill>
                <a:effectLst/>
                <a:uLnTx/>
                <a:uFillTx/>
                <a:cs typeface="+mn-ea"/>
                <a:sym typeface="+mn-lt"/>
              </a:endParaRPr>
            </a:p>
          </p:txBody>
        </p: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96367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任务三 如厕后清洁消毒</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47" name="椭圆 46"/>
          <p:cNvSpPr/>
          <p:nvPr/>
        </p:nvSpPr>
        <p:spPr>
          <a:xfrm>
            <a:off x="6791325" y="2321560"/>
            <a:ext cx="3307080" cy="3006725"/>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2"/>
                </a:solidFill>
                <a:cs typeface="+mn-ea"/>
                <a:sym typeface="+mn-lt"/>
              </a:rPr>
              <a:t>1.素质目标：培养耐心和爱心以及细致的工作态度，形成良好的卫生习惯。</a:t>
            </a:r>
            <a:endParaRPr lang="zh-CN" altLang="en-US" sz="1400" dirty="0">
              <a:solidFill>
                <a:schemeClr val="bg2"/>
              </a:solidFill>
              <a:cs typeface="+mn-ea"/>
              <a:sym typeface="+mn-lt"/>
            </a:endParaRPr>
          </a:p>
          <a:p>
            <a:pPr algn="ctr"/>
            <a:r>
              <a:rPr lang="zh-CN" altLang="en-US" sz="1400" dirty="0">
                <a:solidFill>
                  <a:schemeClr val="bg2"/>
                </a:solidFill>
                <a:cs typeface="+mn-ea"/>
                <a:sym typeface="+mn-lt"/>
              </a:rPr>
              <a:t>2.认知目标：掌握如厕后清洁厕所的工作要点。</a:t>
            </a:r>
            <a:endParaRPr lang="zh-CN" altLang="en-US" sz="1400" dirty="0">
              <a:solidFill>
                <a:schemeClr val="bg2"/>
              </a:solidFill>
              <a:cs typeface="+mn-ea"/>
              <a:sym typeface="+mn-lt"/>
            </a:endParaRPr>
          </a:p>
          <a:p>
            <a:pPr algn="ctr"/>
            <a:r>
              <a:rPr lang="zh-CN" altLang="en-US" sz="1400" dirty="0">
                <a:solidFill>
                  <a:schemeClr val="bg2"/>
                </a:solidFill>
                <a:cs typeface="+mn-ea"/>
                <a:sym typeface="+mn-lt"/>
              </a:rPr>
              <a:t>3.技能目标：掌握指导幼儿如厕后洗手、如厕后整理好衣服的方法；掌握如厕后的厕所沟槽便池、坐便器、立式小便器、地面及工具的清洁消毒技巧，能科学指导家长共同培养幼儿良好生活卫生习惯。</a:t>
            </a:r>
            <a:endParaRPr lang="zh-CN" altLang="en-US" sz="1400" dirty="0">
              <a:solidFill>
                <a:schemeClr val="bg2"/>
              </a:solidFill>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58850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319476"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endParaRPr kumimoji="0" lang="zh-CN" altLang="en-US" sz="2400" i="0" u="none" strike="noStrike" kern="1200" cap="none" spc="0" normalizeH="0" baseline="0" noProof="0" dirty="0">
                <a:ln>
                  <a:noFill/>
                </a:ln>
                <a:solidFill>
                  <a:schemeClr val="accent1"/>
                </a:solidFill>
                <a:effectLst/>
                <a:uLnTx/>
                <a:uFillTx/>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432371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任务三 如厕后清洁消毒</a:t>
            </a:r>
            <a:endParaRPr kumimoji="0" lang="en-GB" altLang="zh-CN" sz="2800" b="1" i="0" kern="1200" cap="none" spc="0" normalizeH="0" baseline="0" noProof="0" dirty="0">
              <a:solidFill>
                <a:schemeClr val="accent1"/>
              </a:solidFill>
              <a:cs typeface="+mn-ea"/>
              <a:sym typeface="+mn-lt"/>
              <a:rtl val="0"/>
            </a:endParaRPr>
          </a:p>
        </p:txBody>
      </p:sp>
      <p:graphicFrame>
        <p:nvGraphicFramePr>
          <p:cNvPr id="6" name="表格 5"/>
          <p:cNvGraphicFramePr/>
          <p:nvPr/>
        </p:nvGraphicFramePr>
        <p:xfrm>
          <a:off x="3556000" y="274129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9" name="表格 8"/>
          <p:cNvGraphicFramePr/>
          <p:nvPr/>
        </p:nvGraphicFramePr>
        <p:xfrm>
          <a:off x="3556000" y="347281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5" name="表格 14"/>
          <p:cNvGraphicFramePr/>
          <p:nvPr/>
        </p:nvGraphicFramePr>
        <p:xfrm>
          <a:off x="6096000" y="2467292"/>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7" name="表格 16"/>
          <p:cNvGraphicFramePr/>
          <p:nvPr/>
        </p:nvGraphicFramePr>
        <p:xfrm>
          <a:off x="6096000" y="3198813"/>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3" name="表格 12"/>
          <p:cNvGraphicFramePr/>
          <p:nvPr/>
        </p:nvGraphicFramePr>
        <p:xfrm>
          <a:off x="6096000" y="255968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16" name="表格 15"/>
          <p:cNvGraphicFramePr/>
          <p:nvPr/>
        </p:nvGraphicFramePr>
        <p:xfrm>
          <a:off x="6096000" y="329120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20" name="表格 19"/>
          <p:cNvGraphicFramePr/>
          <p:nvPr/>
        </p:nvGraphicFramePr>
        <p:xfrm>
          <a:off x="6096000" y="255968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22" name="表格 21"/>
          <p:cNvGraphicFramePr/>
          <p:nvPr/>
        </p:nvGraphicFramePr>
        <p:xfrm>
          <a:off x="6096000" y="329120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24" name="文本框 23"/>
          <p:cNvSpPr txBox="1"/>
          <p:nvPr/>
        </p:nvSpPr>
        <p:spPr>
          <a:xfrm>
            <a:off x="1892935" y="2933065"/>
            <a:ext cx="7853680" cy="1476375"/>
          </a:xfrm>
          <a:prstGeom prst="rect">
            <a:avLst/>
          </a:prstGeom>
          <a:noFill/>
          <a:ln w="9525">
            <a:noFill/>
          </a:ln>
        </p:spPr>
        <p:txBody>
          <a:bodyPr wrap="square">
            <a:spAutoFit/>
          </a:bodyPr>
          <a:p>
            <a:pPr indent="0"/>
            <a:r>
              <a:rPr lang="zh-CN" b="0">
                <a:solidFill>
                  <a:srgbClr val="000000"/>
                </a:solidFill>
                <a:ea typeface="宋体" panose="02010600030101010101" pitchFamily="2" charset="-122"/>
              </a:rPr>
              <a:t>1.幼儿如厕后教师应提醒幼儿便后洗手，并指导幼儿安静有序离开，回到教室。如果幼儿不小心将大、小便弄脏衣物，要及时将幼儿带到较隐蔽的屋子换上干净衣物，并将弄脏的衣物清洗干净。</a:t>
            </a:r>
            <a:endParaRPr lang="zh-CN" b="0">
              <a:solidFill>
                <a:srgbClr val="000000"/>
              </a:solidFill>
              <a:ea typeface="宋体" panose="02010600030101010101" pitchFamily="2" charset="-122"/>
            </a:endParaRPr>
          </a:p>
          <a:p>
            <a:pPr indent="0"/>
            <a:r>
              <a:rPr lang="zh-CN" b="0">
                <a:solidFill>
                  <a:srgbClr val="000000"/>
                </a:solidFill>
                <a:ea typeface="宋体" panose="02010600030101010101" pitchFamily="2" charset="-122"/>
              </a:rPr>
              <a:t>2.进行厕所的清洁卫生工作，保证厕所清洁无异味。</a:t>
            </a:r>
            <a:endParaRPr lang="zh-CN" b="0">
              <a:solidFill>
                <a:srgbClr val="000000"/>
              </a:solidFill>
              <a:ea typeface="宋体" panose="02010600030101010101" pitchFamily="2" charset="-122"/>
            </a:endParaRPr>
          </a:p>
          <a:p>
            <a:pPr indent="0"/>
            <a:r>
              <a:rPr lang="zh-CN" b="0">
                <a:solidFill>
                  <a:srgbClr val="000000"/>
                </a:solidFill>
                <a:ea typeface="宋体" panose="02010600030101010101" pitchFamily="2" charset="-122"/>
              </a:rPr>
              <a:t>3.检查幼儿如厕后衣服是否整理好，冬天是否塞好衣服。</a:t>
            </a:r>
            <a:endParaRPr lang="zh-CN" b="0">
              <a:solidFill>
                <a:srgbClr val="000000"/>
              </a:solidFill>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260465" y="1132205"/>
            <a:ext cx="5148580" cy="452437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830" y="1132205"/>
            <a:ext cx="5247640" cy="452437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778002"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140837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endParaRPr lang="zh-CN" altLang="en-US" dirty="0">
              <a:solidFill>
                <a:schemeClr val="bg2"/>
              </a:solidFill>
              <a:cs typeface="+mn-ea"/>
              <a:sym typeface="+mn-lt"/>
            </a:endParaRPr>
          </a:p>
        </p:txBody>
      </p:sp>
      <p:sp>
        <p:nvSpPr>
          <p:cNvPr id="33" name="文本框 32"/>
          <p:cNvSpPr txBox="1"/>
          <p:nvPr/>
        </p:nvSpPr>
        <p:spPr>
          <a:xfrm>
            <a:off x="7028434" y="1408704"/>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endParaRPr lang="zh-CN" altLang="en-US" dirty="0">
              <a:solidFill>
                <a:schemeClr val="accent1"/>
              </a:solidFill>
              <a:cs typeface="+mn-ea"/>
              <a:sym typeface="+mn-lt"/>
            </a:endParaRPr>
          </a:p>
        </p:txBody>
      </p:sp>
      <p:sp>
        <p:nvSpPr>
          <p:cNvPr id="35" name="文本框 34"/>
          <p:cNvSpPr txBox="1"/>
          <p:nvPr/>
        </p:nvSpPr>
        <p:spPr>
          <a:xfrm>
            <a:off x="911860" y="1814830"/>
            <a:ext cx="3847465" cy="2886710"/>
          </a:xfrm>
          <a:prstGeom prst="rect">
            <a:avLst/>
          </a:prstGeom>
          <a:noFill/>
        </p:spPr>
        <p:txBody>
          <a:bodyPr wrap="square" rtlCol="0">
            <a:spAutoFit/>
          </a:bodyPr>
          <a:lstStyle/>
          <a:p>
            <a:pPr>
              <a:lnSpc>
                <a:spcPct val="130000"/>
              </a:lnSpc>
              <a:spcAft>
                <a:spcPts val="1200"/>
              </a:spcAft>
            </a:pPr>
            <a:r>
              <a:rPr lang="en-US" sz="1400" dirty="0">
                <a:solidFill>
                  <a:schemeClr val="bg2"/>
                </a:solidFill>
                <a:cs typeface="+mn-ea"/>
                <a:sym typeface="+mn-lt"/>
              </a:rPr>
              <a:t>  </a:t>
            </a:r>
            <a:r>
              <a:rPr sz="1400" dirty="0">
                <a:solidFill>
                  <a:schemeClr val="bg2"/>
                </a:solidFill>
                <a:cs typeface="+mn-ea"/>
                <a:sym typeface="+mn-lt"/>
              </a:rPr>
              <a:t>天气渐渐凉了，孩子们穿的衣服也逐渐增多增厚，这就给他们上厕所带来诸多不便。又到了如厕时间，大多数孩子能有序地排队上厕所，但赵钰莹小朋友却坐在座位上一动不动。当我问她为什么不上厕所，她摇了摇头。5分钟后，孩子们大都上完厕所回到座位上了， 我再次问了莹莹，她仍然表示不需要上厕所。于是我们开始区域游戏，当游戏到一半时，我发现莹莹表情很奇怪，还捂着裤裆，我立刻意识到，她尿裤子了。</a:t>
            </a:r>
            <a:r>
              <a:rPr lang="en-US" sz="1400" dirty="0">
                <a:solidFill>
                  <a:schemeClr val="bg2"/>
                </a:solidFill>
                <a:cs typeface="+mn-ea"/>
                <a:sym typeface="+mn-lt"/>
              </a:rPr>
              <a:t>  </a:t>
            </a:r>
            <a:endParaRPr lang="en-US" sz="1400" dirty="0">
              <a:solidFill>
                <a:schemeClr val="bg2"/>
              </a:solidFill>
              <a:cs typeface="+mn-ea"/>
              <a:sym typeface="+mn-lt"/>
            </a:endParaRPr>
          </a:p>
        </p:txBody>
      </p:sp>
      <p:sp>
        <p:nvSpPr>
          <p:cNvPr id="42" name="文本框 41"/>
          <p:cNvSpPr txBox="1"/>
          <p:nvPr/>
        </p:nvSpPr>
        <p:spPr>
          <a:xfrm>
            <a:off x="8512377" y="1778213"/>
            <a:ext cx="3008500" cy="2886710"/>
          </a:xfrm>
          <a:prstGeom prst="rect">
            <a:avLst/>
          </a:prstGeom>
          <a:noFill/>
        </p:spPr>
        <p:txBody>
          <a:bodyPr wrap="square" rtlCol="0">
            <a:spAutoFit/>
          </a:bodyPr>
          <a:lstStyle/>
          <a:p>
            <a:pPr algn="l">
              <a:lnSpc>
                <a:spcPct val="130000"/>
              </a:lnSpc>
              <a:spcAft>
                <a:spcPts val="1200"/>
              </a:spcAft>
            </a:pPr>
            <a:r>
              <a:rPr lang="en-US" altLang="zh-CN" sz="1400" dirty="0">
                <a:solidFill>
                  <a:schemeClr val="accent6"/>
                </a:solidFill>
                <a:cs typeface="+mn-ea"/>
                <a:sym typeface="+mn-lt"/>
              </a:rPr>
              <a:t>  </a:t>
            </a:r>
            <a:r>
              <a:rPr lang="zh-CN" altLang="en-US" sz="1400" dirty="0">
                <a:solidFill>
                  <a:schemeClr val="accent6"/>
                </a:solidFill>
                <a:cs typeface="+mn-ea"/>
                <a:sym typeface="+mn-lt"/>
              </a:rPr>
              <a:t>这件事情引起了我的注意，最近一段时间，孩子尿裤子现象有所增多，为什么有的孩子不知道去厕所尿尿?是小朋友统一上厕所时，她顾着玩没上?还是自己不会脱裤子?还是老师提醒的次数少了?为什么有的孩子尿裤子了不告诉老师?是性格胆小，害怕老师不敢与老师交流?经过我的观察和沟通了解到，小班幼儿出现的如厕难问题有诸多原因。</a:t>
            </a:r>
            <a:endParaRPr lang="zh-CN" altLang="en-US" sz="1400" dirty="0">
              <a:solidFill>
                <a:schemeClr val="accent6"/>
              </a:solidFill>
              <a:cs typeface="+mn-ea"/>
              <a:sym typeface="+mn-lt"/>
            </a:endParaRP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5022118" y="2845255"/>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endParaRPr lang="en-US" altLang="zh-CN" sz="6000" dirty="0">
              <a:solidFill>
                <a:schemeClr val="accent1">
                  <a:alpha val="4000"/>
                </a:schemeClr>
              </a:solidFill>
              <a:cs typeface="+mn-ea"/>
              <a:sym typeface="+mn-lt"/>
            </a:endParaRP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405765" y="2127885"/>
            <a:ext cx="9780905" cy="4015105"/>
          </a:xfrm>
          <a:prstGeom prst="rect">
            <a:avLst/>
          </a:prstGeom>
          <a:noFill/>
          <a:ln>
            <a:solidFill>
              <a:schemeClr val="accent1"/>
            </a:solidFill>
          </a:ln>
          <a:effectLst/>
        </p:spPr>
        <p:txBody>
          <a:bodyPr wrap="square" rtlCol="0">
            <a:spAutoFit/>
          </a:bodyPr>
          <a:lstStyle/>
          <a:p>
            <a:pPr indent="0" fontAlgn="auto">
              <a:lnSpc>
                <a:spcPts val="1800"/>
              </a:lnSpc>
              <a:defRPr/>
            </a:pPr>
            <a:r>
              <a:rPr kumimoji="0" lang="en-US" altLang="zh-CN" sz="1400" b="0" i="0" u="none" strike="noStrike" kern="1200" cap="none" spc="0" normalizeH="0" baseline="0" dirty="0">
                <a:solidFill>
                  <a:schemeClr val="accent6"/>
                </a:solidFill>
                <a:cs typeface="+mn-ea"/>
                <a:sym typeface="+mn-lt"/>
              </a:rPr>
              <a:t> </a:t>
            </a:r>
            <a:r>
              <a:rPr kumimoji="0" sz="1400" b="0" i="0" u="none" strike="noStrike" kern="1200" cap="none" spc="0" normalizeH="0" baseline="0" dirty="0">
                <a:solidFill>
                  <a:schemeClr val="accent6"/>
                </a:solidFill>
                <a:cs typeface="+mn-ea"/>
                <a:sym typeface="+mn-lt"/>
              </a:rPr>
              <a:t>1.关心幼儿消除幼儿的恐惧感。帮助孩子熟悉幼儿园环境，拉近与孩子的距离，老师每天主动亲近她，或拉她的手，或抱抱她，或发现闪光点竖大拇指表扬她等,消除她害怕老师的心理。细心观察孩子的异常神情，如有左右扭动，脸憋红的现象要立即询问。</a:t>
            </a:r>
            <a:endParaRPr kumimoji="0" sz="1400" b="0" i="0" u="none" strike="noStrike" kern="1200" cap="none" spc="0" normalizeH="0" baseline="0" dirty="0">
              <a:solidFill>
                <a:schemeClr val="accent6"/>
              </a:solidFill>
              <a:cs typeface="+mn-ea"/>
              <a:sym typeface="+mn-lt"/>
            </a:endParaRPr>
          </a:p>
          <a:p>
            <a:pPr indent="0" fontAlgn="auto">
              <a:lnSpc>
                <a:spcPts val="1800"/>
              </a:lnSpc>
              <a:defRPr/>
            </a:pPr>
            <a:endParaRPr kumimoji="0" sz="1400" b="0" i="0" u="none" strike="noStrike" kern="1200" cap="none" spc="0" normalizeH="0" baseline="0" dirty="0">
              <a:solidFill>
                <a:schemeClr val="accent6"/>
              </a:solidFill>
              <a:cs typeface="+mn-ea"/>
              <a:sym typeface="+mn-lt"/>
            </a:endParaRPr>
          </a:p>
          <a:p>
            <a:pPr indent="0" fontAlgn="auto">
              <a:lnSpc>
                <a:spcPts val="1800"/>
              </a:lnSpc>
              <a:defRPr/>
            </a:pPr>
            <a:r>
              <a:rPr kumimoji="0" sz="1400" b="0" i="0" u="none" strike="noStrike" kern="1200" cap="none" spc="0" normalizeH="0" baseline="0" dirty="0">
                <a:solidFill>
                  <a:schemeClr val="accent6"/>
                </a:solidFill>
                <a:cs typeface="+mn-ea"/>
                <a:sym typeface="+mn-lt"/>
              </a:rPr>
              <a:t>2.教会幼儿正确的如厕技能。利用健康教育活动教幼儿正确的脱裤子、提裤子的方法，以及擦拭屁股等技能。如果孩子尿裤子，及时更换，不要着急责怪孩子，耐心开导要让孩子知道故意尿裤子足错误的行为，并教会他们想尿时一定要跟老师说，有任何问题都可以告诉老师。每次上厕所，老师都指导并帮助幼儿脱裤子、提裤子。</a:t>
            </a:r>
            <a:endParaRPr kumimoji="0" sz="1400" b="0" i="0" u="none" strike="noStrike" kern="1200" cap="none" spc="0" normalizeH="0" baseline="0" dirty="0">
              <a:solidFill>
                <a:schemeClr val="accent6"/>
              </a:solidFill>
              <a:cs typeface="+mn-ea"/>
              <a:sym typeface="+mn-lt"/>
            </a:endParaRPr>
          </a:p>
          <a:p>
            <a:pPr indent="0" fontAlgn="auto">
              <a:lnSpc>
                <a:spcPts val="1800"/>
              </a:lnSpc>
              <a:defRPr/>
            </a:pPr>
            <a:endParaRPr kumimoji="0" sz="1400" b="0" i="0" u="none" strike="noStrike" kern="1200" cap="none" spc="0" normalizeH="0" baseline="0" dirty="0">
              <a:solidFill>
                <a:schemeClr val="accent6"/>
              </a:solidFill>
              <a:cs typeface="+mn-ea"/>
              <a:sym typeface="+mn-lt"/>
            </a:endParaRPr>
          </a:p>
          <a:p>
            <a:pPr indent="0" fontAlgn="auto">
              <a:lnSpc>
                <a:spcPts val="1800"/>
              </a:lnSpc>
              <a:defRPr/>
            </a:pPr>
            <a:r>
              <a:rPr kumimoji="0" sz="1400" b="0" i="0" u="none" strike="noStrike" kern="1200" cap="none" spc="0" normalizeH="0" baseline="0" dirty="0">
                <a:solidFill>
                  <a:schemeClr val="accent6"/>
                </a:solidFill>
                <a:cs typeface="+mn-ea"/>
                <a:sym typeface="+mn-lt"/>
              </a:rPr>
              <a:t>3.加强与家长的沟通，家园共同培养幼儿良好的习惯。双休日，家长可耐心地教会孩子穿脱裤子，自己主动如厕，并给孩子穿便于脱和穿的裤子，避免孩子因为一时着急而脱不下裤子。让家长准备舒适的备用裤子，便于及时更换。</a:t>
            </a:r>
            <a:endParaRPr kumimoji="0" sz="1400" b="0" i="0" u="none" strike="noStrike" kern="1200" cap="none" spc="0" normalizeH="0" baseline="0" dirty="0">
              <a:solidFill>
                <a:schemeClr val="accent6"/>
              </a:solidFill>
              <a:cs typeface="+mn-ea"/>
              <a:sym typeface="+mn-lt"/>
            </a:endParaRPr>
          </a:p>
          <a:p>
            <a:pPr indent="0" fontAlgn="auto">
              <a:lnSpc>
                <a:spcPts val="1800"/>
              </a:lnSpc>
              <a:defRPr/>
            </a:pPr>
            <a:endParaRPr kumimoji="0" sz="1400" b="0" i="0" u="none" strike="noStrike" kern="1200" cap="none" spc="0" normalizeH="0" baseline="0" dirty="0">
              <a:solidFill>
                <a:schemeClr val="accent6"/>
              </a:solidFill>
              <a:cs typeface="+mn-ea"/>
              <a:sym typeface="+mn-lt"/>
            </a:endParaRPr>
          </a:p>
          <a:p>
            <a:pPr indent="0" fontAlgn="auto">
              <a:lnSpc>
                <a:spcPts val="1800"/>
              </a:lnSpc>
              <a:defRPr/>
            </a:pPr>
            <a:r>
              <a:rPr kumimoji="0" sz="1400" b="0" i="0" u="none" strike="noStrike" kern="1200" cap="none" spc="0" normalizeH="0" baseline="0" dirty="0">
                <a:solidFill>
                  <a:schemeClr val="accent6"/>
                </a:solidFill>
                <a:cs typeface="+mn-ea"/>
                <a:sym typeface="+mn-lt"/>
              </a:rPr>
              <a:t>4.如果孩子做得好，要及时表扬。例如，经常尿裤子的孩子没有尿就在家长来接时提出来加以表扬并予以鼓励，甚至可以适当地给一些物质奖励。直到孩子的尿裤子行为越来越少，直至最后成为孩子的一种习惯而不再需要老师和家长的提醒。</a:t>
            </a:r>
            <a:endParaRPr kumimoji="0" sz="1400" b="0" i="0" u="none" strike="noStrike" kern="1200" cap="none" spc="0" normalizeH="0" baseline="0" dirty="0">
              <a:solidFill>
                <a:schemeClr val="accent6"/>
              </a:solidFill>
              <a:cs typeface="+mn-ea"/>
              <a:sym typeface="+mn-lt"/>
            </a:endParaRPr>
          </a:p>
          <a:p>
            <a:pPr indent="0" fontAlgn="auto">
              <a:lnSpc>
                <a:spcPts val="1800"/>
              </a:lnSpc>
              <a:defRPr/>
            </a:pPr>
            <a:endParaRPr kumimoji="0" sz="1400" b="0" i="0" u="none" strike="noStrike" kern="1200" cap="none" spc="0" normalizeH="0" baseline="0" dirty="0">
              <a:solidFill>
                <a:schemeClr val="accent6"/>
              </a:solidFill>
              <a:cs typeface="+mn-ea"/>
              <a:sym typeface="+mn-lt"/>
            </a:endParaRPr>
          </a:p>
          <a:p>
            <a:pPr indent="0" fontAlgn="auto">
              <a:lnSpc>
                <a:spcPts val="1800"/>
              </a:lnSpc>
              <a:defRPr/>
            </a:pPr>
            <a:r>
              <a:rPr kumimoji="0" sz="1400" b="0" i="0" u="none" strike="noStrike" kern="1200" cap="none" spc="0" normalizeH="0" baseline="0" dirty="0">
                <a:solidFill>
                  <a:schemeClr val="accent6"/>
                </a:solidFill>
                <a:cs typeface="+mn-ea"/>
                <a:sym typeface="+mn-lt"/>
              </a:rPr>
              <a:t>5.创设温馨、愉快，与幼儿能够产生互动的如厕环境。例如，在便池上方出示“别忘便后冲水”“厕纸扔进纸篓”和“别忘便后洗手”的图片小提示，为幼儿提供“尿液健康对比表”“大便样对比与观察记录表”等，引导幼儿自觉遵守如厕常规和公共秩序，使幼儿养成良好的生活行为习惯。</a:t>
            </a:r>
            <a:endParaRPr kumimoji="0" sz="1400" b="0" i="0" u="none" strike="noStrike" kern="1200" cap="none" spc="0" normalizeH="0" baseline="0" dirty="0">
              <a:solidFill>
                <a:schemeClr val="accent6"/>
              </a:solidFill>
              <a:cs typeface="+mn-ea"/>
              <a:sym typeface="+mn-lt"/>
            </a:endParaRPr>
          </a:p>
        </p:txBody>
      </p:sp>
      <p:sp>
        <p:nvSpPr>
          <p:cNvPr id="15" name="iŝ1ídé"/>
          <p:cNvSpPr txBox="1"/>
          <p:nvPr/>
        </p:nvSpPr>
        <p:spPr>
          <a:xfrm>
            <a:off x="1299282" y="1498116"/>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49775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413177" y="6274714"/>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90412"/>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结构导图</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endParaRPr lang="en-US" altLang="zh-CN" sz="100" dirty="0">
              <a:solidFill>
                <a:schemeClr val="tx1">
                  <a:alpha val="0"/>
                </a:schemeClr>
              </a:solidFill>
              <a:cs typeface="+mn-ea"/>
              <a:sym typeface="+mn-lt"/>
            </a:endParaRPr>
          </a:p>
        </p:txBody>
      </p:sp>
      <p:grpSp>
        <p:nvGrpSpPr>
          <p:cNvPr id="46" name="组合 45"/>
          <p:cNvGrpSpPr/>
          <p:nvPr/>
        </p:nvGrpSpPr>
        <p:grpSpPr>
          <a:xfrm>
            <a:off x="1732280" y="2313940"/>
            <a:ext cx="10106660" cy="2829563"/>
            <a:chOff x="1744938" y="3338767"/>
            <a:chExt cx="5816557" cy="1126659"/>
          </a:xfrm>
        </p:grpSpPr>
        <p:grpSp>
          <p:nvGrpSpPr>
            <p:cNvPr id="47" name="组合 46"/>
            <p:cNvGrpSpPr/>
            <p:nvPr/>
          </p:nvGrpSpPr>
          <p:grpSpPr>
            <a:xfrm>
              <a:off x="1744938" y="3999629"/>
              <a:ext cx="860613" cy="276998"/>
              <a:chOff x="1686215" y="4012416"/>
              <a:chExt cx="860613" cy="206215"/>
            </a:xfrm>
          </p:grpSpPr>
          <p:sp>
            <p:nvSpPr>
              <p:cNvPr id="78" name="圆角矩形 2"/>
              <p:cNvSpPr>
                <a:spLocks noChangeArrowheads="1"/>
              </p:cNvSpPr>
              <p:nvPr/>
            </p:nvSpPr>
            <p:spPr bwMode="auto">
              <a:xfrm>
                <a:off x="1686215" y="4012416"/>
                <a:ext cx="860613" cy="206215"/>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79" name="文本框 78"/>
              <p:cNvSpPr txBox="1"/>
              <p:nvPr/>
            </p:nvSpPr>
            <p:spPr>
              <a:xfrm>
                <a:off x="1876606" y="4056328"/>
                <a:ext cx="545284" cy="118209"/>
              </a:xfrm>
              <a:prstGeom prst="rect">
                <a:avLst/>
              </a:prstGeom>
              <a:noFill/>
            </p:spPr>
            <p:txBody>
              <a:bodyPr wrap="square" rtlCol="0">
                <a:spAutoFit/>
              </a:bodyPr>
              <a:lstStyle/>
              <a:p>
                <a:r>
                  <a:rPr lang="zh-CN" altLang="en-US" sz="2000" b="1" dirty="0">
                    <a:solidFill>
                      <a:schemeClr val="accent3">
                        <a:lumMod val="75000"/>
                      </a:schemeClr>
                    </a:solidFill>
                    <a:latin typeface="宋体" panose="02010600030101010101" pitchFamily="2" charset="-122"/>
                    <a:ea typeface="宋体" panose="02010600030101010101" pitchFamily="2" charset="-122"/>
                  </a:rPr>
                  <a:t>如厕</a:t>
                </a:r>
                <a:endParaRPr lang="zh-CN" altLang="en-US" sz="2000" b="1" dirty="0">
                  <a:solidFill>
                    <a:schemeClr val="accent3">
                      <a:lumMod val="75000"/>
                    </a:schemeClr>
                  </a:solidFill>
                  <a:latin typeface="宋体" panose="02010600030101010101" pitchFamily="2" charset="-122"/>
                  <a:ea typeface="宋体" panose="02010600030101010101" pitchFamily="2" charset="-122"/>
                </a:endParaRPr>
              </a:p>
            </p:txBody>
          </p:sp>
        </p:grpSp>
        <p:sp>
          <p:nvSpPr>
            <p:cNvPr id="48" name="圆角矩形 2"/>
            <p:cNvSpPr>
              <a:spLocks noChangeArrowheads="1"/>
            </p:cNvSpPr>
            <p:nvPr/>
          </p:nvSpPr>
          <p:spPr bwMode="auto">
            <a:xfrm>
              <a:off x="3062678" y="3338769"/>
              <a:ext cx="1115810"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9" name="圆角矩形 2"/>
            <p:cNvSpPr>
              <a:spLocks noChangeArrowheads="1"/>
            </p:cNvSpPr>
            <p:nvPr/>
          </p:nvSpPr>
          <p:spPr bwMode="auto">
            <a:xfrm>
              <a:off x="3077297" y="3753044"/>
              <a:ext cx="1115809"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0" name="圆角矩形 2"/>
            <p:cNvSpPr>
              <a:spLocks noChangeArrowheads="1"/>
            </p:cNvSpPr>
            <p:nvPr/>
          </p:nvSpPr>
          <p:spPr bwMode="auto">
            <a:xfrm>
              <a:off x="3097033" y="4176421"/>
              <a:ext cx="110776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3" name="圆角矩形 2"/>
            <p:cNvSpPr>
              <a:spLocks noChangeArrowheads="1"/>
            </p:cNvSpPr>
            <p:nvPr/>
          </p:nvSpPr>
          <p:spPr bwMode="auto">
            <a:xfrm>
              <a:off x="4597863" y="3338767"/>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4" name="文本框 53"/>
            <p:cNvSpPr txBox="1"/>
            <p:nvPr/>
          </p:nvSpPr>
          <p:spPr>
            <a:xfrm>
              <a:off x="3077887" y="3396855"/>
              <a:ext cx="1189838" cy="13425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1.</a:t>
              </a:r>
              <a:r>
                <a:rPr lang="zh-CN" altLang="en-US" sz="1600" b="1" dirty="0">
                  <a:solidFill>
                    <a:schemeClr val="accent3">
                      <a:lumMod val="75000"/>
                    </a:schemeClr>
                  </a:solidFill>
                  <a:latin typeface="宋体" panose="02010600030101010101" pitchFamily="2" charset="-122"/>
                  <a:ea typeface="宋体" panose="02010600030101010101" pitchFamily="2" charset="-122"/>
                </a:rPr>
                <a:t>如厕前准备</a:t>
              </a:r>
              <a:endParaRPr lang="zh-CN" altLang="en-US" sz="1600" b="1" dirty="0">
                <a:solidFill>
                  <a:schemeClr val="accent3">
                    <a:lumMod val="75000"/>
                  </a:schemeClr>
                </a:solidFill>
                <a:latin typeface="宋体" panose="02010600030101010101" pitchFamily="2" charset="-122"/>
                <a:ea typeface="宋体" panose="02010600030101010101" pitchFamily="2" charset="-122"/>
              </a:endParaRPr>
            </a:p>
          </p:txBody>
        </p:sp>
        <p:sp>
          <p:nvSpPr>
            <p:cNvPr id="55" name="文本框 54"/>
            <p:cNvSpPr txBox="1"/>
            <p:nvPr/>
          </p:nvSpPr>
          <p:spPr>
            <a:xfrm>
              <a:off x="3082885" y="3813605"/>
              <a:ext cx="1069465" cy="13425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2.</a:t>
              </a:r>
              <a:r>
                <a:rPr lang="zh-CN" altLang="en-US" sz="1600" b="1" dirty="0">
                  <a:solidFill>
                    <a:schemeClr val="accent3">
                      <a:lumMod val="75000"/>
                    </a:schemeClr>
                  </a:solidFill>
                  <a:latin typeface="宋体" panose="02010600030101010101" pitchFamily="2" charset="-122"/>
                  <a:ea typeface="宋体" panose="02010600030101010101" pitchFamily="2" charset="-122"/>
                </a:rPr>
                <a:t>如厕指导</a:t>
              </a:r>
              <a:endParaRPr lang="zh-CN" altLang="en-US" sz="1600" b="1" dirty="0">
                <a:solidFill>
                  <a:schemeClr val="accent3">
                    <a:lumMod val="75000"/>
                  </a:schemeClr>
                </a:solidFill>
                <a:latin typeface="宋体" panose="02010600030101010101" pitchFamily="2" charset="-122"/>
                <a:ea typeface="宋体" panose="02010600030101010101" pitchFamily="2" charset="-122"/>
              </a:endParaRPr>
            </a:p>
          </p:txBody>
        </p:sp>
        <p:sp>
          <p:nvSpPr>
            <p:cNvPr id="56" name="文本框 55"/>
            <p:cNvSpPr txBox="1"/>
            <p:nvPr/>
          </p:nvSpPr>
          <p:spPr>
            <a:xfrm>
              <a:off x="3137598" y="4233038"/>
              <a:ext cx="1069465" cy="134258"/>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3.</a:t>
              </a:r>
              <a:r>
                <a:rPr lang="zh-CN" altLang="en-US" sz="1600" b="1" dirty="0">
                  <a:solidFill>
                    <a:schemeClr val="accent3">
                      <a:lumMod val="75000"/>
                    </a:schemeClr>
                  </a:solidFill>
                  <a:latin typeface="宋体" panose="02010600030101010101" pitchFamily="2" charset="-122"/>
                  <a:ea typeface="宋体" panose="02010600030101010101" pitchFamily="2" charset="-122"/>
                </a:rPr>
                <a:t>如厕后清洁消毒</a:t>
              </a:r>
              <a:endParaRPr lang="zh-CN" altLang="en-US" sz="1600" b="1" dirty="0">
                <a:solidFill>
                  <a:schemeClr val="accent3">
                    <a:lumMod val="75000"/>
                  </a:schemeClr>
                </a:solidFill>
                <a:latin typeface="宋体" panose="02010600030101010101" pitchFamily="2" charset="-122"/>
                <a:ea typeface="宋体" panose="02010600030101010101" pitchFamily="2" charset="-122"/>
              </a:endParaRPr>
            </a:p>
          </p:txBody>
        </p:sp>
        <p:cxnSp>
          <p:nvCxnSpPr>
            <p:cNvPr id="59" name="直接连接符 58"/>
            <p:cNvCxnSpPr>
              <a:stCxn id="78" idx="3"/>
              <a:endCxn id="54" idx="1"/>
            </p:cNvCxnSpPr>
            <p:nvPr/>
          </p:nvCxnSpPr>
          <p:spPr>
            <a:xfrm flipV="1">
              <a:off x="2605551" y="3464099"/>
              <a:ext cx="472166" cy="674073"/>
            </a:xfrm>
            <a:prstGeom prst="line">
              <a:avLst/>
            </a:prstGeom>
            <a:ln w="19050"/>
          </p:spPr>
          <p:style>
            <a:lnRef idx="1">
              <a:schemeClr val="dk1"/>
            </a:lnRef>
            <a:fillRef idx="0">
              <a:schemeClr val="dk1"/>
            </a:fillRef>
            <a:effectRef idx="0">
              <a:schemeClr val="dk1"/>
            </a:effectRef>
            <a:fontRef idx="minor">
              <a:schemeClr val="tx1"/>
            </a:fontRef>
          </p:style>
        </p:cxnSp>
        <p:cxnSp>
          <p:nvCxnSpPr>
            <p:cNvPr id="60" name="直接连接符 59"/>
            <p:cNvCxnSpPr>
              <a:stCxn id="78" idx="3"/>
              <a:endCxn id="49" idx="1"/>
            </p:cNvCxnSpPr>
            <p:nvPr/>
          </p:nvCxnSpPr>
          <p:spPr>
            <a:xfrm flipV="1">
              <a:off x="2605551" y="3880997"/>
              <a:ext cx="471800" cy="2571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2616515" y="4166742"/>
              <a:ext cx="469608" cy="1218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4580488" y="3395421"/>
              <a:ext cx="2981007" cy="281972"/>
            </a:xfrm>
            <a:prstGeom prst="rect">
              <a:avLst/>
            </a:prstGeom>
            <a:noFill/>
          </p:spPr>
          <p:txBody>
            <a:bodyPr wrap="square" rtlCol="0">
              <a:no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做好如厕前的环境准备和用具准备</a:t>
              </a:r>
              <a:endParaRPr lang="zh-CN" altLang="en-US" sz="1600" b="1" dirty="0">
                <a:solidFill>
                  <a:schemeClr val="accent3">
                    <a:lumMod val="75000"/>
                  </a:schemeClr>
                </a:solidFill>
                <a:latin typeface="宋体" panose="02010600030101010101" pitchFamily="2" charset="-122"/>
                <a:ea typeface="宋体" panose="02010600030101010101" pitchFamily="2" charset="-122"/>
              </a:endParaRPr>
            </a:p>
          </p:txBody>
        </p:sp>
        <p:sp>
          <p:nvSpPr>
            <p:cNvPr id="65" name="圆角矩形 2"/>
            <p:cNvSpPr>
              <a:spLocks noChangeArrowheads="1"/>
            </p:cNvSpPr>
            <p:nvPr/>
          </p:nvSpPr>
          <p:spPr bwMode="auto">
            <a:xfrm>
              <a:off x="4597863" y="3738490"/>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6" name="圆角矩形 2"/>
            <p:cNvSpPr>
              <a:spLocks noChangeArrowheads="1"/>
            </p:cNvSpPr>
            <p:nvPr/>
          </p:nvSpPr>
          <p:spPr bwMode="auto">
            <a:xfrm>
              <a:off x="4597863" y="4173167"/>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9" name="文本框 68"/>
            <p:cNvSpPr txBox="1"/>
            <p:nvPr/>
          </p:nvSpPr>
          <p:spPr>
            <a:xfrm>
              <a:off x="4645177" y="4233065"/>
              <a:ext cx="2159099" cy="232361"/>
            </a:xfrm>
            <a:prstGeom prst="rect">
              <a:avLst/>
            </a:prstGeom>
            <a:noFill/>
          </p:spPr>
          <p:txBody>
            <a:bodyPr wrap="square" rtlCol="0">
              <a:no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完成如厕后的清洁通风、便器消毒</a:t>
              </a:r>
              <a:endParaRPr lang="zh-CN" altLang="en-US" sz="1600" b="1" dirty="0">
                <a:solidFill>
                  <a:schemeClr val="accent3">
                    <a:lumMod val="75000"/>
                  </a:schemeClr>
                </a:solidFill>
                <a:latin typeface="宋体" panose="02010600030101010101" pitchFamily="2" charset="-122"/>
                <a:ea typeface="宋体" panose="02010600030101010101" pitchFamily="2" charset="-122"/>
              </a:endParaRPr>
            </a:p>
          </p:txBody>
        </p:sp>
        <p:sp>
          <p:nvSpPr>
            <p:cNvPr id="70" name="文本框 69"/>
            <p:cNvSpPr txBox="1"/>
            <p:nvPr/>
          </p:nvSpPr>
          <p:spPr>
            <a:xfrm>
              <a:off x="4626629" y="3812300"/>
              <a:ext cx="2488596" cy="13425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指导幼儿正确如厕的方法</a:t>
              </a:r>
              <a:endParaRPr lang="zh-CN" altLang="en-US" sz="1600" b="1" dirty="0">
                <a:solidFill>
                  <a:schemeClr val="accent3">
                    <a:lumMod val="75000"/>
                  </a:schemeClr>
                </a:solidFill>
                <a:latin typeface="宋体" panose="02010600030101010101" pitchFamily="2" charset="-122"/>
                <a:ea typeface="宋体" panose="02010600030101010101" pitchFamily="2" charset="-122"/>
              </a:endParaRPr>
            </a:p>
          </p:txBody>
        </p:sp>
        <p:cxnSp>
          <p:nvCxnSpPr>
            <p:cNvPr id="73" name="直接连接符 72"/>
            <p:cNvCxnSpPr/>
            <p:nvPr/>
          </p:nvCxnSpPr>
          <p:spPr>
            <a:xfrm>
              <a:off x="4166538" y="3464290"/>
              <a:ext cx="428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179642" y="381227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207098" y="4276455"/>
              <a:ext cx="399441" cy="20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0" name="任意多边形: 形状 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12" name="组合 11"/>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13" name="任意多边形: 形状 12"/>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任意多边形: 形状 13"/>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 name="任意多边形: 形状 14"/>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任意多边形: 形状 15"/>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任意多边形: 形状 16"/>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任意多边形: 形状 17"/>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任意多边形: 形状 18"/>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任意多边形: 形状 19"/>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任意多边形: 形状 20"/>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9" name="文本框 138"/>
          <p:cNvSpPr txBox="1"/>
          <p:nvPr/>
        </p:nvSpPr>
        <p:spPr>
          <a:xfrm>
            <a:off x="809027" y="2443705"/>
            <a:ext cx="6131342" cy="1107996"/>
          </a:xfrm>
          <a:prstGeom prst="rect">
            <a:avLst/>
          </a:prstGeom>
          <a:noFill/>
        </p:spPr>
        <p:txBody>
          <a:bodyPr wrap="square" rtlCol="0">
            <a:spAutoFit/>
          </a:bodyPr>
          <a:lstStyle>
            <a:defPPr>
              <a:defRPr lang="zh-CN"/>
            </a:defPPr>
            <a:lvl1pPr>
              <a:defRPr sz="6600">
                <a:solidFill>
                  <a:schemeClr val="accent1"/>
                </a:solidFill>
                <a:latin typeface="汉真广标" pitchFamily="49" charset="-122"/>
                <a:ea typeface="汉真广标" pitchFamily="49" charset="-122"/>
              </a:defRPr>
            </a:lvl1pPr>
          </a:lstStyle>
          <a:p>
            <a:r>
              <a:rPr lang="zh-CN" altLang="en-US" dirty="0">
                <a:latin typeface="+mn-lt"/>
                <a:ea typeface="+mn-ea"/>
                <a:cs typeface="+mn-ea"/>
                <a:sym typeface="+mn-lt"/>
              </a:rPr>
              <a:t>谢谢您的观看</a:t>
            </a:r>
            <a:endParaRPr lang="zh-CN" altLang="en-US" dirty="0">
              <a:latin typeface="+mn-lt"/>
              <a:ea typeface="+mn-ea"/>
              <a:cs typeface="+mn-ea"/>
              <a:sym typeface="+mn-lt"/>
            </a:endParaRPr>
          </a:p>
        </p:txBody>
      </p:sp>
      <p:sp>
        <p:nvSpPr>
          <p:cNvPr id="140" name="iŝ1ídé"/>
          <p:cNvSpPr txBox="1"/>
          <p:nvPr/>
        </p:nvSpPr>
        <p:spPr>
          <a:xfrm>
            <a:off x="877608" y="3551701"/>
            <a:ext cx="5393469" cy="364010"/>
          </a:xfrm>
          <a:prstGeom prst="rect">
            <a:avLst/>
          </a:prstGeom>
          <a:noFill/>
          <a:ln>
            <a:noFill/>
          </a:ln>
        </p:spPr>
        <p:txBody>
          <a:bodyPr wrap="square" lIns="91440" tIns="45720" rIns="91440" bIns="45720" anchor="ctr" anchorCtr="0">
            <a:no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r>
              <a:rPr kumimoji="0" lang="zh-CN" altLang="en-US" sz="1400" i="0" u="none" strike="noStrike" kern="1200" cap="none" spc="0" normalizeH="0" baseline="0" noProof="0" dirty="0">
                <a:ln>
                  <a:noFill/>
                </a:ln>
                <a:solidFill>
                  <a:schemeClr val="tx2"/>
                </a:solidFill>
                <a:effectLst/>
                <a:uLnTx/>
                <a:uFillTx/>
                <a:cs typeface="+mn-ea"/>
                <a:sym typeface="+mn-lt"/>
              </a:rPr>
              <a:t>这里填写简单的开场白，避免出现演示时首页停留时间过长</a:t>
            </a:r>
            <a:endParaRPr kumimoji="0" lang="zh-CN" altLang="en-US" sz="1400" i="0" u="none" strike="noStrike" kern="1200" cap="none" spc="0" normalizeH="0" baseline="0" noProof="0" dirty="0">
              <a:ln>
                <a:noFill/>
              </a:ln>
              <a:solidFill>
                <a:schemeClr val="tx2"/>
              </a:solidFill>
              <a:effectLst/>
              <a:uLnTx/>
              <a:uFillTx/>
              <a:cs typeface="+mn-ea"/>
              <a:sym typeface="+mn-lt"/>
            </a:endParaRPr>
          </a:p>
        </p:txBody>
      </p:sp>
      <p:sp>
        <p:nvSpPr>
          <p:cNvPr id="141" name="矩形: 圆角 140"/>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THANKS</a:t>
            </a:r>
            <a:endParaRPr lang="zh-CN" altLang="en-US" dirty="0">
              <a:solidFill>
                <a:schemeClr val="bg2"/>
              </a:solidFill>
              <a:cs typeface="+mn-ea"/>
              <a:sym typeface="+mn-lt"/>
            </a:endParaRPr>
          </a:p>
        </p:txBody>
      </p:sp>
      <p:pic>
        <p:nvPicPr>
          <p:cNvPr id="142" name="图形 141"/>
          <p:cNvPicPr>
            <a:picLocks noChangeAspect="1"/>
          </p:cNvPicPr>
          <p:nvPr/>
        </p:nvPicPr>
        <p:blipFill>
          <a:blip r:embed="rId1" cstate="screen"/>
          <a:stretch>
            <a:fillRect/>
          </a:stretch>
        </p:blipFill>
        <p:spPr>
          <a:xfrm>
            <a:off x="1980599" y="4518794"/>
            <a:ext cx="281805" cy="281805"/>
          </a:xfrm>
          <a:prstGeom prst="rect">
            <a:avLst/>
          </a:prstGeom>
        </p:spPr>
      </p:pic>
      <p:grpSp>
        <p:nvGrpSpPr>
          <p:cNvPr id="143" name="组合 142"/>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4" name="任意多边形: 形状 143"/>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89" name="文本框 288"/>
          <p:cNvSpPr txBox="1"/>
          <p:nvPr/>
        </p:nvSpPr>
        <p:spPr>
          <a:xfrm>
            <a:off x="6448740" y="462495"/>
            <a:ext cx="5590861" cy="307777"/>
          </a:xfrm>
          <a:prstGeom prst="rect">
            <a:avLst/>
          </a:prstGeom>
          <a:noFill/>
        </p:spPr>
        <p:txBody>
          <a:bodyPr wrap="square" rtlCol="0">
            <a:spAutoFit/>
          </a:bodyPr>
          <a:lstStyle>
            <a:defPPr>
              <a:defRPr lang="zh-CN"/>
            </a:defPPr>
            <a:lvl1pPr>
              <a:defRPr sz="1400">
                <a:solidFill>
                  <a:schemeClr val="accent1">
                    <a:alpha val="25000"/>
                  </a:schemeClr>
                </a:solidFill>
              </a:defRPr>
            </a:lvl1pPr>
          </a:lstStyle>
          <a:p>
            <a:pPr algn="dist"/>
            <a:r>
              <a:rPr lang="en-US" altLang="zh-CN" dirty="0">
                <a:cs typeface="+mn-ea"/>
                <a:sym typeface="+mn-lt"/>
              </a:rPr>
              <a:t>NEW EMPLOYEE ORIENTATION TRAINING</a:t>
            </a:r>
            <a:endParaRPr lang="zh-CN" altLang="en-US" dirty="0">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157605"/>
            <a:ext cx="9417685" cy="1821180"/>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矩形: 圆角 26"/>
          <p:cNvSpPr/>
          <p:nvPr/>
        </p:nvSpPr>
        <p:spPr>
          <a:xfrm>
            <a:off x="2103120" y="3134360"/>
            <a:ext cx="9417685" cy="1714500"/>
          </a:xfrm>
          <a:prstGeom prst="roundRect">
            <a:avLst>
              <a:gd name="adj" fmla="val 4667"/>
            </a:avLst>
          </a:prstGeom>
          <a:solidFill>
            <a:schemeClr val="accent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72" y="1647857"/>
            <a:ext cx="6619807" cy="1237615"/>
          </a:xfrm>
          <a:prstGeom prst="rect">
            <a:avLst/>
          </a:prstGeom>
          <a:noFill/>
        </p:spPr>
        <p:txBody>
          <a:bodyPr wrap="square" rtlCol="0">
            <a:spAutoFit/>
          </a:bodyPr>
          <a:lstStyle/>
          <a:p>
            <a:pPr>
              <a:lnSpc>
                <a:spcPct val="130000"/>
              </a:lnSpc>
              <a:spcAft>
                <a:spcPts val="1200"/>
              </a:spcAft>
            </a:pPr>
            <a:r>
              <a:rPr lang="en-US" altLang="zh-CN" sz="1400" dirty="0">
                <a:solidFill>
                  <a:schemeClr val="accent6"/>
                </a:solidFill>
                <a:cs typeface="+mn-ea"/>
                <a:sym typeface="+mn-lt"/>
              </a:rPr>
              <a:t>1.</a:t>
            </a:r>
            <a:r>
              <a:rPr lang="zh-CN" altLang="en-US" sz="1400" dirty="0">
                <a:solidFill>
                  <a:schemeClr val="accent6"/>
                </a:solidFill>
                <a:cs typeface="+mn-ea"/>
                <a:sym typeface="+mn-lt"/>
              </a:rPr>
              <a:t>肾脏</a:t>
            </a:r>
            <a:endParaRPr lang="zh-CN" altLang="en-US" sz="1400" dirty="0">
              <a:solidFill>
                <a:schemeClr val="accent6"/>
              </a:solidFill>
              <a:cs typeface="+mn-ea"/>
              <a:sym typeface="+mn-lt"/>
            </a:endParaRPr>
          </a:p>
          <a:p>
            <a:pPr>
              <a:lnSpc>
                <a:spcPct val="130000"/>
              </a:lnSpc>
              <a:spcAft>
                <a:spcPts val="1200"/>
              </a:spcAft>
            </a:pPr>
            <a:r>
              <a:rPr lang="en-US" altLang="zh-CN" sz="1400" dirty="0">
                <a:solidFill>
                  <a:schemeClr val="accent6"/>
                </a:solidFill>
                <a:cs typeface="+mn-ea"/>
                <a:sym typeface="+mn-lt"/>
              </a:rPr>
              <a:t>2.</a:t>
            </a:r>
            <a:r>
              <a:rPr lang="zh-CN" sz="1400" dirty="0">
                <a:solidFill>
                  <a:schemeClr val="accent6"/>
                </a:solidFill>
                <a:cs typeface="+mn-ea"/>
                <a:sym typeface="+mn-lt"/>
              </a:rPr>
              <a:t>肾盂和输尿管</a:t>
            </a:r>
            <a:endParaRPr lang="zh-CN" sz="1400" dirty="0">
              <a:solidFill>
                <a:schemeClr val="accent6"/>
              </a:solidFill>
              <a:cs typeface="+mn-ea"/>
              <a:sym typeface="+mn-lt"/>
            </a:endParaRPr>
          </a:p>
          <a:p>
            <a:pPr>
              <a:lnSpc>
                <a:spcPct val="130000"/>
              </a:lnSpc>
              <a:spcAft>
                <a:spcPts val="1200"/>
              </a:spcAft>
            </a:pPr>
            <a:r>
              <a:rPr lang="en-US" altLang="zh-CN" sz="1400" dirty="0">
                <a:solidFill>
                  <a:schemeClr val="accent6"/>
                </a:solidFill>
                <a:cs typeface="+mn-ea"/>
                <a:sym typeface="+mn-lt"/>
              </a:rPr>
              <a:t>3.</a:t>
            </a:r>
            <a:r>
              <a:rPr lang="zh-CN" altLang="en-US" sz="1400" dirty="0">
                <a:solidFill>
                  <a:schemeClr val="accent6"/>
                </a:solidFill>
                <a:cs typeface="+mn-ea"/>
                <a:sym typeface="+mn-lt"/>
              </a:rPr>
              <a:t>膀胱和尿道</a:t>
            </a:r>
            <a:endParaRPr lang="zh-CN" altLang="en-US" sz="1400" dirty="0">
              <a:solidFill>
                <a:schemeClr val="accent6"/>
              </a:solidFill>
              <a:cs typeface="+mn-ea"/>
              <a:sym typeface="+mn-lt"/>
            </a:endParaRPr>
          </a:p>
        </p:txBody>
      </p:sp>
      <p:sp>
        <p:nvSpPr>
          <p:cNvPr id="13" name="文本框 12"/>
          <p:cNvSpPr txBox="1"/>
          <p:nvPr/>
        </p:nvSpPr>
        <p:spPr>
          <a:xfrm>
            <a:off x="871855" y="1250950"/>
            <a:ext cx="688975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掌握学前儿童泌尿系统的特点</a:t>
            </a:r>
            <a:endParaRPr lang="zh-CN" altLang="en-US" sz="1600" dirty="0">
              <a:solidFill>
                <a:schemeClr val="accent1"/>
              </a:solidFill>
              <a:cs typeface="+mn-ea"/>
              <a:sym typeface="+mn-lt"/>
            </a:endParaRPr>
          </a:p>
        </p:txBody>
      </p:sp>
      <p:sp>
        <p:nvSpPr>
          <p:cNvPr id="17" name="文本框 16"/>
          <p:cNvSpPr txBox="1"/>
          <p:nvPr/>
        </p:nvSpPr>
        <p:spPr>
          <a:xfrm>
            <a:off x="2868930" y="3243580"/>
            <a:ext cx="6299835" cy="583565"/>
          </a:xfrm>
          <a:prstGeom prst="rect">
            <a:avLst/>
          </a:prstGeom>
          <a:noFill/>
        </p:spPr>
        <p:txBody>
          <a:bodyPr wrap="square">
            <a:spAutoFit/>
          </a:bodyPr>
          <a:lstStyle/>
          <a:p>
            <a:pPr algn="l" defTabSz="913765">
              <a:buSzPct val="25000"/>
              <a:defRPr/>
            </a:pPr>
            <a:r>
              <a:rPr lang="en-US" altLang="zh-CN" sz="1600" dirty="0">
                <a:solidFill>
                  <a:schemeClr val="bg2"/>
                </a:solidFill>
                <a:cs typeface="+mn-ea"/>
                <a:sym typeface="+mn-lt"/>
              </a:rPr>
              <a:t>      </a:t>
            </a:r>
            <a:r>
              <a:rPr lang="zh-CN" altLang="en-US" sz="1600" dirty="0">
                <a:solidFill>
                  <a:schemeClr val="bg2"/>
                </a:solidFill>
                <a:cs typeface="+mn-ea"/>
                <a:sym typeface="+mn-lt"/>
              </a:rPr>
              <a:t>掌握学前儿童泌尿系统保育要点</a:t>
            </a:r>
            <a:endParaRPr lang="zh-CN" altLang="en-US" sz="1600" dirty="0">
              <a:solidFill>
                <a:schemeClr val="bg2"/>
              </a:solidFill>
              <a:cs typeface="+mn-ea"/>
              <a:sym typeface="+mn-lt"/>
            </a:endParaRPr>
          </a:p>
          <a:p>
            <a:pPr algn="r" defTabSz="913765">
              <a:buSzPct val="25000"/>
              <a:defRPr/>
            </a:pPr>
            <a:endParaRPr lang="zh-CN" altLang="en-US" sz="1600" dirty="0">
              <a:solidFill>
                <a:schemeClr val="bg2"/>
              </a:solidFill>
              <a:cs typeface="+mn-ea"/>
              <a:sym typeface="+mn-lt"/>
            </a:endParaRPr>
          </a:p>
        </p:txBody>
      </p:sp>
      <p:sp>
        <p:nvSpPr>
          <p:cNvPr id="30" name="文本框 29"/>
          <p:cNvSpPr txBox="1"/>
          <p:nvPr/>
        </p:nvSpPr>
        <p:spPr>
          <a:xfrm>
            <a:off x="2398045" y="5297535"/>
            <a:ext cx="6770720" cy="370840"/>
          </a:xfrm>
          <a:prstGeom prst="rect">
            <a:avLst/>
          </a:prstGeom>
          <a:noFill/>
        </p:spPr>
        <p:txBody>
          <a:bodyPr wrap="square" rtlCol="0">
            <a:spAutoFit/>
          </a:bodyPr>
          <a:lstStyle/>
          <a:p>
            <a:pPr lvl="0" algn="l" defTabSz="913765">
              <a:buClrTx/>
              <a:buSzPct val="25000"/>
              <a:buFontTx/>
              <a:defRPr/>
            </a:pPr>
            <a:r>
              <a:rPr lang="zh-CN" altLang="en-US" sz="1600" dirty="0">
                <a:solidFill>
                  <a:schemeClr val="accent1"/>
                </a:solidFill>
                <a:cs typeface="+mn-ea"/>
                <a:sym typeface="+mn-lt"/>
              </a:rPr>
              <a:t>掌握幼儿排尿排便常见问题</a:t>
            </a:r>
            <a:endParaRPr lang="zh-CN" altLang="en-US" sz="1600" dirty="0">
              <a:solidFill>
                <a:schemeClr val="accent1"/>
              </a:solidFill>
              <a:cs typeface="+mn-ea"/>
              <a:sym typeface="+mn-lt"/>
            </a:endParaRPr>
          </a:p>
        </p:txBody>
      </p:sp>
      <p:sp>
        <p:nvSpPr>
          <p:cNvPr id="37" name="文本框 36"/>
          <p:cNvSpPr txBox="1"/>
          <p:nvPr/>
        </p:nvSpPr>
        <p:spPr>
          <a:xfrm>
            <a:off x="8682395" y="5004334"/>
            <a:ext cx="1894050" cy="1106805"/>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8" name="文本框 37"/>
          <p:cNvSpPr txBox="1"/>
          <p:nvPr/>
        </p:nvSpPr>
        <p:spPr>
          <a:xfrm>
            <a:off x="1974841" y="3667027"/>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custDataLst>
              <p:tags r:id="rId1"/>
            </p:custDataLst>
          </p:nvPr>
        </p:nvSpPr>
        <p:spPr>
          <a:xfrm>
            <a:off x="3376930" y="3641090"/>
            <a:ext cx="6619875" cy="1132205"/>
          </a:xfrm>
          <a:prstGeom prst="rect">
            <a:avLst/>
          </a:prstGeom>
          <a:noFill/>
        </p:spPr>
        <p:txBody>
          <a:bodyPr wrap="square" rtlCol="0">
            <a:noAutofit/>
          </a:bodyPr>
          <a:p>
            <a:pPr>
              <a:lnSpc>
                <a:spcPct val="130000"/>
              </a:lnSpc>
              <a:spcAft>
                <a:spcPts val="1200"/>
              </a:spcAft>
            </a:pPr>
            <a:r>
              <a:rPr lang="en-US" altLang="zh-CN" sz="1400" dirty="0">
                <a:solidFill>
                  <a:schemeClr val="bg2"/>
                </a:solidFill>
                <a:cs typeface="+mn-ea"/>
                <a:sym typeface="+mn-lt"/>
              </a:rPr>
              <a:t> </a:t>
            </a:r>
            <a:r>
              <a:rPr sz="1400" dirty="0">
                <a:solidFill>
                  <a:schemeClr val="bg2"/>
                </a:solidFill>
                <a:cs typeface="+mn-ea"/>
                <a:sym typeface="+mn-lt"/>
              </a:rPr>
              <a:t> 1.充足的水分。每天为婴幼儿供应足够的水分，可以减少泌尿系统感染；</a:t>
            </a:r>
            <a:endParaRPr sz="1400" dirty="0">
              <a:solidFill>
                <a:schemeClr val="bg2"/>
              </a:solidFill>
              <a:cs typeface="+mn-ea"/>
              <a:sym typeface="+mn-lt"/>
            </a:endParaRPr>
          </a:p>
          <a:p>
            <a:pPr>
              <a:lnSpc>
                <a:spcPct val="130000"/>
              </a:lnSpc>
              <a:spcAft>
                <a:spcPts val="1200"/>
              </a:spcAft>
            </a:pPr>
            <a:r>
              <a:rPr sz="1400" dirty="0">
                <a:solidFill>
                  <a:schemeClr val="bg2"/>
                </a:solidFill>
                <a:cs typeface="+mn-ea"/>
                <a:sym typeface="+mn-lt"/>
              </a:rPr>
              <a:t>  2.培养幼儿定时排尿的习惯，防止尿频或者憋尿；</a:t>
            </a:r>
            <a:endParaRPr sz="1400" dirty="0">
              <a:solidFill>
                <a:schemeClr val="bg2"/>
              </a:solidFill>
              <a:cs typeface="+mn-ea"/>
              <a:sym typeface="+mn-lt"/>
            </a:endParaRPr>
          </a:p>
          <a:p>
            <a:pPr>
              <a:lnSpc>
                <a:spcPct val="130000"/>
              </a:lnSpc>
              <a:spcAft>
                <a:spcPts val="1200"/>
              </a:spcAft>
            </a:pPr>
            <a:r>
              <a:rPr lang="en-US" sz="1400" dirty="0">
                <a:solidFill>
                  <a:schemeClr val="bg2"/>
                </a:solidFill>
                <a:cs typeface="+mn-ea"/>
                <a:sym typeface="+mn-lt"/>
              </a:rPr>
              <a:t>  3.保持外阴清洁。</a:t>
            </a:r>
            <a:endParaRPr lang="en-US" sz="1400" dirty="0">
              <a:solidFill>
                <a:schemeClr val="bg2"/>
              </a:solidFill>
              <a:cs typeface="+mn-ea"/>
              <a:sym typeface="+mn-lt"/>
            </a:endParaRPr>
          </a:p>
          <a:p>
            <a:pPr>
              <a:lnSpc>
                <a:spcPct val="130000"/>
              </a:lnSpc>
              <a:spcAft>
                <a:spcPts val="1200"/>
              </a:spcAft>
            </a:pPr>
            <a:endParaRPr sz="1400" dirty="0">
              <a:solidFill>
                <a:schemeClr val="bg2"/>
              </a:solidFill>
              <a:cs typeface="+mn-ea"/>
              <a:sym typeface="+mn-lt"/>
            </a:endParaRPr>
          </a:p>
        </p:txBody>
      </p:sp>
      <p:sp>
        <p:nvSpPr>
          <p:cNvPr id="7" name="矩形: 圆角 25"/>
          <p:cNvSpPr/>
          <p:nvPr>
            <p:custDataLst>
              <p:tags r:id="rId2"/>
            </p:custDataLst>
          </p:nvPr>
        </p:nvSpPr>
        <p:spPr>
          <a:xfrm>
            <a:off x="1851025" y="5004435"/>
            <a:ext cx="9417685" cy="958215"/>
          </a:xfrm>
          <a:prstGeom prst="roundRect">
            <a:avLst>
              <a:gd name="adj" fmla="val 4667"/>
            </a:avLst>
          </a:prstGeom>
        </p:spPr>
        <p:style>
          <a:lnRef idx="2">
            <a:schemeClr val="accent1"/>
          </a:lnRef>
          <a:fillRef idx="0">
            <a:srgbClr val="FFFFFF"/>
          </a:fillRef>
          <a:effectRef idx="0">
            <a:srgbClr val="FFFFFF"/>
          </a:effectRef>
          <a:fontRef idx="minor">
            <a:schemeClr val="dk1"/>
          </a:fontRef>
        </p:style>
        <p:txBody>
          <a:bodyPr rtlCol="0" anchor="ctr"/>
          <a:p>
            <a:pPr algn="ctr"/>
            <a:endParaRPr lang="zh-CN" altLang="en-US" dirty="0">
              <a:cs typeface="+mn-ea"/>
              <a:sym typeface="+mn-lt"/>
            </a:endParaRPr>
          </a:p>
        </p:txBody>
      </p:sp>
      <p:sp>
        <p:nvSpPr>
          <p:cNvPr id="8" name="文本框 7"/>
          <p:cNvSpPr txBox="1"/>
          <p:nvPr>
            <p:custDataLst>
              <p:tags r:id="rId3"/>
            </p:custDataLst>
          </p:nvPr>
        </p:nvSpPr>
        <p:spPr>
          <a:xfrm>
            <a:off x="8193445" y="1535964"/>
            <a:ext cx="1894050" cy="1107996"/>
          </a:xfrm>
          <a:prstGeom prst="rect">
            <a:avLst/>
          </a:prstGeom>
          <a:noFill/>
        </p:spPr>
        <p:txBody>
          <a:bodyPr wrap="square" rtlCol="0">
            <a:spAutoFit/>
          </a:bodyPr>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72519"/>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实践内容</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endParaRPr lang="en-US" altLang="zh-CN" sz="100" dirty="0">
              <a:solidFill>
                <a:schemeClr val="tx1">
                  <a:alpha val="0"/>
                </a:schemeClr>
              </a:solidFill>
              <a:cs typeface="+mn-ea"/>
              <a:sym typeface="+mn-lt"/>
            </a:endParaRPr>
          </a:p>
        </p:txBody>
      </p:sp>
      <p:grpSp>
        <p:nvGrpSpPr>
          <p:cNvPr id="3" name="组合 2"/>
          <p:cNvGrpSpPr/>
          <p:nvPr/>
        </p:nvGrpSpPr>
        <p:grpSpPr>
          <a:xfrm>
            <a:off x="2474788" y="2561401"/>
            <a:ext cx="9151764" cy="2396840"/>
            <a:chOff x="1632778" y="2326451"/>
            <a:chExt cx="9151764" cy="2396840"/>
          </a:xfrm>
        </p:grpSpPr>
        <p:grpSp>
          <p:nvGrpSpPr>
            <p:cNvPr id="2" name="组合 1"/>
            <p:cNvGrpSpPr/>
            <p:nvPr/>
          </p:nvGrpSpPr>
          <p:grpSpPr>
            <a:xfrm>
              <a:off x="1632778" y="2326451"/>
              <a:ext cx="7662107" cy="2396840"/>
              <a:chOff x="2511152" y="2240170"/>
              <a:chExt cx="8355154" cy="2543252"/>
            </a:xfrm>
          </p:grpSpPr>
          <p:sp>
            <p:nvSpPr>
              <p:cNvPr id="193" name="矩形: 圆角 192"/>
              <p:cNvSpPr/>
              <p:nvPr/>
            </p:nvSpPr>
            <p:spPr>
              <a:xfrm>
                <a:off x="2584482" y="2353989"/>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4" name="矩形: 圆角 193"/>
              <p:cNvSpPr/>
              <p:nvPr/>
            </p:nvSpPr>
            <p:spPr>
              <a:xfrm>
                <a:off x="5678352" y="2367465"/>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5" name="矩形: 圆角 194"/>
              <p:cNvSpPr/>
              <p:nvPr/>
            </p:nvSpPr>
            <p:spPr>
              <a:xfrm>
                <a:off x="8694669" y="2354663"/>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45" name="文本框 344"/>
              <p:cNvSpPr txBox="1"/>
              <p:nvPr/>
            </p:nvSpPr>
            <p:spPr>
              <a:xfrm>
                <a:off x="2762438" y="3205710"/>
                <a:ext cx="1791333" cy="523534"/>
              </a:xfrm>
              <a:prstGeom prst="rect">
                <a:avLst/>
              </a:prstGeom>
              <a:noFill/>
            </p:spPr>
            <p:txBody>
              <a:bodyPr wrap="square" rtlCol="0">
                <a:noAutofit/>
              </a:bodyPr>
              <a:lstStyle/>
              <a:p>
                <a:r>
                  <a:rPr lang="zh-CN" altLang="en-US" sz="2800" dirty="0">
                    <a:solidFill>
                      <a:schemeClr val="accent1"/>
                    </a:solidFill>
                    <a:cs typeface="+mn-ea"/>
                    <a:sym typeface="+mn-lt"/>
                  </a:rPr>
                  <a:t>如厕前准备</a:t>
                </a:r>
                <a:endParaRPr lang="zh-CN" altLang="en-US" sz="2800" dirty="0">
                  <a:solidFill>
                    <a:schemeClr val="accent1"/>
                  </a:solidFill>
                  <a:cs typeface="+mn-ea"/>
                  <a:sym typeface="+mn-lt"/>
                </a:endParaRPr>
              </a:p>
            </p:txBody>
          </p:sp>
          <p:sp>
            <p:nvSpPr>
              <p:cNvPr id="347" name="文本框 346"/>
              <p:cNvSpPr txBox="1"/>
              <p:nvPr/>
            </p:nvSpPr>
            <p:spPr>
              <a:xfrm>
                <a:off x="5865939" y="3232662"/>
                <a:ext cx="1879273" cy="523534"/>
              </a:xfrm>
              <a:prstGeom prst="rect">
                <a:avLst/>
              </a:prstGeom>
              <a:noFill/>
            </p:spPr>
            <p:txBody>
              <a:bodyPr wrap="square" rtlCol="0">
                <a:noAutofit/>
              </a:bodyPr>
              <a:lstStyle/>
              <a:p>
                <a:r>
                  <a:rPr lang="zh-CN" altLang="en-US" sz="2800" dirty="0">
                    <a:solidFill>
                      <a:schemeClr val="accent1"/>
                    </a:solidFill>
                    <a:cs typeface="+mn-ea"/>
                    <a:sym typeface="+mn-lt"/>
                  </a:rPr>
                  <a:t>如厕指导</a:t>
                </a:r>
                <a:endParaRPr lang="zh-CN" altLang="en-US" sz="2800" dirty="0">
                  <a:solidFill>
                    <a:schemeClr val="accent1"/>
                  </a:solidFill>
                  <a:cs typeface="+mn-ea"/>
                  <a:sym typeface="+mn-lt"/>
                </a:endParaRPr>
              </a:p>
            </p:txBody>
          </p:sp>
          <p:sp>
            <p:nvSpPr>
              <p:cNvPr id="349" name="文本框 348"/>
              <p:cNvSpPr txBox="1"/>
              <p:nvPr/>
            </p:nvSpPr>
            <p:spPr>
              <a:xfrm>
                <a:off x="8854495" y="3149785"/>
                <a:ext cx="1852268" cy="1082779"/>
              </a:xfrm>
              <a:prstGeom prst="rect">
                <a:avLst/>
              </a:prstGeom>
              <a:noFill/>
            </p:spPr>
            <p:txBody>
              <a:bodyPr wrap="square" rtlCol="0">
                <a:noAutofit/>
              </a:bodyPr>
              <a:lstStyle/>
              <a:p>
                <a:r>
                  <a:rPr lang="zh-CN" altLang="en-US" sz="2800" dirty="0">
                    <a:solidFill>
                      <a:schemeClr val="accent1"/>
                    </a:solidFill>
                    <a:cs typeface="+mn-ea"/>
                    <a:sym typeface="+mn-lt"/>
                  </a:rPr>
                  <a:t>如厕后清洁消毒</a:t>
                </a:r>
                <a:endParaRPr lang="zh-CN" altLang="en-US" sz="2800" dirty="0">
                  <a:solidFill>
                    <a:schemeClr val="accent1"/>
                  </a:solidFill>
                  <a:cs typeface="+mn-ea"/>
                  <a:sym typeface="+mn-lt"/>
                </a:endParaRPr>
              </a:p>
            </p:txBody>
          </p:sp>
          <p:sp>
            <p:nvSpPr>
              <p:cNvPr id="361" name="任意多边形: 形状 360"/>
              <p:cNvSpPr/>
              <p:nvPr/>
            </p:nvSpPr>
            <p:spPr>
              <a:xfrm>
                <a:off x="2511152"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2" name="任意多边形: 形状 361"/>
              <p:cNvSpPr/>
              <p:nvPr/>
            </p:nvSpPr>
            <p:spPr>
              <a:xfrm flipV="1">
                <a:off x="5180413" y="4655588"/>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3" name="任意多边形: 形状 362"/>
              <p:cNvSpPr/>
              <p:nvPr/>
            </p:nvSpPr>
            <p:spPr>
              <a:xfrm>
                <a:off x="7849455"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7" name="文本框 36"/>
              <p:cNvSpPr txBox="1"/>
              <p:nvPr/>
            </p:nvSpPr>
            <p:spPr>
              <a:xfrm>
                <a:off x="6215769" y="2554703"/>
                <a:ext cx="1096598" cy="390798"/>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任务二</a:t>
                </a:r>
                <a:endParaRPr lang="zh-CN" altLang="en-US" dirty="0">
                  <a:ln w="0"/>
                  <a:solidFill>
                    <a:schemeClr val="accent1"/>
                  </a:solidFill>
                  <a:effectLst>
                    <a:outerShdw blurRad="38100" dist="25400" dir="5400000" algn="ctr" rotWithShape="0">
                      <a:srgbClr val="6E747A">
                        <a:alpha val="43000"/>
                      </a:srgbClr>
                    </a:outerShdw>
                  </a:effectLst>
                  <a:cs typeface="+mn-ea"/>
                  <a:sym typeface="+mn-lt"/>
                </a:endParaRPr>
              </a:p>
            </p:txBody>
          </p:sp>
        </p:grpSp>
        <p:sp>
          <p:nvSpPr>
            <p:cNvPr id="41" name="任意多边形: 形状 40"/>
            <p:cNvSpPr/>
            <p:nvPr/>
          </p:nvSpPr>
          <p:spPr>
            <a:xfrm rot="10800000">
              <a:off x="9105262" y="4571075"/>
              <a:ext cx="1679280" cy="120475"/>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grpSp>
      <p:sp>
        <p:nvSpPr>
          <p:cNvPr id="357" name="文本框 356"/>
          <p:cNvSpPr txBox="1"/>
          <p:nvPr/>
        </p:nvSpPr>
        <p:spPr>
          <a:xfrm>
            <a:off x="2933940" y="2858371"/>
            <a:ext cx="1096598" cy="368300"/>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任务一</a:t>
            </a:r>
            <a:endParaRPr lang="zh-CN" altLang="en-US" dirty="0">
              <a:ln w="0"/>
              <a:solidFill>
                <a:schemeClr val="accent1"/>
              </a:solidFill>
              <a:effectLst>
                <a:outerShdw blurRad="38100" dist="25400" dir="5400000" algn="ctr" rotWithShape="0">
                  <a:srgbClr val="6E747A">
                    <a:alpha val="43000"/>
                  </a:srgbClr>
                </a:outerShdw>
              </a:effectLst>
              <a:cs typeface="+mn-ea"/>
              <a:sym typeface="+mn-lt"/>
            </a:endParaRPr>
          </a:p>
        </p:txBody>
      </p:sp>
      <p:sp>
        <p:nvSpPr>
          <p:cNvPr id="38" name="文本框 37"/>
          <p:cNvSpPr txBox="1"/>
          <p:nvPr/>
        </p:nvSpPr>
        <p:spPr>
          <a:xfrm>
            <a:off x="8402180" y="2865635"/>
            <a:ext cx="1096598" cy="368300"/>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任务三</a:t>
            </a:r>
            <a:endParaRPr lang="zh-CN" altLang="en-US" dirty="0">
              <a:ln w="0"/>
              <a:solidFill>
                <a:schemeClr val="accent1"/>
              </a:solidFill>
              <a:effectLst>
                <a:outerShdw blurRad="38100" dist="25400" dir="5400000" algn="ctr" rotWithShape="0">
                  <a:srgbClr val="6E747A">
                    <a:alpha val="43000"/>
                  </a:srgbClr>
                </a:outerShdw>
              </a:effectLst>
              <a:cs typeface="+mn-ea"/>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657513" y="2641516"/>
            <a:ext cx="1964045" cy="1768475"/>
          </a:xfrm>
          <a:prstGeom prst="rect">
            <a:avLst/>
          </a:prstGeom>
          <a:noFill/>
        </p:spPr>
        <p:txBody>
          <a:bodyPr wrap="square" rtlCol="0">
            <a:spAutoFit/>
          </a:bodyPr>
          <a:lstStyle/>
          <a:p>
            <a:pPr algn="ctr">
              <a:lnSpc>
                <a:spcPct val="130000"/>
              </a:lnSpc>
              <a:spcAft>
                <a:spcPts val="1200"/>
              </a:spcAft>
            </a:pPr>
            <a:r>
              <a:rPr lang="en-US" altLang="zh-CN" sz="1400" dirty="0">
                <a:solidFill>
                  <a:schemeClr val="accent6"/>
                </a:solidFill>
                <a:cs typeface="+mn-ea"/>
                <a:sym typeface="+mn-lt"/>
              </a:rPr>
              <a:t> </a:t>
            </a:r>
            <a:r>
              <a:rPr lang="zh-CN" altLang="en-US" sz="1400" dirty="0">
                <a:solidFill>
                  <a:schemeClr val="accent6"/>
                </a:solidFill>
                <a:cs typeface="+mn-ea"/>
                <a:sym typeface="+mn-lt"/>
              </a:rPr>
              <a:t>良好的如厕环境，有利于幼儿以轻松的心态如厕，因此做好幼儿如厕前的准备工作不容忽视，准备工作包括如厕环境及如厕用品的准备。</a:t>
            </a:r>
            <a:endParaRPr lang="zh-CN" altLang="en-US" sz="1400" dirty="0">
              <a:solidFill>
                <a:schemeClr val="accent6"/>
              </a:solidFill>
              <a:cs typeface="+mn-ea"/>
              <a:sym typeface="+mn-lt"/>
            </a:endParaRPr>
          </a:p>
        </p:txBody>
      </p:sp>
      <p:sp>
        <p:nvSpPr>
          <p:cNvPr id="17" name="矩形: 圆顶角 16"/>
          <p:cNvSpPr/>
          <p:nvPr/>
        </p:nvSpPr>
        <p:spPr>
          <a:xfrm>
            <a:off x="1406552"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endParaRPr kumimoji="0" lang="zh-CN" altLang="en-US" sz="2400" i="0" u="none" strike="noStrike" kern="1200" cap="none" spc="0" normalizeH="0" baseline="0" noProof="0" dirty="0">
              <a:ln>
                <a:noFill/>
              </a:ln>
              <a:solidFill>
                <a:schemeClr val="accent1"/>
              </a:solidFill>
              <a:effectLst/>
              <a:uLnTx/>
              <a:uFillTx/>
              <a:cs typeface="+mn-ea"/>
              <a:sym typeface="+mn-lt"/>
            </a:endParaRP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7067368" y="1766570"/>
            <a:ext cx="2790222" cy="3703955"/>
            <a:chOff x="4612834" y="1408247"/>
            <a:chExt cx="2470337" cy="4104507"/>
          </a:xfrm>
        </p:grpSpPr>
        <p:sp>
          <p:nvSpPr>
            <p:cNvPr id="38" name="矩形: 圆角 37"/>
            <p:cNvSpPr/>
            <p:nvPr/>
          </p:nvSpPr>
          <p:spPr>
            <a:xfrm>
              <a:off x="4612995" y="1408247"/>
              <a:ext cx="2470176" cy="4104507"/>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矩形: 圆顶角 22"/>
            <p:cNvSpPr/>
            <p:nvPr/>
          </p:nvSpPr>
          <p:spPr>
            <a:xfrm>
              <a:off x="4612834" y="167881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endParaRPr kumimoji="0" lang="zh-CN" altLang="en-US" sz="2400" i="0" u="none" strike="noStrike" kern="1200" cap="none" spc="0" normalizeH="0" baseline="0" noProof="0" dirty="0">
                <a:ln>
                  <a:noFill/>
                </a:ln>
                <a:solidFill>
                  <a:schemeClr val="bg2"/>
                </a:solidFill>
                <a:effectLst/>
                <a:uLnTx/>
                <a:uFillTx/>
                <a:cs typeface="+mn-ea"/>
                <a:sym typeface="+mn-lt"/>
              </a:endParaRPr>
            </a:p>
          </p:txBody>
        </p: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54393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如厕前准备</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47" name="椭圆 46"/>
          <p:cNvSpPr/>
          <p:nvPr/>
        </p:nvSpPr>
        <p:spPr>
          <a:xfrm>
            <a:off x="7067550" y="2635885"/>
            <a:ext cx="2884170" cy="2512060"/>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2"/>
                </a:solidFill>
                <a:cs typeface="+mn-ea"/>
                <a:sym typeface="+mn-lt"/>
              </a:rPr>
              <a:t>1.素质目标：培养耐心和爱心以及细致的工作态度，形成良好的卫生习惯；</a:t>
            </a:r>
            <a:endParaRPr lang="zh-CN" altLang="en-US" sz="1400" dirty="0">
              <a:solidFill>
                <a:schemeClr val="bg2"/>
              </a:solidFill>
              <a:cs typeface="+mn-ea"/>
              <a:sym typeface="+mn-lt"/>
            </a:endParaRPr>
          </a:p>
          <a:p>
            <a:pPr algn="ctr"/>
            <a:r>
              <a:rPr lang="zh-CN" altLang="en-US" sz="1400" dirty="0">
                <a:solidFill>
                  <a:schemeClr val="bg2"/>
                </a:solidFill>
                <a:cs typeface="+mn-ea"/>
                <a:sym typeface="+mn-lt"/>
              </a:rPr>
              <a:t>2.认知目标：掌握如厕准备工作的工作要点；</a:t>
            </a:r>
            <a:endParaRPr lang="zh-CN" altLang="en-US" sz="1400" dirty="0">
              <a:solidFill>
                <a:schemeClr val="bg2"/>
              </a:solidFill>
              <a:cs typeface="+mn-ea"/>
              <a:sym typeface="+mn-lt"/>
            </a:endParaRPr>
          </a:p>
          <a:p>
            <a:pPr algn="ctr"/>
            <a:r>
              <a:rPr lang="zh-CN" altLang="en-US" sz="1400" dirty="0">
                <a:solidFill>
                  <a:schemeClr val="bg2"/>
                </a:solidFill>
                <a:cs typeface="+mn-ea"/>
                <a:sym typeface="+mn-lt"/>
              </a:rPr>
              <a:t>3.技能目标：掌握幼儿如厕精神环境的设置方法；掌握幼儿如厕环境清洁卫生及如厕用品准备的方法。</a:t>
            </a:r>
            <a:endParaRPr lang="zh-CN" altLang="en-US" sz="1400" dirty="0">
              <a:solidFill>
                <a:schemeClr val="bg2"/>
              </a:solidFill>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588501"/>
            <a:ext cx="9421402" cy="4531970"/>
            <a:chOff x="8247279" y="1766366"/>
            <a:chExt cx="2610357" cy="3705746"/>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319476" y="1921328"/>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endParaRPr kumimoji="0" lang="zh-CN" altLang="en-US" sz="2400" i="0" u="none" strike="noStrike" kern="1200" cap="none" spc="0" normalizeH="0" baseline="0" noProof="0" dirty="0">
                <a:ln>
                  <a:noFill/>
                </a:ln>
                <a:solidFill>
                  <a:schemeClr val="accent1"/>
                </a:solidFill>
                <a:effectLst/>
                <a:uLnTx/>
                <a:uFillTx/>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0106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任务一 如厕前准备</a:t>
            </a:r>
            <a:endParaRPr kumimoji="0" lang="en-GB" altLang="zh-CN" sz="2800" b="1" i="0" kern="1200" cap="none" spc="0" normalizeH="0" baseline="0" noProof="0" dirty="0">
              <a:solidFill>
                <a:schemeClr val="accent1"/>
              </a:solidFill>
              <a:cs typeface="+mn-ea"/>
              <a:sym typeface="+mn-lt"/>
              <a:rtl val="0"/>
            </a:endParaRPr>
          </a:p>
        </p:txBody>
      </p:sp>
      <p:sp>
        <p:nvSpPr>
          <p:cNvPr id="100" name="文本框 99"/>
          <p:cNvSpPr txBox="1"/>
          <p:nvPr/>
        </p:nvSpPr>
        <p:spPr>
          <a:xfrm>
            <a:off x="1458595" y="2463165"/>
            <a:ext cx="7961630" cy="3415030"/>
          </a:xfrm>
          <a:prstGeom prst="rect">
            <a:avLst/>
          </a:prstGeom>
          <a:noFill/>
          <a:ln w="9525">
            <a:noFill/>
          </a:ln>
        </p:spPr>
        <p:txBody>
          <a:bodyPr wrap="square">
            <a:spAutoFit/>
          </a:bodyPr>
          <a:p>
            <a:pPr indent="304800"/>
            <a:r>
              <a:rPr lang="zh-CN" altLang="en-US" dirty="0">
                <a:solidFill>
                  <a:schemeClr val="accent6"/>
                </a:solidFill>
                <a:cs typeface="+mn-ea"/>
              </a:rPr>
              <a:t>1.创设一个温馨多元，富有教育意义的如厕环境：合理布局，精心装饰，消</a:t>
            </a:r>
            <a:endParaRPr lang="zh-CN" altLang="en-US" dirty="0">
              <a:solidFill>
                <a:schemeClr val="accent6"/>
              </a:solidFill>
              <a:cs typeface="+mn-ea"/>
            </a:endParaRPr>
          </a:p>
          <a:p>
            <a:pPr indent="304800"/>
            <a:r>
              <a:rPr lang="zh-CN" altLang="en-US" dirty="0">
                <a:solidFill>
                  <a:schemeClr val="accent6"/>
                </a:solidFill>
                <a:cs typeface="+mn-ea"/>
              </a:rPr>
              <a:t>除幼儿如厕的精神紧张，在厕所洗手池、地面、扶手栏杆、便池上等处贴上“七步洗手法”“如何提裤子”“便后要冲厕”“便后要洗手”等易于幼儿看图了解的图标标语，发挥环境的教育作用。                  </a:t>
            </a:r>
            <a:endParaRPr lang="zh-CN" altLang="en-US" dirty="0">
              <a:solidFill>
                <a:schemeClr val="accent6"/>
              </a:solidFill>
              <a:cs typeface="+mn-ea"/>
            </a:endParaRPr>
          </a:p>
          <a:p>
            <a:pPr indent="304800"/>
            <a:r>
              <a:rPr lang="zh-CN" altLang="en-US" dirty="0">
                <a:solidFill>
                  <a:schemeClr val="accent6"/>
                </a:solidFill>
                <a:cs typeface="+mn-ea"/>
              </a:rPr>
              <a:t>2.进行厕所的清洁卫生工作。</a:t>
            </a:r>
            <a:endParaRPr lang="zh-CN" altLang="en-US" dirty="0">
              <a:solidFill>
                <a:schemeClr val="accent6"/>
              </a:solidFill>
              <a:cs typeface="+mn-ea"/>
            </a:endParaRPr>
          </a:p>
          <a:p>
            <a:pPr indent="304800"/>
            <a:r>
              <a:rPr lang="zh-CN" altLang="en-US" dirty="0">
                <a:solidFill>
                  <a:schemeClr val="accent6"/>
                </a:solidFill>
                <a:cs typeface="+mn-ea"/>
              </a:rPr>
              <a:t>（1）保持厕所地面清洁干爽，防止幼儿滑倒，使用清水用专用拖把擦拭地面，然后再用卫生间专用干拖把擦干。</a:t>
            </a:r>
            <a:endParaRPr lang="zh-CN" altLang="en-US" dirty="0">
              <a:solidFill>
                <a:schemeClr val="accent6"/>
              </a:solidFill>
              <a:cs typeface="+mn-ea"/>
            </a:endParaRPr>
          </a:p>
          <a:p>
            <a:pPr indent="304800"/>
            <a:r>
              <a:rPr lang="zh-CN" altLang="en-US" dirty="0">
                <a:solidFill>
                  <a:schemeClr val="accent6"/>
                </a:solidFill>
                <a:cs typeface="+mn-ea"/>
              </a:rPr>
              <a:t>（2）开窗通风，每天至少2次，每次30分钟以上。厕所无异味，无污垢，用500mg/L含氯消毒液消毒坐便器、便池踏脚处、地面、垃圾桶等。</a:t>
            </a:r>
            <a:endParaRPr lang="zh-CN" altLang="en-US" dirty="0">
              <a:solidFill>
                <a:schemeClr val="accent6"/>
              </a:solidFill>
              <a:cs typeface="+mn-ea"/>
            </a:endParaRPr>
          </a:p>
          <a:p>
            <a:pPr indent="304800"/>
            <a:r>
              <a:rPr lang="zh-CN" altLang="en-US" dirty="0">
                <a:solidFill>
                  <a:schemeClr val="accent6"/>
                </a:solidFill>
                <a:cs typeface="+mn-ea"/>
              </a:rPr>
              <a:t>（3）保持便池清洁无污物，按照“便池内槽侧壁——便池内槽底部”的顺序冲洗便池，然后用有效氯浓度400～700mg/L的消毒液进行消毒。</a:t>
            </a:r>
            <a:endParaRPr lang="zh-CN" altLang="en-US" dirty="0">
              <a:solidFill>
                <a:schemeClr val="accent6"/>
              </a:solidFill>
              <a:cs typeface="+mn-ea"/>
            </a:endParaRPr>
          </a:p>
        </p:txBody>
      </p:sp>
      <p:graphicFrame>
        <p:nvGraphicFramePr>
          <p:cNvPr id="6" name="表格 5"/>
          <p:cNvGraphicFramePr/>
          <p:nvPr/>
        </p:nvGraphicFramePr>
        <p:xfrm>
          <a:off x="3556000" y="274129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9" name="表格 8"/>
          <p:cNvGraphicFramePr/>
          <p:nvPr/>
        </p:nvGraphicFramePr>
        <p:xfrm>
          <a:off x="3556000" y="347281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894180" y="1549769"/>
            <a:ext cx="9421402" cy="4531333"/>
            <a:chOff x="8207517" y="1734695"/>
            <a:chExt cx="2610357" cy="3705225"/>
          </a:xfrm>
        </p:grpSpPr>
        <p:sp>
          <p:nvSpPr>
            <p:cNvPr id="39" name="矩形: 圆角 38"/>
            <p:cNvSpPr/>
            <p:nvPr/>
          </p:nvSpPr>
          <p:spPr>
            <a:xfrm>
              <a:off x="8207517" y="1734695"/>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30323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84992" y="1980002"/>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endParaRPr kumimoji="0" lang="zh-CN" altLang="en-US" sz="2400" i="0" u="none" strike="noStrike" kern="1200" cap="none" spc="0" normalizeH="0" baseline="0" noProof="0" dirty="0">
                <a:ln>
                  <a:noFill/>
                </a:ln>
                <a:solidFill>
                  <a:schemeClr val="accent1"/>
                </a:solidFill>
                <a:effectLst/>
                <a:uLnTx/>
                <a:uFillTx/>
                <a:cs typeface="+mn-ea"/>
                <a:sym typeface="+mn-lt"/>
              </a:endParaRPr>
            </a:p>
          </p:txBody>
        </p:sp>
        <p:sp>
          <p:nvSpPr>
            <p:cNvPr id="30" name="文本框 29"/>
            <p:cNvSpPr txBox="1"/>
            <p:nvPr/>
          </p:nvSpPr>
          <p:spPr>
            <a:xfrm>
              <a:off x="8664853" y="2775449"/>
              <a:ext cx="1775211" cy="905023"/>
            </a:xfrm>
            <a:prstGeom prst="rect">
              <a:avLst/>
            </a:prstGeom>
            <a:noFill/>
          </p:spPr>
          <p:txBody>
            <a:bodyPr wrap="square" rtlCol="0">
              <a:spAutoFit/>
            </a:bodyPr>
            <a:lstStyle/>
            <a:p>
              <a:pPr algn="ct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24802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任务一 如厕前准备</a:t>
            </a:r>
            <a:endParaRPr kumimoji="0" lang="en-GB" altLang="zh-CN" sz="2800" b="1" i="0" kern="1200" cap="none" spc="0" normalizeH="0" baseline="0" noProof="0" dirty="0">
              <a:solidFill>
                <a:schemeClr val="accent1"/>
              </a:solidFill>
              <a:cs typeface="+mn-ea"/>
              <a:sym typeface="+mn-lt"/>
              <a:rtl val="0"/>
            </a:endParaRPr>
          </a:p>
        </p:txBody>
      </p:sp>
      <p:graphicFrame>
        <p:nvGraphicFramePr>
          <p:cNvPr id="6" name="表格 5"/>
          <p:cNvGraphicFramePr/>
          <p:nvPr/>
        </p:nvGraphicFramePr>
        <p:xfrm>
          <a:off x="3556000" y="274129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graphicFrame>
        <p:nvGraphicFramePr>
          <p:cNvPr id="9" name="表格 8"/>
          <p:cNvGraphicFramePr/>
          <p:nvPr/>
        </p:nvGraphicFramePr>
        <p:xfrm>
          <a:off x="3556000" y="3472815"/>
          <a:ext cx="0" cy="0"/>
        </p:xfrm>
        <a:graphic>
          <a:graphicData uri="http://schemas.openxmlformats.org/drawingml/2006/table">
            <a:tbl>
              <a:tblPr/>
              <a:tblGrid>
                <a:gridCol w="0"/>
                <a:gridCol w="0"/>
              </a:tblGrid>
              <a:tr h="0">
                <a:tc>
                  <a:txBody>
                    <a:bodyPr/>
                    <a:p>
                      <a:pPr indent="0">
                        <a:buNone/>
                      </a:pPr>
                      <a:endParaRPr lang="zh-CN" altLang="en-US" b="0"/>
                    </a:p>
                  </a:txBody>
                  <a:tcPr>
                    <a:lnL>
                      <a:noFill/>
                    </a:lnL>
                    <a:lnR>
                      <a:noFill/>
                    </a:lnR>
                    <a:lnT cap="flat">
                      <a:noFill/>
                    </a:lnT>
                    <a:lnB cap="flat">
                      <a:noFill/>
                    </a:lnB>
                    <a:lnTlToBr>
                      <a:noFill/>
                    </a:lnTlToBr>
                    <a:lnBlToTr>
                      <a:noFill/>
                    </a:lnBlToTr>
                    <a:noFill/>
                  </a:tcPr>
                </a:tc>
                <a:tc>
                  <a:txBody>
                    <a:bodyPr/>
                    <a:p>
                      <a:pPr>
                        <a:buNone/>
                      </a:pPr>
                      <a:endParaRPr lang="zh-CN" altLang="en-US"/>
                    </a:p>
                  </a:txBody>
                  <a:tcPr>
                    <a:lnL>
                      <a:noFill/>
                    </a:lnL>
                    <a:lnR>
                      <a:noFill/>
                    </a:lnR>
                    <a:lnT>
                      <a:noFill/>
                    </a:lnT>
                    <a:lnB cap="flat">
                      <a:noFill/>
                    </a:lnB>
                    <a:lnTlToBr>
                      <a:noFill/>
                    </a:lnTlToBr>
                    <a:lnBlToTr>
                      <a:noFill/>
                    </a:lnBlToTr>
                    <a:solidFill>
                      <a:srgbClr val="FFFFFF"/>
                    </a:solidFill>
                  </a:tcPr>
                </a:tc>
              </a:tr>
              <a:tr h="0">
                <a:tc>
                  <a:txBody>
                    <a:bodyPr/>
                    <a:p>
                      <a:pPr indent="0">
                        <a:buNone/>
                      </a:pPr>
                      <a:endParaRPr lang="zh-CN" altLang="en-US"/>
                    </a:p>
                  </a:txBody>
                  <a:tcPr>
                    <a:lnL>
                      <a:noFill/>
                    </a:lnL>
                    <a:lnR>
                      <a:noFill/>
                    </a:lnR>
                    <a:lnT cap="flat">
                      <a:noFill/>
                    </a:lnT>
                    <a:lnB cap="flat">
                      <a:noFill/>
                    </a:lnB>
                    <a:lnTlToBr>
                      <a:noFill/>
                    </a:lnTlToBr>
                    <a:lnBlToTr>
                      <a:noFill/>
                    </a:lnBlToTr>
                    <a:noFill/>
                  </a:tcPr>
                </a:tc>
                <a:tc>
                  <a:txBody>
                    <a:bodyPr/>
                    <a:p>
                      <a:pPr indent="0">
                        <a:buNone/>
                      </a:pPr>
                      <a:endParaRPr lang="zh-CN" altLang="en-US"/>
                    </a:p>
                  </a:txBody>
                  <a:tcPr>
                    <a:lnL>
                      <a:noFill/>
                    </a:lnL>
                    <a:lnR cap="flat">
                      <a:noFill/>
                    </a:lnR>
                    <a:lnT cap="flat">
                      <a:noFill/>
                    </a:lnT>
                    <a:lnB cap="flat">
                      <a:noFill/>
                    </a:lnB>
                    <a:lnTlToBr>
                      <a:noFill/>
                    </a:lnTlToBr>
                    <a:lnBlToTr>
                      <a:noFill/>
                    </a:lnBlToTr>
                    <a:noFill/>
                  </a:tcPr>
                </a:tc>
              </a:tr>
            </a:tbl>
          </a:graphicData>
        </a:graphic>
      </p:graphicFrame>
      <p:sp>
        <p:nvSpPr>
          <p:cNvPr id="8" name="文本框 7"/>
          <p:cNvSpPr txBox="1"/>
          <p:nvPr/>
        </p:nvSpPr>
        <p:spPr>
          <a:xfrm>
            <a:off x="2204085" y="2666365"/>
            <a:ext cx="6839585" cy="1198880"/>
          </a:xfrm>
          <a:prstGeom prst="rect">
            <a:avLst/>
          </a:prstGeom>
          <a:noFill/>
        </p:spPr>
        <p:txBody>
          <a:bodyPr wrap="square" rtlCol="0">
            <a:spAutoFit/>
          </a:bodyPr>
          <a:p>
            <a:r>
              <a:rPr lang="zh-CN" sz="1200">
                <a:solidFill>
                  <a:srgbClr val="000000"/>
                </a:solidFill>
                <a:ea typeface="宋体" panose="02010600030101010101" pitchFamily="2" charset="-122"/>
              </a:rPr>
              <a:t>3.清洁工具的清洁与消毒：清洁工具要按照 “厕所拖把”“教室拖把”等字样标记，不得混用；用后及时清洗干净，放在室外太阳下、通风处自然风干，晾干后要在专门的区域存放，保持清洁；每周要对扫帚、拖布、抹布进行消毒，并用含有效氯500mg/L的消毒液浸泡消毒1小时，充分清洗干净后备用。</a:t>
            </a:r>
            <a:endParaRPr lang="zh-CN" sz="1200">
              <a:solidFill>
                <a:srgbClr val="000000"/>
              </a:solidFill>
              <a:ea typeface="宋体" panose="02010600030101010101" pitchFamily="2" charset="-122"/>
            </a:endParaRPr>
          </a:p>
          <a:p>
            <a:r>
              <a:rPr lang="zh-CN" sz="1200">
                <a:solidFill>
                  <a:srgbClr val="000000"/>
                </a:solidFill>
                <a:ea typeface="宋体" panose="02010600030101010101" pitchFamily="2" charset="-122"/>
              </a:rPr>
              <a:t>4.准备如厕用品:提供数量充足、大小适宜的手纸（长20cm X 宽10cm）；在指定位置放上洗手液或肥皂；每人1条消毒后的毛巾。</a:t>
            </a:r>
            <a:endParaRPr lang="zh-CN" sz="1200">
              <a:solidFill>
                <a:srgbClr val="000000"/>
              </a:solidFill>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260645" y="1132152"/>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830" y="1132205"/>
            <a:ext cx="5247640" cy="395414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778002"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140837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endParaRPr lang="zh-CN" altLang="en-US" dirty="0">
              <a:solidFill>
                <a:schemeClr val="bg2"/>
              </a:solidFill>
              <a:cs typeface="+mn-ea"/>
              <a:sym typeface="+mn-lt"/>
            </a:endParaRPr>
          </a:p>
        </p:txBody>
      </p:sp>
      <p:sp>
        <p:nvSpPr>
          <p:cNvPr id="33" name="文本框 32"/>
          <p:cNvSpPr txBox="1"/>
          <p:nvPr/>
        </p:nvSpPr>
        <p:spPr>
          <a:xfrm>
            <a:off x="7028434" y="1408704"/>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endParaRPr lang="zh-CN" altLang="en-US" dirty="0">
              <a:solidFill>
                <a:schemeClr val="accent1"/>
              </a:solidFill>
              <a:cs typeface="+mn-ea"/>
              <a:sym typeface="+mn-lt"/>
            </a:endParaRPr>
          </a:p>
        </p:txBody>
      </p:sp>
      <p:sp>
        <p:nvSpPr>
          <p:cNvPr id="35" name="文本框 34"/>
          <p:cNvSpPr txBox="1"/>
          <p:nvPr/>
        </p:nvSpPr>
        <p:spPr>
          <a:xfrm>
            <a:off x="1116965" y="1814830"/>
            <a:ext cx="3642360" cy="2886710"/>
          </a:xfrm>
          <a:prstGeom prst="rect">
            <a:avLst/>
          </a:prstGeom>
          <a:noFill/>
        </p:spPr>
        <p:txBody>
          <a:bodyPr wrap="square" rtlCol="0">
            <a:spAutoFit/>
          </a:bodyPr>
          <a:lstStyle/>
          <a:p>
            <a:pPr>
              <a:lnSpc>
                <a:spcPct val="130000"/>
              </a:lnSpc>
              <a:spcAft>
                <a:spcPts val="1200"/>
              </a:spcAft>
            </a:pPr>
            <a:r>
              <a:rPr lang="en-US" altLang="zh-CN" sz="1400" dirty="0">
                <a:solidFill>
                  <a:schemeClr val="bg2"/>
                </a:solidFill>
                <a:cs typeface="+mn-ea"/>
                <a:sym typeface="+mn-lt"/>
              </a:rPr>
              <a:t> </a:t>
            </a:r>
            <a:r>
              <a:rPr sz="1400" dirty="0">
                <a:solidFill>
                  <a:schemeClr val="bg2"/>
                </a:solidFill>
                <a:cs typeface="+mn-ea"/>
                <a:sym typeface="+mn-lt"/>
              </a:rPr>
              <a:t>幼儿园里，几个孩子在厕所里面追逐打闹，由于瓷砖上还有水渍，4岁的红红不小心滑倒，头磕到了卫生间没有铺地毯的瓷砖台阶上面。而事发之后，老师立刻将孩子包扎好，但是并没有给孩子家长通知，直到下午接孩子放学的时候，孩子的妈妈才发现了这个情况，而在揭开纱布之后，发现虽然不流血了，但是孩子的额头上面直接咧了一个大口子，到医院检查后额头上缝了三层，总共缝了15针。</a:t>
            </a:r>
            <a:endParaRPr sz="1400" dirty="0">
              <a:solidFill>
                <a:schemeClr val="bg2"/>
              </a:solidFill>
              <a:cs typeface="+mn-ea"/>
              <a:sym typeface="+mn-lt"/>
            </a:endParaRPr>
          </a:p>
        </p:txBody>
      </p:sp>
      <p:sp>
        <p:nvSpPr>
          <p:cNvPr id="42" name="文本框 41"/>
          <p:cNvSpPr txBox="1"/>
          <p:nvPr/>
        </p:nvSpPr>
        <p:spPr>
          <a:xfrm>
            <a:off x="8512377" y="1778213"/>
            <a:ext cx="3008500" cy="2886710"/>
          </a:xfrm>
          <a:prstGeom prst="rect">
            <a:avLst/>
          </a:prstGeom>
          <a:noFill/>
        </p:spPr>
        <p:txBody>
          <a:bodyPr wrap="square" rtlCol="0">
            <a:spAutoFit/>
          </a:bodyPr>
          <a:lstStyle/>
          <a:p>
            <a:pPr algn="l">
              <a:lnSpc>
                <a:spcPct val="130000"/>
              </a:lnSpc>
              <a:spcAft>
                <a:spcPts val="1200"/>
              </a:spcAft>
            </a:pPr>
            <a:r>
              <a:rPr lang="en-US" altLang="zh-CN" sz="1400" dirty="0">
                <a:solidFill>
                  <a:schemeClr val="accent6"/>
                </a:solidFill>
                <a:cs typeface="+mn-ea"/>
                <a:sym typeface="+mn-lt"/>
              </a:rPr>
              <a:t>  </a:t>
            </a:r>
            <a:r>
              <a:rPr lang="zh-CN" altLang="en-US" sz="1400" dirty="0">
                <a:solidFill>
                  <a:schemeClr val="accent6"/>
                </a:solidFill>
                <a:cs typeface="+mn-ea"/>
                <a:sym typeface="+mn-lt"/>
              </a:rPr>
              <a:t>红红的摔倒虽然有孩子不注意安全相互打闹的原因造成，但还有一个重要的原因就是红红所在幼儿园的班级厕所环境存在较大的安全隐患：卫生间的地面瓷砖没有铺上防滑的地毯，而且孩子上厕所还得登上台阶，老师也没有及时的清理瓷砖的水渍，让地面环境处于潮湿状态，这一切都是造成红红在厕所严重摔伤的罪魁祸首。</a:t>
            </a:r>
            <a:endParaRPr lang="zh-CN" altLang="en-US" sz="1400" dirty="0">
              <a:solidFill>
                <a:schemeClr val="accent6"/>
              </a:solidFill>
              <a:cs typeface="+mn-ea"/>
              <a:sym typeface="+mn-lt"/>
            </a:endParaRP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5022118" y="2845255"/>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endParaRPr lang="en-US" altLang="zh-CN" sz="6000" dirty="0">
              <a:solidFill>
                <a:schemeClr val="accent1">
                  <a:alpha val="4000"/>
                </a:schemeClr>
              </a:solidFill>
              <a:cs typeface="+mn-ea"/>
              <a:sym typeface="+mn-lt"/>
            </a:endParaRP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091565" y="2774950"/>
            <a:ext cx="8975725" cy="3415030"/>
          </a:xfrm>
          <a:prstGeom prst="rect">
            <a:avLst/>
          </a:prstGeom>
          <a:noFill/>
          <a:ln>
            <a:solidFill>
              <a:schemeClr val="accent1"/>
            </a:solidFill>
          </a:ln>
          <a:effectLst/>
        </p:spPr>
        <p:txBody>
          <a:bodyPr wrap="square" rtlCol="0">
            <a:spAutoFit/>
          </a:bodyPr>
          <a:lstStyle/>
          <a:p>
            <a:pPr indent="0" fontAlgn="auto">
              <a:lnSpc>
                <a:spcPct val="150000"/>
              </a:lnSpc>
              <a:defRPr/>
            </a:pPr>
            <a:r>
              <a:rPr kumimoji="0" lang="en-US" sz="1400" b="0" i="0" u="none" strike="noStrike" kern="1200" cap="none" spc="0" normalizeH="0" baseline="0" dirty="0">
                <a:solidFill>
                  <a:schemeClr val="accent6"/>
                </a:solidFill>
                <a:cs typeface="+mn-ea"/>
                <a:sym typeface="+mn-lt"/>
              </a:rPr>
              <a:t>    </a:t>
            </a:r>
            <a:r>
              <a:rPr kumimoji="0" b="0" i="0" u="none" strike="noStrike" kern="1200" cap="none" spc="0" normalizeH="0" baseline="0" dirty="0">
                <a:solidFill>
                  <a:schemeClr val="accent6"/>
                </a:solidFill>
                <a:cs typeface="+mn-ea"/>
                <a:sym typeface="+mn-lt"/>
              </a:rPr>
              <a:t>重视幼儿园环境的安全性已成为幼教工作者的共识，但是仍有一些幼儿园忽视了一些领域的安全工作，比如幼儿园的厕所安全就是容易被忽视的地方。我们应该吸取案例中的经验教训，给幼儿营造安全性良好的如厕环境是幼教工作者不可缺少的工作内容。首先，教师应该让孩子学习和遵守如厕安全规则，不能在厕所拥挤、嬉戏、玩耍，甚至打闹，提高幼儿自我保护的意识和技能，减少发生安全事故的几率；其次，幼儿园应该配备符合安全规定的如厕设施，如立便池、便盆、地板、盥洗台等设施都应该是符合幼儿需要，没有安全隐患；第三，保育员应该严格遵守厕所清洁卫生制度，如保持地面干燥、按规消毒便池等，每天认真做好相应工作，避免安全事故的发生。</a:t>
            </a:r>
            <a:endParaRPr kumimoji="0" b="0" i="0" u="none" strike="noStrike" kern="1200" cap="none" spc="0" normalizeH="0" baseline="0" dirty="0">
              <a:solidFill>
                <a:schemeClr val="accent6"/>
              </a:solidFill>
              <a:cs typeface="+mn-ea"/>
              <a:sym typeface="+mn-lt"/>
            </a:endParaRP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6517702" y="3989984"/>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KSO_WPP_MARK_KEY" val="7802cec0-f185-4528-8835-0769fe2ba605"/>
  <p:tag name="COMMONDATA" val="eyJjb3VudCI6MSwiaGRpZCI6IjgwMTEzOTMxYTllMDgyYmY3MGViZDIyZjNkZWMzYTdkIiwidXNlckNvdW50IjoxfQ=="/>
  <p:tag name="commondata" val="eyJjb3VudCI6MS4wLCJoZGlkIjoiOWJhNzM1Y2IzNzdmNzQ1MDAzYjU3OGQxNmZmNjkwNDEiLCJ1c2VyQ291bnQiOjEuMH0="/>
</p:tagLst>
</file>

<file path=ppt/theme/theme1.xml><?xml version="1.0" encoding="utf-8"?>
<a:theme xmlns:a="http://schemas.openxmlformats.org/drawingml/2006/main" name="第一PPT，www.1ppt.com">
  <a:themeElements>
    <a:clrScheme name="自定义 1">
      <a:dk1>
        <a:srgbClr val="000000"/>
      </a:dk1>
      <a:lt1>
        <a:srgbClr val="8496B0"/>
      </a:lt1>
      <a:dk2>
        <a:srgbClr val="44546A"/>
      </a:dk2>
      <a:lt2>
        <a:srgbClr val="FFFFFF"/>
      </a:lt2>
      <a:accent1>
        <a:srgbClr val="009C68"/>
      </a:accent1>
      <a:accent2>
        <a:srgbClr val="45FFC1"/>
      </a:accent2>
      <a:accent3>
        <a:srgbClr val="27E8A8"/>
      </a:accent3>
      <a:accent4>
        <a:srgbClr val="9C2F14"/>
      </a:accent4>
      <a:accent5>
        <a:srgbClr val="E84E27"/>
      </a:accent5>
      <a:accent6>
        <a:srgbClr val="44546A"/>
      </a:accent6>
      <a:hlink>
        <a:srgbClr val="000000"/>
      </a:hlink>
      <a:folHlink>
        <a:srgbClr val="954F72"/>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毕业主题5</Template>
  <TotalTime>0</TotalTime>
  <Words>4746</Words>
  <Application>WPS 演示</Application>
  <PresentationFormat>宽屏</PresentationFormat>
  <Paragraphs>230</Paragraphs>
  <Slides>20</Slides>
  <Notes>8</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20</vt:i4>
      </vt:variant>
    </vt:vector>
  </HeadingPairs>
  <TitlesOfParts>
    <vt:vector size="32" baseType="lpstr">
      <vt:lpstr>Arial</vt:lpstr>
      <vt:lpstr>宋体</vt:lpstr>
      <vt:lpstr>Wingdings</vt:lpstr>
      <vt:lpstr>微软雅黑</vt:lpstr>
      <vt:lpstr>思源黑体 CN Light</vt:lpstr>
      <vt:lpstr>黑体</vt:lpstr>
      <vt:lpstr>Arial</vt:lpstr>
      <vt:lpstr>字魂58号-创中黑</vt:lpstr>
      <vt:lpstr>Arial Unicode MS</vt:lpstr>
      <vt:lpstr>汉真广标</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培训</dc:title>
  <dc:creator>第一PPT</dc:creator>
  <cp:keywords>www.1ppt.com</cp:keywords>
  <dc:description>www.1ppt.com</dc:description>
  <cp:lastModifiedBy>Administrator</cp:lastModifiedBy>
  <cp:revision>234</cp:revision>
  <dcterms:created xsi:type="dcterms:W3CDTF">2017-04-28T04:55:00Z</dcterms:created>
  <dcterms:modified xsi:type="dcterms:W3CDTF">2023-10-18T13:50:42Z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951B618603AA4855B180DF404AC76D28_13</vt:lpwstr>
  </property>
  <property fmtid="{D5CDD505-2E9C-101B-9397-08002B2CF9AE}" pid="3" name="KSOProductBuildVer">
    <vt:lpwstr>2052-12.1.0.15712</vt:lpwstr>
  </property>
</Properties>
</file>