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3" r:id="rId2"/>
  </p:sldMasterIdLst>
  <p:notesMasterIdLst>
    <p:notesMasterId r:id="rId27"/>
  </p:notesMasterIdLst>
  <p:handoutMasterIdLst>
    <p:handoutMasterId r:id="rId28"/>
  </p:handoutMasterIdLst>
  <p:sldIdLst>
    <p:sldId id="286" r:id="rId3"/>
    <p:sldId id="309" r:id="rId4"/>
    <p:sldId id="288" r:id="rId5"/>
    <p:sldId id="315" r:id="rId6"/>
    <p:sldId id="316" r:id="rId7"/>
    <p:sldId id="318" r:id="rId8"/>
    <p:sldId id="320" r:id="rId9"/>
    <p:sldId id="322" r:id="rId10"/>
    <p:sldId id="323" r:id="rId11"/>
    <p:sldId id="324" r:id="rId12"/>
    <p:sldId id="281" r:id="rId13"/>
    <p:sldId id="284" r:id="rId14"/>
    <p:sldId id="302" r:id="rId15"/>
    <p:sldId id="312" r:id="rId16"/>
    <p:sldId id="327" r:id="rId17"/>
    <p:sldId id="310" r:id="rId18"/>
    <p:sldId id="311" r:id="rId19"/>
    <p:sldId id="313" r:id="rId20"/>
    <p:sldId id="328" r:id="rId21"/>
    <p:sldId id="329" r:id="rId22"/>
    <p:sldId id="330" r:id="rId23"/>
    <p:sldId id="331" r:id="rId24"/>
    <p:sldId id="332" r:id="rId25"/>
    <p:sldId id="334" r:id="rId26"/>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91853010-B944-4EA1-B8F1-A79325F3C2A7}">
          <p14:sldIdLst>
            <p14:sldId id="286"/>
          </p14:sldIdLst>
        </p14:section>
        <p14:section name="目录" id="{23B88DC9-3876-4547-8C01-66ACA289550F}">
          <p14:sldIdLst>
            <p14:sldId id="309"/>
            <p14:sldId id="288"/>
            <p14:sldId id="315"/>
            <p14:sldId id="316"/>
            <p14:sldId id="318"/>
            <p14:sldId id="320"/>
            <p14:sldId id="322"/>
            <p14:sldId id="323"/>
            <p14:sldId id="324"/>
            <p14:sldId id="281"/>
          </p14:sldIdLst>
        </p14:section>
        <p14:section name="目录" id="{5FC66143-E6BB-4ADB-B893-96E49311B67D}">
          <p14:sldIdLst/>
        </p14:section>
        <p14:section name="过渡页" id="{3013E3EC-B4FC-46F6-B1C9-CF6E58D9A0FD}">
          <p14:sldIdLst>
            <p14:sldId id="284"/>
          </p14:sldIdLst>
        </p14:section>
        <p14:section name="纯文字排版1-4项" id="{90E7614B-FC9B-4C66-AACF-9B9B4E49E062}">
          <p14:sldIdLst>
            <p14:sldId id="302"/>
            <p14:sldId id="312"/>
            <p14:sldId id="327"/>
            <p14:sldId id="310"/>
            <p14:sldId id="311"/>
            <p14:sldId id="313"/>
            <p14:sldId id="328"/>
            <p14:sldId id="329"/>
            <p14:sldId id="330"/>
            <p14:sldId id="331"/>
            <p14:sldId id="332"/>
            <p14:sldId id="33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C05A"/>
    <a:srgbClr val="41EAFA"/>
    <a:srgbClr val="623DF0"/>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6" autoAdjust="0"/>
    <p:restoredTop sz="94660"/>
  </p:normalViewPr>
  <p:slideViewPr>
    <p:cSldViewPr snapToGrid="0">
      <p:cViewPr varScale="1">
        <p:scale>
          <a:sx n="115" d="100"/>
          <a:sy n="115" d="100"/>
        </p:scale>
        <p:origin x="498" y="10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2023/10/19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1963768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5640975C-B837-4D6E-844D-7C645303B726}" type="datetimeFigureOut">
              <a:rPr lang="zh-CN" altLang="en-US" smtClean="0"/>
              <a:t>2023/10/19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56E84C2C-40E2-4F7A-AD16-1F4FF2C99AF7}" type="slidenum">
              <a:rPr lang="zh-CN" altLang="en-US" smtClean="0"/>
              <a:t>‹#›</a:t>
            </a:fld>
            <a:endParaRPr lang="zh-CN" altLang="en-US" dirty="0"/>
          </a:p>
        </p:txBody>
      </p:sp>
    </p:spTree>
    <p:extLst>
      <p:ext uri="{BB962C8B-B14F-4D97-AF65-F5344CB8AC3E}">
        <p14:creationId xmlns:p14="http://schemas.microsoft.com/office/powerpoint/2010/main" val="855991206"/>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2178405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472898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2691870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077000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908511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3286847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257422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624880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3618441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649419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510792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689263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6121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76577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18455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143928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09081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633334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79918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7538942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541209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27421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663815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8838453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3088123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8522827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733291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176949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09311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7832491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9529759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4345215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741524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394300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435069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893925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12304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849155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900274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2611379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09747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347805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9479434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064705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255394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383814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877569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624646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6423244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733385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2367620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936939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1409888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TextBox 2"/>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39148855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446125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496455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2878758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0171544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583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669784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50664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05556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0280442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alpha val="13000"/>
              </a:schemeClr>
            </a:gs>
            <a:gs pos="100000">
              <a:schemeClr val="accent1">
                <a:alpha val="0"/>
              </a:schemeClr>
            </a:gs>
          </a:gsLst>
          <a:lin ang="13500000" scaled="1"/>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Lst>
  <p:hf sldNum="0"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7251978"/>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2" name="组合 281"/>
          <p:cNvGrpSpPr/>
          <p:nvPr/>
        </p:nvGrpSpPr>
        <p:grpSpPr>
          <a:xfrm>
            <a:off x="-40784" y="-797848"/>
            <a:ext cx="3078400" cy="2412669"/>
            <a:chOff x="-40784" y="-797848"/>
            <a:chExt cx="3078400" cy="2412669"/>
          </a:xfrm>
        </p:grpSpPr>
        <p:sp>
          <p:nvSpPr>
            <p:cNvPr id="281" name="任意多边形: 形状 280"/>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7" name="任意多边形: 形状 6"/>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0" name="组合 19"/>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21" name="任意多边形: 形状 20"/>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9" name="任意多边形: 形状 138"/>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0" name="任意多边形: 形状 139"/>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288" name="组合 287"/>
          <p:cNvGrpSpPr/>
          <p:nvPr/>
        </p:nvGrpSpPr>
        <p:grpSpPr>
          <a:xfrm>
            <a:off x="8093296" y="1893008"/>
            <a:ext cx="4759019" cy="5840293"/>
            <a:chOff x="8093296" y="1893008"/>
            <a:chExt cx="4759019" cy="5840293"/>
          </a:xfrm>
        </p:grpSpPr>
        <p:sp>
          <p:nvSpPr>
            <p:cNvPr id="19" name="任意多边形: 形状 18"/>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2" name="文本框 11"/>
          <p:cNvSpPr txBox="1"/>
          <p:nvPr/>
        </p:nvSpPr>
        <p:spPr>
          <a:xfrm>
            <a:off x="7873363" y="189037"/>
            <a:ext cx="4008125" cy="461665"/>
          </a:xfrm>
          <a:prstGeom prst="rect">
            <a:avLst/>
          </a:prstGeom>
          <a:noFill/>
        </p:spPr>
        <p:txBody>
          <a:bodyPr wrap="square" rtlCol="0">
            <a:spAutoFit/>
          </a:bodyPr>
          <a:lstStyle/>
          <a:p>
            <a:r>
              <a:rPr lang="en-US" altLang="zh-CN" sz="2400" dirty="0">
                <a:solidFill>
                  <a:schemeClr val="accent1"/>
                </a:solidFill>
                <a:cs typeface="+mn-ea"/>
                <a:sym typeface="+mn-lt"/>
              </a:rPr>
              <a:t>《</a:t>
            </a:r>
            <a:r>
              <a:rPr lang="zh-CN" altLang="en-US" sz="2400" dirty="0">
                <a:solidFill>
                  <a:schemeClr val="accent1"/>
                </a:solidFill>
                <a:cs typeface="+mn-ea"/>
                <a:sym typeface="+mn-lt"/>
              </a:rPr>
              <a:t>幼儿园保育实习指导手册</a:t>
            </a:r>
            <a:r>
              <a:rPr lang="en-US" altLang="zh-CN" sz="2400" dirty="0">
                <a:solidFill>
                  <a:schemeClr val="accent1"/>
                </a:solidFill>
                <a:cs typeface="+mn-ea"/>
                <a:sym typeface="+mn-lt"/>
              </a:rPr>
              <a:t>》</a:t>
            </a:r>
            <a:endParaRPr lang="zh-CN" altLang="en-US" sz="2400" dirty="0">
              <a:solidFill>
                <a:schemeClr val="accent1"/>
              </a:solidFill>
              <a:cs typeface="+mn-ea"/>
              <a:sym typeface="+mn-lt"/>
            </a:endParaRPr>
          </a:p>
        </p:txBody>
      </p:sp>
      <p:sp>
        <p:nvSpPr>
          <p:cNvPr id="14" name="矩形: 圆角 13"/>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5" name="图形 14"/>
          <p:cNvPicPr>
            <a:picLocks noChangeAspect="1"/>
          </p:cNvPicPr>
          <p:nvPr/>
        </p:nvPicPr>
        <p:blipFill>
          <a:blip r:embed="rId3" cstate="screen">
            <a:extLst>
              <a:ext uri="{96DAC541-7B7A-43D3-8B79-37D633B846F1}">
                <asvg:svgBlip xmlns="" xmlns:asvg="http://schemas.microsoft.com/office/drawing/2016/SVG/main" r:embed="rId4"/>
              </a:ext>
            </a:extLst>
          </a:blip>
          <a:stretch>
            <a:fillRect/>
          </a:stretch>
        </p:blipFill>
        <p:spPr>
          <a:xfrm>
            <a:off x="1980599" y="4518794"/>
            <a:ext cx="281805" cy="281805"/>
          </a:xfrm>
          <a:prstGeom prst="rect">
            <a:avLst/>
          </a:prstGeom>
        </p:spPr>
      </p:pic>
      <p:grpSp>
        <p:nvGrpSpPr>
          <p:cNvPr id="147" name="组合 146"/>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8" name="任意多边形: 形状 147"/>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0" name="任意多边形: 形状 269"/>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1" name="任意多边形: 形状 270"/>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2" name="任意多边形: 形状 271"/>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3" name="任意多边形: 形状 272"/>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74" name="文本框 273">
            <a:extLst>
              <a:ext uri="{FF2B5EF4-FFF2-40B4-BE49-F238E27FC236}">
                <a16:creationId xmlns:a16="http://schemas.microsoft.com/office/drawing/2014/main" id="{657A4AB2-5E17-4584-86C9-591A081ADAEA}"/>
              </a:ext>
            </a:extLst>
          </p:cNvPr>
          <p:cNvSpPr txBox="1"/>
          <p:nvPr/>
        </p:nvSpPr>
        <p:spPr>
          <a:xfrm>
            <a:off x="904055" y="2951547"/>
            <a:ext cx="9599012" cy="1107996"/>
          </a:xfrm>
          <a:prstGeom prst="rect">
            <a:avLst/>
          </a:prstGeom>
          <a:noFill/>
        </p:spPr>
        <p:txBody>
          <a:bodyPr wrap="square" rtlCol="0">
            <a:spAutoFit/>
          </a:bodyPr>
          <a:lstStyle/>
          <a:p>
            <a:r>
              <a:rPr lang="zh-CN" altLang="en-US" sz="6600" dirty="0" smtClean="0">
                <a:solidFill>
                  <a:schemeClr val="accent1"/>
                </a:solidFill>
                <a:cs typeface="+mn-ea"/>
                <a:sym typeface="+mn-lt"/>
              </a:rPr>
              <a:t>项目</a:t>
            </a:r>
            <a:r>
              <a:rPr lang="zh-CN" altLang="en-US" sz="6600" dirty="0">
                <a:solidFill>
                  <a:schemeClr val="accent1"/>
                </a:solidFill>
                <a:cs typeface="+mn-ea"/>
                <a:sym typeface="+mn-lt"/>
              </a:rPr>
              <a:t>六</a:t>
            </a:r>
            <a:r>
              <a:rPr lang="zh-CN" altLang="en-US" sz="6600" dirty="0" smtClean="0">
                <a:solidFill>
                  <a:schemeClr val="accent1"/>
                </a:solidFill>
                <a:cs typeface="+mn-ea"/>
                <a:sym typeface="+mn-lt"/>
              </a:rPr>
              <a:t>  饮水</a:t>
            </a:r>
            <a:endParaRPr lang="zh-CN" altLang="en-US" sz="6600" dirty="0">
              <a:solidFill>
                <a:schemeClr val="accent1"/>
              </a:solidFill>
              <a:cs typeface="+mn-ea"/>
              <a:sym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2146812"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9" name="文本框 38"/>
          <p:cNvSpPr txBox="1"/>
          <p:nvPr/>
        </p:nvSpPr>
        <p:spPr>
          <a:xfrm>
            <a:off x="7990262" y="476349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矩形 5"/>
          <p:cNvSpPr/>
          <p:nvPr/>
        </p:nvSpPr>
        <p:spPr>
          <a:xfrm>
            <a:off x="283169" y="1358298"/>
            <a:ext cx="11105804" cy="3970318"/>
          </a:xfrm>
          <a:prstGeom prst="rect">
            <a:avLst/>
          </a:prstGeom>
        </p:spPr>
        <p:txBody>
          <a:bodyPr wrap="square">
            <a:spAutoFit/>
          </a:bodyPr>
          <a:lstStyle/>
          <a:p>
            <a:pPr algn="just">
              <a:lnSpc>
                <a:spcPct val="150000"/>
              </a:lnSpc>
              <a:spcAft>
                <a:spcPts val="0"/>
              </a:spcAft>
            </a:pPr>
            <a:r>
              <a:rPr lang="en-US" altLang="zh-CN" sz="2400" kern="0" dirty="0" smtClean="0">
                <a:latin typeface="Calibri" panose="020F0502020204030204" pitchFamily="34" charset="0"/>
                <a:ea typeface="宋体" panose="02010600030101010101" pitchFamily="2" charset="-122"/>
                <a:cs typeface="宋体" panose="02010600030101010101" pitchFamily="2" charset="-122"/>
              </a:rPr>
              <a:t>        5</a:t>
            </a:r>
            <a:r>
              <a:rPr lang="en-US" altLang="zh-CN" sz="2400" kern="0" dirty="0">
                <a:latin typeface="Calibri" panose="020F0502020204030204" pitchFamily="34" charset="0"/>
                <a:ea typeface="宋体" panose="02010600030101010101" pitchFamily="2" charset="-122"/>
                <a:cs typeface="宋体" panose="02010600030101010101" pitchFamily="2" charset="-122"/>
              </a:rPr>
              <a:t>.</a:t>
            </a:r>
            <a:r>
              <a:rPr lang="zh-CN" altLang="zh-CN" sz="2400" kern="0" dirty="0">
                <a:latin typeface="Calibri" panose="020F0502020204030204" pitchFamily="34" charset="0"/>
                <a:ea typeface="宋体" panose="02010600030101010101" pitchFamily="2" charset="-122"/>
                <a:cs typeface="宋体" panose="02010600030101010101" pitchFamily="2" charset="-122"/>
              </a:rPr>
              <a:t>幼儿剧烈运动后不要马上喝水。剧烈运动后幼儿心脏跳动加快，喝水会给心脏造成压力，容易产生供血不足，所以，大量活动后一定不要马上喝水。</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　　</a:t>
            </a:r>
            <a:r>
              <a:rPr lang="en-US" altLang="zh-CN" sz="2400" kern="0" dirty="0">
                <a:latin typeface="Calibri" panose="020F0502020204030204" pitchFamily="34" charset="0"/>
                <a:ea typeface="宋体" panose="02010600030101010101" pitchFamily="2" charset="-122"/>
                <a:cs typeface="宋体" panose="02010600030101010101" pitchFamily="2" charset="-122"/>
              </a:rPr>
              <a:t>6.</a:t>
            </a:r>
            <a:r>
              <a:rPr lang="zh-CN" altLang="zh-CN" sz="2400" kern="0" dirty="0">
                <a:latin typeface="Calibri" panose="020F0502020204030204" pitchFamily="34" charset="0"/>
                <a:ea typeface="宋体" panose="02010600030101010101" pitchFamily="2" charset="-122"/>
                <a:cs typeface="宋体" panose="02010600030101010101" pitchFamily="2" charset="-122"/>
              </a:rPr>
              <a:t>不能用饮料代替喝水。当今，各种饮料数不胜数，有的家长为了让孩子多喝到水，就大量购买各种饮料。这种做法对孩子的健康是没有好处的，会使孩子更不想喝水，何况有些饮料中还含有对孩子生长发育有害的糖精、防腐剂等。白开水是最适合孩子饮用的。水果、蔬菜含有大量的水分和维生素，但是它们不能代替水，所以在给孩子丰富的水果、蔬菜的同时，一定要保证孩子的饮水量。</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383805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72519"/>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实践内容</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a:extLst>
              <a:ext uri="{FF2B5EF4-FFF2-40B4-BE49-F238E27FC236}">
                <a16:creationId xmlns:a16="http://schemas.microsoft.com/office/drawing/2014/main" id="{EB684C7E-20A7-9694-F2D4-694B922B40F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3" name="组合 2">
            <a:extLst>
              <a:ext uri="{FF2B5EF4-FFF2-40B4-BE49-F238E27FC236}">
                <a16:creationId xmlns:a16="http://schemas.microsoft.com/office/drawing/2014/main" id="{17E15000-346F-4002-BE69-268C5CB9F3F9}"/>
              </a:ext>
            </a:extLst>
          </p:cNvPr>
          <p:cNvGrpSpPr/>
          <p:nvPr/>
        </p:nvGrpSpPr>
        <p:grpSpPr>
          <a:xfrm>
            <a:off x="1632777" y="2326451"/>
            <a:ext cx="9151765" cy="2396840"/>
            <a:chOff x="1632777" y="2326451"/>
            <a:chExt cx="9151765" cy="2396840"/>
          </a:xfrm>
        </p:grpSpPr>
        <p:grpSp>
          <p:nvGrpSpPr>
            <p:cNvPr id="2" name="组合 1">
              <a:extLst>
                <a:ext uri="{FF2B5EF4-FFF2-40B4-BE49-F238E27FC236}">
                  <a16:creationId xmlns:a16="http://schemas.microsoft.com/office/drawing/2014/main" id="{70EB94BE-76E3-449E-9E2D-E5B9B8A4F7D5}"/>
                </a:ext>
              </a:extLst>
            </p:cNvPr>
            <p:cNvGrpSpPr/>
            <p:nvPr/>
          </p:nvGrpSpPr>
          <p:grpSpPr>
            <a:xfrm>
              <a:off x="1632777" y="2326451"/>
              <a:ext cx="6574779" cy="2396840"/>
              <a:chOff x="2511152" y="2240170"/>
              <a:chExt cx="7169476" cy="2543252"/>
            </a:xfrm>
          </p:grpSpPr>
          <p:sp>
            <p:nvSpPr>
              <p:cNvPr id="193" name="矩形: 圆角 192"/>
              <p:cNvSpPr/>
              <p:nvPr/>
            </p:nvSpPr>
            <p:spPr>
              <a:xfrm>
                <a:off x="2680695" y="2500292"/>
                <a:ext cx="2499718" cy="2001734"/>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4" name="矩形: 圆角 193"/>
              <p:cNvSpPr/>
              <p:nvPr/>
            </p:nvSpPr>
            <p:spPr>
              <a:xfrm>
                <a:off x="6692604" y="2391190"/>
                <a:ext cx="2171637" cy="2001734"/>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45" name="文本框 344"/>
              <p:cNvSpPr txBox="1"/>
              <p:nvPr/>
            </p:nvSpPr>
            <p:spPr>
              <a:xfrm>
                <a:off x="2959566" y="3392057"/>
                <a:ext cx="2220847" cy="523220"/>
              </a:xfrm>
              <a:prstGeom prst="rect">
                <a:avLst/>
              </a:prstGeom>
              <a:noFill/>
            </p:spPr>
            <p:txBody>
              <a:bodyPr wrap="square" rtlCol="0">
                <a:noAutofit/>
              </a:bodyPr>
              <a:lstStyle/>
              <a:p>
                <a:r>
                  <a:rPr lang="zh-CN" altLang="en-US" sz="2800" dirty="0" smtClean="0">
                    <a:solidFill>
                      <a:schemeClr val="accent1"/>
                    </a:solidFill>
                    <a:cs typeface="+mn-ea"/>
                    <a:sym typeface="+mn-lt"/>
                  </a:rPr>
                  <a:t>饮水前准备</a:t>
                </a:r>
                <a:endParaRPr lang="zh-CN" altLang="en-US" sz="2800" dirty="0">
                  <a:solidFill>
                    <a:schemeClr val="accent1"/>
                  </a:solidFill>
                  <a:cs typeface="+mn-ea"/>
                  <a:sym typeface="+mn-lt"/>
                </a:endParaRPr>
              </a:p>
            </p:txBody>
          </p:sp>
          <p:sp>
            <p:nvSpPr>
              <p:cNvPr id="347" name="文本框 346"/>
              <p:cNvSpPr txBox="1"/>
              <p:nvPr/>
            </p:nvSpPr>
            <p:spPr>
              <a:xfrm>
                <a:off x="6811008" y="3501160"/>
                <a:ext cx="2241005" cy="523220"/>
              </a:xfrm>
              <a:prstGeom prst="rect">
                <a:avLst/>
              </a:prstGeom>
              <a:noFill/>
            </p:spPr>
            <p:txBody>
              <a:bodyPr wrap="square" rtlCol="0">
                <a:noAutofit/>
              </a:bodyPr>
              <a:lstStyle/>
              <a:p>
                <a:r>
                  <a:rPr lang="zh-CN" altLang="en-US" sz="2800" dirty="0" smtClean="0">
                    <a:solidFill>
                      <a:schemeClr val="accent1"/>
                    </a:solidFill>
                    <a:cs typeface="+mn-ea"/>
                    <a:sym typeface="+mn-lt"/>
                  </a:rPr>
                  <a:t>饮水的指导</a:t>
                </a:r>
                <a:endParaRPr lang="zh-CN" altLang="en-US" sz="2800" dirty="0">
                  <a:solidFill>
                    <a:schemeClr val="accent1"/>
                  </a:solidFill>
                  <a:cs typeface="+mn-ea"/>
                  <a:sym typeface="+mn-lt"/>
                </a:endParaRPr>
              </a:p>
            </p:txBody>
          </p:sp>
          <p:sp>
            <p:nvSpPr>
              <p:cNvPr id="361" name="任意多边形: 形状 360"/>
              <p:cNvSpPr/>
              <p:nvPr/>
            </p:nvSpPr>
            <p:spPr>
              <a:xfrm>
                <a:off x="2511152"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2" name="任意多边形: 形状 361"/>
              <p:cNvSpPr/>
              <p:nvPr/>
            </p:nvSpPr>
            <p:spPr>
              <a:xfrm flipV="1">
                <a:off x="5180413" y="4655588"/>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3" name="任意多边形: 形状 362"/>
              <p:cNvSpPr/>
              <p:nvPr/>
            </p:nvSpPr>
            <p:spPr>
              <a:xfrm>
                <a:off x="7849455"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7" name="文本框 36">
                <a:extLst>
                  <a:ext uri="{FF2B5EF4-FFF2-40B4-BE49-F238E27FC236}">
                    <a16:creationId xmlns:a16="http://schemas.microsoft.com/office/drawing/2014/main" id="{61E32556-E984-4117-8E86-ED1FD0114C80}"/>
                  </a:ext>
                </a:extLst>
              </p:cNvPr>
              <p:cNvSpPr txBox="1"/>
              <p:nvPr/>
            </p:nvSpPr>
            <p:spPr>
              <a:xfrm>
                <a:off x="7011586" y="2565850"/>
                <a:ext cx="1656776" cy="489866"/>
              </a:xfrm>
              <a:prstGeom prst="rect">
                <a:avLst/>
              </a:prstGeom>
              <a:noFill/>
            </p:spPr>
            <p:txBody>
              <a:bodyPr wrap="square" rtlCol="0">
                <a:spAutoFit/>
              </a:bodyPr>
              <a:lstStyle/>
              <a:p>
                <a:pPr algn="ctr"/>
                <a:r>
                  <a:rPr lang="zh-CN" altLang="en-US" sz="2400" dirty="0">
                    <a:ln w="0"/>
                    <a:solidFill>
                      <a:schemeClr val="accent1"/>
                    </a:solidFill>
                    <a:effectLst>
                      <a:outerShdw blurRad="38100" dist="25400" dir="5400000" algn="ctr" rotWithShape="0">
                        <a:srgbClr val="6E747A">
                          <a:alpha val="43000"/>
                        </a:srgbClr>
                      </a:outerShdw>
                    </a:effectLst>
                    <a:cs typeface="+mn-ea"/>
                    <a:sym typeface="+mn-lt"/>
                  </a:rPr>
                  <a:t>任务二</a:t>
                </a:r>
              </a:p>
            </p:txBody>
          </p:sp>
        </p:grpSp>
        <p:sp>
          <p:nvSpPr>
            <p:cNvPr id="41" name="任意多边形: 形状 40">
              <a:extLst>
                <a:ext uri="{FF2B5EF4-FFF2-40B4-BE49-F238E27FC236}">
                  <a16:creationId xmlns:a16="http://schemas.microsoft.com/office/drawing/2014/main" id="{3BD3EE30-2EA3-4004-A755-88B422259EAF}"/>
                </a:ext>
              </a:extLst>
            </p:cNvPr>
            <p:cNvSpPr/>
            <p:nvPr/>
          </p:nvSpPr>
          <p:spPr>
            <a:xfrm rot="10800000">
              <a:off x="9105262" y="4571075"/>
              <a:ext cx="1679280" cy="120475"/>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grpSp>
      <p:sp>
        <p:nvSpPr>
          <p:cNvPr id="357" name="文本框 356"/>
          <p:cNvSpPr txBox="1"/>
          <p:nvPr/>
        </p:nvSpPr>
        <p:spPr>
          <a:xfrm>
            <a:off x="2032751" y="2787106"/>
            <a:ext cx="1654222" cy="461665"/>
          </a:xfrm>
          <a:prstGeom prst="rect">
            <a:avLst/>
          </a:prstGeom>
          <a:noFill/>
        </p:spPr>
        <p:txBody>
          <a:bodyPr wrap="square" rtlCol="0">
            <a:spAutoFit/>
          </a:bodyPr>
          <a:lstStyle/>
          <a:p>
            <a:pPr algn="ctr"/>
            <a:r>
              <a:rPr lang="zh-CN" altLang="en-US" sz="2400" dirty="0">
                <a:ln w="0"/>
                <a:solidFill>
                  <a:schemeClr val="accent1"/>
                </a:solidFill>
                <a:effectLst>
                  <a:outerShdw blurRad="38100" dist="25400" dir="5400000" algn="ctr" rotWithShape="0">
                    <a:srgbClr val="6E747A">
                      <a:alpha val="43000"/>
                    </a:srgbClr>
                  </a:outerShdw>
                </a:effectLst>
                <a:cs typeface="+mn-ea"/>
                <a:sym typeface="+mn-lt"/>
              </a:rPr>
              <a:t>任务一</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 xmlns:asvg="http://schemas.microsoft.com/office/drawing/2016/SVG/main"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a:ea typeface="微软雅黑"/>
              </a:defRPr>
            </a:lvl1pPr>
          </a:lstStyle>
          <a:p>
            <a:r>
              <a:rPr lang="zh-CN" altLang="en-US" dirty="0">
                <a:latin typeface="+mn-lt"/>
                <a:ea typeface="+mn-ea"/>
                <a:cs typeface="+mn-ea"/>
                <a:sym typeface="+mn-lt"/>
              </a:rPr>
              <a:t>任务一 </a:t>
            </a:r>
            <a:r>
              <a:rPr lang="zh-CN" altLang="en-US" dirty="0" smtClean="0">
                <a:latin typeface="+mn-lt"/>
                <a:ea typeface="+mn-ea"/>
                <a:cs typeface="+mn-ea"/>
                <a:sym typeface="+mn-lt"/>
              </a:rPr>
              <a:t>饮水前准备 </a:t>
            </a:r>
            <a:endParaRPr lang="zh-CN" altLang="en-US" dirty="0">
              <a:latin typeface="+mn-lt"/>
              <a:ea typeface="+mn-ea"/>
              <a:cs typeface="+mn-ea"/>
              <a:sym typeface="+mn-l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5896383" cy="52929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80524" y="1702118"/>
            <a:ext cx="4425942" cy="4715773"/>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788505" y="2777618"/>
            <a:ext cx="3779011" cy="3416320"/>
          </a:xfrm>
          <a:prstGeom prst="rect">
            <a:avLst/>
          </a:prstGeom>
          <a:noFill/>
        </p:spPr>
        <p:txBody>
          <a:bodyPr wrap="square" rtlCol="0">
            <a:spAutoFit/>
          </a:bodyPr>
          <a:lstStyle/>
          <a:p>
            <a:r>
              <a:rPr lang="zh-CN" altLang="zh-CN" sz="2400" dirty="0"/>
              <a:t>水对人体的作用十分重要，不同年龄的婴幼儿对水的需要量也有所不同：年龄越小每千克体重应摄取的水量越大。因此幼儿每天的饮水量应该充足并能根据需要及时补充水，以防脱水，我们应认真做好饮水前的准备工作。</a:t>
            </a:r>
          </a:p>
        </p:txBody>
      </p:sp>
      <p:sp>
        <p:nvSpPr>
          <p:cNvPr id="17" name="矩形: 圆顶角 16"/>
          <p:cNvSpPr/>
          <p:nvPr/>
        </p:nvSpPr>
        <p:spPr>
          <a:xfrm>
            <a:off x="1647998" y="1908717"/>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a:extLst>
              <a:ext uri="{FF2B5EF4-FFF2-40B4-BE49-F238E27FC236}">
                <a16:creationId xmlns:a16="http://schemas.microsoft.com/office/drawing/2014/main" id="{BE27AC90-FE48-43F0-80C8-A6DD7834051F}"/>
              </a:ext>
            </a:extLst>
          </p:cNvPr>
          <p:cNvGrpSpPr/>
          <p:nvPr/>
        </p:nvGrpSpPr>
        <p:grpSpPr>
          <a:xfrm>
            <a:off x="6724589" y="1555219"/>
            <a:ext cx="4198784" cy="4862672"/>
            <a:chOff x="4645899" y="1814346"/>
            <a:chExt cx="2966010" cy="4210050"/>
          </a:xfrm>
        </p:grpSpPr>
        <p:sp>
          <p:nvSpPr>
            <p:cNvPr id="38" name="矩形: 圆角 37"/>
            <p:cNvSpPr/>
            <p:nvPr/>
          </p:nvSpPr>
          <p:spPr>
            <a:xfrm>
              <a:off x="4645899" y="1814346"/>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5113975" y="2572086"/>
              <a:ext cx="1964045" cy="332720"/>
            </a:xfrm>
            <a:prstGeom prst="rect">
              <a:avLst/>
            </a:prstGeom>
            <a:noFill/>
          </p:spPr>
          <p:txBody>
            <a:bodyPr wrap="square" rtlCol="0">
              <a:spAutoFit/>
            </a:bodyPr>
            <a:lstStyle/>
            <a:p>
              <a:pPr algn="ctr">
                <a:lnSpc>
                  <a:spcPct val="130000"/>
                </a:lnSpc>
                <a:spcAft>
                  <a:spcPts val="1200"/>
                </a:spcAft>
              </a:pPr>
              <a:endParaRPr lang="zh-CN" altLang="en-US" sz="1400" dirty="0">
                <a:solidFill>
                  <a:schemeClr val="bg2"/>
                </a:solidFill>
                <a:cs typeface="+mn-ea"/>
                <a:sym typeface="+mn-lt"/>
              </a:endParaRP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1" y="285642"/>
            <a:ext cx="354394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a:t>
            </a: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饮水前准备</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grpSp>
        <p:nvGrpSpPr>
          <p:cNvPr id="45" name="组合 44">
            <a:extLst>
              <a:ext uri="{FF2B5EF4-FFF2-40B4-BE49-F238E27FC236}">
                <a16:creationId xmlns:a16="http://schemas.microsoft.com/office/drawing/2014/main" id="{B13D41E3-68E3-4C96-8766-98A818C350F1}"/>
              </a:ext>
            </a:extLst>
          </p:cNvPr>
          <p:cNvGrpSpPr/>
          <p:nvPr/>
        </p:nvGrpSpPr>
        <p:grpSpPr>
          <a:xfrm>
            <a:off x="6168287" y="1375184"/>
            <a:ext cx="5264511" cy="5110050"/>
            <a:chOff x="3794096" y="1127096"/>
            <a:chExt cx="4603809" cy="4603809"/>
          </a:xfrm>
        </p:grpSpPr>
        <p:sp>
          <p:nvSpPr>
            <p:cNvPr id="46" name="椭圆 45">
              <a:extLst>
                <a:ext uri="{FF2B5EF4-FFF2-40B4-BE49-F238E27FC236}">
                  <a16:creationId xmlns:a16="http://schemas.microsoft.com/office/drawing/2014/main" id="{0ECB52BB-2B62-4C4E-BF0C-4B2527B12749}"/>
                </a:ext>
              </a:extLst>
            </p:cNvPr>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a:extLst>
                <a:ext uri="{FF2B5EF4-FFF2-40B4-BE49-F238E27FC236}">
                  <a16:creationId xmlns:a16="http://schemas.microsoft.com/office/drawing/2014/main" id="{1B6717C5-73BA-4117-8F96-5D01103894BA}"/>
                </a:ext>
              </a:extLst>
            </p:cNvPr>
            <p:cNvSpPr/>
            <p:nvPr/>
          </p:nvSpPr>
          <p:spPr>
            <a:xfrm>
              <a:off x="3889786" y="1296806"/>
              <a:ext cx="4350499" cy="4226875"/>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 name="矩形 5"/>
          <p:cNvSpPr/>
          <p:nvPr/>
        </p:nvSpPr>
        <p:spPr>
          <a:xfrm>
            <a:off x="6917099" y="2551837"/>
            <a:ext cx="3188537" cy="3323987"/>
          </a:xfrm>
          <a:prstGeom prst="rect">
            <a:avLst/>
          </a:prstGeom>
        </p:spPr>
        <p:txBody>
          <a:bodyPr wrap="square">
            <a:spAutoFit/>
          </a:bodyPr>
          <a:lstStyle/>
          <a:p>
            <a:pPr indent="304800" algn="just">
              <a:lnSpc>
                <a:spcPct val="150000"/>
              </a:lnSpc>
              <a:spcAft>
                <a:spcPts val="0"/>
              </a:spcAft>
            </a:pPr>
            <a:r>
              <a:rPr lang="en-US" altLang="zh-CN" sz="2000" kern="0" dirty="0">
                <a:solidFill>
                  <a:schemeClr val="accent2">
                    <a:lumMod val="20000"/>
                    <a:lumOff val="80000"/>
                  </a:schemeClr>
                </a:solidFill>
                <a:latin typeface="宋体" panose="02010600030101010101" pitchFamily="2" charset="-122"/>
                <a:ea typeface="宋体" panose="02010600030101010101" pitchFamily="2" charset="-122"/>
                <a:cs typeface="宋体" panose="02010600030101010101" pitchFamily="2" charset="-122"/>
              </a:rPr>
              <a:t>1.</a:t>
            </a:r>
            <a:r>
              <a:rPr lang="zh-CN" altLang="zh-CN" sz="2000" kern="0" dirty="0">
                <a:solidFill>
                  <a:schemeClr val="accent2">
                    <a:lumMod val="20000"/>
                    <a:lumOff val="80000"/>
                  </a:schemeClr>
                </a:solidFill>
                <a:latin typeface="Calibri" panose="020F0502020204030204" pitchFamily="34" charset="0"/>
                <a:ea typeface="宋体" panose="02010600030101010101" pitchFamily="2" charset="-122"/>
                <a:cs typeface="宋体" panose="02010600030101010101" pitchFamily="2" charset="-122"/>
              </a:rPr>
              <a:t>素质目标：树立安全工作意识，培养耐心、细心、责任心等优秀品质；</a:t>
            </a:r>
            <a:endParaRPr lang="zh-CN" altLang="zh-CN" sz="2000" kern="100" dirty="0">
              <a:solidFill>
                <a:schemeClr val="accent2">
                  <a:lumMod val="20000"/>
                  <a:lumOff val="80000"/>
                </a:schemeClr>
              </a:solidFill>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000" kern="0" dirty="0">
                <a:solidFill>
                  <a:schemeClr val="accent2">
                    <a:lumMod val="20000"/>
                    <a:lumOff val="80000"/>
                  </a:schemeClr>
                </a:solidFill>
                <a:latin typeface="宋体" panose="02010600030101010101" pitchFamily="2" charset="-122"/>
                <a:ea typeface="宋体" panose="02010600030101010101" pitchFamily="2" charset="-122"/>
                <a:cs typeface="宋体" panose="02010600030101010101" pitchFamily="2" charset="-122"/>
              </a:rPr>
              <a:t>2.</a:t>
            </a:r>
            <a:r>
              <a:rPr lang="zh-CN" altLang="zh-CN" sz="2000" kern="0" dirty="0">
                <a:solidFill>
                  <a:schemeClr val="accent2">
                    <a:lumMod val="20000"/>
                    <a:lumOff val="80000"/>
                  </a:schemeClr>
                </a:solidFill>
                <a:latin typeface="Calibri" panose="020F0502020204030204" pitchFamily="34" charset="0"/>
                <a:ea typeface="宋体" panose="02010600030101010101" pitchFamily="2" charset="-122"/>
                <a:cs typeface="宋体" panose="02010600030101010101" pitchFamily="2" charset="-122"/>
              </a:rPr>
              <a:t>认知目标：学习并掌握饮水准备工作的方法；</a:t>
            </a:r>
            <a:endParaRPr lang="zh-CN" altLang="zh-CN" sz="2000" kern="100" dirty="0">
              <a:solidFill>
                <a:schemeClr val="accent2">
                  <a:lumMod val="20000"/>
                  <a:lumOff val="80000"/>
                </a:schemeClr>
              </a:solidFill>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000" kern="0" dirty="0">
                <a:solidFill>
                  <a:schemeClr val="accent2">
                    <a:lumMod val="20000"/>
                    <a:lumOff val="80000"/>
                  </a:schemeClr>
                </a:solidFill>
                <a:latin typeface="宋体" panose="02010600030101010101" pitchFamily="2" charset="-122"/>
                <a:ea typeface="宋体" panose="02010600030101010101" pitchFamily="2" charset="-122"/>
                <a:cs typeface="宋体" panose="02010600030101010101" pitchFamily="2" charset="-122"/>
              </a:rPr>
              <a:t>3.</a:t>
            </a:r>
            <a:r>
              <a:rPr lang="zh-CN" altLang="zh-CN" sz="2000" kern="0" dirty="0">
                <a:solidFill>
                  <a:schemeClr val="accent2">
                    <a:lumMod val="20000"/>
                    <a:lumOff val="80000"/>
                  </a:schemeClr>
                </a:solidFill>
                <a:latin typeface="Calibri" panose="020F0502020204030204" pitchFamily="34" charset="0"/>
                <a:ea typeface="宋体" panose="02010600030101010101" pitchFamily="2" charset="-122"/>
                <a:cs typeface="宋体" panose="02010600030101010101" pitchFamily="2" charset="-122"/>
              </a:rPr>
              <a:t>技能目标：能完成饮水前的准备工作。</a:t>
            </a:r>
            <a:endParaRPr lang="zh-CN" altLang="zh-CN" sz="2000" kern="100" dirty="0">
              <a:solidFill>
                <a:schemeClr val="accent2">
                  <a:lumMod val="20000"/>
                  <a:lumOff val="80000"/>
                </a:schemeClr>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94761" y="1370534"/>
            <a:ext cx="9580263" cy="4566091"/>
            <a:chOff x="8216152" y="1766366"/>
            <a:chExt cx="2654372" cy="3733646"/>
          </a:xfrm>
        </p:grpSpPr>
        <p:sp>
          <p:nvSpPr>
            <p:cNvPr id="39" name="矩形: 圆角 38"/>
            <p:cNvSpPr/>
            <p:nvPr/>
          </p:nvSpPr>
          <p:spPr>
            <a:xfrm>
              <a:off x="8260167" y="17947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27206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16152" y="1789562"/>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337963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a:t>
            </a: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饮水前准备</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6" name="矩形 5"/>
          <p:cNvSpPr/>
          <p:nvPr/>
        </p:nvSpPr>
        <p:spPr>
          <a:xfrm>
            <a:off x="659756" y="2398278"/>
            <a:ext cx="8335284" cy="3416320"/>
          </a:xfrm>
          <a:prstGeom prst="rect">
            <a:avLst/>
          </a:prstGeom>
        </p:spPr>
        <p:txBody>
          <a:bodyPr wrap="square">
            <a:spAutoFit/>
          </a:bodyPr>
          <a:lstStyle/>
          <a:p>
            <a:pPr indent="228600"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（一）清洗饮水桶</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1.</a:t>
            </a:r>
            <a:r>
              <a:rPr lang="zh-CN" altLang="zh-CN" sz="2400" kern="0" dirty="0">
                <a:latin typeface="Calibri" panose="020F0502020204030204" pitchFamily="34" charset="0"/>
                <a:ea typeface="宋体" panose="02010600030101010101" pitchFamily="2" charset="-122"/>
                <a:cs typeface="宋体" panose="02010600030101010101" pitchFamily="2" charset="-122"/>
              </a:rPr>
              <a:t>倒掉前一天的剩水。</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2.</a:t>
            </a:r>
            <a:r>
              <a:rPr lang="zh-CN" altLang="zh-CN" sz="2400" kern="0" dirty="0">
                <a:latin typeface="Calibri" panose="020F0502020204030204" pitchFamily="34" charset="0"/>
                <a:ea typeface="宋体" panose="02010600030101010101" pitchFamily="2" charset="-122"/>
                <a:cs typeface="宋体" panose="02010600030101010101" pitchFamily="2" charset="-122"/>
              </a:rPr>
              <a:t>每天用洗涤剂、定期用消毒剂清洗和消毒饮水桶和幼儿水杯，做到里外都洗净。如图</a:t>
            </a:r>
            <a:r>
              <a:rPr lang="en-US" altLang="zh-CN" sz="2400" kern="0" dirty="0">
                <a:latin typeface="Calibri" panose="020F0502020204030204" pitchFamily="34" charset="0"/>
                <a:ea typeface="宋体" panose="02010600030101010101" pitchFamily="2" charset="-122"/>
                <a:cs typeface="宋体" panose="02010600030101010101" pitchFamily="2" charset="-122"/>
              </a:rPr>
              <a:t>6-1-1</a:t>
            </a:r>
            <a:r>
              <a:rPr lang="zh-CN" altLang="zh-CN" sz="2400" kern="0" dirty="0">
                <a:latin typeface="Calibri" panose="020F0502020204030204" pitchFamily="34" charset="0"/>
                <a:ea typeface="宋体" panose="02010600030101010101" pitchFamily="2" charset="-122"/>
                <a:cs typeface="宋体" panose="02010600030101010101" pitchFamily="2" charset="-122"/>
              </a:rPr>
              <a:t>，</a:t>
            </a:r>
            <a:r>
              <a:rPr lang="en-US" altLang="zh-CN" sz="2400" kern="0" dirty="0">
                <a:latin typeface="Calibri" panose="020F0502020204030204" pitchFamily="34" charset="0"/>
                <a:ea typeface="宋体" panose="02010600030101010101" pitchFamily="2" charset="-122"/>
                <a:cs typeface="宋体" panose="02010600030101010101" pitchFamily="2" charset="-122"/>
              </a:rPr>
              <a:t>6-1-1</a:t>
            </a:r>
            <a:r>
              <a:rPr lang="zh-CN" altLang="zh-CN" sz="2400" kern="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3.</a:t>
            </a:r>
            <a:r>
              <a:rPr lang="zh-CN" altLang="zh-CN" sz="2400" kern="0" dirty="0">
                <a:latin typeface="Calibri" panose="020F0502020204030204" pitchFamily="34" charset="0"/>
                <a:ea typeface="宋体" panose="02010600030101010101" pitchFamily="2" charset="-122"/>
                <a:cs typeface="宋体" panose="02010600030101010101" pitchFamily="2" charset="-122"/>
              </a:rPr>
              <a:t>用清水将水桶的里外漂洗干净</a:t>
            </a:r>
            <a:r>
              <a:rPr lang="zh-CN" altLang="zh-CN" sz="2400" kern="0" dirty="0" smtClean="0">
                <a:latin typeface="Calibri" panose="020F0502020204030204" pitchFamily="34" charset="0"/>
                <a:ea typeface="宋体" panose="02010600030101010101" pitchFamily="2" charset="-122"/>
                <a:cs typeface="宋体" panose="02010600030101010101" pitchFamily="2" charset="-122"/>
              </a:rPr>
              <a:t>。</a:t>
            </a:r>
            <a:endParaRPr lang="en-US" altLang="zh-CN" sz="2400" kern="0" dirty="0" smtClean="0">
              <a:latin typeface="Calibri" panose="020F0502020204030204" pitchFamily="34" charset="0"/>
              <a:ea typeface="宋体" panose="02010600030101010101" pitchFamily="2" charset="-122"/>
              <a:cs typeface="宋体" panose="02010600030101010101" pitchFamily="2" charset="-122"/>
            </a:endParaRPr>
          </a:p>
          <a:p>
            <a:pPr indent="304800" algn="just">
              <a:lnSpc>
                <a:spcPct val="150000"/>
              </a:lnSpc>
              <a:spcAft>
                <a:spcPts val="0"/>
              </a:spcAft>
            </a:pPr>
            <a:r>
              <a:rPr lang="en-US" altLang="zh-CN" sz="2400" dirty="0"/>
              <a:t>4.</a:t>
            </a:r>
            <a:r>
              <a:rPr lang="zh-CN" altLang="zh-CN" sz="2400" dirty="0"/>
              <a:t>每天擦拭水龙头和出水口，保证饮水桶清洁、无死角</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50"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5024" y="1566092"/>
            <a:ext cx="2332037"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41605" y="3702456"/>
            <a:ext cx="23241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57147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61517" y="1370534"/>
            <a:ext cx="10119917" cy="5487466"/>
            <a:chOff x="8216152" y="1766366"/>
            <a:chExt cx="2654372" cy="3733646"/>
          </a:xfrm>
        </p:grpSpPr>
        <p:sp>
          <p:nvSpPr>
            <p:cNvPr id="39" name="矩形: 圆角 38"/>
            <p:cNvSpPr/>
            <p:nvPr/>
          </p:nvSpPr>
          <p:spPr>
            <a:xfrm>
              <a:off x="8260167" y="17947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27206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16152" y="1789562"/>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337963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a:t>
            </a: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饮水前准备</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8" name="矩形 7"/>
          <p:cNvSpPr/>
          <p:nvPr/>
        </p:nvSpPr>
        <p:spPr>
          <a:xfrm>
            <a:off x="515034" y="1921161"/>
            <a:ext cx="9224006" cy="4524315"/>
          </a:xfrm>
          <a:prstGeom prst="rect">
            <a:avLst/>
          </a:prstGeom>
        </p:spPr>
        <p:txBody>
          <a:bodyPr wrap="square">
            <a:spAutoFit/>
          </a:bodyPr>
          <a:lstStyle/>
          <a:p>
            <a:pPr indent="304800"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（二）打水</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a:t>
            </a:r>
            <a:r>
              <a:rPr lang="en-US" altLang="zh-CN" sz="2400" kern="0" dirty="0">
                <a:latin typeface="Calibri" panose="020F0502020204030204" pitchFamily="34" charset="0"/>
                <a:ea typeface="宋体" panose="02010600030101010101" pitchFamily="2" charset="-122"/>
                <a:cs typeface="宋体" panose="02010600030101010101" pitchFamily="2" charset="-122"/>
              </a:rPr>
              <a:t>1</a:t>
            </a:r>
            <a:r>
              <a:rPr lang="zh-CN" altLang="zh-CN" sz="2400" kern="0" dirty="0">
                <a:latin typeface="Calibri" panose="020F0502020204030204" pitchFamily="34" charset="0"/>
                <a:ea typeface="宋体" panose="02010600030101010101" pitchFamily="2" charset="-122"/>
                <a:cs typeface="宋体" panose="02010600030101010101" pitchFamily="2" charset="-122"/>
              </a:rPr>
              <a:t>）饮水的准备：在当天为幼儿准备温度适宜的温开水，做到随用随供应。并根据天气情况做好降温和保温工作，使水的温度适于幼儿饮用。开水应放在适宜的位置，避免碰撞绊倒或烫伤幼儿。</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a:t>
            </a:r>
            <a:r>
              <a:rPr lang="en-US" altLang="zh-CN" sz="2400" kern="0" dirty="0">
                <a:latin typeface="Calibri" panose="020F0502020204030204" pitchFamily="34" charset="0"/>
                <a:ea typeface="宋体" panose="02010600030101010101" pitchFamily="2" charset="-122"/>
                <a:cs typeface="宋体" panose="02010600030101010101" pitchFamily="2" charset="-122"/>
              </a:rPr>
              <a:t>2</a:t>
            </a:r>
            <a:r>
              <a:rPr lang="zh-CN" altLang="zh-CN" sz="2400" kern="0" dirty="0">
                <a:latin typeface="Calibri" panose="020F0502020204030204" pitchFamily="34" charset="0"/>
                <a:ea typeface="宋体" panose="02010600030101010101" pitchFamily="2" charset="-122"/>
                <a:cs typeface="宋体" panose="02010600030101010101" pitchFamily="2" charset="-122"/>
              </a:rPr>
              <a:t>）根据天气控制水温：能根据天气的情况做好饮用水的控制。天气寒冷的季节，应在饮水桶外罩上一个保温杯，确保饮水温热不冰凉；天气炎热的季节，应尽早打水，使水降温。</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a:t>
            </a:r>
            <a:r>
              <a:rPr lang="en-US" altLang="zh-CN" sz="2400" kern="0" dirty="0">
                <a:latin typeface="Calibri" panose="020F0502020204030204" pitchFamily="34" charset="0"/>
                <a:ea typeface="宋体" panose="02010600030101010101" pitchFamily="2" charset="-122"/>
                <a:cs typeface="宋体" panose="02010600030101010101" pitchFamily="2" charset="-122"/>
              </a:rPr>
              <a:t>3</a:t>
            </a:r>
            <a:r>
              <a:rPr lang="zh-CN" altLang="zh-CN" sz="2400" kern="0" dirty="0">
                <a:latin typeface="Calibri" panose="020F0502020204030204" pitchFamily="34" charset="0"/>
                <a:ea typeface="宋体" panose="02010600030101010101" pitchFamily="2" charset="-122"/>
                <a:cs typeface="宋体" panose="02010600030101010101" pitchFamily="2" charset="-122"/>
              </a:rPr>
              <a:t>）防止污染：盖好饮水桶的盖子，避免饮用水被污染。</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593088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637626" y="1174008"/>
            <a:ext cx="5395839" cy="5516145"/>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US" altLang="zh-CN" dirty="0" smtClean="0"/>
              <a:t>   </a:t>
            </a:r>
            <a:r>
              <a:rPr lang="zh-CN" altLang="zh-CN" sz="2000" dirty="0" smtClean="0">
                <a:solidFill>
                  <a:schemeClr val="tx1"/>
                </a:solidFill>
              </a:rPr>
              <a:t>《</a:t>
            </a:r>
            <a:r>
              <a:rPr lang="en-US" altLang="zh-CN" sz="2000" dirty="0">
                <a:solidFill>
                  <a:schemeClr val="tx1"/>
                </a:solidFill>
              </a:rPr>
              <a:t>3-6</a:t>
            </a:r>
            <a:r>
              <a:rPr lang="zh-CN" altLang="zh-CN" sz="2000" dirty="0">
                <a:solidFill>
                  <a:schemeClr val="tx1"/>
                </a:solidFill>
              </a:rPr>
              <a:t>岁儿童学习与发展指南》中明确指出：幼儿园必须把保护幼儿的生命和健康放在工作首位。幼儿的年龄越小，体内所需水份比例就越高，及时的补水对幼儿身体发育非常重要，因此如何培养幼儿自觉足量的喝水习惯就显得尤为重要。导致栋栋不愿意喝水的原因有三点：第一，在家家长把饮料当奖励。第二，栋栋年龄还小，对甜甜的东西没有抵抗力，也控制不住自己，一旦喜欢上，心里就会一直念着，特别想得到它。第三，在家已经养成喝饮料的习惯，口渴时他第一时间想到的是喝饮料而不是喝水，因为他已经养成喝饮料的习惯了。</a:t>
            </a:r>
          </a:p>
        </p:txBody>
      </p:sp>
      <p:sp>
        <p:nvSpPr>
          <p:cNvPr id="26" name="矩形: 圆角 25"/>
          <p:cNvSpPr/>
          <p:nvPr/>
        </p:nvSpPr>
        <p:spPr>
          <a:xfrm>
            <a:off x="-38428" y="1255358"/>
            <a:ext cx="5885095" cy="5602642"/>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33563" y="1236457"/>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5435047" y="1324141"/>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58307" y="1673395"/>
            <a:ext cx="5609389" cy="5016758"/>
          </a:xfrm>
          <a:prstGeom prst="rect">
            <a:avLst/>
          </a:prstGeom>
          <a:noFill/>
        </p:spPr>
        <p:txBody>
          <a:bodyPr wrap="square" rtlCol="0">
            <a:spAutoFit/>
          </a:bodyPr>
          <a:lstStyle/>
          <a:p>
            <a:pPr fontAlgn="base"/>
            <a:r>
              <a:rPr lang="zh-CN" altLang="zh-CN" sz="1600" dirty="0">
                <a:solidFill>
                  <a:schemeClr val="accent2">
                    <a:lumMod val="20000"/>
                    <a:lumOff val="80000"/>
                  </a:schemeClr>
                </a:solidFill>
              </a:rPr>
              <a:t>集体教学活动结束后，老师组织孩子排队喝水，由于天气炎热，老师提醒孩子要喝半杯或者一杯水，孩子们欢快的回应说好。当有些孩子们拿着水杯排队接水时，已经接好水的孩子站在规定的线上喝水，这时，栋栋很不开心的拿着水杯排队，明明快到他接水喝了，但是他却走开了，重新去排队，到最后他也只匆匆接了一点点水，他刚站在线上就把水喝完了，这么少的水摄入量是达不到人体的需求的。当我走到他身边蹲下来询问他只喝一点点水的原因，他的回答让我更加重视对孩子们喝水的情况，他说：“老师，我不渴，不想喝水，我想喝饮料。”“刚才上课时你回答了老师许多次的问题，小嘴巴一直在说话，怎么会不渴呢？我们要及时给身体喝水，如果你一直不喝水，或者只喝一点点水的话，我们的身体就会不健康的，喉咙会发炎，还会生病，所以为了让我们的身体棒棒的，我们应该及时喝很多水。”“那我回家喝饮料就可以了，我表现好妈妈就会奖励我饮料喝的。”“饮料里面有了许多的食品添加剂，没有我们的矿泉水干净，它对我们的身体没有好处，同时饮料不能解渴，但是水能，我们的身体想要的是水，不是饮料哦！”经过老师的教导，这位孩子重新接了半杯水，乖乖站在规定的线上把水喝完了，还说回家要告诉妈妈要少喝饮料，多喝矿泉水。</a:t>
            </a:r>
          </a:p>
        </p:txBody>
      </p:sp>
      <p:sp>
        <p:nvSpPr>
          <p:cNvPr id="47" name="文本框 46"/>
          <p:cNvSpPr txBox="1"/>
          <p:nvPr/>
        </p:nvSpPr>
        <p:spPr>
          <a:xfrm>
            <a:off x="5667696" y="2882741"/>
            <a:ext cx="1299864" cy="646331"/>
          </a:xfrm>
          <a:prstGeom prst="rect">
            <a:avLst/>
          </a:prstGeom>
          <a:noFill/>
        </p:spPr>
        <p:txBody>
          <a:bodyPr wrap="square" rtlCol="0">
            <a:spAutoFit/>
          </a:bodyPr>
          <a:lstStyle/>
          <a:p>
            <a:pPr algn="ctr"/>
            <a:r>
              <a:rPr lang="en-US" altLang="zh-CN" sz="3600" b="1" dirty="0">
                <a:solidFill>
                  <a:schemeClr val="accent1"/>
                </a:solidFill>
                <a:cs typeface="+mn-ea"/>
                <a:sym typeface="+mn-lt"/>
              </a:rPr>
              <a:t>VS</a:t>
            </a:r>
            <a:endParaRPr lang="zh-CN" altLang="en-US" sz="3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32211996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988678" y="2"/>
            <a:ext cx="2203323" cy="6672033"/>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329514" y="1655277"/>
            <a:ext cx="9659164" cy="5016758"/>
          </a:xfrm>
          <a:prstGeom prst="rect">
            <a:avLst/>
          </a:prstGeom>
          <a:noFill/>
          <a:ln>
            <a:solidFill>
              <a:schemeClr val="accent1"/>
            </a:solidFill>
          </a:ln>
          <a:effectLst/>
        </p:spPr>
        <p:txBody>
          <a:bodyPr wrap="square" rtlCol="0">
            <a:spAutoFit/>
          </a:bodyPr>
          <a:lstStyle/>
          <a:p>
            <a:pPr fontAlgn="base"/>
            <a:r>
              <a:rPr lang="en-US" altLang="zh-CN" sz="2000" dirty="0" smtClean="0"/>
              <a:t>   </a:t>
            </a:r>
            <a:r>
              <a:rPr lang="zh-CN" altLang="zh-CN" sz="2000" dirty="0" smtClean="0"/>
              <a:t>第一</a:t>
            </a:r>
            <a:r>
              <a:rPr lang="zh-CN" altLang="zh-CN" sz="2000" dirty="0"/>
              <a:t>，行为指导活动，转变喝水观念。让孩子愿意喝水，舍弃美味的饮料，那就必须让孩子认识到多喝饮料对身体的伤害，让他们自愿放弃喝饮料，而不是在成人的强制下舍弃各种饮品。为了让孩子区分饮料和水哪一个对我们的身体更重要</a:t>
            </a:r>
            <a:r>
              <a:rPr lang="en-US" altLang="zh-CN" sz="2000" dirty="0"/>
              <a:t>,</a:t>
            </a:r>
            <a:r>
              <a:rPr lang="zh-CN" altLang="zh-CN" sz="2000" dirty="0"/>
              <a:t>在集体教育活动中可以编写许多故事和小实验</a:t>
            </a:r>
            <a:r>
              <a:rPr lang="zh-CN" altLang="zh-CN" sz="2000" dirty="0" smtClean="0"/>
              <a:t>。</a:t>
            </a:r>
            <a:endParaRPr lang="en-US" altLang="zh-CN" sz="2000" dirty="0" smtClean="0"/>
          </a:p>
          <a:p>
            <a:pPr fontAlgn="base"/>
            <a:r>
              <a:rPr lang="en-US" altLang="zh-CN" sz="2000" dirty="0"/>
              <a:t> </a:t>
            </a:r>
            <a:r>
              <a:rPr lang="en-US" altLang="zh-CN" sz="2000" dirty="0" smtClean="0"/>
              <a:t>  </a:t>
            </a:r>
            <a:r>
              <a:rPr lang="zh-CN" altLang="zh-CN" sz="2000" dirty="0" smtClean="0"/>
              <a:t>第二</a:t>
            </a:r>
            <a:r>
              <a:rPr lang="zh-CN" altLang="zh-CN" sz="2000" dirty="0"/>
              <a:t>，多渠道练习，养成喝水习惯。孩子们虽然有了意识上的“多喝饮料不好</a:t>
            </a:r>
            <a:r>
              <a:rPr lang="en-US" altLang="zh-CN" sz="2000" dirty="0"/>
              <a:t>,</a:t>
            </a:r>
            <a:r>
              <a:rPr lang="zh-CN" altLang="zh-CN" sz="2000" dirty="0"/>
              <a:t>我要多喝水</a:t>
            </a:r>
            <a:r>
              <a:rPr lang="en-US" altLang="zh-CN" sz="2000" dirty="0"/>
              <a:t>"</a:t>
            </a:r>
            <a:r>
              <a:rPr lang="zh-CN" altLang="zh-CN" sz="2000" dirty="0"/>
              <a:t>，但在生活中还需要成人的不断鼓励和提醒。由于孩子年龄小，活泼好动，自我控制力差，不能主动喝水</a:t>
            </a:r>
            <a:r>
              <a:rPr lang="en-US" altLang="zh-CN" sz="2000" dirty="0"/>
              <a:t>,</a:t>
            </a:r>
            <a:r>
              <a:rPr lang="zh-CN" altLang="zh-CN" sz="2000" dirty="0"/>
              <a:t>因此作为教师就必须创设各种活动情境</a:t>
            </a:r>
            <a:r>
              <a:rPr lang="en-US" altLang="zh-CN" sz="2000" dirty="0"/>
              <a:t>,</a:t>
            </a:r>
            <a:r>
              <a:rPr lang="zh-CN" altLang="zh-CN" sz="2000" dirty="0"/>
              <a:t>让孩子有兴趣，能积极的参与，同时还要制定必要的规则，让孩子在情境中练习，养成自觉喝水的习惯</a:t>
            </a:r>
            <a:r>
              <a:rPr lang="zh-CN" altLang="zh-CN" sz="2000" dirty="0" smtClean="0"/>
              <a:t>。</a:t>
            </a:r>
            <a:endParaRPr lang="en-US" altLang="zh-CN" sz="2000" dirty="0" smtClean="0"/>
          </a:p>
          <a:p>
            <a:pPr fontAlgn="base"/>
            <a:r>
              <a:rPr lang="zh-CN" altLang="zh-CN" sz="2000" dirty="0" smtClean="0"/>
              <a:t>第三</a:t>
            </a:r>
            <a:r>
              <a:rPr lang="zh-CN" altLang="zh-CN" sz="2000" dirty="0"/>
              <a:t>，家园配合一致。虽然喝水习惯只是一种生活习惯，但对于孩子的身体成长同样重要。孩子在幼儿园里的五天内都遵循良好的喝水常规培养习惯，可是在回到家中的两天里，没有了教师的鼓励和提醒，换来了家长的溺爱，相信无论是什么样的好习惯也会培养不成。因此家园教育的一致性在培养孩子习惯上显得多么重要。教师要和家长及时沟通，需要让家长配合的工作及时和家长说明：家中尽量不存储饮料，更不能把饮料当做奖励。习惯的养成需要一定的周期，不是一朝一夕就能培养出来的，这需要我们老师和家长长久的、耐心的教育支持。</a:t>
            </a:r>
          </a:p>
        </p:txBody>
      </p:sp>
      <p:sp>
        <p:nvSpPr>
          <p:cNvPr id="15" name="iŝ1ídé"/>
          <p:cNvSpPr txBox="1"/>
          <p:nvPr/>
        </p:nvSpPr>
        <p:spPr>
          <a:xfrm>
            <a:off x="1399140" y="1234037"/>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76180" y="1264976"/>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a:extLst>
              <a:ext uri="{FF2B5EF4-FFF2-40B4-BE49-F238E27FC236}">
                <a16:creationId xmlns:a16="http://schemas.microsoft.com/office/drawing/2014/main" id="{FD57FA15-AB8B-4309-906A-683BA48A321F}"/>
              </a:ext>
            </a:extLst>
          </p:cNvPr>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1455573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 xmlns:asvg="http://schemas.microsoft.com/office/drawing/2016/SVG/main"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a:ea typeface="微软雅黑"/>
              </a:defRPr>
            </a:lvl1pPr>
          </a:lstStyle>
          <a:p>
            <a:r>
              <a:rPr lang="zh-CN" altLang="en-US" dirty="0">
                <a:latin typeface="+mn-lt"/>
                <a:ea typeface="+mn-ea"/>
                <a:cs typeface="+mn-ea"/>
                <a:sym typeface="+mn-lt"/>
              </a:rPr>
              <a:t>任务二 </a:t>
            </a:r>
            <a:r>
              <a:rPr lang="zh-CN" altLang="en-US" dirty="0" smtClean="0">
                <a:latin typeface="+mn-lt"/>
                <a:ea typeface="+mn-ea"/>
                <a:cs typeface="+mn-ea"/>
                <a:sym typeface="+mn-lt"/>
              </a:rPr>
              <a:t>饮水的指导</a:t>
            </a:r>
            <a:endParaRPr lang="zh-CN" altLang="en-US" dirty="0">
              <a:latin typeface="+mn-lt"/>
              <a:ea typeface="+mn-ea"/>
              <a:cs typeface="+mn-ea"/>
              <a:sym typeface="+mn-lt"/>
            </a:endParaRPr>
          </a:p>
        </p:txBody>
      </p:sp>
    </p:spTree>
    <p:extLst>
      <p:ext uri="{BB962C8B-B14F-4D97-AF65-F5344CB8AC3E}">
        <p14:creationId xmlns:p14="http://schemas.microsoft.com/office/powerpoint/2010/main" val="105609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5896383" cy="52929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139143" y="1952676"/>
            <a:ext cx="4425942" cy="4715773"/>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548247" y="2728835"/>
            <a:ext cx="4118347" cy="3785652"/>
          </a:xfrm>
          <a:prstGeom prst="rect">
            <a:avLst/>
          </a:prstGeom>
          <a:noFill/>
        </p:spPr>
        <p:txBody>
          <a:bodyPr wrap="square" rtlCol="0">
            <a:spAutoFit/>
          </a:bodyPr>
          <a:lstStyle/>
          <a:p>
            <a:r>
              <a:rPr lang="zh-CN" altLang="zh-CN" sz="2400" dirty="0"/>
              <a:t>水对人体的作用十分重要，不同年龄的婴幼儿对水的需要量也有所不同：年龄越小每千克体重应摄取的水量越大。因此幼儿每天的饮水量应该充足并能根据需要及时补充水，以防脱水，我们应在一日活动中保障幼儿的饮水量并重视培养幼儿良好的饮水习惯。</a:t>
            </a:r>
          </a:p>
        </p:txBody>
      </p:sp>
      <p:sp>
        <p:nvSpPr>
          <p:cNvPr id="17" name="矩形: 圆顶角 16"/>
          <p:cNvSpPr/>
          <p:nvPr/>
        </p:nvSpPr>
        <p:spPr>
          <a:xfrm>
            <a:off x="1640083" y="2104929"/>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a:extLst>
              <a:ext uri="{FF2B5EF4-FFF2-40B4-BE49-F238E27FC236}">
                <a16:creationId xmlns:a16="http://schemas.microsoft.com/office/drawing/2014/main" id="{BE27AC90-FE48-43F0-80C8-A6DD7834051F}"/>
              </a:ext>
            </a:extLst>
          </p:cNvPr>
          <p:cNvGrpSpPr/>
          <p:nvPr/>
        </p:nvGrpSpPr>
        <p:grpSpPr>
          <a:xfrm>
            <a:off x="6724589" y="1555219"/>
            <a:ext cx="4198784" cy="4862672"/>
            <a:chOff x="4645899" y="1814346"/>
            <a:chExt cx="2966010" cy="4210050"/>
          </a:xfrm>
        </p:grpSpPr>
        <p:sp>
          <p:nvSpPr>
            <p:cNvPr id="38" name="矩形: 圆角 37"/>
            <p:cNvSpPr/>
            <p:nvPr/>
          </p:nvSpPr>
          <p:spPr>
            <a:xfrm>
              <a:off x="4645899" y="1814346"/>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5113975" y="2572086"/>
              <a:ext cx="1964045" cy="332720"/>
            </a:xfrm>
            <a:prstGeom prst="rect">
              <a:avLst/>
            </a:prstGeom>
            <a:noFill/>
          </p:spPr>
          <p:txBody>
            <a:bodyPr wrap="square" rtlCol="0">
              <a:spAutoFit/>
            </a:bodyPr>
            <a:lstStyle/>
            <a:p>
              <a:pPr algn="ctr">
                <a:lnSpc>
                  <a:spcPct val="130000"/>
                </a:lnSpc>
                <a:spcAft>
                  <a:spcPts val="1200"/>
                </a:spcAft>
              </a:pPr>
              <a:endParaRPr lang="zh-CN" altLang="en-US" sz="1400" dirty="0">
                <a:solidFill>
                  <a:schemeClr val="bg2"/>
                </a:solidFill>
                <a:cs typeface="+mn-ea"/>
                <a:sym typeface="+mn-lt"/>
              </a:endParaRP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1" y="285642"/>
            <a:ext cx="354394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任务二 饮水的指导</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grpSp>
        <p:nvGrpSpPr>
          <p:cNvPr id="45" name="组合 44">
            <a:extLst>
              <a:ext uri="{FF2B5EF4-FFF2-40B4-BE49-F238E27FC236}">
                <a16:creationId xmlns:a16="http://schemas.microsoft.com/office/drawing/2014/main" id="{B13D41E3-68E3-4C96-8766-98A818C350F1}"/>
              </a:ext>
            </a:extLst>
          </p:cNvPr>
          <p:cNvGrpSpPr/>
          <p:nvPr/>
        </p:nvGrpSpPr>
        <p:grpSpPr>
          <a:xfrm>
            <a:off x="6168287" y="1375184"/>
            <a:ext cx="5264511" cy="5110050"/>
            <a:chOff x="3794096" y="1127096"/>
            <a:chExt cx="4603809" cy="4603809"/>
          </a:xfrm>
        </p:grpSpPr>
        <p:sp>
          <p:nvSpPr>
            <p:cNvPr id="46" name="椭圆 45">
              <a:extLst>
                <a:ext uri="{FF2B5EF4-FFF2-40B4-BE49-F238E27FC236}">
                  <a16:creationId xmlns:a16="http://schemas.microsoft.com/office/drawing/2014/main" id="{0ECB52BB-2B62-4C4E-BF0C-4B2527B12749}"/>
                </a:ext>
              </a:extLst>
            </p:cNvPr>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a:extLst>
                <a:ext uri="{FF2B5EF4-FFF2-40B4-BE49-F238E27FC236}">
                  <a16:creationId xmlns:a16="http://schemas.microsoft.com/office/drawing/2014/main" id="{1B6717C5-73BA-4117-8F96-5D01103894BA}"/>
                </a:ext>
              </a:extLst>
            </p:cNvPr>
            <p:cNvSpPr/>
            <p:nvPr/>
          </p:nvSpPr>
          <p:spPr>
            <a:xfrm>
              <a:off x="3889786" y="1296806"/>
              <a:ext cx="4350499" cy="4226875"/>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6" name="矩形 5"/>
          <p:cNvSpPr/>
          <p:nvPr/>
        </p:nvSpPr>
        <p:spPr>
          <a:xfrm>
            <a:off x="6917099" y="2551837"/>
            <a:ext cx="3717950" cy="3785652"/>
          </a:xfrm>
          <a:prstGeom prst="rect">
            <a:avLst/>
          </a:prstGeom>
        </p:spPr>
        <p:txBody>
          <a:bodyPr wrap="square">
            <a:spAutoFit/>
          </a:bodyPr>
          <a:lstStyle/>
          <a:p>
            <a:r>
              <a:rPr lang="en-US" altLang="zh-CN" sz="2400" dirty="0">
                <a:solidFill>
                  <a:schemeClr val="bg2"/>
                </a:solidFill>
              </a:rPr>
              <a:t>1.</a:t>
            </a:r>
            <a:r>
              <a:rPr lang="zh-CN" altLang="zh-CN" sz="2400" dirty="0">
                <a:solidFill>
                  <a:schemeClr val="bg2"/>
                </a:solidFill>
              </a:rPr>
              <a:t>素质目标：树立安全工作意识，培养耐心、细心、责任心等优秀品质，培养环保意识；</a:t>
            </a:r>
          </a:p>
          <a:p>
            <a:r>
              <a:rPr lang="en-US" altLang="zh-CN" sz="2400" dirty="0">
                <a:solidFill>
                  <a:schemeClr val="bg2"/>
                </a:solidFill>
              </a:rPr>
              <a:t>2.</a:t>
            </a:r>
            <a:r>
              <a:rPr lang="zh-CN" altLang="zh-CN" sz="2400" dirty="0">
                <a:solidFill>
                  <a:schemeClr val="bg2"/>
                </a:solidFill>
              </a:rPr>
              <a:t>认知目标：学习并掌握幼儿园饮水指导工作的方法；</a:t>
            </a:r>
          </a:p>
          <a:p>
            <a:r>
              <a:rPr lang="en-US" altLang="zh-CN" sz="2400" dirty="0">
                <a:solidFill>
                  <a:schemeClr val="bg2"/>
                </a:solidFill>
              </a:rPr>
              <a:t>3.</a:t>
            </a:r>
            <a:r>
              <a:rPr lang="zh-CN" altLang="zh-CN" sz="2400" dirty="0">
                <a:solidFill>
                  <a:schemeClr val="bg2"/>
                </a:solidFill>
              </a:rPr>
              <a:t>技能目标：能指导幼儿正确饮水，培养幼儿良好的饮水与用水习惯。</a:t>
            </a:r>
          </a:p>
        </p:txBody>
      </p:sp>
    </p:spTree>
    <p:extLst>
      <p:ext uri="{BB962C8B-B14F-4D97-AF65-F5344CB8AC3E}">
        <p14:creationId xmlns:p14="http://schemas.microsoft.com/office/powerpoint/2010/main" val="15539177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90412"/>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结构导图</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a:extLst>
              <a:ext uri="{FF2B5EF4-FFF2-40B4-BE49-F238E27FC236}">
                <a16:creationId xmlns:a16="http://schemas.microsoft.com/office/drawing/2014/main" id="{EB684C7E-20A7-9694-F2D4-694B922B40F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46" name="组合 45">
            <a:extLst>
              <a:ext uri="{FF2B5EF4-FFF2-40B4-BE49-F238E27FC236}">
                <a16:creationId xmlns:a16="http://schemas.microsoft.com/office/drawing/2014/main" id="{C5C7DDC3-0DB3-4C31-9222-66D3E8EE3CFB}"/>
              </a:ext>
            </a:extLst>
          </p:cNvPr>
          <p:cNvGrpSpPr/>
          <p:nvPr/>
        </p:nvGrpSpPr>
        <p:grpSpPr>
          <a:xfrm>
            <a:off x="1496291" y="2213598"/>
            <a:ext cx="9842267" cy="2558211"/>
            <a:chOff x="1744938" y="3328392"/>
            <a:chExt cx="5437569" cy="1274984"/>
          </a:xfrm>
        </p:grpSpPr>
        <p:grpSp>
          <p:nvGrpSpPr>
            <p:cNvPr id="47" name="组合 46">
              <a:extLst>
                <a:ext uri="{FF2B5EF4-FFF2-40B4-BE49-F238E27FC236}">
                  <a16:creationId xmlns:a16="http://schemas.microsoft.com/office/drawing/2014/main" id="{ED18ED2E-51EA-4CA4-AB53-644CB092BAAD}"/>
                </a:ext>
              </a:extLst>
            </p:cNvPr>
            <p:cNvGrpSpPr/>
            <p:nvPr/>
          </p:nvGrpSpPr>
          <p:grpSpPr>
            <a:xfrm>
              <a:off x="1744938" y="3999629"/>
              <a:ext cx="860613" cy="276998"/>
              <a:chOff x="1686215" y="4012416"/>
              <a:chExt cx="860613" cy="206215"/>
            </a:xfrm>
          </p:grpSpPr>
          <p:sp>
            <p:nvSpPr>
              <p:cNvPr id="78" name="圆角矩形 2">
                <a:extLst>
                  <a:ext uri="{FF2B5EF4-FFF2-40B4-BE49-F238E27FC236}">
                    <a16:creationId xmlns:a16="http://schemas.microsoft.com/office/drawing/2014/main" id="{B87274E4-FFC4-44D5-AE11-B139B986145A}"/>
                  </a:ext>
                </a:extLst>
              </p:cNvPr>
              <p:cNvSpPr>
                <a:spLocks noChangeArrowheads="1"/>
              </p:cNvSpPr>
              <p:nvPr/>
            </p:nvSpPr>
            <p:spPr bwMode="auto">
              <a:xfrm>
                <a:off x="1686215" y="4012416"/>
                <a:ext cx="860613" cy="206215"/>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z="2400"/>
              </a:p>
            </p:txBody>
          </p:sp>
          <p:sp>
            <p:nvSpPr>
              <p:cNvPr id="79" name="文本框 78">
                <a:extLst>
                  <a:ext uri="{FF2B5EF4-FFF2-40B4-BE49-F238E27FC236}">
                    <a16:creationId xmlns:a16="http://schemas.microsoft.com/office/drawing/2014/main" id="{FBD9A976-943A-497F-A5F3-554660A686D8}"/>
                  </a:ext>
                </a:extLst>
              </p:cNvPr>
              <p:cNvSpPr txBox="1"/>
              <p:nvPr/>
            </p:nvSpPr>
            <p:spPr>
              <a:xfrm>
                <a:off x="1876606" y="4033364"/>
                <a:ext cx="545284" cy="175655"/>
              </a:xfrm>
              <a:prstGeom prst="rect">
                <a:avLst/>
              </a:prstGeom>
              <a:noFill/>
            </p:spPr>
            <p:txBody>
              <a:bodyPr wrap="square" rtlCol="0">
                <a:spAutoFit/>
              </a:bodyPr>
              <a:lstStyle/>
              <a:p>
                <a:r>
                  <a:rPr lang="zh-CN" altLang="en-US" sz="2400" b="1" dirty="0" smtClean="0">
                    <a:solidFill>
                      <a:schemeClr val="accent3">
                        <a:lumMod val="75000"/>
                      </a:schemeClr>
                    </a:solidFill>
                    <a:latin typeface="宋体" panose="02010600030101010101" pitchFamily="2" charset="-122"/>
                    <a:ea typeface="宋体" panose="02010600030101010101" pitchFamily="2" charset="-122"/>
                  </a:rPr>
                  <a:t>饮水</a:t>
                </a:r>
                <a:endParaRPr lang="zh-CN" altLang="en-US" sz="2400" b="1" dirty="0">
                  <a:solidFill>
                    <a:schemeClr val="accent3">
                      <a:lumMod val="75000"/>
                    </a:schemeClr>
                  </a:solidFill>
                  <a:latin typeface="宋体" panose="02010600030101010101" pitchFamily="2" charset="-122"/>
                  <a:ea typeface="宋体" panose="02010600030101010101" pitchFamily="2" charset="-122"/>
                </a:endParaRPr>
              </a:p>
            </p:txBody>
          </p:sp>
        </p:grpSp>
        <p:sp>
          <p:nvSpPr>
            <p:cNvPr id="48" name="圆角矩形 2">
              <a:extLst>
                <a:ext uri="{FF2B5EF4-FFF2-40B4-BE49-F238E27FC236}">
                  <a16:creationId xmlns:a16="http://schemas.microsoft.com/office/drawing/2014/main" id="{FB3C1F9D-B32D-4451-A73E-93CB5193E7C6}"/>
                </a:ext>
              </a:extLst>
            </p:cNvPr>
            <p:cNvSpPr>
              <a:spLocks noChangeArrowheads="1"/>
            </p:cNvSpPr>
            <p:nvPr/>
          </p:nvSpPr>
          <p:spPr bwMode="auto">
            <a:xfrm>
              <a:off x="3062678" y="3338769"/>
              <a:ext cx="1115810"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z="2400"/>
            </a:p>
          </p:txBody>
        </p:sp>
        <p:sp>
          <p:nvSpPr>
            <p:cNvPr id="51" name="圆角矩形 2">
              <a:extLst>
                <a:ext uri="{FF2B5EF4-FFF2-40B4-BE49-F238E27FC236}">
                  <a16:creationId xmlns:a16="http://schemas.microsoft.com/office/drawing/2014/main" id="{31A38166-3636-42A2-B2BC-4F6ED2931D53}"/>
                </a:ext>
              </a:extLst>
            </p:cNvPr>
            <p:cNvSpPr>
              <a:spLocks noChangeArrowheads="1"/>
            </p:cNvSpPr>
            <p:nvPr/>
          </p:nvSpPr>
          <p:spPr bwMode="auto">
            <a:xfrm>
              <a:off x="3062678" y="4347129"/>
              <a:ext cx="1107768"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z="2400"/>
            </a:p>
          </p:txBody>
        </p:sp>
        <p:sp>
          <p:nvSpPr>
            <p:cNvPr id="53" name="圆角矩形 2">
              <a:extLst>
                <a:ext uri="{FF2B5EF4-FFF2-40B4-BE49-F238E27FC236}">
                  <a16:creationId xmlns:a16="http://schemas.microsoft.com/office/drawing/2014/main" id="{3AC968EA-045F-4345-B4AD-060C520BDB3A}"/>
                </a:ext>
              </a:extLst>
            </p:cNvPr>
            <p:cNvSpPr>
              <a:spLocks noChangeArrowheads="1"/>
            </p:cNvSpPr>
            <p:nvPr/>
          </p:nvSpPr>
          <p:spPr bwMode="auto">
            <a:xfrm>
              <a:off x="4597863" y="3338767"/>
              <a:ext cx="2373388" cy="256247"/>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sz="2400"/>
            </a:p>
          </p:txBody>
        </p:sp>
        <p:sp>
          <p:nvSpPr>
            <p:cNvPr id="54" name="文本框 53">
              <a:extLst>
                <a:ext uri="{FF2B5EF4-FFF2-40B4-BE49-F238E27FC236}">
                  <a16:creationId xmlns:a16="http://schemas.microsoft.com/office/drawing/2014/main" id="{127C9B91-F140-4558-BCBE-4CF6BDC3BD43}"/>
                </a:ext>
              </a:extLst>
            </p:cNvPr>
            <p:cNvSpPr txBox="1"/>
            <p:nvPr/>
          </p:nvSpPr>
          <p:spPr>
            <a:xfrm>
              <a:off x="3063269" y="3371571"/>
              <a:ext cx="1189838" cy="414160"/>
            </a:xfrm>
            <a:prstGeom prst="rect">
              <a:avLst/>
            </a:prstGeom>
            <a:noFill/>
          </p:spPr>
          <p:txBody>
            <a:bodyPr wrap="square" rtlCol="0">
              <a:spAutoFit/>
            </a:bodyPr>
            <a:lstStyle/>
            <a:p>
              <a:r>
                <a:rPr lang="en-US" altLang="zh-CN" sz="2400" b="1" dirty="0">
                  <a:solidFill>
                    <a:schemeClr val="accent3">
                      <a:lumMod val="75000"/>
                    </a:schemeClr>
                  </a:solidFill>
                  <a:latin typeface="宋体" panose="02010600030101010101" pitchFamily="2" charset="-122"/>
                  <a:ea typeface="宋体" panose="02010600030101010101" pitchFamily="2" charset="-122"/>
                </a:rPr>
                <a:t>1</a:t>
              </a:r>
              <a:r>
                <a:rPr lang="en-US" altLang="zh-CN" sz="2400" b="1" dirty="0" smtClean="0">
                  <a:solidFill>
                    <a:schemeClr val="accent3">
                      <a:lumMod val="75000"/>
                    </a:schemeClr>
                  </a:solidFill>
                  <a:latin typeface="宋体" panose="02010600030101010101" pitchFamily="2" charset="-122"/>
                  <a:ea typeface="宋体" panose="02010600030101010101" pitchFamily="2" charset="-122"/>
                </a:rPr>
                <a:t>.</a:t>
              </a:r>
              <a:r>
                <a:rPr lang="zh-CN" altLang="en-US" sz="2400" b="1" dirty="0" smtClean="0">
                  <a:solidFill>
                    <a:schemeClr val="accent3">
                      <a:lumMod val="75000"/>
                    </a:schemeClr>
                  </a:solidFill>
                  <a:latin typeface="宋体" panose="02010600030101010101" pitchFamily="2" charset="-122"/>
                  <a:ea typeface="宋体" panose="02010600030101010101" pitchFamily="2" charset="-122"/>
                </a:rPr>
                <a:t>饮水前准备</a:t>
              </a:r>
              <a:endParaRPr lang="zh-CN" altLang="en-US" sz="2400" b="1" dirty="0">
                <a:solidFill>
                  <a:schemeClr val="accent3">
                    <a:lumMod val="75000"/>
                  </a:schemeClr>
                </a:solidFill>
                <a:latin typeface="宋体" panose="02010600030101010101" pitchFamily="2" charset="-122"/>
                <a:ea typeface="宋体" panose="02010600030101010101" pitchFamily="2" charset="-122"/>
              </a:endParaRPr>
            </a:p>
          </p:txBody>
        </p:sp>
        <p:sp>
          <p:nvSpPr>
            <p:cNvPr id="57" name="文本框 56">
              <a:extLst>
                <a:ext uri="{FF2B5EF4-FFF2-40B4-BE49-F238E27FC236}">
                  <a16:creationId xmlns:a16="http://schemas.microsoft.com/office/drawing/2014/main" id="{43CDFF69-8680-4F23-9084-C4D23A3BF79C}"/>
                </a:ext>
              </a:extLst>
            </p:cNvPr>
            <p:cNvSpPr txBox="1"/>
            <p:nvPr/>
          </p:nvSpPr>
          <p:spPr>
            <a:xfrm>
              <a:off x="3052056" y="4342865"/>
              <a:ext cx="1069465" cy="230089"/>
            </a:xfrm>
            <a:prstGeom prst="rect">
              <a:avLst/>
            </a:prstGeom>
            <a:noFill/>
          </p:spPr>
          <p:txBody>
            <a:bodyPr wrap="square" rtlCol="0">
              <a:spAutoFit/>
            </a:bodyPr>
            <a:lstStyle/>
            <a:p>
              <a:r>
                <a:rPr lang="en-US" altLang="zh-CN" sz="2400" b="1" dirty="0" smtClean="0">
                  <a:solidFill>
                    <a:schemeClr val="accent3">
                      <a:lumMod val="75000"/>
                    </a:schemeClr>
                  </a:solidFill>
                  <a:latin typeface="宋体" panose="02010600030101010101" pitchFamily="2" charset="-122"/>
                  <a:ea typeface="宋体" panose="02010600030101010101" pitchFamily="2" charset="-122"/>
                </a:rPr>
                <a:t>2</a:t>
              </a:r>
              <a:r>
                <a:rPr lang="en-US" altLang="zh-CN" sz="2400" b="1" dirty="0">
                  <a:solidFill>
                    <a:schemeClr val="accent3">
                      <a:lumMod val="75000"/>
                    </a:schemeClr>
                  </a:solidFill>
                  <a:latin typeface="宋体" panose="02010600030101010101" pitchFamily="2" charset="-122"/>
                  <a:ea typeface="宋体" panose="02010600030101010101" pitchFamily="2" charset="-122"/>
                </a:rPr>
                <a:t>.</a:t>
              </a:r>
              <a:r>
                <a:rPr lang="zh-CN" altLang="en-US" sz="2400" b="1" dirty="0" smtClean="0">
                  <a:solidFill>
                    <a:schemeClr val="accent3">
                      <a:lumMod val="75000"/>
                    </a:schemeClr>
                  </a:solidFill>
                  <a:latin typeface="宋体" panose="02010600030101010101" pitchFamily="2" charset="-122"/>
                  <a:ea typeface="宋体" panose="02010600030101010101" pitchFamily="2" charset="-122"/>
                </a:rPr>
                <a:t>饮水指导</a:t>
              </a:r>
              <a:endParaRPr lang="zh-CN" altLang="en-US" sz="2400" b="1" dirty="0">
                <a:solidFill>
                  <a:schemeClr val="accent3">
                    <a:lumMod val="75000"/>
                  </a:schemeClr>
                </a:solidFill>
                <a:latin typeface="宋体" panose="02010600030101010101" pitchFamily="2" charset="-122"/>
                <a:ea typeface="宋体" panose="02010600030101010101" pitchFamily="2" charset="-122"/>
              </a:endParaRPr>
            </a:p>
          </p:txBody>
        </p:sp>
        <p:cxnSp>
          <p:nvCxnSpPr>
            <p:cNvPr id="59" name="直接连接符 58">
              <a:extLst>
                <a:ext uri="{FF2B5EF4-FFF2-40B4-BE49-F238E27FC236}">
                  <a16:creationId xmlns:a16="http://schemas.microsoft.com/office/drawing/2014/main" id="{4BB2C66F-4E20-493B-875B-B9EDD29FF92C}"/>
                </a:ext>
              </a:extLst>
            </p:cNvPr>
            <p:cNvCxnSpPr>
              <a:stCxn id="78" idx="3"/>
              <a:endCxn id="54" idx="1"/>
            </p:cNvCxnSpPr>
            <p:nvPr/>
          </p:nvCxnSpPr>
          <p:spPr>
            <a:xfrm flipV="1">
              <a:off x="2605551" y="3578651"/>
              <a:ext cx="457718" cy="559477"/>
            </a:xfrm>
            <a:prstGeom prst="line">
              <a:avLst/>
            </a:prstGeom>
            <a:ln w="19050"/>
          </p:spPr>
          <p:style>
            <a:lnRef idx="1">
              <a:schemeClr val="dk1"/>
            </a:lnRef>
            <a:fillRef idx="0">
              <a:schemeClr val="dk1"/>
            </a:fillRef>
            <a:effectRef idx="0">
              <a:schemeClr val="dk1"/>
            </a:effectRef>
            <a:fontRef idx="minor">
              <a:schemeClr val="tx1"/>
            </a:fontRef>
          </p:style>
        </p:cxnSp>
        <p:cxnSp>
          <p:nvCxnSpPr>
            <p:cNvPr id="62" name="直接连接符 61">
              <a:extLst>
                <a:ext uri="{FF2B5EF4-FFF2-40B4-BE49-F238E27FC236}">
                  <a16:creationId xmlns:a16="http://schemas.microsoft.com/office/drawing/2014/main" id="{4D00D9E3-7087-4A2B-B8DE-83783FF17900}"/>
                </a:ext>
              </a:extLst>
            </p:cNvPr>
            <p:cNvCxnSpPr>
              <a:stCxn id="78" idx="3"/>
              <a:endCxn id="57" idx="1"/>
            </p:cNvCxnSpPr>
            <p:nvPr/>
          </p:nvCxnSpPr>
          <p:spPr>
            <a:xfrm>
              <a:off x="2605551" y="4138128"/>
              <a:ext cx="446505" cy="31978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a16="http://schemas.microsoft.com/office/drawing/2014/main" id="{BE7619B4-5C75-4D5F-82E9-1EF370DBABF9}"/>
                </a:ext>
              </a:extLst>
            </p:cNvPr>
            <p:cNvSpPr txBox="1"/>
            <p:nvPr/>
          </p:nvSpPr>
          <p:spPr>
            <a:xfrm>
              <a:off x="4597862" y="3328392"/>
              <a:ext cx="2584645" cy="230089"/>
            </a:xfrm>
            <a:prstGeom prst="rect">
              <a:avLst/>
            </a:prstGeom>
            <a:noFill/>
          </p:spPr>
          <p:txBody>
            <a:bodyPr wrap="square" rtlCol="0">
              <a:spAutoFit/>
            </a:bodyPr>
            <a:lstStyle/>
            <a:p>
              <a:r>
                <a:rPr lang="zh-CN" altLang="en-US" sz="2400" b="1" dirty="0" smtClean="0">
                  <a:solidFill>
                    <a:schemeClr val="accent3">
                      <a:lumMod val="75000"/>
                    </a:schemeClr>
                  </a:solidFill>
                  <a:latin typeface="宋体" panose="02010600030101010101" pitchFamily="2" charset="-122"/>
                  <a:ea typeface="宋体" panose="02010600030101010101" pitchFamily="2" charset="-122"/>
                </a:rPr>
                <a:t>清洗饮水桶、打水、控制水温</a:t>
              </a:r>
              <a:endParaRPr lang="zh-CN" altLang="en-US" sz="2400" b="1" dirty="0">
                <a:solidFill>
                  <a:schemeClr val="accent3">
                    <a:lumMod val="75000"/>
                  </a:schemeClr>
                </a:solidFill>
                <a:latin typeface="宋体" panose="02010600030101010101" pitchFamily="2" charset="-122"/>
                <a:ea typeface="宋体" panose="02010600030101010101" pitchFamily="2" charset="-122"/>
              </a:endParaRPr>
            </a:p>
          </p:txBody>
        </p:sp>
        <p:cxnSp>
          <p:nvCxnSpPr>
            <p:cNvPr id="73" name="直接连接符 72">
              <a:extLst>
                <a:ext uri="{FF2B5EF4-FFF2-40B4-BE49-F238E27FC236}">
                  <a16:creationId xmlns:a16="http://schemas.microsoft.com/office/drawing/2014/main" id="{E69BC5B9-556F-4E98-9BB0-073CE05B9756}"/>
                </a:ext>
              </a:extLst>
            </p:cNvPr>
            <p:cNvCxnSpPr>
              <a:cxnSpLocks/>
            </p:cNvCxnSpPr>
            <p:nvPr/>
          </p:nvCxnSpPr>
          <p:spPr>
            <a:xfrm>
              <a:off x="4166538" y="3464290"/>
              <a:ext cx="428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D6BF47C7-D220-4442-8C4C-2FE614CA462A}"/>
                </a:ext>
              </a:extLst>
            </p:cNvPr>
            <p:cNvCxnSpPr>
              <a:cxnSpLocks/>
            </p:cNvCxnSpPr>
            <p:nvPr/>
          </p:nvCxnSpPr>
          <p:spPr>
            <a:xfrm>
              <a:off x="4161416" y="449020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1" name="圆角矩形 2">
            <a:extLst>
              <a:ext uri="{FF2B5EF4-FFF2-40B4-BE49-F238E27FC236}">
                <a16:creationId xmlns:a16="http://schemas.microsoft.com/office/drawing/2014/main" id="{3AC968EA-045F-4345-B4AD-060C520BDB3A}"/>
              </a:ext>
            </a:extLst>
          </p:cNvPr>
          <p:cNvSpPr>
            <a:spLocks noChangeArrowheads="1"/>
          </p:cNvSpPr>
          <p:nvPr/>
        </p:nvSpPr>
        <p:spPr bwMode="auto">
          <a:xfrm>
            <a:off x="6806970" y="4249101"/>
            <a:ext cx="4897350" cy="434531"/>
          </a:xfrm>
          <a:prstGeom prst="roundRect">
            <a:avLst>
              <a:gd name="adj" fmla="val 10000"/>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a:solidFill>
                  <a:schemeClr val="accent3">
                    <a:lumMod val="75000"/>
                  </a:schemeClr>
                </a:solidFill>
                <a:latin typeface="宋体" panose="02010600030101010101" pitchFamily="2" charset="-122"/>
              </a:rPr>
              <a:t>指导幼儿正确的接水、饮水的方法</a:t>
            </a:r>
          </a:p>
        </p:txBody>
      </p:sp>
    </p:spTree>
    <p:extLst>
      <p:ext uri="{BB962C8B-B14F-4D97-AF65-F5344CB8AC3E}">
        <p14:creationId xmlns:p14="http://schemas.microsoft.com/office/powerpoint/2010/main" val="11860900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0" y="1357619"/>
            <a:ext cx="9580263" cy="4816279"/>
            <a:chOff x="8216152" y="1766366"/>
            <a:chExt cx="2654372" cy="3733646"/>
          </a:xfrm>
        </p:grpSpPr>
        <p:sp>
          <p:nvSpPr>
            <p:cNvPr id="39" name="矩形: 圆角 38"/>
            <p:cNvSpPr/>
            <p:nvPr/>
          </p:nvSpPr>
          <p:spPr>
            <a:xfrm>
              <a:off x="8260167" y="17947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27206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16152" y="1789562"/>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299460" y="245084"/>
            <a:ext cx="337963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任务二 饮水的指导</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8" name="矩形 7"/>
          <p:cNvSpPr/>
          <p:nvPr/>
        </p:nvSpPr>
        <p:spPr>
          <a:xfrm>
            <a:off x="253623" y="1997839"/>
            <a:ext cx="9421402" cy="4524315"/>
          </a:xfrm>
          <a:prstGeom prst="rect">
            <a:avLst/>
          </a:prstGeom>
        </p:spPr>
        <p:txBody>
          <a:bodyPr wrap="square">
            <a:spAutoFit/>
          </a:bodyPr>
          <a:lstStyle/>
          <a:p>
            <a:pPr indent="304800"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（一）组织幼儿饮水</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1.</a:t>
            </a:r>
            <a:r>
              <a:rPr lang="zh-CN" altLang="zh-CN" sz="2400" kern="0" dirty="0">
                <a:latin typeface="Calibri" panose="020F0502020204030204" pitchFamily="34" charset="0"/>
                <a:ea typeface="宋体" panose="02010600030101010101" pitchFamily="2" charset="-122"/>
                <a:cs typeface="宋体" panose="02010600030101010101" pitchFamily="2" charset="-122"/>
              </a:rPr>
              <a:t>组织幼儿洗手，再去取自己的杯子。</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2.</a:t>
            </a:r>
            <a:r>
              <a:rPr lang="zh-CN" altLang="zh-CN" sz="2400" kern="0" dirty="0">
                <a:latin typeface="Calibri" panose="020F0502020204030204" pitchFamily="34" charset="0"/>
                <a:ea typeface="宋体" panose="02010600030101010101" pitchFamily="2" charset="-122"/>
                <a:cs typeface="宋体" panose="02010600030101010101" pitchFamily="2" charset="-122"/>
              </a:rPr>
              <a:t>让幼儿接半杯水，喝完再接，接水后端水回自己的座位，坐下安静地喝水。如图</a:t>
            </a:r>
            <a:r>
              <a:rPr lang="en-US" altLang="zh-CN" sz="2400" kern="0" dirty="0">
                <a:latin typeface="Calibri" panose="020F0502020204030204" pitchFamily="34" charset="0"/>
                <a:ea typeface="宋体" panose="02010600030101010101" pitchFamily="2" charset="-122"/>
                <a:cs typeface="宋体" panose="02010600030101010101" pitchFamily="2" charset="-122"/>
              </a:rPr>
              <a:t>6-2-1</a:t>
            </a:r>
            <a:r>
              <a:rPr lang="zh-CN" altLang="zh-CN" sz="2400" kern="0" dirty="0">
                <a:latin typeface="Calibri" panose="020F0502020204030204" pitchFamily="34" charset="0"/>
                <a:ea typeface="宋体" panose="02010600030101010101" pitchFamily="2" charset="-122"/>
                <a:cs typeface="宋体" panose="02010600030101010101" pitchFamily="2" charset="-122"/>
              </a:rPr>
              <a:t>，图</a:t>
            </a:r>
            <a:r>
              <a:rPr lang="en-US" altLang="zh-CN" sz="2400" kern="0" dirty="0">
                <a:latin typeface="Calibri" panose="020F0502020204030204" pitchFamily="34" charset="0"/>
                <a:ea typeface="宋体" panose="02010600030101010101" pitchFamily="2" charset="-122"/>
                <a:cs typeface="宋体" panose="02010600030101010101" pitchFamily="2" charset="-122"/>
              </a:rPr>
              <a:t>6-2-2</a:t>
            </a:r>
            <a:r>
              <a:rPr lang="zh-CN" altLang="zh-CN" sz="2400" kern="0" dirty="0">
                <a:latin typeface="Calibri" panose="020F0502020204030204" pitchFamily="34" charset="0"/>
                <a:ea typeface="宋体" panose="02010600030101010101" pitchFamily="2" charset="-122"/>
                <a:cs typeface="宋体" panose="02010600030101010101" pitchFamily="2" charset="-122"/>
              </a:rPr>
              <a:t>所示。</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3.</a:t>
            </a:r>
            <a:r>
              <a:rPr lang="zh-CN" altLang="zh-CN" sz="2400" kern="0" dirty="0">
                <a:latin typeface="Calibri" panose="020F0502020204030204" pitchFamily="34" charset="0"/>
                <a:ea typeface="宋体" panose="02010600030101010101" pitchFamily="2" charset="-122"/>
                <a:cs typeface="宋体" panose="02010600030101010101" pitchFamily="2" charset="-122"/>
              </a:rPr>
              <a:t>提醒幼儿喝水时先小口尝试，避免烫嘴，若水较烫，应等凉了后再喝。</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r>
              <a:rPr lang="en-US" altLang="zh-CN" sz="2400" dirty="0" smtClean="0">
                <a:latin typeface="宋体" panose="02010600030101010101" pitchFamily="2" charset="-122"/>
                <a:cs typeface="宋体" panose="02010600030101010101" pitchFamily="2" charset="-122"/>
              </a:rPr>
              <a:t>  4</a:t>
            </a:r>
            <a:r>
              <a:rPr lang="en-US" altLang="zh-CN" sz="2400" dirty="0">
                <a:latin typeface="宋体" panose="02010600030101010101" pitchFamily="2" charset="-122"/>
                <a:cs typeface="宋体" panose="02010600030101010101" pitchFamily="2" charset="-122"/>
              </a:rPr>
              <a:t>.</a:t>
            </a:r>
            <a:r>
              <a:rPr lang="zh-CN" altLang="zh-CN" sz="2400" dirty="0">
                <a:ea typeface="宋体" panose="02010600030101010101" pitchFamily="2" charset="-122"/>
                <a:cs typeface="宋体" panose="02010600030101010101" pitchFamily="2" charset="-122"/>
              </a:rPr>
              <a:t>提醒幼儿喝水时不要说笑，防止呛咳</a:t>
            </a:r>
            <a:r>
              <a:rPr lang="zh-CN" altLang="zh-CN" sz="2400" dirty="0" smtClean="0">
                <a:ea typeface="宋体" panose="02010600030101010101" pitchFamily="2" charset="-122"/>
                <a:cs typeface="宋体" panose="02010600030101010101" pitchFamily="2" charset="-122"/>
              </a:rPr>
              <a:t>。</a:t>
            </a:r>
            <a:endParaRPr lang="en-US" altLang="zh-CN" sz="2400" dirty="0" smtClean="0">
              <a:ea typeface="宋体" panose="02010600030101010101" pitchFamily="2" charset="-122"/>
              <a:cs typeface="宋体" panose="02010600030101010101" pitchFamily="2" charset="-122"/>
            </a:endParaRPr>
          </a:p>
          <a:p>
            <a:r>
              <a:rPr lang="en-US" altLang="zh-CN" sz="2400" dirty="0" smtClean="0"/>
              <a:t>  5.</a:t>
            </a:r>
            <a:r>
              <a:rPr lang="zh-CN" altLang="zh-CN" sz="2400" dirty="0"/>
              <a:t>幼儿喝完水后应把水杯放回原处。</a:t>
            </a:r>
          </a:p>
          <a:p>
            <a:endParaRPr lang="zh-CN" altLang="en-US" sz="2400" dirty="0"/>
          </a:p>
        </p:txBody>
      </p:sp>
      <p:pic>
        <p:nvPicPr>
          <p:cNvPr id="3075"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6897" y="1599430"/>
            <a:ext cx="2243138"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图片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3885" y="3863120"/>
            <a:ext cx="2189162"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93587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354226" y="680026"/>
            <a:ext cx="12175525" cy="6018065"/>
            <a:chOff x="8174193" y="1629513"/>
            <a:chExt cx="2696331" cy="3870499"/>
          </a:xfrm>
        </p:grpSpPr>
        <p:sp>
          <p:nvSpPr>
            <p:cNvPr id="39" name="矩形: 圆角 38"/>
            <p:cNvSpPr/>
            <p:nvPr/>
          </p:nvSpPr>
          <p:spPr>
            <a:xfrm>
              <a:off x="8174193" y="1794787"/>
              <a:ext cx="2696331"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27206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16152" y="1629513"/>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58243" y="1697038"/>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337963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任务二 饮水的指导</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6" name="矩形 5"/>
          <p:cNvSpPr/>
          <p:nvPr/>
        </p:nvSpPr>
        <p:spPr>
          <a:xfrm>
            <a:off x="-164756" y="1479632"/>
            <a:ext cx="11986055" cy="5632311"/>
          </a:xfrm>
          <a:prstGeom prst="rect">
            <a:avLst/>
          </a:prstGeom>
        </p:spPr>
        <p:txBody>
          <a:bodyPr wrap="square">
            <a:spAutoFit/>
          </a:bodyPr>
          <a:lstStyle/>
          <a:p>
            <a:pPr indent="304800"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（二）培养良好的饮水习惯</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1.</a:t>
            </a:r>
            <a:r>
              <a:rPr lang="zh-CN" altLang="zh-CN" sz="2400" kern="0" dirty="0">
                <a:latin typeface="Calibri" panose="020F0502020204030204" pitchFamily="34" charset="0"/>
                <a:ea typeface="宋体" panose="02010600030101010101" pitchFamily="2" charset="-122"/>
                <a:cs typeface="宋体" panose="02010600030101010101" pitchFamily="2" charset="-122"/>
              </a:rPr>
              <a:t>培养幼儿喝白开水的习惯：应保证白开水的供应，提醒幼儿喝白开水。不习惯喝白开水的幼儿，应由少到多的逐渐增加饮水量。通过多种方式使孩子明白喝白开水身体的好处。</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2.</a:t>
            </a:r>
            <a:r>
              <a:rPr lang="zh-CN" altLang="zh-CN" sz="2400" kern="0" dirty="0">
                <a:latin typeface="Calibri" panose="020F0502020204030204" pitchFamily="34" charset="0"/>
                <a:ea typeface="宋体" panose="02010600030101010101" pitchFamily="2" charset="-122"/>
                <a:cs typeface="宋体" panose="02010600030101010101" pitchFamily="2" charset="-122"/>
              </a:rPr>
              <a:t>培养幼儿主动饮水的习惯：应按时提醒幼儿喝水，每次尽可能喝足量，帮助幼儿学会渴了主动饮水的好习惯。注意区别对待不同的幼儿。</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3.</a:t>
            </a:r>
            <a:r>
              <a:rPr lang="zh-CN" altLang="zh-CN" sz="2400" kern="0" dirty="0">
                <a:latin typeface="Calibri" panose="020F0502020204030204" pitchFamily="34" charset="0"/>
                <a:ea typeface="宋体" panose="02010600030101010101" pitchFamily="2" charset="-122"/>
                <a:cs typeface="宋体" panose="02010600030101010101" pitchFamily="2" charset="-122"/>
              </a:rPr>
              <a:t>培养幼儿形成慢喝水的习惯：避免幼儿在极度口渴的情况下爆饮，培养幼儿主动监控自己饮水的习惯。</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4.</a:t>
            </a:r>
            <a:r>
              <a:rPr lang="zh-CN" altLang="zh-CN" sz="2400" kern="0" dirty="0">
                <a:latin typeface="Calibri" panose="020F0502020204030204" pitchFamily="34" charset="0"/>
                <a:ea typeface="宋体" panose="02010600030101010101" pitchFamily="2" charset="-122"/>
                <a:cs typeface="宋体" panose="02010600030101010101" pitchFamily="2" charset="-122"/>
              </a:rPr>
              <a:t>培养幼儿能自己补充饮水：使较大的幼儿能根据自己当天的活动量和出汗量等，补充自己的饮水量。</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453560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637626" y="1174008"/>
            <a:ext cx="5395839" cy="5516145"/>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t>    </a:t>
            </a:r>
            <a:r>
              <a:rPr lang="zh-CN" altLang="zh-CN" dirty="0" smtClean="0">
                <a:solidFill>
                  <a:schemeClr val="tx1"/>
                </a:solidFill>
              </a:rPr>
              <a:t>很多家长都反映，孩子不喜欢喝水，希望老师能够多督促孩子</a:t>
            </a:r>
            <a:r>
              <a:rPr lang="zh-CN" altLang="zh-CN" dirty="0">
                <a:solidFill>
                  <a:schemeClr val="tx1"/>
                </a:solidFill>
              </a:rPr>
              <a:t>喝水。在孩子喝水的过程中发现，如果老师不提醒幼儿基本不会主动去喝水，在老师的督促下，发现有的幼儿能够按照要求喝水喝够每日所需的水量，而有的幼儿只接一点点水，喝一下就走了，还有的幼儿只接告诉我，我不渴不想喝水。教师认为出现这样的情况，首先是孩子没有意识到喝水对人身体的重要性，再次，在与家长沟通中了解到，孩子在家都跟个小皇帝似的，在家说不喝水就不喝水，甚至会拿饮料代替，家长没有办法。第三，孩子没有养成喝水的习惯。</a:t>
            </a:r>
          </a:p>
        </p:txBody>
      </p:sp>
      <p:sp>
        <p:nvSpPr>
          <p:cNvPr id="26" name="矩形: 圆角 25"/>
          <p:cNvSpPr/>
          <p:nvPr/>
        </p:nvSpPr>
        <p:spPr>
          <a:xfrm>
            <a:off x="-38428" y="1255358"/>
            <a:ext cx="5885095" cy="5602642"/>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33563" y="1236457"/>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5435047" y="1324141"/>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58307" y="1673395"/>
            <a:ext cx="5609389" cy="4093428"/>
          </a:xfrm>
          <a:prstGeom prst="rect">
            <a:avLst/>
          </a:prstGeom>
          <a:noFill/>
        </p:spPr>
        <p:txBody>
          <a:bodyPr wrap="square" rtlCol="0">
            <a:spAutoFit/>
          </a:bodyPr>
          <a:lstStyle/>
          <a:p>
            <a:r>
              <a:rPr lang="zh-CN" altLang="zh-CN" sz="2000" dirty="0">
                <a:solidFill>
                  <a:schemeClr val="bg2"/>
                </a:solidFill>
              </a:rPr>
              <a:t>户外运动结束后幼儿回到教室，如厕洗手后喝水。保育员站在幼儿衣帽间门口（水杯架放在衣帽间），幼儿拿杯子排队接水，此时幼儿皓宇在队伍中推挤，保育员制止并提醒幼儿“别着急，一个一个来，拿空杯子的小朋友，让一下接好水的小朋友。”皓宇听到之后回到队伍。有幼儿反映郑林浩的水杯只接了一点点水，待幼儿饮水结束后，主班老师组织幼儿在座位上做整理。保育员将郑林浩带到衣帽间与幼儿交流“小朋友做运动的时候会出很多汗，我们的身体就会缺水，我们的饮水量不够，会生病的，这样就不能来幼儿园跟我们一起学本领做游戏了。”之后保育员指导幼儿接水接大半杯，站在指定位置饮水。</a:t>
            </a:r>
          </a:p>
        </p:txBody>
      </p:sp>
      <p:sp>
        <p:nvSpPr>
          <p:cNvPr id="47" name="文本框 46"/>
          <p:cNvSpPr txBox="1"/>
          <p:nvPr/>
        </p:nvSpPr>
        <p:spPr>
          <a:xfrm>
            <a:off x="5667696" y="2882741"/>
            <a:ext cx="1299864" cy="646331"/>
          </a:xfrm>
          <a:prstGeom prst="rect">
            <a:avLst/>
          </a:prstGeom>
          <a:noFill/>
        </p:spPr>
        <p:txBody>
          <a:bodyPr wrap="square" rtlCol="0">
            <a:spAutoFit/>
          </a:bodyPr>
          <a:lstStyle/>
          <a:p>
            <a:pPr algn="ctr"/>
            <a:r>
              <a:rPr lang="en-US" altLang="zh-CN" sz="3600" b="1" dirty="0">
                <a:solidFill>
                  <a:schemeClr val="accent1"/>
                </a:solidFill>
                <a:cs typeface="+mn-ea"/>
                <a:sym typeface="+mn-lt"/>
              </a:rPr>
              <a:t>VS</a:t>
            </a:r>
            <a:endParaRPr lang="zh-CN" altLang="en-US" sz="3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6513101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988678" y="2"/>
            <a:ext cx="2203323" cy="6672033"/>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329514" y="1854821"/>
            <a:ext cx="9659164" cy="2554545"/>
          </a:xfrm>
          <a:prstGeom prst="rect">
            <a:avLst/>
          </a:prstGeom>
          <a:noFill/>
          <a:ln>
            <a:solidFill>
              <a:schemeClr val="accent1"/>
            </a:solidFill>
          </a:ln>
          <a:effectLst/>
        </p:spPr>
        <p:txBody>
          <a:bodyPr wrap="square" rtlCol="0">
            <a:spAutoFit/>
          </a:bodyPr>
          <a:lstStyle/>
          <a:p>
            <a:r>
              <a:rPr lang="zh-CN" altLang="zh-CN" sz="2000"/>
              <a:t>《</a:t>
            </a:r>
            <a:r>
              <a:rPr lang="en-US" altLang="zh-CN" sz="2000"/>
              <a:t>3-6</a:t>
            </a:r>
            <a:r>
              <a:rPr lang="zh-CN" altLang="zh-CN" sz="2000"/>
              <a:t>岁儿童学习与发展指南》中提到幼儿应具有良好的生活与卫生习惯，</a:t>
            </a:r>
            <a:r>
              <a:rPr lang="en-US" altLang="zh-CN" sz="2000"/>
              <a:t>3-4</a:t>
            </a:r>
            <a:r>
              <a:rPr lang="zh-CN" altLang="zh-CN" sz="2000"/>
              <a:t>岁幼儿愿意饮用白开水，不贪喝饮料。所以在户外活动后教师鼓励幼儿多喝白开水，少喝饮料并保证在幼儿需要饮水时水量足够，温度合适。幼儿一日生活常规要求幼儿能够分组排好队，有序地进行接水，保育员站在饮水区旁边，随时提醒幼儿两只手拿杯，一只手抓住水杯</a:t>
            </a:r>
            <a:r>
              <a:rPr lang="en-US" altLang="zh-CN" sz="2000"/>
              <a:t>“</a:t>
            </a:r>
            <a:r>
              <a:rPr lang="zh-CN" altLang="zh-CN" sz="2000"/>
              <a:t>小耳朵</a:t>
            </a:r>
            <a:r>
              <a:rPr lang="en-US" altLang="zh-CN" sz="2000"/>
              <a:t>”</a:t>
            </a:r>
            <a:r>
              <a:rPr lang="zh-CN" altLang="zh-CN" sz="2000"/>
              <a:t>，保持杯口向上，幼儿接完水后双手捧杯，到指定地点去喝水，喝完水将杯子放回原处。一日活动中，幼儿根据需要可以随时喝水，喝水的时间次数不限。饮水的指导有助于帮助幼儿养成正确的饮水习惯，喜欢喝水。</a:t>
            </a:r>
          </a:p>
          <a:p>
            <a:r>
              <a:rPr lang="en-US" altLang="zh-CN" sz="2000"/>
              <a:t> </a:t>
            </a:r>
            <a:endParaRPr lang="zh-CN" altLang="zh-CN" sz="2000"/>
          </a:p>
        </p:txBody>
      </p:sp>
      <p:sp>
        <p:nvSpPr>
          <p:cNvPr id="15" name="iŝ1ídé"/>
          <p:cNvSpPr txBox="1"/>
          <p:nvPr/>
        </p:nvSpPr>
        <p:spPr>
          <a:xfrm>
            <a:off x="1399140" y="1234037"/>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76180" y="1264976"/>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a:extLst>
              <a:ext uri="{FF2B5EF4-FFF2-40B4-BE49-F238E27FC236}">
                <a16:creationId xmlns:a16="http://schemas.microsoft.com/office/drawing/2014/main" id="{FD57FA15-AB8B-4309-906A-683BA48A321F}"/>
              </a:ext>
            </a:extLst>
          </p:cNvPr>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25420803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0" name="任意多边形: 形状 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nvGrpSpPr>
          <p:cNvPr id="12" name="组合 11"/>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13" name="任意多边形: 形状 12"/>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 name="任意多边形: 形状 13"/>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 name="任意多边形: 形状 14"/>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任意多边形: 形状 15"/>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任意多边形: 形状 16"/>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 name="任意多边形: 形状 17"/>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 name="任意多边形: 形状 18"/>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任意多边形: 形状 19"/>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任意多边形: 形状 20"/>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9" name="文本框 138"/>
          <p:cNvSpPr txBox="1"/>
          <p:nvPr/>
        </p:nvSpPr>
        <p:spPr>
          <a:xfrm>
            <a:off x="809027" y="2443705"/>
            <a:ext cx="6131342" cy="1107996"/>
          </a:xfrm>
          <a:prstGeom prst="rect">
            <a:avLst/>
          </a:prstGeom>
          <a:noFill/>
        </p:spPr>
        <p:txBody>
          <a:bodyPr wrap="square" rtlCol="0">
            <a:spAutoFit/>
          </a:bodyPr>
          <a:lstStyle>
            <a:defPPr>
              <a:defRPr lang="zh-CN"/>
            </a:defPPr>
            <a:lvl1pPr>
              <a:defRPr sz="6600">
                <a:solidFill>
                  <a:schemeClr val="accent1"/>
                </a:solidFill>
                <a:latin typeface="汉真广标" pitchFamily="49" charset="-122"/>
                <a:ea typeface="汉真广标" pitchFamily="49" charset="-122"/>
              </a:defRPr>
            </a:lvl1pPr>
          </a:lstStyle>
          <a:p>
            <a:r>
              <a:rPr lang="zh-CN" altLang="en-US" dirty="0">
                <a:latin typeface="+mn-lt"/>
                <a:ea typeface="+mn-ea"/>
                <a:cs typeface="+mn-ea"/>
                <a:sym typeface="+mn-lt"/>
              </a:rPr>
              <a:t>谢谢您的观看</a:t>
            </a:r>
          </a:p>
        </p:txBody>
      </p:sp>
      <p:sp>
        <p:nvSpPr>
          <p:cNvPr id="140" name="iŝ1ídé"/>
          <p:cNvSpPr txBox="1"/>
          <p:nvPr/>
        </p:nvSpPr>
        <p:spPr>
          <a:xfrm>
            <a:off x="877608" y="3551701"/>
            <a:ext cx="5393469" cy="364010"/>
          </a:xfrm>
          <a:prstGeom prst="rect">
            <a:avLst/>
          </a:prstGeom>
          <a:noFill/>
          <a:ln>
            <a:noFill/>
          </a:ln>
        </p:spPr>
        <p:txBody>
          <a:bodyPr wrap="square" lIns="91440" tIns="45720" rIns="91440" bIns="45720" anchor="ctr" anchorCtr="0">
            <a:noAutofit/>
          </a:bodyPr>
          <a:lstStyle/>
          <a:p>
            <a:pPr marL="0" marR="0" lvl="0" indent="0" algn="l" defTabSz="913765" rtl="0" eaLnBrk="1" fontAlgn="auto" latinLnBrk="0" hangingPunct="1">
              <a:lnSpc>
                <a:spcPct val="120000"/>
              </a:lnSpc>
              <a:spcBef>
                <a:spcPts val="0"/>
              </a:spcBef>
              <a:spcAft>
                <a:spcPts val="0"/>
              </a:spcAft>
              <a:buClrTx/>
              <a:buSzPct val="25000"/>
              <a:buFontTx/>
              <a:buNone/>
              <a:defRPr/>
            </a:pPr>
            <a:endParaRPr kumimoji="0" lang="zh-CN" altLang="en-US" sz="1400" i="0" u="none" strike="noStrike" kern="1200" cap="none" spc="0" normalizeH="0" baseline="0" noProof="0" dirty="0">
              <a:ln>
                <a:noFill/>
              </a:ln>
              <a:solidFill>
                <a:schemeClr val="tx2"/>
              </a:solidFill>
              <a:effectLst/>
              <a:uLnTx/>
              <a:uFillTx/>
              <a:cs typeface="+mn-ea"/>
              <a:sym typeface="+mn-lt"/>
            </a:endParaRPr>
          </a:p>
        </p:txBody>
      </p:sp>
      <p:sp>
        <p:nvSpPr>
          <p:cNvPr id="141" name="矩形: 圆角 140"/>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THANKS</a:t>
            </a:r>
            <a:endParaRPr lang="zh-CN" altLang="en-US" dirty="0">
              <a:solidFill>
                <a:schemeClr val="bg2"/>
              </a:solidFill>
              <a:cs typeface="+mn-ea"/>
              <a:sym typeface="+mn-lt"/>
            </a:endParaRPr>
          </a:p>
        </p:txBody>
      </p:sp>
      <p:pic>
        <p:nvPicPr>
          <p:cNvPr id="142" name="图形 141"/>
          <p:cNvPicPr>
            <a:picLocks noChangeAspect="1"/>
          </p:cNvPicPr>
          <p:nvPr/>
        </p:nvPicPr>
        <p:blipFill>
          <a:blip r:embed="rId2" cstate="screen"/>
          <a:stretch>
            <a:fillRect/>
          </a:stretch>
        </p:blipFill>
        <p:spPr>
          <a:xfrm>
            <a:off x="1980599" y="4518794"/>
            <a:ext cx="281805" cy="281805"/>
          </a:xfrm>
          <a:prstGeom prst="rect">
            <a:avLst/>
          </a:prstGeom>
        </p:spPr>
      </p:pic>
      <p:grpSp>
        <p:nvGrpSpPr>
          <p:cNvPr id="143" name="组合 142"/>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4" name="任意多边形: 形状 143"/>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89" name="文本框 288"/>
          <p:cNvSpPr txBox="1"/>
          <p:nvPr/>
        </p:nvSpPr>
        <p:spPr>
          <a:xfrm>
            <a:off x="6448740" y="462495"/>
            <a:ext cx="5590861" cy="307777"/>
          </a:xfrm>
          <a:prstGeom prst="rect">
            <a:avLst/>
          </a:prstGeom>
          <a:noFill/>
        </p:spPr>
        <p:txBody>
          <a:bodyPr wrap="square" rtlCol="0">
            <a:spAutoFit/>
          </a:bodyPr>
          <a:lstStyle>
            <a:defPPr>
              <a:defRPr lang="zh-CN"/>
            </a:defPPr>
            <a:lvl1pPr>
              <a:defRPr sz="1400">
                <a:solidFill>
                  <a:schemeClr val="accent1">
                    <a:alpha val="25000"/>
                  </a:schemeClr>
                </a:solidFill>
              </a:defRPr>
            </a:lvl1pPr>
          </a:lstStyle>
          <a:p>
            <a:pPr algn="dist"/>
            <a:r>
              <a:rPr lang="en-US" altLang="zh-CN" dirty="0">
                <a:cs typeface="+mn-ea"/>
                <a:sym typeface="+mn-lt"/>
              </a:rPr>
              <a:t>NEW EMPLOYEE ORIENTATION TRAINING</a:t>
            </a:r>
            <a:endParaRPr lang="zh-CN" altLang="en-US" dirty="0">
              <a:cs typeface="+mn-ea"/>
              <a:sym typeface="+mn-lt"/>
            </a:endParaRPr>
          </a:p>
        </p:txBody>
      </p:sp>
    </p:spTree>
    <p:extLst>
      <p:ext uri="{BB962C8B-B14F-4D97-AF65-F5344CB8AC3E}">
        <p14:creationId xmlns:p14="http://schemas.microsoft.com/office/powerpoint/2010/main" val="3357029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3" y="261392"/>
            <a:ext cx="2180063"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文本框 16"/>
          <p:cNvSpPr txBox="1"/>
          <p:nvPr/>
        </p:nvSpPr>
        <p:spPr>
          <a:xfrm>
            <a:off x="8626321" y="3133884"/>
            <a:ext cx="2350927" cy="338554"/>
          </a:xfrm>
          <a:prstGeom prst="rect">
            <a:avLst/>
          </a:prstGeom>
          <a:noFill/>
        </p:spPr>
        <p:txBody>
          <a:bodyPr wrap="square">
            <a:spAutoFit/>
          </a:bodyPr>
          <a:lstStyle/>
          <a:p>
            <a:pPr algn="r" defTabSz="913765">
              <a:buSzPct val="25000"/>
              <a:defRPr/>
            </a:pPr>
            <a:r>
              <a:rPr lang="zh-CN" altLang="en-US" sz="1600" dirty="0">
                <a:solidFill>
                  <a:schemeClr val="bg2"/>
                </a:solidFill>
                <a:cs typeface="+mn-ea"/>
                <a:sym typeface="+mn-lt"/>
              </a:rPr>
              <a:t>此处输入小标题</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8" name="文本框 37"/>
          <p:cNvSpPr txBox="1"/>
          <p:nvPr/>
        </p:nvSpPr>
        <p:spPr>
          <a:xfrm>
            <a:off x="2103111" y="3089812"/>
            <a:ext cx="1894050" cy="1107996"/>
          </a:xfrm>
          <a:prstGeom prst="rect">
            <a:avLst/>
          </a:prstGeom>
          <a:noFill/>
        </p:spPr>
        <p:txBody>
          <a:bodyPr wrap="square" rtlCol="0">
            <a:spAutoFit/>
          </a:bodyPr>
          <a:lstStyle/>
          <a:p>
            <a:pPr algn="ctr"/>
            <a:r>
              <a:rPr lang="en-US" altLang="zh-CN" sz="6600" dirty="0">
                <a:ln w="15875">
                  <a:gradFill>
                    <a:gsLst>
                      <a:gs pos="0">
                        <a:schemeClr val="bg2"/>
                      </a:gs>
                      <a:gs pos="67000">
                        <a:schemeClr val="bg2">
                          <a:alpha val="0"/>
                        </a:schemeClr>
                      </a:gs>
                    </a:gsLst>
                    <a:lin ang="5400000" scaled="1"/>
                  </a:gradFill>
                </a:ln>
                <a:noFill/>
                <a:cs typeface="+mn-ea"/>
                <a:sym typeface="+mn-lt"/>
              </a:rPr>
              <a:t>02</a:t>
            </a:r>
            <a:endParaRPr lang="zh-CN" altLang="en-US" sz="6600" dirty="0">
              <a:ln w="15875">
                <a:gradFill>
                  <a:gsLst>
                    <a:gs pos="0">
                      <a:schemeClr val="bg2"/>
                    </a:gs>
                    <a:gs pos="67000">
                      <a:schemeClr val="bg2">
                        <a:alpha val="0"/>
                      </a:schemeClr>
                    </a:gs>
                  </a:gsLst>
                  <a:lin ang="5400000" scaled="1"/>
                </a:gradFill>
              </a:ln>
              <a:noFill/>
              <a:cs typeface="+mn-ea"/>
              <a:sym typeface="+mn-lt"/>
            </a:endParaRPr>
          </a:p>
        </p:txBody>
      </p:sp>
      <p:sp>
        <p:nvSpPr>
          <p:cNvPr id="39" name="文本框 38"/>
          <p:cNvSpPr txBox="1"/>
          <p:nvPr/>
        </p:nvSpPr>
        <p:spPr>
          <a:xfrm>
            <a:off x="7990262" y="476349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矩形 5"/>
          <p:cNvSpPr/>
          <p:nvPr/>
        </p:nvSpPr>
        <p:spPr>
          <a:xfrm>
            <a:off x="515389" y="1513091"/>
            <a:ext cx="9443826" cy="4524315"/>
          </a:xfrm>
          <a:prstGeom prst="rect">
            <a:avLst/>
          </a:prstGeom>
        </p:spPr>
        <p:txBody>
          <a:bodyPr wrap="square">
            <a:spAutoFit/>
          </a:bodyPr>
          <a:lstStyle/>
          <a:p>
            <a:pPr>
              <a:lnSpc>
                <a:spcPct val="150000"/>
              </a:lnSpc>
            </a:pPr>
            <a:r>
              <a:rPr lang="en-US" altLang="zh-CN" sz="2400"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水</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是人体内六大营养素之一。</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3-6</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岁幼儿体内水份约占体重的</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65%</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，周岁内的婴儿最高则达</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80%</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。可以说，人体细胞内的一切代谢都要在水的参与下才能进行，因此有人说</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水是维持生命的第二要素</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。正因为水在人体内具有无可替代的作用，所以，幼儿园教师每天要为幼儿准备充足的饮用水供幼儿饮用</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夏季凉开水，春秋季温开水，冬季温热开水</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a:t>
            </a:r>
            <a:r>
              <a:rPr lang="zh-CN" altLang="zh-CN" sz="2400" kern="0" dirty="0">
                <a:latin typeface="Calibri" panose="020F0502020204030204" pitchFamily="34" charset="0"/>
                <a:ea typeface="宋体" panose="02010600030101010101" pitchFamily="2" charset="-122"/>
                <a:cs typeface="宋体" panose="02010600030101010101" pitchFamily="2" charset="-122"/>
              </a:rPr>
              <a:t>为了让幼儿认识到水对人体的重要性，培养幼儿良好的饮水习惯，要让幼儿养成良好的饮水习惯，需要老师和家长共同重视、共同配合。</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2146812"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文本框 16"/>
          <p:cNvSpPr txBox="1"/>
          <p:nvPr/>
        </p:nvSpPr>
        <p:spPr>
          <a:xfrm>
            <a:off x="8626321" y="3133884"/>
            <a:ext cx="2350927" cy="338554"/>
          </a:xfrm>
          <a:prstGeom prst="rect">
            <a:avLst/>
          </a:prstGeom>
          <a:noFill/>
        </p:spPr>
        <p:txBody>
          <a:bodyPr wrap="square">
            <a:spAutoFit/>
          </a:bodyPr>
          <a:lstStyle/>
          <a:p>
            <a:pPr algn="r" defTabSz="913765">
              <a:buSzPct val="25000"/>
              <a:defRPr/>
            </a:pPr>
            <a:r>
              <a:rPr lang="zh-CN" altLang="en-US" sz="1600" dirty="0">
                <a:solidFill>
                  <a:schemeClr val="bg2"/>
                </a:solidFill>
                <a:cs typeface="+mn-ea"/>
                <a:sym typeface="+mn-lt"/>
              </a:rPr>
              <a:t>此处输入小标题</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8" name="文本框 37"/>
          <p:cNvSpPr txBox="1"/>
          <p:nvPr/>
        </p:nvSpPr>
        <p:spPr>
          <a:xfrm>
            <a:off x="2103110" y="2792165"/>
            <a:ext cx="1894050" cy="1107996"/>
          </a:xfrm>
          <a:prstGeom prst="rect">
            <a:avLst/>
          </a:prstGeom>
          <a:noFill/>
        </p:spPr>
        <p:txBody>
          <a:bodyPr wrap="square" rtlCol="0">
            <a:spAutoFit/>
          </a:bodyPr>
          <a:lstStyle/>
          <a:p>
            <a:pPr algn="ctr"/>
            <a:r>
              <a:rPr lang="en-US" altLang="zh-CN" sz="6600" dirty="0">
                <a:ln w="15875">
                  <a:gradFill>
                    <a:gsLst>
                      <a:gs pos="0">
                        <a:schemeClr val="bg2"/>
                      </a:gs>
                      <a:gs pos="67000">
                        <a:schemeClr val="bg2">
                          <a:alpha val="0"/>
                        </a:schemeClr>
                      </a:gs>
                    </a:gsLst>
                    <a:lin ang="5400000" scaled="1"/>
                  </a:gradFill>
                </a:ln>
                <a:noFill/>
                <a:cs typeface="+mn-ea"/>
                <a:sym typeface="+mn-lt"/>
              </a:rPr>
              <a:t>02</a:t>
            </a:r>
            <a:endParaRPr lang="zh-CN" altLang="en-US" sz="6600" dirty="0">
              <a:ln w="15875">
                <a:gradFill>
                  <a:gsLst>
                    <a:gs pos="0">
                      <a:schemeClr val="bg2"/>
                    </a:gs>
                    <a:gs pos="67000">
                      <a:schemeClr val="bg2">
                        <a:alpha val="0"/>
                      </a:schemeClr>
                    </a:gs>
                  </a:gsLst>
                  <a:lin ang="5400000" scaled="1"/>
                </a:gradFill>
              </a:ln>
              <a:noFill/>
              <a:cs typeface="+mn-ea"/>
              <a:sym typeface="+mn-lt"/>
            </a:endParaRPr>
          </a:p>
        </p:txBody>
      </p:sp>
      <p:sp>
        <p:nvSpPr>
          <p:cNvPr id="39" name="文本框 38"/>
          <p:cNvSpPr txBox="1"/>
          <p:nvPr/>
        </p:nvSpPr>
        <p:spPr>
          <a:xfrm>
            <a:off x="7990262" y="476349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矩形 6"/>
          <p:cNvSpPr/>
          <p:nvPr/>
        </p:nvSpPr>
        <p:spPr>
          <a:xfrm>
            <a:off x="1297226" y="1138804"/>
            <a:ext cx="9225435" cy="2308324"/>
          </a:xfrm>
          <a:prstGeom prst="rect">
            <a:avLst/>
          </a:prstGeom>
        </p:spPr>
        <p:txBody>
          <a:bodyPr wrap="square">
            <a:spAutoFit/>
          </a:bodyPr>
          <a:lstStyle/>
          <a:p>
            <a:pPr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一、提供饮水的便利条件与良好环境</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355600"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在幼儿园内，班级配备饮水机，水壶，每个幼儿都会配备一个专用的、定期消毒的杯子，并且相应的布置一些与饮水相适应的环境，提高幼儿对饮水的兴趣。</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635925" y="3546503"/>
            <a:ext cx="4108817" cy="646331"/>
          </a:xfrm>
          <a:prstGeom prst="rect">
            <a:avLst/>
          </a:prstGeom>
        </p:spPr>
        <p:txBody>
          <a:bodyPr wrap="none">
            <a:spAutoFit/>
          </a:bodyPr>
          <a:lstStyle/>
          <a:p>
            <a:pPr indent="228600"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二、定时喝水，保证喝水量</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
        <p:nvSpPr>
          <p:cNvPr id="10" name="矩形 9"/>
          <p:cNvSpPr/>
          <p:nvPr/>
        </p:nvSpPr>
        <p:spPr>
          <a:xfrm>
            <a:off x="903437" y="4216157"/>
            <a:ext cx="9470846" cy="2308324"/>
          </a:xfrm>
          <a:prstGeom prst="rect">
            <a:avLst/>
          </a:prstGeom>
        </p:spPr>
        <p:txBody>
          <a:bodyPr wrap="square">
            <a:spAutoFit/>
          </a:bodyPr>
          <a:lstStyle/>
          <a:p>
            <a:pPr>
              <a:lnSpc>
                <a:spcPct val="150000"/>
              </a:lnSpc>
            </a:pPr>
            <a:r>
              <a:rPr lang="en-US" altLang="zh-CN" sz="2400" kern="0" dirty="0" smtClean="0">
                <a:latin typeface="Calibri" panose="020F0502020204030204" pitchFamily="34" charset="0"/>
                <a:ea typeface="宋体" panose="02010600030101010101" pitchFamily="2" charset="-122"/>
                <a:cs typeface="宋体" panose="02010600030101010101" pitchFamily="2" charset="-122"/>
              </a:rPr>
              <a:t>      </a:t>
            </a:r>
            <a:r>
              <a:rPr lang="zh-CN" altLang="zh-CN" sz="2400" kern="0" dirty="0" smtClean="0">
                <a:latin typeface="Calibri" panose="020F0502020204030204" pitchFamily="34" charset="0"/>
                <a:ea typeface="宋体" panose="02010600030101010101" pitchFamily="2" charset="-122"/>
                <a:cs typeface="宋体" panose="02010600030101010101" pitchFamily="2" charset="-122"/>
              </a:rPr>
              <a:t>通常</a:t>
            </a:r>
            <a:r>
              <a:rPr lang="zh-CN" altLang="zh-CN" sz="2400" kern="0" dirty="0">
                <a:latin typeface="Calibri" panose="020F0502020204030204" pitchFamily="34" charset="0"/>
                <a:ea typeface="宋体" panose="02010600030101010101" pitchFamily="2" charset="-122"/>
                <a:cs typeface="宋体" panose="02010600030101010101" pitchFamily="2" charset="-122"/>
              </a:rPr>
              <a:t>建议幼儿园</a:t>
            </a:r>
            <a:r>
              <a:rPr lang="en-US" altLang="zh-CN" sz="2400" kern="0" dirty="0">
                <a:latin typeface="Calibri" panose="020F0502020204030204" pitchFamily="34" charset="0"/>
                <a:ea typeface="宋体" panose="02010600030101010101" pitchFamily="2" charset="-122"/>
                <a:cs typeface="宋体" panose="02010600030101010101" pitchFamily="2" charset="-122"/>
              </a:rPr>
              <a:t>3-6</a:t>
            </a:r>
            <a:r>
              <a:rPr lang="zh-CN" altLang="zh-CN" sz="2400" kern="0" dirty="0">
                <a:latin typeface="Calibri" panose="020F0502020204030204" pitchFamily="34" charset="0"/>
                <a:ea typeface="宋体" panose="02010600030101010101" pitchFamily="2" charset="-122"/>
                <a:cs typeface="宋体" panose="02010600030101010101" pitchFamily="2" charset="-122"/>
              </a:rPr>
              <a:t>岁儿童每日饮水量为</a:t>
            </a:r>
            <a:r>
              <a:rPr lang="en-US" altLang="zh-CN" sz="2400" kern="0" dirty="0">
                <a:latin typeface="Calibri" panose="020F0502020204030204" pitchFamily="34" charset="0"/>
                <a:ea typeface="宋体" panose="02010600030101010101" pitchFamily="2" charset="-122"/>
                <a:cs typeface="宋体" panose="02010600030101010101" pitchFamily="2" charset="-122"/>
              </a:rPr>
              <a:t>800-1000ml</a:t>
            </a:r>
            <a:r>
              <a:rPr lang="zh-CN" altLang="zh-CN" sz="2400" kern="0" dirty="0">
                <a:latin typeface="Calibri" panose="020F0502020204030204" pitchFamily="34" charset="0"/>
                <a:ea typeface="宋体" panose="02010600030101010101" pitchFamily="2" charset="-122"/>
                <a:cs typeface="宋体" panose="02010600030101010101" pitchFamily="2" charset="-122"/>
              </a:rPr>
              <a:t>，并建议幼儿园老师在上午和下午监督其饮水</a:t>
            </a:r>
            <a:r>
              <a:rPr lang="en-US" altLang="zh-CN" sz="2400" kern="0" dirty="0">
                <a:latin typeface="Calibri" panose="020F0502020204030204" pitchFamily="34" charset="0"/>
                <a:ea typeface="宋体" panose="02010600030101010101" pitchFamily="2" charset="-122"/>
                <a:cs typeface="宋体" panose="02010600030101010101" pitchFamily="2" charset="-122"/>
              </a:rPr>
              <a:t>1-2</a:t>
            </a:r>
            <a:r>
              <a:rPr lang="zh-CN" altLang="zh-CN" sz="2400" kern="0" dirty="0">
                <a:latin typeface="Calibri" panose="020F0502020204030204" pitchFamily="34" charset="0"/>
                <a:ea typeface="宋体" panose="02010600030101010101" pitchFamily="2" charset="-122"/>
                <a:cs typeface="宋体" panose="02010600030101010101" pitchFamily="2" charset="-122"/>
              </a:rPr>
              <a:t>次，每次饮水量为</a:t>
            </a:r>
            <a:r>
              <a:rPr lang="en-US" altLang="zh-CN" sz="2400" kern="0" dirty="0">
                <a:latin typeface="Calibri" panose="020F0502020204030204" pitchFamily="34" charset="0"/>
                <a:ea typeface="宋体" panose="02010600030101010101" pitchFamily="2" charset="-122"/>
                <a:cs typeface="宋体" panose="02010600030101010101" pitchFamily="2" charset="-122"/>
              </a:rPr>
              <a:t>100-150ml</a:t>
            </a:r>
            <a:r>
              <a:rPr lang="zh-CN" altLang="zh-CN" sz="2400" kern="0" dirty="0">
                <a:latin typeface="Calibri" panose="020F0502020204030204" pitchFamily="34" charset="0"/>
                <a:ea typeface="宋体" panose="02010600030101010101" pitchFamily="2" charset="-122"/>
                <a:cs typeface="宋体" panose="02010600030101010101" pitchFamily="2" charset="-122"/>
              </a:rPr>
              <a:t>，根据季节变化酌情调整饮水量。如果天气炎热，或</a:t>
            </a:r>
            <a:r>
              <a:rPr lang="en-US" altLang="zh-CN" sz="2400" kern="0" dirty="0">
                <a:latin typeface="Calibri" panose="020F0502020204030204" pitchFamily="34" charset="0"/>
                <a:ea typeface="宋体" panose="02010600030101010101" pitchFamily="2" charset="-122"/>
                <a:cs typeface="宋体" panose="02010600030101010101" pitchFamily="2" charset="-122"/>
              </a:rPr>
              <a:t>3-6</a:t>
            </a:r>
            <a:r>
              <a:rPr lang="zh-CN" altLang="zh-CN" sz="2400" kern="0" dirty="0">
                <a:latin typeface="Calibri" panose="020F0502020204030204" pitchFamily="34" charset="0"/>
                <a:ea typeface="宋体" panose="02010600030101010101" pitchFamily="2" charset="-122"/>
                <a:cs typeface="宋体" panose="02010600030101010101" pitchFamily="2" charset="-122"/>
              </a:rPr>
              <a:t>岁儿童在幼儿园活动量过大，出汗较多，容易口渴，可适当增加每日饮水量。</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524189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2146812"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9" name="文本框 38"/>
          <p:cNvSpPr txBox="1"/>
          <p:nvPr/>
        </p:nvSpPr>
        <p:spPr>
          <a:xfrm>
            <a:off x="7990262" y="476349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矩形 5"/>
          <p:cNvSpPr/>
          <p:nvPr/>
        </p:nvSpPr>
        <p:spPr>
          <a:xfrm>
            <a:off x="932461" y="1379044"/>
            <a:ext cx="8951851" cy="2308324"/>
          </a:xfrm>
          <a:prstGeom prst="rect">
            <a:avLst/>
          </a:prstGeom>
        </p:spPr>
        <p:txBody>
          <a:bodyPr wrap="square">
            <a:spAutoFit/>
          </a:bodyPr>
          <a:lstStyle/>
          <a:p>
            <a:r>
              <a:rPr lang="zh-CN" altLang="en-US" sz="2400" dirty="0" smtClean="0">
                <a:ea typeface="宋体" panose="02010600030101010101" pitchFamily="2" charset="-122"/>
                <a:cs typeface="宋体" panose="02010600030101010101" pitchFamily="2" charset="-122"/>
              </a:rPr>
              <a:t>注：</a:t>
            </a:r>
            <a:r>
              <a:rPr lang="zh-CN" altLang="zh-CN" sz="2400" dirty="0" smtClean="0">
                <a:ea typeface="宋体" panose="02010600030101010101" pitchFamily="2" charset="-122"/>
                <a:cs typeface="宋体" panose="02010600030101010101" pitchFamily="2" charset="-122"/>
              </a:rPr>
              <a:t>不</a:t>
            </a:r>
            <a:r>
              <a:rPr lang="zh-CN" altLang="zh-CN" sz="2400" dirty="0">
                <a:ea typeface="宋体" panose="02010600030101010101" pitchFamily="2" charset="-122"/>
                <a:cs typeface="宋体" panose="02010600030101010101" pitchFamily="2" charset="-122"/>
              </a:rPr>
              <a:t>建议</a:t>
            </a:r>
            <a:r>
              <a:rPr lang="en-US" altLang="zh-CN" sz="2400" dirty="0">
                <a:ea typeface="宋体" panose="02010600030101010101" pitchFamily="2" charset="-122"/>
                <a:cs typeface="宋体" panose="02010600030101010101" pitchFamily="2" charset="-122"/>
              </a:rPr>
              <a:t>3-6</a:t>
            </a:r>
            <a:r>
              <a:rPr lang="zh-CN" altLang="zh-CN" sz="2400" dirty="0">
                <a:ea typeface="宋体" panose="02010600030101010101" pitchFamily="2" charset="-122"/>
                <a:cs typeface="宋体" panose="02010600030101010101" pitchFamily="2" charset="-122"/>
              </a:rPr>
              <a:t>岁儿童一次性饮水过多或多次饮用水，否则会导致肾脏无法将过多的水及时排出，引起水在体内潴留，导致细胞内外液渗透压降低，影响其健康。同时也不建议</a:t>
            </a:r>
            <a:r>
              <a:rPr lang="en-US" altLang="zh-CN" sz="2400" dirty="0">
                <a:ea typeface="宋体" panose="02010600030101010101" pitchFamily="2" charset="-122"/>
                <a:cs typeface="宋体" panose="02010600030101010101" pitchFamily="2" charset="-122"/>
              </a:rPr>
              <a:t>3-6</a:t>
            </a:r>
            <a:r>
              <a:rPr lang="zh-CN" altLang="zh-CN" sz="2400" dirty="0">
                <a:ea typeface="宋体" panose="02010600030101010101" pitchFamily="2" charset="-122"/>
                <a:cs typeface="宋体" panose="02010600030101010101" pitchFamily="2" charset="-122"/>
              </a:rPr>
              <a:t>岁儿童喝过多含糖饮料，如奶茶、可乐等，因经常大量饮用含糖饮料，会增加其发生龋齿和超重肥胖的风险。此外，</a:t>
            </a:r>
            <a:r>
              <a:rPr lang="en-US" altLang="zh-CN" sz="2400" dirty="0">
                <a:ea typeface="宋体" panose="02010600030101010101" pitchFamily="2" charset="-122"/>
                <a:cs typeface="宋体" panose="02010600030101010101" pitchFamily="2" charset="-122"/>
              </a:rPr>
              <a:t>3-6</a:t>
            </a:r>
            <a:r>
              <a:rPr lang="zh-CN" altLang="zh-CN" sz="2400" dirty="0">
                <a:ea typeface="宋体" panose="02010600030101010101" pitchFamily="2" charset="-122"/>
                <a:cs typeface="宋体" panose="02010600030101010101" pitchFamily="2" charset="-122"/>
              </a:rPr>
              <a:t>岁儿童在剧烈运动后也不宜立即大量饮水，以免引起肠胃不适。</a:t>
            </a:r>
            <a:endParaRPr lang="zh-CN" altLang="en-US" sz="2400" dirty="0"/>
          </a:p>
        </p:txBody>
      </p:sp>
      <p:sp>
        <p:nvSpPr>
          <p:cNvPr id="11" name="矩形 10"/>
          <p:cNvSpPr/>
          <p:nvPr/>
        </p:nvSpPr>
        <p:spPr>
          <a:xfrm>
            <a:off x="752531" y="3868425"/>
            <a:ext cx="9804632" cy="2308324"/>
          </a:xfrm>
          <a:prstGeom prst="rect">
            <a:avLst/>
          </a:prstGeom>
        </p:spPr>
        <p:txBody>
          <a:bodyPr wrap="square">
            <a:spAutoFit/>
          </a:bodyPr>
          <a:lstStyle/>
          <a:p>
            <a:pPr marL="266700" algn="just">
              <a:lnSpc>
                <a:spcPct val="150000"/>
              </a:lnSpc>
              <a:spcAft>
                <a:spcPts val="0"/>
              </a:spcAft>
            </a:pPr>
            <a:r>
              <a:rPr lang="en-US" altLang="zh-CN" sz="2400"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依据</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幼儿个体差异，教师应了解并熟记每个幼儿的饮水量（可参照各年龄</a:t>
            </a:r>
            <a:r>
              <a:rPr lang="zh-CN" altLang="zh-CN" sz="2400" kern="100" dirty="0" smtClean="0">
                <a:latin typeface="Calibri" panose="020F0502020204030204" pitchFamily="34" charset="0"/>
                <a:ea typeface="宋体" panose="02010600030101010101" pitchFamily="2" charset="-122"/>
                <a:cs typeface="Times New Roman" panose="02020603050405020304" pitchFamily="18" charset="0"/>
              </a:rPr>
              <a:t>班</a:t>
            </a:r>
            <a:r>
              <a:rPr lang="zh-CN" altLang="en-US" sz="2400" kern="100" dirty="0" smtClean="0">
                <a:latin typeface="Calibri" panose="020F0502020204030204" pitchFamily="34" charset="0"/>
                <a:ea typeface="宋体" panose="02010600030101010101" pitchFamily="2" charset="-122"/>
                <a:cs typeface="Times New Roman" panose="02020603050405020304" pitchFamily="18" charset="0"/>
              </a:rPr>
              <a:t>，</a:t>
            </a:r>
            <a:r>
              <a:rPr lang="zh-CN" altLang="zh-CN" sz="2400" kern="100" dirty="0" smtClean="0">
                <a:ea typeface="宋体" panose="02010600030101010101" pitchFamily="2" charset="-122"/>
                <a:cs typeface="Times New Roman" panose="02020603050405020304" pitchFamily="18" charset="0"/>
              </a:rPr>
              <a:t>除</a:t>
            </a:r>
            <a:r>
              <a:rPr lang="zh-CN" altLang="zh-CN" sz="2400" kern="100" dirty="0">
                <a:ea typeface="宋体" panose="02010600030101010101" pitchFamily="2" charset="-122"/>
                <a:cs typeface="Times New Roman" panose="02020603050405020304" pitchFamily="18" charset="0"/>
              </a:rPr>
              <a:t>汤水以外需用水量约大班：</a:t>
            </a:r>
            <a:r>
              <a:rPr lang="en-US" altLang="zh-CN" sz="2400" kern="100" dirty="0">
                <a:ea typeface="宋体" panose="02010600030101010101" pitchFamily="2" charset="-122"/>
                <a:cs typeface="Times New Roman" panose="02020603050405020304" pitchFamily="18" charset="0"/>
              </a:rPr>
              <a:t>800</a:t>
            </a:r>
            <a:r>
              <a:rPr lang="zh-CN" altLang="zh-CN" sz="2400" kern="100" dirty="0">
                <a:ea typeface="宋体" panose="02010600030101010101" pitchFamily="2" charset="-122"/>
                <a:cs typeface="Times New Roman" panose="02020603050405020304" pitchFamily="18" charset="0"/>
              </a:rPr>
              <a:t>毫升至</a:t>
            </a:r>
            <a:r>
              <a:rPr lang="en-US" altLang="zh-CN" sz="2400" kern="100" dirty="0">
                <a:ea typeface="宋体" panose="02010600030101010101" pitchFamily="2" charset="-122"/>
                <a:cs typeface="Times New Roman" panose="02020603050405020304" pitchFamily="18" charset="0"/>
              </a:rPr>
              <a:t>1000</a:t>
            </a:r>
            <a:r>
              <a:rPr lang="zh-CN" altLang="zh-CN" sz="2400" kern="100" dirty="0">
                <a:ea typeface="宋体" panose="02010600030101010101" pitchFamily="2" charset="-122"/>
                <a:cs typeface="Times New Roman" panose="02020603050405020304" pitchFamily="18" charset="0"/>
              </a:rPr>
              <a:t>毫升、中班：</a:t>
            </a:r>
            <a:r>
              <a:rPr lang="en-US" altLang="zh-CN" sz="2400" kern="100" dirty="0">
                <a:ea typeface="宋体" panose="02010600030101010101" pitchFamily="2" charset="-122"/>
                <a:cs typeface="Times New Roman" panose="02020603050405020304" pitchFamily="18" charset="0"/>
              </a:rPr>
              <a:t>700</a:t>
            </a:r>
            <a:r>
              <a:rPr lang="zh-CN" altLang="zh-CN" sz="2400" kern="100" dirty="0">
                <a:ea typeface="宋体" panose="02010600030101010101" pitchFamily="2" charset="-122"/>
                <a:cs typeface="Times New Roman" panose="02020603050405020304" pitchFamily="18" charset="0"/>
              </a:rPr>
              <a:t>毫升至</a:t>
            </a:r>
            <a:r>
              <a:rPr lang="en-US" altLang="zh-CN" sz="2400" kern="100" dirty="0">
                <a:ea typeface="宋体" panose="02010600030101010101" pitchFamily="2" charset="-122"/>
                <a:cs typeface="Times New Roman" panose="02020603050405020304" pitchFamily="18" charset="0"/>
              </a:rPr>
              <a:t>900</a:t>
            </a:r>
            <a:r>
              <a:rPr lang="zh-CN" altLang="zh-CN" sz="2400" kern="100" dirty="0">
                <a:ea typeface="宋体" panose="02010600030101010101" pitchFamily="2" charset="-122"/>
                <a:cs typeface="Times New Roman" panose="02020603050405020304" pitchFamily="18" charset="0"/>
              </a:rPr>
              <a:t>毫升、小班：</a:t>
            </a:r>
            <a:r>
              <a:rPr lang="en-US" altLang="zh-CN" sz="2400" kern="100" dirty="0">
                <a:ea typeface="宋体" panose="02010600030101010101" pitchFamily="2" charset="-122"/>
                <a:cs typeface="Times New Roman" panose="02020603050405020304" pitchFamily="18" charset="0"/>
              </a:rPr>
              <a:t>600</a:t>
            </a:r>
            <a:r>
              <a:rPr lang="zh-CN" altLang="zh-CN" sz="2400" kern="100" dirty="0">
                <a:ea typeface="宋体" panose="02010600030101010101" pitchFamily="2" charset="-122"/>
                <a:cs typeface="Times New Roman" panose="02020603050405020304" pitchFamily="18" charset="0"/>
              </a:rPr>
              <a:t>毫升至</a:t>
            </a:r>
            <a:r>
              <a:rPr lang="en-US" altLang="zh-CN" sz="2400" kern="100" dirty="0">
                <a:ea typeface="宋体" panose="02010600030101010101" pitchFamily="2" charset="-122"/>
                <a:cs typeface="Times New Roman" panose="02020603050405020304" pitchFamily="18" charset="0"/>
              </a:rPr>
              <a:t>800</a:t>
            </a:r>
            <a:r>
              <a:rPr lang="zh-CN" altLang="zh-CN" sz="2400" kern="100" dirty="0">
                <a:ea typeface="宋体" panose="02010600030101010101" pitchFamily="2" charset="-122"/>
                <a:cs typeface="Times New Roman" panose="02020603050405020304" pitchFamily="18" charset="0"/>
              </a:rPr>
              <a:t>毫升），保证每天有足够的水，提醒并应许幼儿随时喝水。</a:t>
            </a:r>
            <a:endParaRPr lang="zh-CN" altLang="en-US" sz="2400" dirty="0"/>
          </a:p>
        </p:txBody>
      </p:sp>
    </p:spTree>
    <p:extLst>
      <p:ext uri="{BB962C8B-B14F-4D97-AF65-F5344CB8AC3E}">
        <p14:creationId xmlns:p14="http://schemas.microsoft.com/office/powerpoint/2010/main" val="30778418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2146812"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9" name="文本框 38"/>
          <p:cNvSpPr txBox="1"/>
          <p:nvPr/>
        </p:nvSpPr>
        <p:spPr>
          <a:xfrm>
            <a:off x="7990262" y="476349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aphicFrame>
        <p:nvGraphicFramePr>
          <p:cNvPr id="7" name="表格 6"/>
          <p:cNvGraphicFramePr>
            <a:graphicFrameLocks noGrp="1"/>
          </p:cNvGraphicFramePr>
          <p:nvPr>
            <p:extLst>
              <p:ext uri="{D42A27DB-BD31-4B8C-83A1-F6EECF244321}">
                <p14:modId xmlns:p14="http://schemas.microsoft.com/office/powerpoint/2010/main" val="1527718490"/>
              </p:ext>
            </p:extLst>
          </p:nvPr>
        </p:nvGraphicFramePr>
        <p:xfrm>
          <a:off x="1171233" y="1822249"/>
          <a:ext cx="8787982" cy="4389120"/>
        </p:xfrm>
        <a:graphic>
          <a:graphicData uri="http://schemas.openxmlformats.org/drawingml/2006/table">
            <a:tbl>
              <a:tblPr>
                <a:tableStyleId>{5C22544A-7EE6-4342-B048-85BDC9FD1C3A}</a:tableStyleId>
              </a:tblPr>
              <a:tblGrid>
                <a:gridCol w="3474151">
                  <a:extLst>
                    <a:ext uri="{9D8B030D-6E8A-4147-A177-3AD203B41FA5}">
                      <a16:colId xmlns:a16="http://schemas.microsoft.com/office/drawing/2014/main" val="20000"/>
                    </a:ext>
                  </a:extLst>
                </a:gridCol>
                <a:gridCol w="5313831">
                  <a:extLst>
                    <a:ext uri="{9D8B030D-6E8A-4147-A177-3AD203B41FA5}">
                      <a16:colId xmlns:a16="http://schemas.microsoft.com/office/drawing/2014/main" val="20001"/>
                    </a:ext>
                  </a:extLst>
                </a:gridCol>
              </a:tblGrid>
              <a:tr h="0">
                <a:tc>
                  <a:txBody>
                    <a:bodyPr/>
                    <a:lstStyle/>
                    <a:p>
                      <a:pPr algn="l">
                        <a:lnSpc>
                          <a:spcPct val="150000"/>
                        </a:lnSpc>
                        <a:spcAft>
                          <a:spcPts val="0"/>
                        </a:spcAft>
                      </a:pPr>
                      <a:r>
                        <a:rPr lang="zh-CN" sz="2400" kern="0">
                          <a:effectLst/>
                        </a:rPr>
                        <a:t>时间</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400" kern="0">
                          <a:effectLst/>
                        </a:rPr>
                        <a:t>饮水量</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0">
                <a:tc>
                  <a:txBody>
                    <a:bodyPr/>
                    <a:lstStyle/>
                    <a:p>
                      <a:pPr algn="l">
                        <a:lnSpc>
                          <a:spcPct val="150000"/>
                        </a:lnSpc>
                        <a:spcAft>
                          <a:spcPts val="0"/>
                        </a:spcAft>
                      </a:pPr>
                      <a:r>
                        <a:rPr lang="zh-CN" sz="2400" kern="0">
                          <a:effectLst/>
                        </a:rPr>
                        <a:t>入园</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400" kern="0">
                          <a:effectLst/>
                        </a:rPr>
                        <a:t>半杯（大约</a:t>
                      </a:r>
                      <a:r>
                        <a:rPr lang="en-US" sz="2400" kern="0">
                          <a:effectLst/>
                        </a:rPr>
                        <a:t>100ml</a:t>
                      </a:r>
                      <a:r>
                        <a:rPr lang="zh-CN" sz="2400" kern="0">
                          <a:effectLst/>
                        </a:rPr>
                        <a:t>）</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0">
                <a:tc>
                  <a:txBody>
                    <a:bodyPr/>
                    <a:lstStyle/>
                    <a:p>
                      <a:pPr algn="l">
                        <a:lnSpc>
                          <a:spcPct val="150000"/>
                        </a:lnSpc>
                        <a:spcAft>
                          <a:spcPts val="0"/>
                        </a:spcAft>
                      </a:pPr>
                      <a:r>
                        <a:rPr lang="zh-CN" sz="2400" kern="0">
                          <a:effectLst/>
                        </a:rPr>
                        <a:t>早操后</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400" kern="0">
                          <a:effectLst/>
                        </a:rPr>
                        <a:t>半杯（大约</a:t>
                      </a:r>
                      <a:r>
                        <a:rPr lang="en-US" sz="2400" kern="0">
                          <a:effectLst/>
                        </a:rPr>
                        <a:t>100ml</a:t>
                      </a:r>
                      <a:r>
                        <a:rPr lang="zh-CN" sz="2400" kern="0">
                          <a:effectLst/>
                        </a:rPr>
                        <a:t>）</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0">
                <a:tc>
                  <a:txBody>
                    <a:bodyPr/>
                    <a:lstStyle/>
                    <a:p>
                      <a:pPr algn="l">
                        <a:lnSpc>
                          <a:spcPct val="150000"/>
                        </a:lnSpc>
                        <a:spcAft>
                          <a:spcPts val="0"/>
                        </a:spcAft>
                      </a:pPr>
                      <a:r>
                        <a:rPr lang="zh-CN" sz="2400" kern="0">
                          <a:effectLst/>
                        </a:rPr>
                        <a:t>集体教学活动后</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400" kern="0">
                          <a:effectLst/>
                        </a:rPr>
                        <a:t>半杯（大约</a:t>
                      </a:r>
                      <a:r>
                        <a:rPr lang="en-US" sz="2400" kern="0">
                          <a:effectLst/>
                        </a:rPr>
                        <a:t>100ml</a:t>
                      </a:r>
                      <a:r>
                        <a:rPr lang="zh-CN" sz="2400" kern="0">
                          <a:effectLst/>
                        </a:rPr>
                        <a:t>）</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0">
                <a:tc>
                  <a:txBody>
                    <a:bodyPr/>
                    <a:lstStyle/>
                    <a:p>
                      <a:pPr algn="l">
                        <a:lnSpc>
                          <a:spcPct val="150000"/>
                        </a:lnSpc>
                        <a:spcAft>
                          <a:spcPts val="0"/>
                        </a:spcAft>
                      </a:pPr>
                      <a:r>
                        <a:rPr lang="zh-CN" sz="2400" kern="0">
                          <a:effectLst/>
                        </a:rPr>
                        <a:t>户外活动前</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400" kern="0">
                          <a:effectLst/>
                        </a:rPr>
                        <a:t>半杯（大约</a:t>
                      </a:r>
                      <a:r>
                        <a:rPr lang="en-US" sz="2400" kern="0">
                          <a:effectLst/>
                        </a:rPr>
                        <a:t>100ml</a:t>
                      </a:r>
                      <a:r>
                        <a:rPr lang="zh-CN" sz="2400" kern="0">
                          <a:effectLst/>
                        </a:rPr>
                        <a:t>）</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0">
                <a:tc>
                  <a:txBody>
                    <a:bodyPr/>
                    <a:lstStyle/>
                    <a:p>
                      <a:pPr algn="l">
                        <a:lnSpc>
                          <a:spcPct val="150000"/>
                        </a:lnSpc>
                        <a:spcAft>
                          <a:spcPts val="0"/>
                        </a:spcAft>
                      </a:pPr>
                      <a:r>
                        <a:rPr lang="zh-CN" sz="2400" kern="0">
                          <a:effectLst/>
                        </a:rPr>
                        <a:t>户外活动后</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400" kern="0">
                          <a:effectLst/>
                        </a:rPr>
                        <a:t>大半杯（大约</a:t>
                      </a:r>
                      <a:r>
                        <a:rPr lang="en-US" sz="2400" kern="0">
                          <a:effectLst/>
                        </a:rPr>
                        <a:t>150ml</a:t>
                      </a:r>
                      <a:r>
                        <a:rPr lang="zh-CN" sz="2400" kern="0">
                          <a:effectLst/>
                        </a:rPr>
                        <a:t>）</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0">
                <a:tc>
                  <a:txBody>
                    <a:bodyPr/>
                    <a:lstStyle/>
                    <a:p>
                      <a:pPr algn="l">
                        <a:lnSpc>
                          <a:spcPct val="150000"/>
                        </a:lnSpc>
                        <a:spcAft>
                          <a:spcPts val="0"/>
                        </a:spcAft>
                      </a:pPr>
                      <a:r>
                        <a:rPr lang="zh-CN" sz="2400" kern="0">
                          <a:effectLst/>
                        </a:rPr>
                        <a:t>午睡起床吃完点心后</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400" kern="0">
                          <a:effectLst/>
                        </a:rPr>
                        <a:t>半杯（大约</a:t>
                      </a:r>
                      <a:r>
                        <a:rPr lang="en-US" sz="2400" kern="0">
                          <a:effectLst/>
                        </a:rPr>
                        <a:t>100ml</a:t>
                      </a:r>
                      <a:r>
                        <a:rPr lang="zh-CN" sz="2400" kern="0">
                          <a:effectLst/>
                        </a:rPr>
                        <a:t>）</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0">
                <a:tc>
                  <a:txBody>
                    <a:bodyPr/>
                    <a:lstStyle/>
                    <a:p>
                      <a:pPr algn="l">
                        <a:lnSpc>
                          <a:spcPct val="150000"/>
                        </a:lnSpc>
                        <a:spcAft>
                          <a:spcPts val="0"/>
                        </a:spcAft>
                      </a:pPr>
                      <a:r>
                        <a:rPr lang="zh-CN" sz="2400" kern="0">
                          <a:effectLst/>
                        </a:rPr>
                        <a:t>户外午操活动后</a:t>
                      </a:r>
                      <a:endParaRPr lang="zh-CN" sz="24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50000"/>
                        </a:lnSpc>
                        <a:spcAft>
                          <a:spcPts val="0"/>
                        </a:spcAft>
                      </a:pPr>
                      <a:r>
                        <a:rPr lang="zh-CN" sz="2400" kern="0" dirty="0">
                          <a:effectLst/>
                        </a:rPr>
                        <a:t>半杯（大约</a:t>
                      </a:r>
                      <a:r>
                        <a:rPr lang="en-US" sz="2400" kern="0" dirty="0">
                          <a:effectLst/>
                        </a:rPr>
                        <a:t>100ml</a:t>
                      </a:r>
                      <a:r>
                        <a:rPr lang="zh-CN" sz="2400" kern="0" dirty="0">
                          <a:effectLst/>
                        </a:rPr>
                        <a:t>）</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bl>
          </a:graphicData>
        </a:graphic>
      </p:graphicFrame>
      <p:sp>
        <p:nvSpPr>
          <p:cNvPr id="8" name="Rectangle 1"/>
          <p:cNvSpPr>
            <a:spLocks noChangeArrowheads="1"/>
          </p:cNvSpPr>
          <p:nvPr/>
        </p:nvSpPr>
        <p:spPr bwMode="auto">
          <a:xfrm>
            <a:off x="803684" y="999678"/>
            <a:ext cx="618630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sz="24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幼儿园集体饮水时间及饮水量可参看下表： </a:t>
            </a:r>
            <a:endParaRPr kumimoji="0" lang="zh-CN" sz="24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159243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2146812"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9" name="文本框 38"/>
          <p:cNvSpPr txBox="1"/>
          <p:nvPr/>
        </p:nvSpPr>
        <p:spPr>
          <a:xfrm>
            <a:off x="7990262" y="476349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矩形 5"/>
          <p:cNvSpPr/>
          <p:nvPr/>
        </p:nvSpPr>
        <p:spPr>
          <a:xfrm>
            <a:off x="752531" y="1354597"/>
            <a:ext cx="8391469" cy="3353097"/>
          </a:xfrm>
          <a:prstGeom prst="rect">
            <a:avLst/>
          </a:prstGeom>
        </p:spPr>
        <p:txBody>
          <a:bodyPr wrap="square">
            <a:spAutoFit/>
          </a:bodyPr>
          <a:lstStyle/>
          <a:p>
            <a:pPr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三、结合实际，随渴随喝</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　　在培养幼儿定时喝水习惯的同时，还不能忽视培养幼儿随渴随喝的习惯。由于气温不同，幼儿活动量大小不一样，饮食结构、身体状况也不一样，定时喝水未必能满足所有幼儿对水的需要，他们随时有渴的可能。所以，在幼儿活动中、游戏中要提醒幼儿结合实际，随渴随喝。</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608669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2146812"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9" name="文本框 38"/>
          <p:cNvSpPr txBox="1"/>
          <p:nvPr/>
        </p:nvSpPr>
        <p:spPr>
          <a:xfrm>
            <a:off x="7990262" y="476349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矩形 6"/>
          <p:cNvSpPr/>
          <p:nvPr/>
        </p:nvSpPr>
        <p:spPr>
          <a:xfrm>
            <a:off x="758291" y="1399925"/>
            <a:ext cx="9329009" cy="5078313"/>
          </a:xfrm>
          <a:prstGeom prst="rect">
            <a:avLst/>
          </a:prstGeom>
        </p:spPr>
        <p:txBody>
          <a:bodyPr wrap="square">
            <a:spAutoFit/>
          </a:bodyPr>
          <a:lstStyle/>
          <a:p>
            <a:pPr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培养幼儿养成良好的喝水习惯，</a:t>
            </a:r>
            <a:r>
              <a:rPr lang="en-US" altLang="zh-CN" sz="2400" kern="0" dirty="0">
                <a:latin typeface="Calibri" panose="020F0502020204030204" pitchFamily="34" charset="0"/>
                <a:ea typeface="宋体" panose="02010600030101010101" pitchFamily="2" charset="-122"/>
                <a:cs typeface="宋体" panose="02010600030101010101" pitchFamily="2" charset="-122"/>
              </a:rPr>
              <a:t> </a:t>
            </a:r>
            <a:r>
              <a:rPr lang="zh-CN" altLang="zh-CN" sz="2400" kern="0" dirty="0">
                <a:latin typeface="Calibri" panose="020F0502020204030204" pitchFamily="34" charset="0"/>
                <a:ea typeface="宋体" panose="02010600030101010101" pitchFamily="2" charset="-122"/>
                <a:cs typeface="宋体" panose="02010600030101010101" pitchFamily="2" charset="-122"/>
              </a:rPr>
              <a:t>还需注意以下几个问题：</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　　</a:t>
            </a:r>
            <a:r>
              <a:rPr lang="en-US" altLang="zh-CN" sz="2400" kern="0" dirty="0">
                <a:latin typeface="Calibri" panose="020F0502020204030204" pitchFamily="34" charset="0"/>
                <a:ea typeface="宋体" panose="02010600030101010101" pitchFamily="2" charset="-122"/>
                <a:cs typeface="宋体" panose="02010600030101010101" pitchFamily="2" charset="-122"/>
              </a:rPr>
              <a:t>1.</a:t>
            </a:r>
            <a:r>
              <a:rPr lang="zh-CN" altLang="zh-CN" sz="2400" kern="0" dirty="0">
                <a:latin typeface="Calibri" panose="020F0502020204030204" pitchFamily="34" charset="0"/>
                <a:ea typeface="宋体" panose="02010600030101010101" pitchFamily="2" charset="-122"/>
                <a:cs typeface="宋体" panose="02010600030101010101" pitchFamily="2" charset="-122"/>
              </a:rPr>
              <a:t>幼儿喝水时，要教育他不要玩水，以免水洒落在桌面上、地面上，要一口一口地喝，不要太急，不要说笑。</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　　</a:t>
            </a:r>
            <a:r>
              <a:rPr lang="en-US" altLang="zh-CN" sz="2400" kern="0" dirty="0">
                <a:latin typeface="Calibri" panose="020F0502020204030204" pitchFamily="34" charset="0"/>
                <a:ea typeface="宋体" panose="02010600030101010101" pitchFamily="2" charset="-122"/>
                <a:cs typeface="宋体" panose="02010600030101010101" pitchFamily="2" charset="-122"/>
              </a:rPr>
              <a:t>2.</a:t>
            </a:r>
            <a:r>
              <a:rPr lang="zh-CN" altLang="zh-CN" sz="2400" kern="0" dirty="0">
                <a:latin typeface="Calibri" panose="020F0502020204030204" pitchFamily="34" charset="0"/>
                <a:ea typeface="宋体" panose="02010600030101010101" pitchFamily="2" charset="-122"/>
                <a:cs typeface="宋体" panose="02010600030101010101" pitchFamily="2" charset="-122"/>
              </a:rPr>
              <a:t>饭前、饭后半小时之内不喝水。小儿消化液中各种消化酶的功能和数量一般比成年人要差。饭前、饭后饮水会稀释消化液，进一步减弱消化液的功能，长期如此可以导致消化不良。此外，饭前饮大量的水会使小儿产生饱胀感，减低食欲，影响正常的饮食，长期如此会导致营养不良。</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　　</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571018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2146812"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9" name="文本框 38"/>
          <p:cNvSpPr txBox="1"/>
          <p:nvPr/>
        </p:nvSpPr>
        <p:spPr>
          <a:xfrm>
            <a:off x="7990262" y="476349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6" name="矩形: 圆角 55"/>
          <p:cNvSpPr/>
          <p:nvPr/>
        </p:nvSpPr>
        <p:spPr>
          <a:xfrm>
            <a:off x="9959215" y="4910949"/>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矩形 12"/>
          <p:cNvSpPr/>
          <p:nvPr/>
        </p:nvSpPr>
        <p:spPr>
          <a:xfrm>
            <a:off x="588765" y="1253859"/>
            <a:ext cx="9987513" cy="5632311"/>
          </a:xfrm>
          <a:prstGeom prst="rect">
            <a:avLst/>
          </a:prstGeom>
        </p:spPr>
        <p:txBody>
          <a:bodyPr wrap="square">
            <a:spAutoFit/>
          </a:bodyPr>
          <a:lstStyle/>
          <a:p>
            <a:pPr algn="just">
              <a:lnSpc>
                <a:spcPct val="150000"/>
              </a:lnSpc>
              <a:spcAft>
                <a:spcPts val="0"/>
              </a:spcAft>
            </a:pPr>
            <a:r>
              <a:rPr lang="en-US" altLang="zh-CN" sz="2400" kern="0" dirty="0">
                <a:latin typeface="Calibri" panose="020F0502020204030204" pitchFamily="34" charset="0"/>
                <a:ea typeface="宋体" panose="02010600030101010101" pitchFamily="2" charset="-122"/>
                <a:cs typeface="宋体" panose="02010600030101010101" pitchFamily="2" charset="-122"/>
              </a:rPr>
              <a:t>3.</a:t>
            </a:r>
            <a:r>
              <a:rPr lang="zh-CN" altLang="zh-CN" sz="2400" kern="0" dirty="0">
                <a:latin typeface="Calibri" panose="020F0502020204030204" pitchFamily="34" charset="0"/>
                <a:ea typeface="宋体" panose="02010600030101010101" pitchFamily="2" charset="-122"/>
                <a:cs typeface="宋体" panose="02010600030101010101" pitchFamily="2" charset="-122"/>
              </a:rPr>
              <a:t>不能边吃饭边饮水或吃水泡饭。吃饭时饮水也会稀释消化液，更糟糕的是，边吃饭边饮水或吃水泡饭常常会使食物得不到充分的咀嚼。我们知道，食物消化的第一个过程就是咀嚼。只有得到充分咀嚼，粉碎的很细的食物才容易消化吸收，但吃饭时饮水或吃水泡饭时，较大块的食物还没有被嚼碎就滑进了消化道，这实际是加重了消化道的工作负担，并影响了消化吸收。</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　　</a:t>
            </a:r>
            <a:r>
              <a:rPr lang="en-US" altLang="zh-CN" sz="2400" kern="0" dirty="0">
                <a:latin typeface="Calibri" panose="020F0502020204030204" pitchFamily="34" charset="0"/>
                <a:ea typeface="宋体" panose="02010600030101010101" pitchFamily="2" charset="-122"/>
                <a:cs typeface="宋体" panose="02010600030101010101" pitchFamily="2" charset="-122"/>
              </a:rPr>
              <a:t>4.</a:t>
            </a:r>
            <a:r>
              <a:rPr lang="zh-CN" altLang="zh-CN" sz="2400" kern="0" dirty="0">
                <a:latin typeface="Calibri" panose="020F0502020204030204" pitchFamily="34" charset="0"/>
                <a:ea typeface="宋体" panose="02010600030101010101" pitchFamily="2" charset="-122"/>
                <a:cs typeface="宋体" panose="02010600030101010101" pitchFamily="2" charset="-122"/>
              </a:rPr>
              <a:t>睡觉前不喝水。小儿肾脏功能较成人差，一般夜间还会有排尿出现，这是肾脏在完成白天没有完成的工作。如果睡前饮大量的水，只会加重肾脏的负担，并影响小儿的睡眠。</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400" kern="0" dirty="0">
                <a:latin typeface="Calibri" panose="020F0502020204030204" pitchFamily="34" charset="0"/>
                <a:ea typeface="宋体" panose="02010600030101010101" pitchFamily="2" charset="-122"/>
                <a:cs typeface="宋体" panose="02010600030101010101" pitchFamily="2" charset="-122"/>
              </a:rPr>
              <a:t>　　</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1069551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KSO_WPP_MARK_KEY" val="7802cec0-f185-4528-8835-0769fe2ba605"/>
  <p:tag name="COMMONDATA" val="eyJjb3VudCI6MSwiaGRpZCI6IjgwMTEzOTMxYTllMDgyYmY3MGViZDIyZjNkZWMzYTdkIiwidXNlckNvdW50IjoxfQ=="/>
</p:tagLst>
</file>

<file path=ppt/theme/theme1.xml><?xml version="1.0" encoding="utf-8"?>
<a:theme xmlns:a="http://schemas.openxmlformats.org/drawingml/2006/main" name="第一PPT，www.1ppt.com">
  <a:themeElements>
    <a:clrScheme name="自定义 1">
      <a:dk1>
        <a:srgbClr val="000000"/>
      </a:dk1>
      <a:lt1>
        <a:srgbClr val="8496B0"/>
      </a:lt1>
      <a:dk2>
        <a:srgbClr val="44546A"/>
      </a:dk2>
      <a:lt2>
        <a:srgbClr val="FFFFFF"/>
      </a:lt2>
      <a:accent1>
        <a:srgbClr val="009C68"/>
      </a:accent1>
      <a:accent2>
        <a:srgbClr val="45FFC1"/>
      </a:accent2>
      <a:accent3>
        <a:srgbClr val="27E8A8"/>
      </a:accent3>
      <a:accent4>
        <a:srgbClr val="9C2F14"/>
      </a:accent4>
      <a:accent5>
        <a:srgbClr val="E84E27"/>
      </a:accent5>
      <a:accent6>
        <a:srgbClr val="44546A"/>
      </a:accent6>
      <a:hlink>
        <a:srgbClr val="000000"/>
      </a:hlink>
      <a:folHlink>
        <a:srgbClr val="954F72"/>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毕业主题5</Template>
  <TotalTime>112</TotalTime>
  <Words>2957</Words>
  <Application>Microsoft Office PowerPoint</Application>
  <PresentationFormat>宽屏</PresentationFormat>
  <Paragraphs>166</Paragraphs>
  <Slides>24</Slides>
  <Notes>9</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24</vt:i4>
      </vt:variant>
    </vt:vector>
  </HeadingPairs>
  <TitlesOfParts>
    <vt:vector size="33" baseType="lpstr">
      <vt:lpstr>思源黑体 CN Light</vt:lpstr>
      <vt:lpstr>宋体</vt:lpstr>
      <vt:lpstr>微软雅黑</vt:lpstr>
      <vt:lpstr>字魂58号-创中黑</vt:lpstr>
      <vt:lpstr>Arial</vt:lpstr>
      <vt:lpstr>Calibri</vt:lpstr>
      <vt:lpstr>Times New Roman</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培训</dc:title>
  <dc:creator>第一PPT</dc:creator>
  <cp:keywords>www.1ppt.com</cp:keywords>
  <dc:description>www.1ppt.com</dc:description>
  <cp:lastModifiedBy>aa</cp:lastModifiedBy>
  <cp:revision>157</cp:revision>
  <dcterms:created xsi:type="dcterms:W3CDTF">2017-04-28T04:55:00Z</dcterms:created>
  <dcterms:modified xsi:type="dcterms:W3CDTF">2023-10-19T02:56:44Z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386B00C86F334F2E814F6160AD30E8C3_12</vt:lpwstr>
  </property>
  <property fmtid="{D5CDD505-2E9C-101B-9397-08002B2CF9AE}" pid="3" name="KSOProductBuildVer">
    <vt:lpwstr>2052-11.1.0.14309</vt:lpwstr>
  </property>
</Properties>
</file>