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3" r:id="rId2"/>
  </p:sldMasterIdLst>
  <p:notesMasterIdLst>
    <p:notesMasterId r:id="rId29"/>
  </p:notesMasterIdLst>
  <p:handoutMasterIdLst>
    <p:handoutMasterId r:id="rId30"/>
  </p:handoutMasterIdLst>
  <p:sldIdLst>
    <p:sldId id="286" r:id="rId3"/>
    <p:sldId id="366" r:id="rId4"/>
    <p:sldId id="309" r:id="rId5"/>
    <p:sldId id="288" r:id="rId6"/>
    <p:sldId id="345" r:id="rId7"/>
    <p:sldId id="281" r:id="rId8"/>
    <p:sldId id="284" r:id="rId9"/>
    <p:sldId id="302" r:id="rId10"/>
    <p:sldId id="312" r:id="rId11"/>
    <p:sldId id="347" r:id="rId12"/>
    <p:sldId id="349" r:id="rId13"/>
    <p:sldId id="311" r:id="rId14"/>
    <p:sldId id="313" r:id="rId15"/>
    <p:sldId id="316" r:id="rId16"/>
    <p:sldId id="317" r:id="rId17"/>
    <p:sldId id="350" r:id="rId18"/>
    <p:sldId id="351" r:id="rId19"/>
    <p:sldId id="352" r:id="rId20"/>
    <p:sldId id="321" r:id="rId21"/>
    <p:sldId id="322" r:id="rId22"/>
    <p:sldId id="323" r:id="rId23"/>
    <p:sldId id="324" r:id="rId24"/>
    <p:sldId id="353" r:id="rId25"/>
    <p:sldId id="354" r:id="rId26"/>
    <p:sldId id="328" r:id="rId27"/>
    <p:sldId id="367"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showGuides="1">
      <p:cViewPr varScale="1">
        <p:scale>
          <a:sx n="115" d="100"/>
          <a:sy n="115" d="100"/>
        </p:scale>
        <p:origin x="498" y="102"/>
      </p:cViewPr>
      <p:guideLst>
        <p:guide orient="horz" pos="2234"/>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 xmlns:asvg="http://schemas.microsoft.com/office/drawing/2016/SVG/main"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p:cNvSpPr txBox="1"/>
          <p:nvPr/>
        </p:nvSpPr>
        <p:spPr>
          <a:xfrm>
            <a:off x="904055" y="2951547"/>
            <a:ext cx="9599012" cy="1106805"/>
          </a:xfrm>
          <a:prstGeom prst="rect">
            <a:avLst/>
          </a:prstGeom>
          <a:noFill/>
        </p:spPr>
        <p:txBody>
          <a:bodyPr wrap="square" rtlCol="0">
            <a:spAutoFit/>
          </a:bodyPr>
          <a:lstStyle/>
          <a:p>
            <a:r>
              <a:rPr lang="zh-CN" altLang="en-US" sz="6600" dirty="0">
                <a:solidFill>
                  <a:schemeClr val="accent1"/>
                </a:solidFill>
                <a:cs typeface="+mn-ea"/>
                <a:sym typeface="+mn-lt"/>
              </a:rPr>
              <a:t>项目九  离园</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830" y="892810"/>
            <a:ext cx="11217910" cy="596519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848360" y="1365250"/>
            <a:ext cx="11040745" cy="5492750"/>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b="1" dirty="0">
                <a:solidFill>
                  <a:schemeClr val="bg2"/>
                </a:solidFill>
              </a:rPr>
              <a:t>龙龙，4岁8个月，男孩，性格外向，活泼好动，在班里算得上是比较活跃的孩子。</a:t>
            </a:r>
          </a:p>
          <a:p>
            <a:pPr>
              <a:lnSpc>
                <a:spcPct val="150000"/>
              </a:lnSpc>
            </a:pPr>
            <a:r>
              <a:rPr lang="zh-CN" altLang="zh-CN" b="1" dirty="0">
                <a:solidFill>
                  <a:schemeClr val="bg2"/>
                </a:solidFill>
              </a:rPr>
              <a:t>刚开始一段时间，在晚上离园前几乎每天都能听到有幼儿向我告龙龙的状:“老师，龙龙又动我书包了。”“老师，龙龙把我书包里妈妈给我带的糖拿出来了。”“老师，龙龙手里的小贴片是从我书包里拿的，我不想给他，他也不还给我。”每当孩子们告状时，我都会把龙龙叫到一旁问他:“龙龙为什么总是动小朋友的书包?”而龙龙却说:“老师，我就是觉得他的东西挺好玩的，我没有乱动，我就看看。”我知道龙龙有这样的状况并非好事，但也觉得可能他就是出于好奇。为了不过于强调龙龙的坏习惯，我当时没有严厉批评，而是每天都耐心地给他讲道理，告诉他随便拿别人的东西是不对的，不许乱动别人的东西，要把拿的别人的东西还给人家。</a:t>
            </a:r>
          </a:p>
          <a:p>
            <a:pPr>
              <a:lnSpc>
                <a:spcPct val="150000"/>
              </a:lnSpc>
            </a:pPr>
            <a:r>
              <a:rPr lang="zh-CN" altLang="zh-CN" b="1" dirty="0">
                <a:solidFill>
                  <a:schemeClr val="bg2"/>
                </a:solidFill>
              </a:rPr>
              <a:t>几天过后，我发现每天告龙龙状的孩子越来越多了，提醒也不起什么作用。于是，我开始了为期一个月的细致观察。渐渐地，我发现他每天并非出于好奇心而动别人的东西，而是情不自禁地打开别人的.书包翻翻看看。有时候，还把别人书包里的小贴片贴在自己的身上，从地上捡到别人的东西也会放进自己的兜里。观察让我感受到，讲道理已经没有任何效果了，这个时期的龙龙似乎已经形成了翻动别人物品的习惯，有时连老师放在一旁的手提袋也会翻翻看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2154555"/>
            <a:ext cx="11217910" cy="237807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137509" y="2263539"/>
            <a:ext cx="2594716" cy="368300"/>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案例分析</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29005" y="2626995"/>
            <a:ext cx="11040745" cy="1273875"/>
          </a:xfrm>
          <a:prstGeom prst="rect">
            <a:avLst/>
          </a:prstGeom>
          <a:noFill/>
          <a:ln>
            <a:solidFill>
              <a:schemeClr val="accent1"/>
            </a:solidFill>
          </a:ln>
          <a:effectLst/>
        </p:spPr>
        <p:txBody>
          <a:bodyPr wrap="square" rtlCol="0">
            <a:spAutoFit/>
          </a:bodyPr>
          <a:lstStyle/>
          <a:p>
            <a:pPr>
              <a:lnSpc>
                <a:spcPct val="150000"/>
              </a:lnSpc>
            </a:pPr>
            <a:r>
              <a:rPr lang="en-US" altLang="zh-CN" sz="1600" b="1" dirty="0">
                <a:solidFill>
                  <a:schemeClr val="bg2"/>
                </a:solidFill>
              </a:rPr>
              <a:t>  </a:t>
            </a:r>
            <a:r>
              <a:rPr lang="zh-CN" altLang="zh-CN" b="1" dirty="0">
                <a:solidFill>
                  <a:schemeClr val="bg2"/>
                </a:solidFill>
              </a:rPr>
              <a:t>经过跟家长的谈话，我们了解到龙龙在家时总是处于被严厉控制的状态下，私人空间很少，因此不懂得区分自己和别人的物品或秘密，更不懂得如何尊重他人和礼貌待人。家长的过分约束，使龙龙更期待从别人那里得到自己得不到的东西，因此他会情不自禁地去翻动别人的物品。</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224915" y="2615565"/>
            <a:ext cx="7625080" cy="3830955"/>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dirty="0"/>
              <a:t>首先，我们采取和家长沟通的方式，让家长感受到孩子这种习惯的不良影响和改正的紧迫性。</a:t>
            </a:r>
          </a:p>
          <a:p>
            <a:pPr>
              <a:lnSpc>
                <a:spcPct val="150000"/>
              </a:lnSpc>
            </a:pPr>
            <a:r>
              <a:rPr lang="zh-CN" altLang="zh-CN" dirty="0"/>
              <a:t>其次，我们积极与龙龙交谈，让龙龙说出每次翻动别人东西时的想法，在交谈过程中让龙龙感受到如果自己的物品被别人乱动或拿走，自己也会心情不好，因此以后不可再翻动别人的物品。</a:t>
            </a:r>
          </a:p>
          <a:p>
            <a:pPr>
              <a:lnSpc>
                <a:spcPct val="150000"/>
              </a:lnSpc>
            </a:pPr>
            <a:r>
              <a:rPr lang="zh-CN" altLang="zh-CN" dirty="0"/>
              <a:t>最后，我们在班内为每个幼儿设立了隐私角，让幼儿感受到每个人都有隐私，要尊重别人的隐私，尊重别人的隐私是对别人有礼貌的表现。这样，龙龙也有了自己的隐私，别人不可以侵犯，他也要控制自己不再去翻动别人的东西。</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169120" y="5869805"/>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任务二 家园沟通</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51888" y="1279182"/>
            <a:ext cx="5347047" cy="5199056"/>
            <a:chOff x="3794096" y="1127096"/>
            <a:chExt cx="4603809" cy="4603809"/>
          </a:xfrm>
        </p:grpSpPr>
        <p:sp>
          <p:nvSpPr>
            <p:cNvPr id="46" name="椭圆 45"/>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06552" y="2641516"/>
            <a:ext cx="2653720" cy="2722880"/>
          </a:xfrm>
          <a:prstGeom prst="rect">
            <a:avLst/>
          </a:prstGeom>
          <a:noFill/>
        </p:spPr>
        <p:txBody>
          <a:bodyPr wrap="square" rtlCol="0">
            <a:spAutoFit/>
          </a:bodyPr>
          <a:lstStyle/>
          <a:p>
            <a:pPr>
              <a:lnSpc>
                <a:spcPct val="150000"/>
              </a:lnSpc>
            </a:pPr>
            <a:r>
              <a:rPr lang="en-US" altLang="zh-CN" sz="1600" dirty="0"/>
              <a:t> </a:t>
            </a:r>
            <a:r>
              <a:rPr lang="zh-CN" altLang="zh-CN" sz="1400" dirty="0"/>
              <a:t>幼儿园离园接待是指在幼儿下午集体或区域活动之后到家长来接幼儿离开班级、离开幼儿园这一时间段里，教师面对幼儿及家长进行的接待工作。也是教师向家长反馈幼儿在园一天的大致情况以及家长委托的相关事项完成情况的最佳时间。</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584450"/>
            </a:xfrm>
            <a:prstGeom prst="rect">
              <a:avLst/>
            </a:prstGeom>
            <a:noFill/>
          </p:spPr>
          <p:txBody>
            <a:bodyPr wrap="square" rtlCol="0">
              <a:spAutoFit/>
            </a:bodyPr>
            <a:lstStyle/>
            <a:p>
              <a:pPr>
                <a:lnSpc>
                  <a:spcPct val="150000"/>
                </a:lnSpc>
              </a:pPr>
              <a:r>
                <a:rPr altLang="zh-CN" dirty="0">
                  <a:solidFill>
                    <a:schemeClr val="bg2"/>
                  </a:solidFill>
                </a:rPr>
                <a:t>1.素质目标：增强安全意识和家园合作意识，提升人际交往能力；</a:t>
              </a:r>
            </a:p>
            <a:p>
              <a:pPr>
                <a:lnSpc>
                  <a:spcPct val="150000"/>
                </a:lnSpc>
              </a:pPr>
              <a:r>
                <a:rPr altLang="zh-CN" dirty="0">
                  <a:solidFill>
                    <a:schemeClr val="bg2"/>
                  </a:solidFill>
                </a:rPr>
                <a:t>2.认知目标：学习并掌握与家长之间的沟通方法； </a:t>
              </a:r>
            </a:p>
            <a:p>
              <a:pPr>
                <a:lnSpc>
                  <a:spcPct val="150000"/>
                </a:lnSpc>
              </a:pPr>
              <a:r>
                <a:rPr altLang="zh-CN" dirty="0">
                  <a:solidFill>
                    <a:schemeClr val="bg2"/>
                  </a:solidFill>
                </a:rPr>
                <a:t>3.技能目标：能完成离园时的家长接待工作，培养幼儿良好的待人接物礼仪。</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6267"/>
            <a:ext cx="2880222"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a:t>
            </a:r>
            <a:r>
              <a:rPr lang="zh-CN" altLang="en-US" sz="2800" b="1" noProof="0" dirty="0">
                <a:ln>
                  <a:noFill/>
                </a:ln>
                <a:solidFill>
                  <a:schemeClr val="accent1"/>
                </a:solidFill>
                <a:effectLst/>
                <a:uLnTx/>
                <a:uFillTx/>
                <a:cs typeface="+mn-ea"/>
                <a:sym typeface="+mn-lt"/>
              </a:rPr>
              <a:t>家园沟通</a:t>
            </a:r>
            <a:endParaRPr kumimoji="0" lang="zh-CN" altLang="en-US" sz="2800" b="1" i="0" u="none" strike="noStrike" kern="1200" cap="none" spc="0" normalizeH="0" baseline="0" noProof="0" dirty="0">
              <a:ln>
                <a:noFill/>
              </a:ln>
              <a:solidFill>
                <a:schemeClr val="accent1"/>
              </a:solidFill>
              <a:effectLst/>
              <a:uLnTx/>
              <a:uFillTx/>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437158" y="1588501"/>
            <a:ext cx="11407775" cy="5346701"/>
            <a:chOff x="8080891" y="1766366"/>
            <a:chExt cx="3160715" cy="4371943"/>
          </a:xfrm>
        </p:grpSpPr>
        <p:sp>
          <p:nvSpPr>
            <p:cNvPr id="39" name="矩形: 圆角 38"/>
            <p:cNvSpPr/>
            <p:nvPr/>
          </p:nvSpPr>
          <p:spPr>
            <a:xfrm>
              <a:off x="8080891" y="2157348"/>
              <a:ext cx="3160715" cy="3705247"/>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168332" y="2641274"/>
              <a:ext cx="2981259" cy="3497035"/>
            </a:xfrm>
            <a:prstGeom prst="rect">
              <a:avLst/>
            </a:prstGeom>
            <a:noFill/>
          </p:spPr>
          <p:txBody>
            <a:bodyPr wrap="square" rtlCol="0">
              <a:spAutoFit/>
            </a:bodyPr>
            <a:lstStyle/>
            <a:p>
              <a:pPr>
                <a:lnSpc>
                  <a:spcPct val="150000"/>
                </a:lnSpc>
              </a:pPr>
              <a:r>
                <a:rPr altLang="zh-CN" sz="1600" dirty="0"/>
                <a:t>1.做好接待准备：遵循家长不进班制度，教师应在教室门口外接待，保持良好的精神状态，以积极、真诚、尊重的态度接待每一位家长。同时，配班教师或保育员在当班教师接待家长时注意照看好班级其他的孩子。</a:t>
              </a:r>
            </a:p>
            <a:p>
              <a:pPr>
                <a:lnSpc>
                  <a:spcPct val="150000"/>
                </a:lnSpc>
              </a:pPr>
              <a:r>
                <a:rPr altLang="zh-CN" sz="1600" dirty="0"/>
                <a:t>2.不能让未满18岁无行为能力人接送，如有特殊情况临时委托他人接孩子，需提前联系班老师，将被委托人详细情况告诉老师（姓名、性别、年龄、特征、衣着与幼儿之间的关系等）。在委托人接孩子时，教师必须通过电话或视频通话再次与家长核实身份。注意观察幼儿是否跟随家长离园。   </a:t>
              </a:r>
            </a:p>
            <a:p>
              <a:pPr>
                <a:lnSpc>
                  <a:spcPct val="150000"/>
                </a:lnSpc>
              </a:pPr>
              <a:r>
                <a:rPr altLang="zh-CN" sz="1600" dirty="0"/>
                <a:t>3.向家长反馈幼儿在园一天的情况，鼓励幼儿的点滴进步，指出有待进步的方面，还可以有针对性地定期选择一些幼儿在园有突出行为表现的家长进行交流，以便及时地发现问题后与家长共同分析原因，并努力寻找问题解决的方法。对于孩子一天当中表现的好与坏，表扬或者是批评，都要避开孩子，不要让孩子听见，免得孩子有心理负担。</a:t>
              </a:r>
            </a:p>
            <a:p>
              <a:pPr>
                <a:lnSpc>
                  <a:spcPct val="150000"/>
                </a:lnSpc>
              </a:pPr>
              <a:r>
                <a:rPr altLang="zh-CN" sz="1600" dirty="0"/>
                <a:t>4.做好个别特殊幼儿的交接。如：生病的幼儿和当天表现异样的幼儿，应向家长详述幼儿在园的生活及活动情况，提出希望得到家长配合与支持的要求和具体方法。      </a:t>
              </a:r>
            </a:p>
            <a:p>
              <a:endParaRPr lang="en-US" altLang="zh-CN" sz="1600" dirty="0"/>
            </a:p>
            <a:p>
              <a:endParaRPr lang="zh-CN" altLang="en-US" sz="16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文本框 19"/>
          <p:cNvSpPr txBox="1"/>
          <p:nvPr/>
        </p:nvSpPr>
        <p:spPr>
          <a:xfrm>
            <a:off x="1406552" y="286267"/>
            <a:ext cx="2880222"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noProof="0" dirty="0">
                <a:ln>
                  <a:noFill/>
                </a:ln>
                <a:solidFill>
                  <a:schemeClr val="accent1"/>
                </a:solidFill>
                <a:effectLst/>
                <a:uLnTx/>
                <a:uFillTx/>
                <a:cs typeface="+mn-ea"/>
                <a:sym typeface="+mn-lt"/>
              </a:rPr>
              <a:t>任务二 家园沟通</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437158" y="1588501"/>
            <a:ext cx="11407775" cy="5009514"/>
            <a:chOff x="8080891" y="1766366"/>
            <a:chExt cx="3160715" cy="4096229"/>
          </a:xfrm>
        </p:grpSpPr>
        <p:sp>
          <p:nvSpPr>
            <p:cNvPr id="39" name="矩形: 圆角 38"/>
            <p:cNvSpPr/>
            <p:nvPr/>
          </p:nvSpPr>
          <p:spPr>
            <a:xfrm>
              <a:off x="8080891" y="2157348"/>
              <a:ext cx="3160715" cy="3705247"/>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168332" y="2641274"/>
              <a:ext cx="2981259" cy="1886374"/>
            </a:xfrm>
            <a:prstGeom prst="rect">
              <a:avLst/>
            </a:prstGeom>
            <a:noFill/>
          </p:spPr>
          <p:txBody>
            <a:bodyPr wrap="square" rtlCol="0">
              <a:spAutoFit/>
            </a:bodyPr>
            <a:lstStyle/>
            <a:p>
              <a:pPr>
                <a:lnSpc>
                  <a:spcPct val="150000"/>
                </a:lnSpc>
              </a:pPr>
              <a:r>
                <a:rPr altLang="zh-CN" sz="1600" dirty="0"/>
                <a:t>5.当幼儿在园内发生特殊的突发事件时，教师必须在第一时间内主动与家长联系，客观地汇报幼儿的相关情况，积极主动地争取得到家长的理解与配合，保留好相关资料，做好相关记录，认真地妥善处理善后事宜。</a:t>
              </a:r>
            </a:p>
            <a:p>
              <a:pPr>
                <a:lnSpc>
                  <a:spcPct val="150000"/>
                </a:lnSpc>
              </a:pPr>
              <a:r>
                <a:rPr altLang="zh-CN" sz="1600" dirty="0"/>
                <a:t>6.还可以向家长交代当天的配合事项，如作业、收集物品、根据天气穿适宜的服装等，并详细解释配合事项的具体要求，使家长清楚明了。</a:t>
              </a:r>
            </a:p>
            <a:p>
              <a:pPr>
                <a:lnSpc>
                  <a:spcPct val="150000"/>
                </a:lnSpc>
              </a:pPr>
              <a:r>
                <a:rPr altLang="zh-CN" sz="1600" dirty="0"/>
                <a:t>7.如果家长过来询问或提出交谈话题时，应礼貌地站立，耐心倾听、积极回应。</a:t>
              </a:r>
            </a:p>
            <a:p>
              <a:pPr>
                <a:lnSpc>
                  <a:spcPct val="150000"/>
                </a:lnSpc>
              </a:pPr>
              <a:r>
                <a:rPr altLang="zh-CN" sz="1600" dirty="0">
                  <a:sym typeface="+mn-ea"/>
                </a:rPr>
                <a:t>8.鼓励幼儿离园时，有礼貌地和教师、小朋友说道别。</a:t>
              </a:r>
              <a:endParaRPr altLang="zh-CN" sz="1600" dirty="0"/>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文本框 19"/>
          <p:cNvSpPr txBox="1"/>
          <p:nvPr/>
        </p:nvSpPr>
        <p:spPr>
          <a:xfrm>
            <a:off x="1406552" y="286267"/>
            <a:ext cx="2880222"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noProof="0" dirty="0">
                <a:ln>
                  <a:noFill/>
                </a:ln>
                <a:solidFill>
                  <a:schemeClr val="accent1"/>
                </a:solidFill>
                <a:effectLst/>
                <a:uLnTx/>
                <a:uFillTx/>
                <a:cs typeface="+mn-ea"/>
                <a:sym typeface="+mn-lt"/>
              </a:rPr>
              <a:t>任务二 家园沟通</a:t>
            </a:r>
            <a:endParaRPr kumimoji="0" lang="en-GB" altLang="zh-CN" sz="2800" b="1" i="0" kern="1200" cap="none" spc="0" normalizeH="0" baseline="0" noProof="0" dirty="0">
              <a:solidFill>
                <a:schemeClr val="accent1"/>
              </a:solidFill>
              <a:cs typeface="+mn-ea"/>
              <a:sym typeface="+mn-lt"/>
              <a:rtl val="0"/>
            </a:endParaRPr>
          </a:p>
        </p:txBody>
      </p:sp>
      <p:graphicFrame>
        <p:nvGraphicFramePr>
          <p:cNvPr id="12" name="表格 11"/>
          <p:cNvGraphicFramePr/>
          <p:nvPr/>
        </p:nvGraphicFramePr>
        <p:xfrm>
          <a:off x="6096000" y="255968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4" name="表格 13"/>
          <p:cNvGraphicFramePr/>
          <p:nvPr/>
        </p:nvGraphicFramePr>
        <p:xfrm>
          <a:off x="6096000" y="329120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476885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58215" y="2034540"/>
            <a:ext cx="11040745" cy="3830955"/>
          </a:xfrm>
          <a:prstGeom prst="rect">
            <a:avLst/>
          </a:prstGeom>
          <a:noFill/>
          <a:ln>
            <a:solidFill>
              <a:schemeClr val="accent1"/>
            </a:solidFill>
          </a:ln>
          <a:effectLst/>
        </p:spPr>
        <p:txBody>
          <a:bodyPr wrap="square" rtlCol="0">
            <a:spAutoFit/>
          </a:bodyPr>
          <a:lstStyle/>
          <a:p>
            <a:pPr>
              <a:lnSpc>
                <a:spcPct val="150000"/>
              </a:lnSpc>
            </a:pPr>
            <a:r>
              <a:rPr lang="zh-CN" altLang="zh-CN" b="1" dirty="0" smtClean="0">
                <a:solidFill>
                  <a:schemeClr val="bg2"/>
                </a:solidFill>
              </a:rPr>
              <a:t>有</a:t>
            </a:r>
            <a:r>
              <a:rPr lang="zh-CN" altLang="zh-CN" b="1" dirty="0">
                <a:solidFill>
                  <a:schemeClr val="bg2"/>
                </a:solidFill>
              </a:rPr>
              <a:t>个叫飞飞的小朋友，她是个体弱儿，性格内向。平时沉默寡言，在教师眼里属于那种听话、守纪律的孩子。因为它的这种性格，使的她奶奶与我之间产生了一次小小的误会。</a:t>
            </a:r>
          </a:p>
          <a:p>
            <a:pPr>
              <a:lnSpc>
                <a:spcPct val="150000"/>
              </a:lnSpc>
            </a:pPr>
            <a:r>
              <a:rPr lang="zh-CN" altLang="zh-CN" b="1" dirty="0">
                <a:solidFill>
                  <a:schemeClr val="bg2"/>
                </a:solidFill>
              </a:rPr>
              <a:t>那天，我带幼儿户外活动，因室内外温差较大，我要求幼儿穿上外套，飞飞的外套太长，不愿穿。我看她身上的衣服穿得也不少，就答应了。正当我和幼儿在外面玩的尽兴时，飞飞奶奶来接她，我没顾上和她说话，只是挥了挥手。她奶奶边走边说:“你们老师真不像话，这么冷的天也不给你穿外套。”</a:t>
            </a:r>
          </a:p>
          <a:p>
            <a:pPr>
              <a:lnSpc>
                <a:spcPct val="150000"/>
              </a:lnSpc>
            </a:pPr>
            <a:r>
              <a:rPr lang="zh-CN" altLang="zh-CN" b="1" dirty="0">
                <a:solidFill>
                  <a:schemeClr val="bg2"/>
                </a:solidFill>
              </a:rPr>
              <a:t>飞飞一句话也没说。这情景正巧被一位在大门口的教师听见，她马上告诉了我。</a:t>
            </a:r>
          </a:p>
          <a:p>
            <a:pPr>
              <a:lnSpc>
                <a:spcPct val="150000"/>
              </a:lnSpc>
            </a:pPr>
            <a:r>
              <a:rPr lang="zh-CN" altLang="zh-CN" b="1" dirty="0">
                <a:solidFill>
                  <a:schemeClr val="bg2"/>
                </a:solidFill>
              </a:rPr>
              <a:t>第二天，我装作什么事也没发生，主动找飞飞奶奶聊天，让她为孙子准备一件短一些的外套或背心，并向她解释了昨天孩子不穿外套出去活动的原因，并告诉她一些关于进入秋季孩子的保健，她也听完解释后宽慰的笑了，并主动提出对我的误解，向我表示歉意。</a:t>
            </a:r>
          </a:p>
        </p:txBody>
      </p:sp>
      <p:sp>
        <p:nvSpPr>
          <p:cNvPr id="2" name="文本框 1"/>
          <p:cNvSpPr txBox="1"/>
          <p:nvPr>
            <p:custDataLst>
              <p:tags r:id="rId2"/>
            </p:custDataLst>
          </p:nvPr>
        </p:nvSpPr>
        <p:spPr>
          <a:xfrm>
            <a:off x="1057499" y="166473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337502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58215" y="2034540"/>
            <a:ext cx="11040745" cy="2584450"/>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b="1" dirty="0">
                <a:solidFill>
                  <a:schemeClr val="bg2"/>
                </a:solidFill>
              </a:rPr>
              <a:t>身为一名幼儿教师，不仅要时刻关心孩子的一举一动，还要注意不要冷落了家长。幼儿园应加强与家长的情感沟通与信息交流，了解家长对孩子教育的需要，尽可能的满足她们的需求，从而激发她们参与幼儿园教育的兴趣和热情。在青年教师培训的活动中，我们了解到了家长合作的态度取决于合作是否满足了她们在教育孩子方面的需要。当幼儿园满足了家长的合理要求时，家长合作的愿望的热情会更高，态度也会更积极;相反，家长有某种合理的要求，而幼儿园有没有注意，甚至家长被自身的一些问题缠身时，那么家长就不会热心于家园合作。</a:t>
            </a:r>
          </a:p>
        </p:txBody>
      </p:sp>
      <p:sp>
        <p:nvSpPr>
          <p:cNvPr id="2" name="文本框 1"/>
          <p:cNvSpPr txBox="1"/>
          <p:nvPr>
            <p:custDataLst>
              <p:tags r:id="rId2"/>
            </p:custDataLst>
          </p:nvPr>
        </p:nvSpPr>
        <p:spPr>
          <a:xfrm>
            <a:off x="1057499" y="1664734"/>
            <a:ext cx="2594716" cy="368300"/>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案例分析</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983615" y="2870200"/>
            <a:ext cx="7976235" cy="2999740"/>
          </a:xfrm>
          <a:prstGeom prst="rect">
            <a:avLst/>
          </a:prstGeom>
          <a:noFill/>
          <a:ln>
            <a:solidFill>
              <a:schemeClr val="accent1"/>
            </a:solidFill>
          </a:ln>
          <a:effectLst/>
        </p:spPr>
        <p:txBody>
          <a:bodyPr wrap="square" rtlCol="0">
            <a:spAutoFit/>
          </a:bodyPr>
          <a:lstStyle/>
          <a:p>
            <a:pPr>
              <a:lnSpc>
                <a:spcPct val="150000"/>
              </a:lnSpc>
            </a:pPr>
            <a:r>
              <a:rPr lang="en-US" altLang="zh-CN" dirty="0"/>
              <a:t>   </a:t>
            </a:r>
            <a:r>
              <a:rPr lang="zh-CN" altLang="zh-CN" dirty="0"/>
              <a:t>教师要有强烈的责任感和角色意识，要明确自己在家园合作中承担的任务，那就是教师是家园合作活动的发起者、组织者与参与者。只有教师的积极态度被家长接纳，她们与家长的沟通与交流的道路才能畅通，幼儿园才能得到更多的来自家长方面的支持而不是反对。</a:t>
            </a:r>
          </a:p>
          <a:p>
            <a:pPr>
              <a:lnSpc>
                <a:spcPct val="150000"/>
              </a:lnSpc>
            </a:pPr>
            <a:r>
              <a:rPr lang="zh-CN" altLang="zh-CN" dirty="0"/>
              <a:t>当沟通双方由于某种原因产生情绪时，无论是谁的过错教师一方应抑制自己的情绪。作为教师，应该用自己的真诚来和家长解释事情的经过，原本对教师有意见的家长在教师的感化下也露出欣慰的笑容。</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R="0" indent="0" defTabSz="914400" fontAlgn="auto">
              <a:lnSpc>
                <a:spcPct val="120000"/>
              </a:lnSpc>
              <a:spcBef>
                <a:spcPts val="0"/>
              </a:spcBef>
              <a:spcAft>
                <a:spcPts val="0"/>
              </a:spcAft>
              <a:buClrTx/>
              <a:buSzTx/>
              <a:buFontTx/>
              <a:buNone/>
              <a:defRPr/>
            </a:pPr>
            <a:r>
              <a:rPr kumimoji="0" lang="en-US" altLang="zh-CN" sz="2800" b="1" i="0" kern="1200" cap="none" spc="0" normalizeH="0" baseline="0" noProof="0" dirty="0">
                <a:solidFill>
                  <a:schemeClr val="bg2"/>
                </a:solidFill>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R="0" indent="0" defTabSz="914400" fontAlgn="auto">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p:cNvGrpSpPr/>
          <p:nvPr/>
        </p:nvGrpSpPr>
        <p:grpSpPr>
          <a:xfrm>
            <a:off x="265471" y="1847764"/>
            <a:ext cx="10537143" cy="2573251"/>
            <a:chOff x="1744938" y="3323184"/>
            <a:chExt cx="5324339" cy="953443"/>
          </a:xfrm>
        </p:grpSpPr>
        <p:grpSp>
          <p:nvGrpSpPr>
            <p:cNvPr id="4" name="组合 3"/>
            <p:cNvGrpSpPr/>
            <p:nvPr/>
          </p:nvGrpSpPr>
          <p:grpSpPr>
            <a:xfrm>
              <a:off x="1744938" y="3999629"/>
              <a:ext cx="860613" cy="276998"/>
              <a:chOff x="1686215" y="4012416"/>
              <a:chExt cx="860613" cy="206215"/>
            </a:xfrm>
          </p:grpSpPr>
          <p:sp>
            <p:nvSpPr>
              <p:cNvPr id="5" name="圆角矩形 2"/>
              <p:cNvSpPr>
                <a:spLocks noChangeArrowheads="1"/>
              </p:cNvSpPr>
              <p:nvPr>
                <p:custDataLst>
                  <p:tags r:id="rId18"/>
                </p:custDataLst>
              </p:nvPr>
            </p:nvSpPr>
            <p:spPr bwMode="auto">
              <a:xfrm>
                <a:off x="1686215" y="4012416"/>
                <a:ext cx="860613" cy="206215"/>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 name="文本框 5"/>
              <p:cNvSpPr txBox="1"/>
              <p:nvPr>
                <p:custDataLst>
                  <p:tags r:id="rId19"/>
                </p:custDataLst>
              </p:nvPr>
            </p:nvSpPr>
            <p:spPr>
              <a:xfrm>
                <a:off x="1795005" y="4024882"/>
                <a:ext cx="715842" cy="109999"/>
              </a:xfrm>
              <a:prstGeom prst="rect">
                <a:avLst/>
              </a:prstGeom>
              <a:noFill/>
            </p:spPr>
            <p:txBody>
              <a:bodyPr wrap="square" rtlCol="0">
                <a:spAutoFit/>
              </a:bodyPr>
              <a:lstStyle/>
              <a:p>
                <a:r>
                  <a:rPr lang="zh-CN" altLang="en-US" sz="2000" dirty="0">
                    <a:solidFill>
                      <a:schemeClr val="accent1"/>
                    </a:solidFill>
                    <a:cs typeface="+mn-ea"/>
                    <a:sym typeface="+mn-lt"/>
                  </a:rPr>
                  <a:t>离园</a:t>
                </a:r>
              </a:p>
            </p:txBody>
          </p:sp>
        </p:grpSp>
        <p:sp>
          <p:nvSpPr>
            <p:cNvPr id="7" name="圆角矩形 2"/>
            <p:cNvSpPr>
              <a:spLocks noChangeArrowheads="1"/>
            </p:cNvSpPr>
            <p:nvPr>
              <p:custDataLst>
                <p:tags r:id="rId1"/>
              </p:custDataLst>
            </p:nvPr>
          </p:nvSpPr>
          <p:spPr bwMode="auto">
            <a:xfrm>
              <a:off x="3062678" y="3338769"/>
              <a:ext cx="1115810"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圆角矩形 2"/>
            <p:cNvSpPr>
              <a:spLocks noChangeArrowheads="1"/>
            </p:cNvSpPr>
            <p:nvPr>
              <p:custDataLst>
                <p:tags r:id="rId2"/>
              </p:custDataLst>
            </p:nvPr>
          </p:nvSpPr>
          <p:spPr bwMode="auto">
            <a:xfrm>
              <a:off x="3062679" y="3671629"/>
              <a:ext cx="1115809"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 name="圆角矩形 2"/>
            <p:cNvSpPr>
              <a:spLocks noChangeArrowheads="1"/>
            </p:cNvSpPr>
            <p:nvPr>
              <p:custDataLst>
                <p:tags r:id="rId3"/>
              </p:custDataLst>
            </p:nvPr>
          </p:nvSpPr>
          <p:spPr bwMode="auto">
            <a:xfrm>
              <a:off x="3070720" y="400448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圆角矩形 2"/>
            <p:cNvSpPr>
              <a:spLocks noChangeArrowheads="1"/>
            </p:cNvSpPr>
            <p:nvPr>
              <p:custDataLst>
                <p:tags r:id="rId4"/>
              </p:custDataLst>
            </p:nvPr>
          </p:nvSpPr>
          <p:spPr bwMode="auto">
            <a:xfrm>
              <a:off x="4597863" y="3338767"/>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6" name="文本框 15"/>
            <p:cNvSpPr txBox="1"/>
            <p:nvPr>
              <p:custDataLst>
                <p:tags r:id="rId5"/>
              </p:custDataLst>
            </p:nvPr>
          </p:nvSpPr>
          <p:spPr>
            <a:xfrm>
              <a:off x="3062678" y="3423083"/>
              <a:ext cx="1189838" cy="124934"/>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离园前准备</a:t>
              </a:r>
            </a:p>
          </p:txBody>
        </p:sp>
        <p:sp>
          <p:nvSpPr>
            <p:cNvPr id="17" name="文本框 16"/>
            <p:cNvSpPr txBox="1"/>
            <p:nvPr>
              <p:custDataLst>
                <p:tags r:id="rId6"/>
              </p:custDataLst>
            </p:nvPr>
          </p:nvSpPr>
          <p:spPr>
            <a:xfrm>
              <a:off x="3082885" y="3735983"/>
              <a:ext cx="1069465" cy="124934"/>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家园沟通</a:t>
              </a:r>
            </a:p>
          </p:txBody>
        </p:sp>
        <p:sp>
          <p:nvSpPr>
            <p:cNvPr id="18" name="文本框 17"/>
            <p:cNvSpPr txBox="1"/>
            <p:nvPr>
              <p:custDataLst>
                <p:tags r:id="rId7"/>
              </p:custDataLst>
            </p:nvPr>
          </p:nvSpPr>
          <p:spPr>
            <a:xfrm>
              <a:off x="3070812" y="4056193"/>
              <a:ext cx="1069465" cy="124934"/>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3.</a:t>
              </a:r>
              <a:r>
                <a:rPr lang="zh-CN" altLang="en-US" sz="1600" b="1" dirty="0">
                  <a:solidFill>
                    <a:schemeClr val="accent3">
                      <a:lumMod val="75000"/>
                    </a:schemeClr>
                  </a:solidFill>
                  <a:latin typeface="宋体" panose="02010600030101010101" pitchFamily="2" charset="-122"/>
                  <a:ea typeface="宋体" panose="02010600030101010101" pitchFamily="2" charset="-122"/>
                </a:rPr>
                <a:t>离园后整理</a:t>
              </a:r>
            </a:p>
          </p:txBody>
        </p:sp>
        <p:cxnSp>
          <p:nvCxnSpPr>
            <p:cNvPr id="21" name="直接连接符 20"/>
            <p:cNvCxnSpPr>
              <a:stCxn id="5" idx="3"/>
              <a:endCxn id="16" idx="1"/>
            </p:cNvCxnSpPr>
            <p:nvPr>
              <p:custDataLst>
                <p:tags r:id="rId8"/>
              </p:custDataLst>
            </p:nvPr>
          </p:nvCxnSpPr>
          <p:spPr>
            <a:xfrm flipV="1">
              <a:off x="2605551" y="3485460"/>
              <a:ext cx="457227" cy="652669"/>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直接连接符 21"/>
            <p:cNvCxnSpPr>
              <a:stCxn id="5" idx="3"/>
              <a:endCxn id="8" idx="1"/>
            </p:cNvCxnSpPr>
            <p:nvPr>
              <p:custDataLst>
                <p:tags r:id="rId9"/>
              </p:custDataLst>
            </p:nvPr>
          </p:nvCxnSpPr>
          <p:spPr>
            <a:xfrm flipV="1">
              <a:off x="2605551" y="3799753"/>
              <a:ext cx="457128" cy="338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3"/>
              <a:endCxn id="18" idx="1"/>
            </p:cNvCxnSpPr>
            <p:nvPr>
              <p:custDataLst>
                <p:tags r:id="rId10"/>
              </p:custDataLst>
            </p:nvPr>
          </p:nvCxnSpPr>
          <p:spPr>
            <a:xfrm flipV="1">
              <a:off x="2605551" y="4118601"/>
              <a:ext cx="465248" cy="195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11"/>
              </p:custDataLst>
            </p:nvPr>
          </p:nvSpPr>
          <p:spPr>
            <a:xfrm>
              <a:off x="4601659" y="3323184"/>
              <a:ext cx="2246856" cy="398801"/>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稳定幼儿情绪，组织离园前活动</a:t>
              </a:r>
            </a:p>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组织幼儿穿好鞋子和裤子</a:t>
              </a:r>
            </a:p>
            <a:p>
              <a:r>
                <a:rPr lang="en-US" altLang="zh-CN" sz="1600" b="1" dirty="0">
                  <a:solidFill>
                    <a:schemeClr val="accent3">
                      <a:lumMod val="75000"/>
                    </a:schemeClr>
                  </a:solidFill>
                  <a:latin typeface="宋体" panose="02010600030101010101" pitchFamily="2" charset="-122"/>
                  <a:ea typeface="宋体" panose="02010600030101010101" pitchFamily="2" charset="-122"/>
                </a:rPr>
                <a:t>3.</a:t>
              </a:r>
              <a:r>
                <a:rPr lang="zh-CN" altLang="en-US" sz="1600" b="1" dirty="0">
                  <a:solidFill>
                    <a:schemeClr val="accent3">
                      <a:lumMod val="75000"/>
                    </a:schemeClr>
                  </a:solidFill>
                  <a:latin typeface="宋体" panose="02010600030101010101" pitchFamily="2" charset="-122"/>
                  <a:ea typeface="宋体" panose="02010600030101010101" pitchFamily="2" charset="-122"/>
                </a:rPr>
                <a:t>指导幼儿整理书包、物品</a:t>
              </a:r>
            </a:p>
            <a:p>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sp>
          <p:nvSpPr>
            <p:cNvPr id="33" name="圆角矩形 2"/>
            <p:cNvSpPr>
              <a:spLocks noChangeArrowheads="1"/>
            </p:cNvSpPr>
            <p:nvPr>
              <p:custDataLst>
                <p:tags r:id="rId12"/>
              </p:custDataLst>
            </p:nvPr>
          </p:nvSpPr>
          <p:spPr bwMode="auto">
            <a:xfrm>
              <a:off x="4597863" y="3677303"/>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4" name="圆角矩形 2"/>
            <p:cNvSpPr>
              <a:spLocks noChangeArrowheads="1"/>
            </p:cNvSpPr>
            <p:nvPr>
              <p:custDataLst>
                <p:tags r:id="rId13"/>
              </p:custDataLst>
            </p:nvPr>
          </p:nvSpPr>
          <p:spPr bwMode="auto">
            <a:xfrm>
              <a:off x="4597863" y="4016406"/>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9" name="文本框 38"/>
            <p:cNvSpPr txBox="1"/>
            <p:nvPr>
              <p:custDataLst>
                <p:tags r:id="rId14"/>
              </p:custDataLst>
            </p:nvPr>
          </p:nvSpPr>
          <p:spPr>
            <a:xfrm>
              <a:off x="4580681" y="3697619"/>
              <a:ext cx="2488596" cy="216223"/>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做好接待登记</a:t>
              </a:r>
            </a:p>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注意与家长进行沟通</a:t>
              </a:r>
            </a:p>
          </p:txBody>
        </p:sp>
        <p:cxnSp>
          <p:nvCxnSpPr>
            <p:cNvPr id="42" name="直接连接符 41"/>
            <p:cNvCxnSpPr/>
            <p:nvPr>
              <p:custDataLst>
                <p:tags r:id="rId15"/>
              </p:custDataLst>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16"/>
              </p:custDataLst>
            </p:nvPr>
          </p:nvCxnSpPr>
          <p:spPr>
            <a:xfrm>
              <a:off x="4179642" y="381227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7"/>
              </p:custDataLst>
            </p:nvPr>
          </p:nvCxnSpPr>
          <p:spPr>
            <a:xfrm>
              <a:off x="4161416" y="4157367"/>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5919470" y="3895725"/>
            <a:ext cx="4064000" cy="337185"/>
          </a:xfrm>
          <a:prstGeom prst="rect">
            <a:avLst/>
          </a:prstGeom>
          <a:noFill/>
        </p:spPr>
        <p:txBody>
          <a:bodyPr wrap="square" rtlCol="0">
            <a:spAutoFit/>
          </a:bodyPr>
          <a:lstStyle/>
          <a:p>
            <a:pPr algn="l">
              <a:buClrTx/>
              <a:buSzTx/>
              <a:buFontTx/>
            </a:pPr>
            <a:r>
              <a:rPr lang="zh-CN" altLang="en-US" sz="1600" b="1" dirty="0">
                <a:solidFill>
                  <a:schemeClr val="accent3">
                    <a:lumMod val="75000"/>
                  </a:schemeClr>
                </a:solidFill>
                <a:latin typeface="宋体" panose="02010600030101010101" pitchFamily="2" charset="-122"/>
                <a:ea typeface="宋体" panose="02010600030101010101" pitchFamily="2" charset="-122"/>
              </a:rPr>
              <a:t>做好离园后的清洁消毒工作</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任务三 离园后整理</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51888" y="1279182"/>
            <a:ext cx="5347047" cy="5199056"/>
            <a:chOff x="3794096" y="1127096"/>
            <a:chExt cx="4603809" cy="4603809"/>
          </a:xfrm>
        </p:grpSpPr>
        <p:sp>
          <p:nvSpPr>
            <p:cNvPr id="46" name="椭圆 45"/>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11559" y="2316941"/>
            <a:ext cx="2834449" cy="2676525"/>
          </a:xfrm>
          <a:prstGeom prst="rect">
            <a:avLst/>
          </a:prstGeom>
          <a:noFill/>
        </p:spPr>
        <p:txBody>
          <a:bodyPr wrap="square" rtlCol="0">
            <a:spAutoFit/>
          </a:bodyPr>
          <a:lstStyle/>
          <a:p>
            <a:pPr>
              <a:lnSpc>
                <a:spcPct val="150000"/>
              </a:lnSpc>
            </a:pPr>
            <a:r>
              <a:rPr lang="zh-CN" sz="1600" dirty="0"/>
              <a:t>幼儿离园后清洁、消毒工作，是幼儿园一日生活流程最后一个关键环节。现阶段为疫情防控特殊时期，该环节决不可疏忽，掉以轻心，需认真对待，为幼儿卫生健康方面提供有力保障。</a:t>
            </a:r>
          </a:p>
        </p:txBody>
      </p:sp>
      <p:sp>
        <p:nvSpPr>
          <p:cNvPr id="17" name="矩形: 圆顶角 16"/>
          <p:cNvSpPr/>
          <p:nvPr/>
        </p:nvSpPr>
        <p:spPr>
          <a:xfrm>
            <a:off x="1391961" y="1843949"/>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306955"/>
            </a:xfrm>
            <a:prstGeom prst="rect">
              <a:avLst/>
            </a:prstGeom>
            <a:noFill/>
          </p:spPr>
          <p:txBody>
            <a:bodyPr wrap="square" rtlCol="0">
              <a:spAutoFit/>
            </a:bodyPr>
            <a:lstStyle/>
            <a:p>
              <a:pPr>
                <a:lnSpc>
                  <a:spcPct val="150000"/>
                </a:lnSpc>
              </a:pPr>
              <a:r>
                <a:rPr altLang="zh-CN" sz="1600" dirty="0">
                  <a:solidFill>
                    <a:schemeClr val="bg2"/>
                  </a:solidFill>
                </a:rPr>
                <a:t>1.素质目标：增强工作责任心，形成环境保护意识；</a:t>
              </a:r>
            </a:p>
            <a:p>
              <a:pPr>
                <a:lnSpc>
                  <a:spcPct val="150000"/>
                </a:lnSpc>
              </a:pPr>
              <a:r>
                <a:rPr altLang="zh-CN" sz="1600" dirty="0">
                  <a:solidFill>
                    <a:schemeClr val="bg2"/>
                  </a:solidFill>
                </a:rPr>
                <a:t>2.认知目标：学习并掌握离园后清洁、消毒工作方法；</a:t>
              </a:r>
            </a:p>
            <a:p>
              <a:pPr>
                <a:lnSpc>
                  <a:spcPct val="150000"/>
                </a:lnSpc>
              </a:pPr>
              <a:r>
                <a:rPr altLang="zh-CN" sz="1600" dirty="0">
                  <a:solidFill>
                    <a:schemeClr val="bg2"/>
                  </a:solidFill>
                </a:rPr>
                <a:t>3.技能目标：能科学进行离园后教室内外清洁卫生消毒工作。</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5249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a:t>
            </a:r>
            <a:r>
              <a:rPr lang="zh-CN" altLang="en-US" sz="2800" b="1" noProof="0" dirty="0">
                <a:ln>
                  <a:noFill/>
                </a:ln>
                <a:solidFill>
                  <a:schemeClr val="accent1"/>
                </a:solidFill>
                <a:effectLst/>
                <a:uLnTx/>
                <a:uFillTx/>
                <a:cs typeface="+mn-ea"/>
                <a:sym typeface="+mn-lt"/>
              </a:rPr>
              <a:t>离园后整理</a:t>
            </a:r>
            <a:endParaRPr kumimoji="0" lang="zh-CN" altLang="en-US" sz="2800" b="1" i="0" u="none" strike="noStrike" kern="1200" cap="none" spc="0" normalizeH="0" baseline="0" noProof="0" dirty="0">
              <a:ln>
                <a:noFill/>
              </a:ln>
              <a:solidFill>
                <a:schemeClr val="accent1"/>
              </a:solidFill>
              <a:effectLst/>
              <a:uLnTx/>
              <a:uFillTx/>
              <a:cs typeface="+mn-ea"/>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18819" y="1588501"/>
            <a:ext cx="9421402" cy="5009376"/>
            <a:chOff x="8242050" y="1766366"/>
            <a:chExt cx="2610357" cy="4096116"/>
          </a:xfrm>
        </p:grpSpPr>
        <p:sp>
          <p:nvSpPr>
            <p:cNvPr id="39" name="矩形: 圆角 38"/>
            <p:cNvSpPr/>
            <p:nvPr/>
          </p:nvSpPr>
          <p:spPr>
            <a:xfrm>
              <a:off x="8242050" y="215725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2120397" cy="2339664"/>
            </a:xfrm>
            <a:prstGeom prst="rect">
              <a:avLst/>
            </a:prstGeom>
            <a:noFill/>
          </p:spPr>
          <p:txBody>
            <a:bodyPr wrap="square" rtlCol="0">
              <a:spAutoFit/>
            </a:bodyPr>
            <a:lstStyle/>
            <a:p>
              <a:pPr>
                <a:lnSpc>
                  <a:spcPct val="200000"/>
                </a:lnSpc>
              </a:pPr>
              <a:r>
                <a:rPr lang="zh-CN" altLang="zh-CN" dirty="0"/>
                <a:t>（一）将班级物品、桌椅摆放整齐，对室内外进行清洁卫生消毒工作。</a:t>
              </a:r>
              <a:endParaRPr lang="zh-CN" altLang="zh-CN" sz="1800" dirty="0"/>
            </a:p>
            <a:p>
              <a:pPr algn="l">
                <a:lnSpc>
                  <a:spcPct val="200000"/>
                </a:lnSpc>
                <a:buClrTx/>
                <a:buSzTx/>
                <a:buFontTx/>
              </a:pPr>
              <a:r>
                <a:rPr lang="zh-CN" altLang="zh-CN" sz="1800" dirty="0">
                  <a:sym typeface="+mn-lt"/>
                </a:rPr>
                <a:t>（二）协助教师作好次日各项活动准备。     </a:t>
              </a:r>
            </a:p>
            <a:p>
              <a:pPr algn="l">
                <a:lnSpc>
                  <a:spcPct val="200000"/>
                </a:lnSpc>
                <a:buClrTx/>
                <a:buSzTx/>
                <a:buFontTx/>
              </a:pPr>
              <a:r>
                <a:rPr lang="zh-CN" altLang="zh-CN" sz="1800" dirty="0">
                  <a:sym typeface="+mn-lt"/>
                </a:rPr>
                <a:t>（三）关好门、窗、水、电。     </a:t>
              </a:r>
            </a:p>
            <a:p>
              <a:pPr algn="l">
                <a:lnSpc>
                  <a:spcPct val="200000"/>
                </a:lnSpc>
                <a:buClrTx/>
                <a:buSzTx/>
                <a:buFontTx/>
              </a:pPr>
              <a:r>
                <a:rPr lang="zh-CN" altLang="zh-CN" sz="1800" dirty="0">
                  <a:sym typeface="+mn-lt"/>
                </a:rPr>
                <a:t>（四）紫外线灯照射消毒: 每次照射0.5小时，每日1次。消毒时要确定室内无人，关好门窗，并做好记录。     </a:t>
              </a:r>
              <a:r>
                <a:rPr lang="zh-CN" altLang="en-US" sz="1600" dirty="0">
                  <a:solidFill>
                    <a:schemeClr val="accent6"/>
                  </a:solidFill>
                  <a:cs typeface="+mn-ea"/>
                  <a:sym typeface="+mn-lt"/>
                </a:rPr>
                <a:t> </a:t>
              </a: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文本框 21"/>
          <p:cNvSpPr txBox="1"/>
          <p:nvPr/>
        </p:nvSpPr>
        <p:spPr>
          <a:xfrm>
            <a:off x="1558925" y="438468"/>
            <a:ext cx="325437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noProof="0" dirty="0">
                <a:ln>
                  <a:noFill/>
                </a:ln>
                <a:solidFill>
                  <a:schemeClr val="accent1"/>
                </a:solidFill>
                <a:effectLst/>
                <a:uLnTx/>
                <a:uFillTx/>
                <a:cs typeface="+mn-ea"/>
                <a:sym typeface="+mn-lt"/>
              </a:rPr>
              <a:t>任务三 离园后整理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476885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58215" y="2034540"/>
            <a:ext cx="11040745" cy="3830955"/>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b="1" dirty="0">
                <a:solidFill>
                  <a:schemeClr val="bg2"/>
                </a:solidFill>
              </a:rPr>
              <a:t>火热的夏天悄悄来临，白天越来越长了，为了更好的服务于家长，我园从五一节过后便开始实行夏季作息时间，这样一来，孩子的在园时间便长出了一个多小时。我们倒没觉出什么，可总觉得孩子们比以前更闹了些，特别是最近几天，气温连续居高不下，我发现每到下午离园前的一段时间，孩子们情绪很不稳定。事情还得从几天前的一个下午说起，孩子们进行了一个小时的户外活动之后，依次入厕、洗手、喝水、整理好衣服准备离园，你看他们:不时的看看墙上的表，有的伸长了脖子向门外看，还有的三两个聚在一起，眉飞色舞的说着什么……我看看表，距离园时间还有不到十分钟的时间，象往常一样，我准备再认识几个字宝宝。(我们把古诗、识字等特色学习一般都安排在早上的晨间活动中和下午离园前的一段时间)。刚拿出卡片，就听孩子们一片叹息声: “哎，又要认字呀，我不喜欢"，"我也不喜欢……”。我有些不解：孩子们这是怎么了……</a:t>
            </a:r>
          </a:p>
        </p:txBody>
      </p:sp>
      <p:sp>
        <p:nvSpPr>
          <p:cNvPr id="2" name="文本框 1"/>
          <p:cNvSpPr txBox="1"/>
          <p:nvPr>
            <p:custDataLst>
              <p:tags r:id="rId2"/>
            </p:custDataLst>
          </p:nvPr>
        </p:nvSpPr>
        <p:spPr>
          <a:xfrm>
            <a:off x="1057499" y="166473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436245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58215" y="2034540"/>
            <a:ext cx="11040745" cy="2999740"/>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b="1" dirty="0">
                <a:solidFill>
                  <a:schemeClr val="bg2"/>
                </a:solidFill>
              </a:rPr>
              <a:t>事后我针对这件事进行了反思和分析，觉得大部分责任还是在我们老师身上。现在的孩子大部分都在就餐幼儿园就读，孩子在园一呆就是一天，好让家长们有更多的时间投入到工作中去。这一天中，孩子的吃、喝、拉、撒、睡还有学习等活动都是在老师的组织下有秩序的进行，无形中限制了孩子的很多自由，使得孩子不能想干什么就干什么，因此，孩子在幼儿园中自始至终保持愉快的情绪是至关重要的。这就要求我们在组织活动时要灵活多样，适合孩子的年龄特征和兴趣，当然也包括入园的接待和离园的准备。比如以上发生的事件:本来修改作息时间后，孩子的在园时间就变长了，加之天气炎热，孩子情绪不稳，再让他们进行一些枯燥无味的活动肯定会引起他们的反感，也收不到理想的效果。</a:t>
            </a:r>
          </a:p>
        </p:txBody>
      </p:sp>
      <p:sp>
        <p:nvSpPr>
          <p:cNvPr id="2" name="文本框 1"/>
          <p:cNvSpPr txBox="1"/>
          <p:nvPr>
            <p:custDataLst>
              <p:tags r:id="rId2"/>
            </p:custDataLst>
          </p:nvPr>
        </p:nvSpPr>
        <p:spPr>
          <a:xfrm>
            <a:off x="1057499" y="1664734"/>
            <a:ext cx="2594716" cy="368300"/>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案例分析</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191486" y="2454571"/>
            <a:ext cx="7327085" cy="2999740"/>
          </a:xfrm>
          <a:prstGeom prst="rect">
            <a:avLst/>
          </a:prstGeom>
          <a:noFill/>
          <a:ln>
            <a:solidFill>
              <a:schemeClr val="accent1"/>
            </a:solidFill>
          </a:ln>
          <a:effectLst/>
        </p:spPr>
        <p:txBody>
          <a:bodyPr wrap="square" rtlCol="0">
            <a:spAutoFit/>
          </a:bodyPr>
          <a:lstStyle/>
          <a:p>
            <a:pPr>
              <a:lnSpc>
                <a:spcPct val="150000"/>
              </a:lnSpc>
            </a:pPr>
            <a:r>
              <a:rPr lang="zh-CN" altLang="zh-CN" dirty="0"/>
              <a:t>总结一下孩子一天的表现，给孩子适当的鼓励，并对他们明天的表现提出要求；和孩子讨论一下他们爱看的动画片，同时对他们看电视的时间提出要求等，特别是“离园前的故事连载”活动，我觉得效果最好。每天下午离园前的十分钟，孩子们不象往常那样迫不及待、东张西望了，而是纷纷讨论着、猜测着昨天未完的故事内容，活动室里静静的，孩子完全沉浸在故事中，脸上的表情随故事的起伏变化忽悲忽喜，全然没有了以往等待爸爸妈妈的焦虑。</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400" i="0" u="none" strike="noStrike" kern="1200" cap="none" spc="0" normalizeH="0" baseline="0" noProof="0" dirty="0">
                <a:ln>
                  <a:noFill/>
                </a:ln>
                <a:solidFill>
                  <a:schemeClr val="tx2"/>
                </a:solidFill>
                <a:effectLst/>
                <a:uLnTx/>
                <a:uFillTx/>
                <a:cs typeface="+mn-ea"/>
                <a:sym typeface="+mn-lt"/>
              </a:rPr>
              <a:t>这里填写简单的开场白，避免出现演示时首页停留时间过长</a:t>
            </a: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2"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extLst>
      <p:ext uri="{BB962C8B-B14F-4D97-AF65-F5344CB8AC3E}">
        <p14:creationId xmlns:p14="http://schemas.microsoft.com/office/powerpoint/2010/main" val="2957285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R="0" indent="0" defTabSz="914400" fontAlgn="auto">
              <a:lnSpc>
                <a:spcPct val="120000"/>
              </a:lnSpc>
              <a:spcBef>
                <a:spcPts val="0"/>
              </a:spcBef>
              <a:spcAft>
                <a:spcPts val="0"/>
              </a:spcAft>
              <a:buClrTx/>
              <a:buSzTx/>
              <a:buFontTx/>
              <a:buNone/>
              <a:defRPr/>
            </a:pPr>
            <a:r>
              <a:rPr kumimoji="0" lang="en-US" altLang="zh-CN" sz="2800" b="1" i="0" kern="1200" cap="none" spc="0" normalizeH="0" baseline="0" noProof="0" dirty="0">
                <a:solidFill>
                  <a:schemeClr val="bg2"/>
                </a:solidFill>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R="0" indent="0" defTabSz="914400" fontAlgn="auto">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pic>
        <p:nvPicPr>
          <p:cNvPr id="2" name="图片 61"/>
          <p:cNvPicPr>
            <a:picLocks noChangeAspect="1"/>
          </p:cNvPicPr>
          <p:nvPr>
            <p:custDataLst>
              <p:tags r:id="rId1"/>
            </p:custDataLst>
          </p:nvPr>
        </p:nvPicPr>
        <p:blipFill>
          <a:blip r:embed="rId3"/>
          <a:stretch>
            <a:fillRect/>
          </a:stretch>
        </p:blipFill>
        <p:spPr>
          <a:xfrm>
            <a:off x="1543685" y="1932940"/>
            <a:ext cx="9364980" cy="321183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6" y="1280165"/>
            <a:ext cx="9417377" cy="1368272"/>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矩形: 圆角 26"/>
          <p:cNvSpPr/>
          <p:nvPr/>
        </p:nvSpPr>
        <p:spPr>
          <a:xfrm>
            <a:off x="2103111" y="2959744"/>
            <a:ext cx="9417377" cy="1368272"/>
          </a:xfrm>
          <a:prstGeom prst="roundRect">
            <a:avLst>
              <a:gd name="adj" fmla="val 4667"/>
            </a:avLst>
          </a:prstGeom>
          <a:solidFill>
            <a:schemeClr val="accent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矩形: 圆角 27"/>
          <p:cNvSpPr/>
          <p:nvPr/>
        </p:nvSpPr>
        <p:spPr>
          <a:xfrm>
            <a:off x="669925" y="4634835"/>
            <a:ext cx="9417377" cy="1743013"/>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72" y="1836452"/>
            <a:ext cx="7863056" cy="730885"/>
          </a:xfrm>
          <a:prstGeom prst="rect">
            <a:avLst/>
          </a:prstGeom>
          <a:noFill/>
        </p:spPr>
        <p:txBody>
          <a:bodyPr wrap="square" rtlCol="0">
            <a:spAutoFit/>
          </a:bodyPr>
          <a:lstStyle/>
          <a:p>
            <a:pPr>
              <a:lnSpc>
                <a:spcPct val="130000"/>
              </a:lnSpc>
              <a:spcAft>
                <a:spcPts val="1200"/>
              </a:spcAft>
            </a:pPr>
            <a:r>
              <a:rPr lang="zh-CN" sz="1600" dirty="0"/>
              <a:t>离园前检查幼儿身体情况，及时与家长沟通。一位教师组织幼儿活动，一位教师接待家长。教育幼儿耐心等待家长，不跟陌生人离园。</a:t>
            </a:r>
          </a:p>
        </p:txBody>
      </p:sp>
      <p:sp>
        <p:nvSpPr>
          <p:cNvPr id="13" name="文本框 12"/>
          <p:cNvSpPr txBox="1"/>
          <p:nvPr/>
        </p:nvSpPr>
        <p:spPr>
          <a:xfrm>
            <a:off x="878205" y="1497965"/>
            <a:ext cx="4097020" cy="337185"/>
          </a:xfrm>
          <a:prstGeom prst="rect">
            <a:avLst/>
          </a:prstGeom>
          <a:noFill/>
        </p:spPr>
        <p:txBody>
          <a:bodyPr wrap="square">
            <a:spAutoFit/>
          </a:bodyPr>
          <a:lstStyle/>
          <a:p>
            <a:pPr defTabSz="913765">
              <a:buSzPct val="25000"/>
              <a:defRPr/>
            </a:pPr>
            <a:r>
              <a:rPr lang="en-US" altLang="zh-CN" sz="1600" dirty="0">
                <a:solidFill>
                  <a:schemeClr val="accent1"/>
                </a:solidFill>
                <a:cs typeface="+mn-ea"/>
                <a:sym typeface="+mn-lt"/>
              </a:rPr>
              <a:t>1.</a:t>
            </a:r>
            <a:r>
              <a:rPr lang="zh-CN" altLang="en-US" sz="1600" dirty="0">
                <a:solidFill>
                  <a:schemeClr val="accent1"/>
                </a:solidFill>
                <a:cs typeface="+mn-ea"/>
                <a:sym typeface="+mn-lt"/>
              </a:rPr>
              <a:t>幼儿离园环节的安全健康教育有哪些？</a:t>
            </a:r>
          </a:p>
        </p:txBody>
      </p:sp>
      <p:sp>
        <p:nvSpPr>
          <p:cNvPr id="16" name="文本框 15"/>
          <p:cNvSpPr txBox="1"/>
          <p:nvPr/>
        </p:nvSpPr>
        <p:spPr>
          <a:xfrm>
            <a:off x="2689860" y="3522345"/>
            <a:ext cx="8552180" cy="810260"/>
          </a:xfrm>
          <a:prstGeom prst="rect">
            <a:avLst/>
          </a:prstGeom>
          <a:noFill/>
        </p:spPr>
        <p:txBody>
          <a:bodyPr wrap="square" rtlCol="0">
            <a:spAutoFit/>
          </a:bodyPr>
          <a:lstStyle/>
          <a:p>
            <a:pPr algn="r">
              <a:lnSpc>
                <a:spcPct val="130000"/>
              </a:lnSpc>
              <a:spcAft>
                <a:spcPts val="1200"/>
              </a:spcAft>
            </a:pPr>
            <a:r>
              <a:rPr lang="zh-CN" dirty="0"/>
              <a:t>1.安静耐心等待家长，并参加适宜离园活动。2.主动和老师说：“XX接我来了，老师再见”。 3.不独立离开幼儿园，不和陌生人走。4.不要在幼儿园内逗留。 </a:t>
            </a:r>
            <a:r>
              <a:rPr lang="en-US" altLang="zh-CN" dirty="0"/>
              <a:t>.</a:t>
            </a:r>
            <a:endParaRPr lang="zh-CN" altLang="en-US" sz="1400" dirty="0">
              <a:solidFill>
                <a:schemeClr val="bg2"/>
              </a:solidFill>
              <a:cs typeface="+mn-ea"/>
              <a:sym typeface="+mn-lt"/>
            </a:endParaRPr>
          </a:p>
        </p:txBody>
      </p:sp>
      <p:sp>
        <p:nvSpPr>
          <p:cNvPr id="17" name="文本框 16"/>
          <p:cNvSpPr txBox="1"/>
          <p:nvPr/>
        </p:nvSpPr>
        <p:spPr>
          <a:xfrm>
            <a:off x="5972961" y="3133884"/>
            <a:ext cx="5004287" cy="337185"/>
          </a:xfrm>
          <a:prstGeom prst="rect">
            <a:avLst/>
          </a:prstGeom>
          <a:noFill/>
        </p:spPr>
        <p:txBody>
          <a:bodyPr wrap="square">
            <a:spAutoFit/>
          </a:bodyPr>
          <a:lstStyle/>
          <a:p>
            <a:pPr algn="r" defTabSz="913765">
              <a:buSzPct val="25000"/>
              <a:defRPr/>
            </a:pPr>
            <a:r>
              <a:rPr lang="en-US" altLang="zh-CN" sz="1600" dirty="0">
                <a:solidFill>
                  <a:schemeClr val="bg2"/>
                </a:solidFill>
                <a:cs typeface="+mn-ea"/>
                <a:sym typeface="+mn-lt"/>
              </a:rPr>
              <a:t>2.</a:t>
            </a:r>
            <a:r>
              <a:rPr lang="zh-CN" altLang="en-US" sz="1600" dirty="0">
                <a:solidFill>
                  <a:schemeClr val="bg2"/>
                </a:solidFill>
                <a:cs typeface="+mn-ea"/>
                <a:sym typeface="+mn-lt"/>
              </a:rPr>
              <a:t> </a:t>
            </a:r>
            <a:r>
              <a:rPr lang="zh-CN" altLang="zh-CN" sz="1600" dirty="0">
                <a:solidFill>
                  <a:schemeClr val="bg2"/>
                </a:solidFill>
                <a:cs typeface="+mn-ea"/>
              </a:rPr>
              <a:t>幼儿园幼儿离园时并注意哪些安全问题？</a:t>
            </a:r>
          </a:p>
        </p:txBody>
      </p:sp>
      <p:sp>
        <p:nvSpPr>
          <p:cNvPr id="30" name="文本框 29"/>
          <p:cNvSpPr txBox="1"/>
          <p:nvPr/>
        </p:nvSpPr>
        <p:spPr>
          <a:xfrm>
            <a:off x="872140" y="5177520"/>
            <a:ext cx="7869188" cy="1198880"/>
          </a:xfrm>
          <a:prstGeom prst="rect">
            <a:avLst/>
          </a:prstGeom>
          <a:noFill/>
        </p:spPr>
        <p:txBody>
          <a:bodyPr wrap="square" rtlCol="0">
            <a:spAutoFit/>
          </a:bodyPr>
          <a:lstStyle/>
          <a:p>
            <a:r>
              <a:rPr lang="zh-CN" altLang="zh-CN" dirty="0"/>
              <a:t>1.注意与家长当面交接幼儿，必须要有接送卡，确保幼儿安全离园。</a:t>
            </a:r>
          </a:p>
          <a:p>
            <a:r>
              <a:rPr lang="zh-CN" altLang="zh-CN" dirty="0"/>
              <a:t>2..教会幼儿说：“XX接我来了，老师再见”。</a:t>
            </a:r>
          </a:p>
          <a:p>
            <a:r>
              <a:rPr lang="zh-CN" altLang="zh-CN" dirty="0"/>
              <a:t>3.教育幼儿不要单独离开幼儿园，有陌生人来接，要主动和老师说。 </a:t>
            </a:r>
          </a:p>
          <a:p>
            <a:r>
              <a:rPr lang="zh-CN" altLang="zh-CN" dirty="0"/>
              <a:t>4.注意幼儿仪表形象，帮助和协助幼儿整理好衣物，干净整洁离园。</a:t>
            </a:r>
          </a:p>
        </p:txBody>
      </p:sp>
      <p:sp>
        <p:nvSpPr>
          <p:cNvPr id="31" name="文本框 30"/>
          <p:cNvSpPr txBox="1"/>
          <p:nvPr/>
        </p:nvSpPr>
        <p:spPr>
          <a:xfrm>
            <a:off x="871855" y="4838700"/>
            <a:ext cx="5012055" cy="337185"/>
          </a:xfrm>
          <a:prstGeom prst="rect">
            <a:avLst/>
          </a:prstGeom>
          <a:noFill/>
        </p:spPr>
        <p:txBody>
          <a:bodyPr wrap="square">
            <a:spAutoFit/>
          </a:bodyPr>
          <a:lstStyle/>
          <a:p>
            <a:pPr defTabSz="913765">
              <a:buSzPct val="25000"/>
              <a:defRPr/>
            </a:pPr>
            <a:r>
              <a:rPr lang="en-US" altLang="zh-CN" sz="1600" dirty="0">
                <a:solidFill>
                  <a:schemeClr val="accent1"/>
                </a:solidFill>
                <a:cs typeface="+mn-ea"/>
                <a:sym typeface="+mn-lt"/>
              </a:rPr>
              <a:t>3.</a:t>
            </a:r>
            <a:r>
              <a:rPr lang="zh-CN" altLang="en-US" sz="1600" dirty="0">
                <a:solidFill>
                  <a:schemeClr val="accent1"/>
                </a:solidFill>
                <a:cs typeface="+mn-ea"/>
                <a:sym typeface="+mn-lt"/>
              </a:rPr>
              <a:t>幼儿园幼儿离园时教师怎么做？</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2103111" y="308981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9417685" cy="23882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矩形: 圆角 26"/>
          <p:cNvSpPr/>
          <p:nvPr/>
        </p:nvSpPr>
        <p:spPr>
          <a:xfrm>
            <a:off x="2103120" y="3670300"/>
            <a:ext cx="9417685" cy="2651125"/>
          </a:xfrm>
          <a:prstGeom prst="roundRect">
            <a:avLst>
              <a:gd name="adj" fmla="val 4667"/>
            </a:avLst>
          </a:prstGeom>
          <a:solidFill>
            <a:schemeClr val="accent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72" y="1836452"/>
            <a:ext cx="7863056" cy="1832610"/>
          </a:xfrm>
          <a:prstGeom prst="rect">
            <a:avLst/>
          </a:prstGeom>
          <a:noFill/>
        </p:spPr>
        <p:txBody>
          <a:bodyPr wrap="square" rtlCol="0">
            <a:spAutoFit/>
          </a:bodyPr>
          <a:lstStyle/>
          <a:p>
            <a:pPr>
              <a:lnSpc>
                <a:spcPct val="130000"/>
              </a:lnSpc>
              <a:spcAft>
                <a:spcPts val="1200"/>
              </a:spcAft>
            </a:pPr>
            <a:r>
              <a:rPr lang="zh-CN" sz="1600" dirty="0"/>
              <a:t>1.遵守园内规定，按规定时间接孩子，严禁进入班内接孩子，防止混乱。 </a:t>
            </a:r>
          </a:p>
          <a:p>
            <a:pPr>
              <a:lnSpc>
                <a:spcPct val="130000"/>
              </a:lnSpc>
              <a:spcAft>
                <a:spcPts val="1200"/>
              </a:spcAft>
            </a:pPr>
            <a:r>
              <a:rPr lang="zh-CN" sz="1600" dirty="0"/>
              <a:t>2.家长要积极主动带好接送卡接幼儿回来。</a:t>
            </a:r>
          </a:p>
          <a:p>
            <a:pPr>
              <a:lnSpc>
                <a:spcPct val="130000"/>
              </a:lnSpc>
              <a:spcAft>
                <a:spcPts val="1200"/>
              </a:spcAft>
            </a:pPr>
            <a:r>
              <a:rPr lang="zh-CN" sz="1600" dirty="0"/>
              <a:t>3.带孩子和老师打招呼，教会孩子说：“XX接我来了，老师再见”。 </a:t>
            </a:r>
          </a:p>
          <a:p>
            <a:pPr algn="just">
              <a:lnSpc>
                <a:spcPct val="130000"/>
              </a:lnSpc>
              <a:spcAft>
                <a:spcPts val="1200"/>
              </a:spcAft>
            </a:pPr>
            <a:r>
              <a:rPr lang="zh-CN" sz="1600" dirty="0"/>
              <a:t>4.教育幼儿不要和陌生人走，不要独自离开幼儿园。</a:t>
            </a:r>
          </a:p>
        </p:txBody>
      </p:sp>
      <p:sp>
        <p:nvSpPr>
          <p:cNvPr id="13" name="文本框 12"/>
          <p:cNvSpPr txBox="1"/>
          <p:nvPr/>
        </p:nvSpPr>
        <p:spPr>
          <a:xfrm>
            <a:off x="878205" y="1497965"/>
            <a:ext cx="4097020" cy="337185"/>
          </a:xfrm>
          <a:prstGeom prst="rect">
            <a:avLst/>
          </a:prstGeom>
          <a:noFill/>
        </p:spPr>
        <p:txBody>
          <a:bodyPr wrap="square">
            <a:spAutoFit/>
          </a:bodyPr>
          <a:lstStyle/>
          <a:p>
            <a:pPr defTabSz="913765">
              <a:buSzPct val="25000"/>
              <a:defRPr/>
            </a:pPr>
            <a:r>
              <a:rPr lang="en-US" altLang="zh-CN" sz="1600" dirty="0">
                <a:solidFill>
                  <a:schemeClr val="accent1"/>
                </a:solidFill>
                <a:cs typeface="+mn-ea"/>
                <a:sym typeface="+mn-lt"/>
              </a:rPr>
              <a:t>4.</a:t>
            </a:r>
            <a:r>
              <a:rPr lang="zh-CN" altLang="en-US" sz="1600" dirty="0">
                <a:solidFill>
                  <a:schemeClr val="accent1"/>
                </a:solidFill>
                <a:cs typeface="+mn-ea"/>
                <a:sym typeface="+mn-lt"/>
              </a:rPr>
              <a:t>幼儿园幼儿离园时家长怎么做？ </a:t>
            </a:r>
          </a:p>
        </p:txBody>
      </p:sp>
      <p:sp>
        <p:nvSpPr>
          <p:cNvPr id="16" name="文本框 15"/>
          <p:cNvSpPr txBox="1"/>
          <p:nvPr/>
        </p:nvSpPr>
        <p:spPr>
          <a:xfrm>
            <a:off x="2336800" y="4163695"/>
            <a:ext cx="8999855" cy="1823720"/>
          </a:xfrm>
          <a:prstGeom prst="rect">
            <a:avLst/>
          </a:prstGeom>
          <a:noFill/>
        </p:spPr>
        <p:txBody>
          <a:bodyPr wrap="square" rtlCol="0">
            <a:noAutofit/>
          </a:bodyPr>
          <a:lstStyle/>
          <a:p>
            <a:pPr algn="just">
              <a:lnSpc>
                <a:spcPct val="130000"/>
              </a:lnSpc>
              <a:spcAft>
                <a:spcPts val="1200"/>
              </a:spcAft>
            </a:pPr>
            <a:r>
              <a:rPr b="1" dirty="0">
                <a:solidFill>
                  <a:schemeClr val="bg2"/>
                </a:solidFill>
              </a:rPr>
              <a:t>1.交通安全教育。走人行道，上街走路靠右行，不要马路上踢球、玩滑板车、奔跑、不横穿马路。</a:t>
            </a:r>
          </a:p>
          <a:p>
            <a:pPr algn="just">
              <a:lnSpc>
                <a:spcPct val="130000"/>
              </a:lnSpc>
              <a:spcAft>
                <a:spcPts val="1200"/>
              </a:spcAft>
            </a:pPr>
            <a:r>
              <a:rPr b="1" dirty="0">
                <a:solidFill>
                  <a:schemeClr val="bg2"/>
                </a:solidFill>
              </a:rPr>
              <a:t>2.消防安全教育。自觉遵守烟花爆竹购买、燃放规定，做到依法、文明、安全地燃放烟花爆竹。</a:t>
            </a:r>
          </a:p>
          <a:p>
            <a:pPr algn="just">
              <a:lnSpc>
                <a:spcPct val="130000"/>
              </a:lnSpc>
              <a:spcAft>
                <a:spcPts val="1200"/>
              </a:spcAft>
            </a:pPr>
            <a:r>
              <a:rPr b="1" dirty="0">
                <a:solidFill>
                  <a:schemeClr val="bg2"/>
                </a:solidFill>
              </a:rPr>
              <a:t>3.食品卫生安全教育。不吃腐烂的、有异味的食物。</a:t>
            </a:r>
          </a:p>
        </p:txBody>
      </p:sp>
      <p:sp>
        <p:nvSpPr>
          <p:cNvPr id="17" name="文本框 16"/>
          <p:cNvSpPr txBox="1"/>
          <p:nvPr/>
        </p:nvSpPr>
        <p:spPr>
          <a:xfrm>
            <a:off x="6120281" y="3826669"/>
            <a:ext cx="5004287" cy="337185"/>
          </a:xfrm>
          <a:prstGeom prst="rect">
            <a:avLst/>
          </a:prstGeom>
          <a:noFill/>
        </p:spPr>
        <p:txBody>
          <a:bodyPr wrap="square">
            <a:spAutoFit/>
          </a:bodyPr>
          <a:lstStyle/>
          <a:p>
            <a:pPr algn="r" defTabSz="913765">
              <a:buSzPct val="25000"/>
              <a:defRPr/>
            </a:pPr>
            <a:r>
              <a:rPr lang="en-US" altLang="zh-CN" sz="1600" dirty="0">
                <a:solidFill>
                  <a:schemeClr val="bg2"/>
                </a:solidFill>
                <a:cs typeface="+mn-ea"/>
                <a:sym typeface="+mn-lt"/>
              </a:rPr>
              <a:t>5.</a:t>
            </a:r>
            <a:r>
              <a:rPr lang="zh-CN" sz="1600" dirty="0">
                <a:solidFill>
                  <a:schemeClr val="bg2"/>
                </a:solidFill>
                <a:cs typeface="+mn-ea"/>
              </a:rPr>
              <a:t>放学前一分钟安全教育。</a:t>
            </a:r>
          </a:p>
        </p:txBody>
      </p:sp>
      <p:sp>
        <p:nvSpPr>
          <p:cNvPr id="37" name="文本框 36"/>
          <p:cNvSpPr txBox="1"/>
          <p:nvPr/>
        </p:nvSpPr>
        <p:spPr>
          <a:xfrm>
            <a:off x="7996595" y="1408964"/>
            <a:ext cx="1894050" cy="1106805"/>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04</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2231381" y="353177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39" name="文本框 38"/>
          <p:cNvSpPr txBox="1"/>
          <p:nvPr/>
        </p:nvSpPr>
        <p:spPr>
          <a:xfrm>
            <a:off x="7990262" y="4763494"/>
            <a:ext cx="1894050" cy="1106805"/>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05</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p:cNvGrpSpPr/>
          <p:nvPr/>
        </p:nvGrpSpPr>
        <p:grpSpPr>
          <a:xfrm>
            <a:off x="226695" y="2339975"/>
            <a:ext cx="11768455" cy="2383790"/>
            <a:chOff x="226825" y="2326451"/>
            <a:chExt cx="11978203" cy="2396840"/>
          </a:xfrm>
        </p:grpSpPr>
        <p:grpSp>
          <p:nvGrpSpPr>
            <p:cNvPr id="2" name="组合 1"/>
            <p:cNvGrpSpPr/>
            <p:nvPr/>
          </p:nvGrpSpPr>
          <p:grpSpPr>
            <a:xfrm>
              <a:off x="226825" y="2326451"/>
              <a:ext cx="9386886" cy="2396840"/>
              <a:chOff x="978029" y="2240170"/>
              <a:chExt cx="10235942" cy="2543252"/>
            </a:xfrm>
          </p:grpSpPr>
          <p:sp>
            <p:nvSpPr>
              <p:cNvPr id="193" name="矩形: 圆角 192"/>
              <p:cNvSpPr/>
              <p:nvPr/>
            </p:nvSpPr>
            <p:spPr>
              <a:xfrm>
                <a:off x="978029"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3666131"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5" name="矩形: 圆角 194"/>
              <p:cNvSpPr/>
              <p:nvPr/>
            </p:nvSpPr>
            <p:spPr>
              <a:xfrm>
                <a:off x="6354233"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6" name="矩形: 圆角 195"/>
              <p:cNvSpPr/>
              <p:nvPr/>
            </p:nvSpPr>
            <p:spPr>
              <a:xfrm>
                <a:off x="9042334"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1220382" y="3392350"/>
                <a:ext cx="1963750" cy="523534"/>
              </a:xfrm>
              <a:prstGeom prst="rect">
                <a:avLst/>
              </a:prstGeom>
              <a:noFill/>
            </p:spPr>
            <p:txBody>
              <a:bodyPr wrap="square" rtlCol="0">
                <a:noAutofit/>
              </a:bodyPr>
              <a:lstStyle/>
              <a:p>
                <a:r>
                  <a:rPr lang="zh-CN" altLang="en-US" sz="2800" dirty="0">
                    <a:solidFill>
                      <a:schemeClr val="accent1"/>
                    </a:solidFill>
                    <a:cs typeface="+mn-ea"/>
                    <a:sym typeface="+mn-lt"/>
                  </a:rPr>
                  <a:t>离园前准备工作</a:t>
                </a:r>
              </a:p>
            </p:txBody>
          </p:sp>
          <p:sp>
            <p:nvSpPr>
              <p:cNvPr id="347" name="文本框 346"/>
              <p:cNvSpPr txBox="1"/>
              <p:nvPr/>
            </p:nvSpPr>
            <p:spPr>
              <a:xfrm>
                <a:off x="3801554" y="3501160"/>
                <a:ext cx="1934828" cy="523220"/>
              </a:xfrm>
              <a:prstGeom prst="rect">
                <a:avLst/>
              </a:prstGeom>
              <a:noFill/>
            </p:spPr>
            <p:txBody>
              <a:bodyPr wrap="square" rtlCol="0">
                <a:noAutofit/>
              </a:bodyPr>
              <a:lstStyle/>
              <a:p>
                <a:r>
                  <a:rPr lang="zh-CN" altLang="en-US" sz="2800" dirty="0">
                    <a:solidFill>
                      <a:schemeClr val="accent1"/>
                    </a:solidFill>
                    <a:cs typeface="+mn-ea"/>
                    <a:sym typeface="+mn-lt"/>
                  </a:rPr>
                  <a:t>家园沟通</a:t>
                </a:r>
              </a:p>
            </p:txBody>
          </p:sp>
          <p:sp>
            <p:nvSpPr>
              <p:cNvPr id="349" name="文本框 348"/>
              <p:cNvSpPr txBox="1"/>
              <p:nvPr/>
            </p:nvSpPr>
            <p:spPr>
              <a:xfrm>
                <a:off x="6356876" y="3392350"/>
                <a:ext cx="2169404" cy="523534"/>
              </a:xfrm>
              <a:prstGeom prst="rect">
                <a:avLst/>
              </a:prstGeom>
              <a:noFill/>
            </p:spPr>
            <p:txBody>
              <a:bodyPr wrap="square" rtlCol="0">
                <a:noAutofit/>
              </a:bodyPr>
              <a:lstStyle/>
              <a:p>
                <a:pPr algn="just"/>
                <a:r>
                  <a:rPr lang="zh-CN" altLang="en-US" sz="2800" dirty="0">
                    <a:solidFill>
                      <a:schemeClr val="accent1"/>
                    </a:solidFill>
                    <a:cs typeface="+mn-ea"/>
                    <a:sym typeface="+mn-lt"/>
                  </a:rPr>
                  <a:t>离园后整理</a:t>
                </a: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p:cNvSpPr txBox="1"/>
              <p:nvPr/>
            </p:nvSpPr>
            <p:spPr>
              <a:xfrm>
                <a:off x="4198010" y="2845107"/>
                <a:ext cx="1096598" cy="392937"/>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42" name="矩形: 圆角 41"/>
            <p:cNvSpPr/>
            <p:nvPr/>
          </p:nvSpPr>
          <p:spPr>
            <a:xfrm>
              <a:off x="10213525" y="2485751"/>
              <a:ext cx="1991503" cy="1886497"/>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357" name="文本框 356"/>
          <p:cNvSpPr txBox="1"/>
          <p:nvPr/>
        </p:nvSpPr>
        <p:spPr>
          <a:xfrm>
            <a:off x="536180" y="2755501"/>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任务一</a:t>
            </a:r>
          </a:p>
        </p:txBody>
      </p:sp>
      <p:sp>
        <p:nvSpPr>
          <p:cNvPr id="38" name="文本框 37"/>
          <p:cNvSpPr txBox="1"/>
          <p:nvPr/>
        </p:nvSpPr>
        <p:spPr>
          <a:xfrm>
            <a:off x="5626595" y="2781815"/>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任务三</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8990" y="2760980"/>
            <a:ext cx="10154285" cy="19380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任务一 </a:t>
            </a:r>
            <a:r>
              <a:rPr lang="zh-CN" altLang="en-US" dirty="0">
                <a:solidFill>
                  <a:schemeClr val="accent1"/>
                </a:solidFill>
                <a:cs typeface="+mn-ea"/>
                <a:sym typeface="+mn-lt"/>
              </a:rPr>
              <a:t>离园前准备工作</a:t>
            </a:r>
          </a:p>
          <a:p>
            <a:r>
              <a:rPr lang="zh-CN" altLang="en-US" dirty="0">
                <a:latin typeface="+mn-lt"/>
                <a:ea typeface="+mn-ea"/>
                <a:cs typeface="+mn-ea"/>
                <a:sym typeface="+mn-lt"/>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51888" y="1279182"/>
            <a:ext cx="5347047" cy="5199056"/>
            <a:chOff x="3794096" y="1127096"/>
            <a:chExt cx="4603809" cy="4603809"/>
          </a:xfrm>
        </p:grpSpPr>
        <p:sp>
          <p:nvSpPr>
            <p:cNvPr id="46" name="椭圆 45"/>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06552" y="2641516"/>
            <a:ext cx="2465971" cy="2061210"/>
          </a:xfrm>
          <a:prstGeom prst="rect">
            <a:avLst/>
          </a:prstGeom>
          <a:noFill/>
        </p:spPr>
        <p:txBody>
          <a:bodyPr wrap="square" rtlCol="0">
            <a:spAutoFit/>
          </a:bodyPr>
          <a:lstStyle/>
          <a:p>
            <a:r>
              <a:rPr lang="zh-CN" altLang="zh-CN" sz="1600" dirty="0"/>
              <a:t>离园前活动是幼儿园一日生活的重要组成部分，是不可忽视的环节，是幼儿一天生活的结束，是让幼儿身心放松进行整理的阶段。经过一天丰富多彩的生活，幼儿获得了诸多的感受和体验。</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584450"/>
            </a:xfrm>
            <a:prstGeom prst="rect">
              <a:avLst/>
            </a:prstGeom>
            <a:noFill/>
          </p:spPr>
          <p:txBody>
            <a:bodyPr wrap="square" rtlCol="0">
              <a:spAutoFit/>
            </a:bodyPr>
            <a:lstStyle/>
            <a:p>
              <a:pPr>
                <a:lnSpc>
                  <a:spcPct val="150000"/>
                </a:lnSpc>
              </a:pPr>
              <a:r>
                <a:rPr altLang="zh-CN" dirty="0">
                  <a:solidFill>
                    <a:schemeClr val="bg2"/>
                  </a:solidFill>
                </a:rPr>
                <a:t>1.素质目标：增强工作责任心，形成环境保护意识；</a:t>
              </a:r>
            </a:p>
            <a:p>
              <a:pPr>
                <a:lnSpc>
                  <a:spcPct val="150000"/>
                </a:lnSpc>
              </a:pPr>
              <a:r>
                <a:rPr altLang="zh-CN" dirty="0">
                  <a:solidFill>
                    <a:schemeClr val="bg2"/>
                  </a:solidFill>
                </a:rPr>
                <a:t>2.认知目标：学习并掌握离园后清洁、消毒工作方法；</a:t>
              </a:r>
            </a:p>
            <a:p>
              <a:pPr>
                <a:lnSpc>
                  <a:spcPct val="150000"/>
                </a:lnSpc>
              </a:pPr>
              <a:r>
                <a:rPr altLang="zh-CN" dirty="0">
                  <a:solidFill>
                    <a:schemeClr val="bg2"/>
                  </a:solidFill>
                </a:rPr>
                <a:t>3.技能目标：能科学进行离园后教室内外清洁卫生消毒工作。</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 name="文本框 5"/>
          <p:cNvSpPr txBox="1"/>
          <p:nvPr/>
        </p:nvSpPr>
        <p:spPr>
          <a:xfrm>
            <a:off x="3147695" y="286385"/>
            <a:ext cx="4064000" cy="384810"/>
          </a:xfrm>
          <a:prstGeom prst="rect">
            <a:avLst/>
          </a:prstGeom>
          <a:noFill/>
        </p:spPr>
        <p:txBody>
          <a:bodyPr wrap="square" rtlCol="0">
            <a:noAutofit/>
          </a:bodyPr>
          <a:lstStyle/>
          <a:p>
            <a:endParaRPr lang="zh-CN" altLang="en-US"/>
          </a:p>
        </p:txBody>
      </p:sp>
      <p:sp>
        <p:nvSpPr>
          <p:cNvPr id="8" name="文本框 7"/>
          <p:cNvSpPr txBox="1"/>
          <p:nvPr>
            <p:custDataLst>
              <p:tags r:id="rId1"/>
            </p:custDataLst>
          </p:nvPr>
        </p:nvSpPr>
        <p:spPr>
          <a:xfrm>
            <a:off x="1406525" y="286068"/>
            <a:ext cx="44646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离园前准备工作</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474967"/>
            <a:ext cx="9421402" cy="4864229"/>
            <a:chOff x="8247279" y="1673530"/>
            <a:chExt cx="2610357" cy="3977431"/>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4185" y="2203773"/>
              <a:ext cx="2209776" cy="3447188"/>
            </a:xfrm>
            <a:prstGeom prst="rect">
              <a:avLst/>
            </a:prstGeom>
            <a:noFill/>
          </p:spPr>
          <p:txBody>
            <a:bodyPr wrap="square" rtlCol="0">
              <a:spAutoFit/>
            </a:bodyPr>
            <a:lstStyle/>
            <a:p>
              <a:r>
                <a:rPr lang="zh-CN" altLang="zh-CN" dirty="0"/>
                <a:t>1.离园前稳定幼儿情绪，与幼儿进行简短谈话，回顾一天的生活，小结当日活动情况，稳定幼儿情绪，鼓励他们的点滴进步，使幼儿感受到自己很能干，并提出新的要求。</a:t>
              </a:r>
            </a:p>
            <a:p>
              <a:r>
                <a:rPr lang="zh-CN" altLang="zh-CN" dirty="0"/>
                <a:t>2.有序组织幼儿如厕、盥洗、喝水等，可分组进行。保证盥洗间地面干燥、无积水。</a:t>
              </a:r>
            </a:p>
            <a:p>
              <a:r>
                <a:rPr lang="zh-CN" altLang="zh-CN" dirty="0"/>
                <a:t>3.帮助幼儿穿好外衣、提好裤子、检查鞋子。冬春季节要注意随时帮助幼儿提裤子，避免小肚脐着凉。</a:t>
              </a:r>
            </a:p>
            <a:p>
              <a:r>
                <a:rPr lang="zh-CN" altLang="zh-CN" dirty="0"/>
                <a:t>4.引导幼儿学习整理书包，学穿外套等自我服务技能；分清自己和别人的物品，知道不是自己的东西不能带回家</a:t>
              </a:r>
            </a:p>
            <a:p>
              <a:r>
                <a:rPr lang="zh-CN" altLang="zh-CN" dirty="0"/>
                <a:t>5.对幼儿离园前“十分钟”安全、健康教育。</a:t>
              </a:r>
            </a:p>
            <a:p>
              <a:r>
                <a:rPr lang="zh-CN" altLang="zh-CN" sz="1800" dirty="0"/>
                <a:t>6.根据孩子兴趣，组织丰富多彩、安静的离园活动，减少孩子在这期间出现的无目的打闹现象，可根据每个孩子的兴趣爱好，开展多样的桌面操作活动、手指游戏、区域游戏活动等，吸引孩子主动参加，避免孩子无所事事的行为或消极等待。</a:t>
              </a:r>
            </a:p>
            <a:p>
              <a:endParaRPr lang="zh-CN" altLang="en-US" sz="1600" dirty="0">
                <a:solidFill>
                  <a:schemeClr val="accent6"/>
                </a:solidFill>
                <a:cs typeface="+mn-ea"/>
                <a:sym typeface="+mn-lt"/>
              </a:endParaRPr>
            </a:p>
          </p:txBody>
        </p:sp>
        <p:sp>
          <p:nvSpPr>
            <p:cNvPr id="29" name="矩形: 圆顶角 28"/>
            <p:cNvSpPr/>
            <p:nvPr/>
          </p:nvSpPr>
          <p:spPr>
            <a:xfrm>
              <a:off x="8314242" y="167353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44646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离园前准备工作</a:t>
            </a:r>
          </a:p>
        </p:txBody>
      </p:sp>
      <p:pic>
        <p:nvPicPr>
          <p:cNvPr id="2054"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7433" y="2782810"/>
            <a:ext cx="2266950"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4592" y="892812"/>
            <a:ext cx="2235956"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4wLCJoZGlkIjoiOTkwNjQyYzczMzBiYjhmNjllNjQzOTI1NzA4NDNkYTkiLCJ1c2VyQ291bnQiOjEuMH0="/>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2</TotalTime>
  <Words>2889</Words>
  <Application>Microsoft Office PowerPoint</Application>
  <PresentationFormat>宽屏</PresentationFormat>
  <Paragraphs>165</Paragraphs>
  <Slides>26</Slides>
  <Notes>11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26</vt:i4>
      </vt:variant>
    </vt:vector>
  </HeadingPairs>
  <TitlesOfParts>
    <vt:vector size="34" baseType="lpstr">
      <vt:lpstr>思源黑体 CN Light</vt:lpstr>
      <vt:lpstr>宋体</vt:lpstr>
      <vt:lpstr>微软雅黑</vt:lpstr>
      <vt:lpstr>字魂58号-创中黑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aa</cp:lastModifiedBy>
  <cp:revision>149</cp:revision>
  <dcterms:created xsi:type="dcterms:W3CDTF">2017-04-28T04:55:00Z</dcterms:created>
  <dcterms:modified xsi:type="dcterms:W3CDTF">2023-10-19T02:56:24Z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41EF211313B748539229E0DC3F0F094A_13</vt:lpwstr>
  </property>
  <property fmtid="{D5CDD505-2E9C-101B-9397-08002B2CF9AE}" pid="3" name="KSOProductBuildVer">
    <vt:lpwstr>2052-12.1.0.15712</vt:lpwstr>
  </property>
</Properties>
</file>