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ppt/tags/tag2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3" r:id="rId2"/>
  </p:sldMasterIdLst>
  <p:notesMasterIdLst>
    <p:notesMasterId r:id="rId26"/>
  </p:notesMasterIdLst>
  <p:handoutMasterIdLst>
    <p:handoutMasterId r:id="rId27"/>
  </p:handoutMasterIdLst>
  <p:sldIdLst>
    <p:sldId id="286" r:id="rId3"/>
    <p:sldId id="366" r:id="rId4"/>
    <p:sldId id="288" r:id="rId5"/>
    <p:sldId id="281" r:id="rId6"/>
    <p:sldId id="284" r:id="rId7"/>
    <p:sldId id="302" r:id="rId8"/>
    <p:sldId id="312" r:id="rId9"/>
    <p:sldId id="390" r:id="rId10"/>
    <p:sldId id="391" r:id="rId11"/>
    <p:sldId id="347" r:id="rId12"/>
    <p:sldId id="311" r:id="rId13"/>
    <p:sldId id="313" r:id="rId14"/>
    <p:sldId id="316" r:id="rId15"/>
    <p:sldId id="317" r:id="rId16"/>
    <p:sldId id="351" r:id="rId17"/>
    <p:sldId id="352" r:id="rId18"/>
    <p:sldId id="321" r:id="rId19"/>
    <p:sldId id="322" r:id="rId20"/>
    <p:sldId id="323" r:id="rId21"/>
    <p:sldId id="324" r:id="rId22"/>
    <p:sldId id="353" r:id="rId23"/>
    <p:sldId id="328" r:id="rId24"/>
    <p:sldId id="392" r:id="rId25"/>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C05A"/>
    <a:srgbClr val="41EAFA"/>
    <a:srgbClr val="623DF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6" autoAdjust="0"/>
    <p:restoredTop sz="94660"/>
  </p:normalViewPr>
  <p:slideViewPr>
    <p:cSldViewPr snapToGrid="0" showGuides="1">
      <p:cViewPr varScale="1">
        <p:scale>
          <a:sx n="115" d="100"/>
          <a:sy n="115" d="100"/>
        </p:scale>
        <p:origin x="498" y="42"/>
      </p:cViewPr>
      <p:guideLst>
        <p:guide orient="horz" pos="2234"/>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2023/10/19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5640975C-B837-4D6E-844D-7C645303B726}" type="datetimeFigureOut">
              <a:rPr lang="zh-CN" altLang="en-US" smtClean="0"/>
              <a:t>2023/10/19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56E84C2C-40E2-4F7A-AD16-1F4FF2C99AF7}"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alpha val="13000"/>
              </a:schemeClr>
            </a:gs>
            <a:gs pos="100000">
              <a:schemeClr val="accent1">
                <a:alpha val="0"/>
              </a:schemeClr>
            </a:gs>
          </a:gsLst>
          <a:lin ang="135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slideLayout" Target="../slideLayouts/slideLayout1.xml"/><Relationship Id="rId4" Type="http://schemas.openxmlformats.org/officeDocument/2006/relationships/tags" Target="../tags/tag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slideLayout" Target="../slideLayouts/slideLayout1.xml"/><Relationship Id="rId4" Type="http://schemas.openxmlformats.org/officeDocument/2006/relationships/tags" Target="../tags/tag3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组合 281"/>
          <p:cNvGrpSpPr/>
          <p:nvPr/>
        </p:nvGrpSpPr>
        <p:grpSpPr>
          <a:xfrm>
            <a:off x="-40784" y="-797848"/>
            <a:ext cx="3078400" cy="2412669"/>
            <a:chOff x="-40784" y="-797848"/>
            <a:chExt cx="3078400" cy="2412669"/>
          </a:xfrm>
        </p:grpSpPr>
        <p:sp>
          <p:nvSpPr>
            <p:cNvPr id="281" name="任意多边形: 形状 280"/>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7" name="任意多边形: 形状 6"/>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0" name="组合 19"/>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21" name="任意多边形: 形状 20"/>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9" name="任意多边形: 形状 138"/>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0" name="任意多边形: 形状 139"/>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88" name="组合 287"/>
          <p:cNvGrpSpPr/>
          <p:nvPr/>
        </p:nvGrpSpPr>
        <p:grpSpPr>
          <a:xfrm>
            <a:off x="8093296" y="1893008"/>
            <a:ext cx="4759019" cy="5840293"/>
            <a:chOff x="8093296" y="1893008"/>
            <a:chExt cx="4759019" cy="5840293"/>
          </a:xfrm>
        </p:grpSpPr>
        <p:sp>
          <p:nvSpPr>
            <p:cNvPr id="19" name="任意多边形: 形状 18"/>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2" name="文本框 11"/>
          <p:cNvSpPr txBox="1"/>
          <p:nvPr/>
        </p:nvSpPr>
        <p:spPr>
          <a:xfrm>
            <a:off x="7873363" y="189037"/>
            <a:ext cx="4008125" cy="461665"/>
          </a:xfrm>
          <a:prstGeom prst="rect">
            <a:avLst/>
          </a:prstGeom>
          <a:noFill/>
        </p:spPr>
        <p:txBody>
          <a:bodyPr wrap="square" rtlCol="0">
            <a:spAutoFit/>
          </a:bodyPr>
          <a:lstStyle/>
          <a:p>
            <a:r>
              <a:rPr lang="en-US" altLang="zh-CN" sz="2400" dirty="0">
                <a:solidFill>
                  <a:schemeClr val="accent1"/>
                </a:solidFill>
                <a:cs typeface="+mn-ea"/>
                <a:sym typeface="+mn-lt"/>
              </a:rPr>
              <a:t>《</a:t>
            </a:r>
            <a:r>
              <a:rPr lang="zh-CN" altLang="en-US" sz="2400" dirty="0">
                <a:solidFill>
                  <a:schemeClr val="accent1"/>
                </a:solidFill>
                <a:cs typeface="+mn-ea"/>
                <a:sym typeface="+mn-lt"/>
              </a:rPr>
              <a:t>幼儿园保育实习指导手册</a:t>
            </a:r>
            <a:r>
              <a:rPr lang="en-US" altLang="zh-CN" sz="2400" dirty="0">
                <a:solidFill>
                  <a:schemeClr val="accent1"/>
                </a:solidFill>
                <a:cs typeface="+mn-ea"/>
                <a:sym typeface="+mn-lt"/>
              </a:rPr>
              <a:t>》</a:t>
            </a:r>
            <a:endParaRPr lang="zh-CN" altLang="en-US" sz="2400" dirty="0">
              <a:solidFill>
                <a:schemeClr val="accent1"/>
              </a:solidFill>
              <a:cs typeface="+mn-ea"/>
              <a:sym typeface="+mn-lt"/>
            </a:endParaRPr>
          </a:p>
        </p:txBody>
      </p:sp>
      <p:sp>
        <p:nvSpPr>
          <p:cNvPr id="14" name="矩形: 圆角 13"/>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5" name="图形 14"/>
          <p:cNvPicPr>
            <a:picLocks noChangeAspect="1"/>
          </p:cNvPicPr>
          <p:nvPr/>
        </p:nvPicPr>
        <p:blipFill>
          <a:blip r:embed="rId3" cstate="screen">
            <a:extLst>
              <a:ext uri="{96DAC541-7B7A-43D3-8B79-37D633B846F1}">
                <asvg:svgBlip xmlns:asvg="http://schemas.microsoft.com/office/drawing/2016/SVG/main" xmlns="" r:embed="rId4"/>
              </a:ext>
            </a:extLst>
          </a:blip>
          <a:stretch>
            <a:fillRect/>
          </a:stretch>
        </p:blipFill>
        <p:spPr>
          <a:xfrm>
            <a:off x="1980599" y="4518794"/>
            <a:ext cx="281805" cy="281805"/>
          </a:xfrm>
          <a:prstGeom prst="rect">
            <a:avLst/>
          </a:prstGeom>
        </p:spPr>
      </p:pic>
      <p:grpSp>
        <p:nvGrpSpPr>
          <p:cNvPr id="147" name="组合 146"/>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8" name="任意多边形: 形状 147"/>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0" name="任意多边形: 形状 269"/>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1" name="任意多边形: 形状 270"/>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2" name="任意多边形: 形状 271"/>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3" name="任意多边形: 形状 272"/>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74" name="文本框 273"/>
          <p:cNvSpPr txBox="1"/>
          <p:nvPr/>
        </p:nvSpPr>
        <p:spPr>
          <a:xfrm>
            <a:off x="904055" y="2951547"/>
            <a:ext cx="9599012" cy="1106805"/>
          </a:xfrm>
          <a:prstGeom prst="rect">
            <a:avLst/>
          </a:prstGeom>
          <a:noFill/>
        </p:spPr>
        <p:txBody>
          <a:bodyPr wrap="square" rtlCol="0">
            <a:spAutoFit/>
          </a:bodyPr>
          <a:lstStyle/>
          <a:p>
            <a:r>
              <a:rPr lang="zh-CN" altLang="en-US" sz="6600" dirty="0">
                <a:solidFill>
                  <a:schemeClr val="accent1"/>
                </a:solidFill>
                <a:cs typeface="+mn-ea"/>
                <a:sym typeface="+mn-lt"/>
              </a:rPr>
              <a:t>项目八  午睡</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71830" y="892810"/>
            <a:ext cx="11217910" cy="1718310"/>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00179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kumimoji="0" lang="zh-CN" altLang="en-US" sz="2800" b="0" i="0" kern="1200" cap="none" spc="0" normalizeH="0" baseline="0" noProof="0" dirty="0">
                <a:solidFill>
                  <a:schemeClr val="accent1"/>
                </a:solidFill>
                <a:cs typeface="+mn-ea"/>
                <a:sym typeface="+mn-lt"/>
                <a:rtl val="0"/>
              </a:rPr>
              <a:t>案例分享</a:t>
            </a:r>
            <a:endParaRPr kumimoji="0" lang="en-GB" altLang="zh-CN" sz="2800" b="0" i="0" kern="1200" cap="none" spc="0" normalizeH="0" baseline="0" noProof="0" dirty="0">
              <a:solidFill>
                <a:schemeClr val="accent1"/>
              </a:solidFill>
              <a:cs typeface="+mn-ea"/>
              <a:sym typeface="+mn-lt"/>
              <a:rtl val="0"/>
            </a:endParaRPr>
          </a:p>
        </p:txBody>
      </p:sp>
      <p:sp>
        <p:nvSpPr>
          <p:cNvPr id="14" name="文本框 13"/>
          <p:cNvSpPr txBox="1"/>
          <p:nvPr>
            <p:custDataLst>
              <p:tags r:id="rId1"/>
            </p:custDataLst>
          </p:nvPr>
        </p:nvSpPr>
        <p:spPr>
          <a:xfrm>
            <a:off x="848360" y="1365250"/>
            <a:ext cx="11040745" cy="879087"/>
          </a:xfrm>
          <a:prstGeom prst="rect">
            <a:avLst/>
          </a:prstGeom>
          <a:noFill/>
          <a:ln>
            <a:solidFill>
              <a:schemeClr val="accent1"/>
            </a:solidFill>
          </a:ln>
          <a:effectLst/>
        </p:spPr>
        <p:txBody>
          <a:bodyPr wrap="square" rtlCol="0">
            <a:spAutoFit/>
          </a:bodyPr>
          <a:lstStyle/>
          <a:p>
            <a:pPr>
              <a:lnSpc>
                <a:spcPct val="150000"/>
              </a:lnSpc>
            </a:pPr>
            <a:r>
              <a:rPr lang="en-US" altLang="zh-CN" sz="1600" dirty="0"/>
              <a:t>         </a:t>
            </a:r>
            <a:r>
              <a:rPr lang="zh-CN" altLang="zh-CN" b="1" dirty="0">
                <a:solidFill>
                  <a:schemeClr val="bg2"/>
                </a:solidFill>
              </a:rPr>
              <a:t>幼儿吃饱午饭后散步，欣怡和老师说我不想去二楼散步，我不想去看哥哥姐姐，紧张得大哭起来了，拉着老师的手一直大哭起来，老师问她为什么不喜欢去二楼散步呢，她说因为我不想看到陌生的哥哥姐姐。</a:t>
            </a:r>
          </a:p>
        </p:txBody>
      </p:sp>
      <p:sp>
        <p:nvSpPr>
          <p:cNvPr id="2" name="矩形: 圆角 25"/>
          <p:cNvSpPr/>
          <p:nvPr>
            <p:custDataLst>
              <p:tags r:id="rId2"/>
            </p:custDataLst>
          </p:nvPr>
        </p:nvSpPr>
        <p:spPr>
          <a:xfrm>
            <a:off x="671195" y="2827765"/>
            <a:ext cx="11217910" cy="3693260"/>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custDataLst>
              <p:tags r:id="rId3"/>
            </p:custDataLst>
          </p:nvPr>
        </p:nvSpPr>
        <p:spPr>
          <a:xfrm>
            <a:off x="956448" y="2910205"/>
            <a:ext cx="2594716" cy="368300"/>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案例分析</a:t>
            </a:r>
          </a:p>
        </p:txBody>
      </p:sp>
      <p:sp>
        <p:nvSpPr>
          <p:cNvPr id="7" name="文本框 6"/>
          <p:cNvSpPr txBox="1"/>
          <p:nvPr>
            <p:custDataLst>
              <p:tags r:id="rId4"/>
            </p:custDataLst>
          </p:nvPr>
        </p:nvSpPr>
        <p:spPr>
          <a:xfrm>
            <a:off x="848359" y="3408409"/>
            <a:ext cx="11040745" cy="2956579"/>
          </a:xfrm>
          <a:prstGeom prst="rect">
            <a:avLst/>
          </a:prstGeom>
          <a:noFill/>
          <a:ln>
            <a:solidFill>
              <a:schemeClr val="accent1"/>
            </a:solidFill>
          </a:ln>
          <a:effectLst/>
        </p:spPr>
        <p:txBody>
          <a:bodyPr wrap="square" rtlCol="0">
            <a:spAutoFit/>
          </a:bodyPr>
          <a:lstStyle/>
          <a:p>
            <a:pPr>
              <a:lnSpc>
                <a:spcPct val="150000"/>
              </a:lnSpc>
            </a:pPr>
            <a:r>
              <a:rPr lang="en-US" altLang="zh-CN" dirty="0"/>
              <a:t>         </a:t>
            </a:r>
            <a:r>
              <a:rPr lang="zh-CN" altLang="zh-CN" b="1" dirty="0">
                <a:solidFill>
                  <a:schemeClr val="bg2"/>
                </a:solidFill>
              </a:rPr>
              <a:t>初入幼儿园的孩子都会有恐惧。焦急，不安，忧虑和紧张等感受交织而成的一种复杂的情绪，这种现象一般持续一周甚至数周，对于家长的离开他们感到紧张不愉快甚至痛苦。这种情况，在心理学上称作“入园分离性焦虑”。如何消除孩子这种紧张、恐惧、焦虑的情绪呢？首先，幼儿的这种焦虑实际上也是由家长的焦虑传染来的。其次是：孩子对亲人的依恋。孩子从小在亲人的保护下生活，有了安全感，一下来到一个陌生的环境，安全感消失，必定产生恐惧焦虑的心情，就会紧张哭闹。针对解决幼儿紧张情绪这一问题，需要幼儿教师富有极强的爱心、耐心。面对哭闹不止的孩子，教师可以抱一抱、亲一亲、拉拉他的小手，说上几句悄悄话。这样可以拉近师幼之间的距离，早日形成亲密的师幼关系。</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224915" y="2615565"/>
            <a:ext cx="7625080" cy="2125582"/>
          </a:xfrm>
          <a:prstGeom prst="rect">
            <a:avLst/>
          </a:prstGeom>
          <a:noFill/>
          <a:ln>
            <a:solidFill>
              <a:schemeClr val="accent1"/>
            </a:solidFill>
          </a:ln>
          <a:effectLst/>
        </p:spPr>
        <p:txBody>
          <a:bodyPr wrap="square" rtlCol="0">
            <a:spAutoFit/>
          </a:bodyPr>
          <a:lstStyle/>
          <a:p>
            <a:pPr>
              <a:lnSpc>
                <a:spcPct val="150000"/>
              </a:lnSpc>
            </a:pPr>
            <a:r>
              <a:rPr lang="en-US" altLang="zh-CN" sz="1600" dirty="0"/>
              <a:t>  </a:t>
            </a:r>
            <a:r>
              <a:rPr lang="en-US" altLang="zh-CN" dirty="0"/>
              <a:t>《</a:t>
            </a:r>
            <a:r>
              <a:rPr lang="zh-CN" altLang="en-US" dirty="0"/>
              <a:t>指南</a:t>
            </a:r>
            <a:r>
              <a:rPr lang="en-US" altLang="zh-CN" dirty="0"/>
              <a:t>》</a:t>
            </a:r>
            <a:r>
              <a:rPr lang="zh-CN" altLang="en-US" dirty="0"/>
              <a:t>中指出幼儿午睡是一日活动中的重要环节，良好的睡眠对促进幼儿身体正常发育和机能的协调发展、培养良好的生活习惯和参加体育活动的兴趣、增强幼儿体质起着重要的作用，而正确良好的午睡流程会有效提高午睡质量。作为一名生活老师，有责任也有义务为幼儿创设良好的睡眠环境、保证幼儿的睡眠质量。</a:t>
            </a:r>
            <a:endParaRPr lang="zh-CN" altLang="zh-CN" dirty="0"/>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169120" y="5869805"/>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554133" cy="1938992"/>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任务二  入睡时的关注和指导</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451888" y="1279182"/>
            <a:ext cx="5347047" cy="5199056"/>
            <a:chOff x="3794096" y="1127096"/>
            <a:chExt cx="4603809" cy="4603809"/>
          </a:xfrm>
        </p:grpSpPr>
        <p:sp>
          <p:nvSpPr>
            <p:cNvPr id="46" name="椭圆 45"/>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06552" y="2641516"/>
            <a:ext cx="2653720" cy="3007618"/>
          </a:xfrm>
          <a:prstGeom prst="rect">
            <a:avLst/>
          </a:prstGeom>
          <a:noFill/>
        </p:spPr>
        <p:txBody>
          <a:bodyPr wrap="square" rtlCol="0">
            <a:spAutoFit/>
          </a:bodyPr>
          <a:lstStyle/>
          <a:p>
            <a:pPr>
              <a:lnSpc>
                <a:spcPct val="150000"/>
              </a:lnSpc>
            </a:pPr>
            <a:r>
              <a:rPr lang="zh-CN" altLang="en-US" sz="1600" dirty="0"/>
              <a:t>午睡是幼儿园生活的重要环节，孩子们在经过一上午的活动之后，身体开始感到疲劳，这时通过午睡，孩子们能恢复体力，大脑也得到充分的休息，满足了幼儿的生理需要，为下午活动的顺利开展提供了身体保障。</a:t>
            </a:r>
            <a:endParaRPr lang="zh-CN" altLang="zh-CN" sz="1400" dirty="0"/>
          </a:p>
        </p:txBody>
      </p:sp>
      <p:sp>
        <p:nvSpPr>
          <p:cNvPr id="17" name="矩形: 圆顶角 16"/>
          <p:cNvSpPr/>
          <p:nvPr/>
        </p:nvSpPr>
        <p:spPr>
          <a:xfrm>
            <a:off x="1406552"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2956579"/>
            </a:xfrm>
            <a:prstGeom prst="rect">
              <a:avLst/>
            </a:prstGeom>
            <a:noFill/>
          </p:spPr>
          <p:txBody>
            <a:bodyPr wrap="square" rtlCol="0">
              <a:spAutoFit/>
            </a:bodyPr>
            <a:lstStyle/>
            <a:p>
              <a:pPr>
                <a:lnSpc>
                  <a:spcPct val="150000"/>
                </a:lnSpc>
              </a:pPr>
              <a:r>
                <a:rPr lang="en-US" altLang="zh-CN" dirty="0">
                  <a:solidFill>
                    <a:schemeClr val="bg2"/>
                  </a:solidFill>
                </a:rPr>
                <a:t>1.</a:t>
              </a:r>
              <a:r>
                <a:rPr lang="zh-CN" altLang="en-US" dirty="0">
                  <a:solidFill>
                    <a:schemeClr val="bg2"/>
                  </a:solidFill>
                </a:rPr>
                <a:t>素质目标：通过实践进一步确立幼儿园保教并重的理念，探索保育渗透教育的方法；</a:t>
              </a:r>
            </a:p>
            <a:p>
              <a:pPr>
                <a:lnSpc>
                  <a:spcPct val="150000"/>
                </a:lnSpc>
              </a:pPr>
              <a:r>
                <a:rPr lang="en-US" altLang="zh-CN" dirty="0">
                  <a:solidFill>
                    <a:schemeClr val="bg2"/>
                  </a:solidFill>
                </a:rPr>
                <a:t>2.</a:t>
              </a:r>
              <a:r>
                <a:rPr lang="zh-CN" altLang="en-US" dirty="0">
                  <a:solidFill>
                    <a:schemeClr val="bg2"/>
                  </a:solidFill>
                </a:rPr>
                <a:t>认知目标：培养幼儿养成良好的午睡习惯和整理习惯；</a:t>
              </a:r>
            </a:p>
            <a:p>
              <a:pPr>
                <a:lnSpc>
                  <a:spcPct val="150000"/>
                </a:lnSpc>
              </a:pPr>
              <a:r>
                <a:rPr lang="en-US" altLang="zh-CN" dirty="0">
                  <a:solidFill>
                    <a:schemeClr val="bg2"/>
                  </a:solidFill>
                </a:rPr>
                <a:t>3.</a:t>
              </a:r>
              <a:r>
                <a:rPr lang="zh-CN" altLang="en-US" dirty="0">
                  <a:solidFill>
                    <a:schemeClr val="bg2"/>
                  </a:solidFill>
                </a:rPr>
                <a:t>技能目标：学习将书本知识与幼儿园实际有机结合；能完成午睡的指导 </a:t>
              </a:r>
              <a:endParaRPr altLang="zh-CN" dirty="0">
                <a:solidFill>
                  <a:schemeClr val="bg2"/>
                </a:solidFill>
              </a:endParaRP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371456" y="290591"/>
            <a:ext cx="508043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入睡时的关注和指导</a:t>
            </a:r>
            <a:endParaRPr kumimoji="0" lang="zh-CN" altLang="en-US" sz="2800" b="1" i="0" u="none" strike="noStrike" kern="1200" cap="none" spc="0" normalizeH="0" baseline="0" noProof="0" dirty="0">
              <a:ln>
                <a:noFill/>
              </a:ln>
              <a:solidFill>
                <a:schemeClr val="accent1"/>
              </a:solidFill>
              <a:effectLst/>
              <a:uLnTx/>
              <a:uFillTx/>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437158" y="1588501"/>
            <a:ext cx="11407775" cy="5009514"/>
            <a:chOff x="8080891" y="1766366"/>
            <a:chExt cx="3160715" cy="4096229"/>
          </a:xfrm>
        </p:grpSpPr>
        <p:sp>
          <p:nvSpPr>
            <p:cNvPr id="39" name="矩形: 圆角 38"/>
            <p:cNvSpPr/>
            <p:nvPr/>
          </p:nvSpPr>
          <p:spPr>
            <a:xfrm>
              <a:off x="8080891" y="2157348"/>
              <a:ext cx="3160715" cy="3705247"/>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112100" y="2915439"/>
              <a:ext cx="3073336" cy="2340492"/>
            </a:xfrm>
            <a:prstGeom prst="rect">
              <a:avLst/>
            </a:prstGeom>
            <a:noFill/>
          </p:spPr>
          <p:txBody>
            <a:bodyPr wrap="square" rtlCol="0">
              <a:spAutoFit/>
            </a:bodyPr>
            <a:lstStyle/>
            <a:p>
              <a:pPr indent="306070" algn="just"/>
              <a:r>
                <a:rPr lang="zh-CN" altLang="en-US" dirty="0">
                  <a:solidFill>
                    <a:srgbClr val="000000"/>
                  </a:solidFill>
                  <a:ea typeface="宋体" panose="02010600030101010101" pitchFamily="2" charset="-122"/>
                  <a:sym typeface="+mn-lt"/>
                </a:rPr>
                <a:t>（一）对幼儿的要求和保教人员工作要点</a:t>
              </a:r>
            </a:p>
            <a:p>
              <a:pPr indent="306070" algn="just"/>
              <a:r>
                <a:rPr lang="en-US" altLang="zh-CN" dirty="0">
                  <a:solidFill>
                    <a:srgbClr val="000000"/>
                  </a:solidFill>
                  <a:ea typeface="宋体" panose="02010600030101010101" pitchFamily="2" charset="-122"/>
                  <a:sym typeface="+mn-lt"/>
                </a:rPr>
                <a:t>1.</a:t>
              </a:r>
              <a:r>
                <a:rPr lang="zh-CN" altLang="en-US" dirty="0">
                  <a:solidFill>
                    <a:srgbClr val="000000"/>
                  </a:solidFill>
                  <a:ea typeface="宋体" panose="02010600030101010101" pitchFamily="2" charset="-122"/>
                  <a:sym typeface="+mn-lt"/>
                </a:rPr>
                <a:t>保持午睡室的安静。</a:t>
              </a:r>
            </a:p>
            <a:p>
              <a:pPr indent="306070" algn="just"/>
              <a:r>
                <a:rPr lang="en-US" altLang="zh-CN" dirty="0">
                  <a:solidFill>
                    <a:srgbClr val="000000"/>
                  </a:solidFill>
                  <a:ea typeface="宋体" panose="02010600030101010101" pitchFamily="2" charset="-122"/>
                  <a:sym typeface="+mn-lt"/>
                </a:rPr>
                <a:t>2.</a:t>
              </a:r>
              <a:r>
                <a:rPr lang="zh-CN" altLang="en-US" dirty="0">
                  <a:solidFill>
                    <a:srgbClr val="000000"/>
                  </a:solidFill>
                  <a:ea typeface="宋体" panose="02010600030101010101" pitchFamily="2" charset="-122"/>
                  <a:sym typeface="+mn-lt"/>
                </a:rPr>
                <a:t>全面巡视，及时发现、处理突发情况。</a:t>
              </a:r>
            </a:p>
            <a:p>
              <a:pPr indent="306070" algn="just"/>
              <a:endParaRPr lang="zh-CN" altLang="en-US" dirty="0">
                <a:solidFill>
                  <a:srgbClr val="000000"/>
                </a:solidFill>
                <a:ea typeface="宋体" panose="02010600030101010101" pitchFamily="2" charset="-122"/>
                <a:sym typeface="+mn-lt"/>
              </a:endParaRPr>
            </a:p>
            <a:p>
              <a:pPr indent="306070" algn="just"/>
              <a:r>
                <a:rPr lang="zh-CN" altLang="en-US" dirty="0">
                  <a:solidFill>
                    <a:srgbClr val="000000"/>
                  </a:solidFill>
                  <a:ea typeface="宋体" panose="02010600030101010101" pitchFamily="2" charset="-122"/>
                  <a:sym typeface="+mn-lt"/>
                </a:rPr>
                <a:t>（二）入睡时的关注和指导</a:t>
              </a:r>
            </a:p>
            <a:p>
              <a:pPr indent="306070" algn="just"/>
              <a:r>
                <a:rPr lang="en-US" altLang="zh-CN" dirty="0">
                  <a:solidFill>
                    <a:srgbClr val="000000"/>
                  </a:solidFill>
                  <a:ea typeface="宋体" panose="02010600030101010101" pitchFamily="2" charset="-122"/>
                  <a:sym typeface="+mn-lt"/>
                </a:rPr>
                <a:t>1.</a:t>
              </a:r>
              <a:r>
                <a:rPr lang="zh-CN" altLang="en-US" dirty="0">
                  <a:solidFill>
                    <a:srgbClr val="000000"/>
                  </a:solidFill>
                  <a:ea typeface="宋体" panose="02010600030101010101" pitchFamily="2" charset="-122"/>
                  <a:sym typeface="+mn-lt"/>
                </a:rPr>
                <a:t>要认真巡视，随时纠正幼儿的不良睡姿；对有不良习惯（如蒙头睡觉、咬指甲、唆手指、恋物、擦腿等）的幼儿要随时关注帮助克服。</a:t>
              </a:r>
            </a:p>
            <a:p>
              <a:pPr indent="306070" algn="just"/>
              <a:r>
                <a:rPr lang="en-US" altLang="zh-CN" dirty="0">
                  <a:solidFill>
                    <a:srgbClr val="000000"/>
                  </a:solidFill>
                  <a:ea typeface="宋体" panose="02010600030101010101" pitchFamily="2" charset="-122"/>
                  <a:sym typeface="+mn-lt"/>
                </a:rPr>
                <a:t>2.</a:t>
              </a:r>
              <a:r>
                <a:rPr lang="zh-CN" altLang="en-US" dirty="0">
                  <a:solidFill>
                    <a:srgbClr val="000000"/>
                  </a:solidFill>
                  <a:ea typeface="宋体" panose="02010600030101010101" pitchFamily="2" charset="-122"/>
                  <a:sym typeface="+mn-lt"/>
                </a:rPr>
                <a:t>要适当安排中午的备课、看书、制作教具等活动，定时巡视，保证巡视的频率，不能有丝毫疏忽。</a:t>
              </a:r>
            </a:p>
            <a:p>
              <a:pPr indent="306070" algn="just"/>
              <a:r>
                <a:rPr lang="en-US" altLang="zh-CN" dirty="0">
                  <a:solidFill>
                    <a:srgbClr val="000000"/>
                  </a:solidFill>
                  <a:ea typeface="宋体" panose="02010600030101010101" pitchFamily="2" charset="-122"/>
                  <a:sym typeface="+mn-lt"/>
                </a:rPr>
                <a:t>3.</a:t>
              </a:r>
              <a:r>
                <a:rPr lang="zh-CN" altLang="en-US" dirty="0">
                  <a:solidFill>
                    <a:srgbClr val="000000"/>
                  </a:solidFill>
                  <a:ea typeface="宋体" panose="02010600030101010101" pitchFamily="2" charset="-122"/>
                  <a:sym typeface="+mn-lt"/>
                </a:rPr>
                <a:t>要面向幼儿，便于随时关注幼儿的午睡状况，语言、动作要轻，手机调到静音状态，以免打搅幼儿睡眠。</a:t>
              </a:r>
            </a:p>
            <a:p>
              <a:pPr indent="306070" algn="just"/>
              <a:r>
                <a:rPr lang="en-US" altLang="zh-CN" dirty="0">
                  <a:solidFill>
                    <a:srgbClr val="000000"/>
                  </a:solidFill>
                  <a:ea typeface="宋体" panose="02010600030101010101" pitchFamily="2" charset="-122"/>
                  <a:sym typeface="+mn-lt"/>
                </a:rPr>
                <a:t>4.</a:t>
              </a:r>
              <a:r>
                <a:rPr lang="zh-CN" altLang="en-US" dirty="0">
                  <a:solidFill>
                    <a:srgbClr val="000000"/>
                  </a:solidFill>
                  <a:ea typeface="宋体" panose="02010600030101010101" pitchFamily="2" charset="-122"/>
                  <a:sym typeface="+mn-lt"/>
                </a:rPr>
                <a:t>对不同的幼儿应予以不同的关注和干预。</a:t>
              </a:r>
            </a:p>
          </p:txBody>
        </p:sp>
        <p:sp>
          <p:nvSpPr>
            <p:cNvPr id="29" name="矩形: 圆顶角 28"/>
            <p:cNvSpPr/>
            <p:nvPr/>
          </p:nvSpPr>
          <p:spPr>
            <a:xfrm>
              <a:off x="8345480" y="2153653"/>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文本框 19"/>
          <p:cNvSpPr txBox="1"/>
          <p:nvPr/>
        </p:nvSpPr>
        <p:spPr>
          <a:xfrm>
            <a:off x="1406551" y="285642"/>
            <a:ext cx="4946411"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任务二     入睡时的关注和指导</a:t>
            </a:r>
            <a:endParaRPr kumimoji="0" lang="zh-CN" altLang="en-US" sz="2800" b="1" i="0" u="none" strike="noStrike" kern="1200" cap="none" spc="0" normalizeH="0" baseline="0" noProof="0" dirty="0">
              <a:ln>
                <a:noFill/>
              </a:ln>
              <a:solidFill>
                <a:schemeClr val="accent1"/>
              </a:solidFill>
              <a:effectLst/>
              <a:uLnTx/>
              <a:uFillTx/>
              <a:cs typeface="+mn-ea"/>
              <a:sym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71195" y="1480185"/>
            <a:ext cx="11217910" cy="2803057"/>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00179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14" name="文本框 13"/>
          <p:cNvSpPr txBox="1"/>
          <p:nvPr>
            <p:custDataLst>
              <p:tags r:id="rId1"/>
            </p:custDataLst>
          </p:nvPr>
        </p:nvSpPr>
        <p:spPr>
          <a:xfrm>
            <a:off x="958215" y="2034540"/>
            <a:ext cx="11040745" cy="1938992"/>
          </a:xfrm>
          <a:prstGeom prst="rect">
            <a:avLst/>
          </a:prstGeom>
          <a:noFill/>
          <a:ln>
            <a:solidFill>
              <a:schemeClr val="accent1"/>
            </a:solidFill>
          </a:ln>
          <a:effectLst/>
        </p:spPr>
        <p:txBody>
          <a:bodyPr wrap="square" rtlCol="0">
            <a:spAutoFit/>
          </a:bodyPr>
          <a:lstStyle/>
          <a:p>
            <a:pPr>
              <a:lnSpc>
                <a:spcPct val="150000"/>
              </a:lnSpc>
            </a:pPr>
            <a:r>
              <a:rPr lang="zh-CN" altLang="en-US" sz="1600" dirty="0"/>
              <a:t>         </a:t>
            </a:r>
            <a:r>
              <a:rPr lang="zh-CN" altLang="en-US" sz="1600" b="1" dirty="0">
                <a:solidFill>
                  <a:schemeClr val="bg2"/>
                </a:solidFill>
              </a:rPr>
              <a:t>幼儿入睡时，教师要认真巡视，随时纠正幼儿的不良睡姿，对有不良习惯（如蒙头睡觉，咬指甲，嗦手指，恋物，擦腿等）的幼儿要随时关注，帮助他们克服。威威是我们班的一位小男孩，聪明好学。老师、小朋友都很喜欢他，但就有一个坏习惯</a:t>
            </a:r>
            <a:r>
              <a:rPr lang="en-US" altLang="zh-CN" sz="1600" b="1" dirty="0">
                <a:solidFill>
                  <a:schemeClr val="bg2"/>
                </a:solidFill>
              </a:rPr>
              <a:t>——</a:t>
            </a:r>
            <a:r>
              <a:rPr lang="zh-CN" altLang="en-US" sz="1600" b="1" dirty="0">
                <a:solidFill>
                  <a:schemeClr val="bg2"/>
                </a:solidFill>
              </a:rPr>
              <a:t>爱吸吮手指。在午睡时，我们巡查都会发现威威将食指放入嘴里吸吮。当小朋友午睡起来时，就会听到小朋友的告状声</a:t>
            </a:r>
            <a:r>
              <a:rPr lang="en-US" altLang="zh-CN" sz="1600" b="1" dirty="0">
                <a:solidFill>
                  <a:schemeClr val="bg2"/>
                </a:solidFill>
              </a:rPr>
              <a:t>:“</a:t>
            </a:r>
            <a:r>
              <a:rPr lang="zh-CN" altLang="en-US" sz="1600" b="1" dirty="0">
                <a:solidFill>
                  <a:schemeClr val="bg2"/>
                </a:solidFill>
              </a:rPr>
              <a:t>老师，威威睡觉又吃手指了</a:t>
            </a:r>
            <a:r>
              <a:rPr lang="en-US" altLang="zh-CN" sz="1600" b="1" dirty="0">
                <a:solidFill>
                  <a:schemeClr val="bg2"/>
                </a:solidFill>
              </a:rPr>
              <a:t>!”</a:t>
            </a:r>
            <a:r>
              <a:rPr lang="zh-CN" altLang="en-US" sz="1600" b="1" dirty="0">
                <a:solidFill>
                  <a:schemeClr val="bg2"/>
                </a:solidFill>
              </a:rPr>
              <a:t>这时，他有会用无辜的眼神看着我，仿佛在说</a:t>
            </a:r>
            <a:r>
              <a:rPr lang="en-US" altLang="zh-CN" sz="1600" b="1" dirty="0">
                <a:solidFill>
                  <a:schemeClr val="bg2"/>
                </a:solidFill>
              </a:rPr>
              <a:t>:“</a:t>
            </a:r>
            <a:r>
              <a:rPr lang="zh-CN" altLang="en-US" sz="1600" b="1" dirty="0">
                <a:solidFill>
                  <a:schemeClr val="bg2"/>
                </a:solidFill>
              </a:rPr>
              <a:t>我不是故意的，它自己要跑到我的嘴里。”有时候，看见他在吃手指，我提醒他，他就把手指拿出来，一会儿又偷偷地吸吮手指了。</a:t>
            </a:r>
            <a:endParaRPr lang="zh-CN" altLang="zh-CN" b="1" dirty="0">
              <a:solidFill>
                <a:schemeClr val="bg2"/>
              </a:solidFill>
            </a:endParaRPr>
          </a:p>
        </p:txBody>
      </p:sp>
      <p:sp>
        <p:nvSpPr>
          <p:cNvPr id="2" name="文本框 1"/>
          <p:cNvSpPr txBox="1"/>
          <p:nvPr>
            <p:custDataLst>
              <p:tags r:id="rId2"/>
            </p:custDataLst>
          </p:nvPr>
        </p:nvSpPr>
        <p:spPr>
          <a:xfrm>
            <a:off x="1057499" y="166473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71195" y="1480185"/>
            <a:ext cx="11217910" cy="3375025"/>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00179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14" name="文本框 13"/>
          <p:cNvSpPr txBox="1"/>
          <p:nvPr>
            <p:custDataLst>
              <p:tags r:id="rId1"/>
            </p:custDataLst>
          </p:nvPr>
        </p:nvSpPr>
        <p:spPr>
          <a:xfrm>
            <a:off x="848360" y="2310018"/>
            <a:ext cx="11040745" cy="1899623"/>
          </a:xfrm>
          <a:prstGeom prst="rect">
            <a:avLst/>
          </a:prstGeom>
          <a:noFill/>
          <a:ln>
            <a:solidFill>
              <a:schemeClr val="accent1"/>
            </a:solidFill>
          </a:ln>
          <a:effectLst/>
        </p:spPr>
        <p:txBody>
          <a:bodyPr wrap="square" rtlCol="0">
            <a:spAutoFit/>
          </a:bodyPr>
          <a:lstStyle/>
          <a:p>
            <a:pPr>
              <a:lnSpc>
                <a:spcPct val="150000"/>
              </a:lnSpc>
            </a:pPr>
            <a:r>
              <a:rPr lang="zh-CN" altLang="en-US" sz="1600" b="1" dirty="0">
                <a:solidFill>
                  <a:schemeClr val="bg2"/>
                </a:solidFill>
              </a:rPr>
              <a:t>这个时期的幼儿喜欢含一些东西在嘴巴里才能得到安慰和满足，如果吸吮的需求得不到满足，他就会变得很不安，害怕和焦虑，这个时候，宝宝自己的小手就成了最好的选择。吸吮手指可以消除宝宝的不安、烦躁、紧张的情绪，能让宝宝变得安静，如果宝宝得到的关爱不够　没有得到足够的爱抚和安慰，当他生气、紧张、饿了的时候，家长都没有及时给予安慰或帮忙解决问题，或者当宝宝觉得孤独、寂寞的时候，老师、家长也没有马上腾出空来陪伴他，宝宝也会用吸吮手指的方法来安慰自己。</a:t>
            </a:r>
            <a:endParaRPr lang="zh-CN" altLang="zh-CN" b="1" dirty="0">
              <a:solidFill>
                <a:schemeClr val="bg2"/>
              </a:solidFill>
            </a:endParaRPr>
          </a:p>
        </p:txBody>
      </p:sp>
      <p:sp>
        <p:nvSpPr>
          <p:cNvPr id="2" name="文本框 1"/>
          <p:cNvSpPr txBox="1"/>
          <p:nvPr>
            <p:custDataLst>
              <p:tags r:id="rId2"/>
            </p:custDataLst>
          </p:nvPr>
        </p:nvSpPr>
        <p:spPr>
          <a:xfrm>
            <a:off x="1057499" y="1664734"/>
            <a:ext cx="2594716" cy="368300"/>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案例分析</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926580" y="2580648"/>
            <a:ext cx="7976235" cy="3787575"/>
          </a:xfrm>
          <a:prstGeom prst="rect">
            <a:avLst/>
          </a:prstGeom>
          <a:noFill/>
          <a:ln>
            <a:solidFill>
              <a:schemeClr val="accent1"/>
            </a:solidFill>
          </a:ln>
          <a:effectLst/>
        </p:spPr>
        <p:txBody>
          <a:bodyPr wrap="square" rtlCol="0">
            <a:spAutoFit/>
          </a:bodyPr>
          <a:lstStyle/>
          <a:p>
            <a:pPr>
              <a:lnSpc>
                <a:spcPct val="150000"/>
              </a:lnSpc>
            </a:pPr>
            <a:r>
              <a:rPr lang="zh-CN" altLang="en-US" dirty="0"/>
              <a:t>在幼儿园群体生活中经常会发现有孩子吮吸手指，东张西望注意力不集中。小班幼儿的思维水平仍处于直觉行动阶段，他们直接感知事物才能获得相关经验。</a:t>
            </a:r>
            <a:r>
              <a:rPr lang="en-US" altLang="zh-CN" dirty="0"/>
              <a:t>《</a:t>
            </a:r>
            <a:r>
              <a:rPr lang="zh-CN" altLang="en-US" dirty="0"/>
              <a:t>纲要</a:t>
            </a:r>
            <a:r>
              <a:rPr lang="en-US" altLang="zh-CN" dirty="0"/>
              <a:t>》</a:t>
            </a:r>
            <a:r>
              <a:rPr lang="zh-CN" altLang="en-US" dirty="0"/>
              <a:t>中指出</a:t>
            </a:r>
            <a:r>
              <a:rPr lang="en-US" altLang="zh-CN" dirty="0"/>
              <a:t>:</a:t>
            </a:r>
            <a:r>
              <a:rPr lang="zh-CN" altLang="en-US" dirty="0"/>
              <a:t>幼儿园教育应尊重幼儿的身心发展规律和学习特点，充分关注幼儿的经验，激发幼儿的学习兴趣。因此，在教学活动中要充分思考孩子的年龄特点和心理发展水平。吮吸手指在小班是常见的行为习惯。教师要懂得把生活中的东西转化为有价值的学习资料，从教学活动中让幼儿得到相关认识。我们就得从小抓起，培养他们良好的日常生活习惯。透过教学活动积极引导幼儿，让他们明白吮吸手指是一种坏习惯，会影响身体健康。让他们懂得经常洗手，保持手的干净、卫生。</a:t>
            </a:r>
            <a:endParaRPr lang="zh-CN" altLang="zh-CN" dirty="0"/>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8089856"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任务三    起床后的组织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451888" y="1279182"/>
            <a:ext cx="5347047" cy="5199056"/>
            <a:chOff x="3794096" y="1127096"/>
            <a:chExt cx="4603809" cy="4603809"/>
          </a:xfrm>
        </p:grpSpPr>
        <p:sp>
          <p:nvSpPr>
            <p:cNvPr id="46" name="椭圆 45"/>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04325" y="1766886"/>
            <a:ext cx="3094419" cy="4603808"/>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11560" y="2316941"/>
            <a:ext cx="2859056" cy="3746282"/>
          </a:xfrm>
          <a:prstGeom prst="rect">
            <a:avLst/>
          </a:prstGeom>
          <a:noFill/>
        </p:spPr>
        <p:txBody>
          <a:bodyPr wrap="square" rtlCol="0">
            <a:spAutoFit/>
          </a:bodyPr>
          <a:lstStyle/>
          <a:p>
            <a:pPr>
              <a:lnSpc>
                <a:spcPct val="150000"/>
              </a:lnSpc>
            </a:pPr>
            <a:r>
              <a:rPr lang="zh-CN" altLang="en-US" sz="1600" dirty="0"/>
              <a:t>午睡是幼儿园一日生活不可或缺的重要环节，幼儿在甜蜜午睡后怎样能开心、自愿地起床呢？教师首先要明确午睡过程中不同年龄段幼儿应达到的目标要求和具体内容，抓住睡前、睡中、睡后潜在的教育价值，采用温馨有趣的指导策略，充分发挥午睡起床环节在幼儿自身成长和发展中的特殊作用。</a:t>
            </a:r>
            <a:endParaRPr lang="zh-CN" sz="1600" dirty="0"/>
          </a:p>
        </p:txBody>
      </p:sp>
      <p:sp>
        <p:nvSpPr>
          <p:cNvPr id="17" name="矩形: 圆顶角 16"/>
          <p:cNvSpPr/>
          <p:nvPr/>
        </p:nvSpPr>
        <p:spPr>
          <a:xfrm>
            <a:off x="1391961" y="1843949"/>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6864572" y="1637258"/>
            <a:ext cx="4603809" cy="4210050"/>
            <a:chOff x="4612995" y="1514475"/>
            <a:chExt cx="2966010" cy="421005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572086"/>
              <a:ext cx="2832426" cy="1899623"/>
            </a:xfrm>
            <a:prstGeom prst="rect">
              <a:avLst/>
            </a:prstGeom>
            <a:noFill/>
          </p:spPr>
          <p:txBody>
            <a:bodyPr wrap="square" rtlCol="0">
              <a:spAutoFit/>
            </a:bodyPr>
            <a:lstStyle/>
            <a:p>
              <a:pPr>
                <a:lnSpc>
                  <a:spcPct val="150000"/>
                </a:lnSpc>
              </a:pPr>
              <a:r>
                <a:rPr lang="en-US" altLang="zh-CN" sz="1600" dirty="0">
                  <a:solidFill>
                    <a:schemeClr val="bg2"/>
                  </a:solidFill>
                </a:rPr>
                <a:t>1.</a:t>
              </a:r>
              <a:r>
                <a:rPr lang="zh-CN" altLang="en-US" sz="1600" dirty="0">
                  <a:solidFill>
                    <a:schemeClr val="bg2"/>
                  </a:solidFill>
                </a:rPr>
                <a:t>素质目标：通过实践进一步确立幼儿园保教并重的理念</a:t>
              </a:r>
            </a:p>
            <a:p>
              <a:pPr>
                <a:lnSpc>
                  <a:spcPct val="150000"/>
                </a:lnSpc>
              </a:pPr>
              <a:r>
                <a:rPr lang="en-US" altLang="zh-CN" sz="1600" dirty="0">
                  <a:solidFill>
                    <a:schemeClr val="bg2"/>
                  </a:solidFill>
                </a:rPr>
                <a:t>2.</a:t>
              </a:r>
              <a:r>
                <a:rPr lang="zh-CN" altLang="en-US" sz="1600" dirty="0">
                  <a:solidFill>
                    <a:schemeClr val="bg2"/>
                  </a:solidFill>
                </a:rPr>
                <a:t>认知目标：培养幼儿养成良好的睡前习惯和整理习惯；</a:t>
              </a:r>
            </a:p>
            <a:p>
              <a:pPr>
                <a:lnSpc>
                  <a:spcPct val="150000"/>
                </a:lnSpc>
              </a:pPr>
              <a:r>
                <a:rPr lang="en-US" altLang="zh-CN" sz="1600" dirty="0">
                  <a:solidFill>
                    <a:schemeClr val="bg2"/>
                  </a:solidFill>
                </a:rPr>
                <a:t>3.</a:t>
              </a:r>
              <a:r>
                <a:rPr lang="zh-CN" altLang="en-US" sz="1600" dirty="0">
                  <a:solidFill>
                    <a:schemeClr val="bg2"/>
                  </a:solidFill>
                </a:rPr>
                <a:t>技能目标：能完成午睡后的环境整理。</a:t>
              </a: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345249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任务三 </a:t>
            </a:r>
            <a:r>
              <a:rPr lang="zh-CN" altLang="en-US" sz="2800" b="1" noProof="0" dirty="0">
                <a:ln>
                  <a:noFill/>
                </a:ln>
                <a:solidFill>
                  <a:schemeClr val="accent1"/>
                </a:solidFill>
                <a:effectLst/>
                <a:uLnTx/>
                <a:uFillTx/>
                <a:cs typeface="+mn-ea"/>
                <a:sym typeface="+mn-lt"/>
              </a:rPr>
              <a:t>离园后整理</a:t>
            </a:r>
            <a:endParaRPr kumimoji="0" lang="zh-CN" altLang="en-US" sz="2800" b="1" i="0" u="none" strike="noStrike" kern="1200" cap="none" spc="0" normalizeH="0" baseline="0" noProof="0" dirty="0">
              <a:ln>
                <a:noFill/>
              </a:ln>
              <a:solidFill>
                <a:schemeClr val="accent1"/>
              </a:solidFill>
              <a:effectLst/>
              <a:uLnTx/>
              <a:uFillTx/>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R="0" indent="0" defTabSz="914400" fontAlgn="auto">
              <a:lnSpc>
                <a:spcPct val="120000"/>
              </a:lnSpc>
              <a:spcBef>
                <a:spcPts val="0"/>
              </a:spcBef>
              <a:spcAft>
                <a:spcPts val="0"/>
              </a:spcAft>
              <a:buClrTx/>
              <a:buSzTx/>
              <a:buFontTx/>
              <a:buNone/>
              <a:defRPr/>
            </a:pPr>
            <a:r>
              <a:rPr kumimoji="0" lang="en-US" altLang="zh-CN" sz="2800" b="1" i="0" kern="1200" cap="none" spc="0" normalizeH="0" baseline="0" noProof="0" dirty="0">
                <a:solidFill>
                  <a:schemeClr val="bg2"/>
                </a:solidFill>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90412"/>
            <a:ext cx="1765978" cy="572914"/>
          </a:xfrm>
          <a:prstGeom prst="rect">
            <a:avLst/>
          </a:prstGeom>
          <a:noFill/>
        </p:spPr>
        <p:txBody>
          <a:bodyPr wrap="square" rtlCol="0">
            <a:spAutoFit/>
            <a:scene3d>
              <a:camera prst="orthographicFront"/>
              <a:lightRig rig="threePt" dir="t"/>
            </a:scene3d>
            <a:sp3d contourW="12700"/>
          </a:bodyPr>
          <a:lstStyle/>
          <a:p>
            <a:pPr marR="0" indent="0" defTabSz="914400" fontAlgn="auto">
              <a:lnSpc>
                <a:spcPct val="120000"/>
              </a:lnSpc>
              <a:spcBef>
                <a:spcPts val="0"/>
              </a:spcBef>
              <a:spcAft>
                <a:spcPts val="0"/>
              </a:spcAft>
              <a:buClrTx/>
              <a:buSzTx/>
              <a:buFontTx/>
              <a:buNone/>
              <a:defRPr/>
            </a:pPr>
            <a:r>
              <a:rPr lang="zh-CN" altLang="en-US" sz="2800" b="1" dirty="0">
                <a:solidFill>
                  <a:schemeClr val="bg2"/>
                </a:solidFill>
                <a:cs typeface="+mn-ea"/>
                <a:sym typeface="+mn-lt"/>
              </a:rPr>
              <a:t>结构导图</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3" name="组合 2"/>
          <p:cNvGrpSpPr/>
          <p:nvPr/>
        </p:nvGrpSpPr>
        <p:grpSpPr>
          <a:xfrm>
            <a:off x="265471" y="1847764"/>
            <a:ext cx="10537143" cy="2573251"/>
            <a:chOff x="1744938" y="3323184"/>
            <a:chExt cx="5324339" cy="953443"/>
          </a:xfrm>
        </p:grpSpPr>
        <p:grpSp>
          <p:nvGrpSpPr>
            <p:cNvPr id="4" name="组合 3"/>
            <p:cNvGrpSpPr/>
            <p:nvPr/>
          </p:nvGrpSpPr>
          <p:grpSpPr>
            <a:xfrm>
              <a:off x="1744938" y="3999629"/>
              <a:ext cx="860613" cy="276998"/>
              <a:chOff x="1686215" y="4012416"/>
              <a:chExt cx="860613" cy="206215"/>
            </a:xfrm>
          </p:grpSpPr>
          <p:sp>
            <p:nvSpPr>
              <p:cNvPr id="5" name="圆角矩形 2"/>
              <p:cNvSpPr>
                <a:spLocks noChangeArrowheads="1"/>
              </p:cNvSpPr>
              <p:nvPr>
                <p:custDataLst>
                  <p:tags r:id="rId18"/>
                </p:custDataLst>
              </p:nvPr>
            </p:nvSpPr>
            <p:spPr bwMode="auto">
              <a:xfrm>
                <a:off x="1686215" y="4012416"/>
                <a:ext cx="860613" cy="206215"/>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 name="文本框 5"/>
              <p:cNvSpPr txBox="1"/>
              <p:nvPr>
                <p:custDataLst>
                  <p:tags r:id="rId19"/>
                </p:custDataLst>
              </p:nvPr>
            </p:nvSpPr>
            <p:spPr>
              <a:xfrm>
                <a:off x="1795005" y="4024882"/>
                <a:ext cx="715842" cy="109999"/>
              </a:xfrm>
              <a:prstGeom prst="rect">
                <a:avLst/>
              </a:prstGeom>
              <a:noFill/>
            </p:spPr>
            <p:txBody>
              <a:bodyPr wrap="square" rtlCol="0">
                <a:spAutoFit/>
              </a:bodyPr>
              <a:lstStyle/>
              <a:p>
                <a:r>
                  <a:rPr lang="zh-CN" altLang="en-US" sz="2000" dirty="0">
                    <a:solidFill>
                      <a:schemeClr val="accent1"/>
                    </a:solidFill>
                    <a:cs typeface="+mn-ea"/>
                    <a:sym typeface="+mn-lt"/>
                  </a:rPr>
                  <a:t>午睡</a:t>
                </a:r>
              </a:p>
            </p:txBody>
          </p:sp>
        </p:grpSp>
        <p:sp>
          <p:nvSpPr>
            <p:cNvPr id="7" name="圆角矩形 2"/>
            <p:cNvSpPr>
              <a:spLocks noChangeArrowheads="1"/>
            </p:cNvSpPr>
            <p:nvPr>
              <p:custDataLst>
                <p:tags r:id="rId1"/>
              </p:custDataLst>
            </p:nvPr>
          </p:nvSpPr>
          <p:spPr bwMode="auto">
            <a:xfrm>
              <a:off x="3062678" y="3338769"/>
              <a:ext cx="1115810"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圆角矩形 2"/>
            <p:cNvSpPr>
              <a:spLocks noChangeArrowheads="1"/>
            </p:cNvSpPr>
            <p:nvPr>
              <p:custDataLst>
                <p:tags r:id="rId2"/>
              </p:custDataLst>
            </p:nvPr>
          </p:nvSpPr>
          <p:spPr bwMode="auto">
            <a:xfrm>
              <a:off x="3062679" y="3671629"/>
              <a:ext cx="1115809"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9" name="圆角矩形 2"/>
            <p:cNvSpPr>
              <a:spLocks noChangeArrowheads="1"/>
            </p:cNvSpPr>
            <p:nvPr>
              <p:custDataLst>
                <p:tags r:id="rId3"/>
              </p:custDataLst>
            </p:nvPr>
          </p:nvSpPr>
          <p:spPr bwMode="auto">
            <a:xfrm>
              <a:off x="3070720" y="4004489"/>
              <a:ext cx="110776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2" name="圆角矩形 2"/>
            <p:cNvSpPr>
              <a:spLocks noChangeArrowheads="1"/>
            </p:cNvSpPr>
            <p:nvPr>
              <p:custDataLst>
                <p:tags r:id="rId4"/>
              </p:custDataLst>
            </p:nvPr>
          </p:nvSpPr>
          <p:spPr bwMode="auto">
            <a:xfrm>
              <a:off x="4597863" y="3338767"/>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6" name="文本框 15"/>
            <p:cNvSpPr txBox="1"/>
            <p:nvPr>
              <p:custDataLst>
                <p:tags r:id="rId5"/>
              </p:custDataLst>
            </p:nvPr>
          </p:nvSpPr>
          <p:spPr>
            <a:xfrm>
              <a:off x="3062678" y="3423083"/>
              <a:ext cx="1189838" cy="124934"/>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1.</a:t>
              </a:r>
              <a:r>
                <a:rPr lang="zh-CN" altLang="en-US" sz="1600" b="1" dirty="0">
                  <a:solidFill>
                    <a:schemeClr val="accent3">
                      <a:lumMod val="75000"/>
                    </a:schemeClr>
                  </a:solidFill>
                  <a:latin typeface="宋体" panose="02010600030101010101" pitchFamily="2" charset="-122"/>
                  <a:ea typeface="宋体" panose="02010600030101010101" pitchFamily="2" charset="-122"/>
                </a:rPr>
                <a:t>午睡前准备</a:t>
              </a:r>
            </a:p>
          </p:txBody>
        </p:sp>
        <p:sp>
          <p:nvSpPr>
            <p:cNvPr id="17" name="文本框 16"/>
            <p:cNvSpPr txBox="1"/>
            <p:nvPr>
              <p:custDataLst>
                <p:tags r:id="rId6"/>
              </p:custDataLst>
            </p:nvPr>
          </p:nvSpPr>
          <p:spPr>
            <a:xfrm>
              <a:off x="3082885" y="3735983"/>
              <a:ext cx="1069465" cy="124934"/>
            </a:xfrm>
            <a:prstGeom prst="rect">
              <a:avLst/>
            </a:prstGeom>
            <a:noFill/>
          </p:spPr>
          <p:txBody>
            <a:bodyPr wrap="square" rtlCol="0">
              <a:spAutoFit/>
            </a:bodyPr>
            <a:lstStyle/>
            <a:p>
              <a:r>
                <a:rPr sz="1600" b="1" dirty="0">
                  <a:solidFill>
                    <a:schemeClr val="accent3">
                      <a:lumMod val="75000"/>
                    </a:schemeClr>
                  </a:solidFill>
                  <a:latin typeface="宋体" panose="02010600030101010101" pitchFamily="2" charset="-122"/>
                  <a:ea typeface="宋体" panose="02010600030101010101" pitchFamily="2" charset="-122"/>
                </a:rPr>
                <a:t>2.午睡的关注指导</a:t>
              </a:r>
            </a:p>
          </p:txBody>
        </p:sp>
        <p:sp>
          <p:nvSpPr>
            <p:cNvPr id="18" name="文本框 17"/>
            <p:cNvSpPr txBox="1"/>
            <p:nvPr>
              <p:custDataLst>
                <p:tags r:id="rId7"/>
              </p:custDataLst>
            </p:nvPr>
          </p:nvSpPr>
          <p:spPr>
            <a:xfrm>
              <a:off x="3077229" y="4082074"/>
              <a:ext cx="1069465" cy="124934"/>
            </a:xfrm>
            <a:prstGeom prst="rect">
              <a:avLst/>
            </a:prstGeom>
            <a:noFill/>
          </p:spPr>
          <p:txBody>
            <a:bodyPr wrap="square" rtlCol="0">
              <a:spAutoFit/>
            </a:bodyPr>
            <a:lstStyle/>
            <a:p>
              <a:r>
                <a:rPr sz="1600" b="1" dirty="0">
                  <a:solidFill>
                    <a:schemeClr val="accent3">
                      <a:lumMod val="75000"/>
                    </a:schemeClr>
                  </a:solidFill>
                  <a:latin typeface="宋体" panose="02010600030101010101" pitchFamily="2" charset="-122"/>
                  <a:ea typeface="宋体" panose="02010600030101010101" pitchFamily="2" charset="-122"/>
                </a:rPr>
                <a:t>3.起床组织和整理</a:t>
              </a:r>
            </a:p>
          </p:txBody>
        </p:sp>
        <p:cxnSp>
          <p:nvCxnSpPr>
            <p:cNvPr id="21" name="直接连接符 20"/>
            <p:cNvCxnSpPr>
              <a:stCxn id="5" idx="3"/>
              <a:endCxn id="16" idx="1"/>
            </p:cNvCxnSpPr>
            <p:nvPr>
              <p:custDataLst>
                <p:tags r:id="rId8"/>
              </p:custDataLst>
            </p:nvPr>
          </p:nvCxnSpPr>
          <p:spPr>
            <a:xfrm flipV="1">
              <a:off x="2605551" y="3485460"/>
              <a:ext cx="457227" cy="652669"/>
            </a:xfrm>
            <a:prstGeom prst="line">
              <a:avLst/>
            </a:prstGeom>
            <a:ln w="19050"/>
          </p:spPr>
          <p:style>
            <a:lnRef idx="1">
              <a:schemeClr val="dk1"/>
            </a:lnRef>
            <a:fillRef idx="0">
              <a:schemeClr val="dk1"/>
            </a:fillRef>
            <a:effectRef idx="0">
              <a:schemeClr val="dk1"/>
            </a:effectRef>
            <a:fontRef idx="minor">
              <a:schemeClr val="tx1"/>
            </a:fontRef>
          </p:style>
        </p:cxnSp>
        <p:cxnSp>
          <p:nvCxnSpPr>
            <p:cNvPr id="22" name="直接连接符 21"/>
            <p:cNvCxnSpPr>
              <a:stCxn id="5" idx="3"/>
              <a:endCxn id="8" idx="1"/>
            </p:cNvCxnSpPr>
            <p:nvPr>
              <p:custDataLst>
                <p:tags r:id="rId9"/>
              </p:custDataLst>
            </p:nvPr>
          </p:nvCxnSpPr>
          <p:spPr>
            <a:xfrm flipV="1">
              <a:off x="2605551" y="3799753"/>
              <a:ext cx="457128" cy="3383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5" idx="3"/>
              <a:endCxn id="18" idx="1"/>
            </p:cNvCxnSpPr>
            <p:nvPr>
              <p:custDataLst>
                <p:tags r:id="rId10"/>
              </p:custDataLst>
            </p:nvPr>
          </p:nvCxnSpPr>
          <p:spPr>
            <a:xfrm>
              <a:off x="2605551" y="4138129"/>
              <a:ext cx="471665" cy="63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custDataLst>
                <p:tags r:id="rId11"/>
              </p:custDataLst>
            </p:nvPr>
          </p:nvSpPr>
          <p:spPr>
            <a:xfrm>
              <a:off x="4601659" y="3323184"/>
              <a:ext cx="2246856" cy="307512"/>
            </a:xfrm>
            <a:prstGeom prst="rect">
              <a:avLst/>
            </a:prstGeom>
            <a:noFill/>
          </p:spPr>
          <p:txBody>
            <a:bodyPr wrap="square" rtlCol="0">
              <a:spAutoFit/>
            </a:bodyPr>
            <a:lstStyle/>
            <a:p>
              <a:r>
                <a:rPr lang="zh-CN" altLang="en-US" sz="1600" b="1" dirty="0">
                  <a:solidFill>
                    <a:schemeClr val="accent3">
                      <a:lumMod val="75000"/>
                    </a:schemeClr>
                  </a:solidFill>
                  <a:latin typeface="宋体" panose="02010600030101010101" pitchFamily="2" charset="-122"/>
                  <a:ea typeface="宋体" panose="02010600030101010101" pitchFamily="2" charset="-122"/>
                </a:rPr>
                <a:t>1.卧室环境准备</a:t>
              </a:r>
            </a:p>
            <a:p>
              <a:r>
                <a:rPr lang="zh-CN" altLang="en-US" sz="1600" b="1" dirty="0">
                  <a:solidFill>
                    <a:schemeClr val="accent3">
                      <a:lumMod val="75000"/>
                    </a:schemeClr>
                  </a:solidFill>
                  <a:latin typeface="宋体" panose="02010600030101010101" pitchFamily="2" charset="-122"/>
                  <a:ea typeface="宋体" panose="02010600030101010101" pitchFamily="2" charset="-122"/>
                </a:rPr>
                <a:t>⒉开展睡前散步活动</a:t>
              </a:r>
            </a:p>
            <a:p>
              <a:r>
                <a:rPr lang="en-US" altLang="zh-CN" sz="1600" b="1" dirty="0">
                  <a:solidFill>
                    <a:schemeClr val="accent3">
                      <a:lumMod val="75000"/>
                    </a:schemeClr>
                  </a:solidFill>
                  <a:latin typeface="宋体" panose="02010600030101010101" pitchFamily="2" charset="-122"/>
                  <a:ea typeface="宋体" panose="02010600030101010101" pitchFamily="2" charset="-122"/>
                </a:rPr>
                <a:t>3.午检;指导幼儿脱衣裤、正确叠放</a:t>
              </a:r>
            </a:p>
          </p:txBody>
        </p:sp>
        <p:sp>
          <p:nvSpPr>
            <p:cNvPr id="33" name="圆角矩形 2"/>
            <p:cNvSpPr>
              <a:spLocks noChangeArrowheads="1"/>
            </p:cNvSpPr>
            <p:nvPr>
              <p:custDataLst>
                <p:tags r:id="rId12"/>
              </p:custDataLst>
            </p:nvPr>
          </p:nvSpPr>
          <p:spPr bwMode="auto">
            <a:xfrm>
              <a:off x="4580705" y="3677281"/>
              <a:ext cx="2390412" cy="319982"/>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4" name="圆角矩形 2"/>
            <p:cNvSpPr>
              <a:spLocks noChangeArrowheads="1"/>
            </p:cNvSpPr>
            <p:nvPr>
              <p:custDataLst>
                <p:tags r:id="rId13"/>
              </p:custDataLst>
            </p:nvPr>
          </p:nvSpPr>
          <p:spPr bwMode="auto">
            <a:xfrm>
              <a:off x="4597863" y="4016406"/>
              <a:ext cx="2373388" cy="256247"/>
            </a:xfrm>
            <a:prstGeom prst="roundRect">
              <a:avLst>
                <a:gd name="adj" fmla="val 10000"/>
              </a:avLst>
            </a:prstGeom>
            <a:noFill/>
            <a:ln w="19050">
              <a:solidFill>
                <a:srgbClr val="000000"/>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9" name="文本框 38"/>
            <p:cNvSpPr txBox="1"/>
            <p:nvPr>
              <p:custDataLst>
                <p:tags r:id="rId14"/>
              </p:custDataLst>
            </p:nvPr>
          </p:nvSpPr>
          <p:spPr>
            <a:xfrm>
              <a:off x="4580681" y="3697619"/>
              <a:ext cx="2488596" cy="307512"/>
            </a:xfrm>
            <a:prstGeom prst="rect">
              <a:avLst/>
            </a:prstGeom>
            <a:noFill/>
          </p:spPr>
          <p:txBody>
            <a:bodyPr wrap="square" rtlCol="0">
              <a:spAutoFit/>
            </a:bodyPr>
            <a:lstStyle/>
            <a:p>
              <a:r>
                <a:rPr lang="en-US" altLang="zh-CN" sz="1600" b="1" dirty="0">
                  <a:solidFill>
                    <a:schemeClr val="accent3">
                      <a:lumMod val="75000"/>
                    </a:schemeClr>
                  </a:solidFill>
                  <a:latin typeface="宋体" panose="02010600030101010101" pitchFamily="2" charset="-122"/>
                  <a:ea typeface="宋体" panose="02010600030101010101" pitchFamily="2" charset="-122"/>
                </a:rPr>
                <a:t>1.</a:t>
              </a:r>
              <a:r>
                <a:rPr lang="zh-CN" altLang="en-US" sz="1600" b="1" dirty="0">
                  <a:solidFill>
                    <a:schemeClr val="accent3">
                      <a:lumMod val="75000"/>
                    </a:schemeClr>
                  </a:solidFill>
                  <a:latin typeface="宋体" panose="02010600030101010101" pitchFamily="2" charset="-122"/>
                  <a:ea typeface="宋体" panose="02010600030101010101" pitchFamily="2" charset="-122"/>
                </a:rPr>
                <a:t>定期巡视、指导幼儿正确睡姿</a:t>
              </a:r>
            </a:p>
            <a:p>
              <a:r>
                <a:rPr sz="1600" b="1" dirty="0">
                  <a:solidFill>
                    <a:schemeClr val="accent3">
                      <a:lumMod val="75000"/>
                    </a:schemeClr>
                  </a:solidFill>
                  <a:latin typeface="宋体" panose="02010600030101010101" pitchFamily="2" charset="-122"/>
                  <a:ea typeface="宋体" panose="02010600030101010101" pitchFamily="2" charset="-122"/>
                </a:rPr>
                <a:t>2.关注幼儿踢被子、小便情况</a:t>
              </a:r>
            </a:p>
            <a:p>
              <a:r>
                <a:rPr sz="1600" b="1" dirty="0">
                  <a:solidFill>
                    <a:schemeClr val="accent3">
                      <a:lumMod val="75000"/>
                    </a:schemeClr>
                  </a:solidFill>
                  <a:latin typeface="宋体" panose="02010600030101010101" pitchFamily="2" charset="-122"/>
                  <a:ea typeface="宋体" panose="02010600030101010101" pitchFamily="2" charset="-122"/>
                </a:rPr>
                <a:t>3.关注病患儿、表现异常患儿</a:t>
              </a:r>
            </a:p>
          </p:txBody>
        </p:sp>
        <p:cxnSp>
          <p:nvCxnSpPr>
            <p:cNvPr id="42" name="直接连接符 41"/>
            <p:cNvCxnSpPr/>
            <p:nvPr>
              <p:custDataLst>
                <p:tags r:id="rId15"/>
              </p:custDataLst>
            </p:nvPr>
          </p:nvCxnSpPr>
          <p:spPr>
            <a:xfrm>
              <a:off x="4166538" y="3464290"/>
              <a:ext cx="42880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custDataLst>
                <p:tags r:id="rId16"/>
              </p:custDataLst>
            </p:nvPr>
          </p:nvCxnSpPr>
          <p:spPr>
            <a:xfrm>
              <a:off x="4179642" y="3812272"/>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custDataLst>
                <p:tags r:id="rId17"/>
              </p:custDataLst>
            </p:nvPr>
          </p:nvCxnSpPr>
          <p:spPr>
            <a:xfrm>
              <a:off x="4161416" y="4157367"/>
              <a:ext cx="419375" cy="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文本框 45"/>
          <p:cNvSpPr txBox="1"/>
          <p:nvPr/>
        </p:nvSpPr>
        <p:spPr>
          <a:xfrm>
            <a:off x="5919470" y="3895725"/>
            <a:ext cx="4064000" cy="583565"/>
          </a:xfrm>
          <a:prstGeom prst="rect">
            <a:avLst/>
          </a:prstGeom>
          <a:noFill/>
        </p:spPr>
        <p:txBody>
          <a:bodyPr wrap="square" rtlCol="0">
            <a:spAutoFit/>
          </a:bodyPr>
          <a:lstStyle/>
          <a:p>
            <a:pPr algn="l">
              <a:buClrTx/>
              <a:buSzTx/>
              <a:buFontTx/>
            </a:pPr>
            <a:r>
              <a:rPr lang="zh-CN" altLang="en-US" sz="1600" b="1" dirty="0">
                <a:solidFill>
                  <a:schemeClr val="accent3">
                    <a:lumMod val="75000"/>
                  </a:schemeClr>
                </a:solidFill>
                <a:latin typeface="宋体" panose="02010600030101010101" pitchFamily="2" charset="-122"/>
                <a:ea typeface="宋体" panose="02010600030101010101" pitchFamily="2" charset="-122"/>
              </a:rPr>
              <a:t>1.指导幼儿穿衣服、组织幼儿小便</a:t>
            </a:r>
          </a:p>
          <a:p>
            <a:pPr algn="l">
              <a:buClrTx/>
              <a:buSzTx/>
              <a:buFontTx/>
            </a:pPr>
            <a:r>
              <a:rPr lang="zh-CN" altLang="en-US" sz="1600" b="1" dirty="0">
                <a:solidFill>
                  <a:schemeClr val="accent3">
                    <a:lumMod val="75000"/>
                  </a:schemeClr>
                </a:solidFill>
                <a:latin typeface="宋体" panose="02010600030101010101" pitchFamily="2" charset="-122"/>
                <a:ea typeface="宋体" panose="02010600030101010101" pitchFamily="2" charset="-122"/>
              </a:rPr>
              <a:t>2帮助幼儿整理衣裤、梳头</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18819" y="1588501"/>
            <a:ext cx="9421402" cy="5009376"/>
            <a:chOff x="8242050" y="1766366"/>
            <a:chExt cx="2610357" cy="4096116"/>
          </a:xfrm>
        </p:grpSpPr>
        <p:sp>
          <p:nvSpPr>
            <p:cNvPr id="39" name="矩形: 圆角 38"/>
            <p:cNvSpPr/>
            <p:nvPr/>
          </p:nvSpPr>
          <p:spPr>
            <a:xfrm>
              <a:off x="8242050" y="215725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345480" y="2528982"/>
              <a:ext cx="2434734" cy="2913241"/>
            </a:xfrm>
            <a:prstGeom prst="rect">
              <a:avLst/>
            </a:prstGeom>
            <a:noFill/>
          </p:spPr>
          <p:txBody>
            <a:bodyPr wrap="square" rtlCol="0">
              <a:spAutoFit/>
            </a:bodyPr>
            <a:lstStyle/>
            <a:p>
              <a:pPr>
                <a:lnSpc>
                  <a:spcPct val="200000"/>
                </a:lnSpc>
              </a:pPr>
              <a:r>
                <a:rPr lang="zh-CN" altLang="zh-CN" dirty="0"/>
                <a:t>（</a:t>
              </a:r>
              <a:r>
                <a:rPr lang="zh-CN" altLang="en-US" dirty="0"/>
                <a:t>一）对幼儿的要求和保教人员工作要点</a:t>
              </a:r>
              <a:endParaRPr lang="en-US" altLang="zh-CN" dirty="0"/>
            </a:p>
            <a:p>
              <a:pPr>
                <a:lnSpc>
                  <a:spcPct val="200000"/>
                </a:lnSpc>
              </a:pPr>
              <a:r>
                <a:rPr lang="zh-CN" altLang="en-US" dirty="0"/>
                <a:t>（二）起床后的组织和要求</a:t>
              </a:r>
            </a:p>
            <a:p>
              <a:pPr marL="0" marR="0" indent="304800" algn="just">
                <a:lnSpc>
                  <a:spcPct val="150000"/>
                </a:lnSpc>
                <a:spcBef>
                  <a:spcPts val="0"/>
                </a:spcBef>
                <a:spcAft>
                  <a:spcPts val="0"/>
                </a:spcAft>
              </a:pPr>
              <a:r>
                <a:rPr lang="en-US" altLang="zh-CN" sz="1400" kern="100" dirty="0">
                  <a:solidFill>
                    <a:srgbClr val="000000"/>
                  </a:solidFill>
                  <a:effectLst/>
                  <a:latin typeface="Calibri" panose="020F0502020204030204" pitchFamily="34" charset="0"/>
                </a:rPr>
                <a:t>1.</a:t>
              </a:r>
              <a:r>
                <a:rPr lang="zh-CN" altLang="en-US" sz="1400" kern="100" dirty="0">
                  <a:solidFill>
                    <a:srgbClr val="000000"/>
                  </a:solidFill>
                  <a:effectLst/>
                  <a:latin typeface="宋体" panose="02010600030101010101" pitchFamily="2" charset="-122"/>
                  <a:ea typeface="宋体" panose="02010600030101010101" pitchFamily="2" charset="-122"/>
                </a:rPr>
                <a:t>引导幼儿学习穿衣服的方法，鼓励幼儿自己穿衣裤，对能力弱的幼儿要多给予帮助，避免幼儿因此产生心理压力。</a:t>
              </a:r>
              <a:endParaRPr lang="zh-CN" altLang="en-US" sz="1400" kern="100" dirty="0">
                <a:effectLst/>
                <a:latin typeface="Calibri" panose="020F0502020204030204" pitchFamily="34" charset="0"/>
              </a:endParaRPr>
            </a:p>
            <a:p>
              <a:pPr marL="0" marR="0" indent="304800" algn="just">
                <a:lnSpc>
                  <a:spcPct val="150000"/>
                </a:lnSpc>
                <a:spcBef>
                  <a:spcPts val="0"/>
                </a:spcBef>
                <a:spcAft>
                  <a:spcPts val="0"/>
                </a:spcAft>
              </a:pPr>
              <a:r>
                <a:rPr lang="en-US" altLang="zh-CN" sz="1400" kern="100" dirty="0">
                  <a:solidFill>
                    <a:srgbClr val="000000"/>
                  </a:solidFill>
                  <a:effectLst/>
                  <a:latin typeface="Calibri" panose="020F0502020204030204" pitchFamily="34" charset="0"/>
                </a:rPr>
                <a:t>2.</a:t>
              </a:r>
              <a:r>
                <a:rPr lang="zh-CN" altLang="en-US" sz="1400" kern="100" dirty="0">
                  <a:solidFill>
                    <a:srgbClr val="000000"/>
                  </a:solidFill>
                  <a:effectLst/>
                  <a:latin typeface="宋体" panose="02010600030101010101" pitchFamily="2" charset="-122"/>
                  <a:ea typeface="宋体" panose="02010600030101010101" pitchFamily="2" charset="-122"/>
                </a:rPr>
                <a:t>全面分析幼儿起床动作慢的原因，区别对待，采取有针对性的方法解决问题。</a:t>
              </a:r>
              <a:endParaRPr lang="zh-CN" altLang="en-US" sz="1400" kern="100" dirty="0">
                <a:effectLst/>
                <a:latin typeface="Calibri" panose="020F0502020204030204" pitchFamily="34" charset="0"/>
              </a:endParaRPr>
            </a:p>
            <a:p>
              <a:pPr marL="0" marR="0" indent="304800" algn="just">
                <a:lnSpc>
                  <a:spcPct val="150000"/>
                </a:lnSpc>
                <a:spcBef>
                  <a:spcPts val="0"/>
                </a:spcBef>
                <a:spcAft>
                  <a:spcPts val="0"/>
                </a:spcAft>
              </a:pPr>
              <a:r>
                <a:rPr lang="en-US" altLang="zh-CN" sz="1400" kern="100" dirty="0">
                  <a:solidFill>
                    <a:srgbClr val="000000"/>
                  </a:solidFill>
                  <a:effectLst/>
                  <a:latin typeface="Calibri" panose="020F0502020204030204" pitchFamily="34" charset="0"/>
                  <a:ea typeface="宋体" panose="02010600030101010101" pitchFamily="2" charset="-122"/>
                </a:rPr>
                <a:t>3.</a:t>
              </a:r>
              <a:r>
                <a:rPr lang="zh-CN" altLang="en-US" sz="1400" kern="100" dirty="0">
                  <a:solidFill>
                    <a:srgbClr val="000000"/>
                  </a:solidFill>
                  <a:effectLst/>
                  <a:latin typeface="宋体" panose="02010600030101010101" pitchFamily="2" charset="-122"/>
                  <a:ea typeface="宋体" panose="02010600030101010101" pitchFamily="2" charset="-122"/>
                </a:rPr>
                <a:t>有上下铺的幼儿园，要让睡在上铺的幼儿了解下床的要求和方法，先下床再穿衣服，确保幼儿安全下床。</a:t>
              </a:r>
              <a:endParaRPr lang="zh-CN" altLang="en-US" sz="1400" kern="100" dirty="0">
                <a:effectLst/>
                <a:latin typeface="Calibri" panose="020F0502020204030204" pitchFamily="34" charset="0"/>
              </a:endParaRPr>
            </a:p>
            <a:p>
              <a:pPr marL="0" marR="0" indent="304800" algn="just">
                <a:lnSpc>
                  <a:spcPct val="150000"/>
                </a:lnSpc>
                <a:spcBef>
                  <a:spcPts val="0"/>
                </a:spcBef>
                <a:spcAft>
                  <a:spcPts val="0"/>
                </a:spcAft>
              </a:pPr>
              <a:r>
                <a:rPr lang="en-US" altLang="zh-CN" sz="1400" kern="100" dirty="0">
                  <a:solidFill>
                    <a:srgbClr val="000000"/>
                  </a:solidFill>
                  <a:effectLst/>
                  <a:latin typeface="Calibri" panose="020F0502020204030204" pitchFamily="34" charset="0"/>
                  <a:ea typeface="宋体" panose="02010600030101010101" pitchFamily="2" charset="-122"/>
                </a:rPr>
                <a:t>4.</a:t>
              </a:r>
              <a:r>
                <a:rPr lang="zh-CN" altLang="en-US" sz="1400" kern="100" dirty="0">
                  <a:solidFill>
                    <a:srgbClr val="000000"/>
                  </a:solidFill>
                  <a:effectLst/>
                  <a:latin typeface="宋体" panose="02010600030101010101" pitchFamily="2" charset="-122"/>
                  <a:ea typeface="宋体" panose="02010600030101010101" pitchFamily="2" charset="-122"/>
                </a:rPr>
                <a:t>保教人员要合理分工、默契配合。如：一位教师在活动室为幼儿梳理头发，提醒穿衣完毕的幼儿喝水、自主活动；另一位教师在午睡室，帮助幼儿整理衣物，保育老师协助穿衣后再整理床铺。</a:t>
              </a:r>
              <a:endParaRPr lang="zh-CN" altLang="en-US" sz="1400" kern="100" dirty="0">
                <a:effectLst/>
                <a:latin typeface="Calibri" panose="020F0502020204030204" pitchFamily="34" charset="0"/>
              </a:endParaRPr>
            </a:p>
            <a:p>
              <a:pPr>
                <a:lnSpc>
                  <a:spcPct val="200000"/>
                </a:lnSpc>
              </a:pPr>
              <a:endParaRPr lang="zh-CN" altLang="en-US" sz="1600" dirty="0">
                <a:solidFill>
                  <a:schemeClr val="accent6"/>
                </a:solidFill>
                <a:cs typeface="+mn-ea"/>
                <a:sym typeface="+mn-lt"/>
              </a:endParaRPr>
            </a:p>
          </p:txBody>
        </p:sp>
        <p:sp>
          <p:nvSpPr>
            <p:cNvPr id="29" name="矩形: 圆顶角 28"/>
            <p:cNvSpPr/>
            <p:nvPr/>
          </p:nvSpPr>
          <p:spPr>
            <a:xfrm>
              <a:off x="8314243" y="200319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文本框 21"/>
          <p:cNvSpPr txBox="1"/>
          <p:nvPr/>
        </p:nvSpPr>
        <p:spPr>
          <a:xfrm>
            <a:off x="1558925" y="438468"/>
            <a:ext cx="325437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noProof="0" dirty="0">
                <a:ln>
                  <a:noFill/>
                </a:ln>
                <a:solidFill>
                  <a:schemeClr val="accent1"/>
                </a:solidFill>
                <a:effectLst/>
                <a:uLnTx/>
                <a:uFillTx/>
                <a:cs typeface="+mn-ea"/>
                <a:sym typeface="+mn-lt"/>
              </a:rPr>
              <a:t>任务三 离园后整理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71195" y="1480185"/>
            <a:ext cx="11217910" cy="2369920"/>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056864" y="100179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
        <p:nvSpPr>
          <p:cNvPr id="14" name="文本框 13"/>
          <p:cNvSpPr txBox="1"/>
          <p:nvPr>
            <p:custDataLst>
              <p:tags r:id="rId1"/>
            </p:custDataLst>
          </p:nvPr>
        </p:nvSpPr>
        <p:spPr>
          <a:xfrm>
            <a:off x="958215" y="2034540"/>
            <a:ext cx="10794231" cy="1569660"/>
          </a:xfrm>
          <a:prstGeom prst="rect">
            <a:avLst/>
          </a:prstGeom>
          <a:noFill/>
          <a:ln>
            <a:solidFill>
              <a:schemeClr val="accent1"/>
            </a:solidFill>
          </a:ln>
          <a:effectLst/>
        </p:spPr>
        <p:txBody>
          <a:bodyPr wrap="square" rtlCol="0">
            <a:spAutoFit/>
          </a:bodyPr>
          <a:lstStyle/>
          <a:p>
            <a:pPr algn="just">
              <a:lnSpc>
                <a:spcPct val="150000"/>
              </a:lnSpc>
            </a:pPr>
            <a:r>
              <a:rPr lang="zh-CN" altLang="en-US" sz="1600" b="1" dirty="0">
                <a:solidFill>
                  <a:schemeClr val="bg2"/>
                </a:solidFill>
              </a:rPr>
              <a:t>起床后老师发现馨馨大发脾气走出睡房坐在椅子上大哭起来，老师问“馨馨你怎么啦？”她说：“我好困，想睡觉</a:t>
            </a:r>
            <a:r>
              <a:rPr lang="en-US" altLang="zh-CN" sz="1600" b="1" dirty="0">
                <a:solidFill>
                  <a:schemeClr val="bg2"/>
                </a:solidFill>
              </a:rPr>
              <a:t>,</a:t>
            </a:r>
            <a:r>
              <a:rPr lang="zh-CN" altLang="en-US" sz="1600" b="1" dirty="0">
                <a:solidFill>
                  <a:schemeClr val="bg2"/>
                </a:solidFill>
              </a:rPr>
              <a:t>我不要穿鞋子，我不要吃午点，在家我都是睡到自已醒的，在幼儿园老师每天都催我起床。”说着说着眼泪又汪汪的流下来，表情实在是委屈，坐在椅子上大吼大叫，我对她说，那明天我们就像家里一样，睡到自已醒，好吗？咱先把眼泪擦擦，再哭呀就不像小公主啦！来老师抱一抱漂亮的小公主。</a:t>
            </a:r>
            <a:endParaRPr lang="zh-CN" altLang="zh-CN" b="1" dirty="0">
              <a:solidFill>
                <a:schemeClr val="bg2"/>
              </a:solidFill>
            </a:endParaRPr>
          </a:p>
        </p:txBody>
      </p:sp>
      <p:sp>
        <p:nvSpPr>
          <p:cNvPr id="2" name="文本框 1"/>
          <p:cNvSpPr txBox="1"/>
          <p:nvPr>
            <p:custDataLst>
              <p:tags r:id="rId2"/>
            </p:custDataLst>
          </p:nvPr>
        </p:nvSpPr>
        <p:spPr>
          <a:xfrm>
            <a:off x="1057499" y="1664734"/>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6" name="矩形: 圆角 5">
            <a:extLst>
              <a:ext uri="{FF2B5EF4-FFF2-40B4-BE49-F238E27FC236}">
                <a16:creationId xmlns:a16="http://schemas.microsoft.com/office/drawing/2014/main" id="{2F8AFFAE-EAD4-DC95-4E80-EF9FE9797A9F}"/>
              </a:ext>
            </a:extLst>
          </p:cNvPr>
          <p:cNvSpPr/>
          <p:nvPr/>
        </p:nvSpPr>
        <p:spPr>
          <a:xfrm>
            <a:off x="671195" y="4008306"/>
            <a:ext cx="11217910" cy="2369920"/>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文本框 6">
            <a:extLst>
              <a:ext uri="{FF2B5EF4-FFF2-40B4-BE49-F238E27FC236}">
                <a16:creationId xmlns:a16="http://schemas.microsoft.com/office/drawing/2014/main" id="{6EC5FA64-8CA6-0D23-892E-1F5F85B79368}"/>
              </a:ext>
            </a:extLst>
          </p:cNvPr>
          <p:cNvSpPr txBox="1"/>
          <p:nvPr>
            <p:custDataLst>
              <p:tags r:id="rId3"/>
            </p:custDataLst>
          </p:nvPr>
        </p:nvSpPr>
        <p:spPr>
          <a:xfrm>
            <a:off x="1001528" y="4428003"/>
            <a:ext cx="10707604" cy="1938992"/>
          </a:xfrm>
          <a:prstGeom prst="rect">
            <a:avLst/>
          </a:prstGeom>
          <a:noFill/>
          <a:ln>
            <a:solidFill>
              <a:schemeClr val="accent1"/>
            </a:solidFill>
          </a:ln>
          <a:effectLst/>
        </p:spPr>
        <p:txBody>
          <a:bodyPr wrap="square" rtlCol="0">
            <a:spAutoFit/>
          </a:bodyPr>
          <a:lstStyle/>
          <a:p>
            <a:pPr algn="just">
              <a:lnSpc>
                <a:spcPct val="150000"/>
              </a:lnSpc>
            </a:pPr>
            <a:r>
              <a:rPr lang="zh-CN" altLang="en-US" sz="1600" b="1" dirty="0">
                <a:solidFill>
                  <a:schemeClr val="bg2"/>
                </a:solidFill>
              </a:rPr>
              <a:t>馨馨的这种现象是因为初步离开父母的怀抱，过于的依赖父母，初次来到幼儿园，对新环境新老师需要去适应并成长的过程，慢慢去习惯；慢慢适应一日生活流程，安抚好馨馨后。老师做好交接，点清好人数，组织幼儿安静起床，坐在床上穿衣服，不能在床上打闹，提醒幼儿下床要注意安全。对于未醒的幼儿，要采取轻唤的方式，使其按时起床，切不可大声粗鲁</a:t>
            </a:r>
            <a:r>
              <a:rPr lang="en-US" altLang="zh-CN" sz="1600" b="1" dirty="0">
                <a:solidFill>
                  <a:schemeClr val="bg2"/>
                </a:solidFill>
              </a:rPr>
              <a:t>,</a:t>
            </a:r>
            <a:r>
              <a:rPr lang="zh-CN" altLang="en-US" sz="1600" b="1" dirty="0">
                <a:solidFill>
                  <a:schemeClr val="bg2"/>
                </a:solidFill>
              </a:rPr>
              <a:t>以免惊吓到幼儿。帮需要帮助的幼儿穿好衣服，系好鞋带，为幼儿梳理头发，并组织幼儿洗漱、如厕和喝水等活动。等幼儿都安全走出寝室后，老师要开窗通风，整理床铺。</a:t>
            </a:r>
            <a:endParaRPr lang="zh-CN" altLang="zh-CN" b="1" dirty="0">
              <a:solidFill>
                <a:schemeClr val="bg2"/>
              </a:solidFill>
            </a:endParaRPr>
          </a:p>
        </p:txBody>
      </p:sp>
      <p:sp>
        <p:nvSpPr>
          <p:cNvPr id="8" name="文本框 7">
            <a:extLst>
              <a:ext uri="{FF2B5EF4-FFF2-40B4-BE49-F238E27FC236}">
                <a16:creationId xmlns:a16="http://schemas.microsoft.com/office/drawing/2014/main" id="{75C982E4-D5F7-52F3-9020-1CC50FE9448F}"/>
              </a:ext>
            </a:extLst>
          </p:cNvPr>
          <p:cNvSpPr txBox="1"/>
          <p:nvPr>
            <p:custDataLst>
              <p:tags r:id="rId4"/>
            </p:custDataLst>
          </p:nvPr>
        </p:nvSpPr>
        <p:spPr>
          <a:xfrm>
            <a:off x="1057499" y="4192855"/>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案例分析</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174822" y="2"/>
            <a:ext cx="3017179" cy="6857999"/>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1191486" y="2454571"/>
            <a:ext cx="7327085" cy="3372077"/>
          </a:xfrm>
          <a:prstGeom prst="rect">
            <a:avLst/>
          </a:prstGeom>
          <a:noFill/>
          <a:ln>
            <a:solidFill>
              <a:schemeClr val="accent1"/>
            </a:solidFill>
          </a:ln>
          <a:effectLst/>
        </p:spPr>
        <p:txBody>
          <a:bodyPr wrap="square" rtlCol="0">
            <a:spAutoFit/>
          </a:bodyPr>
          <a:lstStyle/>
          <a:p>
            <a:pPr>
              <a:lnSpc>
                <a:spcPct val="150000"/>
              </a:lnSpc>
            </a:pPr>
            <a:r>
              <a:rPr lang="zh-CN" altLang="en-US" dirty="0"/>
              <a:t>幼儿园作息制度中的午睡，是保证孩子有充足的睡眠，利于孩子健康成长的措施之一。幼儿年龄越小，所需的睡眠时间越长。不同年龄的睡眠时间为：</a:t>
            </a:r>
            <a:r>
              <a:rPr lang="en-US" altLang="zh-CN" dirty="0"/>
              <a:t>3</a:t>
            </a:r>
            <a:r>
              <a:rPr lang="zh-CN" altLang="en-US" dirty="0"/>
              <a:t>－</a:t>
            </a:r>
            <a:r>
              <a:rPr lang="en-US" altLang="zh-CN" dirty="0"/>
              <a:t>4</a:t>
            </a:r>
            <a:r>
              <a:rPr lang="zh-CN" altLang="en-US" dirty="0"/>
              <a:t>岁</a:t>
            </a:r>
            <a:r>
              <a:rPr lang="en-US" altLang="zh-CN" dirty="0"/>
              <a:t>12</a:t>
            </a:r>
            <a:r>
              <a:rPr lang="zh-CN" altLang="en-US" dirty="0"/>
              <a:t>小时，</a:t>
            </a:r>
            <a:r>
              <a:rPr lang="en-US" altLang="zh-CN" dirty="0"/>
              <a:t>4</a:t>
            </a:r>
            <a:r>
              <a:rPr lang="zh-CN" altLang="en-US" dirty="0"/>
              <a:t>－</a:t>
            </a:r>
            <a:r>
              <a:rPr lang="en-US" altLang="zh-CN" dirty="0"/>
              <a:t>5</a:t>
            </a:r>
            <a:r>
              <a:rPr lang="zh-CN" altLang="en-US" dirty="0"/>
              <a:t>岁</a:t>
            </a:r>
            <a:r>
              <a:rPr lang="en-US" altLang="zh-CN" dirty="0"/>
              <a:t>11</a:t>
            </a:r>
            <a:r>
              <a:rPr lang="zh-CN" altLang="en-US" dirty="0"/>
              <a:t>小时，</a:t>
            </a:r>
            <a:r>
              <a:rPr lang="en-US" altLang="zh-CN" dirty="0"/>
              <a:t>5</a:t>
            </a:r>
            <a:r>
              <a:rPr lang="zh-CN" altLang="en-US" dirty="0"/>
              <a:t>－</a:t>
            </a:r>
            <a:r>
              <a:rPr lang="en-US" altLang="zh-CN" dirty="0"/>
              <a:t>6</a:t>
            </a:r>
            <a:r>
              <a:rPr lang="zh-CN" altLang="en-US" dirty="0"/>
              <a:t>岁</a:t>
            </a:r>
            <a:r>
              <a:rPr lang="en-US" altLang="zh-CN" dirty="0"/>
              <a:t>10</a:t>
            </a:r>
            <a:r>
              <a:rPr lang="zh-CN" altLang="en-US" dirty="0"/>
              <a:t>小时。幼儿每天睡眠一般有两个时间：一个是夜晚一个是午睡，夜晚很重要，午睡也很重要。对于馨馨起床后发脾气、大哭是因为没有得到充足的睡眠，幼儿良好的睡眠习惯的养成，不是在一个小时或几天之内养成，它需要一个长期的过程，幼儿身体正在发育之中，自晨至中午，身体一定很疲劳，午睡尤其需要。</a:t>
            </a:r>
            <a:endParaRPr lang="zh-CN" altLang="zh-CN" dirty="0"/>
          </a:p>
        </p:txBody>
      </p:sp>
      <p:sp>
        <p:nvSpPr>
          <p:cNvPr id="15" name="iŝ1ídé"/>
          <p:cNvSpPr txBox="1"/>
          <p:nvPr/>
        </p:nvSpPr>
        <p:spPr>
          <a:xfrm>
            <a:off x="1299282" y="1855621"/>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52270" y="1855898"/>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38" name="任意多边形: 形状 37"/>
          <p:cNvSpPr/>
          <p:nvPr/>
        </p:nvSpPr>
        <p:spPr>
          <a:xfrm flipH="1">
            <a:off x="8834021" y="4742751"/>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cs typeface="+mn-ea"/>
              <a:sym typeface="+mn-lt"/>
            </a:endParaRPr>
          </a:p>
        </p:txBody>
      </p:sp>
      <p:sp>
        <p:nvSpPr>
          <p:cNvPr id="21" name="文本框 20"/>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0" name="任意多边形: 形状 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12" name="组合 11"/>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13" name="任意多边形: 形状 12"/>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任意多边形: 形状 13"/>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 name="任意多边形: 形状 14"/>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任意多边形: 形状 15"/>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任意多边形: 形状 16"/>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任意多边形: 形状 17"/>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任意多边形: 形状 18"/>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任意多边形: 形状 19"/>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任意多边形: 形状 20"/>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9" name="文本框 138"/>
          <p:cNvSpPr txBox="1"/>
          <p:nvPr/>
        </p:nvSpPr>
        <p:spPr>
          <a:xfrm>
            <a:off x="809027" y="2443705"/>
            <a:ext cx="6131342" cy="1107996"/>
          </a:xfrm>
          <a:prstGeom prst="rect">
            <a:avLst/>
          </a:prstGeom>
          <a:noFill/>
        </p:spPr>
        <p:txBody>
          <a:bodyPr wrap="square" rtlCol="0">
            <a:spAutoFit/>
          </a:bodyPr>
          <a:lstStyle>
            <a:defPPr>
              <a:defRPr lang="zh-CN"/>
            </a:defPPr>
            <a:lvl1pPr>
              <a:defRPr sz="6600">
                <a:solidFill>
                  <a:schemeClr val="accent1"/>
                </a:solidFill>
                <a:latin typeface="汉真广标" pitchFamily="49" charset="-122"/>
                <a:ea typeface="汉真广标" pitchFamily="49" charset="-122"/>
              </a:defRPr>
            </a:lvl1pPr>
          </a:lstStyle>
          <a:p>
            <a:r>
              <a:rPr lang="zh-CN" altLang="en-US" dirty="0">
                <a:latin typeface="+mn-lt"/>
                <a:ea typeface="+mn-ea"/>
                <a:cs typeface="+mn-ea"/>
                <a:sym typeface="+mn-lt"/>
              </a:rPr>
              <a:t>谢谢您的观看</a:t>
            </a:r>
          </a:p>
        </p:txBody>
      </p:sp>
      <p:sp>
        <p:nvSpPr>
          <p:cNvPr id="140" name="iŝ1ídé"/>
          <p:cNvSpPr txBox="1"/>
          <p:nvPr/>
        </p:nvSpPr>
        <p:spPr>
          <a:xfrm>
            <a:off x="877608" y="3551701"/>
            <a:ext cx="5393469" cy="364010"/>
          </a:xfrm>
          <a:prstGeom prst="rect">
            <a:avLst/>
          </a:prstGeom>
          <a:noFill/>
          <a:ln>
            <a:noFill/>
          </a:ln>
        </p:spPr>
        <p:txBody>
          <a:bodyPr wrap="square" lIns="91440" tIns="45720" rIns="91440" bIns="45720" anchor="ctr" anchorCtr="0">
            <a:no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r>
              <a:rPr kumimoji="0" lang="zh-CN" altLang="en-US" sz="1400" i="0" u="none" strike="noStrike" kern="1200" cap="none" spc="0" normalizeH="0" baseline="0" noProof="0" dirty="0">
                <a:ln>
                  <a:noFill/>
                </a:ln>
                <a:solidFill>
                  <a:schemeClr val="tx2"/>
                </a:solidFill>
                <a:effectLst/>
                <a:uLnTx/>
                <a:uFillTx/>
                <a:cs typeface="+mn-ea"/>
                <a:sym typeface="+mn-lt"/>
              </a:rPr>
              <a:t>这里填写简单的开场白，避免出现演示时首页停留时间过长</a:t>
            </a:r>
          </a:p>
        </p:txBody>
      </p:sp>
      <p:sp>
        <p:nvSpPr>
          <p:cNvPr id="141" name="矩形: 圆角 140"/>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THANKS</a:t>
            </a:r>
            <a:endParaRPr lang="zh-CN" altLang="en-US" dirty="0">
              <a:solidFill>
                <a:schemeClr val="bg2"/>
              </a:solidFill>
              <a:cs typeface="+mn-ea"/>
              <a:sym typeface="+mn-lt"/>
            </a:endParaRPr>
          </a:p>
        </p:txBody>
      </p:sp>
      <p:pic>
        <p:nvPicPr>
          <p:cNvPr id="142" name="图形 141"/>
          <p:cNvPicPr>
            <a:picLocks noChangeAspect="1"/>
          </p:cNvPicPr>
          <p:nvPr/>
        </p:nvPicPr>
        <p:blipFill>
          <a:blip r:embed="rId2" cstate="screen"/>
          <a:stretch>
            <a:fillRect/>
          </a:stretch>
        </p:blipFill>
        <p:spPr>
          <a:xfrm>
            <a:off x="1980599" y="4518794"/>
            <a:ext cx="281805" cy="281805"/>
          </a:xfrm>
          <a:prstGeom prst="rect">
            <a:avLst/>
          </a:prstGeom>
        </p:spPr>
      </p:pic>
      <p:grpSp>
        <p:nvGrpSpPr>
          <p:cNvPr id="143" name="组合 142"/>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4" name="任意多边形: 形状 143"/>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89" name="文本框 288"/>
          <p:cNvSpPr txBox="1"/>
          <p:nvPr/>
        </p:nvSpPr>
        <p:spPr>
          <a:xfrm>
            <a:off x="6448740" y="462495"/>
            <a:ext cx="5590861" cy="307777"/>
          </a:xfrm>
          <a:prstGeom prst="rect">
            <a:avLst/>
          </a:prstGeom>
          <a:noFill/>
        </p:spPr>
        <p:txBody>
          <a:bodyPr wrap="square" rtlCol="0">
            <a:spAutoFit/>
          </a:bodyPr>
          <a:lstStyle>
            <a:defPPr>
              <a:defRPr lang="zh-CN"/>
            </a:defPPr>
            <a:lvl1pPr>
              <a:defRPr sz="1400">
                <a:solidFill>
                  <a:schemeClr val="accent1">
                    <a:alpha val="25000"/>
                  </a:schemeClr>
                </a:solidFill>
              </a:defRPr>
            </a:lvl1pPr>
          </a:lstStyle>
          <a:p>
            <a:pPr algn="dist"/>
            <a:r>
              <a:rPr lang="en-US" altLang="zh-CN" dirty="0">
                <a:cs typeface="+mn-ea"/>
                <a:sym typeface="+mn-lt"/>
              </a:rPr>
              <a:t>NEW EMPLOYEE ORIENTATION TRAINING</a:t>
            </a:r>
            <a:endParaRPr lang="zh-CN" altLang="en-US" dirty="0">
              <a:cs typeface="+mn-ea"/>
              <a:sym typeface="+mn-lt"/>
            </a:endParaRPr>
          </a:p>
        </p:txBody>
      </p:sp>
    </p:spTree>
    <p:extLst>
      <p:ext uri="{BB962C8B-B14F-4D97-AF65-F5344CB8AC3E}">
        <p14:creationId xmlns:p14="http://schemas.microsoft.com/office/powerpoint/2010/main" val="232074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1816516"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矩形: 圆角 25"/>
          <p:cNvSpPr/>
          <p:nvPr/>
        </p:nvSpPr>
        <p:spPr>
          <a:xfrm>
            <a:off x="669926" y="1280165"/>
            <a:ext cx="9417377" cy="1368272"/>
          </a:xfrm>
          <a:prstGeom prst="roundRect">
            <a:avLst>
              <a:gd name="adj" fmla="val 4667"/>
            </a:avLst>
          </a:prstGeom>
          <a:solidFill>
            <a:schemeClr val="bg2"/>
          </a:solidFill>
          <a:ln>
            <a:noFill/>
          </a:ln>
          <a:effectLst>
            <a:outerShdw blurRad="63500" sx="102000" sy="102000" algn="ctr" rotWithShape="0">
              <a:schemeClr val="accent1">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矩形: 圆角 26"/>
          <p:cNvSpPr/>
          <p:nvPr/>
        </p:nvSpPr>
        <p:spPr>
          <a:xfrm>
            <a:off x="2103111" y="2959744"/>
            <a:ext cx="9417377" cy="1368272"/>
          </a:xfrm>
          <a:prstGeom prst="roundRect">
            <a:avLst>
              <a:gd name="adj" fmla="val 4667"/>
            </a:avLst>
          </a:prstGeom>
          <a:solidFill>
            <a:schemeClr val="accent1"/>
          </a:solidFill>
          <a:ln>
            <a:noFill/>
          </a:ln>
          <a:effectLst>
            <a:outerShdw blurRad="50800" dist="381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文本框 11"/>
          <p:cNvSpPr txBox="1"/>
          <p:nvPr/>
        </p:nvSpPr>
        <p:spPr>
          <a:xfrm>
            <a:off x="871922" y="1840262"/>
            <a:ext cx="7863056" cy="730885"/>
          </a:xfrm>
          <a:prstGeom prst="rect">
            <a:avLst/>
          </a:prstGeom>
          <a:noFill/>
        </p:spPr>
        <p:txBody>
          <a:bodyPr wrap="square" rtlCol="0">
            <a:spAutoFit/>
          </a:bodyPr>
          <a:lstStyle/>
          <a:p>
            <a:pPr>
              <a:lnSpc>
                <a:spcPct val="130000"/>
              </a:lnSpc>
              <a:spcAft>
                <a:spcPts val="1200"/>
              </a:spcAft>
            </a:pPr>
            <a:r>
              <a:rPr lang="zh-CN" sz="1600" dirty="0"/>
              <a:t>1.神经系统发育迅速； 2.容易兴奋、容易疲劳；3.需要较长的睡眠时间；4.脑细胞的耗氧量大；5.脑细胞能利用的能量来源单一</a:t>
            </a:r>
          </a:p>
        </p:txBody>
      </p:sp>
      <p:sp>
        <p:nvSpPr>
          <p:cNvPr id="13" name="文本框 12"/>
          <p:cNvSpPr txBox="1"/>
          <p:nvPr/>
        </p:nvSpPr>
        <p:spPr>
          <a:xfrm>
            <a:off x="878205" y="1497965"/>
            <a:ext cx="4097020" cy="337185"/>
          </a:xfrm>
          <a:prstGeom prst="rect">
            <a:avLst/>
          </a:prstGeom>
          <a:noFill/>
        </p:spPr>
        <p:txBody>
          <a:bodyPr wrap="square">
            <a:spAutoFit/>
          </a:bodyPr>
          <a:lstStyle/>
          <a:p>
            <a:pPr defTabSz="913765">
              <a:buSzPct val="25000"/>
              <a:defRPr/>
            </a:pPr>
            <a:r>
              <a:rPr lang="zh-CN" sz="1600" dirty="0">
                <a:solidFill>
                  <a:schemeClr val="accent1"/>
                </a:solidFill>
                <a:cs typeface="+mn-ea"/>
                <a:sym typeface="+mn-lt"/>
              </a:rPr>
              <a:t>（一）</a:t>
            </a:r>
            <a:r>
              <a:rPr sz="1600" dirty="0">
                <a:solidFill>
                  <a:schemeClr val="accent1"/>
                </a:solidFill>
                <a:cs typeface="+mn-ea"/>
                <a:sym typeface="+mn-lt"/>
              </a:rPr>
              <a:t>学前儿童神经系统的特点</a:t>
            </a:r>
          </a:p>
        </p:txBody>
      </p:sp>
      <p:sp>
        <p:nvSpPr>
          <p:cNvPr id="16" name="文本框 15"/>
          <p:cNvSpPr txBox="1"/>
          <p:nvPr/>
        </p:nvSpPr>
        <p:spPr>
          <a:xfrm>
            <a:off x="2535709" y="3586383"/>
            <a:ext cx="8552180" cy="401328"/>
          </a:xfrm>
          <a:prstGeom prst="rect">
            <a:avLst/>
          </a:prstGeom>
          <a:noFill/>
        </p:spPr>
        <p:txBody>
          <a:bodyPr wrap="square" rtlCol="0">
            <a:spAutoFit/>
          </a:bodyPr>
          <a:lstStyle/>
          <a:p>
            <a:pPr algn="r">
              <a:lnSpc>
                <a:spcPct val="130000"/>
              </a:lnSpc>
              <a:spcAft>
                <a:spcPts val="1200"/>
              </a:spcAft>
            </a:pPr>
            <a:r>
              <a:rPr lang="zh-CN" b="1" dirty="0">
                <a:solidFill>
                  <a:schemeClr val="bg2"/>
                </a:solidFill>
              </a:rPr>
              <a:t>1.科学用脑；2.保证充足睡眠；3.保持新鲜空气；4.积极开展体育锻炼 </a:t>
            </a:r>
            <a:endParaRPr lang="zh-CN" altLang="en-US" sz="1400" b="1" dirty="0">
              <a:solidFill>
                <a:schemeClr val="bg2"/>
              </a:solidFill>
              <a:cs typeface="+mn-ea"/>
              <a:sym typeface="+mn-lt"/>
            </a:endParaRPr>
          </a:p>
        </p:txBody>
      </p:sp>
      <p:sp>
        <p:nvSpPr>
          <p:cNvPr id="17" name="文本框 16"/>
          <p:cNvSpPr txBox="1"/>
          <p:nvPr/>
        </p:nvSpPr>
        <p:spPr>
          <a:xfrm>
            <a:off x="5972961" y="3133884"/>
            <a:ext cx="5004287" cy="337185"/>
          </a:xfrm>
          <a:prstGeom prst="rect">
            <a:avLst/>
          </a:prstGeom>
          <a:noFill/>
        </p:spPr>
        <p:txBody>
          <a:bodyPr wrap="square">
            <a:spAutoFit/>
          </a:bodyPr>
          <a:lstStyle/>
          <a:p>
            <a:pPr algn="r" defTabSz="913765">
              <a:buSzPct val="25000"/>
              <a:defRPr/>
            </a:pPr>
            <a:r>
              <a:rPr lang="zh-CN" sz="1600" dirty="0">
                <a:solidFill>
                  <a:schemeClr val="bg2"/>
                </a:solidFill>
                <a:cs typeface="+mn-ea"/>
                <a:sym typeface="+mn-lt"/>
              </a:rPr>
              <a:t>（二）</a:t>
            </a:r>
            <a:r>
              <a:rPr lang="zh-CN" altLang="zh-CN" sz="1600" dirty="0">
                <a:solidFill>
                  <a:schemeClr val="bg2"/>
                </a:solidFill>
                <a:cs typeface="+mn-ea"/>
              </a:rPr>
              <a:t>学前儿童神经系统保育要点</a:t>
            </a:r>
          </a:p>
        </p:txBody>
      </p:sp>
      <p:sp>
        <p:nvSpPr>
          <p:cNvPr id="37" name="文本框 36"/>
          <p:cNvSpPr txBox="1"/>
          <p:nvPr/>
        </p:nvSpPr>
        <p:spPr>
          <a:xfrm>
            <a:off x="7996595" y="1408964"/>
            <a:ext cx="1894050"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01</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38" name="文本框 37"/>
          <p:cNvSpPr txBox="1"/>
          <p:nvPr/>
        </p:nvSpPr>
        <p:spPr>
          <a:xfrm>
            <a:off x="2103111" y="3089812"/>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54" name="矩形: 圆角 53"/>
          <p:cNvSpPr/>
          <p:nvPr/>
        </p:nvSpPr>
        <p:spPr>
          <a:xfrm>
            <a:off x="9959216" y="1549498"/>
            <a:ext cx="256171" cy="82731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72519"/>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实践内容</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3" name="组合 2"/>
          <p:cNvGrpSpPr/>
          <p:nvPr/>
        </p:nvGrpSpPr>
        <p:grpSpPr>
          <a:xfrm>
            <a:off x="223521" y="2339975"/>
            <a:ext cx="11771629" cy="2383790"/>
            <a:chOff x="223594" y="2326451"/>
            <a:chExt cx="11981434" cy="2396840"/>
          </a:xfrm>
        </p:grpSpPr>
        <p:grpSp>
          <p:nvGrpSpPr>
            <p:cNvPr id="2" name="组合 1"/>
            <p:cNvGrpSpPr/>
            <p:nvPr/>
          </p:nvGrpSpPr>
          <p:grpSpPr>
            <a:xfrm>
              <a:off x="223594" y="2326451"/>
              <a:ext cx="9390117" cy="2396840"/>
              <a:chOff x="974506" y="2240170"/>
              <a:chExt cx="10239465" cy="2543252"/>
            </a:xfrm>
          </p:grpSpPr>
          <p:sp>
            <p:nvSpPr>
              <p:cNvPr id="193" name="矩形: 圆角 192"/>
              <p:cNvSpPr/>
              <p:nvPr/>
            </p:nvSpPr>
            <p:spPr>
              <a:xfrm>
                <a:off x="978029"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4" name="矩形: 圆角 193"/>
              <p:cNvSpPr/>
              <p:nvPr/>
            </p:nvSpPr>
            <p:spPr>
              <a:xfrm>
                <a:off x="3666131"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5" name="矩形: 圆角 194"/>
              <p:cNvSpPr/>
              <p:nvPr/>
            </p:nvSpPr>
            <p:spPr>
              <a:xfrm>
                <a:off x="6354233"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6" name="矩形: 圆角 195"/>
              <p:cNvSpPr/>
              <p:nvPr/>
            </p:nvSpPr>
            <p:spPr>
              <a:xfrm>
                <a:off x="9042334" y="2492116"/>
                <a:ext cx="2171637" cy="2001735"/>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45" name="文本框 344"/>
              <p:cNvSpPr txBox="1"/>
              <p:nvPr/>
            </p:nvSpPr>
            <p:spPr>
              <a:xfrm>
                <a:off x="974506" y="3392560"/>
                <a:ext cx="2206659" cy="523690"/>
              </a:xfrm>
              <a:prstGeom prst="rect">
                <a:avLst/>
              </a:prstGeom>
              <a:noFill/>
            </p:spPr>
            <p:txBody>
              <a:bodyPr wrap="square" rtlCol="0">
                <a:noAutofit/>
              </a:bodyPr>
              <a:lstStyle/>
              <a:p>
                <a:r>
                  <a:rPr lang="zh-CN" altLang="en-US" sz="2800" b="1" dirty="0">
                    <a:solidFill>
                      <a:schemeClr val="accent3">
                        <a:lumMod val="75000"/>
                      </a:schemeClr>
                    </a:solidFill>
                    <a:latin typeface="宋体" panose="02010600030101010101" pitchFamily="2" charset="-122"/>
                    <a:ea typeface="宋体" panose="02010600030101010101" pitchFamily="2" charset="-122"/>
                    <a:sym typeface="+mn-ea"/>
                  </a:rPr>
                  <a:t>午睡前准备</a:t>
                </a:r>
                <a:endParaRPr lang="zh-CN" altLang="en-US" sz="2800" dirty="0">
                  <a:solidFill>
                    <a:schemeClr val="accent1"/>
                  </a:solidFill>
                  <a:cs typeface="+mn-ea"/>
                  <a:sym typeface="+mn-lt"/>
                </a:endParaRPr>
              </a:p>
            </p:txBody>
          </p:sp>
          <p:sp>
            <p:nvSpPr>
              <p:cNvPr id="347" name="文本框 346"/>
              <p:cNvSpPr txBox="1"/>
              <p:nvPr/>
            </p:nvSpPr>
            <p:spPr>
              <a:xfrm>
                <a:off x="3800849" y="3372439"/>
                <a:ext cx="1934828" cy="523220"/>
              </a:xfrm>
              <a:prstGeom prst="rect">
                <a:avLst/>
              </a:prstGeom>
              <a:noFill/>
            </p:spPr>
            <p:txBody>
              <a:bodyPr wrap="square" rtlCol="0">
                <a:noAutofit/>
              </a:bodyPr>
              <a:lstStyle/>
              <a:p>
                <a:r>
                  <a:rPr sz="2800" b="1" dirty="0">
                    <a:solidFill>
                      <a:schemeClr val="accent3">
                        <a:lumMod val="75000"/>
                      </a:schemeClr>
                    </a:solidFill>
                    <a:latin typeface="宋体" panose="02010600030101010101" pitchFamily="2" charset="-122"/>
                    <a:ea typeface="宋体" panose="02010600030101010101" pitchFamily="2" charset="-122"/>
                    <a:sym typeface="+mn-ea"/>
                  </a:rPr>
                  <a:t>午睡的关注指导</a:t>
                </a:r>
                <a:endParaRPr lang="zh-CN" altLang="en-US" sz="2800" dirty="0">
                  <a:solidFill>
                    <a:schemeClr val="accent1"/>
                  </a:solidFill>
                  <a:cs typeface="+mn-ea"/>
                  <a:sym typeface="+mn-lt"/>
                </a:endParaRPr>
              </a:p>
            </p:txBody>
          </p:sp>
          <p:sp>
            <p:nvSpPr>
              <p:cNvPr id="349" name="文本框 348"/>
              <p:cNvSpPr txBox="1"/>
              <p:nvPr/>
            </p:nvSpPr>
            <p:spPr>
              <a:xfrm>
                <a:off x="6356876" y="3392350"/>
                <a:ext cx="2169404" cy="523534"/>
              </a:xfrm>
              <a:prstGeom prst="rect">
                <a:avLst/>
              </a:prstGeom>
              <a:noFill/>
            </p:spPr>
            <p:txBody>
              <a:bodyPr wrap="square" rtlCol="0">
                <a:noAutofit/>
              </a:bodyPr>
              <a:lstStyle/>
              <a:p>
                <a:pPr algn="just"/>
                <a:r>
                  <a:rPr sz="2800" b="1" dirty="0">
                    <a:solidFill>
                      <a:schemeClr val="accent3">
                        <a:lumMod val="75000"/>
                      </a:schemeClr>
                    </a:solidFill>
                    <a:latin typeface="宋体" panose="02010600030101010101" pitchFamily="2" charset="-122"/>
                    <a:ea typeface="宋体" panose="02010600030101010101" pitchFamily="2" charset="-122"/>
                    <a:sym typeface="+mn-ea"/>
                  </a:rPr>
                  <a:t>起床组织和整理</a:t>
                </a:r>
                <a:endParaRPr lang="zh-CN" altLang="en-US" sz="2800" dirty="0">
                  <a:solidFill>
                    <a:schemeClr val="accent1"/>
                  </a:solidFill>
                  <a:cs typeface="+mn-ea"/>
                  <a:sym typeface="+mn-lt"/>
                </a:endParaRPr>
              </a:p>
            </p:txBody>
          </p:sp>
          <p:sp>
            <p:nvSpPr>
              <p:cNvPr id="361" name="任意多边形: 形状 360"/>
              <p:cNvSpPr/>
              <p:nvPr/>
            </p:nvSpPr>
            <p:spPr>
              <a:xfrm>
                <a:off x="2511152"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2" name="任意多边形: 形状 361"/>
              <p:cNvSpPr/>
              <p:nvPr/>
            </p:nvSpPr>
            <p:spPr>
              <a:xfrm flipV="1">
                <a:off x="5180413" y="4655588"/>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3" name="任意多边形: 形状 362"/>
              <p:cNvSpPr/>
              <p:nvPr/>
            </p:nvSpPr>
            <p:spPr>
              <a:xfrm>
                <a:off x="7849455"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7" name="文本框 36"/>
              <p:cNvSpPr txBox="1"/>
              <p:nvPr/>
            </p:nvSpPr>
            <p:spPr>
              <a:xfrm>
                <a:off x="4202943" y="2673705"/>
                <a:ext cx="1096598" cy="392937"/>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任务二</a:t>
                </a:r>
              </a:p>
            </p:txBody>
          </p:sp>
        </p:grpSp>
        <p:sp>
          <p:nvSpPr>
            <p:cNvPr id="41" name="任意多边形: 形状 40"/>
            <p:cNvSpPr/>
            <p:nvPr/>
          </p:nvSpPr>
          <p:spPr>
            <a:xfrm rot="10800000">
              <a:off x="9105262" y="4571075"/>
              <a:ext cx="1679280" cy="120475"/>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42" name="矩形: 圆角 41"/>
            <p:cNvSpPr/>
            <p:nvPr/>
          </p:nvSpPr>
          <p:spPr>
            <a:xfrm>
              <a:off x="10213525" y="2485751"/>
              <a:ext cx="1991503" cy="1886497"/>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357" name="文本框 356"/>
          <p:cNvSpPr txBox="1"/>
          <p:nvPr/>
        </p:nvSpPr>
        <p:spPr>
          <a:xfrm>
            <a:off x="536180" y="2755501"/>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任务一</a:t>
            </a:r>
          </a:p>
        </p:txBody>
      </p:sp>
      <p:sp>
        <p:nvSpPr>
          <p:cNvPr id="38" name="文本框 37"/>
          <p:cNvSpPr txBox="1"/>
          <p:nvPr/>
        </p:nvSpPr>
        <p:spPr>
          <a:xfrm>
            <a:off x="5620245" y="2755145"/>
            <a:ext cx="1096598" cy="369332"/>
          </a:xfrm>
          <a:prstGeom prst="rect">
            <a:avLst/>
          </a:prstGeom>
          <a:noFill/>
        </p:spPr>
        <p:txBody>
          <a:bodyPr wrap="square" rtlCol="0">
            <a:spAutoFit/>
          </a:bodyPr>
          <a:lstStyle/>
          <a:p>
            <a:pPr algn="ctr"/>
            <a:r>
              <a:rPr lang="zh-CN" altLang="en-US" dirty="0">
                <a:ln w="0"/>
                <a:solidFill>
                  <a:schemeClr val="accent1"/>
                </a:solidFill>
                <a:effectLst>
                  <a:outerShdw blurRad="38100" dist="25400" dir="5400000" algn="ctr" rotWithShape="0">
                    <a:srgbClr val="6E747A">
                      <a:alpha val="43000"/>
                    </a:srgbClr>
                  </a:outerShdw>
                </a:effectLst>
                <a:cs typeface="+mn-ea"/>
                <a:sym typeface="+mn-lt"/>
              </a:rPr>
              <a:t>任务三</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xmlns=""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8990" y="2760980"/>
            <a:ext cx="10154285" cy="101473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panose="020B0604020202020204"/>
                <a:ea typeface="微软雅黑" panose="020B0503020204020204" pitchFamily="34" charset="-122"/>
              </a:defRPr>
            </a:lvl1pPr>
          </a:lstStyle>
          <a:p>
            <a:r>
              <a:rPr lang="zh-CN" altLang="en-US" dirty="0">
                <a:latin typeface="+mn-lt"/>
                <a:ea typeface="+mn-ea"/>
                <a:cs typeface="+mn-ea"/>
                <a:sym typeface="+mn-lt"/>
              </a:rPr>
              <a:t>任务一 </a:t>
            </a:r>
            <a:r>
              <a:rPr lang="zh-CN" altLang="en-US" dirty="0">
                <a:latin typeface="+mn-lt"/>
                <a:ea typeface="+mn-ea"/>
                <a:cs typeface="+mn-ea"/>
                <a:sym typeface="+mn-ea"/>
              </a:rPr>
              <a:t>午睡前准备</a:t>
            </a:r>
            <a:endParaRPr lang="zh-CN" altLang="en-US" dirty="0">
              <a:latin typeface="+mn-lt"/>
              <a:ea typeface="+mn-ea"/>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451888" y="1279182"/>
            <a:ext cx="5347047" cy="5199056"/>
            <a:chOff x="3794096" y="1127096"/>
            <a:chExt cx="4603809" cy="4603809"/>
          </a:xfrm>
        </p:grpSpPr>
        <p:sp>
          <p:nvSpPr>
            <p:cNvPr id="46" name="椭圆 45"/>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椭圆 46"/>
            <p:cNvSpPr/>
            <p:nvPr/>
          </p:nvSpPr>
          <p:spPr>
            <a:xfrm>
              <a:off x="4057088" y="1504029"/>
              <a:ext cx="396388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7" name="组合 6"/>
          <p:cNvGrpSpPr/>
          <p:nvPr/>
        </p:nvGrpSpPr>
        <p:grpSpPr>
          <a:xfrm>
            <a:off x="346686" y="1440380"/>
            <a:ext cx="4603809" cy="460380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334364" y="1766886"/>
            <a:ext cx="2843353" cy="3849942"/>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406552" y="2641516"/>
            <a:ext cx="2465971" cy="2553335"/>
          </a:xfrm>
          <a:prstGeom prst="rect">
            <a:avLst/>
          </a:prstGeom>
          <a:noFill/>
        </p:spPr>
        <p:txBody>
          <a:bodyPr wrap="square" rtlCol="0">
            <a:spAutoFit/>
          </a:bodyPr>
          <a:lstStyle/>
          <a:p>
            <a:r>
              <a:rPr lang="zh-CN" altLang="zh-CN" sz="1600" dirty="0"/>
              <a:t>幼儿睡眠前的准备工作包括干净、整洁、安全的睡眠环境，质地软硬适中的枕头和被褥，以及在睡觉前进行适当活动，睡前两小时还要注意饮食方面，如尽量避免摄入过多食物，通过上述准备工作，通常可以让幼儿有一个良好的睡眠。</a:t>
            </a:r>
          </a:p>
        </p:txBody>
      </p:sp>
      <p:sp>
        <p:nvSpPr>
          <p:cNvPr id="17" name="矩形: 圆顶角 16"/>
          <p:cNvSpPr/>
          <p:nvPr/>
        </p:nvSpPr>
        <p:spPr>
          <a:xfrm>
            <a:off x="1406552" y="2143041"/>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2032432" y="176688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p:cNvGrpSpPr/>
          <p:nvPr/>
        </p:nvGrpSpPr>
        <p:grpSpPr>
          <a:xfrm>
            <a:off x="6864572" y="1636808"/>
            <a:ext cx="4603809" cy="4210500"/>
            <a:chOff x="4612995" y="1514025"/>
            <a:chExt cx="2966010" cy="4210500"/>
          </a:xfrm>
        </p:grpSpPr>
        <p:sp>
          <p:nvSpPr>
            <p:cNvPr id="38" name="矩形: 圆角 37"/>
            <p:cNvSpPr/>
            <p:nvPr/>
          </p:nvSpPr>
          <p:spPr>
            <a:xfrm>
              <a:off x="4612995" y="1514475"/>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4746579" y="2256491"/>
              <a:ext cx="2832426" cy="3415030"/>
            </a:xfrm>
            <a:prstGeom prst="rect">
              <a:avLst/>
            </a:prstGeom>
            <a:noFill/>
          </p:spPr>
          <p:txBody>
            <a:bodyPr wrap="square" rtlCol="0">
              <a:spAutoFit/>
            </a:bodyPr>
            <a:lstStyle/>
            <a:p>
              <a:pPr>
                <a:lnSpc>
                  <a:spcPct val="150000"/>
                </a:lnSpc>
              </a:pPr>
              <a:r>
                <a:rPr altLang="zh-CN" dirty="0">
                  <a:solidFill>
                    <a:schemeClr val="bg2"/>
                  </a:solidFill>
                </a:rPr>
                <a:t>1.素质目标：通过实践进一步确立幼儿园保教并重的理念，探索保育渗透教育的方法；</a:t>
              </a:r>
            </a:p>
            <a:p>
              <a:pPr>
                <a:lnSpc>
                  <a:spcPct val="150000"/>
                </a:lnSpc>
              </a:pPr>
              <a:r>
                <a:rPr altLang="zh-CN" dirty="0">
                  <a:solidFill>
                    <a:schemeClr val="bg2"/>
                  </a:solidFill>
                </a:rPr>
                <a:t>2.认知目标：养成良好的睡前习惯和整理习惯；</a:t>
              </a:r>
            </a:p>
            <a:p>
              <a:pPr>
                <a:lnSpc>
                  <a:spcPct val="150000"/>
                </a:lnSpc>
              </a:pPr>
              <a:r>
                <a:rPr altLang="zh-CN" dirty="0">
                  <a:solidFill>
                    <a:schemeClr val="bg2"/>
                  </a:solidFill>
                </a:rPr>
                <a:t>3.技能目标：学习将书本知识与幼儿园实际有机结合；能完成午睡前的环境准备和用具准备。 </a:t>
              </a:r>
            </a:p>
          </p:txBody>
        </p:sp>
        <p:sp>
          <p:nvSpPr>
            <p:cNvPr id="23" name="矩形: 圆顶角 22"/>
            <p:cNvSpPr/>
            <p:nvPr/>
          </p:nvSpPr>
          <p:spPr>
            <a:xfrm>
              <a:off x="4863014" y="1514025"/>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106515"/>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 name="文本框 5"/>
          <p:cNvSpPr txBox="1"/>
          <p:nvPr/>
        </p:nvSpPr>
        <p:spPr>
          <a:xfrm>
            <a:off x="3147695" y="286385"/>
            <a:ext cx="4064000" cy="384810"/>
          </a:xfrm>
          <a:prstGeom prst="rect">
            <a:avLst/>
          </a:prstGeom>
          <a:noFill/>
        </p:spPr>
        <p:txBody>
          <a:bodyPr wrap="square" rtlCol="0">
            <a:noAutofit/>
          </a:bodyPr>
          <a:lstStyle/>
          <a:p>
            <a:endParaRPr lang="zh-CN" altLang="en-US"/>
          </a:p>
        </p:txBody>
      </p:sp>
      <p:sp>
        <p:nvSpPr>
          <p:cNvPr id="8" name="文本框 7"/>
          <p:cNvSpPr txBox="1"/>
          <p:nvPr>
            <p:custDataLst>
              <p:tags r:id="rId1"/>
            </p:custDataLst>
          </p:nvPr>
        </p:nvSpPr>
        <p:spPr>
          <a:xfrm>
            <a:off x="1406525" y="286068"/>
            <a:ext cx="446468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a:t>
            </a:r>
            <a:r>
              <a:rPr lang="zh-CN" altLang="en-US" sz="2800" b="1" noProof="0" dirty="0">
                <a:ln>
                  <a:noFill/>
                </a:ln>
                <a:solidFill>
                  <a:schemeClr val="accent1"/>
                </a:solidFill>
                <a:effectLst/>
                <a:uLnTx/>
                <a:uFillTx/>
                <a:cs typeface="+mn-ea"/>
                <a:sym typeface="+mn-ea"/>
              </a:rPr>
              <a:t>午睡前准备</a:t>
            </a:r>
            <a:endParaRPr kumimoji="0" lang="zh-CN" altLang="en-US" sz="2800" b="1" i="0" u="none" strike="noStrike" kern="1200" cap="none" spc="0" normalizeH="0" baseline="0" noProof="0" dirty="0">
              <a:ln>
                <a:noFill/>
              </a:ln>
              <a:solidFill>
                <a:schemeClr val="accent1"/>
              </a:solidFill>
              <a:effectLst/>
              <a:uLnTx/>
              <a:uFillTx/>
              <a:cs typeface="+mn-ea"/>
              <a:sym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474967"/>
            <a:ext cx="9421402" cy="4645504"/>
            <a:chOff x="8247279" y="1673530"/>
            <a:chExt cx="2610357" cy="3798582"/>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414185" y="2203773"/>
              <a:ext cx="2209776" cy="301155"/>
            </a:xfrm>
            <a:prstGeom prst="rect">
              <a:avLst/>
            </a:prstGeom>
            <a:noFill/>
          </p:spPr>
          <p:txBody>
            <a:bodyPr wrap="square" rtlCol="0">
              <a:spAutoFit/>
            </a:bodyPr>
            <a:lstStyle/>
            <a:p>
              <a:r>
                <a:rPr lang="zh-CN" altLang="zh-CN" dirty="0"/>
                <a:t>（一）对幼儿的要求和保教人员工作要点</a:t>
              </a:r>
            </a:p>
          </p:txBody>
        </p:sp>
        <p:sp>
          <p:nvSpPr>
            <p:cNvPr id="29" name="矩形: 圆顶角 28"/>
            <p:cNvSpPr/>
            <p:nvPr/>
          </p:nvSpPr>
          <p:spPr>
            <a:xfrm>
              <a:off x="8314242" y="167353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446468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noProof="0" dirty="0">
                <a:ln>
                  <a:noFill/>
                </a:ln>
                <a:solidFill>
                  <a:schemeClr val="accent1"/>
                </a:solidFill>
                <a:effectLst/>
                <a:uLnTx/>
                <a:uFillTx/>
                <a:cs typeface="+mn-ea"/>
                <a:sym typeface="+mn-lt"/>
              </a:rPr>
              <a:t>任务一 </a:t>
            </a:r>
            <a:r>
              <a:rPr lang="zh-CN" altLang="en-US" sz="2800" b="1" noProof="0" dirty="0">
                <a:ln>
                  <a:noFill/>
                </a:ln>
                <a:solidFill>
                  <a:schemeClr val="accent1"/>
                </a:solidFill>
                <a:effectLst/>
                <a:uLnTx/>
                <a:uFillTx/>
                <a:cs typeface="+mn-ea"/>
                <a:sym typeface="+mn-ea"/>
              </a:rPr>
              <a:t>午睡前准备</a:t>
            </a:r>
            <a:endParaRPr kumimoji="0" lang="zh-CN" altLang="en-US" sz="2800" b="1" i="0" u="none" strike="noStrike" kern="1200" cap="none" spc="0" normalizeH="0" baseline="0" noProof="0" dirty="0">
              <a:ln>
                <a:noFill/>
              </a:ln>
              <a:solidFill>
                <a:schemeClr val="accent1"/>
              </a:solidFill>
              <a:effectLst/>
              <a:uLnTx/>
              <a:uFillTx/>
              <a:cs typeface="+mn-ea"/>
              <a:sym typeface="+mn-lt"/>
              <a:rtl val="0"/>
            </a:endParaRPr>
          </a:p>
        </p:txBody>
      </p:sp>
      <p:pic>
        <p:nvPicPr>
          <p:cNvPr id="6" name="图片 5"/>
          <p:cNvPicPr>
            <a:picLocks noChangeAspect="1"/>
          </p:cNvPicPr>
          <p:nvPr>
            <p:custDataLst>
              <p:tags r:id="rId1"/>
            </p:custDataLst>
          </p:nvPr>
        </p:nvPicPr>
        <p:blipFill>
          <a:blip r:embed="rId4"/>
          <a:stretch>
            <a:fillRect/>
          </a:stretch>
        </p:blipFill>
        <p:spPr>
          <a:xfrm>
            <a:off x="2690495" y="2673350"/>
            <a:ext cx="5416550" cy="33083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479412"/>
            <a:ext cx="9421402" cy="4641059"/>
            <a:chOff x="8247279" y="1677165"/>
            <a:chExt cx="2610357" cy="3794947"/>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414185" y="2203773"/>
              <a:ext cx="2209776" cy="301155"/>
            </a:xfrm>
            <a:prstGeom prst="rect">
              <a:avLst/>
            </a:prstGeom>
            <a:noFill/>
          </p:spPr>
          <p:txBody>
            <a:bodyPr wrap="square" rtlCol="0">
              <a:spAutoFit/>
            </a:bodyPr>
            <a:lstStyle/>
            <a:p>
              <a:r>
                <a:rPr lang="zh-CN" altLang="zh-CN" dirty="0"/>
                <a:t>（二）入睡前的准备和组织</a:t>
              </a:r>
            </a:p>
          </p:txBody>
        </p:sp>
        <p:sp>
          <p:nvSpPr>
            <p:cNvPr id="29" name="矩形: 圆顶角 28"/>
            <p:cNvSpPr/>
            <p:nvPr/>
          </p:nvSpPr>
          <p:spPr>
            <a:xfrm>
              <a:off x="8391654" y="1677165"/>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446468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lang="zh-CN" altLang="en-US" sz="2800" b="1" noProof="0" dirty="0">
                <a:solidFill>
                  <a:schemeClr val="accent1"/>
                </a:solidFill>
                <a:cs typeface="+mn-ea"/>
                <a:sym typeface="+mn-lt"/>
              </a:rPr>
              <a:t>任务一 </a:t>
            </a:r>
            <a:r>
              <a:rPr lang="zh-CN" altLang="en-US" sz="2800" b="1" noProof="0" dirty="0">
                <a:solidFill>
                  <a:schemeClr val="accent1"/>
                </a:solidFill>
                <a:cs typeface="+mn-ea"/>
                <a:sym typeface="+mn-ea"/>
              </a:rPr>
              <a:t>午睡前准备</a:t>
            </a:r>
            <a:endParaRPr kumimoji="0" lang="zh-CN" altLang="en-US" sz="2800" b="1" i="0" kern="1200" cap="none" spc="0" normalizeH="0" baseline="0" noProof="0" dirty="0">
              <a:solidFill>
                <a:schemeClr val="accent1"/>
              </a:solidFill>
              <a:cs typeface="+mn-ea"/>
              <a:sym typeface="+mn-lt"/>
              <a:rtl val="0"/>
            </a:endParaRPr>
          </a:p>
        </p:txBody>
      </p:sp>
      <p:sp>
        <p:nvSpPr>
          <p:cNvPr id="100" name="文本框 99"/>
          <p:cNvSpPr txBox="1"/>
          <p:nvPr/>
        </p:nvSpPr>
        <p:spPr>
          <a:xfrm>
            <a:off x="1293495" y="2875915"/>
            <a:ext cx="8909685" cy="2584450"/>
          </a:xfrm>
          <a:prstGeom prst="rect">
            <a:avLst/>
          </a:prstGeom>
          <a:noFill/>
          <a:ln w="9525">
            <a:noFill/>
          </a:ln>
        </p:spPr>
        <p:txBody>
          <a:bodyPr wrap="square">
            <a:spAutoFit/>
          </a:bodyPr>
          <a:lstStyle/>
          <a:p>
            <a:pPr indent="306070" algn="just"/>
            <a:r>
              <a:rPr lang="zh-CN" b="1" dirty="0">
                <a:solidFill>
                  <a:srgbClr val="000000"/>
                </a:solidFill>
                <a:ea typeface="宋体" panose="02010600030101010101" pitchFamily="2" charset="-122"/>
              </a:rPr>
              <a:t>托、小班：</a:t>
            </a:r>
            <a:r>
              <a:rPr lang="en-US" b="1" dirty="0">
                <a:solidFill>
                  <a:srgbClr val="000000"/>
                </a:solidFill>
                <a:latin typeface="宋体" panose="02010600030101010101" pitchFamily="2" charset="-122"/>
              </a:rPr>
              <a:t>   </a:t>
            </a:r>
            <a:endParaRPr lang="zh-CN" b="0" dirty="0">
              <a:solidFill>
                <a:srgbClr val="000000"/>
              </a:solidFill>
              <a:ea typeface="宋体" panose="02010600030101010101" pitchFamily="2" charset="-122"/>
            </a:endParaRPr>
          </a:p>
          <a:p>
            <a:pPr indent="306070" algn="just"/>
            <a:r>
              <a:rPr lang="zh-CN" b="0" dirty="0">
                <a:solidFill>
                  <a:srgbClr val="000000"/>
                </a:solidFill>
                <a:ea typeface="宋体" panose="02010600030101010101" pitchFamily="2" charset="-122"/>
              </a:rPr>
              <a:t>1.拉好窗帘，准备好床铺，根据需要开关窗户，调节好室温、光线，营造温馨的午睡环境。      </a:t>
            </a:r>
          </a:p>
          <a:p>
            <a:pPr indent="306070" algn="just"/>
            <a:r>
              <a:rPr lang="zh-CN" b="0" dirty="0">
                <a:solidFill>
                  <a:srgbClr val="000000"/>
                </a:solidFill>
                <a:ea typeface="宋体" panose="02010600030101010101" pitchFamily="2" charset="-122"/>
              </a:rPr>
              <a:t>2.午餐后带领幼儿进行散步、自主阅读、讲故事等安静活动，帮助个别需服药幼儿服好药。上床前，将幼儿随身携带的小物件(纽扣、皮筋、发卡、线头等)集中放在一起，避免睡中玩耍，发生意外。   </a:t>
            </a:r>
          </a:p>
          <a:p>
            <a:pPr indent="306070" algn="just"/>
            <a:r>
              <a:rPr lang="zh-CN" b="0" dirty="0">
                <a:solidFill>
                  <a:srgbClr val="000000"/>
                </a:solidFill>
                <a:ea typeface="宋体" panose="02010600030101010101" pitchFamily="2" charset="-122"/>
              </a:rPr>
              <a:t>3.帮助或指导幼儿睡前如厕。    </a:t>
            </a:r>
          </a:p>
          <a:p>
            <a:pPr indent="306070" algn="just"/>
            <a:r>
              <a:rPr lang="zh-CN" b="0" dirty="0">
                <a:solidFill>
                  <a:srgbClr val="000000"/>
                </a:solidFill>
                <a:ea typeface="宋体" panose="02010600030101010101" pitchFamily="2" charset="-122"/>
              </a:rPr>
              <a:t>4.播放优美的轻音乐，组织幼儿轻轻进入寝室、找到自己的小床。                 </a:t>
            </a:r>
          </a:p>
          <a:p>
            <a:pPr indent="306070" algn="just"/>
            <a:r>
              <a:rPr lang="zh-CN" b="0" dirty="0">
                <a:solidFill>
                  <a:srgbClr val="000000"/>
                </a:solidFill>
                <a:ea typeface="宋体" panose="02010600030101010101" pitchFamily="2" charset="-122"/>
              </a:rPr>
              <a:t>5.指导幼儿脱换鞋子，并将脱下的鞋子整齐摆放在鞋架上，放置在户外晾晒。    </a:t>
            </a:r>
            <a:endParaRPr lang="zh-CN" altLang="en-US" b="0" dirty="0">
              <a:solidFill>
                <a:srgbClr val="000000"/>
              </a:solidFill>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p:cNvGrpSpPr/>
          <p:nvPr/>
        </p:nvGrpSpPr>
        <p:grpSpPr>
          <a:xfrm>
            <a:off x="1037691" y="1479412"/>
            <a:ext cx="9421402" cy="4641059"/>
            <a:chOff x="8247279" y="1677165"/>
            <a:chExt cx="2610357" cy="3794947"/>
          </a:xfrm>
        </p:grpSpPr>
        <p:sp>
          <p:nvSpPr>
            <p:cNvPr id="39" name="矩形: 圆角 38"/>
            <p:cNvSpPr/>
            <p:nvPr/>
          </p:nvSpPr>
          <p:spPr>
            <a:xfrm>
              <a:off x="8247279" y="17668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414185" y="2203773"/>
              <a:ext cx="2209776" cy="301155"/>
            </a:xfrm>
            <a:prstGeom prst="rect">
              <a:avLst/>
            </a:prstGeom>
            <a:noFill/>
          </p:spPr>
          <p:txBody>
            <a:bodyPr wrap="square" rtlCol="0">
              <a:spAutoFit/>
            </a:bodyPr>
            <a:lstStyle/>
            <a:p>
              <a:r>
                <a:rPr lang="zh-CN" altLang="zh-CN" dirty="0"/>
                <a:t>（二）入睡前的准备和组织</a:t>
              </a:r>
            </a:p>
          </p:txBody>
        </p:sp>
        <p:sp>
          <p:nvSpPr>
            <p:cNvPr id="29" name="矩形: 圆顶角 28"/>
            <p:cNvSpPr/>
            <p:nvPr/>
          </p:nvSpPr>
          <p:spPr>
            <a:xfrm>
              <a:off x="8391654" y="1677165"/>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25" y="286068"/>
            <a:ext cx="4464685" cy="52197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R="0" indent="0" defTabSz="914400" fontAlgn="auto">
              <a:lnSpc>
                <a:spcPct val="100000"/>
              </a:lnSpc>
              <a:spcBef>
                <a:spcPts val="0"/>
              </a:spcBef>
              <a:spcAft>
                <a:spcPts val="0"/>
              </a:spcAft>
              <a:buClrTx/>
              <a:buSzTx/>
              <a:buFontTx/>
              <a:buNone/>
              <a:defRPr/>
            </a:pPr>
            <a:r>
              <a:rPr lang="zh-CN" altLang="en-US" sz="2800" b="1" noProof="0" dirty="0">
                <a:solidFill>
                  <a:schemeClr val="accent1"/>
                </a:solidFill>
                <a:cs typeface="+mn-ea"/>
                <a:sym typeface="+mn-lt"/>
              </a:rPr>
              <a:t>任务一 </a:t>
            </a:r>
            <a:r>
              <a:rPr lang="zh-CN" altLang="en-US" sz="2800" b="1" noProof="0" dirty="0">
                <a:solidFill>
                  <a:schemeClr val="accent1"/>
                </a:solidFill>
                <a:cs typeface="+mn-ea"/>
                <a:sym typeface="+mn-ea"/>
              </a:rPr>
              <a:t>午睡前准备</a:t>
            </a:r>
            <a:endParaRPr kumimoji="0" lang="zh-CN" altLang="en-US" sz="2800" b="1" i="0" kern="1200" cap="none" spc="0" normalizeH="0" baseline="0" noProof="0" dirty="0">
              <a:solidFill>
                <a:schemeClr val="accent1"/>
              </a:solidFill>
              <a:cs typeface="+mn-ea"/>
              <a:sym typeface="+mn-lt"/>
              <a:rtl val="0"/>
            </a:endParaRPr>
          </a:p>
        </p:txBody>
      </p:sp>
      <p:sp>
        <p:nvSpPr>
          <p:cNvPr id="100" name="文本框 99"/>
          <p:cNvSpPr txBox="1"/>
          <p:nvPr/>
        </p:nvSpPr>
        <p:spPr>
          <a:xfrm>
            <a:off x="1293495" y="2875915"/>
            <a:ext cx="8909685" cy="2306955"/>
          </a:xfrm>
          <a:prstGeom prst="rect">
            <a:avLst/>
          </a:prstGeom>
          <a:noFill/>
          <a:ln w="9525">
            <a:noFill/>
          </a:ln>
        </p:spPr>
        <p:txBody>
          <a:bodyPr wrap="square">
            <a:spAutoFit/>
          </a:bodyPr>
          <a:lstStyle/>
          <a:p>
            <a:pPr indent="306070" algn="just"/>
            <a:r>
              <a:rPr>
                <a:solidFill>
                  <a:srgbClr val="000000"/>
                </a:solidFill>
              </a:rPr>
              <a:t>中、大班：   </a:t>
            </a:r>
          </a:p>
          <a:p>
            <a:pPr indent="306070" algn="just"/>
            <a:r>
              <a:rPr lang="zh-CN">
                <a:solidFill>
                  <a:srgbClr val="000000"/>
                </a:solidFill>
                <a:ea typeface="宋体" panose="02010600030101010101" pitchFamily="2" charset="-122"/>
              </a:rPr>
              <a:t>1.做好午睡环境准备，组织幼儿进行散步、阅读、区域自选、午睡小讨论等安静活动，使幼儿懂得睡前不做剧烈活动，保持情绪稳定。    </a:t>
            </a:r>
          </a:p>
          <a:p>
            <a:pPr indent="306070" algn="just"/>
            <a:r>
              <a:rPr lang="zh-CN">
                <a:solidFill>
                  <a:srgbClr val="000000"/>
                </a:solidFill>
                <a:ea typeface="宋体" panose="02010600030101010101" pitchFamily="2" charset="-122"/>
              </a:rPr>
              <a:t>2.提示幼儿主动将小物件集中放在一起，避免睡中玩耍发生意外。   </a:t>
            </a:r>
          </a:p>
          <a:p>
            <a:pPr indent="306070" algn="just"/>
            <a:r>
              <a:rPr lang="zh-CN">
                <a:solidFill>
                  <a:srgbClr val="000000"/>
                </a:solidFill>
                <a:ea typeface="宋体" panose="02010600030101010101" pitchFamily="2" charset="-122"/>
              </a:rPr>
              <a:t>3.提醒服药幼儿配合保健医按时服药。    </a:t>
            </a:r>
          </a:p>
          <a:p>
            <a:pPr indent="306070" algn="just"/>
            <a:r>
              <a:rPr lang="zh-CN">
                <a:solidFill>
                  <a:srgbClr val="000000"/>
                </a:solidFill>
                <a:ea typeface="宋体" panose="02010600030101010101" pitchFamily="2" charset="-122"/>
              </a:rPr>
              <a:t>4.指导幼儿独立脱叠衣服、鞋袜，并在固定位置摆放整齐。重点指导幼儿学习脱袜子、衣袖的正确方法。    </a:t>
            </a:r>
          </a:p>
          <a:p>
            <a:pPr indent="306070" algn="just"/>
            <a:r>
              <a:rPr lang="zh-CN">
                <a:solidFill>
                  <a:srgbClr val="000000"/>
                </a:solidFill>
                <a:ea typeface="宋体" panose="02010600030101010101" pitchFamily="2" charset="-122"/>
              </a:rPr>
              <a:t>5.指导幼儿盖好被子，保持正确睡姿，安静、尽快入睡。    </a:t>
            </a:r>
            <a:endParaRPr>
              <a:solidFill>
                <a:srgbClr val="000000"/>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KSO_WPP_MARK_KEY" val="7802cec0-f185-4528-8835-0769fe2ba605"/>
  <p:tag name="COMMONDATA" val="eyJjb3VudCI6MS4wLCJoZGlkIjoiOTkwNjQyYzczMzBiYjhmNjllNjQzOTI1NzA4NDNkYTkiLCJ1c2VyQ291bnQiOjEuMH0="/>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
      <a:dk1>
        <a:srgbClr val="000000"/>
      </a:dk1>
      <a:lt1>
        <a:srgbClr val="8496B0"/>
      </a:lt1>
      <a:dk2>
        <a:srgbClr val="44546A"/>
      </a:dk2>
      <a:lt2>
        <a:srgbClr val="FFFFFF"/>
      </a:lt2>
      <a:accent1>
        <a:srgbClr val="009C68"/>
      </a:accent1>
      <a:accent2>
        <a:srgbClr val="45FFC1"/>
      </a:accent2>
      <a:accent3>
        <a:srgbClr val="27E8A8"/>
      </a:accent3>
      <a:accent4>
        <a:srgbClr val="9C2F14"/>
      </a:accent4>
      <a:accent5>
        <a:srgbClr val="E84E27"/>
      </a:accent5>
      <a:accent6>
        <a:srgbClr val="44546A"/>
      </a:accent6>
      <a:hlink>
        <a:srgbClr val="000000"/>
      </a:hlink>
      <a:folHlink>
        <a:srgbClr val="954F72"/>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毕业主题5</Template>
  <TotalTime>9</TotalTime>
  <Words>2521</Words>
  <Application>Microsoft Office PowerPoint</Application>
  <PresentationFormat>宽屏</PresentationFormat>
  <Paragraphs>148</Paragraphs>
  <Slides>23</Slides>
  <Notes>12</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23</vt:i4>
      </vt:variant>
    </vt:vector>
  </HeadingPairs>
  <TitlesOfParts>
    <vt:vector size="31" baseType="lpstr">
      <vt:lpstr>思源黑体 CN Light</vt:lpstr>
      <vt:lpstr>宋体</vt:lpstr>
      <vt:lpstr>微软雅黑</vt:lpstr>
      <vt:lpstr>字魂58号-创中黑</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培训</dc:title>
  <dc:creator>第一PPT</dc:creator>
  <cp:keywords>www.1ppt.com</cp:keywords>
  <dc:description>www.1ppt.com</dc:description>
  <cp:lastModifiedBy>aa</cp:lastModifiedBy>
  <cp:revision>160</cp:revision>
  <dcterms:created xsi:type="dcterms:W3CDTF">2017-04-28T04:55:00Z</dcterms:created>
  <dcterms:modified xsi:type="dcterms:W3CDTF">2023-10-19T02:53:35Z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41EF211313B748539229E0DC3F0F094A_13</vt:lpwstr>
  </property>
  <property fmtid="{D5CDD505-2E9C-101B-9397-08002B2CF9AE}" pid="3" name="KSOProductBuildVer">
    <vt:lpwstr>2052-12.1.0.15712</vt:lpwstr>
  </property>
</Properties>
</file>