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4.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703" r:id="rId2"/>
  </p:sldMasterIdLst>
  <p:notesMasterIdLst>
    <p:notesMasterId r:id="rId30"/>
  </p:notesMasterIdLst>
  <p:handoutMasterIdLst>
    <p:handoutMasterId r:id="rId31"/>
  </p:handoutMasterIdLst>
  <p:sldIdLst>
    <p:sldId id="286" r:id="rId3"/>
    <p:sldId id="309" r:id="rId4"/>
    <p:sldId id="288" r:id="rId5"/>
    <p:sldId id="281" r:id="rId6"/>
    <p:sldId id="302" r:id="rId7"/>
    <p:sldId id="312" r:id="rId8"/>
    <p:sldId id="336" r:id="rId9"/>
    <p:sldId id="310" r:id="rId10"/>
    <p:sldId id="311" r:id="rId11"/>
    <p:sldId id="313" r:id="rId12"/>
    <p:sldId id="337" r:id="rId13"/>
    <p:sldId id="338" r:id="rId14"/>
    <p:sldId id="340" r:id="rId15"/>
    <p:sldId id="341" r:id="rId16"/>
    <p:sldId id="342" r:id="rId17"/>
    <p:sldId id="343" r:id="rId18"/>
    <p:sldId id="344" r:id="rId19"/>
    <p:sldId id="347" r:id="rId20"/>
    <p:sldId id="345" r:id="rId21"/>
    <p:sldId id="346" r:id="rId22"/>
    <p:sldId id="348" r:id="rId23"/>
    <p:sldId id="349" r:id="rId24"/>
    <p:sldId id="350" r:id="rId25"/>
    <p:sldId id="351" r:id="rId26"/>
    <p:sldId id="352" r:id="rId27"/>
    <p:sldId id="353" r:id="rId28"/>
    <p:sldId id="282" r:id="rId29"/>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C05A"/>
    <a:srgbClr val="41EAFA"/>
    <a:srgbClr val="623DF0"/>
    <a:srgbClr val="E7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6" autoAdjust="0"/>
    <p:restoredTop sz="94660"/>
  </p:normalViewPr>
  <p:slideViewPr>
    <p:cSldViewPr snapToGrid="0" showGuides="1">
      <p:cViewPr varScale="1">
        <p:scale>
          <a:sx n="115" d="100"/>
          <a:sy n="115" d="100"/>
        </p:scale>
        <p:origin x="498" y="96"/>
      </p:cViewPr>
      <p:guideLst>
        <p:guide orient="horz" pos="2187"/>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2023/10/19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5640975C-B837-4D6E-844D-7C645303B726}" type="datetimeFigureOut">
              <a:rPr lang="zh-CN" altLang="en-US" smtClean="0"/>
              <a:t>2023/10/19</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56E84C2C-40E2-4F7A-AD16-1F4FF2C99AF7}"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hf sldNum="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hf sldNum="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hf sldNum="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TextBox 2"/>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t>2023/10/19</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t>‹#›</a:t>
            </a:fld>
            <a:endParaRPr lang="zh-CN" altLang="en-US">
              <a:solidFill>
                <a:prstClr val="black"/>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t>2023/10/19</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t>‹#›</a:t>
            </a:fld>
            <a:endParaRPr lang="zh-CN" altLang="en-US">
              <a:solidFill>
                <a:prstClr val="black"/>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slideLayout" Target="../slideLayouts/slideLayout56.xml"/><Relationship Id="rId1" Type="http://schemas.openxmlformats.org/officeDocument/2006/relationships/slideLayout" Target="../slideLayouts/slideLayout55.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alpha val="13000"/>
              </a:schemeClr>
            </a:gs>
            <a:gs pos="100000">
              <a:schemeClr val="accent1">
                <a:alpha val="0"/>
              </a:schemeClr>
            </a:gs>
          </a:gsLst>
          <a:lin ang="13500000" scaled="1"/>
          <a:tileRect/>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Lst>
  <p:hf sldNum="0" hdr="0" ft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2" name="组合 281"/>
          <p:cNvGrpSpPr/>
          <p:nvPr/>
        </p:nvGrpSpPr>
        <p:grpSpPr>
          <a:xfrm>
            <a:off x="-40784" y="-797848"/>
            <a:ext cx="3078400" cy="2412669"/>
            <a:chOff x="-40784" y="-797848"/>
            <a:chExt cx="3078400" cy="2412669"/>
          </a:xfrm>
        </p:grpSpPr>
        <p:sp>
          <p:nvSpPr>
            <p:cNvPr id="281" name="任意多边形: 形状 280"/>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7" name="任意多边形: 形状 6"/>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0" name="组合 19"/>
          <p:cNvGrpSpPr/>
          <p:nvPr/>
        </p:nvGrpSpPr>
        <p:grpSpPr>
          <a:xfrm>
            <a:off x="752531" y="1824000"/>
            <a:ext cx="1937802" cy="1368271"/>
            <a:chOff x="7899053" y="-73461"/>
            <a:chExt cx="3178291" cy="2244173"/>
          </a:xfrm>
          <a:gradFill flip="none" rotWithShape="1">
            <a:gsLst>
              <a:gs pos="48000">
                <a:srgbClr val="009C68">
                  <a:alpha val="4000"/>
                </a:srgbClr>
              </a:gs>
              <a:gs pos="0">
                <a:schemeClr val="accent1">
                  <a:alpha val="0"/>
                </a:schemeClr>
              </a:gs>
              <a:gs pos="100000">
                <a:schemeClr val="accent1">
                  <a:alpha val="10000"/>
                </a:schemeClr>
              </a:gs>
            </a:gsLst>
            <a:lin ang="5400000" scaled="1"/>
            <a:tileRect/>
          </a:gradFill>
        </p:grpSpPr>
        <p:sp>
          <p:nvSpPr>
            <p:cNvPr id="21" name="任意多边形: 形状 20"/>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 name="任意多边形: 形状 21"/>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 name="任意多边形: 形状 22"/>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 name="任意多边形: 形状 23"/>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 name="任意多边形: 形状 24"/>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任意多边形: 形状 25"/>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 name="任意多边形: 形状 26"/>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任意多边形: 形状 27"/>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9" name="任意多边形: 形状 28"/>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0" name="任意多边形: 形状 29"/>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1" name="任意多边形: 形状 30"/>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2" name="任意多边形: 形状 31"/>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3" name="任意多边形: 形状 32"/>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4" name="任意多边形: 形状 33"/>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5" name="任意多边形: 形状 34"/>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6" name="任意多边形: 形状 35"/>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7" name="任意多边形: 形状 36"/>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8" name="任意多边形: 形状 37"/>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9" name="任意多边形: 形状 38"/>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0" name="任意多边形: 形状 39"/>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1" name="任意多边形: 形状 40"/>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2" name="任意多边形: 形状 41"/>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任意多边形: 形状 42"/>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4" name="任意多边形: 形状 43"/>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5" name="任意多边形: 形状 44"/>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6" name="任意多边形: 形状 45"/>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7" name="任意多边形: 形状 46"/>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8" name="任意多边形: 形状 47"/>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9" name="任意多边形: 形状 48"/>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0" name="任意多边形: 形状 49"/>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1" name="任意多边形: 形状 50"/>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2" name="任意多边形: 形状 51"/>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3" name="任意多边形: 形状 52"/>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4" name="任意多边形: 形状 53"/>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5" name="任意多边形: 形状 54"/>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6" name="任意多边形: 形状 55"/>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7" name="任意多边形: 形状 56"/>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8" name="任意多边形: 形状 57"/>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9" name="任意多边形: 形状 58"/>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0" name="任意多边形: 形状 59"/>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1" name="任意多边形: 形状 60"/>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2" name="任意多边形: 形状 61"/>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3" name="任意多边形: 形状 62"/>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4" name="任意多边形: 形状 63"/>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5" name="任意多边形: 形状 64"/>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6" name="任意多边形: 形状 65"/>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7" name="任意多边形: 形状 66"/>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8" name="任意多边形: 形状 67"/>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9" name="任意多边形: 形状 68"/>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0" name="任意多边形: 形状 69"/>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1" name="任意多边形: 形状 70"/>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2" name="任意多边形: 形状 71"/>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3" name="任意多边形: 形状 72"/>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4" name="任意多边形: 形状 73"/>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5" name="任意多边形: 形状 74"/>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6" name="任意多边形: 形状 75"/>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7" name="任意多边形: 形状 76"/>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8" name="任意多边形: 形状 77"/>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9" name="任意多边形: 形状 78"/>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0" name="任意多边形: 形状 79"/>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1" name="任意多边形: 形状 80"/>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2" name="任意多边形: 形状 81"/>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3" name="任意多边形: 形状 82"/>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4" name="任意多边形: 形状 83"/>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5" name="任意多边形: 形状 84"/>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6" name="任意多边形: 形状 85"/>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7" name="任意多边形: 形状 86"/>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8" name="任意多边形: 形状 87"/>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9" name="任意多边形: 形状 88"/>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0" name="任意多边形: 形状 89"/>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1" name="任意多边形: 形状 90"/>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2" name="任意多边形: 形状 91"/>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3" name="任意多边形: 形状 92"/>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4" name="任意多边形: 形状 93"/>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5" name="任意多边形: 形状 94"/>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6" name="任意多边形: 形状 95"/>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7" name="任意多边形: 形状 96"/>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8" name="任意多边形: 形状 97"/>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9" name="任意多边形: 形状 98"/>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0" name="任意多边形: 形状 99"/>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1" name="任意多边形: 形状 100"/>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2" name="任意多边形: 形状 101"/>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3" name="任意多边形: 形状 102"/>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4" name="任意多边形: 形状 103"/>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5" name="任意多边形: 形状 104"/>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6" name="任意多边形: 形状 105"/>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7" name="任意多边形: 形状 106"/>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8" name="任意多边形: 形状 107"/>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9" name="任意多边形: 形状 108"/>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0" name="任意多边形: 形状 109"/>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1" name="任意多边形: 形状 110"/>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2" name="任意多边形: 形状 111"/>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3" name="任意多边形: 形状 112"/>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4" name="任意多边形: 形状 113"/>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5" name="任意多边形: 形状 114"/>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6" name="任意多边形: 形状 115"/>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7" name="任意多边形: 形状 116"/>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8" name="任意多边形: 形状 117"/>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9" name="任意多边形: 形状 118"/>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0" name="任意多边形: 形状 119"/>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1" name="任意多边形: 形状 120"/>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2" name="任意多边形: 形状 121"/>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3" name="任意多边形: 形状 122"/>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4" name="任意多边形: 形状 123"/>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5" name="任意多边形: 形状 124"/>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6" name="任意多边形: 形状 125"/>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7" name="任意多边形: 形状 126"/>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8" name="任意多边形: 形状 127"/>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9" name="任意多边形: 形状 128"/>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0" name="任意多边形: 形状 129"/>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1" name="任意多边形: 形状 130"/>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2" name="任意多边形: 形状 131"/>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3" name="任意多边形: 形状 132"/>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4" name="任意多边形: 形状 133"/>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5" name="任意多边形: 形状 134"/>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6" name="任意多边形: 形状 135"/>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7" name="任意多边形: 形状 136"/>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8" name="任意多边形: 形状 137"/>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9" name="任意多边形: 形状 138"/>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0" name="任意多边形: 形状 139"/>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grpSp>
        <p:nvGrpSpPr>
          <p:cNvPr id="288" name="组合 287"/>
          <p:cNvGrpSpPr/>
          <p:nvPr/>
        </p:nvGrpSpPr>
        <p:grpSpPr>
          <a:xfrm>
            <a:off x="8093296" y="1893008"/>
            <a:ext cx="4759019" cy="5840293"/>
            <a:chOff x="8093296" y="1893008"/>
            <a:chExt cx="4759019" cy="5840293"/>
          </a:xfrm>
        </p:grpSpPr>
        <p:sp>
          <p:nvSpPr>
            <p:cNvPr id="19" name="任意多边形: 形状 18"/>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1" name="任意多边形: 形状 10"/>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2" name="文本框 11"/>
          <p:cNvSpPr txBox="1"/>
          <p:nvPr/>
        </p:nvSpPr>
        <p:spPr>
          <a:xfrm>
            <a:off x="7873363" y="189037"/>
            <a:ext cx="4008125" cy="461665"/>
          </a:xfrm>
          <a:prstGeom prst="rect">
            <a:avLst/>
          </a:prstGeom>
          <a:noFill/>
        </p:spPr>
        <p:txBody>
          <a:bodyPr wrap="square" rtlCol="0">
            <a:spAutoFit/>
          </a:bodyPr>
          <a:lstStyle/>
          <a:p>
            <a:r>
              <a:rPr lang="en-US" altLang="zh-CN" sz="2400" dirty="0">
                <a:solidFill>
                  <a:schemeClr val="accent1"/>
                </a:solidFill>
                <a:cs typeface="+mn-ea"/>
                <a:sym typeface="+mn-lt"/>
              </a:rPr>
              <a:t>《</a:t>
            </a:r>
            <a:r>
              <a:rPr lang="zh-CN" altLang="en-US" sz="2400" dirty="0">
                <a:solidFill>
                  <a:schemeClr val="accent1"/>
                </a:solidFill>
                <a:cs typeface="+mn-ea"/>
                <a:sym typeface="+mn-lt"/>
              </a:rPr>
              <a:t>幼儿园保育实习指导手册</a:t>
            </a:r>
            <a:r>
              <a:rPr lang="en-US" altLang="zh-CN" sz="2400" dirty="0">
                <a:solidFill>
                  <a:schemeClr val="accent1"/>
                </a:solidFill>
                <a:cs typeface="+mn-ea"/>
                <a:sym typeface="+mn-lt"/>
              </a:rPr>
              <a:t>》</a:t>
            </a:r>
            <a:endParaRPr lang="zh-CN" altLang="en-US" sz="2400" dirty="0">
              <a:solidFill>
                <a:schemeClr val="accent1"/>
              </a:solidFill>
              <a:cs typeface="+mn-ea"/>
              <a:sym typeface="+mn-lt"/>
            </a:endParaRPr>
          </a:p>
        </p:txBody>
      </p:sp>
      <p:sp>
        <p:nvSpPr>
          <p:cNvPr id="14" name="矩形: 圆角 13"/>
          <p:cNvSpPr/>
          <p:nvPr/>
        </p:nvSpPr>
        <p:spPr>
          <a:xfrm>
            <a:off x="877608" y="4477692"/>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5" name="图形 14"/>
          <p:cNvPicPr>
            <a:picLocks noChangeAspect="1"/>
          </p:cNvPicPr>
          <p:nvPr/>
        </p:nvPicPr>
        <p:blipFill>
          <a:blip r:embed="rId3" cstate="screen">
            <a:extLst>
              <a:ext uri="{96DAC541-7B7A-43D3-8B79-37D633B846F1}">
                <asvg:svgBlip xmlns:asvg="http://schemas.microsoft.com/office/drawing/2016/SVG/main" xmlns="" r:embed="rId4"/>
              </a:ext>
            </a:extLst>
          </a:blip>
          <a:stretch>
            <a:fillRect/>
          </a:stretch>
        </p:blipFill>
        <p:spPr>
          <a:xfrm>
            <a:off x="1980599" y="4518794"/>
            <a:ext cx="281805" cy="281805"/>
          </a:xfrm>
          <a:prstGeom prst="rect">
            <a:avLst/>
          </a:prstGeom>
        </p:spPr>
      </p:pic>
      <p:grpSp>
        <p:nvGrpSpPr>
          <p:cNvPr id="147" name="组合 146"/>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8" name="任意多边形: 形状 147"/>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6" name="任意多边形: 形状 265"/>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7" name="任意多边形: 形状 266"/>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8" name="任意多边形: 形状 267"/>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9" name="任意多边形: 形状 268"/>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0" name="任意多边形: 形状 269"/>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1" name="任意多边形: 形状 270"/>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2" name="任意多边形: 形状 271"/>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3" name="任意多边形: 形状 272"/>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274" name="文本框 273"/>
          <p:cNvSpPr txBox="1"/>
          <p:nvPr/>
        </p:nvSpPr>
        <p:spPr>
          <a:xfrm>
            <a:off x="904055" y="2951547"/>
            <a:ext cx="9599012" cy="1106805"/>
          </a:xfrm>
          <a:prstGeom prst="rect">
            <a:avLst/>
          </a:prstGeom>
          <a:noFill/>
        </p:spPr>
        <p:txBody>
          <a:bodyPr wrap="square" rtlCol="0">
            <a:spAutoFit/>
          </a:bodyPr>
          <a:lstStyle/>
          <a:p>
            <a:r>
              <a:rPr lang="zh-CN" altLang="en-US" sz="6600" dirty="0">
                <a:solidFill>
                  <a:schemeClr val="accent1"/>
                </a:solidFill>
                <a:cs typeface="+mn-ea"/>
                <a:sym typeface="+mn-lt"/>
              </a:rPr>
              <a:t>项目三  进餐</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84" y="-797848"/>
            <a:ext cx="3078400" cy="2412669"/>
            <a:chOff x="-40784" y="-797848"/>
            <a:chExt cx="3078400" cy="2412669"/>
          </a:xfrm>
        </p:grpSpPr>
        <p:sp>
          <p:nvSpPr>
            <p:cNvPr id="3" name="任意多边形: 形状 2"/>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132" name="组合 131"/>
          <p:cNvGrpSpPr/>
          <p:nvPr/>
        </p:nvGrpSpPr>
        <p:grpSpPr>
          <a:xfrm>
            <a:off x="8093296" y="1893008"/>
            <a:ext cx="4759019" cy="5840293"/>
            <a:chOff x="8093296" y="1893008"/>
            <a:chExt cx="4759019" cy="5840293"/>
          </a:xfrm>
        </p:grpSpPr>
        <p:sp>
          <p:nvSpPr>
            <p:cNvPr id="133" name="任意多边形: 形状 132"/>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34" name="任意多边形: 形状 13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7" name="矩形: 圆角 136"/>
          <p:cNvSpPr/>
          <p:nvPr/>
        </p:nvSpPr>
        <p:spPr>
          <a:xfrm>
            <a:off x="877608" y="5067673"/>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38" name="图形 137"/>
          <p:cNvPicPr>
            <a:picLocks noChangeAspect="1"/>
          </p:cNvPicPr>
          <p:nvPr/>
        </p:nvPicPr>
        <p:blipFill>
          <a:blip r:embed="rId2" cstate="screen">
            <a:extLst>
              <a:ext uri="{96DAC541-7B7A-43D3-8B79-37D633B846F1}">
                <asvg:svgBlip xmlns:asvg="http://schemas.microsoft.com/office/drawing/2016/SVG/main" xmlns="" r:embed="rId3"/>
              </a:ext>
            </a:extLst>
          </a:blip>
          <a:stretch>
            <a:fillRect/>
          </a:stretch>
        </p:blipFill>
        <p:spPr>
          <a:xfrm>
            <a:off x="1980599" y="5108775"/>
            <a:ext cx="281805" cy="281805"/>
          </a:xfrm>
          <a:prstGeom prst="rect">
            <a:avLst/>
          </a:prstGeom>
        </p:spPr>
      </p:pic>
      <p:grpSp>
        <p:nvGrpSpPr>
          <p:cNvPr id="139" name="组合 138"/>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0" name="任意多边形: 形状 139"/>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5" name="文本框 134"/>
          <p:cNvSpPr txBox="1"/>
          <p:nvPr/>
        </p:nvSpPr>
        <p:spPr>
          <a:xfrm>
            <a:off x="809026" y="2760899"/>
            <a:ext cx="7335679" cy="101473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6000" b="1" i="0" u="none" strike="noStrike" cap="none" spc="0" normalizeH="0" baseline="0">
                <a:ln>
                  <a:noFill/>
                </a:ln>
                <a:solidFill>
                  <a:srgbClr val="009C68"/>
                </a:solidFill>
                <a:effectLst/>
                <a:uLnTx/>
                <a:uFillTx/>
                <a:latin typeface="Arial" panose="020B0604020202020204"/>
                <a:ea typeface="微软雅黑" panose="020B0503020204020204" pitchFamily="34" charset="-122"/>
              </a:defRPr>
            </a:lvl1pPr>
          </a:lstStyle>
          <a:p>
            <a:r>
              <a:rPr lang="zh-CN" altLang="en-US" dirty="0">
                <a:latin typeface="+mn-lt"/>
                <a:ea typeface="+mn-ea"/>
                <a:cs typeface="+mn-ea"/>
                <a:sym typeface="+mn-lt"/>
              </a:rPr>
              <a:t>任务二 指导值日生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46686" y="1440380"/>
            <a:ext cx="4603809" cy="460380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0" name="矩形: 圆角 39"/>
          <p:cNvSpPr/>
          <p:nvPr/>
        </p:nvSpPr>
        <p:spPr>
          <a:xfrm>
            <a:off x="1334364" y="1766886"/>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5" name="文本框 14"/>
          <p:cNvSpPr txBox="1"/>
          <p:nvPr/>
        </p:nvSpPr>
        <p:spPr>
          <a:xfrm>
            <a:off x="1640205" y="2641600"/>
            <a:ext cx="2061210" cy="2327910"/>
          </a:xfrm>
          <a:prstGeom prst="rect">
            <a:avLst/>
          </a:prstGeom>
          <a:noFill/>
        </p:spPr>
        <p:txBody>
          <a:bodyPr wrap="square" rtlCol="0">
            <a:spAutoFit/>
          </a:bodyPr>
          <a:lstStyle/>
          <a:p>
            <a:pPr algn="l">
              <a:lnSpc>
                <a:spcPct val="130000"/>
              </a:lnSpc>
              <a:spcAft>
                <a:spcPts val="1200"/>
              </a:spcAft>
            </a:pPr>
            <a:r>
              <a:rPr lang="en-US" altLang="zh-CN" sz="1400" dirty="0">
                <a:solidFill>
                  <a:schemeClr val="accent6"/>
                </a:solidFill>
                <a:cs typeface="+mn-ea"/>
                <a:sym typeface="+mn-lt"/>
              </a:rPr>
              <a:t>  </a:t>
            </a:r>
            <a:r>
              <a:rPr lang="zh-CN" altLang="en-US" sz="1400" dirty="0">
                <a:solidFill>
                  <a:schemeClr val="accent6"/>
                </a:solidFill>
                <a:cs typeface="+mn-ea"/>
                <a:sym typeface="+mn-lt"/>
              </a:rPr>
              <a:t>幼儿园的值日生工作是幼儿在园内为集体服务的一种形式，是劳动教育的一个重要组成部分。作为教师，要重视指导值日生指导工作培养孩子服务与劳动的意识。</a:t>
            </a:r>
          </a:p>
        </p:txBody>
      </p:sp>
      <p:sp>
        <p:nvSpPr>
          <p:cNvPr id="17" name="矩形: 圆顶角 16"/>
          <p:cNvSpPr/>
          <p:nvPr/>
        </p:nvSpPr>
        <p:spPr>
          <a:xfrm>
            <a:off x="1406552" y="2143041"/>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accent1"/>
                </a:solidFill>
                <a:effectLst/>
                <a:uLnTx/>
                <a:uFillTx/>
                <a:cs typeface="+mn-ea"/>
                <a:sym typeface="+mn-lt"/>
              </a:rPr>
              <a:t>任务描述</a:t>
            </a:r>
          </a:p>
        </p:txBody>
      </p:sp>
      <p:sp>
        <p:nvSpPr>
          <p:cNvPr id="174" name="矩形 173"/>
          <p:cNvSpPr/>
          <p:nvPr/>
        </p:nvSpPr>
        <p:spPr>
          <a:xfrm>
            <a:off x="2032432" y="176688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2" name="组合 181"/>
          <p:cNvGrpSpPr/>
          <p:nvPr/>
        </p:nvGrpSpPr>
        <p:grpSpPr>
          <a:xfrm>
            <a:off x="2433313"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77" name="箭头: V 形 176"/>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8" name="箭头: V 形 177"/>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9" name="箭头: V 形 178"/>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0" name="箭头: V 形 179"/>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2" name="组合 1"/>
          <p:cNvGrpSpPr/>
          <p:nvPr/>
        </p:nvGrpSpPr>
        <p:grpSpPr>
          <a:xfrm>
            <a:off x="7067550" y="1767840"/>
            <a:ext cx="2790190" cy="3703955"/>
            <a:chOff x="4612995" y="1493391"/>
            <a:chExt cx="2470308" cy="4104507"/>
          </a:xfrm>
        </p:grpSpPr>
        <p:sp>
          <p:nvSpPr>
            <p:cNvPr id="38" name="矩形: 圆角 37"/>
            <p:cNvSpPr/>
            <p:nvPr/>
          </p:nvSpPr>
          <p:spPr>
            <a:xfrm>
              <a:off x="4612995" y="1493391"/>
              <a:ext cx="2470176" cy="4104507"/>
            </a:xfrm>
            <a:prstGeom prst="roundRect">
              <a:avLst>
                <a:gd name="adj" fmla="val 8639"/>
              </a:avLst>
            </a:prstGeom>
            <a:ln>
              <a:noFill/>
            </a:ln>
            <a:effectLst>
              <a:outerShdw blurRad="635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 name="矩形: 圆顶角 22"/>
            <p:cNvSpPr/>
            <p:nvPr/>
          </p:nvSpPr>
          <p:spPr>
            <a:xfrm>
              <a:off x="4617332" y="1783658"/>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bg2"/>
                  </a:solidFill>
                  <a:effectLst/>
                  <a:uLnTx/>
                  <a:uFillTx/>
                  <a:cs typeface="+mn-ea"/>
                  <a:sym typeface="+mn-lt"/>
                </a:rPr>
                <a:t>任务目标</a:t>
              </a:r>
            </a:p>
          </p:txBody>
        </p:sp>
        <p:grpSp>
          <p:nvGrpSpPr>
            <p:cNvPr id="201" name="组合 200"/>
            <p:cNvGrpSpPr/>
            <p:nvPr/>
          </p:nvGrpSpPr>
          <p:grpSpPr>
            <a:xfrm>
              <a:off x="5872383" y="5148043"/>
              <a:ext cx="453682" cy="89522"/>
              <a:chOff x="5570308" y="5148043"/>
              <a:chExt cx="453682" cy="89522"/>
            </a:xfrm>
          </p:grpSpPr>
          <p:grpSp>
            <p:nvGrpSpPr>
              <p:cNvPr id="183" name="组合 182"/>
              <p:cNvGrpSpPr/>
              <p:nvPr/>
            </p:nvGrpSpPr>
            <p:grpSpPr>
              <a:xfrm>
                <a:off x="5826829"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86" name="箭头: V 形 185"/>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7" name="箭头: V 形 186"/>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194" name="组合 193"/>
              <p:cNvGrpSpPr/>
              <p:nvPr/>
            </p:nvGrpSpPr>
            <p:grpSpPr>
              <a:xfrm flipH="1">
                <a:off x="5570308"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97" name="箭头: V 形 196"/>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8" name="箭头: V 形 197"/>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25" y="286068"/>
            <a:ext cx="3253105"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任务二 指导值日生</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
        <p:nvSpPr>
          <p:cNvPr id="47" name="椭圆 46"/>
          <p:cNvSpPr/>
          <p:nvPr/>
        </p:nvSpPr>
        <p:spPr>
          <a:xfrm>
            <a:off x="7072630" y="2736215"/>
            <a:ext cx="2787650" cy="2592070"/>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2"/>
                </a:solidFill>
                <a:cs typeface="+mn-ea"/>
                <a:sym typeface="+mn-lt"/>
              </a:rPr>
              <a:t>1.素质目标：通过实践进一步确立幼儿园保教并重的理念，培养孩子服务与劳动的意识；</a:t>
            </a:r>
          </a:p>
          <a:p>
            <a:pPr algn="ctr"/>
            <a:r>
              <a:rPr lang="zh-CN" altLang="en-US" sz="1400" dirty="0">
                <a:solidFill>
                  <a:schemeClr val="bg2"/>
                </a:solidFill>
                <a:cs typeface="+mn-ea"/>
                <a:sym typeface="+mn-lt"/>
              </a:rPr>
              <a:t>2.认知目标：学习并掌握进餐环节中指导值日生的方法，探索保育渗透教育的途径；</a:t>
            </a:r>
          </a:p>
          <a:p>
            <a:pPr algn="ctr"/>
            <a:r>
              <a:rPr lang="zh-CN" altLang="en-US" sz="1400" dirty="0">
                <a:solidFill>
                  <a:schemeClr val="bg2"/>
                </a:solidFill>
                <a:cs typeface="+mn-ea"/>
                <a:sym typeface="+mn-lt"/>
              </a:rPr>
              <a:t>3.技能目标：掌握指导值日生进行餐前准备和餐后整理工作的技能，并能对值日生的行为表现进行记录和归纳。</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p:cNvGrpSpPr/>
          <p:nvPr/>
        </p:nvGrpSpPr>
        <p:grpSpPr>
          <a:xfrm>
            <a:off x="1037691" y="1462781"/>
            <a:ext cx="9421402" cy="4657690"/>
            <a:chOff x="8247279" y="1663566"/>
            <a:chExt cx="2610357" cy="3808546"/>
          </a:xfrm>
        </p:grpSpPr>
        <p:sp>
          <p:nvSpPr>
            <p:cNvPr id="39" name="矩形: 圆角 38"/>
            <p:cNvSpPr/>
            <p:nvPr/>
          </p:nvSpPr>
          <p:spPr>
            <a:xfrm>
              <a:off x="8247279" y="1766887"/>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570437" y="2641516"/>
              <a:ext cx="1964045" cy="303232"/>
            </a:xfrm>
            <a:prstGeom prst="rect">
              <a:avLst/>
            </a:prstGeom>
            <a:noFill/>
          </p:spPr>
          <p:txBody>
            <a:bodyPr wrap="square" rtlCol="0">
              <a:spAutoFit/>
            </a:bodyPr>
            <a:lstStyle/>
            <a:p>
              <a:pPr algn="ctr">
                <a:lnSpc>
                  <a:spcPct val="130000"/>
                </a:lnSpc>
                <a:spcAft>
                  <a:spcPts val="1200"/>
                </a:spcAft>
              </a:pPr>
              <a:endParaRPr lang="zh-CN" altLang="en-US" sz="1400" dirty="0">
                <a:solidFill>
                  <a:schemeClr val="accent6"/>
                </a:solidFill>
                <a:cs typeface="+mn-ea"/>
                <a:sym typeface="+mn-lt"/>
              </a:endParaRPr>
            </a:p>
          </p:txBody>
        </p:sp>
        <p:sp>
          <p:nvSpPr>
            <p:cNvPr id="29" name="矩形: 圆顶角 28"/>
            <p:cNvSpPr/>
            <p:nvPr/>
          </p:nvSpPr>
          <p:spPr>
            <a:xfrm>
              <a:off x="8314242" y="1663566"/>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25" y="286068"/>
            <a:ext cx="3401060"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R="0" indent="0" defTabSz="914400" fontAlgn="auto">
              <a:lnSpc>
                <a:spcPct val="100000"/>
              </a:lnSpc>
              <a:spcBef>
                <a:spcPts val="0"/>
              </a:spcBef>
              <a:spcAft>
                <a:spcPts val="0"/>
              </a:spcAft>
              <a:buClrTx/>
              <a:buSzTx/>
              <a:buFontTx/>
              <a:buNone/>
              <a:defRPr/>
            </a:pPr>
            <a:r>
              <a:rPr kumimoji="0" lang="zh-CN" altLang="en-US" sz="2800" b="1" i="0" kern="1200" cap="none" spc="0" normalizeH="0" baseline="0" noProof="0" dirty="0">
                <a:solidFill>
                  <a:schemeClr val="accent1"/>
                </a:solidFill>
                <a:cs typeface="+mn-ea"/>
                <a:sym typeface="+mn-lt"/>
                <a:rtl val="0"/>
              </a:rPr>
              <a:t>任务二 指导值日生</a:t>
            </a:r>
            <a:endParaRPr kumimoji="0" lang="en-GB" altLang="zh-CN" sz="2800" b="1" i="0" kern="1200" cap="none" spc="0" normalizeH="0" baseline="0" noProof="0" dirty="0">
              <a:solidFill>
                <a:schemeClr val="accent1"/>
              </a:solidFill>
              <a:cs typeface="+mn-ea"/>
              <a:sym typeface="+mn-lt"/>
              <a:rtl val="0"/>
            </a:endParaRPr>
          </a:p>
        </p:txBody>
      </p:sp>
      <p:sp>
        <p:nvSpPr>
          <p:cNvPr id="100" name="文本框 99"/>
          <p:cNvSpPr txBox="1"/>
          <p:nvPr/>
        </p:nvSpPr>
        <p:spPr>
          <a:xfrm>
            <a:off x="1544897" y="2103760"/>
            <a:ext cx="8202930" cy="4201150"/>
          </a:xfrm>
          <a:prstGeom prst="rect">
            <a:avLst/>
          </a:prstGeom>
          <a:noFill/>
          <a:ln w="9525">
            <a:noFill/>
          </a:ln>
        </p:spPr>
        <p:txBody>
          <a:bodyPr wrap="square">
            <a:spAutoFit/>
          </a:bodyPr>
          <a:lstStyle/>
          <a:p>
            <a:pPr indent="0" algn="l" fontAlgn="auto">
              <a:lnSpc>
                <a:spcPts val="1800"/>
              </a:lnSpc>
              <a:spcAft>
                <a:spcPts val="1200"/>
              </a:spcAft>
              <a:buClrTx/>
              <a:buSzTx/>
              <a:buFontTx/>
            </a:pPr>
            <a:r>
              <a:rPr lang="en-US" altLang="zh-CN" sz="1600" b="0" dirty="0">
                <a:solidFill>
                  <a:schemeClr val="accent6"/>
                </a:solidFill>
                <a:cs typeface="+mn-ea"/>
              </a:rPr>
              <a:t>1.做好进餐值日准备：确定值日生，每次需两名，由全班幼儿轮流承担；让值日生穿戴好工作服，挂上值日生胸牌，并完成值日前洗手等事宜，逐渐培养其主动完成准备工作的习惯；</a:t>
            </a:r>
          </a:p>
          <a:p>
            <a:pPr indent="0" algn="l" fontAlgn="auto">
              <a:lnSpc>
                <a:spcPts val="1800"/>
              </a:lnSpc>
              <a:spcAft>
                <a:spcPts val="1200"/>
              </a:spcAft>
              <a:buClrTx/>
              <a:buSzTx/>
              <a:buFontTx/>
            </a:pPr>
            <a:r>
              <a:rPr lang="en-US" altLang="zh-CN" sz="1600" b="0" dirty="0">
                <a:solidFill>
                  <a:schemeClr val="accent6"/>
                </a:solidFill>
                <a:cs typeface="+mn-ea"/>
              </a:rPr>
              <a:t>2.指导值日生餐前清洁卫生工作：</a:t>
            </a:r>
          </a:p>
          <a:p>
            <a:pPr indent="0" algn="l" fontAlgn="auto">
              <a:lnSpc>
                <a:spcPts val="1800"/>
              </a:lnSpc>
              <a:spcAft>
                <a:spcPts val="1200"/>
              </a:spcAft>
              <a:buClrTx/>
              <a:buSzTx/>
              <a:buFontTx/>
            </a:pPr>
            <a:r>
              <a:rPr lang="en-US" altLang="zh-CN" sz="1600" b="0" dirty="0">
                <a:solidFill>
                  <a:schemeClr val="accent6"/>
                </a:solidFill>
                <a:cs typeface="+mn-ea"/>
              </a:rPr>
              <a:t>（1）为值日生准备两块抹布和不刺激幼儿的擦拭液一盆，清水一盆。</a:t>
            </a:r>
          </a:p>
          <a:p>
            <a:pPr indent="0" algn="l" fontAlgn="auto">
              <a:lnSpc>
                <a:spcPts val="1800"/>
              </a:lnSpc>
              <a:spcAft>
                <a:spcPts val="1200"/>
              </a:spcAft>
              <a:buClrTx/>
              <a:buSzTx/>
              <a:buFontTx/>
            </a:pPr>
            <a:r>
              <a:rPr lang="en-US" altLang="zh-CN" sz="1600" b="0" dirty="0">
                <a:solidFill>
                  <a:schemeClr val="accent6"/>
                </a:solidFill>
                <a:cs typeface="+mn-ea"/>
              </a:rPr>
              <a:t>（2）示范并讲解擦拭餐桌的全过程。</a:t>
            </a:r>
          </a:p>
          <a:p>
            <a:pPr indent="0" algn="l" fontAlgn="auto">
              <a:lnSpc>
                <a:spcPts val="1800"/>
              </a:lnSpc>
              <a:spcAft>
                <a:spcPts val="1200"/>
              </a:spcAft>
              <a:buClrTx/>
              <a:buSzTx/>
              <a:buFontTx/>
            </a:pPr>
            <a:r>
              <a:rPr lang="en-US" altLang="zh-CN" sz="1600" b="0" dirty="0">
                <a:solidFill>
                  <a:schemeClr val="accent6"/>
                </a:solidFill>
                <a:cs typeface="+mn-ea"/>
              </a:rPr>
              <a:t>3.指导值日生分发餐具工作：</a:t>
            </a:r>
          </a:p>
          <a:p>
            <a:pPr indent="0" algn="l" fontAlgn="auto">
              <a:lnSpc>
                <a:spcPts val="1800"/>
              </a:lnSpc>
              <a:spcAft>
                <a:spcPts val="1200"/>
              </a:spcAft>
              <a:buClrTx/>
              <a:buSzTx/>
              <a:buFontTx/>
            </a:pPr>
            <a:r>
              <a:rPr lang="en-US" altLang="zh-CN" sz="1600" b="0" dirty="0">
                <a:solidFill>
                  <a:schemeClr val="accent6"/>
                </a:solidFill>
                <a:cs typeface="+mn-ea"/>
              </a:rPr>
              <a:t>4.指导餐后值日生工作：</a:t>
            </a:r>
          </a:p>
          <a:p>
            <a:pPr indent="0" algn="l" fontAlgn="auto">
              <a:lnSpc>
                <a:spcPts val="1800"/>
              </a:lnSpc>
              <a:spcAft>
                <a:spcPts val="1200"/>
              </a:spcAft>
              <a:buClrTx/>
              <a:buSzTx/>
              <a:buFontTx/>
            </a:pPr>
            <a:r>
              <a:rPr lang="en-US" altLang="zh-CN" sz="1600" b="0" dirty="0">
                <a:solidFill>
                  <a:schemeClr val="accent6"/>
                </a:solidFill>
                <a:cs typeface="+mn-ea"/>
              </a:rPr>
              <a:t>（1）指导值日生在进餐完毕后安静巡视餐厅。</a:t>
            </a:r>
          </a:p>
          <a:p>
            <a:pPr indent="0" algn="l" fontAlgn="auto">
              <a:lnSpc>
                <a:spcPts val="1800"/>
              </a:lnSpc>
              <a:spcAft>
                <a:spcPts val="1200"/>
              </a:spcAft>
              <a:buClrTx/>
              <a:buSzTx/>
              <a:buFontTx/>
            </a:pPr>
            <a:r>
              <a:rPr lang="en-US" altLang="zh-CN" sz="1600" dirty="0">
                <a:solidFill>
                  <a:schemeClr val="accent6"/>
                </a:solidFill>
                <a:cs typeface="+mn-ea"/>
                <a:sym typeface="+mn-ea"/>
              </a:rPr>
              <a:t>（2）指导值日生在所有幼儿进餐完毕后帮助老师一起整理桌椅、地面，学会简单地打扫。</a:t>
            </a:r>
            <a:endParaRPr lang="en-US" altLang="zh-CN" sz="1600" b="0" dirty="0">
              <a:solidFill>
                <a:schemeClr val="accent6"/>
              </a:solidFill>
              <a:cs typeface="+mn-ea"/>
            </a:endParaRPr>
          </a:p>
          <a:p>
            <a:pPr indent="0" algn="l" fontAlgn="auto">
              <a:lnSpc>
                <a:spcPts val="1800"/>
              </a:lnSpc>
              <a:spcAft>
                <a:spcPts val="1200"/>
              </a:spcAft>
              <a:buClrTx/>
              <a:buSzTx/>
              <a:buFontTx/>
            </a:pPr>
            <a:r>
              <a:rPr lang="en-US" altLang="zh-CN" sz="1600" b="0" dirty="0">
                <a:solidFill>
                  <a:schemeClr val="accent6"/>
                </a:solidFill>
                <a:cs typeface="+mn-ea"/>
              </a:rPr>
              <a:t>5、值日生工作中关注幼儿的行为表现。</a:t>
            </a:r>
          </a:p>
          <a:p>
            <a:pPr indent="304800"/>
            <a:endParaRPr lang="zh-CN" sz="1200" b="0" dirty="0">
              <a:solidFill>
                <a:srgbClr val="000000"/>
              </a:solidFill>
              <a:ea typeface="宋体" panose="02010600030101010101" pitchFamily="2" charset="-122"/>
            </a:endParaRPr>
          </a:p>
        </p:txBody>
      </p:sp>
      <p:graphicFrame>
        <p:nvGraphicFramePr>
          <p:cNvPr id="6" name="表格 5"/>
          <p:cNvGraphicFramePr/>
          <p:nvPr/>
        </p:nvGraphicFramePr>
        <p:xfrm>
          <a:off x="3634740" y="3029585"/>
          <a:ext cx="416560" cy="73152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9" name="表格 8"/>
          <p:cNvGraphicFramePr/>
          <p:nvPr/>
        </p:nvGraphicFramePr>
        <p:xfrm>
          <a:off x="3556000" y="3472815"/>
          <a:ext cx="416560" cy="73152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5" name="表格 14"/>
          <p:cNvGraphicFramePr/>
          <p:nvPr/>
        </p:nvGraphicFramePr>
        <p:xfrm>
          <a:off x="6096000" y="2467292"/>
          <a:ext cx="416560" cy="73152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7" name="表格 16"/>
          <p:cNvGraphicFramePr/>
          <p:nvPr/>
        </p:nvGraphicFramePr>
        <p:xfrm>
          <a:off x="6096000" y="3198813"/>
          <a:ext cx="416560" cy="73152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矩形: 圆角 27"/>
          <p:cNvSpPr/>
          <p:nvPr/>
        </p:nvSpPr>
        <p:spPr>
          <a:xfrm>
            <a:off x="6260465" y="1132205"/>
            <a:ext cx="5148580" cy="4524375"/>
          </a:xfrm>
          <a:prstGeom prst="roundRect">
            <a:avLst>
              <a:gd name="adj" fmla="val 3821"/>
            </a:avLst>
          </a:prstGeom>
          <a:solidFill>
            <a:schemeClr val="accent1">
              <a:alpha val="8000"/>
            </a:schemeClr>
          </a:solidFill>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矩形: 圆角 25"/>
          <p:cNvSpPr/>
          <p:nvPr/>
        </p:nvSpPr>
        <p:spPr>
          <a:xfrm>
            <a:off x="671830" y="1132205"/>
            <a:ext cx="5247640" cy="4524375"/>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矩形: 圆角 28"/>
          <p:cNvSpPr/>
          <p:nvPr/>
        </p:nvSpPr>
        <p:spPr>
          <a:xfrm rot="6735852">
            <a:off x="3778002" y="2286960"/>
            <a:ext cx="5653266" cy="2687520"/>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矩形: 圆角 30"/>
          <p:cNvSpPr/>
          <p:nvPr/>
        </p:nvSpPr>
        <p:spPr>
          <a:xfrm rot="6735852">
            <a:off x="3573469" y="2431528"/>
            <a:ext cx="5045063" cy="2398385"/>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p:cNvSpPr txBox="1"/>
          <p:nvPr/>
        </p:nvSpPr>
        <p:spPr>
          <a:xfrm>
            <a:off x="1085343" y="1408371"/>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p>
        </p:txBody>
      </p:sp>
      <p:sp>
        <p:nvSpPr>
          <p:cNvPr id="33" name="文本框 32"/>
          <p:cNvSpPr txBox="1"/>
          <p:nvPr/>
        </p:nvSpPr>
        <p:spPr>
          <a:xfrm>
            <a:off x="7028434" y="1408704"/>
            <a:ext cx="2594716" cy="369332"/>
          </a:xfrm>
          <a:prstGeom prst="rect">
            <a:avLst/>
          </a:prstGeom>
          <a:noFill/>
        </p:spPr>
        <p:txBody>
          <a:bodyPr wrap="square" rtlCol="0">
            <a:spAutoFit/>
          </a:bodyPr>
          <a:lstStyle/>
          <a:p>
            <a:pPr algn="r" defTabSz="913765">
              <a:buSzPct val="25000"/>
              <a:defRPr/>
            </a:pPr>
            <a:r>
              <a:rPr lang="zh-CN" altLang="en-US" dirty="0">
                <a:solidFill>
                  <a:schemeClr val="accent1"/>
                </a:solidFill>
                <a:cs typeface="+mn-ea"/>
                <a:sym typeface="+mn-lt"/>
              </a:rPr>
              <a:t>案例分析</a:t>
            </a:r>
          </a:p>
        </p:txBody>
      </p:sp>
      <p:sp>
        <p:nvSpPr>
          <p:cNvPr id="35" name="文本框 34"/>
          <p:cNvSpPr txBox="1"/>
          <p:nvPr/>
        </p:nvSpPr>
        <p:spPr>
          <a:xfrm>
            <a:off x="911860" y="1814830"/>
            <a:ext cx="3847465" cy="3725545"/>
          </a:xfrm>
          <a:prstGeom prst="rect">
            <a:avLst/>
          </a:prstGeom>
          <a:noFill/>
        </p:spPr>
        <p:txBody>
          <a:bodyPr wrap="square" rtlCol="0">
            <a:spAutoFit/>
          </a:bodyPr>
          <a:lstStyle/>
          <a:p>
            <a:pPr>
              <a:lnSpc>
                <a:spcPct val="130000"/>
              </a:lnSpc>
              <a:spcAft>
                <a:spcPts val="1200"/>
              </a:spcAft>
            </a:pPr>
            <a:r>
              <a:rPr lang="en-US" altLang="zh-CN" sz="1400" dirty="0">
                <a:solidFill>
                  <a:schemeClr val="bg2"/>
                </a:solidFill>
                <a:cs typeface="+mn-ea"/>
                <a:sym typeface="+mn-lt"/>
              </a:rPr>
              <a:t>  </a:t>
            </a:r>
            <a:r>
              <a:rPr lang="zh-CN" altLang="en-US" sz="1400" dirty="0">
                <a:solidFill>
                  <a:schemeClr val="bg2"/>
                </a:solidFill>
                <a:cs typeface="+mn-ea"/>
                <a:sym typeface="+mn-lt"/>
              </a:rPr>
              <a:t>午餐时间准备到了，今天的值日生是可可、琦琦。开餐前琦琦准备去数餐具，可可看到就跑了过去，琦琦就不高兴的说:“这是我先来的，不要你帮助”，可可就很生气的走开了。开餐了，可可因为很生气刚刚没有得拿碗就吃得很快，第一个跑去拿抹布和小盆，但是位置上的小朋友都没有吃完饭，她就等着，有的小朋友弄掉了米，她直接跑过去擦，就这样影响了用餐的小朋友，起了争执，她就说“我是值日生，我要做好我的工作，你必须配合我，你看我都擦干净了”。琦琦说“老师说过，要等她们差不多吃完了再擦桌子，这样会打扰他们用餐”，可可就委屈的去放盆了，在盥洗室偷偷哭了。</a:t>
            </a:r>
          </a:p>
        </p:txBody>
      </p:sp>
      <p:sp>
        <p:nvSpPr>
          <p:cNvPr id="42" name="文本框 41"/>
          <p:cNvSpPr txBox="1"/>
          <p:nvPr/>
        </p:nvSpPr>
        <p:spPr>
          <a:xfrm>
            <a:off x="8512377" y="1778213"/>
            <a:ext cx="3008500" cy="2047875"/>
          </a:xfrm>
          <a:prstGeom prst="rect">
            <a:avLst/>
          </a:prstGeom>
          <a:noFill/>
        </p:spPr>
        <p:txBody>
          <a:bodyPr wrap="square" rtlCol="0">
            <a:spAutoFit/>
          </a:bodyPr>
          <a:lstStyle/>
          <a:p>
            <a:pPr algn="l">
              <a:lnSpc>
                <a:spcPct val="130000"/>
              </a:lnSpc>
              <a:spcAft>
                <a:spcPts val="1200"/>
              </a:spcAft>
            </a:pPr>
            <a:r>
              <a:rPr lang="en-US" altLang="zh-CN" sz="1400" dirty="0">
                <a:solidFill>
                  <a:schemeClr val="accent6"/>
                </a:solidFill>
                <a:cs typeface="+mn-ea"/>
                <a:sym typeface="+mn-lt"/>
              </a:rPr>
              <a:t>  </a:t>
            </a:r>
            <a:r>
              <a:rPr lang="zh-CN" altLang="en-US" sz="1400" dirty="0">
                <a:solidFill>
                  <a:schemeClr val="accent6"/>
                </a:solidFill>
                <a:cs typeface="+mn-ea"/>
                <a:sym typeface="+mn-lt"/>
              </a:rPr>
              <a:t>可可在做值日生时，她非常渴望的表现自己，想得到老师和小朋友们的夸奖和认可，她就会非常积极的去展示自己，但她不知道自己的方式是错的，所以大家在说她的时候情绪慢慢开始会出现委屈和伤心的模样。</a:t>
            </a:r>
          </a:p>
        </p:txBody>
      </p:sp>
      <p:sp>
        <p:nvSpPr>
          <p:cNvPr id="51" name="矩形: 圆角 50"/>
          <p:cNvSpPr/>
          <p:nvPr/>
        </p:nvSpPr>
        <p:spPr>
          <a:xfrm rot="6735852">
            <a:off x="3812035" y="2614572"/>
            <a:ext cx="4567930" cy="2032297"/>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文本框 46"/>
          <p:cNvSpPr txBox="1"/>
          <p:nvPr/>
        </p:nvSpPr>
        <p:spPr>
          <a:xfrm>
            <a:off x="5022118" y="2845255"/>
            <a:ext cx="2503365" cy="1569660"/>
          </a:xfrm>
          <a:prstGeom prst="rect">
            <a:avLst/>
          </a:prstGeom>
          <a:noFill/>
        </p:spPr>
        <p:txBody>
          <a:bodyPr wrap="square" rtlCol="0">
            <a:spAutoFit/>
          </a:bodyPr>
          <a:lstStyle/>
          <a:p>
            <a:pPr algn="ctr"/>
            <a:r>
              <a:rPr lang="en-US" altLang="zh-CN" sz="9600" b="1" dirty="0">
                <a:solidFill>
                  <a:schemeClr val="accent1"/>
                </a:solidFill>
                <a:cs typeface="+mn-ea"/>
                <a:sym typeface="+mn-lt"/>
              </a:rPr>
              <a:t>VS</a:t>
            </a:r>
            <a:endParaRPr lang="zh-CN" altLang="en-US" sz="9600" b="1" dirty="0">
              <a:solidFill>
                <a:schemeClr val="accent1"/>
              </a:solidFill>
              <a:cs typeface="+mn-ea"/>
              <a:sym typeface="+mn-lt"/>
            </a:endParaRPr>
          </a:p>
        </p:txBody>
      </p:sp>
      <p:sp>
        <p:nvSpPr>
          <p:cNvPr id="25" name="文本框 24"/>
          <p:cNvSpPr txBox="1"/>
          <p:nvPr/>
        </p:nvSpPr>
        <p:spPr>
          <a:xfrm>
            <a:off x="1545515" y="294764"/>
            <a:ext cx="3047034"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550665" y="5869791"/>
            <a:ext cx="9765370" cy="1015663"/>
          </a:xfrm>
          <a:prstGeom prst="rect">
            <a:avLst/>
          </a:prstGeom>
          <a:noFill/>
        </p:spPr>
        <p:txBody>
          <a:bodyPr wrap="square" rtlCol="0">
            <a:spAutoFit/>
          </a:bodyPr>
          <a:lstStyle/>
          <a:p>
            <a:r>
              <a:rPr lang="en-US" altLang="zh-CN" sz="6000" dirty="0">
                <a:solidFill>
                  <a:schemeClr val="accent1">
                    <a:alpha val="4000"/>
                  </a:schemeClr>
                </a:solidFill>
                <a:cs typeface="+mn-ea"/>
                <a:sym typeface="+mn-lt"/>
              </a:rPr>
              <a:t>INDUCTION TRAINING</a:t>
            </a:r>
          </a:p>
        </p:txBody>
      </p:sp>
      <p:sp>
        <p:nvSpPr>
          <p:cNvPr id="24" name="任意多边形: 形状 23"/>
          <p:cNvSpPr/>
          <p:nvPr/>
        </p:nvSpPr>
        <p:spPr>
          <a:xfrm>
            <a:off x="9174822" y="2"/>
            <a:ext cx="3017179" cy="6857999"/>
          </a:xfrm>
          <a:custGeom>
            <a:avLst/>
            <a:gdLst>
              <a:gd name="connsiteX0" fmla="*/ 2892262 w 6095999"/>
              <a:gd name="connsiteY0" fmla="*/ 0 h 6857999"/>
              <a:gd name="connsiteX1" fmla="*/ 6095999 w 6095999"/>
              <a:gd name="connsiteY1" fmla="*/ 0 h 6857999"/>
              <a:gd name="connsiteX2" fmla="*/ 6095999 w 6095999"/>
              <a:gd name="connsiteY2" fmla="*/ 6857999 h 6857999"/>
              <a:gd name="connsiteX3" fmla="*/ 0 w 6095999"/>
              <a:gd name="connsiteY3" fmla="*/ 6857999 h 6857999"/>
              <a:gd name="connsiteX4" fmla="*/ 46894 w 6095999"/>
              <a:gd name="connsiteY4" fmla="*/ 6486270 h 6857999"/>
              <a:gd name="connsiteX5" fmla="*/ 2887777 w 6095999"/>
              <a:gd name="connsiteY5" fmla="*/ 549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5999" h="6857999">
                <a:moveTo>
                  <a:pt x="2892262" y="0"/>
                </a:moveTo>
                <a:lnTo>
                  <a:pt x="6095999" y="0"/>
                </a:lnTo>
                <a:lnTo>
                  <a:pt x="6095999" y="6857999"/>
                </a:lnTo>
                <a:lnTo>
                  <a:pt x="0" y="6857999"/>
                </a:lnTo>
                <a:lnTo>
                  <a:pt x="46894" y="6486270"/>
                </a:lnTo>
                <a:cubicBezTo>
                  <a:pt x="382690" y="4158749"/>
                  <a:pt x="1373598" y="1967553"/>
                  <a:pt x="2887777" y="5490"/>
                </a:cubicBezTo>
                <a:close/>
              </a:path>
            </a:pathLst>
          </a:custGeom>
          <a:solidFill>
            <a:schemeClr val="accent1"/>
          </a:solidFill>
          <a:ln>
            <a:noFill/>
          </a:ln>
          <a:effectLst>
            <a:outerShdw blurRad="50800" dist="38100" dir="108000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4" name="文本框 13"/>
          <p:cNvSpPr txBox="1"/>
          <p:nvPr/>
        </p:nvSpPr>
        <p:spPr>
          <a:xfrm>
            <a:off x="883920" y="1968500"/>
            <a:ext cx="8058785" cy="3415030"/>
          </a:xfrm>
          <a:prstGeom prst="rect">
            <a:avLst/>
          </a:prstGeom>
          <a:noFill/>
          <a:ln>
            <a:solidFill>
              <a:schemeClr val="accent1"/>
            </a:solidFill>
          </a:ln>
          <a:effectLst/>
        </p:spPr>
        <p:txBody>
          <a:bodyPr wrap="square" rtlCol="0">
            <a:spAutoFit/>
          </a:bodyPr>
          <a:lstStyle/>
          <a:p>
            <a:pPr indent="0" fontAlgn="auto">
              <a:lnSpc>
                <a:spcPct val="150000"/>
              </a:lnSpc>
              <a:defRPr/>
            </a:pPr>
            <a:r>
              <a:rPr kumimoji="0" lang="en-US" altLang="zh-CN" b="0" i="0" u="none" strike="noStrike" kern="1200" cap="none" spc="0" normalizeH="0" baseline="0" dirty="0">
                <a:solidFill>
                  <a:schemeClr val="accent6"/>
                </a:solidFill>
                <a:cs typeface="+mn-ea"/>
                <a:sym typeface="+mn-lt"/>
              </a:rPr>
              <a:t>   </a:t>
            </a:r>
            <a:r>
              <a:rPr kumimoji="0" b="0" i="0" u="none" strike="noStrike" kern="1200" cap="none" spc="0" normalizeH="0" baseline="0" dirty="0">
                <a:solidFill>
                  <a:schemeClr val="accent6"/>
                </a:solidFill>
                <a:cs typeface="+mn-ea"/>
                <a:sym typeface="+mn-lt"/>
              </a:rPr>
              <a:t>《指南》中指出幼儿在社会适应方面应具有1.能主动发起活动或在活动中出注意、想办法；2.做了好事取得了成功后还想做更好；3.自己的事情自己做，不会愿意学；4.主动承担任务，遇到困难，能够坚持而不轻易求助；教师针对指南的这4点去解决了可可的问题，因为可可喜欢展示自己，教师让她去观察第二天值日生做的工作，然后进行当天寻问和总结，这一组值日生的工作是什么？从什么时候开始的？通过多种问题的提问，也看出了可可观察也挺到位，再到她值日的时候她就开始做出了变化，用完餐后学着老师走动巡视轻轻提醒小朋友们用餐的规则，然后再去做下一项任务，慢慢的得到大家的认可</a:t>
            </a:r>
            <a:r>
              <a:rPr kumimoji="0" sz="1600" b="0" i="0" u="none" strike="noStrike" kern="1200" cap="none" spc="0" normalizeH="0" baseline="0" dirty="0">
                <a:solidFill>
                  <a:schemeClr val="accent6"/>
                </a:solidFill>
                <a:cs typeface="+mn-ea"/>
                <a:sym typeface="+mn-lt"/>
              </a:rPr>
              <a:t>。</a:t>
            </a:r>
          </a:p>
        </p:txBody>
      </p:sp>
      <p:sp>
        <p:nvSpPr>
          <p:cNvPr id="15" name="iŝ1ídé"/>
          <p:cNvSpPr txBox="1"/>
          <p:nvPr/>
        </p:nvSpPr>
        <p:spPr>
          <a:xfrm>
            <a:off x="1398977" y="1306346"/>
            <a:ext cx="1473292" cy="357718"/>
          </a:xfrm>
          <a:prstGeom prst="rect">
            <a:avLst/>
          </a:prstGeom>
          <a:noFill/>
          <a:ln>
            <a:solidFill>
              <a:schemeClr val="accent1"/>
            </a:solidFill>
          </a:ln>
        </p:spPr>
        <p:txBody>
          <a:bodyPr wrap="square" lIns="91440" tIns="45720" rIns="91440" bIns="45720" anchor="ctr" anchorCtr="0">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1">
                <a:ln>
                  <a:noFill/>
                </a:ln>
                <a:solidFill>
                  <a:schemeClr val="accent3">
                    <a:lumMod val="75000"/>
                  </a:schemeClr>
                </a:solidFill>
                <a:effectLst/>
                <a:uLnTx/>
                <a:uFillTx/>
                <a:cs typeface="+mn-ea"/>
                <a:sym typeface="+mn-lt"/>
              </a:rPr>
              <a:t>解决策略</a:t>
            </a:r>
            <a:endParaRPr kumimoji="0" lang="en-US" sz="2000" b="1" i="0" u="none" strike="noStrike" kern="1200" cap="none" spc="0" normalizeH="0" baseline="0" noProof="1">
              <a:ln>
                <a:noFill/>
              </a:ln>
              <a:solidFill>
                <a:schemeClr val="accent3">
                  <a:lumMod val="75000"/>
                </a:schemeClr>
              </a:solidFill>
              <a:effectLst/>
              <a:uLnTx/>
              <a:uFillTx/>
              <a:cs typeface="+mn-ea"/>
              <a:sym typeface="+mn-lt"/>
            </a:endParaRPr>
          </a:p>
        </p:txBody>
      </p:sp>
      <p:grpSp>
        <p:nvGrpSpPr>
          <p:cNvPr id="17" name="组合 16"/>
          <p:cNvGrpSpPr/>
          <p:nvPr/>
        </p:nvGrpSpPr>
        <p:grpSpPr>
          <a:xfrm>
            <a:off x="-21963" y="-382142"/>
            <a:ext cx="1475532" cy="1156435"/>
            <a:chOff x="-40784" y="-797848"/>
            <a:chExt cx="3078400" cy="2412669"/>
          </a:xfrm>
        </p:grpSpPr>
        <p:sp>
          <p:nvSpPr>
            <p:cNvPr id="18" name="任意多边形: 形状 1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9" name="任意多边形: 形状 1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34" name="组合 33"/>
          <p:cNvGrpSpPr/>
          <p:nvPr/>
        </p:nvGrpSpPr>
        <p:grpSpPr>
          <a:xfrm>
            <a:off x="776180" y="5038590"/>
            <a:ext cx="730756" cy="107799"/>
            <a:chOff x="853551" y="5236816"/>
            <a:chExt cx="849163" cy="125266"/>
          </a:xfrm>
        </p:grpSpPr>
        <p:sp>
          <p:nvSpPr>
            <p:cNvPr id="30" name="椭圆 29"/>
            <p:cNvSpPr/>
            <p:nvPr/>
          </p:nvSpPr>
          <p:spPr>
            <a:xfrm>
              <a:off x="853551" y="5236819"/>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1094851" y="5236818"/>
              <a:ext cx="125263" cy="1252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336151" y="5236817"/>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1577451" y="5236816"/>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6" name="任意多边形: 形状 35"/>
          <p:cNvSpPr/>
          <p:nvPr/>
        </p:nvSpPr>
        <p:spPr>
          <a:xfrm flipV="1">
            <a:off x="730045" y="1368218"/>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chemeClr val="accent1"/>
              </a:solidFill>
              <a:cs typeface="+mn-ea"/>
              <a:sym typeface="+mn-lt"/>
            </a:endParaRPr>
          </a:p>
        </p:txBody>
      </p:sp>
      <p:sp>
        <p:nvSpPr>
          <p:cNvPr id="21" name="文本框 20"/>
          <p:cNvSpPr txBox="1"/>
          <p:nvPr/>
        </p:nvSpPr>
        <p:spPr>
          <a:xfrm>
            <a:off x="1545514" y="294764"/>
            <a:ext cx="178331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
        <p:nvSpPr>
          <p:cNvPr id="2" name="任意多边形: 形状 37"/>
          <p:cNvSpPr/>
          <p:nvPr>
            <p:custDataLst>
              <p:tags r:id="rId1"/>
            </p:custDataLst>
          </p:nvPr>
        </p:nvSpPr>
        <p:spPr>
          <a:xfrm flipH="1">
            <a:off x="6737412" y="5039004"/>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cs typeface="+mn-ea"/>
              <a:sym typeface="+mn-l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84" y="-797848"/>
            <a:ext cx="3078400" cy="2412669"/>
            <a:chOff x="-40784" y="-797848"/>
            <a:chExt cx="3078400" cy="2412669"/>
          </a:xfrm>
        </p:grpSpPr>
        <p:sp>
          <p:nvSpPr>
            <p:cNvPr id="3" name="任意多边形: 形状 2"/>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132" name="组合 131"/>
          <p:cNvGrpSpPr/>
          <p:nvPr/>
        </p:nvGrpSpPr>
        <p:grpSpPr>
          <a:xfrm>
            <a:off x="8093296" y="1893008"/>
            <a:ext cx="4759019" cy="5840293"/>
            <a:chOff x="8093296" y="1893008"/>
            <a:chExt cx="4759019" cy="5840293"/>
          </a:xfrm>
        </p:grpSpPr>
        <p:sp>
          <p:nvSpPr>
            <p:cNvPr id="133" name="任意多边形: 形状 132"/>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34" name="任意多边形: 形状 13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7" name="矩形: 圆角 136"/>
          <p:cNvSpPr/>
          <p:nvPr/>
        </p:nvSpPr>
        <p:spPr>
          <a:xfrm>
            <a:off x="877608" y="5067673"/>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38" name="图形 137"/>
          <p:cNvPicPr>
            <a:picLocks noChangeAspect="1"/>
          </p:cNvPicPr>
          <p:nvPr/>
        </p:nvPicPr>
        <p:blipFill>
          <a:blip r:embed="rId2" cstate="screen"/>
          <a:stretch>
            <a:fillRect/>
          </a:stretch>
        </p:blipFill>
        <p:spPr>
          <a:xfrm>
            <a:off x="1980599" y="5108775"/>
            <a:ext cx="281805" cy="281805"/>
          </a:xfrm>
          <a:prstGeom prst="rect">
            <a:avLst/>
          </a:prstGeom>
        </p:spPr>
      </p:pic>
      <p:grpSp>
        <p:nvGrpSpPr>
          <p:cNvPr id="139" name="组合 138"/>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0" name="任意多边形: 形状 139"/>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5" name="文本框 134"/>
          <p:cNvSpPr txBox="1"/>
          <p:nvPr/>
        </p:nvSpPr>
        <p:spPr>
          <a:xfrm>
            <a:off x="809026" y="2760899"/>
            <a:ext cx="7335679" cy="101473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6000" b="1" i="0" u="none" strike="noStrike" cap="none" spc="0" normalizeH="0" baseline="0">
                <a:ln>
                  <a:noFill/>
                </a:ln>
                <a:solidFill>
                  <a:srgbClr val="009C68"/>
                </a:solidFill>
                <a:effectLst/>
                <a:uLnTx/>
                <a:uFillTx/>
                <a:latin typeface="Arial" panose="020B0604020202020204"/>
                <a:ea typeface="微软雅黑" panose="020B0503020204020204" pitchFamily="34" charset="-122"/>
              </a:defRPr>
            </a:lvl1pPr>
          </a:lstStyle>
          <a:p>
            <a:r>
              <a:rPr lang="zh-CN" altLang="en-US" dirty="0">
                <a:latin typeface="+mn-lt"/>
                <a:ea typeface="+mn-ea"/>
                <a:cs typeface="+mn-ea"/>
                <a:sym typeface="+mn-lt"/>
              </a:rPr>
              <a:t>任务三 餐中管理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46686" y="1440380"/>
            <a:ext cx="4603809" cy="460380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0" name="矩形: 圆角 39"/>
          <p:cNvSpPr/>
          <p:nvPr/>
        </p:nvSpPr>
        <p:spPr>
          <a:xfrm>
            <a:off x="1334364" y="1766886"/>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5" name="文本框 14"/>
          <p:cNvSpPr txBox="1"/>
          <p:nvPr/>
        </p:nvSpPr>
        <p:spPr>
          <a:xfrm>
            <a:off x="1640205" y="2441575"/>
            <a:ext cx="2061210" cy="2886710"/>
          </a:xfrm>
          <a:prstGeom prst="rect">
            <a:avLst/>
          </a:prstGeom>
          <a:noFill/>
        </p:spPr>
        <p:txBody>
          <a:bodyPr wrap="square" rtlCol="0">
            <a:spAutoFit/>
          </a:bodyPr>
          <a:lstStyle/>
          <a:p>
            <a:pPr algn="ctr">
              <a:lnSpc>
                <a:spcPct val="130000"/>
              </a:lnSpc>
              <a:spcAft>
                <a:spcPts val="1200"/>
              </a:spcAft>
            </a:pPr>
            <a:r>
              <a:rPr lang="en-US" sz="1400" dirty="0">
                <a:solidFill>
                  <a:schemeClr val="accent6"/>
                </a:solidFill>
                <a:cs typeface="+mn-ea"/>
                <a:sym typeface="+mn-lt"/>
              </a:rPr>
              <a:t>  </a:t>
            </a:r>
            <a:r>
              <a:rPr sz="1400" dirty="0">
                <a:solidFill>
                  <a:schemeClr val="accent6"/>
                </a:solidFill>
                <a:cs typeface="+mn-ea"/>
                <a:sym typeface="+mn-lt"/>
              </a:rPr>
              <a:t>为了保证</a:t>
            </a:r>
            <a:r>
              <a:rPr lang="zh-CN" sz="1400" dirty="0">
                <a:solidFill>
                  <a:schemeClr val="accent6"/>
                </a:solidFill>
                <a:cs typeface="+mn-ea"/>
                <a:sym typeface="+mn-lt"/>
              </a:rPr>
              <a:t>进餐</a:t>
            </a:r>
            <a:r>
              <a:rPr sz="1400" dirty="0">
                <a:solidFill>
                  <a:schemeClr val="accent6"/>
                </a:solidFill>
                <a:cs typeface="+mn-ea"/>
                <a:sym typeface="+mn-lt"/>
              </a:rPr>
              <a:t>活动的有序进行，提高孩子们的进餐质量，老师们要有一定的组织流程和常规要求。有目的地运用符合幼儿年龄段特点的方式方法,科学的组织此环节，不仅有助于培养幼儿养成良好的进餐习惯和基本能力</a:t>
            </a:r>
          </a:p>
        </p:txBody>
      </p:sp>
      <p:sp>
        <p:nvSpPr>
          <p:cNvPr id="17" name="矩形: 圆顶角 16"/>
          <p:cNvSpPr/>
          <p:nvPr/>
        </p:nvSpPr>
        <p:spPr>
          <a:xfrm>
            <a:off x="1406552" y="1946191"/>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accent1"/>
                </a:solidFill>
                <a:effectLst/>
                <a:uLnTx/>
                <a:uFillTx/>
                <a:cs typeface="+mn-ea"/>
                <a:sym typeface="+mn-lt"/>
              </a:rPr>
              <a:t>任务描述</a:t>
            </a:r>
          </a:p>
        </p:txBody>
      </p:sp>
      <p:sp>
        <p:nvSpPr>
          <p:cNvPr id="174" name="矩形 173"/>
          <p:cNvSpPr/>
          <p:nvPr/>
        </p:nvSpPr>
        <p:spPr>
          <a:xfrm>
            <a:off x="2032432" y="176688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2" name="组合 181"/>
          <p:cNvGrpSpPr/>
          <p:nvPr/>
        </p:nvGrpSpPr>
        <p:grpSpPr>
          <a:xfrm>
            <a:off x="2433313"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77" name="箭头: V 形 176"/>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8" name="箭头: V 形 177"/>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9" name="箭头: V 形 178"/>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0" name="箭头: V 形 179"/>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2" name="组合 1"/>
          <p:cNvGrpSpPr/>
          <p:nvPr/>
        </p:nvGrpSpPr>
        <p:grpSpPr>
          <a:xfrm>
            <a:off x="7067550" y="1767840"/>
            <a:ext cx="2671445" cy="3703955"/>
            <a:chOff x="4612995" y="1493391"/>
            <a:chExt cx="2470308" cy="4104507"/>
          </a:xfrm>
        </p:grpSpPr>
        <p:sp>
          <p:nvSpPr>
            <p:cNvPr id="38" name="矩形: 圆角 37"/>
            <p:cNvSpPr/>
            <p:nvPr/>
          </p:nvSpPr>
          <p:spPr>
            <a:xfrm>
              <a:off x="4612995" y="1493391"/>
              <a:ext cx="2470176" cy="4104507"/>
            </a:xfrm>
            <a:prstGeom prst="roundRect">
              <a:avLst>
                <a:gd name="adj" fmla="val 8639"/>
              </a:avLst>
            </a:prstGeom>
            <a:ln>
              <a:noFill/>
            </a:ln>
            <a:effectLst>
              <a:outerShdw blurRad="635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 name="矩形: 圆顶角 22"/>
            <p:cNvSpPr/>
            <p:nvPr/>
          </p:nvSpPr>
          <p:spPr>
            <a:xfrm>
              <a:off x="4617332" y="1690774"/>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bg2"/>
                  </a:solidFill>
                  <a:effectLst/>
                  <a:uLnTx/>
                  <a:uFillTx/>
                  <a:cs typeface="+mn-ea"/>
                  <a:sym typeface="+mn-lt"/>
                </a:rPr>
                <a:t>任务目标</a:t>
              </a:r>
            </a:p>
          </p:txBody>
        </p:sp>
        <p:grpSp>
          <p:nvGrpSpPr>
            <p:cNvPr id="201" name="组合 200"/>
            <p:cNvGrpSpPr/>
            <p:nvPr/>
          </p:nvGrpSpPr>
          <p:grpSpPr>
            <a:xfrm>
              <a:off x="5872383" y="5148043"/>
              <a:ext cx="453682" cy="89522"/>
              <a:chOff x="5570308" y="5148043"/>
              <a:chExt cx="453682" cy="89522"/>
            </a:xfrm>
          </p:grpSpPr>
          <p:grpSp>
            <p:nvGrpSpPr>
              <p:cNvPr id="183" name="组合 182"/>
              <p:cNvGrpSpPr/>
              <p:nvPr/>
            </p:nvGrpSpPr>
            <p:grpSpPr>
              <a:xfrm>
                <a:off x="5826829"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86" name="箭头: V 形 185"/>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7" name="箭头: V 形 186"/>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194" name="组合 193"/>
              <p:cNvGrpSpPr/>
              <p:nvPr/>
            </p:nvGrpSpPr>
            <p:grpSpPr>
              <a:xfrm flipH="1">
                <a:off x="5570308"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97" name="箭头: V 形 196"/>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8" name="箭头: V 形 197"/>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25" y="286068"/>
            <a:ext cx="3253105"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任务三 餐中管理</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
        <p:nvSpPr>
          <p:cNvPr id="47" name="椭圆 46"/>
          <p:cNvSpPr/>
          <p:nvPr/>
        </p:nvSpPr>
        <p:spPr>
          <a:xfrm>
            <a:off x="6791325" y="2321560"/>
            <a:ext cx="3307080" cy="3006725"/>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2"/>
                </a:solidFill>
                <a:cs typeface="+mn-ea"/>
                <a:sym typeface="+mn-lt"/>
              </a:rPr>
              <a:t>1.素质目标：尊重、关心、爱护幼儿，树立时刻关注幼儿并及时回应幼儿的意识；</a:t>
            </a:r>
          </a:p>
          <a:p>
            <a:pPr algn="ctr"/>
            <a:r>
              <a:rPr lang="zh-CN" altLang="en-US" sz="1400" dirty="0">
                <a:solidFill>
                  <a:schemeClr val="bg2"/>
                </a:solidFill>
                <a:cs typeface="+mn-ea"/>
                <a:sym typeface="+mn-lt"/>
              </a:rPr>
              <a:t>2.认知目标：学习并掌握餐中的组织流程和常规要求，科学组织幼儿用餐的方法。</a:t>
            </a:r>
          </a:p>
          <a:p>
            <a:pPr algn="ctr"/>
            <a:r>
              <a:rPr lang="zh-CN" altLang="en-US" sz="1400" dirty="0">
                <a:solidFill>
                  <a:schemeClr val="bg2"/>
                </a:solidFill>
                <a:cs typeface="+mn-ea"/>
                <a:sym typeface="+mn-lt"/>
              </a:rPr>
              <a:t>3.技能目标：掌握培养幼儿良好的生活习惯、用餐习惯、用餐礼仪、生活技能，促进幼儿身心和谐健康发展，建立良好班级常规的技能和方法。</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p:cNvGrpSpPr/>
          <p:nvPr/>
        </p:nvGrpSpPr>
        <p:grpSpPr>
          <a:xfrm>
            <a:off x="1037691" y="1588501"/>
            <a:ext cx="9421402" cy="4531970"/>
            <a:chOff x="8247279" y="1766366"/>
            <a:chExt cx="2610357" cy="3705746"/>
          </a:xfrm>
        </p:grpSpPr>
        <p:sp>
          <p:nvSpPr>
            <p:cNvPr id="39" name="矩形: 圆角 38"/>
            <p:cNvSpPr/>
            <p:nvPr/>
          </p:nvSpPr>
          <p:spPr>
            <a:xfrm>
              <a:off x="8247279" y="1766887"/>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570437" y="2641516"/>
              <a:ext cx="1964045" cy="303232"/>
            </a:xfrm>
            <a:prstGeom prst="rect">
              <a:avLst/>
            </a:prstGeom>
            <a:noFill/>
          </p:spPr>
          <p:txBody>
            <a:bodyPr wrap="square" rtlCol="0">
              <a:spAutoFit/>
            </a:bodyPr>
            <a:lstStyle/>
            <a:p>
              <a:pPr algn="ctr">
                <a:lnSpc>
                  <a:spcPct val="130000"/>
                </a:lnSpc>
                <a:spcAft>
                  <a:spcPts val="1200"/>
                </a:spcAft>
              </a:pPr>
              <a:endParaRPr lang="zh-CN" altLang="en-US" sz="1400" dirty="0">
                <a:solidFill>
                  <a:schemeClr val="accent6"/>
                </a:solidFill>
                <a:cs typeface="+mn-ea"/>
                <a:sym typeface="+mn-lt"/>
              </a:endParaRPr>
            </a:p>
          </p:txBody>
        </p:sp>
        <p:sp>
          <p:nvSpPr>
            <p:cNvPr id="29" name="矩形: 圆顶角 28"/>
            <p:cNvSpPr/>
            <p:nvPr/>
          </p:nvSpPr>
          <p:spPr>
            <a:xfrm>
              <a:off x="8319476" y="1867328"/>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25" y="286068"/>
            <a:ext cx="3401060"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R="0" indent="0" defTabSz="914400" fontAlgn="auto">
              <a:lnSpc>
                <a:spcPct val="100000"/>
              </a:lnSpc>
              <a:spcBef>
                <a:spcPts val="0"/>
              </a:spcBef>
              <a:spcAft>
                <a:spcPts val="0"/>
              </a:spcAft>
              <a:buClrTx/>
              <a:buSzTx/>
              <a:buFontTx/>
              <a:buNone/>
              <a:defRPr/>
            </a:pPr>
            <a:r>
              <a:rPr kumimoji="0" lang="zh-CN" altLang="en-US" sz="2800" b="1" i="0" kern="1200" cap="none" spc="0" normalizeH="0" baseline="0" noProof="0" dirty="0">
                <a:solidFill>
                  <a:schemeClr val="accent1"/>
                </a:solidFill>
                <a:cs typeface="+mn-ea"/>
                <a:sym typeface="+mn-lt"/>
                <a:rtl val="0"/>
              </a:rPr>
              <a:t>任务三 餐中管理</a:t>
            </a:r>
            <a:endParaRPr kumimoji="0" lang="en-GB" altLang="zh-CN" sz="2800" b="1" i="0" kern="1200" cap="none" spc="0" normalizeH="0" baseline="0" noProof="0" dirty="0">
              <a:solidFill>
                <a:schemeClr val="accent1"/>
              </a:solidFill>
              <a:cs typeface="+mn-ea"/>
              <a:sym typeface="+mn-lt"/>
              <a:rtl val="0"/>
            </a:endParaRPr>
          </a:p>
        </p:txBody>
      </p:sp>
      <p:graphicFrame>
        <p:nvGraphicFramePr>
          <p:cNvPr id="6" name="表格 5"/>
          <p:cNvGraphicFramePr/>
          <p:nvPr/>
        </p:nvGraphicFramePr>
        <p:xfrm>
          <a:off x="3556000" y="2741295"/>
          <a:ext cx="416560" cy="73152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9" name="表格 8"/>
          <p:cNvGraphicFramePr/>
          <p:nvPr/>
        </p:nvGraphicFramePr>
        <p:xfrm>
          <a:off x="3556000" y="3472815"/>
          <a:ext cx="416560" cy="73152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5" name="表格 14"/>
          <p:cNvGraphicFramePr/>
          <p:nvPr/>
        </p:nvGraphicFramePr>
        <p:xfrm>
          <a:off x="6096000" y="2467292"/>
          <a:ext cx="416560" cy="73152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7" name="表格 16"/>
          <p:cNvGraphicFramePr/>
          <p:nvPr/>
        </p:nvGraphicFramePr>
        <p:xfrm>
          <a:off x="6096000" y="3198813"/>
          <a:ext cx="416560" cy="73152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3" name="表格 12"/>
          <p:cNvGraphicFramePr/>
          <p:nvPr/>
        </p:nvGraphicFramePr>
        <p:xfrm>
          <a:off x="6096000" y="2559685"/>
          <a:ext cx="416560" cy="73152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6" name="表格 15"/>
          <p:cNvGraphicFramePr/>
          <p:nvPr/>
        </p:nvGraphicFramePr>
        <p:xfrm>
          <a:off x="6096000" y="3291205"/>
          <a:ext cx="416560" cy="73152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0" name="表格 19"/>
          <p:cNvGraphicFramePr/>
          <p:nvPr/>
        </p:nvGraphicFramePr>
        <p:xfrm>
          <a:off x="6096000" y="2559685"/>
          <a:ext cx="416560" cy="73152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2" name="表格 21"/>
          <p:cNvGraphicFramePr/>
          <p:nvPr/>
        </p:nvGraphicFramePr>
        <p:xfrm>
          <a:off x="6096000" y="3291205"/>
          <a:ext cx="416560" cy="73152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文本框 23"/>
          <p:cNvSpPr txBox="1"/>
          <p:nvPr/>
        </p:nvSpPr>
        <p:spPr>
          <a:xfrm>
            <a:off x="1610995" y="2324735"/>
            <a:ext cx="8848090" cy="3707765"/>
          </a:xfrm>
          <a:prstGeom prst="rect">
            <a:avLst/>
          </a:prstGeom>
          <a:noFill/>
          <a:ln w="9525">
            <a:noFill/>
          </a:ln>
        </p:spPr>
        <p:txBody>
          <a:bodyPr wrap="square">
            <a:spAutoFit/>
          </a:bodyPr>
          <a:lstStyle/>
          <a:p>
            <a:pPr indent="0" algn="l" fontAlgn="auto">
              <a:lnSpc>
                <a:spcPts val="1800"/>
              </a:lnSpc>
              <a:spcAft>
                <a:spcPts val="1200"/>
              </a:spcAft>
              <a:buClrTx/>
              <a:buSzTx/>
              <a:buFontTx/>
            </a:pPr>
            <a:r>
              <a:rPr lang="zh-CN" sz="1600" b="0" dirty="0">
                <a:solidFill>
                  <a:srgbClr val="000000"/>
                </a:solidFill>
                <a:ea typeface="宋体" panose="02010600030101010101" pitchFamily="2" charset="-122"/>
              </a:rPr>
              <a:t>1</a:t>
            </a:r>
            <a:r>
              <a:rPr lang="en-US" sz="1600" b="0" dirty="0">
                <a:solidFill>
                  <a:schemeClr val="accent6"/>
                </a:solidFill>
                <a:cs typeface="+mn-ea"/>
              </a:rPr>
              <a:t>.按当天幼儿实到人数有序分发饭菜，分饭原则为少盛勤添。</a:t>
            </a:r>
          </a:p>
          <a:p>
            <a:pPr indent="0" algn="l" fontAlgn="auto">
              <a:lnSpc>
                <a:spcPts val="1800"/>
              </a:lnSpc>
              <a:spcAft>
                <a:spcPts val="1200"/>
              </a:spcAft>
              <a:buClrTx/>
              <a:buSzTx/>
              <a:buFontTx/>
            </a:pPr>
            <a:r>
              <a:rPr lang="en-US" sz="1600" dirty="0">
                <a:solidFill>
                  <a:schemeClr val="accent6"/>
                </a:solidFill>
                <a:cs typeface="+mn-ea"/>
              </a:rPr>
              <a:t>2.小班教师可以用生活化的语言，介绍每日午餐中的主要营养以及营养成分的作用；中班教师可以用提问的方式，引起幼儿对食物中营养的关注；大班可以由值日生播报食谱，介绍菜品。</a:t>
            </a:r>
          </a:p>
          <a:p>
            <a:pPr indent="0" algn="l" fontAlgn="auto">
              <a:lnSpc>
                <a:spcPts val="1800"/>
              </a:lnSpc>
              <a:spcAft>
                <a:spcPts val="1200"/>
              </a:spcAft>
              <a:buClrTx/>
              <a:buSzTx/>
              <a:buFontTx/>
            </a:pPr>
            <a:r>
              <a:rPr lang="en-US" sz="1600" dirty="0">
                <a:solidFill>
                  <a:schemeClr val="accent6"/>
                </a:solidFill>
                <a:cs typeface="+mn-ea"/>
              </a:rPr>
              <a:t>3.教师为托小班幼儿送餐；中大班幼儿可根据情况，分组有序取餐或小组值日生服务取餐。</a:t>
            </a:r>
          </a:p>
          <a:p>
            <a:pPr indent="0" algn="l" fontAlgn="auto">
              <a:lnSpc>
                <a:spcPts val="1800"/>
              </a:lnSpc>
              <a:spcAft>
                <a:spcPts val="1200"/>
              </a:spcAft>
              <a:buClrTx/>
              <a:buSzTx/>
              <a:buFontTx/>
            </a:pPr>
            <a:r>
              <a:rPr lang="en-US" sz="1600" dirty="0">
                <a:solidFill>
                  <a:schemeClr val="accent6"/>
                </a:solidFill>
                <a:cs typeface="+mn-ea"/>
              </a:rPr>
              <a:t>4.培养幼儿进餐礼仪，引导幼儿感谢老师后再进餐。</a:t>
            </a:r>
          </a:p>
          <a:p>
            <a:pPr indent="0" algn="l" fontAlgn="auto">
              <a:lnSpc>
                <a:spcPts val="1800"/>
              </a:lnSpc>
              <a:spcAft>
                <a:spcPts val="1200"/>
              </a:spcAft>
              <a:buClrTx/>
              <a:buSzTx/>
              <a:buFontTx/>
            </a:pPr>
            <a:r>
              <a:rPr lang="en-US" sz="1600" dirty="0">
                <a:solidFill>
                  <a:schemeClr val="accent6"/>
                </a:solidFill>
                <a:cs typeface="+mn-ea"/>
              </a:rPr>
              <a:t>5.教会幼儿学习正确使用勺子（筷子），提醒幼儿进餐时一手扶碗一手拿勺子（筷子），避免饭粒掉落桌面；教会幼儿正确的坐姿,小肚皮挨着小桌子,让幼儿更加舒服的进餐。</a:t>
            </a:r>
          </a:p>
          <a:p>
            <a:pPr indent="0" algn="l" fontAlgn="auto">
              <a:lnSpc>
                <a:spcPts val="1800"/>
              </a:lnSpc>
              <a:spcAft>
                <a:spcPts val="1200"/>
              </a:spcAft>
              <a:buClrTx/>
              <a:buSzTx/>
              <a:buFontTx/>
            </a:pPr>
            <a:r>
              <a:rPr lang="en-US" sz="1600" dirty="0">
                <a:solidFill>
                  <a:schemeClr val="accent6"/>
                </a:solidFill>
                <a:cs typeface="+mn-ea"/>
              </a:rPr>
              <a:t>6.照顾幼儿进餐，根据幼儿的食量,及时为幼儿添加饭菜,让幼儿吃饱吃好。</a:t>
            </a:r>
          </a:p>
          <a:p>
            <a:pPr indent="0" algn="l" fontAlgn="auto">
              <a:lnSpc>
                <a:spcPts val="1800"/>
              </a:lnSpc>
              <a:spcAft>
                <a:spcPts val="1200"/>
              </a:spcAft>
              <a:buClrTx/>
              <a:buSzTx/>
              <a:buFontTx/>
            </a:pPr>
            <a:r>
              <a:rPr lang="en-US" sz="1600" dirty="0">
                <a:solidFill>
                  <a:schemeClr val="accent6"/>
                </a:solidFill>
                <a:cs typeface="+mn-ea"/>
              </a:rPr>
              <a:t>7.要精心照顾幼儿进餐，特别是身体不适幼儿及病愈后和吃饭慢的幼儿。</a:t>
            </a:r>
          </a:p>
          <a:p>
            <a:pPr indent="0" algn="l" fontAlgn="auto">
              <a:lnSpc>
                <a:spcPts val="1800"/>
              </a:lnSpc>
              <a:spcAft>
                <a:spcPts val="1200"/>
              </a:spcAft>
              <a:buClrTx/>
              <a:buSzTx/>
              <a:buFontTx/>
            </a:pPr>
            <a:r>
              <a:rPr lang="en-US" sz="1600" dirty="0">
                <a:solidFill>
                  <a:schemeClr val="accent6"/>
                </a:solidFill>
                <a:cs typeface="+mn-ea"/>
              </a:rPr>
              <a:t>8. 教师在幼儿午餐时注意观察孩子的情绪,餐前避免批评孩子,发现情绪异常孩子要及时了解情况。孩子情绪有波动时,应先安抚,等情绪稳定后方可进餐。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p:cNvGrpSpPr/>
          <p:nvPr/>
        </p:nvGrpSpPr>
        <p:grpSpPr>
          <a:xfrm>
            <a:off x="1037691" y="1588501"/>
            <a:ext cx="9421402" cy="4531970"/>
            <a:chOff x="8247279" y="1766366"/>
            <a:chExt cx="2610357" cy="3705746"/>
          </a:xfrm>
        </p:grpSpPr>
        <p:sp>
          <p:nvSpPr>
            <p:cNvPr id="39" name="矩形: 圆角 38"/>
            <p:cNvSpPr/>
            <p:nvPr/>
          </p:nvSpPr>
          <p:spPr>
            <a:xfrm>
              <a:off x="8247279" y="1766887"/>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570437" y="2641516"/>
              <a:ext cx="1964045" cy="303232"/>
            </a:xfrm>
            <a:prstGeom prst="rect">
              <a:avLst/>
            </a:prstGeom>
            <a:noFill/>
          </p:spPr>
          <p:txBody>
            <a:bodyPr wrap="square" rtlCol="0">
              <a:spAutoFit/>
            </a:bodyPr>
            <a:lstStyle/>
            <a:p>
              <a:pPr algn="ctr">
                <a:lnSpc>
                  <a:spcPct val="130000"/>
                </a:lnSpc>
                <a:spcAft>
                  <a:spcPts val="1200"/>
                </a:spcAft>
              </a:pPr>
              <a:endParaRPr lang="zh-CN" altLang="en-US" sz="1400" dirty="0">
                <a:solidFill>
                  <a:schemeClr val="accent6"/>
                </a:solidFill>
                <a:cs typeface="+mn-ea"/>
                <a:sym typeface="+mn-lt"/>
              </a:endParaRPr>
            </a:p>
          </p:txBody>
        </p:sp>
        <p:sp>
          <p:nvSpPr>
            <p:cNvPr id="29" name="矩形: 圆顶角 28"/>
            <p:cNvSpPr/>
            <p:nvPr/>
          </p:nvSpPr>
          <p:spPr>
            <a:xfrm>
              <a:off x="8269510" y="1766597"/>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25" y="286068"/>
            <a:ext cx="3401060"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R="0" indent="0" defTabSz="914400" fontAlgn="auto">
              <a:lnSpc>
                <a:spcPct val="100000"/>
              </a:lnSpc>
              <a:spcBef>
                <a:spcPts val="0"/>
              </a:spcBef>
              <a:spcAft>
                <a:spcPts val="0"/>
              </a:spcAft>
              <a:buClrTx/>
              <a:buSzTx/>
              <a:buFontTx/>
              <a:buNone/>
              <a:defRPr/>
            </a:pPr>
            <a:r>
              <a:rPr kumimoji="0" lang="zh-CN" altLang="en-US" sz="2800" b="1" i="0" kern="1200" cap="none" spc="0" normalizeH="0" baseline="0" noProof="0" dirty="0">
                <a:solidFill>
                  <a:schemeClr val="accent1"/>
                </a:solidFill>
                <a:cs typeface="+mn-ea"/>
                <a:sym typeface="+mn-lt"/>
                <a:rtl val="0"/>
              </a:rPr>
              <a:t>任务三 餐中管理</a:t>
            </a:r>
            <a:endParaRPr kumimoji="0" lang="en-GB" altLang="zh-CN" sz="2800" b="1" i="0" kern="1200" cap="none" spc="0" normalizeH="0" baseline="0" noProof="0" dirty="0">
              <a:solidFill>
                <a:schemeClr val="accent1"/>
              </a:solidFill>
              <a:cs typeface="+mn-ea"/>
              <a:sym typeface="+mn-lt"/>
              <a:rtl val="0"/>
            </a:endParaRPr>
          </a:p>
        </p:txBody>
      </p:sp>
      <p:graphicFrame>
        <p:nvGraphicFramePr>
          <p:cNvPr id="6" name="表格 5"/>
          <p:cNvGraphicFramePr/>
          <p:nvPr/>
        </p:nvGraphicFramePr>
        <p:xfrm>
          <a:off x="3556000" y="2741295"/>
          <a:ext cx="416560" cy="73152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9" name="表格 8"/>
          <p:cNvGraphicFramePr/>
          <p:nvPr/>
        </p:nvGraphicFramePr>
        <p:xfrm>
          <a:off x="3556000" y="3472815"/>
          <a:ext cx="416560" cy="73152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5" name="表格 14"/>
          <p:cNvGraphicFramePr/>
          <p:nvPr/>
        </p:nvGraphicFramePr>
        <p:xfrm>
          <a:off x="6096000" y="2467292"/>
          <a:ext cx="416560" cy="73152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7" name="表格 16"/>
          <p:cNvGraphicFramePr/>
          <p:nvPr/>
        </p:nvGraphicFramePr>
        <p:xfrm>
          <a:off x="6096000" y="3198813"/>
          <a:ext cx="416560" cy="73152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3" name="表格 12"/>
          <p:cNvGraphicFramePr/>
          <p:nvPr/>
        </p:nvGraphicFramePr>
        <p:xfrm>
          <a:off x="6096000" y="2559685"/>
          <a:ext cx="416560" cy="73152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6" name="表格 15"/>
          <p:cNvGraphicFramePr/>
          <p:nvPr/>
        </p:nvGraphicFramePr>
        <p:xfrm>
          <a:off x="6096000" y="3291205"/>
          <a:ext cx="416560" cy="73152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0" name="表格 19"/>
          <p:cNvGraphicFramePr/>
          <p:nvPr/>
        </p:nvGraphicFramePr>
        <p:xfrm>
          <a:off x="6096000" y="2559685"/>
          <a:ext cx="416560" cy="73152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2" name="表格 21"/>
          <p:cNvGraphicFramePr/>
          <p:nvPr/>
        </p:nvGraphicFramePr>
        <p:xfrm>
          <a:off x="6096000" y="3291205"/>
          <a:ext cx="416560" cy="73152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文本框 23"/>
          <p:cNvSpPr txBox="1"/>
          <p:nvPr/>
        </p:nvSpPr>
        <p:spPr>
          <a:xfrm>
            <a:off x="1261110" y="2251710"/>
            <a:ext cx="8696960" cy="3938270"/>
          </a:xfrm>
          <a:prstGeom prst="rect">
            <a:avLst/>
          </a:prstGeom>
          <a:noFill/>
          <a:ln w="9525">
            <a:noFill/>
          </a:ln>
        </p:spPr>
        <p:txBody>
          <a:bodyPr wrap="square">
            <a:spAutoFit/>
          </a:bodyPr>
          <a:lstStyle/>
          <a:p>
            <a:pPr algn="l">
              <a:lnSpc>
                <a:spcPts val="1800"/>
              </a:lnSpc>
              <a:spcAft>
                <a:spcPts val="1200"/>
              </a:spcAft>
              <a:buClrTx/>
              <a:buSzTx/>
              <a:buNone/>
            </a:pPr>
            <a:r>
              <a:rPr lang="en-US" sz="1600" dirty="0">
                <a:solidFill>
                  <a:schemeClr val="accent6"/>
                </a:solidFill>
                <a:cs typeface="+mn-ea"/>
              </a:rPr>
              <a:t>9.培养幼儿细嚼慢咽、不挑食、不浪费粮食，保持桌面、地面和衣服的干净，安静进餐、专心吃饭等良好的进餐习惯。</a:t>
            </a:r>
          </a:p>
          <a:p>
            <a:pPr algn="l">
              <a:lnSpc>
                <a:spcPts val="1800"/>
              </a:lnSpc>
              <a:spcAft>
                <a:spcPts val="1200"/>
              </a:spcAft>
              <a:buClrTx/>
              <a:buSzTx/>
              <a:buNone/>
            </a:pPr>
            <a:r>
              <a:rPr lang="en-US" sz="1600" dirty="0">
                <a:solidFill>
                  <a:schemeClr val="accent6"/>
                </a:solidFill>
                <a:cs typeface="+mn-ea"/>
              </a:rPr>
              <a:t>10.提供放食物残渣的器皿，提醒幼儿不乱丢食物残渣。提醒幼儿不吃掉在桌上和地上的食物。</a:t>
            </a:r>
          </a:p>
          <a:p>
            <a:pPr algn="l">
              <a:lnSpc>
                <a:spcPts val="1800"/>
              </a:lnSpc>
              <a:spcAft>
                <a:spcPts val="1200"/>
              </a:spcAft>
              <a:buClrTx/>
              <a:buSzTx/>
              <a:buNone/>
            </a:pPr>
            <a:r>
              <a:rPr lang="en-US" sz="1600" dirty="0">
                <a:solidFill>
                  <a:schemeClr val="accent6"/>
                </a:solidFill>
                <a:cs typeface="+mn-ea"/>
              </a:rPr>
              <a:t>11.吃完饭之后,让幼儿养成自己送碗的习惯，勺子和碗分开放,注意轻拿轻放,进餐时产生的垃圾扔到垃圾桶里，然后洗手、洗嘴,并用毛巾擦干。</a:t>
            </a:r>
          </a:p>
          <a:p>
            <a:pPr algn="l">
              <a:lnSpc>
                <a:spcPts val="1800"/>
              </a:lnSpc>
              <a:spcAft>
                <a:spcPts val="1200"/>
              </a:spcAft>
              <a:buClrTx/>
              <a:buSzTx/>
              <a:buNone/>
            </a:pPr>
            <a:r>
              <a:rPr lang="en-US" sz="1600" dirty="0">
                <a:solidFill>
                  <a:schemeClr val="accent6"/>
                </a:solidFill>
                <a:cs typeface="+mn-ea"/>
              </a:rPr>
              <a:t>12.幼儿进餐时间不得少于20-30分钟,不得催食、包食(小班个别情况除外) , 保证幼儿吃饱每餐饭。</a:t>
            </a:r>
          </a:p>
          <a:p>
            <a:pPr algn="l">
              <a:lnSpc>
                <a:spcPts val="1800"/>
              </a:lnSpc>
              <a:spcAft>
                <a:spcPts val="1200"/>
              </a:spcAft>
              <a:buClrTx/>
              <a:buSzTx/>
              <a:buNone/>
            </a:pPr>
            <a:r>
              <a:rPr lang="en-US" sz="1600" dirty="0">
                <a:solidFill>
                  <a:schemeClr val="accent6"/>
                </a:solidFill>
                <a:cs typeface="+mn-ea"/>
              </a:rPr>
              <a:t>13.稀饭、菜汤、开水等要进行降温后才能给幼儿饮用,放在安全的地方。分汤不能在幼儿头上进行。</a:t>
            </a:r>
          </a:p>
          <a:p>
            <a:pPr algn="l">
              <a:lnSpc>
                <a:spcPts val="1800"/>
              </a:lnSpc>
              <a:spcAft>
                <a:spcPts val="1200"/>
              </a:spcAft>
              <a:buClrTx/>
              <a:buSzTx/>
              <a:buNone/>
            </a:pPr>
            <a:r>
              <a:rPr lang="en-US" sz="1600" dirty="0">
                <a:solidFill>
                  <a:schemeClr val="accent6"/>
                </a:solidFill>
                <a:cs typeface="+mn-ea"/>
              </a:rPr>
              <a:t>14.要求幼儿咽下最后一口饭菜才能离开座位,饭后养成漱口的习惯。</a:t>
            </a:r>
          </a:p>
          <a:p>
            <a:pPr algn="l">
              <a:lnSpc>
                <a:spcPts val="1800"/>
              </a:lnSpc>
              <a:spcAft>
                <a:spcPts val="1200"/>
              </a:spcAft>
              <a:buClrTx/>
              <a:buSzTx/>
              <a:buNone/>
            </a:pPr>
            <a:r>
              <a:rPr lang="en-US" sz="1600" dirty="0">
                <a:solidFill>
                  <a:schemeClr val="accent6"/>
                </a:solidFill>
                <a:cs typeface="+mn-ea"/>
              </a:rPr>
              <a:t>15.就餐后剩余食品及时送回厨房,各种食品教师不能私自带回家。</a:t>
            </a:r>
          </a:p>
          <a:p>
            <a:pPr algn="l">
              <a:lnSpc>
                <a:spcPts val="1800"/>
              </a:lnSpc>
              <a:spcAft>
                <a:spcPts val="1200"/>
              </a:spcAft>
              <a:buClrTx/>
              <a:buSzTx/>
              <a:buNone/>
            </a:pPr>
            <a:r>
              <a:rPr lang="en-US" sz="1600" dirty="0">
                <a:solidFill>
                  <a:schemeClr val="accent6"/>
                </a:solidFill>
                <a:cs typeface="+mn-ea"/>
              </a:rPr>
              <a:t>16.不许侵占幼儿伙食,特别是定量食品、两点食品。</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矩形: 圆角 27"/>
          <p:cNvSpPr/>
          <p:nvPr/>
        </p:nvSpPr>
        <p:spPr>
          <a:xfrm>
            <a:off x="6260465" y="1132205"/>
            <a:ext cx="5148580" cy="4524375"/>
          </a:xfrm>
          <a:prstGeom prst="roundRect">
            <a:avLst>
              <a:gd name="adj" fmla="val 3821"/>
            </a:avLst>
          </a:prstGeom>
          <a:solidFill>
            <a:schemeClr val="accent1">
              <a:alpha val="8000"/>
            </a:schemeClr>
          </a:solidFill>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矩形: 圆角 25"/>
          <p:cNvSpPr/>
          <p:nvPr/>
        </p:nvSpPr>
        <p:spPr>
          <a:xfrm>
            <a:off x="671830" y="1132205"/>
            <a:ext cx="5247640" cy="4524375"/>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矩形: 圆角 28"/>
          <p:cNvSpPr/>
          <p:nvPr/>
        </p:nvSpPr>
        <p:spPr>
          <a:xfrm rot="6735852">
            <a:off x="3778002" y="2286960"/>
            <a:ext cx="5653266" cy="2687520"/>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矩形: 圆角 30"/>
          <p:cNvSpPr/>
          <p:nvPr/>
        </p:nvSpPr>
        <p:spPr>
          <a:xfrm rot="6735852">
            <a:off x="3573469" y="2431528"/>
            <a:ext cx="5045063" cy="2398385"/>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p:cNvSpPr txBox="1"/>
          <p:nvPr/>
        </p:nvSpPr>
        <p:spPr>
          <a:xfrm>
            <a:off x="1085343" y="1408371"/>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p>
        </p:txBody>
      </p:sp>
      <p:sp>
        <p:nvSpPr>
          <p:cNvPr id="33" name="文本框 32"/>
          <p:cNvSpPr txBox="1"/>
          <p:nvPr/>
        </p:nvSpPr>
        <p:spPr>
          <a:xfrm>
            <a:off x="7028434" y="1408704"/>
            <a:ext cx="2594716" cy="369332"/>
          </a:xfrm>
          <a:prstGeom prst="rect">
            <a:avLst/>
          </a:prstGeom>
          <a:noFill/>
        </p:spPr>
        <p:txBody>
          <a:bodyPr wrap="square" rtlCol="0">
            <a:spAutoFit/>
          </a:bodyPr>
          <a:lstStyle/>
          <a:p>
            <a:pPr algn="r" defTabSz="913765">
              <a:buSzPct val="25000"/>
              <a:defRPr/>
            </a:pPr>
            <a:r>
              <a:rPr lang="zh-CN" altLang="en-US" dirty="0">
                <a:solidFill>
                  <a:schemeClr val="accent1"/>
                </a:solidFill>
                <a:cs typeface="+mn-ea"/>
                <a:sym typeface="+mn-lt"/>
              </a:rPr>
              <a:t>案例分析</a:t>
            </a:r>
          </a:p>
        </p:txBody>
      </p:sp>
      <p:sp>
        <p:nvSpPr>
          <p:cNvPr id="35" name="文本框 34"/>
          <p:cNvSpPr txBox="1"/>
          <p:nvPr/>
        </p:nvSpPr>
        <p:spPr>
          <a:xfrm>
            <a:off x="911860" y="1814830"/>
            <a:ext cx="3847465" cy="3725545"/>
          </a:xfrm>
          <a:prstGeom prst="rect">
            <a:avLst/>
          </a:prstGeom>
          <a:noFill/>
        </p:spPr>
        <p:txBody>
          <a:bodyPr wrap="square" rtlCol="0">
            <a:spAutoFit/>
          </a:bodyPr>
          <a:lstStyle/>
          <a:p>
            <a:pPr>
              <a:lnSpc>
                <a:spcPct val="130000"/>
              </a:lnSpc>
              <a:spcAft>
                <a:spcPts val="1200"/>
              </a:spcAft>
            </a:pPr>
            <a:r>
              <a:rPr lang="en-US" altLang="zh-CN" sz="1400" dirty="0">
                <a:solidFill>
                  <a:schemeClr val="bg2"/>
                </a:solidFill>
                <a:cs typeface="+mn-ea"/>
                <a:sym typeface="+mn-lt"/>
              </a:rPr>
              <a:t> </a:t>
            </a:r>
            <a:r>
              <a:rPr sz="1400" dirty="0">
                <a:solidFill>
                  <a:schemeClr val="bg2"/>
                </a:solidFill>
                <a:cs typeface="+mn-ea"/>
                <a:sym typeface="+mn-lt"/>
              </a:rPr>
              <a:t>午餐时间到啦！雨童慢慢的走上来，然后小小声的说：老师，我不喜欢吃香菇和鸡肉，这时我轻轻地说:“我们要好好吃饭，什么菜都要吃一点哟！不能挑食，不然就会没有营养，长不高的哟！你现在不吃饱的话，等下午起来的时候就会肚子就会饿！我们不挑食，这样我们的身体才会长的高”。听完后，她说：“妈妈说了我好好吃饭会长很高很高的。”我说:“对!我们雨童最棒啦！现在都自己舀菜吃啦!”听完,她开始用筷子夹起一些香菇和肉吃了，吃饭的时候速度也变快了，不会东张西望了，我看着她把碗里的菜吃完了，我便表扬了她，她很高兴,不一会儿也把碗里的饭也吃完了</a:t>
            </a:r>
            <a:r>
              <a:rPr lang="zh-CN" sz="1400" dirty="0">
                <a:solidFill>
                  <a:schemeClr val="bg2"/>
                </a:solidFill>
                <a:cs typeface="+mn-ea"/>
                <a:sym typeface="+mn-lt"/>
              </a:rPr>
              <a:t>。</a:t>
            </a:r>
          </a:p>
        </p:txBody>
      </p:sp>
      <p:sp>
        <p:nvSpPr>
          <p:cNvPr id="42" name="文本框 41"/>
          <p:cNvSpPr txBox="1"/>
          <p:nvPr/>
        </p:nvSpPr>
        <p:spPr>
          <a:xfrm>
            <a:off x="8512377" y="1778213"/>
            <a:ext cx="3008500" cy="2886710"/>
          </a:xfrm>
          <a:prstGeom prst="rect">
            <a:avLst/>
          </a:prstGeom>
          <a:noFill/>
        </p:spPr>
        <p:txBody>
          <a:bodyPr wrap="square" rtlCol="0">
            <a:spAutoFit/>
          </a:bodyPr>
          <a:lstStyle/>
          <a:p>
            <a:pPr algn="l">
              <a:lnSpc>
                <a:spcPct val="130000"/>
              </a:lnSpc>
              <a:spcAft>
                <a:spcPts val="1200"/>
              </a:spcAft>
            </a:pPr>
            <a:r>
              <a:rPr lang="en-US" altLang="zh-CN" sz="1400" dirty="0">
                <a:solidFill>
                  <a:schemeClr val="accent6"/>
                </a:solidFill>
                <a:cs typeface="+mn-ea"/>
                <a:sym typeface="+mn-lt"/>
              </a:rPr>
              <a:t>  </a:t>
            </a:r>
            <a:r>
              <a:rPr lang="zh-CN" altLang="en-US" sz="1400" dirty="0">
                <a:solidFill>
                  <a:schemeClr val="accent6"/>
                </a:solidFill>
                <a:cs typeface="+mn-ea"/>
                <a:sym typeface="+mn-lt"/>
              </a:rPr>
              <a:t>雨童是个比较挑食的孩子，经常会剩很多饭菜，怎样劝说都没用，最终还是倒掉。今日又遇到了不喜欢吃的香菇和鸡肉，所以一开始就磨磨蹭蹭的不愿意来拿餐。很多幼儿在家也是如此，不喜欢吃的蔬菜就不吃，有的家长明白孩子不喜欢吃的家里就不做这个菜，这样时间久了，孩子自然而然的就不吃这个菜了。</a:t>
            </a:r>
          </a:p>
        </p:txBody>
      </p:sp>
      <p:sp>
        <p:nvSpPr>
          <p:cNvPr id="51" name="矩形: 圆角 50"/>
          <p:cNvSpPr/>
          <p:nvPr/>
        </p:nvSpPr>
        <p:spPr>
          <a:xfrm rot="6735852">
            <a:off x="3812035" y="2614572"/>
            <a:ext cx="4567930" cy="2032297"/>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文本框 46"/>
          <p:cNvSpPr txBox="1"/>
          <p:nvPr/>
        </p:nvSpPr>
        <p:spPr>
          <a:xfrm>
            <a:off x="5022118" y="2845255"/>
            <a:ext cx="2503365" cy="1569660"/>
          </a:xfrm>
          <a:prstGeom prst="rect">
            <a:avLst/>
          </a:prstGeom>
          <a:noFill/>
        </p:spPr>
        <p:txBody>
          <a:bodyPr wrap="square" rtlCol="0">
            <a:spAutoFit/>
          </a:bodyPr>
          <a:lstStyle/>
          <a:p>
            <a:pPr algn="ctr"/>
            <a:r>
              <a:rPr lang="en-US" altLang="zh-CN" sz="9600" b="1" dirty="0">
                <a:solidFill>
                  <a:schemeClr val="accent1"/>
                </a:solidFill>
                <a:cs typeface="+mn-ea"/>
                <a:sym typeface="+mn-lt"/>
              </a:rPr>
              <a:t>VS</a:t>
            </a:r>
            <a:endParaRPr lang="zh-CN" altLang="en-US" sz="9600" b="1" dirty="0">
              <a:solidFill>
                <a:schemeClr val="accent1"/>
              </a:solidFill>
              <a:cs typeface="+mn-ea"/>
              <a:sym typeface="+mn-lt"/>
            </a:endParaRPr>
          </a:p>
        </p:txBody>
      </p:sp>
      <p:sp>
        <p:nvSpPr>
          <p:cNvPr id="25" name="文本框 24"/>
          <p:cNvSpPr txBox="1"/>
          <p:nvPr/>
        </p:nvSpPr>
        <p:spPr>
          <a:xfrm>
            <a:off x="1545515" y="294764"/>
            <a:ext cx="3047034"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40784" y="-797848"/>
            <a:ext cx="3078400" cy="2412669"/>
            <a:chOff x="-40784" y="-797848"/>
            <a:chExt cx="3078400" cy="2412669"/>
          </a:xfrm>
        </p:grpSpPr>
        <p:sp>
          <p:nvSpPr>
            <p:cNvPr id="30" name="任意多边形: 形状 29"/>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31" name="任意多边形: 形状 30"/>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 name="文本框 12"/>
          <p:cNvSpPr txBox="1"/>
          <p:nvPr/>
        </p:nvSpPr>
        <p:spPr>
          <a:xfrm>
            <a:off x="660401" y="82993"/>
            <a:ext cx="2025650" cy="57381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chemeClr val="bg2"/>
                </a:solidFill>
                <a:effectLst/>
                <a:uLnTx/>
                <a:uFillTx/>
                <a:cs typeface="+mn-ea"/>
                <a:sym typeface="+mn-lt"/>
              </a:rPr>
              <a:t>Contents</a:t>
            </a:r>
            <a:endParaRPr lang="en-US" altLang="zh-CN" sz="2800" b="1" dirty="0">
              <a:solidFill>
                <a:schemeClr val="bg2"/>
              </a:solidFill>
              <a:cs typeface="+mn-ea"/>
              <a:sym typeface="+mn-lt"/>
            </a:endParaRPr>
          </a:p>
        </p:txBody>
      </p:sp>
      <p:sp>
        <p:nvSpPr>
          <p:cNvPr id="14" name="矩形: 圆角 13"/>
          <p:cNvSpPr/>
          <p:nvPr/>
        </p:nvSpPr>
        <p:spPr>
          <a:xfrm>
            <a:off x="758313" y="720790"/>
            <a:ext cx="500919" cy="45719"/>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bg2"/>
              </a:solidFill>
              <a:cs typeface="+mn-ea"/>
              <a:sym typeface="+mn-lt"/>
            </a:endParaRPr>
          </a:p>
        </p:txBody>
      </p:sp>
      <p:sp>
        <p:nvSpPr>
          <p:cNvPr id="15" name="文本框 14"/>
          <p:cNvSpPr txBox="1"/>
          <p:nvPr/>
        </p:nvSpPr>
        <p:spPr>
          <a:xfrm>
            <a:off x="534165" y="890412"/>
            <a:ext cx="1765978" cy="572914"/>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sz="2800" b="1" dirty="0">
                <a:solidFill>
                  <a:schemeClr val="bg2"/>
                </a:solidFill>
                <a:cs typeface="+mn-ea"/>
                <a:sym typeface="+mn-lt"/>
              </a:rPr>
              <a:t>结构导图</a:t>
            </a:r>
            <a:endParaRPr lang="en-US" altLang="zh-CN" sz="2800" b="1" dirty="0">
              <a:solidFill>
                <a:schemeClr val="bg2"/>
              </a:solidFill>
              <a:cs typeface="+mn-ea"/>
              <a:sym typeface="+mn-lt"/>
            </a:endParaRPr>
          </a:p>
        </p:txBody>
      </p:sp>
      <p:grpSp>
        <p:nvGrpSpPr>
          <p:cNvPr id="27" name="组合 26"/>
          <p:cNvGrpSpPr/>
          <p:nvPr/>
        </p:nvGrpSpPr>
        <p:grpSpPr>
          <a:xfrm flipH="1" flipV="1">
            <a:off x="9154165" y="5246687"/>
            <a:ext cx="3078400" cy="2412669"/>
            <a:chOff x="-40784" y="-797848"/>
            <a:chExt cx="3078400" cy="2412669"/>
          </a:xfrm>
        </p:grpSpPr>
        <p:sp>
          <p:nvSpPr>
            <p:cNvPr id="28" name="任意多边形: 形状 2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29" name="任意多边形: 形状 2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36"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cs typeface="+mn-ea"/>
                <a:sym typeface="+mn-lt"/>
              </a:rPr>
              <a:t>行业</a:t>
            </a:r>
            <a:r>
              <a:rPr lang="en-US" altLang="zh-CN" sz="100" dirty="0">
                <a:solidFill>
                  <a:schemeClr val="tx1">
                    <a:alpha val="0"/>
                  </a:schemeClr>
                </a:solidFill>
                <a:cs typeface="+mn-ea"/>
                <a:sym typeface="+mn-lt"/>
              </a:rPr>
              <a:t>PPT</a:t>
            </a:r>
            <a:r>
              <a:rPr lang="zh-CN" altLang="en-US" sz="100" dirty="0">
                <a:solidFill>
                  <a:schemeClr val="tx1">
                    <a:alpha val="0"/>
                  </a:schemeClr>
                </a:solidFill>
                <a:cs typeface="+mn-ea"/>
                <a:sym typeface="+mn-lt"/>
              </a:rPr>
              <a:t>模板</a:t>
            </a:r>
            <a:r>
              <a:rPr lang="en-US" altLang="zh-CN" sz="100" dirty="0">
                <a:solidFill>
                  <a:schemeClr val="tx1">
                    <a:alpha val="0"/>
                  </a:schemeClr>
                </a:solidFill>
                <a:cs typeface="+mn-ea"/>
                <a:sym typeface="+mn-lt"/>
              </a:rPr>
              <a:t>http://www.1ppt.com/hangye/</a:t>
            </a:r>
          </a:p>
        </p:txBody>
      </p:sp>
      <p:grpSp>
        <p:nvGrpSpPr>
          <p:cNvPr id="46" name="组合 45"/>
          <p:cNvGrpSpPr/>
          <p:nvPr/>
        </p:nvGrpSpPr>
        <p:grpSpPr>
          <a:xfrm>
            <a:off x="1732280" y="2313940"/>
            <a:ext cx="10106660" cy="3176020"/>
            <a:chOff x="1744938" y="3338767"/>
            <a:chExt cx="5816557" cy="1264609"/>
          </a:xfrm>
        </p:grpSpPr>
        <p:grpSp>
          <p:nvGrpSpPr>
            <p:cNvPr id="47" name="组合 46"/>
            <p:cNvGrpSpPr/>
            <p:nvPr/>
          </p:nvGrpSpPr>
          <p:grpSpPr>
            <a:xfrm>
              <a:off x="1744938" y="3999629"/>
              <a:ext cx="860613" cy="276998"/>
              <a:chOff x="1686215" y="4012416"/>
              <a:chExt cx="860613" cy="206215"/>
            </a:xfrm>
          </p:grpSpPr>
          <p:sp>
            <p:nvSpPr>
              <p:cNvPr id="78" name="圆角矩形 2"/>
              <p:cNvSpPr>
                <a:spLocks noChangeArrowheads="1"/>
              </p:cNvSpPr>
              <p:nvPr/>
            </p:nvSpPr>
            <p:spPr bwMode="auto">
              <a:xfrm>
                <a:off x="1686215" y="4012416"/>
                <a:ext cx="860613" cy="206215"/>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79" name="文本框 78"/>
              <p:cNvSpPr txBox="1"/>
              <p:nvPr/>
            </p:nvSpPr>
            <p:spPr>
              <a:xfrm>
                <a:off x="1876606" y="4033364"/>
                <a:ext cx="545284" cy="118209"/>
              </a:xfrm>
              <a:prstGeom prst="rect">
                <a:avLst/>
              </a:prstGeom>
              <a:noFill/>
            </p:spPr>
            <p:txBody>
              <a:bodyPr wrap="square" rtlCol="0">
                <a:spAutoFit/>
              </a:bodyPr>
              <a:lstStyle/>
              <a:p>
                <a:r>
                  <a:rPr lang="zh-CN" altLang="en-US" sz="2000" b="1" dirty="0">
                    <a:solidFill>
                      <a:schemeClr val="accent3">
                        <a:lumMod val="75000"/>
                      </a:schemeClr>
                    </a:solidFill>
                    <a:latin typeface="宋体" panose="02010600030101010101" pitchFamily="2" charset="-122"/>
                    <a:ea typeface="宋体" panose="02010600030101010101" pitchFamily="2" charset="-122"/>
                  </a:rPr>
                  <a:t>进餐</a:t>
                </a:r>
              </a:p>
            </p:txBody>
          </p:sp>
        </p:grpSp>
        <p:sp>
          <p:nvSpPr>
            <p:cNvPr id="48" name="圆角矩形 2"/>
            <p:cNvSpPr>
              <a:spLocks noChangeArrowheads="1"/>
            </p:cNvSpPr>
            <p:nvPr/>
          </p:nvSpPr>
          <p:spPr bwMode="auto">
            <a:xfrm>
              <a:off x="3062678" y="3338769"/>
              <a:ext cx="1115810"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49" name="圆角矩形 2"/>
            <p:cNvSpPr>
              <a:spLocks noChangeArrowheads="1"/>
            </p:cNvSpPr>
            <p:nvPr/>
          </p:nvSpPr>
          <p:spPr bwMode="auto">
            <a:xfrm>
              <a:off x="3062679" y="3671629"/>
              <a:ext cx="1115809"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50" name="圆角矩形 2"/>
            <p:cNvSpPr>
              <a:spLocks noChangeArrowheads="1"/>
            </p:cNvSpPr>
            <p:nvPr/>
          </p:nvSpPr>
          <p:spPr bwMode="auto">
            <a:xfrm>
              <a:off x="3070720" y="4004489"/>
              <a:ext cx="1107768"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51" name="圆角矩形 2"/>
            <p:cNvSpPr>
              <a:spLocks noChangeArrowheads="1"/>
            </p:cNvSpPr>
            <p:nvPr/>
          </p:nvSpPr>
          <p:spPr bwMode="auto">
            <a:xfrm>
              <a:off x="3062678" y="4347129"/>
              <a:ext cx="1107768"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53" name="圆角矩形 2"/>
            <p:cNvSpPr>
              <a:spLocks noChangeArrowheads="1"/>
            </p:cNvSpPr>
            <p:nvPr/>
          </p:nvSpPr>
          <p:spPr bwMode="auto">
            <a:xfrm>
              <a:off x="4597863" y="3338767"/>
              <a:ext cx="2373388"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54" name="文本框 53"/>
            <p:cNvSpPr txBox="1"/>
            <p:nvPr/>
          </p:nvSpPr>
          <p:spPr>
            <a:xfrm>
              <a:off x="3063269" y="3371571"/>
              <a:ext cx="1189838" cy="134258"/>
            </a:xfrm>
            <a:prstGeom prst="rect">
              <a:avLst/>
            </a:prstGeom>
            <a:noFill/>
          </p:spPr>
          <p:txBody>
            <a:bodyPr wrap="square" rtlCol="0">
              <a:spAutoFit/>
            </a:bodyPr>
            <a:lstStyle/>
            <a:p>
              <a:r>
                <a:rPr lang="en-US" altLang="zh-CN" sz="1600" b="1" dirty="0">
                  <a:solidFill>
                    <a:schemeClr val="accent3">
                      <a:lumMod val="75000"/>
                    </a:schemeClr>
                  </a:solidFill>
                  <a:latin typeface="宋体" panose="02010600030101010101" pitchFamily="2" charset="-122"/>
                  <a:ea typeface="宋体" panose="02010600030101010101" pitchFamily="2" charset="-122"/>
                </a:rPr>
                <a:t>1.</a:t>
              </a:r>
              <a:r>
                <a:rPr lang="zh-CN" altLang="en-US" sz="1600" b="1" dirty="0">
                  <a:solidFill>
                    <a:schemeClr val="accent3">
                      <a:lumMod val="75000"/>
                    </a:schemeClr>
                  </a:solidFill>
                  <a:latin typeface="宋体" panose="02010600030101010101" pitchFamily="2" charset="-122"/>
                  <a:ea typeface="宋体" panose="02010600030101010101" pitchFamily="2" charset="-122"/>
                </a:rPr>
                <a:t>餐前准备</a:t>
              </a:r>
            </a:p>
          </p:txBody>
        </p:sp>
        <p:sp>
          <p:nvSpPr>
            <p:cNvPr id="55" name="文本框 54"/>
            <p:cNvSpPr txBox="1"/>
            <p:nvPr/>
          </p:nvSpPr>
          <p:spPr>
            <a:xfrm>
              <a:off x="3082885" y="3735983"/>
              <a:ext cx="1069465" cy="134258"/>
            </a:xfrm>
            <a:prstGeom prst="rect">
              <a:avLst/>
            </a:prstGeom>
            <a:noFill/>
          </p:spPr>
          <p:txBody>
            <a:bodyPr wrap="square" rtlCol="0">
              <a:spAutoFit/>
            </a:bodyPr>
            <a:lstStyle/>
            <a:p>
              <a:r>
                <a:rPr lang="en-US" altLang="zh-CN" sz="1600" b="1" dirty="0">
                  <a:solidFill>
                    <a:schemeClr val="accent3">
                      <a:lumMod val="75000"/>
                    </a:schemeClr>
                  </a:solidFill>
                  <a:latin typeface="宋体" panose="02010600030101010101" pitchFamily="2" charset="-122"/>
                  <a:ea typeface="宋体" panose="02010600030101010101" pitchFamily="2" charset="-122"/>
                </a:rPr>
                <a:t>2.</a:t>
              </a:r>
              <a:r>
                <a:rPr lang="zh-CN" altLang="en-US" sz="1600" b="1" dirty="0">
                  <a:solidFill>
                    <a:schemeClr val="accent3">
                      <a:lumMod val="75000"/>
                    </a:schemeClr>
                  </a:solidFill>
                  <a:latin typeface="宋体" panose="02010600030101010101" pitchFamily="2" charset="-122"/>
                  <a:ea typeface="宋体" panose="02010600030101010101" pitchFamily="2" charset="-122"/>
                </a:rPr>
                <a:t>指导值日生</a:t>
              </a:r>
            </a:p>
          </p:txBody>
        </p:sp>
        <p:sp>
          <p:nvSpPr>
            <p:cNvPr id="56" name="文本框 55"/>
            <p:cNvSpPr txBox="1"/>
            <p:nvPr/>
          </p:nvSpPr>
          <p:spPr>
            <a:xfrm>
              <a:off x="3071816" y="4039362"/>
              <a:ext cx="1069465" cy="134258"/>
            </a:xfrm>
            <a:prstGeom prst="rect">
              <a:avLst/>
            </a:prstGeom>
            <a:noFill/>
          </p:spPr>
          <p:txBody>
            <a:bodyPr wrap="square" rtlCol="0">
              <a:spAutoFit/>
            </a:bodyPr>
            <a:lstStyle/>
            <a:p>
              <a:r>
                <a:rPr lang="en-US" altLang="zh-CN" sz="1600" b="1" dirty="0">
                  <a:solidFill>
                    <a:schemeClr val="accent3">
                      <a:lumMod val="75000"/>
                    </a:schemeClr>
                  </a:solidFill>
                  <a:latin typeface="宋体" panose="02010600030101010101" pitchFamily="2" charset="-122"/>
                  <a:ea typeface="宋体" panose="02010600030101010101" pitchFamily="2" charset="-122"/>
                </a:rPr>
                <a:t>3.</a:t>
              </a:r>
              <a:r>
                <a:rPr lang="zh-CN" altLang="en-US" sz="1600" b="1" dirty="0">
                  <a:solidFill>
                    <a:schemeClr val="accent3">
                      <a:lumMod val="75000"/>
                    </a:schemeClr>
                  </a:solidFill>
                  <a:latin typeface="宋体" panose="02010600030101010101" pitchFamily="2" charset="-122"/>
                  <a:ea typeface="宋体" panose="02010600030101010101" pitchFamily="2" charset="-122"/>
                </a:rPr>
                <a:t>餐中管理</a:t>
              </a:r>
            </a:p>
          </p:txBody>
        </p:sp>
        <p:sp>
          <p:nvSpPr>
            <p:cNvPr id="57" name="文本框 56"/>
            <p:cNvSpPr txBox="1"/>
            <p:nvPr/>
          </p:nvSpPr>
          <p:spPr>
            <a:xfrm>
              <a:off x="3071790" y="4408098"/>
              <a:ext cx="1069465" cy="134258"/>
            </a:xfrm>
            <a:prstGeom prst="rect">
              <a:avLst/>
            </a:prstGeom>
            <a:noFill/>
          </p:spPr>
          <p:txBody>
            <a:bodyPr wrap="square" rtlCol="0">
              <a:spAutoFit/>
            </a:bodyPr>
            <a:lstStyle/>
            <a:p>
              <a:r>
                <a:rPr lang="en-US" altLang="zh-CN" sz="1600" b="1" dirty="0">
                  <a:solidFill>
                    <a:schemeClr val="accent3">
                      <a:lumMod val="75000"/>
                    </a:schemeClr>
                  </a:solidFill>
                  <a:latin typeface="宋体" panose="02010600030101010101" pitchFamily="2" charset="-122"/>
                  <a:ea typeface="宋体" panose="02010600030101010101" pitchFamily="2" charset="-122"/>
                </a:rPr>
                <a:t>4.</a:t>
              </a:r>
              <a:r>
                <a:rPr lang="zh-CN" altLang="en-US" sz="1600" b="1" dirty="0">
                  <a:solidFill>
                    <a:schemeClr val="accent3">
                      <a:lumMod val="75000"/>
                    </a:schemeClr>
                  </a:solidFill>
                  <a:latin typeface="宋体" panose="02010600030101010101" pitchFamily="2" charset="-122"/>
                  <a:ea typeface="宋体" panose="02010600030101010101" pitchFamily="2" charset="-122"/>
                </a:rPr>
                <a:t>餐后管理</a:t>
              </a:r>
            </a:p>
          </p:txBody>
        </p:sp>
        <p:cxnSp>
          <p:nvCxnSpPr>
            <p:cNvPr id="59" name="直接连接符 58"/>
            <p:cNvCxnSpPr>
              <a:stCxn id="78" idx="3"/>
              <a:endCxn id="54" idx="1"/>
            </p:cNvCxnSpPr>
            <p:nvPr/>
          </p:nvCxnSpPr>
          <p:spPr>
            <a:xfrm flipV="1">
              <a:off x="2605551" y="3438815"/>
              <a:ext cx="457548" cy="699357"/>
            </a:xfrm>
            <a:prstGeom prst="line">
              <a:avLst/>
            </a:prstGeom>
            <a:ln w="19050"/>
          </p:spPr>
          <p:style>
            <a:lnRef idx="1">
              <a:schemeClr val="dk1"/>
            </a:lnRef>
            <a:fillRef idx="0">
              <a:schemeClr val="dk1"/>
            </a:fillRef>
            <a:effectRef idx="0">
              <a:schemeClr val="dk1"/>
            </a:effectRef>
            <a:fontRef idx="minor">
              <a:schemeClr val="tx1"/>
            </a:fontRef>
          </p:style>
        </p:cxnSp>
        <p:cxnSp>
          <p:nvCxnSpPr>
            <p:cNvPr id="60" name="直接连接符 59"/>
            <p:cNvCxnSpPr>
              <a:stCxn id="78" idx="3"/>
              <a:endCxn id="49" idx="1"/>
            </p:cNvCxnSpPr>
            <p:nvPr/>
          </p:nvCxnSpPr>
          <p:spPr>
            <a:xfrm flipV="1">
              <a:off x="2605551" y="3799753"/>
              <a:ext cx="457128" cy="33838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78" idx="3"/>
              <a:endCxn id="56" idx="1"/>
            </p:cNvCxnSpPr>
            <p:nvPr/>
          </p:nvCxnSpPr>
          <p:spPr>
            <a:xfrm flipV="1">
              <a:off x="2605551" y="4106566"/>
              <a:ext cx="466319" cy="316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78" idx="3"/>
              <a:endCxn id="57" idx="1"/>
            </p:cNvCxnSpPr>
            <p:nvPr/>
          </p:nvCxnSpPr>
          <p:spPr>
            <a:xfrm>
              <a:off x="2605551" y="4138171"/>
              <a:ext cx="466319" cy="3370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a:off x="4580488" y="3395421"/>
              <a:ext cx="2981007" cy="281972"/>
            </a:xfrm>
            <a:prstGeom prst="rect">
              <a:avLst/>
            </a:prstGeom>
            <a:noFill/>
          </p:spPr>
          <p:txBody>
            <a:bodyPr wrap="square" rtlCol="0">
              <a:noAutofit/>
            </a:bodyPr>
            <a:lstStyle/>
            <a:p>
              <a:r>
                <a:rPr lang="zh-CN" altLang="en-US" sz="1600" b="1" dirty="0">
                  <a:solidFill>
                    <a:schemeClr val="accent3">
                      <a:lumMod val="75000"/>
                    </a:schemeClr>
                  </a:solidFill>
                  <a:latin typeface="宋体" panose="02010600030101010101" pitchFamily="2" charset="-122"/>
                  <a:ea typeface="宋体" panose="02010600030101010101" pitchFamily="2" charset="-122"/>
                </a:rPr>
                <a:t>做好清洁，分发餐具，布置环境，餐前活动</a:t>
              </a:r>
            </a:p>
          </p:txBody>
        </p:sp>
        <p:sp>
          <p:nvSpPr>
            <p:cNvPr id="65" name="圆角矩形 2"/>
            <p:cNvSpPr>
              <a:spLocks noChangeArrowheads="1"/>
            </p:cNvSpPr>
            <p:nvPr/>
          </p:nvSpPr>
          <p:spPr bwMode="auto">
            <a:xfrm>
              <a:off x="4597863" y="3677303"/>
              <a:ext cx="2373388"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66" name="圆角矩形 2"/>
            <p:cNvSpPr>
              <a:spLocks noChangeArrowheads="1"/>
            </p:cNvSpPr>
            <p:nvPr/>
          </p:nvSpPr>
          <p:spPr bwMode="auto">
            <a:xfrm>
              <a:off x="4597863" y="4016406"/>
              <a:ext cx="2373388"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67" name="圆角矩形 2"/>
            <p:cNvSpPr>
              <a:spLocks noChangeArrowheads="1"/>
            </p:cNvSpPr>
            <p:nvPr/>
          </p:nvSpPr>
          <p:spPr bwMode="auto">
            <a:xfrm>
              <a:off x="4597863" y="4346844"/>
              <a:ext cx="2373388"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69" name="文本框 68"/>
            <p:cNvSpPr txBox="1"/>
            <p:nvPr/>
          </p:nvSpPr>
          <p:spPr>
            <a:xfrm>
              <a:off x="4608135" y="4024075"/>
              <a:ext cx="2246856" cy="232361"/>
            </a:xfrm>
            <a:prstGeom prst="rect">
              <a:avLst/>
            </a:prstGeom>
            <a:noFill/>
          </p:spPr>
          <p:txBody>
            <a:bodyPr wrap="square" rtlCol="0">
              <a:spAutoFit/>
            </a:bodyPr>
            <a:lstStyle/>
            <a:p>
              <a:r>
                <a:rPr lang="zh-CN" altLang="en-US" sz="1600" b="1" dirty="0">
                  <a:solidFill>
                    <a:schemeClr val="accent3">
                      <a:lumMod val="75000"/>
                    </a:schemeClr>
                  </a:solidFill>
                  <a:latin typeface="宋体" panose="02010600030101010101" pitchFamily="2" charset="-122"/>
                  <a:ea typeface="宋体" panose="02010600030101010101" pitchFamily="2" charset="-122"/>
                </a:rPr>
                <a:t>培养幼儿良好的生活习惯、用餐习惯、用餐礼仪、生活技能</a:t>
              </a:r>
            </a:p>
          </p:txBody>
        </p:sp>
        <p:sp>
          <p:nvSpPr>
            <p:cNvPr id="70" name="文本框 69"/>
            <p:cNvSpPr txBox="1"/>
            <p:nvPr/>
          </p:nvSpPr>
          <p:spPr>
            <a:xfrm>
              <a:off x="4626629" y="3738471"/>
              <a:ext cx="2488596" cy="134258"/>
            </a:xfrm>
            <a:prstGeom prst="rect">
              <a:avLst/>
            </a:prstGeom>
            <a:noFill/>
          </p:spPr>
          <p:txBody>
            <a:bodyPr wrap="square" rtlCol="0">
              <a:spAutoFit/>
            </a:bodyPr>
            <a:lstStyle/>
            <a:p>
              <a:r>
                <a:rPr lang="zh-CN" altLang="en-US" sz="1600" b="1" dirty="0">
                  <a:solidFill>
                    <a:schemeClr val="accent3">
                      <a:lumMod val="75000"/>
                    </a:schemeClr>
                  </a:solidFill>
                  <a:latin typeface="宋体" panose="02010600030101010101" pitchFamily="2" charset="-122"/>
                  <a:ea typeface="宋体" panose="02010600030101010101" pitchFamily="2" charset="-122"/>
                </a:rPr>
                <a:t>指导值日生进行餐前准备和餐后整理工作</a:t>
              </a:r>
            </a:p>
          </p:txBody>
        </p:sp>
        <p:sp>
          <p:nvSpPr>
            <p:cNvPr id="72" name="文本框 71"/>
            <p:cNvSpPr txBox="1"/>
            <p:nvPr/>
          </p:nvSpPr>
          <p:spPr>
            <a:xfrm>
              <a:off x="4589258" y="4405170"/>
              <a:ext cx="2609106" cy="134258"/>
            </a:xfrm>
            <a:prstGeom prst="rect">
              <a:avLst/>
            </a:prstGeom>
            <a:noFill/>
          </p:spPr>
          <p:txBody>
            <a:bodyPr wrap="square" rtlCol="0">
              <a:spAutoFit/>
            </a:bodyPr>
            <a:lstStyle/>
            <a:p>
              <a:r>
                <a:rPr lang="zh-CN" altLang="en-US" sz="1600" b="1" dirty="0">
                  <a:solidFill>
                    <a:schemeClr val="accent3">
                      <a:lumMod val="75000"/>
                    </a:schemeClr>
                  </a:solidFill>
                  <a:latin typeface="宋体" panose="02010600030101010101" pitchFamily="2" charset="-122"/>
                  <a:ea typeface="宋体" panose="02010600030101010101" pitchFamily="2" charset="-122"/>
                </a:rPr>
                <a:t>完成餐后清洁卫生和餐后活动组织</a:t>
              </a:r>
            </a:p>
          </p:txBody>
        </p:sp>
        <p:cxnSp>
          <p:nvCxnSpPr>
            <p:cNvPr id="73" name="直接连接符 72"/>
            <p:cNvCxnSpPr/>
            <p:nvPr/>
          </p:nvCxnSpPr>
          <p:spPr>
            <a:xfrm>
              <a:off x="4166538" y="3464290"/>
              <a:ext cx="42880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4179642" y="3812272"/>
              <a:ext cx="419375" cy="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4161416" y="4157367"/>
              <a:ext cx="419375" cy="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4161416" y="4490202"/>
              <a:ext cx="419375" cy="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550665" y="5869791"/>
            <a:ext cx="9765370" cy="1015663"/>
          </a:xfrm>
          <a:prstGeom prst="rect">
            <a:avLst/>
          </a:prstGeom>
          <a:noFill/>
        </p:spPr>
        <p:txBody>
          <a:bodyPr wrap="square" rtlCol="0">
            <a:spAutoFit/>
          </a:bodyPr>
          <a:lstStyle/>
          <a:p>
            <a:r>
              <a:rPr lang="en-US" altLang="zh-CN" sz="6000" dirty="0">
                <a:solidFill>
                  <a:schemeClr val="accent1">
                    <a:alpha val="4000"/>
                  </a:schemeClr>
                </a:solidFill>
                <a:cs typeface="+mn-ea"/>
                <a:sym typeface="+mn-lt"/>
              </a:rPr>
              <a:t>INDUCTION TRAINING</a:t>
            </a:r>
          </a:p>
        </p:txBody>
      </p:sp>
      <p:sp>
        <p:nvSpPr>
          <p:cNvPr id="24" name="任意多边形: 形状 23"/>
          <p:cNvSpPr/>
          <p:nvPr/>
        </p:nvSpPr>
        <p:spPr>
          <a:xfrm>
            <a:off x="9174822" y="2"/>
            <a:ext cx="3017179" cy="6857999"/>
          </a:xfrm>
          <a:custGeom>
            <a:avLst/>
            <a:gdLst>
              <a:gd name="connsiteX0" fmla="*/ 2892262 w 6095999"/>
              <a:gd name="connsiteY0" fmla="*/ 0 h 6857999"/>
              <a:gd name="connsiteX1" fmla="*/ 6095999 w 6095999"/>
              <a:gd name="connsiteY1" fmla="*/ 0 h 6857999"/>
              <a:gd name="connsiteX2" fmla="*/ 6095999 w 6095999"/>
              <a:gd name="connsiteY2" fmla="*/ 6857999 h 6857999"/>
              <a:gd name="connsiteX3" fmla="*/ 0 w 6095999"/>
              <a:gd name="connsiteY3" fmla="*/ 6857999 h 6857999"/>
              <a:gd name="connsiteX4" fmla="*/ 46894 w 6095999"/>
              <a:gd name="connsiteY4" fmla="*/ 6486270 h 6857999"/>
              <a:gd name="connsiteX5" fmla="*/ 2887777 w 6095999"/>
              <a:gd name="connsiteY5" fmla="*/ 549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5999" h="6857999">
                <a:moveTo>
                  <a:pt x="2892262" y="0"/>
                </a:moveTo>
                <a:lnTo>
                  <a:pt x="6095999" y="0"/>
                </a:lnTo>
                <a:lnTo>
                  <a:pt x="6095999" y="6857999"/>
                </a:lnTo>
                <a:lnTo>
                  <a:pt x="0" y="6857999"/>
                </a:lnTo>
                <a:lnTo>
                  <a:pt x="46894" y="6486270"/>
                </a:lnTo>
                <a:cubicBezTo>
                  <a:pt x="382690" y="4158749"/>
                  <a:pt x="1373598" y="1967553"/>
                  <a:pt x="2887777" y="5490"/>
                </a:cubicBezTo>
                <a:close/>
              </a:path>
            </a:pathLst>
          </a:custGeom>
          <a:solidFill>
            <a:schemeClr val="accent1"/>
          </a:solidFill>
          <a:ln>
            <a:noFill/>
          </a:ln>
          <a:effectLst>
            <a:outerShdw blurRad="50800" dist="38100" dir="108000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4" name="文本框 13"/>
          <p:cNvSpPr txBox="1"/>
          <p:nvPr/>
        </p:nvSpPr>
        <p:spPr>
          <a:xfrm>
            <a:off x="1091565" y="2774950"/>
            <a:ext cx="7215505" cy="3784600"/>
          </a:xfrm>
          <a:prstGeom prst="rect">
            <a:avLst/>
          </a:prstGeom>
          <a:noFill/>
          <a:ln>
            <a:solidFill>
              <a:schemeClr val="accent1"/>
            </a:solidFill>
          </a:ln>
          <a:effectLst/>
        </p:spPr>
        <p:txBody>
          <a:bodyPr wrap="square" rtlCol="0">
            <a:spAutoFit/>
          </a:bodyPr>
          <a:lstStyle/>
          <a:p>
            <a:pPr indent="0" fontAlgn="auto">
              <a:lnSpc>
                <a:spcPct val="150000"/>
              </a:lnSpc>
              <a:defRPr/>
            </a:pPr>
            <a:r>
              <a:rPr kumimoji="0" lang="en-US" altLang="zh-CN" sz="1400" b="0" i="0" u="none" strike="noStrike" kern="1200" cap="none" spc="0" normalizeH="0" baseline="0" dirty="0">
                <a:solidFill>
                  <a:schemeClr val="accent6"/>
                </a:solidFill>
                <a:cs typeface="+mn-ea"/>
                <a:sym typeface="+mn-lt"/>
              </a:rPr>
              <a:t>   </a:t>
            </a:r>
            <a:r>
              <a:rPr kumimoji="0" sz="1600" b="0" i="0" u="none" strike="noStrike" kern="1200" cap="none" spc="0" normalizeH="0" baseline="0" dirty="0">
                <a:solidFill>
                  <a:schemeClr val="accent6"/>
                </a:solidFill>
                <a:cs typeface="+mn-ea"/>
                <a:sym typeface="+mn-lt"/>
              </a:rPr>
              <a:t>《指南》中指出：由于婴幼儿自主性的萌发，对食物可能表现出不同的喜好，出现一时性偏食或挑食，此时需要家长适时、正确地加以引导和纠正，以免形成挑食、偏食的不良习惯，家长良好的饮食行为对婴幼儿具有重要影响，因此要以身作则，与婴幼儿一起进食，能帮助幼儿从小养成不挑食、不偏食的良好习惯。如何出现孩子挑食的情况，我们要鼓励孩子选择多种健康食物，对于幼儿不喜欢吃的食物，可以通过改变烹饪方法或碗具等方式来增加幼儿的进食兴趣，同时也可以通过故事，绘本等措施来鼓励幼儿大胆的尝试并及时给与表扬，不可强迫喂食，同时也可以增加幼儿的活动量，尤其是让幼儿参加喜欢的运动或游戏项目，促进肌肉锻炼，增加能量消耗，提高食欲，增加进食量，避免以食物作为奖励或惩罚。</a:t>
            </a:r>
          </a:p>
        </p:txBody>
      </p:sp>
      <p:sp>
        <p:nvSpPr>
          <p:cNvPr id="15" name="iŝ1ídé"/>
          <p:cNvSpPr txBox="1"/>
          <p:nvPr/>
        </p:nvSpPr>
        <p:spPr>
          <a:xfrm>
            <a:off x="1299282" y="1855621"/>
            <a:ext cx="1473292" cy="357718"/>
          </a:xfrm>
          <a:prstGeom prst="rect">
            <a:avLst/>
          </a:prstGeom>
          <a:noFill/>
          <a:ln>
            <a:solidFill>
              <a:schemeClr val="accent1"/>
            </a:solidFill>
          </a:ln>
        </p:spPr>
        <p:txBody>
          <a:bodyPr wrap="square" lIns="91440" tIns="45720" rIns="91440" bIns="45720" anchor="ctr" anchorCtr="0">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1">
                <a:ln>
                  <a:noFill/>
                </a:ln>
                <a:solidFill>
                  <a:schemeClr val="accent3">
                    <a:lumMod val="75000"/>
                  </a:schemeClr>
                </a:solidFill>
                <a:effectLst/>
                <a:uLnTx/>
                <a:uFillTx/>
                <a:cs typeface="+mn-ea"/>
                <a:sym typeface="+mn-lt"/>
              </a:rPr>
              <a:t>解决策略</a:t>
            </a:r>
            <a:endParaRPr kumimoji="0" lang="en-US" sz="2000" b="1" i="0" u="none" strike="noStrike" kern="1200" cap="none" spc="0" normalizeH="0" baseline="0" noProof="1">
              <a:ln>
                <a:noFill/>
              </a:ln>
              <a:solidFill>
                <a:schemeClr val="accent3">
                  <a:lumMod val="75000"/>
                </a:schemeClr>
              </a:solidFill>
              <a:effectLst/>
              <a:uLnTx/>
              <a:uFillTx/>
              <a:cs typeface="+mn-ea"/>
              <a:sym typeface="+mn-lt"/>
            </a:endParaRPr>
          </a:p>
        </p:txBody>
      </p:sp>
      <p:grpSp>
        <p:nvGrpSpPr>
          <p:cNvPr id="17" name="组合 16"/>
          <p:cNvGrpSpPr/>
          <p:nvPr/>
        </p:nvGrpSpPr>
        <p:grpSpPr>
          <a:xfrm>
            <a:off x="-21963" y="-382142"/>
            <a:ext cx="1475532" cy="1156435"/>
            <a:chOff x="-40784" y="-797848"/>
            <a:chExt cx="3078400" cy="2412669"/>
          </a:xfrm>
        </p:grpSpPr>
        <p:sp>
          <p:nvSpPr>
            <p:cNvPr id="18" name="任意多边形: 形状 1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9" name="任意多边形: 形状 1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34" name="组合 33"/>
          <p:cNvGrpSpPr/>
          <p:nvPr/>
        </p:nvGrpSpPr>
        <p:grpSpPr>
          <a:xfrm>
            <a:off x="776180" y="5038590"/>
            <a:ext cx="730756" cy="107799"/>
            <a:chOff x="853551" y="5236816"/>
            <a:chExt cx="849163" cy="125266"/>
          </a:xfrm>
        </p:grpSpPr>
        <p:sp>
          <p:nvSpPr>
            <p:cNvPr id="30" name="椭圆 29"/>
            <p:cNvSpPr/>
            <p:nvPr/>
          </p:nvSpPr>
          <p:spPr>
            <a:xfrm>
              <a:off x="853551" y="5236819"/>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1094851" y="5236818"/>
              <a:ext cx="125263" cy="1252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336151" y="5236817"/>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1577451" y="5236816"/>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6" name="任意多边形: 形状 35"/>
          <p:cNvSpPr/>
          <p:nvPr/>
        </p:nvSpPr>
        <p:spPr>
          <a:xfrm flipV="1">
            <a:off x="752270" y="1855898"/>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chemeClr val="accent1"/>
              </a:solidFill>
              <a:cs typeface="+mn-ea"/>
              <a:sym typeface="+mn-lt"/>
            </a:endParaRPr>
          </a:p>
        </p:txBody>
      </p:sp>
      <p:sp>
        <p:nvSpPr>
          <p:cNvPr id="38" name="任意多边形: 形状 37"/>
          <p:cNvSpPr/>
          <p:nvPr/>
        </p:nvSpPr>
        <p:spPr>
          <a:xfrm flipH="1">
            <a:off x="6693597" y="5361584"/>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cs typeface="+mn-ea"/>
              <a:sym typeface="+mn-lt"/>
            </a:endParaRPr>
          </a:p>
        </p:txBody>
      </p:sp>
      <p:sp>
        <p:nvSpPr>
          <p:cNvPr id="21" name="文本框 20"/>
          <p:cNvSpPr txBox="1"/>
          <p:nvPr/>
        </p:nvSpPr>
        <p:spPr>
          <a:xfrm>
            <a:off x="1545514" y="294764"/>
            <a:ext cx="178331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84" y="-797848"/>
            <a:ext cx="3078400" cy="2412669"/>
            <a:chOff x="-40784" y="-797848"/>
            <a:chExt cx="3078400" cy="2412669"/>
          </a:xfrm>
        </p:grpSpPr>
        <p:sp>
          <p:nvSpPr>
            <p:cNvPr id="3" name="任意多边形: 形状 2"/>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132" name="组合 131"/>
          <p:cNvGrpSpPr/>
          <p:nvPr/>
        </p:nvGrpSpPr>
        <p:grpSpPr>
          <a:xfrm>
            <a:off x="8093296" y="1893008"/>
            <a:ext cx="4759019" cy="5840293"/>
            <a:chOff x="8093296" y="1893008"/>
            <a:chExt cx="4759019" cy="5840293"/>
          </a:xfrm>
        </p:grpSpPr>
        <p:sp>
          <p:nvSpPr>
            <p:cNvPr id="133" name="任意多边形: 形状 132"/>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34" name="任意多边形: 形状 13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7" name="矩形: 圆角 136"/>
          <p:cNvSpPr/>
          <p:nvPr/>
        </p:nvSpPr>
        <p:spPr>
          <a:xfrm>
            <a:off x="877608" y="5067673"/>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38" name="图形 137"/>
          <p:cNvPicPr>
            <a:picLocks noChangeAspect="1"/>
          </p:cNvPicPr>
          <p:nvPr/>
        </p:nvPicPr>
        <p:blipFill>
          <a:blip r:embed="rId2" cstate="screen"/>
          <a:stretch>
            <a:fillRect/>
          </a:stretch>
        </p:blipFill>
        <p:spPr>
          <a:xfrm>
            <a:off x="1980599" y="5108775"/>
            <a:ext cx="281805" cy="281805"/>
          </a:xfrm>
          <a:prstGeom prst="rect">
            <a:avLst/>
          </a:prstGeom>
        </p:spPr>
      </p:pic>
      <p:grpSp>
        <p:nvGrpSpPr>
          <p:cNvPr id="139" name="组合 138"/>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0" name="任意多边形: 形状 139"/>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5" name="文本框 134"/>
          <p:cNvSpPr txBox="1"/>
          <p:nvPr/>
        </p:nvSpPr>
        <p:spPr>
          <a:xfrm>
            <a:off x="809026" y="2760899"/>
            <a:ext cx="7335679" cy="101473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6000" b="1" i="0" u="none" strike="noStrike" cap="none" spc="0" normalizeH="0" baseline="0">
                <a:ln>
                  <a:noFill/>
                </a:ln>
                <a:solidFill>
                  <a:srgbClr val="009C68"/>
                </a:solidFill>
                <a:effectLst/>
                <a:uLnTx/>
                <a:uFillTx/>
                <a:latin typeface="Arial" panose="020B0604020202020204"/>
                <a:ea typeface="微软雅黑" panose="020B0503020204020204" pitchFamily="34" charset="-122"/>
              </a:defRPr>
            </a:lvl1pPr>
          </a:lstStyle>
          <a:p>
            <a:r>
              <a:rPr lang="zh-CN" altLang="en-US" dirty="0">
                <a:latin typeface="+mn-lt"/>
                <a:ea typeface="+mn-ea"/>
                <a:cs typeface="+mn-ea"/>
                <a:sym typeface="+mn-lt"/>
              </a:rPr>
              <a:t>任务四 餐后管理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46686" y="1440380"/>
            <a:ext cx="4603809" cy="460380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0" name="矩形: 圆角 39"/>
          <p:cNvSpPr/>
          <p:nvPr/>
        </p:nvSpPr>
        <p:spPr>
          <a:xfrm>
            <a:off x="1334364" y="1766886"/>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5" name="文本框 14"/>
          <p:cNvSpPr txBox="1"/>
          <p:nvPr/>
        </p:nvSpPr>
        <p:spPr>
          <a:xfrm>
            <a:off x="1564005" y="2441575"/>
            <a:ext cx="2192020" cy="2607310"/>
          </a:xfrm>
          <a:prstGeom prst="rect">
            <a:avLst/>
          </a:prstGeom>
          <a:noFill/>
        </p:spPr>
        <p:txBody>
          <a:bodyPr wrap="square" rtlCol="0">
            <a:spAutoFit/>
          </a:bodyPr>
          <a:lstStyle/>
          <a:p>
            <a:pPr algn="ctr">
              <a:lnSpc>
                <a:spcPct val="130000"/>
              </a:lnSpc>
              <a:spcAft>
                <a:spcPts val="1200"/>
              </a:spcAft>
            </a:pPr>
            <a:r>
              <a:rPr lang="en-US" sz="1400" dirty="0">
                <a:solidFill>
                  <a:schemeClr val="accent6"/>
                </a:solidFill>
                <a:cs typeface="+mn-ea"/>
                <a:sym typeface="+mn-lt"/>
              </a:rPr>
              <a:t>  </a:t>
            </a:r>
            <a:r>
              <a:rPr sz="1400" dirty="0">
                <a:solidFill>
                  <a:schemeClr val="accent6"/>
                </a:solidFill>
                <a:cs typeface="+mn-ea"/>
                <a:sym typeface="+mn-lt"/>
              </a:rPr>
              <a:t>餐后管理是幼儿园进餐活动的重要环节。在现实教育中，由于幼儿个体差异较大，进餐速度有快有慢，产生了幼儿进餐和自主活动交叉环节的管理。餐后管理分为两个部分，餐后卫生清洁及餐后活动组织与管理</a:t>
            </a:r>
          </a:p>
        </p:txBody>
      </p:sp>
      <p:sp>
        <p:nvSpPr>
          <p:cNvPr id="17" name="矩形: 圆顶角 16"/>
          <p:cNvSpPr/>
          <p:nvPr/>
        </p:nvSpPr>
        <p:spPr>
          <a:xfrm>
            <a:off x="1406552" y="1946191"/>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accent1"/>
                </a:solidFill>
                <a:effectLst/>
                <a:uLnTx/>
                <a:uFillTx/>
                <a:cs typeface="+mn-ea"/>
                <a:sym typeface="+mn-lt"/>
              </a:rPr>
              <a:t>任务描述</a:t>
            </a:r>
          </a:p>
        </p:txBody>
      </p:sp>
      <p:sp>
        <p:nvSpPr>
          <p:cNvPr id="174" name="矩形 173"/>
          <p:cNvSpPr/>
          <p:nvPr/>
        </p:nvSpPr>
        <p:spPr>
          <a:xfrm>
            <a:off x="2032432" y="176688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2" name="组合 181"/>
          <p:cNvGrpSpPr/>
          <p:nvPr/>
        </p:nvGrpSpPr>
        <p:grpSpPr>
          <a:xfrm>
            <a:off x="2433313"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77" name="箭头: V 形 176"/>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8" name="箭头: V 形 177"/>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9" name="箭头: V 形 178"/>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0" name="箭头: V 形 179"/>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2" name="组合 1"/>
          <p:cNvGrpSpPr/>
          <p:nvPr/>
        </p:nvGrpSpPr>
        <p:grpSpPr>
          <a:xfrm>
            <a:off x="7067550" y="1767840"/>
            <a:ext cx="2671445" cy="3703955"/>
            <a:chOff x="4612995" y="1493391"/>
            <a:chExt cx="2470308" cy="4104507"/>
          </a:xfrm>
        </p:grpSpPr>
        <p:sp>
          <p:nvSpPr>
            <p:cNvPr id="38" name="矩形: 圆角 37"/>
            <p:cNvSpPr/>
            <p:nvPr/>
          </p:nvSpPr>
          <p:spPr>
            <a:xfrm>
              <a:off x="4612995" y="1493391"/>
              <a:ext cx="2470176" cy="4104507"/>
            </a:xfrm>
            <a:prstGeom prst="roundRect">
              <a:avLst>
                <a:gd name="adj" fmla="val 8639"/>
              </a:avLst>
            </a:prstGeom>
            <a:ln>
              <a:noFill/>
            </a:ln>
            <a:effectLst>
              <a:outerShdw blurRad="635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 name="矩形: 圆顶角 22"/>
            <p:cNvSpPr/>
            <p:nvPr/>
          </p:nvSpPr>
          <p:spPr>
            <a:xfrm>
              <a:off x="4617332" y="1690774"/>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bg2"/>
                  </a:solidFill>
                  <a:effectLst/>
                  <a:uLnTx/>
                  <a:uFillTx/>
                  <a:cs typeface="+mn-ea"/>
                  <a:sym typeface="+mn-lt"/>
                </a:rPr>
                <a:t>任务目标</a:t>
              </a:r>
            </a:p>
          </p:txBody>
        </p:sp>
        <p:grpSp>
          <p:nvGrpSpPr>
            <p:cNvPr id="201" name="组合 200"/>
            <p:cNvGrpSpPr/>
            <p:nvPr/>
          </p:nvGrpSpPr>
          <p:grpSpPr>
            <a:xfrm>
              <a:off x="5872383" y="5148043"/>
              <a:ext cx="453682" cy="89522"/>
              <a:chOff x="5570308" y="5148043"/>
              <a:chExt cx="453682" cy="89522"/>
            </a:xfrm>
          </p:grpSpPr>
          <p:grpSp>
            <p:nvGrpSpPr>
              <p:cNvPr id="183" name="组合 182"/>
              <p:cNvGrpSpPr/>
              <p:nvPr/>
            </p:nvGrpSpPr>
            <p:grpSpPr>
              <a:xfrm>
                <a:off x="5826829"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86" name="箭头: V 形 185"/>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7" name="箭头: V 形 186"/>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194" name="组合 193"/>
              <p:cNvGrpSpPr/>
              <p:nvPr/>
            </p:nvGrpSpPr>
            <p:grpSpPr>
              <a:xfrm flipH="1">
                <a:off x="5570308"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97" name="箭头: V 形 196"/>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8" name="箭头: V 形 197"/>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25" y="286068"/>
            <a:ext cx="3253105"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任务四 餐后管理</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
        <p:nvSpPr>
          <p:cNvPr id="47" name="椭圆 46"/>
          <p:cNvSpPr/>
          <p:nvPr/>
        </p:nvSpPr>
        <p:spPr>
          <a:xfrm>
            <a:off x="6791325" y="2321560"/>
            <a:ext cx="3307080" cy="3006725"/>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2"/>
                </a:solidFill>
                <a:cs typeface="+mn-ea"/>
                <a:sym typeface="+mn-lt"/>
              </a:rPr>
              <a:t>1素质目标：养成不怕苦、不怕累、不怕脏、不拖沓的良好职业习惯；</a:t>
            </a:r>
          </a:p>
          <a:p>
            <a:pPr algn="ctr"/>
            <a:r>
              <a:rPr lang="zh-CN" altLang="en-US" sz="1400" dirty="0">
                <a:solidFill>
                  <a:schemeClr val="bg2"/>
                </a:solidFill>
                <a:cs typeface="+mn-ea"/>
                <a:sym typeface="+mn-lt"/>
              </a:rPr>
              <a:t>2.认知目标：学习并掌握进餐后卫生清洁的步骤和方法，掌握各年龄班段幼儿园餐后活动组织的内容、目标和方法。</a:t>
            </a:r>
          </a:p>
          <a:p>
            <a:pPr algn="ctr"/>
            <a:r>
              <a:rPr lang="zh-CN" altLang="en-US" sz="1400" dirty="0">
                <a:solidFill>
                  <a:schemeClr val="bg2"/>
                </a:solidFill>
                <a:cs typeface="+mn-ea"/>
                <a:sym typeface="+mn-lt"/>
              </a:rPr>
              <a:t>3.技能目标：掌握餐后清洁卫生和餐后活动组织与安排的技能，培养幼儿热爱劳动的意识和自我服务的能力。</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p:cNvGrpSpPr/>
          <p:nvPr/>
        </p:nvGrpSpPr>
        <p:grpSpPr>
          <a:xfrm>
            <a:off x="857351" y="1392921"/>
            <a:ext cx="9421402" cy="4531970"/>
            <a:chOff x="8247279" y="1766366"/>
            <a:chExt cx="2610357" cy="3705746"/>
          </a:xfrm>
        </p:grpSpPr>
        <p:sp>
          <p:nvSpPr>
            <p:cNvPr id="39" name="矩形: 圆角 38"/>
            <p:cNvSpPr/>
            <p:nvPr/>
          </p:nvSpPr>
          <p:spPr>
            <a:xfrm>
              <a:off x="8247279" y="1766887"/>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570437" y="2641516"/>
              <a:ext cx="1964045" cy="303232"/>
            </a:xfrm>
            <a:prstGeom prst="rect">
              <a:avLst/>
            </a:prstGeom>
            <a:noFill/>
          </p:spPr>
          <p:txBody>
            <a:bodyPr wrap="square" rtlCol="0">
              <a:spAutoFit/>
            </a:bodyPr>
            <a:lstStyle/>
            <a:p>
              <a:pPr algn="ctr">
                <a:lnSpc>
                  <a:spcPct val="130000"/>
                </a:lnSpc>
                <a:spcAft>
                  <a:spcPts val="1200"/>
                </a:spcAft>
              </a:pPr>
              <a:endParaRPr lang="zh-CN" altLang="en-US" sz="1400" dirty="0">
                <a:solidFill>
                  <a:schemeClr val="accent6"/>
                </a:solidFill>
                <a:cs typeface="+mn-ea"/>
                <a:sym typeface="+mn-lt"/>
              </a:endParaRPr>
            </a:p>
          </p:txBody>
        </p:sp>
        <p:sp>
          <p:nvSpPr>
            <p:cNvPr id="29" name="矩形: 圆顶角 28"/>
            <p:cNvSpPr/>
            <p:nvPr/>
          </p:nvSpPr>
          <p:spPr>
            <a:xfrm>
              <a:off x="8439754" y="2048309"/>
              <a:ext cx="2125499" cy="391502"/>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25" y="286068"/>
            <a:ext cx="3401060"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R="0" indent="0" defTabSz="914400" fontAlgn="auto">
              <a:lnSpc>
                <a:spcPct val="100000"/>
              </a:lnSpc>
              <a:spcBef>
                <a:spcPts val="0"/>
              </a:spcBef>
              <a:spcAft>
                <a:spcPts val="0"/>
              </a:spcAft>
              <a:buClrTx/>
              <a:buSzTx/>
              <a:buFontTx/>
              <a:buNone/>
              <a:defRPr/>
            </a:pPr>
            <a:r>
              <a:rPr kumimoji="0" lang="zh-CN" altLang="en-US" sz="2800" b="1" i="0" kern="1200" cap="none" spc="0" normalizeH="0" baseline="0" noProof="0" dirty="0">
                <a:solidFill>
                  <a:schemeClr val="accent1"/>
                </a:solidFill>
                <a:cs typeface="+mn-ea"/>
                <a:sym typeface="+mn-lt"/>
                <a:rtl val="0"/>
              </a:rPr>
              <a:t>任务四</a:t>
            </a:r>
            <a:r>
              <a:rPr kumimoji="0" lang="en-US" altLang="zh-CN" sz="2800" b="1" i="0" kern="1200" cap="none" spc="0" normalizeH="0" baseline="0" noProof="0" dirty="0">
                <a:solidFill>
                  <a:schemeClr val="accent1"/>
                </a:solidFill>
                <a:cs typeface="+mn-ea"/>
                <a:sym typeface="+mn-lt"/>
                <a:rtl val="0"/>
              </a:rPr>
              <a:t> </a:t>
            </a:r>
            <a:r>
              <a:rPr kumimoji="0" lang="zh-CN" altLang="en-US" sz="2800" b="1" i="0" kern="1200" cap="none" spc="0" normalizeH="0" baseline="0" noProof="0" dirty="0">
                <a:solidFill>
                  <a:schemeClr val="accent1"/>
                </a:solidFill>
                <a:cs typeface="+mn-ea"/>
                <a:sym typeface="+mn-lt"/>
                <a:rtl val="0"/>
              </a:rPr>
              <a:t>餐后管理</a:t>
            </a:r>
            <a:endParaRPr kumimoji="0" lang="en-GB" altLang="zh-CN" sz="2800" b="1" i="0" kern="1200" cap="none" spc="0" normalizeH="0" baseline="0" noProof="0" dirty="0">
              <a:solidFill>
                <a:schemeClr val="accent1"/>
              </a:solidFill>
              <a:cs typeface="+mn-ea"/>
              <a:sym typeface="+mn-lt"/>
              <a:rtl val="0"/>
            </a:endParaRPr>
          </a:p>
        </p:txBody>
      </p:sp>
      <p:graphicFrame>
        <p:nvGraphicFramePr>
          <p:cNvPr id="6" name="表格 5"/>
          <p:cNvGraphicFramePr/>
          <p:nvPr/>
        </p:nvGraphicFramePr>
        <p:xfrm>
          <a:off x="3556000" y="2741295"/>
          <a:ext cx="0" cy="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9" name="表格 8"/>
          <p:cNvGraphicFramePr/>
          <p:nvPr/>
        </p:nvGraphicFramePr>
        <p:xfrm>
          <a:off x="3556000" y="3472815"/>
          <a:ext cx="0" cy="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5" name="表格 14"/>
          <p:cNvGraphicFramePr/>
          <p:nvPr/>
        </p:nvGraphicFramePr>
        <p:xfrm>
          <a:off x="6096000" y="2467292"/>
          <a:ext cx="0" cy="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7" name="表格 16"/>
          <p:cNvGraphicFramePr/>
          <p:nvPr/>
        </p:nvGraphicFramePr>
        <p:xfrm>
          <a:off x="6096000" y="3198813"/>
          <a:ext cx="0" cy="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3" name="表格 12"/>
          <p:cNvGraphicFramePr/>
          <p:nvPr/>
        </p:nvGraphicFramePr>
        <p:xfrm>
          <a:off x="6096000" y="2559685"/>
          <a:ext cx="0" cy="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6" name="表格 15"/>
          <p:cNvGraphicFramePr/>
          <p:nvPr/>
        </p:nvGraphicFramePr>
        <p:xfrm>
          <a:off x="6096000" y="3291205"/>
          <a:ext cx="0" cy="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0" name="表格 19"/>
          <p:cNvGraphicFramePr/>
          <p:nvPr/>
        </p:nvGraphicFramePr>
        <p:xfrm>
          <a:off x="6096000" y="2559685"/>
          <a:ext cx="0" cy="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2" name="表格 21"/>
          <p:cNvGraphicFramePr/>
          <p:nvPr/>
        </p:nvGraphicFramePr>
        <p:xfrm>
          <a:off x="6096000" y="3291205"/>
          <a:ext cx="0" cy="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文本框 23"/>
          <p:cNvSpPr txBox="1"/>
          <p:nvPr/>
        </p:nvSpPr>
        <p:spPr>
          <a:xfrm>
            <a:off x="2825750" y="2299970"/>
            <a:ext cx="5751195" cy="3046095"/>
          </a:xfrm>
          <a:prstGeom prst="rect">
            <a:avLst/>
          </a:prstGeom>
          <a:noFill/>
          <a:ln w="9525">
            <a:noFill/>
          </a:ln>
        </p:spPr>
        <p:txBody>
          <a:bodyPr wrap="square">
            <a:spAutoFit/>
          </a:bodyPr>
          <a:lstStyle/>
          <a:p>
            <a:pPr indent="0"/>
            <a:r>
              <a:rPr lang="zh-CN" sz="1200" b="1">
                <a:solidFill>
                  <a:srgbClr val="000000"/>
                </a:solidFill>
                <a:ea typeface="宋体" panose="02010600030101010101" pitchFamily="2" charset="-122"/>
              </a:rPr>
              <a:t>（一）餐后卫生清洁</a:t>
            </a:r>
          </a:p>
          <a:p>
            <a:pPr indent="0"/>
            <a:r>
              <a:rPr lang="zh-CN" sz="1200" b="0">
                <a:solidFill>
                  <a:srgbClr val="000000"/>
                </a:solidFill>
                <a:ea typeface="宋体" panose="02010600030101010101" pitchFamily="2" charset="-122"/>
              </a:rPr>
              <a:t>1.保育员要事先准备好已消毒的餐后擦嘴餐巾，可放在餐前准备桌上或幼儿就餐桌上，一人一份。幼儿吃干净饭菜后请幼儿将餐具整齐有序放到餐前准备桌上的盆里或桶里。幼儿放餐具时告诉其轻轻摆放、分类摆放，然后拿一块餐巾擦干净嘴巴和小手，将擦过的餐巾放在一边待洗。</a:t>
            </a:r>
          </a:p>
          <a:p>
            <a:pPr indent="0"/>
            <a:r>
              <a:rPr lang="zh-CN" sz="1200" b="0">
                <a:solidFill>
                  <a:srgbClr val="000000"/>
                </a:solidFill>
                <a:ea typeface="宋体" panose="02010600030101010101" pitchFamily="2" charset="-122"/>
              </a:rPr>
              <a:t>2.饭后漱口用保温桶里的温开水，防止幼儿用自来水漱口而饮下去。幼儿在盥洗室漱完口一定要告诉其不要用自来水冲杯子，假如用自来水冲洗了，必须重新消毒，不能放回茶杯箱内。</a:t>
            </a:r>
          </a:p>
          <a:p>
            <a:pPr indent="0"/>
            <a:r>
              <a:rPr lang="zh-CN" sz="1200" b="0">
                <a:solidFill>
                  <a:srgbClr val="000000"/>
                </a:solidFill>
                <a:ea typeface="宋体" panose="02010600030101010101" pitchFamily="2" charset="-122"/>
              </a:rPr>
              <a:t>3.餐后的卫生打扫由保育员负责，但必须等等小朋友全部撤出餐厅后再进行。</a:t>
            </a:r>
          </a:p>
          <a:p>
            <a:pPr indent="0"/>
            <a:r>
              <a:rPr lang="zh-CN" sz="1200" b="0">
                <a:solidFill>
                  <a:srgbClr val="000000"/>
                </a:solidFill>
                <a:ea typeface="宋体" panose="02010600030101010101" pitchFamily="2" charset="-122"/>
              </a:rPr>
              <a:t>（1）先用不锈钢盆子清理桌面上的剩菜。整理餐盘。</a:t>
            </a:r>
          </a:p>
          <a:p>
            <a:pPr indent="0"/>
            <a:r>
              <a:rPr lang="zh-CN" sz="1200" b="0">
                <a:solidFill>
                  <a:srgbClr val="000000"/>
                </a:solidFill>
                <a:ea typeface="宋体" panose="02010600030101010101" pitchFamily="2" charset="-122"/>
              </a:rPr>
              <a:t>（2）将清理完杂物的就餐桌，用抹布擦拭干净，先用清水抹干净桌面，油腻餐桌可先用洗涤剂抹一遍，再用清水抹一遍。防止洗洁精残留桌面，随食物进入入体。</a:t>
            </a:r>
          </a:p>
          <a:p>
            <a:pPr indent="0"/>
            <a:r>
              <a:rPr lang="zh-CN" sz="1200" b="0">
                <a:solidFill>
                  <a:srgbClr val="000000"/>
                </a:solidFill>
                <a:ea typeface="宋体" panose="02010600030101010101" pitchFamily="2" charset="-122"/>
              </a:rPr>
              <a:t>（3）桌收拾干净后，地面卫生先用笤帚、笆斗将看的见得杂物清扫干净，然后用拖把多拖几遍，记住最后一两遍拖把要干一些，不然地面太湿容易滑倒跌伤。</a:t>
            </a:r>
          </a:p>
          <a:p>
            <a:pPr indent="0"/>
            <a:r>
              <a:rPr lang="zh-CN" sz="1200" b="0">
                <a:solidFill>
                  <a:srgbClr val="000000"/>
                </a:solidFill>
                <a:ea typeface="宋体" panose="02010600030101010101" pitchFamily="2" charset="-122"/>
              </a:rPr>
              <a:t>4. 最后一步清理餐盘、就餐用具。并送往餐具清洗室。一般由炊事人员来清洗。清理完后再进入消毒柜杀菌消毒后备用。</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p:cNvGrpSpPr/>
          <p:nvPr/>
        </p:nvGrpSpPr>
        <p:grpSpPr>
          <a:xfrm>
            <a:off x="1037691" y="1588501"/>
            <a:ext cx="9421402" cy="4531970"/>
            <a:chOff x="8247279" y="1766366"/>
            <a:chExt cx="2610357" cy="3705746"/>
          </a:xfrm>
        </p:grpSpPr>
        <p:sp>
          <p:nvSpPr>
            <p:cNvPr id="39" name="矩形: 圆角 38"/>
            <p:cNvSpPr/>
            <p:nvPr/>
          </p:nvSpPr>
          <p:spPr>
            <a:xfrm>
              <a:off x="8247279" y="1766887"/>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570437" y="2641516"/>
              <a:ext cx="1964045" cy="303232"/>
            </a:xfrm>
            <a:prstGeom prst="rect">
              <a:avLst/>
            </a:prstGeom>
            <a:noFill/>
          </p:spPr>
          <p:txBody>
            <a:bodyPr wrap="square" rtlCol="0">
              <a:spAutoFit/>
            </a:bodyPr>
            <a:lstStyle/>
            <a:p>
              <a:pPr algn="ctr">
                <a:lnSpc>
                  <a:spcPct val="130000"/>
                </a:lnSpc>
                <a:spcAft>
                  <a:spcPts val="1200"/>
                </a:spcAft>
              </a:pPr>
              <a:endParaRPr lang="zh-CN" altLang="en-US" sz="1400" dirty="0">
                <a:solidFill>
                  <a:schemeClr val="accent6"/>
                </a:solidFill>
                <a:cs typeface="+mn-ea"/>
                <a:sym typeface="+mn-lt"/>
              </a:endParaRPr>
            </a:p>
          </p:txBody>
        </p:sp>
        <p:sp>
          <p:nvSpPr>
            <p:cNvPr id="29" name="矩形: 圆顶角 28"/>
            <p:cNvSpPr/>
            <p:nvPr/>
          </p:nvSpPr>
          <p:spPr>
            <a:xfrm>
              <a:off x="8319476" y="2143041"/>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25" y="286068"/>
            <a:ext cx="3401060"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R="0" indent="0" defTabSz="914400" fontAlgn="auto">
              <a:lnSpc>
                <a:spcPct val="100000"/>
              </a:lnSpc>
              <a:spcBef>
                <a:spcPts val="0"/>
              </a:spcBef>
              <a:spcAft>
                <a:spcPts val="0"/>
              </a:spcAft>
              <a:buClrTx/>
              <a:buSzTx/>
              <a:buFontTx/>
              <a:buNone/>
              <a:defRPr/>
            </a:pPr>
            <a:r>
              <a:rPr kumimoji="0" lang="zh-CN" altLang="en-US" sz="2800" b="1" i="0" kern="1200" cap="none" spc="0" normalizeH="0" baseline="0" noProof="0" dirty="0">
                <a:solidFill>
                  <a:schemeClr val="accent1"/>
                </a:solidFill>
                <a:cs typeface="+mn-ea"/>
                <a:sym typeface="+mn-lt"/>
                <a:rtl val="0"/>
              </a:rPr>
              <a:t>任务四 餐后管理</a:t>
            </a:r>
            <a:endParaRPr kumimoji="0" lang="en-GB" altLang="zh-CN" sz="2800" b="1" i="0" kern="1200" cap="none" spc="0" normalizeH="0" baseline="0" noProof="0" dirty="0">
              <a:solidFill>
                <a:schemeClr val="accent1"/>
              </a:solidFill>
              <a:cs typeface="+mn-ea"/>
              <a:sym typeface="+mn-lt"/>
              <a:rtl val="0"/>
            </a:endParaRPr>
          </a:p>
        </p:txBody>
      </p:sp>
      <p:graphicFrame>
        <p:nvGraphicFramePr>
          <p:cNvPr id="6" name="表格 5"/>
          <p:cNvGraphicFramePr/>
          <p:nvPr/>
        </p:nvGraphicFramePr>
        <p:xfrm>
          <a:off x="3556000" y="2741295"/>
          <a:ext cx="0" cy="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9" name="表格 8"/>
          <p:cNvGraphicFramePr/>
          <p:nvPr/>
        </p:nvGraphicFramePr>
        <p:xfrm>
          <a:off x="3556000" y="3472815"/>
          <a:ext cx="0" cy="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5" name="表格 14"/>
          <p:cNvGraphicFramePr/>
          <p:nvPr/>
        </p:nvGraphicFramePr>
        <p:xfrm>
          <a:off x="6096000" y="2467292"/>
          <a:ext cx="0" cy="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7" name="表格 16"/>
          <p:cNvGraphicFramePr/>
          <p:nvPr/>
        </p:nvGraphicFramePr>
        <p:xfrm>
          <a:off x="6096000" y="3198813"/>
          <a:ext cx="0" cy="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3" name="表格 12"/>
          <p:cNvGraphicFramePr/>
          <p:nvPr/>
        </p:nvGraphicFramePr>
        <p:xfrm>
          <a:off x="6096000" y="2559685"/>
          <a:ext cx="0" cy="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6" name="表格 15"/>
          <p:cNvGraphicFramePr/>
          <p:nvPr/>
        </p:nvGraphicFramePr>
        <p:xfrm>
          <a:off x="6096000" y="3291205"/>
          <a:ext cx="0" cy="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0" name="表格 19"/>
          <p:cNvGraphicFramePr/>
          <p:nvPr/>
        </p:nvGraphicFramePr>
        <p:xfrm>
          <a:off x="6096000" y="2559685"/>
          <a:ext cx="0" cy="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2" name="表格 21"/>
          <p:cNvGraphicFramePr/>
          <p:nvPr/>
        </p:nvGraphicFramePr>
        <p:xfrm>
          <a:off x="6096000" y="3291205"/>
          <a:ext cx="0" cy="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文本框 26"/>
          <p:cNvSpPr txBox="1"/>
          <p:nvPr/>
        </p:nvSpPr>
        <p:spPr>
          <a:xfrm>
            <a:off x="3416935" y="2740978"/>
            <a:ext cx="5080000" cy="1938020"/>
          </a:xfrm>
          <a:prstGeom prst="rect">
            <a:avLst/>
          </a:prstGeom>
          <a:noFill/>
          <a:ln w="9525">
            <a:noFill/>
          </a:ln>
        </p:spPr>
        <p:txBody>
          <a:bodyPr>
            <a:spAutoFit/>
          </a:bodyPr>
          <a:lstStyle/>
          <a:p>
            <a:pPr indent="229235"/>
            <a:r>
              <a:rPr lang="zh-CN" sz="1200" b="1">
                <a:solidFill>
                  <a:srgbClr val="000000"/>
                </a:solidFill>
                <a:ea typeface="宋体" panose="02010600030101010101" pitchFamily="2" charset="-122"/>
              </a:rPr>
              <a:t>（二）餐后活动</a:t>
            </a:r>
          </a:p>
          <a:p>
            <a:pPr algn="l">
              <a:buClrTx/>
              <a:buSzTx/>
              <a:buNone/>
            </a:pPr>
            <a:r>
              <a:rPr lang="zh-CN" sz="1200" b="0">
                <a:solidFill>
                  <a:srgbClr val="000000"/>
                </a:solidFill>
                <a:ea typeface="宋体" panose="02010600030101010101" pitchFamily="2" charset="-122"/>
              </a:rPr>
              <a:t>对先吃完的幼儿进行有目的、有组织的餐后活动</a:t>
            </a:r>
          </a:p>
          <a:p>
            <a:pPr algn="l">
              <a:buClrTx/>
              <a:buSzTx/>
              <a:buNone/>
            </a:pPr>
            <a:r>
              <a:rPr lang="zh-CN" sz="1200" b="0">
                <a:solidFill>
                  <a:srgbClr val="000000"/>
                </a:solidFill>
                <a:ea typeface="宋体" panose="02010600030101010101" pitchFamily="2" charset="-122"/>
              </a:rPr>
              <a:t>1. 先吃完的幼儿的要求，要求其小便、擦漱完毕、整理衣服，做好活动前准备</a:t>
            </a:r>
            <a:r>
              <a:rPr lang="zh-CN" sz="1200">
                <a:solidFill>
                  <a:srgbClr val="000000"/>
                </a:solidFill>
                <a:ea typeface="宋体" panose="02010600030101010101" pitchFamily="2" charset="-122"/>
                <a:sym typeface="+mn-ea"/>
              </a:rPr>
              <a:t>；</a:t>
            </a:r>
          </a:p>
          <a:p>
            <a:pPr algn="l">
              <a:buClrTx/>
              <a:buSzTx/>
              <a:buNone/>
            </a:pPr>
            <a:r>
              <a:rPr lang="zh-CN" sz="1200">
                <a:solidFill>
                  <a:srgbClr val="000000"/>
                </a:solidFill>
                <a:ea typeface="宋体" panose="02010600030101010101" pitchFamily="2" charset="-122"/>
              </a:rPr>
              <a:t>2.告知餐后活动内容，提出活动要求及注意事项；</a:t>
            </a:r>
          </a:p>
          <a:p>
            <a:pPr algn="l">
              <a:buClrTx/>
              <a:buSzTx/>
              <a:buNone/>
            </a:pPr>
            <a:r>
              <a:rPr lang="zh-CN" sz="1200">
                <a:solidFill>
                  <a:srgbClr val="000000"/>
                </a:solidFill>
                <a:ea typeface="宋体" panose="02010600030101010101" pitchFamily="2" charset="-122"/>
              </a:rPr>
              <a:t>3.鼓励先吃完幼儿搬好自己的小椅子进入区角（或坐到活动室一边或封闭走廊里春秋天可坐到户外，最好不坐在活动室里，以免影响未吃完幼儿的情绪）进行安静的自由活动，如阅读、交谈活动。等所有幼儿都到齐后，由教师组织饭后散步20分钟。饭后不宜剧烈运动或过度兴奋。</a:t>
            </a:r>
          </a:p>
          <a:p>
            <a:pPr indent="229235"/>
            <a:endParaRPr lang="zh-CN" sz="1200">
              <a:solidFill>
                <a:srgbClr val="000000"/>
              </a:solidFill>
              <a:ea typeface="宋体"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矩形: 圆角 27"/>
          <p:cNvSpPr/>
          <p:nvPr/>
        </p:nvSpPr>
        <p:spPr>
          <a:xfrm>
            <a:off x="6260465" y="1132205"/>
            <a:ext cx="5148580" cy="4524375"/>
          </a:xfrm>
          <a:prstGeom prst="roundRect">
            <a:avLst>
              <a:gd name="adj" fmla="val 3821"/>
            </a:avLst>
          </a:prstGeom>
          <a:solidFill>
            <a:schemeClr val="accent1">
              <a:alpha val="8000"/>
            </a:schemeClr>
          </a:solidFill>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矩形: 圆角 25"/>
          <p:cNvSpPr/>
          <p:nvPr/>
        </p:nvSpPr>
        <p:spPr>
          <a:xfrm>
            <a:off x="671830" y="1132205"/>
            <a:ext cx="5247640" cy="4524375"/>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矩形: 圆角 28"/>
          <p:cNvSpPr/>
          <p:nvPr/>
        </p:nvSpPr>
        <p:spPr>
          <a:xfrm rot="6735852">
            <a:off x="3778002" y="2286960"/>
            <a:ext cx="5653266" cy="2687520"/>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矩形: 圆角 30"/>
          <p:cNvSpPr/>
          <p:nvPr/>
        </p:nvSpPr>
        <p:spPr>
          <a:xfrm rot="6735852">
            <a:off x="3573469" y="2431528"/>
            <a:ext cx="5045063" cy="2398385"/>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p:cNvSpPr txBox="1"/>
          <p:nvPr/>
        </p:nvSpPr>
        <p:spPr>
          <a:xfrm>
            <a:off x="1085343" y="1408371"/>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p>
        </p:txBody>
      </p:sp>
      <p:sp>
        <p:nvSpPr>
          <p:cNvPr id="33" name="文本框 32"/>
          <p:cNvSpPr txBox="1"/>
          <p:nvPr/>
        </p:nvSpPr>
        <p:spPr>
          <a:xfrm>
            <a:off x="7028434" y="1408704"/>
            <a:ext cx="2594716" cy="369332"/>
          </a:xfrm>
          <a:prstGeom prst="rect">
            <a:avLst/>
          </a:prstGeom>
          <a:noFill/>
        </p:spPr>
        <p:txBody>
          <a:bodyPr wrap="square" rtlCol="0">
            <a:spAutoFit/>
          </a:bodyPr>
          <a:lstStyle/>
          <a:p>
            <a:pPr algn="r" defTabSz="913765">
              <a:buSzPct val="25000"/>
              <a:defRPr/>
            </a:pPr>
            <a:r>
              <a:rPr lang="zh-CN" altLang="en-US" dirty="0">
                <a:solidFill>
                  <a:schemeClr val="accent1"/>
                </a:solidFill>
                <a:cs typeface="+mn-ea"/>
                <a:sym typeface="+mn-lt"/>
              </a:rPr>
              <a:t>案例分析</a:t>
            </a:r>
          </a:p>
        </p:txBody>
      </p:sp>
      <p:sp>
        <p:nvSpPr>
          <p:cNvPr id="35" name="文本框 34"/>
          <p:cNvSpPr txBox="1"/>
          <p:nvPr/>
        </p:nvSpPr>
        <p:spPr>
          <a:xfrm>
            <a:off x="911860" y="1814830"/>
            <a:ext cx="3847465" cy="2886710"/>
          </a:xfrm>
          <a:prstGeom prst="rect">
            <a:avLst/>
          </a:prstGeom>
          <a:noFill/>
        </p:spPr>
        <p:txBody>
          <a:bodyPr wrap="square" rtlCol="0">
            <a:spAutoFit/>
          </a:bodyPr>
          <a:lstStyle/>
          <a:p>
            <a:pPr>
              <a:lnSpc>
                <a:spcPct val="130000"/>
              </a:lnSpc>
              <a:spcAft>
                <a:spcPts val="1200"/>
              </a:spcAft>
            </a:pPr>
            <a:r>
              <a:rPr sz="1400" dirty="0">
                <a:solidFill>
                  <a:schemeClr val="bg2"/>
                </a:solidFill>
                <a:cs typeface="+mn-ea"/>
                <a:sym typeface="+mn-lt"/>
              </a:rPr>
              <a:t>进餐结束后，小朋友们都能按照老师的要求。吃完饭把碗放到指定的碗筐里。然后擦嘴巴，漱口。老师发现晨晨小朋友没有把碗放指定的碗筐里，也没有擦嘴巴和漱口，于是老师把晨晨叫到面前蹲下微笑着和晨晨说，晨晨你把饭吃完了很棒哦！但是你没有把碗送“回家”，那么我们下次就没有碗吃饭喽，你的小嘴巴也没有擦，也没有漱口。这样小朋友看到你的嘴巴脏脏的会不会喜欢和你一起玩呢？不漱口牙齿也不开心了呢</a:t>
            </a:r>
            <a:r>
              <a:rPr lang="zh-CN" sz="1400" dirty="0">
                <a:solidFill>
                  <a:schemeClr val="bg2"/>
                </a:solidFill>
                <a:cs typeface="+mn-ea"/>
                <a:sym typeface="+mn-lt"/>
              </a:rPr>
              <a:t>。</a:t>
            </a:r>
          </a:p>
        </p:txBody>
      </p:sp>
      <p:sp>
        <p:nvSpPr>
          <p:cNvPr id="42" name="文本框 41"/>
          <p:cNvSpPr txBox="1"/>
          <p:nvPr/>
        </p:nvSpPr>
        <p:spPr>
          <a:xfrm>
            <a:off x="8512377" y="1778213"/>
            <a:ext cx="3008500" cy="2607310"/>
          </a:xfrm>
          <a:prstGeom prst="rect">
            <a:avLst/>
          </a:prstGeom>
          <a:noFill/>
        </p:spPr>
        <p:txBody>
          <a:bodyPr wrap="square" rtlCol="0">
            <a:spAutoFit/>
          </a:bodyPr>
          <a:lstStyle/>
          <a:p>
            <a:pPr algn="l">
              <a:lnSpc>
                <a:spcPct val="130000"/>
              </a:lnSpc>
              <a:spcAft>
                <a:spcPts val="1200"/>
              </a:spcAft>
            </a:pPr>
            <a:r>
              <a:rPr lang="en-US" altLang="zh-CN" sz="1400" dirty="0">
                <a:solidFill>
                  <a:schemeClr val="accent6"/>
                </a:solidFill>
                <a:cs typeface="+mn-ea"/>
                <a:sym typeface="+mn-lt"/>
              </a:rPr>
              <a:t> </a:t>
            </a:r>
            <a:r>
              <a:rPr sz="1400" dirty="0">
                <a:solidFill>
                  <a:schemeClr val="accent6"/>
                </a:solidFill>
                <a:cs typeface="+mn-ea"/>
                <a:sym typeface="+mn-lt"/>
              </a:rPr>
              <a:t>之后老师做了相关记录，及时的与晨晨家长沟通。晨晨在家是否自己收拾碗筷，用餐过后是不是有没擦嘴巴和漱口的习惯？与家长沟通后得知晨晨在家用餐过后都是大人帮忙收拾碗的，而从来不是晨晨自己动手的。连擦嘴巴都是爷爷帮擦，更不用说漱口的习惯，所以导致晨晨来从来没有自我服务的意识。</a:t>
            </a:r>
          </a:p>
        </p:txBody>
      </p:sp>
      <p:sp>
        <p:nvSpPr>
          <p:cNvPr id="51" name="矩形: 圆角 50"/>
          <p:cNvSpPr/>
          <p:nvPr/>
        </p:nvSpPr>
        <p:spPr>
          <a:xfrm rot="6735852">
            <a:off x="3812035" y="2614572"/>
            <a:ext cx="4567930" cy="2032297"/>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文本框 46"/>
          <p:cNvSpPr txBox="1"/>
          <p:nvPr/>
        </p:nvSpPr>
        <p:spPr>
          <a:xfrm>
            <a:off x="5022118" y="2845255"/>
            <a:ext cx="2503365" cy="1569660"/>
          </a:xfrm>
          <a:prstGeom prst="rect">
            <a:avLst/>
          </a:prstGeom>
          <a:noFill/>
        </p:spPr>
        <p:txBody>
          <a:bodyPr wrap="square" rtlCol="0">
            <a:spAutoFit/>
          </a:bodyPr>
          <a:lstStyle/>
          <a:p>
            <a:pPr algn="ctr"/>
            <a:r>
              <a:rPr lang="en-US" altLang="zh-CN" sz="9600" b="1" dirty="0">
                <a:solidFill>
                  <a:schemeClr val="accent1"/>
                </a:solidFill>
                <a:cs typeface="+mn-ea"/>
                <a:sym typeface="+mn-lt"/>
              </a:rPr>
              <a:t>VS</a:t>
            </a:r>
            <a:endParaRPr lang="zh-CN" altLang="en-US" sz="9600" b="1" dirty="0">
              <a:solidFill>
                <a:schemeClr val="accent1"/>
              </a:solidFill>
              <a:cs typeface="+mn-ea"/>
              <a:sym typeface="+mn-lt"/>
            </a:endParaRPr>
          </a:p>
        </p:txBody>
      </p:sp>
      <p:sp>
        <p:nvSpPr>
          <p:cNvPr id="25" name="文本框 24"/>
          <p:cNvSpPr txBox="1"/>
          <p:nvPr/>
        </p:nvSpPr>
        <p:spPr>
          <a:xfrm>
            <a:off x="1545515" y="294764"/>
            <a:ext cx="3047034"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550665" y="5869791"/>
            <a:ext cx="9765370" cy="1015663"/>
          </a:xfrm>
          <a:prstGeom prst="rect">
            <a:avLst/>
          </a:prstGeom>
          <a:noFill/>
        </p:spPr>
        <p:txBody>
          <a:bodyPr wrap="square" rtlCol="0">
            <a:spAutoFit/>
          </a:bodyPr>
          <a:lstStyle/>
          <a:p>
            <a:r>
              <a:rPr lang="en-US" altLang="zh-CN" sz="6000" dirty="0">
                <a:solidFill>
                  <a:schemeClr val="accent1">
                    <a:alpha val="4000"/>
                  </a:schemeClr>
                </a:solidFill>
                <a:cs typeface="+mn-ea"/>
                <a:sym typeface="+mn-lt"/>
              </a:rPr>
              <a:t>INDUCTION TRAINING</a:t>
            </a:r>
          </a:p>
        </p:txBody>
      </p:sp>
      <p:sp>
        <p:nvSpPr>
          <p:cNvPr id="24" name="任意多边形: 形状 23"/>
          <p:cNvSpPr/>
          <p:nvPr/>
        </p:nvSpPr>
        <p:spPr>
          <a:xfrm>
            <a:off x="9174822" y="2"/>
            <a:ext cx="3017179" cy="6857999"/>
          </a:xfrm>
          <a:custGeom>
            <a:avLst/>
            <a:gdLst>
              <a:gd name="connsiteX0" fmla="*/ 2892262 w 6095999"/>
              <a:gd name="connsiteY0" fmla="*/ 0 h 6857999"/>
              <a:gd name="connsiteX1" fmla="*/ 6095999 w 6095999"/>
              <a:gd name="connsiteY1" fmla="*/ 0 h 6857999"/>
              <a:gd name="connsiteX2" fmla="*/ 6095999 w 6095999"/>
              <a:gd name="connsiteY2" fmla="*/ 6857999 h 6857999"/>
              <a:gd name="connsiteX3" fmla="*/ 0 w 6095999"/>
              <a:gd name="connsiteY3" fmla="*/ 6857999 h 6857999"/>
              <a:gd name="connsiteX4" fmla="*/ 46894 w 6095999"/>
              <a:gd name="connsiteY4" fmla="*/ 6486270 h 6857999"/>
              <a:gd name="connsiteX5" fmla="*/ 2887777 w 6095999"/>
              <a:gd name="connsiteY5" fmla="*/ 549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5999" h="6857999">
                <a:moveTo>
                  <a:pt x="2892262" y="0"/>
                </a:moveTo>
                <a:lnTo>
                  <a:pt x="6095999" y="0"/>
                </a:lnTo>
                <a:lnTo>
                  <a:pt x="6095999" y="6857999"/>
                </a:lnTo>
                <a:lnTo>
                  <a:pt x="0" y="6857999"/>
                </a:lnTo>
                <a:lnTo>
                  <a:pt x="46894" y="6486270"/>
                </a:lnTo>
                <a:cubicBezTo>
                  <a:pt x="382690" y="4158749"/>
                  <a:pt x="1373598" y="1967553"/>
                  <a:pt x="2887777" y="5490"/>
                </a:cubicBezTo>
                <a:close/>
              </a:path>
            </a:pathLst>
          </a:custGeom>
          <a:solidFill>
            <a:schemeClr val="accent1"/>
          </a:solidFill>
          <a:ln>
            <a:noFill/>
          </a:ln>
          <a:effectLst>
            <a:outerShdw blurRad="50800" dist="38100" dir="108000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4" name="文本框 13"/>
          <p:cNvSpPr txBox="1"/>
          <p:nvPr/>
        </p:nvSpPr>
        <p:spPr>
          <a:xfrm>
            <a:off x="1091565" y="2774950"/>
            <a:ext cx="5787390" cy="2676525"/>
          </a:xfrm>
          <a:prstGeom prst="rect">
            <a:avLst/>
          </a:prstGeom>
          <a:noFill/>
          <a:ln>
            <a:solidFill>
              <a:schemeClr val="accent1"/>
            </a:solidFill>
          </a:ln>
          <a:effectLst/>
        </p:spPr>
        <p:txBody>
          <a:bodyPr wrap="square" rtlCol="0">
            <a:spAutoFit/>
          </a:bodyPr>
          <a:lstStyle/>
          <a:p>
            <a:pPr>
              <a:defRPr/>
            </a:pPr>
            <a:r>
              <a:rPr kumimoji="0" lang="en-US" sz="1400" b="0" i="0" u="none" strike="noStrike" kern="1200" cap="none" spc="0" normalizeH="0" baseline="0" dirty="0">
                <a:solidFill>
                  <a:schemeClr val="accent6"/>
                </a:solidFill>
                <a:cs typeface="+mn-ea"/>
                <a:sym typeface="+mn-lt"/>
              </a:rPr>
              <a:t>    </a:t>
            </a:r>
            <a:r>
              <a:rPr kumimoji="0" sz="1400" b="0" i="0" u="none" strike="noStrike" kern="1200" cap="none" spc="0" normalizeH="0" baseline="0" dirty="0">
                <a:solidFill>
                  <a:schemeClr val="accent6"/>
                </a:solidFill>
                <a:cs typeface="+mn-ea"/>
                <a:sym typeface="+mn-lt"/>
              </a:rPr>
              <a:t>经过与家长沟通晨晨这种情况是受家庭的影响，他的自我服务意识没有得到及时的引导。所以养成了这种不好的习惯，但是晨晨非常聪明，而且积极性很高，老师与他沟通后经过引导，很快完成了老师的要求。但由于没有形成习惯，所以每次用餐后都会忘记不主动讲卫生，经过与家长的多次沟通，晨晨慢慢养成了爱干净讲卫生的好习惯，每次用餐后都会自己把碗放到碗筐。还把小嘴擦得干干净净，也漱口啦。《指南》中指出3~6岁的幼儿应具备有自主，自觉，自立的表现。能有自我服务的意识，也知道自己的事情自己做，别人的事情也能帮着做。幼儿身心健康的发展，需要成人的呵护和照顾引导。但不是包办和代替，以免剥夺了幼儿自主学习的机会，养成过于依赖和不良习惯。跟家长沟通好，小朋友在家尽量让小朋友做一些力所能及的事，家长都给予鼓励和引导，培养幼儿养成良好的卫生习惯。。</a:t>
            </a:r>
          </a:p>
        </p:txBody>
      </p:sp>
      <p:sp>
        <p:nvSpPr>
          <p:cNvPr id="15" name="iŝ1ídé"/>
          <p:cNvSpPr txBox="1"/>
          <p:nvPr/>
        </p:nvSpPr>
        <p:spPr>
          <a:xfrm>
            <a:off x="1299282" y="1855621"/>
            <a:ext cx="1473292" cy="357718"/>
          </a:xfrm>
          <a:prstGeom prst="rect">
            <a:avLst/>
          </a:prstGeom>
          <a:noFill/>
          <a:ln>
            <a:solidFill>
              <a:schemeClr val="accent1"/>
            </a:solidFill>
          </a:ln>
        </p:spPr>
        <p:txBody>
          <a:bodyPr wrap="square" lIns="91440" tIns="45720" rIns="91440" bIns="45720" anchor="ctr" anchorCtr="0">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1">
                <a:ln>
                  <a:noFill/>
                </a:ln>
                <a:solidFill>
                  <a:schemeClr val="accent3">
                    <a:lumMod val="75000"/>
                  </a:schemeClr>
                </a:solidFill>
                <a:effectLst/>
                <a:uLnTx/>
                <a:uFillTx/>
                <a:cs typeface="+mn-ea"/>
                <a:sym typeface="+mn-lt"/>
              </a:rPr>
              <a:t>解决策略</a:t>
            </a:r>
            <a:endParaRPr kumimoji="0" lang="en-US" sz="2000" b="1" i="0" u="none" strike="noStrike" kern="1200" cap="none" spc="0" normalizeH="0" baseline="0" noProof="1">
              <a:ln>
                <a:noFill/>
              </a:ln>
              <a:solidFill>
                <a:schemeClr val="accent3">
                  <a:lumMod val="75000"/>
                </a:schemeClr>
              </a:solidFill>
              <a:effectLst/>
              <a:uLnTx/>
              <a:uFillTx/>
              <a:cs typeface="+mn-ea"/>
              <a:sym typeface="+mn-lt"/>
            </a:endParaRPr>
          </a:p>
        </p:txBody>
      </p:sp>
      <p:grpSp>
        <p:nvGrpSpPr>
          <p:cNvPr id="17" name="组合 16"/>
          <p:cNvGrpSpPr/>
          <p:nvPr/>
        </p:nvGrpSpPr>
        <p:grpSpPr>
          <a:xfrm>
            <a:off x="-21963" y="-382142"/>
            <a:ext cx="1475532" cy="1156435"/>
            <a:chOff x="-40784" y="-797848"/>
            <a:chExt cx="3078400" cy="2412669"/>
          </a:xfrm>
        </p:grpSpPr>
        <p:sp>
          <p:nvSpPr>
            <p:cNvPr id="18" name="任意多边形: 形状 1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9" name="任意多边形: 形状 1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34" name="组合 33"/>
          <p:cNvGrpSpPr/>
          <p:nvPr/>
        </p:nvGrpSpPr>
        <p:grpSpPr>
          <a:xfrm>
            <a:off x="776180" y="5038590"/>
            <a:ext cx="730756" cy="107799"/>
            <a:chOff x="853551" y="5236816"/>
            <a:chExt cx="849163" cy="125266"/>
          </a:xfrm>
        </p:grpSpPr>
        <p:sp>
          <p:nvSpPr>
            <p:cNvPr id="30" name="椭圆 29"/>
            <p:cNvSpPr/>
            <p:nvPr/>
          </p:nvSpPr>
          <p:spPr>
            <a:xfrm>
              <a:off x="853551" y="5236819"/>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1094851" y="5236818"/>
              <a:ext cx="125263" cy="1252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336151" y="5236817"/>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1577451" y="5236816"/>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6" name="任意多边形: 形状 35"/>
          <p:cNvSpPr/>
          <p:nvPr/>
        </p:nvSpPr>
        <p:spPr>
          <a:xfrm flipV="1">
            <a:off x="752270" y="1855898"/>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chemeClr val="accent1"/>
              </a:solidFill>
              <a:cs typeface="+mn-ea"/>
              <a:sym typeface="+mn-lt"/>
            </a:endParaRPr>
          </a:p>
        </p:txBody>
      </p:sp>
      <p:sp>
        <p:nvSpPr>
          <p:cNvPr id="21" name="文本框 20"/>
          <p:cNvSpPr txBox="1"/>
          <p:nvPr/>
        </p:nvSpPr>
        <p:spPr>
          <a:xfrm>
            <a:off x="1545514" y="294764"/>
            <a:ext cx="178331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
        <p:nvSpPr>
          <p:cNvPr id="2" name="任意多边形: 形状 37"/>
          <p:cNvSpPr/>
          <p:nvPr>
            <p:custDataLst>
              <p:tags r:id="rId1"/>
            </p:custDataLst>
          </p:nvPr>
        </p:nvSpPr>
        <p:spPr>
          <a:xfrm flipH="1">
            <a:off x="6736777" y="5574309"/>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cs typeface="+mn-ea"/>
              <a:sym typeface="+mn-lt"/>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0" name="任意多边形: 形状 9"/>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1" name="任意多边形: 形状 10"/>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nvGrpSpPr>
          <p:cNvPr id="12" name="组合 11"/>
          <p:cNvGrpSpPr/>
          <p:nvPr/>
        </p:nvGrpSpPr>
        <p:grpSpPr>
          <a:xfrm>
            <a:off x="752531" y="1824000"/>
            <a:ext cx="1937802" cy="1368271"/>
            <a:chOff x="7899053" y="-73461"/>
            <a:chExt cx="3178291" cy="2244173"/>
          </a:xfrm>
          <a:gradFill flip="none" rotWithShape="1">
            <a:gsLst>
              <a:gs pos="48000">
                <a:srgbClr val="009C68">
                  <a:alpha val="4000"/>
                </a:srgbClr>
              </a:gs>
              <a:gs pos="0">
                <a:schemeClr val="accent1">
                  <a:alpha val="0"/>
                </a:schemeClr>
              </a:gs>
              <a:gs pos="100000">
                <a:schemeClr val="accent1">
                  <a:alpha val="10000"/>
                </a:schemeClr>
              </a:gs>
            </a:gsLst>
            <a:lin ang="5400000" scaled="1"/>
            <a:tileRect/>
          </a:gradFill>
        </p:grpSpPr>
        <p:sp>
          <p:nvSpPr>
            <p:cNvPr id="13" name="任意多边形: 形状 12"/>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 name="任意多边形: 形状 13"/>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 name="任意多边形: 形状 14"/>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 name="任意多边形: 形状 15"/>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 name="任意多边形: 形状 16"/>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 name="任意多边形: 形状 17"/>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 name="任意多边形: 形状 18"/>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 name="任意多边形: 形状 19"/>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 name="任意多边形: 形状 20"/>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 name="任意多边形: 形状 21"/>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 name="任意多边形: 形状 22"/>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 name="任意多边形: 形状 23"/>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 name="任意多边形: 形状 24"/>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任意多边形: 形状 25"/>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 name="任意多边形: 形状 26"/>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任意多边形: 形状 27"/>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9" name="任意多边形: 形状 28"/>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0" name="任意多边形: 形状 29"/>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1" name="任意多边形: 形状 30"/>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2" name="任意多边形: 形状 31"/>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3" name="任意多边形: 形状 32"/>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4" name="任意多边形: 形状 33"/>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5" name="任意多边形: 形状 34"/>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6" name="任意多边形: 形状 35"/>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7" name="任意多边形: 形状 36"/>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8" name="任意多边形: 形状 37"/>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9" name="任意多边形: 形状 38"/>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0" name="任意多边形: 形状 39"/>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1" name="任意多边形: 形状 40"/>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2" name="任意多边形: 形状 41"/>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任意多边形: 形状 42"/>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4" name="任意多边形: 形状 43"/>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5" name="任意多边形: 形状 44"/>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6" name="任意多边形: 形状 45"/>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7" name="任意多边形: 形状 46"/>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8" name="任意多边形: 形状 47"/>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9" name="任意多边形: 形状 48"/>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0" name="任意多边形: 形状 49"/>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1" name="任意多边形: 形状 50"/>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2" name="任意多边形: 形状 51"/>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3" name="任意多边形: 形状 52"/>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4" name="任意多边形: 形状 53"/>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5" name="任意多边形: 形状 54"/>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6" name="任意多边形: 形状 55"/>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7" name="任意多边形: 形状 56"/>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8" name="任意多边形: 形状 57"/>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9" name="任意多边形: 形状 58"/>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0" name="任意多边形: 形状 59"/>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1" name="任意多边形: 形状 60"/>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2" name="任意多边形: 形状 61"/>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3" name="任意多边形: 形状 62"/>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4" name="任意多边形: 形状 63"/>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5" name="任意多边形: 形状 64"/>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6" name="任意多边形: 形状 65"/>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7" name="任意多边形: 形状 66"/>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8" name="任意多边形: 形状 67"/>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9" name="任意多边形: 形状 68"/>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0" name="任意多边形: 形状 69"/>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1" name="任意多边形: 形状 70"/>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2" name="任意多边形: 形状 71"/>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3" name="任意多边形: 形状 72"/>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4" name="任意多边形: 形状 73"/>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5" name="任意多边形: 形状 74"/>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6" name="任意多边形: 形状 75"/>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7" name="任意多边形: 形状 76"/>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8" name="任意多边形: 形状 77"/>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9" name="任意多边形: 形状 78"/>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0" name="任意多边形: 形状 79"/>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1" name="任意多边形: 形状 80"/>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2" name="任意多边形: 形状 81"/>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3" name="任意多边形: 形状 82"/>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4" name="任意多边形: 形状 83"/>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5" name="任意多边形: 形状 84"/>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6" name="任意多边形: 形状 85"/>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7" name="任意多边形: 形状 86"/>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8" name="任意多边形: 形状 87"/>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9" name="任意多边形: 形状 88"/>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0" name="任意多边形: 形状 89"/>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1" name="任意多边形: 形状 90"/>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2" name="任意多边形: 形状 91"/>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3" name="任意多边形: 形状 92"/>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4" name="任意多边形: 形状 93"/>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5" name="任意多边形: 形状 94"/>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6" name="任意多边形: 形状 95"/>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7" name="任意多边形: 形状 96"/>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8" name="任意多边形: 形状 97"/>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9" name="任意多边形: 形状 98"/>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0" name="任意多边形: 形状 99"/>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1" name="任意多边形: 形状 100"/>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2" name="任意多边形: 形状 101"/>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3" name="任意多边形: 形状 102"/>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4" name="任意多边形: 形状 103"/>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5" name="任意多边形: 形状 104"/>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6" name="任意多边形: 形状 105"/>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7" name="任意多边形: 形状 106"/>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8" name="任意多边形: 形状 107"/>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9" name="任意多边形: 形状 108"/>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0" name="任意多边形: 形状 109"/>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1" name="任意多边形: 形状 110"/>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2" name="任意多边形: 形状 111"/>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3" name="任意多边形: 形状 112"/>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4" name="任意多边形: 形状 113"/>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5" name="任意多边形: 形状 114"/>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6" name="任意多边形: 形状 115"/>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7" name="任意多边形: 形状 116"/>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8" name="任意多边形: 形状 117"/>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9" name="任意多边形: 形状 118"/>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0" name="任意多边形: 形状 119"/>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1" name="任意多边形: 形状 120"/>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2" name="任意多边形: 形状 121"/>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3" name="任意多边形: 形状 122"/>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4" name="任意多边形: 形状 123"/>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5" name="任意多边形: 形状 124"/>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6" name="任意多边形: 形状 125"/>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7" name="任意多边形: 形状 126"/>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8" name="任意多边形: 形状 127"/>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9" name="任意多边形: 形状 128"/>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0" name="任意多边形: 形状 129"/>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1" name="任意多边形: 形状 130"/>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2" name="任意多边形: 形状 131"/>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3" name="任意多边形: 形状 132"/>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4" name="任意多边形: 形状 133"/>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5" name="任意多边形: 形状 134"/>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6" name="任意多边形: 形状 135"/>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7" name="任意多边形: 形状 136"/>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8" name="任意多边形: 形状 137"/>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9" name="文本框 138"/>
          <p:cNvSpPr txBox="1"/>
          <p:nvPr/>
        </p:nvSpPr>
        <p:spPr>
          <a:xfrm>
            <a:off x="809027" y="2443705"/>
            <a:ext cx="6131342" cy="1107996"/>
          </a:xfrm>
          <a:prstGeom prst="rect">
            <a:avLst/>
          </a:prstGeom>
          <a:noFill/>
        </p:spPr>
        <p:txBody>
          <a:bodyPr wrap="square" rtlCol="0">
            <a:spAutoFit/>
          </a:bodyPr>
          <a:lstStyle>
            <a:defPPr>
              <a:defRPr lang="zh-CN"/>
            </a:defPPr>
            <a:lvl1pPr>
              <a:defRPr sz="6600">
                <a:solidFill>
                  <a:schemeClr val="accent1"/>
                </a:solidFill>
                <a:latin typeface="汉真广标" pitchFamily="49" charset="-122"/>
                <a:ea typeface="汉真广标" pitchFamily="49" charset="-122"/>
              </a:defRPr>
            </a:lvl1pPr>
          </a:lstStyle>
          <a:p>
            <a:r>
              <a:rPr lang="zh-CN" altLang="en-US" dirty="0">
                <a:latin typeface="+mn-lt"/>
                <a:ea typeface="+mn-ea"/>
                <a:cs typeface="+mn-ea"/>
                <a:sym typeface="+mn-lt"/>
              </a:rPr>
              <a:t>谢谢您的观看</a:t>
            </a:r>
          </a:p>
        </p:txBody>
      </p:sp>
      <p:sp>
        <p:nvSpPr>
          <p:cNvPr id="140" name="iŝ1ídé"/>
          <p:cNvSpPr txBox="1"/>
          <p:nvPr/>
        </p:nvSpPr>
        <p:spPr>
          <a:xfrm>
            <a:off x="877608" y="3551701"/>
            <a:ext cx="5393469" cy="364010"/>
          </a:xfrm>
          <a:prstGeom prst="rect">
            <a:avLst/>
          </a:prstGeom>
          <a:noFill/>
          <a:ln>
            <a:noFill/>
          </a:ln>
        </p:spPr>
        <p:txBody>
          <a:bodyPr wrap="square" lIns="91440" tIns="45720" rIns="91440" bIns="45720" anchor="ctr" anchorCtr="0">
            <a:noAutofit/>
          </a:bodyPr>
          <a:lstStyle/>
          <a:p>
            <a:pPr marL="0" marR="0" lvl="0" indent="0" algn="l" defTabSz="913765" rtl="0" eaLnBrk="1" fontAlgn="auto" latinLnBrk="0" hangingPunct="1">
              <a:lnSpc>
                <a:spcPct val="120000"/>
              </a:lnSpc>
              <a:spcBef>
                <a:spcPts val="0"/>
              </a:spcBef>
              <a:spcAft>
                <a:spcPts val="0"/>
              </a:spcAft>
              <a:buClrTx/>
              <a:buSzPct val="25000"/>
              <a:buFontTx/>
              <a:buNone/>
              <a:defRPr/>
            </a:pPr>
            <a:r>
              <a:rPr kumimoji="0" lang="zh-CN" altLang="en-US" sz="1400" i="0" u="none" strike="noStrike" kern="1200" cap="none" spc="0" normalizeH="0" baseline="0" noProof="0" dirty="0">
                <a:ln>
                  <a:noFill/>
                </a:ln>
                <a:solidFill>
                  <a:schemeClr val="tx2"/>
                </a:solidFill>
                <a:effectLst/>
                <a:uLnTx/>
                <a:uFillTx/>
                <a:cs typeface="+mn-ea"/>
                <a:sym typeface="+mn-lt"/>
              </a:rPr>
              <a:t>这里填写简单的开场白，避免出现演示时首页停留时间过长</a:t>
            </a:r>
          </a:p>
        </p:txBody>
      </p:sp>
      <p:sp>
        <p:nvSpPr>
          <p:cNvPr id="141" name="矩形: 圆角 140"/>
          <p:cNvSpPr/>
          <p:nvPr/>
        </p:nvSpPr>
        <p:spPr>
          <a:xfrm>
            <a:off x="877608" y="4477692"/>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THANKS</a:t>
            </a:r>
            <a:endParaRPr lang="zh-CN" altLang="en-US" dirty="0">
              <a:solidFill>
                <a:schemeClr val="bg2"/>
              </a:solidFill>
              <a:cs typeface="+mn-ea"/>
              <a:sym typeface="+mn-lt"/>
            </a:endParaRPr>
          </a:p>
        </p:txBody>
      </p:sp>
      <p:pic>
        <p:nvPicPr>
          <p:cNvPr id="142" name="图形 141"/>
          <p:cNvPicPr>
            <a:picLocks noChangeAspect="1"/>
          </p:cNvPicPr>
          <p:nvPr/>
        </p:nvPicPr>
        <p:blipFill>
          <a:blip r:embed="rId3" cstate="screen"/>
          <a:stretch>
            <a:fillRect/>
          </a:stretch>
        </p:blipFill>
        <p:spPr>
          <a:xfrm>
            <a:off x="1980599" y="4518794"/>
            <a:ext cx="281805" cy="281805"/>
          </a:xfrm>
          <a:prstGeom prst="rect">
            <a:avLst/>
          </a:prstGeom>
        </p:spPr>
      </p:pic>
      <p:grpSp>
        <p:nvGrpSpPr>
          <p:cNvPr id="143" name="组合 142"/>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4" name="任意多边形: 形状 143"/>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6" name="任意多边形: 形状 265"/>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7" name="任意多边形: 形状 266"/>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8" name="任意多边形: 形状 267"/>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9" name="任意多边形: 形状 268"/>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289" name="文本框 288"/>
          <p:cNvSpPr txBox="1"/>
          <p:nvPr/>
        </p:nvSpPr>
        <p:spPr>
          <a:xfrm>
            <a:off x="6448740" y="462495"/>
            <a:ext cx="5590861" cy="307777"/>
          </a:xfrm>
          <a:prstGeom prst="rect">
            <a:avLst/>
          </a:prstGeom>
          <a:noFill/>
        </p:spPr>
        <p:txBody>
          <a:bodyPr wrap="square" rtlCol="0">
            <a:spAutoFit/>
          </a:bodyPr>
          <a:lstStyle>
            <a:defPPr>
              <a:defRPr lang="zh-CN"/>
            </a:defPPr>
            <a:lvl1pPr>
              <a:defRPr sz="1400">
                <a:solidFill>
                  <a:schemeClr val="accent1">
                    <a:alpha val="25000"/>
                  </a:schemeClr>
                </a:solidFill>
              </a:defRPr>
            </a:lvl1pPr>
          </a:lstStyle>
          <a:p>
            <a:pPr algn="dist"/>
            <a:r>
              <a:rPr lang="en-US" altLang="zh-CN" dirty="0">
                <a:cs typeface="+mn-ea"/>
                <a:sym typeface="+mn-lt"/>
              </a:rPr>
              <a:t>NEW EMPLOYEE ORIENTATION TRAINING</a:t>
            </a:r>
            <a:endParaRPr lang="zh-CN" altLang="en-US" dirty="0">
              <a:cs typeface="+mn-ea"/>
              <a:sym typeface="+mn-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0664" y="261392"/>
            <a:ext cx="1816516"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矩形: 圆角 25"/>
          <p:cNvSpPr/>
          <p:nvPr/>
        </p:nvSpPr>
        <p:spPr>
          <a:xfrm>
            <a:off x="669926" y="1280165"/>
            <a:ext cx="9417377" cy="1368272"/>
          </a:xfrm>
          <a:prstGeom prst="roundRect">
            <a:avLst>
              <a:gd name="adj" fmla="val 4667"/>
            </a:avLst>
          </a:prstGeom>
          <a:solidFill>
            <a:schemeClr val="bg2"/>
          </a:solidFill>
          <a:ln>
            <a:noFill/>
          </a:ln>
          <a:effectLst>
            <a:outerShdw blurRad="63500" sx="102000" sy="102000" algn="ctr"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 name="矩形: 圆角 26"/>
          <p:cNvSpPr/>
          <p:nvPr/>
        </p:nvSpPr>
        <p:spPr>
          <a:xfrm>
            <a:off x="2103111" y="3401069"/>
            <a:ext cx="9417377" cy="1368272"/>
          </a:xfrm>
          <a:prstGeom prst="roundRect">
            <a:avLst>
              <a:gd name="adj" fmla="val 4667"/>
            </a:avLst>
          </a:prstGeom>
          <a:solidFill>
            <a:schemeClr val="accent1"/>
          </a:solidFill>
          <a:ln>
            <a:noFill/>
          </a:ln>
          <a:effectLst>
            <a:outerShdw blurRad="508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文本框 11"/>
          <p:cNvSpPr txBox="1"/>
          <p:nvPr/>
        </p:nvSpPr>
        <p:spPr>
          <a:xfrm>
            <a:off x="752542" y="1932972"/>
            <a:ext cx="6619807" cy="885190"/>
          </a:xfrm>
          <a:prstGeom prst="rect">
            <a:avLst/>
          </a:prstGeom>
          <a:noFill/>
        </p:spPr>
        <p:txBody>
          <a:bodyPr wrap="square" rtlCol="0">
            <a:spAutoFit/>
          </a:bodyPr>
          <a:lstStyle/>
          <a:p>
            <a:pPr>
              <a:lnSpc>
                <a:spcPct val="130000"/>
              </a:lnSpc>
              <a:spcAft>
                <a:spcPts val="1200"/>
              </a:spcAft>
            </a:pPr>
            <a:r>
              <a:rPr lang="en-US" altLang="zh-CN" sz="1600" dirty="0">
                <a:solidFill>
                  <a:schemeClr val="accent6"/>
                </a:solidFill>
                <a:cs typeface="+mn-ea"/>
                <a:sym typeface="+mn-lt"/>
              </a:rPr>
              <a:t>1.</a:t>
            </a:r>
            <a:r>
              <a:rPr lang="zh-CN" altLang="en-US" sz="1600" dirty="0">
                <a:solidFill>
                  <a:schemeClr val="accent6"/>
                </a:solidFill>
                <a:cs typeface="+mn-ea"/>
                <a:sym typeface="+mn-lt"/>
              </a:rPr>
              <a:t>学前卫生消化系统的特点</a:t>
            </a:r>
          </a:p>
          <a:p>
            <a:pPr>
              <a:lnSpc>
                <a:spcPct val="130000"/>
              </a:lnSpc>
              <a:spcAft>
                <a:spcPts val="1200"/>
              </a:spcAft>
            </a:pPr>
            <a:r>
              <a:rPr lang="en-US" altLang="zh-CN" sz="1600" dirty="0">
                <a:solidFill>
                  <a:schemeClr val="accent6"/>
                </a:solidFill>
                <a:cs typeface="+mn-ea"/>
                <a:sym typeface="+mn-lt"/>
              </a:rPr>
              <a:t>2.</a:t>
            </a:r>
            <a:r>
              <a:rPr lang="zh-CN" altLang="en-US" sz="1600" dirty="0">
                <a:solidFill>
                  <a:schemeClr val="accent6"/>
                </a:solidFill>
                <a:cs typeface="+mn-ea"/>
                <a:sym typeface="+mn-lt"/>
              </a:rPr>
              <a:t>学前儿童消化系统的</a:t>
            </a:r>
            <a:r>
              <a:rPr lang="en-US" altLang="zh-CN" sz="1600" dirty="0">
                <a:solidFill>
                  <a:schemeClr val="accent6"/>
                </a:solidFill>
                <a:cs typeface="+mn-ea"/>
                <a:sym typeface="+mn-lt"/>
              </a:rPr>
              <a:t> </a:t>
            </a:r>
            <a:r>
              <a:rPr lang="zh-CN" altLang="en-US" sz="1600" dirty="0">
                <a:solidFill>
                  <a:schemeClr val="accent6"/>
                </a:solidFill>
                <a:cs typeface="+mn-ea"/>
                <a:sym typeface="+mn-lt"/>
              </a:rPr>
              <a:t>保育</a:t>
            </a:r>
          </a:p>
        </p:txBody>
      </p:sp>
      <p:sp>
        <p:nvSpPr>
          <p:cNvPr id="13" name="文本框 12"/>
          <p:cNvSpPr txBox="1"/>
          <p:nvPr/>
        </p:nvSpPr>
        <p:spPr>
          <a:xfrm>
            <a:off x="871855" y="1499235"/>
            <a:ext cx="6889750" cy="337185"/>
          </a:xfrm>
          <a:prstGeom prst="rect">
            <a:avLst/>
          </a:prstGeom>
          <a:noFill/>
        </p:spPr>
        <p:txBody>
          <a:bodyPr wrap="square">
            <a:spAutoFit/>
          </a:bodyPr>
          <a:lstStyle/>
          <a:p>
            <a:pPr defTabSz="913765">
              <a:buSzPct val="25000"/>
              <a:defRPr/>
            </a:pPr>
            <a:r>
              <a:rPr lang="zh-CN" altLang="en-US" sz="1600" dirty="0">
                <a:solidFill>
                  <a:schemeClr val="accent1"/>
                </a:solidFill>
                <a:cs typeface="+mn-ea"/>
                <a:sym typeface="+mn-lt"/>
              </a:rPr>
              <a:t>掌握学前儿童消化系统的主要特征以及消化系统保育知识</a:t>
            </a:r>
          </a:p>
        </p:txBody>
      </p:sp>
      <p:sp>
        <p:nvSpPr>
          <p:cNvPr id="17" name="文本框 16"/>
          <p:cNvSpPr txBox="1"/>
          <p:nvPr/>
        </p:nvSpPr>
        <p:spPr>
          <a:xfrm>
            <a:off x="2868930" y="3492500"/>
            <a:ext cx="6299835" cy="583565"/>
          </a:xfrm>
          <a:prstGeom prst="rect">
            <a:avLst/>
          </a:prstGeom>
          <a:noFill/>
        </p:spPr>
        <p:txBody>
          <a:bodyPr wrap="square">
            <a:spAutoFit/>
          </a:bodyPr>
          <a:lstStyle/>
          <a:p>
            <a:pPr algn="r" defTabSz="913765">
              <a:buSzPct val="25000"/>
              <a:defRPr/>
            </a:pPr>
            <a:r>
              <a:rPr lang="zh-CN" altLang="en-US" sz="1600" dirty="0">
                <a:solidFill>
                  <a:schemeClr val="bg2"/>
                </a:solidFill>
                <a:cs typeface="+mn-ea"/>
                <a:sym typeface="+mn-lt"/>
              </a:rPr>
              <a:t>掌握幼儿营养的相关知识，能够评价和编制幼儿园一周食谱；</a:t>
            </a:r>
          </a:p>
          <a:p>
            <a:pPr algn="r" defTabSz="913765">
              <a:buSzPct val="25000"/>
              <a:defRPr/>
            </a:pPr>
            <a:endParaRPr lang="zh-CN" altLang="en-US" sz="1600" dirty="0">
              <a:solidFill>
                <a:schemeClr val="bg2"/>
              </a:solidFill>
              <a:cs typeface="+mn-ea"/>
              <a:sym typeface="+mn-lt"/>
            </a:endParaRPr>
          </a:p>
        </p:txBody>
      </p:sp>
      <p:sp>
        <p:nvSpPr>
          <p:cNvPr id="30" name="文本框 29"/>
          <p:cNvSpPr txBox="1"/>
          <p:nvPr/>
        </p:nvSpPr>
        <p:spPr>
          <a:xfrm>
            <a:off x="872140" y="5177520"/>
            <a:ext cx="6770720" cy="370840"/>
          </a:xfrm>
          <a:prstGeom prst="rect">
            <a:avLst/>
          </a:prstGeom>
          <a:noFill/>
        </p:spPr>
        <p:txBody>
          <a:bodyPr wrap="square" rtlCol="0">
            <a:spAutoFit/>
          </a:bodyPr>
          <a:lstStyle/>
          <a:p>
            <a:pPr>
              <a:lnSpc>
                <a:spcPct val="130000"/>
              </a:lnSpc>
              <a:spcAft>
                <a:spcPts val="1200"/>
              </a:spcAft>
            </a:pPr>
            <a:r>
              <a:rPr lang="zh-CN" altLang="en-US" sz="1400" dirty="0">
                <a:solidFill>
                  <a:schemeClr val="accent6"/>
                </a:solidFill>
                <a:cs typeface="+mn-ea"/>
                <a:sym typeface="+mn-lt"/>
              </a:rPr>
              <a:t>、</a:t>
            </a:r>
          </a:p>
        </p:txBody>
      </p:sp>
      <p:sp>
        <p:nvSpPr>
          <p:cNvPr id="37" name="文本框 36"/>
          <p:cNvSpPr txBox="1"/>
          <p:nvPr/>
        </p:nvSpPr>
        <p:spPr>
          <a:xfrm>
            <a:off x="7996595" y="140896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01</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38" name="文本框 37"/>
          <p:cNvSpPr txBox="1"/>
          <p:nvPr/>
        </p:nvSpPr>
        <p:spPr>
          <a:xfrm>
            <a:off x="1974841" y="3667027"/>
            <a:ext cx="1894050" cy="1107996"/>
          </a:xfrm>
          <a:prstGeom prst="rect">
            <a:avLst/>
          </a:prstGeom>
          <a:noFill/>
        </p:spPr>
        <p:txBody>
          <a:bodyPr wrap="square" rtlCol="0">
            <a:spAutoFit/>
          </a:bodyPr>
          <a:lstStyle/>
          <a:p>
            <a:pPr algn="ctr"/>
            <a:r>
              <a:rPr lang="en-US" altLang="zh-CN" sz="6600" dirty="0">
                <a:ln w="15875">
                  <a:gradFill>
                    <a:gsLst>
                      <a:gs pos="0">
                        <a:schemeClr val="bg2"/>
                      </a:gs>
                      <a:gs pos="67000">
                        <a:schemeClr val="bg2">
                          <a:alpha val="0"/>
                        </a:schemeClr>
                      </a:gs>
                    </a:gsLst>
                    <a:lin ang="5400000" scaled="1"/>
                  </a:gradFill>
                </a:ln>
                <a:noFill/>
                <a:cs typeface="+mn-ea"/>
                <a:sym typeface="+mn-lt"/>
              </a:rPr>
              <a:t>02</a:t>
            </a:r>
            <a:endParaRPr lang="zh-CN" altLang="en-US" sz="6600" dirty="0">
              <a:ln w="15875">
                <a:gradFill>
                  <a:gsLst>
                    <a:gs pos="0">
                      <a:schemeClr val="bg2"/>
                    </a:gs>
                    <a:gs pos="67000">
                      <a:schemeClr val="bg2">
                        <a:alpha val="0"/>
                      </a:schemeClr>
                    </a:gs>
                  </a:gsLst>
                  <a:lin ang="5400000" scaled="1"/>
                </a:gradFill>
              </a:ln>
              <a:noFill/>
              <a:cs typeface="+mn-ea"/>
              <a:sym typeface="+mn-lt"/>
            </a:endParaRPr>
          </a:p>
        </p:txBody>
      </p:sp>
      <p:sp>
        <p:nvSpPr>
          <p:cNvPr id="54" name="矩形: 圆角 53"/>
          <p:cNvSpPr/>
          <p:nvPr/>
        </p:nvSpPr>
        <p:spPr>
          <a:xfrm>
            <a:off x="9959216" y="1549498"/>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矩形: 圆角 54"/>
          <p:cNvSpPr/>
          <p:nvPr/>
        </p:nvSpPr>
        <p:spPr>
          <a:xfrm>
            <a:off x="1975025" y="3242702"/>
            <a:ext cx="256171" cy="827313"/>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文本框 5"/>
          <p:cNvSpPr txBox="1"/>
          <p:nvPr>
            <p:custDataLst>
              <p:tags r:id="rId1"/>
            </p:custDataLst>
          </p:nvPr>
        </p:nvSpPr>
        <p:spPr>
          <a:xfrm>
            <a:off x="3376930" y="3884295"/>
            <a:ext cx="7432675" cy="676275"/>
          </a:xfrm>
          <a:prstGeom prst="rect">
            <a:avLst/>
          </a:prstGeom>
          <a:noFill/>
        </p:spPr>
        <p:txBody>
          <a:bodyPr wrap="square" rtlCol="0">
            <a:noAutofit/>
          </a:bodyPr>
          <a:lstStyle/>
          <a:p>
            <a:pPr>
              <a:lnSpc>
                <a:spcPct val="130000"/>
              </a:lnSpc>
              <a:spcAft>
                <a:spcPts val="1200"/>
              </a:spcAft>
            </a:pPr>
            <a:r>
              <a:rPr lang="en-US" altLang="zh-CN" sz="1400" dirty="0">
                <a:solidFill>
                  <a:schemeClr val="bg2"/>
                </a:solidFill>
                <a:cs typeface="+mn-ea"/>
                <a:sym typeface="+mn-lt"/>
              </a:rPr>
              <a:t> </a:t>
            </a:r>
            <a:r>
              <a:rPr lang="en-US" altLang="zh-CN" sz="1600" dirty="0">
                <a:solidFill>
                  <a:schemeClr val="bg2"/>
                </a:solidFill>
                <a:cs typeface="+mn-ea"/>
                <a:sym typeface="+mn-lt"/>
              </a:rPr>
              <a:t> </a:t>
            </a:r>
            <a:r>
              <a:rPr lang="zh-CN" altLang="en-US" sz="1600" dirty="0">
                <a:solidFill>
                  <a:schemeClr val="bg2"/>
                </a:solidFill>
                <a:cs typeface="+mn-ea"/>
                <a:sym typeface="+mn-lt"/>
              </a:rPr>
              <a:t>学龄前儿童胃的容量小，肝脏中糖原储存量少。又活泼好动，容易饥饿，可以适当增加餐次以适应学龄前期儿童的消化能力，合理编制一周食谱。</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40784" y="-797848"/>
            <a:ext cx="3078400" cy="2412669"/>
            <a:chOff x="-40784" y="-797848"/>
            <a:chExt cx="3078400" cy="2412669"/>
          </a:xfrm>
        </p:grpSpPr>
        <p:sp>
          <p:nvSpPr>
            <p:cNvPr id="30" name="任意多边形: 形状 29"/>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31" name="任意多边形: 形状 30"/>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 name="文本框 12"/>
          <p:cNvSpPr txBox="1"/>
          <p:nvPr/>
        </p:nvSpPr>
        <p:spPr>
          <a:xfrm>
            <a:off x="660401" y="82993"/>
            <a:ext cx="2025650" cy="57381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chemeClr val="bg2"/>
                </a:solidFill>
                <a:effectLst/>
                <a:uLnTx/>
                <a:uFillTx/>
                <a:cs typeface="+mn-ea"/>
                <a:sym typeface="+mn-lt"/>
              </a:rPr>
              <a:t>Contents</a:t>
            </a:r>
            <a:endParaRPr lang="en-US" altLang="zh-CN" sz="2800" b="1" dirty="0">
              <a:solidFill>
                <a:schemeClr val="bg2"/>
              </a:solidFill>
              <a:cs typeface="+mn-ea"/>
              <a:sym typeface="+mn-lt"/>
            </a:endParaRPr>
          </a:p>
        </p:txBody>
      </p:sp>
      <p:sp>
        <p:nvSpPr>
          <p:cNvPr id="14" name="矩形: 圆角 13"/>
          <p:cNvSpPr/>
          <p:nvPr/>
        </p:nvSpPr>
        <p:spPr>
          <a:xfrm>
            <a:off x="758313" y="720790"/>
            <a:ext cx="500919" cy="45719"/>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bg2"/>
              </a:solidFill>
              <a:cs typeface="+mn-ea"/>
              <a:sym typeface="+mn-lt"/>
            </a:endParaRPr>
          </a:p>
        </p:txBody>
      </p:sp>
      <p:sp>
        <p:nvSpPr>
          <p:cNvPr id="15" name="文本框 14"/>
          <p:cNvSpPr txBox="1"/>
          <p:nvPr/>
        </p:nvSpPr>
        <p:spPr>
          <a:xfrm>
            <a:off x="534165" y="872519"/>
            <a:ext cx="1765978" cy="572914"/>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sz="2800" b="1" dirty="0">
                <a:solidFill>
                  <a:schemeClr val="bg2"/>
                </a:solidFill>
                <a:cs typeface="+mn-ea"/>
                <a:sym typeface="+mn-lt"/>
              </a:rPr>
              <a:t>实践内容</a:t>
            </a:r>
            <a:endParaRPr lang="en-US" altLang="zh-CN" sz="2800" b="1" dirty="0">
              <a:solidFill>
                <a:schemeClr val="bg2"/>
              </a:solidFill>
              <a:cs typeface="+mn-ea"/>
              <a:sym typeface="+mn-lt"/>
            </a:endParaRPr>
          </a:p>
        </p:txBody>
      </p:sp>
      <p:grpSp>
        <p:nvGrpSpPr>
          <p:cNvPr id="27" name="组合 26"/>
          <p:cNvGrpSpPr/>
          <p:nvPr/>
        </p:nvGrpSpPr>
        <p:grpSpPr>
          <a:xfrm flipH="1" flipV="1">
            <a:off x="9154165" y="5246687"/>
            <a:ext cx="3078400" cy="2412669"/>
            <a:chOff x="-40784" y="-797848"/>
            <a:chExt cx="3078400" cy="2412669"/>
          </a:xfrm>
        </p:grpSpPr>
        <p:sp>
          <p:nvSpPr>
            <p:cNvPr id="28" name="任意多边形: 形状 2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29" name="任意多边形: 形状 2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36"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cs typeface="+mn-ea"/>
                <a:sym typeface="+mn-lt"/>
              </a:rPr>
              <a:t>行业</a:t>
            </a:r>
            <a:r>
              <a:rPr lang="en-US" altLang="zh-CN" sz="100" dirty="0">
                <a:solidFill>
                  <a:schemeClr val="tx1">
                    <a:alpha val="0"/>
                  </a:schemeClr>
                </a:solidFill>
                <a:cs typeface="+mn-ea"/>
                <a:sym typeface="+mn-lt"/>
              </a:rPr>
              <a:t>PPT</a:t>
            </a:r>
            <a:r>
              <a:rPr lang="zh-CN" altLang="en-US" sz="100" dirty="0">
                <a:solidFill>
                  <a:schemeClr val="tx1">
                    <a:alpha val="0"/>
                  </a:schemeClr>
                </a:solidFill>
                <a:cs typeface="+mn-ea"/>
                <a:sym typeface="+mn-lt"/>
              </a:rPr>
              <a:t>模板</a:t>
            </a:r>
            <a:r>
              <a:rPr lang="en-US" altLang="zh-CN" sz="100" dirty="0">
                <a:solidFill>
                  <a:schemeClr val="tx1">
                    <a:alpha val="0"/>
                  </a:schemeClr>
                </a:solidFill>
                <a:cs typeface="+mn-ea"/>
                <a:sym typeface="+mn-lt"/>
              </a:rPr>
              <a:t>http://www.1ppt.com/hangye/</a:t>
            </a:r>
          </a:p>
        </p:txBody>
      </p:sp>
      <p:grpSp>
        <p:nvGrpSpPr>
          <p:cNvPr id="3" name="组合 2"/>
          <p:cNvGrpSpPr/>
          <p:nvPr/>
        </p:nvGrpSpPr>
        <p:grpSpPr>
          <a:xfrm>
            <a:off x="1259335" y="2384236"/>
            <a:ext cx="10557717" cy="2396840"/>
            <a:chOff x="226825" y="2326451"/>
            <a:chExt cx="10557717" cy="2396840"/>
          </a:xfrm>
        </p:grpSpPr>
        <p:grpSp>
          <p:nvGrpSpPr>
            <p:cNvPr id="2" name="组合 1"/>
            <p:cNvGrpSpPr/>
            <p:nvPr/>
          </p:nvGrpSpPr>
          <p:grpSpPr>
            <a:xfrm>
              <a:off x="226825" y="2326451"/>
              <a:ext cx="9386886" cy="2396840"/>
              <a:chOff x="978029" y="2240170"/>
              <a:chExt cx="10235942" cy="2543252"/>
            </a:xfrm>
          </p:grpSpPr>
          <p:sp>
            <p:nvSpPr>
              <p:cNvPr id="193" name="矩形: 圆角 192"/>
              <p:cNvSpPr/>
              <p:nvPr/>
            </p:nvSpPr>
            <p:spPr>
              <a:xfrm>
                <a:off x="978029" y="2492116"/>
                <a:ext cx="2171637" cy="2001735"/>
              </a:xfrm>
              <a:prstGeom prst="roundRect">
                <a:avLst>
                  <a:gd name="adj" fmla="val 4096"/>
                </a:avLst>
              </a:prstGeom>
              <a:solidFill>
                <a:sysClr val="window" lastClr="FFFFFF"/>
              </a:solidFill>
              <a:ln w="38100" cap="flat" cmpd="sng" algn="ctr">
                <a:noFill/>
                <a:prstDash val="solid"/>
                <a:miter lim="800000"/>
              </a:ln>
              <a:effectLst>
                <a:outerShdw blurRad="177800" dist="139700" dir="2700000" algn="tl" rotWithShape="0">
                  <a:schemeClr val="accent1">
                    <a:alpha val="25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94" name="矩形: 圆角 193"/>
              <p:cNvSpPr/>
              <p:nvPr/>
            </p:nvSpPr>
            <p:spPr>
              <a:xfrm>
                <a:off x="3666131" y="2492116"/>
                <a:ext cx="2171637" cy="2001735"/>
              </a:xfrm>
              <a:prstGeom prst="roundRect">
                <a:avLst>
                  <a:gd name="adj" fmla="val 4096"/>
                </a:avLst>
              </a:prstGeom>
              <a:solidFill>
                <a:sysClr val="window" lastClr="FFFFFF"/>
              </a:solidFill>
              <a:ln w="38100" cap="flat" cmpd="sng" algn="ctr">
                <a:noFill/>
                <a:prstDash val="solid"/>
                <a:miter lim="800000"/>
              </a:ln>
              <a:effectLst>
                <a:outerShdw blurRad="177800" dist="139700" dir="2700000" algn="tl" rotWithShape="0">
                  <a:schemeClr val="accent1">
                    <a:alpha val="25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95" name="矩形: 圆角 194"/>
              <p:cNvSpPr/>
              <p:nvPr/>
            </p:nvSpPr>
            <p:spPr>
              <a:xfrm>
                <a:off x="6354233" y="2492116"/>
                <a:ext cx="2171637" cy="2001735"/>
              </a:xfrm>
              <a:prstGeom prst="roundRect">
                <a:avLst>
                  <a:gd name="adj" fmla="val 4096"/>
                </a:avLst>
              </a:prstGeom>
              <a:solidFill>
                <a:sysClr val="window" lastClr="FFFFFF"/>
              </a:solidFill>
              <a:ln w="38100" cap="flat" cmpd="sng" algn="ctr">
                <a:noFill/>
                <a:prstDash val="solid"/>
                <a:miter lim="800000"/>
              </a:ln>
              <a:effectLst>
                <a:outerShdw blurRad="177800" dist="139700" dir="2700000" algn="tl" rotWithShape="0">
                  <a:schemeClr val="accent1">
                    <a:alpha val="25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96" name="矩形: 圆角 195"/>
              <p:cNvSpPr/>
              <p:nvPr/>
            </p:nvSpPr>
            <p:spPr>
              <a:xfrm>
                <a:off x="9042334" y="2492116"/>
                <a:ext cx="2171637" cy="2001735"/>
              </a:xfrm>
              <a:prstGeom prst="roundRect">
                <a:avLst>
                  <a:gd name="adj" fmla="val 4096"/>
                </a:avLst>
              </a:prstGeom>
              <a:solidFill>
                <a:sysClr val="window" lastClr="FFFFFF"/>
              </a:solidFill>
              <a:ln w="38100" cap="flat" cmpd="sng" algn="ctr">
                <a:noFill/>
                <a:prstDash val="solid"/>
                <a:miter lim="800000"/>
              </a:ln>
              <a:effectLst>
                <a:outerShdw blurRad="177800" dist="139700" dir="2700000" algn="tl" rotWithShape="0">
                  <a:schemeClr val="accent1">
                    <a:alpha val="25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345" name="文本框 344"/>
              <p:cNvSpPr txBox="1"/>
              <p:nvPr/>
            </p:nvSpPr>
            <p:spPr>
              <a:xfrm>
                <a:off x="1220382" y="3392350"/>
                <a:ext cx="1791333" cy="523534"/>
              </a:xfrm>
              <a:prstGeom prst="rect">
                <a:avLst/>
              </a:prstGeom>
              <a:noFill/>
            </p:spPr>
            <p:txBody>
              <a:bodyPr wrap="square" rtlCol="0">
                <a:noAutofit/>
              </a:bodyPr>
              <a:lstStyle/>
              <a:p>
                <a:r>
                  <a:rPr lang="zh-CN" altLang="en-US" sz="2800" dirty="0">
                    <a:solidFill>
                      <a:schemeClr val="accent1"/>
                    </a:solidFill>
                    <a:cs typeface="+mn-ea"/>
                    <a:sym typeface="+mn-lt"/>
                  </a:rPr>
                  <a:t>餐前准备</a:t>
                </a:r>
              </a:p>
            </p:txBody>
          </p:sp>
          <p:sp>
            <p:nvSpPr>
              <p:cNvPr id="347" name="文本框 346"/>
              <p:cNvSpPr txBox="1"/>
              <p:nvPr/>
            </p:nvSpPr>
            <p:spPr>
              <a:xfrm>
                <a:off x="3812172" y="3340468"/>
                <a:ext cx="1879273" cy="523534"/>
              </a:xfrm>
              <a:prstGeom prst="rect">
                <a:avLst/>
              </a:prstGeom>
              <a:noFill/>
            </p:spPr>
            <p:txBody>
              <a:bodyPr wrap="square" rtlCol="0">
                <a:noAutofit/>
              </a:bodyPr>
              <a:lstStyle/>
              <a:p>
                <a:r>
                  <a:rPr lang="zh-CN" altLang="en-US" sz="2800" dirty="0">
                    <a:solidFill>
                      <a:schemeClr val="accent1"/>
                    </a:solidFill>
                    <a:cs typeface="+mn-ea"/>
                    <a:sym typeface="+mn-lt"/>
                  </a:rPr>
                  <a:t>指导值日生</a:t>
                </a:r>
              </a:p>
            </p:txBody>
          </p:sp>
          <p:sp>
            <p:nvSpPr>
              <p:cNvPr id="349" name="文本框 348"/>
              <p:cNvSpPr txBox="1"/>
              <p:nvPr/>
            </p:nvSpPr>
            <p:spPr>
              <a:xfrm>
                <a:off x="6597172" y="3282904"/>
                <a:ext cx="1686741" cy="523220"/>
              </a:xfrm>
              <a:prstGeom prst="rect">
                <a:avLst/>
              </a:prstGeom>
              <a:noFill/>
            </p:spPr>
            <p:txBody>
              <a:bodyPr wrap="square" rtlCol="0">
                <a:noAutofit/>
              </a:bodyPr>
              <a:lstStyle/>
              <a:p>
                <a:r>
                  <a:rPr lang="zh-CN" altLang="en-US" sz="2800" dirty="0">
                    <a:solidFill>
                      <a:schemeClr val="accent1"/>
                    </a:solidFill>
                    <a:cs typeface="+mn-ea"/>
                    <a:sym typeface="+mn-lt"/>
                  </a:rPr>
                  <a:t>餐中管理</a:t>
                </a:r>
              </a:p>
            </p:txBody>
          </p:sp>
          <p:sp>
            <p:nvSpPr>
              <p:cNvPr id="351" name="文本框 350"/>
              <p:cNvSpPr txBox="1"/>
              <p:nvPr/>
            </p:nvSpPr>
            <p:spPr>
              <a:xfrm>
                <a:off x="9353585" y="3256395"/>
                <a:ext cx="1686740" cy="523220"/>
              </a:xfrm>
              <a:prstGeom prst="rect">
                <a:avLst/>
              </a:prstGeom>
              <a:noFill/>
            </p:spPr>
            <p:txBody>
              <a:bodyPr wrap="square" rtlCol="0">
                <a:noAutofit/>
              </a:bodyPr>
              <a:lstStyle/>
              <a:p>
                <a:r>
                  <a:rPr lang="zh-CN" altLang="en-US" sz="2800" dirty="0">
                    <a:solidFill>
                      <a:schemeClr val="accent1"/>
                    </a:solidFill>
                    <a:cs typeface="+mn-ea"/>
                    <a:sym typeface="+mn-lt"/>
                  </a:rPr>
                  <a:t>餐后管理 </a:t>
                </a:r>
              </a:p>
            </p:txBody>
          </p:sp>
          <p:sp>
            <p:nvSpPr>
              <p:cNvPr id="361" name="任意多边形: 形状 360"/>
              <p:cNvSpPr/>
              <p:nvPr/>
            </p:nvSpPr>
            <p:spPr>
              <a:xfrm>
                <a:off x="2511152" y="2240170"/>
                <a:ext cx="1831173" cy="127834"/>
              </a:xfrm>
              <a:custGeom>
                <a:avLst/>
                <a:gdLst>
                  <a:gd name="connsiteX0" fmla="*/ 756548 w 1550700"/>
                  <a:gd name="connsiteY0" fmla="*/ 0 h 98413"/>
                  <a:gd name="connsiteX1" fmla="*/ 1461066 w 1550700"/>
                  <a:gd name="connsiteY1" fmla="*/ 77594 h 98413"/>
                  <a:gd name="connsiteX2" fmla="*/ 1550700 w 1550700"/>
                  <a:gd name="connsiteY2" fmla="*/ 98413 h 98413"/>
                  <a:gd name="connsiteX3" fmla="*/ 1400569 w 1550700"/>
                  <a:gd name="connsiteY3" fmla="*/ 77907 h 98413"/>
                  <a:gd name="connsiteX4" fmla="*/ 753398 w 1550700"/>
                  <a:gd name="connsiteY4" fmla="*/ 43935 h 98413"/>
                  <a:gd name="connsiteX5" fmla="*/ 131178 w 1550700"/>
                  <a:gd name="connsiteY5" fmla="*/ 76971 h 98413"/>
                  <a:gd name="connsiteX6" fmla="*/ 0 w 1550700"/>
                  <a:gd name="connsiteY6" fmla="*/ 95933 h 98413"/>
                  <a:gd name="connsiteX7" fmla="*/ 84877 w 1550700"/>
                  <a:gd name="connsiteY7" fmla="*/ 76035 h 98413"/>
                  <a:gd name="connsiteX8" fmla="*/ 756548 w 1550700"/>
                  <a:gd name="connsiteY8" fmla="*/ 0 h 9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700" h="98413">
                    <a:moveTo>
                      <a:pt x="756548" y="0"/>
                    </a:moveTo>
                    <a:cubicBezTo>
                      <a:pt x="1104078" y="0"/>
                      <a:pt x="1298131" y="39841"/>
                      <a:pt x="1461066" y="77594"/>
                    </a:cubicBezTo>
                    <a:lnTo>
                      <a:pt x="1550700" y="98413"/>
                    </a:lnTo>
                    <a:lnTo>
                      <a:pt x="1400569" y="77907"/>
                    </a:lnTo>
                    <a:cubicBezTo>
                      <a:pt x="1234934" y="58278"/>
                      <a:pt x="1030937" y="43935"/>
                      <a:pt x="753398" y="43935"/>
                    </a:cubicBezTo>
                    <a:cubicBezTo>
                      <a:pt x="475860" y="43935"/>
                      <a:pt x="284785" y="57779"/>
                      <a:pt x="131178" y="76971"/>
                    </a:cubicBezTo>
                    <a:lnTo>
                      <a:pt x="0" y="95933"/>
                    </a:lnTo>
                    <a:lnTo>
                      <a:pt x="84877" y="76035"/>
                    </a:lnTo>
                    <a:cubicBezTo>
                      <a:pt x="241934" y="38455"/>
                      <a:pt x="409016" y="0"/>
                      <a:pt x="7565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cs typeface="+mn-ea"/>
                  <a:sym typeface="+mn-lt"/>
                </a:endParaRPr>
              </a:p>
            </p:txBody>
          </p:sp>
          <p:sp>
            <p:nvSpPr>
              <p:cNvPr id="362" name="任意多边形: 形状 361"/>
              <p:cNvSpPr/>
              <p:nvPr/>
            </p:nvSpPr>
            <p:spPr>
              <a:xfrm flipV="1">
                <a:off x="5180413" y="4655588"/>
                <a:ext cx="1831173" cy="127834"/>
              </a:xfrm>
              <a:custGeom>
                <a:avLst/>
                <a:gdLst>
                  <a:gd name="connsiteX0" fmla="*/ 756548 w 1550700"/>
                  <a:gd name="connsiteY0" fmla="*/ 0 h 98413"/>
                  <a:gd name="connsiteX1" fmla="*/ 1461066 w 1550700"/>
                  <a:gd name="connsiteY1" fmla="*/ 77594 h 98413"/>
                  <a:gd name="connsiteX2" fmla="*/ 1550700 w 1550700"/>
                  <a:gd name="connsiteY2" fmla="*/ 98413 h 98413"/>
                  <a:gd name="connsiteX3" fmla="*/ 1400569 w 1550700"/>
                  <a:gd name="connsiteY3" fmla="*/ 77907 h 98413"/>
                  <a:gd name="connsiteX4" fmla="*/ 753398 w 1550700"/>
                  <a:gd name="connsiteY4" fmla="*/ 43935 h 98413"/>
                  <a:gd name="connsiteX5" fmla="*/ 131178 w 1550700"/>
                  <a:gd name="connsiteY5" fmla="*/ 76971 h 98413"/>
                  <a:gd name="connsiteX6" fmla="*/ 0 w 1550700"/>
                  <a:gd name="connsiteY6" fmla="*/ 95933 h 98413"/>
                  <a:gd name="connsiteX7" fmla="*/ 84877 w 1550700"/>
                  <a:gd name="connsiteY7" fmla="*/ 76035 h 98413"/>
                  <a:gd name="connsiteX8" fmla="*/ 756548 w 1550700"/>
                  <a:gd name="connsiteY8" fmla="*/ 0 h 9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700" h="98413">
                    <a:moveTo>
                      <a:pt x="756548" y="0"/>
                    </a:moveTo>
                    <a:cubicBezTo>
                      <a:pt x="1104078" y="0"/>
                      <a:pt x="1298131" y="39841"/>
                      <a:pt x="1461066" y="77594"/>
                    </a:cubicBezTo>
                    <a:lnTo>
                      <a:pt x="1550700" y="98413"/>
                    </a:lnTo>
                    <a:lnTo>
                      <a:pt x="1400569" y="77907"/>
                    </a:lnTo>
                    <a:cubicBezTo>
                      <a:pt x="1234934" y="58278"/>
                      <a:pt x="1030937" y="43935"/>
                      <a:pt x="753398" y="43935"/>
                    </a:cubicBezTo>
                    <a:cubicBezTo>
                      <a:pt x="475860" y="43935"/>
                      <a:pt x="284785" y="57779"/>
                      <a:pt x="131178" y="76971"/>
                    </a:cubicBezTo>
                    <a:lnTo>
                      <a:pt x="0" y="95933"/>
                    </a:lnTo>
                    <a:lnTo>
                      <a:pt x="84877" y="76035"/>
                    </a:lnTo>
                    <a:cubicBezTo>
                      <a:pt x="241934" y="38455"/>
                      <a:pt x="409016" y="0"/>
                      <a:pt x="7565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cs typeface="+mn-ea"/>
                  <a:sym typeface="+mn-lt"/>
                </a:endParaRPr>
              </a:p>
            </p:txBody>
          </p:sp>
          <p:sp>
            <p:nvSpPr>
              <p:cNvPr id="363" name="任意多边形: 形状 362"/>
              <p:cNvSpPr/>
              <p:nvPr/>
            </p:nvSpPr>
            <p:spPr>
              <a:xfrm>
                <a:off x="7849455" y="2240170"/>
                <a:ext cx="1831173" cy="127834"/>
              </a:xfrm>
              <a:custGeom>
                <a:avLst/>
                <a:gdLst>
                  <a:gd name="connsiteX0" fmla="*/ 756548 w 1550700"/>
                  <a:gd name="connsiteY0" fmla="*/ 0 h 98413"/>
                  <a:gd name="connsiteX1" fmla="*/ 1461066 w 1550700"/>
                  <a:gd name="connsiteY1" fmla="*/ 77594 h 98413"/>
                  <a:gd name="connsiteX2" fmla="*/ 1550700 w 1550700"/>
                  <a:gd name="connsiteY2" fmla="*/ 98413 h 98413"/>
                  <a:gd name="connsiteX3" fmla="*/ 1400569 w 1550700"/>
                  <a:gd name="connsiteY3" fmla="*/ 77907 h 98413"/>
                  <a:gd name="connsiteX4" fmla="*/ 753398 w 1550700"/>
                  <a:gd name="connsiteY4" fmla="*/ 43935 h 98413"/>
                  <a:gd name="connsiteX5" fmla="*/ 131178 w 1550700"/>
                  <a:gd name="connsiteY5" fmla="*/ 76971 h 98413"/>
                  <a:gd name="connsiteX6" fmla="*/ 0 w 1550700"/>
                  <a:gd name="connsiteY6" fmla="*/ 95933 h 98413"/>
                  <a:gd name="connsiteX7" fmla="*/ 84877 w 1550700"/>
                  <a:gd name="connsiteY7" fmla="*/ 76035 h 98413"/>
                  <a:gd name="connsiteX8" fmla="*/ 756548 w 1550700"/>
                  <a:gd name="connsiteY8" fmla="*/ 0 h 9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700" h="98413">
                    <a:moveTo>
                      <a:pt x="756548" y="0"/>
                    </a:moveTo>
                    <a:cubicBezTo>
                      <a:pt x="1104078" y="0"/>
                      <a:pt x="1298131" y="39841"/>
                      <a:pt x="1461066" y="77594"/>
                    </a:cubicBezTo>
                    <a:lnTo>
                      <a:pt x="1550700" y="98413"/>
                    </a:lnTo>
                    <a:lnTo>
                      <a:pt x="1400569" y="77907"/>
                    </a:lnTo>
                    <a:cubicBezTo>
                      <a:pt x="1234934" y="58278"/>
                      <a:pt x="1030937" y="43935"/>
                      <a:pt x="753398" y="43935"/>
                    </a:cubicBezTo>
                    <a:cubicBezTo>
                      <a:pt x="475860" y="43935"/>
                      <a:pt x="284785" y="57779"/>
                      <a:pt x="131178" y="76971"/>
                    </a:cubicBezTo>
                    <a:lnTo>
                      <a:pt x="0" y="95933"/>
                    </a:lnTo>
                    <a:lnTo>
                      <a:pt x="84877" y="76035"/>
                    </a:lnTo>
                    <a:cubicBezTo>
                      <a:pt x="241934" y="38455"/>
                      <a:pt x="409016" y="0"/>
                      <a:pt x="7565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cs typeface="+mn-ea"/>
                  <a:sym typeface="+mn-lt"/>
                </a:endParaRPr>
              </a:p>
            </p:txBody>
          </p:sp>
          <p:sp>
            <p:nvSpPr>
              <p:cNvPr id="37" name="文本框 36"/>
              <p:cNvSpPr txBox="1"/>
              <p:nvPr/>
            </p:nvSpPr>
            <p:spPr>
              <a:xfrm>
                <a:off x="4203549" y="2658467"/>
                <a:ext cx="1096598" cy="390798"/>
              </a:xfrm>
              <a:prstGeom prst="rect">
                <a:avLst/>
              </a:prstGeom>
              <a:noFill/>
            </p:spPr>
            <p:txBody>
              <a:bodyPr wrap="square" rtlCol="0">
                <a:spAutoFit/>
              </a:bodyPr>
              <a:lstStyle/>
              <a:p>
                <a:pPr algn="ctr"/>
                <a:r>
                  <a:rPr lang="zh-CN" altLang="en-US" dirty="0">
                    <a:ln w="0"/>
                    <a:solidFill>
                      <a:schemeClr val="accent1"/>
                    </a:solidFill>
                    <a:effectLst>
                      <a:outerShdw blurRad="38100" dist="25400" dir="5400000" algn="ctr" rotWithShape="0">
                        <a:srgbClr val="6E747A">
                          <a:alpha val="43000"/>
                        </a:srgbClr>
                      </a:outerShdw>
                    </a:effectLst>
                    <a:cs typeface="+mn-ea"/>
                    <a:sym typeface="+mn-lt"/>
                  </a:rPr>
                  <a:t>任务二</a:t>
                </a:r>
              </a:p>
            </p:txBody>
          </p:sp>
        </p:grpSp>
        <p:sp>
          <p:nvSpPr>
            <p:cNvPr id="41" name="任意多边形: 形状 40"/>
            <p:cNvSpPr/>
            <p:nvPr/>
          </p:nvSpPr>
          <p:spPr>
            <a:xfrm rot="10800000">
              <a:off x="9105262" y="4571075"/>
              <a:ext cx="1679280" cy="120475"/>
            </a:xfrm>
            <a:custGeom>
              <a:avLst/>
              <a:gdLst>
                <a:gd name="connsiteX0" fmla="*/ 756548 w 1550700"/>
                <a:gd name="connsiteY0" fmla="*/ 0 h 98413"/>
                <a:gd name="connsiteX1" fmla="*/ 1461066 w 1550700"/>
                <a:gd name="connsiteY1" fmla="*/ 77594 h 98413"/>
                <a:gd name="connsiteX2" fmla="*/ 1550700 w 1550700"/>
                <a:gd name="connsiteY2" fmla="*/ 98413 h 98413"/>
                <a:gd name="connsiteX3" fmla="*/ 1400569 w 1550700"/>
                <a:gd name="connsiteY3" fmla="*/ 77907 h 98413"/>
                <a:gd name="connsiteX4" fmla="*/ 753398 w 1550700"/>
                <a:gd name="connsiteY4" fmla="*/ 43935 h 98413"/>
                <a:gd name="connsiteX5" fmla="*/ 131178 w 1550700"/>
                <a:gd name="connsiteY5" fmla="*/ 76971 h 98413"/>
                <a:gd name="connsiteX6" fmla="*/ 0 w 1550700"/>
                <a:gd name="connsiteY6" fmla="*/ 95933 h 98413"/>
                <a:gd name="connsiteX7" fmla="*/ 84877 w 1550700"/>
                <a:gd name="connsiteY7" fmla="*/ 76035 h 98413"/>
                <a:gd name="connsiteX8" fmla="*/ 756548 w 1550700"/>
                <a:gd name="connsiteY8" fmla="*/ 0 h 9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700" h="98413">
                  <a:moveTo>
                    <a:pt x="756548" y="0"/>
                  </a:moveTo>
                  <a:cubicBezTo>
                    <a:pt x="1104078" y="0"/>
                    <a:pt x="1298131" y="39841"/>
                    <a:pt x="1461066" y="77594"/>
                  </a:cubicBezTo>
                  <a:lnTo>
                    <a:pt x="1550700" y="98413"/>
                  </a:lnTo>
                  <a:lnTo>
                    <a:pt x="1400569" y="77907"/>
                  </a:lnTo>
                  <a:cubicBezTo>
                    <a:pt x="1234934" y="58278"/>
                    <a:pt x="1030937" y="43935"/>
                    <a:pt x="753398" y="43935"/>
                  </a:cubicBezTo>
                  <a:cubicBezTo>
                    <a:pt x="475860" y="43935"/>
                    <a:pt x="284785" y="57779"/>
                    <a:pt x="131178" y="76971"/>
                  </a:cubicBezTo>
                  <a:lnTo>
                    <a:pt x="0" y="95933"/>
                  </a:lnTo>
                  <a:lnTo>
                    <a:pt x="84877" y="76035"/>
                  </a:lnTo>
                  <a:cubicBezTo>
                    <a:pt x="241934" y="38455"/>
                    <a:pt x="409016" y="0"/>
                    <a:pt x="7565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cs typeface="+mn-ea"/>
                <a:sym typeface="+mn-lt"/>
              </a:endParaRPr>
            </a:p>
          </p:txBody>
        </p:sp>
      </p:grpSp>
      <p:sp>
        <p:nvSpPr>
          <p:cNvPr id="357" name="文本框 356"/>
          <p:cNvSpPr txBox="1"/>
          <p:nvPr/>
        </p:nvSpPr>
        <p:spPr>
          <a:xfrm>
            <a:off x="1268970" y="2693271"/>
            <a:ext cx="1096598" cy="368300"/>
          </a:xfrm>
          <a:prstGeom prst="rect">
            <a:avLst/>
          </a:prstGeom>
          <a:noFill/>
        </p:spPr>
        <p:txBody>
          <a:bodyPr wrap="square" rtlCol="0">
            <a:spAutoFit/>
          </a:bodyPr>
          <a:lstStyle/>
          <a:p>
            <a:pPr algn="ctr"/>
            <a:r>
              <a:rPr lang="zh-CN" altLang="en-US" dirty="0">
                <a:ln w="0"/>
                <a:solidFill>
                  <a:schemeClr val="accent1"/>
                </a:solidFill>
                <a:effectLst>
                  <a:outerShdw blurRad="38100" dist="25400" dir="5400000" algn="ctr" rotWithShape="0">
                    <a:srgbClr val="6E747A">
                      <a:alpha val="43000"/>
                    </a:srgbClr>
                  </a:outerShdw>
                </a:effectLst>
                <a:cs typeface="+mn-ea"/>
                <a:sym typeface="+mn-lt"/>
              </a:rPr>
              <a:t>任务一</a:t>
            </a:r>
          </a:p>
        </p:txBody>
      </p:sp>
      <p:sp>
        <p:nvSpPr>
          <p:cNvPr id="38" name="文本框 37"/>
          <p:cNvSpPr txBox="1"/>
          <p:nvPr/>
        </p:nvSpPr>
        <p:spPr>
          <a:xfrm>
            <a:off x="6359385" y="2719585"/>
            <a:ext cx="1096598" cy="368300"/>
          </a:xfrm>
          <a:prstGeom prst="rect">
            <a:avLst/>
          </a:prstGeom>
          <a:noFill/>
        </p:spPr>
        <p:txBody>
          <a:bodyPr wrap="square" rtlCol="0">
            <a:spAutoFit/>
          </a:bodyPr>
          <a:lstStyle/>
          <a:p>
            <a:pPr algn="ctr"/>
            <a:r>
              <a:rPr lang="zh-CN" altLang="en-US" dirty="0">
                <a:ln w="0"/>
                <a:solidFill>
                  <a:schemeClr val="accent1"/>
                </a:solidFill>
                <a:effectLst>
                  <a:outerShdw blurRad="38100" dist="25400" dir="5400000" algn="ctr" rotWithShape="0">
                    <a:srgbClr val="6E747A">
                      <a:alpha val="43000"/>
                    </a:srgbClr>
                  </a:outerShdw>
                </a:effectLst>
                <a:cs typeface="+mn-ea"/>
                <a:sym typeface="+mn-lt"/>
              </a:rPr>
              <a:t>任务三</a:t>
            </a:r>
          </a:p>
        </p:txBody>
      </p:sp>
      <p:sp>
        <p:nvSpPr>
          <p:cNvPr id="44" name="文本框 43"/>
          <p:cNvSpPr txBox="1"/>
          <p:nvPr/>
        </p:nvSpPr>
        <p:spPr>
          <a:xfrm>
            <a:off x="8786934" y="2672593"/>
            <a:ext cx="1096598" cy="368300"/>
          </a:xfrm>
          <a:prstGeom prst="rect">
            <a:avLst/>
          </a:prstGeom>
          <a:noFill/>
        </p:spPr>
        <p:txBody>
          <a:bodyPr wrap="square" rtlCol="0">
            <a:spAutoFit/>
          </a:bodyPr>
          <a:lstStyle/>
          <a:p>
            <a:pPr algn="ctr"/>
            <a:r>
              <a:rPr lang="zh-CN" altLang="en-US" dirty="0">
                <a:ln w="0"/>
                <a:solidFill>
                  <a:schemeClr val="accent1"/>
                </a:solidFill>
                <a:effectLst>
                  <a:outerShdw blurRad="38100" dist="25400" dir="5400000" algn="ctr" rotWithShape="0">
                    <a:srgbClr val="6E747A">
                      <a:alpha val="43000"/>
                    </a:srgbClr>
                  </a:outerShdw>
                </a:effectLst>
                <a:cs typeface="+mn-ea"/>
                <a:sym typeface="+mn-lt"/>
              </a:rPr>
              <a:t>任务四</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46686" y="1440380"/>
            <a:ext cx="4603809" cy="460380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0" name="矩形: 圆角 39"/>
          <p:cNvSpPr/>
          <p:nvPr/>
        </p:nvSpPr>
        <p:spPr>
          <a:xfrm>
            <a:off x="1334364" y="1766886"/>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5" name="文本框 14"/>
          <p:cNvSpPr txBox="1"/>
          <p:nvPr/>
        </p:nvSpPr>
        <p:spPr>
          <a:xfrm>
            <a:off x="1657513" y="2641516"/>
            <a:ext cx="1964045" cy="2327910"/>
          </a:xfrm>
          <a:prstGeom prst="rect">
            <a:avLst/>
          </a:prstGeom>
          <a:noFill/>
        </p:spPr>
        <p:txBody>
          <a:bodyPr wrap="square" rtlCol="0">
            <a:spAutoFit/>
          </a:bodyPr>
          <a:lstStyle/>
          <a:p>
            <a:pPr algn="l">
              <a:lnSpc>
                <a:spcPct val="130000"/>
              </a:lnSpc>
              <a:spcAft>
                <a:spcPts val="1200"/>
              </a:spcAft>
            </a:pPr>
            <a:r>
              <a:rPr lang="en-US" altLang="zh-CN" sz="1400" dirty="0">
                <a:solidFill>
                  <a:schemeClr val="accent6"/>
                </a:solidFill>
                <a:cs typeface="+mn-ea"/>
                <a:sym typeface="+mn-lt"/>
              </a:rPr>
              <a:t> </a:t>
            </a:r>
            <a:r>
              <a:rPr lang="zh-CN" altLang="en-US" sz="1400" dirty="0">
                <a:solidFill>
                  <a:schemeClr val="accent6"/>
                </a:solidFill>
                <a:cs typeface="+mn-ea"/>
                <a:sym typeface="+mn-lt"/>
              </a:rPr>
              <a:t>幼儿园进餐活动是幼儿一日生活中的重要环节。保育员需为孩子创设一个清洁、安静、愉悦的的进餐环境，同时充分利用这一环节培养孩子的劳动意识和劳动能力。</a:t>
            </a:r>
          </a:p>
        </p:txBody>
      </p:sp>
      <p:sp>
        <p:nvSpPr>
          <p:cNvPr id="17" name="矩形: 圆顶角 16"/>
          <p:cNvSpPr/>
          <p:nvPr/>
        </p:nvSpPr>
        <p:spPr>
          <a:xfrm>
            <a:off x="1406552" y="2143041"/>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accent1"/>
                </a:solidFill>
                <a:effectLst/>
                <a:uLnTx/>
                <a:uFillTx/>
                <a:cs typeface="+mn-ea"/>
                <a:sym typeface="+mn-lt"/>
              </a:rPr>
              <a:t>任务描述</a:t>
            </a:r>
          </a:p>
        </p:txBody>
      </p:sp>
      <p:sp>
        <p:nvSpPr>
          <p:cNvPr id="174" name="矩形 173"/>
          <p:cNvSpPr/>
          <p:nvPr/>
        </p:nvSpPr>
        <p:spPr>
          <a:xfrm>
            <a:off x="2032432" y="176688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2" name="组合 181"/>
          <p:cNvGrpSpPr/>
          <p:nvPr/>
        </p:nvGrpSpPr>
        <p:grpSpPr>
          <a:xfrm>
            <a:off x="2433313"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77" name="箭头: V 形 176"/>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8" name="箭头: V 形 177"/>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9" name="箭头: V 形 178"/>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0" name="箭头: V 形 179"/>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2" name="组合 1"/>
          <p:cNvGrpSpPr/>
          <p:nvPr/>
        </p:nvGrpSpPr>
        <p:grpSpPr>
          <a:xfrm>
            <a:off x="7067368" y="1861820"/>
            <a:ext cx="2790222" cy="3703955"/>
            <a:chOff x="4612834" y="1408247"/>
            <a:chExt cx="2470337" cy="4104507"/>
          </a:xfrm>
        </p:grpSpPr>
        <p:sp>
          <p:nvSpPr>
            <p:cNvPr id="38" name="矩形: 圆角 37"/>
            <p:cNvSpPr/>
            <p:nvPr/>
          </p:nvSpPr>
          <p:spPr>
            <a:xfrm>
              <a:off x="4612995" y="1408247"/>
              <a:ext cx="2470176" cy="4104507"/>
            </a:xfrm>
            <a:prstGeom prst="roundRect">
              <a:avLst>
                <a:gd name="adj" fmla="val 8639"/>
              </a:avLst>
            </a:prstGeom>
            <a:ln>
              <a:noFill/>
            </a:ln>
            <a:effectLst>
              <a:outerShdw blurRad="635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 name="矩形: 圆顶角 22"/>
            <p:cNvSpPr/>
            <p:nvPr/>
          </p:nvSpPr>
          <p:spPr>
            <a:xfrm>
              <a:off x="4612834" y="1678811"/>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bg2"/>
                  </a:solidFill>
                  <a:effectLst/>
                  <a:uLnTx/>
                  <a:uFillTx/>
                  <a:cs typeface="+mn-ea"/>
                  <a:sym typeface="+mn-lt"/>
                </a:rPr>
                <a:t>任务目标</a:t>
              </a:r>
            </a:p>
          </p:txBody>
        </p:sp>
        <p:grpSp>
          <p:nvGrpSpPr>
            <p:cNvPr id="201" name="组合 200"/>
            <p:cNvGrpSpPr/>
            <p:nvPr/>
          </p:nvGrpSpPr>
          <p:grpSpPr>
            <a:xfrm>
              <a:off x="5872383" y="5148043"/>
              <a:ext cx="453682" cy="89522"/>
              <a:chOff x="5570308" y="5148043"/>
              <a:chExt cx="453682" cy="89522"/>
            </a:xfrm>
          </p:grpSpPr>
          <p:grpSp>
            <p:nvGrpSpPr>
              <p:cNvPr id="183" name="组合 182"/>
              <p:cNvGrpSpPr/>
              <p:nvPr/>
            </p:nvGrpSpPr>
            <p:grpSpPr>
              <a:xfrm>
                <a:off x="5826829"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86" name="箭头: V 形 185"/>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7" name="箭头: V 形 186"/>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194" name="组合 193"/>
              <p:cNvGrpSpPr/>
              <p:nvPr/>
            </p:nvGrpSpPr>
            <p:grpSpPr>
              <a:xfrm flipH="1">
                <a:off x="5570308"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97" name="箭头: V 形 196"/>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8" name="箭头: V 形 197"/>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25" y="286068"/>
            <a:ext cx="2927985"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任务一 餐前准备</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
        <p:nvSpPr>
          <p:cNvPr id="47" name="椭圆 46"/>
          <p:cNvSpPr/>
          <p:nvPr/>
        </p:nvSpPr>
        <p:spPr>
          <a:xfrm>
            <a:off x="7067550" y="2805430"/>
            <a:ext cx="2922905" cy="2512060"/>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400" dirty="0">
                <a:solidFill>
                  <a:schemeClr val="bg2"/>
                </a:solidFill>
                <a:cs typeface="+mn-ea"/>
                <a:sym typeface="+mn-lt"/>
              </a:rPr>
              <a:t>1.素质目标：通过餐前准备工作，明确保育员工作的重要性，增强责任意识，形成爱岗敬业的工作态度；</a:t>
            </a:r>
          </a:p>
          <a:p>
            <a:pPr algn="l"/>
            <a:r>
              <a:rPr lang="zh-CN" altLang="en-US" sz="1400" dirty="0">
                <a:solidFill>
                  <a:schemeClr val="bg2"/>
                </a:solidFill>
                <a:cs typeface="+mn-ea"/>
                <a:sym typeface="+mn-lt"/>
              </a:rPr>
              <a:t>2.认知目标：学习并掌握餐前准备工作的要领、以及指导幼儿值日生工作的方法；</a:t>
            </a:r>
          </a:p>
          <a:p>
            <a:pPr algn="l"/>
            <a:r>
              <a:rPr lang="zh-CN" altLang="en-US" sz="1400" dirty="0">
                <a:solidFill>
                  <a:schemeClr val="bg2"/>
                </a:solidFill>
                <a:cs typeface="+mn-ea"/>
                <a:sym typeface="+mn-lt"/>
              </a:rPr>
              <a:t>3.技能目标：掌握清洁工作、分发餐具工作、环境布置、餐前活动的标准规范。</a:t>
            </a:r>
            <a:r>
              <a:rPr lang="zh-CN" altLang="en-US" dirty="0">
                <a:solidFill>
                  <a:schemeClr val="bg2"/>
                </a:solidFill>
                <a:cs typeface="+mn-ea"/>
                <a:sym typeface="+mn-lt"/>
              </a:rPr>
              <a:t>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p:cNvGrpSpPr/>
          <p:nvPr/>
        </p:nvGrpSpPr>
        <p:grpSpPr>
          <a:xfrm>
            <a:off x="1037691" y="1588501"/>
            <a:ext cx="9421402" cy="4531970"/>
            <a:chOff x="8247279" y="1766366"/>
            <a:chExt cx="2610357" cy="3705746"/>
          </a:xfrm>
        </p:grpSpPr>
        <p:sp>
          <p:nvSpPr>
            <p:cNvPr id="39" name="矩形: 圆角 38"/>
            <p:cNvSpPr/>
            <p:nvPr/>
          </p:nvSpPr>
          <p:spPr>
            <a:xfrm>
              <a:off x="8247279" y="1766887"/>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570437" y="2641516"/>
              <a:ext cx="1964045" cy="303232"/>
            </a:xfrm>
            <a:prstGeom prst="rect">
              <a:avLst/>
            </a:prstGeom>
            <a:noFill/>
          </p:spPr>
          <p:txBody>
            <a:bodyPr wrap="square" rtlCol="0">
              <a:spAutoFit/>
            </a:bodyPr>
            <a:lstStyle/>
            <a:p>
              <a:pPr algn="ctr">
                <a:lnSpc>
                  <a:spcPct val="130000"/>
                </a:lnSpc>
                <a:spcAft>
                  <a:spcPts val="1200"/>
                </a:spcAft>
              </a:pPr>
              <a:endParaRPr lang="zh-CN" altLang="en-US" sz="1400" dirty="0">
                <a:solidFill>
                  <a:schemeClr val="accent6"/>
                </a:solidFill>
                <a:cs typeface="+mn-ea"/>
                <a:sym typeface="+mn-lt"/>
              </a:endParaRPr>
            </a:p>
          </p:txBody>
        </p:sp>
        <p:sp>
          <p:nvSpPr>
            <p:cNvPr id="29" name="矩形: 圆顶角 28"/>
            <p:cNvSpPr/>
            <p:nvPr/>
          </p:nvSpPr>
          <p:spPr>
            <a:xfrm>
              <a:off x="8319476" y="2143041"/>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30" name="文本框 29"/>
            <p:cNvSpPr txBox="1"/>
            <p:nvPr/>
          </p:nvSpPr>
          <p:spPr>
            <a:xfrm>
              <a:off x="8664853" y="3990454"/>
              <a:ext cx="1775211"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03</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25" y="286068"/>
            <a:ext cx="3401060"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R="0" indent="0" defTabSz="914400" fontAlgn="auto">
              <a:lnSpc>
                <a:spcPct val="100000"/>
              </a:lnSpc>
              <a:spcBef>
                <a:spcPts val="0"/>
              </a:spcBef>
              <a:spcAft>
                <a:spcPts val="0"/>
              </a:spcAft>
              <a:buClrTx/>
              <a:buSzTx/>
              <a:buFontTx/>
              <a:buNone/>
              <a:defRPr/>
            </a:pPr>
            <a:r>
              <a:rPr kumimoji="0" lang="zh-CN" altLang="en-US" sz="2800" b="1" i="0" kern="1200" cap="none" spc="0" normalizeH="0" baseline="0" noProof="0" dirty="0">
                <a:solidFill>
                  <a:schemeClr val="accent1"/>
                </a:solidFill>
                <a:cs typeface="+mn-ea"/>
                <a:sym typeface="+mn-lt"/>
                <a:rtl val="0"/>
              </a:rPr>
              <a:t>任务一 餐前准备</a:t>
            </a:r>
            <a:endParaRPr kumimoji="0" lang="en-GB" altLang="zh-CN" sz="2800" b="1" i="0" kern="1200" cap="none" spc="0" normalizeH="0" baseline="0" noProof="0" dirty="0">
              <a:solidFill>
                <a:schemeClr val="accent1"/>
              </a:solidFill>
              <a:cs typeface="+mn-ea"/>
              <a:sym typeface="+mn-lt"/>
              <a:rtl val="0"/>
            </a:endParaRPr>
          </a:p>
        </p:txBody>
      </p:sp>
      <p:sp>
        <p:nvSpPr>
          <p:cNvPr id="100" name="文本框 99"/>
          <p:cNvSpPr txBox="1"/>
          <p:nvPr/>
        </p:nvSpPr>
        <p:spPr>
          <a:xfrm>
            <a:off x="3208655" y="2751455"/>
            <a:ext cx="5080000" cy="1383665"/>
          </a:xfrm>
          <a:prstGeom prst="rect">
            <a:avLst/>
          </a:prstGeom>
          <a:noFill/>
          <a:ln w="9525">
            <a:noFill/>
          </a:ln>
        </p:spPr>
        <p:txBody>
          <a:bodyPr>
            <a:spAutoFit/>
          </a:bodyPr>
          <a:lstStyle/>
          <a:p>
            <a:pPr indent="304800"/>
            <a:r>
              <a:rPr lang="zh-CN" sz="1200" b="0">
                <a:solidFill>
                  <a:srgbClr val="000000"/>
                </a:solidFill>
                <a:ea typeface="宋体" panose="02010600030101010101" pitchFamily="2" charset="-122"/>
              </a:rPr>
              <a:t>餐前准备工作婴、小班需保育员完成，中、大班幼儿需安排值日生，保育员对值日生进行餐前准备工作指导。</a:t>
            </a:r>
          </a:p>
          <a:p>
            <a:pPr indent="304800"/>
            <a:r>
              <a:rPr lang="zh-CN" sz="1200" b="0">
                <a:solidFill>
                  <a:srgbClr val="000000"/>
                </a:solidFill>
                <a:ea typeface="宋体" panose="02010600030101010101" pitchFamily="2" charset="-122"/>
              </a:rPr>
              <a:t>1.清洁工作：餐前清洁工作，主要指餐桌的清洁卫生工作。</a:t>
            </a:r>
          </a:p>
          <a:p>
            <a:pPr indent="304800"/>
            <a:r>
              <a:rPr lang="zh-CN" sz="1200" b="0">
                <a:solidFill>
                  <a:srgbClr val="000000"/>
                </a:solidFill>
                <a:ea typeface="宋体" panose="02010600030101010101" pitchFamily="2" charset="-122"/>
              </a:rPr>
              <a:t>（1）在进餐卫生指导工作开始前，保育员应首先准备好，每人一件清洁工作服、2块抹布和擦拭液。擦拭液可以用洗涤剂液，也可以用肥皂液；</a:t>
            </a:r>
          </a:p>
          <a:p>
            <a:pPr indent="304800"/>
            <a:endParaRPr lang="zh-CN" sz="1200" b="0">
              <a:solidFill>
                <a:srgbClr val="000000"/>
              </a:solidFill>
              <a:ea typeface="宋体" panose="02010600030101010101" pitchFamily="2" charset="-122"/>
            </a:endParaRPr>
          </a:p>
          <a:p>
            <a:pPr indent="304800"/>
            <a:r>
              <a:rPr lang="zh-CN" sz="1200" b="0">
                <a:solidFill>
                  <a:srgbClr val="000000"/>
                </a:solidFill>
                <a:ea typeface="宋体" panose="02010600030101010101" pitchFamily="2" charset="-122"/>
              </a:rPr>
              <a:t>（2）确定值日生，每次2名，由全班幼儿轮流担任；</a:t>
            </a:r>
            <a:endParaRPr lang="zh-CN" altLang="en-US"/>
          </a:p>
        </p:txBody>
      </p:sp>
      <p:graphicFrame>
        <p:nvGraphicFramePr>
          <p:cNvPr id="6" name="表格 5"/>
          <p:cNvGraphicFramePr/>
          <p:nvPr/>
        </p:nvGraphicFramePr>
        <p:xfrm>
          <a:off x="3556000" y="2741295"/>
          <a:ext cx="0" cy="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9" name="表格 8"/>
          <p:cNvGraphicFramePr/>
          <p:nvPr/>
        </p:nvGraphicFramePr>
        <p:xfrm>
          <a:off x="3556000" y="3472815"/>
          <a:ext cx="0" cy="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1" name="文本框 10"/>
          <p:cNvSpPr txBox="1"/>
          <p:nvPr/>
        </p:nvSpPr>
        <p:spPr>
          <a:xfrm>
            <a:off x="3208655" y="4135120"/>
            <a:ext cx="5080000" cy="1568450"/>
          </a:xfrm>
          <a:prstGeom prst="rect">
            <a:avLst/>
          </a:prstGeom>
          <a:noFill/>
          <a:ln w="9525">
            <a:noFill/>
          </a:ln>
        </p:spPr>
        <p:txBody>
          <a:bodyPr>
            <a:spAutoFit/>
          </a:bodyPr>
          <a:lstStyle/>
          <a:p>
            <a:pPr indent="0"/>
            <a:r>
              <a:rPr lang="zh-CN" sz="1200" b="0">
                <a:solidFill>
                  <a:srgbClr val="000000"/>
                </a:solidFill>
                <a:ea typeface="宋体" panose="02010600030101010101" pitchFamily="2" charset="-122"/>
              </a:rPr>
              <a:t>（3）示范讲解擦拭餐桌的全过程。餐桌需要擦拭2遍，第一名值日生用洗涤液擦拭第一遍，第二名值日生用清水擦拭第2遍，具体擦拭方法是：将抹布对折成长方形，进行擦拭。擦半张桌子翻一个面，擦一张桌子清洗一次抹布，抹布不能一擦到底。擦拭桌面用“几”（</a:t>
            </a:r>
            <a:r>
              <a:rPr lang="en-US" altLang="zh-CN" sz="1200" b="0">
                <a:solidFill>
                  <a:srgbClr val="000000"/>
                </a:solidFill>
                <a:ea typeface="宋体" panose="02010600030101010101" pitchFamily="2" charset="-122"/>
              </a:rPr>
              <a:t>          </a:t>
            </a:r>
            <a:r>
              <a:rPr lang="zh-CN" sz="1200">
                <a:solidFill>
                  <a:srgbClr val="000000"/>
                </a:solidFill>
                <a:ea typeface="宋体" panose="02010600030101010101" pitchFamily="2" charset="-122"/>
                <a:sym typeface="+mn-ea"/>
              </a:rPr>
              <a:t>）字形擦拭法；</a:t>
            </a:r>
          </a:p>
          <a:p>
            <a:pPr indent="0"/>
            <a:endParaRPr lang="zh-CN" altLang="en-US" sz="1200">
              <a:solidFill>
                <a:srgbClr val="000000"/>
              </a:solidFill>
              <a:ea typeface="宋体" panose="02010600030101010101" pitchFamily="2" charset="-122"/>
              <a:sym typeface="+mn-ea"/>
            </a:endParaRPr>
          </a:p>
          <a:p>
            <a:pPr indent="0"/>
            <a:r>
              <a:rPr lang="zh-CN" sz="1200">
                <a:solidFill>
                  <a:srgbClr val="000000"/>
                </a:solidFill>
                <a:ea typeface="宋体" panose="02010600030101010101" pitchFamily="2" charset="-122"/>
              </a:rPr>
              <a:t>（4）抹布要保证清洗干净，按顺序擦拭，以免漏擦，两个值日生要相互监督，相互配合。</a:t>
            </a:r>
          </a:p>
        </p:txBody>
      </p:sp>
      <p:pic>
        <p:nvPicPr>
          <p:cNvPr id="12" name="图片 11"/>
          <p:cNvPicPr/>
          <p:nvPr/>
        </p:nvPicPr>
        <p:blipFill>
          <a:blip r:embed="rId3"/>
          <a:stretch>
            <a:fillRect/>
          </a:stretch>
        </p:blipFill>
        <p:spPr>
          <a:xfrm>
            <a:off x="6675120" y="4733925"/>
            <a:ext cx="711200" cy="190500"/>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p:cNvGrpSpPr/>
          <p:nvPr/>
        </p:nvGrpSpPr>
        <p:grpSpPr>
          <a:xfrm>
            <a:off x="894180" y="1549769"/>
            <a:ext cx="9421402" cy="4531333"/>
            <a:chOff x="8207517" y="1734695"/>
            <a:chExt cx="2610357" cy="3705225"/>
          </a:xfrm>
        </p:grpSpPr>
        <p:sp>
          <p:nvSpPr>
            <p:cNvPr id="39" name="矩形: 圆角 38"/>
            <p:cNvSpPr/>
            <p:nvPr/>
          </p:nvSpPr>
          <p:spPr>
            <a:xfrm>
              <a:off x="8207517" y="1734695"/>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570437" y="2641516"/>
              <a:ext cx="1964045" cy="303232"/>
            </a:xfrm>
            <a:prstGeom prst="rect">
              <a:avLst/>
            </a:prstGeom>
            <a:noFill/>
          </p:spPr>
          <p:txBody>
            <a:bodyPr wrap="square" rtlCol="0">
              <a:spAutoFit/>
            </a:bodyPr>
            <a:lstStyle/>
            <a:p>
              <a:pPr algn="ctr">
                <a:lnSpc>
                  <a:spcPct val="130000"/>
                </a:lnSpc>
                <a:spcAft>
                  <a:spcPts val="1200"/>
                </a:spcAft>
              </a:pPr>
              <a:endParaRPr lang="zh-CN" altLang="en-US" sz="1400" dirty="0">
                <a:solidFill>
                  <a:schemeClr val="accent6"/>
                </a:solidFill>
                <a:cs typeface="+mn-ea"/>
                <a:sym typeface="+mn-lt"/>
              </a:endParaRPr>
            </a:p>
          </p:txBody>
        </p:sp>
        <p:sp>
          <p:nvSpPr>
            <p:cNvPr id="29" name="矩形: 圆顶角 28"/>
            <p:cNvSpPr/>
            <p:nvPr/>
          </p:nvSpPr>
          <p:spPr>
            <a:xfrm>
              <a:off x="8284992" y="1980002"/>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30" name="文本框 29"/>
            <p:cNvSpPr txBox="1"/>
            <p:nvPr/>
          </p:nvSpPr>
          <p:spPr>
            <a:xfrm>
              <a:off x="8664853" y="2775449"/>
              <a:ext cx="1775211" cy="905023"/>
            </a:xfrm>
            <a:prstGeom prst="rect">
              <a:avLst/>
            </a:prstGeom>
            <a:noFill/>
          </p:spPr>
          <p:txBody>
            <a:bodyPr wrap="square" rtlCol="0">
              <a:spAutoFit/>
            </a:bodyPr>
            <a:lstStyle/>
            <a:p>
              <a:pPr algn="ct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25" y="286068"/>
            <a:ext cx="3248025"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R="0" indent="0" defTabSz="914400" fontAlgn="auto">
              <a:lnSpc>
                <a:spcPct val="100000"/>
              </a:lnSpc>
              <a:spcBef>
                <a:spcPts val="0"/>
              </a:spcBef>
              <a:spcAft>
                <a:spcPts val="0"/>
              </a:spcAft>
              <a:buClrTx/>
              <a:buSzTx/>
              <a:buFontTx/>
              <a:buNone/>
              <a:defRPr/>
            </a:pPr>
            <a:r>
              <a:rPr kumimoji="0" lang="zh-CN" altLang="en-US" sz="2800" b="1" i="0" kern="1200" cap="none" spc="0" normalizeH="0" baseline="0" noProof="0" dirty="0">
                <a:solidFill>
                  <a:schemeClr val="accent1"/>
                </a:solidFill>
                <a:cs typeface="+mn-ea"/>
                <a:sym typeface="+mn-lt"/>
                <a:rtl val="0"/>
              </a:rPr>
              <a:t>任务一 餐前准备</a:t>
            </a:r>
            <a:endParaRPr kumimoji="0" lang="en-GB" altLang="zh-CN" sz="2800" b="1" i="0" kern="1200" cap="none" spc="0" normalizeH="0" baseline="0" noProof="0" dirty="0">
              <a:solidFill>
                <a:schemeClr val="accent1"/>
              </a:solidFill>
              <a:cs typeface="+mn-ea"/>
              <a:sym typeface="+mn-lt"/>
              <a:rtl val="0"/>
            </a:endParaRPr>
          </a:p>
        </p:txBody>
      </p:sp>
      <p:graphicFrame>
        <p:nvGraphicFramePr>
          <p:cNvPr id="6" name="表格 5"/>
          <p:cNvGraphicFramePr/>
          <p:nvPr/>
        </p:nvGraphicFramePr>
        <p:xfrm>
          <a:off x="3556000" y="2741295"/>
          <a:ext cx="0" cy="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9" name="表格 8"/>
          <p:cNvGraphicFramePr/>
          <p:nvPr/>
        </p:nvGraphicFramePr>
        <p:xfrm>
          <a:off x="3556000" y="3472815"/>
          <a:ext cx="0" cy="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tblGrid>
              <a:tr h="0">
                <a:tc>
                  <a:txBody>
                    <a:bodyPr/>
                    <a:lstStyle/>
                    <a:p>
                      <a:pPr indent="0">
                        <a:buNone/>
                      </a:pPr>
                      <a:endParaRPr lang="zh-CN" altLang="en-US" b="0"/>
                    </a:p>
                  </a:txBody>
                  <a:tcPr>
                    <a:lnL>
                      <a:noFill/>
                    </a:lnL>
                    <a:lnR>
                      <a:noFill/>
                    </a:lnR>
                    <a:lnT cap="flat">
                      <a:noFill/>
                    </a:lnT>
                    <a:lnB cap="flat">
                      <a:noFill/>
                    </a:lnB>
                    <a:lnTlToBr>
                      <a:noFill/>
                    </a:lnTlToBr>
                    <a:lnBlToTr>
                      <a:noFill/>
                    </a:lnBlToTr>
                    <a:noFill/>
                  </a:tcPr>
                </a:tc>
                <a:tc>
                  <a:txBody>
                    <a:bodyPr/>
                    <a:lstStyle/>
                    <a:p>
                      <a:pPr>
                        <a:buNone/>
                      </a:pPr>
                      <a:endParaRPr lang="zh-CN" altLang="en-US"/>
                    </a:p>
                  </a:txBody>
                  <a:tcPr>
                    <a:lnL>
                      <a:noFill/>
                    </a:lnL>
                    <a:lnR>
                      <a:noFill/>
                    </a:lnR>
                    <a:lnT>
                      <a:noFill/>
                    </a:lnT>
                    <a:lnB cap="flat">
                      <a:noFill/>
                    </a:lnB>
                    <a:lnTlToBr>
                      <a:noFill/>
                    </a:lnTlToBr>
                    <a:lnBlToTr>
                      <a:noFill/>
                    </a:lnBlToTr>
                    <a:solidFill>
                      <a:srgbClr val="FFFFFF"/>
                    </a:solidFill>
                  </a:tcPr>
                </a:tc>
                <a:extLst>
                  <a:ext uri="{0D108BD9-81ED-4DB2-BD59-A6C34878D82A}">
                    <a16:rowId xmlns:a16="http://schemas.microsoft.com/office/drawing/2014/main" val="10000"/>
                  </a:ext>
                </a:extLst>
              </a:tr>
              <a:tr h="0">
                <a:tc>
                  <a:txBody>
                    <a:bodyPr/>
                    <a:lstStyle/>
                    <a:p>
                      <a:pPr indent="0">
                        <a:buNone/>
                      </a:pPr>
                      <a:endParaRPr lang="zh-CN" altLang="en-US"/>
                    </a:p>
                  </a:txBody>
                  <a:tcPr>
                    <a:lnL>
                      <a:noFill/>
                    </a:lnL>
                    <a:lnR>
                      <a:noFill/>
                    </a:lnR>
                    <a:lnT cap="flat">
                      <a:noFill/>
                    </a:lnT>
                    <a:lnB cap="flat">
                      <a:noFill/>
                    </a:lnB>
                    <a:lnTlToBr>
                      <a:noFill/>
                    </a:lnTlToBr>
                    <a:lnBlToTr>
                      <a:noFill/>
                    </a:lnBlToTr>
                    <a:noFill/>
                  </a:tcPr>
                </a:tc>
                <a:tc>
                  <a:txBody>
                    <a:bodyPr/>
                    <a:lstStyle/>
                    <a:p>
                      <a:pPr indent="0">
                        <a:buNone/>
                      </a:pPr>
                      <a:endParaRPr lang="zh-CN" altLang="en-US"/>
                    </a:p>
                  </a:txBody>
                  <a:tcP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8" name="文本框 7"/>
          <p:cNvSpPr txBox="1"/>
          <p:nvPr/>
        </p:nvSpPr>
        <p:spPr>
          <a:xfrm>
            <a:off x="2204085" y="2666365"/>
            <a:ext cx="6839585" cy="1568450"/>
          </a:xfrm>
          <a:prstGeom prst="rect">
            <a:avLst/>
          </a:prstGeom>
          <a:noFill/>
        </p:spPr>
        <p:txBody>
          <a:bodyPr wrap="square" rtlCol="0">
            <a:spAutoFit/>
          </a:bodyPr>
          <a:lstStyle/>
          <a:p>
            <a:r>
              <a:rPr lang="zh-CN" sz="1200">
                <a:solidFill>
                  <a:srgbClr val="000000"/>
                </a:solidFill>
                <a:ea typeface="宋体" panose="02010600030101010101" pitchFamily="2" charset="-122"/>
              </a:rPr>
              <a:t>2.餐具分发：在分发餐具前20分钟，应将餐具准备好，5个或6个为一摞；保育员要及时提醒幼儿分发时轻拿轻放，摆放整齐，掉落地的要及时交给保育员清洗干净。</a:t>
            </a:r>
          </a:p>
          <a:p>
            <a:r>
              <a:rPr lang="zh-CN" sz="1200">
                <a:solidFill>
                  <a:srgbClr val="000000"/>
                </a:solidFill>
                <a:ea typeface="宋体" panose="02010600030101010101" pitchFamily="2" charset="-122"/>
              </a:rPr>
              <a:t>3.进餐环境布置：保育员应为婴幼儿进餐做好环境准备。整洁、明亮的、温</a:t>
            </a:r>
          </a:p>
          <a:p>
            <a:r>
              <a:rPr lang="zh-CN" sz="1200">
                <a:solidFill>
                  <a:srgbClr val="000000"/>
                </a:solidFill>
                <a:ea typeface="宋体" panose="02010600030101010101" pitchFamily="2" charset="-122"/>
              </a:rPr>
              <a:t>馨的教室，摆放整齐的餐桌和餐具，可以播放轻松悦耳的轻音乐，保育员老师盈盈的笑脸，都为婴幼儿创造出良好的进餐氛围。</a:t>
            </a:r>
          </a:p>
          <a:p>
            <a:r>
              <a:rPr lang="zh-CN" sz="1200">
                <a:solidFill>
                  <a:srgbClr val="000000"/>
                </a:solidFill>
                <a:ea typeface="宋体" panose="02010600030101010101" pitchFamily="2" charset="-122"/>
              </a:rPr>
              <a:t>4.餐前活动：组织幼儿开展安静游戏活动。组织盥洗，保持地面清洁，指导</a:t>
            </a:r>
          </a:p>
          <a:p>
            <a:r>
              <a:rPr lang="zh-CN" sz="1200">
                <a:solidFill>
                  <a:srgbClr val="000000"/>
                </a:solidFill>
                <a:ea typeface="宋体" panose="02010600030101010101" pitchFamily="2" charset="-122"/>
              </a:rPr>
              <a:t>幼儿掌握正确盥洗和使用毛巾的方法。做好餐前教育，为幼儿创设安静、愉快的进餐气氛。餐前避免让幼儿剧烈运动，营造愉快、安静的进餐氛围。</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矩形: 圆角 27"/>
          <p:cNvSpPr/>
          <p:nvPr/>
        </p:nvSpPr>
        <p:spPr>
          <a:xfrm>
            <a:off x="6260645" y="1132152"/>
            <a:ext cx="5148717" cy="3954466"/>
          </a:xfrm>
          <a:prstGeom prst="roundRect">
            <a:avLst>
              <a:gd name="adj" fmla="val 3821"/>
            </a:avLst>
          </a:prstGeom>
          <a:solidFill>
            <a:schemeClr val="accent1">
              <a:alpha val="8000"/>
            </a:schemeClr>
          </a:solidFill>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矩形: 圆角 25"/>
          <p:cNvSpPr/>
          <p:nvPr/>
        </p:nvSpPr>
        <p:spPr>
          <a:xfrm>
            <a:off x="671830" y="1132205"/>
            <a:ext cx="5247640" cy="3954145"/>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矩形: 圆角 28"/>
          <p:cNvSpPr/>
          <p:nvPr/>
        </p:nvSpPr>
        <p:spPr>
          <a:xfrm rot="6735852">
            <a:off x="3778002" y="2286960"/>
            <a:ext cx="5653266" cy="2687520"/>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矩形: 圆角 30"/>
          <p:cNvSpPr/>
          <p:nvPr/>
        </p:nvSpPr>
        <p:spPr>
          <a:xfrm rot="6735852">
            <a:off x="3573469" y="2431528"/>
            <a:ext cx="5045063" cy="2398385"/>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p:cNvSpPr txBox="1"/>
          <p:nvPr/>
        </p:nvSpPr>
        <p:spPr>
          <a:xfrm>
            <a:off x="1085343" y="1408371"/>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p>
        </p:txBody>
      </p:sp>
      <p:sp>
        <p:nvSpPr>
          <p:cNvPr id="33" name="文本框 32"/>
          <p:cNvSpPr txBox="1"/>
          <p:nvPr/>
        </p:nvSpPr>
        <p:spPr>
          <a:xfrm>
            <a:off x="7028434" y="1408704"/>
            <a:ext cx="2594716" cy="369332"/>
          </a:xfrm>
          <a:prstGeom prst="rect">
            <a:avLst/>
          </a:prstGeom>
          <a:noFill/>
        </p:spPr>
        <p:txBody>
          <a:bodyPr wrap="square" rtlCol="0">
            <a:spAutoFit/>
          </a:bodyPr>
          <a:lstStyle/>
          <a:p>
            <a:pPr algn="r" defTabSz="913765">
              <a:buSzPct val="25000"/>
              <a:defRPr/>
            </a:pPr>
            <a:r>
              <a:rPr lang="zh-CN" altLang="en-US" dirty="0">
                <a:solidFill>
                  <a:schemeClr val="accent1"/>
                </a:solidFill>
                <a:cs typeface="+mn-ea"/>
                <a:sym typeface="+mn-lt"/>
              </a:rPr>
              <a:t>案例分析</a:t>
            </a:r>
          </a:p>
        </p:txBody>
      </p:sp>
      <p:sp>
        <p:nvSpPr>
          <p:cNvPr id="35" name="文本框 34"/>
          <p:cNvSpPr txBox="1"/>
          <p:nvPr/>
        </p:nvSpPr>
        <p:spPr>
          <a:xfrm>
            <a:off x="1116965" y="1814830"/>
            <a:ext cx="3642360" cy="3166745"/>
          </a:xfrm>
          <a:prstGeom prst="rect">
            <a:avLst/>
          </a:prstGeom>
          <a:noFill/>
        </p:spPr>
        <p:txBody>
          <a:bodyPr wrap="square" rtlCol="0">
            <a:spAutoFit/>
          </a:bodyPr>
          <a:lstStyle/>
          <a:p>
            <a:pPr>
              <a:lnSpc>
                <a:spcPct val="130000"/>
              </a:lnSpc>
              <a:spcAft>
                <a:spcPts val="1200"/>
              </a:spcAft>
            </a:pPr>
            <a:r>
              <a:rPr lang="en-US" altLang="zh-CN" sz="1400" dirty="0">
                <a:solidFill>
                  <a:schemeClr val="bg2"/>
                </a:solidFill>
                <a:cs typeface="+mn-ea"/>
                <a:sym typeface="+mn-lt"/>
              </a:rPr>
              <a:t>  </a:t>
            </a:r>
            <a:r>
              <a:rPr lang="zh-CN" altLang="en-US" sz="1400" dirty="0">
                <a:solidFill>
                  <a:schemeClr val="bg2"/>
                </a:solidFill>
                <a:cs typeface="+mn-ea"/>
                <a:sym typeface="+mn-lt"/>
              </a:rPr>
              <a:t>午餐前，幼儿在上了厕所洗完手之后，坐在座位上等待就餐。老师们则有条不紊的进行着餐前准备，距离就餐时间还有10分钟，于是我对幼儿说:“还有一会午餐才能送末，老师给太家讲一个故事好不好?”大家都高兴的说好。在接下来的讲故事中大部分幼儿听得很仔细，但我发现赵枫俊小朋友却老是拍拍左边的小朋友，碰碰右边的小朋友，赵枫俊从今天入园开始就老是犯错误，现在依然一刻也停不下来。我怕他会影响其它的小朋友，便忍不住批评了他。</a:t>
            </a:r>
          </a:p>
        </p:txBody>
      </p:sp>
      <p:sp>
        <p:nvSpPr>
          <p:cNvPr id="42" name="文本框 41"/>
          <p:cNvSpPr txBox="1"/>
          <p:nvPr/>
        </p:nvSpPr>
        <p:spPr>
          <a:xfrm>
            <a:off x="8512377" y="1778213"/>
            <a:ext cx="3008500" cy="3166745"/>
          </a:xfrm>
          <a:prstGeom prst="rect">
            <a:avLst/>
          </a:prstGeom>
          <a:noFill/>
        </p:spPr>
        <p:txBody>
          <a:bodyPr wrap="square" rtlCol="0">
            <a:spAutoFit/>
          </a:bodyPr>
          <a:lstStyle/>
          <a:p>
            <a:pPr algn="l">
              <a:lnSpc>
                <a:spcPct val="130000"/>
              </a:lnSpc>
              <a:spcAft>
                <a:spcPts val="1200"/>
              </a:spcAft>
            </a:pPr>
            <a:r>
              <a:rPr lang="en-US" altLang="zh-CN" sz="1400" dirty="0">
                <a:solidFill>
                  <a:schemeClr val="accent6"/>
                </a:solidFill>
                <a:cs typeface="+mn-ea"/>
                <a:sym typeface="+mn-lt"/>
              </a:rPr>
              <a:t>  </a:t>
            </a:r>
            <a:r>
              <a:rPr lang="zh-CN" altLang="en-US" sz="1400" dirty="0">
                <a:solidFill>
                  <a:schemeClr val="accent6"/>
                </a:solidFill>
                <a:cs typeface="+mn-ea"/>
                <a:sym typeface="+mn-lt"/>
              </a:rPr>
              <a:t>在餐前活动时，老师采用了讲故事的形式，不能有效的吸引所有幼儿的注意力，于是餐前活动有一些批评大会的感觉。在餐前活动中，老师只关注了幼儿的生理状态，却忽视了幼儿的心理状态，对情绪的把控能力相当文缺，手用了不适宜的方式和不恰当的语言，对幼儿造成了一定的心理压力，不利于幼儿进餐，提成孩子用容时，情低落，食欲不振的现象。</a:t>
            </a:r>
          </a:p>
        </p:txBody>
      </p:sp>
      <p:sp>
        <p:nvSpPr>
          <p:cNvPr id="51" name="矩形: 圆角 50"/>
          <p:cNvSpPr/>
          <p:nvPr/>
        </p:nvSpPr>
        <p:spPr>
          <a:xfrm rot="6735852">
            <a:off x="3812035" y="2614572"/>
            <a:ext cx="4567930" cy="2032297"/>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文本框 46"/>
          <p:cNvSpPr txBox="1"/>
          <p:nvPr/>
        </p:nvSpPr>
        <p:spPr>
          <a:xfrm>
            <a:off x="5022118" y="2845255"/>
            <a:ext cx="2503365" cy="1569660"/>
          </a:xfrm>
          <a:prstGeom prst="rect">
            <a:avLst/>
          </a:prstGeom>
          <a:noFill/>
        </p:spPr>
        <p:txBody>
          <a:bodyPr wrap="square" rtlCol="0">
            <a:spAutoFit/>
          </a:bodyPr>
          <a:lstStyle/>
          <a:p>
            <a:pPr algn="ctr"/>
            <a:r>
              <a:rPr lang="en-US" altLang="zh-CN" sz="9600" b="1" dirty="0">
                <a:solidFill>
                  <a:schemeClr val="accent1"/>
                </a:solidFill>
                <a:cs typeface="+mn-ea"/>
                <a:sym typeface="+mn-lt"/>
              </a:rPr>
              <a:t>VS</a:t>
            </a:r>
            <a:endParaRPr lang="zh-CN" altLang="en-US" sz="9600" b="1" dirty="0">
              <a:solidFill>
                <a:schemeClr val="accent1"/>
              </a:solidFill>
              <a:cs typeface="+mn-ea"/>
              <a:sym typeface="+mn-lt"/>
            </a:endParaRPr>
          </a:p>
        </p:txBody>
      </p:sp>
      <p:sp>
        <p:nvSpPr>
          <p:cNvPr id="25" name="文本框 24"/>
          <p:cNvSpPr txBox="1"/>
          <p:nvPr/>
        </p:nvSpPr>
        <p:spPr>
          <a:xfrm>
            <a:off x="1545515" y="294764"/>
            <a:ext cx="3047034"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550665" y="5869791"/>
            <a:ext cx="9765370" cy="1015663"/>
          </a:xfrm>
          <a:prstGeom prst="rect">
            <a:avLst/>
          </a:prstGeom>
          <a:noFill/>
        </p:spPr>
        <p:txBody>
          <a:bodyPr wrap="square" rtlCol="0">
            <a:spAutoFit/>
          </a:bodyPr>
          <a:lstStyle/>
          <a:p>
            <a:r>
              <a:rPr lang="en-US" altLang="zh-CN" sz="6000" dirty="0">
                <a:solidFill>
                  <a:schemeClr val="accent1">
                    <a:alpha val="4000"/>
                  </a:schemeClr>
                </a:solidFill>
                <a:cs typeface="+mn-ea"/>
                <a:sym typeface="+mn-lt"/>
              </a:rPr>
              <a:t>INDUCTION TRAINING</a:t>
            </a:r>
          </a:p>
        </p:txBody>
      </p:sp>
      <p:sp>
        <p:nvSpPr>
          <p:cNvPr id="24" name="任意多边形: 形状 23"/>
          <p:cNvSpPr/>
          <p:nvPr/>
        </p:nvSpPr>
        <p:spPr>
          <a:xfrm>
            <a:off x="9174822" y="2"/>
            <a:ext cx="3017179" cy="6857999"/>
          </a:xfrm>
          <a:custGeom>
            <a:avLst/>
            <a:gdLst>
              <a:gd name="connsiteX0" fmla="*/ 2892262 w 6095999"/>
              <a:gd name="connsiteY0" fmla="*/ 0 h 6857999"/>
              <a:gd name="connsiteX1" fmla="*/ 6095999 w 6095999"/>
              <a:gd name="connsiteY1" fmla="*/ 0 h 6857999"/>
              <a:gd name="connsiteX2" fmla="*/ 6095999 w 6095999"/>
              <a:gd name="connsiteY2" fmla="*/ 6857999 h 6857999"/>
              <a:gd name="connsiteX3" fmla="*/ 0 w 6095999"/>
              <a:gd name="connsiteY3" fmla="*/ 6857999 h 6857999"/>
              <a:gd name="connsiteX4" fmla="*/ 46894 w 6095999"/>
              <a:gd name="connsiteY4" fmla="*/ 6486270 h 6857999"/>
              <a:gd name="connsiteX5" fmla="*/ 2887777 w 6095999"/>
              <a:gd name="connsiteY5" fmla="*/ 549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5999" h="6857999">
                <a:moveTo>
                  <a:pt x="2892262" y="0"/>
                </a:moveTo>
                <a:lnTo>
                  <a:pt x="6095999" y="0"/>
                </a:lnTo>
                <a:lnTo>
                  <a:pt x="6095999" y="6857999"/>
                </a:lnTo>
                <a:lnTo>
                  <a:pt x="0" y="6857999"/>
                </a:lnTo>
                <a:lnTo>
                  <a:pt x="46894" y="6486270"/>
                </a:lnTo>
                <a:cubicBezTo>
                  <a:pt x="382690" y="4158749"/>
                  <a:pt x="1373598" y="1967553"/>
                  <a:pt x="2887777" y="5490"/>
                </a:cubicBezTo>
                <a:close/>
              </a:path>
            </a:pathLst>
          </a:custGeom>
          <a:solidFill>
            <a:schemeClr val="accent1"/>
          </a:solidFill>
          <a:ln>
            <a:noFill/>
          </a:ln>
          <a:effectLst>
            <a:outerShdw blurRad="50800" dist="38100" dir="108000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4" name="文本框 13"/>
          <p:cNvSpPr txBox="1"/>
          <p:nvPr/>
        </p:nvSpPr>
        <p:spPr>
          <a:xfrm>
            <a:off x="1091565" y="2774950"/>
            <a:ext cx="6677660" cy="3046095"/>
          </a:xfrm>
          <a:prstGeom prst="rect">
            <a:avLst/>
          </a:prstGeom>
          <a:noFill/>
          <a:ln>
            <a:solidFill>
              <a:schemeClr val="accent1"/>
            </a:solidFill>
          </a:ln>
          <a:effectLst/>
        </p:spPr>
        <p:txBody>
          <a:bodyPr wrap="square" rtlCol="0">
            <a:spAutoFit/>
          </a:bodyPr>
          <a:lstStyle/>
          <a:p>
            <a:pPr indent="0" fontAlgn="auto">
              <a:lnSpc>
                <a:spcPct val="150000"/>
              </a:lnSpc>
              <a:defRPr/>
            </a:pPr>
            <a:r>
              <a:rPr kumimoji="0" lang="en-US" altLang="zh-CN" sz="1400" b="0" i="0" u="none" strike="noStrike" kern="1200" cap="none" spc="0" normalizeH="0" baseline="0" dirty="0">
                <a:solidFill>
                  <a:schemeClr val="accent6"/>
                </a:solidFill>
                <a:cs typeface="+mn-ea"/>
                <a:sym typeface="+mn-lt"/>
              </a:rPr>
              <a:t> </a:t>
            </a:r>
            <a:r>
              <a:rPr kumimoji="0" lang="en-US" altLang="zh-CN" sz="1600" b="0" i="0" u="none" strike="noStrike" kern="1200" cap="none" spc="0" normalizeH="0" baseline="0" dirty="0">
                <a:solidFill>
                  <a:schemeClr val="accent6"/>
                </a:solidFill>
                <a:cs typeface="+mn-ea"/>
                <a:sym typeface="+mn-lt"/>
              </a:rPr>
              <a:t>   </a:t>
            </a:r>
            <a:r>
              <a:rPr kumimoji="0" lang="zh-CN" altLang="en-US" sz="1600" b="0" i="0" u="none" strike="noStrike" kern="1200" cap="none" spc="0" normalizeH="0" baseline="0" dirty="0">
                <a:solidFill>
                  <a:schemeClr val="accent6"/>
                </a:solidFill>
                <a:cs typeface="+mn-ea"/>
                <a:sym typeface="+mn-lt"/>
              </a:rPr>
              <a:t>大人在心情不好的时候会变得没胃口，其实孩子也是一样，如果用餐时心情是放松愉悦的，那么他的食欲才会比较旺盛。而如果成人在餐桌上批评孩子，就会使孩子变得紧张，情绪也变得低落，自然食欲也会随之消退。时间久了，孩子就会将“吃饭”和“批评”联系起来，从而对吃饭产生抗拒心理，严重者甚至会得厌食症。在组织幼儿进餐前，教师应该营造一种轻松愉悦的氛围，应该采取提高幼儿食欲的做法，如让幼儿充分交谈、和幼儿讨论菜肴营养知识等，而非是解决幼儿在其他方面出现的问题，甚至批评幼儿。</a:t>
            </a:r>
          </a:p>
        </p:txBody>
      </p:sp>
      <p:sp>
        <p:nvSpPr>
          <p:cNvPr id="15" name="iŝ1ídé"/>
          <p:cNvSpPr txBox="1"/>
          <p:nvPr/>
        </p:nvSpPr>
        <p:spPr>
          <a:xfrm>
            <a:off x="1299282" y="1855621"/>
            <a:ext cx="1473292" cy="357718"/>
          </a:xfrm>
          <a:prstGeom prst="rect">
            <a:avLst/>
          </a:prstGeom>
          <a:noFill/>
          <a:ln>
            <a:solidFill>
              <a:schemeClr val="accent1"/>
            </a:solidFill>
          </a:ln>
        </p:spPr>
        <p:txBody>
          <a:bodyPr wrap="square" lIns="91440" tIns="45720" rIns="91440" bIns="45720" anchor="ctr" anchorCtr="0">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1">
                <a:ln>
                  <a:noFill/>
                </a:ln>
                <a:solidFill>
                  <a:schemeClr val="accent3">
                    <a:lumMod val="75000"/>
                  </a:schemeClr>
                </a:solidFill>
                <a:effectLst/>
                <a:uLnTx/>
                <a:uFillTx/>
                <a:cs typeface="+mn-ea"/>
                <a:sym typeface="+mn-lt"/>
              </a:rPr>
              <a:t>解决策略</a:t>
            </a:r>
            <a:endParaRPr kumimoji="0" lang="en-US" sz="2000" b="1" i="0" u="none" strike="noStrike" kern="1200" cap="none" spc="0" normalizeH="0" baseline="0" noProof="1">
              <a:ln>
                <a:noFill/>
              </a:ln>
              <a:solidFill>
                <a:schemeClr val="accent3">
                  <a:lumMod val="75000"/>
                </a:schemeClr>
              </a:solidFill>
              <a:effectLst/>
              <a:uLnTx/>
              <a:uFillTx/>
              <a:cs typeface="+mn-ea"/>
              <a:sym typeface="+mn-lt"/>
            </a:endParaRPr>
          </a:p>
        </p:txBody>
      </p:sp>
      <p:grpSp>
        <p:nvGrpSpPr>
          <p:cNvPr id="17" name="组合 16"/>
          <p:cNvGrpSpPr/>
          <p:nvPr/>
        </p:nvGrpSpPr>
        <p:grpSpPr>
          <a:xfrm>
            <a:off x="-21963" y="-382142"/>
            <a:ext cx="1475532" cy="1156435"/>
            <a:chOff x="-40784" y="-797848"/>
            <a:chExt cx="3078400" cy="2412669"/>
          </a:xfrm>
        </p:grpSpPr>
        <p:sp>
          <p:nvSpPr>
            <p:cNvPr id="18" name="任意多边形: 形状 1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9" name="任意多边形: 形状 1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34" name="组合 33"/>
          <p:cNvGrpSpPr/>
          <p:nvPr/>
        </p:nvGrpSpPr>
        <p:grpSpPr>
          <a:xfrm>
            <a:off x="776180" y="5038590"/>
            <a:ext cx="730756" cy="107799"/>
            <a:chOff x="853551" y="5236816"/>
            <a:chExt cx="849163" cy="125266"/>
          </a:xfrm>
        </p:grpSpPr>
        <p:sp>
          <p:nvSpPr>
            <p:cNvPr id="30" name="椭圆 29"/>
            <p:cNvSpPr/>
            <p:nvPr/>
          </p:nvSpPr>
          <p:spPr>
            <a:xfrm>
              <a:off x="853551" y="5236819"/>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1094851" y="5236818"/>
              <a:ext cx="125263" cy="1252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336151" y="5236817"/>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1577451" y="5236816"/>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6" name="任意多边形: 形状 35"/>
          <p:cNvSpPr/>
          <p:nvPr/>
        </p:nvSpPr>
        <p:spPr>
          <a:xfrm flipV="1">
            <a:off x="752270" y="1855898"/>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chemeClr val="accent1"/>
              </a:solidFill>
              <a:cs typeface="+mn-ea"/>
              <a:sym typeface="+mn-lt"/>
            </a:endParaRPr>
          </a:p>
        </p:txBody>
      </p:sp>
      <p:sp>
        <p:nvSpPr>
          <p:cNvPr id="38" name="任意多边形: 形状 37"/>
          <p:cNvSpPr/>
          <p:nvPr/>
        </p:nvSpPr>
        <p:spPr>
          <a:xfrm flipH="1">
            <a:off x="6517702" y="4590059"/>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cs typeface="+mn-ea"/>
              <a:sym typeface="+mn-lt"/>
            </a:endParaRPr>
          </a:p>
        </p:txBody>
      </p:sp>
      <p:sp>
        <p:nvSpPr>
          <p:cNvPr id="21" name="文本框 20"/>
          <p:cNvSpPr txBox="1"/>
          <p:nvPr/>
        </p:nvSpPr>
        <p:spPr>
          <a:xfrm>
            <a:off x="1545514" y="294764"/>
            <a:ext cx="178331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2d4375ee-8516-45e0-8956-45702a61a9b6&quot;,&quot;Name&quot;:&quot;iSlide&quot;,&quot;HeaderHeight&quot;:15.0,&quot;FooterHeight&quot;:9.0000000000000036,&quot;SideMargin&quot;:5.4999999999999982,&quot;TopMargin&quot;:0.0,&quot;BottomMargin&quot;:0.0,&quot;IntervalMargin&quot;:1.3999999999999997}"/>
  <p:tag name="KSO_WPP_MARK_KEY" val="7802cec0-f185-4528-8835-0769fe2ba605"/>
  <p:tag name="COMMONDATA" val="eyJjb3VudCI6MS4wLCJoZGlkIjoiOWJhNzM1Y2IzNzdmNzQ1MDAzYjU3OGQxNmZmNjkwNDEiLCJ1c2VyQ291bnQiOjEuMH0="/>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第一PPT，www.1ppt.com">
  <a:themeElements>
    <a:clrScheme name="自定义 1">
      <a:dk1>
        <a:srgbClr val="000000"/>
      </a:dk1>
      <a:lt1>
        <a:srgbClr val="8496B0"/>
      </a:lt1>
      <a:dk2>
        <a:srgbClr val="44546A"/>
      </a:dk2>
      <a:lt2>
        <a:srgbClr val="FFFFFF"/>
      </a:lt2>
      <a:accent1>
        <a:srgbClr val="009C68"/>
      </a:accent1>
      <a:accent2>
        <a:srgbClr val="45FFC1"/>
      </a:accent2>
      <a:accent3>
        <a:srgbClr val="27E8A8"/>
      </a:accent3>
      <a:accent4>
        <a:srgbClr val="9C2F14"/>
      </a:accent4>
      <a:accent5>
        <a:srgbClr val="E84E27"/>
      </a:accent5>
      <a:accent6>
        <a:srgbClr val="44546A"/>
      </a:accent6>
      <a:hlink>
        <a:srgbClr val="000000"/>
      </a:hlink>
      <a:folHlink>
        <a:srgbClr val="954F72"/>
      </a:folHlink>
    </a:clrScheme>
    <a:fontScheme name="slg5ysva">
      <a:majorFont>
        <a:latin typeface="字魂58号-创中黑"/>
        <a:ea typeface="字魂58号-创中黑"/>
        <a:cs typeface=""/>
      </a:majorFont>
      <a:minorFont>
        <a:latin typeface="字魂58号-创中黑"/>
        <a:ea typeface="字魂58号-创中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lg5ysva">
      <a:majorFont>
        <a:latin typeface="字魂58号-创中黑"/>
        <a:ea typeface="字魂58号-创中黑"/>
        <a:cs typeface=""/>
      </a:majorFont>
      <a:minorFont>
        <a:latin typeface="字魂58号-创中黑"/>
        <a:ea typeface="字魂58号-创中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毕业主题5</Template>
  <TotalTime>0</TotalTime>
  <Words>2945</Words>
  <Application>Microsoft Office PowerPoint</Application>
  <PresentationFormat>宽屏</PresentationFormat>
  <Paragraphs>195</Paragraphs>
  <Slides>27</Slides>
  <Notes>17</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27</vt:i4>
      </vt:variant>
    </vt:vector>
  </HeadingPairs>
  <TitlesOfParts>
    <vt:vector size="35" baseType="lpstr">
      <vt:lpstr>思源黑体 CN Light</vt:lpstr>
      <vt:lpstr>宋体</vt:lpstr>
      <vt:lpstr>微软雅黑</vt:lpstr>
      <vt:lpstr>字魂58号-创中黑</vt:lpstr>
      <vt:lpstr>Arial</vt:lpstr>
      <vt:lpstr>Calibri</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Manager>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培训</dc:title>
  <dc:creator>第一PPT</dc:creator>
  <cp:keywords>www.1ppt.com</cp:keywords>
  <dc:description>www.1ppt.com</dc:description>
  <cp:lastModifiedBy>aa</cp:lastModifiedBy>
  <cp:revision>184</cp:revision>
  <dcterms:created xsi:type="dcterms:W3CDTF">2017-04-28T04:55:00Z</dcterms:created>
  <dcterms:modified xsi:type="dcterms:W3CDTF">2023-10-19T02:57:42Z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386B00C86F334F2E814F6160AD30E8C3_12</vt:lpwstr>
  </property>
  <property fmtid="{D5CDD505-2E9C-101B-9397-08002B2CF9AE}" pid="3" name="KSOProductBuildVer">
    <vt:lpwstr>2052-12.1.0.15712</vt:lpwstr>
  </property>
</Properties>
</file>