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3" r:id="rId2"/>
  </p:sldMasterIdLst>
  <p:notesMasterIdLst>
    <p:notesMasterId r:id="rId45"/>
  </p:notesMasterIdLst>
  <p:handoutMasterIdLst>
    <p:handoutMasterId r:id="rId46"/>
  </p:handoutMasterIdLst>
  <p:sldIdLst>
    <p:sldId id="286" r:id="rId3"/>
    <p:sldId id="309" r:id="rId4"/>
    <p:sldId id="281" r:id="rId5"/>
    <p:sldId id="284" r:id="rId6"/>
    <p:sldId id="288" r:id="rId7"/>
    <p:sldId id="336" r:id="rId8"/>
    <p:sldId id="337" r:id="rId9"/>
    <p:sldId id="310" r:id="rId10"/>
    <p:sldId id="311" r:id="rId11"/>
    <p:sldId id="338" r:id="rId12"/>
    <p:sldId id="313" r:id="rId13"/>
    <p:sldId id="346" r:id="rId14"/>
    <p:sldId id="340" r:id="rId15"/>
    <p:sldId id="341" r:id="rId16"/>
    <p:sldId id="343" r:id="rId17"/>
    <p:sldId id="344" r:id="rId18"/>
    <p:sldId id="345" r:id="rId19"/>
    <p:sldId id="347" r:id="rId20"/>
    <p:sldId id="348" r:id="rId21"/>
    <p:sldId id="349" r:id="rId22"/>
    <p:sldId id="350" r:id="rId23"/>
    <p:sldId id="354" r:id="rId24"/>
    <p:sldId id="355" r:id="rId25"/>
    <p:sldId id="351" r:id="rId26"/>
    <p:sldId id="352" r:id="rId27"/>
    <p:sldId id="356" r:id="rId28"/>
    <p:sldId id="357" r:id="rId29"/>
    <p:sldId id="358" r:id="rId30"/>
    <p:sldId id="363" r:id="rId31"/>
    <p:sldId id="359" r:id="rId32"/>
    <p:sldId id="364" r:id="rId33"/>
    <p:sldId id="365" r:id="rId34"/>
    <p:sldId id="360" r:id="rId35"/>
    <p:sldId id="361" r:id="rId36"/>
    <p:sldId id="362" r:id="rId37"/>
    <p:sldId id="366" r:id="rId38"/>
    <p:sldId id="367" r:id="rId39"/>
    <p:sldId id="368" r:id="rId40"/>
    <p:sldId id="375" r:id="rId41"/>
    <p:sldId id="373" r:id="rId42"/>
    <p:sldId id="374" r:id="rId43"/>
    <p:sldId id="376" r:id="rId44"/>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C05A"/>
    <a:srgbClr val="41EAFA"/>
    <a:srgbClr val="623DF0"/>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6" autoAdjust="0"/>
    <p:restoredTop sz="94660"/>
  </p:normalViewPr>
  <p:slideViewPr>
    <p:cSldViewPr snapToGrid="0" showGuides="1">
      <p:cViewPr varScale="1">
        <p:scale>
          <a:sx n="115" d="100"/>
          <a:sy n="115" d="100"/>
        </p:scale>
        <p:origin x="498" y="96"/>
      </p:cViewPr>
      <p:guideLst>
        <p:guide orient="horz" pos="214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2023/10/19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5640975C-B837-4D6E-844D-7C645303B726}" type="datetimeFigureOut">
              <a:rPr lang="zh-CN" altLang="en-US" smtClean="0"/>
              <a:t>2023/10/19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56E84C2C-40E2-4F7A-AD16-1F4FF2C99AF7}"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TextBox 2"/>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alpha val="13000"/>
              </a:schemeClr>
            </a:gs>
            <a:gs pos="100000">
              <a:schemeClr val="accent1">
                <a:alpha val="0"/>
              </a:schemeClr>
            </a:gs>
          </a:gsLst>
          <a:lin ang="13500000" scaled="1"/>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Lst>
  <p:hf sldNum="0"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2" name="组合 281"/>
          <p:cNvGrpSpPr/>
          <p:nvPr/>
        </p:nvGrpSpPr>
        <p:grpSpPr>
          <a:xfrm>
            <a:off x="-40784" y="-797848"/>
            <a:ext cx="3078400" cy="2412669"/>
            <a:chOff x="-40784" y="-797848"/>
            <a:chExt cx="3078400" cy="2412669"/>
          </a:xfrm>
        </p:grpSpPr>
        <p:sp>
          <p:nvSpPr>
            <p:cNvPr id="281" name="任意多边形: 形状 280"/>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7" name="任意多边形: 形状 6"/>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0" name="组合 19"/>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21" name="任意多边形: 形状 20"/>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9" name="任意多边形: 形状 138"/>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0" name="任意多边形: 形状 139"/>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288" name="组合 287"/>
          <p:cNvGrpSpPr/>
          <p:nvPr/>
        </p:nvGrpSpPr>
        <p:grpSpPr>
          <a:xfrm>
            <a:off x="8093296" y="1893008"/>
            <a:ext cx="4759019" cy="5840293"/>
            <a:chOff x="8093296" y="1893008"/>
            <a:chExt cx="4759019" cy="5840293"/>
          </a:xfrm>
        </p:grpSpPr>
        <p:sp>
          <p:nvSpPr>
            <p:cNvPr id="19" name="任意多边形: 形状 18"/>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2" name="文本框 11"/>
          <p:cNvSpPr txBox="1"/>
          <p:nvPr/>
        </p:nvSpPr>
        <p:spPr>
          <a:xfrm>
            <a:off x="7873363" y="189037"/>
            <a:ext cx="4008125" cy="461665"/>
          </a:xfrm>
          <a:prstGeom prst="rect">
            <a:avLst/>
          </a:prstGeom>
          <a:noFill/>
        </p:spPr>
        <p:txBody>
          <a:bodyPr wrap="square" rtlCol="0">
            <a:spAutoFit/>
          </a:bodyPr>
          <a:lstStyle/>
          <a:p>
            <a:r>
              <a:rPr lang="en-US" altLang="zh-CN" sz="2400" dirty="0">
                <a:solidFill>
                  <a:schemeClr val="accent1"/>
                </a:solidFill>
                <a:cs typeface="+mn-ea"/>
                <a:sym typeface="+mn-lt"/>
              </a:rPr>
              <a:t>《</a:t>
            </a:r>
            <a:r>
              <a:rPr lang="zh-CN" altLang="en-US" sz="2400" dirty="0">
                <a:solidFill>
                  <a:schemeClr val="accent1"/>
                </a:solidFill>
                <a:cs typeface="+mn-ea"/>
                <a:sym typeface="+mn-lt"/>
              </a:rPr>
              <a:t>幼儿园保育实习指导手册</a:t>
            </a:r>
            <a:r>
              <a:rPr lang="en-US" altLang="zh-CN" sz="2400" dirty="0">
                <a:solidFill>
                  <a:schemeClr val="accent1"/>
                </a:solidFill>
                <a:cs typeface="+mn-ea"/>
                <a:sym typeface="+mn-lt"/>
              </a:rPr>
              <a:t>》</a:t>
            </a:r>
            <a:endParaRPr lang="zh-CN" altLang="en-US" sz="2400" dirty="0">
              <a:solidFill>
                <a:schemeClr val="accent1"/>
              </a:solidFill>
              <a:cs typeface="+mn-ea"/>
              <a:sym typeface="+mn-lt"/>
            </a:endParaRPr>
          </a:p>
        </p:txBody>
      </p:sp>
      <p:sp>
        <p:nvSpPr>
          <p:cNvPr id="14" name="矩形: 圆角 13"/>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5" name="图形 14"/>
          <p:cNvPicPr>
            <a:picLocks noChangeAspect="1"/>
          </p:cNvPicPr>
          <p:nvPr/>
        </p:nvPicPr>
        <p:blipFill>
          <a:blip r:embed="rId3" cstate="screen">
            <a:extLst>
              <a:ext uri="{96DAC541-7B7A-43D3-8B79-37D633B846F1}">
                <asvg:svgBlip xmlns:asvg="http://schemas.microsoft.com/office/drawing/2016/SVG/main" xmlns="" r:embed="rId4"/>
              </a:ext>
            </a:extLst>
          </a:blip>
          <a:stretch>
            <a:fillRect/>
          </a:stretch>
        </p:blipFill>
        <p:spPr>
          <a:xfrm>
            <a:off x="1980599" y="4518794"/>
            <a:ext cx="281805" cy="281805"/>
          </a:xfrm>
          <a:prstGeom prst="rect">
            <a:avLst/>
          </a:prstGeom>
        </p:spPr>
      </p:pic>
      <p:grpSp>
        <p:nvGrpSpPr>
          <p:cNvPr id="147" name="组合 146"/>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8" name="任意多边形: 形状 147"/>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0" name="任意多边形: 形状 269"/>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1" name="任意多边形: 形状 270"/>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2" name="任意多边形: 形状 271"/>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3" name="任意多边形: 形状 272"/>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74" name="文本框 273"/>
          <p:cNvSpPr txBox="1"/>
          <p:nvPr/>
        </p:nvSpPr>
        <p:spPr>
          <a:xfrm>
            <a:off x="0" y="2245360"/>
            <a:ext cx="10376535" cy="1106805"/>
          </a:xfrm>
          <a:prstGeom prst="rect">
            <a:avLst/>
          </a:prstGeom>
          <a:noFill/>
        </p:spPr>
        <p:txBody>
          <a:bodyPr wrap="square" rtlCol="0">
            <a:spAutoFit/>
          </a:bodyPr>
          <a:lstStyle/>
          <a:p>
            <a:r>
              <a:rPr lang="zh-CN" altLang="en-US" sz="6600" dirty="0">
                <a:solidFill>
                  <a:schemeClr val="accent1"/>
                </a:solidFill>
                <a:cs typeface="+mn-ea"/>
                <a:sym typeface="+mn-lt"/>
              </a:rPr>
              <a:t>项目十 保育专项问题处理</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983614" y="2456815"/>
            <a:ext cx="7668631" cy="3018155"/>
          </a:xfrm>
          <a:prstGeom prst="rect">
            <a:avLst/>
          </a:prstGeom>
          <a:noFill/>
          <a:ln>
            <a:solidFill>
              <a:schemeClr val="accent1"/>
            </a:solidFill>
          </a:ln>
          <a:effectLst/>
        </p:spPr>
        <p:txBody>
          <a:bodyPr wrap="square" rtlCol="0">
            <a:noAutofit/>
          </a:bodyPr>
          <a:lstStyle/>
          <a:p>
            <a:pPr>
              <a:defRPr/>
            </a:pPr>
            <a:r>
              <a:rPr kumimoji="0" lang="en-US" altLang="zh-CN" sz="2000" b="0" i="0" u="none" strike="noStrike" kern="1200" cap="none" spc="0" normalizeH="0" baseline="0" noProof="0" dirty="0">
                <a:ln>
                  <a:noFill/>
                </a:ln>
                <a:effectLst/>
                <a:uLnTx/>
                <a:uFillTx/>
                <a:cs typeface="+mn-ea"/>
                <a:sym typeface="+mn-lt"/>
              </a:rPr>
              <a:t>3.</a:t>
            </a:r>
            <a:r>
              <a:rPr kumimoji="0" lang="zh-CN" altLang="en-US" sz="2000" b="1" i="0" u="none" strike="noStrike" kern="1200" cap="none" spc="0" normalizeH="0" baseline="0" noProof="0" dirty="0">
                <a:ln>
                  <a:noFill/>
                </a:ln>
                <a:effectLst/>
                <a:uLnTx/>
                <a:uFillTx/>
                <a:cs typeface="+mn-ea"/>
                <a:sym typeface="+mn-lt"/>
              </a:rPr>
              <a:t>让教室里的东西都有自己的位置。</a:t>
            </a:r>
            <a:r>
              <a:rPr kumimoji="0" lang="zh-CN" altLang="en-US" sz="2000" i="0" u="none" strike="noStrike" kern="1200" cap="none" spc="0" normalizeH="0" baseline="0" noProof="0" dirty="0">
                <a:ln>
                  <a:noFill/>
                </a:ln>
                <a:effectLst/>
                <a:uLnTx/>
                <a:uFillTx/>
                <a:cs typeface="+mn-ea"/>
                <a:sym typeface="+mn-lt"/>
              </a:rPr>
              <a:t>在每一件玩具和橱柜上都贴上标签和标记，让每一件玩具都有固定摆放的位置</a:t>
            </a:r>
            <a:r>
              <a:rPr kumimoji="0" lang="zh-CN" altLang="en-US" sz="2000" i="0" u="none" strike="noStrike" kern="1200" cap="none" spc="0" normalizeH="0" baseline="0" noProof="0" dirty="0" smtClean="0">
                <a:ln>
                  <a:noFill/>
                </a:ln>
                <a:effectLst/>
                <a:uLnTx/>
                <a:uFillTx/>
                <a:cs typeface="+mn-ea"/>
                <a:sym typeface="+mn-lt"/>
              </a:rPr>
              <a:t>。</a:t>
            </a:r>
            <a:endParaRPr kumimoji="0" lang="en-US" altLang="zh-CN" sz="2000" i="0" u="none" strike="noStrike" kern="1200" cap="none" spc="0" normalizeH="0" baseline="0" noProof="0" dirty="0" smtClean="0">
              <a:ln>
                <a:noFill/>
              </a:ln>
              <a:effectLst/>
              <a:uLnTx/>
              <a:uFillTx/>
              <a:cs typeface="+mn-ea"/>
              <a:sym typeface="+mn-lt"/>
            </a:endParaRPr>
          </a:p>
          <a:p>
            <a:pPr>
              <a:defRPr/>
            </a:pPr>
            <a:endParaRPr kumimoji="0" lang="zh-CN" altLang="en-US" sz="2000" b="1" i="0" u="none" strike="noStrike" kern="1200" cap="none" spc="0" normalizeH="0" baseline="0" noProof="0" dirty="0">
              <a:ln>
                <a:noFill/>
              </a:ln>
              <a:effectLst/>
              <a:uLnTx/>
              <a:uFillTx/>
              <a:cs typeface="+mn-ea"/>
              <a:sym typeface="+mn-lt"/>
            </a:endParaRPr>
          </a:p>
          <a:p>
            <a:pPr>
              <a:defRPr/>
            </a:pPr>
            <a:r>
              <a:rPr kumimoji="0" lang="en-US" altLang="zh-CN" sz="2000" b="0" i="0" u="none" strike="noStrike" kern="1200" cap="none" spc="0" normalizeH="0" baseline="0" noProof="0" dirty="0">
                <a:ln>
                  <a:noFill/>
                </a:ln>
                <a:effectLst/>
                <a:uLnTx/>
                <a:uFillTx/>
                <a:cs typeface="+mn-ea"/>
                <a:sym typeface="+mn-lt"/>
              </a:rPr>
              <a:t>4.</a:t>
            </a:r>
            <a:r>
              <a:rPr kumimoji="0" lang="zh-CN" altLang="en-US" sz="2000" b="1" i="0" u="none" strike="noStrike" kern="1200" cap="none" spc="0" normalizeH="0" baseline="0" noProof="0" dirty="0">
                <a:ln>
                  <a:noFill/>
                </a:ln>
                <a:effectLst/>
                <a:uLnTx/>
                <a:uFillTx/>
                <a:cs typeface="+mn-ea"/>
                <a:sym typeface="+mn-lt"/>
              </a:rPr>
              <a:t>给予贝贝相应的支持。</a:t>
            </a:r>
            <a:r>
              <a:rPr kumimoji="0" lang="zh-CN" altLang="en-US" sz="2000" i="0" u="none" strike="noStrike" kern="1200" cap="none" spc="0" normalizeH="0" baseline="0" noProof="0" dirty="0">
                <a:ln>
                  <a:noFill/>
                </a:ln>
                <a:effectLst/>
                <a:uLnTx/>
                <a:uFillTx/>
                <a:cs typeface="+mn-ea"/>
                <a:sym typeface="+mn-lt"/>
              </a:rPr>
              <a:t>时刻提醒贝贝玩别人玩具后要还给被人。看到贝贝在整理玩具时候，立刻表扬他、鼓励他：谢谢你帮助老师把玩具送回家。正面的肯定和表扬强化了贝贝正确的行为。</a:t>
            </a:r>
          </a:p>
          <a:p>
            <a:pPr>
              <a:defRPr/>
            </a:pPr>
            <a:r>
              <a:rPr kumimoji="0" lang="zh-CN" altLang="en-US" sz="2000" i="0" u="none" strike="noStrike" kern="1200" cap="none" spc="0" normalizeH="0" baseline="0" noProof="0" dirty="0">
                <a:ln>
                  <a:noFill/>
                </a:ln>
                <a:effectLst/>
                <a:uLnTx/>
                <a:uFillTx/>
                <a:cs typeface="+mn-ea"/>
                <a:sym typeface="+mn-lt"/>
              </a:rPr>
              <a:t>经过一段时间的努力，班级里再也没有幼儿丢失东西。</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6517702" y="3989984"/>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8990" y="2760980"/>
            <a:ext cx="8546465" cy="10147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任务二 幼儿衣着管理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5896383" cy="52929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145059" y="1331282"/>
            <a:ext cx="4842988" cy="5061461"/>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144905" y="2096135"/>
            <a:ext cx="4884420" cy="3844290"/>
          </a:xfrm>
          <a:prstGeom prst="rect">
            <a:avLst/>
          </a:prstGeom>
          <a:noFill/>
        </p:spPr>
        <p:txBody>
          <a:bodyPr wrap="square" rtlCol="0">
            <a:noAutofit/>
          </a:bodyPr>
          <a:lstStyle/>
          <a:p>
            <a:pPr>
              <a:lnSpc>
                <a:spcPct val="150000"/>
              </a:lnSpc>
            </a:pPr>
            <a:r>
              <a:rPr lang="en-US" sz="2000" dirty="0"/>
              <a:t>  </a:t>
            </a:r>
            <a:r>
              <a:rPr altLang="zh-CN" sz="2000" dirty="0"/>
              <a:t>托幼机构的工作重点是保育护理，保育工作的好坏直接关系到幼儿园的生源及儿童的生长发育，热了给幼儿脱衣，冷了给幼儿加衣，这也是家长较为关心的问题。合理安排幼儿在园衣着，有很多科学道理，保教人员应该掌握。</a:t>
            </a:r>
            <a:r>
              <a:rPr lang="zh-CN" altLang="zh-CN" sz="2000" dirty="0"/>
              <a:t> </a:t>
            </a:r>
          </a:p>
        </p:txBody>
      </p:sp>
      <p:sp>
        <p:nvSpPr>
          <p:cNvPr id="17" name="矩形: 圆顶角 16"/>
          <p:cNvSpPr/>
          <p:nvPr/>
        </p:nvSpPr>
        <p:spPr>
          <a:xfrm>
            <a:off x="1121257" y="127234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1786599" y="1826774"/>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5837222" y="1165458"/>
            <a:ext cx="5089455" cy="5227285"/>
            <a:chOff x="4047422" y="1510445"/>
            <a:chExt cx="3595177" cy="4525729"/>
          </a:xfrm>
        </p:grpSpPr>
        <p:sp>
          <p:nvSpPr>
            <p:cNvPr id="38" name="矩形: 圆角 37"/>
            <p:cNvSpPr/>
            <p:nvPr/>
          </p:nvSpPr>
          <p:spPr>
            <a:xfrm>
              <a:off x="4676589" y="1620463"/>
              <a:ext cx="2966010" cy="4415711"/>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5113975" y="2572086"/>
              <a:ext cx="1964045" cy="332720"/>
            </a:xfrm>
            <a:prstGeom prst="rect">
              <a:avLst/>
            </a:prstGeom>
            <a:noFill/>
          </p:spPr>
          <p:txBody>
            <a:bodyPr wrap="square" rtlCol="0">
              <a:spAutoFit/>
            </a:bodyPr>
            <a:lstStyle/>
            <a:p>
              <a:pPr algn="ctr">
                <a:lnSpc>
                  <a:spcPct val="130000"/>
                </a:lnSpc>
                <a:spcAft>
                  <a:spcPts val="1200"/>
                </a:spcAft>
              </a:pPr>
              <a:endParaRPr lang="zh-CN" altLang="en-US" sz="1400" dirty="0">
                <a:solidFill>
                  <a:schemeClr val="bg2"/>
                </a:solidFill>
                <a:cs typeface="+mn-ea"/>
                <a:sym typeface="+mn-lt"/>
              </a:endParaRPr>
            </a:p>
          </p:txBody>
        </p:sp>
        <p:sp>
          <p:nvSpPr>
            <p:cNvPr id="23" name="矩形: 圆顶角 22"/>
            <p:cNvSpPr/>
            <p:nvPr/>
          </p:nvSpPr>
          <p:spPr>
            <a:xfrm>
              <a:off x="4047422" y="1510445"/>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问题提出</a:t>
              </a:r>
            </a:p>
          </p:txBody>
        </p:sp>
        <p:cxnSp>
          <p:nvCxnSpPr>
            <p:cNvPr id="44" name="直接连接符 43"/>
            <p:cNvCxnSpPr/>
            <p:nvPr/>
          </p:nvCxnSpPr>
          <p:spPr>
            <a:xfrm>
              <a:off x="5050341" y="2103411"/>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1" y="286267"/>
            <a:ext cx="3997471"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a:t>
            </a:r>
            <a:r>
              <a:rPr lang="zh-CN" altLang="zh-CN" sz="2800" dirty="0" smtClean="0">
                <a:ln w="0"/>
                <a:solidFill>
                  <a:schemeClr val="accent1"/>
                </a:solidFill>
                <a:effectLst>
                  <a:outerShdw blurRad="38100" dist="25400" dir="5400000" algn="ctr" rotWithShape="0">
                    <a:srgbClr val="6E747A">
                      <a:alpha val="43000"/>
                    </a:srgbClr>
                  </a:outerShdw>
                </a:effectLst>
                <a:cs typeface="+mn-ea"/>
              </a:rPr>
              <a:t>幼儿衣着管理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8" name="矩形 7"/>
          <p:cNvSpPr/>
          <p:nvPr/>
        </p:nvSpPr>
        <p:spPr>
          <a:xfrm>
            <a:off x="6854463" y="2050055"/>
            <a:ext cx="3945642" cy="1753235"/>
          </a:xfrm>
          <a:prstGeom prst="rect">
            <a:avLst/>
          </a:prstGeom>
        </p:spPr>
        <p:txBody>
          <a:bodyPr wrap="square">
            <a:spAutoFit/>
          </a:bodyPr>
          <a:lstStyle/>
          <a:p>
            <a:pPr indent="304800" algn="just">
              <a:lnSpc>
                <a:spcPct val="150000"/>
              </a:lnSpc>
              <a:spcAft>
                <a:spcPts val="0"/>
              </a:spcAft>
            </a:pPr>
            <a:r>
              <a:rPr altLang="zh-CN" kern="0" dirty="0">
                <a:solidFill>
                  <a:schemeClr val="bg2"/>
                </a:solidFill>
                <a:ea typeface="宋体" panose="02010600030101010101" pitchFamily="2" charset="-122"/>
                <a:cs typeface="宋体" panose="02010600030101010101" pitchFamily="2" charset="-122"/>
              </a:rPr>
              <a:t>天气变冷了，孩子们都穿得都较多，户外体育活动快开始了，老师们应该为孩子们的衣着做些什么准备？活动过程中和活动后又该如何做呢？</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5" y="1280160"/>
            <a:ext cx="8675370" cy="4458335"/>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05" y="1836420"/>
            <a:ext cx="7874000" cy="3696970"/>
          </a:xfrm>
          <a:prstGeom prst="rect">
            <a:avLst/>
          </a:prstGeom>
          <a:noFill/>
        </p:spPr>
        <p:txBody>
          <a:bodyPr wrap="square" rtlCol="0">
            <a:spAutoFit/>
          </a:bodyPr>
          <a:lstStyle/>
          <a:p>
            <a:pPr>
              <a:lnSpc>
                <a:spcPct val="130000"/>
              </a:lnSpc>
              <a:spcAft>
                <a:spcPts val="1200"/>
              </a:spcAft>
            </a:pPr>
            <a:r>
              <a:rPr lang="en-US" altLang="zh-CN" sz="1400" dirty="0">
                <a:solidFill>
                  <a:schemeClr val="accent6"/>
                </a:solidFill>
                <a:cs typeface="+mn-ea"/>
                <a:sym typeface="+mn-lt"/>
              </a:rPr>
              <a:t>1</a:t>
            </a:r>
            <a:r>
              <a:rPr lang="zh-CN" altLang="en-US" sz="1400" dirty="0">
                <a:solidFill>
                  <a:schemeClr val="accent6"/>
                </a:solidFill>
                <a:cs typeface="+mn-ea"/>
                <a:sym typeface="+mn-lt"/>
              </a:rPr>
              <a:t>。鞋子最好不用鞋带、要跟脚。</a:t>
            </a:r>
          </a:p>
          <a:p>
            <a:pPr>
              <a:lnSpc>
                <a:spcPct val="130000"/>
              </a:lnSpc>
              <a:spcAft>
                <a:spcPts val="1200"/>
              </a:spcAft>
            </a:pPr>
            <a:r>
              <a:rPr lang="en-US" altLang="zh-CN" sz="1400" dirty="0">
                <a:solidFill>
                  <a:schemeClr val="accent6"/>
                </a:solidFill>
                <a:cs typeface="+mn-ea"/>
                <a:sym typeface="+mn-lt"/>
              </a:rPr>
              <a:t> 衣服、裤子最好不用拉链，尤其是男幼儿的裤子，小便的档口不宜装拉链。衣服最好是开襟的，便于幼儿穿脱，套头的衣服幼儿不太会穿。</a:t>
            </a:r>
          </a:p>
          <a:p>
            <a:pPr>
              <a:lnSpc>
                <a:spcPct val="130000"/>
              </a:lnSpc>
              <a:spcAft>
                <a:spcPts val="1200"/>
              </a:spcAft>
            </a:pPr>
            <a:r>
              <a:rPr lang="en-US" altLang="zh-CN" sz="1400" dirty="0">
                <a:solidFill>
                  <a:schemeClr val="accent6"/>
                </a:solidFill>
                <a:cs typeface="+mn-ea"/>
                <a:sym typeface="+mn-lt"/>
              </a:rPr>
              <a:t>幼儿的脖子较短，衣领不宜过高，尤其是毛衣领子。裤子最好是带松紧带的，但不宜过松，吊带裤较好。</a:t>
            </a:r>
          </a:p>
          <a:p>
            <a:pPr>
              <a:lnSpc>
                <a:spcPct val="130000"/>
              </a:lnSpc>
              <a:spcAft>
                <a:spcPts val="1200"/>
              </a:spcAft>
            </a:pPr>
            <a:r>
              <a:rPr lang="en-US" altLang="zh-CN" sz="1400" dirty="0">
                <a:solidFill>
                  <a:schemeClr val="accent6"/>
                </a:solidFill>
                <a:cs typeface="+mn-ea"/>
                <a:sym typeface="+mn-lt"/>
              </a:rPr>
              <a:t>幼儿不适宜使用皮带。男幼儿从里到外的裤子都要留小便洞，小幼儿的裤子除外面罩裤腰蒙档的外，里面裤子可以是开档的，便于上厕所。</a:t>
            </a:r>
          </a:p>
          <a:p>
            <a:pPr>
              <a:lnSpc>
                <a:spcPct val="130000"/>
              </a:lnSpc>
              <a:spcAft>
                <a:spcPts val="1200"/>
              </a:spcAft>
            </a:pPr>
            <a:r>
              <a:rPr lang="en-US" altLang="zh-CN" sz="1400" dirty="0">
                <a:solidFill>
                  <a:schemeClr val="accent6"/>
                </a:solidFill>
                <a:cs typeface="+mn-ea"/>
                <a:sym typeface="+mn-lt"/>
              </a:rPr>
              <a:t>罩衣和罩裤不要太小太紧身，尤其是裤子，小裤脚或喇叭裤都不适宜。服装要合身，不要考虑要让幼儿多穿几年，就让幼儿穿得过大或成人化。</a:t>
            </a:r>
          </a:p>
          <a:p>
            <a:pPr>
              <a:lnSpc>
                <a:spcPct val="130000"/>
              </a:lnSpc>
              <a:spcAft>
                <a:spcPts val="1200"/>
              </a:spcAft>
            </a:pPr>
            <a:endParaRPr lang="en-US" altLang="zh-CN" sz="1600" dirty="0">
              <a:solidFill>
                <a:schemeClr val="accent6"/>
              </a:solidFill>
              <a:cs typeface="+mn-ea"/>
              <a:sym typeface="+mn-lt"/>
            </a:endParaRPr>
          </a:p>
        </p:txBody>
      </p:sp>
      <p:sp>
        <p:nvSpPr>
          <p:cNvPr id="13" name="文本框 12"/>
          <p:cNvSpPr txBox="1"/>
          <p:nvPr/>
        </p:nvSpPr>
        <p:spPr>
          <a:xfrm>
            <a:off x="878205" y="1497965"/>
            <a:ext cx="285877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一、幼儿的衣着科学</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553260" y="322746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752475" y="1280160"/>
            <a:ext cx="9417685" cy="3747770"/>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05" y="1836420"/>
            <a:ext cx="8097520" cy="730885"/>
          </a:xfrm>
          <a:prstGeom prst="rect">
            <a:avLst/>
          </a:prstGeom>
          <a:noFill/>
        </p:spPr>
        <p:txBody>
          <a:bodyPr wrap="square" rtlCol="0">
            <a:spAutoFit/>
          </a:bodyPr>
          <a:lstStyle/>
          <a:p>
            <a:pPr>
              <a:lnSpc>
                <a:spcPct val="130000"/>
              </a:lnSpc>
              <a:spcAft>
                <a:spcPts val="1200"/>
              </a:spcAft>
            </a:pPr>
            <a:r>
              <a:rPr lang="en-US" altLang="zh-CN" sz="1600" dirty="0">
                <a:solidFill>
                  <a:schemeClr val="accent6"/>
                </a:solidFill>
                <a:cs typeface="+mn-ea"/>
                <a:sym typeface="+mn-lt"/>
              </a:rPr>
              <a:t>   颜色深淡不所谓，只要清洗干净就行。不要给幼儿的衣着上缀佩饰品，尤其是小园珠的饰品，容易发生意外，又不宜清洗。</a:t>
            </a:r>
          </a:p>
        </p:txBody>
      </p:sp>
      <p:sp>
        <p:nvSpPr>
          <p:cNvPr id="13" name="文本框 12"/>
          <p:cNvSpPr txBox="1"/>
          <p:nvPr/>
        </p:nvSpPr>
        <p:spPr>
          <a:xfrm>
            <a:off x="878205" y="1497965"/>
            <a:ext cx="571881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二、儿童的衣着尽量不用化纤类的，棉织品、全毛的较好</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p:cNvSpPr txBox="1"/>
          <p:nvPr>
            <p:custDataLst>
              <p:tags r:id="rId1"/>
            </p:custDataLst>
          </p:nvPr>
        </p:nvSpPr>
        <p:spPr>
          <a:xfrm>
            <a:off x="878205" y="2694305"/>
            <a:ext cx="7833995"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三、衣着要保管好，幼儿的衣物要家长协商名字，以防混用或遗失。</a:t>
            </a:r>
          </a:p>
        </p:txBody>
      </p:sp>
      <p:sp>
        <p:nvSpPr>
          <p:cNvPr id="7" name="文本框 6"/>
          <p:cNvSpPr txBox="1"/>
          <p:nvPr>
            <p:custDataLst>
              <p:tags r:id="rId2"/>
            </p:custDataLst>
          </p:nvPr>
        </p:nvSpPr>
        <p:spPr>
          <a:xfrm>
            <a:off x="878205" y="3510915"/>
            <a:ext cx="7833995"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四、衣着要合体。</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371770" y="1653487"/>
            <a:ext cx="5148717" cy="3954466"/>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513" y="1653487"/>
            <a:ext cx="5148717" cy="3954466"/>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269367"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85343" y="220593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8400669" y="2082439"/>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1021489" y="2575773"/>
            <a:ext cx="3008500" cy="3166745"/>
          </a:xfrm>
          <a:prstGeom prst="rect">
            <a:avLst/>
          </a:prstGeom>
          <a:noFill/>
        </p:spPr>
        <p:txBody>
          <a:bodyPr wrap="square" rtlCol="0">
            <a:spAutoFit/>
          </a:bodyPr>
          <a:lstStyle/>
          <a:p>
            <a:pPr>
              <a:lnSpc>
                <a:spcPct val="130000"/>
              </a:lnSpc>
              <a:spcAft>
                <a:spcPts val="1200"/>
              </a:spcAft>
            </a:pPr>
            <a:r>
              <a:rPr lang="en-US" altLang="zh-CN" sz="1400" dirty="0">
                <a:solidFill>
                  <a:schemeClr val="bg2"/>
                </a:solidFill>
                <a:cs typeface="+mn-ea"/>
                <a:sym typeface="+mn-lt"/>
              </a:rPr>
              <a:t> </a:t>
            </a:r>
            <a:r>
              <a:rPr sz="1400" dirty="0">
                <a:solidFill>
                  <a:schemeClr val="bg2"/>
                </a:solidFill>
                <a:cs typeface="+mn-ea"/>
                <a:sym typeface="+mn-lt"/>
              </a:rPr>
              <a:t>午睡起床时，小班一个个都拿着小衣服来找老师帮忙。“老师，你帮我穿一下外套”“老师，这个外套我不会穿”等到外套穿好了，才能吃点心，有的时候点心都会凉了。户外活动的时候，脱完衣服都没有办法自己穿好，容易受凉，感冒的小朋友日益增多。以上种种，都让老师意识到，有必要让小班幼儿学习如何穿外套，提升自我服务的能力。</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4901468" y="2845890"/>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2" name="文本框 1"/>
          <p:cNvSpPr txBox="1"/>
          <p:nvPr/>
        </p:nvSpPr>
        <p:spPr>
          <a:xfrm>
            <a:off x="7901305" y="2575560"/>
            <a:ext cx="3618865" cy="2765425"/>
          </a:xfrm>
          <a:prstGeom prst="rect">
            <a:avLst/>
          </a:prstGeom>
        </p:spPr>
        <p:txBody>
          <a:bodyPr>
            <a:noAutofit/>
            <a:extLst>
              <a:ext uri="{4A0BC546-FE56-4ADE-93B0-CB8AF2F6F144}">
                <wpsdc:textFrameExt xmlns:wpsdc="http://www.wps.cn/officeDocument/2022/drawingmlCustomData" xmlns="" type="sub-title"/>
              </a:ext>
            </a:extLst>
          </a:bodyPr>
          <a:lstStyle/>
          <a:p>
            <a:pPr algn="l"/>
            <a:r>
              <a:rPr lang="zh-CN" altLang="en-US" sz="1400" dirty="0">
                <a:solidFill>
                  <a:schemeClr val="tx1"/>
                </a:solidFill>
                <a:cs typeface="+mn-ea"/>
              </a:rPr>
              <a:t>小朋友不会穿外套的原因主要有以下几种：</a:t>
            </a:r>
          </a:p>
          <a:p>
            <a:pPr algn="l"/>
            <a:r>
              <a:rPr lang="zh-CN" altLang="en-US" sz="1400" dirty="0">
                <a:solidFill>
                  <a:schemeClr val="tx1"/>
                </a:solidFill>
                <a:cs typeface="+mn-ea"/>
              </a:rPr>
              <a:t>      1.脱外套的时候，会将袖子反的折到衣服里面，不方便穿衣服。</a:t>
            </a:r>
          </a:p>
          <a:p>
            <a:pPr algn="l"/>
            <a:r>
              <a:rPr lang="zh-CN" altLang="en-US" sz="1400" dirty="0">
                <a:solidFill>
                  <a:schemeClr val="tx1"/>
                </a:solidFill>
                <a:cs typeface="+mn-ea"/>
              </a:rPr>
              <a:t>      2.穿外套的时候，不能分清衣服的上下，穿衣服时容易上下颠倒。</a:t>
            </a:r>
          </a:p>
          <a:p>
            <a:pPr algn="l"/>
            <a:r>
              <a:rPr lang="zh-CN" altLang="en-US" sz="1400" dirty="0">
                <a:solidFill>
                  <a:schemeClr val="tx1"/>
                </a:solidFill>
                <a:cs typeface="+mn-ea"/>
              </a:rPr>
              <a:t>      3.脱完衣服之后，会将衣服揉成一团扔在筐里，不方便幼儿穿衣服。</a:t>
            </a:r>
          </a:p>
          <a:p>
            <a:pPr algn="l"/>
            <a:r>
              <a:rPr lang="zh-CN" altLang="en-US" sz="1400" dirty="0">
                <a:solidFill>
                  <a:schemeClr val="tx1"/>
                </a:solidFill>
                <a:cs typeface="+mn-ea"/>
              </a:rPr>
              <a:t>      4.在家庭生活中，家长过于为孩子包办一切，使孩子失去了发展能力的机会。</a:t>
            </a:r>
          </a:p>
          <a:p>
            <a:pPr algn="l"/>
            <a:endParaRPr lang="zh-CN" altLang="en-US" sz="1400" dirty="0">
              <a:solidFill>
                <a:schemeClr val="tx1"/>
              </a:solidFill>
              <a:cs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550545" y="3006090"/>
            <a:ext cx="8503285" cy="2861310"/>
          </a:xfrm>
          <a:prstGeom prst="rect">
            <a:avLst/>
          </a:prstGeom>
          <a:noFill/>
          <a:ln>
            <a:solidFill>
              <a:schemeClr val="accent1"/>
            </a:solidFill>
          </a:ln>
          <a:effectLst/>
        </p:spPr>
        <p:txBody>
          <a:bodyPr wrap="square" rtlCol="0">
            <a:spAutoFit/>
          </a:bodyPr>
          <a:lstStyle/>
          <a:p>
            <a:pPr>
              <a:defRPr/>
            </a:pPr>
            <a:r>
              <a:rPr kumimoji="0" lang="en-US" altLang="zh-CN" sz="2000" b="0" i="0" u="none" strike="noStrike" kern="1200" cap="none" spc="0" normalizeH="0" baseline="0" noProof="0" dirty="0">
                <a:ln>
                  <a:noFill/>
                </a:ln>
                <a:effectLst/>
                <a:uLnTx/>
                <a:uFillTx/>
                <a:cs typeface="+mn-ea"/>
                <a:sym typeface="+mn-lt"/>
              </a:rPr>
              <a:t>1.</a:t>
            </a:r>
            <a:r>
              <a:rPr kumimoji="0" lang="zh-CN" altLang="en-US" sz="2000" b="1" i="0" u="none" strike="noStrike" kern="1200" cap="none" spc="0" normalizeH="0" baseline="0" noProof="0" dirty="0">
                <a:ln>
                  <a:noFill/>
                </a:ln>
                <a:effectLst/>
                <a:uLnTx/>
                <a:uFillTx/>
                <a:cs typeface="+mn-ea"/>
                <a:sym typeface="+mn-lt"/>
              </a:rPr>
              <a:t>互相帮助脱外套。</a:t>
            </a:r>
            <a:r>
              <a:rPr kumimoji="0" lang="zh-CN" altLang="en-US" sz="2000" b="0" i="0" u="none" strike="noStrike" kern="1200" cap="none" spc="0" normalizeH="0" baseline="0" noProof="0" dirty="0">
                <a:ln>
                  <a:noFill/>
                </a:ln>
                <a:effectLst/>
                <a:uLnTx/>
                <a:uFillTx/>
                <a:cs typeface="+mn-ea"/>
                <a:sym typeface="+mn-lt"/>
              </a:rPr>
              <a:t>很多小朋友自己脱完衣服以后，袖子是反折在衣服里面的。这样很不方便穿。教师可请小朋友找一个自己的好朋友拽住自己外套的袖子，然后往后一拉，外套就脱下来，而且袖子也不会折到里面。</a:t>
            </a:r>
          </a:p>
          <a:p>
            <a:pPr>
              <a:defRPr/>
            </a:pPr>
            <a:endParaRPr kumimoji="0" lang="zh-CN" altLang="en-US" sz="2000" b="0" i="0" u="none" strike="noStrike" kern="1200" cap="none" spc="0" normalizeH="0" baseline="0" noProof="0" dirty="0">
              <a:ln>
                <a:noFill/>
              </a:ln>
              <a:effectLst/>
              <a:uLnTx/>
              <a:uFillTx/>
              <a:cs typeface="+mn-ea"/>
              <a:sym typeface="+mn-lt"/>
            </a:endParaRPr>
          </a:p>
          <a:p>
            <a:pPr>
              <a:defRPr/>
            </a:pPr>
            <a:r>
              <a:rPr kumimoji="0" lang="en-US" altLang="zh-CN" sz="2000" b="0" i="0" u="none" strike="noStrike" kern="1200" cap="none" spc="0" normalizeH="0" baseline="0" noProof="0" dirty="0">
                <a:ln>
                  <a:noFill/>
                </a:ln>
                <a:effectLst/>
                <a:uLnTx/>
                <a:uFillTx/>
                <a:cs typeface="+mn-ea"/>
                <a:sym typeface="+mn-lt"/>
              </a:rPr>
              <a:t>2.</a:t>
            </a:r>
            <a:r>
              <a:rPr kumimoji="0" lang="zh-CN" altLang="en-US" sz="2000" b="1" i="0" u="none" strike="noStrike" kern="1200" cap="none" spc="0" normalizeH="0" baseline="0" noProof="0" dirty="0">
                <a:ln>
                  <a:noFill/>
                </a:ln>
                <a:effectLst/>
                <a:uLnTx/>
                <a:uFillTx/>
                <a:cs typeface="+mn-ea"/>
                <a:sym typeface="+mn-lt"/>
              </a:rPr>
              <a:t>儿歌学习叠衣服。</a:t>
            </a:r>
            <a:r>
              <a:rPr kumimoji="0" lang="zh-CN" altLang="en-US" sz="2000" b="0" i="0" u="none" strike="noStrike" kern="1200" cap="none" spc="0" normalizeH="0" baseline="0" noProof="0" dirty="0">
                <a:ln>
                  <a:noFill/>
                </a:ln>
                <a:effectLst/>
                <a:uLnTx/>
                <a:uFillTx/>
                <a:cs typeface="+mn-ea"/>
                <a:sym typeface="+mn-lt"/>
              </a:rPr>
              <a:t> 针对班上小朋友脱完外套，揉成一团的情况可采用了儿歌的方式帮助孩子学习叠衣服。“两扇大门关一关，两只小手抱一抱，点点头，弯弯腰。”四句小儿歌，把拉链当做“大门”，袖子当作“小手”，帽子当作“头”折一道当作“弯弯腰”。每天在散步环节和小朋友们一起复习复习儿歌。</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cxnSp>
        <p:nvCxnSpPr>
          <p:cNvPr id="2" name="直接箭头连接符 1"/>
          <p:cNvCxnSpPr/>
          <p:nvPr/>
        </p:nvCxnSpPr>
        <p:spPr>
          <a:xfrm flipV="1">
            <a:off x="336550" y="2414270"/>
            <a:ext cx="799465" cy="88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3" name="文本框 2"/>
          <p:cNvSpPr txBox="1"/>
          <p:nvPr/>
        </p:nvSpPr>
        <p:spPr>
          <a:xfrm>
            <a:off x="1191260" y="2204085"/>
            <a:ext cx="9968230" cy="583565"/>
          </a:xfrm>
          <a:prstGeom prst="rect">
            <a:avLst/>
          </a:prstGeom>
        </p:spPr>
        <p:txBody>
          <a:bodyPr wrap="square">
            <a:spAutoFit/>
            <a:extLst>
              <a:ext uri="{4A0BC546-FE56-4ADE-93B0-CB8AF2F6F144}">
                <wpsdc:textFrameExt xmlns:wpsdc="http://www.wps.cn/officeDocument/2022/drawingmlCustomData" xmlns="" type="sub-title"/>
              </a:ext>
            </a:extLst>
          </a:bodyPr>
          <a:lstStyle/>
          <a:p>
            <a:pPr algn="l"/>
            <a:r>
              <a:rPr lang="zh-CN" altLang="en-US" sz="1600" b="1" spc="200">
                <a:latin typeface="Arial" panose="020B0604020202020204" pitchFamily="34" charset="0"/>
                <a:ea typeface="微软雅黑" panose="020B0503020204020204" pitchFamily="34" charset="-122"/>
              </a:rPr>
              <a:t>《3-6岁儿童学习与发展指南》中对于幼儿生活自理能力培养的明确建议，鼓励幼儿做力所能及的事情，从指导幼儿掌握自理方法入手，引导孩子朝向“最近发展区”努力。</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550545" y="2600325"/>
            <a:ext cx="7236460" cy="3018155"/>
          </a:xfrm>
          <a:prstGeom prst="rect">
            <a:avLst/>
          </a:prstGeom>
          <a:noFill/>
          <a:ln>
            <a:solidFill>
              <a:schemeClr val="accent1"/>
            </a:solidFill>
          </a:ln>
          <a:effectLst/>
        </p:spPr>
        <p:txBody>
          <a:bodyPr wrap="square" rtlCol="0">
            <a:noAutofit/>
          </a:bodyPr>
          <a:lstStyle/>
          <a:p>
            <a:pPr>
              <a:defRPr/>
            </a:pPr>
            <a:r>
              <a:rPr kumimoji="0" lang="en-US" altLang="zh-CN" sz="2000" b="0" i="0" u="none" strike="noStrike" kern="1200" cap="none" spc="0" normalizeH="0" baseline="0" noProof="0" dirty="0">
                <a:ln>
                  <a:noFill/>
                </a:ln>
                <a:effectLst/>
                <a:uLnTx/>
                <a:uFillTx/>
                <a:cs typeface="+mn-ea"/>
                <a:sym typeface="+mn-lt"/>
              </a:rPr>
              <a:t>3.</a:t>
            </a:r>
            <a:r>
              <a:rPr kumimoji="0" lang="zh-CN" altLang="en-US" sz="2000" b="1" i="0" u="none" strike="noStrike" kern="1200" cap="none" spc="0" normalizeH="0" baseline="0" noProof="0" dirty="0">
                <a:ln>
                  <a:noFill/>
                </a:ln>
                <a:effectLst/>
                <a:uLnTx/>
                <a:uFillTx/>
                <a:cs typeface="+mn-ea"/>
                <a:sym typeface="+mn-lt"/>
              </a:rPr>
              <a:t>视频学习穿衣服</a:t>
            </a:r>
            <a:r>
              <a:rPr kumimoji="0" lang="zh-CN" altLang="en-US" sz="2000" b="1" i="0" u="none" strike="noStrike" kern="1200" cap="none" spc="0" normalizeH="0" baseline="0" noProof="0" dirty="0" smtClean="0">
                <a:ln>
                  <a:noFill/>
                </a:ln>
                <a:effectLst/>
                <a:uLnTx/>
                <a:uFillTx/>
                <a:cs typeface="+mn-ea"/>
                <a:sym typeface="+mn-lt"/>
              </a:rPr>
              <a:t>。</a:t>
            </a:r>
            <a:endParaRPr kumimoji="0" lang="en-US" altLang="zh-CN" sz="2000" b="1" i="0" u="none" strike="noStrike" kern="1200" cap="none" spc="0" normalizeH="0" baseline="0" noProof="0" dirty="0" smtClean="0">
              <a:ln>
                <a:noFill/>
              </a:ln>
              <a:effectLst/>
              <a:uLnTx/>
              <a:uFillTx/>
              <a:cs typeface="+mn-ea"/>
              <a:sym typeface="+mn-lt"/>
            </a:endParaRPr>
          </a:p>
          <a:p>
            <a:pPr>
              <a:defRPr/>
            </a:pPr>
            <a:endParaRPr kumimoji="0" lang="zh-CN" altLang="en-US" sz="2000" b="1" i="0" u="none" strike="noStrike" kern="1200" cap="none" spc="0" normalizeH="0" baseline="0" noProof="0" dirty="0">
              <a:ln>
                <a:noFill/>
              </a:ln>
              <a:effectLst/>
              <a:uLnTx/>
              <a:uFillTx/>
              <a:cs typeface="+mn-ea"/>
              <a:sym typeface="+mn-lt"/>
            </a:endParaRPr>
          </a:p>
          <a:p>
            <a:pPr>
              <a:defRPr/>
            </a:pPr>
            <a:r>
              <a:rPr kumimoji="0" lang="zh-CN" altLang="en-US" sz="2000" b="1" i="0" u="none" strike="noStrike" kern="1200" cap="none" spc="0" normalizeH="0" baseline="0" noProof="0" dirty="0">
                <a:ln>
                  <a:noFill/>
                </a:ln>
                <a:effectLst/>
                <a:uLnTx/>
                <a:uFillTx/>
                <a:cs typeface="+mn-ea"/>
                <a:sym typeface="+mn-lt"/>
              </a:rPr>
              <a:t> </a:t>
            </a:r>
            <a:r>
              <a:rPr kumimoji="0" lang="en-US" altLang="zh-CN" sz="2000" b="1" i="0" u="none" strike="noStrike" kern="1200" cap="none" spc="0" normalizeH="0" baseline="0" noProof="0" dirty="0">
                <a:ln>
                  <a:noFill/>
                </a:ln>
                <a:effectLst/>
                <a:uLnTx/>
                <a:uFillTx/>
                <a:cs typeface="+mn-ea"/>
                <a:sym typeface="+mn-lt"/>
              </a:rPr>
              <a:t> </a:t>
            </a:r>
            <a:r>
              <a:rPr kumimoji="0" lang="zh-CN" altLang="en-US" sz="2000" i="0" u="none" strike="noStrike" kern="1200" cap="none" spc="0" normalizeH="0" baseline="0" noProof="0" dirty="0">
                <a:ln>
                  <a:noFill/>
                </a:ln>
                <a:effectLst/>
                <a:uLnTx/>
                <a:uFillTx/>
                <a:cs typeface="+mn-ea"/>
                <a:sym typeface="+mn-lt"/>
              </a:rPr>
              <a:t>小班小朋友的思维以带有直观行动性，单靠讲述无法让孩子理解穿衣的方式。教师通过视频学习和个别示范相结合的方式帮助幼儿理解。让幼儿观看网上小朋友穿衣服的视频了解穿衣步骤，然后个别幼儿主动尝试，帮助幼儿巩固穿衣服。最后，通过小朋友在日常活动中亲身体验，学习如何穿衣服。</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353060" y="2653030"/>
            <a:ext cx="9316720" cy="10147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任务三 幼儿园的卫生消毒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5896383" cy="52929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145059" y="1331282"/>
            <a:ext cx="4842988" cy="5061461"/>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144905" y="2096135"/>
            <a:ext cx="4884420" cy="3844290"/>
          </a:xfrm>
          <a:prstGeom prst="rect">
            <a:avLst/>
          </a:prstGeom>
          <a:noFill/>
        </p:spPr>
        <p:txBody>
          <a:bodyPr wrap="square" rtlCol="0">
            <a:noAutofit/>
          </a:bodyPr>
          <a:lstStyle/>
          <a:p>
            <a:pPr>
              <a:lnSpc>
                <a:spcPct val="150000"/>
              </a:lnSpc>
            </a:pPr>
            <a:r>
              <a:rPr lang="en-US" sz="2000" dirty="0"/>
              <a:t>  </a:t>
            </a:r>
            <a:r>
              <a:rPr altLang="zh-CN" sz="2000" dirty="0"/>
              <a:t> 幼儿园里幼儿高度密集，是传染病防控的重点场所。为幼儿提供整洁、安全、舒适的环境，有效促进幼儿的健康成长，卫生与消毒工作是幼儿园等托幼机构减少疾病发生和防止传染的有效措施。</a:t>
            </a:r>
          </a:p>
        </p:txBody>
      </p:sp>
      <p:sp>
        <p:nvSpPr>
          <p:cNvPr id="17" name="矩形: 圆顶角 16"/>
          <p:cNvSpPr/>
          <p:nvPr/>
        </p:nvSpPr>
        <p:spPr>
          <a:xfrm>
            <a:off x="1121257" y="127234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1786599" y="1826774"/>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5837222" y="1165458"/>
            <a:ext cx="5089455" cy="5227285"/>
            <a:chOff x="4047422" y="1510445"/>
            <a:chExt cx="3595177" cy="4525729"/>
          </a:xfrm>
        </p:grpSpPr>
        <p:sp>
          <p:nvSpPr>
            <p:cNvPr id="38" name="矩形: 圆角 37"/>
            <p:cNvSpPr/>
            <p:nvPr/>
          </p:nvSpPr>
          <p:spPr>
            <a:xfrm>
              <a:off x="4676589" y="1620463"/>
              <a:ext cx="2966010" cy="4415711"/>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5113975" y="2572086"/>
              <a:ext cx="1964045" cy="332720"/>
            </a:xfrm>
            <a:prstGeom prst="rect">
              <a:avLst/>
            </a:prstGeom>
            <a:noFill/>
          </p:spPr>
          <p:txBody>
            <a:bodyPr wrap="square" rtlCol="0">
              <a:spAutoFit/>
            </a:bodyPr>
            <a:lstStyle/>
            <a:p>
              <a:pPr algn="ctr">
                <a:lnSpc>
                  <a:spcPct val="130000"/>
                </a:lnSpc>
                <a:spcAft>
                  <a:spcPts val="1200"/>
                </a:spcAft>
              </a:pPr>
              <a:endParaRPr lang="zh-CN" altLang="en-US" sz="1400" dirty="0">
                <a:solidFill>
                  <a:schemeClr val="bg2"/>
                </a:solidFill>
                <a:cs typeface="+mn-ea"/>
                <a:sym typeface="+mn-lt"/>
              </a:endParaRPr>
            </a:p>
          </p:txBody>
        </p:sp>
        <p:sp>
          <p:nvSpPr>
            <p:cNvPr id="23" name="矩形: 圆顶角 22"/>
            <p:cNvSpPr/>
            <p:nvPr/>
          </p:nvSpPr>
          <p:spPr>
            <a:xfrm>
              <a:off x="4047422" y="1510445"/>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问题提出</a:t>
              </a:r>
            </a:p>
          </p:txBody>
        </p:sp>
        <p:cxnSp>
          <p:nvCxnSpPr>
            <p:cNvPr id="44" name="直接连接符 43"/>
            <p:cNvCxnSpPr/>
            <p:nvPr/>
          </p:nvCxnSpPr>
          <p:spPr>
            <a:xfrm>
              <a:off x="5050341" y="2103411"/>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4431030"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a:t>
            </a:r>
            <a:r>
              <a:rPr lang="zh-CN" altLang="zh-CN" sz="2800" dirty="0" smtClean="0">
                <a:ln w="0"/>
                <a:solidFill>
                  <a:schemeClr val="accent1"/>
                </a:solidFill>
                <a:effectLst>
                  <a:outerShdw blurRad="38100" dist="25400" dir="5400000" algn="ctr" rotWithShape="0">
                    <a:srgbClr val="6E747A">
                      <a:alpha val="43000"/>
                    </a:srgbClr>
                  </a:outerShdw>
                </a:effectLst>
                <a:cs typeface="+mn-ea"/>
              </a:rPr>
              <a:t>幼儿园的卫生消毒</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8" name="矩形 7"/>
          <p:cNvSpPr/>
          <p:nvPr/>
        </p:nvSpPr>
        <p:spPr>
          <a:xfrm>
            <a:off x="6854463" y="2050055"/>
            <a:ext cx="3945642" cy="2168525"/>
          </a:xfrm>
          <a:prstGeom prst="rect">
            <a:avLst/>
          </a:prstGeom>
        </p:spPr>
        <p:txBody>
          <a:bodyPr wrap="square">
            <a:spAutoFit/>
          </a:bodyPr>
          <a:lstStyle/>
          <a:p>
            <a:pPr indent="304800" algn="just">
              <a:lnSpc>
                <a:spcPct val="150000"/>
              </a:lnSpc>
              <a:spcAft>
                <a:spcPts val="0"/>
              </a:spcAft>
            </a:pPr>
            <a:r>
              <a:rPr altLang="zh-CN" kern="0" dirty="0">
                <a:solidFill>
                  <a:schemeClr val="bg2"/>
                </a:solidFill>
                <a:ea typeface="宋体" panose="02010600030101010101" pitchFamily="2" charset="-122"/>
                <a:cs typeface="宋体" panose="02010600030101010101" pitchFamily="2" charset="-122"/>
              </a:rPr>
              <a:t>每年的4、5月是手足口的高发期，幼儿园的的晨检老师对入园的孩子检查更为严格了，杜绝手足口病源体进入，除了做这些，作为保育员在幼儿园还应该做哪些进行预防呢？</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90412"/>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结构导图</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46" name="组合 45"/>
          <p:cNvGrpSpPr/>
          <p:nvPr/>
        </p:nvGrpSpPr>
        <p:grpSpPr>
          <a:xfrm>
            <a:off x="1871190" y="2310722"/>
            <a:ext cx="8093215" cy="2842894"/>
            <a:chOff x="1744938" y="3328392"/>
            <a:chExt cx="5484855" cy="1676480"/>
          </a:xfrm>
        </p:grpSpPr>
        <p:grpSp>
          <p:nvGrpSpPr>
            <p:cNvPr id="47" name="组合 46"/>
            <p:cNvGrpSpPr/>
            <p:nvPr/>
          </p:nvGrpSpPr>
          <p:grpSpPr>
            <a:xfrm>
              <a:off x="1744938" y="3999629"/>
              <a:ext cx="860613" cy="378127"/>
              <a:chOff x="1686215" y="4012416"/>
              <a:chExt cx="860613" cy="281502"/>
            </a:xfrm>
          </p:grpSpPr>
          <p:sp>
            <p:nvSpPr>
              <p:cNvPr id="78" name="圆角矩形 2"/>
              <p:cNvSpPr>
                <a:spLocks noChangeArrowheads="1"/>
              </p:cNvSpPr>
              <p:nvPr/>
            </p:nvSpPr>
            <p:spPr bwMode="auto">
              <a:xfrm>
                <a:off x="1686215" y="4012416"/>
                <a:ext cx="860613" cy="206215"/>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79" name="文本框 78"/>
              <p:cNvSpPr txBox="1"/>
              <p:nvPr/>
            </p:nvSpPr>
            <p:spPr>
              <a:xfrm>
                <a:off x="1852759" y="4016040"/>
                <a:ext cx="641216" cy="277878"/>
              </a:xfrm>
              <a:prstGeom prst="rect">
                <a:avLst/>
              </a:prstGeom>
              <a:noFill/>
            </p:spPr>
            <p:txBody>
              <a:bodyPr wrap="square" rtlCol="0">
                <a:spAutoFit/>
              </a:bodyPr>
              <a:lstStyle/>
              <a:p>
                <a:r>
                  <a:rPr lang="zh-CN" altLang="en-US" sz="1400" b="1" dirty="0">
                    <a:solidFill>
                      <a:schemeClr val="accent3">
                        <a:lumMod val="75000"/>
                      </a:schemeClr>
                    </a:solidFill>
                    <a:latin typeface="宋体" panose="02010600030101010101" pitchFamily="2" charset="-122"/>
                    <a:ea typeface="宋体" panose="02010600030101010101" pitchFamily="2" charset="-122"/>
                  </a:rPr>
                  <a:t>保育管理专项问题</a:t>
                </a:r>
              </a:p>
            </p:txBody>
          </p:sp>
        </p:grpSp>
        <p:sp>
          <p:nvSpPr>
            <p:cNvPr id="48" name="圆角矩形 2"/>
            <p:cNvSpPr>
              <a:spLocks noChangeArrowheads="1"/>
            </p:cNvSpPr>
            <p:nvPr/>
          </p:nvSpPr>
          <p:spPr bwMode="auto">
            <a:xfrm>
              <a:off x="3062678" y="3338769"/>
              <a:ext cx="1115810"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9" name="圆角矩形 2"/>
            <p:cNvSpPr>
              <a:spLocks noChangeArrowheads="1"/>
            </p:cNvSpPr>
            <p:nvPr/>
          </p:nvSpPr>
          <p:spPr bwMode="auto">
            <a:xfrm>
              <a:off x="3062679" y="3671629"/>
              <a:ext cx="1115809"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0" name="圆角矩形 2"/>
            <p:cNvSpPr>
              <a:spLocks noChangeArrowheads="1"/>
            </p:cNvSpPr>
            <p:nvPr/>
          </p:nvSpPr>
          <p:spPr bwMode="auto">
            <a:xfrm>
              <a:off x="3070720" y="4004489"/>
              <a:ext cx="110776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1" name="圆角矩形 2"/>
            <p:cNvSpPr>
              <a:spLocks noChangeArrowheads="1"/>
            </p:cNvSpPr>
            <p:nvPr/>
          </p:nvSpPr>
          <p:spPr bwMode="auto">
            <a:xfrm>
              <a:off x="3062678" y="4347129"/>
              <a:ext cx="110776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2" name="圆角矩形 2"/>
            <p:cNvSpPr>
              <a:spLocks noChangeArrowheads="1"/>
            </p:cNvSpPr>
            <p:nvPr/>
          </p:nvSpPr>
          <p:spPr bwMode="auto">
            <a:xfrm>
              <a:off x="3062678" y="4689769"/>
              <a:ext cx="110776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3" name="圆角矩形 2"/>
            <p:cNvSpPr>
              <a:spLocks noChangeArrowheads="1"/>
            </p:cNvSpPr>
            <p:nvPr/>
          </p:nvSpPr>
          <p:spPr bwMode="auto">
            <a:xfrm>
              <a:off x="4597863" y="3338767"/>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54" name="文本框 53"/>
            <p:cNvSpPr txBox="1"/>
            <p:nvPr/>
          </p:nvSpPr>
          <p:spPr>
            <a:xfrm>
              <a:off x="3063269" y="3371571"/>
              <a:ext cx="1189838" cy="198841"/>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1</a:t>
              </a:r>
              <a:r>
                <a:rPr lang="zh-CN" sz="1600" b="1" dirty="0">
                  <a:solidFill>
                    <a:schemeClr val="accent3">
                      <a:lumMod val="75000"/>
                    </a:schemeClr>
                  </a:solidFill>
                  <a:latin typeface="宋体" panose="02010600030101010101" pitchFamily="2" charset="-122"/>
                  <a:ea typeface="宋体" panose="02010600030101010101" pitchFamily="2" charset="-122"/>
                </a:rPr>
                <a:t>物品管理</a:t>
              </a:r>
            </a:p>
          </p:txBody>
        </p:sp>
        <p:sp>
          <p:nvSpPr>
            <p:cNvPr id="55" name="文本框 54"/>
            <p:cNvSpPr txBox="1"/>
            <p:nvPr/>
          </p:nvSpPr>
          <p:spPr>
            <a:xfrm>
              <a:off x="3082884" y="3735810"/>
              <a:ext cx="1335364" cy="280849"/>
            </a:xfrm>
            <a:prstGeom prst="rect">
              <a:avLst/>
            </a:prstGeom>
            <a:noFill/>
          </p:spPr>
          <p:txBody>
            <a:bodyPr wrap="square" rtlCol="0">
              <a:no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2.</a:t>
              </a:r>
              <a:r>
                <a:rPr lang="zh-CN" altLang="en-US" sz="1600" b="1" dirty="0">
                  <a:solidFill>
                    <a:schemeClr val="accent3">
                      <a:lumMod val="75000"/>
                    </a:schemeClr>
                  </a:solidFill>
                  <a:latin typeface="宋体" panose="02010600030101010101" pitchFamily="2" charset="-122"/>
                  <a:ea typeface="宋体" panose="02010600030101010101" pitchFamily="2" charset="-122"/>
                </a:rPr>
                <a:t>幼儿衣着管理</a:t>
              </a:r>
            </a:p>
          </p:txBody>
        </p:sp>
        <p:sp>
          <p:nvSpPr>
            <p:cNvPr id="56" name="文本框 55"/>
            <p:cNvSpPr txBox="1"/>
            <p:nvPr/>
          </p:nvSpPr>
          <p:spPr>
            <a:xfrm>
              <a:off x="3070720" y="3983737"/>
              <a:ext cx="1069465" cy="198841"/>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3.</a:t>
              </a:r>
              <a:r>
                <a:rPr lang="zh-CN" altLang="en-US" sz="1600" b="1" dirty="0">
                  <a:solidFill>
                    <a:schemeClr val="accent3">
                      <a:lumMod val="75000"/>
                    </a:schemeClr>
                  </a:solidFill>
                  <a:latin typeface="宋体" panose="02010600030101010101" pitchFamily="2" charset="-122"/>
                  <a:ea typeface="宋体" panose="02010600030101010101" pitchFamily="2" charset="-122"/>
                </a:rPr>
                <a:t>卫生消毒</a:t>
              </a:r>
            </a:p>
          </p:txBody>
        </p:sp>
        <p:sp>
          <p:nvSpPr>
            <p:cNvPr id="57" name="文本框 56"/>
            <p:cNvSpPr txBox="1"/>
            <p:nvPr/>
          </p:nvSpPr>
          <p:spPr>
            <a:xfrm>
              <a:off x="3051899" y="4342818"/>
              <a:ext cx="1568181" cy="344133"/>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4.</a:t>
              </a:r>
              <a:r>
                <a:rPr lang="zh-CN" altLang="en-US" sz="1600" b="1" dirty="0">
                  <a:solidFill>
                    <a:schemeClr val="accent3">
                      <a:lumMod val="75000"/>
                    </a:schemeClr>
                  </a:solidFill>
                  <a:latin typeface="宋体" panose="02010600030101010101" pitchFamily="2" charset="-122"/>
                  <a:ea typeface="宋体" panose="02010600030101010101" pitchFamily="2" charset="-122"/>
                </a:rPr>
                <a:t>患病儿观察</a:t>
              </a:r>
            </a:p>
            <a:p>
              <a:r>
                <a:rPr lang="zh-CN" altLang="en-US" sz="1600" b="1" dirty="0">
                  <a:solidFill>
                    <a:schemeClr val="accent3">
                      <a:lumMod val="75000"/>
                    </a:schemeClr>
                  </a:solidFill>
                  <a:latin typeface="宋体" panose="02010600030101010101" pitchFamily="2" charset="-122"/>
                  <a:ea typeface="宋体" panose="02010600030101010101" pitchFamily="2" charset="-122"/>
                </a:rPr>
                <a:t>与护理</a:t>
              </a:r>
            </a:p>
          </p:txBody>
        </p:sp>
        <p:sp>
          <p:nvSpPr>
            <p:cNvPr id="58" name="文本框 57"/>
            <p:cNvSpPr txBox="1"/>
            <p:nvPr/>
          </p:nvSpPr>
          <p:spPr>
            <a:xfrm>
              <a:off x="3051899" y="4660739"/>
              <a:ext cx="1201526" cy="344133"/>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5.</a:t>
              </a:r>
              <a:r>
                <a:rPr lang="zh-CN" altLang="en-US" sz="1600" b="1" dirty="0">
                  <a:solidFill>
                    <a:schemeClr val="accent3">
                      <a:lumMod val="75000"/>
                    </a:schemeClr>
                  </a:solidFill>
                  <a:latin typeface="宋体" panose="02010600030101010101" pitchFamily="2" charset="-122"/>
                  <a:ea typeface="宋体" panose="02010600030101010101" pitchFamily="2" charset="-122"/>
                </a:rPr>
                <a:t>传染病的预防与管理</a:t>
              </a:r>
            </a:p>
          </p:txBody>
        </p:sp>
        <p:cxnSp>
          <p:nvCxnSpPr>
            <p:cNvPr id="59" name="直接连接符 58"/>
            <p:cNvCxnSpPr>
              <a:stCxn id="78" idx="3"/>
              <a:endCxn id="54" idx="1"/>
            </p:cNvCxnSpPr>
            <p:nvPr/>
          </p:nvCxnSpPr>
          <p:spPr>
            <a:xfrm flipV="1">
              <a:off x="2605551" y="3471206"/>
              <a:ext cx="457458" cy="666922"/>
            </a:xfrm>
            <a:prstGeom prst="line">
              <a:avLst/>
            </a:prstGeom>
            <a:ln w="19050"/>
          </p:spPr>
          <p:style>
            <a:lnRef idx="1">
              <a:schemeClr val="dk1"/>
            </a:lnRef>
            <a:fillRef idx="0">
              <a:schemeClr val="dk1"/>
            </a:fillRef>
            <a:effectRef idx="0">
              <a:schemeClr val="dk1"/>
            </a:effectRef>
            <a:fontRef idx="minor">
              <a:schemeClr val="tx1"/>
            </a:fontRef>
          </p:style>
        </p:cxnSp>
        <p:cxnSp>
          <p:nvCxnSpPr>
            <p:cNvPr id="60" name="直接连接符 59"/>
            <p:cNvCxnSpPr>
              <a:stCxn id="78" idx="3"/>
              <a:endCxn id="49" idx="1"/>
            </p:cNvCxnSpPr>
            <p:nvPr/>
          </p:nvCxnSpPr>
          <p:spPr>
            <a:xfrm flipV="1">
              <a:off x="2605551" y="3799753"/>
              <a:ext cx="457128" cy="3383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78" idx="3"/>
              <a:endCxn id="56" idx="1"/>
            </p:cNvCxnSpPr>
            <p:nvPr/>
          </p:nvCxnSpPr>
          <p:spPr>
            <a:xfrm flipV="1">
              <a:off x="2605551" y="4083456"/>
              <a:ext cx="464774" cy="546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78" idx="3"/>
              <a:endCxn id="57" idx="1"/>
            </p:cNvCxnSpPr>
            <p:nvPr/>
          </p:nvCxnSpPr>
          <p:spPr>
            <a:xfrm>
              <a:off x="2605551" y="4138128"/>
              <a:ext cx="446269" cy="37708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78" idx="3"/>
              <a:endCxn id="58" idx="1"/>
            </p:cNvCxnSpPr>
            <p:nvPr/>
          </p:nvCxnSpPr>
          <p:spPr>
            <a:xfrm>
              <a:off x="2605551" y="4138128"/>
              <a:ext cx="446269" cy="6950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4597863" y="3328392"/>
              <a:ext cx="2246856" cy="344133"/>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认识物品管理险情、管理规范、事故防范</a:t>
              </a:r>
            </a:p>
          </p:txBody>
        </p:sp>
        <p:sp>
          <p:nvSpPr>
            <p:cNvPr id="65" name="圆角矩形 2"/>
            <p:cNvSpPr>
              <a:spLocks noChangeArrowheads="1"/>
            </p:cNvSpPr>
            <p:nvPr/>
          </p:nvSpPr>
          <p:spPr bwMode="auto">
            <a:xfrm>
              <a:off x="4597863" y="3677303"/>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6" name="圆角矩形 2"/>
            <p:cNvSpPr>
              <a:spLocks noChangeArrowheads="1"/>
            </p:cNvSpPr>
            <p:nvPr/>
          </p:nvSpPr>
          <p:spPr bwMode="auto">
            <a:xfrm>
              <a:off x="4597863" y="4016406"/>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7" name="圆角矩形 2"/>
            <p:cNvSpPr>
              <a:spLocks noChangeArrowheads="1"/>
            </p:cNvSpPr>
            <p:nvPr/>
          </p:nvSpPr>
          <p:spPr bwMode="auto">
            <a:xfrm>
              <a:off x="4597863" y="4346844"/>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8" name="圆角矩形 2"/>
            <p:cNvSpPr>
              <a:spLocks noChangeArrowheads="1"/>
            </p:cNvSpPr>
            <p:nvPr/>
          </p:nvSpPr>
          <p:spPr bwMode="auto">
            <a:xfrm>
              <a:off x="4593193" y="4695643"/>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9" name="文本框 68"/>
            <p:cNvSpPr txBox="1"/>
            <p:nvPr/>
          </p:nvSpPr>
          <p:spPr>
            <a:xfrm>
              <a:off x="4608135" y="4053910"/>
              <a:ext cx="2246856" cy="19964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晨检，做好药品登记</a:t>
              </a:r>
            </a:p>
          </p:txBody>
        </p:sp>
        <p:sp>
          <p:nvSpPr>
            <p:cNvPr id="70" name="文本框 69"/>
            <p:cNvSpPr txBox="1"/>
            <p:nvPr/>
          </p:nvSpPr>
          <p:spPr>
            <a:xfrm>
              <a:off x="4598855" y="3656551"/>
              <a:ext cx="2488596" cy="19964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接待家长，清点人数，做好记录</a:t>
              </a:r>
            </a:p>
          </p:txBody>
        </p:sp>
        <p:sp>
          <p:nvSpPr>
            <p:cNvPr id="71" name="文本框 70"/>
            <p:cNvSpPr txBox="1"/>
            <p:nvPr/>
          </p:nvSpPr>
          <p:spPr>
            <a:xfrm>
              <a:off x="4584469" y="4715643"/>
              <a:ext cx="2246856" cy="19964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指导幼儿整理自己带来的物品</a:t>
              </a:r>
            </a:p>
          </p:txBody>
        </p:sp>
        <p:sp>
          <p:nvSpPr>
            <p:cNvPr id="72" name="文本框 71"/>
            <p:cNvSpPr txBox="1"/>
            <p:nvPr/>
          </p:nvSpPr>
          <p:spPr>
            <a:xfrm>
              <a:off x="4620687" y="4326537"/>
              <a:ext cx="2609106" cy="199648"/>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准备材料器械，指导幼儿晨间活动</a:t>
              </a:r>
            </a:p>
          </p:txBody>
        </p:sp>
        <p:cxnSp>
          <p:nvCxnSpPr>
            <p:cNvPr id="73" name="直接连接符 72"/>
            <p:cNvCxnSpPr/>
            <p:nvPr/>
          </p:nvCxnSpPr>
          <p:spPr>
            <a:xfrm>
              <a:off x="4166538" y="3464290"/>
              <a:ext cx="428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179642" y="381227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161416" y="4157367"/>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1416" y="449020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171253" y="482578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5" y="1280160"/>
            <a:ext cx="8675370" cy="4458335"/>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05" y="1836420"/>
            <a:ext cx="7874000" cy="1060450"/>
          </a:xfrm>
          <a:prstGeom prst="rect">
            <a:avLst/>
          </a:prstGeom>
          <a:noFill/>
        </p:spPr>
        <p:txBody>
          <a:bodyPr wrap="square" rtlCol="0">
            <a:spAutoFit/>
          </a:bodyPr>
          <a:lstStyle/>
          <a:p>
            <a:pPr>
              <a:lnSpc>
                <a:spcPct val="150000"/>
              </a:lnSpc>
              <a:spcAft>
                <a:spcPts val="1200"/>
              </a:spcAft>
            </a:pPr>
            <a:r>
              <a:rPr lang="en-US" sz="1400" dirty="0">
                <a:solidFill>
                  <a:schemeClr val="accent6"/>
                </a:solidFill>
                <a:cs typeface="+mn-ea"/>
                <a:sym typeface="+mn-lt"/>
              </a:rPr>
              <a:t>  </a:t>
            </a:r>
            <a:r>
              <a:rPr sz="1400" dirty="0">
                <a:solidFill>
                  <a:schemeClr val="accent6"/>
                </a:solidFill>
                <a:cs typeface="+mn-ea"/>
                <a:sym typeface="+mn-lt"/>
              </a:rPr>
              <a:t>入托入园主要是健康儿童，日常情况下保证该场所的卫生质量，卫生消毒规章制度落实，适时进行清洁卫生和消毒措施。卫生消毒制度主要包括：日常清洁卫生、预防性消毒、传染病流行期间或发生时的消毒，消毒效果监测。</a:t>
            </a:r>
          </a:p>
        </p:txBody>
      </p:sp>
      <p:sp>
        <p:nvSpPr>
          <p:cNvPr id="13" name="文本框 12"/>
          <p:cNvSpPr txBox="1"/>
          <p:nvPr/>
        </p:nvSpPr>
        <p:spPr>
          <a:xfrm>
            <a:off x="878205" y="1497965"/>
            <a:ext cx="5422265"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一、托幼机构卫生消毒的基本原则</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553260" y="322746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p:cNvSpPr txBox="1"/>
          <p:nvPr>
            <p:custDataLst>
              <p:tags r:id="rId1"/>
            </p:custDataLst>
          </p:nvPr>
        </p:nvSpPr>
        <p:spPr>
          <a:xfrm>
            <a:off x="988695" y="3091815"/>
            <a:ext cx="5422265"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二、消毒方法分类</a:t>
            </a:r>
          </a:p>
        </p:txBody>
      </p:sp>
      <p:sp>
        <p:nvSpPr>
          <p:cNvPr id="7" name="文本框 6"/>
          <p:cNvSpPr txBox="1"/>
          <p:nvPr>
            <p:custDataLst>
              <p:tags r:id="rId2"/>
            </p:custDataLst>
          </p:nvPr>
        </p:nvSpPr>
        <p:spPr>
          <a:xfrm>
            <a:off x="752475" y="3429000"/>
            <a:ext cx="7874000" cy="2799715"/>
          </a:xfrm>
          <a:prstGeom prst="rect">
            <a:avLst/>
          </a:prstGeom>
          <a:noFill/>
        </p:spPr>
        <p:txBody>
          <a:bodyPr wrap="square" rtlCol="0">
            <a:spAutoFit/>
          </a:bodyPr>
          <a:lstStyle/>
          <a:p>
            <a:pPr>
              <a:lnSpc>
                <a:spcPct val="150000"/>
              </a:lnSpc>
              <a:spcAft>
                <a:spcPts val="1200"/>
              </a:spcAft>
            </a:pPr>
            <a:r>
              <a:rPr lang="en-US" sz="1400" dirty="0">
                <a:solidFill>
                  <a:schemeClr val="accent6"/>
                </a:solidFill>
                <a:cs typeface="+mn-ea"/>
                <a:sym typeface="+mn-lt"/>
              </a:rPr>
              <a:t>1.</a:t>
            </a:r>
            <a:r>
              <a:rPr lang="zh-CN" altLang="en-US" sz="1400" dirty="0">
                <a:solidFill>
                  <a:schemeClr val="accent6"/>
                </a:solidFill>
                <a:cs typeface="+mn-ea"/>
                <a:sym typeface="+mn-lt"/>
              </a:rPr>
              <a:t>机械消毒法</a:t>
            </a:r>
          </a:p>
          <a:p>
            <a:pPr>
              <a:lnSpc>
                <a:spcPct val="150000"/>
              </a:lnSpc>
              <a:spcAft>
                <a:spcPts val="1200"/>
              </a:spcAft>
            </a:pPr>
            <a:r>
              <a:rPr lang="en-US" altLang="zh-CN" sz="1400" dirty="0">
                <a:solidFill>
                  <a:schemeClr val="accent6"/>
                </a:solidFill>
                <a:cs typeface="+mn-ea"/>
                <a:sym typeface="+mn-lt"/>
              </a:rPr>
              <a:t>2.</a:t>
            </a:r>
            <a:r>
              <a:rPr lang="zh-CN" altLang="en-US" sz="1400" dirty="0">
                <a:solidFill>
                  <a:schemeClr val="accent6"/>
                </a:solidFill>
                <a:cs typeface="+mn-ea"/>
                <a:sym typeface="+mn-lt"/>
              </a:rPr>
              <a:t>物理消毒法</a:t>
            </a:r>
          </a:p>
          <a:p>
            <a:pPr>
              <a:lnSpc>
                <a:spcPct val="150000"/>
              </a:lnSpc>
              <a:spcAft>
                <a:spcPts val="1200"/>
              </a:spcAft>
            </a:pPr>
            <a:r>
              <a:rPr lang="en-US" altLang="zh-CN" sz="1400" dirty="0">
                <a:solidFill>
                  <a:schemeClr val="accent6"/>
                </a:solidFill>
                <a:cs typeface="+mn-ea"/>
                <a:sym typeface="+mn-lt"/>
              </a:rPr>
              <a:t>3.</a:t>
            </a:r>
            <a:r>
              <a:rPr lang="zh-CN" altLang="en-US" sz="1400" dirty="0">
                <a:solidFill>
                  <a:schemeClr val="accent6"/>
                </a:solidFill>
                <a:cs typeface="+mn-ea"/>
                <a:sym typeface="+mn-lt"/>
              </a:rPr>
              <a:t>热力消毒法</a:t>
            </a:r>
          </a:p>
          <a:p>
            <a:pPr>
              <a:lnSpc>
                <a:spcPct val="150000"/>
              </a:lnSpc>
              <a:spcAft>
                <a:spcPts val="1200"/>
              </a:spcAft>
            </a:pPr>
            <a:r>
              <a:rPr lang="en-US" altLang="zh-CN" sz="1400" dirty="0">
                <a:solidFill>
                  <a:schemeClr val="accent6"/>
                </a:solidFill>
                <a:cs typeface="+mn-ea"/>
                <a:sym typeface="+mn-lt"/>
              </a:rPr>
              <a:t>4.</a:t>
            </a:r>
            <a:r>
              <a:rPr lang="zh-CN" altLang="en-US" sz="1400" dirty="0">
                <a:solidFill>
                  <a:schemeClr val="accent6"/>
                </a:solidFill>
                <a:cs typeface="+mn-ea"/>
                <a:sym typeface="+mn-lt"/>
              </a:rPr>
              <a:t>化学消毒法</a:t>
            </a:r>
          </a:p>
          <a:p>
            <a:pPr>
              <a:lnSpc>
                <a:spcPct val="150000"/>
              </a:lnSpc>
              <a:spcAft>
                <a:spcPts val="1200"/>
              </a:spcAft>
            </a:pPr>
            <a:r>
              <a:rPr lang="en-US" altLang="zh-CN" sz="1400" dirty="0">
                <a:solidFill>
                  <a:schemeClr val="accent6"/>
                </a:solidFill>
                <a:cs typeface="+mn-ea"/>
                <a:sym typeface="+mn-lt"/>
              </a:rPr>
              <a:t>5.</a:t>
            </a:r>
            <a:r>
              <a:rPr lang="zh-CN" altLang="en-US" sz="1400" dirty="0">
                <a:solidFill>
                  <a:schemeClr val="accent6"/>
                </a:solidFill>
                <a:cs typeface="+mn-ea"/>
                <a:sym typeface="+mn-lt"/>
              </a:rPr>
              <a:t>消毒灯消毒法</a:t>
            </a:r>
          </a:p>
          <a:p>
            <a:pPr>
              <a:lnSpc>
                <a:spcPct val="150000"/>
              </a:lnSpc>
              <a:spcAft>
                <a:spcPts val="1200"/>
              </a:spcAft>
            </a:pPr>
            <a:endParaRPr lang="zh-CN" altLang="en-US" sz="1400" dirty="0">
              <a:solidFill>
                <a:schemeClr val="accent6"/>
              </a:solidFill>
              <a:cs typeface="+mn-ea"/>
              <a:sym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752475" y="1280160"/>
            <a:ext cx="9417685" cy="3747770"/>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05" y="1836420"/>
            <a:ext cx="8527415" cy="1358900"/>
          </a:xfrm>
          <a:prstGeom prst="rect">
            <a:avLst/>
          </a:prstGeom>
          <a:noFill/>
        </p:spPr>
        <p:txBody>
          <a:bodyPr wrap="square" rtlCol="0">
            <a:spAutoFit/>
          </a:bodyPr>
          <a:lstStyle/>
          <a:p>
            <a:pPr>
              <a:lnSpc>
                <a:spcPct val="130000"/>
              </a:lnSpc>
              <a:spcAft>
                <a:spcPts val="1200"/>
              </a:spcAft>
            </a:pPr>
            <a:r>
              <a:rPr lang="en-US" altLang="zh-CN" sz="1600" dirty="0">
                <a:solidFill>
                  <a:schemeClr val="accent6"/>
                </a:solidFill>
                <a:cs typeface="+mn-ea"/>
                <a:sym typeface="+mn-lt"/>
              </a:rPr>
              <a:t>  1.</a:t>
            </a:r>
            <a:r>
              <a:rPr lang="zh-CN" altLang="en-US" sz="1600" dirty="0">
                <a:solidFill>
                  <a:schemeClr val="accent6"/>
                </a:solidFill>
                <a:cs typeface="+mn-ea"/>
                <a:sym typeface="+mn-lt"/>
              </a:rPr>
              <a:t>煮沸消毒法</a:t>
            </a:r>
            <a:r>
              <a:rPr lang="en-US" altLang="zh-CN" sz="1600" dirty="0">
                <a:solidFill>
                  <a:schemeClr val="accent6"/>
                </a:solidFill>
                <a:cs typeface="+mn-ea"/>
                <a:sym typeface="+mn-lt"/>
              </a:rPr>
              <a:t>    2.</a:t>
            </a:r>
            <a:r>
              <a:rPr lang="zh-CN" altLang="en-US" sz="1600" dirty="0">
                <a:solidFill>
                  <a:schemeClr val="accent6"/>
                </a:solidFill>
                <a:cs typeface="+mn-ea"/>
                <a:sym typeface="+mn-lt"/>
              </a:rPr>
              <a:t>流通蒸汽消毒法</a:t>
            </a:r>
            <a:r>
              <a:rPr lang="en-US" altLang="zh-CN" sz="1600" dirty="0">
                <a:solidFill>
                  <a:schemeClr val="accent6"/>
                </a:solidFill>
                <a:cs typeface="+mn-ea"/>
                <a:sym typeface="+mn-lt"/>
              </a:rPr>
              <a:t>   3</a:t>
            </a:r>
            <a:r>
              <a:rPr lang="zh-CN" altLang="en-US" sz="1600" dirty="0">
                <a:solidFill>
                  <a:schemeClr val="accent6"/>
                </a:solidFill>
                <a:cs typeface="+mn-ea"/>
                <a:sym typeface="+mn-lt"/>
              </a:rPr>
              <a:t>。消毒碗柜消毒法</a:t>
            </a:r>
            <a:r>
              <a:rPr lang="en-US" altLang="zh-CN" sz="1600" dirty="0">
                <a:solidFill>
                  <a:schemeClr val="accent6"/>
                </a:solidFill>
                <a:cs typeface="+mn-ea"/>
                <a:sym typeface="+mn-lt"/>
              </a:rPr>
              <a:t>   4.</a:t>
            </a:r>
            <a:r>
              <a:rPr lang="zh-CN" altLang="en-US" sz="1600" dirty="0">
                <a:solidFill>
                  <a:schemeClr val="accent6"/>
                </a:solidFill>
                <a:cs typeface="+mn-ea"/>
                <a:sym typeface="+mn-lt"/>
              </a:rPr>
              <a:t>消毒剂溶液浸泡消毒法</a:t>
            </a:r>
          </a:p>
          <a:p>
            <a:pPr>
              <a:lnSpc>
                <a:spcPct val="130000"/>
              </a:lnSpc>
              <a:spcAft>
                <a:spcPts val="1200"/>
              </a:spcAft>
            </a:pPr>
            <a:r>
              <a:rPr lang="en-US" altLang="zh-CN" sz="1600" dirty="0">
                <a:solidFill>
                  <a:schemeClr val="accent6"/>
                </a:solidFill>
                <a:cs typeface="+mn-ea"/>
                <a:sym typeface="+mn-lt"/>
              </a:rPr>
              <a:t>  5.</a:t>
            </a:r>
            <a:r>
              <a:rPr lang="zh-CN" altLang="en-US" sz="1600" dirty="0">
                <a:solidFill>
                  <a:schemeClr val="accent6"/>
                </a:solidFill>
                <a:cs typeface="+mn-ea"/>
                <a:sym typeface="+mn-lt"/>
              </a:rPr>
              <a:t>消毒剂溶液擦拭、喷洒消毒法</a:t>
            </a:r>
            <a:r>
              <a:rPr lang="en-US" altLang="zh-CN" sz="1600" dirty="0">
                <a:solidFill>
                  <a:schemeClr val="accent6"/>
                </a:solidFill>
                <a:cs typeface="+mn-ea"/>
                <a:sym typeface="+mn-lt"/>
              </a:rPr>
              <a:t>       6.</a:t>
            </a:r>
            <a:r>
              <a:rPr lang="zh-CN" altLang="en-US" sz="1600" dirty="0">
                <a:solidFill>
                  <a:schemeClr val="accent6"/>
                </a:solidFill>
                <a:cs typeface="+mn-ea"/>
                <a:sym typeface="+mn-lt"/>
              </a:rPr>
              <a:t>消毒剂溶液喷雾消毒法</a:t>
            </a:r>
            <a:r>
              <a:rPr lang="en-US" altLang="zh-CN" sz="1600" dirty="0">
                <a:solidFill>
                  <a:schemeClr val="accent6"/>
                </a:solidFill>
                <a:cs typeface="+mn-ea"/>
                <a:sym typeface="+mn-lt"/>
              </a:rPr>
              <a:t>    7.</a:t>
            </a:r>
            <a:r>
              <a:rPr lang="zh-CN" altLang="en-US" sz="1600" dirty="0">
                <a:solidFill>
                  <a:schemeClr val="accent6"/>
                </a:solidFill>
                <a:cs typeface="+mn-ea"/>
                <a:sym typeface="+mn-lt"/>
              </a:rPr>
              <a:t>紫外线消毒法</a:t>
            </a:r>
          </a:p>
          <a:p>
            <a:pPr>
              <a:lnSpc>
                <a:spcPct val="130000"/>
              </a:lnSpc>
              <a:spcAft>
                <a:spcPts val="1200"/>
              </a:spcAft>
            </a:pPr>
            <a:endParaRPr lang="zh-CN" altLang="en-US" sz="1600" dirty="0">
              <a:solidFill>
                <a:schemeClr val="accent6"/>
              </a:solidFill>
              <a:cs typeface="+mn-ea"/>
              <a:sym typeface="+mn-lt"/>
            </a:endParaRPr>
          </a:p>
        </p:txBody>
      </p:sp>
      <p:sp>
        <p:nvSpPr>
          <p:cNvPr id="13" name="文本框 12"/>
          <p:cNvSpPr txBox="1"/>
          <p:nvPr/>
        </p:nvSpPr>
        <p:spPr>
          <a:xfrm>
            <a:off x="878205" y="1497965"/>
            <a:ext cx="571881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三、常用消毒方法</a:t>
            </a: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0" i="0" kern="1200" cap="none" spc="0" normalizeH="0" baseline="0" noProof="0" dirty="0">
                <a:solidFill>
                  <a:schemeClr val="accent1"/>
                </a:solidFill>
                <a:cs typeface="+mn-ea"/>
                <a:sym typeface="+mn-lt"/>
                <a:rtl val="0"/>
              </a:rPr>
              <a:t>知识准备</a:t>
            </a:r>
            <a:endParaRPr kumimoji="0" lang="en-GB" altLang="zh-CN" sz="2800" b="0" i="0" kern="1200" cap="none" spc="0" normalizeH="0" baseline="0" noProof="0" dirty="0">
              <a:solidFill>
                <a:schemeClr val="accent1"/>
              </a:solidFill>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752475" y="1280160"/>
            <a:ext cx="9417685" cy="3747770"/>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12"/>
          <p:cNvSpPr txBox="1"/>
          <p:nvPr/>
        </p:nvSpPr>
        <p:spPr>
          <a:xfrm>
            <a:off x="878205" y="1497965"/>
            <a:ext cx="571881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四、功能室及物品常规消毒要求与具体操作方法</a:t>
            </a: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aphicFrame>
        <p:nvGraphicFramePr>
          <p:cNvPr id="8" name="表格 7"/>
          <p:cNvGraphicFramePr/>
          <p:nvPr>
            <p:custDataLst>
              <p:tags r:id="rId1"/>
            </p:custDataLst>
          </p:nvPr>
        </p:nvGraphicFramePr>
        <p:xfrm>
          <a:off x="752475" y="1908810"/>
          <a:ext cx="9206230" cy="2978150"/>
        </p:xfrm>
        <a:graphic>
          <a:graphicData uri="http://schemas.openxmlformats.org/drawingml/2006/table">
            <a:tbl>
              <a:tblPr/>
              <a:tblGrid>
                <a:gridCol w="1743075">
                  <a:extLst>
                    <a:ext uri="{9D8B030D-6E8A-4147-A177-3AD203B41FA5}">
                      <a16:colId xmlns:a16="http://schemas.microsoft.com/office/drawing/2014/main" val="20000"/>
                    </a:ext>
                  </a:extLst>
                </a:gridCol>
                <a:gridCol w="4394835">
                  <a:extLst>
                    <a:ext uri="{9D8B030D-6E8A-4147-A177-3AD203B41FA5}">
                      <a16:colId xmlns:a16="http://schemas.microsoft.com/office/drawing/2014/main" val="20001"/>
                    </a:ext>
                  </a:extLst>
                </a:gridCol>
                <a:gridCol w="3068320">
                  <a:extLst>
                    <a:ext uri="{9D8B030D-6E8A-4147-A177-3AD203B41FA5}">
                      <a16:colId xmlns:a16="http://schemas.microsoft.com/office/drawing/2014/main" val="20002"/>
                    </a:ext>
                  </a:extLst>
                </a:gridCol>
              </a:tblGrid>
              <a:tr h="177800">
                <a:tc>
                  <a:txBody>
                    <a:bodyPr/>
                    <a:lstStyle/>
                    <a:p>
                      <a:pPr indent="0" algn="ctr">
                        <a:buNone/>
                      </a:pPr>
                      <a:r>
                        <a:rPr lang="en-US" sz="900" b="1">
                          <a:latin typeface="宋体" panose="02010600030101010101" pitchFamily="2" charset="-122"/>
                          <a:ea typeface="宋体" panose="02010600030101010101" pitchFamily="2" charset="-122"/>
                          <a:cs typeface="宋体" panose="02010600030101010101" pitchFamily="2" charset="-122"/>
                        </a:rPr>
                        <a:t>物品名称</a:t>
                      </a:r>
                      <a:endParaRPr lang="en-US" altLang="en-US" sz="9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宋体" panose="02010600030101010101" pitchFamily="2" charset="-122"/>
                          <a:ea typeface="宋体" panose="02010600030101010101" pitchFamily="2" charset="-122"/>
                          <a:cs typeface="宋体" panose="02010600030101010101" pitchFamily="2" charset="-122"/>
                        </a:rPr>
                        <a:t>消毒方法</a:t>
                      </a:r>
                      <a:endParaRPr lang="en-US" altLang="en-US" sz="9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宋体" panose="02010600030101010101" pitchFamily="2" charset="-122"/>
                          <a:ea typeface="宋体" panose="02010600030101010101" pitchFamily="2" charset="-122"/>
                          <a:cs typeface="宋体" panose="02010600030101010101" pitchFamily="2" charset="-122"/>
                        </a:rPr>
                        <a:t>消毒要求</a:t>
                      </a:r>
                      <a:endParaRPr lang="en-US" altLang="en-US" sz="9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8435">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活动室寝室</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紫外线灯或臭氧消毒灯照射，经常开窗通风</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每天消毒一次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7165">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地面、门窗、椅子</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含有效氯的消毒液擦洗</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每天一次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7165">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便器</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同上</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小便器每天消毒二次，随时消毒</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4945">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水池、厕所</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清水冲洗和消毒液清洗</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清水随时清洗，含氯消毒液每次清洗</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67640">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拖把</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还有效氯的消毒液擦洗</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每天消毒一次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435">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玩具</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消毒液洗泡，不宜洗的放日光爆嗮或消毒柜消毒</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每周清洗消毒一次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7165">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医疗器械</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医疗器械、敷料用的高压蒸汽或消毒柜消毒</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每周一次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56235">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茶杯、餐具、餐巾</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消毒柜消毒蒸汽法：水开后30分钟煮沸法：水盖过物品15-20分钟</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餐具、餐巾每餐后消毒喝牛奶或年奶茶杯每餐后消毒一次，喝水茶杯每天消毒一次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35280">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擦手毛巾</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消毒柜、蒸汽法、煮沸法或消毒液浸泡5-10分钟</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擦手毛巾每天清洗一次，每天一次，每周消毒3次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167640">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被褥</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日光暴晒或消毒灯照射</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每两周一次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167640">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枕套、床单</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一般清洗</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每月一次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177800">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茶杯箱、毛巾架</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含氯消毒液擦洗</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每天一次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167640">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厨房用具</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按食品卫生法要求</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每天餐前高温消毒一次</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177165">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环境卫生</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清扫、洗抹</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100" b="0">
                          <a:latin typeface="宋体" panose="02010600030101010101" pitchFamily="2" charset="-122"/>
                          <a:ea typeface="宋体" panose="02010600030101010101" pitchFamily="2" charset="-122"/>
                          <a:cs typeface="宋体" panose="02010600030101010101" pitchFamily="2" charset="-122"/>
                        </a:rPr>
                        <a:t>每天一小扫、每周一打扫</a:t>
                      </a:r>
                      <a:endParaRPr lang="en-US" altLang="en-US" sz="11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0" i="0" kern="1200" cap="none" spc="0" normalizeH="0" baseline="0" noProof="0" dirty="0">
                <a:solidFill>
                  <a:schemeClr val="accent1"/>
                </a:solidFill>
                <a:cs typeface="+mn-ea"/>
                <a:sym typeface="+mn-lt"/>
                <a:rtl val="0"/>
              </a:rPr>
              <a:t>知识准备</a:t>
            </a:r>
            <a:endParaRPr kumimoji="0" lang="en-GB" altLang="zh-CN" sz="2800" b="0" i="0" kern="1200" cap="none" spc="0" normalizeH="0" baseline="0" noProof="0" dirty="0">
              <a:solidFill>
                <a:schemeClr val="accent1"/>
              </a:solidFill>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752475" y="1280160"/>
            <a:ext cx="10719089" cy="5162204"/>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文本框 12"/>
          <p:cNvSpPr txBox="1"/>
          <p:nvPr/>
        </p:nvSpPr>
        <p:spPr>
          <a:xfrm>
            <a:off x="752475" y="927373"/>
            <a:ext cx="571881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五、发生传染病时的卫生消毒</a:t>
            </a:r>
          </a:p>
        </p:txBody>
      </p:sp>
      <p:sp>
        <p:nvSpPr>
          <p:cNvPr id="54" name="矩形: 圆角 53"/>
          <p:cNvSpPr/>
          <p:nvPr/>
        </p:nvSpPr>
        <p:spPr>
          <a:xfrm>
            <a:off x="11215393" y="1383244"/>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11215392" y="5492840"/>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aphicFrame>
        <p:nvGraphicFramePr>
          <p:cNvPr id="6" name="表格 5"/>
          <p:cNvGraphicFramePr/>
          <p:nvPr>
            <p:custDataLst>
              <p:tags r:id="rId1"/>
            </p:custDataLst>
            <p:extLst>
              <p:ext uri="{D42A27DB-BD31-4B8C-83A1-F6EECF244321}">
                <p14:modId xmlns:p14="http://schemas.microsoft.com/office/powerpoint/2010/main" val="4011496646"/>
              </p:ext>
            </p:extLst>
          </p:nvPr>
        </p:nvGraphicFramePr>
        <p:xfrm>
          <a:off x="903437" y="1407319"/>
          <a:ext cx="10499782" cy="4717639"/>
        </p:xfrm>
        <a:graphic>
          <a:graphicData uri="http://schemas.openxmlformats.org/drawingml/2006/table">
            <a:tbl>
              <a:tblPr/>
              <a:tblGrid>
                <a:gridCol w="1962613">
                  <a:extLst>
                    <a:ext uri="{9D8B030D-6E8A-4147-A177-3AD203B41FA5}">
                      <a16:colId xmlns:a16="http://schemas.microsoft.com/office/drawing/2014/main" val="20000"/>
                    </a:ext>
                  </a:extLst>
                </a:gridCol>
                <a:gridCol w="6147547">
                  <a:extLst>
                    <a:ext uri="{9D8B030D-6E8A-4147-A177-3AD203B41FA5}">
                      <a16:colId xmlns:a16="http://schemas.microsoft.com/office/drawing/2014/main" val="20001"/>
                    </a:ext>
                  </a:extLst>
                </a:gridCol>
                <a:gridCol w="2389622">
                  <a:extLst>
                    <a:ext uri="{9D8B030D-6E8A-4147-A177-3AD203B41FA5}">
                      <a16:colId xmlns:a16="http://schemas.microsoft.com/office/drawing/2014/main" val="20002"/>
                    </a:ext>
                  </a:extLst>
                </a:gridCol>
              </a:tblGrid>
              <a:tr h="111246">
                <a:tc>
                  <a:txBody>
                    <a:bodyPr/>
                    <a:lstStyle/>
                    <a:p>
                      <a:pPr indent="0">
                        <a:buNone/>
                      </a:pPr>
                      <a:r>
                        <a:rPr lang="en-US" sz="1200" b="1">
                          <a:latin typeface="宋体" panose="02010600030101010101" pitchFamily="2" charset="-122"/>
                          <a:ea typeface="宋体" panose="02010600030101010101" pitchFamily="2" charset="-122"/>
                          <a:cs typeface="宋体" panose="02010600030101010101" pitchFamily="2" charset="-122"/>
                        </a:rPr>
                        <a:t>物品名称</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1">
                          <a:latin typeface="宋体" panose="02010600030101010101" pitchFamily="2" charset="-122"/>
                          <a:ea typeface="宋体" panose="02010600030101010101" pitchFamily="2" charset="-122"/>
                          <a:cs typeface="宋体" panose="02010600030101010101" pitchFamily="2" charset="-122"/>
                        </a:rPr>
                        <a:t>消毒方法</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1">
                          <a:latin typeface="宋体" panose="02010600030101010101" pitchFamily="2" charset="-122"/>
                          <a:ea typeface="宋体" panose="02010600030101010101" pitchFamily="2" charset="-122"/>
                          <a:cs typeface="宋体" panose="02010600030101010101" pitchFamily="2" charset="-122"/>
                        </a:rPr>
                        <a:t>消毒要求</a:t>
                      </a:r>
                      <a:endParaRPr lang="en-US" altLang="en-US" sz="1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29908">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空气、物体表面</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紫外线灯或臭氧消毒灯照射，发生病毒性传染病时用臭氧消毒灯照射加强消毒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每天消毒一次</a:t>
                      </a: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肠道传染病流行季节应定期采取预防性消毒措施。</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6139">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呕吐物、排泄物（患儿）</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倒入消毒液搅拌后倒入厕所</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即时消毒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4285">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便器</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用清水冲洗干净后，放在1000mg/L有效氯的消毒液中浸泡30分钟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便器每次用后及时清洁消毒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1246">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抹布、拖把</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1000mg/L有效氯的消毒液中浸泡30分钟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每天一次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11246">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床垫、枕心、棉胎</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阳光下晒4小时</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传染病发生后立即消毒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3358">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被褥、床垫（不耐热）</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烈日下暴晒3个小时以上，可用消毒灯移动照射30分钟以上</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传染病发生后立即消毒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62354">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床单、枕巾、被套、枕套(耐湿热）</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煮沸消毒20分钟，或用流通蒸汽消毒20分钟，或有效氯1000mg/L的消毒液浸泡15-30分钟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传染病发生后立即消毒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47643">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被褥、枕头、化纤尼龙制品（不耐湿热）</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悬挂室内，密闭门窗，糊好缝隙、每立方米用15%氧乙酸7ml（1g/m²），放置在瓷或玻璃容器中，加热熏蒸1-2小时</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传染病发生后立即消毒，被褥检疫期每周二次暴晒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79162">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家具、扶手、门把</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用消毒液擦洗一遍</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每日一次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407901">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地面消毒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常规：每日早晚湿拭清扫各一次，每日一次用1000mg/L有效氯的消毒液拖地30分钟；地面受到明显污染：含有效溴或有效氯的消毒液喷洒，作用30分钟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每日一次传染病发生后立即消毒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45789">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墙面</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受病原菌污染时，用1000mg/L有效氯消毒剂溶液喷雾或擦洗处理，一般为2.0-2.5米高。喷雾量以湿润不向下流水为度，一般5-200ml。</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传染病发生后立即消毒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638736">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桌子、椅子、凳子、水龙头等用品表面</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擦拭表面，受病原菌污染（1）用含有效溴或有效氯为1000mg/L消毒剂溶液擦拭或喷洒；（2）紫外线灯照射：悬吊式或移动式紫外线灯照射时，离污染表面不宜超过1米，照射时间不少于30分钟。用高强度、低臭氧紫外线杀菌灯，照射30-60分钟</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每日2次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434785">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玩具</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木制玩具（耐热）：开水中煮沸10-15分钟；塑料和橡胶玩具：在含有效溴或有效氯为1000mg/L的溶液中浸泡15-30分钟；毛类玩具（不耐湿、热）：烈日下爆嗮4-6小时高档电动、电子玩具：定期用酒精棉球擦拭孩子经常抚摸的部分。</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每日1次</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175212">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餐具（传染病检疫班级）</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a:latin typeface="宋体" panose="02010600030101010101" pitchFamily="2" charset="-122"/>
                          <a:ea typeface="宋体" panose="02010600030101010101" pitchFamily="2" charset="-122"/>
                          <a:cs typeface="宋体" panose="02010600030101010101" pitchFamily="2" charset="-122"/>
                        </a:rPr>
                        <a:t>单独清洗消毒</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1200" b="0" dirty="0" err="1">
                          <a:latin typeface="宋体" panose="02010600030101010101" pitchFamily="2" charset="-122"/>
                          <a:ea typeface="宋体" panose="02010600030101010101" pitchFamily="2" charset="-122"/>
                          <a:cs typeface="宋体" panose="02010600030101010101" pitchFamily="2" charset="-122"/>
                        </a:rPr>
                        <a:t>每日餐后</a:t>
                      </a:r>
                      <a:endParaRPr lang="en-US" altLang="en-US" sz="1200" b="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371590" y="1653540"/>
            <a:ext cx="5148580" cy="4476115"/>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513" y="1653487"/>
            <a:ext cx="5148717" cy="3954466"/>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269367"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21843" y="183636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8162290" y="1712595"/>
            <a:ext cx="2725420" cy="369570"/>
          </a:xfrm>
          <a:prstGeom prst="rect">
            <a:avLst/>
          </a:prstGeom>
          <a:noFill/>
        </p:spPr>
        <p:txBody>
          <a:bodyPr wrap="square" rtlCol="0">
            <a:no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1020854" y="2375113"/>
            <a:ext cx="3008500" cy="2607310"/>
          </a:xfrm>
          <a:prstGeom prst="rect">
            <a:avLst/>
          </a:prstGeom>
          <a:noFill/>
        </p:spPr>
        <p:txBody>
          <a:bodyPr wrap="square" rtlCol="0">
            <a:spAutoFit/>
          </a:bodyPr>
          <a:lstStyle/>
          <a:p>
            <a:pPr>
              <a:lnSpc>
                <a:spcPct val="130000"/>
              </a:lnSpc>
              <a:spcAft>
                <a:spcPts val="1200"/>
              </a:spcAft>
            </a:pPr>
            <a:r>
              <a:rPr lang="en-US" altLang="zh-CN" sz="1400" dirty="0">
                <a:solidFill>
                  <a:schemeClr val="bg2"/>
                </a:solidFill>
                <a:cs typeface="+mn-ea"/>
                <a:sym typeface="+mn-lt"/>
              </a:rPr>
              <a:t> </a:t>
            </a:r>
            <a:r>
              <a:rPr sz="1400" dirty="0">
                <a:solidFill>
                  <a:schemeClr val="bg2"/>
                </a:solidFill>
                <a:cs typeface="+mn-ea"/>
                <a:sym typeface="+mn-lt"/>
              </a:rPr>
              <a:t>最近，隔壁班有孩子得到手足口病被关闭了，我们班的家长知道后很紧张，在班级微信群议论纷纷，顿时炸开了锅，甚至有些家长说：“那我家小朋友也在家休息几天吧，万一去了幼儿园被传染上了，孩子多受罪了，我们家长更麻烦”，面对家长的忧虑和担心，我们老师应该怎么做呢？</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4901468" y="2845890"/>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2" name="文本框 1"/>
          <p:cNvSpPr txBox="1"/>
          <p:nvPr/>
        </p:nvSpPr>
        <p:spPr>
          <a:xfrm>
            <a:off x="8027670" y="2082165"/>
            <a:ext cx="3618865" cy="2765425"/>
          </a:xfrm>
          <a:prstGeom prst="rect">
            <a:avLst/>
          </a:prstGeom>
        </p:spPr>
        <p:txBody>
          <a:bodyPr>
            <a:noAutofit/>
            <a:extLst>
              <a:ext uri="{4A0BC546-FE56-4ADE-93B0-CB8AF2F6F144}">
                <wpsdc:textFrameExt xmlns:wpsdc="http://www.wps.cn/officeDocument/2022/drawingmlCustomData" xmlns="" type="sub-title"/>
              </a:ext>
            </a:extLst>
          </a:bodyPr>
          <a:lstStyle/>
          <a:p>
            <a:pPr algn="l">
              <a:lnSpc>
                <a:spcPct val="150000"/>
              </a:lnSpc>
            </a:pPr>
            <a:r>
              <a:rPr lang="en-US" altLang="zh-CN" sz="1400" dirty="0">
                <a:solidFill>
                  <a:schemeClr val="tx1"/>
                </a:solidFill>
                <a:cs typeface="+mn-ea"/>
              </a:rPr>
              <a:t>  </a:t>
            </a:r>
            <a:r>
              <a:rPr lang="zh-CN" altLang="en-US" sz="1400" dirty="0">
                <a:solidFill>
                  <a:schemeClr val="tx1"/>
                </a:solidFill>
                <a:cs typeface="+mn-ea"/>
              </a:rPr>
              <a:t>手足口病是一种由多种肠道病毒引起的以临床症状命名的传染病，常见的肠道病毒为EV71型和CoxA16型，5—7月份为高发季节。。手足口病通常通过接触被污染鼻腔分泌物传播、唾液传播、粪便传播、疱疹液传播、接触被污染的奶瓶、接触被污染的玩具等途径进行传播。幼儿园是儿童的集中活动场所，儿童正处于身体不断生长发育的阶段，各种器官的生理功能尚不完善，集体的免疫功能低下，在集居的环境下，相互接触密切，婴幼儿和儿童普遍容易感染。因此，父母的担心是可以理解的。</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550545" y="3006090"/>
            <a:ext cx="8503285" cy="3169285"/>
          </a:xfrm>
          <a:prstGeom prst="rect">
            <a:avLst/>
          </a:prstGeom>
          <a:noFill/>
          <a:ln>
            <a:solidFill>
              <a:schemeClr val="accent1"/>
            </a:solidFill>
          </a:ln>
          <a:effectLst/>
        </p:spPr>
        <p:txBody>
          <a:bodyPr wrap="square" rtlCol="0">
            <a:spAutoFit/>
          </a:bodyPr>
          <a:lstStyle/>
          <a:p>
            <a:pPr>
              <a:defRPr/>
            </a:pPr>
            <a:r>
              <a:rPr kumimoji="0" lang="en-US" altLang="zh-CN" sz="2000" b="0" i="0" u="none" strike="noStrike" kern="1200" cap="none" spc="0" normalizeH="0" baseline="0" noProof="0" dirty="0">
                <a:ln>
                  <a:noFill/>
                </a:ln>
                <a:solidFill>
                  <a:schemeClr val="accent1"/>
                </a:solidFill>
                <a:effectLst/>
                <a:uLnTx/>
                <a:uFillTx/>
                <a:cs typeface="+mn-ea"/>
                <a:sym typeface="+mn-lt"/>
              </a:rPr>
              <a:t>1.</a:t>
            </a:r>
            <a:r>
              <a:rPr kumimoji="0" lang="zh-CN" altLang="en-US" sz="2000" b="1" i="0" u="none" strike="noStrike" kern="1200" cap="none" spc="0" normalizeH="0" baseline="0" noProof="0" dirty="0">
                <a:ln>
                  <a:noFill/>
                </a:ln>
                <a:solidFill>
                  <a:schemeClr val="accent1"/>
                </a:solidFill>
                <a:effectLst/>
                <a:uLnTx/>
                <a:uFillTx/>
                <a:cs typeface="+mn-ea"/>
                <a:sym typeface="+mn-lt"/>
              </a:rPr>
              <a:t>认真做好传染病宣传工作。</a:t>
            </a:r>
            <a:r>
              <a:rPr kumimoji="0" lang="zh-CN" altLang="en-US" sz="2000" i="0" u="none" strike="noStrike" kern="1200" cap="none" spc="0" normalizeH="0" baseline="0" noProof="0" dirty="0">
                <a:ln>
                  <a:noFill/>
                </a:ln>
                <a:solidFill>
                  <a:schemeClr val="accent1"/>
                </a:solidFill>
                <a:effectLst/>
                <a:uLnTx/>
                <a:uFillTx/>
                <a:cs typeface="+mn-ea"/>
                <a:sym typeface="+mn-lt"/>
              </a:rPr>
              <a:t>班级可以通过宣传栏、家长园地、微信群等途径向家长讲解传染病的主要症状、传播途径、预防措施、护理方法等方面知识。</a:t>
            </a:r>
          </a:p>
          <a:p>
            <a:pPr>
              <a:defRPr/>
            </a:pPr>
            <a:r>
              <a:rPr kumimoji="0" lang="zh-CN" altLang="en-US" sz="2000" b="1" i="0" u="none" strike="noStrike" kern="1200" cap="none" spc="0" normalizeH="0" baseline="0" noProof="0" dirty="0">
                <a:ln>
                  <a:noFill/>
                </a:ln>
                <a:solidFill>
                  <a:schemeClr val="accent1"/>
                </a:solidFill>
                <a:effectLst/>
                <a:uLnTx/>
                <a:uFillTx/>
                <a:cs typeface="+mn-ea"/>
                <a:sym typeface="+mn-lt"/>
              </a:rPr>
              <a:t>2.家长配合幼儿园做好各项防控工作。</a:t>
            </a:r>
            <a:r>
              <a:rPr kumimoji="0" lang="zh-CN" altLang="en-US" sz="2000" b="0" i="0" u="none" strike="noStrike" kern="1200" cap="none" spc="0" normalizeH="0" baseline="0" noProof="0" dirty="0">
                <a:ln>
                  <a:noFill/>
                </a:ln>
                <a:solidFill>
                  <a:schemeClr val="accent1"/>
                </a:solidFill>
                <a:effectLst/>
                <a:uLnTx/>
                <a:uFillTx/>
                <a:cs typeface="+mn-ea"/>
                <a:sym typeface="+mn-lt"/>
              </a:rPr>
              <a:t>让家长了解，即使孩子不上幼儿园成人也能将病毒传染给孩子，只要积极配合幼儿园做好防控措施，孩子在幼儿园是安全的，疾病流行季节，同时提醒家长尽量减少带幼儿到人多的公共场所，更不要到呼吸道病人家中串门，消除家长的恐慌心理，已取得家长的理解和支持。</a:t>
            </a:r>
          </a:p>
          <a:p>
            <a:pPr>
              <a:defRPr/>
            </a:pPr>
            <a:r>
              <a:rPr kumimoji="0" lang="en-US" altLang="zh-CN" sz="2000" b="0" i="0" u="none" strike="noStrike" kern="1200" cap="none" spc="0" normalizeH="0" baseline="0" noProof="0" dirty="0">
                <a:ln>
                  <a:noFill/>
                </a:ln>
                <a:solidFill>
                  <a:schemeClr val="accent1"/>
                </a:solidFill>
                <a:effectLst/>
                <a:uLnTx/>
                <a:uFillTx/>
                <a:cs typeface="+mn-ea"/>
                <a:sym typeface="+mn-lt"/>
              </a:rPr>
              <a:t>3.让家长了解幼儿园消毒和卫生的具体工作，做好沟通工作，取得相互信任。</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cxnSp>
        <p:nvCxnSpPr>
          <p:cNvPr id="2" name="直接箭头连接符 1"/>
          <p:cNvCxnSpPr/>
          <p:nvPr/>
        </p:nvCxnSpPr>
        <p:spPr>
          <a:xfrm flipV="1">
            <a:off x="336550" y="2414270"/>
            <a:ext cx="799465" cy="88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3" name="文本框 2"/>
          <p:cNvSpPr txBox="1"/>
          <p:nvPr/>
        </p:nvSpPr>
        <p:spPr>
          <a:xfrm>
            <a:off x="1191260" y="2204085"/>
            <a:ext cx="9124950" cy="829945"/>
          </a:xfrm>
          <a:prstGeom prst="rect">
            <a:avLst/>
          </a:prstGeom>
        </p:spPr>
        <p:txBody>
          <a:bodyPr wrap="square">
            <a:spAutoFit/>
            <a:extLst>
              <a:ext uri="{4A0BC546-FE56-4ADE-93B0-CB8AF2F6F144}">
                <wpsdc:textFrameExt xmlns:wpsdc="http://www.wps.cn/officeDocument/2022/drawingmlCustomData" xmlns="" type="sub-title"/>
              </a:ext>
            </a:extLst>
          </a:bodyPr>
          <a:lstStyle/>
          <a:p>
            <a:pPr algn="l"/>
            <a:r>
              <a:rPr lang="zh-CN" altLang="en-US" sz="1600" b="1" spc="200">
                <a:latin typeface="Arial" panose="020B0604020202020204" pitchFamily="34" charset="0"/>
                <a:ea typeface="微软雅黑" panose="020B0503020204020204" pitchFamily="34" charset="-122"/>
              </a:rPr>
              <a:t>做好传染病的防控工作是幼儿园保育工作的重要内容，但传染病的防控离不开家长的积极配合，幼儿园和家庭共同采取综合性的预防措施，才能保证幼儿的健康发育，为孩子们的健康保驾护航。</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0" y="2146300"/>
            <a:ext cx="9514205" cy="193802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en-US" altLang="zh-CN" dirty="0">
                <a:latin typeface="+mn-lt"/>
                <a:ea typeface="+mn-ea"/>
                <a:cs typeface="+mn-ea"/>
                <a:sym typeface="+mn-lt"/>
              </a:rPr>
              <a:t>  </a:t>
            </a:r>
            <a:r>
              <a:rPr lang="zh-CN" altLang="en-US" dirty="0">
                <a:latin typeface="+mn-lt"/>
                <a:ea typeface="+mn-ea"/>
                <a:cs typeface="+mn-ea"/>
                <a:sym typeface="+mn-lt"/>
              </a:rPr>
              <a:t>任务四 班级患病儿童</a:t>
            </a:r>
          </a:p>
          <a:p>
            <a:r>
              <a:rPr lang="zh-CN" altLang="en-US" dirty="0">
                <a:latin typeface="+mn-lt"/>
                <a:ea typeface="+mn-ea"/>
                <a:cs typeface="+mn-ea"/>
                <a:sym typeface="+mn-lt"/>
              </a:rPr>
              <a:t>（体弱儿）护理及全日观察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5896383" cy="52929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145059" y="1331282"/>
            <a:ext cx="4842988" cy="5061461"/>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144905" y="2096135"/>
            <a:ext cx="4884420" cy="3844290"/>
          </a:xfrm>
          <a:prstGeom prst="rect">
            <a:avLst/>
          </a:prstGeom>
          <a:noFill/>
        </p:spPr>
        <p:txBody>
          <a:bodyPr wrap="square" rtlCol="0">
            <a:noAutofit/>
          </a:bodyPr>
          <a:lstStyle/>
          <a:p>
            <a:pPr>
              <a:lnSpc>
                <a:spcPct val="150000"/>
              </a:lnSpc>
            </a:pPr>
            <a:r>
              <a:rPr lang="en-US" sz="2000" dirty="0"/>
              <a:t>  </a:t>
            </a:r>
            <a:r>
              <a:rPr altLang="zh-CN" sz="2000" dirty="0"/>
              <a:t>幼儿园应加强对患病儿童的观察护理，针对患病儿童的特点，按照不同病种，落实各项措施，掌握每个患病儿童的情况，建立管理档案，加强对患病儿童的照顾，没有必要增加保教人员负担，只要做个有心人，在一日生活中分清主次先后，就可对患病儿童进行照顾，促进其早日康复。</a:t>
            </a:r>
          </a:p>
        </p:txBody>
      </p:sp>
      <p:sp>
        <p:nvSpPr>
          <p:cNvPr id="17" name="矩形: 圆顶角 16"/>
          <p:cNvSpPr/>
          <p:nvPr/>
        </p:nvSpPr>
        <p:spPr>
          <a:xfrm>
            <a:off x="1121257" y="127234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1786599" y="1826774"/>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5837222" y="1165458"/>
            <a:ext cx="5089455" cy="5227285"/>
            <a:chOff x="4047422" y="1510445"/>
            <a:chExt cx="3595177" cy="4525729"/>
          </a:xfrm>
        </p:grpSpPr>
        <p:sp>
          <p:nvSpPr>
            <p:cNvPr id="38" name="矩形: 圆角 37"/>
            <p:cNvSpPr/>
            <p:nvPr/>
          </p:nvSpPr>
          <p:spPr>
            <a:xfrm>
              <a:off x="4676589" y="1620463"/>
              <a:ext cx="2966010" cy="4415711"/>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5113975" y="2572086"/>
              <a:ext cx="1964045" cy="332720"/>
            </a:xfrm>
            <a:prstGeom prst="rect">
              <a:avLst/>
            </a:prstGeom>
            <a:noFill/>
          </p:spPr>
          <p:txBody>
            <a:bodyPr wrap="square" rtlCol="0">
              <a:spAutoFit/>
            </a:bodyPr>
            <a:lstStyle/>
            <a:p>
              <a:pPr algn="ctr">
                <a:lnSpc>
                  <a:spcPct val="130000"/>
                </a:lnSpc>
                <a:spcAft>
                  <a:spcPts val="1200"/>
                </a:spcAft>
              </a:pPr>
              <a:endParaRPr lang="zh-CN" altLang="en-US" sz="1400" dirty="0">
                <a:solidFill>
                  <a:schemeClr val="bg2"/>
                </a:solidFill>
                <a:cs typeface="+mn-ea"/>
                <a:sym typeface="+mn-lt"/>
              </a:endParaRPr>
            </a:p>
          </p:txBody>
        </p:sp>
        <p:sp>
          <p:nvSpPr>
            <p:cNvPr id="23" name="矩形: 圆顶角 22"/>
            <p:cNvSpPr/>
            <p:nvPr/>
          </p:nvSpPr>
          <p:spPr>
            <a:xfrm>
              <a:off x="4047422" y="1510445"/>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问题提出</a:t>
              </a:r>
            </a:p>
          </p:txBody>
        </p:sp>
        <p:cxnSp>
          <p:nvCxnSpPr>
            <p:cNvPr id="44" name="直接连接符 43"/>
            <p:cNvCxnSpPr/>
            <p:nvPr/>
          </p:nvCxnSpPr>
          <p:spPr>
            <a:xfrm>
              <a:off x="5050341" y="2103411"/>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1" y="286267"/>
            <a:ext cx="3997471"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a:t>
            </a:r>
            <a:r>
              <a:rPr lang="zh-CN" altLang="zh-CN" sz="2800" dirty="0" smtClean="0">
                <a:ln w="0"/>
                <a:solidFill>
                  <a:schemeClr val="accent1"/>
                </a:solidFill>
                <a:effectLst>
                  <a:outerShdw blurRad="38100" dist="25400" dir="5400000" algn="ctr" rotWithShape="0">
                    <a:srgbClr val="6E747A">
                      <a:alpha val="43000"/>
                    </a:srgbClr>
                  </a:outerShdw>
                </a:effectLst>
                <a:cs typeface="+mn-ea"/>
              </a:rPr>
              <a:t>幼儿衣着管理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8" name="矩形 7"/>
          <p:cNvSpPr/>
          <p:nvPr/>
        </p:nvSpPr>
        <p:spPr>
          <a:xfrm>
            <a:off x="6854463" y="2050055"/>
            <a:ext cx="3945642" cy="1337945"/>
          </a:xfrm>
          <a:prstGeom prst="rect">
            <a:avLst/>
          </a:prstGeom>
        </p:spPr>
        <p:txBody>
          <a:bodyPr wrap="square">
            <a:spAutoFit/>
          </a:bodyPr>
          <a:lstStyle/>
          <a:p>
            <a:pPr indent="304800" algn="just">
              <a:lnSpc>
                <a:spcPct val="150000"/>
              </a:lnSpc>
              <a:spcAft>
                <a:spcPts val="0"/>
              </a:spcAft>
            </a:pPr>
            <a:r>
              <a:rPr altLang="zh-CN" kern="0" dirty="0">
                <a:solidFill>
                  <a:schemeClr val="bg2"/>
                </a:solidFill>
                <a:ea typeface="宋体" panose="02010600030101010101" pitchFamily="2" charset="-122"/>
                <a:cs typeface="宋体" panose="02010600030101010101" pitchFamily="2" charset="-122"/>
              </a:rPr>
              <a:t> 小明实习的班级里有一个肥胖男孩，并且患有轻微的糖尿病，小明想，这样有疾病的幼儿入园该如何照护呢？</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5" y="1280160"/>
            <a:ext cx="8675370" cy="4458335"/>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05" y="1836420"/>
            <a:ext cx="8467725" cy="3570605"/>
          </a:xfrm>
          <a:prstGeom prst="rect">
            <a:avLst/>
          </a:prstGeom>
          <a:noFill/>
        </p:spPr>
        <p:txBody>
          <a:bodyPr wrap="square" rtlCol="0">
            <a:noAutofit/>
          </a:bodyPr>
          <a:lstStyle/>
          <a:p>
            <a:pPr>
              <a:lnSpc>
                <a:spcPct val="130000"/>
              </a:lnSpc>
              <a:spcAft>
                <a:spcPts val="1200"/>
              </a:spcAft>
            </a:pPr>
            <a:r>
              <a:rPr lang="zh-CN" sz="1600" dirty="0">
                <a:solidFill>
                  <a:schemeClr val="accent6"/>
                </a:solidFill>
                <a:cs typeface="+mn-ea"/>
                <a:sym typeface="+mn-lt"/>
              </a:rPr>
              <a:t>（一）</a:t>
            </a:r>
            <a:r>
              <a:rPr sz="1600" dirty="0">
                <a:solidFill>
                  <a:schemeClr val="accent6"/>
                </a:solidFill>
                <a:cs typeface="+mn-ea"/>
                <a:sym typeface="+mn-lt"/>
              </a:rPr>
              <a:t>保健人员工作要求</a:t>
            </a:r>
          </a:p>
          <a:p>
            <a:pPr>
              <a:lnSpc>
                <a:spcPct val="130000"/>
              </a:lnSpc>
              <a:spcAft>
                <a:spcPts val="1200"/>
              </a:spcAft>
            </a:pPr>
            <a:r>
              <a:rPr lang="en-US" sz="1600" dirty="0">
                <a:solidFill>
                  <a:schemeClr val="accent6"/>
                </a:solidFill>
                <a:cs typeface="+mn-ea"/>
                <a:sym typeface="+mn-lt"/>
              </a:rPr>
              <a:t>1.</a:t>
            </a:r>
            <a:r>
              <a:rPr sz="1600" dirty="0">
                <a:solidFill>
                  <a:schemeClr val="accent6"/>
                </a:solidFill>
                <a:cs typeface="+mn-ea"/>
                <a:sym typeface="+mn-lt"/>
              </a:rPr>
              <a:t>对新入园的幼儿要进行疾病筛查和登记。</a:t>
            </a:r>
            <a:r>
              <a:rPr lang="en-US" sz="1600" dirty="0">
                <a:solidFill>
                  <a:schemeClr val="accent6"/>
                </a:solidFill>
                <a:cs typeface="+mn-ea"/>
                <a:sym typeface="+mn-lt"/>
              </a:rPr>
              <a:t> </a:t>
            </a:r>
          </a:p>
          <a:p>
            <a:pPr>
              <a:lnSpc>
                <a:spcPct val="130000"/>
              </a:lnSpc>
              <a:spcAft>
                <a:spcPts val="1200"/>
              </a:spcAft>
            </a:pPr>
            <a:r>
              <a:rPr lang="en-US" sz="1600" dirty="0">
                <a:solidFill>
                  <a:schemeClr val="accent6"/>
                </a:solidFill>
                <a:cs typeface="+mn-ea"/>
                <a:sym typeface="+mn-lt"/>
              </a:rPr>
              <a:t>2.</a:t>
            </a:r>
            <a:r>
              <a:rPr sz="1600" dirty="0">
                <a:solidFill>
                  <a:schemeClr val="accent6"/>
                </a:solidFill>
                <a:cs typeface="+mn-ea"/>
                <a:sym typeface="+mn-lt"/>
              </a:rPr>
              <a:t>对患病儿童管理应按不同病种、不同年龄进行，给予建案管理，并做好记录及统计。</a:t>
            </a:r>
          </a:p>
          <a:p>
            <a:pPr>
              <a:lnSpc>
                <a:spcPct val="130000"/>
              </a:lnSpc>
              <a:spcAft>
                <a:spcPts val="1200"/>
              </a:spcAft>
            </a:pPr>
            <a:r>
              <a:rPr lang="en-US" sz="1600" dirty="0">
                <a:solidFill>
                  <a:schemeClr val="accent6"/>
                </a:solidFill>
                <a:cs typeface="+mn-ea"/>
                <a:sym typeface="+mn-lt"/>
              </a:rPr>
              <a:t>3.</a:t>
            </a:r>
            <a:r>
              <a:rPr sz="1600" dirty="0">
                <a:solidFill>
                  <a:schemeClr val="accent6"/>
                </a:solidFill>
                <a:cs typeface="+mn-ea"/>
                <a:sym typeface="+mn-lt"/>
              </a:rPr>
              <a:t>将患病儿童的情况落实到其所在班级，指导班级教师做好患病儿童的观察护理。</a:t>
            </a:r>
          </a:p>
          <a:p>
            <a:pPr>
              <a:lnSpc>
                <a:spcPct val="130000"/>
              </a:lnSpc>
              <a:spcAft>
                <a:spcPts val="1200"/>
              </a:spcAft>
            </a:pPr>
            <a:r>
              <a:rPr lang="en-US" sz="1600" dirty="0">
                <a:solidFill>
                  <a:schemeClr val="accent6"/>
                </a:solidFill>
                <a:cs typeface="+mn-ea"/>
                <a:sym typeface="+mn-lt"/>
              </a:rPr>
              <a:t>4.</a:t>
            </a:r>
            <a:r>
              <a:rPr sz="1600" dirty="0">
                <a:solidFill>
                  <a:schemeClr val="accent6"/>
                </a:solidFill>
                <a:cs typeface="+mn-ea"/>
                <a:sym typeface="+mn-lt"/>
              </a:rPr>
              <a:t>定期培训保教、炊事人员，指导炊事人员做好患病儿童的饮食供应，需要时为患病儿童做特殊饭菜，做好餐饮具的卫生消毒工作。</a:t>
            </a:r>
          </a:p>
          <a:p>
            <a:pPr>
              <a:lnSpc>
                <a:spcPct val="130000"/>
              </a:lnSpc>
              <a:spcAft>
                <a:spcPts val="1200"/>
              </a:spcAft>
            </a:pPr>
            <a:r>
              <a:rPr lang="en-US" sz="1600" dirty="0">
                <a:solidFill>
                  <a:schemeClr val="accent6"/>
                </a:solidFill>
                <a:cs typeface="+mn-ea"/>
                <a:sym typeface="+mn-lt"/>
              </a:rPr>
              <a:t>5.</a:t>
            </a:r>
            <a:r>
              <a:rPr sz="1600" dirty="0">
                <a:solidFill>
                  <a:schemeClr val="accent6"/>
                </a:solidFill>
                <a:cs typeface="+mn-ea"/>
                <a:sym typeface="+mn-lt"/>
              </a:rPr>
              <a:t>每日到患病儿童所在班级巡视1～2次，了解这些儿童在班中的情况。</a:t>
            </a:r>
          </a:p>
          <a:p>
            <a:pPr>
              <a:lnSpc>
                <a:spcPct val="130000"/>
              </a:lnSpc>
              <a:spcAft>
                <a:spcPts val="1200"/>
              </a:spcAft>
            </a:pPr>
            <a:r>
              <a:rPr lang="en-US" sz="1600" dirty="0">
                <a:solidFill>
                  <a:schemeClr val="accent6"/>
                </a:solidFill>
                <a:cs typeface="+mn-ea"/>
                <a:sym typeface="+mn-lt"/>
              </a:rPr>
              <a:t>6.</a:t>
            </a:r>
            <a:r>
              <a:rPr sz="1600" dirty="0">
                <a:solidFill>
                  <a:schemeClr val="accent6"/>
                </a:solidFill>
                <a:cs typeface="+mn-ea"/>
                <a:sym typeface="+mn-lt"/>
              </a:rPr>
              <a:t>做好患病儿童的药品管理工作，接受家长委托给患病儿童喂药，接受药品时需仔细核对、做好记录，并请家长确认签字。</a:t>
            </a:r>
          </a:p>
          <a:p>
            <a:pPr>
              <a:lnSpc>
                <a:spcPct val="130000"/>
              </a:lnSpc>
              <a:spcAft>
                <a:spcPts val="1200"/>
              </a:spcAft>
            </a:pPr>
            <a:endParaRPr sz="1400" dirty="0">
              <a:solidFill>
                <a:schemeClr val="accent6"/>
              </a:solidFill>
              <a:cs typeface="+mn-ea"/>
              <a:sym typeface="+mn-lt"/>
            </a:endParaRPr>
          </a:p>
        </p:txBody>
      </p:sp>
      <p:sp>
        <p:nvSpPr>
          <p:cNvPr id="13" name="文本框 12"/>
          <p:cNvSpPr txBox="1"/>
          <p:nvPr/>
        </p:nvSpPr>
        <p:spPr>
          <a:xfrm>
            <a:off x="878205" y="1497965"/>
            <a:ext cx="7304405"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一、班级患病儿童（体弱儿）护理及观察工作要求</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553260" y="322746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5" y="1280160"/>
            <a:ext cx="8675370" cy="4458335"/>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05" y="1836420"/>
            <a:ext cx="8467725" cy="2430780"/>
          </a:xfrm>
          <a:prstGeom prst="rect">
            <a:avLst/>
          </a:prstGeom>
          <a:noFill/>
        </p:spPr>
        <p:txBody>
          <a:bodyPr wrap="square" rtlCol="0">
            <a:noAutofit/>
          </a:bodyPr>
          <a:lstStyle/>
          <a:p>
            <a:pPr>
              <a:lnSpc>
                <a:spcPct val="130000"/>
              </a:lnSpc>
              <a:spcAft>
                <a:spcPts val="1200"/>
              </a:spcAft>
            </a:pPr>
            <a:r>
              <a:rPr lang="zh-CN" sz="1400" b="1" dirty="0">
                <a:solidFill>
                  <a:schemeClr val="accent6"/>
                </a:solidFill>
                <a:cs typeface="+mn-ea"/>
                <a:sym typeface="+mn-lt"/>
              </a:rPr>
              <a:t>（一）</a:t>
            </a:r>
            <a:r>
              <a:rPr sz="1400" b="1" dirty="0">
                <a:solidFill>
                  <a:schemeClr val="accent6"/>
                </a:solidFill>
                <a:cs typeface="+mn-ea"/>
                <a:sym typeface="+mn-lt"/>
              </a:rPr>
              <a:t>保健人员工作要求</a:t>
            </a:r>
          </a:p>
          <a:p>
            <a:pPr>
              <a:lnSpc>
                <a:spcPct val="130000"/>
              </a:lnSpc>
              <a:spcAft>
                <a:spcPts val="1200"/>
              </a:spcAft>
            </a:pPr>
            <a:r>
              <a:rPr dirty="0">
                <a:solidFill>
                  <a:schemeClr val="accent6"/>
                </a:solidFill>
                <a:cs typeface="+mn-ea"/>
                <a:sym typeface="+mn-lt"/>
              </a:rPr>
              <a:t>（7）患病儿童恢复后要给予结案记录，并通知所在班级结束全日观察。</a:t>
            </a:r>
          </a:p>
          <a:p>
            <a:pPr>
              <a:lnSpc>
                <a:spcPct val="130000"/>
              </a:lnSpc>
              <a:spcAft>
                <a:spcPts val="1200"/>
              </a:spcAft>
            </a:pPr>
            <a:r>
              <a:rPr dirty="0">
                <a:solidFill>
                  <a:schemeClr val="accent6"/>
                </a:solidFill>
                <a:cs typeface="+mn-ea"/>
                <a:sym typeface="+mn-lt"/>
              </a:rPr>
              <a:t>（8）对患病儿童要注意其心理上的疏导，消除其恐惧、自卑、怕羞的心理，如对患肥胖症的儿童不要当着其他儿童的面限制其饮食或呼唤其小胖子；对呕吐后的儿童要给予安慰，不要训斥。</a:t>
            </a:r>
          </a:p>
        </p:txBody>
      </p:sp>
      <p:sp>
        <p:nvSpPr>
          <p:cNvPr id="13" name="文本框 12"/>
          <p:cNvSpPr txBox="1"/>
          <p:nvPr/>
        </p:nvSpPr>
        <p:spPr>
          <a:xfrm>
            <a:off x="878205" y="1497965"/>
            <a:ext cx="7304405"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一、班级患病儿童（体弱儿）护理及观察工作要求</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553260" y="322746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72519"/>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实践内容</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3" name="组合 2"/>
          <p:cNvGrpSpPr/>
          <p:nvPr/>
        </p:nvGrpSpPr>
        <p:grpSpPr>
          <a:xfrm>
            <a:off x="226825" y="2326451"/>
            <a:ext cx="11978203" cy="2396840"/>
            <a:chOff x="226825" y="2326451"/>
            <a:chExt cx="11978203" cy="2396840"/>
          </a:xfrm>
        </p:grpSpPr>
        <p:grpSp>
          <p:nvGrpSpPr>
            <p:cNvPr id="2" name="组合 1"/>
            <p:cNvGrpSpPr/>
            <p:nvPr/>
          </p:nvGrpSpPr>
          <p:grpSpPr>
            <a:xfrm>
              <a:off x="226825" y="2326451"/>
              <a:ext cx="9459595" cy="2396840"/>
              <a:chOff x="978029" y="2240170"/>
              <a:chExt cx="10315228" cy="2543252"/>
            </a:xfrm>
          </p:grpSpPr>
          <p:sp>
            <p:nvSpPr>
              <p:cNvPr id="193" name="矩形: 圆角 192"/>
              <p:cNvSpPr/>
              <p:nvPr/>
            </p:nvSpPr>
            <p:spPr>
              <a:xfrm>
                <a:off x="978029"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4" name="矩形: 圆角 193"/>
              <p:cNvSpPr/>
              <p:nvPr/>
            </p:nvSpPr>
            <p:spPr>
              <a:xfrm>
                <a:off x="3666131"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5" name="矩形: 圆角 194"/>
              <p:cNvSpPr/>
              <p:nvPr/>
            </p:nvSpPr>
            <p:spPr>
              <a:xfrm>
                <a:off x="6354233"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6" name="矩形: 圆角 195"/>
              <p:cNvSpPr/>
              <p:nvPr/>
            </p:nvSpPr>
            <p:spPr>
              <a:xfrm>
                <a:off x="9042334"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45" name="文本框 344"/>
              <p:cNvSpPr txBox="1"/>
              <p:nvPr/>
            </p:nvSpPr>
            <p:spPr>
              <a:xfrm>
                <a:off x="978029" y="3414585"/>
                <a:ext cx="1940207" cy="832130"/>
              </a:xfrm>
              <a:prstGeom prst="rect">
                <a:avLst/>
              </a:prstGeom>
              <a:noFill/>
            </p:spPr>
            <p:txBody>
              <a:bodyPr wrap="square" rtlCol="0">
                <a:noAutofit/>
              </a:bodyPr>
              <a:lstStyle/>
              <a:p>
                <a:r>
                  <a:rPr lang="zh-CN" altLang="en-US" sz="2800" dirty="0">
                    <a:solidFill>
                      <a:schemeClr val="accent1"/>
                    </a:solidFill>
                    <a:cs typeface="+mn-ea"/>
                    <a:sym typeface="+mn-lt"/>
                  </a:rPr>
                  <a:t>物品管理</a:t>
                </a:r>
              </a:p>
            </p:txBody>
          </p:sp>
          <p:sp>
            <p:nvSpPr>
              <p:cNvPr id="347" name="文本框 346"/>
              <p:cNvSpPr txBox="1"/>
              <p:nvPr/>
            </p:nvSpPr>
            <p:spPr>
              <a:xfrm>
                <a:off x="3651527" y="3500830"/>
                <a:ext cx="2084927" cy="523534"/>
              </a:xfrm>
              <a:prstGeom prst="rect">
                <a:avLst/>
              </a:prstGeom>
              <a:noFill/>
            </p:spPr>
            <p:txBody>
              <a:bodyPr wrap="square" rtlCol="0">
                <a:noAutofit/>
              </a:bodyPr>
              <a:lstStyle/>
              <a:p>
                <a:r>
                  <a:rPr lang="zh-CN" altLang="en-US" sz="2800" dirty="0">
                    <a:solidFill>
                      <a:schemeClr val="accent1"/>
                    </a:solidFill>
                    <a:cs typeface="+mn-ea"/>
                    <a:sym typeface="+mn-lt"/>
                  </a:rPr>
                  <a:t>幼儿衣着管理</a:t>
                </a:r>
              </a:p>
            </p:txBody>
          </p:sp>
          <p:sp>
            <p:nvSpPr>
              <p:cNvPr id="349" name="文本框 348"/>
              <p:cNvSpPr txBox="1"/>
              <p:nvPr/>
            </p:nvSpPr>
            <p:spPr>
              <a:xfrm>
                <a:off x="6392190" y="3341142"/>
                <a:ext cx="2001834" cy="805178"/>
              </a:xfrm>
              <a:prstGeom prst="rect">
                <a:avLst/>
              </a:prstGeom>
              <a:noFill/>
            </p:spPr>
            <p:txBody>
              <a:bodyPr wrap="square" rtlCol="0">
                <a:noAutofit/>
              </a:bodyPr>
              <a:lstStyle/>
              <a:p>
                <a:r>
                  <a:rPr lang="zh-CN" altLang="en-US" sz="2800" dirty="0">
                    <a:solidFill>
                      <a:schemeClr val="accent1"/>
                    </a:solidFill>
                    <a:cs typeface="+mn-ea"/>
                    <a:sym typeface="+mn-lt"/>
                  </a:rPr>
                  <a:t> 卫生消毒</a:t>
                </a:r>
              </a:p>
            </p:txBody>
          </p:sp>
          <p:sp>
            <p:nvSpPr>
              <p:cNvPr id="351" name="文本框 350"/>
              <p:cNvSpPr txBox="1"/>
              <p:nvPr/>
            </p:nvSpPr>
            <p:spPr>
              <a:xfrm>
                <a:off x="9101003" y="3266351"/>
                <a:ext cx="2192254" cy="669747"/>
              </a:xfrm>
              <a:prstGeom prst="rect">
                <a:avLst/>
              </a:prstGeom>
              <a:noFill/>
            </p:spPr>
            <p:txBody>
              <a:bodyPr wrap="square" rtlCol="0">
                <a:noAutofit/>
              </a:bodyPr>
              <a:lstStyle/>
              <a:p>
                <a:r>
                  <a:rPr lang="zh-CN" altLang="en-US" sz="2800" dirty="0">
                    <a:solidFill>
                      <a:schemeClr val="accent1"/>
                    </a:solidFill>
                    <a:cs typeface="+mn-ea"/>
                    <a:sym typeface="+mn-lt"/>
                  </a:rPr>
                  <a:t>患病儿观察与护理 </a:t>
                </a:r>
              </a:p>
            </p:txBody>
          </p:sp>
          <p:sp>
            <p:nvSpPr>
              <p:cNvPr id="361" name="任意多边形: 形状 360"/>
              <p:cNvSpPr/>
              <p:nvPr/>
            </p:nvSpPr>
            <p:spPr>
              <a:xfrm>
                <a:off x="2511152"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2" name="任意多边形: 形状 361"/>
              <p:cNvSpPr/>
              <p:nvPr/>
            </p:nvSpPr>
            <p:spPr>
              <a:xfrm flipV="1">
                <a:off x="5180413" y="4655588"/>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3" name="任意多边形: 形状 362"/>
              <p:cNvSpPr/>
              <p:nvPr/>
            </p:nvSpPr>
            <p:spPr>
              <a:xfrm>
                <a:off x="7849455"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7" name="文本框 36"/>
              <p:cNvSpPr txBox="1"/>
              <p:nvPr/>
            </p:nvSpPr>
            <p:spPr>
              <a:xfrm>
                <a:off x="4198010" y="2845107"/>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任务二</a:t>
                </a:r>
              </a:p>
            </p:txBody>
          </p:sp>
        </p:grpSp>
        <p:sp>
          <p:nvSpPr>
            <p:cNvPr id="41" name="任意多边形: 形状 40"/>
            <p:cNvSpPr/>
            <p:nvPr/>
          </p:nvSpPr>
          <p:spPr>
            <a:xfrm rot="10800000">
              <a:off x="9105262" y="4571075"/>
              <a:ext cx="1679280" cy="120475"/>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42" name="矩形: 圆角 41"/>
            <p:cNvSpPr/>
            <p:nvPr/>
          </p:nvSpPr>
          <p:spPr>
            <a:xfrm>
              <a:off x="10213525" y="2485751"/>
              <a:ext cx="1991503" cy="1886497"/>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sp>
        <p:nvSpPr>
          <p:cNvPr id="357" name="文本框 356"/>
          <p:cNvSpPr txBox="1"/>
          <p:nvPr/>
        </p:nvSpPr>
        <p:spPr>
          <a:xfrm>
            <a:off x="536180" y="2755501"/>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任务一</a:t>
            </a:r>
          </a:p>
        </p:txBody>
      </p:sp>
      <p:sp>
        <p:nvSpPr>
          <p:cNvPr id="38" name="文本框 37"/>
          <p:cNvSpPr txBox="1"/>
          <p:nvPr/>
        </p:nvSpPr>
        <p:spPr>
          <a:xfrm>
            <a:off x="5626595" y="2781815"/>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任务三</a:t>
            </a:r>
          </a:p>
        </p:txBody>
      </p:sp>
      <p:sp>
        <p:nvSpPr>
          <p:cNvPr id="43" name="文本框 42"/>
          <p:cNvSpPr txBox="1"/>
          <p:nvPr/>
        </p:nvSpPr>
        <p:spPr>
          <a:xfrm>
            <a:off x="10561304" y="2708789"/>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任务五</a:t>
            </a:r>
          </a:p>
        </p:txBody>
      </p:sp>
      <p:sp>
        <p:nvSpPr>
          <p:cNvPr id="44" name="文本框 43"/>
          <p:cNvSpPr txBox="1"/>
          <p:nvPr/>
        </p:nvSpPr>
        <p:spPr>
          <a:xfrm>
            <a:off x="8054144" y="2734823"/>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任务四</a:t>
            </a:r>
          </a:p>
        </p:txBody>
      </p:sp>
      <p:sp>
        <p:nvSpPr>
          <p:cNvPr id="45" name="文本框 44"/>
          <p:cNvSpPr txBox="1"/>
          <p:nvPr/>
        </p:nvSpPr>
        <p:spPr>
          <a:xfrm>
            <a:off x="10213340" y="3382010"/>
            <a:ext cx="2054860" cy="626110"/>
          </a:xfrm>
          <a:prstGeom prst="rect">
            <a:avLst/>
          </a:prstGeom>
          <a:noFill/>
        </p:spPr>
        <p:txBody>
          <a:bodyPr wrap="square" rtlCol="0">
            <a:noAutofit/>
          </a:bodyPr>
          <a:lstStyle/>
          <a:p>
            <a:r>
              <a:rPr lang="zh-CN" altLang="en-US" sz="2800" dirty="0">
                <a:solidFill>
                  <a:schemeClr val="accent1"/>
                </a:solidFill>
                <a:cs typeface="+mn-ea"/>
                <a:sym typeface="+mn-lt"/>
              </a:rPr>
              <a:t>传染病的预防与管理</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752475" y="1280160"/>
            <a:ext cx="9417685" cy="3747770"/>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737235" y="1835150"/>
            <a:ext cx="9478010" cy="3220720"/>
          </a:xfrm>
          <a:prstGeom prst="rect">
            <a:avLst/>
          </a:prstGeom>
          <a:noFill/>
        </p:spPr>
        <p:txBody>
          <a:bodyPr wrap="square" rtlCol="0">
            <a:noAutofit/>
          </a:bodyPr>
          <a:lstStyle/>
          <a:p>
            <a:pPr>
              <a:lnSpc>
                <a:spcPct val="130000"/>
              </a:lnSpc>
              <a:spcAft>
                <a:spcPts val="1200"/>
              </a:spcAft>
            </a:pPr>
            <a:r>
              <a:rPr lang="en-US" altLang="zh-CN" sz="1600" dirty="0">
                <a:solidFill>
                  <a:schemeClr val="accent6"/>
                </a:solidFill>
                <a:cs typeface="+mn-ea"/>
                <a:sym typeface="+mn-lt"/>
              </a:rPr>
              <a:t>1.在保健老师的指导下，认真执行患病儿童管理规章制度。</a:t>
            </a:r>
          </a:p>
          <a:p>
            <a:pPr>
              <a:lnSpc>
                <a:spcPct val="130000"/>
              </a:lnSpc>
              <a:spcAft>
                <a:spcPts val="1200"/>
              </a:spcAft>
            </a:pPr>
            <a:r>
              <a:rPr lang="en-US" altLang="zh-CN" sz="1600" dirty="0">
                <a:solidFill>
                  <a:schemeClr val="accent6"/>
                </a:solidFill>
                <a:cs typeface="+mn-ea"/>
                <a:sym typeface="+mn-lt"/>
              </a:rPr>
              <a:t>2.有患病儿童的班级要注意空气流通、阳光充足、环境整洁，便于开展室内外活动，卧室宽敞、通风，床铺之间有规定的间隔距离。</a:t>
            </a:r>
          </a:p>
          <a:p>
            <a:pPr>
              <a:lnSpc>
                <a:spcPct val="130000"/>
              </a:lnSpc>
              <a:spcAft>
                <a:spcPts val="1200"/>
              </a:spcAft>
            </a:pPr>
            <a:r>
              <a:rPr lang="en-US" altLang="zh-CN" sz="1600" dirty="0">
                <a:solidFill>
                  <a:schemeClr val="accent6"/>
                </a:solidFill>
                <a:cs typeface="+mn-ea"/>
                <a:sym typeface="+mn-lt"/>
              </a:rPr>
              <a:t>3.保教人员按要求定期学习有关业务知识，不断提高自己的管理技能，做好患病儿童的观察护理工作。</a:t>
            </a:r>
          </a:p>
          <a:p>
            <a:pPr>
              <a:lnSpc>
                <a:spcPct val="130000"/>
              </a:lnSpc>
              <a:spcAft>
                <a:spcPts val="1200"/>
              </a:spcAft>
            </a:pPr>
            <a:r>
              <a:rPr lang="en-US" altLang="zh-CN" sz="1600" dirty="0">
                <a:solidFill>
                  <a:schemeClr val="accent6"/>
                </a:solidFill>
                <a:cs typeface="+mn-ea"/>
                <a:sym typeface="+mn-lt"/>
              </a:rPr>
              <a:t>4.配合保健老师制定一日生活计划，注意动静配合、劳逸结合。制定适合患病儿童参加的体格锻炼活动。</a:t>
            </a:r>
          </a:p>
          <a:p>
            <a:pPr>
              <a:lnSpc>
                <a:spcPct val="130000"/>
              </a:lnSpc>
              <a:spcAft>
                <a:spcPts val="1200"/>
              </a:spcAft>
            </a:pPr>
            <a:r>
              <a:rPr lang="en-US" altLang="zh-CN" sz="1600" dirty="0">
                <a:solidFill>
                  <a:schemeClr val="accent6"/>
                </a:solidFill>
                <a:cs typeface="+mn-ea"/>
                <a:sym typeface="+mn-lt"/>
              </a:rPr>
              <a:t>5.仔细观察患病儿童的精神状态、饮食睡眠、大小便及参加集体活动情况。做好每日记录，特殊情况及时反馈给保健老师。</a:t>
            </a:r>
          </a:p>
          <a:p>
            <a:pPr>
              <a:lnSpc>
                <a:spcPct val="130000"/>
              </a:lnSpc>
              <a:spcAft>
                <a:spcPts val="1200"/>
              </a:spcAft>
            </a:pPr>
            <a:endParaRPr lang="en-US" altLang="zh-CN" sz="1600" dirty="0">
              <a:solidFill>
                <a:schemeClr val="accent6"/>
              </a:solidFill>
              <a:cs typeface="+mn-ea"/>
              <a:sym typeface="+mn-lt"/>
            </a:endParaRPr>
          </a:p>
        </p:txBody>
      </p:sp>
      <p:sp>
        <p:nvSpPr>
          <p:cNvPr id="13" name="文本框 12"/>
          <p:cNvSpPr txBox="1"/>
          <p:nvPr/>
        </p:nvSpPr>
        <p:spPr>
          <a:xfrm>
            <a:off x="985520" y="1409065"/>
            <a:ext cx="571881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（二）保教人员工作要求</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752475" y="1280160"/>
            <a:ext cx="9417685" cy="3747770"/>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737235" y="1835150"/>
            <a:ext cx="9478010" cy="2503805"/>
          </a:xfrm>
          <a:prstGeom prst="rect">
            <a:avLst/>
          </a:prstGeom>
          <a:noFill/>
        </p:spPr>
        <p:txBody>
          <a:bodyPr wrap="square" rtlCol="0">
            <a:noAutofit/>
          </a:bodyPr>
          <a:lstStyle/>
          <a:p>
            <a:pPr>
              <a:lnSpc>
                <a:spcPct val="130000"/>
              </a:lnSpc>
              <a:spcAft>
                <a:spcPts val="1200"/>
              </a:spcAft>
            </a:pPr>
            <a:r>
              <a:rPr lang="en-US" altLang="zh-CN" sz="1600" dirty="0">
                <a:solidFill>
                  <a:schemeClr val="accent6"/>
                </a:solidFill>
                <a:cs typeface="+mn-ea"/>
                <a:sym typeface="+mn-lt"/>
              </a:rPr>
              <a:t>（6）做好家园联系，定期向家长反映幼儿在园管理期间的情况。</a:t>
            </a:r>
          </a:p>
          <a:p>
            <a:pPr>
              <a:lnSpc>
                <a:spcPct val="130000"/>
              </a:lnSpc>
              <a:spcAft>
                <a:spcPts val="1200"/>
              </a:spcAft>
            </a:pPr>
            <a:r>
              <a:rPr lang="en-US" altLang="zh-CN" sz="1600" dirty="0">
                <a:solidFill>
                  <a:schemeClr val="accent6"/>
                </a:solidFill>
                <a:cs typeface="+mn-ea"/>
                <a:sym typeface="+mn-lt"/>
              </a:rPr>
              <a:t>（7）做好患病儿童的心理工作，说话态度和蔼、动作轻柔，在患病儿童的进餐、睡眠、大小便及户外活动中给予特殊关照。</a:t>
            </a:r>
          </a:p>
          <a:p>
            <a:pPr>
              <a:lnSpc>
                <a:spcPct val="130000"/>
              </a:lnSpc>
              <a:spcAft>
                <a:spcPts val="1200"/>
              </a:spcAft>
            </a:pPr>
            <a:r>
              <a:rPr lang="en-US" altLang="zh-CN" sz="1600" dirty="0">
                <a:solidFill>
                  <a:schemeClr val="accent6"/>
                </a:solidFill>
                <a:cs typeface="+mn-ea"/>
                <a:sym typeface="+mn-lt"/>
              </a:rPr>
              <a:t>（8）做好班级内的卫生与消毒工作，按要求清洁、消毒幼儿的物品。</a:t>
            </a:r>
          </a:p>
        </p:txBody>
      </p:sp>
      <p:sp>
        <p:nvSpPr>
          <p:cNvPr id="13" name="文本框 12"/>
          <p:cNvSpPr txBox="1"/>
          <p:nvPr/>
        </p:nvSpPr>
        <p:spPr>
          <a:xfrm>
            <a:off x="878205" y="1497965"/>
            <a:ext cx="571881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（二）保教人员工作要求</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752475" y="1280160"/>
            <a:ext cx="9417685" cy="3747770"/>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737235" y="1835150"/>
            <a:ext cx="9478010" cy="3220720"/>
          </a:xfrm>
          <a:prstGeom prst="rect">
            <a:avLst/>
          </a:prstGeom>
          <a:noFill/>
        </p:spPr>
        <p:txBody>
          <a:bodyPr wrap="square" rtlCol="0">
            <a:noAutofit/>
          </a:bodyPr>
          <a:lstStyle/>
          <a:p>
            <a:pPr>
              <a:lnSpc>
                <a:spcPct val="130000"/>
              </a:lnSpc>
              <a:spcAft>
                <a:spcPts val="1200"/>
              </a:spcAft>
            </a:pPr>
            <a:r>
              <a:rPr lang="en-US" altLang="zh-CN" sz="1600" dirty="0">
                <a:solidFill>
                  <a:schemeClr val="accent6"/>
                </a:solidFill>
                <a:cs typeface="+mn-ea"/>
                <a:sym typeface="+mn-lt"/>
              </a:rPr>
              <a:t>1.营养性缺铁性贫血幼儿的照护和管理</a:t>
            </a:r>
            <a:r>
              <a:rPr lang="zh-CN" altLang="en-US" sz="1600" dirty="0">
                <a:solidFill>
                  <a:schemeClr val="accent6"/>
                </a:solidFill>
                <a:cs typeface="+mn-ea"/>
                <a:sym typeface="+mn-lt"/>
              </a:rPr>
              <a:t>。</a:t>
            </a:r>
            <a:endParaRPr lang="en-US" altLang="zh-CN" sz="1600" dirty="0">
              <a:solidFill>
                <a:schemeClr val="accent6"/>
              </a:solidFill>
              <a:cs typeface="+mn-ea"/>
              <a:sym typeface="+mn-lt"/>
            </a:endParaRPr>
          </a:p>
          <a:p>
            <a:pPr>
              <a:lnSpc>
                <a:spcPct val="130000"/>
              </a:lnSpc>
              <a:spcAft>
                <a:spcPts val="1200"/>
              </a:spcAft>
            </a:pPr>
            <a:r>
              <a:rPr lang="en-US" altLang="zh-CN" sz="1600" dirty="0">
                <a:solidFill>
                  <a:schemeClr val="accent6"/>
                </a:solidFill>
                <a:cs typeface="+mn-ea"/>
                <a:sym typeface="+mn-lt"/>
              </a:rPr>
              <a:t>2.蛋白质、热能缺乏性营养不良幼儿的照护和管理</a:t>
            </a:r>
            <a:r>
              <a:rPr lang="zh-CN" altLang="en-US" sz="1600" dirty="0">
                <a:solidFill>
                  <a:schemeClr val="accent6"/>
                </a:solidFill>
                <a:cs typeface="+mn-ea"/>
                <a:sym typeface="+mn-lt"/>
              </a:rPr>
              <a:t>。</a:t>
            </a:r>
          </a:p>
          <a:p>
            <a:pPr>
              <a:lnSpc>
                <a:spcPct val="130000"/>
              </a:lnSpc>
              <a:spcAft>
                <a:spcPts val="1200"/>
              </a:spcAft>
            </a:pPr>
            <a:r>
              <a:rPr lang="en-US" altLang="zh-CN" sz="1600" dirty="0">
                <a:solidFill>
                  <a:schemeClr val="accent6"/>
                </a:solidFill>
                <a:cs typeface="+mn-ea"/>
                <a:sym typeface="+mn-lt"/>
              </a:rPr>
              <a:t>3.对反复呼吸道感染幼儿的照护和管理</a:t>
            </a:r>
            <a:r>
              <a:rPr lang="zh-CN" altLang="en-US" sz="1600" dirty="0">
                <a:solidFill>
                  <a:schemeClr val="accent6"/>
                </a:solidFill>
                <a:cs typeface="+mn-ea"/>
                <a:sym typeface="+mn-lt"/>
              </a:rPr>
              <a:t>。</a:t>
            </a:r>
          </a:p>
          <a:p>
            <a:pPr>
              <a:lnSpc>
                <a:spcPct val="130000"/>
              </a:lnSpc>
              <a:spcAft>
                <a:spcPts val="1200"/>
              </a:spcAft>
            </a:pPr>
            <a:r>
              <a:rPr lang="en-US" altLang="zh-CN" sz="1600" dirty="0">
                <a:solidFill>
                  <a:schemeClr val="accent6"/>
                </a:solidFill>
                <a:cs typeface="+mn-ea"/>
                <a:sym typeface="+mn-lt"/>
              </a:rPr>
              <a:t>4.对肥胖症幼儿的照护和管理</a:t>
            </a:r>
          </a:p>
          <a:p>
            <a:pPr>
              <a:lnSpc>
                <a:spcPct val="130000"/>
              </a:lnSpc>
              <a:spcAft>
                <a:spcPts val="1200"/>
              </a:spcAft>
            </a:pPr>
            <a:r>
              <a:rPr lang="en-US" altLang="zh-CN" sz="1600" dirty="0">
                <a:solidFill>
                  <a:schemeClr val="accent6"/>
                </a:solidFill>
                <a:cs typeface="+mn-ea"/>
                <a:sym typeface="+mn-lt"/>
              </a:rPr>
              <a:t>5.糖尿病、肾炎、癫痫、先天性心脏病幼儿的的照护和管理</a:t>
            </a:r>
            <a:r>
              <a:rPr lang="zh-CN" altLang="en-US" sz="1600" dirty="0">
                <a:solidFill>
                  <a:schemeClr val="accent6"/>
                </a:solidFill>
                <a:cs typeface="+mn-ea"/>
                <a:sym typeface="+mn-lt"/>
              </a:rPr>
              <a:t>。</a:t>
            </a:r>
          </a:p>
          <a:p>
            <a:pPr>
              <a:lnSpc>
                <a:spcPct val="130000"/>
              </a:lnSpc>
              <a:spcAft>
                <a:spcPts val="1200"/>
              </a:spcAft>
            </a:pPr>
            <a:r>
              <a:rPr lang="en-US" altLang="zh-CN" sz="1600" dirty="0">
                <a:solidFill>
                  <a:schemeClr val="accent6"/>
                </a:solidFill>
                <a:cs typeface="+mn-ea"/>
                <a:sym typeface="+mn-lt"/>
              </a:rPr>
              <a:t>6.对自闭症、孤独症幼儿的照护和管理</a:t>
            </a:r>
            <a:r>
              <a:rPr lang="zh-CN" altLang="en-US" sz="1600" dirty="0">
                <a:solidFill>
                  <a:schemeClr val="accent6"/>
                </a:solidFill>
                <a:cs typeface="+mn-ea"/>
                <a:sym typeface="+mn-lt"/>
              </a:rPr>
              <a:t>。</a:t>
            </a:r>
          </a:p>
          <a:p>
            <a:pPr>
              <a:lnSpc>
                <a:spcPct val="130000"/>
              </a:lnSpc>
              <a:spcAft>
                <a:spcPts val="1200"/>
              </a:spcAft>
            </a:pPr>
            <a:r>
              <a:rPr lang="en-US" altLang="zh-CN" sz="1600" dirty="0">
                <a:solidFill>
                  <a:schemeClr val="accent6"/>
                </a:solidFill>
                <a:cs typeface="+mn-ea"/>
                <a:sym typeface="+mn-lt"/>
              </a:rPr>
              <a:t>7.对视力、听力问题幼儿的照护和管理</a:t>
            </a:r>
          </a:p>
        </p:txBody>
      </p:sp>
      <p:sp>
        <p:nvSpPr>
          <p:cNvPr id="13" name="文本框 12"/>
          <p:cNvSpPr txBox="1"/>
          <p:nvPr/>
        </p:nvSpPr>
        <p:spPr>
          <a:xfrm>
            <a:off x="878205" y="1497965"/>
            <a:ext cx="571881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二、患病儿童的管理实施方法按照不同病种要求进行</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371770" y="1653487"/>
            <a:ext cx="5148717" cy="3954466"/>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513" y="1653487"/>
            <a:ext cx="5148717" cy="3954466"/>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269367"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85343" y="220593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5" name="文本框 34"/>
          <p:cNvSpPr txBox="1"/>
          <p:nvPr/>
        </p:nvSpPr>
        <p:spPr>
          <a:xfrm>
            <a:off x="752475" y="2575560"/>
            <a:ext cx="3277870" cy="2353310"/>
          </a:xfrm>
          <a:prstGeom prst="rect">
            <a:avLst/>
          </a:prstGeom>
          <a:noFill/>
        </p:spPr>
        <p:txBody>
          <a:bodyPr wrap="square" rtlCol="0">
            <a:spAutoFit/>
          </a:bodyPr>
          <a:lstStyle/>
          <a:p>
            <a:pPr>
              <a:lnSpc>
                <a:spcPct val="150000"/>
              </a:lnSpc>
              <a:spcAft>
                <a:spcPts val="1200"/>
              </a:spcAft>
            </a:pPr>
            <a:r>
              <a:rPr lang="en-US" altLang="zh-CN" sz="1400" dirty="0">
                <a:solidFill>
                  <a:schemeClr val="bg2"/>
                </a:solidFill>
                <a:cs typeface="+mn-ea"/>
                <a:sym typeface="+mn-lt"/>
              </a:rPr>
              <a:t> </a:t>
            </a:r>
            <a:r>
              <a:rPr sz="1400" dirty="0">
                <a:solidFill>
                  <a:schemeClr val="bg2"/>
                </a:solidFill>
                <a:cs typeface="+mn-ea"/>
                <a:sym typeface="+mn-lt"/>
              </a:rPr>
              <a:t>妞妞是一个小女孩，小班入园时，妞妞4岁11个月，身高110厘米,体重为27公斤,经体检评价为轻度肥胖。-学期以后， 她的体重和身高又有了明显的增长，跨到了中度肥胖的行列。每天中午,妞妞总是在前两名吃完饭。然后再添饭添汤。</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4901468" y="2845890"/>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2" name="文本框 1"/>
          <p:cNvSpPr txBox="1"/>
          <p:nvPr/>
        </p:nvSpPr>
        <p:spPr>
          <a:xfrm>
            <a:off x="7901940" y="2575560"/>
            <a:ext cx="3941445" cy="2765425"/>
          </a:xfrm>
          <a:prstGeom prst="rect">
            <a:avLst/>
          </a:prstGeom>
        </p:spPr>
        <p:txBody>
          <a:bodyPr>
            <a:noAutofit/>
            <a:extLst>
              <a:ext uri="{4A0BC546-FE56-4ADE-93B0-CB8AF2F6F144}">
                <wpsdc:textFrameExt xmlns:wpsdc="http://www.wps.cn/officeDocument/2022/drawingmlCustomData" xmlns="" type="sub-title"/>
              </a:ext>
            </a:extLst>
          </a:bodyPr>
          <a:lstStyle/>
          <a:p>
            <a:pPr algn="l">
              <a:lnSpc>
                <a:spcPct val="150000"/>
              </a:lnSpc>
            </a:pPr>
            <a:r>
              <a:rPr lang="en-US" altLang="zh-CN" sz="1400" dirty="0">
                <a:solidFill>
                  <a:schemeClr val="tx1"/>
                </a:solidFill>
                <a:cs typeface="+mn-ea"/>
              </a:rPr>
              <a:t>  </a:t>
            </a:r>
            <a:r>
              <a:rPr lang="zh-CN" altLang="en-US" sz="1400" dirty="0">
                <a:solidFill>
                  <a:schemeClr val="tx1"/>
                </a:solidFill>
                <a:cs typeface="+mn-ea"/>
              </a:rPr>
              <a:t>经过和妞妞的聊天谈话，才发现原因。幼儿在吃饭时，老师常常会说:“谁吃得好,又吃得多，谁就可以跟老师去大.型玩具那边玩。” 所以，妞妞她每次都飞速吃完，可以去玩。妞妞吃饭的速度很快，导致她的胃在还没来得及做出反映之前，她又吃下不少东西；饭量大、吸收得也多，这样自然就会促进体重的快速.上升。另外，因为吃得快是还得到老师的表扬。因此，更激发了妞妞的快速吃饭的行为。</a:t>
            </a:r>
          </a:p>
        </p:txBody>
      </p:sp>
      <p:sp>
        <p:nvSpPr>
          <p:cNvPr id="6" name="文本框 5"/>
          <p:cNvSpPr txBox="1"/>
          <p:nvPr/>
        </p:nvSpPr>
        <p:spPr>
          <a:xfrm>
            <a:off x="8161655" y="2027555"/>
            <a:ext cx="3875405" cy="460375"/>
          </a:xfrm>
          <a:prstGeom prst="rect">
            <a:avLst/>
          </a:prstGeom>
        </p:spPr>
        <p:txBody>
          <a:bodyPr wrap="square">
            <a:spAutoFit/>
            <a:extLst>
              <a:ext uri="{4A0BC546-FE56-4ADE-93B0-CB8AF2F6F144}">
                <wpsdc:textFrameExt xmlns:wpsdc="http://www.wps.cn/officeDocument/2022/drawingmlCustomData" xmlns="" type="sub-title"/>
              </a:ext>
            </a:extLst>
          </a:bodyPr>
          <a:lstStyle/>
          <a:p>
            <a:pPr algn="l"/>
            <a:r>
              <a:rPr lang="zh-CN" altLang="en-US" sz="2400" spc="200">
                <a:solidFill>
                  <a:schemeClr val="accent1"/>
                </a:solidFill>
                <a:latin typeface="Arial" panose="020B0604020202020204" pitchFamily="34" charset="0"/>
                <a:ea typeface="微软雅黑" panose="020B0503020204020204" pitchFamily="34" charset="-122"/>
              </a:rPr>
              <a:t>案例分析</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550545" y="2611120"/>
            <a:ext cx="8754745" cy="3322955"/>
          </a:xfrm>
          <a:prstGeom prst="rect">
            <a:avLst/>
          </a:prstGeom>
          <a:noFill/>
          <a:ln>
            <a:solidFill>
              <a:schemeClr val="accent1"/>
            </a:solidFill>
          </a:ln>
          <a:effectLst/>
        </p:spPr>
        <p:txBody>
          <a:bodyPr wrap="square" rtlCol="0">
            <a:spAutoFit/>
          </a:bodyPr>
          <a:lstStyle/>
          <a:p>
            <a:pPr>
              <a:lnSpc>
                <a:spcPct val="150000"/>
              </a:lnSpc>
              <a:defRPr/>
            </a:pPr>
            <a:r>
              <a:rPr kumimoji="0" lang="en-US" sz="2000" i="0" u="none" strike="noStrike" kern="1200" cap="none" spc="0" normalizeH="0" baseline="0" noProof="0" dirty="0">
                <a:ln>
                  <a:noFill/>
                </a:ln>
                <a:solidFill>
                  <a:schemeClr val="accent1"/>
                </a:solidFill>
                <a:effectLst/>
                <a:uLnTx/>
                <a:uFillTx/>
                <a:cs typeface="+mn-ea"/>
                <a:sym typeface="+mn-lt"/>
              </a:rPr>
              <a:t>   </a:t>
            </a:r>
            <a:r>
              <a:rPr kumimoji="0" sz="2000" i="0" u="none" strike="noStrike" kern="1200" cap="none" spc="0" normalizeH="0" baseline="0" noProof="0" dirty="0">
                <a:ln>
                  <a:noFill/>
                </a:ln>
                <a:solidFill>
                  <a:schemeClr val="accent1"/>
                </a:solidFill>
                <a:effectLst/>
                <a:uLnTx/>
                <a:uFillTx/>
                <a:cs typeface="+mn-ea"/>
                <a:sym typeface="+mn-lt"/>
              </a:rPr>
              <a:t>通过观察分析，幼儿园老师调整了策略。进餐时不再提出“快”的要求，而是对小朋友说:“吃饭太快了不容易消化，所以小朋友还要学习细嚼馒咽。”另外用生动的比喻对妞妞说：“慢慢吃，老师会留给你的，不过你得细嚼慢咽,不然你的胃来不及消化,饭菜就会在你的胃里打架了。</a:t>
            </a:r>
          </a:p>
          <a:p>
            <a:pPr>
              <a:lnSpc>
                <a:spcPct val="150000"/>
              </a:lnSpc>
              <a:defRPr/>
            </a:pPr>
            <a:r>
              <a:rPr kumimoji="0" sz="2000" i="0" u="none" strike="noStrike" kern="1200" cap="none" spc="0" normalizeH="0" baseline="0" noProof="0" dirty="0">
                <a:ln>
                  <a:noFill/>
                </a:ln>
                <a:solidFill>
                  <a:schemeClr val="accent1"/>
                </a:solidFill>
                <a:effectLst/>
                <a:uLnTx/>
                <a:uFillTx/>
                <a:cs typeface="+mn-ea"/>
                <a:sym typeface="+mn-lt"/>
              </a:rPr>
              <a:t>调整了策略，让妞妞学会细嚼慢咽，训练过程中肠胃受到刺激作出相应的反映,另一方面避免她暴饮暴食。加上家长在家进餐的同步训练，妞妞的轻度肥胖得到了控制及缓解。</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550545" y="2600325"/>
            <a:ext cx="7236460" cy="3018155"/>
          </a:xfrm>
          <a:prstGeom prst="rect">
            <a:avLst/>
          </a:prstGeom>
          <a:noFill/>
          <a:ln>
            <a:solidFill>
              <a:schemeClr val="accent1"/>
            </a:solidFill>
          </a:ln>
          <a:effectLst/>
        </p:spPr>
        <p:txBody>
          <a:bodyPr wrap="square" rtlCol="0">
            <a:noAutofit/>
          </a:bodyPr>
          <a:lstStyle/>
          <a:p>
            <a:pPr>
              <a:defRPr/>
            </a:pPr>
            <a:r>
              <a:rPr kumimoji="0" lang="en-US" altLang="zh-CN" sz="2000" b="0" i="0" u="none" strike="noStrike" kern="1200" cap="none" spc="0" normalizeH="0" baseline="0" noProof="0" dirty="0">
                <a:ln>
                  <a:noFill/>
                </a:ln>
                <a:solidFill>
                  <a:schemeClr val="accent1"/>
                </a:solidFill>
                <a:effectLst/>
                <a:uLnTx/>
                <a:uFillTx/>
                <a:cs typeface="+mn-ea"/>
                <a:sym typeface="+mn-lt"/>
              </a:rPr>
              <a:t>3.</a:t>
            </a:r>
            <a:r>
              <a:rPr kumimoji="0" lang="zh-CN" altLang="en-US" sz="2000" b="1" i="0" u="none" strike="noStrike" kern="1200" cap="none" spc="0" normalizeH="0" baseline="0" noProof="0" dirty="0">
                <a:ln>
                  <a:noFill/>
                </a:ln>
                <a:solidFill>
                  <a:schemeClr val="accent1"/>
                </a:solidFill>
                <a:effectLst/>
                <a:uLnTx/>
                <a:uFillTx/>
                <a:cs typeface="+mn-ea"/>
                <a:sym typeface="+mn-lt"/>
              </a:rPr>
              <a:t>视频学习穿衣服。</a:t>
            </a:r>
          </a:p>
          <a:p>
            <a:pPr>
              <a:defRPr/>
            </a:pPr>
            <a:r>
              <a:rPr kumimoji="0" lang="zh-CN" altLang="en-US" sz="2000" b="1" i="0" u="none" strike="noStrike" kern="1200" cap="none" spc="0" normalizeH="0" baseline="0" noProof="0" dirty="0">
                <a:ln>
                  <a:noFill/>
                </a:ln>
                <a:solidFill>
                  <a:schemeClr val="accent1"/>
                </a:solidFill>
                <a:effectLst/>
                <a:uLnTx/>
                <a:uFillTx/>
                <a:cs typeface="+mn-ea"/>
                <a:sym typeface="+mn-lt"/>
              </a:rPr>
              <a:t> </a:t>
            </a:r>
            <a:r>
              <a:rPr kumimoji="0" lang="en-US" altLang="zh-CN" sz="2000" b="1" i="0" u="none" strike="noStrike" kern="1200" cap="none" spc="0" normalizeH="0" baseline="0" noProof="0" dirty="0">
                <a:ln>
                  <a:noFill/>
                </a:ln>
                <a:solidFill>
                  <a:schemeClr val="accent1"/>
                </a:solidFill>
                <a:effectLst/>
                <a:uLnTx/>
                <a:uFillTx/>
                <a:cs typeface="+mn-ea"/>
                <a:sym typeface="+mn-lt"/>
              </a:rPr>
              <a:t> </a:t>
            </a:r>
            <a:r>
              <a:rPr kumimoji="0" lang="zh-CN" altLang="en-US" sz="2000" i="0" u="none" strike="noStrike" kern="1200" cap="none" spc="0" normalizeH="0" baseline="0" noProof="0" dirty="0">
                <a:ln>
                  <a:noFill/>
                </a:ln>
                <a:solidFill>
                  <a:schemeClr val="accent1"/>
                </a:solidFill>
                <a:effectLst/>
                <a:uLnTx/>
                <a:uFillTx/>
                <a:cs typeface="+mn-ea"/>
                <a:sym typeface="+mn-lt"/>
              </a:rPr>
              <a:t>小班小朋友的思维以带有直观行动性，单靠讲述无法让孩子理解穿衣的方式。教师通过视频学习和个别示范相结合的方式帮助幼儿理解。让幼儿观看网上小朋友穿衣服的视频了解穿衣步骤，然后个别幼儿主动尝试，帮助幼儿巩固穿衣服。最后，通过小朋友在日常活动中亲身体验，学习如何穿衣服。</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0" y="2146300"/>
            <a:ext cx="9872345" cy="2921635"/>
          </a:xfrm>
          <a:prstGeom prst="rect">
            <a:avLst/>
          </a:prstGeom>
          <a:noFill/>
        </p:spPr>
        <p:txBody>
          <a:bodyPr wrap="square" rtlCol="0">
            <a:no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en-US" altLang="zh-CN" dirty="0">
                <a:latin typeface="+mn-lt"/>
                <a:ea typeface="+mn-ea"/>
                <a:cs typeface="+mn-ea"/>
                <a:sym typeface="+mn-lt"/>
              </a:rPr>
              <a:t>  </a:t>
            </a:r>
            <a:r>
              <a:rPr lang="zh-CN" altLang="en-US" dirty="0">
                <a:latin typeface="+mn-lt"/>
                <a:ea typeface="+mn-ea"/>
                <a:cs typeface="+mn-ea"/>
                <a:sym typeface="+mn-lt"/>
              </a:rPr>
              <a:t>任务五 托幼机构传染病</a:t>
            </a:r>
          </a:p>
          <a:p>
            <a:r>
              <a:rPr lang="en-US" altLang="zh-CN" dirty="0">
                <a:latin typeface="+mn-lt"/>
                <a:ea typeface="+mn-ea"/>
                <a:cs typeface="+mn-ea"/>
                <a:sym typeface="+mn-lt"/>
              </a:rPr>
              <a:t>           </a:t>
            </a:r>
            <a:r>
              <a:rPr lang="zh-CN" altLang="en-US" dirty="0">
                <a:latin typeface="+mn-lt"/>
                <a:ea typeface="+mn-ea"/>
                <a:cs typeface="+mn-ea"/>
                <a:sym typeface="+mn-lt"/>
              </a:rPr>
              <a:t>的管理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5896383" cy="52929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145059" y="1331282"/>
            <a:ext cx="4842988" cy="5061461"/>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144905" y="1850390"/>
            <a:ext cx="4884420" cy="3844290"/>
          </a:xfrm>
          <a:prstGeom prst="rect">
            <a:avLst/>
          </a:prstGeom>
          <a:noFill/>
        </p:spPr>
        <p:txBody>
          <a:bodyPr wrap="square" rtlCol="0">
            <a:noAutofit/>
          </a:bodyPr>
          <a:lstStyle/>
          <a:p>
            <a:pPr>
              <a:lnSpc>
                <a:spcPct val="150000"/>
              </a:lnSpc>
            </a:pPr>
            <a:r>
              <a:rPr lang="en-US" sz="2000" dirty="0"/>
              <a:t>  </a:t>
            </a:r>
            <a:r>
              <a:rPr altLang="zh-CN" sz="2000" dirty="0"/>
              <a:t>近年来虽然开展了计划免疫工作，很多传染病已极少发生，但有些传染病还没有很好的主动免疫方法进行预防，或者虽然打了某种传染病的预防针，但免疫力不够持久，隔了一段时间后仍可患某种传染病。因此，做好托幼机构传染病的管理是集体儿童机构保健工作的重点。</a:t>
            </a:r>
          </a:p>
        </p:txBody>
      </p:sp>
      <p:sp>
        <p:nvSpPr>
          <p:cNvPr id="17" name="矩形: 圆顶角 16"/>
          <p:cNvSpPr/>
          <p:nvPr/>
        </p:nvSpPr>
        <p:spPr>
          <a:xfrm>
            <a:off x="1121257" y="127234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1786599" y="1826774"/>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5837222" y="1165458"/>
            <a:ext cx="5089455" cy="5227285"/>
            <a:chOff x="4047422" y="1510445"/>
            <a:chExt cx="3595177" cy="4525729"/>
          </a:xfrm>
        </p:grpSpPr>
        <p:sp>
          <p:nvSpPr>
            <p:cNvPr id="38" name="矩形: 圆角 37"/>
            <p:cNvSpPr/>
            <p:nvPr/>
          </p:nvSpPr>
          <p:spPr>
            <a:xfrm>
              <a:off x="4676589" y="1620463"/>
              <a:ext cx="2966010" cy="4415711"/>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5113975" y="2572086"/>
              <a:ext cx="1964045" cy="332720"/>
            </a:xfrm>
            <a:prstGeom prst="rect">
              <a:avLst/>
            </a:prstGeom>
            <a:noFill/>
          </p:spPr>
          <p:txBody>
            <a:bodyPr wrap="square" rtlCol="0">
              <a:spAutoFit/>
            </a:bodyPr>
            <a:lstStyle/>
            <a:p>
              <a:pPr algn="ctr">
                <a:lnSpc>
                  <a:spcPct val="130000"/>
                </a:lnSpc>
                <a:spcAft>
                  <a:spcPts val="1200"/>
                </a:spcAft>
              </a:pPr>
              <a:endParaRPr lang="zh-CN" altLang="en-US" sz="1400" dirty="0">
                <a:solidFill>
                  <a:schemeClr val="bg2"/>
                </a:solidFill>
                <a:cs typeface="+mn-ea"/>
                <a:sym typeface="+mn-lt"/>
              </a:endParaRPr>
            </a:p>
          </p:txBody>
        </p:sp>
        <p:sp>
          <p:nvSpPr>
            <p:cNvPr id="23" name="矩形: 圆顶角 22"/>
            <p:cNvSpPr/>
            <p:nvPr/>
          </p:nvSpPr>
          <p:spPr>
            <a:xfrm>
              <a:off x="4047422" y="1510445"/>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问题提出</a:t>
              </a:r>
            </a:p>
          </p:txBody>
        </p:sp>
        <p:cxnSp>
          <p:nvCxnSpPr>
            <p:cNvPr id="44" name="直接连接符 43"/>
            <p:cNvCxnSpPr/>
            <p:nvPr/>
          </p:nvCxnSpPr>
          <p:spPr>
            <a:xfrm>
              <a:off x="5050341" y="2103411"/>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1" y="286267"/>
            <a:ext cx="3997471"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a:t>
            </a:r>
            <a:r>
              <a:rPr lang="zh-CN" altLang="zh-CN" sz="2800" dirty="0" smtClean="0">
                <a:ln w="0"/>
                <a:solidFill>
                  <a:schemeClr val="accent1"/>
                </a:solidFill>
                <a:effectLst>
                  <a:outerShdw blurRad="38100" dist="25400" dir="5400000" algn="ctr" rotWithShape="0">
                    <a:srgbClr val="6E747A">
                      <a:alpha val="43000"/>
                    </a:srgbClr>
                  </a:outerShdw>
                </a:effectLst>
                <a:cs typeface="+mn-ea"/>
              </a:rPr>
              <a:t>幼儿衣着管理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8" name="矩形 7"/>
          <p:cNvSpPr/>
          <p:nvPr/>
        </p:nvSpPr>
        <p:spPr>
          <a:xfrm>
            <a:off x="6854463" y="2050055"/>
            <a:ext cx="3945642" cy="1337945"/>
          </a:xfrm>
          <a:prstGeom prst="rect">
            <a:avLst/>
          </a:prstGeom>
        </p:spPr>
        <p:txBody>
          <a:bodyPr wrap="square">
            <a:spAutoFit/>
          </a:bodyPr>
          <a:lstStyle/>
          <a:p>
            <a:pPr indent="304800" algn="just">
              <a:lnSpc>
                <a:spcPct val="150000"/>
              </a:lnSpc>
              <a:spcAft>
                <a:spcPts val="0"/>
              </a:spcAft>
            </a:pPr>
            <a:r>
              <a:rPr altLang="zh-CN" kern="0" dirty="0">
                <a:solidFill>
                  <a:schemeClr val="bg2"/>
                </a:solidFill>
                <a:ea typeface="宋体" panose="02010600030101010101" pitchFamily="2" charset="-122"/>
                <a:cs typeface="宋体" panose="02010600030101010101" pitchFamily="2" charset="-122"/>
              </a:rPr>
              <a:t> 小明实习的班级有一名幼儿发烧，流口水，伴有脸部肿胀，这名幼儿患什么病？该如何处理？</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5" y="1280160"/>
            <a:ext cx="8675370" cy="4458335"/>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05" y="1836420"/>
            <a:ext cx="8467725" cy="1391285"/>
          </a:xfrm>
          <a:prstGeom prst="rect">
            <a:avLst/>
          </a:prstGeom>
          <a:noFill/>
        </p:spPr>
        <p:txBody>
          <a:bodyPr wrap="square" rtlCol="0">
            <a:noAutofit/>
          </a:bodyPr>
          <a:lstStyle/>
          <a:p>
            <a:pPr>
              <a:lnSpc>
                <a:spcPct val="130000"/>
              </a:lnSpc>
              <a:spcAft>
                <a:spcPts val="1200"/>
              </a:spcAft>
            </a:pPr>
            <a:r>
              <a:rPr lang="en-US" dirty="0">
                <a:solidFill>
                  <a:schemeClr val="accent6"/>
                </a:solidFill>
                <a:cs typeface="+mn-ea"/>
                <a:sym typeface="+mn-lt"/>
              </a:rPr>
              <a:t> 1.</a:t>
            </a:r>
            <a:r>
              <a:rPr lang="zh-CN" altLang="en-US" dirty="0">
                <a:solidFill>
                  <a:schemeClr val="accent6"/>
                </a:solidFill>
                <a:cs typeface="+mn-ea"/>
                <a:sym typeface="+mn-lt"/>
              </a:rPr>
              <a:t>传染源</a:t>
            </a:r>
          </a:p>
          <a:p>
            <a:pPr>
              <a:lnSpc>
                <a:spcPct val="130000"/>
              </a:lnSpc>
              <a:spcAft>
                <a:spcPts val="1200"/>
              </a:spcAft>
            </a:pPr>
            <a:r>
              <a:rPr lang="en-US" altLang="zh-CN" dirty="0">
                <a:solidFill>
                  <a:schemeClr val="accent6"/>
                </a:solidFill>
                <a:cs typeface="+mn-ea"/>
                <a:sym typeface="+mn-lt"/>
              </a:rPr>
              <a:t> 2.</a:t>
            </a:r>
            <a:r>
              <a:rPr lang="zh-CN" altLang="en-US" dirty="0">
                <a:solidFill>
                  <a:schemeClr val="accent6"/>
                </a:solidFill>
                <a:cs typeface="+mn-ea"/>
                <a:sym typeface="+mn-lt"/>
              </a:rPr>
              <a:t>传播途径</a:t>
            </a:r>
          </a:p>
          <a:p>
            <a:pPr>
              <a:lnSpc>
                <a:spcPct val="130000"/>
              </a:lnSpc>
              <a:spcAft>
                <a:spcPts val="1200"/>
              </a:spcAft>
            </a:pPr>
            <a:r>
              <a:rPr lang="en-US" altLang="zh-CN" dirty="0">
                <a:solidFill>
                  <a:schemeClr val="accent6"/>
                </a:solidFill>
                <a:cs typeface="+mn-ea"/>
                <a:sym typeface="+mn-lt"/>
              </a:rPr>
              <a:t> 3.</a:t>
            </a:r>
            <a:r>
              <a:rPr lang="zh-CN" altLang="en-US" dirty="0">
                <a:solidFill>
                  <a:schemeClr val="accent6"/>
                </a:solidFill>
                <a:cs typeface="+mn-ea"/>
                <a:sym typeface="+mn-lt"/>
              </a:rPr>
              <a:t>易感者</a:t>
            </a:r>
          </a:p>
          <a:p>
            <a:pPr>
              <a:lnSpc>
                <a:spcPct val="130000"/>
              </a:lnSpc>
              <a:spcAft>
                <a:spcPts val="1200"/>
              </a:spcAft>
            </a:pPr>
            <a:endParaRPr lang="zh-CN" altLang="en-US" sz="1400" dirty="0">
              <a:solidFill>
                <a:schemeClr val="accent6"/>
              </a:solidFill>
              <a:cs typeface="+mn-ea"/>
              <a:sym typeface="+mn-lt"/>
            </a:endParaRPr>
          </a:p>
        </p:txBody>
      </p:sp>
      <p:sp>
        <p:nvSpPr>
          <p:cNvPr id="13" name="文本框 12"/>
          <p:cNvSpPr txBox="1"/>
          <p:nvPr/>
        </p:nvSpPr>
        <p:spPr>
          <a:xfrm>
            <a:off x="878205" y="1497965"/>
            <a:ext cx="7304405"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一、传染病发生和流行的三个环节</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553260" y="322746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p:cNvSpPr txBox="1"/>
          <p:nvPr>
            <p:custDataLst>
              <p:tags r:id="rId1"/>
            </p:custDataLst>
          </p:nvPr>
        </p:nvSpPr>
        <p:spPr>
          <a:xfrm>
            <a:off x="752475" y="3229610"/>
            <a:ext cx="7304405" cy="230695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二、控制传染病流行的措施</a:t>
            </a:r>
          </a:p>
          <a:p>
            <a:pPr defTabSz="913765">
              <a:buSzPct val="25000"/>
              <a:defRPr/>
            </a:pPr>
            <a:r>
              <a:rPr lang="en-US" altLang="zh-CN" sz="1600" dirty="0">
                <a:solidFill>
                  <a:schemeClr val="accent1"/>
                </a:solidFill>
                <a:cs typeface="+mn-ea"/>
                <a:sym typeface="+mn-lt"/>
              </a:rPr>
              <a:t> </a:t>
            </a:r>
          </a:p>
          <a:p>
            <a:pPr defTabSz="913765">
              <a:buSzPct val="25000"/>
              <a:defRPr/>
            </a:pPr>
            <a:r>
              <a:rPr lang="en-US" altLang="zh-CN" sz="1600" dirty="0">
                <a:solidFill>
                  <a:schemeClr val="accent1"/>
                </a:solidFill>
                <a:cs typeface="+mn-ea"/>
                <a:sym typeface="+mn-lt"/>
              </a:rPr>
              <a:t> </a:t>
            </a:r>
            <a:r>
              <a:rPr lang="en-US" altLang="zh-CN" sz="1600" dirty="0">
                <a:solidFill>
                  <a:schemeClr val="tx1"/>
                </a:solidFill>
                <a:cs typeface="+mn-ea"/>
                <a:sym typeface="+mn-lt"/>
              </a:rPr>
              <a:t>1.</a:t>
            </a:r>
            <a:r>
              <a:rPr lang="zh-CN" altLang="en-US" sz="1600" dirty="0">
                <a:solidFill>
                  <a:schemeClr val="tx1"/>
                </a:solidFill>
                <a:cs typeface="+mn-ea"/>
                <a:sym typeface="+mn-lt"/>
              </a:rPr>
              <a:t>管理传染源</a:t>
            </a:r>
          </a:p>
          <a:p>
            <a:pPr defTabSz="913765">
              <a:buSzPct val="25000"/>
              <a:defRPr/>
            </a:pPr>
            <a:r>
              <a:rPr lang="en-US" altLang="zh-CN" sz="1600" dirty="0">
                <a:solidFill>
                  <a:schemeClr val="tx1"/>
                </a:solidFill>
                <a:cs typeface="+mn-ea"/>
                <a:sym typeface="+mn-lt"/>
              </a:rPr>
              <a:t> </a:t>
            </a:r>
          </a:p>
          <a:p>
            <a:pPr defTabSz="913765">
              <a:buSzPct val="25000"/>
              <a:defRPr/>
            </a:pPr>
            <a:r>
              <a:rPr lang="en-US" altLang="zh-CN" sz="1600" dirty="0">
                <a:solidFill>
                  <a:schemeClr val="tx1"/>
                </a:solidFill>
                <a:cs typeface="+mn-ea"/>
                <a:sym typeface="+mn-lt"/>
              </a:rPr>
              <a:t> 2.</a:t>
            </a:r>
            <a:r>
              <a:rPr lang="zh-CN" altLang="en-US" sz="1600" dirty="0">
                <a:solidFill>
                  <a:schemeClr val="tx1"/>
                </a:solidFill>
                <a:cs typeface="+mn-ea"/>
                <a:sym typeface="+mn-lt"/>
              </a:rPr>
              <a:t>切断传播途径</a:t>
            </a:r>
          </a:p>
          <a:p>
            <a:pPr defTabSz="913765">
              <a:buSzPct val="25000"/>
              <a:defRPr/>
            </a:pPr>
            <a:endParaRPr lang="zh-CN" altLang="en-US" sz="1600" dirty="0">
              <a:solidFill>
                <a:schemeClr val="tx1"/>
              </a:solidFill>
              <a:cs typeface="+mn-ea"/>
              <a:sym typeface="+mn-lt"/>
            </a:endParaRPr>
          </a:p>
          <a:p>
            <a:pPr defTabSz="913765">
              <a:buSzPct val="25000"/>
              <a:defRPr/>
            </a:pPr>
            <a:r>
              <a:rPr lang="en-US" altLang="zh-CN" sz="1600" dirty="0">
                <a:solidFill>
                  <a:schemeClr val="tx1"/>
                </a:solidFill>
                <a:cs typeface="+mn-ea"/>
                <a:sym typeface="+mn-lt"/>
              </a:rPr>
              <a:t> 3.</a:t>
            </a:r>
            <a:r>
              <a:rPr lang="zh-CN" altLang="en-US" sz="1600" dirty="0">
                <a:solidFill>
                  <a:schemeClr val="tx1"/>
                </a:solidFill>
                <a:cs typeface="+mn-ea"/>
                <a:sym typeface="+mn-lt"/>
              </a:rPr>
              <a:t>保护易感者</a:t>
            </a:r>
          </a:p>
          <a:p>
            <a:pPr defTabSz="913765">
              <a:buSzPct val="25000"/>
              <a:defRPr/>
            </a:pPr>
            <a:endParaRPr lang="zh-CN" altLang="en-US" sz="1600" dirty="0">
              <a:solidFill>
                <a:schemeClr val="tx1"/>
              </a:solidFill>
              <a:cs typeface="+mn-ea"/>
              <a:sym typeface="+mn-lt"/>
            </a:endParaRPr>
          </a:p>
          <a:p>
            <a:pPr defTabSz="913765">
              <a:buSzPct val="25000"/>
              <a:defRPr/>
            </a:pPr>
            <a:r>
              <a:rPr lang="en-US" altLang="zh-CN" sz="1600" dirty="0">
                <a:solidFill>
                  <a:schemeClr val="accent1"/>
                </a:solidFill>
                <a:cs typeface="+mn-ea"/>
                <a:sym typeface="+mn-lt"/>
              </a:rPr>
              <a:t>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5" y="1280160"/>
            <a:ext cx="8675370" cy="4458335"/>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05" y="1836420"/>
            <a:ext cx="8467725" cy="2610485"/>
          </a:xfrm>
          <a:prstGeom prst="rect">
            <a:avLst/>
          </a:prstGeom>
          <a:noFill/>
        </p:spPr>
        <p:txBody>
          <a:bodyPr wrap="square" rtlCol="0">
            <a:noAutofit/>
          </a:bodyPr>
          <a:lstStyle/>
          <a:p>
            <a:pPr>
              <a:lnSpc>
                <a:spcPct val="130000"/>
              </a:lnSpc>
              <a:spcAft>
                <a:spcPts val="1200"/>
              </a:spcAft>
            </a:pPr>
            <a:r>
              <a:rPr lang="en-US" sz="1400" dirty="0">
                <a:solidFill>
                  <a:schemeClr val="accent6"/>
                </a:solidFill>
                <a:cs typeface="+mn-ea"/>
                <a:sym typeface="+mn-lt"/>
              </a:rPr>
              <a:t> 1</a:t>
            </a:r>
            <a:r>
              <a:rPr lang="zh-CN" altLang="en-US" sz="1400" dirty="0">
                <a:solidFill>
                  <a:schemeClr val="accent6"/>
                </a:solidFill>
                <a:cs typeface="+mn-ea"/>
                <a:sym typeface="+mn-lt"/>
              </a:rPr>
              <a:t>。水痘</a:t>
            </a:r>
          </a:p>
          <a:p>
            <a:pPr>
              <a:lnSpc>
                <a:spcPct val="130000"/>
              </a:lnSpc>
              <a:spcAft>
                <a:spcPts val="1200"/>
              </a:spcAft>
            </a:pPr>
            <a:r>
              <a:rPr lang="en-US" altLang="zh-CN" sz="1400" dirty="0">
                <a:solidFill>
                  <a:schemeClr val="accent6"/>
                </a:solidFill>
                <a:cs typeface="+mn-ea"/>
                <a:sym typeface="+mn-lt"/>
              </a:rPr>
              <a:t> 2.</a:t>
            </a:r>
            <a:r>
              <a:rPr lang="zh-CN" altLang="en-US" sz="1400" dirty="0">
                <a:solidFill>
                  <a:schemeClr val="accent6"/>
                </a:solidFill>
                <a:cs typeface="+mn-ea"/>
                <a:sym typeface="+mn-lt"/>
              </a:rPr>
              <a:t>儿童手足口病</a:t>
            </a:r>
          </a:p>
          <a:p>
            <a:pPr>
              <a:lnSpc>
                <a:spcPct val="130000"/>
              </a:lnSpc>
              <a:spcAft>
                <a:spcPts val="1200"/>
              </a:spcAft>
            </a:pPr>
            <a:r>
              <a:rPr lang="en-US" altLang="zh-CN" sz="1400" dirty="0">
                <a:solidFill>
                  <a:schemeClr val="accent6"/>
                </a:solidFill>
                <a:cs typeface="+mn-ea"/>
                <a:sym typeface="+mn-lt"/>
              </a:rPr>
              <a:t> 3.</a:t>
            </a:r>
            <a:r>
              <a:rPr lang="zh-CN" altLang="en-US" sz="1400" dirty="0">
                <a:solidFill>
                  <a:schemeClr val="accent6"/>
                </a:solidFill>
                <a:cs typeface="+mn-ea"/>
                <a:sym typeface="+mn-lt"/>
              </a:rPr>
              <a:t>流行性感冒</a:t>
            </a:r>
          </a:p>
          <a:p>
            <a:pPr>
              <a:lnSpc>
                <a:spcPct val="130000"/>
              </a:lnSpc>
              <a:spcAft>
                <a:spcPts val="1200"/>
              </a:spcAft>
            </a:pPr>
            <a:r>
              <a:rPr lang="zh-CN" altLang="en-US" sz="1400" dirty="0">
                <a:solidFill>
                  <a:schemeClr val="accent6"/>
                </a:solidFill>
                <a:cs typeface="+mn-ea"/>
                <a:sym typeface="+mn-lt"/>
              </a:rPr>
              <a:t> </a:t>
            </a:r>
            <a:r>
              <a:rPr lang="en-US" altLang="zh-CN" sz="1400" dirty="0">
                <a:solidFill>
                  <a:schemeClr val="accent6"/>
                </a:solidFill>
                <a:cs typeface="+mn-ea"/>
                <a:sym typeface="+mn-lt"/>
              </a:rPr>
              <a:t>4.</a:t>
            </a:r>
            <a:r>
              <a:rPr lang="zh-CN" altLang="en-US" sz="1400" dirty="0">
                <a:solidFill>
                  <a:schemeClr val="accent6"/>
                </a:solidFill>
                <a:cs typeface="+mn-ea"/>
                <a:sym typeface="+mn-lt"/>
              </a:rPr>
              <a:t>疱疹性咽峡炎</a:t>
            </a:r>
          </a:p>
          <a:p>
            <a:pPr>
              <a:lnSpc>
                <a:spcPct val="130000"/>
              </a:lnSpc>
              <a:spcAft>
                <a:spcPts val="1200"/>
              </a:spcAft>
            </a:pPr>
            <a:r>
              <a:rPr lang="en-US" altLang="zh-CN" sz="1400" dirty="0">
                <a:solidFill>
                  <a:schemeClr val="accent6"/>
                </a:solidFill>
                <a:cs typeface="+mn-ea"/>
                <a:sym typeface="+mn-lt"/>
              </a:rPr>
              <a:t> </a:t>
            </a:r>
          </a:p>
        </p:txBody>
      </p:sp>
      <p:sp>
        <p:nvSpPr>
          <p:cNvPr id="13" name="文本框 12"/>
          <p:cNvSpPr txBox="1"/>
          <p:nvPr/>
        </p:nvSpPr>
        <p:spPr>
          <a:xfrm>
            <a:off x="878205" y="1497965"/>
            <a:ext cx="7304405"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三、常见的传染病</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553260" y="322746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asvg="http://schemas.microsoft.com/office/drawing/2016/SVG/main" xmlns=""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47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任务一 物品管理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371770" y="1653487"/>
            <a:ext cx="5148717" cy="3954466"/>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513" y="1653487"/>
            <a:ext cx="5148717" cy="3954466"/>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269367"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906273" y="183636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5" name="文本框 34"/>
          <p:cNvSpPr txBox="1"/>
          <p:nvPr/>
        </p:nvSpPr>
        <p:spPr>
          <a:xfrm>
            <a:off x="752474" y="2205990"/>
            <a:ext cx="3969605" cy="3323987"/>
          </a:xfrm>
          <a:prstGeom prst="rect">
            <a:avLst/>
          </a:prstGeom>
          <a:noFill/>
        </p:spPr>
        <p:txBody>
          <a:bodyPr wrap="square" rtlCol="0">
            <a:spAutoFit/>
          </a:bodyPr>
          <a:lstStyle/>
          <a:p>
            <a:pPr>
              <a:lnSpc>
                <a:spcPct val="150000"/>
              </a:lnSpc>
              <a:spcAft>
                <a:spcPts val="1200"/>
              </a:spcAft>
            </a:pPr>
            <a:r>
              <a:rPr lang="en-US" sz="1400" dirty="0">
                <a:solidFill>
                  <a:schemeClr val="bg2"/>
                </a:solidFill>
                <a:cs typeface="+mn-ea"/>
                <a:sym typeface="+mn-lt"/>
              </a:rPr>
              <a:t>  </a:t>
            </a:r>
            <a:r>
              <a:rPr sz="1400" dirty="0">
                <a:solidFill>
                  <a:schemeClr val="bg2"/>
                </a:solidFill>
                <a:cs typeface="+mn-ea"/>
                <a:sym typeface="+mn-lt"/>
              </a:rPr>
              <a:t>某幼儿园在晨检时发现一名小班幼儿的面部有几颗红色的小皮疹，问其母亲，说孩子前一天就有了，保健老师也没多问，就让他进到班上去了。午睡起床保育员帮孩子穿衣时，发现该幼儿头皮上、身上、四肢上都有皮疹，有些皮疹已经鼓起来，有的已经变成水疱，孩子说身上痒，不停地抓挠，感到烦躁不安。保育员告诉了带班老师，教师马上带孩子到医务室检查，检查后保健医生神色紧张，说这孩子得的是传染性很强的传染病，让老师立即打电话通知家长把孩子接回去。</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4901468" y="2845890"/>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2" name="文本框 1"/>
          <p:cNvSpPr txBox="1"/>
          <p:nvPr/>
        </p:nvSpPr>
        <p:spPr>
          <a:xfrm>
            <a:off x="7758430" y="2667000"/>
            <a:ext cx="3941445" cy="2765425"/>
          </a:xfrm>
          <a:prstGeom prst="rect">
            <a:avLst/>
          </a:prstGeom>
        </p:spPr>
        <p:txBody>
          <a:bodyPr>
            <a:noAutofit/>
            <a:extLst>
              <a:ext uri="{4A0BC546-FE56-4ADE-93B0-CB8AF2F6F144}">
                <wpsdc:textFrameExt xmlns:wpsdc="http://www.wps.cn/officeDocument/2022/drawingmlCustomData" xmlns="" type="sub-title"/>
              </a:ext>
            </a:extLst>
          </a:bodyPr>
          <a:lstStyle/>
          <a:p>
            <a:pPr algn="l">
              <a:lnSpc>
                <a:spcPct val="150000"/>
              </a:lnSpc>
            </a:pPr>
            <a:r>
              <a:rPr lang="en-US" altLang="zh-CN" sz="1400" dirty="0">
                <a:solidFill>
                  <a:schemeClr val="tx1"/>
                </a:solidFill>
                <a:cs typeface="+mn-ea"/>
              </a:rPr>
              <a:t>  </a:t>
            </a:r>
            <a:r>
              <a:rPr sz="1400" dirty="0">
                <a:solidFill>
                  <a:schemeClr val="tx1"/>
                </a:solidFill>
                <a:cs typeface="+mn-ea"/>
              </a:rPr>
              <a:t>该幼儿患的传染病是水痘。水痘病毒潜伏期约9-21天，潜伏期结束后，患儿会出现1-2周的发病期，此期也是水痘传染期。儿童多直接进入出疹阶段。成人患者可出现低热、乏力、食欲减退、畏寒等全身不适症状，持续1~2天后出疹。</a:t>
            </a:r>
          </a:p>
        </p:txBody>
      </p:sp>
      <p:sp>
        <p:nvSpPr>
          <p:cNvPr id="6" name="文本框 5"/>
          <p:cNvSpPr txBox="1"/>
          <p:nvPr/>
        </p:nvSpPr>
        <p:spPr>
          <a:xfrm>
            <a:off x="8161655" y="2027555"/>
            <a:ext cx="3875405" cy="460375"/>
          </a:xfrm>
          <a:prstGeom prst="rect">
            <a:avLst/>
          </a:prstGeom>
        </p:spPr>
        <p:txBody>
          <a:bodyPr wrap="square">
            <a:spAutoFit/>
            <a:extLst>
              <a:ext uri="{4A0BC546-FE56-4ADE-93B0-CB8AF2F6F144}">
                <wpsdc:textFrameExt xmlns:wpsdc="http://www.wps.cn/officeDocument/2022/drawingmlCustomData" xmlns="" type="sub-title"/>
              </a:ext>
            </a:extLst>
          </a:bodyPr>
          <a:lstStyle/>
          <a:p>
            <a:pPr algn="l"/>
            <a:r>
              <a:rPr lang="zh-CN" altLang="en-US" sz="2400" spc="200">
                <a:solidFill>
                  <a:schemeClr val="accent1"/>
                </a:solidFill>
                <a:latin typeface="Arial" panose="020B0604020202020204" pitchFamily="34" charset="0"/>
                <a:ea typeface="微软雅黑" panose="020B0503020204020204" pitchFamily="34" charset="-122"/>
              </a:rPr>
              <a:t>案例分析</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550545" y="2611120"/>
            <a:ext cx="8754745" cy="3784600"/>
          </a:xfrm>
          <a:prstGeom prst="rect">
            <a:avLst/>
          </a:prstGeom>
          <a:noFill/>
          <a:ln>
            <a:solidFill>
              <a:schemeClr val="accent1"/>
            </a:solidFill>
          </a:ln>
          <a:effectLst/>
        </p:spPr>
        <p:txBody>
          <a:bodyPr wrap="square" rtlCol="0">
            <a:spAutoFit/>
          </a:bodyPr>
          <a:lstStyle/>
          <a:p>
            <a:pPr>
              <a:lnSpc>
                <a:spcPct val="150000"/>
              </a:lnSpc>
              <a:defRPr/>
            </a:pPr>
            <a:r>
              <a:rPr kumimoji="0" lang="en-US" sz="2000" i="0" kern="1200" cap="none" spc="0" normalizeH="0" baseline="0" noProof="0" dirty="0">
                <a:solidFill>
                  <a:schemeClr val="accent1"/>
                </a:solidFill>
                <a:cs typeface="+mn-ea"/>
                <a:sym typeface="+mn-lt"/>
              </a:rPr>
              <a:t>  </a:t>
            </a:r>
            <a:r>
              <a:rPr kumimoji="0" sz="2000" i="0" kern="1200" cap="none" spc="0" normalizeH="0" baseline="0" noProof="0" dirty="0">
                <a:solidFill>
                  <a:schemeClr val="accent1"/>
                </a:solidFill>
                <a:cs typeface="+mn-ea"/>
                <a:sym typeface="+mn-lt"/>
              </a:rPr>
              <a:t>该患儿所在的班级应采取以下措施预防此病的传播：（1） 将患儿及时送诊、回家休息，隔离。（2）对患儿所用物品立即进行消毒处理。（3）教室和宿舍等场所保持良好通风。（4）每日对玩具、个人卫生用具、餐具等进行清洗消毒。（5）进行清扫或消毒工作时，工作人员应穿戴手套。清洗工作结束后应立即洗手。（6）每日对门把手、楼梯扶手、桌面等物体表面进行擦拭消毒。（7）.教育指导幼儿养成正确洗手的习惯。（8）患儿增多时，要及时向卫生部门和教育部门报告。根据疫情控制需要，教育和卫生部门可决定采取托幼机构放假措施。</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R="0" indent="0" defTabSz="913765" fontAlgn="auto">
              <a:lnSpc>
                <a:spcPct val="100000"/>
              </a:lnSpc>
              <a:spcBef>
                <a:spcPts val="0"/>
              </a:spcBef>
              <a:spcAft>
                <a:spcPts val="0"/>
              </a:spcAft>
              <a:buClrTx/>
              <a:buSzPct val="25000"/>
              <a:buFontTx/>
              <a:buNone/>
              <a:defRPr/>
            </a:pPr>
            <a:r>
              <a:rPr kumimoji="0" lang="zh-CN" altLang="en-US" sz="2000" b="1" i="0" kern="1200" cap="none" spc="0" normalizeH="0" baseline="0" noProof="1">
                <a:solidFill>
                  <a:schemeClr val="accent3">
                    <a:lumMod val="75000"/>
                  </a:schemeClr>
                </a:solidFill>
                <a:cs typeface="+mn-ea"/>
                <a:sym typeface="+mn-lt"/>
              </a:rPr>
              <a:t>解决策略</a:t>
            </a:r>
            <a:endParaRPr kumimoji="0" lang="en-US" sz="2000" b="1" i="0" kern="1200" cap="none" spc="0" normalizeH="0" baseline="0" noProof="1">
              <a:solidFill>
                <a:schemeClr val="accent3">
                  <a:lumMod val="75000"/>
                </a:schemeClr>
              </a:solidFill>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1" i="0" kern="1200" cap="none" spc="0" normalizeH="0" baseline="0" noProof="0" dirty="0">
                <a:solidFill>
                  <a:schemeClr val="accent1"/>
                </a:solidFill>
                <a:cs typeface="+mn-ea"/>
                <a:sym typeface="+mn-lt"/>
                <a:rtl val="0"/>
              </a:rPr>
              <a:t>案例分享</a:t>
            </a:r>
            <a:endParaRPr kumimoji="0" lang="en-GB" altLang="zh-CN" sz="2800" b="1" i="0" kern="1200" cap="none" spc="0" normalizeH="0" baseline="0" noProof="0" dirty="0">
              <a:solidFill>
                <a:schemeClr val="accent1"/>
              </a:solidFill>
              <a:cs typeface="+mn-ea"/>
              <a:sym typeface="+mn-lt"/>
              <a:rtl val="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0" name="任意多边形: 形状 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nvGrpSpPr>
          <p:cNvPr id="12" name="组合 11"/>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13" name="任意多边形: 形状 12"/>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 name="任意多边形: 形状 13"/>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 name="任意多边形: 形状 14"/>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任意多边形: 形状 15"/>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任意多边形: 形状 16"/>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 name="任意多边形: 形状 17"/>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 name="任意多边形: 形状 18"/>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任意多边形: 形状 19"/>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任意多边形: 形状 20"/>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9" name="文本框 138"/>
          <p:cNvSpPr txBox="1"/>
          <p:nvPr/>
        </p:nvSpPr>
        <p:spPr>
          <a:xfrm>
            <a:off x="809027" y="2443705"/>
            <a:ext cx="6131342" cy="1107996"/>
          </a:xfrm>
          <a:prstGeom prst="rect">
            <a:avLst/>
          </a:prstGeom>
          <a:noFill/>
        </p:spPr>
        <p:txBody>
          <a:bodyPr wrap="square" rtlCol="0">
            <a:spAutoFit/>
          </a:bodyPr>
          <a:lstStyle>
            <a:defPPr>
              <a:defRPr lang="zh-CN"/>
            </a:defPPr>
            <a:lvl1pPr>
              <a:defRPr sz="6600">
                <a:solidFill>
                  <a:schemeClr val="accent1"/>
                </a:solidFill>
                <a:latin typeface="汉真广标" pitchFamily="49" charset="-122"/>
                <a:ea typeface="汉真广标" pitchFamily="49" charset="-122"/>
              </a:defRPr>
            </a:lvl1pPr>
          </a:lstStyle>
          <a:p>
            <a:r>
              <a:rPr lang="zh-CN" altLang="en-US" dirty="0">
                <a:latin typeface="+mn-lt"/>
                <a:ea typeface="+mn-ea"/>
                <a:cs typeface="+mn-ea"/>
                <a:sym typeface="+mn-lt"/>
              </a:rPr>
              <a:t>谢谢您的观看</a:t>
            </a:r>
          </a:p>
        </p:txBody>
      </p:sp>
      <p:sp>
        <p:nvSpPr>
          <p:cNvPr id="140" name="iŝ1ídé"/>
          <p:cNvSpPr txBox="1"/>
          <p:nvPr/>
        </p:nvSpPr>
        <p:spPr>
          <a:xfrm>
            <a:off x="877608" y="3551701"/>
            <a:ext cx="5393469" cy="364010"/>
          </a:xfrm>
          <a:prstGeom prst="rect">
            <a:avLst/>
          </a:prstGeom>
          <a:noFill/>
          <a:ln>
            <a:noFill/>
          </a:ln>
        </p:spPr>
        <p:txBody>
          <a:bodyPr wrap="square" lIns="91440" tIns="45720" rIns="91440" bIns="45720" anchor="ctr" anchorCtr="0">
            <a:noAutofit/>
          </a:bodyPr>
          <a:lstStyle/>
          <a:p>
            <a:pPr marL="0" marR="0" lvl="0" indent="0" algn="l" defTabSz="913765" rtl="0" eaLnBrk="1" fontAlgn="auto" latinLnBrk="0" hangingPunct="1">
              <a:lnSpc>
                <a:spcPct val="120000"/>
              </a:lnSpc>
              <a:spcBef>
                <a:spcPts val="0"/>
              </a:spcBef>
              <a:spcAft>
                <a:spcPts val="0"/>
              </a:spcAft>
              <a:buClrTx/>
              <a:buSzPct val="25000"/>
              <a:buFontTx/>
              <a:buNone/>
              <a:defRPr/>
            </a:pPr>
            <a:r>
              <a:rPr kumimoji="0" lang="zh-CN" altLang="en-US" sz="1400" i="0" u="none" strike="noStrike" kern="1200" cap="none" spc="0" normalizeH="0" baseline="0" noProof="0" dirty="0">
                <a:ln>
                  <a:noFill/>
                </a:ln>
                <a:solidFill>
                  <a:schemeClr val="tx2"/>
                </a:solidFill>
                <a:effectLst/>
                <a:uLnTx/>
                <a:uFillTx/>
                <a:cs typeface="+mn-ea"/>
                <a:sym typeface="+mn-lt"/>
              </a:rPr>
              <a:t>这里填写简单的开场白，避免出现演示时首页停留时间过长</a:t>
            </a:r>
          </a:p>
        </p:txBody>
      </p:sp>
      <p:sp>
        <p:nvSpPr>
          <p:cNvPr id="141" name="矩形: 圆角 140"/>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THANKS</a:t>
            </a:r>
            <a:endParaRPr lang="zh-CN" altLang="en-US" dirty="0">
              <a:solidFill>
                <a:schemeClr val="bg2"/>
              </a:solidFill>
              <a:cs typeface="+mn-ea"/>
              <a:sym typeface="+mn-lt"/>
            </a:endParaRPr>
          </a:p>
        </p:txBody>
      </p:sp>
      <p:pic>
        <p:nvPicPr>
          <p:cNvPr id="142" name="图形 141"/>
          <p:cNvPicPr>
            <a:picLocks noChangeAspect="1"/>
          </p:cNvPicPr>
          <p:nvPr/>
        </p:nvPicPr>
        <p:blipFill>
          <a:blip r:embed="rId2" cstate="screen"/>
          <a:stretch>
            <a:fillRect/>
          </a:stretch>
        </p:blipFill>
        <p:spPr>
          <a:xfrm>
            <a:off x="1980599" y="4518794"/>
            <a:ext cx="281805" cy="281805"/>
          </a:xfrm>
          <a:prstGeom prst="rect">
            <a:avLst/>
          </a:prstGeom>
        </p:spPr>
      </p:pic>
      <p:grpSp>
        <p:nvGrpSpPr>
          <p:cNvPr id="143" name="组合 142"/>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4" name="任意多边形: 形状 143"/>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89" name="文本框 288"/>
          <p:cNvSpPr txBox="1"/>
          <p:nvPr/>
        </p:nvSpPr>
        <p:spPr>
          <a:xfrm>
            <a:off x="6448740" y="462495"/>
            <a:ext cx="5590861" cy="307777"/>
          </a:xfrm>
          <a:prstGeom prst="rect">
            <a:avLst/>
          </a:prstGeom>
          <a:noFill/>
        </p:spPr>
        <p:txBody>
          <a:bodyPr wrap="square" rtlCol="0">
            <a:spAutoFit/>
          </a:bodyPr>
          <a:lstStyle>
            <a:defPPr>
              <a:defRPr lang="zh-CN"/>
            </a:defPPr>
            <a:lvl1pPr>
              <a:defRPr sz="1400">
                <a:solidFill>
                  <a:schemeClr val="accent1">
                    <a:alpha val="25000"/>
                  </a:schemeClr>
                </a:solidFill>
              </a:defRPr>
            </a:lvl1pPr>
          </a:lstStyle>
          <a:p>
            <a:pPr algn="dist"/>
            <a:r>
              <a:rPr lang="en-US" altLang="zh-CN" dirty="0">
                <a:cs typeface="+mn-ea"/>
                <a:sym typeface="+mn-lt"/>
              </a:rPr>
              <a:t>NEW EMPLOYEE ORIENTATION TRAINING</a:t>
            </a:r>
            <a:endParaRPr lang="zh-CN" altLang="en-US" dirty="0">
              <a:cs typeface="+mn-ea"/>
              <a:sym typeface="+mn-lt"/>
            </a:endParaRPr>
          </a:p>
        </p:txBody>
      </p:sp>
    </p:spTree>
    <p:extLst>
      <p:ext uri="{BB962C8B-B14F-4D97-AF65-F5344CB8AC3E}">
        <p14:creationId xmlns:p14="http://schemas.microsoft.com/office/powerpoint/2010/main" val="36886836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5" y="1280160"/>
            <a:ext cx="8675370" cy="4458335"/>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05" y="1836420"/>
            <a:ext cx="7874000" cy="3586480"/>
          </a:xfrm>
          <a:prstGeom prst="rect">
            <a:avLst/>
          </a:prstGeom>
          <a:noFill/>
        </p:spPr>
        <p:txBody>
          <a:bodyPr wrap="square" rtlCol="0">
            <a:spAutoFit/>
          </a:bodyPr>
          <a:lstStyle/>
          <a:p>
            <a:pPr>
              <a:lnSpc>
                <a:spcPct val="130000"/>
              </a:lnSpc>
              <a:spcAft>
                <a:spcPts val="1200"/>
              </a:spcAft>
            </a:pPr>
            <a:r>
              <a:rPr lang="en-US" altLang="zh-CN" sz="1400" dirty="0">
                <a:solidFill>
                  <a:schemeClr val="accent6"/>
                </a:solidFill>
                <a:cs typeface="+mn-ea"/>
                <a:sym typeface="+mn-lt"/>
              </a:rPr>
              <a:t>1.</a:t>
            </a:r>
            <a:r>
              <a:rPr lang="zh-CN" altLang="en-US" sz="1600" dirty="0">
                <a:solidFill>
                  <a:schemeClr val="accent6"/>
                </a:solidFill>
                <a:cs typeface="+mn-ea"/>
                <a:sym typeface="+mn-lt"/>
              </a:rPr>
              <a:t>生病幼儿的家长会带一些当天服用的药物，这些药物如果放在幼儿能够拿到的地方，往往会被幼儿误食。</a:t>
            </a:r>
          </a:p>
          <a:p>
            <a:pPr>
              <a:lnSpc>
                <a:spcPct val="130000"/>
              </a:lnSpc>
              <a:spcAft>
                <a:spcPts val="1200"/>
              </a:spcAft>
            </a:pPr>
            <a:r>
              <a:rPr lang="en-US" altLang="zh-CN" sz="1600" dirty="0">
                <a:solidFill>
                  <a:schemeClr val="accent6"/>
                </a:solidFill>
                <a:cs typeface="+mn-ea"/>
                <a:sym typeface="+mn-lt"/>
              </a:rPr>
              <a:t>2.为了给幼儿削水果，班级里都会备着水果刀。如果水果刀随手乱放，一旦被幼儿拿到，就有可能伤害到自己或其他幼儿。</a:t>
            </a:r>
          </a:p>
          <a:p>
            <a:pPr>
              <a:lnSpc>
                <a:spcPct val="130000"/>
              </a:lnSpc>
              <a:spcAft>
                <a:spcPts val="1200"/>
              </a:spcAft>
            </a:pPr>
            <a:r>
              <a:rPr lang="en-US" altLang="zh-CN" sz="1600" dirty="0">
                <a:solidFill>
                  <a:schemeClr val="accent6"/>
                </a:solidFill>
                <a:cs typeface="+mn-ea"/>
                <a:sym typeface="+mn-lt"/>
              </a:rPr>
              <a:t>3. 班级里时常会摆放一些盒子、箱子来放置物品，幼儿出于好奇经常踮着脚摸一摸，不小心扒下来正好砸在身上，如果物体有棱角幼儿肯定受伤。</a:t>
            </a:r>
          </a:p>
          <a:p>
            <a:pPr>
              <a:lnSpc>
                <a:spcPct val="130000"/>
              </a:lnSpc>
              <a:spcAft>
                <a:spcPts val="1200"/>
              </a:spcAft>
            </a:pPr>
            <a:r>
              <a:rPr lang="en-US" altLang="zh-CN" sz="1600" dirty="0">
                <a:solidFill>
                  <a:schemeClr val="accent6"/>
                </a:solidFill>
                <a:cs typeface="+mn-ea"/>
                <a:sym typeface="+mn-lt"/>
              </a:rPr>
              <a:t>4. 洗消用品是每个班级里必备的消毒用品，有些是装在饮料瓶子里。有时教师用完后很随意地放在盥洗室。幼儿发现后，不是拿起来洒着玩，就是当成可以喝的饮料误食。</a:t>
            </a:r>
          </a:p>
          <a:p>
            <a:pPr>
              <a:lnSpc>
                <a:spcPct val="130000"/>
              </a:lnSpc>
              <a:spcAft>
                <a:spcPts val="1200"/>
              </a:spcAft>
            </a:pPr>
            <a:endParaRPr lang="en-US" altLang="zh-CN" sz="1600" dirty="0">
              <a:solidFill>
                <a:schemeClr val="accent6"/>
              </a:solidFill>
              <a:cs typeface="+mn-ea"/>
              <a:sym typeface="+mn-lt"/>
            </a:endParaRPr>
          </a:p>
        </p:txBody>
      </p:sp>
      <p:sp>
        <p:nvSpPr>
          <p:cNvPr id="13" name="文本框 12"/>
          <p:cNvSpPr txBox="1"/>
          <p:nvPr/>
        </p:nvSpPr>
        <p:spPr>
          <a:xfrm>
            <a:off x="878205" y="1497965"/>
            <a:ext cx="285877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一、认识物品管理险情</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553260" y="322746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5" y="1280160"/>
            <a:ext cx="9417685" cy="3747770"/>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8205" y="1836420"/>
            <a:ext cx="8097520" cy="1844675"/>
          </a:xfrm>
          <a:prstGeom prst="rect">
            <a:avLst/>
          </a:prstGeom>
          <a:noFill/>
        </p:spPr>
        <p:txBody>
          <a:bodyPr wrap="square" rtlCol="0">
            <a:spAutoFit/>
          </a:bodyPr>
          <a:lstStyle/>
          <a:p>
            <a:pPr>
              <a:lnSpc>
                <a:spcPct val="130000"/>
              </a:lnSpc>
              <a:spcAft>
                <a:spcPts val="1200"/>
              </a:spcAft>
            </a:pPr>
            <a:r>
              <a:rPr lang="en-US" altLang="zh-CN" sz="1600" dirty="0">
                <a:solidFill>
                  <a:schemeClr val="accent6"/>
                </a:solidFill>
                <a:cs typeface="+mn-ea"/>
                <a:sym typeface="+mn-lt"/>
              </a:rPr>
              <a:t>5. 班级里的保温桶是给幼儿倒水、晾水的，打好开水后就应该放置在幼儿不易触碰到的地方，如果幼儿不小心碰倒，后果不堪设想。</a:t>
            </a:r>
          </a:p>
          <a:p>
            <a:pPr>
              <a:lnSpc>
                <a:spcPct val="130000"/>
              </a:lnSpc>
              <a:spcAft>
                <a:spcPts val="1200"/>
              </a:spcAft>
            </a:pPr>
            <a:r>
              <a:rPr lang="en-US" altLang="zh-CN" sz="1600" dirty="0">
                <a:solidFill>
                  <a:schemeClr val="accent6"/>
                </a:solidFill>
                <a:cs typeface="+mn-ea"/>
                <a:sym typeface="+mn-lt"/>
              </a:rPr>
              <a:t>6. 班级的一些电器设备。如多媒体、电脑、录音机以及遥控器等，如果没有摆放到安全位置，在幼儿摆弄电器时，有可能触碰电源接口，导致触电；如果随意摆放，幼儿拿到可能会抠出里面的电池玩耍。</a:t>
            </a:r>
            <a:endParaRPr lang="zh-CN" altLang="en-US" sz="1600" dirty="0">
              <a:solidFill>
                <a:schemeClr val="accent6"/>
              </a:solidFill>
              <a:cs typeface="+mn-ea"/>
              <a:sym typeface="+mn-lt"/>
            </a:endParaRPr>
          </a:p>
        </p:txBody>
      </p:sp>
      <p:sp>
        <p:nvSpPr>
          <p:cNvPr id="13" name="文本框 12"/>
          <p:cNvSpPr txBox="1"/>
          <p:nvPr/>
        </p:nvSpPr>
        <p:spPr>
          <a:xfrm>
            <a:off x="878205" y="1497965"/>
            <a:ext cx="2858770" cy="337185"/>
          </a:xfrm>
          <a:prstGeom prst="rect">
            <a:avLst/>
          </a:prstGeom>
          <a:noFill/>
        </p:spPr>
        <p:txBody>
          <a:bodyPr wrap="square">
            <a:spAutoFit/>
          </a:bodyPr>
          <a:lstStyle/>
          <a:p>
            <a:pPr defTabSz="913765">
              <a:buSzPct val="25000"/>
              <a:defRPr/>
            </a:pPr>
            <a:r>
              <a:rPr lang="zh-CN" altLang="en-US" sz="1600" dirty="0">
                <a:solidFill>
                  <a:schemeClr val="accent1"/>
                </a:solidFill>
                <a:cs typeface="+mn-ea"/>
                <a:sym typeface="+mn-lt"/>
              </a:rPr>
              <a:t>一、认识物品管理险情</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文本框 30"/>
          <p:cNvSpPr txBox="1"/>
          <p:nvPr/>
        </p:nvSpPr>
        <p:spPr>
          <a:xfrm>
            <a:off x="327660" y="1443355"/>
            <a:ext cx="3719195" cy="337185"/>
          </a:xfrm>
          <a:prstGeom prst="rect">
            <a:avLst/>
          </a:prstGeom>
          <a:noFill/>
        </p:spPr>
        <p:txBody>
          <a:bodyPr wrap="square">
            <a:spAutoFit/>
          </a:bodyPr>
          <a:lstStyle/>
          <a:p>
            <a:pPr defTabSz="913765">
              <a:buSzPct val="25000"/>
              <a:defRPr/>
            </a:pPr>
            <a:r>
              <a:rPr lang="zh-CN" altLang="en-US" sz="1600" dirty="0">
                <a:solidFill>
                  <a:schemeClr val="tx1"/>
                </a:solidFill>
                <a:cs typeface="+mn-ea"/>
                <a:sym typeface="+mn-lt"/>
              </a:rPr>
              <a:t>二、物品管理安全事故防范</a:t>
            </a:r>
          </a:p>
        </p:txBody>
      </p:sp>
      <p:sp>
        <p:nvSpPr>
          <p:cNvPr id="38" name="文本框 37"/>
          <p:cNvSpPr txBox="1"/>
          <p:nvPr/>
        </p:nvSpPr>
        <p:spPr>
          <a:xfrm>
            <a:off x="878196" y="3087272"/>
            <a:ext cx="1894050" cy="1107996"/>
          </a:xfrm>
          <a:prstGeom prst="rect">
            <a:avLst/>
          </a:prstGeom>
          <a:noFill/>
        </p:spPr>
        <p:txBody>
          <a:bodyPr wrap="square" rtlCol="0">
            <a:spAutoFit/>
          </a:bodyPr>
          <a:lstStyle/>
          <a:p>
            <a:pPr algn="ctr"/>
            <a:r>
              <a:rPr lang="en-US" altLang="zh-CN" sz="6600" dirty="0">
                <a:ln w="15875">
                  <a:gradFill>
                    <a:gsLst>
                      <a:gs pos="0">
                        <a:schemeClr val="bg2"/>
                      </a:gs>
                      <a:gs pos="67000">
                        <a:schemeClr val="bg2">
                          <a:alpha val="0"/>
                        </a:schemeClr>
                      </a:gs>
                    </a:gsLst>
                    <a:lin ang="5400000" scaled="1"/>
                  </a:gradFill>
                </a:ln>
                <a:noFill/>
                <a:cs typeface="+mn-ea"/>
                <a:sym typeface="+mn-lt"/>
              </a:rPr>
              <a:t>02</a:t>
            </a:r>
            <a:endParaRPr lang="zh-CN" altLang="en-US" sz="6600" dirty="0">
              <a:ln w="15875">
                <a:gradFill>
                  <a:gsLst>
                    <a:gs pos="0">
                      <a:schemeClr val="bg2"/>
                    </a:gs>
                    <a:gs pos="67000">
                      <a:schemeClr val="bg2">
                        <a:alpha val="0"/>
                      </a:schemeClr>
                    </a:gs>
                  </a:gsLst>
                  <a:lin ang="5400000" scaled="1"/>
                </a:gradFill>
              </a:ln>
              <a:noFill/>
              <a:cs typeface="+mn-ea"/>
              <a:sym typeface="+mn-lt"/>
            </a:endParaRPr>
          </a:p>
        </p:txBody>
      </p:sp>
      <p:sp>
        <p:nvSpPr>
          <p:cNvPr id="6" name="矩形: 圆角 25"/>
          <p:cNvSpPr/>
          <p:nvPr>
            <p:custDataLst>
              <p:tags r:id="rId1"/>
            </p:custDataLst>
          </p:nvPr>
        </p:nvSpPr>
        <p:spPr>
          <a:xfrm>
            <a:off x="327660" y="1421765"/>
            <a:ext cx="11863705" cy="4742180"/>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文本框 6"/>
          <p:cNvSpPr txBox="1"/>
          <p:nvPr>
            <p:custDataLst>
              <p:tags r:id="rId2"/>
            </p:custDataLst>
          </p:nvPr>
        </p:nvSpPr>
        <p:spPr>
          <a:xfrm>
            <a:off x="7766090" y="1421664"/>
            <a:ext cx="1894050" cy="1106805"/>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02</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8" name="文本框 7"/>
          <p:cNvSpPr txBox="1"/>
          <p:nvPr>
            <p:custDataLst>
              <p:tags r:id="rId3"/>
            </p:custDataLst>
          </p:nvPr>
        </p:nvSpPr>
        <p:spPr>
          <a:xfrm>
            <a:off x="396240" y="1506855"/>
            <a:ext cx="11098530" cy="1922145"/>
          </a:xfrm>
          <a:prstGeom prst="rect">
            <a:avLst/>
          </a:prstGeom>
          <a:noFill/>
        </p:spPr>
        <p:txBody>
          <a:bodyPr wrap="square">
            <a:noAutofit/>
          </a:bodyPr>
          <a:lstStyle/>
          <a:p>
            <a:pPr defTabSz="913765">
              <a:buSzPct val="25000"/>
              <a:defRPr/>
            </a:pPr>
            <a:r>
              <a:rPr lang="zh-CN" altLang="en-US" sz="2400" dirty="0">
                <a:solidFill>
                  <a:schemeClr val="accent1"/>
                </a:solidFill>
                <a:cs typeface="+mn-ea"/>
                <a:sym typeface="+mn-lt"/>
              </a:rPr>
              <a:t>二、物品管理安全事故防范</a:t>
            </a:r>
          </a:p>
          <a:p>
            <a:pPr defTabSz="913765">
              <a:buSzPct val="25000"/>
              <a:defRPr/>
            </a:pPr>
            <a:endParaRPr lang="zh-CN" altLang="en-US" sz="1600" dirty="0">
              <a:solidFill>
                <a:schemeClr val="accent1"/>
              </a:solidFill>
              <a:cs typeface="+mn-ea"/>
              <a:sym typeface="+mn-lt"/>
            </a:endParaRPr>
          </a:p>
          <a:p>
            <a:pPr defTabSz="913765">
              <a:lnSpc>
                <a:spcPct val="200000"/>
              </a:lnSpc>
              <a:buSzPct val="25000"/>
              <a:defRPr/>
            </a:pPr>
            <a:r>
              <a:rPr lang="zh-CN" altLang="en-US" dirty="0">
                <a:solidFill>
                  <a:schemeClr val="tx1"/>
                </a:solidFill>
                <a:cs typeface="+mn-ea"/>
                <a:sym typeface="+mn-lt"/>
              </a:rPr>
              <a:t>1.班级有生病的幼儿需携带药品</a:t>
            </a:r>
          </a:p>
          <a:p>
            <a:pPr defTabSz="913765">
              <a:lnSpc>
                <a:spcPct val="200000"/>
              </a:lnSpc>
              <a:buSzPct val="25000"/>
              <a:defRPr/>
            </a:pPr>
            <a:r>
              <a:rPr lang="zh-CN" altLang="en-US" dirty="0">
                <a:solidFill>
                  <a:schemeClr val="tx1"/>
                </a:solidFill>
                <a:cs typeface="+mn-ea"/>
                <a:sym typeface="+mn-lt"/>
              </a:rPr>
              <a:t>2.班级里有水果刀</a:t>
            </a:r>
          </a:p>
          <a:p>
            <a:pPr defTabSz="913765">
              <a:lnSpc>
                <a:spcPct val="200000"/>
              </a:lnSpc>
              <a:buSzPct val="25000"/>
              <a:defRPr/>
            </a:pPr>
            <a:r>
              <a:rPr lang="zh-CN" altLang="en-US" dirty="0">
                <a:solidFill>
                  <a:schemeClr val="tx1"/>
                </a:solidFill>
                <a:cs typeface="+mn-ea"/>
                <a:sym typeface="+mn-lt"/>
              </a:rPr>
              <a:t>3.班级中箱子、盒子</a:t>
            </a:r>
          </a:p>
          <a:p>
            <a:pPr defTabSz="913765">
              <a:lnSpc>
                <a:spcPct val="200000"/>
              </a:lnSpc>
              <a:buSzPct val="25000"/>
              <a:defRPr/>
            </a:pPr>
            <a:r>
              <a:rPr lang="zh-CN" altLang="en-US" dirty="0">
                <a:solidFill>
                  <a:schemeClr val="tx1"/>
                </a:solidFill>
                <a:cs typeface="+mn-ea"/>
                <a:sym typeface="+mn-lt"/>
              </a:rPr>
              <a:t>4.盥洗室的消毒液和洗消用品。</a:t>
            </a:r>
          </a:p>
          <a:p>
            <a:pPr defTabSz="913765">
              <a:lnSpc>
                <a:spcPct val="200000"/>
              </a:lnSpc>
              <a:buSzPct val="25000"/>
              <a:defRPr/>
            </a:pPr>
            <a:r>
              <a:rPr lang="zh-CN" altLang="en-US" dirty="0">
                <a:solidFill>
                  <a:schemeClr val="tx1"/>
                </a:solidFill>
                <a:cs typeface="+mn-ea"/>
                <a:sym typeface="+mn-lt"/>
              </a:rPr>
              <a:t>5.班级里的保温桶。</a:t>
            </a:r>
          </a:p>
          <a:p>
            <a:pPr defTabSz="913765">
              <a:lnSpc>
                <a:spcPct val="200000"/>
              </a:lnSpc>
              <a:buSzPct val="25000"/>
              <a:defRPr/>
            </a:pPr>
            <a:r>
              <a:rPr lang="zh-CN" altLang="en-US" dirty="0">
                <a:solidFill>
                  <a:schemeClr val="tx1"/>
                </a:solidFill>
                <a:cs typeface="+mn-ea"/>
                <a:sym typeface="+mn-lt"/>
              </a:rPr>
              <a:t>6.班级中的电器设备</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371770" y="1653487"/>
            <a:ext cx="5148717" cy="3954466"/>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6" name="矩形: 圆角 25"/>
          <p:cNvSpPr/>
          <p:nvPr/>
        </p:nvSpPr>
        <p:spPr>
          <a:xfrm>
            <a:off x="671513" y="1653487"/>
            <a:ext cx="5148717" cy="3954466"/>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圆角 28"/>
          <p:cNvSpPr/>
          <p:nvPr/>
        </p:nvSpPr>
        <p:spPr>
          <a:xfrm rot="6735852">
            <a:off x="3269367" y="2286960"/>
            <a:ext cx="5653266" cy="268752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矩形: 圆角 30"/>
          <p:cNvSpPr/>
          <p:nvPr/>
        </p:nvSpPr>
        <p:spPr>
          <a:xfrm rot="6735852">
            <a:off x="3573469" y="2431528"/>
            <a:ext cx="5045063" cy="2398385"/>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85343" y="2205931"/>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8400669" y="2082439"/>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1021489" y="2846283"/>
            <a:ext cx="3008500" cy="2047875"/>
          </a:xfrm>
          <a:prstGeom prst="rect">
            <a:avLst/>
          </a:prstGeom>
          <a:noFill/>
        </p:spPr>
        <p:txBody>
          <a:bodyPr wrap="square" rtlCol="0">
            <a:spAutoFit/>
          </a:bodyPr>
          <a:lstStyle/>
          <a:p>
            <a:pPr>
              <a:lnSpc>
                <a:spcPct val="130000"/>
              </a:lnSpc>
              <a:spcAft>
                <a:spcPts val="1200"/>
              </a:spcAft>
            </a:pPr>
            <a:r>
              <a:rPr lang="en-US" altLang="zh-CN" sz="1400" dirty="0">
                <a:solidFill>
                  <a:schemeClr val="bg2"/>
                </a:solidFill>
                <a:cs typeface="+mn-ea"/>
                <a:sym typeface="+mn-lt"/>
              </a:rPr>
              <a:t>  </a:t>
            </a:r>
            <a:r>
              <a:rPr lang="zh-CN" altLang="en-US" sz="1400" dirty="0">
                <a:solidFill>
                  <a:schemeClr val="bg2"/>
                </a:solidFill>
                <a:cs typeface="+mn-ea"/>
                <a:sym typeface="+mn-lt"/>
              </a:rPr>
              <a:t>在中班，有一位乖巧、懂事又内向的孩子名叫贝贝，在一次偶然整理幼儿书包的时候，发现贝贝的书包里竟然找到了许多小朋友先前丢失的东西，让我很惊讶。如果不经教育，很可能影响幼儿日后的发展，该如何处理这件事情呢？</a:t>
            </a:r>
          </a:p>
        </p:txBody>
      </p:sp>
      <p:sp>
        <p:nvSpPr>
          <p:cNvPr id="51" name="矩形: 圆角 50"/>
          <p:cNvSpPr/>
          <p:nvPr/>
        </p:nvSpPr>
        <p:spPr>
          <a:xfrm rot="6735852">
            <a:off x="3812035" y="2614572"/>
            <a:ext cx="4567930" cy="2032297"/>
          </a:xfrm>
          <a:prstGeom prst="roundRect">
            <a:avLst>
              <a:gd name="adj" fmla="val 50000"/>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文本框 46"/>
          <p:cNvSpPr txBox="1"/>
          <p:nvPr/>
        </p:nvSpPr>
        <p:spPr>
          <a:xfrm>
            <a:off x="4901468" y="2845890"/>
            <a:ext cx="2503365" cy="1569660"/>
          </a:xfrm>
          <a:prstGeom prst="rect">
            <a:avLst/>
          </a:prstGeom>
          <a:noFill/>
        </p:spPr>
        <p:txBody>
          <a:bodyPr wrap="square" rtlCol="0">
            <a:spAutoFit/>
          </a:bodyPr>
          <a:lstStyle/>
          <a:p>
            <a:pPr algn="ctr"/>
            <a:r>
              <a:rPr lang="en-US" altLang="zh-CN" sz="9600" b="1" dirty="0">
                <a:solidFill>
                  <a:schemeClr val="accent1"/>
                </a:solidFill>
                <a:cs typeface="+mn-ea"/>
                <a:sym typeface="+mn-lt"/>
              </a:rPr>
              <a:t>VS</a:t>
            </a:r>
            <a:endParaRPr lang="zh-CN" altLang="en-US" sz="9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2" name="文本框 1"/>
          <p:cNvSpPr txBox="1"/>
          <p:nvPr/>
        </p:nvSpPr>
        <p:spPr>
          <a:xfrm>
            <a:off x="8747760" y="2575560"/>
            <a:ext cx="2772410" cy="2748280"/>
          </a:xfrm>
          <a:prstGeom prst="rect">
            <a:avLst/>
          </a:prstGeom>
        </p:spPr>
        <p:txBody>
          <a:bodyPr>
            <a:noAutofit/>
            <a:extLst>
              <a:ext uri="{4A0BC546-FE56-4ADE-93B0-CB8AF2F6F144}">
                <wpsdc:textFrameExt xmlns:wpsdc="http://www.wps.cn/officeDocument/2022/drawingmlCustomData" xmlns="" type="sub-title"/>
              </a:ext>
            </a:extLst>
          </a:bodyPr>
          <a:lstStyle/>
          <a:p>
            <a:pPr algn="l"/>
            <a:r>
              <a:rPr lang="zh-CN" altLang="en-US" sz="1400" dirty="0">
                <a:solidFill>
                  <a:schemeClr val="tx1"/>
                </a:solidFill>
                <a:cs typeface="+mn-ea"/>
              </a:rPr>
              <a:t>1.跟踪观察。一方面观察贝贝主要拿什么类型玩具？二是观察贝贝在什么时间拿别人的玩具。</a:t>
            </a:r>
          </a:p>
          <a:p>
            <a:pPr algn="l"/>
            <a:r>
              <a:rPr lang="en-US" altLang="zh-CN" sz="1400" dirty="0">
                <a:solidFill>
                  <a:schemeClr val="tx1"/>
                </a:solidFill>
                <a:cs typeface="+mn-ea"/>
              </a:rPr>
              <a:t>2.</a:t>
            </a:r>
            <a:r>
              <a:rPr lang="zh-CN" altLang="en-US" sz="1400" dirty="0">
                <a:solidFill>
                  <a:schemeClr val="tx1"/>
                </a:solidFill>
                <a:cs typeface="+mn-ea"/>
              </a:rPr>
              <a:t>行为分析。结合对贝贝行为的观察及年龄特点分析。贝贝行为属于一种偏差行为，也被称为越轨行为、离轨行为或者差异行为等。综合起来，导致贝贝偏差行为的原因可能有：贝贝对所有权概念理解模糊，对集体交往时的规则不太明确，自制力较弱。</a:t>
            </a:r>
          </a:p>
          <a:p>
            <a:pPr algn="l"/>
            <a:endParaRPr lang="zh-CN" altLang="en-US" sz="1400" dirty="0">
              <a:solidFill>
                <a:schemeClr val="tx1"/>
              </a:solidFill>
              <a:cs typeface="+mn-ea"/>
            </a:endParaRPr>
          </a:p>
          <a:p>
            <a:pPr algn="l"/>
            <a:endParaRPr lang="zh-CN" altLang="en-US" sz="1400" dirty="0">
              <a:solidFill>
                <a:schemeClr val="tx1"/>
              </a:solidFill>
              <a:cs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091629" y="2775009"/>
            <a:ext cx="7768270" cy="2246769"/>
          </a:xfrm>
          <a:prstGeom prst="rect">
            <a:avLst/>
          </a:prstGeom>
          <a:noFill/>
          <a:ln>
            <a:solidFill>
              <a:schemeClr val="accent1"/>
            </a:solidFill>
          </a:ln>
          <a:effectLst/>
        </p:spPr>
        <p:txBody>
          <a:bodyPr wrap="square" rtlCol="0">
            <a:spAutoFit/>
          </a:bodyPr>
          <a:lstStyle/>
          <a:p>
            <a:pPr>
              <a:defRPr/>
            </a:pPr>
            <a:r>
              <a:rPr kumimoji="0" lang="en-US" altLang="zh-CN" sz="2000" b="0" i="0" u="none" strike="noStrike" kern="1200" cap="none" spc="0" normalizeH="0" baseline="0" noProof="0" dirty="0">
                <a:ln>
                  <a:noFill/>
                </a:ln>
                <a:effectLst/>
                <a:uLnTx/>
                <a:uFillTx/>
                <a:cs typeface="+mn-ea"/>
                <a:sym typeface="+mn-lt"/>
              </a:rPr>
              <a:t>1.</a:t>
            </a:r>
            <a:r>
              <a:rPr kumimoji="0" lang="zh-CN" altLang="en-US" sz="2000" b="1" i="0" u="none" strike="noStrike" kern="1200" cap="none" spc="0" normalizeH="0" baseline="0" noProof="0" dirty="0">
                <a:ln>
                  <a:noFill/>
                </a:ln>
                <a:effectLst/>
                <a:uLnTx/>
                <a:uFillTx/>
                <a:cs typeface="+mn-ea"/>
                <a:sym typeface="+mn-lt"/>
              </a:rPr>
              <a:t>制定分享玩具的集体规则。</a:t>
            </a:r>
            <a:r>
              <a:rPr kumimoji="0" lang="zh-CN" altLang="en-US" sz="2000" b="0" i="0" u="none" strike="noStrike" kern="1200" cap="none" spc="0" normalizeH="0" baseline="0" noProof="0" dirty="0">
                <a:ln>
                  <a:noFill/>
                </a:ln>
                <a:effectLst/>
                <a:uLnTx/>
                <a:uFillTx/>
                <a:cs typeface="+mn-ea"/>
                <a:sym typeface="+mn-lt"/>
              </a:rPr>
              <a:t>首先确定什么时候是玩自己玩具的时间。其次确定玩具分享的时间及分享玩具的固定区域。最后与幼儿约定，分享玩具必须征得玩具主人的同意</a:t>
            </a:r>
            <a:r>
              <a:rPr kumimoji="0" lang="zh-CN" altLang="en-US" sz="2000" b="0" i="0" u="none" strike="noStrike" kern="1200" cap="none" spc="0" normalizeH="0" baseline="0" noProof="0" dirty="0" smtClean="0">
                <a:ln>
                  <a:noFill/>
                </a:ln>
                <a:effectLst/>
                <a:uLnTx/>
                <a:uFillTx/>
                <a:cs typeface="+mn-ea"/>
                <a:sym typeface="+mn-lt"/>
              </a:rPr>
              <a:t>。</a:t>
            </a:r>
            <a:endParaRPr kumimoji="0" lang="en-US" altLang="zh-CN" sz="2000" b="0" i="0" u="none" strike="noStrike" kern="1200" cap="none" spc="0" normalizeH="0" baseline="0" noProof="0" dirty="0" smtClean="0">
              <a:ln>
                <a:noFill/>
              </a:ln>
              <a:effectLst/>
              <a:uLnTx/>
              <a:uFillTx/>
              <a:cs typeface="+mn-ea"/>
              <a:sym typeface="+mn-lt"/>
            </a:endParaRPr>
          </a:p>
          <a:p>
            <a:pPr>
              <a:defRPr/>
            </a:pPr>
            <a:endParaRPr kumimoji="0" lang="zh-CN" altLang="en-US" sz="2000" b="0" i="0" u="none" strike="noStrike" kern="1200" cap="none" spc="0" normalizeH="0" baseline="0" noProof="0" dirty="0">
              <a:ln>
                <a:noFill/>
              </a:ln>
              <a:effectLst/>
              <a:uLnTx/>
              <a:uFillTx/>
              <a:cs typeface="+mn-ea"/>
              <a:sym typeface="+mn-lt"/>
            </a:endParaRPr>
          </a:p>
          <a:p>
            <a:pPr>
              <a:defRPr/>
            </a:pPr>
            <a:r>
              <a:rPr kumimoji="0" lang="en-US" altLang="zh-CN" sz="2000" b="0" i="0" u="none" strike="noStrike" kern="1200" cap="none" spc="0" normalizeH="0" baseline="0" noProof="0" dirty="0">
                <a:ln>
                  <a:noFill/>
                </a:ln>
                <a:effectLst/>
                <a:uLnTx/>
                <a:uFillTx/>
                <a:cs typeface="+mn-ea"/>
                <a:sym typeface="+mn-lt"/>
              </a:rPr>
              <a:t>2.</a:t>
            </a:r>
            <a:r>
              <a:rPr kumimoji="0" lang="zh-CN" altLang="en-US" sz="2000" b="1" i="0" u="none" strike="noStrike" kern="1200" cap="none" spc="0" normalizeH="0" baseline="0" noProof="0" dirty="0">
                <a:ln>
                  <a:noFill/>
                </a:ln>
                <a:effectLst/>
                <a:uLnTx/>
                <a:uFillTx/>
                <a:cs typeface="+mn-ea"/>
                <a:sym typeface="+mn-lt"/>
              </a:rPr>
              <a:t>开展整理书包的集体游戏。</a:t>
            </a:r>
            <a:r>
              <a:rPr kumimoji="0" lang="zh-CN" altLang="en-US" sz="2000" b="0" i="0" u="none" strike="noStrike" kern="1200" cap="none" spc="0" normalizeH="0" baseline="0" noProof="0" dirty="0">
                <a:ln>
                  <a:noFill/>
                </a:ln>
                <a:effectLst/>
                <a:uLnTx/>
                <a:uFillTx/>
                <a:cs typeface="+mn-ea"/>
                <a:sym typeface="+mn-lt"/>
              </a:rPr>
              <a:t>用游戏代替调查帮小朋友找到丢失的东西。用一个废纸箱，让幼儿在整理书包的时候把那些不属于自己的东西放进箱子里。</a:t>
            </a:r>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6517702" y="3989984"/>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KSO_WPP_MARK_KEY" val="7802cec0-f185-4528-8835-0769fe2ba605"/>
  <p:tag name="COMMONDATA" val="eyJjb3VudCI6MS4wLCJoZGlkIjoiOWJhNzM1Y2IzNzdmNzQ1MDAzYjU3OGQxNmZmNjkwNDEiLCJ1c2VyQ291bnQiOjEuMH0="/>
</p:tagLst>
</file>

<file path=ppt/tags/tag10.xml><?xml version="1.0" encoding="utf-8"?>
<p:tagLst xmlns:a="http://schemas.openxmlformats.org/drawingml/2006/main" xmlns:r="http://schemas.openxmlformats.org/officeDocument/2006/relationships" xmlns:p="http://schemas.openxmlformats.org/presentationml/2006/main">
  <p:tag name="TABLE_ENDDRAG_ORIGIN_RECT" val="663*223"/>
  <p:tag name="TABLE_ENDDRAG_RECT" val="81*151*663*223"/>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TABLE_ENDDRAG_ORIGIN_RECT" val="724*234"/>
  <p:tag name="TABLE_ENDDRAG_RECT" val="59*150*724*234"/>
</p:tagLst>
</file>

<file path=ppt/theme/theme1.xml><?xml version="1.0" encoding="utf-8"?>
<a:theme xmlns:a="http://schemas.openxmlformats.org/drawingml/2006/main" name="第一PPT，www.1ppt.com">
  <a:themeElements>
    <a:clrScheme name="自定义 1">
      <a:dk1>
        <a:srgbClr val="000000"/>
      </a:dk1>
      <a:lt1>
        <a:srgbClr val="8496B0"/>
      </a:lt1>
      <a:dk2>
        <a:srgbClr val="44546A"/>
      </a:dk2>
      <a:lt2>
        <a:srgbClr val="FFFFFF"/>
      </a:lt2>
      <a:accent1>
        <a:srgbClr val="009C68"/>
      </a:accent1>
      <a:accent2>
        <a:srgbClr val="45FFC1"/>
      </a:accent2>
      <a:accent3>
        <a:srgbClr val="27E8A8"/>
      </a:accent3>
      <a:accent4>
        <a:srgbClr val="9C2F14"/>
      </a:accent4>
      <a:accent5>
        <a:srgbClr val="E84E27"/>
      </a:accent5>
      <a:accent6>
        <a:srgbClr val="44546A"/>
      </a:accent6>
      <a:hlink>
        <a:srgbClr val="000000"/>
      </a:hlink>
      <a:folHlink>
        <a:srgbClr val="954F72"/>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毕业主题5</Template>
  <TotalTime>4</TotalTime>
  <Words>2955</Words>
  <Application>Microsoft Office PowerPoint</Application>
  <PresentationFormat>宽屏</PresentationFormat>
  <Paragraphs>371</Paragraphs>
  <Slides>42</Slides>
  <Notes>13</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42</vt:i4>
      </vt:variant>
    </vt:vector>
  </HeadingPairs>
  <TitlesOfParts>
    <vt:vector size="50" baseType="lpstr">
      <vt:lpstr>思源黑体 CN Light</vt:lpstr>
      <vt:lpstr>宋体</vt:lpstr>
      <vt:lpstr>微软雅黑</vt:lpstr>
      <vt:lpstr>字魂58号-创中黑</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培训</dc:title>
  <dc:creator>第一PPT</dc:creator>
  <cp:keywords>www.1ppt.com</cp:keywords>
  <dc:description>www.1ppt.com</dc:description>
  <cp:lastModifiedBy>aa</cp:lastModifiedBy>
  <cp:revision>132</cp:revision>
  <dcterms:created xsi:type="dcterms:W3CDTF">2017-04-28T04:55:00Z</dcterms:created>
  <dcterms:modified xsi:type="dcterms:W3CDTF">2023-10-19T02:53:55Z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638BD7B8A4DB411CB0CAE67F0D6E34A2_13</vt:lpwstr>
  </property>
  <property fmtid="{D5CDD505-2E9C-101B-9397-08002B2CF9AE}" pid="3" name="KSOProductBuildVer">
    <vt:lpwstr>2052-12.1.0.15712</vt:lpwstr>
  </property>
</Properties>
</file>