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3" r:id="rId2"/>
  </p:sldMasterIdLst>
  <p:notesMasterIdLst>
    <p:notesMasterId r:id="rId37"/>
  </p:notesMasterIdLst>
  <p:handoutMasterIdLst>
    <p:handoutMasterId r:id="rId38"/>
  </p:handoutMasterIdLst>
  <p:sldIdLst>
    <p:sldId id="286" r:id="rId3"/>
    <p:sldId id="309" r:id="rId4"/>
    <p:sldId id="288" r:id="rId5"/>
    <p:sldId id="281" r:id="rId6"/>
    <p:sldId id="284" r:id="rId7"/>
    <p:sldId id="302" r:id="rId8"/>
    <p:sldId id="312" r:id="rId9"/>
    <p:sldId id="310" r:id="rId10"/>
    <p:sldId id="311" r:id="rId11"/>
    <p:sldId id="313" r:id="rId12"/>
    <p:sldId id="316" r:id="rId13"/>
    <p:sldId id="317" r:id="rId14"/>
    <p:sldId id="319" r:id="rId15"/>
    <p:sldId id="320" r:id="rId16"/>
    <p:sldId id="321" r:id="rId17"/>
    <p:sldId id="322" r:id="rId18"/>
    <p:sldId id="323" r:id="rId19"/>
    <p:sldId id="324" r:id="rId20"/>
    <p:sldId id="329" r:id="rId21"/>
    <p:sldId id="327" r:id="rId22"/>
    <p:sldId id="328" r:id="rId23"/>
    <p:sldId id="330" r:id="rId24"/>
    <p:sldId id="331" r:id="rId25"/>
    <p:sldId id="332" r:id="rId26"/>
    <p:sldId id="333" r:id="rId27"/>
    <p:sldId id="334" r:id="rId28"/>
    <p:sldId id="335" r:id="rId29"/>
    <p:sldId id="336" r:id="rId30"/>
    <p:sldId id="337" r:id="rId31"/>
    <p:sldId id="338" r:id="rId32"/>
    <p:sldId id="339" r:id="rId33"/>
    <p:sldId id="340" r:id="rId34"/>
    <p:sldId id="341" r:id="rId35"/>
    <p:sldId id="282" r:id="rId36"/>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C05A"/>
    <a:srgbClr val="41EAFA"/>
    <a:srgbClr val="623DF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6" autoAdjust="0"/>
    <p:restoredTop sz="94660"/>
  </p:normalViewPr>
  <p:slideViewPr>
    <p:cSldViewPr snapToGrid="0">
      <p:cViewPr varScale="1">
        <p:scale>
          <a:sx n="114" d="100"/>
          <a:sy n="114" d="100"/>
        </p:scale>
        <p:origin x="540" y="-7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2023/10/5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1963768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5640975C-B837-4D6E-844D-7C645303B726}" type="datetimeFigureOut">
              <a:rPr lang="zh-CN" altLang="en-US" smtClean="0"/>
              <a:t>2023/10/5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56E84C2C-40E2-4F7A-AD16-1F4FF2C99AF7}" type="slidenum">
              <a:rPr lang="zh-CN" altLang="en-US" smtClean="0"/>
              <a:t>‹#›</a:t>
            </a:fld>
            <a:endParaRPr lang="zh-CN" altLang="en-US" dirty="0"/>
          </a:p>
        </p:txBody>
      </p:sp>
    </p:spTree>
    <p:extLst>
      <p:ext uri="{BB962C8B-B14F-4D97-AF65-F5344CB8AC3E}">
        <p14:creationId xmlns:p14="http://schemas.microsoft.com/office/powerpoint/2010/main" val="85599120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063978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884420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233767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59876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9691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678824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547041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6194968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106863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374821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987871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691870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9085112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06918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4826093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951468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292259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199142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649419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510792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89263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6121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76577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18455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43928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09081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633334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9918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538942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541209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2742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663815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8838453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3088123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8522827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733291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176949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09311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7832491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529759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434521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741524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394300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435069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893925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12304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849155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00274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2611379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09747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347805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479434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064705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255394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383814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877569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624646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423244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33385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2367620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936939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1409888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39148855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446125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496455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2023/10/5</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2878758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2023/10/5</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171544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583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69784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50664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05556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0280442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alpha val="13000"/>
              </a:schemeClr>
            </a:gs>
            <a:gs pos="100000">
              <a:schemeClr val="accent1">
                <a:alpha val="0"/>
              </a:schemeClr>
            </a:gs>
          </a:gsLst>
          <a:lin ang="135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7251978"/>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组合 281"/>
          <p:cNvGrpSpPr/>
          <p:nvPr/>
        </p:nvGrpSpPr>
        <p:grpSpPr>
          <a:xfrm>
            <a:off x="-40784" y="-797848"/>
            <a:ext cx="3078400" cy="2412669"/>
            <a:chOff x="-40784" y="-797848"/>
            <a:chExt cx="3078400" cy="2412669"/>
          </a:xfrm>
        </p:grpSpPr>
        <p:sp>
          <p:nvSpPr>
            <p:cNvPr id="281" name="任意多边形: 形状 280"/>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7" name="任意多边形: 形状 6"/>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0" name="组合 19"/>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21" name="任意多边形: 形状 20"/>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9" name="任意多边形: 形状 138"/>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0" name="任意多边形: 形状 139"/>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88" name="组合 287"/>
          <p:cNvGrpSpPr/>
          <p:nvPr/>
        </p:nvGrpSpPr>
        <p:grpSpPr>
          <a:xfrm>
            <a:off x="8093296" y="1893008"/>
            <a:ext cx="4759019" cy="5840293"/>
            <a:chOff x="8093296" y="1893008"/>
            <a:chExt cx="4759019" cy="5840293"/>
          </a:xfrm>
        </p:grpSpPr>
        <p:sp>
          <p:nvSpPr>
            <p:cNvPr id="19" name="任意多边形: 形状 18"/>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2" name="文本框 11"/>
          <p:cNvSpPr txBox="1"/>
          <p:nvPr/>
        </p:nvSpPr>
        <p:spPr>
          <a:xfrm>
            <a:off x="7873363" y="189037"/>
            <a:ext cx="4008125" cy="461665"/>
          </a:xfrm>
          <a:prstGeom prst="rect">
            <a:avLst/>
          </a:prstGeom>
          <a:noFill/>
        </p:spPr>
        <p:txBody>
          <a:bodyPr wrap="square" rtlCol="0">
            <a:spAutoFit/>
          </a:bodyPr>
          <a:lstStyle/>
          <a:p>
            <a:r>
              <a:rPr lang="en-US" altLang="zh-CN" sz="2400" dirty="0">
                <a:solidFill>
                  <a:schemeClr val="accent1"/>
                </a:solidFill>
                <a:cs typeface="+mn-ea"/>
                <a:sym typeface="+mn-lt"/>
              </a:rPr>
              <a:t>《</a:t>
            </a:r>
            <a:r>
              <a:rPr lang="zh-CN" altLang="en-US" sz="2400" dirty="0">
                <a:solidFill>
                  <a:schemeClr val="accent1"/>
                </a:solidFill>
                <a:cs typeface="+mn-ea"/>
                <a:sym typeface="+mn-lt"/>
              </a:rPr>
              <a:t>幼儿园保育实习指导手册</a:t>
            </a:r>
            <a:r>
              <a:rPr lang="en-US" altLang="zh-CN" sz="2400" dirty="0">
                <a:solidFill>
                  <a:schemeClr val="accent1"/>
                </a:solidFill>
                <a:cs typeface="+mn-ea"/>
                <a:sym typeface="+mn-lt"/>
              </a:rPr>
              <a:t>》</a:t>
            </a:r>
            <a:endParaRPr lang="zh-CN" altLang="en-US" sz="2400" dirty="0">
              <a:solidFill>
                <a:schemeClr val="accent1"/>
              </a:solidFill>
              <a:cs typeface="+mn-ea"/>
              <a:sym typeface="+mn-lt"/>
            </a:endParaRPr>
          </a:p>
        </p:txBody>
      </p:sp>
      <p:sp>
        <p:nvSpPr>
          <p:cNvPr id="14" name="矩形: 圆角 13"/>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5" name="图形 14"/>
          <p:cNvPicPr>
            <a:picLocks noChangeAspect="1"/>
          </p:cNvPicPr>
          <p:nvPr/>
        </p:nvPicPr>
        <p:blipFill>
          <a:blip r:embed="rId3" cstate="screen">
            <a:extLst>
              <a:ext uri="{96DAC541-7B7A-43D3-8B79-37D633B846F1}">
                <asvg:svgBlip xmlns:asvg="http://schemas.microsoft.com/office/drawing/2016/SVG/main" r:embed="rId4"/>
              </a:ext>
            </a:extLst>
          </a:blip>
          <a:stretch>
            <a:fillRect/>
          </a:stretch>
        </p:blipFill>
        <p:spPr>
          <a:xfrm>
            <a:off x="1980599" y="4518794"/>
            <a:ext cx="281805" cy="281805"/>
          </a:xfrm>
          <a:prstGeom prst="rect">
            <a:avLst/>
          </a:prstGeom>
        </p:spPr>
      </p:pic>
      <p:grpSp>
        <p:nvGrpSpPr>
          <p:cNvPr id="147" name="组合 146"/>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8" name="任意多边形: 形状 147"/>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0" name="任意多边形: 形状 269"/>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1" name="任意多边形: 形状 270"/>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2" name="任意多边形: 形状 271"/>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3" name="任意多边形: 形状 272"/>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74" name="文本框 273">
            <a:extLst>
              <a:ext uri="{FF2B5EF4-FFF2-40B4-BE49-F238E27FC236}">
                <a16:creationId xmlns:a16="http://schemas.microsoft.com/office/drawing/2014/main" id="{657A4AB2-5E17-4584-86C9-591A081ADAEA}"/>
              </a:ext>
            </a:extLst>
          </p:cNvPr>
          <p:cNvSpPr txBox="1"/>
          <p:nvPr/>
        </p:nvSpPr>
        <p:spPr>
          <a:xfrm>
            <a:off x="904055" y="2951547"/>
            <a:ext cx="9599012" cy="1107996"/>
          </a:xfrm>
          <a:prstGeom prst="rect">
            <a:avLst/>
          </a:prstGeom>
          <a:noFill/>
        </p:spPr>
        <p:txBody>
          <a:bodyPr wrap="square" rtlCol="0">
            <a:spAutoFit/>
          </a:bodyPr>
          <a:lstStyle/>
          <a:p>
            <a:r>
              <a:rPr lang="zh-CN" altLang="en-US" sz="6600" dirty="0">
                <a:solidFill>
                  <a:schemeClr val="accent1"/>
                </a:solidFill>
                <a:cs typeface="+mn-ea"/>
                <a:sym typeface="+mn-lt"/>
              </a:rPr>
              <a:t>项目二  入园</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a:latin typeface="+mn-lt"/>
                <a:ea typeface="+mn-ea"/>
                <a:cs typeface="+mn-ea"/>
                <a:sym typeface="+mn-lt"/>
              </a:rPr>
              <a:t>任务二 晨间接待 </a:t>
            </a:r>
          </a:p>
        </p:txBody>
      </p:sp>
    </p:spTree>
    <p:extLst>
      <p:ext uri="{BB962C8B-B14F-4D97-AF65-F5344CB8AC3E}">
        <p14:creationId xmlns:p14="http://schemas.microsoft.com/office/powerpoint/2010/main" val="1056094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B13D41E3-68E3-4C96-8766-98A818C350F1}"/>
              </a:ext>
            </a:extLst>
          </p:cNvPr>
          <p:cNvGrpSpPr/>
          <p:nvPr/>
        </p:nvGrpSpPr>
        <p:grpSpPr>
          <a:xfrm>
            <a:off x="6451888" y="1279182"/>
            <a:ext cx="5347047" cy="5199056"/>
            <a:chOff x="3794096" y="1127096"/>
            <a:chExt cx="4603809" cy="4603809"/>
          </a:xfrm>
        </p:grpSpPr>
        <p:sp>
          <p:nvSpPr>
            <p:cNvPr id="46" name="椭圆 45">
              <a:extLst>
                <a:ext uri="{FF2B5EF4-FFF2-40B4-BE49-F238E27FC236}">
                  <a16:creationId xmlns:a16="http://schemas.microsoft.com/office/drawing/2014/main" id="{0ECB52BB-2B62-4C4E-BF0C-4B2527B12749}"/>
                </a:ext>
              </a:extLst>
            </p:cNvPr>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a:extLst>
                <a:ext uri="{FF2B5EF4-FFF2-40B4-BE49-F238E27FC236}">
                  <a16:creationId xmlns:a16="http://schemas.microsoft.com/office/drawing/2014/main" id="{1B6717C5-73BA-4117-8F96-5D01103894BA}"/>
                </a:ext>
              </a:extLst>
            </p:cNvPr>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06552" y="2641516"/>
            <a:ext cx="2653720" cy="2679580"/>
          </a:xfrm>
          <a:prstGeom prst="rect">
            <a:avLst/>
          </a:prstGeom>
          <a:noFill/>
        </p:spPr>
        <p:txBody>
          <a:bodyPr wrap="square" rtlCol="0">
            <a:spAutoFit/>
          </a:bodyPr>
          <a:lstStyle/>
          <a:p>
            <a:pPr>
              <a:lnSpc>
                <a:spcPct val="150000"/>
              </a:lnSpc>
            </a:pPr>
            <a:r>
              <a:rPr lang="en-US" altLang="zh-CN" sz="1600" dirty="0"/>
              <a:t> </a:t>
            </a:r>
            <a:r>
              <a:rPr lang="zh-CN" altLang="zh-CN" sz="1600" dirty="0"/>
              <a:t>晨间接待活动是其中不可或缺的环节，要求教师主动接待来园家长及幼儿入园环节，幼儿能从主动打招呼中体验相互问候的愉悦情感；愿意与家人做暂时的分别，并及时清点来园幼儿人数</a:t>
            </a:r>
            <a:r>
              <a:rPr lang="zh-CN" altLang="zh-CN" dirty="0"/>
              <a:t>。</a:t>
            </a:r>
          </a:p>
        </p:txBody>
      </p:sp>
      <p:sp>
        <p:nvSpPr>
          <p:cNvPr id="17" name="矩形: 圆顶角 16"/>
          <p:cNvSpPr/>
          <p:nvPr/>
        </p:nvSpPr>
        <p:spPr>
          <a:xfrm>
            <a:off x="1406552"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2308324"/>
            </a:xfrm>
            <a:prstGeom prst="rect">
              <a:avLst/>
            </a:prstGeom>
            <a:noFill/>
          </p:spPr>
          <p:txBody>
            <a:bodyPr wrap="square" rtlCol="0">
              <a:spAutoFit/>
            </a:bodyPr>
            <a:lstStyle/>
            <a:p>
              <a:r>
                <a:rPr lang="en-US" altLang="zh-CN" dirty="0">
                  <a:solidFill>
                    <a:schemeClr val="bg2"/>
                  </a:solidFill>
                </a:rPr>
                <a:t>1.</a:t>
              </a:r>
              <a:r>
                <a:rPr lang="zh-CN" altLang="zh-CN" dirty="0">
                  <a:solidFill>
                    <a:schemeClr val="bg2"/>
                  </a:solidFill>
                </a:rPr>
                <a:t>素质目标：在晨间接待工作中学习待人接物、职业礼仪；</a:t>
              </a:r>
              <a:endParaRPr lang="en-US" altLang="zh-CN" dirty="0">
                <a:solidFill>
                  <a:schemeClr val="bg2"/>
                </a:solidFill>
              </a:endParaRPr>
            </a:p>
            <a:p>
              <a:endParaRPr lang="zh-CN" altLang="zh-CN" dirty="0">
                <a:solidFill>
                  <a:schemeClr val="bg2"/>
                </a:solidFill>
              </a:endParaRPr>
            </a:p>
            <a:p>
              <a:r>
                <a:rPr lang="en-US" altLang="zh-CN" dirty="0">
                  <a:solidFill>
                    <a:schemeClr val="bg2"/>
                  </a:solidFill>
                </a:rPr>
                <a:t>2.</a:t>
              </a:r>
              <a:r>
                <a:rPr lang="zh-CN" altLang="zh-CN" dirty="0">
                  <a:solidFill>
                    <a:schemeClr val="bg2"/>
                  </a:solidFill>
                </a:rPr>
                <a:t>认知目标：学习并掌握幼儿园入园工作中的晨间接待的方法； </a:t>
              </a:r>
              <a:endParaRPr lang="en-US" altLang="zh-CN" dirty="0">
                <a:solidFill>
                  <a:schemeClr val="bg2"/>
                </a:solidFill>
              </a:endParaRPr>
            </a:p>
            <a:p>
              <a:endParaRPr lang="zh-CN" altLang="zh-CN" dirty="0">
                <a:solidFill>
                  <a:schemeClr val="bg2"/>
                </a:solidFill>
              </a:endParaRPr>
            </a:p>
            <a:p>
              <a:r>
                <a:rPr lang="en-US" altLang="zh-CN" dirty="0">
                  <a:solidFill>
                    <a:schemeClr val="bg2"/>
                  </a:solidFill>
                </a:rPr>
                <a:t>3.</a:t>
              </a:r>
              <a:r>
                <a:rPr lang="zh-CN" altLang="zh-CN" dirty="0">
                  <a:solidFill>
                    <a:schemeClr val="bg2"/>
                  </a:solidFill>
                </a:rPr>
                <a:t>技能目标：掌握幼儿园入园工作中的晨间接待的步骤和技能</a:t>
              </a:r>
              <a:r>
                <a:rPr lang="zh-CN" altLang="en-US" dirty="0">
                  <a:solidFill>
                    <a:schemeClr val="bg2"/>
                  </a:solidFill>
                </a:rPr>
                <a:t>；</a:t>
              </a:r>
              <a:endParaRPr lang="zh-CN" altLang="en-US" sz="1400" dirty="0">
                <a:solidFill>
                  <a:schemeClr val="bg2"/>
                </a:solidFill>
                <a:cs typeface="+mn-ea"/>
                <a:sym typeface="+mn-lt"/>
              </a:endParaRP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288022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晨间接待</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3919525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1018819" y="1588501"/>
            <a:ext cx="9421402" cy="5009376"/>
            <a:chOff x="8242050" y="1766366"/>
            <a:chExt cx="2610357" cy="4096116"/>
          </a:xfrm>
        </p:grpSpPr>
        <p:sp>
          <p:nvSpPr>
            <p:cNvPr id="39" name="矩形: 圆角 38"/>
            <p:cNvSpPr/>
            <p:nvPr/>
          </p:nvSpPr>
          <p:spPr>
            <a:xfrm>
              <a:off x="8242050" y="215725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2120397" cy="3019990"/>
            </a:xfrm>
            <a:prstGeom prst="rect">
              <a:avLst/>
            </a:prstGeom>
            <a:noFill/>
          </p:spPr>
          <p:txBody>
            <a:bodyPr wrap="square" rtlCol="0">
              <a:spAutoFit/>
            </a:bodyPr>
            <a:lstStyle/>
            <a:p>
              <a:r>
                <a:rPr lang="en-US" altLang="zh-CN" sz="1600" dirty="0"/>
                <a:t>1.</a:t>
              </a:r>
              <a:r>
                <a:rPr lang="zh-CN" altLang="zh-CN" sz="1600" dirty="0"/>
                <a:t>早上来园后拉开窗帘，开窗通风，保持幼儿活动室空气流通，光线充足。冬季每天至少开窗通风两次如图</a:t>
              </a:r>
              <a:r>
                <a:rPr lang="en-US" altLang="zh-CN" sz="1600" dirty="0"/>
                <a:t>2-1-1</a:t>
              </a:r>
              <a:r>
                <a:rPr lang="zh-CN" altLang="zh-CN" sz="1600" dirty="0"/>
                <a:t>所示，每次</a:t>
              </a:r>
              <a:r>
                <a:rPr lang="en-US" altLang="zh-CN" sz="1600" dirty="0"/>
                <a:t>10</a:t>
              </a:r>
              <a:r>
                <a:rPr lang="zh-CN" altLang="zh-CN" sz="1600" dirty="0"/>
                <a:t>——</a:t>
              </a:r>
              <a:r>
                <a:rPr lang="en-US" altLang="zh-CN" sz="1600" dirty="0"/>
                <a:t>15</a:t>
              </a:r>
              <a:r>
                <a:rPr lang="zh-CN" altLang="zh-CN" sz="1600" dirty="0"/>
                <a:t>分钟</a:t>
              </a:r>
              <a:r>
                <a:rPr lang="en-US" altLang="zh-CN" sz="1600" dirty="0"/>
                <a:t>.</a:t>
              </a:r>
            </a:p>
            <a:p>
              <a:endParaRPr lang="en-US" altLang="zh-CN" sz="1600" dirty="0"/>
            </a:p>
            <a:p>
              <a:r>
                <a:rPr lang="en-US" altLang="zh-CN" sz="1600" dirty="0"/>
                <a:t>2. </a:t>
              </a:r>
              <a:r>
                <a:rPr lang="zh-CN" altLang="zh-CN" sz="1600" dirty="0"/>
                <a:t>把前一天下班后清洗好的茶杯放入消毒柜里消毒半小时。提取消毒好餐具及茶具，茶杯消毒好放入杯架时，要先用带消毒液的抹布将杯箱的格子擦拭一遍，再用清水布擦过再放入</a:t>
              </a:r>
              <a:r>
                <a:rPr lang="en-US" altLang="zh-CN" sz="1600" dirty="0"/>
                <a:t> </a:t>
              </a:r>
              <a:r>
                <a:rPr lang="zh-CN" altLang="zh-CN" sz="1600" dirty="0"/>
                <a:t>消毒茶杯。放茶杯时手抓杯把，不要用手指伸入杯内。</a:t>
              </a:r>
              <a:endParaRPr lang="en-US" altLang="zh-CN" sz="1600" dirty="0"/>
            </a:p>
            <a:p>
              <a:endParaRPr lang="en-US" altLang="zh-CN" sz="1600" dirty="0"/>
            </a:p>
            <a:p>
              <a:r>
                <a:rPr lang="en-US" altLang="zh-CN" dirty="0"/>
                <a:t>3.</a:t>
              </a:r>
              <a:r>
                <a:rPr lang="zh-CN" altLang="zh-CN" dirty="0"/>
                <a:t>准备幼儿饮用水：保温和密封性能好的桶可在前一天晚上放入开水，以便第二天有可饮用的冷开水。对沉淀物多的水要随时倾倒更换，水温要符合幼儿安全，以滴在成人手背不烫为好，如过烫的开水要开盖降温。</a:t>
              </a:r>
              <a:endParaRPr lang="en-US" altLang="zh-CN" dirty="0"/>
            </a:p>
            <a:p>
              <a:endParaRPr lang="en-US" altLang="zh-CN" dirty="0"/>
            </a:p>
            <a:p>
              <a:endParaRPr lang="zh-CN" altLang="zh-CN" dirty="0"/>
            </a:p>
            <a:p>
              <a:endParaRPr lang="en-US" altLang="zh-CN" sz="1600" dirty="0"/>
            </a:p>
            <a:p>
              <a:endParaRPr lang="zh-CN" altLang="en-US" sz="1600" dirty="0">
                <a:solidFill>
                  <a:schemeClr val="accent6"/>
                </a:solidFill>
                <a:cs typeface="+mn-ea"/>
                <a:sym typeface="+mn-lt"/>
              </a:endParaRP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文本框 19">
            <a:extLst>
              <a:ext uri="{FF2B5EF4-FFF2-40B4-BE49-F238E27FC236}">
                <a16:creationId xmlns:a16="http://schemas.microsoft.com/office/drawing/2014/main" id="{696E16A3-0F2C-4F7A-9E5E-26B7D633DC36}"/>
              </a:ext>
            </a:extLst>
          </p:cNvPr>
          <p:cNvSpPr txBox="1"/>
          <p:nvPr/>
        </p:nvSpPr>
        <p:spPr>
          <a:xfrm>
            <a:off x="1406552" y="285642"/>
            <a:ext cx="288022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晨间接待</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317422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1037691" y="158850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486711" y="2857884"/>
              <a:ext cx="2247439" cy="2290159"/>
            </a:xfrm>
            <a:prstGeom prst="rect">
              <a:avLst/>
            </a:prstGeom>
            <a:noFill/>
          </p:spPr>
          <p:txBody>
            <a:bodyPr wrap="square" rtlCol="0">
              <a:spAutoFit/>
            </a:bodyPr>
            <a:lstStyle/>
            <a:p>
              <a:r>
                <a:rPr lang="en-US" altLang="zh-CN" dirty="0"/>
                <a:t>8.</a:t>
              </a:r>
              <a:r>
                <a:rPr lang="zh-CN" altLang="zh-CN" dirty="0"/>
                <a:t>中、大班幼儿可以协助抹小椅子，老师进行指导，但不要过多的干涉和要求。小班、托班的椅子由老师抹。</a:t>
              </a:r>
            </a:p>
            <a:p>
              <a:endParaRPr lang="en-US" altLang="zh-CN" dirty="0"/>
            </a:p>
            <a:p>
              <a:r>
                <a:rPr lang="en-US" altLang="zh-CN" dirty="0"/>
                <a:t>9.</a:t>
              </a:r>
              <a:r>
                <a:rPr lang="zh-CN" altLang="zh-CN" dirty="0"/>
                <a:t>室外环境清扫。清扫落叶、拔除杂草，注意消灭蚊蝇、蟑螂、臭虫等害虫。</a:t>
              </a:r>
            </a:p>
            <a:p>
              <a:endParaRPr lang="en-US" altLang="zh-CN" dirty="0"/>
            </a:p>
            <a:p>
              <a:r>
                <a:rPr lang="en-US" altLang="zh-CN" dirty="0"/>
                <a:t>10.</a:t>
              </a:r>
              <a:r>
                <a:rPr lang="zh-CN" altLang="zh-CN" dirty="0"/>
                <a:t>根据季节及传染病流行情况，有重点地进行清洁消毒。</a:t>
              </a:r>
            </a:p>
            <a:p>
              <a:endParaRPr lang="en-US" altLang="zh-CN" dirty="0"/>
            </a:p>
            <a:p>
              <a:endParaRPr lang="zh-CN" altLang="zh-CN" dirty="0"/>
            </a:p>
            <a:p>
              <a:endParaRPr lang="en-US" altLang="zh-CN" sz="1600" dirty="0"/>
            </a:p>
            <a:p>
              <a:endParaRPr lang="zh-CN" altLang="en-US" sz="1600" dirty="0">
                <a:solidFill>
                  <a:schemeClr val="accent6"/>
                </a:solidFill>
                <a:cs typeface="+mn-ea"/>
                <a:sym typeface="+mn-lt"/>
              </a:endParaRP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215066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入园</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20" name="文本框 19">
            <a:extLst>
              <a:ext uri="{FF2B5EF4-FFF2-40B4-BE49-F238E27FC236}">
                <a16:creationId xmlns:a16="http://schemas.microsoft.com/office/drawing/2014/main" id="{50CADD39-D0E5-4A06-A056-686913F23289}"/>
              </a:ext>
            </a:extLst>
          </p:cNvPr>
          <p:cNvSpPr txBox="1"/>
          <p:nvPr/>
        </p:nvSpPr>
        <p:spPr>
          <a:xfrm>
            <a:off x="1406552" y="285642"/>
            <a:ext cx="288022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晨间接待</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1878179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770" y="1653487"/>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220593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8400669" y="2082439"/>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1072924" y="2707853"/>
            <a:ext cx="3199154" cy="2029210"/>
          </a:xfrm>
          <a:prstGeom prst="rect">
            <a:avLst/>
          </a:prstGeom>
          <a:noFill/>
        </p:spPr>
        <p:txBody>
          <a:bodyPr wrap="square" rtlCol="0">
            <a:spAutoFit/>
          </a:bodyPr>
          <a:lstStyle/>
          <a:p>
            <a:pPr>
              <a:lnSpc>
                <a:spcPct val="130000"/>
              </a:lnSpc>
              <a:spcAft>
                <a:spcPts val="1200"/>
              </a:spcAft>
            </a:pPr>
            <a:r>
              <a:rPr lang="zh-CN" altLang="en-US" sz="1400" dirty="0">
                <a:solidFill>
                  <a:schemeClr val="bg2"/>
                </a:solidFill>
              </a:rPr>
              <a:t>    早上，</a:t>
            </a:r>
            <a:r>
              <a:rPr lang="zh-CN" altLang="zh-CN" sz="1400" dirty="0">
                <a:solidFill>
                  <a:schemeClr val="bg2"/>
                </a:solidFill>
              </a:rPr>
              <a:t>幼儿佳佳来到教室，哭泣不止，伴有咳嗽打嗝的情况。剧烈咳嗽后在教室呕吐。配班教师将佳佳带到厕所清理，进行安慰后跟换衣物。保育员将呕吐物清扫后去厕所冲洗扫把和垃圾铲，拿拖把用清水拖干净地面，在地面上喷洒配比好的</a:t>
            </a:r>
            <a:r>
              <a:rPr lang="en-US" altLang="zh-CN" sz="1400" dirty="0">
                <a:solidFill>
                  <a:schemeClr val="bg2"/>
                </a:solidFill>
              </a:rPr>
              <a:t>84</a:t>
            </a:r>
            <a:r>
              <a:rPr lang="zh-CN" altLang="zh-CN" sz="1400" dirty="0">
                <a:solidFill>
                  <a:schemeClr val="bg2"/>
                </a:solidFill>
              </a:rPr>
              <a:t>消毒水。</a:t>
            </a:r>
            <a:endParaRPr lang="zh-CN" altLang="en-US" sz="1400" dirty="0">
              <a:solidFill>
                <a:schemeClr val="bg2"/>
              </a:solidFill>
              <a:cs typeface="+mn-ea"/>
              <a:sym typeface="+mn-lt"/>
            </a:endParaRPr>
          </a:p>
        </p:txBody>
      </p:sp>
      <p:cxnSp>
        <p:nvCxnSpPr>
          <p:cNvPr id="39" name="直接连接符 38"/>
          <p:cNvCxnSpPr/>
          <p:nvPr/>
        </p:nvCxnSpPr>
        <p:spPr>
          <a:xfrm>
            <a:off x="1194619" y="3564826"/>
            <a:ext cx="166656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94619" y="4415550"/>
            <a:ext cx="166656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7956373" y="2707853"/>
            <a:ext cx="3276486" cy="2643224"/>
          </a:xfrm>
          <a:prstGeom prst="rect">
            <a:avLst/>
          </a:prstGeom>
          <a:noFill/>
        </p:spPr>
        <p:txBody>
          <a:bodyPr wrap="square" rtlCol="0">
            <a:spAutoFit/>
          </a:bodyPr>
          <a:lstStyle/>
          <a:p>
            <a:pPr>
              <a:lnSpc>
                <a:spcPct val="150000"/>
              </a:lnSpc>
            </a:pPr>
            <a:r>
              <a:rPr lang="en-US" altLang="zh-CN" sz="1400" dirty="0"/>
              <a:t>     </a:t>
            </a:r>
            <a:r>
              <a:rPr lang="zh-CN" altLang="zh-CN" sz="1400" dirty="0"/>
              <a:t>幼儿因为身体还处在发育阶段，大哭导致胃部痉挛，同时刺激咽部，所以会导致呕吐，同时如果在家吃过早餐又更加容易呕吐，但是不排除幼儿因为生病的原因导致呕吐。所以在幼儿呕吐后保育员</a:t>
            </a:r>
            <a:r>
              <a:rPr lang="zh-CN" altLang="en-US" sz="1400" dirty="0"/>
              <a:t>应</a:t>
            </a:r>
            <a:r>
              <a:rPr lang="zh-CN" altLang="zh-CN" sz="1400" dirty="0"/>
              <a:t>对被污染的地面进行清扫、清理、消毒，防止幼儿因传染性疾病导致的呕吐，避免其他幼儿被传染。</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7949278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224777" y="2615618"/>
            <a:ext cx="6500408" cy="2500941"/>
          </a:xfrm>
          <a:prstGeom prst="rect">
            <a:avLst/>
          </a:prstGeom>
          <a:noFill/>
          <a:ln>
            <a:solidFill>
              <a:schemeClr val="accent1"/>
            </a:solidFill>
          </a:ln>
          <a:effectLst/>
        </p:spPr>
        <p:txBody>
          <a:bodyPr wrap="square" rtlCol="0">
            <a:spAutoFit/>
          </a:bodyPr>
          <a:lstStyle/>
          <a:p>
            <a:pPr>
              <a:lnSpc>
                <a:spcPct val="150000"/>
              </a:lnSpc>
            </a:pPr>
            <a:r>
              <a:rPr lang="en-US" altLang="zh-CN" dirty="0"/>
              <a:t>   </a:t>
            </a:r>
            <a:r>
              <a:rPr lang="zh-CN" altLang="zh-CN" dirty="0"/>
              <a:t>晨检是指每天幼儿入园，须在园门口接受幼儿园接送教师、各班教师的观察和咨询。工作顺序一般是一问→二看→三摸→四查→五登记的工作程序，及时了解幼儿当天来园的身体健康情况及精神状态，便于在幼儿园的一日活动中，对身体欠佳的幼儿加强关心和照顾。</a:t>
            </a:r>
          </a:p>
          <a:p>
            <a:pPr>
              <a:lnSpc>
                <a:spcPct val="150000"/>
              </a:lnSpc>
            </a:pPr>
            <a:endParaRPr lang="zh-CN" altLang="zh-CN" sz="1600" dirty="0"/>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2744949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a:latin typeface="+mn-lt"/>
                <a:ea typeface="+mn-ea"/>
                <a:cs typeface="+mn-ea"/>
                <a:sym typeface="+mn-lt"/>
              </a:rPr>
              <a:t>任务三 晨检</a:t>
            </a:r>
          </a:p>
        </p:txBody>
      </p:sp>
    </p:spTree>
    <p:extLst>
      <p:ext uri="{BB962C8B-B14F-4D97-AF65-F5344CB8AC3E}">
        <p14:creationId xmlns:p14="http://schemas.microsoft.com/office/powerpoint/2010/main" val="1977456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B13D41E3-68E3-4C96-8766-98A818C350F1}"/>
              </a:ext>
            </a:extLst>
          </p:cNvPr>
          <p:cNvGrpSpPr/>
          <p:nvPr/>
        </p:nvGrpSpPr>
        <p:grpSpPr>
          <a:xfrm>
            <a:off x="6451888" y="1279182"/>
            <a:ext cx="5347047" cy="5199056"/>
            <a:chOff x="3794096" y="1127096"/>
            <a:chExt cx="4603809" cy="4603809"/>
          </a:xfrm>
        </p:grpSpPr>
        <p:sp>
          <p:nvSpPr>
            <p:cNvPr id="46" name="椭圆 45">
              <a:extLst>
                <a:ext uri="{FF2B5EF4-FFF2-40B4-BE49-F238E27FC236}">
                  <a16:creationId xmlns:a16="http://schemas.microsoft.com/office/drawing/2014/main" id="{0ECB52BB-2B62-4C4E-BF0C-4B2527B12749}"/>
                </a:ext>
              </a:extLst>
            </p:cNvPr>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a:extLst>
                <a:ext uri="{FF2B5EF4-FFF2-40B4-BE49-F238E27FC236}">
                  <a16:creationId xmlns:a16="http://schemas.microsoft.com/office/drawing/2014/main" id="{1B6717C5-73BA-4117-8F96-5D01103894BA}"/>
                </a:ext>
              </a:extLst>
            </p:cNvPr>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11559" y="2316941"/>
            <a:ext cx="2834449" cy="3007618"/>
          </a:xfrm>
          <a:prstGeom prst="rect">
            <a:avLst/>
          </a:prstGeom>
          <a:noFill/>
        </p:spPr>
        <p:txBody>
          <a:bodyPr wrap="square" rtlCol="0">
            <a:spAutoFit/>
          </a:bodyPr>
          <a:lstStyle/>
          <a:p>
            <a:pPr>
              <a:lnSpc>
                <a:spcPct val="150000"/>
              </a:lnSpc>
            </a:pPr>
            <a:r>
              <a:rPr lang="zh-CN" altLang="zh-CN" sz="1600" dirty="0"/>
              <a:t>晨检是指每天幼儿入园，须</a:t>
            </a:r>
            <a:r>
              <a:rPr lang="zh-CN" altLang="en-US" sz="1600" dirty="0"/>
              <a:t>对</a:t>
            </a:r>
            <a:r>
              <a:rPr lang="zh-CN" altLang="zh-CN" sz="1600" dirty="0"/>
              <a:t>幼儿园</a:t>
            </a:r>
            <a:r>
              <a:rPr lang="zh-CN" altLang="en-US" sz="1600" dirty="0"/>
              <a:t>进行</a:t>
            </a:r>
            <a:r>
              <a:rPr lang="zh-CN" altLang="zh-CN" sz="1600" dirty="0"/>
              <a:t>观察和咨询。工作顺序是一问→二看→三摸→四查→五登记的工作程序，及时了解幼儿当天来园的身体健康情况及精神状态，便于在幼儿园的一日活动中，对身体欠佳的幼儿加强关心和照顾</a:t>
            </a:r>
          </a:p>
        </p:txBody>
      </p:sp>
      <p:sp>
        <p:nvSpPr>
          <p:cNvPr id="17" name="矩形: 圆顶角 16"/>
          <p:cNvSpPr/>
          <p:nvPr/>
        </p:nvSpPr>
        <p:spPr>
          <a:xfrm>
            <a:off x="1391961" y="1843949"/>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2308324"/>
            </a:xfrm>
            <a:prstGeom prst="rect">
              <a:avLst/>
            </a:prstGeom>
            <a:noFill/>
          </p:spPr>
          <p:txBody>
            <a:bodyPr wrap="square" rtlCol="0">
              <a:spAutoFit/>
            </a:bodyPr>
            <a:lstStyle/>
            <a:p>
              <a:r>
                <a:rPr lang="en-US" altLang="zh-CN" sz="1600" dirty="0">
                  <a:solidFill>
                    <a:schemeClr val="bg2"/>
                  </a:solidFill>
                </a:rPr>
                <a:t>1.</a:t>
              </a:r>
              <a:r>
                <a:rPr lang="zh-CN" altLang="zh-CN" sz="1600" dirty="0">
                  <a:solidFill>
                    <a:schemeClr val="bg2"/>
                  </a:solidFill>
                </a:rPr>
                <a:t>素质目标：在晨检工作中，细心严谨、严守规范，增强责任意识，形成爱岗敬业的工作态度；</a:t>
              </a:r>
              <a:endParaRPr lang="en-US" altLang="zh-CN" sz="1600" dirty="0">
                <a:solidFill>
                  <a:schemeClr val="bg2"/>
                </a:solidFill>
              </a:endParaRPr>
            </a:p>
            <a:p>
              <a:endParaRPr lang="zh-CN" altLang="zh-CN" sz="1600" dirty="0">
                <a:solidFill>
                  <a:schemeClr val="bg2"/>
                </a:solidFill>
              </a:endParaRPr>
            </a:p>
            <a:p>
              <a:r>
                <a:rPr lang="en-US" altLang="zh-CN" sz="1600" dirty="0">
                  <a:solidFill>
                    <a:schemeClr val="bg2"/>
                  </a:solidFill>
                </a:rPr>
                <a:t>2.</a:t>
              </a:r>
              <a:r>
                <a:rPr lang="zh-CN" altLang="zh-CN" sz="1600" dirty="0">
                  <a:solidFill>
                    <a:schemeClr val="bg2"/>
                  </a:solidFill>
                </a:rPr>
                <a:t>认知目标：学习并掌握晨检工作的具体操作方法以及问题处理方法；</a:t>
              </a:r>
              <a:endParaRPr lang="en-US" altLang="zh-CN" sz="1600" dirty="0">
                <a:solidFill>
                  <a:schemeClr val="bg2"/>
                </a:solidFill>
              </a:endParaRPr>
            </a:p>
            <a:p>
              <a:r>
                <a:rPr lang="zh-CN" altLang="zh-CN" sz="1600" dirty="0">
                  <a:solidFill>
                    <a:schemeClr val="bg2"/>
                  </a:solidFill>
                </a:rPr>
                <a:t> </a:t>
              </a:r>
            </a:p>
            <a:p>
              <a:r>
                <a:rPr lang="en-US" altLang="zh-CN" sz="1600" dirty="0">
                  <a:solidFill>
                    <a:schemeClr val="bg2"/>
                  </a:solidFill>
                </a:rPr>
                <a:t>3.</a:t>
              </a:r>
              <a:r>
                <a:rPr lang="zh-CN" altLang="zh-CN" sz="1600" dirty="0">
                  <a:solidFill>
                    <a:schemeClr val="bg2"/>
                  </a:solidFill>
                </a:rPr>
                <a:t>技能目标：掌握幼儿园晨检工作中的操作步骤和技能；</a:t>
              </a: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237688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任务三 晨检</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2167847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1018819" y="1588501"/>
            <a:ext cx="9421402" cy="5009376"/>
            <a:chOff x="8242050" y="1766366"/>
            <a:chExt cx="2610357" cy="4096116"/>
          </a:xfrm>
        </p:grpSpPr>
        <p:sp>
          <p:nvSpPr>
            <p:cNvPr id="39" name="矩形: 圆角 38"/>
            <p:cNvSpPr/>
            <p:nvPr/>
          </p:nvSpPr>
          <p:spPr>
            <a:xfrm>
              <a:off x="8242050" y="215725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2120397" cy="2516658"/>
            </a:xfrm>
            <a:prstGeom prst="rect">
              <a:avLst/>
            </a:prstGeom>
            <a:noFill/>
          </p:spPr>
          <p:txBody>
            <a:bodyPr wrap="square" rtlCol="0">
              <a:spAutoFit/>
            </a:bodyPr>
            <a:lstStyle/>
            <a:p>
              <a:r>
                <a:rPr lang="zh-CN" altLang="zh-CN" dirty="0"/>
                <a:t>（一）晨检前的准备</a:t>
              </a:r>
            </a:p>
            <a:p>
              <a:r>
                <a:rPr lang="en-US" altLang="zh-CN" dirty="0"/>
                <a:t>1.</a:t>
              </a:r>
              <a:r>
                <a:rPr lang="zh-CN" altLang="zh-CN" dirty="0"/>
                <a:t>幼儿园教师提前到岗，换好干净的工作服，保持仪表整洁，不留长指甲，不带戒指。</a:t>
              </a:r>
            </a:p>
            <a:p>
              <a:endParaRPr lang="en-US" altLang="zh-CN" dirty="0"/>
            </a:p>
            <a:p>
              <a:r>
                <a:rPr lang="en-US" altLang="zh-CN" dirty="0"/>
                <a:t>2.</a:t>
              </a:r>
              <a:r>
                <a:rPr lang="zh-CN" altLang="zh-CN" dirty="0"/>
                <a:t>晨检老师用消毒水和清水将晨检台和晨检器械擦干净。</a:t>
              </a:r>
            </a:p>
            <a:p>
              <a:endParaRPr lang="en-US" altLang="zh-CN" dirty="0"/>
            </a:p>
            <a:p>
              <a:r>
                <a:rPr lang="en-US" altLang="zh-CN" dirty="0"/>
                <a:t>3.</a:t>
              </a:r>
              <a:r>
                <a:rPr lang="zh-CN" altLang="zh-CN" dirty="0"/>
                <a:t>放好晨检用品：压舌板、手电筒、晨检登记表、消毒毛巾、测量体温用具等。</a:t>
              </a:r>
            </a:p>
            <a:p>
              <a:endParaRPr lang="zh-CN" altLang="zh-CN" dirty="0"/>
            </a:p>
            <a:p>
              <a:endParaRPr lang="en-US" altLang="zh-CN" sz="1600" dirty="0"/>
            </a:p>
            <a:p>
              <a:endParaRPr lang="zh-CN" altLang="en-US" sz="1600" dirty="0">
                <a:solidFill>
                  <a:schemeClr val="accent6"/>
                </a:solidFill>
                <a:cs typeface="+mn-ea"/>
                <a:sym typeface="+mn-lt"/>
              </a:endParaRP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文本框 21">
            <a:extLst>
              <a:ext uri="{FF2B5EF4-FFF2-40B4-BE49-F238E27FC236}">
                <a16:creationId xmlns:a16="http://schemas.microsoft.com/office/drawing/2014/main" id="{2C5A97BB-CD8F-41E0-941B-D60D4FD61445}"/>
              </a:ext>
            </a:extLst>
          </p:cNvPr>
          <p:cNvSpPr txBox="1"/>
          <p:nvPr/>
        </p:nvSpPr>
        <p:spPr>
          <a:xfrm>
            <a:off x="1558952" y="438042"/>
            <a:ext cx="237688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任务三 晨检</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2608184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1037689" y="1506254"/>
            <a:ext cx="9421402" cy="5464506"/>
            <a:chOff x="8247278" y="1699113"/>
            <a:chExt cx="2610357" cy="4468270"/>
          </a:xfrm>
        </p:grpSpPr>
        <p:sp>
          <p:nvSpPr>
            <p:cNvPr id="39" name="矩形: 圆角 38"/>
            <p:cNvSpPr/>
            <p:nvPr/>
          </p:nvSpPr>
          <p:spPr>
            <a:xfrm>
              <a:off x="8247278" y="1843429"/>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411674" y="2165899"/>
              <a:ext cx="2348705" cy="4001484"/>
            </a:xfrm>
            <a:prstGeom prst="rect">
              <a:avLst/>
            </a:prstGeom>
            <a:noFill/>
          </p:spPr>
          <p:txBody>
            <a:bodyPr wrap="square" rtlCol="0">
              <a:spAutoFit/>
            </a:bodyPr>
            <a:lstStyle/>
            <a:p>
              <a:r>
                <a:rPr lang="zh-CN" altLang="zh-CN" sz="1600" dirty="0"/>
                <a:t>（二）晨检过程：要完成一问二看三摸四查五登记的步骤</a:t>
              </a:r>
              <a:endParaRPr lang="en-US" altLang="zh-CN" sz="1600" dirty="0"/>
            </a:p>
            <a:p>
              <a:endParaRPr lang="zh-CN" altLang="zh-CN" sz="1600" dirty="0"/>
            </a:p>
            <a:p>
              <a:r>
                <a:rPr lang="zh-CN" altLang="zh-CN" sz="1600" dirty="0"/>
                <a:t>一问</a:t>
              </a:r>
              <a:r>
                <a:rPr lang="en-US" altLang="zh-CN" sz="1600" dirty="0"/>
                <a:t>:</a:t>
              </a:r>
              <a:r>
                <a:rPr lang="zh-CN" altLang="zh-CN" sz="1600" dirty="0"/>
                <a:t>向家长或幼儿了解前一晚和当日孩子身体健康情况，有无不舒服、患病，如</a:t>
              </a:r>
              <a:r>
                <a:rPr lang="en-US" altLang="zh-CN" sz="1600" dirty="0"/>
                <a:t>:</a:t>
              </a:r>
              <a:r>
                <a:rPr lang="zh-CN" altLang="zh-CN" sz="1600" dirty="0"/>
                <a:t>头晕、头痛、拉肚子等。</a:t>
              </a:r>
              <a:endParaRPr lang="en-US" altLang="zh-CN" sz="1600" dirty="0"/>
            </a:p>
            <a:p>
              <a:endParaRPr lang="zh-CN" altLang="zh-CN" sz="1600" dirty="0"/>
            </a:p>
            <a:p>
              <a:r>
                <a:rPr lang="zh-CN" altLang="zh-CN" sz="1600" dirty="0"/>
                <a:t>二看</a:t>
              </a:r>
              <a:r>
                <a:rPr lang="en-US" altLang="zh-CN" sz="1600" dirty="0"/>
                <a:t>:</a:t>
              </a:r>
              <a:r>
                <a:rPr lang="zh-CN" altLang="zh-CN" sz="1600" dirty="0"/>
                <a:t>看孩子的精神、面色、皮肤、咽喉和腮部有无异常，扁桃体是否肿大，身上有无出疹等现象；</a:t>
              </a:r>
              <a:endParaRPr lang="en-US" altLang="zh-CN" sz="1600" dirty="0"/>
            </a:p>
            <a:p>
              <a:endParaRPr lang="zh-CN" altLang="zh-CN" sz="1600" dirty="0"/>
            </a:p>
            <a:p>
              <a:r>
                <a:rPr lang="zh-CN" altLang="zh-CN" sz="1600" dirty="0"/>
                <a:t>三摸</a:t>
              </a:r>
              <a:r>
                <a:rPr lang="en-US" altLang="zh-CN" sz="1600" dirty="0"/>
                <a:t>:</a:t>
              </a:r>
              <a:r>
                <a:rPr lang="zh-CN" altLang="zh-CN" sz="1600" dirty="0"/>
                <a:t>即摸幼儿的额头、手心，了解有无发热现象，可疑者要测量体温。</a:t>
              </a:r>
              <a:endParaRPr lang="en-US" altLang="zh-CN" sz="1600" dirty="0"/>
            </a:p>
            <a:p>
              <a:endParaRPr lang="en-US" altLang="zh-CN" sz="1600" dirty="0"/>
            </a:p>
            <a:p>
              <a:r>
                <a:rPr lang="zh-CN" altLang="zh-CN" dirty="0"/>
                <a:t>四查</a:t>
              </a:r>
              <a:r>
                <a:rPr lang="en-US" altLang="zh-CN" dirty="0"/>
                <a:t>:</a:t>
              </a:r>
              <a:r>
                <a:rPr lang="zh-CN" altLang="zh-CN" dirty="0"/>
                <a:t>查孩子的手指甲和双手是否干净卫生，有无带危险物品入园，衣着是否整洁；</a:t>
              </a:r>
              <a:endParaRPr lang="en-US" altLang="zh-CN" dirty="0"/>
            </a:p>
            <a:p>
              <a:endParaRPr lang="zh-CN" altLang="zh-CN" dirty="0"/>
            </a:p>
            <a:p>
              <a:r>
                <a:rPr lang="zh-CN" altLang="zh-CN" dirty="0"/>
                <a:t>五登记</a:t>
              </a:r>
              <a:r>
                <a:rPr lang="en-US" altLang="zh-CN" dirty="0"/>
                <a:t>:</a:t>
              </a:r>
              <a:r>
                <a:rPr lang="zh-CN" altLang="zh-CN" dirty="0"/>
                <a:t>对带药来园的幼儿，要问清楚是什么地方配的药，及时做好“三核对”工作：即核对姓名、药名药剂、用药时间和方法。并请家长做好委托吃药的签名记录。</a:t>
              </a:r>
            </a:p>
            <a:p>
              <a:endParaRPr lang="en-US" altLang="zh-CN" sz="1600" dirty="0"/>
            </a:p>
            <a:p>
              <a:endParaRPr lang="en-US" altLang="zh-CN" sz="1600" dirty="0"/>
            </a:p>
            <a:p>
              <a:endParaRPr lang="zh-CN" altLang="zh-CN" sz="1600" dirty="0"/>
            </a:p>
            <a:p>
              <a:endParaRPr lang="en-US" altLang="zh-CN" sz="1600" dirty="0"/>
            </a:p>
            <a:p>
              <a:endParaRPr lang="zh-CN" altLang="en-US" sz="1600" dirty="0">
                <a:solidFill>
                  <a:schemeClr val="accent6"/>
                </a:solidFill>
                <a:cs typeface="+mn-ea"/>
                <a:sym typeface="+mn-lt"/>
              </a:endParaRPr>
            </a:p>
          </p:txBody>
        </p:sp>
        <p:sp>
          <p:nvSpPr>
            <p:cNvPr id="29" name="矩形: 圆顶角 28"/>
            <p:cNvSpPr/>
            <p:nvPr/>
          </p:nvSpPr>
          <p:spPr>
            <a:xfrm>
              <a:off x="8294408" y="1699113"/>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文本框 21">
            <a:extLst>
              <a:ext uri="{FF2B5EF4-FFF2-40B4-BE49-F238E27FC236}">
                <a16:creationId xmlns:a16="http://schemas.microsoft.com/office/drawing/2014/main" id="{2C5A97BB-CD8F-41E0-941B-D60D4FD61445}"/>
              </a:ext>
            </a:extLst>
          </p:cNvPr>
          <p:cNvSpPr txBox="1"/>
          <p:nvPr/>
        </p:nvSpPr>
        <p:spPr>
          <a:xfrm>
            <a:off x="1558952" y="438042"/>
            <a:ext cx="237688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任务三 晨检</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pic>
        <p:nvPicPr>
          <p:cNvPr id="4113" name="图片 9">
            <a:extLst>
              <a:ext uri="{FF2B5EF4-FFF2-40B4-BE49-F238E27FC236}">
                <a16:creationId xmlns:a16="http://schemas.microsoft.com/office/drawing/2014/main" id="{568EA02E-2AA3-4157-B7B3-A1899876A5F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08070" y="2320162"/>
            <a:ext cx="1957907" cy="1466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图片 8">
            <a:extLst>
              <a:ext uri="{FF2B5EF4-FFF2-40B4-BE49-F238E27FC236}">
                <a16:creationId xmlns:a16="http://schemas.microsoft.com/office/drawing/2014/main" id="{201F7237-B83B-4A71-ADD3-94B30A7110E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08071" y="703399"/>
            <a:ext cx="1964680" cy="1466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图片 12">
            <a:extLst>
              <a:ext uri="{FF2B5EF4-FFF2-40B4-BE49-F238E27FC236}">
                <a16:creationId xmlns:a16="http://schemas.microsoft.com/office/drawing/2014/main" id="{9F1EB8D9-37DD-43AC-B655-5E90AEE5FFB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08070" y="5420250"/>
            <a:ext cx="1936526" cy="133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图片 10">
            <a:extLst>
              <a:ext uri="{FF2B5EF4-FFF2-40B4-BE49-F238E27FC236}">
                <a16:creationId xmlns:a16="http://schemas.microsoft.com/office/drawing/2014/main" id="{1CDEA6FB-34E3-49D7-ACB4-A50176A59D6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08070" y="3917751"/>
            <a:ext cx="1964681" cy="133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6414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90412"/>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结构导图</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a:extLst>
              <a:ext uri="{FF2B5EF4-FFF2-40B4-BE49-F238E27FC236}">
                <a16:creationId xmlns:a16="http://schemas.microsoft.com/office/drawing/2014/main" id="{EB684C7E-20A7-9694-F2D4-694B922B40F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46" name="组合 45">
            <a:extLst>
              <a:ext uri="{FF2B5EF4-FFF2-40B4-BE49-F238E27FC236}">
                <a16:creationId xmlns:a16="http://schemas.microsoft.com/office/drawing/2014/main" id="{C5C7DDC3-0DB3-4C31-9222-66D3E8EE3CFB}"/>
              </a:ext>
            </a:extLst>
          </p:cNvPr>
          <p:cNvGrpSpPr/>
          <p:nvPr/>
        </p:nvGrpSpPr>
        <p:grpSpPr>
          <a:xfrm>
            <a:off x="1871190" y="2310722"/>
            <a:ext cx="8093215" cy="2753050"/>
            <a:chOff x="1744938" y="3328392"/>
            <a:chExt cx="5484855" cy="1623498"/>
          </a:xfrm>
        </p:grpSpPr>
        <p:grpSp>
          <p:nvGrpSpPr>
            <p:cNvPr id="47" name="组合 46">
              <a:extLst>
                <a:ext uri="{FF2B5EF4-FFF2-40B4-BE49-F238E27FC236}">
                  <a16:creationId xmlns:a16="http://schemas.microsoft.com/office/drawing/2014/main" id="{ED18ED2E-51EA-4CA4-AB53-644CB092BAAD}"/>
                </a:ext>
              </a:extLst>
            </p:cNvPr>
            <p:cNvGrpSpPr/>
            <p:nvPr/>
          </p:nvGrpSpPr>
          <p:grpSpPr>
            <a:xfrm>
              <a:off x="1744938" y="3999629"/>
              <a:ext cx="860613" cy="276998"/>
              <a:chOff x="1686215" y="4012416"/>
              <a:chExt cx="860613" cy="206215"/>
            </a:xfrm>
          </p:grpSpPr>
          <p:sp>
            <p:nvSpPr>
              <p:cNvPr id="78" name="圆角矩形 2">
                <a:extLst>
                  <a:ext uri="{FF2B5EF4-FFF2-40B4-BE49-F238E27FC236}">
                    <a16:creationId xmlns:a16="http://schemas.microsoft.com/office/drawing/2014/main" id="{B87274E4-FFC4-44D5-AE11-B139B986145A}"/>
                  </a:ext>
                </a:extLst>
              </p:cNvPr>
              <p:cNvSpPr>
                <a:spLocks noChangeArrowheads="1"/>
              </p:cNvSpPr>
              <p:nvPr/>
            </p:nvSpPr>
            <p:spPr bwMode="auto">
              <a:xfrm>
                <a:off x="1686215" y="4012416"/>
                <a:ext cx="860613" cy="206215"/>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79" name="文本框 78">
                <a:extLst>
                  <a:ext uri="{FF2B5EF4-FFF2-40B4-BE49-F238E27FC236}">
                    <a16:creationId xmlns:a16="http://schemas.microsoft.com/office/drawing/2014/main" id="{FBD9A976-943A-497F-A5F3-554660A686D8}"/>
                  </a:ext>
                </a:extLst>
              </p:cNvPr>
              <p:cNvSpPr txBox="1"/>
              <p:nvPr/>
            </p:nvSpPr>
            <p:spPr>
              <a:xfrm>
                <a:off x="1876606" y="4033364"/>
                <a:ext cx="545284" cy="175655"/>
              </a:xfrm>
              <a:prstGeom prst="rect">
                <a:avLst/>
              </a:prstGeom>
              <a:noFill/>
            </p:spPr>
            <p:txBody>
              <a:bodyPr wrap="square" rtlCol="0">
                <a:spAutoFit/>
              </a:bodyPr>
              <a:lstStyle/>
              <a:p>
                <a:r>
                  <a:rPr lang="zh-CN" altLang="en-US" sz="2000" b="1" dirty="0">
                    <a:solidFill>
                      <a:schemeClr val="accent3">
                        <a:lumMod val="75000"/>
                      </a:schemeClr>
                    </a:solidFill>
                    <a:latin typeface="宋体" panose="02010600030101010101" pitchFamily="2" charset="-122"/>
                    <a:ea typeface="宋体" panose="02010600030101010101" pitchFamily="2" charset="-122"/>
                  </a:rPr>
                  <a:t>入园</a:t>
                </a:r>
              </a:p>
            </p:txBody>
          </p:sp>
        </p:grpSp>
        <p:sp>
          <p:nvSpPr>
            <p:cNvPr id="48" name="圆角矩形 2">
              <a:extLst>
                <a:ext uri="{FF2B5EF4-FFF2-40B4-BE49-F238E27FC236}">
                  <a16:creationId xmlns:a16="http://schemas.microsoft.com/office/drawing/2014/main" id="{FB3C1F9D-B32D-4451-A73E-93CB5193E7C6}"/>
                </a:ext>
              </a:extLst>
            </p:cNvPr>
            <p:cNvSpPr>
              <a:spLocks noChangeArrowheads="1"/>
            </p:cNvSpPr>
            <p:nvPr/>
          </p:nvSpPr>
          <p:spPr bwMode="auto">
            <a:xfrm>
              <a:off x="3062678" y="3338769"/>
              <a:ext cx="1115810"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9" name="圆角矩形 2">
              <a:extLst>
                <a:ext uri="{FF2B5EF4-FFF2-40B4-BE49-F238E27FC236}">
                  <a16:creationId xmlns:a16="http://schemas.microsoft.com/office/drawing/2014/main" id="{09ACFB62-5BC3-4316-913D-FD893F28E04C}"/>
                </a:ext>
              </a:extLst>
            </p:cNvPr>
            <p:cNvSpPr>
              <a:spLocks noChangeArrowheads="1"/>
            </p:cNvSpPr>
            <p:nvPr/>
          </p:nvSpPr>
          <p:spPr bwMode="auto">
            <a:xfrm>
              <a:off x="3062679" y="3671629"/>
              <a:ext cx="1115809"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0" name="圆角矩形 2">
              <a:extLst>
                <a:ext uri="{FF2B5EF4-FFF2-40B4-BE49-F238E27FC236}">
                  <a16:creationId xmlns:a16="http://schemas.microsoft.com/office/drawing/2014/main" id="{E10D602E-BBF1-41A1-BFF0-3D6F0C3FE270}"/>
                </a:ext>
              </a:extLst>
            </p:cNvPr>
            <p:cNvSpPr>
              <a:spLocks noChangeArrowheads="1"/>
            </p:cNvSpPr>
            <p:nvPr/>
          </p:nvSpPr>
          <p:spPr bwMode="auto">
            <a:xfrm>
              <a:off x="3070720" y="4004489"/>
              <a:ext cx="110776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1" name="圆角矩形 2">
              <a:extLst>
                <a:ext uri="{FF2B5EF4-FFF2-40B4-BE49-F238E27FC236}">
                  <a16:creationId xmlns:a16="http://schemas.microsoft.com/office/drawing/2014/main" id="{31A38166-3636-42A2-B2BC-4F6ED2931D53}"/>
                </a:ext>
              </a:extLst>
            </p:cNvPr>
            <p:cNvSpPr>
              <a:spLocks noChangeArrowheads="1"/>
            </p:cNvSpPr>
            <p:nvPr/>
          </p:nvSpPr>
          <p:spPr bwMode="auto">
            <a:xfrm>
              <a:off x="3062678" y="4347129"/>
              <a:ext cx="110776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2" name="圆角矩形 2">
              <a:extLst>
                <a:ext uri="{FF2B5EF4-FFF2-40B4-BE49-F238E27FC236}">
                  <a16:creationId xmlns:a16="http://schemas.microsoft.com/office/drawing/2014/main" id="{C0E7DE95-B0ED-4ED3-A5D2-7A48F3438402}"/>
                </a:ext>
              </a:extLst>
            </p:cNvPr>
            <p:cNvSpPr>
              <a:spLocks noChangeArrowheads="1"/>
            </p:cNvSpPr>
            <p:nvPr/>
          </p:nvSpPr>
          <p:spPr bwMode="auto">
            <a:xfrm>
              <a:off x="3062678" y="4689769"/>
              <a:ext cx="110776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3" name="圆角矩形 2">
              <a:extLst>
                <a:ext uri="{FF2B5EF4-FFF2-40B4-BE49-F238E27FC236}">
                  <a16:creationId xmlns:a16="http://schemas.microsoft.com/office/drawing/2014/main" id="{3AC968EA-045F-4345-B4AD-060C520BDB3A}"/>
                </a:ext>
              </a:extLst>
            </p:cNvPr>
            <p:cNvSpPr>
              <a:spLocks noChangeArrowheads="1"/>
            </p:cNvSpPr>
            <p:nvPr/>
          </p:nvSpPr>
          <p:spPr bwMode="auto">
            <a:xfrm>
              <a:off x="4597863" y="3338767"/>
              <a:ext cx="237338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4" name="文本框 53">
              <a:extLst>
                <a:ext uri="{FF2B5EF4-FFF2-40B4-BE49-F238E27FC236}">
                  <a16:creationId xmlns:a16="http://schemas.microsoft.com/office/drawing/2014/main" id="{127C9B91-F140-4558-BCBE-4CF6BDC3BD43}"/>
                </a:ext>
              </a:extLst>
            </p:cNvPr>
            <p:cNvSpPr txBox="1"/>
            <p:nvPr/>
          </p:nvSpPr>
          <p:spPr>
            <a:xfrm>
              <a:off x="3063269" y="3371571"/>
              <a:ext cx="1189838" cy="19964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1.</a:t>
              </a:r>
              <a:r>
                <a:rPr lang="zh-CN" altLang="en-US" sz="1600" b="1" dirty="0">
                  <a:solidFill>
                    <a:schemeClr val="accent3">
                      <a:lumMod val="75000"/>
                    </a:schemeClr>
                  </a:solidFill>
                  <a:latin typeface="宋体" panose="02010600030101010101" pitchFamily="2" charset="-122"/>
                  <a:ea typeface="宋体" panose="02010600030101010101" pitchFamily="2" charset="-122"/>
                </a:rPr>
                <a:t>晨间清洁</a:t>
              </a:r>
            </a:p>
          </p:txBody>
        </p:sp>
        <p:sp>
          <p:nvSpPr>
            <p:cNvPr id="55" name="文本框 54">
              <a:extLst>
                <a:ext uri="{FF2B5EF4-FFF2-40B4-BE49-F238E27FC236}">
                  <a16:creationId xmlns:a16="http://schemas.microsoft.com/office/drawing/2014/main" id="{CD6C99A2-5694-41DA-8B06-F81B147137D2}"/>
                </a:ext>
              </a:extLst>
            </p:cNvPr>
            <p:cNvSpPr txBox="1"/>
            <p:nvPr/>
          </p:nvSpPr>
          <p:spPr>
            <a:xfrm>
              <a:off x="3082885" y="3735983"/>
              <a:ext cx="1069465" cy="19964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2.</a:t>
              </a:r>
              <a:r>
                <a:rPr lang="zh-CN" altLang="en-US" sz="1600" b="1" dirty="0">
                  <a:solidFill>
                    <a:schemeClr val="accent3">
                      <a:lumMod val="75000"/>
                    </a:schemeClr>
                  </a:solidFill>
                  <a:latin typeface="宋体" panose="02010600030101010101" pitchFamily="2" charset="-122"/>
                  <a:ea typeface="宋体" panose="02010600030101010101" pitchFamily="2" charset="-122"/>
                </a:rPr>
                <a:t>晨间接待</a:t>
              </a:r>
            </a:p>
          </p:txBody>
        </p:sp>
        <p:sp>
          <p:nvSpPr>
            <p:cNvPr id="56" name="文本框 55">
              <a:extLst>
                <a:ext uri="{FF2B5EF4-FFF2-40B4-BE49-F238E27FC236}">
                  <a16:creationId xmlns:a16="http://schemas.microsoft.com/office/drawing/2014/main" id="{C3FA1309-F457-4957-85DC-FBFEBBCF56B5}"/>
                </a:ext>
              </a:extLst>
            </p:cNvPr>
            <p:cNvSpPr txBox="1"/>
            <p:nvPr/>
          </p:nvSpPr>
          <p:spPr>
            <a:xfrm>
              <a:off x="3070720" y="3983737"/>
              <a:ext cx="1069465" cy="19964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3.</a:t>
              </a:r>
              <a:r>
                <a:rPr lang="zh-CN" altLang="en-US" sz="1600" b="1" dirty="0">
                  <a:solidFill>
                    <a:schemeClr val="accent3">
                      <a:lumMod val="75000"/>
                    </a:schemeClr>
                  </a:solidFill>
                  <a:latin typeface="宋体" panose="02010600030101010101" pitchFamily="2" charset="-122"/>
                  <a:ea typeface="宋体" panose="02010600030101010101" pitchFamily="2" charset="-122"/>
                </a:rPr>
                <a:t>晨检</a:t>
              </a:r>
            </a:p>
          </p:txBody>
        </p:sp>
        <p:sp>
          <p:nvSpPr>
            <p:cNvPr id="57" name="文本框 56">
              <a:extLst>
                <a:ext uri="{FF2B5EF4-FFF2-40B4-BE49-F238E27FC236}">
                  <a16:creationId xmlns:a16="http://schemas.microsoft.com/office/drawing/2014/main" id="{43CDFF69-8680-4F23-9084-C4D23A3BF79C}"/>
                </a:ext>
              </a:extLst>
            </p:cNvPr>
            <p:cNvSpPr txBox="1"/>
            <p:nvPr/>
          </p:nvSpPr>
          <p:spPr>
            <a:xfrm>
              <a:off x="3052056" y="4342865"/>
              <a:ext cx="1069465" cy="19964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4.</a:t>
              </a:r>
              <a:r>
                <a:rPr lang="zh-CN" altLang="en-US" sz="1600" b="1" dirty="0">
                  <a:solidFill>
                    <a:schemeClr val="accent3">
                      <a:lumMod val="75000"/>
                    </a:schemeClr>
                  </a:solidFill>
                  <a:latin typeface="宋体" panose="02010600030101010101" pitchFamily="2" charset="-122"/>
                  <a:ea typeface="宋体" panose="02010600030101010101" pitchFamily="2" charset="-122"/>
                </a:rPr>
                <a:t>晨间活动</a:t>
              </a:r>
            </a:p>
          </p:txBody>
        </p:sp>
        <p:sp>
          <p:nvSpPr>
            <p:cNvPr id="58" name="文本框 57">
              <a:extLst>
                <a:ext uri="{FF2B5EF4-FFF2-40B4-BE49-F238E27FC236}">
                  <a16:creationId xmlns:a16="http://schemas.microsoft.com/office/drawing/2014/main" id="{23ABB9F3-CDFE-411D-A01E-CC4FD62898DE}"/>
                </a:ext>
              </a:extLst>
            </p:cNvPr>
            <p:cNvSpPr txBox="1"/>
            <p:nvPr/>
          </p:nvSpPr>
          <p:spPr>
            <a:xfrm>
              <a:off x="3052056" y="4660789"/>
              <a:ext cx="1069465" cy="19964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5.</a:t>
              </a:r>
              <a:r>
                <a:rPr lang="zh-CN" altLang="en-US" sz="1600" b="1" dirty="0">
                  <a:solidFill>
                    <a:schemeClr val="accent3">
                      <a:lumMod val="75000"/>
                    </a:schemeClr>
                  </a:solidFill>
                  <a:latin typeface="宋体" panose="02010600030101010101" pitchFamily="2" charset="-122"/>
                  <a:ea typeface="宋体" panose="02010600030101010101" pitchFamily="2" charset="-122"/>
                </a:rPr>
                <a:t>晨间整理</a:t>
              </a:r>
            </a:p>
          </p:txBody>
        </p:sp>
        <p:cxnSp>
          <p:nvCxnSpPr>
            <p:cNvPr id="59" name="直接连接符 58">
              <a:extLst>
                <a:ext uri="{FF2B5EF4-FFF2-40B4-BE49-F238E27FC236}">
                  <a16:creationId xmlns:a16="http://schemas.microsoft.com/office/drawing/2014/main" id="{4BB2C66F-4E20-493B-875B-B9EDD29FF92C}"/>
                </a:ext>
              </a:extLst>
            </p:cNvPr>
            <p:cNvCxnSpPr>
              <a:stCxn id="78" idx="3"/>
              <a:endCxn id="54" idx="1"/>
            </p:cNvCxnSpPr>
            <p:nvPr/>
          </p:nvCxnSpPr>
          <p:spPr>
            <a:xfrm flipV="1">
              <a:off x="2605551" y="3471395"/>
              <a:ext cx="457718" cy="666733"/>
            </a:xfrm>
            <a:prstGeom prst="line">
              <a:avLst/>
            </a:prstGeom>
            <a:ln w="19050"/>
          </p:spPr>
          <p:style>
            <a:lnRef idx="1">
              <a:schemeClr val="dk1"/>
            </a:lnRef>
            <a:fillRef idx="0">
              <a:schemeClr val="dk1"/>
            </a:fillRef>
            <a:effectRef idx="0">
              <a:schemeClr val="dk1"/>
            </a:effectRef>
            <a:fontRef idx="minor">
              <a:schemeClr val="tx1"/>
            </a:fontRef>
          </p:style>
        </p:cxnSp>
        <p:cxnSp>
          <p:nvCxnSpPr>
            <p:cNvPr id="60" name="直接连接符 59">
              <a:extLst>
                <a:ext uri="{FF2B5EF4-FFF2-40B4-BE49-F238E27FC236}">
                  <a16:creationId xmlns:a16="http://schemas.microsoft.com/office/drawing/2014/main" id="{9F67E3D2-CD1E-4E24-B019-C9C2498E94ED}"/>
                </a:ext>
              </a:extLst>
            </p:cNvPr>
            <p:cNvCxnSpPr>
              <a:stCxn id="78" idx="3"/>
              <a:endCxn id="49" idx="1"/>
            </p:cNvCxnSpPr>
            <p:nvPr/>
          </p:nvCxnSpPr>
          <p:spPr>
            <a:xfrm flipV="1">
              <a:off x="2605551" y="3799753"/>
              <a:ext cx="457128" cy="3383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0E4C9772-D158-48A9-8F5F-656272F015C7}"/>
                </a:ext>
              </a:extLst>
            </p:cNvPr>
            <p:cNvCxnSpPr>
              <a:stCxn id="78" idx="3"/>
              <a:endCxn id="56" idx="1"/>
            </p:cNvCxnSpPr>
            <p:nvPr/>
          </p:nvCxnSpPr>
          <p:spPr>
            <a:xfrm flipV="1">
              <a:off x="2605551" y="4083561"/>
              <a:ext cx="465169" cy="545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4D00D9E3-7087-4A2B-B8DE-83783FF17900}"/>
                </a:ext>
              </a:extLst>
            </p:cNvPr>
            <p:cNvCxnSpPr>
              <a:stCxn id="78" idx="3"/>
              <a:endCxn id="57" idx="1"/>
            </p:cNvCxnSpPr>
            <p:nvPr/>
          </p:nvCxnSpPr>
          <p:spPr>
            <a:xfrm>
              <a:off x="2605551" y="4138128"/>
              <a:ext cx="446505" cy="3045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5029888C-4398-4D78-BEE4-D70864F1BC6E}"/>
                </a:ext>
              </a:extLst>
            </p:cNvPr>
            <p:cNvCxnSpPr>
              <a:stCxn id="78" idx="3"/>
              <a:endCxn id="58" idx="1"/>
            </p:cNvCxnSpPr>
            <p:nvPr/>
          </p:nvCxnSpPr>
          <p:spPr>
            <a:xfrm>
              <a:off x="2605551" y="4138128"/>
              <a:ext cx="446505" cy="6224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id="{BE7619B4-5C75-4D5F-82E9-1EF370DBABF9}"/>
                </a:ext>
              </a:extLst>
            </p:cNvPr>
            <p:cNvSpPr txBox="1"/>
            <p:nvPr/>
          </p:nvSpPr>
          <p:spPr>
            <a:xfrm>
              <a:off x="4597863" y="3328392"/>
              <a:ext cx="2246856" cy="19964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开窗通风，室内外卫生清洁</a:t>
              </a:r>
            </a:p>
          </p:txBody>
        </p:sp>
        <p:sp>
          <p:nvSpPr>
            <p:cNvPr id="65" name="圆角矩形 2">
              <a:extLst>
                <a:ext uri="{FF2B5EF4-FFF2-40B4-BE49-F238E27FC236}">
                  <a16:creationId xmlns:a16="http://schemas.microsoft.com/office/drawing/2014/main" id="{4F0479BF-A39C-4693-8714-ACF63F6EF127}"/>
                </a:ext>
              </a:extLst>
            </p:cNvPr>
            <p:cNvSpPr>
              <a:spLocks noChangeArrowheads="1"/>
            </p:cNvSpPr>
            <p:nvPr/>
          </p:nvSpPr>
          <p:spPr bwMode="auto">
            <a:xfrm>
              <a:off x="4597863" y="3677303"/>
              <a:ext cx="237338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6" name="圆角矩形 2">
              <a:extLst>
                <a:ext uri="{FF2B5EF4-FFF2-40B4-BE49-F238E27FC236}">
                  <a16:creationId xmlns:a16="http://schemas.microsoft.com/office/drawing/2014/main" id="{1ABA93D2-486F-426E-A990-4772F6E6E0AA}"/>
                </a:ext>
              </a:extLst>
            </p:cNvPr>
            <p:cNvSpPr>
              <a:spLocks noChangeArrowheads="1"/>
            </p:cNvSpPr>
            <p:nvPr/>
          </p:nvSpPr>
          <p:spPr bwMode="auto">
            <a:xfrm>
              <a:off x="4597863" y="4016406"/>
              <a:ext cx="237338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7" name="圆角矩形 2">
              <a:extLst>
                <a:ext uri="{FF2B5EF4-FFF2-40B4-BE49-F238E27FC236}">
                  <a16:creationId xmlns:a16="http://schemas.microsoft.com/office/drawing/2014/main" id="{05E12F1B-CAC5-4639-AB25-D038E4C48D04}"/>
                </a:ext>
              </a:extLst>
            </p:cNvPr>
            <p:cNvSpPr>
              <a:spLocks noChangeArrowheads="1"/>
            </p:cNvSpPr>
            <p:nvPr/>
          </p:nvSpPr>
          <p:spPr bwMode="auto">
            <a:xfrm>
              <a:off x="4597863" y="4346844"/>
              <a:ext cx="237338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8" name="圆角矩形 2">
              <a:extLst>
                <a:ext uri="{FF2B5EF4-FFF2-40B4-BE49-F238E27FC236}">
                  <a16:creationId xmlns:a16="http://schemas.microsoft.com/office/drawing/2014/main" id="{260B307E-8E2F-437B-B32B-6915DCCF4C3B}"/>
                </a:ext>
              </a:extLst>
            </p:cNvPr>
            <p:cNvSpPr>
              <a:spLocks noChangeArrowheads="1"/>
            </p:cNvSpPr>
            <p:nvPr/>
          </p:nvSpPr>
          <p:spPr bwMode="auto">
            <a:xfrm>
              <a:off x="4593193" y="4695643"/>
              <a:ext cx="237338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9" name="文本框 68">
              <a:extLst>
                <a:ext uri="{FF2B5EF4-FFF2-40B4-BE49-F238E27FC236}">
                  <a16:creationId xmlns:a16="http://schemas.microsoft.com/office/drawing/2014/main" id="{CD1C909F-1234-48E4-9DFE-DDF2B92851A5}"/>
                </a:ext>
              </a:extLst>
            </p:cNvPr>
            <p:cNvSpPr txBox="1"/>
            <p:nvPr/>
          </p:nvSpPr>
          <p:spPr>
            <a:xfrm>
              <a:off x="4608135" y="4053910"/>
              <a:ext cx="2246856" cy="19964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晨检，做好药品登记</a:t>
              </a:r>
            </a:p>
          </p:txBody>
        </p:sp>
        <p:sp>
          <p:nvSpPr>
            <p:cNvPr id="70" name="文本框 69">
              <a:extLst>
                <a:ext uri="{FF2B5EF4-FFF2-40B4-BE49-F238E27FC236}">
                  <a16:creationId xmlns:a16="http://schemas.microsoft.com/office/drawing/2014/main" id="{E3B36A60-C006-4095-850B-BC04C64EB3B3}"/>
                </a:ext>
              </a:extLst>
            </p:cNvPr>
            <p:cNvSpPr txBox="1"/>
            <p:nvPr/>
          </p:nvSpPr>
          <p:spPr>
            <a:xfrm>
              <a:off x="4598855" y="3656551"/>
              <a:ext cx="2488596" cy="19964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接待家长，清点人数，做好记录</a:t>
              </a:r>
            </a:p>
          </p:txBody>
        </p:sp>
        <p:sp>
          <p:nvSpPr>
            <p:cNvPr id="71" name="文本框 70">
              <a:extLst>
                <a:ext uri="{FF2B5EF4-FFF2-40B4-BE49-F238E27FC236}">
                  <a16:creationId xmlns:a16="http://schemas.microsoft.com/office/drawing/2014/main" id="{DA5A6FD7-5A63-41CF-B2C3-891C3E0725F6}"/>
                </a:ext>
              </a:extLst>
            </p:cNvPr>
            <p:cNvSpPr txBox="1"/>
            <p:nvPr/>
          </p:nvSpPr>
          <p:spPr>
            <a:xfrm>
              <a:off x="4584469" y="4715643"/>
              <a:ext cx="2246856" cy="19964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指导幼儿整理自己带来的物品</a:t>
              </a:r>
            </a:p>
          </p:txBody>
        </p:sp>
        <p:sp>
          <p:nvSpPr>
            <p:cNvPr id="72" name="文本框 71">
              <a:extLst>
                <a:ext uri="{FF2B5EF4-FFF2-40B4-BE49-F238E27FC236}">
                  <a16:creationId xmlns:a16="http://schemas.microsoft.com/office/drawing/2014/main" id="{942615AA-FF87-4D42-91CE-32B9E20A9A82}"/>
                </a:ext>
              </a:extLst>
            </p:cNvPr>
            <p:cNvSpPr txBox="1"/>
            <p:nvPr/>
          </p:nvSpPr>
          <p:spPr>
            <a:xfrm>
              <a:off x="4620687" y="4326537"/>
              <a:ext cx="2609106" cy="19964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准备材料器械，指导幼儿晨间活动</a:t>
              </a:r>
            </a:p>
          </p:txBody>
        </p:sp>
        <p:cxnSp>
          <p:nvCxnSpPr>
            <p:cNvPr id="73" name="直接连接符 72">
              <a:extLst>
                <a:ext uri="{FF2B5EF4-FFF2-40B4-BE49-F238E27FC236}">
                  <a16:creationId xmlns:a16="http://schemas.microsoft.com/office/drawing/2014/main" id="{E69BC5B9-556F-4E98-9BB0-073CE05B9756}"/>
                </a:ext>
              </a:extLst>
            </p:cNvPr>
            <p:cNvCxnSpPr>
              <a:cxnSpLocks/>
            </p:cNvCxnSpPr>
            <p:nvPr/>
          </p:nvCxnSpPr>
          <p:spPr>
            <a:xfrm>
              <a:off x="4166538" y="3464290"/>
              <a:ext cx="428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1337EF3E-F1EB-4DFD-BAE3-E526CAF00D7C}"/>
                </a:ext>
              </a:extLst>
            </p:cNvPr>
            <p:cNvCxnSpPr>
              <a:cxnSpLocks/>
            </p:cNvCxnSpPr>
            <p:nvPr/>
          </p:nvCxnSpPr>
          <p:spPr>
            <a:xfrm>
              <a:off x="4179642" y="381227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8FFC7A62-B3FF-47D6-8F1F-07AF597791B4}"/>
                </a:ext>
              </a:extLst>
            </p:cNvPr>
            <p:cNvCxnSpPr>
              <a:cxnSpLocks/>
            </p:cNvCxnSpPr>
            <p:nvPr/>
          </p:nvCxnSpPr>
          <p:spPr>
            <a:xfrm>
              <a:off x="4161416" y="4157367"/>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D6BF47C7-D220-4442-8C4C-2FE614CA462A}"/>
                </a:ext>
              </a:extLst>
            </p:cNvPr>
            <p:cNvCxnSpPr>
              <a:cxnSpLocks/>
            </p:cNvCxnSpPr>
            <p:nvPr/>
          </p:nvCxnSpPr>
          <p:spPr>
            <a:xfrm>
              <a:off x="4161416" y="449020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F88EE16B-5B5F-454A-9FFE-398E5A9D3233}"/>
                </a:ext>
              </a:extLst>
            </p:cNvPr>
            <p:cNvCxnSpPr>
              <a:cxnSpLocks/>
            </p:cNvCxnSpPr>
            <p:nvPr/>
          </p:nvCxnSpPr>
          <p:spPr>
            <a:xfrm>
              <a:off x="4171253" y="482578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6090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770" y="1653487"/>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903437" y="1828067"/>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8400669" y="2082439"/>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649484" y="2109150"/>
            <a:ext cx="3652034" cy="3258264"/>
          </a:xfrm>
          <a:prstGeom prst="rect">
            <a:avLst/>
          </a:prstGeom>
          <a:noFill/>
        </p:spPr>
        <p:txBody>
          <a:bodyPr wrap="square" rtlCol="0">
            <a:spAutoFit/>
          </a:bodyPr>
          <a:lstStyle/>
          <a:p>
            <a:pPr>
              <a:lnSpc>
                <a:spcPct val="150000"/>
              </a:lnSpc>
            </a:pPr>
            <a:r>
              <a:rPr lang="zh-CN" altLang="en-US" sz="1400" dirty="0">
                <a:solidFill>
                  <a:schemeClr val="bg2"/>
                </a:solidFill>
              </a:rPr>
              <a:t>    晨检时，教师</a:t>
            </a:r>
            <a:r>
              <a:rPr lang="zh-CN" altLang="zh-CN" sz="1400" dirty="0">
                <a:solidFill>
                  <a:schemeClr val="bg2"/>
                </a:solidFill>
              </a:rPr>
              <a:t>发现小政小朋友左脚脚背有点红肿，询问幼儿，幼儿回答说是昨晚被蚂蚁咬的。</a:t>
            </a:r>
            <a:r>
              <a:rPr lang="zh-CN" altLang="en-US" sz="1400" dirty="0">
                <a:solidFill>
                  <a:schemeClr val="bg2"/>
                </a:solidFill>
              </a:rPr>
              <a:t> </a:t>
            </a:r>
            <a:r>
              <a:rPr lang="zh-CN" altLang="zh-CN" sz="1400" dirty="0">
                <a:solidFill>
                  <a:schemeClr val="bg2"/>
                </a:solidFill>
              </a:rPr>
              <a:t>教师引导幼儿如果在幼儿园觉得痛或是痒的话不用手去抓，要告诉老师，检查结束让幼儿进教室放好书包。</a:t>
            </a:r>
          </a:p>
          <a:p>
            <a:pPr>
              <a:lnSpc>
                <a:spcPct val="150000"/>
              </a:lnSpc>
            </a:pPr>
            <a:r>
              <a:rPr lang="en-US" altLang="zh-CN" sz="1400" dirty="0">
                <a:solidFill>
                  <a:schemeClr val="bg2"/>
                </a:solidFill>
              </a:rPr>
              <a:t>  </a:t>
            </a:r>
            <a:r>
              <a:rPr lang="zh-CN" altLang="zh-CN" sz="1400" dirty="0">
                <a:solidFill>
                  <a:schemeClr val="bg2"/>
                </a:solidFill>
              </a:rPr>
              <a:t>教师致电幼儿妈妈了解这个事情经过</a:t>
            </a:r>
            <a:r>
              <a:rPr lang="zh-CN" altLang="en-US" sz="1400" dirty="0">
                <a:solidFill>
                  <a:schemeClr val="bg2"/>
                </a:solidFill>
              </a:rPr>
              <a:t>，</a:t>
            </a:r>
            <a:r>
              <a:rPr lang="zh-CN" altLang="zh-CN" sz="1400" dirty="0">
                <a:solidFill>
                  <a:schemeClr val="bg2"/>
                </a:solidFill>
              </a:rPr>
              <a:t>了解</a:t>
            </a:r>
            <a:r>
              <a:rPr lang="zh-CN" altLang="en-US" sz="1400" dirty="0">
                <a:solidFill>
                  <a:schemeClr val="bg2"/>
                </a:solidFill>
              </a:rPr>
              <a:t>情况，</a:t>
            </a:r>
            <a:r>
              <a:rPr lang="zh-CN" altLang="zh-CN" sz="1400" dirty="0">
                <a:solidFill>
                  <a:schemeClr val="bg2"/>
                </a:solidFill>
              </a:rPr>
              <a:t>最后询问在幼儿园还需要擦药吗，表示教师会对他后续进行观察。做好记录，对他进行留意观察后续有无异常。</a:t>
            </a:r>
          </a:p>
          <a:p>
            <a:pPr>
              <a:lnSpc>
                <a:spcPct val="130000"/>
              </a:lnSpc>
              <a:spcAft>
                <a:spcPts val="1200"/>
              </a:spcAft>
            </a:pPr>
            <a:endParaRPr lang="zh-CN" altLang="en-US" sz="1400" dirty="0">
              <a:solidFill>
                <a:schemeClr val="bg2"/>
              </a:solidFill>
              <a:cs typeface="+mn-ea"/>
              <a:sym typeface="+mn-lt"/>
            </a:endParaRPr>
          </a:p>
        </p:txBody>
      </p:sp>
      <p:sp>
        <p:nvSpPr>
          <p:cNvPr id="42" name="文本框 41"/>
          <p:cNvSpPr txBox="1"/>
          <p:nvPr/>
        </p:nvSpPr>
        <p:spPr>
          <a:xfrm>
            <a:off x="7944884" y="2412415"/>
            <a:ext cx="3687546" cy="3007618"/>
          </a:xfrm>
          <a:prstGeom prst="rect">
            <a:avLst/>
          </a:prstGeom>
          <a:noFill/>
        </p:spPr>
        <p:txBody>
          <a:bodyPr wrap="square" rtlCol="0">
            <a:spAutoFit/>
          </a:bodyPr>
          <a:lstStyle/>
          <a:p>
            <a:pPr>
              <a:lnSpc>
                <a:spcPct val="150000"/>
              </a:lnSpc>
            </a:pPr>
            <a:r>
              <a:rPr lang="zh-CN" altLang="zh-CN" sz="1600" dirty="0"/>
              <a:t> 这位老师的晨检工作规范。不仅细心观察，观察幼儿的精神、面色，眼结瘼充血、流泪、流鼻涕等症状，注意皮肤、面颈、耳后、口腔、手、脚是否有皮疹等。而且认真询问了解掌握幼儿的情况，并做好每日晨记载，及时与家长联系，对幼儿情况进行跟踪，了解、关注，做好记录。</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2002426"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12025253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191486" y="2454571"/>
            <a:ext cx="7327085" cy="4162934"/>
          </a:xfrm>
          <a:prstGeom prst="rect">
            <a:avLst/>
          </a:prstGeom>
          <a:noFill/>
          <a:ln>
            <a:solidFill>
              <a:schemeClr val="accent1"/>
            </a:solidFill>
          </a:ln>
          <a:effectLst/>
        </p:spPr>
        <p:txBody>
          <a:bodyPr wrap="square" rtlCol="0">
            <a:spAutoFit/>
          </a:bodyPr>
          <a:lstStyle/>
          <a:p>
            <a:pPr>
              <a:lnSpc>
                <a:spcPct val="150000"/>
              </a:lnSpc>
            </a:pPr>
            <a:r>
              <a:rPr lang="zh-CN" altLang="zh-CN" dirty="0"/>
              <a:t>晨检作为日常生活中常见的健康教育内容之一，是加深幼儿与教师感情的重要环节，是防止幼儿患病的一把保护伞，具有不可替代的重要作用。对幼儿身体健康进行保障。晨检最初最主要的意义就是对幼儿的身体健康进行检查，对幼儿能否参加该日活动进行检查，不仅为幼儿自身提供保障，同时也为其他幼儿的健康安全做一个保证。防止带不安全的物品进入幼儿园，充分保护幼儿的安全。同时在教室门口进行第二道检查，通过与幼儿交谈时，进行一摸、二看、三问、四查。适时发现问题，教师及时与家长电话沟通，了解幼儿在家情况，家园共育，保护幼儿的身心健康成长。</a:t>
            </a:r>
          </a:p>
          <a:p>
            <a:pPr>
              <a:lnSpc>
                <a:spcPct val="150000"/>
              </a:lnSpc>
            </a:pPr>
            <a:endParaRPr lang="zh-CN" altLang="zh-CN" sz="1600" dirty="0"/>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364953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a:latin typeface="+mn-lt"/>
                <a:ea typeface="+mn-ea"/>
                <a:cs typeface="+mn-ea"/>
                <a:sym typeface="+mn-lt"/>
              </a:rPr>
              <a:t>任务四 入园晨间活动</a:t>
            </a:r>
          </a:p>
        </p:txBody>
      </p:sp>
    </p:spTree>
    <p:extLst>
      <p:ext uri="{BB962C8B-B14F-4D97-AF65-F5344CB8AC3E}">
        <p14:creationId xmlns:p14="http://schemas.microsoft.com/office/powerpoint/2010/main" val="28185408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B13D41E3-68E3-4C96-8766-98A818C350F1}"/>
              </a:ext>
            </a:extLst>
          </p:cNvPr>
          <p:cNvGrpSpPr/>
          <p:nvPr/>
        </p:nvGrpSpPr>
        <p:grpSpPr>
          <a:xfrm>
            <a:off x="6451888" y="1279182"/>
            <a:ext cx="5347047" cy="5199056"/>
            <a:chOff x="3794096" y="1127096"/>
            <a:chExt cx="4603809" cy="4603809"/>
          </a:xfrm>
        </p:grpSpPr>
        <p:sp>
          <p:nvSpPr>
            <p:cNvPr id="46" name="椭圆 45">
              <a:extLst>
                <a:ext uri="{FF2B5EF4-FFF2-40B4-BE49-F238E27FC236}">
                  <a16:creationId xmlns:a16="http://schemas.microsoft.com/office/drawing/2014/main" id="{0ECB52BB-2B62-4C4E-BF0C-4B2527B12749}"/>
                </a:ext>
              </a:extLst>
            </p:cNvPr>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a:extLst>
                <a:ext uri="{FF2B5EF4-FFF2-40B4-BE49-F238E27FC236}">
                  <a16:creationId xmlns:a16="http://schemas.microsoft.com/office/drawing/2014/main" id="{1B6717C5-73BA-4117-8F96-5D01103894BA}"/>
                </a:ext>
              </a:extLst>
            </p:cNvPr>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11559" y="2316941"/>
            <a:ext cx="2834449" cy="3007618"/>
          </a:xfrm>
          <a:prstGeom prst="rect">
            <a:avLst/>
          </a:prstGeom>
          <a:noFill/>
        </p:spPr>
        <p:txBody>
          <a:bodyPr wrap="square" rtlCol="0">
            <a:spAutoFit/>
          </a:bodyPr>
          <a:lstStyle/>
          <a:p>
            <a:pPr>
              <a:lnSpc>
                <a:spcPct val="150000"/>
              </a:lnSpc>
            </a:pPr>
            <a:r>
              <a:rPr lang="zh-CN" altLang="zh-CN" sz="1600" dirty="0"/>
              <a:t>入园晨间户外活动作为幼儿</a:t>
            </a:r>
            <a:r>
              <a:rPr lang="en-US" altLang="zh-CN" sz="1600" dirty="0"/>
              <a:t>"</a:t>
            </a:r>
            <a:r>
              <a:rPr lang="zh-CN" altLang="zh-CN" sz="1600" dirty="0"/>
              <a:t>一日活动“的开端，是幼儿提高身体的协调能力，集中注意力，提升身体素质，通过晨间户外游戏活动能够有效的保障幼儿一整天的学习和生活充满活力，开启美好积极幼儿园生活的基础。</a:t>
            </a:r>
          </a:p>
        </p:txBody>
      </p:sp>
      <p:sp>
        <p:nvSpPr>
          <p:cNvPr id="17" name="矩形: 圆顶角 16"/>
          <p:cNvSpPr/>
          <p:nvPr/>
        </p:nvSpPr>
        <p:spPr>
          <a:xfrm>
            <a:off x="1391961" y="1843949"/>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2308324"/>
            </a:xfrm>
            <a:prstGeom prst="rect">
              <a:avLst/>
            </a:prstGeom>
            <a:noFill/>
          </p:spPr>
          <p:txBody>
            <a:bodyPr wrap="square" rtlCol="0">
              <a:spAutoFit/>
            </a:bodyPr>
            <a:lstStyle/>
            <a:p>
              <a:r>
                <a:rPr lang="en-US" altLang="zh-CN" sz="1600" dirty="0">
                  <a:solidFill>
                    <a:schemeClr val="bg2"/>
                  </a:solidFill>
                </a:rPr>
                <a:t>1.</a:t>
              </a:r>
              <a:r>
                <a:rPr lang="zh-CN" altLang="zh-CN" sz="1600" dirty="0">
                  <a:solidFill>
                    <a:schemeClr val="bg2"/>
                  </a:solidFill>
                </a:rPr>
                <a:t>素质目标：在组织晨间活动过程中，形成重视体育锻炼的职业理念，提高安全的意识；</a:t>
              </a:r>
              <a:endParaRPr lang="en-US" altLang="zh-CN" sz="1600" dirty="0">
                <a:solidFill>
                  <a:schemeClr val="bg2"/>
                </a:solidFill>
              </a:endParaRPr>
            </a:p>
            <a:p>
              <a:endParaRPr lang="zh-CN" altLang="zh-CN" sz="1600" dirty="0">
                <a:solidFill>
                  <a:schemeClr val="bg2"/>
                </a:solidFill>
              </a:endParaRPr>
            </a:p>
            <a:p>
              <a:r>
                <a:rPr lang="en-US" altLang="zh-CN" sz="1600" dirty="0">
                  <a:solidFill>
                    <a:schemeClr val="bg2"/>
                  </a:solidFill>
                </a:rPr>
                <a:t>2.</a:t>
              </a:r>
              <a:r>
                <a:rPr lang="zh-CN" altLang="zh-CN" sz="1600" dirty="0">
                  <a:solidFill>
                    <a:schemeClr val="bg2"/>
                  </a:solidFill>
                </a:rPr>
                <a:t>认知目标：学习并掌握晨间活动的具体组织方法以及安全问题处理方法； </a:t>
              </a:r>
              <a:endParaRPr lang="en-US" altLang="zh-CN" sz="1600" dirty="0">
                <a:solidFill>
                  <a:schemeClr val="bg2"/>
                </a:solidFill>
              </a:endParaRPr>
            </a:p>
            <a:p>
              <a:endParaRPr lang="zh-CN" altLang="zh-CN" sz="1600" dirty="0">
                <a:solidFill>
                  <a:schemeClr val="bg2"/>
                </a:solidFill>
              </a:endParaRPr>
            </a:p>
            <a:p>
              <a:r>
                <a:rPr lang="en-US" altLang="zh-CN" sz="1600" dirty="0">
                  <a:solidFill>
                    <a:schemeClr val="bg2"/>
                  </a:solidFill>
                </a:rPr>
                <a:t>3.</a:t>
              </a:r>
              <a:r>
                <a:rPr lang="zh-CN" altLang="zh-CN" sz="1600" dirty="0">
                  <a:solidFill>
                    <a:schemeClr val="bg2"/>
                  </a:solidFill>
                </a:rPr>
                <a:t>技能目标：掌握幼儿园晨间活动组织幼儿进行走、跑、跳、钻、爬、平衡、攀登、投掷等活动的技能；</a:t>
              </a: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文本框 33">
            <a:extLst>
              <a:ext uri="{FF2B5EF4-FFF2-40B4-BE49-F238E27FC236}">
                <a16:creationId xmlns:a16="http://schemas.microsoft.com/office/drawing/2014/main" id="{66333E50-1C24-4009-8D3A-5CF0A0C95D97}"/>
              </a:ext>
            </a:extLst>
          </p:cNvPr>
          <p:cNvSpPr txBox="1"/>
          <p:nvPr/>
        </p:nvSpPr>
        <p:spPr>
          <a:xfrm>
            <a:off x="1558952" y="438042"/>
            <a:ext cx="364222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任务四 入园晨间活动</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2957387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1018819" y="1588501"/>
            <a:ext cx="9421402" cy="5009376"/>
            <a:chOff x="8242050" y="1766366"/>
            <a:chExt cx="2610357" cy="4096116"/>
          </a:xfrm>
        </p:grpSpPr>
        <p:sp>
          <p:nvSpPr>
            <p:cNvPr id="39" name="矩形: 圆角 38"/>
            <p:cNvSpPr/>
            <p:nvPr/>
          </p:nvSpPr>
          <p:spPr>
            <a:xfrm>
              <a:off x="8242050" y="215725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2120397" cy="2403408"/>
            </a:xfrm>
            <a:prstGeom prst="rect">
              <a:avLst/>
            </a:prstGeom>
            <a:noFill/>
          </p:spPr>
          <p:txBody>
            <a:bodyPr wrap="square" rtlCol="0">
              <a:spAutoFit/>
            </a:bodyPr>
            <a:lstStyle/>
            <a:p>
              <a:pPr>
                <a:lnSpc>
                  <a:spcPct val="150000"/>
                </a:lnSpc>
              </a:pPr>
              <a:r>
                <a:rPr lang="en-US" altLang="zh-CN" dirty="0"/>
                <a:t>1.</a:t>
              </a:r>
              <a:r>
                <a:rPr lang="zh-CN" altLang="zh-CN" dirty="0"/>
                <a:t>做好晨间活动材料器械的准备，提供合理的时间、空间，提供不同层次的趣味性的活动材料等，以吸引不同孩子按自己的需要进行活动。</a:t>
              </a:r>
            </a:p>
            <a:p>
              <a:pPr>
                <a:lnSpc>
                  <a:spcPct val="150000"/>
                </a:lnSpc>
              </a:pPr>
              <a:r>
                <a:rPr lang="en-US" altLang="zh-CN" dirty="0"/>
                <a:t>2.</a:t>
              </a:r>
              <a:r>
                <a:rPr lang="zh-CN" altLang="zh-CN" dirty="0"/>
                <a:t>指导幼儿按意愿选择器械，正确、熟练使用器械。</a:t>
              </a:r>
              <a:endParaRPr lang="en-US" altLang="zh-CN" dirty="0"/>
            </a:p>
            <a:p>
              <a:pPr>
                <a:lnSpc>
                  <a:spcPct val="150000"/>
                </a:lnSpc>
              </a:pPr>
              <a:r>
                <a:rPr lang="en-US" altLang="zh-CN" dirty="0"/>
                <a:t>3.</a:t>
              </a:r>
              <a:r>
                <a:rPr lang="zh-CN" altLang="zh-CN" dirty="0"/>
                <a:t>培养幼儿晨间操作活动时的常规。</a:t>
              </a:r>
            </a:p>
            <a:p>
              <a:pPr>
                <a:lnSpc>
                  <a:spcPct val="150000"/>
                </a:lnSpc>
              </a:pPr>
              <a:r>
                <a:rPr lang="en-US" altLang="zh-CN" dirty="0"/>
                <a:t>4.</a:t>
              </a:r>
              <a:r>
                <a:rPr lang="zh-CN" altLang="zh-CN" dirty="0"/>
                <a:t>督促要幼儿养成爱惜物品，玩后整理物品的好习惯。</a:t>
              </a:r>
            </a:p>
            <a:p>
              <a:endParaRPr lang="zh-CN" altLang="zh-CN" dirty="0"/>
            </a:p>
            <a:p>
              <a:endParaRPr lang="en-US" altLang="zh-CN" sz="1600" dirty="0"/>
            </a:p>
            <a:p>
              <a:endParaRPr lang="zh-CN" altLang="en-US" sz="1600" dirty="0">
                <a:solidFill>
                  <a:schemeClr val="accent6"/>
                </a:solidFill>
                <a:cs typeface="+mn-ea"/>
                <a:sym typeface="+mn-lt"/>
              </a:endParaRP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文本框 21">
            <a:extLst>
              <a:ext uri="{FF2B5EF4-FFF2-40B4-BE49-F238E27FC236}">
                <a16:creationId xmlns:a16="http://schemas.microsoft.com/office/drawing/2014/main" id="{2C5A97BB-CD8F-41E0-941B-D60D4FD61445}"/>
              </a:ext>
            </a:extLst>
          </p:cNvPr>
          <p:cNvSpPr txBox="1"/>
          <p:nvPr/>
        </p:nvSpPr>
        <p:spPr>
          <a:xfrm>
            <a:off x="1558952" y="438042"/>
            <a:ext cx="364222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任务四 入园晨间活动</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pic>
        <p:nvPicPr>
          <p:cNvPr id="11266" name="图片 13">
            <a:extLst>
              <a:ext uri="{FF2B5EF4-FFF2-40B4-BE49-F238E27FC236}">
                <a16:creationId xmlns:a16="http://schemas.microsoft.com/office/drawing/2014/main" id="{2085ED3B-5B77-4133-B6BC-EF73EFCED9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9674145" y="520654"/>
            <a:ext cx="235267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4">
            <a:extLst>
              <a:ext uri="{FF2B5EF4-FFF2-40B4-BE49-F238E27FC236}">
                <a16:creationId xmlns:a16="http://schemas.microsoft.com/office/drawing/2014/main" id="{48838585-133F-49C2-88B2-9C729BAC76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56298" y="2599595"/>
            <a:ext cx="230505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80505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1037689" y="1506254"/>
            <a:ext cx="9421402" cy="5464506"/>
            <a:chOff x="8247278" y="1699113"/>
            <a:chExt cx="2610357" cy="4468270"/>
          </a:xfrm>
        </p:grpSpPr>
        <p:sp>
          <p:nvSpPr>
            <p:cNvPr id="39" name="矩形: 圆角 38"/>
            <p:cNvSpPr/>
            <p:nvPr/>
          </p:nvSpPr>
          <p:spPr>
            <a:xfrm>
              <a:off x="8247278" y="1843429"/>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411674" y="2165899"/>
              <a:ext cx="2348705" cy="4001484"/>
            </a:xfrm>
            <a:prstGeom prst="rect">
              <a:avLst/>
            </a:prstGeom>
            <a:noFill/>
          </p:spPr>
          <p:txBody>
            <a:bodyPr wrap="square" rtlCol="0">
              <a:spAutoFit/>
            </a:bodyPr>
            <a:lstStyle/>
            <a:p>
              <a:r>
                <a:rPr lang="zh-CN" altLang="zh-CN" sz="1600" dirty="0"/>
                <a:t>（二）晨检过程：要完成一问二看三摸四查五登记的步骤</a:t>
              </a:r>
              <a:endParaRPr lang="en-US" altLang="zh-CN" sz="1600" dirty="0"/>
            </a:p>
            <a:p>
              <a:endParaRPr lang="zh-CN" altLang="zh-CN" sz="1600" dirty="0"/>
            </a:p>
            <a:p>
              <a:r>
                <a:rPr lang="zh-CN" altLang="zh-CN" sz="1600" dirty="0"/>
                <a:t>一问</a:t>
              </a:r>
              <a:r>
                <a:rPr lang="en-US" altLang="zh-CN" sz="1600" dirty="0"/>
                <a:t>:</a:t>
              </a:r>
              <a:r>
                <a:rPr lang="zh-CN" altLang="zh-CN" sz="1600" dirty="0"/>
                <a:t>向家长或幼儿了解前一晚和当日孩子身体健康情况，有无不舒服、患病，如</a:t>
              </a:r>
              <a:r>
                <a:rPr lang="en-US" altLang="zh-CN" sz="1600" dirty="0"/>
                <a:t>:</a:t>
              </a:r>
              <a:r>
                <a:rPr lang="zh-CN" altLang="zh-CN" sz="1600" dirty="0"/>
                <a:t>头晕、头痛、拉肚子等。</a:t>
              </a:r>
              <a:endParaRPr lang="en-US" altLang="zh-CN" sz="1600" dirty="0"/>
            </a:p>
            <a:p>
              <a:endParaRPr lang="zh-CN" altLang="zh-CN" sz="1600" dirty="0"/>
            </a:p>
            <a:p>
              <a:r>
                <a:rPr lang="zh-CN" altLang="zh-CN" sz="1600" dirty="0"/>
                <a:t>二看</a:t>
              </a:r>
              <a:r>
                <a:rPr lang="en-US" altLang="zh-CN" sz="1600" dirty="0"/>
                <a:t>:</a:t>
              </a:r>
              <a:r>
                <a:rPr lang="zh-CN" altLang="zh-CN" sz="1600" dirty="0"/>
                <a:t>看孩子的精神、面色、皮肤、咽喉和腮部有无异常，扁桃体是否肿大，身上有无出疹等现象；</a:t>
              </a:r>
              <a:endParaRPr lang="en-US" altLang="zh-CN" sz="1600" dirty="0"/>
            </a:p>
            <a:p>
              <a:endParaRPr lang="zh-CN" altLang="zh-CN" sz="1600" dirty="0"/>
            </a:p>
            <a:p>
              <a:r>
                <a:rPr lang="zh-CN" altLang="zh-CN" sz="1600" dirty="0"/>
                <a:t>三摸</a:t>
              </a:r>
              <a:r>
                <a:rPr lang="en-US" altLang="zh-CN" sz="1600" dirty="0"/>
                <a:t>:</a:t>
              </a:r>
              <a:r>
                <a:rPr lang="zh-CN" altLang="zh-CN" sz="1600" dirty="0"/>
                <a:t>即摸幼儿的额头、手心，了解有无发热现象，可疑者要测量体温。</a:t>
              </a:r>
              <a:endParaRPr lang="en-US" altLang="zh-CN" sz="1600" dirty="0"/>
            </a:p>
            <a:p>
              <a:endParaRPr lang="en-US" altLang="zh-CN" sz="1600" dirty="0"/>
            </a:p>
            <a:p>
              <a:r>
                <a:rPr lang="zh-CN" altLang="zh-CN" dirty="0"/>
                <a:t>四查</a:t>
              </a:r>
              <a:r>
                <a:rPr lang="en-US" altLang="zh-CN" dirty="0"/>
                <a:t>:</a:t>
              </a:r>
              <a:r>
                <a:rPr lang="zh-CN" altLang="zh-CN" dirty="0"/>
                <a:t>查孩子的手指甲和双手是否干净卫生，有无带危险物品入园，衣着是否整洁；</a:t>
              </a:r>
              <a:endParaRPr lang="en-US" altLang="zh-CN" dirty="0"/>
            </a:p>
            <a:p>
              <a:endParaRPr lang="zh-CN" altLang="zh-CN" dirty="0"/>
            </a:p>
            <a:p>
              <a:r>
                <a:rPr lang="zh-CN" altLang="zh-CN" dirty="0"/>
                <a:t>五登记</a:t>
              </a:r>
              <a:r>
                <a:rPr lang="en-US" altLang="zh-CN" dirty="0"/>
                <a:t>:</a:t>
              </a:r>
              <a:r>
                <a:rPr lang="zh-CN" altLang="zh-CN" dirty="0"/>
                <a:t>对带药来园的幼儿，要问清楚是什么地方配的药，及时做好“三核对”工作：即核对姓名、药名药剂、用药时间和方法。并请家长做好委托吃药的签名记录。</a:t>
              </a:r>
            </a:p>
            <a:p>
              <a:endParaRPr lang="en-US" altLang="zh-CN" sz="1600" dirty="0"/>
            </a:p>
            <a:p>
              <a:endParaRPr lang="en-US" altLang="zh-CN" sz="1600" dirty="0"/>
            </a:p>
            <a:p>
              <a:endParaRPr lang="zh-CN" altLang="zh-CN" sz="1600" dirty="0"/>
            </a:p>
            <a:p>
              <a:endParaRPr lang="en-US" altLang="zh-CN" sz="1600" dirty="0"/>
            </a:p>
            <a:p>
              <a:endParaRPr lang="zh-CN" altLang="en-US" sz="1600" dirty="0">
                <a:solidFill>
                  <a:schemeClr val="accent6"/>
                </a:solidFill>
                <a:cs typeface="+mn-ea"/>
                <a:sym typeface="+mn-lt"/>
              </a:endParaRPr>
            </a:p>
          </p:txBody>
        </p:sp>
        <p:sp>
          <p:nvSpPr>
            <p:cNvPr id="29" name="矩形: 圆顶角 28"/>
            <p:cNvSpPr/>
            <p:nvPr/>
          </p:nvSpPr>
          <p:spPr>
            <a:xfrm>
              <a:off x="8294408" y="1699113"/>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pic>
        <p:nvPicPr>
          <p:cNvPr id="4113" name="图片 9">
            <a:extLst>
              <a:ext uri="{FF2B5EF4-FFF2-40B4-BE49-F238E27FC236}">
                <a16:creationId xmlns:a16="http://schemas.microsoft.com/office/drawing/2014/main" id="{568EA02E-2AA3-4157-B7B3-A1899876A5F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08070" y="2320162"/>
            <a:ext cx="1957907" cy="1466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图片 8">
            <a:extLst>
              <a:ext uri="{FF2B5EF4-FFF2-40B4-BE49-F238E27FC236}">
                <a16:creationId xmlns:a16="http://schemas.microsoft.com/office/drawing/2014/main" id="{201F7237-B83B-4A71-ADD3-94B30A7110E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08071" y="703399"/>
            <a:ext cx="1964680" cy="1466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图片 12">
            <a:extLst>
              <a:ext uri="{FF2B5EF4-FFF2-40B4-BE49-F238E27FC236}">
                <a16:creationId xmlns:a16="http://schemas.microsoft.com/office/drawing/2014/main" id="{9F1EB8D9-37DD-43AC-B655-5E90AEE5FFB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108070" y="5420250"/>
            <a:ext cx="1936526" cy="133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6" name="图片 10">
            <a:extLst>
              <a:ext uri="{FF2B5EF4-FFF2-40B4-BE49-F238E27FC236}">
                <a16:creationId xmlns:a16="http://schemas.microsoft.com/office/drawing/2014/main" id="{1CDEA6FB-34E3-49D7-ACB4-A50176A59D6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108070" y="3917751"/>
            <a:ext cx="1964681" cy="1333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文本框 23">
            <a:extLst>
              <a:ext uri="{FF2B5EF4-FFF2-40B4-BE49-F238E27FC236}">
                <a16:creationId xmlns:a16="http://schemas.microsoft.com/office/drawing/2014/main" id="{8627E5C7-49BF-425F-9009-6B7F80448096}"/>
              </a:ext>
            </a:extLst>
          </p:cNvPr>
          <p:cNvSpPr txBox="1"/>
          <p:nvPr/>
        </p:nvSpPr>
        <p:spPr>
          <a:xfrm>
            <a:off x="1558952" y="438042"/>
            <a:ext cx="364222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任务四 入园晨间活动</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910631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770" y="1653487"/>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903437" y="1828067"/>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8400669" y="2082439"/>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791361" y="2366537"/>
            <a:ext cx="3652034" cy="2638286"/>
          </a:xfrm>
          <a:prstGeom prst="rect">
            <a:avLst/>
          </a:prstGeom>
          <a:noFill/>
        </p:spPr>
        <p:txBody>
          <a:bodyPr wrap="square" rtlCol="0">
            <a:spAutoFit/>
          </a:bodyPr>
          <a:lstStyle/>
          <a:p>
            <a:pPr>
              <a:lnSpc>
                <a:spcPct val="150000"/>
              </a:lnSpc>
            </a:pPr>
            <a:r>
              <a:rPr lang="zh-CN" altLang="zh-CN" sz="1600" dirty="0">
                <a:solidFill>
                  <a:schemeClr val="bg2"/>
                </a:solidFill>
              </a:rPr>
              <a:t>晨间活动时，张宇正在尝试练习分解动作，摇绳、双脚跳起，这时送她入园未离开的妈妈看见了，就用手指着她说：“张宇，你看赵庆杨跳得多好，你怎么还不会跳，快跟她学学！”说完，张宇更显得手忙脚乱。整个上午她一直闷闷不乐</a:t>
            </a:r>
            <a:r>
              <a:rPr lang="zh-CN" altLang="en-US" sz="1600" dirty="0">
                <a:solidFill>
                  <a:schemeClr val="bg2"/>
                </a:solidFill>
              </a:rPr>
              <a:t>。老师决定下午离园时和家长谈谈。</a:t>
            </a:r>
            <a:endParaRPr lang="zh-CN" altLang="en-US" sz="1600" dirty="0">
              <a:solidFill>
                <a:schemeClr val="bg2"/>
              </a:solidFill>
              <a:cs typeface="+mn-ea"/>
              <a:sym typeface="+mn-lt"/>
            </a:endParaRPr>
          </a:p>
        </p:txBody>
      </p:sp>
      <p:sp>
        <p:nvSpPr>
          <p:cNvPr id="42" name="文本框 41"/>
          <p:cNvSpPr txBox="1"/>
          <p:nvPr/>
        </p:nvSpPr>
        <p:spPr>
          <a:xfrm>
            <a:off x="7774558" y="2505039"/>
            <a:ext cx="3846937" cy="3007618"/>
          </a:xfrm>
          <a:prstGeom prst="rect">
            <a:avLst/>
          </a:prstGeom>
          <a:noFill/>
        </p:spPr>
        <p:txBody>
          <a:bodyPr wrap="square" rtlCol="0">
            <a:spAutoFit/>
          </a:bodyPr>
          <a:lstStyle/>
          <a:p>
            <a:pPr>
              <a:lnSpc>
                <a:spcPct val="150000"/>
              </a:lnSpc>
            </a:pPr>
            <a:r>
              <a:rPr lang="zh-CN" altLang="zh-CN" sz="1600" dirty="0"/>
              <a:t>《纲要》中明确指出要进行家园配合教育。家长们希望自己的孩子超过别人，常常将自己孩子的表现和别的孩子做横向比较，当发现自己的孩子不如别的孩子时，就会着急，对孩子产生不满，数落孩子。</a:t>
            </a:r>
            <a:r>
              <a:rPr lang="zh-CN" altLang="en-US" sz="1600" dirty="0"/>
              <a:t>教师</a:t>
            </a:r>
            <a:r>
              <a:rPr lang="zh-CN" altLang="zh-CN" sz="1600" dirty="0"/>
              <a:t>发现家长的教育问题后，耐心地做家长工作，使家长认识到自己不良的教育心态与方式给孩子带来的负面效果。</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2002426"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600174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191486" y="2454571"/>
            <a:ext cx="7327085" cy="2956579"/>
          </a:xfrm>
          <a:prstGeom prst="rect">
            <a:avLst/>
          </a:prstGeom>
          <a:noFill/>
          <a:ln>
            <a:solidFill>
              <a:schemeClr val="accent1"/>
            </a:solidFill>
          </a:ln>
          <a:effectLst/>
        </p:spPr>
        <p:txBody>
          <a:bodyPr wrap="square" rtlCol="0">
            <a:spAutoFit/>
          </a:bodyPr>
          <a:lstStyle/>
          <a:p>
            <a:pPr>
              <a:lnSpc>
                <a:spcPct val="150000"/>
              </a:lnSpc>
            </a:pPr>
            <a:r>
              <a:rPr lang="zh-CN" altLang="zh-CN" dirty="0"/>
              <a:t>游戏中积极有效的互动除了要家长与教师互相配合外，还需要教师善于转变角色。当幼儿在游戏中遇到困难时，教师以“协助者”的角色发起；当幼儿对游戏的兴趣减弱时，教师以“参与者、引导者”的角色发起；当幼儿对游戏的参与积极性很高时，教师以“鼓励者”的角色发起；当幼儿对游戏的方式提出建议时，教师以“支持者”的角色支持幼儿发起主动互动。只有不断地转变自己的角色，才能使教师对幼儿的影响保持最佳状态并以积极的态度回应幼儿的互动，以积极的方式引导幼儿的呼应。</a:t>
            </a:r>
            <a:endParaRPr lang="zh-CN" altLang="zh-CN" sz="1600" dirty="0"/>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25270685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a:latin typeface="+mn-lt"/>
                <a:ea typeface="+mn-ea"/>
                <a:cs typeface="+mn-ea"/>
                <a:sym typeface="+mn-lt"/>
              </a:rPr>
              <a:t>任务五 晨间整理</a:t>
            </a:r>
          </a:p>
        </p:txBody>
      </p:sp>
    </p:spTree>
    <p:extLst>
      <p:ext uri="{BB962C8B-B14F-4D97-AF65-F5344CB8AC3E}">
        <p14:creationId xmlns:p14="http://schemas.microsoft.com/office/powerpoint/2010/main" val="41049038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B13D41E3-68E3-4C96-8766-98A818C350F1}"/>
              </a:ext>
            </a:extLst>
          </p:cNvPr>
          <p:cNvGrpSpPr/>
          <p:nvPr/>
        </p:nvGrpSpPr>
        <p:grpSpPr>
          <a:xfrm>
            <a:off x="6451888" y="1279182"/>
            <a:ext cx="5347047" cy="5199056"/>
            <a:chOff x="3794096" y="1127096"/>
            <a:chExt cx="4603809" cy="4603809"/>
          </a:xfrm>
        </p:grpSpPr>
        <p:sp>
          <p:nvSpPr>
            <p:cNvPr id="46" name="椭圆 45">
              <a:extLst>
                <a:ext uri="{FF2B5EF4-FFF2-40B4-BE49-F238E27FC236}">
                  <a16:creationId xmlns:a16="http://schemas.microsoft.com/office/drawing/2014/main" id="{0ECB52BB-2B62-4C4E-BF0C-4B2527B12749}"/>
                </a:ext>
              </a:extLst>
            </p:cNvPr>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a:extLst>
                <a:ext uri="{FF2B5EF4-FFF2-40B4-BE49-F238E27FC236}">
                  <a16:creationId xmlns:a16="http://schemas.microsoft.com/office/drawing/2014/main" id="{1B6717C5-73BA-4117-8F96-5D01103894BA}"/>
                </a:ext>
              </a:extLst>
            </p:cNvPr>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11559" y="2316941"/>
            <a:ext cx="2834449" cy="3376950"/>
          </a:xfrm>
          <a:prstGeom prst="rect">
            <a:avLst/>
          </a:prstGeom>
          <a:noFill/>
        </p:spPr>
        <p:txBody>
          <a:bodyPr wrap="square" rtlCol="0">
            <a:spAutoFit/>
          </a:bodyPr>
          <a:lstStyle/>
          <a:p>
            <a:pPr>
              <a:lnSpc>
                <a:spcPct val="150000"/>
              </a:lnSpc>
            </a:pPr>
            <a:r>
              <a:rPr lang="zh-CN" altLang="zh-CN" sz="1600" dirty="0"/>
              <a:t>幼儿入园晨间户外活动以后，教师要引导幼儿进行晨间整理，如：更换衣物、摆放书包等整理个人物品活动。这一环节蕴含着促进幼儿发展的多重契机，教师可针对幼儿的年龄特征，抓住机会向幼儿渗透“自我服务”以及某些时候“主动帮助别人”的美德教育。</a:t>
            </a:r>
          </a:p>
        </p:txBody>
      </p:sp>
      <p:sp>
        <p:nvSpPr>
          <p:cNvPr id="17" name="矩形: 圆顶角 16"/>
          <p:cNvSpPr/>
          <p:nvPr/>
        </p:nvSpPr>
        <p:spPr>
          <a:xfrm>
            <a:off x="1391961" y="1843949"/>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2268954"/>
            </a:xfrm>
            <a:prstGeom prst="rect">
              <a:avLst/>
            </a:prstGeom>
            <a:noFill/>
          </p:spPr>
          <p:txBody>
            <a:bodyPr wrap="square" rtlCol="0">
              <a:spAutoFit/>
            </a:bodyPr>
            <a:lstStyle/>
            <a:p>
              <a:pPr>
                <a:lnSpc>
                  <a:spcPct val="150000"/>
                </a:lnSpc>
              </a:pPr>
              <a:r>
                <a:rPr lang="en-US" altLang="zh-CN" sz="1600" dirty="0"/>
                <a:t>1.</a:t>
              </a:r>
              <a:r>
                <a:rPr lang="zh-CN" altLang="zh-CN" sz="1600" dirty="0"/>
                <a:t>素质目标：在组织晨间整理过程中，养成耐心、细心、责任心的工作态度；</a:t>
              </a:r>
            </a:p>
            <a:p>
              <a:pPr>
                <a:lnSpc>
                  <a:spcPct val="150000"/>
                </a:lnSpc>
              </a:pPr>
              <a:r>
                <a:rPr lang="en-US" altLang="zh-CN" sz="1600" dirty="0"/>
                <a:t>2.</a:t>
              </a:r>
              <a:r>
                <a:rPr lang="zh-CN" altLang="zh-CN" sz="1600" dirty="0"/>
                <a:t>认知目标：学习并掌握晨间整理的具体工作方法；</a:t>
              </a:r>
            </a:p>
            <a:p>
              <a:pPr>
                <a:lnSpc>
                  <a:spcPct val="150000"/>
                </a:lnSpc>
              </a:pPr>
              <a:r>
                <a:rPr lang="en-US" altLang="zh-CN" sz="1600" dirty="0"/>
                <a:t>3.</a:t>
              </a:r>
              <a:r>
                <a:rPr lang="zh-CN" altLang="zh-CN" sz="1600" dirty="0"/>
                <a:t>技能目标：掌握培养幼儿“自我服务”的能力，及主动帮助他人品质的技能。</a:t>
              </a: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2839456"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任务五 晨间整理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1056449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6" y="1280165"/>
            <a:ext cx="9417377" cy="1368272"/>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矩形: 圆角 26"/>
          <p:cNvSpPr/>
          <p:nvPr/>
        </p:nvSpPr>
        <p:spPr>
          <a:xfrm>
            <a:off x="2103111" y="2959744"/>
            <a:ext cx="9417377" cy="1368272"/>
          </a:xfrm>
          <a:prstGeom prst="roundRect">
            <a:avLst>
              <a:gd name="adj" fmla="val 4667"/>
            </a:avLst>
          </a:prstGeom>
          <a:solidFill>
            <a:schemeClr val="accent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矩形: 圆角 27"/>
          <p:cNvSpPr/>
          <p:nvPr/>
        </p:nvSpPr>
        <p:spPr>
          <a:xfrm>
            <a:off x="669925" y="4634835"/>
            <a:ext cx="9417377" cy="1743013"/>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72" y="1836452"/>
            <a:ext cx="7863056" cy="705450"/>
          </a:xfrm>
          <a:prstGeom prst="rect">
            <a:avLst/>
          </a:prstGeom>
          <a:noFill/>
        </p:spPr>
        <p:txBody>
          <a:bodyPr wrap="square" rtlCol="0">
            <a:spAutoFit/>
          </a:bodyPr>
          <a:lstStyle/>
          <a:p>
            <a:pPr>
              <a:lnSpc>
                <a:spcPct val="130000"/>
              </a:lnSpc>
              <a:spcAft>
                <a:spcPts val="1200"/>
              </a:spcAft>
            </a:pPr>
            <a:r>
              <a:rPr lang="zh-CN" altLang="zh-CN" sz="1600" dirty="0"/>
              <a:t>在入园工作中，作为实习生应当能够使自己与幼儿发生积极的、正向的情感联系。用爱心营造出温馨和谐的班级气氛</a:t>
            </a:r>
            <a:r>
              <a:rPr lang="zh-CN" altLang="en-US" sz="1600" dirty="0"/>
              <a:t>，</a:t>
            </a:r>
            <a:r>
              <a:rPr lang="zh-CN" altLang="zh-CN" sz="1600" dirty="0"/>
              <a:t>使幼儿产生安全、愉快、积极的情感与心理状态。</a:t>
            </a:r>
            <a:endParaRPr lang="zh-CN" altLang="en-US" sz="1600" dirty="0">
              <a:solidFill>
                <a:schemeClr val="accent6"/>
              </a:solidFill>
              <a:cs typeface="+mn-ea"/>
              <a:sym typeface="+mn-lt"/>
            </a:endParaRPr>
          </a:p>
        </p:txBody>
      </p:sp>
      <p:sp>
        <p:nvSpPr>
          <p:cNvPr id="13" name="文本框 12"/>
          <p:cNvSpPr txBox="1"/>
          <p:nvPr/>
        </p:nvSpPr>
        <p:spPr>
          <a:xfrm>
            <a:off x="878275" y="1497898"/>
            <a:ext cx="2350927" cy="338554"/>
          </a:xfrm>
          <a:prstGeom prst="rect">
            <a:avLst/>
          </a:prstGeom>
          <a:noFill/>
        </p:spPr>
        <p:txBody>
          <a:bodyPr wrap="square">
            <a:spAutoFit/>
          </a:bodyPr>
          <a:lstStyle/>
          <a:p>
            <a:pPr defTabSz="913765">
              <a:buSzPct val="25000"/>
              <a:defRPr/>
            </a:pPr>
            <a:r>
              <a:rPr lang="en-US" altLang="zh-CN" sz="1600" dirty="0">
                <a:solidFill>
                  <a:schemeClr val="accent1"/>
                </a:solidFill>
                <a:cs typeface="+mn-ea"/>
                <a:sym typeface="+mn-lt"/>
              </a:rPr>
              <a:t>1.</a:t>
            </a:r>
            <a:r>
              <a:rPr lang="zh-CN" altLang="en-US" sz="1600" dirty="0">
                <a:solidFill>
                  <a:schemeClr val="accent1"/>
                </a:solidFill>
                <a:cs typeface="+mn-ea"/>
                <a:sym typeface="+mn-lt"/>
              </a:rPr>
              <a:t>建立良好的师幼关系</a:t>
            </a:r>
          </a:p>
        </p:txBody>
      </p:sp>
      <p:sp>
        <p:nvSpPr>
          <p:cNvPr id="16" name="文本框 15"/>
          <p:cNvSpPr txBox="1"/>
          <p:nvPr/>
        </p:nvSpPr>
        <p:spPr>
          <a:xfrm>
            <a:off x="3377180" y="3516072"/>
            <a:ext cx="7864932" cy="782137"/>
          </a:xfrm>
          <a:prstGeom prst="rect">
            <a:avLst/>
          </a:prstGeom>
          <a:noFill/>
        </p:spPr>
        <p:txBody>
          <a:bodyPr wrap="square" rtlCol="0">
            <a:spAutoFit/>
          </a:bodyPr>
          <a:lstStyle/>
          <a:p>
            <a:pPr algn="r">
              <a:lnSpc>
                <a:spcPct val="130000"/>
              </a:lnSpc>
              <a:spcAft>
                <a:spcPts val="1200"/>
              </a:spcAft>
            </a:pPr>
            <a:r>
              <a:rPr lang="zh-CN" altLang="zh-CN" dirty="0"/>
              <a:t>入园时，幼儿可能会有不良情绪的表达，如哭闹等。我们要懂得幼儿的需要与心理，适时适当地满足他们合理的需要，让他们获得</a:t>
            </a:r>
            <a:r>
              <a:rPr lang="zh-CN" altLang="en-US" dirty="0"/>
              <a:t>心</a:t>
            </a:r>
            <a:r>
              <a:rPr lang="zh-CN" altLang="zh-CN" dirty="0"/>
              <a:t>理上的满足</a:t>
            </a:r>
            <a:r>
              <a:rPr lang="en-US" altLang="zh-CN" dirty="0"/>
              <a:t>.</a:t>
            </a:r>
            <a:endParaRPr lang="zh-CN" altLang="en-US" sz="1400" dirty="0">
              <a:solidFill>
                <a:schemeClr val="bg2"/>
              </a:solidFill>
              <a:cs typeface="+mn-ea"/>
              <a:sym typeface="+mn-lt"/>
            </a:endParaRPr>
          </a:p>
        </p:txBody>
      </p:sp>
      <p:sp>
        <p:nvSpPr>
          <p:cNvPr id="17" name="文本框 16"/>
          <p:cNvSpPr txBox="1"/>
          <p:nvPr/>
        </p:nvSpPr>
        <p:spPr>
          <a:xfrm>
            <a:off x="5972961" y="3133884"/>
            <a:ext cx="5004287" cy="338554"/>
          </a:xfrm>
          <a:prstGeom prst="rect">
            <a:avLst/>
          </a:prstGeom>
          <a:noFill/>
        </p:spPr>
        <p:txBody>
          <a:bodyPr wrap="square">
            <a:spAutoFit/>
          </a:bodyPr>
          <a:lstStyle/>
          <a:p>
            <a:pPr algn="r" defTabSz="913765">
              <a:buSzPct val="25000"/>
              <a:defRPr/>
            </a:pPr>
            <a:r>
              <a:rPr lang="en-US" altLang="zh-CN" sz="1600" dirty="0">
                <a:solidFill>
                  <a:schemeClr val="bg2"/>
                </a:solidFill>
                <a:cs typeface="+mn-ea"/>
                <a:sym typeface="+mn-lt"/>
              </a:rPr>
              <a:t>2.</a:t>
            </a:r>
            <a:r>
              <a:rPr lang="zh-CN" altLang="en-US" sz="1600" dirty="0">
                <a:solidFill>
                  <a:schemeClr val="bg2"/>
                </a:solidFill>
                <a:cs typeface="+mn-ea"/>
                <a:sym typeface="+mn-lt"/>
              </a:rPr>
              <a:t> </a:t>
            </a:r>
            <a:r>
              <a:rPr lang="zh-CN" altLang="zh-CN" sz="1600" dirty="0">
                <a:solidFill>
                  <a:schemeClr val="bg2"/>
                </a:solidFill>
                <a:cs typeface="+mn-ea"/>
              </a:rPr>
              <a:t>尊重幼儿，满足他们的合理需要</a:t>
            </a:r>
            <a:endParaRPr lang="zh-CN" altLang="en-US" sz="1600" dirty="0">
              <a:solidFill>
                <a:schemeClr val="bg2"/>
              </a:solidFill>
              <a:cs typeface="+mn-ea"/>
              <a:sym typeface="+mn-lt"/>
            </a:endParaRPr>
          </a:p>
        </p:txBody>
      </p:sp>
      <p:sp>
        <p:nvSpPr>
          <p:cNvPr id="30" name="文本框 29"/>
          <p:cNvSpPr txBox="1"/>
          <p:nvPr/>
        </p:nvSpPr>
        <p:spPr>
          <a:xfrm>
            <a:off x="872140" y="5177520"/>
            <a:ext cx="7869188" cy="1200329"/>
          </a:xfrm>
          <a:prstGeom prst="rect">
            <a:avLst/>
          </a:prstGeom>
          <a:noFill/>
        </p:spPr>
        <p:txBody>
          <a:bodyPr wrap="square" rtlCol="0">
            <a:spAutoFit/>
          </a:bodyPr>
          <a:lstStyle/>
          <a:p>
            <a:r>
              <a:rPr lang="zh-CN" altLang="zh-CN" dirty="0"/>
              <a:t>幼儿入园时，可与幼儿进行简单的对话沟通，讲话声音平静、轻声细语，说话要清晰，注意结合情境使用丰富的语言，以便于幼儿理解。说话时与幼儿的视线成水平，但不要凝视，最好坐在小椅子上或蹲下来。让幼儿表达自己的感觉，知道自己的需要，帮助幼儿认识自己的情绪，促进其愉快入园。</a:t>
            </a:r>
          </a:p>
        </p:txBody>
      </p:sp>
      <p:sp>
        <p:nvSpPr>
          <p:cNvPr id="31" name="文本框 30"/>
          <p:cNvSpPr txBox="1"/>
          <p:nvPr/>
        </p:nvSpPr>
        <p:spPr>
          <a:xfrm>
            <a:off x="872141" y="4838966"/>
            <a:ext cx="2350927" cy="338554"/>
          </a:xfrm>
          <a:prstGeom prst="rect">
            <a:avLst/>
          </a:prstGeom>
          <a:noFill/>
        </p:spPr>
        <p:txBody>
          <a:bodyPr wrap="square">
            <a:spAutoFit/>
          </a:bodyPr>
          <a:lstStyle/>
          <a:p>
            <a:pPr defTabSz="913765">
              <a:buSzPct val="25000"/>
              <a:defRPr/>
            </a:pPr>
            <a:r>
              <a:rPr lang="en-US" altLang="zh-CN" sz="1600" dirty="0">
                <a:solidFill>
                  <a:schemeClr val="accent1"/>
                </a:solidFill>
                <a:cs typeface="+mn-ea"/>
                <a:sym typeface="+mn-lt"/>
              </a:rPr>
              <a:t>3.</a:t>
            </a:r>
            <a:r>
              <a:rPr lang="zh-CN" altLang="en-US" sz="1600" dirty="0">
                <a:solidFill>
                  <a:schemeClr val="accent1"/>
                </a:solidFill>
                <a:cs typeface="+mn-ea"/>
                <a:sym typeface="+mn-lt"/>
              </a:rPr>
              <a:t>与幼儿的沟通技巧</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8" name="文本框 37"/>
          <p:cNvSpPr txBox="1"/>
          <p:nvPr/>
        </p:nvSpPr>
        <p:spPr>
          <a:xfrm>
            <a:off x="2103111" y="3089812"/>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903435" y="1529818"/>
            <a:ext cx="9421402" cy="4622604"/>
            <a:chOff x="8210081" y="1718382"/>
            <a:chExt cx="2610357" cy="3779857"/>
          </a:xfrm>
        </p:grpSpPr>
        <p:sp>
          <p:nvSpPr>
            <p:cNvPr id="39" name="矩形: 圆角 38"/>
            <p:cNvSpPr/>
            <p:nvPr/>
          </p:nvSpPr>
          <p:spPr>
            <a:xfrm>
              <a:off x="8210081" y="1793014"/>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284945" y="2641516"/>
              <a:ext cx="2405889" cy="2315325"/>
            </a:xfrm>
            <a:prstGeom prst="rect">
              <a:avLst/>
            </a:prstGeom>
            <a:noFill/>
          </p:spPr>
          <p:txBody>
            <a:bodyPr wrap="square" rtlCol="0">
              <a:spAutoFit/>
            </a:bodyPr>
            <a:lstStyle/>
            <a:p>
              <a:pPr>
                <a:lnSpc>
                  <a:spcPct val="150000"/>
                </a:lnSpc>
              </a:pPr>
              <a:r>
                <a:rPr lang="en-US" altLang="zh-CN" dirty="0"/>
                <a:t>1.</a:t>
              </a:r>
              <a:r>
                <a:rPr lang="zh-CN" altLang="zh-CN" dirty="0"/>
                <a:t>老师请小朋友按学号将书包摆放在书包柜内，告诉小朋友要竖着依次摆放整齐，这样做会减少书包不小心散落在地上的情况。</a:t>
              </a:r>
            </a:p>
            <a:p>
              <a:pPr>
                <a:lnSpc>
                  <a:spcPct val="150000"/>
                </a:lnSpc>
              </a:pPr>
              <a:r>
                <a:rPr lang="en-US" altLang="zh-CN" dirty="0"/>
                <a:t>2.</a:t>
              </a:r>
              <a:r>
                <a:rPr lang="zh-CN" altLang="zh-CN" dirty="0"/>
                <a:t>老师主动请小朋友自己叠放外套。小朋友在叠放外套时，老师可适当引导，引导小朋友先将外套平整摆放在桌子上，抱袖子，藏帽子，头朝下，叠起来。及时提醒小朋友叠衣服一定将衣服的领子和帽子头朝下放（这样衣服不容易散开，有需要可以将衣服纽扣或拉链拉上），竖着依次摆放在格子柜中，这样既整齐又不影响他人。</a:t>
              </a:r>
            </a:p>
            <a:p>
              <a:endParaRPr lang="zh-CN" altLang="en-US" sz="1600" dirty="0">
                <a:solidFill>
                  <a:schemeClr val="accent6"/>
                </a:solidFill>
                <a:cs typeface="+mn-ea"/>
                <a:sym typeface="+mn-lt"/>
              </a:endParaRPr>
            </a:p>
          </p:txBody>
        </p:sp>
        <p:sp>
          <p:nvSpPr>
            <p:cNvPr id="29" name="矩形: 圆顶角 28"/>
            <p:cNvSpPr/>
            <p:nvPr/>
          </p:nvSpPr>
          <p:spPr>
            <a:xfrm>
              <a:off x="8214405" y="1718382"/>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文本框 19">
            <a:extLst>
              <a:ext uri="{FF2B5EF4-FFF2-40B4-BE49-F238E27FC236}">
                <a16:creationId xmlns:a16="http://schemas.microsoft.com/office/drawing/2014/main" id="{E5513C2C-2EA8-46F6-8520-3C21A525CD50}"/>
              </a:ext>
            </a:extLst>
          </p:cNvPr>
          <p:cNvSpPr txBox="1"/>
          <p:nvPr/>
        </p:nvSpPr>
        <p:spPr>
          <a:xfrm>
            <a:off x="1406552" y="285642"/>
            <a:ext cx="2839456"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任务五 晨间整理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pic>
        <p:nvPicPr>
          <p:cNvPr id="12290" name="图片 16">
            <a:extLst>
              <a:ext uri="{FF2B5EF4-FFF2-40B4-BE49-F238E27FC236}">
                <a16:creationId xmlns:a16="http://schemas.microsoft.com/office/drawing/2014/main" id="{1FB51E26-3246-46A9-AA16-4928ED8462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57065" y="285642"/>
            <a:ext cx="2217737"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7">
            <a:extLst>
              <a:ext uri="{FF2B5EF4-FFF2-40B4-BE49-F238E27FC236}">
                <a16:creationId xmlns:a16="http://schemas.microsoft.com/office/drawing/2014/main" id="{C83AE35C-C147-4D31-A55F-E6AE9A4693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4925" y="2181049"/>
            <a:ext cx="2181225" cy="16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0690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1037689" y="1506254"/>
            <a:ext cx="9421402" cy="4707826"/>
            <a:chOff x="8247278" y="1699113"/>
            <a:chExt cx="2610357" cy="3849541"/>
          </a:xfrm>
        </p:grpSpPr>
        <p:sp>
          <p:nvSpPr>
            <p:cNvPr id="39" name="矩形: 圆角 38"/>
            <p:cNvSpPr/>
            <p:nvPr/>
          </p:nvSpPr>
          <p:spPr>
            <a:xfrm>
              <a:off x="8247278" y="1843429"/>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411674" y="2165899"/>
              <a:ext cx="2348705" cy="2768323"/>
            </a:xfrm>
            <a:prstGeom prst="rect">
              <a:avLst/>
            </a:prstGeom>
            <a:noFill/>
          </p:spPr>
          <p:txBody>
            <a:bodyPr wrap="square" rtlCol="0">
              <a:spAutoFit/>
            </a:bodyPr>
            <a:lstStyle/>
            <a:p>
              <a:pPr>
                <a:lnSpc>
                  <a:spcPct val="150000"/>
                </a:lnSpc>
              </a:pPr>
              <a:r>
                <a:rPr lang="en-US" altLang="zh-CN" sz="1600" dirty="0"/>
                <a:t>3.</a:t>
              </a:r>
              <a:r>
                <a:rPr lang="zh-CN" altLang="zh-CN" sz="1600" dirty="0"/>
                <a:t>小朋友独自更换合适的衣服。由于室内外温度不同，小朋友进入教室后需要更换合适的衣服，老师主动请小朋友去拿更换的衣服，并锻炼小朋友辦别个人物品。</a:t>
              </a:r>
            </a:p>
            <a:p>
              <a:pPr>
                <a:lnSpc>
                  <a:spcPct val="150000"/>
                </a:lnSpc>
              </a:pPr>
              <a:r>
                <a:rPr lang="en-US" altLang="zh-CN" sz="1600" dirty="0"/>
                <a:t>4.</a:t>
              </a:r>
              <a:r>
                <a:rPr lang="zh-CN" altLang="zh-CN" sz="1600" dirty="0"/>
                <a:t>提醒幼儿每天要衣着整洁，佩戴手帕或纸巾，指导幼儿正确使用手帕或纸巾的</a:t>
              </a:r>
            </a:p>
            <a:p>
              <a:pPr>
                <a:lnSpc>
                  <a:spcPct val="150000"/>
                </a:lnSpc>
              </a:pPr>
              <a:r>
                <a:rPr lang="en-US" altLang="zh-CN" sz="1600" dirty="0"/>
                <a:t>5.</a:t>
              </a:r>
              <a:r>
                <a:rPr lang="zh-CN" altLang="zh-CN" sz="1600" dirty="0"/>
                <a:t>妥善保管幼儿衣物、携带的玩具、食物或其他有安全隐患的物品，并做好记录。</a:t>
              </a:r>
              <a:endParaRPr lang="en-US" altLang="zh-CN" sz="1400" dirty="0"/>
            </a:p>
            <a:p>
              <a:pPr>
                <a:lnSpc>
                  <a:spcPct val="150000"/>
                </a:lnSpc>
              </a:pPr>
              <a:r>
                <a:rPr lang="en-US" altLang="zh-CN" dirty="0"/>
                <a:t>6.</a:t>
              </a:r>
              <a:r>
                <a:rPr lang="zh-CN" altLang="zh-CN" dirty="0"/>
                <a:t>注意检查幼儿衣物口袋、书包内有无偷偷带来的不安全物品，如：小颗圆形物品、锋利物品等。</a:t>
              </a:r>
            </a:p>
            <a:p>
              <a:endParaRPr lang="en-US" altLang="zh-CN" sz="1600" dirty="0"/>
            </a:p>
            <a:p>
              <a:endParaRPr lang="zh-CN" altLang="zh-CN" sz="1600" dirty="0"/>
            </a:p>
            <a:p>
              <a:endParaRPr lang="en-US" altLang="zh-CN" sz="1600" dirty="0"/>
            </a:p>
            <a:p>
              <a:endParaRPr lang="zh-CN" altLang="en-US" sz="1600" dirty="0">
                <a:solidFill>
                  <a:schemeClr val="accent6"/>
                </a:solidFill>
                <a:cs typeface="+mn-ea"/>
                <a:sym typeface="+mn-lt"/>
              </a:endParaRPr>
            </a:p>
          </p:txBody>
        </p:sp>
        <p:sp>
          <p:nvSpPr>
            <p:cNvPr id="29" name="矩形: 圆顶角 28"/>
            <p:cNvSpPr/>
            <p:nvPr/>
          </p:nvSpPr>
          <p:spPr>
            <a:xfrm>
              <a:off x="8294408" y="1699113"/>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文本框 23">
            <a:extLst>
              <a:ext uri="{FF2B5EF4-FFF2-40B4-BE49-F238E27FC236}">
                <a16:creationId xmlns:a16="http://schemas.microsoft.com/office/drawing/2014/main" id="{C3AC17AC-51DD-4B34-B943-B995BE5C03E6}"/>
              </a:ext>
            </a:extLst>
          </p:cNvPr>
          <p:cNvSpPr txBox="1"/>
          <p:nvPr/>
        </p:nvSpPr>
        <p:spPr>
          <a:xfrm>
            <a:off x="1406552" y="285642"/>
            <a:ext cx="2839456"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任务五 晨间整理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40639736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770" y="1653487"/>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903437" y="1828067"/>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8400669" y="2082439"/>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649484" y="2109150"/>
            <a:ext cx="3922516" cy="3839769"/>
          </a:xfrm>
          <a:prstGeom prst="rect">
            <a:avLst/>
          </a:prstGeom>
          <a:noFill/>
        </p:spPr>
        <p:txBody>
          <a:bodyPr wrap="square" rtlCol="0">
            <a:spAutoFit/>
          </a:bodyPr>
          <a:lstStyle/>
          <a:p>
            <a:pPr>
              <a:lnSpc>
                <a:spcPct val="150000"/>
              </a:lnSpc>
            </a:pPr>
            <a:r>
              <a:rPr lang="zh-CN" altLang="zh-CN" sz="1600" dirty="0">
                <a:solidFill>
                  <a:schemeClr val="bg2"/>
                </a:solidFill>
              </a:rPr>
              <a:t>晨间户外活动结束后，辰辰和杰杰回到教室，老师蹲下仔细检查口袋及书包，未发现有危险物品，便请他们按学号摆放好书包及水杯，由于他们刚刚进行晨间户外活动，头上满头大汗，于是便让他们去拿更换的衣服，拿出来后回到座位进行更换，过了一会，发现已经换好衣服的杰杰在帮助有困难的辰辰。</a:t>
            </a:r>
            <a:r>
              <a:rPr lang="zh-CN" altLang="en-US" sz="1600" dirty="0">
                <a:solidFill>
                  <a:schemeClr val="bg2"/>
                </a:solidFill>
              </a:rPr>
              <a:t>老师表扬了</a:t>
            </a:r>
            <a:r>
              <a:rPr lang="zh-CN" altLang="zh-CN" dirty="0">
                <a:solidFill>
                  <a:schemeClr val="bg2"/>
                </a:solidFill>
              </a:rPr>
              <a:t>杰杰</a:t>
            </a:r>
            <a:r>
              <a:rPr lang="zh-CN" altLang="en-US" dirty="0">
                <a:solidFill>
                  <a:schemeClr val="bg2"/>
                </a:solidFill>
              </a:rPr>
              <a:t>，</a:t>
            </a:r>
            <a:endParaRPr lang="en-US" altLang="zh-CN" dirty="0">
              <a:solidFill>
                <a:schemeClr val="bg2"/>
              </a:solidFill>
            </a:endParaRPr>
          </a:p>
          <a:p>
            <a:pPr>
              <a:lnSpc>
                <a:spcPct val="150000"/>
              </a:lnSpc>
            </a:pPr>
            <a:r>
              <a:rPr lang="zh-CN" altLang="en-US" dirty="0">
                <a:solidFill>
                  <a:schemeClr val="bg2"/>
                </a:solidFill>
              </a:rPr>
              <a:t>请</a:t>
            </a:r>
            <a:r>
              <a:rPr lang="zh-CN" altLang="zh-CN" dirty="0">
                <a:solidFill>
                  <a:schemeClr val="bg2"/>
                </a:solidFill>
              </a:rPr>
              <a:t>他们去洗手回到座位休息</a:t>
            </a:r>
          </a:p>
          <a:p>
            <a:pPr>
              <a:lnSpc>
                <a:spcPct val="150000"/>
              </a:lnSpc>
            </a:pPr>
            <a:endParaRPr lang="zh-CN" altLang="en-US" sz="1600" dirty="0">
              <a:solidFill>
                <a:schemeClr val="bg2"/>
              </a:solidFill>
              <a:cs typeface="+mn-ea"/>
              <a:sym typeface="+mn-lt"/>
            </a:endParaRPr>
          </a:p>
        </p:txBody>
      </p:sp>
      <p:sp>
        <p:nvSpPr>
          <p:cNvPr id="42" name="文本框 41"/>
          <p:cNvSpPr txBox="1"/>
          <p:nvPr/>
        </p:nvSpPr>
        <p:spPr>
          <a:xfrm>
            <a:off x="7956373" y="2707853"/>
            <a:ext cx="3444266" cy="2268954"/>
          </a:xfrm>
          <a:prstGeom prst="rect">
            <a:avLst/>
          </a:prstGeom>
          <a:noFill/>
        </p:spPr>
        <p:txBody>
          <a:bodyPr wrap="square" rtlCol="0">
            <a:spAutoFit/>
          </a:bodyPr>
          <a:lstStyle/>
          <a:p>
            <a:pPr>
              <a:lnSpc>
                <a:spcPct val="150000"/>
              </a:lnSpc>
            </a:pPr>
            <a:r>
              <a:rPr lang="zh-CN" altLang="zh-CN" sz="1600" dirty="0"/>
              <a:t>该保育老师户外活动结束后的工作规范。保育老师在户外活动结束后要帮助幼儿擦汗、更换被汗水浸湿的衣服、引导幼儿如厕、喝水。并在此过程中注意培养幼儿礼貌行为，对幼儿及时表扬。</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2002426"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12572425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191486" y="2362292"/>
            <a:ext cx="7327085" cy="3787575"/>
          </a:xfrm>
          <a:prstGeom prst="rect">
            <a:avLst/>
          </a:prstGeom>
          <a:noFill/>
          <a:ln>
            <a:solidFill>
              <a:schemeClr val="accent1"/>
            </a:solidFill>
          </a:ln>
          <a:effectLst/>
        </p:spPr>
        <p:txBody>
          <a:bodyPr wrap="square" rtlCol="0">
            <a:spAutoFit/>
          </a:bodyPr>
          <a:lstStyle/>
          <a:p>
            <a:pPr>
              <a:lnSpc>
                <a:spcPct val="150000"/>
              </a:lnSpc>
            </a:pPr>
            <a:r>
              <a:rPr lang="en-US" altLang="zh-CN" dirty="0"/>
              <a:t>    </a:t>
            </a:r>
            <a:r>
              <a:rPr lang="zh-CN" altLang="zh-CN" dirty="0"/>
              <a:t>晨间整理蕴含着促进幼儿发展的多重契机，学习晨间整理的方法，通过自己动手摆放书包及水杯，养成自我服务的意识，发展幼儿的动手能力，自理能力。学会有条理地整理东西，初步养成爱整洁的良好习惯。幼儿好胜心强，喜欢别人夸奖，因此，对幼儿的互相帮助行为，要及时地给予表扬和鼓励。一个赞许的目光、一句不经意的表扬、在幼儿眼里是多么的重要，从中他们将会以此为动力，继续努力，不断地去关心、帮助别人。让她们在平时的整理活动中学会主动帮助同伴扣扣子、拉拉链等，既减少了老师的工作，而更重要的是培养了孩子们团结友爱、互相帮助的良好习惯，及主动帮助他人品质的技能。</a:t>
            </a:r>
            <a:endParaRPr lang="zh-CN" altLang="zh-CN" sz="1600" dirty="0"/>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7390996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0" name="任意多边形: 形状 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12" name="组合 11"/>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13" name="任意多边形: 形状 12"/>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任意多边形: 形状 13"/>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 name="任意多边形: 形状 14"/>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任意多边形: 形状 15"/>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任意多边形: 形状 16"/>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任意多边形: 形状 17"/>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任意多边形: 形状 18"/>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任意多边形: 形状 19"/>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任意多边形: 形状 20"/>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9" name="文本框 138"/>
          <p:cNvSpPr txBox="1"/>
          <p:nvPr/>
        </p:nvSpPr>
        <p:spPr>
          <a:xfrm>
            <a:off x="809027" y="2443705"/>
            <a:ext cx="6131342" cy="1107996"/>
          </a:xfrm>
          <a:prstGeom prst="rect">
            <a:avLst/>
          </a:prstGeom>
          <a:noFill/>
        </p:spPr>
        <p:txBody>
          <a:bodyPr wrap="square" rtlCol="0">
            <a:spAutoFit/>
          </a:bodyPr>
          <a:lstStyle>
            <a:defPPr>
              <a:defRPr lang="zh-CN"/>
            </a:defPPr>
            <a:lvl1pPr>
              <a:defRPr sz="6600">
                <a:solidFill>
                  <a:schemeClr val="accent1"/>
                </a:solidFill>
                <a:latin typeface="汉真广标" pitchFamily="49" charset="-122"/>
                <a:ea typeface="汉真广标" pitchFamily="49" charset="-122"/>
              </a:defRPr>
            </a:lvl1pPr>
          </a:lstStyle>
          <a:p>
            <a:r>
              <a:rPr lang="zh-CN" altLang="en-US" dirty="0">
                <a:latin typeface="+mn-lt"/>
                <a:ea typeface="+mn-ea"/>
                <a:cs typeface="+mn-ea"/>
                <a:sym typeface="+mn-lt"/>
              </a:rPr>
              <a:t>谢谢您的观看</a:t>
            </a:r>
          </a:p>
        </p:txBody>
      </p:sp>
      <p:sp>
        <p:nvSpPr>
          <p:cNvPr id="140" name="iŝ1ídé"/>
          <p:cNvSpPr txBox="1"/>
          <p:nvPr/>
        </p:nvSpPr>
        <p:spPr>
          <a:xfrm>
            <a:off x="877608" y="3551701"/>
            <a:ext cx="5393469" cy="364010"/>
          </a:xfrm>
          <a:prstGeom prst="rect">
            <a:avLst/>
          </a:prstGeom>
          <a:noFill/>
          <a:ln>
            <a:noFill/>
          </a:ln>
        </p:spPr>
        <p:txBody>
          <a:bodyPr wrap="square" lIns="91440" tIns="45720" rIns="91440" bIns="45720" anchor="ctr" anchorCtr="0">
            <a:no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r>
              <a:rPr kumimoji="0" lang="zh-CN" altLang="en-US" sz="1400" i="0" u="none" strike="noStrike" kern="1200" cap="none" spc="0" normalizeH="0" baseline="0" noProof="0" dirty="0">
                <a:ln>
                  <a:noFill/>
                </a:ln>
                <a:solidFill>
                  <a:schemeClr val="tx2"/>
                </a:solidFill>
                <a:effectLst/>
                <a:uLnTx/>
                <a:uFillTx/>
                <a:cs typeface="+mn-ea"/>
                <a:sym typeface="+mn-lt"/>
              </a:rPr>
              <a:t>这里填写简单的开场白，避免出现演示时首页停留时间过长</a:t>
            </a:r>
          </a:p>
        </p:txBody>
      </p:sp>
      <p:sp>
        <p:nvSpPr>
          <p:cNvPr id="141" name="矩形: 圆角 140"/>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THANKS</a:t>
            </a:r>
            <a:endParaRPr lang="zh-CN" altLang="en-US" dirty="0">
              <a:solidFill>
                <a:schemeClr val="bg2"/>
              </a:solidFill>
              <a:cs typeface="+mn-ea"/>
              <a:sym typeface="+mn-lt"/>
            </a:endParaRPr>
          </a:p>
        </p:txBody>
      </p:sp>
      <p:pic>
        <p:nvPicPr>
          <p:cNvPr id="142" name="图形 141"/>
          <p:cNvPicPr>
            <a:picLocks noChangeAspect="1"/>
          </p:cNvPicPr>
          <p:nvPr/>
        </p:nvPicPr>
        <p:blipFill>
          <a:blip r:embed="rId2" cstate="screen"/>
          <a:stretch>
            <a:fillRect/>
          </a:stretch>
        </p:blipFill>
        <p:spPr>
          <a:xfrm>
            <a:off x="1980599" y="4518794"/>
            <a:ext cx="281805" cy="281805"/>
          </a:xfrm>
          <a:prstGeom prst="rect">
            <a:avLst/>
          </a:prstGeom>
        </p:spPr>
      </p:pic>
      <p:grpSp>
        <p:nvGrpSpPr>
          <p:cNvPr id="143" name="组合 142"/>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4" name="任意多边形: 形状 143"/>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89" name="文本框 288"/>
          <p:cNvSpPr txBox="1"/>
          <p:nvPr/>
        </p:nvSpPr>
        <p:spPr>
          <a:xfrm>
            <a:off x="6448740" y="462495"/>
            <a:ext cx="5590861" cy="307777"/>
          </a:xfrm>
          <a:prstGeom prst="rect">
            <a:avLst/>
          </a:prstGeom>
          <a:noFill/>
        </p:spPr>
        <p:txBody>
          <a:bodyPr wrap="square" rtlCol="0">
            <a:spAutoFit/>
          </a:bodyPr>
          <a:lstStyle>
            <a:defPPr>
              <a:defRPr lang="zh-CN"/>
            </a:defPPr>
            <a:lvl1pPr>
              <a:defRPr sz="1400">
                <a:solidFill>
                  <a:schemeClr val="accent1">
                    <a:alpha val="25000"/>
                  </a:schemeClr>
                </a:solidFill>
              </a:defRPr>
            </a:lvl1pPr>
          </a:lstStyle>
          <a:p>
            <a:pPr algn="dist"/>
            <a:r>
              <a:rPr lang="en-US" altLang="zh-CN" dirty="0">
                <a:cs typeface="+mn-ea"/>
                <a:sym typeface="+mn-lt"/>
              </a:rPr>
              <a:t>NEW EMPLOYEE ORIENTATION TRAINING</a:t>
            </a:r>
            <a:endParaRPr lang="zh-CN" altLang="en-US" dirty="0">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72519"/>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实践内容</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a:extLst>
              <a:ext uri="{FF2B5EF4-FFF2-40B4-BE49-F238E27FC236}">
                <a16:creationId xmlns:a16="http://schemas.microsoft.com/office/drawing/2014/main" id="{EB684C7E-20A7-9694-F2D4-694B922B40F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3" name="组合 2">
            <a:extLst>
              <a:ext uri="{FF2B5EF4-FFF2-40B4-BE49-F238E27FC236}">
                <a16:creationId xmlns:a16="http://schemas.microsoft.com/office/drawing/2014/main" id="{17E15000-346F-4002-BE69-268C5CB9F3F9}"/>
              </a:ext>
            </a:extLst>
          </p:cNvPr>
          <p:cNvGrpSpPr/>
          <p:nvPr/>
        </p:nvGrpSpPr>
        <p:grpSpPr>
          <a:xfrm>
            <a:off x="226825" y="2326451"/>
            <a:ext cx="11978203" cy="2396840"/>
            <a:chOff x="226825" y="2326451"/>
            <a:chExt cx="11978203" cy="2396840"/>
          </a:xfrm>
        </p:grpSpPr>
        <p:grpSp>
          <p:nvGrpSpPr>
            <p:cNvPr id="2" name="组合 1">
              <a:extLst>
                <a:ext uri="{FF2B5EF4-FFF2-40B4-BE49-F238E27FC236}">
                  <a16:creationId xmlns:a16="http://schemas.microsoft.com/office/drawing/2014/main" id="{70EB94BE-76E3-449E-9E2D-E5B9B8A4F7D5}"/>
                </a:ext>
              </a:extLst>
            </p:cNvPr>
            <p:cNvGrpSpPr/>
            <p:nvPr/>
          </p:nvGrpSpPr>
          <p:grpSpPr>
            <a:xfrm>
              <a:off x="226825" y="2326451"/>
              <a:ext cx="9386886" cy="2396840"/>
              <a:chOff x="978029" y="2240170"/>
              <a:chExt cx="10235942" cy="2543252"/>
            </a:xfrm>
          </p:grpSpPr>
          <p:sp>
            <p:nvSpPr>
              <p:cNvPr id="193" name="矩形: 圆角 192"/>
              <p:cNvSpPr/>
              <p:nvPr/>
            </p:nvSpPr>
            <p:spPr>
              <a:xfrm>
                <a:off x="978029"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4" name="矩形: 圆角 193"/>
              <p:cNvSpPr/>
              <p:nvPr/>
            </p:nvSpPr>
            <p:spPr>
              <a:xfrm>
                <a:off x="3666131"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5" name="矩形: 圆角 194"/>
              <p:cNvSpPr/>
              <p:nvPr/>
            </p:nvSpPr>
            <p:spPr>
              <a:xfrm>
                <a:off x="6354233"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6" name="矩形: 圆角 195"/>
              <p:cNvSpPr/>
              <p:nvPr/>
            </p:nvSpPr>
            <p:spPr>
              <a:xfrm>
                <a:off x="9042334"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45" name="文本框 344"/>
              <p:cNvSpPr txBox="1"/>
              <p:nvPr/>
            </p:nvSpPr>
            <p:spPr>
              <a:xfrm>
                <a:off x="1220477" y="3392058"/>
                <a:ext cx="1686741" cy="523220"/>
              </a:xfrm>
              <a:prstGeom prst="rect">
                <a:avLst/>
              </a:prstGeom>
              <a:noFill/>
            </p:spPr>
            <p:txBody>
              <a:bodyPr wrap="square" rtlCol="0">
                <a:noAutofit/>
              </a:bodyPr>
              <a:lstStyle/>
              <a:p>
                <a:r>
                  <a:rPr lang="zh-CN" altLang="en-US" sz="2800" dirty="0">
                    <a:solidFill>
                      <a:schemeClr val="accent1"/>
                    </a:solidFill>
                    <a:cs typeface="+mn-ea"/>
                    <a:sym typeface="+mn-lt"/>
                  </a:rPr>
                  <a:t>晨间清洁卫生</a:t>
                </a:r>
              </a:p>
            </p:txBody>
          </p:sp>
          <p:sp>
            <p:nvSpPr>
              <p:cNvPr id="347" name="文本框 346"/>
              <p:cNvSpPr txBox="1"/>
              <p:nvPr/>
            </p:nvSpPr>
            <p:spPr>
              <a:xfrm>
                <a:off x="3801554" y="3501160"/>
                <a:ext cx="1934828" cy="523220"/>
              </a:xfrm>
              <a:prstGeom prst="rect">
                <a:avLst/>
              </a:prstGeom>
              <a:noFill/>
            </p:spPr>
            <p:txBody>
              <a:bodyPr wrap="square" rtlCol="0">
                <a:noAutofit/>
              </a:bodyPr>
              <a:lstStyle/>
              <a:p>
                <a:r>
                  <a:rPr lang="zh-CN" altLang="en-US" sz="2800" dirty="0">
                    <a:solidFill>
                      <a:schemeClr val="accent1"/>
                    </a:solidFill>
                    <a:cs typeface="+mn-ea"/>
                    <a:sym typeface="+mn-lt"/>
                  </a:rPr>
                  <a:t>晨间接待</a:t>
                </a:r>
              </a:p>
            </p:txBody>
          </p:sp>
          <p:sp>
            <p:nvSpPr>
              <p:cNvPr id="349" name="文本框 348"/>
              <p:cNvSpPr txBox="1"/>
              <p:nvPr/>
            </p:nvSpPr>
            <p:spPr>
              <a:xfrm>
                <a:off x="6585401" y="3392058"/>
                <a:ext cx="1686741" cy="523220"/>
              </a:xfrm>
              <a:prstGeom prst="rect">
                <a:avLst/>
              </a:prstGeom>
              <a:noFill/>
            </p:spPr>
            <p:txBody>
              <a:bodyPr wrap="square" rtlCol="0">
                <a:noAutofit/>
              </a:bodyPr>
              <a:lstStyle/>
              <a:p>
                <a:r>
                  <a:rPr lang="zh-CN" altLang="en-US" sz="2800" dirty="0">
                    <a:solidFill>
                      <a:schemeClr val="accent1"/>
                    </a:solidFill>
                    <a:cs typeface="+mn-ea"/>
                    <a:sym typeface="+mn-lt"/>
                  </a:rPr>
                  <a:t>   晨   检</a:t>
                </a:r>
              </a:p>
            </p:txBody>
          </p:sp>
          <p:sp>
            <p:nvSpPr>
              <p:cNvPr id="351" name="文本框 350"/>
              <p:cNvSpPr txBox="1"/>
              <p:nvPr/>
            </p:nvSpPr>
            <p:spPr>
              <a:xfrm>
                <a:off x="9353585" y="3256395"/>
                <a:ext cx="1686740" cy="523220"/>
              </a:xfrm>
              <a:prstGeom prst="rect">
                <a:avLst/>
              </a:prstGeom>
              <a:noFill/>
            </p:spPr>
            <p:txBody>
              <a:bodyPr wrap="square" rtlCol="0">
                <a:noAutofit/>
              </a:bodyPr>
              <a:lstStyle/>
              <a:p>
                <a:r>
                  <a:rPr lang="zh-CN" altLang="en-US" sz="2800" dirty="0">
                    <a:solidFill>
                      <a:schemeClr val="accent1"/>
                    </a:solidFill>
                    <a:cs typeface="+mn-ea"/>
                    <a:sym typeface="+mn-lt"/>
                  </a:rPr>
                  <a:t>入园晨间活动 </a:t>
                </a:r>
              </a:p>
            </p:txBody>
          </p:sp>
          <p:sp>
            <p:nvSpPr>
              <p:cNvPr id="361" name="任意多边形: 形状 360"/>
              <p:cNvSpPr/>
              <p:nvPr/>
            </p:nvSpPr>
            <p:spPr>
              <a:xfrm>
                <a:off x="2511152"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2" name="任意多边形: 形状 361"/>
              <p:cNvSpPr/>
              <p:nvPr/>
            </p:nvSpPr>
            <p:spPr>
              <a:xfrm flipV="1">
                <a:off x="5180413" y="4655588"/>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3" name="任意多边形: 形状 362"/>
              <p:cNvSpPr/>
              <p:nvPr/>
            </p:nvSpPr>
            <p:spPr>
              <a:xfrm>
                <a:off x="7849455"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7" name="文本框 36">
                <a:extLst>
                  <a:ext uri="{FF2B5EF4-FFF2-40B4-BE49-F238E27FC236}">
                    <a16:creationId xmlns:a16="http://schemas.microsoft.com/office/drawing/2014/main" id="{61E32556-E984-4117-8E86-ED1FD0114C80}"/>
                  </a:ext>
                </a:extLst>
              </p:cNvPr>
              <p:cNvSpPr txBox="1"/>
              <p:nvPr/>
            </p:nvSpPr>
            <p:spPr>
              <a:xfrm>
                <a:off x="4198010" y="2845107"/>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任务二</a:t>
                </a:r>
              </a:p>
            </p:txBody>
          </p:sp>
        </p:grpSp>
        <p:sp>
          <p:nvSpPr>
            <p:cNvPr id="41" name="任意多边形: 形状 40">
              <a:extLst>
                <a:ext uri="{FF2B5EF4-FFF2-40B4-BE49-F238E27FC236}">
                  <a16:creationId xmlns:a16="http://schemas.microsoft.com/office/drawing/2014/main" id="{3BD3EE30-2EA3-4004-A755-88B422259EAF}"/>
                </a:ext>
              </a:extLst>
            </p:cNvPr>
            <p:cNvSpPr/>
            <p:nvPr/>
          </p:nvSpPr>
          <p:spPr>
            <a:xfrm rot="10800000">
              <a:off x="9105262" y="4571075"/>
              <a:ext cx="1679280" cy="120475"/>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42" name="矩形: 圆角 41">
              <a:extLst>
                <a:ext uri="{FF2B5EF4-FFF2-40B4-BE49-F238E27FC236}">
                  <a16:creationId xmlns:a16="http://schemas.microsoft.com/office/drawing/2014/main" id="{EF7E92D9-0784-4235-BA32-9F0481FD8087}"/>
                </a:ext>
              </a:extLst>
            </p:cNvPr>
            <p:cNvSpPr/>
            <p:nvPr/>
          </p:nvSpPr>
          <p:spPr>
            <a:xfrm>
              <a:off x="10213525" y="2485751"/>
              <a:ext cx="1991503" cy="1886497"/>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357" name="文本框 356"/>
          <p:cNvSpPr txBox="1"/>
          <p:nvPr/>
        </p:nvSpPr>
        <p:spPr>
          <a:xfrm>
            <a:off x="536180" y="2755501"/>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任务一</a:t>
            </a:r>
          </a:p>
        </p:txBody>
      </p:sp>
      <p:sp>
        <p:nvSpPr>
          <p:cNvPr id="38" name="文本框 37">
            <a:extLst>
              <a:ext uri="{FF2B5EF4-FFF2-40B4-BE49-F238E27FC236}">
                <a16:creationId xmlns:a16="http://schemas.microsoft.com/office/drawing/2014/main" id="{B77BA6AB-F14B-424C-A048-252C521568A4}"/>
              </a:ext>
            </a:extLst>
          </p:cNvPr>
          <p:cNvSpPr txBox="1"/>
          <p:nvPr/>
        </p:nvSpPr>
        <p:spPr>
          <a:xfrm>
            <a:off x="5626595" y="2781815"/>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任务三</a:t>
            </a:r>
          </a:p>
        </p:txBody>
      </p:sp>
      <p:sp>
        <p:nvSpPr>
          <p:cNvPr id="43" name="文本框 42">
            <a:extLst>
              <a:ext uri="{FF2B5EF4-FFF2-40B4-BE49-F238E27FC236}">
                <a16:creationId xmlns:a16="http://schemas.microsoft.com/office/drawing/2014/main" id="{C192580C-1A28-4F9A-BF5C-311E7CB7E112}"/>
              </a:ext>
            </a:extLst>
          </p:cNvPr>
          <p:cNvSpPr txBox="1"/>
          <p:nvPr/>
        </p:nvSpPr>
        <p:spPr>
          <a:xfrm>
            <a:off x="10561304" y="2708789"/>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任务五</a:t>
            </a:r>
          </a:p>
        </p:txBody>
      </p:sp>
      <p:sp>
        <p:nvSpPr>
          <p:cNvPr id="44" name="文本框 43">
            <a:extLst>
              <a:ext uri="{FF2B5EF4-FFF2-40B4-BE49-F238E27FC236}">
                <a16:creationId xmlns:a16="http://schemas.microsoft.com/office/drawing/2014/main" id="{D1608FC6-35ED-45D1-A561-17BA8CA37965}"/>
              </a:ext>
            </a:extLst>
          </p:cNvPr>
          <p:cNvSpPr txBox="1"/>
          <p:nvPr/>
        </p:nvSpPr>
        <p:spPr>
          <a:xfrm>
            <a:off x="8054144" y="2734823"/>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任务四</a:t>
            </a:r>
          </a:p>
        </p:txBody>
      </p:sp>
      <p:sp>
        <p:nvSpPr>
          <p:cNvPr id="45" name="文本框 44">
            <a:extLst>
              <a:ext uri="{FF2B5EF4-FFF2-40B4-BE49-F238E27FC236}">
                <a16:creationId xmlns:a16="http://schemas.microsoft.com/office/drawing/2014/main" id="{4D21C6C4-D944-4B2C-8F1D-83A0BE40948D}"/>
              </a:ext>
            </a:extLst>
          </p:cNvPr>
          <p:cNvSpPr txBox="1"/>
          <p:nvPr/>
        </p:nvSpPr>
        <p:spPr>
          <a:xfrm>
            <a:off x="10419513" y="3301159"/>
            <a:ext cx="1769164" cy="493099"/>
          </a:xfrm>
          <a:prstGeom prst="rect">
            <a:avLst/>
          </a:prstGeom>
          <a:noFill/>
        </p:spPr>
        <p:txBody>
          <a:bodyPr wrap="square" rtlCol="0">
            <a:noAutofit/>
          </a:bodyPr>
          <a:lstStyle/>
          <a:p>
            <a:r>
              <a:rPr lang="zh-CN" altLang="en-US" sz="2800" dirty="0">
                <a:solidFill>
                  <a:schemeClr val="accent1"/>
                </a:solidFill>
                <a:cs typeface="+mn-ea"/>
                <a:sym typeface="+mn-lt"/>
              </a:rPr>
              <a:t>晨间整理</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a:latin typeface="+mn-lt"/>
                <a:ea typeface="+mn-ea"/>
                <a:cs typeface="+mn-ea"/>
                <a:sym typeface="+mn-lt"/>
              </a:rPr>
              <a:t>任务一 入园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B13D41E3-68E3-4C96-8766-98A818C350F1}"/>
              </a:ext>
            </a:extLst>
          </p:cNvPr>
          <p:cNvGrpSpPr/>
          <p:nvPr/>
        </p:nvGrpSpPr>
        <p:grpSpPr>
          <a:xfrm>
            <a:off x="6451888" y="1279182"/>
            <a:ext cx="5347047" cy="5199056"/>
            <a:chOff x="3794096" y="1127096"/>
            <a:chExt cx="4603809" cy="4603809"/>
          </a:xfrm>
        </p:grpSpPr>
        <p:sp>
          <p:nvSpPr>
            <p:cNvPr id="46" name="椭圆 45">
              <a:extLst>
                <a:ext uri="{FF2B5EF4-FFF2-40B4-BE49-F238E27FC236}">
                  <a16:creationId xmlns:a16="http://schemas.microsoft.com/office/drawing/2014/main" id="{0ECB52BB-2B62-4C4E-BF0C-4B2527B12749}"/>
                </a:ext>
              </a:extLst>
            </p:cNvPr>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a:extLst>
                <a:ext uri="{FF2B5EF4-FFF2-40B4-BE49-F238E27FC236}">
                  <a16:creationId xmlns:a16="http://schemas.microsoft.com/office/drawing/2014/main" id="{1B6717C5-73BA-4117-8F96-5D01103894BA}"/>
                </a:ext>
              </a:extLst>
            </p:cNvPr>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06552" y="2641516"/>
            <a:ext cx="2465971" cy="2062103"/>
          </a:xfrm>
          <a:prstGeom prst="rect">
            <a:avLst/>
          </a:prstGeom>
          <a:noFill/>
        </p:spPr>
        <p:txBody>
          <a:bodyPr wrap="square" rtlCol="0">
            <a:spAutoFit/>
          </a:bodyPr>
          <a:lstStyle/>
          <a:p>
            <a:r>
              <a:rPr lang="zh-CN" altLang="zh-CN" sz="1600" dirty="0"/>
              <a:t>入园活动是幼儿在幼儿园的第一个活动，是一日活动的开始。晨间的清洁卫生工作是非常重要的，为迎接幼儿入园，必须创造一个美化、绿化、净化、安全化、儿童化的室内外环境。</a:t>
            </a:r>
          </a:p>
        </p:txBody>
      </p:sp>
      <p:sp>
        <p:nvSpPr>
          <p:cNvPr id="17" name="矩形: 圆顶角 16"/>
          <p:cNvSpPr/>
          <p:nvPr/>
        </p:nvSpPr>
        <p:spPr>
          <a:xfrm>
            <a:off x="1406552"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2308324"/>
            </a:xfrm>
            <a:prstGeom prst="rect">
              <a:avLst/>
            </a:prstGeom>
            <a:noFill/>
          </p:spPr>
          <p:txBody>
            <a:bodyPr wrap="square" rtlCol="0">
              <a:spAutoFit/>
            </a:bodyPr>
            <a:lstStyle/>
            <a:p>
              <a:r>
                <a:rPr lang="en-US" altLang="zh-CN" dirty="0">
                  <a:solidFill>
                    <a:schemeClr val="bg2"/>
                  </a:solidFill>
                </a:rPr>
                <a:t>1.</a:t>
              </a:r>
              <a:r>
                <a:rPr lang="zh-CN" altLang="zh-CN" dirty="0">
                  <a:solidFill>
                    <a:schemeClr val="bg2"/>
                  </a:solidFill>
                </a:rPr>
                <a:t>素质目标：通过实践理解保育工作的重要性，培养吃苦耐劳的劳动精神及品质；</a:t>
              </a:r>
              <a:endParaRPr lang="en-US" altLang="zh-CN" dirty="0">
                <a:solidFill>
                  <a:schemeClr val="bg2"/>
                </a:solidFill>
              </a:endParaRPr>
            </a:p>
            <a:p>
              <a:endParaRPr lang="zh-CN" altLang="zh-CN" dirty="0">
                <a:solidFill>
                  <a:schemeClr val="bg2"/>
                </a:solidFill>
              </a:endParaRPr>
            </a:p>
            <a:p>
              <a:r>
                <a:rPr lang="en-US" altLang="zh-CN" dirty="0">
                  <a:solidFill>
                    <a:schemeClr val="bg2"/>
                  </a:solidFill>
                </a:rPr>
                <a:t>2.</a:t>
              </a:r>
              <a:r>
                <a:rPr lang="zh-CN" altLang="zh-CN" dirty="0">
                  <a:solidFill>
                    <a:schemeClr val="bg2"/>
                  </a:solidFill>
                </a:rPr>
                <a:t>认知目标：学习并掌握幼儿园入园工作中的晨间清洁卫生的方法；</a:t>
              </a:r>
              <a:endParaRPr lang="en-US" altLang="zh-CN" dirty="0">
                <a:solidFill>
                  <a:schemeClr val="bg2"/>
                </a:solidFill>
              </a:endParaRPr>
            </a:p>
            <a:p>
              <a:endParaRPr lang="zh-CN" altLang="zh-CN" dirty="0">
                <a:solidFill>
                  <a:schemeClr val="bg2"/>
                </a:solidFill>
              </a:endParaRPr>
            </a:p>
            <a:p>
              <a:r>
                <a:rPr lang="en-US" altLang="zh-CN" dirty="0">
                  <a:solidFill>
                    <a:schemeClr val="bg2"/>
                  </a:solidFill>
                </a:rPr>
                <a:t>3.</a:t>
              </a:r>
              <a:r>
                <a:rPr lang="zh-CN" altLang="zh-CN" dirty="0">
                  <a:solidFill>
                    <a:schemeClr val="bg2"/>
                  </a:solidFill>
                </a:rPr>
                <a:t>能力目标：掌握幼儿园入园工作中的晨间清洁卫生的步骤和技能；</a:t>
              </a:r>
              <a:endParaRPr lang="zh-CN" altLang="en-US" sz="1400" dirty="0">
                <a:solidFill>
                  <a:schemeClr val="bg2"/>
                </a:solidFill>
                <a:cs typeface="+mn-ea"/>
                <a:sym typeface="+mn-lt"/>
              </a:endParaRP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2215006"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入园</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1037691" y="158850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460457" y="2496101"/>
              <a:ext cx="2209776" cy="2969656"/>
            </a:xfrm>
            <a:prstGeom prst="rect">
              <a:avLst/>
            </a:prstGeom>
            <a:noFill/>
          </p:spPr>
          <p:txBody>
            <a:bodyPr wrap="square" rtlCol="0">
              <a:spAutoFit/>
            </a:bodyPr>
            <a:lstStyle/>
            <a:p>
              <a:r>
                <a:rPr lang="en-US" altLang="zh-CN" dirty="0"/>
                <a:t>1.</a:t>
              </a:r>
              <a:r>
                <a:rPr lang="zh-CN" altLang="zh-CN" dirty="0"/>
                <a:t>配合老师做好接待工作：做到服装穿戴整齐，仪表整洁，端庄大方，精神饱满，热情接待。</a:t>
              </a:r>
            </a:p>
            <a:p>
              <a:r>
                <a:rPr lang="en-US" altLang="zh-CN" dirty="0"/>
                <a:t>2.</a:t>
              </a:r>
              <a:r>
                <a:rPr lang="zh-CN" altLang="en-US" dirty="0"/>
                <a:t> </a:t>
              </a:r>
              <a:r>
                <a:rPr lang="zh-CN" altLang="zh-CN" dirty="0"/>
                <a:t>向幼儿问好，拉拉幼儿的小手，摸摸他的头，或抱一抱，让幼儿的情绪受到感染，高兴地入园；引导幼儿向自己和同伴问好，培养幼儿讲礼貌的好习惯；检查一下幼儿的口袋，看有无携带尖利或不安全的物品和食品，发现问题迅速处理。对患病的幼儿和情绪不好的幼儿要特别关照</a:t>
              </a:r>
              <a:r>
                <a:rPr lang="zh-CN" altLang="en-US" dirty="0"/>
                <a:t>。</a:t>
              </a:r>
              <a:endParaRPr lang="en-US" altLang="zh-CN" dirty="0"/>
            </a:p>
            <a:p>
              <a:r>
                <a:rPr lang="en-US" altLang="zh-CN" dirty="0"/>
                <a:t>3.</a:t>
              </a:r>
              <a:r>
                <a:rPr lang="zh-CN" altLang="en-US" dirty="0"/>
                <a:t> </a:t>
              </a:r>
              <a:r>
                <a:rPr lang="zh-CN" altLang="zh-CN" dirty="0"/>
                <a:t>主动热情地向家长问好，主动与家长简短交谈，了解一下幼儿在家的情况，耐心倾听家长的嘱托。</a:t>
              </a:r>
            </a:p>
            <a:p>
              <a:r>
                <a:rPr lang="en-US" altLang="zh-CN" dirty="0"/>
                <a:t>4.</a:t>
              </a:r>
              <a:r>
                <a:rPr lang="zh-CN" altLang="zh-CN" dirty="0"/>
                <a:t>及时清点到园幼儿人数并作好记录</a:t>
              </a:r>
              <a:r>
                <a:rPr lang="en-US" altLang="zh-CN" dirty="0"/>
                <a:t>:</a:t>
              </a:r>
              <a:r>
                <a:rPr lang="zh-CN" altLang="zh-CN" dirty="0"/>
                <a:t>安顿好幼儿后，及时记录到园幼儿姓名，清点人数，掌握本班幼儿入园情况。</a:t>
              </a:r>
            </a:p>
            <a:p>
              <a:endParaRPr lang="zh-CN" altLang="zh-CN" dirty="0"/>
            </a:p>
            <a:p>
              <a:endParaRPr lang="en-US" altLang="zh-CN" sz="1600" dirty="0"/>
            </a:p>
            <a:p>
              <a:endParaRPr lang="zh-CN" altLang="en-US" sz="1600" dirty="0">
                <a:solidFill>
                  <a:schemeClr val="accent6"/>
                </a:solidFill>
                <a:cs typeface="+mn-ea"/>
                <a:sym typeface="+mn-lt"/>
              </a:endParaRPr>
            </a:p>
          </p:txBody>
        </p:sp>
        <p:sp>
          <p:nvSpPr>
            <p:cNvPr id="29" name="矩形: 圆顶角 28"/>
            <p:cNvSpPr/>
            <p:nvPr/>
          </p:nvSpPr>
          <p:spPr>
            <a:xfrm>
              <a:off x="8314242" y="183501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215066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入园</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pic>
        <p:nvPicPr>
          <p:cNvPr id="2054" name="图片 7">
            <a:extLst>
              <a:ext uri="{FF2B5EF4-FFF2-40B4-BE49-F238E27FC236}">
                <a16:creationId xmlns:a16="http://schemas.microsoft.com/office/drawing/2014/main" id="{FF9C2CDD-64AD-4E5A-9B91-BFEB146551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7433" y="2782810"/>
            <a:ext cx="2266950"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图片 6">
            <a:extLst>
              <a:ext uri="{FF2B5EF4-FFF2-40B4-BE49-F238E27FC236}">
                <a16:creationId xmlns:a16="http://schemas.microsoft.com/office/drawing/2014/main" id="{33EF7725-6F87-422E-A543-97364159A5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4592" y="892812"/>
            <a:ext cx="2235956"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5714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770" y="1653487"/>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88571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8400669" y="2082439"/>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803461" y="2226176"/>
            <a:ext cx="3519547" cy="3422860"/>
          </a:xfrm>
          <a:prstGeom prst="rect">
            <a:avLst/>
          </a:prstGeom>
          <a:noFill/>
        </p:spPr>
        <p:txBody>
          <a:bodyPr wrap="square" rtlCol="0">
            <a:spAutoFit/>
          </a:bodyPr>
          <a:lstStyle/>
          <a:p>
            <a:pPr>
              <a:lnSpc>
                <a:spcPct val="130000"/>
              </a:lnSpc>
              <a:spcAft>
                <a:spcPts val="1200"/>
              </a:spcAft>
            </a:pPr>
            <a:r>
              <a:rPr lang="zh-CN" altLang="en-US" sz="1600" dirty="0">
                <a:solidFill>
                  <a:schemeClr val="bg2"/>
                </a:solidFill>
              </a:rPr>
              <a:t>晨检后，</a:t>
            </a:r>
            <a:r>
              <a:rPr lang="zh-CN" altLang="zh-CN" sz="1600" dirty="0">
                <a:solidFill>
                  <a:schemeClr val="bg2"/>
                </a:solidFill>
              </a:rPr>
              <a:t>晨间锻炼时</a:t>
            </a:r>
            <a:r>
              <a:rPr lang="zh-CN" altLang="en-US" sz="1600" dirty="0">
                <a:solidFill>
                  <a:schemeClr val="bg2"/>
                </a:solidFill>
              </a:rPr>
              <a:t>，</a:t>
            </a:r>
            <a:r>
              <a:rPr lang="zh-CN" altLang="zh-CN" sz="1600" dirty="0">
                <a:solidFill>
                  <a:schemeClr val="bg2"/>
                </a:solidFill>
              </a:rPr>
              <a:t>观察幼儿面色正常，但是表情不是很开心，教师轻声在哲哲耳边询问“今天怎么了呀？”并牵起幼儿的手一起回教室，途中与幼儿交谈“老师觉得你今天好可爱的，等我们放好书包就可以跟大家一起去锻炼身体了。”</a:t>
            </a:r>
            <a:r>
              <a:rPr lang="zh-CN" altLang="en-US" sz="1600" dirty="0">
                <a:solidFill>
                  <a:schemeClr val="bg2"/>
                </a:solidFill>
              </a:rPr>
              <a:t>然后</a:t>
            </a:r>
            <a:r>
              <a:rPr lang="zh-CN" altLang="zh-CN" dirty="0">
                <a:solidFill>
                  <a:schemeClr val="bg2"/>
                </a:solidFill>
              </a:rPr>
              <a:t>致电家长，了解幼儿在家情况、今早心情不佳的原因，以及书包中发现食物后教师与幼儿的约定，并做好记录。</a:t>
            </a:r>
            <a:endParaRPr lang="zh-CN" altLang="en-US" sz="1600" dirty="0">
              <a:solidFill>
                <a:schemeClr val="bg2"/>
              </a:solidFill>
              <a:cs typeface="+mn-ea"/>
              <a:sym typeface="+mn-lt"/>
            </a:endParaRPr>
          </a:p>
        </p:txBody>
      </p:sp>
      <p:sp>
        <p:nvSpPr>
          <p:cNvPr id="42" name="文本框 41"/>
          <p:cNvSpPr txBox="1"/>
          <p:nvPr/>
        </p:nvSpPr>
        <p:spPr>
          <a:xfrm>
            <a:off x="8088321" y="2778416"/>
            <a:ext cx="3432166" cy="2268954"/>
          </a:xfrm>
          <a:prstGeom prst="rect">
            <a:avLst/>
          </a:prstGeom>
          <a:noFill/>
        </p:spPr>
        <p:txBody>
          <a:bodyPr wrap="square" rtlCol="0">
            <a:spAutoFit/>
          </a:bodyPr>
          <a:lstStyle/>
          <a:p>
            <a:pPr>
              <a:lnSpc>
                <a:spcPct val="150000"/>
              </a:lnSpc>
            </a:pPr>
            <a:r>
              <a:rPr lang="zh-CN" altLang="zh-CN" sz="1600" dirty="0"/>
              <a:t>在这个案例中，教师一直很关心哲哲为什么不开心？教师以朋友的身份去和哲哲聊天、去猜测，哲哲把教师当朋友了才愿意说出自己心中的小秘密，可以看出教师在哲哲心目中是值得信赖的人。</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3221199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224777" y="2615618"/>
            <a:ext cx="6500408" cy="1710084"/>
          </a:xfrm>
          <a:prstGeom prst="rect">
            <a:avLst/>
          </a:prstGeom>
          <a:noFill/>
          <a:ln>
            <a:solidFill>
              <a:schemeClr val="accent1"/>
            </a:solidFill>
          </a:ln>
          <a:effectLst/>
        </p:spPr>
        <p:txBody>
          <a:bodyPr wrap="square" rtlCol="0">
            <a:spAutoFit/>
          </a:bodyPr>
          <a:lstStyle/>
          <a:p>
            <a:pPr>
              <a:lnSpc>
                <a:spcPct val="150000"/>
              </a:lnSpc>
            </a:pPr>
            <a:r>
              <a:rPr lang="en-US" altLang="zh-CN" sz="1600" dirty="0"/>
              <a:t>  </a:t>
            </a:r>
            <a:r>
              <a:rPr lang="zh-CN" altLang="zh-CN" dirty="0"/>
              <a:t>《指南》中指出幼儿园较容易因为环境的变化、亲子分离、心理冲突等原因而出现较大的情绪波动，并较难自控。这就需要成人去了解他们、理解他们的内心感受，并帮助他们逐渐缓解和转移不良情绪。</a:t>
            </a:r>
            <a:endParaRPr lang="zh-CN" altLang="zh-CN" sz="1600" dirty="0"/>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14555736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KSO_WPP_MARK_KEY" val="7802cec0-f185-4528-8835-0769fe2ba605"/>
  <p:tag name="COMMONDATA" val="eyJjb3VudCI6MSwiaGRpZCI6IjgwMTEzOTMxYTllMDgyYmY3MGViZDIyZjNkZWMzYTdkIiwidXNlckNvdW50IjoxfQ=="/>
</p:tagLst>
</file>

<file path=ppt/theme/theme1.xml><?xml version="1.0" encoding="utf-8"?>
<a:theme xmlns:a="http://schemas.openxmlformats.org/drawingml/2006/main" name="第一PPT，www.1ppt.com">
  <a:themeElements>
    <a:clrScheme name="自定义 1">
      <a:dk1>
        <a:srgbClr val="000000"/>
      </a:dk1>
      <a:lt1>
        <a:srgbClr val="8496B0"/>
      </a:lt1>
      <a:dk2>
        <a:srgbClr val="44546A"/>
      </a:dk2>
      <a:lt2>
        <a:srgbClr val="FFFFFF"/>
      </a:lt2>
      <a:accent1>
        <a:srgbClr val="009C68"/>
      </a:accent1>
      <a:accent2>
        <a:srgbClr val="45FFC1"/>
      </a:accent2>
      <a:accent3>
        <a:srgbClr val="27E8A8"/>
      </a:accent3>
      <a:accent4>
        <a:srgbClr val="9C2F14"/>
      </a:accent4>
      <a:accent5>
        <a:srgbClr val="E84E27"/>
      </a:accent5>
      <a:accent6>
        <a:srgbClr val="44546A"/>
      </a:accent6>
      <a:hlink>
        <a:srgbClr val="000000"/>
      </a:hlink>
      <a:folHlink>
        <a:srgbClr val="954F72"/>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毕业主题5</Template>
  <TotalTime>394</TotalTime>
  <Words>3818</Words>
  <Application>Microsoft Office PowerPoint</Application>
  <PresentationFormat>宽屏</PresentationFormat>
  <Paragraphs>255</Paragraphs>
  <Slides>34</Slides>
  <Notes>20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34</vt:i4>
      </vt:variant>
    </vt:vector>
  </HeadingPairs>
  <TitlesOfParts>
    <vt:vector size="42" baseType="lpstr">
      <vt:lpstr>思源黑体 CN Light</vt:lpstr>
      <vt:lpstr>宋体</vt:lpstr>
      <vt:lpstr>微软雅黑</vt:lpstr>
      <vt:lpstr>字魂58号-创中黑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培训</dc:title>
  <dc:creator>第一PPT</dc:creator>
  <cp:keywords>www.1ppt.com</cp:keywords>
  <dc:description>www.1ppt.com</dc:description>
  <cp:lastModifiedBy>Administrator</cp:lastModifiedBy>
  <cp:revision>140</cp:revision>
  <dcterms:created xsi:type="dcterms:W3CDTF">2017-04-28T04:55:00Z</dcterms:created>
  <dcterms:modified xsi:type="dcterms:W3CDTF">2023-10-05T06:07:35Z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386B00C86F334F2E814F6160AD30E8C3_12</vt:lpwstr>
  </property>
  <property fmtid="{D5CDD505-2E9C-101B-9397-08002B2CF9AE}" pid="3" name="KSOProductBuildVer">
    <vt:lpwstr>2052-11.1.0.14309</vt:lpwstr>
  </property>
</Properties>
</file>