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4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3" r:id="rId2"/>
  </p:sldMasterIdLst>
  <p:notesMasterIdLst>
    <p:notesMasterId r:id="rId45"/>
  </p:notesMasterIdLst>
  <p:handoutMasterIdLst>
    <p:handoutMasterId r:id="rId46"/>
  </p:handoutMasterIdLst>
  <p:sldIdLst>
    <p:sldId id="286" r:id="rId3"/>
    <p:sldId id="309" r:id="rId4"/>
    <p:sldId id="288" r:id="rId5"/>
    <p:sldId id="281" r:id="rId6"/>
    <p:sldId id="284" r:id="rId7"/>
    <p:sldId id="336" r:id="rId8"/>
    <p:sldId id="337" r:id="rId9"/>
    <p:sldId id="338" r:id="rId10"/>
    <p:sldId id="340" r:id="rId11"/>
    <p:sldId id="341" r:id="rId12"/>
    <p:sldId id="342" r:id="rId13"/>
    <p:sldId id="343" r:id="rId14"/>
    <p:sldId id="313" r:id="rId15"/>
    <p:sldId id="344" r:id="rId16"/>
    <p:sldId id="345" r:id="rId17"/>
    <p:sldId id="346" r:id="rId18"/>
    <p:sldId id="347" r:id="rId19"/>
    <p:sldId id="348" r:id="rId20"/>
    <p:sldId id="350" r:id="rId21"/>
    <p:sldId id="353" r:id="rId22"/>
    <p:sldId id="351" r:id="rId23"/>
    <p:sldId id="354" r:id="rId24"/>
    <p:sldId id="355" r:id="rId25"/>
    <p:sldId id="356" r:id="rId26"/>
    <p:sldId id="357" r:id="rId27"/>
    <p:sldId id="358" r:id="rId28"/>
    <p:sldId id="359" r:id="rId29"/>
    <p:sldId id="363" r:id="rId30"/>
    <p:sldId id="364" r:id="rId31"/>
    <p:sldId id="366" r:id="rId32"/>
    <p:sldId id="367" r:id="rId33"/>
    <p:sldId id="368" r:id="rId34"/>
    <p:sldId id="369" r:id="rId35"/>
    <p:sldId id="370" r:id="rId36"/>
    <p:sldId id="371" r:id="rId37"/>
    <p:sldId id="372" r:id="rId38"/>
    <p:sldId id="373" r:id="rId39"/>
    <p:sldId id="374" r:id="rId40"/>
    <p:sldId id="375" r:id="rId41"/>
    <p:sldId id="376" r:id="rId42"/>
    <p:sldId id="377" r:id="rId43"/>
    <p:sldId id="378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C05A"/>
    <a:srgbClr val="41EAFA"/>
    <a:srgbClr val="623DF0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98" y="-102"/>
      </p:cViewPr>
      <p:guideLst>
        <p:guide orient="horz" pos="218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5640975C-B837-4D6E-844D-7C645303B726}" type="datetimeFigureOut">
              <a:rPr lang="zh-CN" altLang="en-US" smtClean="0"/>
              <a:t>2023/10/19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56E84C2C-40E2-4F7A-AD16-1F4FF2C99AF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2023/10/19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2023/10/19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13000"/>
              </a:schemeClr>
            </a:gs>
            <a:gs pos="100000">
              <a:schemeClr val="accent1">
                <a:alpha val="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组合 28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281" name="任意多边形: 形状 280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531" y="1824000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4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21" name="任意多边形: 形状 20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: 形状 83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任意多边形: 形状 84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任意多边形: 形状 85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任意多边形: 形状 87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任意多边形: 形状 88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任意多边形: 形状 92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任意多边形: 形状 96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任意多边形: 形状 99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任意多边形: 形状 104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任意多边形: 形状 105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任意多边形: 形状 138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任意多边形: 形状 139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9" name="任意多边形: 形状 18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873363" y="189037"/>
            <a:ext cx="40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幼儿园保育实习指导手册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877608" y="4477692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980599" y="4518794"/>
            <a:ext cx="281805" cy="281805"/>
          </a:xfrm>
          <a:prstGeom prst="rect">
            <a:avLst/>
          </a:prstGeom>
        </p:spPr>
      </p:pic>
      <p:grpSp>
        <p:nvGrpSpPr>
          <p:cNvPr id="147" name="组合 146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8" name="任意多边形: 形状 147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任意多边形: 形状 265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任意多边形: 形状 266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: 形状 267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任意多边形: 形状 268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任意多边形: 形状 269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任意多边形: 形状 270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任意多边形: 形状 271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任意多边形: 形状 272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4" name="文本框 273"/>
          <p:cNvSpPr txBox="1"/>
          <p:nvPr/>
        </p:nvSpPr>
        <p:spPr>
          <a:xfrm>
            <a:off x="904055" y="2951547"/>
            <a:ext cx="959901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cs typeface="+mn-ea"/>
                <a:sym typeface="+mn-lt"/>
              </a:rPr>
              <a:t>项目五   盥 洗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（二）盥洗用具的准备：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3.漱口的用具准备：将消毒好的口杯（一位幼儿一个）放在固定的位置，让幼儿记住自己的位置，不会取错别人的口杯。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8079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盥洗前准备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260465" y="1132205"/>
            <a:ext cx="5148580" cy="4524375"/>
          </a:xfrm>
          <a:prstGeom prst="roundRect">
            <a:avLst>
              <a:gd name="adj" fmla="val 3821"/>
            </a:avLst>
          </a:prstGeom>
          <a:solidFill>
            <a:schemeClr val="accent1">
              <a:alpha val="8000"/>
            </a:schemeClr>
          </a:solidFill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71830" y="1132205"/>
            <a:ext cx="5247640" cy="5566410"/>
          </a:xfrm>
          <a:prstGeom prst="roundRect">
            <a:avLst>
              <a:gd name="adj" fmla="val 3821"/>
            </a:avLst>
          </a:prstGeom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6735852">
            <a:off x="3778002" y="2286960"/>
            <a:ext cx="5653266" cy="268752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 rot="6735852">
            <a:off x="3573469" y="2431528"/>
            <a:ext cx="5045063" cy="2398385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85343" y="1408371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dirty="0">
                <a:solidFill>
                  <a:schemeClr val="bg2"/>
                </a:solidFill>
                <a:cs typeface="+mn-ea"/>
                <a:sym typeface="+mn-lt"/>
              </a:rPr>
              <a:t>案例描述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28434" y="1408704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buSzPct val="25000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案例分析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1860" y="1814830"/>
            <a:ext cx="4725670" cy="471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（一）案例描述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b="1" dirty="0">
                <a:solidFill>
                  <a:schemeClr val="bg2"/>
                </a:solidFill>
                <a:cs typeface="+mn-ea"/>
                <a:sym typeface="+mn-lt"/>
              </a:rPr>
              <a:t>今</a:t>
            </a:r>
            <a:r>
              <a:rPr lang="zh-CN" altLang="en-US" sz="1400" b="1" dirty="0">
                <a:solidFill>
                  <a:schemeClr val="bg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  <a:sym typeface="+mn-lt"/>
              </a:rPr>
              <a:t>天我们班第一个来幼儿园的小朋友是远鑫，这时候生活老师还没有来得及将水杯摆放好。远鑫放好书包，看见水杯没有放，就说：“老师，我帮你放水杯。”然后把已经消毒好的杯子放进水杯柜里。他就把装水杯盆子端到了水杯柜上面，他一次拿一个杯子，“咚咚”大力地放进水杯柜里，便对他说：“放水杯要像小猫一样，轻轻地，没有声音。”后面他放水杯就很轻，有照片名字的位置都放了水杯，每个人都有自己的水杯。可惜他放水杯的方向是不一样的，有的杯耳朝里，有的杯耳朝外。放好水杯的我就问他：“放好水杯了吗？”远鑫点头说：“好了。”我看了看他放的水杯说：“远鑫真棒，今天主动的帮老师放水杯，而且能够轻轻的放，真能干，表扬远鑫。如果你能够把水杯的杯耳都朝外放就更好了，这样我们就能很方便拿水杯了。”远鑫听到了，就去看了看自己放的水杯，发现了，就把没有放好的水杯放好了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12377" y="1778213"/>
            <a:ext cx="300850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en-US" altLang="zh-CN" dirty="0">
                <a:solidFill>
                  <a:schemeClr val="accent6"/>
                </a:solidFill>
                <a:cs typeface="+mn-ea"/>
                <a:sym typeface="+mn-lt"/>
              </a:rPr>
              <a:t>  </a:t>
            </a:r>
            <a:r>
              <a:rPr lang="zh-CN" altLang="en-US" dirty="0">
                <a:solidFill>
                  <a:schemeClr val="accent6"/>
                </a:solidFill>
                <a:cs typeface="+mn-ea"/>
                <a:sym typeface="+mn-lt"/>
              </a:rPr>
              <a:t>今天远鑫帮老师完成盥洗前的用具（杯子）准备，远鑫主动愿意为老师、为班集体做事，为大家提供服务，认真负责地完成自己所接受的任务。当老师说“放水杯要像小猫一样，轻轻地”的时候，能够听取他人的意见，马上就轻轻地放水杯。老师说杯耳朝外，他也能够马上去重新整理杯子。</a:t>
            </a:r>
          </a:p>
        </p:txBody>
      </p:sp>
      <p:sp>
        <p:nvSpPr>
          <p:cNvPr id="51" name="矩形: 圆角 50"/>
          <p:cNvSpPr/>
          <p:nvPr/>
        </p:nvSpPr>
        <p:spPr>
          <a:xfrm rot="6735852">
            <a:off x="3812035" y="2614572"/>
            <a:ext cx="4567930" cy="2032297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22118" y="2845255"/>
            <a:ext cx="2503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cs typeface="+mn-ea"/>
                <a:sym typeface="+mn-lt"/>
              </a:rPr>
              <a:t>VS</a:t>
            </a:r>
            <a:endParaRPr lang="zh-CN" altLang="en-US" sz="9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45515" y="294764"/>
            <a:ext cx="3047034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3920" y="2702560"/>
            <a:ext cx="7435850" cy="230695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240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   </a:t>
            </a:r>
            <a:r>
              <a:rPr kumimoji="0" sz="240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《指南》中说到要合理安排幼儿园的一日活动，而盥洗是幼儿一日活动中生活环节的重要内容，从小培养幼儿良好的盥洗习惯，是保障幼儿身体健康的第一步。因此我们每天都一定要做好盥洗前准备，他们的水杯、毛巾等都要是消毒干净的，每个人都有自己</a:t>
            </a:r>
            <a:r>
              <a:rPr kumimoji="0" lang="zh-CN" sz="240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单独的盥洗工具</a:t>
            </a:r>
            <a:r>
              <a:rPr kumimoji="0" sz="240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15" name="iŝ1ídé"/>
          <p:cNvSpPr txBox="1"/>
          <p:nvPr/>
        </p:nvSpPr>
        <p:spPr>
          <a:xfrm>
            <a:off x="1299282" y="1855621"/>
            <a:ext cx="1473292" cy="3577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解决策略</a:t>
            </a: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752270" y="1855898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4764"/>
            <a:ext cx="1783313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sp>
        <p:nvSpPr>
          <p:cNvPr id="2" name="任意多边形: 形状 37"/>
          <p:cNvSpPr/>
          <p:nvPr>
            <p:custDataLst>
              <p:tags r:id="rId1"/>
            </p:custDataLst>
          </p:nvPr>
        </p:nvSpPr>
        <p:spPr>
          <a:xfrm flipH="1">
            <a:off x="6737412" y="5039004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9026" y="2760899"/>
            <a:ext cx="733567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任务二 洗手指导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2607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洗手是幼儿一日生活中各盥洗环节中进行最频繁的一项活动，如幼儿饭前饭后、便前便后、活动前后等都需要将手清洗干净。正确的洗手方法是个人良好卫生习惯的内容之一，能有效地防止肠道疾病的传播。 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260215"/>
            <a:chOff x="4612995" y="1514475"/>
            <a:chExt cx="2966085" cy="426021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26021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287270"/>
              <a:ext cx="2564765" cy="2635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1.素质目标：树立家园共育意识，形成良好的卫生习惯；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2.认知目标：学习并掌握指导幼儿进行饭前饭后、便前便后、活动前后洗手的方法。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3.技能目标：掌握洗手活动的组织技巧，能科学指导家长共同培养幼儿良好生活卫生习惯。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694365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286855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267666" y="1293694"/>
            <a:ext cx="4603809" cy="4603809"/>
            <a:chOff x="891511" y="-480089"/>
            <a:chExt cx="4603809" cy="4603809"/>
          </a:xfrm>
        </p:grpSpPr>
        <p:sp>
          <p:nvSpPr>
            <p:cNvPr id="47" name="椭圆 46"/>
            <p:cNvSpPr/>
            <p:nvPr/>
          </p:nvSpPr>
          <p:spPr>
            <a:xfrm>
              <a:off x="1366869" y="-6001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1511" y="-480089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322072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（一）首先要检查一下为幼儿洗手创设的环境是否适宜。</a:t>
              </a:r>
              <a:r>
                <a:rPr lang="en-US" altLang="zh-CN" sz="2800" b="1" dirty="0">
                  <a:solidFill>
                    <a:schemeClr val="accent6"/>
                  </a:solidFill>
                  <a:cs typeface="+mn-ea"/>
                  <a:sym typeface="+mn-lt"/>
                </a:rPr>
                <a:t>   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en-US" altLang="zh-CN" sz="2000" b="1" dirty="0">
                  <a:solidFill>
                    <a:schemeClr val="accent6"/>
                  </a:solidFill>
                  <a:cs typeface="+mn-ea"/>
                  <a:sym typeface="+mn-lt"/>
                </a:rPr>
                <a:t>    </a:t>
              </a: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硬件的设施设备要完善，包括有大小适中的肥皂、儿童专用的毛巾等，在条件允许的情况下，可以在冬天提供温水洗手。</a:t>
              </a:r>
              <a:endParaRPr lang="zh-CN" altLang="en-US" sz="28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（二）让幼儿理解“为什么要洗手”、“你的小手干净吗”以及“什么时候要洗手”这些问题。只有解答了这些问题，才能够激发幼儿内在的洗手动机和需要。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（三）告诉幼儿画画和户外活动后、进餐及饮水前、摸了脏的东西后以及如厕前后都要洗手。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（四）用儿歌、故事、游戏等形式，引导幼儿掌握正确洗手的步骤。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en-US" altLang="zh-CN" sz="2800" b="1" dirty="0">
                  <a:solidFill>
                    <a:srgbClr val="FF0000"/>
                  </a:solidFill>
                  <a:cs typeface="+mn-ea"/>
                  <a:sym typeface="+mn-lt"/>
                </a:rPr>
                <a:t>   </a:t>
              </a:r>
              <a:r>
                <a:rPr lang="zh-CN" altLang="en-US" sz="2800" b="1" dirty="0">
                  <a:solidFill>
                    <a:srgbClr val="FF0000"/>
                  </a:solidFill>
                  <a:cs typeface="+mn-ea"/>
                  <a:sym typeface="+mn-lt"/>
                </a:rPr>
                <a:t>七步洗手方法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(五)在幼儿洗手的场所创设相应的教育环境，如正确的洗手步骤图及节约用水的标识。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0" name="任意多边形: 形状 29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0401" y="82993"/>
            <a:ext cx="2025650" cy="573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58313" y="720790"/>
            <a:ext cx="500919" cy="4571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165" y="890412"/>
            <a:ext cx="1765978" cy="5729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结构导图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9154165" y="5246687"/>
            <a:ext cx="3078400" cy="2412669"/>
            <a:chOff x="-40784" y="-797848"/>
            <a:chExt cx="3078400" cy="2412669"/>
          </a:xfrm>
        </p:grpSpPr>
        <p:sp>
          <p:nvSpPr>
            <p:cNvPr id="28" name="任意多边形: 形状 2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871345" y="2332643"/>
            <a:ext cx="8257540" cy="2666712"/>
            <a:chOff x="1744938" y="3338767"/>
            <a:chExt cx="5484855" cy="1264609"/>
          </a:xfrm>
        </p:grpSpPr>
        <p:grpSp>
          <p:nvGrpSpPr>
            <p:cNvPr id="47" name="组合 46"/>
            <p:cNvGrpSpPr/>
            <p:nvPr/>
          </p:nvGrpSpPr>
          <p:grpSpPr>
            <a:xfrm>
              <a:off x="1744938" y="3999629"/>
              <a:ext cx="860613" cy="276998"/>
              <a:chOff x="1686215" y="4012416"/>
              <a:chExt cx="860613" cy="206215"/>
            </a:xfrm>
          </p:grpSpPr>
          <p:sp>
            <p:nvSpPr>
              <p:cNvPr id="78" name="圆角矩形 2"/>
              <p:cNvSpPr>
                <a:spLocks noChangeArrowheads="1"/>
              </p:cNvSpPr>
              <p:nvPr/>
            </p:nvSpPr>
            <p:spPr bwMode="auto">
              <a:xfrm>
                <a:off x="1686215" y="4012416"/>
                <a:ext cx="860613" cy="206215"/>
              </a:xfrm>
              <a:prstGeom prst="roundRect">
                <a:avLst>
                  <a:gd name="adj" fmla="val 10000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876606" y="4033364"/>
                <a:ext cx="545284" cy="140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盥洗</a:t>
                </a:r>
              </a:p>
            </p:txBody>
          </p:sp>
        </p:grpSp>
        <p:sp>
          <p:nvSpPr>
            <p:cNvPr id="48" name="圆角矩形 2"/>
            <p:cNvSpPr>
              <a:spLocks noChangeArrowheads="1"/>
            </p:cNvSpPr>
            <p:nvPr/>
          </p:nvSpPr>
          <p:spPr bwMode="auto">
            <a:xfrm>
              <a:off x="3062678" y="3338769"/>
              <a:ext cx="1115810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圆角矩形 2"/>
            <p:cNvSpPr>
              <a:spLocks noChangeArrowheads="1"/>
            </p:cNvSpPr>
            <p:nvPr/>
          </p:nvSpPr>
          <p:spPr bwMode="auto">
            <a:xfrm>
              <a:off x="3062679" y="3671629"/>
              <a:ext cx="1115809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圆角矩形 2"/>
            <p:cNvSpPr>
              <a:spLocks noChangeArrowheads="1"/>
            </p:cNvSpPr>
            <p:nvPr/>
          </p:nvSpPr>
          <p:spPr bwMode="auto">
            <a:xfrm>
              <a:off x="3070720" y="4004489"/>
              <a:ext cx="110776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圆角矩形 2"/>
            <p:cNvSpPr>
              <a:spLocks noChangeArrowheads="1"/>
            </p:cNvSpPr>
            <p:nvPr/>
          </p:nvSpPr>
          <p:spPr bwMode="auto">
            <a:xfrm>
              <a:off x="3062678" y="4347129"/>
              <a:ext cx="110776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圆角矩形 2"/>
            <p:cNvSpPr>
              <a:spLocks noChangeArrowheads="1"/>
            </p:cNvSpPr>
            <p:nvPr/>
          </p:nvSpPr>
          <p:spPr bwMode="auto">
            <a:xfrm>
              <a:off x="4597863" y="3338767"/>
              <a:ext cx="237338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063269" y="3397468"/>
              <a:ext cx="1189838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盥洗前准备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082885" y="3735983"/>
              <a:ext cx="1069465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洗手指导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70720" y="3983737"/>
              <a:ext cx="1069465" cy="276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洗脸、漱口指导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071880" y="4395262"/>
              <a:ext cx="1069465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盥洗后整理</a:t>
              </a:r>
            </a:p>
          </p:txBody>
        </p:sp>
        <p:cxnSp>
          <p:nvCxnSpPr>
            <p:cNvPr id="59" name="直接连接符 58"/>
            <p:cNvCxnSpPr>
              <a:stCxn id="78" idx="3"/>
              <a:endCxn id="54" idx="1"/>
            </p:cNvCxnSpPr>
            <p:nvPr/>
          </p:nvCxnSpPr>
          <p:spPr>
            <a:xfrm flipV="1">
              <a:off x="2605551" y="3477449"/>
              <a:ext cx="458055" cy="660679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78" idx="3"/>
              <a:endCxn id="49" idx="1"/>
            </p:cNvCxnSpPr>
            <p:nvPr/>
          </p:nvCxnSpPr>
          <p:spPr>
            <a:xfrm flipV="1">
              <a:off x="2605551" y="3799753"/>
              <a:ext cx="457128" cy="33838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78" idx="3"/>
              <a:endCxn id="56" idx="1"/>
            </p:cNvCxnSpPr>
            <p:nvPr/>
          </p:nvCxnSpPr>
          <p:spPr>
            <a:xfrm flipV="1">
              <a:off x="2605551" y="4122168"/>
              <a:ext cx="465226" cy="159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78" idx="3"/>
              <a:endCxn id="57" idx="1"/>
            </p:cNvCxnSpPr>
            <p:nvPr/>
          </p:nvCxnSpPr>
          <p:spPr>
            <a:xfrm>
              <a:off x="2605551" y="4138128"/>
              <a:ext cx="466491" cy="33726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4597863" y="3397351"/>
              <a:ext cx="2246856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做好盥洗前的环境准备和用具准备</a:t>
              </a:r>
            </a:p>
          </p:txBody>
        </p:sp>
        <p:sp>
          <p:nvSpPr>
            <p:cNvPr id="65" name="圆角矩形 2"/>
            <p:cNvSpPr>
              <a:spLocks noChangeArrowheads="1"/>
            </p:cNvSpPr>
            <p:nvPr/>
          </p:nvSpPr>
          <p:spPr bwMode="auto">
            <a:xfrm>
              <a:off x="4597863" y="3677303"/>
              <a:ext cx="237338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圆角矩形 2"/>
            <p:cNvSpPr>
              <a:spLocks noChangeArrowheads="1"/>
            </p:cNvSpPr>
            <p:nvPr/>
          </p:nvSpPr>
          <p:spPr bwMode="auto">
            <a:xfrm>
              <a:off x="4597863" y="4016406"/>
              <a:ext cx="237338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圆角矩形 2"/>
            <p:cNvSpPr>
              <a:spLocks noChangeArrowheads="1"/>
            </p:cNvSpPr>
            <p:nvPr/>
          </p:nvSpPr>
          <p:spPr bwMode="auto">
            <a:xfrm>
              <a:off x="4597863" y="4346844"/>
              <a:ext cx="2373388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608135" y="4053910"/>
              <a:ext cx="2246856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指导幼儿正确洗脸、漱口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98855" y="3686062"/>
              <a:ext cx="2488596" cy="2767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用儿歌、故事等形式，指导幼儿正确洗手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620687" y="4395195"/>
              <a:ext cx="2609106" cy="159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完成盥洗后的清洁通风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166538" y="3464290"/>
              <a:ext cx="4288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4179642" y="3812272"/>
              <a:ext cx="419375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4161416" y="4157367"/>
              <a:ext cx="419375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161416" y="4490202"/>
              <a:ext cx="419375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（六）不断鼓励幼儿坚持洗手，可以采取奖励和竞赛的方法。比如，开展“小手真干净”的活动，选出认真洗手的小朋友并加以奖励，通过榜样的作用，鼓励大家都能认真洗手。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（七）将活动延伸到家庭中，了解幼儿在家庭中是不是主动、认真地洗手，并争取家长的支持，做到幼儿园和家庭的要求一致，持之以恒。只有这样，幼儿才能养成良好的洗手习惯。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洗手指导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260465" y="1132205"/>
            <a:ext cx="5148580" cy="4524375"/>
          </a:xfrm>
          <a:prstGeom prst="roundRect">
            <a:avLst>
              <a:gd name="adj" fmla="val 3821"/>
            </a:avLst>
          </a:prstGeom>
          <a:solidFill>
            <a:schemeClr val="accent1">
              <a:alpha val="8000"/>
            </a:schemeClr>
          </a:solidFill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71830" y="1132205"/>
            <a:ext cx="5247640" cy="5566410"/>
          </a:xfrm>
          <a:prstGeom prst="roundRect">
            <a:avLst>
              <a:gd name="adj" fmla="val 3821"/>
            </a:avLst>
          </a:prstGeom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6735852">
            <a:off x="3778002" y="2286960"/>
            <a:ext cx="5653266" cy="268752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 rot="6735852">
            <a:off x="3573469" y="2431528"/>
            <a:ext cx="5045063" cy="2398385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85343" y="1408371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dirty="0">
                <a:solidFill>
                  <a:schemeClr val="bg2"/>
                </a:solidFill>
                <a:cs typeface="+mn-ea"/>
                <a:sym typeface="+mn-lt"/>
              </a:rPr>
              <a:t>案例描述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28434" y="1408704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buSzPct val="25000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案例分析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1860" y="1814830"/>
            <a:ext cx="3998426" cy="4204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（一）案例描述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b="1" dirty="0">
                <a:solidFill>
                  <a:schemeClr val="bg2"/>
                </a:solidFill>
                <a:cs typeface="+mn-ea"/>
                <a:sym typeface="+mn-lt"/>
              </a:rPr>
              <a:t>户外活动结束了，孩子们有序的回到教室，老师督促幼儿有序的去洗手，孩子们都能按照要求有序的去洗手。有一次，在外面巡视喝水的我却发现有几名幼儿已经进去很长一段时间了，还没有从里面出来，我走进去一看，原来这几个孩子在里面玩洗手液的泡泡，还把衣服的袖子弄湿了。我便走过去说:“洋洋在干嘛呀？别的小朋友都洗好了，你怎么还在这里玩水呢？”洋洋这才依依不舍地用毛巾擦小手。还有一次餐前洗手，我观察到有的小朋友洗手时冲两下手就关水了，当孩他们走出盥洗室时，我就说:“让我闻一闻你的小手香不香？”有个别孩子又原路返回去挤洗手液洗手了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12377" y="1778213"/>
            <a:ext cx="3008500" cy="4407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en-US" altLang="zh-CN" dirty="0">
                <a:solidFill>
                  <a:schemeClr val="accent6"/>
                </a:solidFill>
                <a:cs typeface="+mn-ea"/>
                <a:sym typeface="+mn-lt"/>
              </a:rPr>
              <a:t>  </a:t>
            </a:r>
            <a:r>
              <a:rPr lang="zh-CN" altLang="en-US" dirty="0">
                <a:solidFill>
                  <a:schemeClr val="accent6"/>
                </a:solidFill>
                <a:cs typeface="+mn-ea"/>
                <a:sym typeface="+mn-lt"/>
              </a:rPr>
              <a:t>让孩子从小养成讲卫生的习惯非常重要，面对孩子不愿好好洗手的行为，我采取沉默，目的是把机会留给孩子，使洋洋潜移默化的受到教育。针对这点，在日常生活、主题活动中，我还经常借助故事、游戏等向幼儿传授讲卫生方面的有关知识，让幼儿意识到良好的卫生习惯，不仅关系到他的身体健康，也是文明礼貌的标志。</a:t>
            </a:r>
          </a:p>
        </p:txBody>
      </p:sp>
      <p:sp>
        <p:nvSpPr>
          <p:cNvPr id="51" name="矩形: 圆角 50"/>
          <p:cNvSpPr/>
          <p:nvPr/>
        </p:nvSpPr>
        <p:spPr>
          <a:xfrm rot="6735852">
            <a:off x="3812035" y="2614572"/>
            <a:ext cx="4567930" cy="2032297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22118" y="2845255"/>
            <a:ext cx="2503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cs typeface="+mn-ea"/>
                <a:sym typeface="+mn-lt"/>
              </a:rPr>
              <a:t>VS</a:t>
            </a:r>
            <a:endParaRPr lang="zh-CN" altLang="en-US" sz="9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45515" y="294764"/>
            <a:ext cx="3047034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9945" y="2053590"/>
            <a:ext cx="9415145" cy="341503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   </a:t>
            </a:r>
            <a:r>
              <a:rPr kumimoji="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在生活中，小朋友的手每天都很忙碌，在日常活动中小朋友们喜欢玩各种各样的玩具，喜欢摸摸这，又摸摸那。喜欢玩水，玩沙子，还喜欢捡地上东西，有的小朋友还用小手抓东西吃呢。还有的喜欢咬指甲，吸手指。如果他们稍不认真洗手，细菌都在他们的小手不断的滋生，小朋友的抵抗力又低，稍微不注意，就会影响他们的健康。所以洗手是每天都要做的事情，我们饭前要洗手，画画后要洗手，入厕后要洗手，活动回来要洗手，不管什么时候，只要手脏了都要洗。正确的洗手可预防小手细菌再生，预防皮肤病等等。所以洗手是我们每天必须要做的事情，有的小朋友是在老师的指令下才洗手，在家长的提醒下才洗手，没有意识到手脏了要洗手。只要我们的手干净啦，对我们身体是有好处的。</a:t>
            </a:r>
          </a:p>
          <a:p>
            <a:pPr>
              <a:defRPr/>
            </a:pPr>
            <a:r>
              <a:rPr kumimoji="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 </a:t>
            </a:r>
            <a:r>
              <a:rPr kumimoji="0" lang="en-US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   </a:t>
            </a:r>
            <a:r>
              <a:rPr kumimoji="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《指南》指出幼儿从小养成良好的生活卫生习惯，是维护和促进健康的积极方式和重要途径，能减少有害物质对幼儿机体的不良影响，更好的维护健康。良好的生活卫生习惯一旦养成，将会对小朋友以后行为与卫生习惯产生一定的积极影响。所以家园共育很重要，老师和家长要多沟通，了解幼儿在家在园情况，共同努力让幼儿养成良好的卫生习惯。</a:t>
            </a:r>
          </a:p>
        </p:txBody>
      </p:sp>
      <p:sp>
        <p:nvSpPr>
          <p:cNvPr id="15" name="iŝ1ídé"/>
          <p:cNvSpPr txBox="1"/>
          <p:nvPr/>
        </p:nvSpPr>
        <p:spPr>
          <a:xfrm>
            <a:off x="1406597" y="1348891"/>
            <a:ext cx="1473292" cy="3577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解决策略</a:t>
            </a: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829740" y="1410763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4764"/>
            <a:ext cx="1783313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sp>
        <p:nvSpPr>
          <p:cNvPr id="2" name="任意多边形: 形状 37"/>
          <p:cNvSpPr/>
          <p:nvPr>
            <p:custDataLst>
              <p:tags r:id="rId1"/>
            </p:custDataLst>
          </p:nvPr>
        </p:nvSpPr>
        <p:spPr>
          <a:xfrm flipH="1">
            <a:off x="8503982" y="6562369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492125" y="2760980"/>
            <a:ext cx="8829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任务三  洗脸、漱口指导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297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洗脸能使幼儿脸部皮肤保持清洁、健康状态，同时也可以促进血液循环，提神醒脑。漱口是托幼机构的重要环节，用餐后及时漱口有利于牙齿健康和口气清新。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260215"/>
            <a:chOff x="4612995" y="1514475"/>
            <a:chExt cx="2966085" cy="426021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26021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287270"/>
              <a:ext cx="2564765" cy="29152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1.素质目标：培养耐心和爱心以及细致的工作态度，形成良好的卫生习惯；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2.认知目标：掌握指导幼儿进行洗脸、漱口的工作要点；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3.技能目标：掌握指导幼儿进行洗脸、漱口组织技巧，能科学指导家长共同培养幼儿良好生活卫生习惯。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694365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286855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338786" y="1293694"/>
            <a:ext cx="4603809" cy="4603809"/>
            <a:chOff x="891511" y="-2518439"/>
            <a:chExt cx="4603809" cy="4603809"/>
          </a:xfrm>
        </p:grpSpPr>
        <p:sp>
          <p:nvSpPr>
            <p:cNvPr id="47" name="椭圆 46"/>
            <p:cNvSpPr/>
            <p:nvPr/>
          </p:nvSpPr>
          <p:spPr>
            <a:xfrm>
              <a:off x="1267174" y="-2194846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1511" y="-2518439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468884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（一）洗脸：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1.准备工作：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幼儿园人手一块干净整洁的小方巾，挂于固定的位置。将卫生纸放在幼儿容易拿到的地方，以便洗脸前擤鼻涕。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459930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（一）洗脸：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2.洗脸的步骤：：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（1）擦拭眼睛：要求幼儿闭上眼睛，里眼角向里擦，外眼角向外擦，然后反复横向擦拭；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（2）擦拭嘴巴：要求幼儿先张口擦两边嘴巴，然后再闭上嘴巴，擦嘴唇，最后用毛巾在口周擦拭一圈；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429768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（3）擦拭鼻部：有鼻涕的幼儿先用纸巾擤鼻涕，然后要求幼儿用毛巾擦拭鼻孔四周；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（4）擦拭面部：指导幼儿用毛巾反复在前额、面颊、下巴处划大圈，将面部清洁干净；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（5）擦拭耳朵，指导幼儿先擦耳朵眼，再擦拭耳廓，再擦拭耳朵后背；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endParaRPr lang="zh-CN" altLang="en-US" sz="20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460057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5271" y="1281796"/>
            <a:ext cx="9514206" cy="4531970"/>
            <a:chOff x="8247279" y="1766366"/>
            <a:chExt cx="2636070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357064" y="2641274"/>
              <a:ext cx="2526285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</a:t>
              </a:r>
              <a:r>
                <a:rPr lang="en-US" altLang="zh-CN" sz="2000" b="1" dirty="0">
                  <a:solidFill>
                    <a:schemeClr val="accent6"/>
                  </a:solidFill>
                  <a:cs typeface="+mn-ea"/>
                  <a:sym typeface="+mn-lt"/>
                </a:rPr>
                <a:t>6</a:t>
              </a: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）擦拭脖子：指导幼儿先擦拭脖子的两侧，再擦拭脖子的前边，再擦拭脖子的后面。其间应清洗毛巾1至2次，如果发现毛巾在擦拭过程中较脏，如有鼻涕的时候，要多搓洗几次毛巾。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（</a:t>
              </a:r>
              <a:r>
                <a:rPr lang="en-US" altLang="zh-CN" sz="2000" b="1" dirty="0">
                  <a:solidFill>
                    <a:schemeClr val="accent6"/>
                  </a:solidFill>
                  <a:cs typeface="+mn-ea"/>
                  <a:sym typeface="+mn-lt"/>
                </a:rPr>
                <a:t>7</a:t>
              </a: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）擦拭前额、眼角、鼻孔、耳朵、下巴等处是幼儿洗脸经常遗忘的地方，应及时提醒幼儿。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endParaRPr lang="zh-CN" altLang="en-US" sz="20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469011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0664" y="261392"/>
            <a:ext cx="1816516" cy="52322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知识准备</a:t>
            </a:r>
            <a:endParaRPr kumimoji="0" lang="en-GB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69925" y="1280160"/>
            <a:ext cx="9417685" cy="1557655"/>
          </a:xfrm>
          <a:prstGeom prst="roundRect">
            <a:avLst>
              <a:gd name="adj" fmla="val 4667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1242060" y="2959735"/>
            <a:ext cx="10278745" cy="3110230"/>
          </a:xfrm>
          <a:prstGeom prst="roundRect">
            <a:avLst>
              <a:gd name="adj" fmla="val 4667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8272" y="1836452"/>
            <a:ext cx="6619807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1.幼儿不会挽袖子；2.幼儿不愿意洗手；3.幼儿不会控制水流的大小；4.幼儿洗手方法不正确；5.幼儿洗手时不用香皂（或洗手液）；6.幼儿不认真洗手，洗手时打闹、玩耍,引发安全事故。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8275" y="1497898"/>
            <a:ext cx="235092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幼儿盥洗常见问题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00935" y="3472180"/>
            <a:ext cx="8938895" cy="2355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  1.小班幼儿：（1）能在教师提醒下排队洗手。（2）洗手前由教师帮助将衣袖卷起。（3）洗手时懂得不玩水，学会擦香皂，洗好后用自己的毛巾擦手。（4）学习正确的洗手方法。（5）学习漱口，知道饭后要漱口。（6）学习使用干净的湿毛巾擦嘴、擦脸。</a:t>
            </a:r>
          </a:p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  2.中班幼儿：（1）养成饭前便后洗手的好习惯。（2）会自己卷衣袖，能在教师提示下正确洗手。（3）洗手时自觉排队，不在盥洗室打闹。（4）知道洗脸的步骤，学会洗脸的方法。（5）养成饭后漱口、擦嘴的好习惯。</a:t>
            </a:r>
          </a:p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  3.大班幼儿： (1)能自觉、主动在需要的时候洗手。（2）会自己卷衣袖，能在教师提示下正确洗手。（3）洗手时自觉排队，不在盥洗室打闹。（4）能自觉主动自己洗脸。（5）饭后能主动漱口、擦嘴。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26321" y="3133884"/>
            <a:ext cx="2350927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3765">
              <a:buSzPct val="25000"/>
              <a:defRPr/>
            </a:pP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各年龄班幼儿盥洗要求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996595" y="1408964"/>
            <a:ext cx="1894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n w="15875"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01</a:t>
            </a:r>
            <a:endParaRPr lang="zh-CN" altLang="en-US" sz="6600" dirty="0">
              <a:ln w="15875"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66611" y="2548157"/>
            <a:ext cx="1894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n w="15875">
                  <a:gradFill>
                    <a:gsLst>
                      <a:gs pos="0">
                        <a:schemeClr val="bg2"/>
                      </a:gs>
                      <a:gs pos="67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02</a:t>
            </a:r>
            <a:endParaRPr lang="zh-CN" altLang="en-US" sz="6600" dirty="0">
              <a:ln w="15875">
                <a:gradFill>
                  <a:gsLst>
                    <a:gs pos="0">
                      <a:schemeClr val="bg2"/>
                    </a:gs>
                    <a:gs pos="67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9959216" y="1549498"/>
            <a:ext cx="256171" cy="8273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1975025" y="3242702"/>
            <a:ext cx="256171" cy="82731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514206" cy="4531970"/>
            <a:chOff x="8247279" y="1766366"/>
            <a:chExt cx="2636070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357064" y="2641274"/>
              <a:ext cx="2526285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（一）洗脸：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3.秋冬季干燥季节洗脸后应及时涂上幼儿专用的保湿霜。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421132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任务三  洗脸、漱口指导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260465" y="1132205"/>
            <a:ext cx="5148580" cy="4524375"/>
          </a:xfrm>
          <a:prstGeom prst="roundRect">
            <a:avLst>
              <a:gd name="adj" fmla="val 3821"/>
            </a:avLst>
          </a:prstGeom>
          <a:solidFill>
            <a:schemeClr val="accent1">
              <a:alpha val="8000"/>
            </a:schemeClr>
          </a:solidFill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71830" y="1132205"/>
            <a:ext cx="5247640" cy="5566410"/>
          </a:xfrm>
          <a:prstGeom prst="roundRect">
            <a:avLst>
              <a:gd name="adj" fmla="val 3821"/>
            </a:avLst>
          </a:prstGeom>
          <a:ln>
            <a:noFill/>
          </a:ln>
          <a:effectLst>
            <a:outerShdw blurRad="88900" sx="102000" sy="102000" algn="ctr" rotWithShape="0">
              <a:schemeClr val="accent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 rot="6735852">
            <a:off x="3778002" y="2286960"/>
            <a:ext cx="5653266" cy="268752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 rot="6735852">
            <a:off x="3688445" y="2602842"/>
            <a:ext cx="5026841" cy="2162132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85343" y="1408371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dirty="0">
                <a:solidFill>
                  <a:schemeClr val="bg2"/>
                </a:solidFill>
                <a:cs typeface="+mn-ea"/>
                <a:sym typeface="+mn-lt"/>
              </a:rPr>
              <a:t>案例描述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28434" y="1408704"/>
            <a:ext cx="2594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3765">
              <a:buSzPct val="25000"/>
              <a:defRPr/>
            </a:pPr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案例分析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52532" y="1814830"/>
            <a:ext cx="4695134" cy="4204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US" altLang="zh-CN" sz="1400" dirty="0">
                <a:solidFill>
                  <a:schemeClr val="bg2"/>
                </a:solidFill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（一）案例描述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300" b="1" dirty="0">
                <a:solidFill>
                  <a:schemeClr val="bg2"/>
                </a:solidFill>
                <a:cs typeface="+mn-ea"/>
                <a:sym typeface="+mn-lt"/>
              </a:rPr>
              <a:t>阿辉小朋友，他很喜欢看书，所以他每天午饭后都会第一时间冲阅读区，常常忘记饭后漱口。午餐后，老师们督促每个孩子都在固定的位置拿洗脸毛巾进行洗脸、漱口，有一天，我又看到他没漱口就要进活动区，于是把他请到我的跟前，对他说“老师知道你很喜欢搭积木，但是饭后洗脸、漱口也很重要，不然会有很多细菌藏着牙齿里，渐渐的牙齿就会坏掉了。”我便拿来一面镜子，让他观察自己的牙齿有没有脏东西，他看了看摇摇头表示没有看到我所说的脏东西。随后带领他到固定的地方取一块已消毒干净的小方巾，先张口擦两边嘴巴，然后再闭上嘴巴，擦嘴唇，最后用毛巾在口周擦拭一圈。擦好嘴巴后，又请他到口杯架上取来自己的喝水杯，再装上一杯清水，再请他观察水杯里面有没有什么东西，他说没有，水是干净的......我先是让阿辉口中含一口水，不能咽下，用力鼓腮，反复做“咕嘟”，不一会粘在牙齿上的食物残渣都冲到漱口水里面，然后用力把漱口水吐出洗手槽内，并注意不要把漱口水溅到旁边的小朋友身上及自己的衣服上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512175" y="1778000"/>
            <a:ext cx="3208020" cy="4767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en-US" altLang="zh-CN" dirty="0">
                <a:solidFill>
                  <a:schemeClr val="accent6"/>
                </a:solidFill>
                <a:cs typeface="+mn-ea"/>
                <a:sym typeface="+mn-lt"/>
              </a:rPr>
              <a:t> </a:t>
            </a:r>
            <a:r>
              <a:rPr dirty="0">
                <a:solidFill>
                  <a:schemeClr val="accent6"/>
                </a:solidFill>
                <a:cs typeface="+mn-ea"/>
                <a:sym typeface="+mn-lt"/>
              </a:rPr>
              <a:t>由于很多幼儿还没有养成良好的洗脸、漱口的习惯，也不理解洗脸、漱口的原因。这种现象往往使幼儿误认为这么做是为了老师，幼儿会产生“老师经常督促我，让我洗脸、漱口.......老师看见的时候就按照老师的做，如果老师不在身边，我就可以不洗脸、不漱口等想法”。这根本就不能变成幼儿自己的自觉自愿的行动，更谈不上讲究卫生变成自身需要的行为习惯。</a:t>
            </a:r>
          </a:p>
        </p:txBody>
      </p:sp>
      <p:sp>
        <p:nvSpPr>
          <p:cNvPr id="51" name="矩形: 圆角 50"/>
          <p:cNvSpPr/>
          <p:nvPr/>
        </p:nvSpPr>
        <p:spPr>
          <a:xfrm rot="6735852">
            <a:off x="4182114" y="3165975"/>
            <a:ext cx="4315683" cy="1401809"/>
          </a:xfrm>
          <a:prstGeom prst="roundRect">
            <a:avLst>
              <a:gd name="adj" fmla="val 50000"/>
            </a:avLst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22118" y="2845255"/>
            <a:ext cx="25033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solidFill>
                  <a:schemeClr val="accent1"/>
                </a:solidFill>
                <a:cs typeface="+mn-ea"/>
                <a:sym typeface="+mn-lt"/>
              </a:rPr>
              <a:t>VS</a:t>
            </a:r>
            <a:endParaRPr lang="zh-CN" altLang="en-US" sz="96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45515" y="294764"/>
            <a:ext cx="3047034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3920" y="2440305"/>
            <a:ext cx="8079105" cy="230695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 </a:t>
            </a:r>
            <a:r>
              <a:rPr kumimoji="0" b="0" i="0" u="none" strike="noStrike" kern="1200" cap="none" spc="0" normalizeH="0" baseline="0" dirty="0">
                <a:solidFill>
                  <a:schemeClr val="accent6"/>
                </a:solidFill>
                <a:cs typeface="+mn-ea"/>
                <a:sym typeface="+mn-lt"/>
              </a:rPr>
              <a:t>《指南》依据幼儿的年龄特点，围绕目标“良好的生活与卫生习惯”是幼儿全面发展的一项重要目标，也是一个完整，健康的人所具备的条件。因此，要帮助幼儿形成良好的卫生习惯，首先必须让幼儿明白讲究卫生的道理。幼儿园一日三餐，难免嘴巴、脸颊、口中有食物残渣。洗脸能使幼儿脸部皮肤保持清洁、健康状态，同时也可以促进血液循环，提神醒脑。用餐后及时漱口有利于较小幼儿的牙齿健康和口气清新，为此，我们应该充分利用生活环节进行教育，特别是随时抓住时机，学习正确的洗脸、漱口的方法，帮助幼儿了解洗脸、漱口的基本方法并加以督促，形成良好的生活卫生习惯。</a:t>
            </a:r>
          </a:p>
        </p:txBody>
      </p:sp>
      <p:sp>
        <p:nvSpPr>
          <p:cNvPr id="15" name="iŝ1ídé"/>
          <p:cNvSpPr txBox="1"/>
          <p:nvPr/>
        </p:nvSpPr>
        <p:spPr>
          <a:xfrm>
            <a:off x="1299282" y="1855621"/>
            <a:ext cx="1473292" cy="3577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解决策略</a:t>
            </a:r>
            <a:endParaRPr kumimoji="0" lang="en-US" sz="20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752270" y="1855898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4764"/>
            <a:ext cx="1783313" cy="52322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案例分享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sp>
        <p:nvSpPr>
          <p:cNvPr id="2" name="任意多边形: 形状 37"/>
          <p:cNvSpPr/>
          <p:nvPr>
            <p:custDataLst>
              <p:tags r:id="rId1"/>
            </p:custDataLst>
          </p:nvPr>
        </p:nvSpPr>
        <p:spPr>
          <a:xfrm flipH="1">
            <a:off x="8503982" y="6562369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492125" y="2760980"/>
            <a:ext cx="8829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任务四  盥洗后管理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2971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accent6"/>
                </a:solidFill>
                <a:cs typeface="+mn-ea"/>
                <a:sym typeface="+mn-lt"/>
              </a:rPr>
              <a:t>幼儿盥洗后，保育员要做到让盥洗室清洁、通风。无臭味、无蚊蝇、无积水。门窗、镜框、灯、柜，清洁干净。水池的下水处无头发、污物，室内无垃圾堆放。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260215"/>
            <a:chOff x="4612995" y="1514475"/>
            <a:chExt cx="2966085" cy="426021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26021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287270"/>
              <a:ext cx="2564765" cy="2635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1.素质目标：增强热爱幼教工作,热爱幼儿的思想情感,增强事业心和工作责任感；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2.认知目标：在实践过程中熟练掌握盥洗室的卫生清洁的标准、步骤和方法；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3.技能目标：能完成盥洗后清洁卫生工作。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694365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286855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267666" y="1293694"/>
            <a:ext cx="4603809" cy="4603809"/>
            <a:chOff x="891511" y="-2518439"/>
            <a:chExt cx="4603809" cy="4603809"/>
          </a:xfrm>
        </p:grpSpPr>
        <p:sp>
          <p:nvSpPr>
            <p:cNvPr id="47" name="椭圆 46"/>
            <p:cNvSpPr/>
            <p:nvPr/>
          </p:nvSpPr>
          <p:spPr>
            <a:xfrm>
              <a:off x="1267174" y="-2194846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891511" y="-2518439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393636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（一）清洁便池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1.冲便池。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2.用漂白粉乳剂浸泡、刷洗便池。在池底、拐角、下水管道口10 cm等处应重点擦拭，做到无尿硷、无臭味。</a:t>
              </a:r>
              <a:endParaRPr lang="en-US" altLang="zh-CN" sz="28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（二）清洁水池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用去污粉(洗衣粉、洗涤剂)擦拭水池，将水池中的油污、水渍、污物彻底清除掉。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（三）清洁地面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1.扫净地面(墙角、柜子底下、纸篓都应清扫干净)。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2.用前一天准备的半干的墩布擦地2-3谝，直至地面无积水无污渍、无死角，透亮。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（四）擦拭镜子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用半干的抹布擦2-3次，达到无水迹、无擦痕、干净明亮的程度。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（五）准备卫生纸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1.卷状卫生纸剪成20cm长，放入纸筐中备用。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2.将纸筐或盒装卫生纸放在婴幼儿易发现、易拿到的地方。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0" name="任意多边形: 形状 29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0401" y="82993"/>
            <a:ext cx="2025650" cy="573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58313" y="720790"/>
            <a:ext cx="500919" cy="4571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165" y="872519"/>
            <a:ext cx="1765978" cy="5729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实践内容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9154165" y="5246687"/>
            <a:ext cx="3078400" cy="2412669"/>
            <a:chOff x="-40784" y="-797848"/>
            <a:chExt cx="3078400" cy="2412669"/>
          </a:xfrm>
        </p:grpSpPr>
        <p:sp>
          <p:nvSpPr>
            <p:cNvPr id="28" name="任意多边形: 形状 2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05360" y="2371536"/>
            <a:ext cx="10557717" cy="2396840"/>
            <a:chOff x="226825" y="2326451"/>
            <a:chExt cx="10557717" cy="2396840"/>
          </a:xfrm>
        </p:grpSpPr>
        <p:grpSp>
          <p:nvGrpSpPr>
            <p:cNvPr id="2" name="组合 1"/>
            <p:cNvGrpSpPr/>
            <p:nvPr/>
          </p:nvGrpSpPr>
          <p:grpSpPr>
            <a:xfrm>
              <a:off x="226825" y="2326451"/>
              <a:ext cx="9386886" cy="2396840"/>
              <a:chOff x="978029" y="2240170"/>
              <a:chExt cx="10235942" cy="2543252"/>
            </a:xfrm>
          </p:grpSpPr>
          <p:sp>
            <p:nvSpPr>
              <p:cNvPr id="193" name="矩形: 圆角 192"/>
              <p:cNvSpPr/>
              <p:nvPr/>
            </p:nvSpPr>
            <p:spPr>
              <a:xfrm>
                <a:off x="978029" y="2492116"/>
                <a:ext cx="2171637" cy="2001735"/>
              </a:xfrm>
              <a:prstGeom prst="roundRect">
                <a:avLst>
                  <a:gd name="adj" fmla="val 4096"/>
                </a:avLst>
              </a:pr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177800" dist="139700" dir="2700000" algn="tl" rotWithShape="0">
                  <a:schemeClr val="accent1">
                    <a:alpha val="25000"/>
                  </a:scheme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矩形: 圆角 193"/>
              <p:cNvSpPr/>
              <p:nvPr/>
            </p:nvSpPr>
            <p:spPr>
              <a:xfrm>
                <a:off x="3666131" y="2492116"/>
                <a:ext cx="2171637" cy="2001735"/>
              </a:xfrm>
              <a:prstGeom prst="roundRect">
                <a:avLst>
                  <a:gd name="adj" fmla="val 4096"/>
                </a:avLst>
              </a:pr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177800" dist="139700" dir="2700000" algn="tl" rotWithShape="0">
                  <a:schemeClr val="accent1">
                    <a:alpha val="25000"/>
                  </a:scheme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矩形: 圆角 194"/>
              <p:cNvSpPr/>
              <p:nvPr/>
            </p:nvSpPr>
            <p:spPr>
              <a:xfrm>
                <a:off x="6354233" y="2492116"/>
                <a:ext cx="2171637" cy="2001735"/>
              </a:xfrm>
              <a:prstGeom prst="roundRect">
                <a:avLst>
                  <a:gd name="adj" fmla="val 4096"/>
                </a:avLst>
              </a:pr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177800" dist="139700" dir="2700000" algn="tl" rotWithShape="0">
                  <a:schemeClr val="accent1">
                    <a:alpha val="25000"/>
                  </a:scheme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矩形: 圆角 195"/>
              <p:cNvSpPr/>
              <p:nvPr/>
            </p:nvSpPr>
            <p:spPr>
              <a:xfrm>
                <a:off x="9042334" y="2492116"/>
                <a:ext cx="2171637" cy="2001735"/>
              </a:xfrm>
              <a:prstGeom prst="roundRect">
                <a:avLst>
                  <a:gd name="adj" fmla="val 4096"/>
                </a:avLst>
              </a:prstGeom>
              <a:solidFill>
                <a:sysClr val="window" lastClr="FFFFFF"/>
              </a:solidFill>
              <a:ln w="38100" cap="flat" cmpd="sng" algn="ctr">
                <a:noFill/>
                <a:prstDash val="solid"/>
                <a:miter lim="800000"/>
              </a:ln>
              <a:effectLst>
                <a:outerShdw blurRad="177800" dist="139700" dir="2700000" algn="tl" rotWithShape="0">
                  <a:schemeClr val="accent1">
                    <a:alpha val="25000"/>
                  </a:scheme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5" name="文本框 344"/>
              <p:cNvSpPr txBox="1"/>
              <p:nvPr/>
            </p:nvSpPr>
            <p:spPr>
              <a:xfrm>
                <a:off x="1220477" y="3392058"/>
                <a:ext cx="1686741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盥洗前准备</a:t>
                </a:r>
                <a:endParaRPr lang="zh-CN" altLang="en-US" sz="28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7" name="文本框 346"/>
              <p:cNvSpPr txBox="1"/>
              <p:nvPr/>
            </p:nvSpPr>
            <p:spPr>
              <a:xfrm>
                <a:off x="3801554" y="3501160"/>
                <a:ext cx="1934828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洗手指导</a:t>
                </a:r>
                <a:endParaRPr lang="zh-CN" altLang="en-US" sz="28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9" name="文本框 348"/>
              <p:cNvSpPr txBox="1"/>
              <p:nvPr/>
            </p:nvSpPr>
            <p:spPr>
              <a:xfrm>
                <a:off x="6585380" y="3392350"/>
                <a:ext cx="1829417" cy="52353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洗脸、漱口指导</a:t>
                </a:r>
                <a:endParaRPr lang="zh-CN" altLang="en-US" sz="28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1" name="文本框 350"/>
              <p:cNvSpPr txBox="1"/>
              <p:nvPr/>
            </p:nvSpPr>
            <p:spPr>
              <a:xfrm>
                <a:off x="9353585" y="3256395"/>
                <a:ext cx="1686740" cy="52322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8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盥洗后整理</a:t>
                </a:r>
                <a:endParaRPr lang="zh-CN" altLang="en-US" sz="28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zh-CN" altLang="en-US" sz="2800" dirty="0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>
                <a:off x="2511152" y="2240170"/>
                <a:ext cx="1831173" cy="127834"/>
              </a:xfrm>
              <a:custGeom>
                <a:avLst/>
                <a:gdLst>
                  <a:gd name="connsiteX0" fmla="*/ 756548 w 1550700"/>
                  <a:gd name="connsiteY0" fmla="*/ 0 h 98413"/>
                  <a:gd name="connsiteX1" fmla="*/ 1461066 w 1550700"/>
                  <a:gd name="connsiteY1" fmla="*/ 77594 h 98413"/>
                  <a:gd name="connsiteX2" fmla="*/ 1550700 w 1550700"/>
                  <a:gd name="connsiteY2" fmla="*/ 98413 h 98413"/>
                  <a:gd name="connsiteX3" fmla="*/ 1400569 w 1550700"/>
                  <a:gd name="connsiteY3" fmla="*/ 77907 h 98413"/>
                  <a:gd name="connsiteX4" fmla="*/ 753398 w 1550700"/>
                  <a:gd name="connsiteY4" fmla="*/ 43935 h 98413"/>
                  <a:gd name="connsiteX5" fmla="*/ 131178 w 1550700"/>
                  <a:gd name="connsiteY5" fmla="*/ 76971 h 98413"/>
                  <a:gd name="connsiteX6" fmla="*/ 0 w 1550700"/>
                  <a:gd name="connsiteY6" fmla="*/ 95933 h 98413"/>
                  <a:gd name="connsiteX7" fmla="*/ 84877 w 1550700"/>
                  <a:gd name="connsiteY7" fmla="*/ 76035 h 98413"/>
                  <a:gd name="connsiteX8" fmla="*/ 756548 w 1550700"/>
                  <a:gd name="connsiteY8" fmla="*/ 0 h 9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0700" h="98413">
                    <a:moveTo>
                      <a:pt x="756548" y="0"/>
                    </a:moveTo>
                    <a:cubicBezTo>
                      <a:pt x="1104078" y="0"/>
                      <a:pt x="1298131" y="39841"/>
                      <a:pt x="1461066" y="77594"/>
                    </a:cubicBezTo>
                    <a:lnTo>
                      <a:pt x="1550700" y="98413"/>
                    </a:lnTo>
                    <a:lnTo>
                      <a:pt x="1400569" y="77907"/>
                    </a:lnTo>
                    <a:cubicBezTo>
                      <a:pt x="1234934" y="58278"/>
                      <a:pt x="1030937" y="43935"/>
                      <a:pt x="753398" y="43935"/>
                    </a:cubicBezTo>
                    <a:cubicBezTo>
                      <a:pt x="475860" y="43935"/>
                      <a:pt x="284785" y="57779"/>
                      <a:pt x="131178" y="76971"/>
                    </a:cubicBezTo>
                    <a:lnTo>
                      <a:pt x="0" y="95933"/>
                    </a:lnTo>
                    <a:lnTo>
                      <a:pt x="84877" y="76035"/>
                    </a:lnTo>
                    <a:cubicBezTo>
                      <a:pt x="241934" y="38455"/>
                      <a:pt x="409016" y="0"/>
                      <a:pt x="7565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2" name="任意多边形: 形状 361"/>
              <p:cNvSpPr/>
              <p:nvPr/>
            </p:nvSpPr>
            <p:spPr>
              <a:xfrm flipV="1">
                <a:off x="5180413" y="4655588"/>
                <a:ext cx="1831173" cy="127834"/>
              </a:xfrm>
              <a:custGeom>
                <a:avLst/>
                <a:gdLst>
                  <a:gd name="connsiteX0" fmla="*/ 756548 w 1550700"/>
                  <a:gd name="connsiteY0" fmla="*/ 0 h 98413"/>
                  <a:gd name="connsiteX1" fmla="*/ 1461066 w 1550700"/>
                  <a:gd name="connsiteY1" fmla="*/ 77594 h 98413"/>
                  <a:gd name="connsiteX2" fmla="*/ 1550700 w 1550700"/>
                  <a:gd name="connsiteY2" fmla="*/ 98413 h 98413"/>
                  <a:gd name="connsiteX3" fmla="*/ 1400569 w 1550700"/>
                  <a:gd name="connsiteY3" fmla="*/ 77907 h 98413"/>
                  <a:gd name="connsiteX4" fmla="*/ 753398 w 1550700"/>
                  <a:gd name="connsiteY4" fmla="*/ 43935 h 98413"/>
                  <a:gd name="connsiteX5" fmla="*/ 131178 w 1550700"/>
                  <a:gd name="connsiteY5" fmla="*/ 76971 h 98413"/>
                  <a:gd name="connsiteX6" fmla="*/ 0 w 1550700"/>
                  <a:gd name="connsiteY6" fmla="*/ 95933 h 98413"/>
                  <a:gd name="connsiteX7" fmla="*/ 84877 w 1550700"/>
                  <a:gd name="connsiteY7" fmla="*/ 76035 h 98413"/>
                  <a:gd name="connsiteX8" fmla="*/ 756548 w 1550700"/>
                  <a:gd name="connsiteY8" fmla="*/ 0 h 9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0700" h="98413">
                    <a:moveTo>
                      <a:pt x="756548" y="0"/>
                    </a:moveTo>
                    <a:cubicBezTo>
                      <a:pt x="1104078" y="0"/>
                      <a:pt x="1298131" y="39841"/>
                      <a:pt x="1461066" y="77594"/>
                    </a:cubicBezTo>
                    <a:lnTo>
                      <a:pt x="1550700" y="98413"/>
                    </a:lnTo>
                    <a:lnTo>
                      <a:pt x="1400569" y="77907"/>
                    </a:lnTo>
                    <a:cubicBezTo>
                      <a:pt x="1234934" y="58278"/>
                      <a:pt x="1030937" y="43935"/>
                      <a:pt x="753398" y="43935"/>
                    </a:cubicBezTo>
                    <a:cubicBezTo>
                      <a:pt x="475860" y="43935"/>
                      <a:pt x="284785" y="57779"/>
                      <a:pt x="131178" y="76971"/>
                    </a:cubicBezTo>
                    <a:lnTo>
                      <a:pt x="0" y="95933"/>
                    </a:lnTo>
                    <a:lnTo>
                      <a:pt x="84877" y="76035"/>
                    </a:lnTo>
                    <a:cubicBezTo>
                      <a:pt x="241934" y="38455"/>
                      <a:pt x="409016" y="0"/>
                      <a:pt x="7565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/>
              <p:cNvSpPr/>
              <p:nvPr/>
            </p:nvSpPr>
            <p:spPr>
              <a:xfrm>
                <a:off x="7849455" y="2240170"/>
                <a:ext cx="1831173" cy="127834"/>
              </a:xfrm>
              <a:custGeom>
                <a:avLst/>
                <a:gdLst>
                  <a:gd name="connsiteX0" fmla="*/ 756548 w 1550700"/>
                  <a:gd name="connsiteY0" fmla="*/ 0 h 98413"/>
                  <a:gd name="connsiteX1" fmla="*/ 1461066 w 1550700"/>
                  <a:gd name="connsiteY1" fmla="*/ 77594 h 98413"/>
                  <a:gd name="connsiteX2" fmla="*/ 1550700 w 1550700"/>
                  <a:gd name="connsiteY2" fmla="*/ 98413 h 98413"/>
                  <a:gd name="connsiteX3" fmla="*/ 1400569 w 1550700"/>
                  <a:gd name="connsiteY3" fmla="*/ 77907 h 98413"/>
                  <a:gd name="connsiteX4" fmla="*/ 753398 w 1550700"/>
                  <a:gd name="connsiteY4" fmla="*/ 43935 h 98413"/>
                  <a:gd name="connsiteX5" fmla="*/ 131178 w 1550700"/>
                  <a:gd name="connsiteY5" fmla="*/ 76971 h 98413"/>
                  <a:gd name="connsiteX6" fmla="*/ 0 w 1550700"/>
                  <a:gd name="connsiteY6" fmla="*/ 95933 h 98413"/>
                  <a:gd name="connsiteX7" fmla="*/ 84877 w 1550700"/>
                  <a:gd name="connsiteY7" fmla="*/ 76035 h 98413"/>
                  <a:gd name="connsiteX8" fmla="*/ 756548 w 1550700"/>
                  <a:gd name="connsiteY8" fmla="*/ 0 h 98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0700" h="98413">
                    <a:moveTo>
                      <a:pt x="756548" y="0"/>
                    </a:moveTo>
                    <a:cubicBezTo>
                      <a:pt x="1104078" y="0"/>
                      <a:pt x="1298131" y="39841"/>
                      <a:pt x="1461066" y="77594"/>
                    </a:cubicBezTo>
                    <a:lnTo>
                      <a:pt x="1550700" y="98413"/>
                    </a:lnTo>
                    <a:lnTo>
                      <a:pt x="1400569" y="77907"/>
                    </a:lnTo>
                    <a:cubicBezTo>
                      <a:pt x="1234934" y="58278"/>
                      <a:pt x="1030937" y="43935"/>
                      <a:pt x="753398" y="43935"/>
                    </a:cubicBezTo>
                    <a:cubicBezTo>
                      <a:pt x="475860" y="43935"/>
                      <a:pt x="284785" y="57779"/>
                      <a:pt x="131178" y="76971"/>
                    </a:cubicBezTo>
                    <a:lnTo>
                      <a:pt x="0" y="95933"/>
                    </a:lnTo>
                    <a:lnTo>
                      <a:pt x="84877" y="76035"/>
                    </a:lnTo>
                    <a:cubicBezTo>
                      <a:pt x="241934" y="38455"/>
                      <a:pt x="409016" y="0"/>
                      <a:pt x="7565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198010" y="2845107"/>
                <a:ext cx="1096598" cy="3907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ln w="0"/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+mn-ea"/>
                    <a:sym typeface="+mn-lt"/>
                  </a:rPr>
                  <a:t>任务二</a:t>
                </a:r>
              </a:p>
            </p:txBody>
          </p:sp>
        </p:grpSp>
        <p:sp>
          <p:nvSpPr>
            <p:cNvPr id="41" name="任意多边形: 形状 40"/>
            <p:cNvSpPr/>
            <p:nvPr/>
          </p:nvSpPr>
          <p:spPr>
            <a:xfrm rot="10800000">
              <a:off x="9105262" y="4571075"/>
              <a:ext cx="1679280" cy="120475"/>
            </a:xfrm>
            <a:custGeom>
              <a:avLst/>
              <a:gdLst>
                <a:gd name="connsiteX0" fmla="*/ 756548 w 1550700"/>
                <a:gd name="connsiteY0" fmla="*/ 0 h 98413"/>
                <a:gd name="connsiteX1" fmla="*/ 1461066 w 1550700"/>
                <a:gd name="connsiteY1" fmla="*/ 77594 h 98413"/>
                <a:gd name="connsiteX2" fmla="*/ 1550700 w 1550700"/>
                <a:gd name="connsiteY2" fmla="*/ 98413 h 98413"/>
                <a:gd name="connsiteX3" fmla="*/ 1400569 w 1550700"/>
                <a:gd name="connsiteY3" fmla="*/ 77907 h 98413"/>
                <a:gd name="connsiteX4" fmla="*/ 753398 w 1550700"/>
                <a:gd name="connsiteY4" fmla="*/ 43935 h 98413"/>
                <a:gd name="connsiteX5" fmla="*/ 131178 w 1550700"/>
                <a:gd name="connsiteY5" fmla="*/ 76971 h 98413"/>
                <a:gd name="connsiteX6" fmla="*/ 0 w 1550700"/>
                <a:gd name="connsiteY6" fmla="*/ 95933 h 98413"/>
                <a:gd name="connsiteX7" fmla="*/ 84877 w 1550700"/>
                <a:gd name="connsiteY7" fmla="*/ 76035 h 98413"/>
                <a:gd name="connsiteX8" fmla="*/ 756548 w 1550700"/>
                <a:gd name="connsiteY8" fmla="*/ 0 h 9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700" h="98413">
                  <a:moveTo>
                    <a:pt x="756548" y="0"/>
                  </a:moveTo>
                  <a:cubicBezTo>
                    <a:pt x="1104078" y="0"/>
                    <a:pt x="1298131" y="39841"/>
                    <a:pt x="1461066" y="77594"/>
                  </a:cubicBezTo>
                  <a:lnTo>
                    <a:pt x="1550700" y="98413"/>
                  </a:lnTo>
                  <a:lnTo>
                    <a:pt x="1400569" y="77907"/>
                  </a:lnTo>
                  <a:cubicBezTo>
                    <a:pt x="1234934" y="58278"/>
                    <a:pt x="1030937" y="43935"/>
                    <a:pt x="753398" y="43935"/>
                  </a:cubicBezTo>
                  <a:cubicBezTo>
                    <a:pt x="475860" y="43935"/>
                    <a:pt x="284785" y="57779"/>
                    <a:pt x="131178" y="76971"/>
                  </a:cubicBezTo>
                  <a:lnTo>
                    <a:pt x="0" y="95933"/>
                  </a:lnTo>
                  <a:lnTo>
                    <a:pt x="84877" y="76035"/>
                  </a:lnTo>
                  <a:cubicBezTo>
                    <a:pt x="241934" y="38455"/>
                    <a:pt x="409016" y="0"/>
                    <a:pt x="7565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7" name="文本框 356"/>
          <p:cNvSpPr txBox="1"/>
          <p:nvPr/>
        </p:nvSpPr>
        <p:spPr>
          <a:xfrm>
            <a:off x="1514715" y="2800586"/>
            <a:ext cx="109659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任务一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605130" y="2826900"/>
            <a:ext cx="109659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任务三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032679" y="2779908"/>
            <a:ext cx="109659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任务四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60526" y="1281796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（六）准备香皂或洗手液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将香皂放在皂盒里或放在一个小网兜里，每个水龙头下面都应该有一块香皂或一瓶洗手液。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906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任务四  盥洗后管理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0205" y="2152015"/>
            <a:ext cx="6776720" cy="316928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作业一： 编一首盥洗环节相关的儿歌</a:t>
            </a:r>
          </a:p>
          <a:p>
            <a:pPr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  <a:p>
            <a:pPr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作业二： 设计一个盥洗环节的环创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752270" y="1855898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/>
          <p:cNvSpPr/>
          <p:nvPr/>
        </p:nvSpPr>
        <p:spPr>
          <a:xfrm flipH="1">
            <a:off x="8416987" y="5964834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5389"/>
            <a:ext cx="1783313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实践任务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6677149">
            <a:off x="7294918" y="3400391"/>
            <a:ext cx="5056424" cy="3459668"/>
          </a:xfrm>
          <a:custGeom>
            <a:avLst/>
            <a:gdLst>
              <a:gd name="connsiteX0" fmla="*/ 39876 w 5056424"/>
              <a:gd name="connsiteY0" fmla="*/ 3149753 h 3459668"/>
              <a:gd name="connsiteX1" fmla="*/ 0 w 5056424"/>
              <a:gd name="connsiteY1" fmla="*/ 2952239 h 3459668"/>
              <a:gd name="connsiteX2" fmla="*/ 0 w 5056424"/>
              <a:gd name="connsiteY2" fmla="*/ 1444843 h 3459668"/>
              <a:gd name="connsiteX3" fmla="*/ 3708543 w 5056424"/>
              <a:gd name="connsiteY3" fmla="*/ 0 h 3459668"/>
              <a:gd name="connsiteX4" fmla="*/ 5056424 w 5056424"/>
              <a:gd name="connsiteY4" fmla="*/ 3459668 h 3459668"/>
              <a:gd name="connsiteX5" fmla="*/ 507430 w 5056424"/>
              <a:gd name="connsiteY5" fmla="*/ 3459668 h 3459668"/>
              <a:gd name="connsiteX6" fmla="*/ 39876 w 5056424"/>
              <a:gd name="connsiteY6" fmla="*/ 3149753 h 34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6424" h="3459668">
                <a:moveTo>
                  <a:pt x="39876" y="3149753"/>
                </a:moveTo>
                <a:cubicBezTo>
                  <a:pt x="14199" y="3089044"/>
                  <a:pt x="0" y="3022300"/>
                  <a:pt x="0" y="2952239"/>
                </a:cubicBezTo>
                <a:lnTo>
                  <a:pt x="0" y="1444843"/>
                </a:lnTo>
                <a:lnTo>
                  <a:pt x="3708543" y="0"/>
                </a:lnTo>
                <a:lnTo>
                  <a:pt x="5056424" y="3459668"/>
                </a:lnTo>
                <a:lnTo>
                  <a:pt x="507430" y="3459668"/>
                </a:lnTo>
                <a:cubicBezTo>
                  <a:pt x="297245" y="3459667"/>
                  <a:pt x="116909" y="3331877"/>
                  <a:pt x="39876" y="3149753"/>
                </a:cubicBez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 rot="6677149">
            <a:off x="8069760" y="2950747"/>
            <a:ext cx="5840293" cy="3724816"/>
          </a:xfrm>
          <a:custGeom>
            <a:avLst/>
            <a:gdLst>
              <a:gd name="connsiteX0" fmla="*/ 39876 w 5840293"/>
              <a:gd name="connsiteY0" fmla="*/ 3414901 h 3724816"/>
              <a:gd name="connsiteX1" fmla="*/ 0 w 5840293"/>
              <a:gd name="connsiteY1" fmla="*/ 3217387 h 3724816"/>
              <a:gd name="connsiteX2" fmla="*/ 0 w 5840293"/>
              <a:gd name="connsiteY2" fmla="*/ 1709991 h 3724816"/>
              <a:gd name="connsiteX3" fmla="*/ 4389110 w 5840293"/>
              <a:gd name="connsiteY3" fmla="*/ 0 h 3724816"/>
              <a:gd name="connsiteX4" fmla="*/ 5840293 w 5840293"/>
              <a:gd name="connsiteY4" fmla="*/ 3724816 h 3724816"/>
              <a:gd name="connsiteX5" fmla="*/ 507430 w 5840293"/>
              <a:gd name="connsiteY5" fmla="*/ 3724816 h 3724816"/>
              <a:gd name="connsiteX6" fmla="*/ 39876 w 5840293"/>
              <a:gd name="connsiteY6" fmla="*/ 3414901 h 372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0293" h="3724816">
                <a:moveTo>
                  <a:pt x="39876" y="3414901"/>
                </a:moveTo>
                <a:cubicBezTo>
                  <a:pt x="14199" y="3354192"/>
                  <a:pt x="0" y="3287448"/>
                  <a:pt x="0" y="3217387"/>
                </a:cubicBezTo>
                <a:lnTo>
                  <a:pt x="0" y="1709991"/>
                </a:lnTo>
                <a:lnTo>
                  <a:pt x="4389110" y="0"/>
                </a:lnTo>
                <a:lnTo>
                  <a:pt x="5840293" y="3724816"/>
                </a:lnTo>
                <a:lnTo>
                  <a:pt x="507430" y="3724816"/>
                </a:lnTo>
                <a:cubicBezTo>
                  <a:pt x="297245" y="3724815"/>
                  <a:pt x="116909" y="3597025"/>
                  <a:pt x="39876" y="34149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 rot="1795979">
            <a:off x="742138" y="-738956"/>
            <a:ext cx="2295478" cy="2173283"/>
          </a:xfrm>
          <a:custGeom>
            <a:avLst/>
            <a:gdLst>
              <a:gd name="connsiteX0" fmla="*/ 0 w 1924830"/>
              <a:gd name="connsiteY0" fmla="*/ 1108301 h 1822366"/>
              <a:gd name="connsiteX1" fmla="*/ 1924830 w 1924830"/>
              <a:gd name="connsiteY1" fmla="*/ 0 h 1822366"/>
              <a:gd name="connsiteX2" fmla="*/ 1924830 w 1924830"/>
              <a:gd name="connsiteY2" fmla="*/ 1581069 h 1822366"/>
              <a:gd name="connsiteX3" fmla="*/ 1683533 w 1924830"/>
              <a:gd name="connsiteY3" fmla="*/ 1822366 h 1822366"/>
              <a:gd name="connsiteX4" fmla="*/ 411153 w 1924830"/>
              <a:gd name="connsiteY4" fmla="*/ 1822366 h 182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4830" h="1822366">
                <a:moveTo>
                  <a:pt x="0" y="1108301"/>
                </a:moveTo>
                <a:lnTo>
                  <a:pt x="1924830" y="0"/>
                </a:lnTo>
                <a:lnTo>
                  <a:pt x="1924830" y="1581069"/>
                </a:lnTo>
                <a:cubicBezTo>
                  <a:pt x="1924830" y="1714334"/>
                  <a:pt x="1816798" y="1822366"/>
                  <a:pt x="1683533" y="1822366"/>
                </a:cubicBezTo>
                <a:lnTo>
                  <a:pt x="411153" y="1822366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795979">
            <a:off x="-40784" y="-797848"/>
            <a:ext cx="2548324" cy="2412669"/>
          </a:xfrm>
          <a:custGeom>
            <a:avLst/>
            <a:gdLst>
              <a:gd name="connsiteX0" fmla="*/ 0 w 1924830"/>
              <a:gd name="connsiteY0" fmla="*/ 1108301 h 1822366"/>
              <a:gd name="connsiteX1" fmla="*/ 1924830 w 1924830"/>
              <a:gd name="connsiteY1" fmla="*/ 0 h 1822366"/>
              <a:gd name="connsiteX2" fmla="*/ 1924830 w 1924830"/>
              <a:gd name="connsiteY2" fmla="*/ 1581069 h 1822366"/>
              <a:gd name="connsiteX3" fmla="*/ 1683533 w 1924830"/>
              <a:gd name="connsiteY3" fmla="*/ 1822366 h 1822366"/>
              <a:gd name="connsiteX4" fmla="*/ 411153 w 1924830"/>
              <a:gd name="connsiteY4" fmla="*/ 1822366 h 182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4830" h="1822366">
                <a:moveTo>
                  <a:pt x="0" y="1108301"/>
                </a:moveTo>
                <a:lnTo>
                  <a:pt x="1924830" y="0"/>
                </a:lnTo>
                <a:lnTo>
                  <a:pt x="1924830" y="1581069"/>
                </a:lnTo>
                <a:cubicBezTo>
                  <a:pt x="1924830" y="1714334"/>
                  <a:pt x="1816798" y="1822366"/>
                  <a:pt x="1683533" y="1822366"/>
                </a:cubicBezTo>
                <a:lnTo>
                  <a:pt x="411153" y="18223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2531" y="1824000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4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3" name="任意多边形: 形状 12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: 形状 83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任意多边形: 形状 84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任意多边形: 形状 85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任意多边形: 形状 87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任意多边形: 形状 88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任意多边形: 形状 92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任意多边形: 形状 96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任意多边形: 形状 99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任意多边形: 形状 104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任意多边形: 形状 105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809027" y="2443705"/>
            <a:ext cx="61313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accent1"/>
                </a:solidFill>
                <a:latin typeface="汉真广标" pitchFamily="49" charset="-122"/>
                <a:ea typeface="汉真广标" pitchFamily="49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140" name="iŝ1ídé"/>
          <p:cNvSpPr txBox="1"/>
          <p:nvPr/>
        </p:nvSpPr>
        <p:spPr>
          <a:xfrm>
            <a:off x="877608" y="3551701"/>
            <a:ext cx="5393469" cy="3640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+mn-ea"/>
                <a:sym typeface="+mn-lt"/>
              </a:rPr>
              <a:t>这里填写简单的开场白，避免出现演示时首页停留时间过长</a:t>
            </a:r>
          </a:p>
        </p:txBody>
      </p:sp>
      <p:sp>
        <p:nvSpPr>
          <p:cNvPr id="141" name="矩形: 圆角 140"/>
          <p:cNvSpPr/>
          <p:nvPr/>
        </p:nvSpPr>
        <p:spPr>
          <a:xfrm>
            <a:off x="877608" y="4477692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THANKS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42" name="图形 14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980599" y="4518794"/>
            <a:ext cx="281805" cy="281805"/>
          </a:xfrm>
          <a:prstGeom prst="rect">
            <a:avLst/>
          </a:prstGeom>
        </p:spPr>
      </p:pic>
      <p:grpSp>
        <p:nvGrpSpPr>
          <p:cNvPr id="143" name="组合 142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4" name="任意多边形: 形状 143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任意多边形: 形状 265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任意多边形: 形状 266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: 形状 267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任意多边形: 形状 268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9" name="文本框 288"/>
          <p:cNvSpPr txBox="1"/>
          <p:nvPr/>
        </p:nvSpPr>
        <p:spPr>
          <a:xfrm>
            <a:off x="6448740" y="462495"/>
            <a:ext cx="559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1">
                    <a:alpha val="25000"/>
                  </a:schemeClr>
                </a:solidFill>
              </a:defRPr>
            </a:lvl1pPr>
          </a:lstStyle>
          <a:p>
            <a:pPr algn="dist"/>
            <a:r>
              <a:rPr lang="en-US" altLang="zh-CN" dirty="0">
                <a:cs typeface="+mn-ea"/>
                <a:sym typeface="+mn-lt"/>
              </a:rPr>
              <a:t>NEW EMPLOYEE ORIENTATION TRAINING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9026" y="2760899"/>
            <a:ext cx="733567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任务一 盥洗前准备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2327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盥洗是幼儿在幼儿园的一个重要环节，可使幼儿皮肤、口腔保持清洁，提高幼儿的抵抗力，维护身体的健康。同时还可以培养幼儿爱清洁、讲卫生的好习惯，提高幼儿的生活自理能力。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785995"/>
            <a:chOff x="4612995" y="1514475"/>
            <a:chExt cx="2966085" cy="478599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78599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524125"/>
              <a:ext cx="2564765" cy="2076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1.素质目标：培养良好的卫生习惯，树立盥洗安全工作意识；</a:t>
              </a:r>
            </a:p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2.认知目标：学习并掌握幼儿园盥洗准备工作的方法；</a:t>
              </a:r>
            </a:p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3.技能目标：能完成盥洗前的环境准备和用具准备。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877880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516090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160351" y="1293059"/>
            <a:ext cx="4603809" cy="4603809"/>
            <a:chOff x="3464531" y="1076296"/>
            <a:chExt cx="4603809" cy="4603809"/>
          </a:xfrm>
        </p:grpSpPr>
        <p:sp>
          <p:nvSpPr>
            <p:cNvPr id="46" name="椭圆 45"/>
            <p:cNvSpPr/>
            <p:nvPr/>
          </p:nvSpPr>
          <p:spPr>
            <a:xfrm>
              <a:off x="3464531" y="10762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48779" y="1631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383540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盥洗前准备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（一）盥洗室的环境准备：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盥洗室地面保持清洁干爽，防止幼儿滑倒。将水池前的地面铺上渗水地垫；如果水池高度超过幼儿的肘关节，应将水池前的地面垫高，防止水灌入幼儿的袖管。保持盥洗室通风，美化盥洗室环境。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8079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盥洗前准备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（二）盥洗用具的准备：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1.洗手的用具准备：准备若干块肥皂（或洗手液），数量与水龙头相同，为每一位幼儿准备一条用84消毒液或蒸汽消毒好的小方毛巾并固定位置。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8079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盥洗前准备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（二）盥洗用具的准备：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2.洗脸的用具准备：毛巾的准备与洗手准备相同，此外，还应准备好卫生纸放在幼儿容易拿到的地方，以方便幼儿擤鼻涕。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8079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盥洗前准备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KSO_WPP_MARK_KEY" val="7802cec0-f185-4528-8835-0769fe2ba605"/>
  <p:tag name="COMMONDATA" val="eyJjb3VudCI6MS4wLCJoZGlkIjoiOWJhNzM1Y2IzNzdmNzQ1MDAzYjU3OGQxNmZmNjkwNDEiLCJ1c2VyQ291bnQiOjEuMH0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rgbClr val="000000"/>
      </a:dk1>
      <a:lt1>
        <a:srgbClr val="8496B0"/>
      </a:lt1>
      <a:dk2>
        <a:srgbClr val="44546A"/>
      </a:dk2>
      <a:lt2>
        <a:srgbClr val="FFFFFF"/>
      </a:lt2>
      <a:accent1>
        <a:srgbClr val="009C68"/>
      </a:accent1>
      <a:accent2>
        <a:srgbClr val="45FFC1"/>
      </a:accent2>
      <a:accent3>
        <a:srgbClr val="27E8A8"/>
      </a:accent3>
      <a:accent4>
        <a:srgbClr val="9C2F14"/>
      </a:accent4>
      <a:accent5>
        <a:srgbClr val="E84E27"/>
      </a:accent5>
      <a:accent6>
        <a:srgbClr val="44546A"/>
      </a:accent6>
      <a:hlink>
        <a:srgbClr val="000000"/>
      </a:hlink>
      <a:folHlink>
        <a:srgbClr val="954F72"/>
      </a:folHlink>
    </a:clrScheme>
    <a:fontScheme name="slg5ysva">
      <a:majorFont>
        <a:latin typeface="字魂58号-创中黑"/>
        <a:ea typeface="字魂58号-创中黑"/>
        <a:cs typeface=""/>
      </a:majorFont>
      <a:minorFont>
        <a:latin typeface="字魂58号-创中黑"/>
        <a:ea typeface="字魂58号-创中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g5ysva">
      <a:majorFont>
        <a:latin typeface="字魂58号-创中黑"/>
        <a:ea typeface="字魂58号-创中黑"/>
        <a:cs typeface=""/>
      </a:majorFont>
      <a:minorFont>
        <a:latin typeface="字魂58号-创中黑"/>
        <a:ea typeface="字魂58号-创中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毕业主题5</Template>
  <TotalTime>1</TotalTime>
  <Words>3309</Words>
  <Application>Microsoft Office PowerPoint</Application>
  <PresentationFormat>宽屏</PresentationFormat>
  <Paragraphs>236</Paragraphs>
  <Slides>42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思源黑体 CN Light</vt:lpstr>
      <vt:lpstr>宋体</vt:lpstr>
      <vt:lpstr>微软雅黑</vt:lpstr>
      <vt:lpstr>字魂58号-创中黑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培训</dc:title>
  <dc:creator>第一PPT</dc:creator>
  <cp:keywords>www.1ppt.com</cp:keywords>
  <dc:description>www.1ppt.com</dc:description>
  <cp:lastModifiedBy>aa</cp:lastModifiedBy>
  <cp:revision>149</cp:revision>
  <dcterms:created xsi:type="dcterms:W3CDTF">2017-04-28T04:55:00Z</dcterms:created>
  <dcterms:modified xsi:type="dcterms:W3CDTF">2023-10-19T02:59:17Z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386B00C86F334F2E814F6160AD30E8C3_12</vt:lpwstr>
  </property>
  <property fmtid="{D5CDD505-2E9C-101B-9397-08002B2CF9AE}" pid="3" name="KSOProductBuildVer">
    <vt:lpwstr>2052-12.1.0.15712</vt:lpwstr>
  </property>
</Properties>
</file>