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83" r:id="rId4"/>
    <p:sldId id="289" r:id="rId5"/>
    <p:sldId id="288" r:id="rId6"/>
    <p:sldId id="290" r:id="rId7"/>
    <p:sldId id="291" r:id="rId8"/>
    <p:sldId id="292" r:id="rId9"/>
    <p:sldId id="293" r:id="rId10"/>
    <p:sldId id="294" r:id="rId11"/>
    <p:sldId id="301" r:id="rId12"/>
    <p:sldId id="295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329" r:id="rId41"/>
    <p:sldId id="330" r:id="rId42"/>
    <p:sldId id="331" r:id="rId43"/>
    <p:sldId id="332" r:id="rId44"/>
    <p:sldId id="333" r:id="rId45"/>
    <p:sldId id="334" r:id="rId46"/>
    <p:sldId id="335" r:id="rId47"/>
    <p:sldId id="336" r:id="rId48"/>
    <p:sldId id="337" r:id="rId49"/>
    <p:sldId id="338" r:id="rId50"/>
    <p:sldId id="339" r:id="rId51"/>
    <p:sldId id="340" r:id="rId52"/>
    <p:sldId id="341" r:id="rId53"/>
    <p:sldId id="342" r:id="rId54"/>
    <p:sldId id="343" r:id="rId55"/>
    <p:sldId id="344" r:id="rId56"/>
    <p:sldId id="345" r:id="rId57"/>
    <p:sldId id="346" r:id="rId58"/>
    <p:sldId id="347" r:id="rId59"/>
    <p:sldId id="348" r:id="rId60"/>
    <p:sldId id="349" r:id="rId61"/>
    <p:sldId id="350" r:id="rId62"/>
    <p:sldId id="351" r:id="rId6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C0C0C0"/>
    <a:srgbClr val="EAEAEA"/>
    <a:srgbClr val="000000"/>
    <a:srgbClr val="CC0000"/>
    <a:srgbClr val="46ACAE"/>
    <a:srgbClr val="7EA5D0"/>
    <a:srgbClr val="6E81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95" autoAdjust="0"/>
    <p:restoredTop sz="94660" autoAdjust="0"/>
  </p:normalViewPr>
  <p:slideViewPr>
    <p:cSldViewPr>
      <p:cViewPr>
        <p:scale>
          <a:sx n="90" d="100"/>
          <a:sy n="90" d="100"/>
        </p:scale>
        <p:origin x="-5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19400" y="3365500"/>
            <a:ext cx="6019800" cy="5969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19400" y="2743200"/>
            <a:ext cx="57150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 algn="ctr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>
                <a:latin typeface="Arial" charset="0"/>
              </a:defRPr>
            </a:lvl1pPr>
          </a:lstStyle>
          <a:p>
            <a:fld id="{53F6C770-4CCF-47B2-B6F3-01F709FF9F1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7020272" y="0"/>
            <a:ext cx="21957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i="1" dirty="0" smtClean="0">
                <a:solidFill>
                  <a:srgbClr val="CC0000"/>
                </a:solidFill>
                <a:latin typeface="Verdana" pitchFamily="34" charset="0"/>
                <a:ea typeface="宋体" charset="-122"/>
              </a:rPr>
              <a:t>UG NX </a:t>
            </a:r>
            <a:r>
              <a:rPr lang="zh-CN" altLang="en-US" sz="2400" b="1" i="0" dirty="0" smtClean="0">
                <a:solidFill>
                  <a:srgbClr val="CC0000"/>
                </a:solidFill>
                <a:latin typeface="Verdana" pitchFamily="34" charset="0"/>
                <a:ea typeface="宋体" charset="-122"/>
              </a:rPr>
              <a:t>编程</a:t>
            </a:r>
            <a:endParaRPr lang="en-US" altLang="zh-CN" sz="2400" b="1" i="0" dirty="0">
              <a:solidFill>
                <a:srgbClr val="CC0000"/>
              </a:solidFill>
              <a:latin typeface="Verdana" pitchFamily="34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B7E22C-92E5-4F24-9D91-97C205F7DCA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0DA23-6EAD-4110-B1D4-6CDA4B3BAE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76962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55637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62800" y="152400"/>
            <a:ext cx="1752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429000" y="655637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B584BA52-42E9-45CA-B683-0B2E2A32034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11E52-B795-474A-8EC7-8BF9114B85D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45CF2-8F2E-41E7-B0EE-DD785407055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20CC4-9B20-4669-A7D1-CAF78277F26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7A8693-9CDE-4695-93FC-3EBB75F9FF7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4AEA8-8075-4725-B438-4D35FBA37C0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15204-1099-4B9D-B660-50B1579DEC8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9DB03-A116-4C2F-8E5E-398F467FAC8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D6588-222B-44A6-A7A6-CAB2489B521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47800"/>
            <a:ext cx="8229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637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164288" y="116632"/>
            <a:ext cx="1752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chemeClr val="bg1"/>
                </a:solidFill>
                <a:latin typeface="+mn-lt"/>
                <a:ea typeface="宋体" charset="-122"/>
              </a:defRPr>
            </a:lvl1pPr>
          </a:lstStyle>
          <a:p>
            <a:r>
              <a:rPr lang="en-US" altLang="zh-CN" dirty="0" smtClean="0"/>
              <a:t>UG NX </a:t>
            </a:r>
            <a:r>
              <a:rPr lang="zh-CN" altLang="en-US" dirty="0" smtClean="0"/>
              <a:t>数控编程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29000" y="655637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+mn-lt"/>
                <a:ea typeface="宋体" charset="-122"/>
              </a:defRPr>
            </a:lvl1pPr>
          </a:lstStyle>
          <a:p>
            <a:fld id="{4B3881E7-BE1A-4CF5-910B-F982C5990B95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533400"/>
            <a:ext cx="76962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grpSp>
        <p:nvGrpSpPr>
          <p:cNvPr id="1059" name="Group 35"/>
          <p:cNvGrpSpPr>
            <a:grpSpLocks/>
          </p:cNvGrpSpPr>
          <p:nvPr/>
        </p:nvGrpSpPr>
        <p:grpSpPr bwMode="auto">
          <a:xfrm>
            <a:off x="0" y="1143000"/>
            <a:ext cx="7086600" cy="22225"/>
            <a:chOff x="0" y="720"/>
            <a:chExt cx="4464" cy="14"/>
          </a:xfrm>
        </p:grpSpPr>
        <p:sp>
          <p:nvSpPr>
            <p:cNvPr id="1055" name="Line 31"/>
            <p:cNvSpPr>
              <a:spLocks noChangeShapeType="1"/>
            </p:cNvSpPr>
            <p:nvPr userDrawn="1"/>
          </p:nvSpPr>
          <p:spPr bwMode="auto">
            <a:xfrm flipH="1">
              <a:off x="0" y="720"/>
              <a:ext cx="44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Line 34"/>
            <p:cNvSpPr>
              <a:spLocks noChangeShapeType="1"/>
            </p:cNvSpPr>
            <p:nvPr userDrawn="1"/>
          </p:nvSpPr>
          <p:spPr bwMode="auto">
            <a:xfrm>
              <a:off x="0" y="734"/>
              <a:ext cx="196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7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27784" y="3068960"/>
            <a:ext cx="6624736" cy="596900"/>
          </a:xfrm>
        </p:spPr>
        <p:txBody>
          <a:bodyPr/>
          <a:lstStyle/>
          <a:p>
            <a:r>
              <a:rPr lang="zh-CN" altLang="en-US" sz="4000" dirty="0">
                <a:solidFill>
                  <a:srgbClr val="CC0000"/>
                </a:solidFill>
                <a:ea typeface="宋体" charset="-122"/>
              </a:rPr>
              <a:t>项目</a:t>
            </a:r>
            <a:r>
              <a:rPr lang="en-US" altLang="zh-CN" sz="4000" dirty="0">
                <a:solidFill>
                  <a:srgbClr val="CC0000"/>
                </a:solidFill>
                <a:ea typeface="宋体" charset="-122"/>
              </a:rPr>
              <a:t>1 </a:t>
            </a:r>
            <a:r>
              <a:rPr lang="en-US" altLang="zh-CN" b="0" dirty="0" smtClean="0">
                <a:solidFill>
                  <a:srgbClr val="000000"/>
                </a:solidFill>
                <a:latin typeface="方正小标宋简体" pitchFamily="65" charset="-122"/>
                <a:ea typeface="方正小标宋简体" pitchFamily="65" charset="-122"/>
              </a:rPr>
              <a:t>UG </a:t>
            </a:r>
            <a:r>
              <a:rPr lang="en-US" altLang="zh-CN" b="0" dirty="0">
                <a:solidFill>
                  <a:srgbClr val="000000"/>
                </a:solidFill>
                <a:latin typeface="方正小标宋简体" pitchFamily="65" charset="-122"/>
                <a:ea typeface="方正小标宋简体" pitchFamily="65" charset="-122"/>
              </a:rPr>
              <a:t>NX 12.0</a:t>
            </a:r>
            <a:r>
              <a:rPr lang="zh-CN" altLang="en-US" b="0" dirty="0">
                <a:solidFill>
                  <a:srgbClr val="000000"/>
                </a:solidFill>
                <a:latin typeface="方正小标宋简体" pitchFamily="65" charset="-122"/>
                <a:ea typeface="方正小标宋简体" pitchFamily="65" charset="-122"/>
              </a:rPr>
              <a:t>编程</a:t>
            </a:r>
            <a:r>
              <a:rPr lang="zh-CN" altLang="en-US" b="0" dirty="0" smtClean="0">
                <a:solidFill>
                  <a:srgbClr val="000000"/>
                </a:solidFill>
                <a:latin typeface="方正小标宋简体" pitchFamily="65" charset="-122"/>
                <a:ea typeface="方正小标宋简体" pitchFamily="65" charset="-122"/>
              </a:rPr>
              <a:t>介绍</a:t>
            </a:r>
            <a:endParaRPr lang="en-US" altLang="zh-CN" b="0" dirty="0">
              <a:solidFill>
                <a:srgbClr val="000000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应用领域</a:t>
            </a:r>
            <a:r>
              <a:rPr lang="zh-CN" altLang="zh-CN" sz="2400" dirty="0" smtClean="0">
                <a:solidFill>
                  <a:srgbClr val="FF0000"/>
                </a:solidFill>
              </a:rPr>
              <a:t>：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1</a:t>
            </a:r>
            <a:r>
              <a:rPr lang="zh-CN" altLang="en-US" sz="1800" dirty="0" smtClean="0"/>
              <a:t>、汽车制造业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2</a:t>
            </a:r>
            <a:r>
              <a:rPr lang="zh-CN" altLang="en-US" sz="1800" dirty="0" smtClean="0"/>
              <a:t>、航空航天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3</a:t>
            </a:r>
            <a:r>
              <a:rPr lang="zh-CN" altLang="en-US" sz="1800" dirty="0" smtClean="0"/>
              <a:t>、机械制造</a:t>
            </a:r>
            <a:endParaRPr lang="zh-CN" altLang="en-US" sz="1800" dirty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4</a:t>
            </a:r>
            <a:r>
              <a:rPr lang="zh-CN" altLang="en-US" sz="1800" dirty="0" smtClean="0"/>
              <a:t>、电子设备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5</a:t>
            </a:r>
            <a:r>
              <a:rPr lang="zh-CN" altLang="en-US" sz="1800" dirty="0" smtClean="0"/>
              <a:t>、医疗器械</a:t>
            </a:r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6</a:t>
            </a:r>
            <a:r>
              <a:rPr lang="zh-CN" altLang="en-US" sz="1800" dirty="0" smtClean="0"/>
              <a:t>、模具制造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3178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5576" y="1556792"/>
            <a:ext cx="7546975" cy="435292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en-US" altLang="zh-CN" sz="32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UG </a:t>
            </a:r>
            <a:r>
              <a:rPr lang="en-US" altLang="zh-CN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NX 12.0 </a:t>
            </a:r>
            <a:r>
              <a:rPr lang="zh-CN" altLang="en-US" sz="32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数控加工编程流程</a:t>
            </a:r>
            <a:endParaRPr lang="en-US" altLang="zh-CN" sz="1800" b="0" dirty="0" smtClean="0">
              <a:solidFill>
                <a:schemeClr val="tx1">
                  <a:lumMod val="60000"/>
                  <a:lumOff val="40000"/>
                </a:schemeClr>
              </a:solidFill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1.</a:t>
            </a:r>
            <a:r>
              <a:rPr lang="zh-CN" altLang="zh-CN" sz="1800" dirty="0"/>
              <a:t>导入或者打开已创建好的产品建模模型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2.</a:t>
            </a:r>
            <a:r>
              <a:rPr lang="zh-CN" altLang="en-US" sz="1800" dirty="0"/>
              <a:t>进入</a:t>
            </a:r>
            <a:r>
              <a:rPr lang="en-US" altLang="zh-CN" sz="1800" dirty="0"/>
              <a:t>CAM</a:t>
            </a:r>
            <a:r>
              <a:rPr lang="zh-CN" altLang="en-US" sz="1800" dirty="0"/>
              <a:t>加工模块下</a:t>
            </a:r>
            <a:r>
              <a:rPr lang="zh-CN" altLang="en-US" sz="1800" dirty="0" smtClean="0"/>
              <a:t>。</a:t>
            </a:r>
            <a:endParaRPr lang="zh-CN" altLang="zh-CN" sz="1800" dirty="0"/>
          </a:p>
          <a:p>
            <a:pPr>
              <a:lnSpc>
                <a:spcPct val="150000"/>
              </a:lnSpc>
            </a:pPr>
            <a:r>
              <a:rPr lang="en-US" altLang="zh-CN" sz="1800" dirty="0"/>
              <a:t>3</a:t>
            </a:r>
            <a:r>
              <a:rPr lang="en-US" altLang="zh-CN" sz="1800" dirty="0" smtClean="0"/>
              <a:t>.</a:t>
            </a:r>
            <a:r>
              <a:rPr lang="zh-CN" altLang="en-US" sz="1800" dirty="0"/>
              <a:t>创建</a:t>
            </a:r>
            <a:r>
              <a:rPr lang="zh-CN" altLang="en-US" sz="1800" dirty="0" smtClean="0"/>
              <a:t>程序。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4.</a:t>
            </a:r>
            <a:r>
              <a:rPr lang="zh-CN" altLang="zh-CN" sz="1800" dirty="0"/>
              <a:t>创建加工</a:t>
            </a:r>
            <a:r>
              <a:rPr lang="zh-CN" altLang="zh-CN" sz="1800" dirty="0" smtClean="0"/>
              <a:t>坐标系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5.</a:t>
            </a:r>
            <a:r>
              <a:rPr lang="zh-CN" altLang="zh-CN" sz="1800" dirty="0"/>
              <a:t>创建工件</a:t>
            </a:r>
            <a:r>
              <a:rPr lang="zh-CN" altLang="zh-CN" sz="1800" dirty="0" smtClean="0"/>
              <a:t>几何体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6.</a:t>
            </a:r>
            <a:r>
              <a:rPr lang="zh-CN" altLang="zh-CN" sz="1800" dirty="0"/>
              <a:t>创建刀具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7.</a:t>
            </a:r>
            <a:r>
              <a:rPr lang="zh-CN" altLang="zh-CN" sz="1800" dirty="0"/>
              <a:t>创建加工工序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8.</a:t>
            </a:r>
            <a:r>
              <a:rPr lang="zh-CN" altLang="zh-CN" sz="1800" dirty="0"/>
              <a:t>生成刀路，并仿真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9.</a:t>
            </a:r>
            <a:r>
              <a:rPr lang="zh-CN" altLang="zh-CN" sz="1800" dirty="0"/>
              <a:t>通过对应加工数控机床的后处理，输出</a:t>
            </a:r>
            <a:r>
              <a:rPr lang="en-US" altLang="zh-CN" sz="1800" dirty="0"/>
              <a:t>NC</a:t>
            </a:r>
            <a:r>
              <a:rPr lang="zh-CN" altLang="zh-CN" sz="1800" dirty="0"/>
              <a:t>代码</a:t>
            </a:r>
            <a:r>
              <a:rPr lang="zh-CN" altLang="zh-CN" sz="1800" dirty="0" smtClean="0"/>
              <a:t>。</a:t>
            </a:r>
            <a:endParaRPr lang="en-US" altLang="zh-CN" dirty="0" smtClean="0">
              <a:solidFill>
                <a:schemeClr val="tx2"/>
              </a:solidFill>
              <a:ea typeface="宋体" charset="-122"/>
            </a:endParaRPr>
          </a:p>
          <a:p>
            <a:pPr lvl="1">
              <a:lnSpc>
                <a:spcPct val="90000"/>
              </a:lnSpc>
            </a:pPr>
            <a:endParaRPr lang="en-US" altLang="zh-CN" dirty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74877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1. </a:t>
            </a:r>
            <a:r>
              <a:rPr lang="zh-CN" altLang="en-US" sz="2400" dirty="0">
                <a:solidFill>
                  <a:srgbClr val="FF0000"/>
                </a:solidFill>
              </a:rPr>
              <a:t>进入加工模式下</a:t>
            </a:r>
            <a:r>
              <a:rPr lang="zh-CN" altLang="en-US" sz="2400" dirty="0" smtClean="0">
                <a:solidFill>
                  <a:srgbClr val="FF0000"/>
                </a:solidFill>
              </a:rPr>
              <a:t>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1</a:t>
            </a:r>
            <a:r>
              <a:rPr lang="zh-CN" altLang="en-US" sz="1800" dirty="0"/>
              <a:t>）打开前期已经绘制好的</a:t>
            </a:r>
            <a:r>
              <a:rPr lang="en-US" altLang="zh-CN" sz="1800" dirty="0"/>
              <a:t>UG NX</a:t>
            </a:r>
            <a:r>
              <a:rPr lang="zh-CN" altLang="en-US" sz="1800" dirty="0"/>
              <a:t>软件创建的加工零件的建模模型“</a:t>
            </a:r>
            <a:r>
              <a:rPr lang="en-US" altLang="zh-CN" sz="1800" dirty="0"/>
              <a:t>1.2.1.prt</a:t>
            </a:r>
            <a:r>
              <a:rPr lang="en-US" altLang="zh-CN" sz="1800" dirty="0" smtClean="0"/>
              <a:t>”</a:t>
            </a:r>
            <a:r>
              <a:rPr lang="zh-CN" altLang="en-US" sz="1800" dirty="0" smtClean="0"/>
              <a:t> 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p:pic>
        <p:nvPicPr>
          <p:cNvPr id="6" name="图片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" r="1155" b="1643"/>
          <a:stretch/>
        </p:blipFill>
        <p:spPr bwMode="auto">
          <a:xfrm>
            <a:off x="1979712" y="2852936"/>
            <a:ext cx="4680520" cy="35283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9704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      如果</a:t>
            </a:r>
            <a:r>
              <a:rPr lang="zh-CN" altLang="en-US" sz="1800" dirty="0"/>
              <a:t>是其他三维建模软件创建的建模模型，要先把文件格式转换成通用格式</a:t>
            </a:r>
            <a:r>
              <a:rPr lang="en-US" altLang="zh-CN" sz="1800" dirty="0"/>
              <a:t>step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iges</a:t>
            </a:r>
            <a:r>
              <a:rPr lang="zh-CN" altLang="en-US" sz="1800" dirty="0"/>
              <a:t>等。</a:t>
            </a:r>
            <a:r>
              <a:rPr lang="en-US" altLang="zh-CN" sz="1800" dirty="0"/>
              <a:t>UG NX 12.0</a:t>
            </a:r>
            <a:r>
              <a:rPr lang="zh-CN" altLang="en-US" sz="1800" dirty="0"/>
              <a:t>软件新建一个建模文件，再通过“文件（</a:t>
            </a:r>
            <a:r>
              <a:rPr lang="en-US" altLang="zh-CN" sz="1800" dirty="0"/>
              <a:t>F</a:t>
            </a:r>
            <a:r>
              <a:rPr lang="zh-CN" altLang="en-US" sz="1800" dirty="0"/>
              <a:t>）”工具栏中的“导入”功能，导入模型到</a:t>
            </a:r>
            <a:r>
              <a:rPr lang="en-US" altLang="zh-CN" sz="1800" dirty="0"/>
              <a:t>UG NX</a:t>
            </a:r>
            <a:r>
              <a:rPr lang="zh-CN" altLang="en-US" sz="1800" dirty="0"/>
              <a:t>软件</a:t>
            </a:r>
            <a:r>
              <a:rPr lang="zh-CN" altLang="en-US" sz="1800" dirty="0" smtClean="0"/>
              <a:t>中。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780928"/>
            <a:ext cx="6624736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3596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en-US" sz="1800" dirty="0" smtClean="0"/>
              <a:t>）</a:t>
            </a:r>
            <a:r>
              <a:rPr lang="zh-CN" altLang="zh-CN" sz="1800" dirty="0" smtClean="0"/>
              <a:t>进入</a:t>
            </a:r>
            <a:r>
              <a:rPr lang="zh-CN" altLang="zh-CN" sz="1800" dirty="0"/>
              <a:t>加工模式。在</a:t>
            </a:r>
            <a:r>
              <a:rPr lang="en-US" altLang="zh-CN" sz="1800" dirty="0"/>
              <a:t>“</a:t>
            </a:r>
            <a:r>
              <a:rPr lang="zh-CN" altLang="zh-CN" sz="1800" dirty="0"/>
              <a:t>应用模块</a:t>
            </a:r>
            <a:r>
              <a:rPr lang="en-US" altLang="zh-CN" sz="1800" dirty="0"/>
              <a:t>”</a:t>
            </a:r>
            <a:r>
              <a:rPr lang="zh-CN" altLang="zh-CN" sz="1800" dirty="0"/>
              <a:t>功能选项卡区域中单击</a:t>
            </a:r>
            <a:r>
              <a:rPr lang="en-US" altLang="zh-CN" sz="1800" dirty="0"/>
              <a:t> </a:t>
            </a:r>
            <a:r>
              <a:rPr lang="zh-CN" altLang="zh-CN" sz="1800" dirty="0"/>
              <a:t>按钮，弹出“加工环境”对话框</a:t>
            </a:r>
            <a:r>
              <a:rPr lang="zh-CN" altLang="en-US" sz="1800" dirty="0" smtClean="0"/>
              <a:t>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132856"/>
            <a:ext cx="2837815" cy="430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4548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+mn-ea"/>
              </a:rPr>
              <a:t>CAM</a:t>
            </a:r>
            <a:r>
              <a:rPr lang="zh-CN" altLang="en-US" sz="2000" dirty="0" smtClean="0">
                <a:solidFill>
                  <a:srgbClr val="FF0000"/>
                </a:solidFill>
                <a:latin typeface="+mn-ea"/>
              </a:rPr>
              <a:t>组装</a:t>
            </a:r>
            <a:endParaRPr lang="en-US" altLang="zh-CN" sz="2000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 err="1">
                <a:solidFill>
                  <a:schemeClr val="tx2"/>
                </a:solidFill>
                <a:latin typeface="+mn-ea"/>
              </a:rPr>
              <a:t>mill_planar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：</a:t>
            </a:r>
            <a:r>
              <a:rPr lang="zh-CN" altLang="en-US" sz="1800" dirty="0">
                <a:solidFill>
                  <a:schemeClr val="tx1">
                    <a:lumMod val="60000"/>
                    <a:lumOff val="40000"/>
                  </a:schemeClr>
                </a:solidFill>
                <a:latin typeface="+mn-ea"/>
              </a:rPr>
              <a:t>平面铣削模块</a:t>
            </a:r>
          </a:p>
          <a:p>
            <a:pPr>
              <a:lnSpc>
                <a:spcPct val="150000"/>
              </a:lnSpc>
            </a:pPr>
            <a:r>
              <a:rPr lang="en-US" altLang="zh-CN" sz="1800" dirty="0" err="1">
                <a:solidFill>
                  <a:schemeClr val="tx2"/>
                </a:solidFill>
                <a:latin typeface="+mn-ea"/>
              </a:rPr>
              <a:t>mill_contour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：</a:t>
            </a:r>
            <a:r>
              <a:rPr lang="zh-CN" altLang="en-US" sz="1800" dirty="0">
                <a:solidFill>
                  <a:schemeClr val="tx1">
                    <a:lumMod val="60000"/>
                    <a:lumOff val="40000"/>
                  </a:schemeClr>
                </a:solidFill>
                <a:latin typeface="+mn-ea"/>
              </a:rPr>
              <a:t>轮廓铣模块</a:t>
            </a:r>
          </a:p>
          <a:p>
            <a:pPr>
              <a:lnSpc>
                <a:spcPct val="150000"/>
              </a:lnSpc>
            </a:pPr>
            <a:r>
              <a:rPr lang="en-US" altLang="zh-CN" sz="1800" dirty="0" err="1">
                <a:solidFill>
                  <a:schemeClr val="tx2"/>
                </a:solidFill>
                <a:latin typeface="+mn-ea"/>
              </a:rPr>
              <a:t>mill_multi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-axis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：</a:t>
            </a:r>
            <a:r>
              <a:rPr lang="zh-CN" altLang="en-US" sz="1800" dirty="0">
                <a:solidFill>
                  <a:schemeClr val="tx1">
                    <a:lumMod val="60000"/>
                    <a:lumOff val="40000"/>
                  </a:schemeClr>
                </a:solidFill>
                <a:latin typeface="+mn-ea"/>
              </a:rPr>
              <a:t>多轴铣削模块</a:t>
            </a:r>
          </a:p>
          <a:p>
            <a:pPr>
              <a:lnSpc>
                <a:spcPct val="150000"/>
              </a:lnSpc>
            </a:pPr>
            <a:r>
              <a:rPr lang="en-US" altLang="zh-CN" sz="1800" dirty="0" err="1">
                <a:solidFill>
                  <a:schemeClr val="tx2"/>
                </a:solidFill>
                <a:latin typeface="+mn-ea"/>
              </a:rPr>
              <a:t>mill_multi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-blade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：</a:t>
            </a:r>
            <a:r>
              <a:rPr lang="zh-CN" altLang="en-US" sz="1800" dirty="0">
                <a:solidFill>
                  <a:schemeClr val="tx1">
                    <a:lumMod val="60000"/>
                    <a:lumOff val="40000"/>
                  </a:schemeClr>
                </a:solidFill>
                <a:latin typeface="+mn-ea"/>
              </a:rPr>
              <a:t>多轴叶片铣削模块</a:t>
            </a:r>
          </a:p>
          <a:p>
            <a:pPr>
              <a:lnSpc>
                <a:spcPct val="150000"/>
              </a:lnSpc>
            </a:pPr>
            <a:r>
              <a:rPr lang="en-US" altLang="zh-CN" sz="1800" dirty="0" err="1">
                <a:solidFill>
                  <a:schemeClr val="tx2"/>
                </a:solidFill>
                <a:latin typeface="+mn-ea"/>
              </a:rPr>
              <a:t>mill_rotary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：</a:t>
            </a:r>
            <a:r>
              <a:rPr lang="zh-CN" altLang="en-US" sz="1800" dirty="0">
                <a:solidFill>
                  <a:schemeClr val="tx1">
                    <a:lumMod val="60000"/>
                    <a:lumOff val="40000"/>
                  </a:schemeClr>
                </a:solidFill>
                <a:latin typeface="+mn-ea"/>
              </a:rPr>
              <a:t>旋转铣削模块</a:t>
            </a:r>
          </a:p>
          <a:p>
            <a:pPr>
              <a:lnSpc>
                <a:spcPct val="150000"/>
              </a:lnSpc>
            </a:pPr>
            <a:r>
              <a:rPr lang="en-US" altLang="zh-CN" sz="1800" dirty="0" err="1">
                <a:solidFill>
                  <a:schemeClr val="tx2"/>
                </a:solidFill>
                <a:latin typeface="+mn-ea"/>
              </a:rPr>
              <a:t>hole_making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：</a:t>
            </a:r>
            <a:r>
              <a:rPr lang="zh-CN" altLang="en-US" sz="1800" dirty="0">
                <a:solidFill>
                  <a:schemeClr val="tx1">
                    <a:lumMod val="60000"/>
                    <a:lumOff val="40000"/>
                  </a:schemeClr>
                </a:solidFill>
                <a:latin typeface="+mn-ea"/>
              </a:rPr>
              <a:t>加工孔模块</a:t>
            </a: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drill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：</a:t>
            </a:r>
            <a:r>
              <a:rPr lang="zh-CN" altLang="en-US" sz="1800" dirty="0">
                <a:solidFill>
                  <a:schemeClr val="tx1">
                    <a:lumMod val="60000"/>
                    <a:lumOff val="40000"/>
                  </a:schemeClr>
                </a:solidFill>
                <a:latin typeface="+mn-ea"/>
              </a:rPr>
              <a:t>钻孔模块</a:t>
            </a: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turning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：</a:t>
            </a:r>
            <a:r>
              <a:rPr lang="zh-CN" altLang="en-US" sz="1800" dirty="0">
                <a:solidFill>
                  <a:schemeClr val="tx1">
                    <a:lumMod val="60000"/>
                    <a:lumOff val="40000"/>
                  </a:schemeClr>
                </a:solidFill>
                <a:latin typeface="+mn-ea"/>
              </a:rPr>
              <a:t>车削模块</a:t>
            </a: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26409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3</a:t>
            </a:r>
            <a:r>
              <a:rPr lang="zh-CN" altLang="en-US" sz="1800" dirty="0"/>
              <a:t>）操作模块的选择。在“加工环境”对话框的“</a:t>
            </a:r>
            <a:r>
              <a:rPr lang="en-US" altLang="zh-CN" sz="1800" dirty="0"/>
              <a:t>CAM</a:t>
            </a:r>
            <a:r>
              <a:rPr lang="zh-CN" altLang="en-US" sz="1800" dirty="0"/>
              <a:t>会话配置”区域中，选择默认的“</a:t>
            </a:r>
            <a:r>
              <a:rPr lang="en-US" altLang="zh-CN" sz="1800" dirty="0" err="1"/>
              <a:t>cam_general</a:t>
            </a:r>
            <a:r>
              <a:rPr lang="en-US" altLang="zh-CN" sz="1800" dirty="0"/>
              <a:t>”</a:t>
            </a:r>
            <a:r>
              <a:rPr lang="zh-CN" altLang="en-US" sz="1800" dirty="0"/>
              <a:t>选项，在“要创建的</a:t>
            </a:r>
            <a:r>
              <a:rPr lang="en-US" altLang="zh-CN" sz="1800" dirty="0"/>
              <a:t>CAM</a:t>
            </a:r>
            <a:r>
              <a:rPr lang="zh-CN" altLang="en-US" sz="1800" dirty="0"/>
              <a:t>组装”区域中，选择默认的“</a:t>
            </a:r>
            <a:r>
              <a:rPr lang="en-US" altLang="zh-CN" sz="1800" dirty="0" err="1"/>
              <a:t>mill_planar</a:t>
            </a:r>
            <a:r>
              <a:rPr lang="en-US" altLang="zh-CN" sz="1800" dirty="0"/>
              <a:t>”</a:t>
            </a:r>
            <a:r>
              <a:rPr lang="zh-CN" altLang="en-US" sz="1800" dirty="0"/>
              <a:t>选项，单击“确定”按钮，进入“加工模块”。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755632"/>
            <a:ext cx="7704856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3388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（</a:t>
            </a:r>
            <a:r>
              <a:rPr lang="en-US" altLang="zh-CN" sz="1800" dirty="0"/>
              <a:t>3</a:t>
            </a:r>
            <a:r>
              <a:rPr lang="zh-CN" altLang="en-US" sz="1800" dirty="0" smtClean="0"/>
              <a:t>）</a:t>
            </a:r>
            <a:r>
              <a:rPr lang="zh-CN" altLang="zh-CN" sz="1800" dirty="0"/>
              <a:t>当进入加工模块后，系统会自动保存加工环境的加工参数，以后每次打开这个加工文件，单击</a:t>
            </a:r>
            <a:r>
              <a:rPr lang="en-US" altLang="zh-CN" sz="1800" dirty="0"/>
              <a:t> </a:t>
            </a:r>
            <a:r>
              <a:rPr lang="zh-CN" altLang="zh-CN" sz="1800" dirty="0"/>
              <a:t>按钮进入“加工模块”后，无须再次选择加工环境。如要重新选择加工环境，可以在“工具”选项选择“工序导航器”中的“删除组装”</a:t>
            </a:r>
            <a:r>
              <a:rPr lang="zh-CN" altLang="zh-CN" sz="1800" dirty="0" smtClean="0"/>
              <a:t>选项</a:t>
            </a:r>
            <a:r>
              <a:rPr lang="zh-CN" altLang="en-US" sz="1800" dirty="0"/>
              <a:t>。在弹出“删除组装确认”对话框，单击“确定”按钮，可以重新设置加工</a:t>
            </a:r>
            <a:r>
              <a:rPr lang="zh-CN" altLang="en-US" sz="1800" dirty="0" smtClean="0"/>
              <a:t>环境。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p:pic>
        <p:nvPicPr>
          <p:cNvPr id="7" name="图片 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0" r="13243" b="12091"/>
          <a:stretch/>
        </p:blipFill>
        <p:spPr>
          <a:xfrm>
            <a:off x="1475656" y="3140968"/>
            <a:ext cx="3816424" cy="3312368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717032"/>
            <a:ext cx="2705100" cy="176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0137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</a:rPr>
              <a:t>    2.</a:t>
            </a:r>
            <a:r>
              <a:rPr lang="zh-CN" altLang="en-US" sz="2400" dirty="0">
                <a:solidFill>
                  <a:srgbClr val="FF0000"/>
                </a:solidFill>
              </a:rPr>
              <a:t>创建程序。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      程序控制</a:t>
            </a:r>
            <a:r>
              <a:rPr lang="zh-CN" altLang="en-US" sz="1800" dirty="0"/>
              <a:t>了加工工序的顺序，且不同的程序下面包含了相同特点或者加工参数的加工工序（如刀具、加工工艺、加工机床等），类似一个文件夹的作用，把符合某种要求的工序集中在一起，便于输出程序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8136011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1</a:t>
            </a:r>
            <a:r>
              <a:rPr lang="zh-CN" altLang="en-US" sz="1800" dirty="0" smtClean="0"/>
              <a:t>）单击 “程序顺序视图” 按钮，进入程序视图界面。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 </a:t>
            </a:r>
            <a:endParaRPr lang="zh-CN" altLang="en-US" sz="1800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060848"/>
            <a:ext cx="252028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7659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1"/>
                </a:solidFill>
                <a:latin typeface="方正小标宋简体" pitchFamily="65" charset="-122"/>
                <a:ea typeface="方正小标宋简体" pitchFamily="65" charset="-122"/>
              </a:rPr>
              <a:t>目录</a:t>
            </a:r>
            <a:endParaRPr lang="en-US" altLang="zh-CN" dirty="0">
              <a:solidFill>
                <a:schemeClr val="accent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grpSp>
        <p:nvGrpSpPr>
          <p:cNvPr id="87086" name="Group 46"/>
          <p:cNvGrpSpPr>
            <a:grpSpLocks/>
          </p:cNvGrpSpPr>
          <p:nvPr/>
        </p:nvGrpSpPr>
        <p:grpSpPr bwMode="auto">
          <a:xfrm>
            <a:off x="1547664" y="2402683"/>
            <a:ext cx="5606752" cy="820738"/>
            <a:chOff x="1296" y="1824"/>
            <a:chExt cx="2976" cy="517"/>
          </a:xfrm>
        </p:grpSpPr>
        <p:sp>
          <p:nvSpPr>
            <p:cNvPr id="87087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8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9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422" cy="4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zh-CN" altLang="en-US" b="1" dirty="0">
                  <a:solidFill>
                    <a:srgbClr val="000000"/>
                  </a:solidFill>
                  <a:ea typeface="宋体" charset="-122"/>
                </a:rPr>
                <a:t>任务</a:t>
              </a:r>
              <a:r>
                <a:rPr lang="en-US" altLang="zh-CN" b="1" dirty="0">
                  <a:solidFill>
                    <a:srgbClr val="000000"/>
                  </a:solidFill>
                  <a:ea typeface="宋体" charset="-122"/>
                </a:rPr>
                <a:t>1.1  </a:t>
              </a:r>
              <a:r>
                <a:rPr lang="zh-CN" altLang="en-US" b="1" dirty="0">
                  <a:solidFill>
                    <a:srgbClr val="000000"/>
                  </a:solidFill>
                  <a:ea typeface="宋体" charset="-122"/>
                </a:rPr>
                <a:t>认识</a:t>
              </a:r>
              <a:r>
                <a:rPr lang="en-US" altLang="zh-CN" b="1" dirty="0">
                  <a:solidFill>
                    <a:srgbClr val="000000"/>
                  </a:solidFill>
                  <a:ea typeface="宋体" charset="-122"/>
                </a:rPr>
                <a:t>UG NX12.0</a:t>
              </a:r>
              <a:r>
                <a:rPr lang="zh-CN" altLang="en-US" b="1" dirty="0">
                  <a:solidFill>
                    <a:srgbClr val="000000"/>
                  </a:solidFill>
                  <a:ea typeface="宋体" charset="-122"/>
                </a:rPr>
                <a:t>数控加工编程</a:t>
              </a:r>
              <a:r>
                <a:rPr lang="zh-CN" altLang="en-US" b="1" dirty="0" smtClean="0">
                  <a:solidFill>
                    <a:srgbClr val="000000"/>
                  </a:solidFill>
                  <a:ea typeface="宋体" charset="-122"/>
                </a:rPr>
                <a:t>软件</a:t>
              </a:r>
              <a:endParaRPr lang="en-US" altLang="zh-CN" b="1" dirty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87090" name="Text Box 5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a typeface="宋体" charset="-122"/>
                </a:rPr>
                <a:t>1</a:t>
              </a:r>
            </a:p>
          </p:txBody>
        </p:sp>
      </p:grpSp>
      <p:grpSp>
        <p:nvGrpSpPr>
          <p:cNvPr id="87091" name="Group 51"/>
          <p:cNvGrpSpPr>
            <a:grpSpLocks/>
          </p:cNvGrpSpPr>
          <p:nvPr/>
        </p:nvGrpSpPr>
        <p:grpSpPr bwMode="auto">
          <a:xfrm>
            <a:off x="1547664" y="3785394"/>
            <a:ext cx="5606752" cy="685800"/>
            <a:chOff x="1296" y="1824"/>
            <a:chExt cx="2976" cy="432"/>
          </a:xfrm>
        </p:grpSpPr>
        <p:sp>
          <p:nvSpPr>
            <p:cNvPr id="87092" name="AutoShape 5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3" name="AutoShape 5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4" name="Text Box 54"/>
            <p:cNvSpPr txBox="1">
              <a:spLocks noChangeArrowheads="1"/>
            </p:cNvSpPr>
            <p:nvPr/>
          </p:nvSpPr>
          <p:spPr bwMode="gray">
            <a:xfrm>
              <a:off x="1680" y="1934"/>
              <a:ext cx="2430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zh-CN" altLang="en-US" b="1" dirty="0">
                  <a:solidFill>
                    <a:srgbClr val="000000"/>
                  </a:solidFill>
                  <a:ea typeface="宋体" charset="-122"/>
                </a:rPr>
                <a:t>任务</a:t>
              </a:r>
              <a:r>
                <a:rPr lang="en-US" altLang="zh-CN" b="1" dirty="0">
                  <a:solidFill>
                    <a:srgbClr val="000000"/>
                  </a:solidFill>
                  <a:ea typeface="宋体" charset="-122"/>
                </a:rPr>
                <a:t>1.2  UG NX 12.0 </a:t>
              </a:r>
              <a:r>
                <a:rPr lang="zh-CN" altLang="en-US" b="1" dirty="0">
                  <a:solidFill>
                    <a:srgbClr val="000000"/>
                  </a:solidFill>
                  <a:ea typeface="宋体" charset="-122"/>
                </a:rPr>
                <a:t>数控加工编程</a:t>
              </a:r>
              <a:r>
                <a:rPr lang="zh-CN" altLang="en-US" b="1" dirty="0" smtClean="0">
                  <a:solidFill>
                    <a:srgbClr val="000000"/>
                  </a:solidFill>
                  <a:ea typeface="宋体" charset="-122"/>
                </a:rPr>
                <a:t>流程</a:t>
              </a:r>
              <a:endParaRPr lang="en-US" altLang="zh-CN" b="1" dirty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87095" name="Text Box 5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a typeface="宋体" charset="-122"/>
                </a:rPr>
                <a:t>2</a:t>
              </a:r>
            </a:p>
          </p:txBody>
        </p:sp>
      </p:grpSp>
      <p:pic>
        <p:nvPicPr>
          <p:cNvPr id="15" name="图片 14" descr="3b32303238383435323bcad6cac6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388860" y="2577308"/>
            <a:ext cx="360000" cy="360000"/>
          </a:xfrm>
          <a:prstGeom prst="rect">
            <a:avLst/>
          </a:prstGeom>
        </p:spPr>
      </p:pic>
      <p:pic>
        <p:nvPicPr>
          <p:cNvPr id="16" name="图片 15" descr="3b32303238383435323bcad6cac6">
            <a:hlinkClick r:id="rId7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388860" y="3960019"/>
            <a:ext cx="360000" cy="360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/>
              <a:t>2</a:t>
            </a:r>
            <a:r>
              <a:rPr lang="zh-CN" altLang="zh-CN" sz="1800" dirty="0"/>
              <a:t>）右击</a:t>
            </a:r>
            <a:r>
              <a:rPr lang="en-US" altLang="zh-CN" sz="1800" dirty="0"/>
              <a:t>“PROGRAM”</a:t>
            </a:r>
            <a:r>
              <a:rPr lang="zh-CN" altLang="zh-CN" sz="1800" dirty="0"/>
              <a:t>图标，在弹出</a:t>
            </a:r>
            <a:r>
              <a:rPr lang="zh-CN" altLang="zh-CN" sz="1800" dirty="0" smtClean="0"/>
              <a:t>的工具</a:t>
            </a:r>
            <a:r>
              <a:rPr lang="zh-CN" altLang="zh-CN" sz="1800" dirty="0"/>
              <a:t>条中，选择“插入”选项中的“程序组”，进入“创建程序”</a:t>
            </a:r>
            <a:r>
              <a:rPr lang="zh-CN" altLang="zh-CN" sz="1800" dirty="0" smtClean="0"/>
              <a:t>对话框。</a:t>
            </a:r>
            <a:r>
              <a:rPr lang="zh-CN" altLang="zh-CN" sz="1800" dirty="0"/>
              <a:t>在“名称”中填入“粗加工”，单击“确定”按钮，进入“程序”</a:t>
            </a:r>
            <a:r>
              <a:rPr lang="zh-CN" altLang="zh-CN" sz="1800" dirty="0" smtClean="0"/>
              <a:t>对话框。</a:t>
            </a:r>
            <a:r>
              <a:rPr lang="zh-CN" altLang="zh-CN" sz="1800" dirty="0"/>
              <a:t>再次单击“确定”按钮后，成功创建“粗加工”程序组。</a:t>
            </a:r>
            <a:r>
              <a:rPr lang="zh-CN" altLang="en-US" sz="1800" dirty="0" smtClean="0"/>
              <a:t> </a:t>
            </a:r>
            <a:endParaRPr lang="zh-CN" altLang="en-US" sz="1800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429000"/>
            <a:ext cx="2060575" cy="233045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429000"/>
            <a:ext cx="2294890" cy="215900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416" y="3429000"/>
            <a:ext cx="215900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5418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</a:rPr>
              <a:t>    3.</a:t>
            </a:r>
            <a:r>
              <a:rPr lang="zh-CN" altLang="en-US" sz="2400" dirty="0">
                <a:solidFill>
                  <a:srgbClr val="FF0000"/>
                </a:solidFill>
              </a:rPr>
              <a:t>创建加工坐标系。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      数控</a:t>
            </a:r>
            <a:r>
              <a:rPr lang="zh-CN" altLang="en-US" sz="1800" dirty="0"/>
              <a:t>铣床一般设置加工坐标的原点在加工零件的上表面的中心。这样设置的优势在于，可以利用分中棒对工件进行四点分中，找出</a:t>
            </a:r>
            <a:r>
              <a:rPr lang="en-US" altLang="zh-CN" sz="1800" dirty="0"/>
              <a:t>X</a:t>
            </a:r>
            <a:r>
              <a:rPr lang="zh-CN" altLang="en-US" sz="1800" dirty="0"/>
              <a:t>、</a:t>
            </a:r>
            <a:r>
              <a:rPr lang="en-US" altLang="zh-CN" sz="1800" dirty="0"/>
              <a:t>Y</a:t>
            </a:r>
            <a:r>
              <a:rPr lang="zh-CN" altLang="en-US" sz="1800" dirty="0"/>
              <a:t>坐标的中心，工件的四个侧面都留有余量进行</a:t>
            </a:r>
            <a:r>
              <a:rPr lang="zh-CN" altLang="en-US" sz="1800" dirty="0" smtClean="0"/>
              <a:t>粗加工。</a:t>
            </a: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9320388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1</a:t>
            </a:r>
            <a:r>
              <a:rPr lang="zh-CN" altLang="en-US" sz="1800" dirty="0" smtClean="0"/>
              <a:t>）</a:t>
            </a:r>
            <a:r>
              <a:rPr lang="zh-CN" altLang="zh-CN" sz="1800" dirty="0" smtClean="0"/>
              <a:t>单击</a:t>
            </a:r>
            <a:r>
              <a:rPr lang="en-US" altLang="zh-CN" sz="1800" dirty="0" smtClean="0"/>
              <a:t> </a:t>
            </a:r>
            <a:r>
              <a:rPr lang="zh-CN" altLang="zh-CN" sz="1800" dirty="0" smtClean="0"/>
              <a:t>“几何视图”按钮，进入几何视图界面</a:t>
            </a:r>
            <a:r>
              <a:rPr lang="zh-CN" altLang="en-US" sz="18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 </a:t>
            </a:r>
            <a:endParaRPr lang="zh-CN" altLang="en-US" sz="1800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492896"/>
            <a:ext cx="2880320" cy="216024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610" y="2755900"/>
            <a:ext cx="1922780" cy="13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5102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en-US" sz="1800" dirty="0" smtClean="0"/>
              <a:t>）</a:t>
            </a:r>
            <a:r>
              <a:rPr lang="zh-CN" altLang="zh-CN" sz="1800" dirty="0"/>
              <a:t>双击</a:t>
            </a:r>
            <a:r>
              <a:rPr lang="en-US" altLang="zh-CN" sz="1800" dirty="0"/>
              <a:t> </a:t>
            </a:r>
            <a:r>
              <a:rPr lang="zh-CN" altLang="zh-CN" sz="1800" dirty="0"/>
              <a:t>加工坐标系，弹出“</a:t>
            </a:r>
            <a:r>
              <a:rPr lang="en-US" altLang="zh-CN" sz="1800" dirty="0"/>
              <a:t>MCS </a:t>
            </a:r>
            <a:r>
              <a:rPr lang="zh-CN" altLang="zh-CN" sz="1800" dirty="0"/>
              <a:t>铣削”</a:t>
            </a:r>
            <a:r>
              <a:rPr lang="zh-CN" altLang="zh-CN" sz="1800" dirty="0" smtClean="0"/>
              <a:t>对话框。</a:t>
            </a:r>
            <a:endParaRPr lang="zh-CN" altLang="en-US" sz="18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 </a:t>
            </a:r>
            <a:endParaRPr lang="zh-CN" altLang="en-US" sz="1800" dirty="0"/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132856"/>
            <a:ext cx="3032884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9725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3</a:t>
            </a:r>
            <a:r>
              <a:rPr lang="zh-CN" altLang="en-US" sz="1800" dirty="0" smtClean="0"/>
              <a:t>）</a:t>
            </a:r>
            <a:r>
              <a:rPr lang="zh-CN" altLang="en-US" sz="1800" dirty="0"/>
              <a:t>加工坐标系的设置。示范工件的建模坐标在工件的底面的中心，系统会自动把建模坐标转化成加工</a:t>
            </a:r>
            <a:r>
              <a:rPr lang="zh-CN" altLang="en-US" sz="1800" dirty="0" smtClean="0"/>
              <a:t>坐标。</a:t>
            </a:r>
            <a:r>
              <a:rPr lang="zh-CN" altLang="en-US" sz="1800" dirty="0"/>
              <a:t>我们需要把加工坐标系的原点移动到加工零件的上表面中心。</a:t>
            </a:r>
            <a:endParaRPr lang="zh-CN" altLang="en-US" sz="18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 </a:t>
            </a:r>
            <a:endParaRPr lang="zh-CN" altLang="en-US" sz="1800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7" y="2780928"/>
            <a:ext cx="4807161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076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方法</a:t>
            </a:r>
            <a:r>
              <a:rPr lang="en-US" altLang="zh-CN" sz="18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sz="18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：</a:t>
            </a:r>
            <a:r>
              <a:rPr lang="zh-CN" altLang="zh-CN" sz="1800" dirty="0"/>
              <a:t>测量底面到顶面的高度，在加工坐标系坐标对话框中输入“</a:t>
            </a:r>
            <a:r>
              <a:rPr lang="en-US" altLang="zh-CN" sz="1800" dirty="0"/>
              <a:t>Z</a:t>
            </a:r>
            <a:r>
              <a:rPr lang="zh-CN" altLang="zh-CN" sz="1800" dirty="0"/>
              <a:t>”的坐标。具体做法是，点击“分析”工具条下的</a:t>
            </a:r>
            <a:r>
              <a:rPr lang="en-US" altLang="zh-CN" sz="1800" dirty="0"/>
              <a:t> </a:t>
            </a:r>
            <a:r>
              <a:rPr lang="zh-CN" altLang="zh-CN" sz="1800" dirty="0"/>
              <a:t>按钮，分别选取工件的底面和顶面，测量出工件的高度为“</a:t>
            </a:r>
            <a:r>
              <a:rPr lang="en-US" altLang="zh-CN" sz="1800" dirty="0"/>
              <a:t>25</a:t>
            </a:r>
            <a:r>
              <a:rPr lang="zh-CN" altLang="zh-CN" sz="1800" dirty="0"/>
              <a:t>”</a:t>
            </a:r>
            <a:r>
              <a:rPr lang="en-US" altLang="zh-CN" sz="1800" dirty="0" smtClean="0"/>
              <a:t>mm</a:t>
            </a:r>
            <a:r>
              <a:rPr lang="zh-CN" altLang="zh-CN" sz="1800" dirty="0" smtClean="0"/>
              <a:t>。</a:t>
            </a:r>
            <a:r>
              <a:rPr lang="zh-CN" altLang="zh-CN" sz="1800" dirty="0"/>
              <a:t>在加工坐标系的设置对话框，输入</a:t>
            </a:r>
            <a:r>
              <a:rPr lang="en-US" altLang="zh-CN" sz="1800" dirty="0"/>
              <a:t>Z</a:t>
            </a:r>
            <a:r>
              <a:rPr lang="zh-CN" altLang="zh-CN" sz="1800" dirty="0"/>
              <a:t>坐标为“</a:t>
            </a:r>
            <a:r>
              <a:rPr lang="en-US" altLang="zh-CN" sz="1800" dirty="0"/>
              <a:t>25</a:t>
            </a:r>
            <a:r>
              <a:rPr lang="zh-CN" altLang="zh-CN" sz="1800" dirty="0"/>
              <a:t>”</a:t>
            </a:r>
            <a:r>
              <a:rPr lang="en-US" altLang="zh-CN" sz="1800" dirty="0"/>
              <a:t>mm</a:t>
            </a:r>
            <a:r>
              <a:rPr lang="zh-CN" altLang="zh-CN" sz="1800" dirty="0"/>
              <a:t>，加工坐标系移动到了顶面的</a:t>
            </a:r>
            <a:r>
              <a:rPr lang="zh-CN" altLang="zh-CN" sz="1800" dirty="0" smtClean="0"/>
              <a:t>中心</a:t>
            </a:r>
            <a:r>
              <a:rPr lang="zh-CN" altLang="en-US" sz="1800" dirty="0" smtClean="0"/>
              <a:t>。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3645024"/>
            <a:ext cx="4208977" cy="2016224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70" y="3622799"/>
            <a:ext cx="3772478" cy="2038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9843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方法</a:t>
            </a:r>
            <a:r>
              <a:rPr lang="en-US" altLang="zh-CN" sz="18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en-US" sz="18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：</a:t>
            </a:r>
            <a:r>
              <a:rPr lang="zh-CN" altLang="en-US" sz="1800" dirty="0"/>
              <a:t>利用坐标原点的“点设置”功能，找出顶面的中心。具体做法是，单击“机床坐标系”设置区域中的“指定</a:t>
            </a:r>
            <a:r>
              <a:rPr lang="en-US" altLang="zh-CN" sz="1800" dirty="0"/>
              <a:t>MCS”</a:t>
            </a:r>
            <a:r>
              <a:rPr lang="zh-CN" altLang="en-US" sz="1800" dirty="0"/>
              <a:t>中的 </a:t>
            </a:r>
            <a:r>
              <a:rPr lang="zh-CN" altLang="en-US" sz="1800" dirty="0" smtClean="0"/>
              <a:t>   按钮</a:t>
            </a:r>
            <a:r>
              <a:rPr lang="zh-CN" altLang="en-US" sz="1800" dirty="0"/>
              <a:t>，进入“坐标系”</a:t>
            </a:r>
            <a:r>
              <a:rPr lang="zh-CN" altLang="en-US" sz="1800" dirty="0" smtClean="0"/>
              <a:t>对话框。</a:t>
            </a:r>
            <a:r>
              <a:rPr lang="zh-CN" altLang="en-US" sz="1800" dirty="0"/>
              <a:t>单击“操控器”设置区域中的“指定方位”中的 </a:t>
            </a:r>
            <a:r>
              <a:rPr lang="zh-CN" altLang="en-US" sz="1800" dirty="0" smtClean="0"/>
              <a:t>    按钮</a:t>
            </a:r>
            <a:r>
              <a:rPr lang="zh-CN" altLang="en-US" sz="1800" dirty="0"/>
              <a:t>，进入“点”</a:t>
            </a:r>
            <a:r>
              <a:rPr lang="zh-CN" altLang="en-US" sz="1800" dirty="0" smtClean="0"/>
              <a:t>对话框。</a:t>
            </a:r>
            <a:endParaRPr lang="en-US" altLang="zh-CN" sz="1800" dirty="0"/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5148064" y="1916832"/>
            <a:ext cx="360040" cy="36004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5148064" y="2368704"/>
            <a:ext cx="360040" cy="32448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319181"/>
            <a:ext cx="2562225" cy="174625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284984"/>
            <a:ext cx="26225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62258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选择</a:t>
            </a:r>
            <a:r>
              <a:rPr lang="zh-CN" altLang="en-US" sz="1800" dirty="0"/>
              <a:t>“点类型”为 </a:t>
            </a:r>
            <a:r>
              <a:rPr lang="zh-CN" altLang="en-US" sz="1800" dirty="0" smtClean="0"/>
              <a:t>           选项</a:t>
            </a:r>
            <a:r>
              <a:rPr lang="zh-CN" altLang="en-US" sz="1800" dirty="0"/>
              <a:t>，选择加工工件的顶面作为选择</a:t>
            </a:r>
            <a:r>
              <a:rPr lang="zh-CN" altLang="en-US" sz="1800" dirty="0" smtClean="0"/>
              <a:t>面。</a:t>
            </a:r>
            <a:r>
              <a:rPr lang="zh-CN" altLang="en-US" sz="1800" dirty="0"/>
              <a:t>在“面上的位置”设置区域，把“</a:t>
            </a:r>
            <a:r>
              <a:rPr lang="en-US" altLang="zh-CN" sz="1800" dirty="0"/>
              <a:t>U</a:t>
            </a:r>
            <a:r>
              <a:rPr lang="zh-CN" altLang="en-US" sz="1800" dirty="0"/>
              <a:t>向参数”和“</a:t>
            </a:r>
            <a:r>
              <a:rPr lang="en-US" altLang="zh-CN" sz="1800" dirty="0"/>
              <a:t>V</a:t>
            </a:r>
            <a:r>
              <a:rPr lang="zh-CN" altLang="en-US" sz="1800" dirty="0"/>
              <a:t>向参数”都设置为“</a:t>
            </a:r>
            <a:r>
              <a:rPr lang="en-US" altLang="zh-CN" sz="1800" dirty="0"/>
              <a:t>0.5”</a:t>
            </a:r>
            <a:r>
              <a:rPr lang="zh-CN" altLang="en-US" sz="1800" dirty="0"/>
              <a:t>（代表点在选择面</a:t>
            </a:r>
            <a:r>
              <a:rPr lang="en-US" altLang="zh-CN" sz="1800" dirty="0"/>
              <a:t>X</a:t>
            </a:r>
            <a:r>
              <a:rPr lang="zh-CN" altLang="en-US" sz="1800" dirty="0"/>
              <a:t>、</a:t>
            </a:r>
            <a:r>
              <a:rPr lang="en-US" altLang="zh-CN" sz="1800" dirty="0"/>
              <a:t>Y</a:t>
            </a:r>
            <a:r>
              <a:rPr lang="zh-CN" altLang="en-US" sz="1800" dirty="0"/>
              <a:t>方向中心</a:t>
            </a:r>
            <a:r>
              <a:rPr lang="zh-CN" altLang="en-US" sz="1800" dirty="0" smtClean="0"/>
              <a:t>）。</a:t>
            </a:r>
            <a:endParaRPr lang="en-US" altLang="zh-CN" sz="1800" dirty="0"/>
          </a:p>
        </p:txBody>
      </p:sp>
      <p:pic>
        <p:nvPicPr>
          <p:cNvPr id="10" name="图片 9"/>
          <p:cNvPicPr/>
          <p:nvPr/>
        </p:nvPicPr>
        <p:blipFill>
          <a:blip r:embed="rId2"/>
          <a:srcRect r="75047" b="16635"/>
          <a:stretch>
            <a:fillRect/>
          </a:stretch>
        </p:blipFill>
        <p:spPr>
          <a:xfrm>
            <a:off x="2339752" y="1484784"/>
            <a:ext cx="838200" cy="375776"/>
          </a:xfrm>
          <a:prstGeom prst="rect">
            <a:avLst/>
          </a:prstGeom>
          <a:ln>
            <a:noFill/>
          </a:ln>
        </p:spPr>
      </p:pic>
      <p:pic>
        <p:nvPicPr>
          <p:cNvPr id="13" name="图片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068960"/>
            <a:ext cx="3420964" cy="1800200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200" y="2492896"/>
            <a:ext cx="286893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5622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4</a:t>
            </a:r>
            <a:r>
              <a:rPr lang="zh-CN" altLang="en-US" sz="1800" dirty="0" smtClean="0"/>
              <a:t>）</a:t>
            </a:r>
            <a:r>
              <a:rPr lang="zh-CN" altLang="zh-CN" sz="1800" dirty="0"/>
              <a:t>加工坐标系的</a:t>
            </a:r>
            <a:r>
              <a:rPr lang="en-US" altLang="zh-CN" sz="1800" dirty="0"/>
              <a:t>Z</a:t>
            </a:r>
            <a:r>
              <a:rPr lang="zh-CN" altLang="zh-CN" sz="1800" dirty="0"/>
              <a:t>轴一定是垂直于顶面往上的，有些建模的坐标</a:t>
            </a:r>
            <a:r>
              <a:rPr lang="en-US" altLang="zh-CN" sz="1800" dirty="0"/>
              <a:t>Z</a:t>
            </a:r>
            <a:r>
              <a:rPr lang="zh-CN" altLang="zh-CN" sz="1800" dirty="0"/>
              <a:t>轴并不是往上的。可以通过双击坐标轴之间的旋转作用点，在弹出的对话框中填入旋转角度，旋转加工坐标轴得到</a:t>
            </a:r>
            <a:r>
              <a:rPr lang="en-US" altLang="zh-CN" sz="1800" dirty="0"/>
              <a:t>Z</a:t>
            </a:r>
            <a:r>
              <a:rPr lang="zh-CN" altLang="zh-CN" sz="1800" dirty="0"/>
              <a:t>轴往上的加工坐标系</a:t>
            </a:r>
            <a:r>
              <a:rPr lang="zh-CN" altLang="en-US" sz="18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 </a:t>
            </a:r>
            <a:endParaRPr lang="zh-CN" altLang="en-US" sz="1800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1" y="2996952"/>
            <a:ext cx="5489069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157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sz="18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5</a:t>
            </a:r>
            <a:r>
              <a:rPr lang="zh-CN" altLang="zh-CN" sz="18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）安全平面的设置</a:t>
            </a:r>
            <a:r>
              <a:rPr lang="zh-CN" altLang="zh-CN" sz="18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。</a:t>
            </a:r>
            <a:r>
              <a:rPr lang="zh-CN" altLang="zh-CN" sz="1800" dirty="0" smtClean="0"/>
              <a:t>安全</a:t>
            </a:r>
            <a:r>
              <a:rPr lang="zh-CN" altLang="zh-CN" sz="1800" dirty="0"/>
              <a:t>平面设置非常重要，影响到加工的安全，很多工序默认的移动刀具都是在安全平面上进行的。安全平面默认的设置是 “自动平面”，安全距离是“</a:t>
            </a:r>
            <a:r>
              <a:rPr lang="en-US" altLang="zh-CN" sz="1800" dirty="0"/>
              <a:t>10</a:t>
            </a:r>
            <a:r>
              <a:rPr lang="zh-CN" altLang="zh-CN" sz="1800" dirty="0"/>
              <a:t>”，为了让刀具移动时兼顾安全性和效率性，一般设置安全平面离顶面</a:t>
            </a:r>
            <a:r>
              <a:rPr lang="en-US" altLang="zh-CN" sz="1800" dirty="0"/>
              <a:t>3-5mm</a:t>
            </a:r>
            <a:r>
              <a:rPr lang="zh-CN" altLang="zh-CN" sz="1800" dirty="0"/>
              <a:t>。因此，在“安全设置”区域设置中，选择“安全设置”选项为</a:t>
            </a:r>
            <a:r>
              <a:rPr lang="en-US" altLang="zh-CN" sz="1800" dirty="0"/>
              <a:t>“</a:t>
            </a:r>
            <a:r>
              <a:rPr lang="zh-CN" altLang="zh-CN" sz="1800" dirty="0"/>
              <a:t>平面</a:t>
            </a:r>
            <a:r>
              <a:rPr lang="en-US" altLang="zh-CN" sz="1800" dirty="0"/>
              <a:t>”</a:t>
            </a:r>
            <a:r>
              <a:rPr lang="zh-CN" altLang="zh-CN" sz="1800" dirty="0"/>
              <a:t>，选择加工工件的顶面作为安全平面的参考，在“距离”对话框填入“</a:t>
            </a:r>
            <a:r>
              <a:rPr lang="en-US" altLang="zh-CN" sz="1800" dirty="0"/>
              <a:t>5</a:t>
            </a:r>
            <a:r>
              <a:rPr lang="zh-CN" altLang="zh-CN" sz="1800" dirty="0" smtClean="0"/>
              <a:t>”</a:t>
            </a:r>
            <a:r>
              <a:rPr lang="zh-CN" altLang="en-US" sz="18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 </a:t>
            </a:r>
            <a:endParaRPr lang="zh-CN" altLang="en-US" sz="1800" dirty="0"/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814" y="4005064"/>
            <a:ext cx="5124450" cy="245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012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项目</a:t>
            </a:r>
            <a:r>
              <a:rPr lang="en-US" altLang="zh-CN" dirty="0" smtClean="0">
                <a:ea typeface="宋体" charset="-122"/>
              </a:rPr>
              <a:t>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546975" cy="435292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en-US" altLang="zh-CN" sz="3200" dirty="0" smtClean="0"/>
              <a:t>UG </a:t>
            </a:r>
            <a:r>
              <a:rPr lang="en-US" altLang="zh-CN" sz="3200" dirty="0"/>
              <a:t>NX 12.0 </a:t>
            </a:r>
            <a:r>
              <a:rPr lang="zh-CN" altLang="zh-CN" sz="3200" dirty="0"/>
              <a:t>编程</a:t>
            </a:r>
            <a:r>
              <a:rPr lang="zh-CN" altLang="zh-CN" sz="3200" dirty="0" smtClean="0"/>
              <a:t>介绍</a:t>
            </a:r>
            <a:endParaRPr lang="en-US" altLang="zh-CN" sz="3200" dirty="0"/>
          </a:p>
          <a:p>
            <a:pPr marL="0" indent="0">
              <a:lnSpc>
                <a:spcPct val="90000"/>
              </a:lnSpc>
              <a:buNone/>
            </a:pPr>
            <a:endParaRPr lang="en-US" altLang="zh-CN" sz="1800" b="0" dirty="0" smtClean="0"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│学习目标│</a:t>
            </a: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</a:rPr>
              <a:t>知识目标：</a:t>
            </a:r>
          </a:p>
          <a:p>
            <a:pPr>
              <a:lnSpc>
                <a:spcPct val="150000"/>
              </a:lnSpc>
            </a:pPr>
            <a:r>
              <a:rPr lang="en-US" altLang="zh-CN" sz="1800" dirty="0"/>
              <a:t>1.</a:t>
            </a:r>
            <a:r>
              <a:rPr lang="zh-CN" altLang="zh-CN" sz="1800" dirty="0"/>
              <a:t>了解零件数控加工的基本流程。</a:t>
            </a:r>
          </a:p>
          <a:p>
            <a:pPr>
              <a:lnSpc>
                <a:spcPct val="150000"/>
              </a:lnSpc>
            </a:pPr>
            <a:r>
              <a:rPr lang="en-US" altLang="zh-CN" sz="1800" dirty="0"/>
              <a:t>2.</a:t>
            </a:r>
            <a:r>
              <a:rPr lang="zh-CN" altLang="zh-CN" sz="1800" dirty="0"/>
              <a:t>熟练掌握创建程序、几何体、刀具等操作方法。</a:t>
            </a:r>
          </a:p>
          <a:p>
            <a:pPr>
              <a:lnSpc>
                <a:spcPct val="150000"/>
              </a:lnSpc>
            </a:pPr>
            <a:r>
              <a:rPr lang="en-US" altLang="zh-CN" sz="1800" dirty="0"/>
              <a:t>3.</a:t>
            </a:r>
            <a:r>
              <a:rPr lang="zh-CN" altLang="zh-CN" sz="1800" dirty="0"/>
              <a:t>熟悉几何体、刀具等加工参数的设置</a:t>
            </a:r>
            <a:r>
              <a:rPr lang="zh-CN" altLang="zh-CN" sz="1800" dirty="0" smtClean="0"/>
              <a:t>。</a:t>
            </a:r>
            <a:endParaRPr lang="en-US" altLang="zh-CN" dirty="0" smtClean="0">
              <a:solidFill>
                <a:schemeClr val="tx2"/>
              </a:solidFill>
              <a:ea typeface="宋体" charset="-122"/>
            </a:endParaRPr>
          </a:p>
          <a:p>
            <a:pPr lvl="1">
              <a:lnSpc>
                <a:spcPct val="90000"/>
              </a:lnSpc>
            </a:pPr>
            <a:endParaRPr lang="en-US" altLang="zh-CN" dirty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84784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    4. </a:t>
            </a:r>
            <a:r>
              <a:rPr lang="zh-CN" altLang="en-US" sz="2400" dirty="0">
                <a:solidFill>
                  <a:srgbClr val="FF0000"/>
                </a:solidFill>
              </a:rPr>
              <a:t>创建工件几何体。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      工件</a:t>
            </a:r>
            <a:r>
              <a:rPr lang="zh-CN" altLang="en-US" sz="1800" dirty="0"/>
              <a:t>几何体主要包括三个内容：</a:t>
            </a:r>
            <a:r>
              <a:rPr lang="en-US" altLang="zh-CN" sz="1800" dirty="0"/>
              <a:t>1</a:t>
            </a:r>
            <a:r>
              <a:rPr lang="zh-CN" altLang="en-US" sz="1800" dirty="0"/>
              <a:t>、指定部件 。</a:t>
            </a:r>
            <a:r>
              <a:rPr lang="en-US" altLang="zh-CN" sz="1800" dirty="0"/>
              <a:t>2</a:t>
            </a:r>
            <a:r>
              <a:rPr lang="zh-CN" altLang="en-US" sz="1800" dirty="0"/>
              <a:t>、指定毛坯 。</a:t>
            </a:r>
            <a:r>
              <a:rPr lang="en-US" altLang="zh-CN" sz="1800" dirty="0"/>
              <a:t>3</a:t>
            </a:r>
            <a:r>
              <a:rPr lang="zh-CN" altLang="en-US" sz="1800" dirty="0"/>
              <a:t>、指定检查 。指定部件是指经过数控加工后，最终加工成型模型，一般选用根据零件图创建的建模模型。指定毛坯是指采用什么形状、多大尺寸的毛坯进行数控加工，一般根据实际拿到的毛坯进行设置。指定检查是指在加工过程中，指定刀具不能与之相碰的几何体，一般是夹具和已经加工过的重要表面。</a:t>
            </a: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7523071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（</a:t>
            </a:r>
            <a:r>
              <a:rPr lang="en-US" altLang="zh-CN" sz="1800" dirty="0"/>
              <a:t>1</a:t>
            </a:r>
            <a:r>
              <a:rPr lang="zh-CN" altLang="en-US" sz="1800" dirty="0"/>
              <a:t>）双击 </a:t>
            </a:r>
            <a:r>
              <a:rPr lang="zh-CN" altLang="en-US" sz="1800" dirty="0" smtClean="0"/>
              <a:t>            图标</a:t>
            </a:r>
            <a:r>
              <a:rPr lang="zh-CN" altLang="en-US" sz="1800" dirty="0"/>
              <a:t>，弹出“工件”对话框。在“几何体”设置区域，单击“指定部件” 图标，弹出“部件几何体”</a:t>
            </a:r>
            <a:r>
              <a:rPr lang="zh-CN" altLang="en-US" sz="1800" dirty="0" smtClean="0"/>
              <a:t>对话框。</a:t>
            </a:r>
            <a:r>
              <a:rPr lang="zh-CN" altLang="en-US" sz="1800" dirty="0"/>
              <a:t>选取加工零件作为部件</a:t>
            </a:r>
            <a:r>
              <a:rPr lang="zh-CN" altLang="en-US" sz="1800" dirty="0" smtClean="0"/>
              <a:t>几何体。</a:t>
            </a:r>
            <a:r>
              <a:rPr lang="zh-CN" altLang="en-US" sz="1800" dirty="0"/>
              <a:t>单击“确定”按钮，返回“工件”界面。 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691680" y="1484784"/>
            <a:ext cx="1008112" cy="36004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43" y="2908506"/>
            <a:ext cx="3041501" cy="3112781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24944"/>
            <a:ext cx="3814488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7153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en-US" sz="1800" dirty="0" smtClean="0"/>
              <a:t>）</a:t>
            </a:r>
            <a:r>
              <a:rPr lang="zh-CN" altLang="zh-CN" sz="1800" dirty="0"/>
              <a:t>单击</a:t>
            </a:r>
            <a:r>
              <a:rPr lang="en-US" altLang="zh-CN" sz="1800" dirty="0"/>
              <a:t>“</a:t>
            </a:r>
            <a:r>
              <a:rPr lang="zh-CN" altLang="zh-CN" sz="1800" dirty="0"/>
              <a:t>指定毛坯</a:t>
            </a:r>
            <a:r>
              <a:rPr lang="en-US" altLang="zh-CN" sz="1800" dirty="0"/>
              <a:t>” </a:t>
            </a:r>
            <a:r>
              <a:rPr lang="zh-CN" altLang="zh-CN" sz="1800" dirty="0"/>
              <a:t>按钮，进入“毛坯几何体”界面。把“毛坯几何体”设置为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          </a:t>
            </a:r>
            <a:r>
              <a:rPr lang="zh-CN" altLang="zh-CN" sz="1800" dirty="0" smtClean="0"/>
              <a:t>模式。</a:t>
            </a:r>
            <a:r>
              <a:rPr lang="zh-CN" altLang="zh-CN" sz="1800" dirty="0"/>
              <a:t>包容块模式是指利用最小的长方体把“部件几何体”包裹形成毛坯。在“限制”设置区域中，根据实际毛坯的大小算出</a:t>
            </a:r>
            <a:r>
              <a:rPr lang="en-US" altLang="zh-CN" sz="1800" dirty="0"/>
              <a:t>X-</a:t>
            </a:r>
            <a:r>
              <a:rPr lang="zh-CN" altLang="zh-CN" sz="1800" dirty="0"/>
              <a:t>、</a:t>
            </a:r>
            <a:r>
              <a:rPr lang="en-US" altLang="zh-CN" sz="1800" dirty="0"/>
              <a:t>X+</a:t>
            </a:r>
            <a:r>
              <a:rPr lang="zh-CN" altLang="zh-CN" sz="1800" dirty="0"/>
              <a:t>、</a:t>
            </a:r>
            <a:r>
              <a:rPr lang="en-US" altLang="zh-CN" sz="1800" dirty="0"/>
              <a:t>Y-</a:t>
            </a:r>
            <a:r>
              <a:rPr lang="zh-CN" altLang="zh-CN" sz="1800" dirty="0"/>
              <a:t>、</a:t>
            </a:r>
            <a:r>
              <a:rPr lang="en-US" altLang="zh-CN" sz="1800" dirty="0"/>
              <a:t>Y+</a:t>
            </a:r>
            <a:r>
              <a:rPr lang="zh-CN" altLang="zh-CN" sz="1800" dirty="0"/>
              <a:t>、</a:t>
            </a:r>
            <a:r>
              <a:rPr lang="en-US" altLang="zh-CN" sz="1800" dirty="0"/>
              <a:t>Z+</a:t>
            </a:r>
            <a:r>
              <a:rPr lang="zh-CN" altLang="zh-CN" sz="1800" dirty="0"/>
              <a:t>、</a:t>
            </a:r>
            <a:r>
              <a:rPr lang="en-US" altLang="zh-CN" sz="1800" dirty="0"/>
              <a:t>Z-</a:t>
            </a:r>
            <a:r>
              <a:rPr lang="zh-CN" altLang="zh-CN" sz="1800" dirty="0"/>
              <a:t>方向的余量，填入相应的文本框内。单击“确定”按钮，返回“工件”界面。</a:t>
            </a:r>
            <a:r>
              <a:rPr lang="zh-CN" altLang="zh-CN" sz="1800" dirty="0" smtClean="0"/>
              <a:t>单击</a:t>
            </a:r>
            <a:r>
              <a:rPr lang="en-US" altLang="zh-CN" sz="1800" dirty="0" smtClean="0"/>
              <a:t>    </a:t>
            </a:r>
            <a:r>
              <a:rPr lang="zh-CN" altLang="zh-CN" sz="1800" dirty="0"/>
              <a:t>预览效果</a:t>
            </a:r>
            <a:r>
              <a:rPr lang="zh-CN" altLang="zh-CN" sz="1800" dirty="0" smtClean="0"/>
              <a:t>图</a:t>
            </a:r>
            <a:r>
              <a:rPr lang="zh-CN" altLang="en-US" sz="1800" dirty="0"/>
              <a:t>。</a:t>
            </a:r>
          </a:p>
        </p:txBody>
      </p:sp>
      <p:pic>
        <p:nvPicPr>
          <p:cNvPr id="10" name="图片 9"/>
          <p:cNvPicPr/>
          <p:nvPr/>
        </p:nvPicPr>
        <p:blipFill>
          <a:blip r:embed="rId2"/>
          <a:srcRect r="79017" b="11871"/>
          <a:stretch>
            <a:fillRect/>
          </a:stretch>
        </p:blipFill>
        <p:spPr>
          <a:xfrm>
            <a:off x="899592" y="1916832"/>
            <a:ext cx="792088" cy="360040"/>
          </a:xfrm>
          <a:prstGeom prst="rect">
            <a:avLst/>
          </a:prstGeom>
          <a:ln>
            <a:noFill/>
          </a:ln>
        </p:spPr>
      </p:pic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1835696" y="3185160"/>
            <a:ext cx="243840" cy="24384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98" y="3645024"/>
            <a:ext cx="2856716" cy="230505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838" y="3645024"/>
            <a:ext cx="371475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832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3</a:t>
            </a:r>
            <a:r>
              <a:rPr lang="zh-CN" altLang="en-US" sz="1800" dirty="0" smtClean="0"/>
              <a:t>）</a:t>
            </a:r>
            <a:r>
              <a:rPr lang="zh-CN" altLang="zh-CN" sz="1800" dirty="0"/>
              <a:t>常见的毛坯设置还有：几何体、部件偏置、包容圆柱体</a:t>
            </a:r>
            <a:r>
              <a:rPr lang="zh-CN" altLang="zh-CN" sz="1800" dirty="0" smtClean="0"/>
              <a:t>等。</a:t>
            </a:r>
            <a:r>
              <a:rPr lang="zh-CN" altLang="zh-CN" sz="1800" dirty="0"/>
              <a:t>几何体是指选取</a:t>
            </a:r>
            <a:r>
              <a:rPr lang="en-US" altLang="zh-CN" sz="1800" dirty="0"/>
              <a:t>UG NX</a:t>
            </a:r>
            <a:r>
              <a:rPr lang="zh-CN" altLang="zh-CN" sz="1800" dirty="0"/>
              <a:t>软件提前绘制好的毛坯建模模型，一般形状不规则或者较为复杂的毛坯用这种方式较多。部件偏置是指部件几何体整体偏置的尺寸，一般铸造件、其他机床已经粗加工过的工件用这种方式较多。包容圆柱体是指利用最小的圆柱体包裹工件几何体，一般圆柱形、圆锥性、球状的工件使用这种方式较多。</a:t>
            </a:r>
            <a:endParaRPr lang="zh-CN" altLang="en-US" sz="1800" dirty="0"/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861048"/>
            <a:ext cx="3034373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9742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84784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    </a:t>
            </a:r>
            <a:r>
              <a:rPr lang="en-US" altLang="zh-CN" sz="2400" dirty="0" smtClean="0">
                <a:solidFill>
                  <a:srgbClr val="FF0000"/>
                </a:solidFill>
              </a:rPr>
              <a:t>5.</a:t>
            </a:r>
            <a:r>
              <a:rPr lang="zh-CN" altLang="en-US" sz="2400" dirty="0">
                <a:solidFill>
                  <a:srgbClr val="FF0000"/>
                </a:solidFill>
              </a:rPr>
              <a:t>创建刀具。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     在</a:t>
            </a:r>
            <a:r>
              <a:rPr lang="zh-CN" altLang="en-US" sz="1800" dirty="0"/>
              <a:t>创建工序前，必须根据实际加工的刀具的参数来进行设置刀具，或者从刀库中选取标准的刀具。刀具的类型和直径直接影响了加工表面的粗糙度、加工精度和加工成本。刀具的刀刃长度、总长度、加持长度、夹持器的参数与加工仿真息息相关，在刀具参数设置中填入真实加工的参数，可以对实际数控加工的过切、撞刀等情况进行检测。</a:t>
            </a: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13504593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）点击“主页”区域下的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      </a:t>
            </a:r>
            <a:r>
              <a:rPr lang="zh-CN" altLang="zh-CN" sz="1800" dirty="0" smtClean="0"/>
              <a:t>按钮</a:t>
            </a:r>
            <a:r>
              <a:rPr lang="zh-CN" altLang="zh-CN" sz="1800" dirty="0"/>
              <a:t>，进入“创建刀具”</a:t>
            </a:r>
            <a:r>
              <a:rPr lang="zh-CN" altLang="zh-CN" sz="1800" dirty="0" smtClean="0"/>
              <a:t>对话框。</a:t>
            </a:r>
            <a:endParaRPr lang="zh-CN" altLang="zh-CN" sz="1800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419872" y="1340768"/>
            <a:ext cx="463550" cy="504056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132856"/>
            <a:ext cx="278805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0148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800" dirty="0" smtClean="0"/>
              <a:t>       </a:t>
            </a:r>
            <a:r>
              <a:rPr lang="zh-CN" altLang="zh-CN" sz="1800" dirty="0" smtClean="0"/>
              <a:t>在</a:t>
            </a:r>
            <a:r>
              <a:rPr lang="zh-CN" altLang="zh-CN" sz="1800" dirty="0"/>
              <a:t>“类型”设置区域，可以选择</a:t>
            </a:r>
            <a:r>
              <a:rPr lang="en-US" altLang="zh-CN" sz="1800" dirty="0" err="1"/>
              <a:t>mill_planar</a:t>
            </a:r>
            <a:r>
              <a:rPr lang="zh-CN" altLang="zh-CN" sz="1800" dirty="0"/>
              <a:t>、</a:t>
            </a:r>
            <a:r>
              <a:rPr lang="en-US" altLang="zh-CN" sz="1800" dirty="0" err="1"/>
              <a:t>mill_contour</a:t>
            </a:r>
            <a:r>
              <a:rPr lang="zh-CN" altLang="zh-CN" sz="1800" dirty="0"/>
              <a:t>、</a:t>
            </a:r>
            <a:r>
              <a:rPr lang="en-US" altLang="zh-CN" sz="1800" dirty="0" err="1"/>
              <a:t>mill_multi</a:t>
            </a:r>
            <a:r>
              <a:rPr lang="en-US" altLang="zh-CN" sz="1800" dirty="0"/>
              <a:t>-axis </a:t>
            </a:r>
            <a:r>
              <a:rPr lang="zh-CN" altLang="zh-CN" sz="1800" dirty="0"/>
              <a:t>等加工模块。选择不同的模块，可选择相应的“刀具子类型”。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pic>
        <p:nvPicPr>
          <p:cNvPr id="8" name="图片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852936"/>
            <a:ext cx="2866175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3126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      选择</a:t>
            </a:r>
            <a:r>
              <a:rPr lang="en-US" altLang="zh-CN" sz="1800" dirty="0" err="1"/>
              <a:t>mill_planar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mill_contour</a:t>
            </a:r>
            <a:r>
              <a:rPr lang="zh-CN" altLang="en-US" sz="1800" dirty="0"/>
              <a:t>等模块，则弹出铣刀刀具供</a:t>
            </a:r>
            <a:r>
              <a:rPr lang="zh-CN" altLang="en-US" sz="1800" dirty="0" smtClean="0"/>
              <a:t>选择。</a:t>
            </a:r>
            <a:r>
              <a:rPr lang="zh-CN" altLang="en-US" sz="1800" dirty="0"/>
              <a:t>选择</a:t>
            </a:r>
            <a:r>
              <a:rPr lang="en-US" altLang="zh-CN" sz="1800" dirty="0" err="1"/>
              <a:t>hole_making</a:t>
            </a:r>
            <a:r>
              <a:rPr lang="en-US" altLang="zh-CN" sz="1800" dirty="0"/>
              <a:t> </a:t>
            </a:r>
            <a:r>
              <a:rPr lang="zh-CN" altLang="en-US" sz="1800" dirty="0"/>
              <a:t>模块，弹出钻孔刀具供</a:t>
            </a:r>
            <a:r>
              <a:rPr lang="zh-CN" altLang="en-US" sz="1800" dirty="0" smtClean="0"/>
              <a:t>选择。</a:t>
            </a:r>
            <a:r>
              <a:rPr lang="zh-CN" altLang="en-US" sz="1800" dirty="0"/>
              <a:t>选择</a:t>
            </a:r>
            <a:r>
              <a:rPr lang="en-US" altLang="zh-CN" sz="1800" dirty="0"/>
              <a:t>turning</a:t>
            </a:r>
            <a:r>
              <a:rPr lang="zh-CN" altLang="en-US" sz="1800" dirty="0"/>
              <a:t>模块，就会弹出车刀刀具供</a:t>
            </a:r>
            <a:r>
              <a:rPr lang="zh-CN" altLang="en-US" sz="1800" dirty="0" smtClean="0"/>
              <a:t>选择。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常用</a:t>
            </a:r>
            <a:r>
              <a:rPr lang="zh-CN" altLang="zh-CN" sz="1800" dirty="0"/>
              <a:t>的铣刀有：平底刀</a:t>
            </a:r>
            <a:r>
              <a:rPr lang="en-US" altLang="zh-CN" sz="1800" dirty="0"/>
              <a:t> </a:t>
            </a:r>
            <a:r>
              <a:rPr lang="zh-CN" altLang="zh-CN" sz="1800" dirty="0"/>
              <a:t>、倒角铣刀</a:t>
            </a:r>
            <a:r>
              <a:rPr lang="en-US" altLang="zh-CN" sz="1800" dirty="0"/>
              <a:t> </a:t>
            </a:r>
            <a:r>
              <a:rPr lang="zh-CN" altLang="zh-CN" sz="1800" dirty="0"/>
              <a:t>、球刀</a:t>
            </a:r>
            <a:r>
              <a:rPr lang="en-US" altLang="zh-CN" sz="1800" dirty="0"/>
              <a:t> </a:t>
            </a:r>
            <a:r>
              <a:rPr lang="zh-CN" altLang="zh-CN" sz="1800" dirty="0"/>
              <a:t>、</a:t>
            </a:r>
            <a:r>
              <a:rPr lang="en-US" altLang="zh-CN" sz="1800" dirty="0"/>
              <a:t>T</a:t>
            </a:r>
            <a:r>
              <a:rPr lang="zh-CN" altLang="zh-CN" sz="1800" dirty="0"/>
              <a:t>型铣刀</a:t>
            </a:r>
            <a:r>
              <a:rPr lang="en-US" altLang="zh-CN" sz="1800" dirty="0"/>
              <a:t> </a:t>
            </a:r>
            <a:r>
              <a:rPr lang="zh-CN" altLang="zh-CN" sz="1800" dirty="0"/>
              <a:t>等。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284984"/>
            <a:ext cx="3623866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328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 bwMode="black">
          <a:xfrm>
            <a:off x="539552" y="1412776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常用的钻孔刀具有：麻花钻 、中心钻 、埋头孔钻 、丝锥 、螺纹刀 等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zh-CN" sz="1800" dirty="0"/>
              <a:t>常用的车刀有：外圆左偏车刀</a:t>
            </a:r>
            <a:r>
              <a:rPr lang="en-US" altLang="zh-CN" sz="1800" dirty="0"/>
              <a:t> </a:t>
            </a:r>
            <a:r>
              <a:rPr lang="zh-CN" altLang="zh-CN" sz="1800" dirty="0"/>
              <a:t>、外圆右偏车刀</a:t>
            </a:r>
            <a:r>
              <a:rPr lang="en-US" altLang="zh-CN" sz="1800" dirty="0"/>
              <a:t> </a:t>
            </a:r>
            <a:r>
              <a:rPr lang="zh-CN" altLang="zh-CN" sz="1800" dirty="0"/>
              <a:t>、内孔车刀</a:t>
            </a:r>
            <a:r>
              <a:rPr lang="en-US" altLang="zh-CN" sz="1800" dirty="0"/>
              <a:t> </a:t>
            </a:r>
            <a:r>
              <a:rPr lang="zh-CN" altLang="zh-CN" sz="1800" dirty="0"/>
              <a:t>、外槽刀</a:t>
            </a:r>
            <a:r>
              <a:rPr lang="en-US" altLang="zh-CN" sz="1800" dirty="0"/>
              <a:t> </a:t>
            </a:r>
            <a:r>
              <a:rPr lang="zh-CN" altLang="zh-CN" sz="1800" dirty="0"/>
              <a:t>、内槽刀</a:t>
            </a:r>
            <a:r>
              <a:rPr lang="en-US" altLang="zh-CN" sz="1800" dirty="0"/>
              <a:t> </a:t>
            </a:r>
            <a:r>
              <a:rPr lang="zh-CN" altLang="zh-CN" sz="1800" dirty="0"/>
              <a:t>、外螺纹刀</a:t>
            </a:r>
            <a:r>
              <a:rPr lang="en-US" altLang="zh-CN" sz="1800" dirty="0"/>
              <a:t> </a:t>
            </a:r>
            <a:r>
              <a:rPr lang="zh-CN" altLang="zh-CN" sz="1800" dirty="0"/>
              <a:t>、内螺纹刀</a:t>
            </a:r>
            <a:r>
              <a:rPr lang="en-US" altLang="zh-CN" sz="1800" dirty="0"/>
              <a:t> </a:t>
            </a:r>
            <a:r>
              <a:rPr lang="zh-CN" altLang="zh-CN" sz="1800" dirty="0"/>
              <a:t>等。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955" y="3140968"/>
            <a:ext cx="3068955" cy="260985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140968"/>
            <a:ext cx="338917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0081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在类型区域下，选择“</a:t>
            </a:r>
            <a:r>
              <a:rPr lang="en-US" altLang="zh-CN" sz="1800" dirty="0" err="1"/>
              <a:t>mill_planar</a:t>
            </a:r>
            <a:r>
              <a:rPr lang="zh-CN" altLang="zh-CN" sz="1800" dirty="0"/>
              <a:t>”模块。在“刀具子类型”区域下，选择平底刀</a:t>
            </a:r>
            <a:r>
              <a:rPr lang="en-US" altLang="zh-CN" sz="1800" dirty="0"/>
              <a:t> </a:t>
            </a:r>
            <a:r>
              <a:rPr lang="zh-CN" altLang="zh-CN" sz="1800" dirty="0"/>
              <a:t>，在“名称”区域，填入平底刀的直径“</a:t>
            </a:r>
            <a:r>
              <a:rPr lang="en-US" altLang="zh-CN" sz="1800" dirty="0"/>
              <a:t>D10</a:t>
            </a:r>
            <a:r>
              <a:rPr lang="zh-CN" altLang="zh-CN" sz="1800" dirty="0"/>
              <a:t>”作为</a:t>
            </a:r>
            <a:r>
              <a:rPr lang="zh-CN" altLang="zh-CN" sz="1800" dirty="0" smtClean="0"/>
              <a:t>名称。</a:t>
            </a:r>
            <a:r>
              <a:rPr lang="zh-CN" altLang="zh-CN" sz="1800" dirty="0"/>
              <a:t>单击</a:t>
            </a:r>
            <a:r>
              <a:rPr lang="en-US" altLang="zh-CN" sz="1800" dirty="0"/>
              <a:t>“</a:t>
            </a:r>
            <a:r>
              <a:rPr lang="zh-CN" altLang="zh-CN" sz="1800" dirty="0"/>
              <a:t>确定</a:t>
            </a:r>
            <a:r>
              <a:rPr lang="en-US" altLang="zh-CN" sz="1800" dirty="0"/>
              <a:t>”</a:t>
            </a:r>
            <a:r>
              <a:rPr lang="zh-CN" altLang="zh-CN" sz="1800" dirty="0"/>
              <a:t>按钮，进入“铣刀</a:t>
            </a:r>
            <a:r>
              <a:rPr lang="en-US" altLang="zh-CN" sz="1800" dirty="0"/>
              <a:t>-5 </a:t>
            </a:r>
            <a:r>
              <a:rPr lang="zh-CN" altLang="zh-CN" sz="1800" dirty="0"/>
              <a:t>参数”对话框。在“尺寸”区域下，在“直径”文本框中填入“</a:t>
            </a:r>
            <a:r>
              <a:rPr lang="en-US" altLang="zh-CN" sz="1800" dirty="0"/>
              <a:t>10</a:t>
            </a:r>
            <a:r>
              <a:rPr lang="zh-CN" altLang="zh-CN" sz="1800" dirty="0"/>
              <a:t>”，“长度”和“刀刃长度”不变（有些刀具长度为加长长度，按实际加工刀具参数填写）。在“编号”区域下，刀具号、补偿寄存器和刀具补偿寄存器都设置为“</a:t>
            </a:r>
            <a:r>
              <a:rPr lang="en-US" altLang="zh-CN" sz="1800" dirty="0"/>
              <a:t>1</a:t>
            </a:r>
            <a:r>
              <a:rPr lang="zh-CN" altLang="zh-CN" sz="1800" dirty="0"/>
              <a:t>”</a:t>
            </a:r>
            <a:r>
              <a:rPr lang="zh-CN" altLang="zh-CN" sz="1800" dirty="0" smtClean="0"/>
              <a:t>。</a:t>
            </a:r>
            <a:endParaRPr lang="zh-CN" altLang="zh-CN" sz="1800" dirty="0"/>
          </a:p>
        </p:txBody>
      </p:sp>
      <p:pic>
        <p:nvPicPr>
          <p:cNvPr id="8" name="图片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209173"/>
            <a:ext cx="2381885" cy="172085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27"/>
          <a:stretch>
            <a:fillRect/>
          </a:stretch>
        </p:blipFill>
        <p:spPr>
          <a:xfrm>
            <a:off x="4123431" y="3501008"/>
            <a:ext cx="2045367" cy="335699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817584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项目</a:t>
            </a:r>
            <a:r>
              <a:rPr lang="en-US" altLang="zh-CN" dirty="0" smtClean="0">
                <a:ea typeface="宋体" charset="-122"/>
              </a:rPr>
              <a:t>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546975" cy="435292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en-US" altLang="zh-CN" sz="1800" b="0" dirty="0" smtClean="0"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rgbClr val="FF0000"/>
                </a:solidFill>
              </a:rPr>
              <a:t>技能</a:t>
            </a:r>
            <a:r>
              <a:rPr lang="zh-CN" altLang="zh-CN" sz="1800" dirty="0">
                <a:solidFill>
                  <a:srgbClr val="FF0000"/>
                </a:solidFill>
              </a:rPr>
              <a:t>目标：</a:t>
            </a:r>
          </a:p>
          <a:p>
            <a:pPr>
              <a:lnSpc>
                <a:spcPct val="150000"/>
              </a:lnSpc>
            </a:pPr>
            <a:r>
              <a:rPr lang="en-US" altLang="zh-CN" sz="1800" dirty="0"/>
              <a:t>1.</a:t>
            </a:r>
            <a:r>
              <a:rPr lang="zh-CN" altLang="zh-CN" sz="1800" dirty="0"/>
              <a:t>掌握</a:t>
            </a:r>
            <a:r>
              <a:rPr lang="en-US" altLang="zh-CN" sz="1800" dirty="0"/>
              <a:t>UG NX12.0</a:t>
            </a:r>
            <a:r>
              <a:rPr lang="zh-CN" altLang="zh-CN" sz="1800" dirty="0"/>
              <a:t>软件数控加工自动编程的流程。</a:t>
            </a:r>
          </a:p>
          <a:p>
            <a:pPr>
              <a:lnSpc>
                <a:spcPct val="150000"/>
              </a:lnSpc>
            </a:pPr>
            <a:r>
              <a:rPr lang="en-US" altLang="zh-CN" sz="1800" dirty="0"/>
              <a:t>2.</a:t>
            </a:r>
            <a:r>
              <a:rPr lang="zh-CN" altLang="zh-CN" sz="1800" dirty="0"/>
              <a:t>掌握根据加工零件的特点设置加工坐标系和工件几何体。</a:t>
            </a:r>
          </a:p>
          <a:p>
            <a:pPr>
              <a:lnSpc>
                <a:spcPct val="150000"/>
              </a:lnSpc>
            </a:pPr>
            <a:r>
              <a:rPr lang="en-US" altLang="zh-CN" sz="1800" dirty="0"/>
              <a:t>3.</a:t>
            </a:r>
            <a:r>
              <a:rPr lang="zh-CN" altLang="zh-CN" sz="1800" dirty="0"/>
              <a:t>掌握</a:t>
            </a:r>
            <a:r>
              <a:rPr lang="en-US" altLang="zh-CN" sz="1800" dirty="0"/>
              <a:t>1+X</a:t>
            </a:r>
            <a:r>
              <a:rPr lang="zh-CN" altLang="zh-CN" sz="1800" dirty="0"/>
              <a:t>证书（中级）训练题的编程技巧及流程。</a:t>
            </a:r>
            <a:endParaRPr lang="en-US" altLang="zh-CN" sz="1800" b="0" dirty="0">
              <a:ea typeface="宋体" charset="-122"/>
            </a:endParaRPr>
          </a:p>
          <a:p>
            <a:pPr lvl="1">
              <a:lnSpc>
                <a:spcPct val="90000"/>
              </a:lnSpc>
            </a:pPr>
            <a:endParaRPr lang="en-US" altLang="zh-CN" dirty="0" smtClean="0">
              <a:solidFill>
                <a:schemeClr val="tx2"/>
              </a:solidFill>
              <a:ea typeface="宋体" charset="-122"/>
            </a:endParaRPr>
          </a:p>
          <a:p>
            <a:pPr lvl="1">
              <a:lnSpc>
                <a:spcPct val="90000"/>
              </a:lnSpc>
            </a:pPr>
            <a:endParaRPr lang="en-US" altLang="zh-CN" dirty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83101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3</a:t>
            </a:r>
            <a:r>
              <a:rPr lang="zh-CN" altLang="zh-CN" sz="1800" dirty="0" smtClean="0"/>
              <a:t>）单击 </a:t>
            </a:r>
            <a:r>
              <a:rPr lang="zh-CN" altLang="zh-CN" sz="1800" dirty="0"/>
              <a:t>“夹持器”图标，切换夹持器设置界面。在“夹持器步数”区域下，“下直径”设置为“</a:t>
            </a:r>
            <a:r>
              <a:rPr lang="en-US" altLang="zh-CN" sz="1800" dirty="0"/>
              <a:t>30</a:t>
            </a:r>
            <a:r>
              <a:rPr lang="zh-CN" altLang="zh-CN" sz="1800" dirty="0"/>
              <a:t>”，“长度”设置为“</a:t>
            </a:r>
            <a:r>
              <a:rPr lang="en-US" altLang="zh-CN" sz="1800" dirty="0"/>
              <a:t>50</a:t>
            </a:r>
            <a:r>
              <a:rPr lang="zh-CN" altLang="zh-CN" sz="1800" dirty="0"/>
              <a:t>”，“上直径”设置为“</a:t>
            </a:r>
            <a:r>
              <a:rPr lang="en-US" altLang="zh-CN" sz="1800" dirty="0"/>
              <a:t>30</a:t>
            </a:r>
            <a:r>
              <a:rPr lang="zh-CN" altLang="zh-CN" sz="1800" dirty="0"/>
              <a:t>”（按实际加工机床的夹持器参数填写，常用的为</a:t>
            </a:r>
            <a:r>
              <a:rPr lang="en-US" altLang="zh-CN" sz="1800" dirty="0"/>
              <a:t>BT30</a:t>
            </a:r>
            <a:r>
              <a:rPr lang="zh-CN" altLang="zh-CN" sz="1800" dirty="0"/>
              <a:t>和</a:t>
            </a:r>
            <a:r>
              <a:rPr lang="en-US" altLang="zh-CN" sz="1800" dirty="0"/>
              <a:t>BT40</a:t>
            </a:r>
            <a:r>
              <a:rPr lang="zh-CN" altLang="zh-CN" sz="1800" dirty="0"/>
              <a:t>两种。），在“刀片”设置区域下 ，偏置设置为“</a:t>
            </a:r>
            <a:r>
              <a:rPr lang="en-US" altLang="zh-CN" sz="1800" dirty="0"/>
              <a:t>20</a:t>
            </a:r>
            <a:r>
              <a:rPr lang="zh-CN" altLang="zh-CN" sz="1800" dirty="0"/>
              <a:t>”（该参数代表夹持器夹持刀具的</a:t>
            </a:r>
            <a:r>
              <a:rPr lang="zh-CN" altLang="zh-CN" sz="1800" dirty="0" smtClean="0"/>
              <a:t>长度</a:t>
            </a:r>
            <a:r>
              <a:rPr lang="zh-CN" altLang="en-US" sz="1800" dirty="0"/>
              <a:t>。</a:t>
            </a:r>
            <a:endParaRPr lang="zh-CN" altLang="zh-CN" sz="1800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99"/>
          <a:stretch>
            <a:fillRect/>
          </a:stretch>
        </p:blipFill>
        <p:spPr>
          <a:xfrm>
            <a:off x="3347865" y="2996952"/>
            <a:ext cx="2160240" cy="351163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84274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84784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    </a:t>
            </a:r>
            <a:r>
              <a:rPr lang="en-US" altLang="zh-CN" sz="2400" dirty="0" smtClean="0">
                <a:solidFill>
                  <a:srgbClr val="FF0000"/>
                </a:solidFill>
              </a:rPr>
              <a:t>6.</a:t>
            </a:r>
            <a:r>
              <a:rPr lang="zh-CN" altLang="en-US" sz="2400" dirty="0">
                <a:solidFill>
                  <a:srgbClr val="FF0000"/>
                </a:solidFill>
              </a:rPr>
              <a:t>创建工序。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     </a:t>
            </a:r>
            <a:r>
              <a:rPr lang="en-US" altLang="zh-CN" sz="1800" dirty="0"/>
              <a:t>UG NX</a:t>
            </a:r>
            <a:r>
              <a:rPr lang="zh-CN" altLang="zh-CN" sz="1800" dirty="0"/>
              <a:t>软件加工模块的工序能对铣削工件、车削工件等各种类型零件进行数控加工。各种工序针对零件的不同的表面、曲面、型芯、型腔等部分进行粗、半精和精加工等，产生对应的刀路轨迹。如何选用合适的工序来加工不同特点的工件，是提高编程水平必须掌握的技能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11301536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）单击“主页”区域下的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       </a:t>
            </a:r>
            <a:r>
              <a:rPr lang="zh-CN" altLang="zh-CN" sz="1800" dirty="0" smtClean="0"/>
              <a:t>图标</a:t>
            </a:r>
            <a:r>
              <a:rPr lang="zh-CN" altLang="zh-CN" sz="1800" dirty="0"/>
              <a:t>，进入</a:t>
            </a:r>
            <a:r>
              <a:rPr lang="en-US" altLang="zh-CN" sz="1800" dirty="0"/>
              <a:t>“</a:t>
            </a:r>
            <a:r>
              <a:rPr lang="zh-CN" altLang="zh-CN" sz="1800" dirty="0"/>
              <a:t>创建工序</a:t>
            </a:r>
            <a:r>
              <a:rPr lang="en-US" altLang="zh-CN" sz="1800" dirty="0"/>
              <a:t>”</a:t>
            </a:r>
            <a:r>
              <a:rPr lang="zh-CN" altLang="zh-CN" sz="1800" dirty="0"/>
              <a:t>界面</a:t>
            </a:r>
            <a:r>
              <a:rPr lang="zh-CN" altLang="en-US" sz="1800" dirty="0" smtClean="0"/>
              <a:t>。</a:t>
            </a:r>
            <a:endParaRPr lang="zh-CN" altLang="zh-CN" sz="1800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419872" y="1340768"/>
            <a:ext cx="532130" cy="37655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988840"/>
            <a:ext cx="305303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1524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在“类型”设置区域，可以选择平面铣、轮廓铣等不同加工模块</a:t>
            </a:r>
            <a:r>
              <a:rPr lang="zh-CN" altLang="zh-CN" sz="1800" dirty="0" smtClean="0"/>
              <a:t>类型。</a:t>
            </a:r>
            <a:r>
              <a:rPr lang="zh-CN" altLang="zh-CN" sz="1800" dirty="0"/>
              <a:t>选择加工模块类型后，在“工序子类型”区域出现与选择加工模块相对应的工序供选用</a:t>
            </a:r>
            <a:r>
              <a:rPr lang="zh-CN" altLang="en-US" sz="1800" dirty="0" smtClean="0"/>
              <a:t>。</a:t>
            </a:r>
            <a:endParaRPr lang="zh-CN" altLang="zh-CN" sz="1800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708920"/>
            <a:ext cx="2764790" cy="365125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140968"/>
            <a:ext cx="2889250" cy="154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2542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3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在“位置”设置区域，“程序”选项可以选择该子工序生成在哪个程序组下，默认的有“</a:t>
            </a:r>
            <a:r>
              <a:rPr lang="en-US" altLang="zh-CN" sz="1800" dirty="0"/>
              <a:t>NC_PROGRAM</a:t>
            </a:r>
            <a:r>
              <a:rPr lang="zh-CN" altLang="zh-CN" sz="1800" dirty="0"/>
              <a:t>、</a:t>
            </a:r>
            <a:r>
              <a:rPr lang="en-US" altLang="zh-CN" sz="1800" dirty="0"/>
              <a:t>NONE</a:t>
            </a:r>
            <a:r>
              <a:rPr lang="zh-CN" altLang="zh-CN" sz="1800" dirty="0"/>
              <a:t>、</a:t>
            </a:r>
            <a:r>
              <a:rPr lang="en-US" altLang="zh-CN" sz="1800" dirty="0"/>
              <a:t>PROGRAM</a:t>
            </a:r>
            <a:r>
              <a:rPr lang="zh-CN" altLang="zh-CN" sz="1800" dirty="0"/>
              <a:t>”三个程序组。选取前面创建的“粗加工”程序组，代表该工序是属于粗加工工序，便于后期工序分类、管理和修改</a:t>
            </a:r>
            <a:r>
              <a:rPr lang="zh-CN" altLang="en-US" sz="1800" dirty="0" smtClean="0"/>
              <a:t>。</a:t>
            </a:r>
            <a:endParaRPr lang="zh-CN" altLang="zh-CN" sz="1800" dirty="0"/>
          </a:p>
        </p:txBody>
      </p:sp>
      <p:pic>
        <p:nvPicPr>
          <p:cNvPr id="8" name="图片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29000"/>
            <a:ext cx="4151653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9763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4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在“位置”设置区域，“刀具”选项可以选择该子工序采用那一把刀具进行加工。选取前期创建的“</a:t>
            </a:r>
            <a:r>
              <a:rPr lang="en-US" altLang="zh-CN" sz="1800" dirty="0"/>
              <a:t>D10</a:t>
            </a:r>
            <a:r>
              <a:rPr lang="zh-CN" altLang="zh-CN" sz="1800" dirty="0"/>
              <a:t>”铣刀</a:t>
            </a:r>
            <a:r>
              <a:rPr lang="zh-CN" altLang="en-US" sz="1800" dirty="0" smtClean="0"/>
              <a:t>。</a:t>
            </a:r>
            <a:endParaRPr lang="zh-CN" altLang="zh-CN" sz="1800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816541"/>
            <a:ext cx="4402946" cy="190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134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5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在“位置”设置区域，“几何体”选项可以指定该子工序选用那个几何体进行加工，默认的有“</a:t>
            </a:r>
            <a:r>
              <a:rPr lang="en-US" altLang="zh-CN" sz="1800" dirty="0"/>
              <a:t>MCS_MILL</a:t>
            </a:r>
            <a:r>
              <a:rPr lang="zh-CN" altLang="zh-CN" sz="1800" dirty="0"/>
              <a:t>、</a:t>
            </a:r>
            <a:r>
              <a:rPr lang="en-US" altLang="zh-CN" sz="1800" dirty="0"/>
              <a:t>NONE</a:t>
            </a:r>
            <a:r>
              <a:rPr lang="zh-CN" altLang="zh-CN" sz="1800" dirty="0"/>
              <a:t>、</a:t>
            </a:r>
            <a:r>
              <a:rPr lang="en-US" altLang="zh-CN" sz="1800" dirty="0"/>
              <a:t>WORKPIECR</a:t>
            </a:r>
            <a:r>
              <a:rPr lang="zh-CN" altLang="zh-CN" sz="1800" dirty="0"/>
              <a:t>”几何体。选择“</a:t>
            </a:r>
            <a:r>
              <a:rPr lang="en-US" altLang="zh-CN" sz="1800" dirty="0"/>
              <a:t>MCS_MILL</a:t>
            </a:r>
            <a:r>
              <a:rPr lang="zh-CN" altLang="zh-CN" sz="1800" dirty="0"/>
              <a:t>”几何体，代表该工序处在“</a:t>
            </a:r>
            <a:r>
              <a:rPr lang="en-US" altLang="zh-CN" sz="1800" dirty="0"/>
              <a:t>MCS_MILL</a:t>
            </a:r>
            <a:r>
              <a:rPr lang="zh-CN" altLang="zh-CN" sz="1800" dirty="0"/>
              <a:t>”加工坐标下，执行前面的加工坐标，跟“</a:t>
            </a:r>
            <a:r>
              <a:rPr lang="en-US" altLang="zh-CN" sz="1800" dirty="0"/>
              <a:t>WORKPIECR</a:t>
            </a:r>
            <a:r>
              <a:rPr lang="zh-CN" altLang="zh-CN" sz="1800" dirty="0"/>
              <a:t>”几何体同级，意味着该工序不执行前面指定的工件几何体。选择“</a:t>
            </a:r>
            <a:r>
              <a:rPr lang="en-US" altLang="zh-CN" sz="1800" dirty="0"/>
              <a:t>WORKPIECR</a:t>
            </a:r>
            <a:r>
              <a:rPr lang="zh-CN" altLang="zh-CN" sz="1800" dirty="0"/>
              <a:t>”几何体，代表该工序处在“</a:t>
            </a:r>
            <a:r>
              <a:rPr lang="en-US" altLang="zh-CN" sz="1800" dirty="0"/>
              <a:t>WORKPIECR</a:t>
            </a:r>
            <a:r>
              <a:rPr lang="zh-CN" altLang="zh-CN" sz="1800" dirty="0"/>
              <a:t>”工件几何体下，执行上两级的加工坐标系和工件几何体约束。选择“</a:t>
            </a:r>
            <a:r>
              <a:rPr lang="en-US" altLang="zh-CN" sz="1800" dirty="0"/>
              <a:t>NONE</a:t>
            </a:r>
            <a:r>
              <a:rPr lang="zh-CN" altLang="zh-CN" sz="1800" dirty="0"/>
              <a:t>”，代表不执行加工坐标系和工件几何体的约束</a:t>
            </a:r>
            <a:r>
              <a:rPr lang="zh-CN" altLang="zh-CN" sz="1800" dirty="0" smtClean="0"/>
              <a:t>。选取</a:t>
            </a:r>
            <a:r>
              <a:rPr lang="en-US" altLang="zh-CN" sz="1800" dirty="0"/>
              <a:t>WORKPIECR</a:t>
            </a:r>
            <a:r>
              <a:rPr lang="zh-CN" altLang="zh-CN" sz="1800" dirty="0"/>
              <a:t>”几何体选项</a:t>
            </a:r>
            <a:r>
              <a:rPr lang="zh-CN" altLang="en-US" sz="1800" dirty="0" smtClean="0"/>
              <a:t>。</a:t>
            </a:r>
            <a:endParaRPr lang="zh-CN" altLang="zh-CN" sz="1800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668" y="4725144"/>
            <a:ext cx="3126484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1882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6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在“位置”设置区域，“方法”选项可以选择该子工序选用的加工方法，默认的有“</a:t>
            </a:r>
            <a:r>
              <a:rPr lang="en-US" altLang="zh-CN" sz="1800" dirty="0"/>
              <a:t>METHOD</a:t>
            </a:r>
            <a:r>
              <a:rPr lang="zh-CN" altLang="zh-CN" sz="1800" dirty="0"/>
              <a:t>、</a:t>
            </a:r>
            <a:r>
              <a:rPr lang="en-US" altLang="zh-CN" sz="1800" dirty="0"/>
              <a:t>MILL_FINISH</a:t>
            </a:r>
            <a:r>
              <a:rPr lang="zh-CN" altLang="zh-CN" sz="1800" dirty="0"/>
              <a:t>、</a:t>
            </a:r>
            <a:r>
              <a:rPr lang="en-US" altLang="zh-CN" sz="1800" dirty="0"/>
              <a:t>MILL_ROUGH</a:t>
            </a:r>
            <a:r>
              <a:rPr lang="zh-CN" altLang="zh-CN" sz="1800" dirty="0"/>
              <a:t>、</a:t>
            </a:r>
            <a:r>
              <a:rPr lang="en-US" altLang="zh-CN" sz="1800" dirty="0"/>
              <a:t>MILL_SEMI_FINISH</a:t>
            </a:r>
            <a:r>
              <a:rPr lang="zh-CN" altLang="zh-CN" sz="1800" dirty="0"/>
              <a:t>、</a:t>
            </a:r>
            <a:r>
              <a:rPr lang="en-US" altLang="zh-CN" sz="1800" dirty="0"/>
              <a:t>NONE</a:t>
            </a:r>
            <a:r>
              <a:rPr lang="zh-CN" altLang="zh-CN" sz="1800" dirty="0"/>
              <a:t>”四种，代表了“一般方法、精加工、粗加工、半精加工和无”的四种加工方法。选取“粗加工”选项</a:t>
            </a:r>
            <a:r>
              <a:rPr lang="zh-CN" altLang="zh-CN" sz="1800" dirty="0" smtClean="0"/>
              <a:t>项</a:t>
            </a:r>
            <a:r>
              <a:rPr lang="zh-CN" altLang="en-US" sz="1800" dirty="0" smtClean="0"/>
              <a:t>。</a:t>
            </a:r>
            <a:endParaRPr lang="zh-CN" altLang="zh-CN" sz="1800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284984"/>
            <a:ext cx="3854727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51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7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单击</a:t>
            </a:r>
            <a:r>
              <a:rPr lang="en-US" altLang="zh-CN" sz="1800" dirty="0"/>
              <a:t>“</a:t>
            </a:r>
            <a:r>
              <a:rPr lang="zh-CN" altLang="zh-CN" sz="1800" dirty="0"/>
              <a:t>确定</a:t>
            </a:r>
            <a:r>
              <a:rPr lang="en-US" altLang="zh-CN" sz="1800" dirty="0"/>
              <a:t>”</a:t>
            </a:r>
            <a:r>
              <a:rPr lang="zh-CN" altLang="zh-CN" sz="1800" dirty="0"/>
              <a:t>按钮，进入“底壁铣”工序</a:t>
            </a:r>
            <a:r>
              <a:rPr lang="zh-CN" altLang="zh-CN" sz="1800" dirty="0" smtClean="0"/>
              <a:t>界面。</a:t>
            </a:r>
            <a:r>
              <a:rPr lang="zh-CN" altLang="zh-CN" sz="1800" dirty="0"/>
              <a:t>在几何体设置区域中，由于前面指定了“</a:t>
            </a:r>
            <a:r>
              <a:rPr lang="en-US" altLang="zh-CN" sz="1800" dirty="0"/>
              <a:t>WORKPIECR</a:t>
            </a:r>
            <a:r>
              <a:rPr lang="zh-CN" altLang="zh-CN" sz="1800" dirty="0"/>
              <a:t>”几何体，因此指定部件</a:t>
            </a:r>
            <a:r>
              <a:rPr lang="en-US" altLang="zh-CN" sz="1800" dirty="0"/>
              <a:t> </a:t>
            </a:r>
            <a:r>
              <a:rPr lang="zh-CN" altLang="zh-CN" sz="1800" dirty="0"/>
              <a:t>显示成灰色不可选状态，可以单击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    </a:t>
            </a:r>
            <a:r>
              <a:rPr lang="zh-CN" altLang="zh-CN" sz="1800" dirty="0" smtClean="0"/>
              <a:t>图标</a:t>
            </a:r>
            <a:r>
              <a:rPr lang="zh-CN" altLang="zh-CN" sz="1800" dirty="0"/>
              <a:t>查看几何体。单击指定切削区底面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     </a:t>
            </a:r>
            <a:r>
              <a:rPr lang="zh-CN" altLang="zh-CN" sz="1800" dirty="0" smtClean="0"/>
              <a:t>按钮</a:t>
            </a:r>
            <a:r>
              <a:rPr lang="zh-CN" altLang="zh-CN" sz="1800" dirty="0"/>
              <a:t>，弹</a:t>
            </a:r>
            <a:r>
              <a:rPr lang="zh-CN" altLang="zh-CN" sz="1800" dirty="0" smtClean="0"/>
              <a:t>出的</a:t>
            </a:r>
            <a:r>
              <a:rPr lang="zh-CN" altLang="zh-CN" sz="1800" dirty="0"/>
              <a:t>“切削区域”对话框。选择需要加工的底面</a:t>
            </a:r>
            <a:r>
              <a:rPr lang="zh-CN" altLang="en-US" sz="1800" dirty="0" smtClean="0"/>
              <a:t>。</a:t>
            </a:r>
            <a:endParaRPr lang="zh-CN" altLang="zh-CN" sz="1800" dirty="0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2253681"/>
            <a:ext cx="360040" cy="36004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6386181" y="2281797"/>
            <a:ext cx="360040" cy="36004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012176"/>
            <a:ext cx="1872208" cy="3881509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308" y="3573016"/>
            <a:ext cx="2374788" cy="2007186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686" y="3573016"/>
            <a:ext cx="2892770" cy="169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0599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8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在“工具”设置区域中，默认选取前面设定的“</a:t>
            </a:r>
            <a:r>
              <a:rPr lang="en-US" altLang="zh-CN" sz="1800" dirty="0"/>
              <a:t>D10</a:t>
            </a:r>
            <a:r>
              <a:rPr lang="zh-CN" altLang="zh-CN" sz="1800" dirty="0"/>
              <a:t>”铣刀作为该子工序的加工刀具。如需更改其他刀具，可在刀具选项中点选。也可单击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    </a:t>
            </a:r>
            <a:r>
              <a:rPr lang="zh-CN" altLang="zh-CN" sz="1800" dirty="0" smtClean="0"/>
              <a:t>图标</a:t>
            </a:r>
            <a:r>
              <a:rPr lang="zh-CN" altLang="zh-CN" sz="1800" dirty="0"/>
              <a:t>，对当前刀具进行刀具参数修改，或者单击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    </a:t>
            </a:r>
            <a:r>
              <a:rPr lang="zh-CN" altLang="zh-CN" sz="1800" dirty="0" smtClean="0"/>
              <a:t>图标</a:t>
            </a:r>
            <a:r>
              <a:rPr lang="zh-CN" altLang="zh-CN" sz="1800" dirty="0"/>
              <a:t>，新建一把刀具</a:t>
            </a:r>
            <a:r>
              <a:rPr lang="zh-CN" altLang="en-US" sz="1800" dirty="0" smtClean="0"/>
              <a:t>。</a:t>
            </a:r>
            <a:endParaRPr lang="zh-CN" altLang="zh-CN" sz="1800" dirty="0"/>
          </a:p>
        </p:txBody>
      </p:sp>
      <p:pic>
        <p:nvPicPr>
          <p:cNvPr id="12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7380311" y="1772816"/>
            <a:ext cx="329179" cy="36004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4788024" y="2204864"/>
            <a:ext cx="360040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0062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项目</a:t>
            </a:r>
            <a:r>
              <a:rPr lang="en-US" altLang="zh-CN" dirty="0" smtClean="0">
                <a:ea typeface="宋体" charset="-122"/>
              </a:rPr>
              <a:t>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546975" cy="435292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en-US" altLang="zh-CN" sz="1800" b="0" dirty="0" smtClean="0">
              <a:ea typeface="宋体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1800" dirty="0" smtClean="0">
                <a:solidFill>
                  <a:srgbClr val="FF0000"/>
                </a:solidFill>
              </a:rPr>
              <a:t>素质</a:t>
            </a:r>
            <a:r>
              <a:rPr lang="zh-CN" altLang="zh-CN" sz="1800" dirty="0">
                <a:solidFill>
                  <a:srgbClr val="FF0000"/>
                </a:solidFill>
              </a:rPr>
              <a:t>目标：</a:t>
            </a:r>
          </a:p>
          <a:p>
            <a:pPr>
              <a:lnSpc>
                <a:spcPct val="200000"/>
              </a:lnSpc>
            </a:pPr>
            <a:r>
              <a:rPr lang="en-US" altLang="zh-CN" sz="1800" dirty="0"/>
              <a:t>1.</a:t>
            </a:r>
            <a:r>
              <a:rPr lang="zh-CN" altLang="zh-CN" sz="1800" dirty="0"/>
              <a:t>体会到一丝不苟的工作作风在数控编程中的重要性；培养良好的编程思路，具备</a:t>
            </a:r>
            <a:r>
              <a:rPr lang="en-US" altLang="zh-CN" sz="1800" dirty="0"/>
              <a:t>1+X</a:t>
            </a:r>
            <a:r>
              <a:rPr lang="zh-CN" altLang="zh-CN" sz="1800" dirty="0"/>
              <a:t>数控车铣加工（中级）证书所需的职业素养和规范意识；提升创新设计的意识和能力。</a:t>
            </a:r>
          </a:p>
          <a:p>
            <a:pPr>
              <a:lnSpc>
                <a:spcPct val="200000"/>
              </a:lnSpc>
            </a:pPr>
            <a:r>
              <a:rPr lang="en-US" altLang="zh-CN" sz="1800" dirty="0"/>
              <a:t>2.</a:t>
            </a:r>
            <a:r>
              <a:rPr lang="zh-CN" altLang="zh-CN" sz="1800" dirty="0"/>
              <a:t>能独立对加工零件进行创建几何体、刀具等编程的前期操作。</a:t>
            </a:r>
            <a:endParaRPr lang="en-US" altLang="zh-CN" dirty="0" smtClean="0">
              <a:solidFill>
                <a:schemeClr val="tx2"/>
              </a:solidFill>
              <a:ea typeface="宋体" charset="-122"/>
            </a:endParaRPr>
          </a:p>
          <a:p>
            <a:pPr lvl="1">
              <a:lnSpc>
                <a:spcPct val="90000"/>
              </a:lnSpc>
            </a:pPr>
            <a:endParaRPr lang="en-US" altLang="zh-CN" dirty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7153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/>
              <a:t>9</a:t>
            </a:r>
            <a:r>
              <a:rPr lang="zh-CN" altLang="zh-CN" sz="1800" dirty="0"/>
              <a:t>）在“刀轴”设置区域中，“刀轴”是指刀具所在的轴线方向。三轴数控机床加工，刀轴方向都是</a:t>
            </a:r>
            <a:r>
              <a:rPr lang="en-US" altLang="zh-CN" sz="1800" dirty="0"/>
              <a:t>Z+</a:t>
            </a:r>
            <a:r>
              <a:rPr lang="zh-CN" altLang="zh-CN" sz="1800" dirty="0"/>
              <a:t>方向固定不变，“轴”可以改为选项，由于选择工序的加工底面的垂直方向与“</a:t>
            </a:r>
            <a:r>
              <a:rPr lang="en-US" altLang="zh-CN" sz="1800" dirty="0"/>
              <a:t>+Z</a:t>
            </a:r>
            <a:r>
              <a:rPr lang="zh-CN" altLang="zh-CN" sz="1800" dirty="0"/>
              <a:t>轴”方向相同，默认“垂直于第一个面”选项可以不</a:t>
            </a:r>
            <a:r>
              <a:rPr lang="zh-CN" altLang="zh-CN" sz="1800" dirty="0" smtClean="0"/>
              <a:t>更改。</a:t>
            </a:r>
            <a:endParaRPr lang="zh-CN" altLang="zh-CN" sz="1800" dirty="0"/>
          </a:p>
          <a:p>
            <a:pPr>
              <a:lnSpc>
                <a:spcPct val="150000"/>
              </a:lnSpc>
            </a:pPr>
            <a:endParaRPr lang="zh-CN" altLang="zh-CN" sz="1800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284984"/>
            <a:ext cx="4093086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656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10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在“刀轨设置”区域中，默认选取前面设定的“</a:t>
            </a:r>
            <a:r>
              <a:rPr lang="en-US" altLang="zh-CN" sz="1800" dirty="0"/>
              <a:t>MILL_ROUGH</a:t>
            </a:r>
            <a:r>
              <a:rPr lang="zh-CN" altLang="zh-CN" sz="1800" dirty="0"/>
              <a:t>”选项作为该子工序的加工方法。可以单击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    </a:t>
            </a:r>
            <a:r>
              <a:rPr lang="zh-CN" altLang="zh-CN" sz="1800" dirty="0" smtClean="0"/>
              <a:t>按钮</a:t>
            </a:r>
            <a:r>
              <a:rPr lang="zh-CN" altLang="zh-CN" sz="1800" dirty="0"/>
              <a:t>，新建一种加工方法，设定“加工余量”和“公差”等参数。单击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     </a:t>
            </a:r>
            <a:r>
              <a:rPr lang="zh-CN" altLang="zh-CN" sz="1800" dirty="0" smtClean="0"/>
              <a:t>按钮</a:t>
            </a:r>
            <a:r>
              <a:rPr lang="zh-CN" altLang="zh-CN" sz="1800" dirty="0"/>
              <a:t>，修改当前加工方法的“加工余量”和“参数”，弹</a:t>
            </a:r>
            <a:r>
              <a:rPr lang="zh-CN" altLang="zh-CN" sz="1800" dirty="0" smtClean="0"/>
              <a:t>出的</a:t>
            </a:r>
            <a:r>
              <a:rPr lang="zh-CN" altLang="zh-CN" sz="1800" dirty="0"/>
              <a:t>“铣粗加工”对话框。在“余量”设置区域，部件余量文本框填入“</a:t>
            </a:r>
            <a:r>
              <a:rPr lang="en-US" altLang="zh-CN" sz="1800" dirty="0"/>
              <a:t>0.5</a:t>
            </a:r>
            <a:r>
              <a:rPr lang="zh-CN" altLang="zh-CN" sz="1800" dirty="0"/>
              <a:t>”。在“公差”设置区域，“内公差”和“外公差”的文本框都填入“</a:t>
            </a:r>
            <a:r>
              <a:rPr lang="en-US" altLang="zh-CN" sz="1800" dirty="0"/>
              <a:t>0.01</a:t>
            </a:r>
            <a:r>
              <a:rPr lang="zh-CN" altLang="zh-CN" sz="1800" dirty="0"/>
              <a:t>”</a:t>
            </a:r>
            <a:r>
              <a:rPr lang="zh-CN" altLang="zh-CN" sz="1800" dirty="0" smtClean="0"/>
              <a:t>。</a:t>
            </a:r>
            <a:endParaRPr lang="zh-CN" altLang="zh-CN" sz="1800" dirty="0"/>
          </a:p>
          <a:p>
            <a:pPr>
              <a:lnSpc>
                <a:spcPct val="150000"/>
              </a:lnSpc>
            </a:pPr>
            <a:endParaRPr lang="zh-CN" altLang="zh-CN" sz="1800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355976" y="1811070"/>
            <a:ext cx="360040" cy="393794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3851920" y="2221797"/>
            <a:ext cx="385706" cy="421866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429000"/>
            <a:ext cx="2736850" cy="328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900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11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在“刀轨设置”区域中，单击“进给率和速度” 图标，弹出“进给率和速度”对话框。在“主轴速度”设置中，勾选</a:t>
            </a:r>
            <a:r>
              <a:rPr lang="en-US" altLang="zh-CN" sz="1800" dirty="0"/>
              <a:t> </a:t>
            </a:r>
            <a:r>
              <a:rPr lang="zh-CN" altLang="zh-CN" sz="1800" dirty="0"/>
              <a:t>“主轴速度”选项，在文本框中填入“</a:t>
            </a:r>
            <a:r>
              <a:rPr lang="en-US" altLang="zh-CN" sz="1800" dirty="0"/>
              <a:t>2000</a:t>
            </a:r>
            <a:r>
              <a:rPr lang="zh-CN" altLang="zh-CN" sz="1800" dirty="0"/>
              <a:t>”。在“进给率”设置中，“切削”文本框填入“</a:t>
            </a:r>
            <a:r>
              <a:rPr lang="en-US" altLang="zh-CN" sz="1800" dirty="0"/>
              <a:t>1000</a:t>
            </a:r>
            <a:r>
              <a:rPr lang="zh-CN" altLang="zh-CN" sz="1800" dirty="0"/>
              <a:t>”</a:t>
            </a:r>
            <a:r>
              <a:rPr lang="zh-CN" altLang="zh-CN" sz="1800" dirty="0" smtClean="0"/>
              <a:t>。</a:t>
            </a:r>
            <a:endParaRPr lang="zh-CN" altLang="zh-CN" sz="1800" dirty="0"/>
          </a:p>
          <a:p>
            <a:pPr>
              <a:lnSpc>
                <a:spcPct val="150000"/>
              </a:lnSpc>
            </a:pPr>
            <a:endParaRPr lang="zh-CN" altLang="zh-CN" sz="1800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780928"/>
            <a:ext cx="2740660" cy="368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168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12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在“操作”设置区域中，单击</a:t>
            </a:r>
            <a:r>
              <a:rPr lang="en-US" altLang="zh-CN" sz="1800" dirty="0"/>
              <a:t> </a:t>
            </a:r>
            <a:r>
              <a:rPr lang="zh-CN" altLang="zh-CN" sz="1800" dirty="0"/>
              <a:t>图标计算刀</a:t>
            </a:r>
            <a:r>
              <a:rPr lang="zh-CN" altLang="zh-CN" sz="1800" dirty="0" smtClean="0"/>
              <a:t>轨。</a:t>
            </a:r>
            <a:r>
              <a:rPr lang="zh-CN" altLang="zh-CN" sz="1800" dirty="0"/>
              <a:t>其中红色虚线代表刀具执行</a:t>
            </a:r>
            <a:r>
              <a:rPr lang="en-US" altLang="zh-CN" sz="1800" dirty="0"/>
              <a:t>G00</a:t>
            </a:r>
            <a:r>
              <a:rPr lang="zh-CN" altLang="zh-CN" sz="1800" dirty="0"/>
              <a:t>指令快速移刀轨迹，蓝色虚线代表垂直快速上下刀的轨迹，蓝色实线代表进刀的轨迹，而灰色实线代表退刀的轨迹</a:t>
            </a:r>
            <a:r>
              <a:rPr lang="zh-CN" altLang="zh-CN" sz="1800" dirty="0" smtClean="0"/>
              <a:t>。</a:t>
            </a:r>
            <a:endParaRPr lang="zh-CN" altLang="zh-CN" sz="1800" dirty="0"/>
          </a:p>
          <a:p>
            <a:pPr>
              <a:lnSpc>
                <a:spcPct val="150000"/>
              </a:lnSpc>
            </a:pPr>
            <a:endParaRPr lang="zh-CN" altLang="zh-CN" sz="1800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924944"/>
            <a:ext cx="4660900" cy="303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9293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13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在“操作”设置区域中，单击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    </a:t>
            </a:r>
            <a:r>
              <a:rPr lang="zh-CN" altLang="zh-CN" sz="1800" dirty="0" smtClean="0"/>
              <a:t>图标</a:t>
            </a:r>
            <a:r>
              <a:rPr lang="zh-CN" altLang="zh-CN" sz="1800" dirty="0"/>
              <a:t>进行加工仿真，弹出“刀轨可视化”对话框。 “重播”选项代表刀具沿着刀轨进行移动执行仿真，主要是仿真刀具的移动过程。“</a:t>
            </a:r>
            <a:r>
              <a:rPr lang="en-US" altLang="zh-CN" sz="1800" dirty="0"/>
              <a:t>3D</a:t>
            </a:r>
            <a:r>
              <a:rPr lang="zh-CN" altLang="zh-CN" sz="1800" dirty="0"/>
              <a:t>动态”选项代表刀具沿着刀轨进行切削</a:t>
            </a:r>
            <a:r>
              <a:rPr lang="en-US" altLang="zh-CN" sz="1800" dirty="0"/>
              <a:t>3D</a:t>
            </a:r>
            <a:r>
              <a:rPr lang="zh-CN" altLang="zh-CN" sz="1800" dirty="0"/>
              <a:t>仿真，可以预览工件的</a:t>
            </a:r>
            <a:r>
              <a:rPr lang="en-US" altLang="zh-CN" sz="1800" dirty="0"/>
              <a:t>3D</a:t>
            </a:r>
            <a:r>
              <a:rPr lang="zh-CN" altLang="zh-CN" sz="1800" dirty="0"/>
              <a:t>切削效果。在“动画速度”设置中，</a:t>
            </a:r>
            <a:r>
              <a:rPr lang="en-US" altLang="zh-CN" sz="1800" dirty="0"/>
              <a:t>1-10</a:t>
            </a:r>
            <a:r>
              <a:rPr lang="zh-CN" altLang="zh-CN" sz="1800" dirty="0"/>
              <a:t>代表仿真的速度，一般选择</a:t>
            </a:r>
            <a:r>
              <a:rPr lang="en-US" altLang="zh-CN" sz="1800" dirty="0"/>
              <a:t>2</a:t>
            </a:r>
            <a:r>
              <a:rPr lang="zh-CN" altLang="zh-CN" sz="1800" dirty="0"/>
              <a:t>比较容易观察仿真过程。单击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      </a:t>
            </a:r>
            <a:r>
              <a:rPr lang="zh-CN" altLang="zh-CN" sz="1800" dirty="0" smtClean="0"/>
              <a:t>图标</a:t>
            </a:r>
            <a:r>
              <a:rPr lang="zh-CN" altLang="zh-CN" sz="1800" dirty="0"/>
              <a:t>进行仿真</a:t>
            </a:r>
            <a:r>
              <a:rPr lang="zh-CN" altLang="zh-CN" sz="1800" dirty="0" smtClean="0"/>
              <a:t>。</a:t>
            </a:r>
            <a:endParaRPr lang="zh-CN" altLang="zh-CN" sz="1800" dirty="0"/>
          </a:p>
          <a:p>
            <a:pPr>
              <a:lnSpc>
                <a:spcPct val="150000"/>
              </a:lnSpc>
            </a:pPr>
            <a:endParaRPr lang="zh-CN" altLang="zh-CN" sz="1800" dirty="0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4211960" y="1403235"/>
            <a:ext cx="360680" cy="36068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4140632" y="3063239"/>
            <a:ext cx="359359" cy="359359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125" y="3717032"/>
            <a:ext cx="3816350" cy="245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4649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484784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    </a:t>
            </a:r>
            <a:r>
              <a:rPr lang="en-US" altLang="zh-CN" sz="2400" dirty="0" smtClean="0">
                <a:solidFill>
                  <a:srgbClr val="FF0000"/>
                </a:solidFill>
              </a:rPr>
              <a:t>7.</a:t>
            </a:r>
            <a:r>
              <a:rPr lang="zh-CN" altLang="en-US" sz="2400" dirty="0">
                <a:solidFill>
                  <a:srgbClr val="FF0000"/>
                </a:solidFill>
              </a:rPr>
              <a:t>后处理。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当</a:t>
            </a:r>
            <a:r>
              <a:rPr lang="zh-CN" altLang="zh-CN" sz="1800" dirty="0"/>
              <a:t>成功创建工序，并仿真确认没有问题后，导出加工程序，输入数控机床进行加工。不同的数控系统的机床的加工代码、切削范围、换刀点、夹持器各不相同，因此有相应后处理导出对应数控系统的加工程序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7342506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1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右击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                   </a:t>
            </a:r>
            <a:r>
              <a:rPr lang="zh-CN" altLang="zh-CN" sz="1800" dirty="0" smtClean="0"/>
              <a:t>，</a:t>
            </a:r>
            <a:r>
              <a:rPr lang="zh-CN" altLang="zh-CN" sz="1800" dirty="0"/>
              <a:t>弹出工具条，选择“后处理”选项</a:t>
            </a:r>
            <a:r>
              <a:rPr lang="zh-CN" altLang="zh-CN" sz="1800" dirty="0" smtClean="0"/>
              <a:t>。</a:t>
            </a:r>
            <a:endParaRPr lang="zh-CN" altLang="zh-CN" sz="1800" dirty="0"/>
          </a:p>
          <a:p>
            <a:pPr>
              <a:lnSpc>
                <a:spcPct val="150000"/>
              </a:lnSpc>
            </a:pPr>
            <a:endParaRPr lang="zh-CN" altLang="zh-CN" sz="1800" dirty="0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744067" y="1412776"/>
            <a:ext cx="1459781" cy="288032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17"/>
          <a:stretch>
            <a:fillRect/>
          </a:stretch>
        </p:blipFill>
        <p:spPr>
          <a:xfrm>
            <a:off x="2771800" y="1988840"/>
            <a:ext cx="2386965" cy="431609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22580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在弹出 “后处理”对话框中，在“后处理器”设置区域中，选择</a:t>
            </a:r>
            <a:r>
              <a:rPr lang="en-US" altLang="zh-CN" sz="1800" dirty="0"/>
              <a:t>UG NX 12.0</a:t>
            </a:r>
            <a:r>
              <a:rPr lang="zh-CN" altLang="zh-CN" sz="1800" dirty="0"/>
              <a:t>自带的“</a:t>
            </a:r>
            <a:r>
              <a:rPr lang="en-US" altLang="zh-CN" sz="1800" dirty="0"/>
              <a:t>MILL_3_AXIS</a:t>
            </a:r>
            <a:r>
              <a:rPr lang="zh-CN" altLang="zh-CN" sz="1800" dirty="0"/>
              <a:t>”后处理器，如图</a:t>
            </a:r>
            <a:r>
              <a:rPr lang="en-US" altLang="zh-CN" sz="1800" dirty="0"/>
              <a:t>1-2-51</a:t>
            </a:r>
            <a:r>
              <a:rPr lang="zh-CN" altLang="zh-CN" sz="1800" dirty="0"/>
              <a:t>所示。它与“</a:t>
            </a:r>
            <a:r>
              <a:rPr lang="en-US" altLang="zh-CN" sz="1800" dirty="0"/>
              <a:t>MILL_3_AXIS_TURBO</a:t>
            </a:r>
            <a:r>
              <a:rPr lang="zh-CN" altLang="zh-CN" sz="1800" dirty="0"/>
              <a:t>”后处理器都是</a:t>
            </a:r>
            <a:r>
              <a:rPr lang="en-US" altLang="zh-CN" sz="1800" dirty="0"/>
              <a:t>3</a:t>
            </a:r>
            <a:r>
              <a:rPr lang="zh-CN" altLang="zh-CN" sz="1800" dirty="0"/>
              <a:t>轴数控机床通用后处理，区别在于前者是手动换刀，后者带有自动换刀功能</a:t>
            </a:r>
            <a:r>
              <a:rPr lang="zh-CN" altLang="zh-CN" sz="1800" dirty="0" smtClean="0"/>
              <a:t>。</a:t>
            </a:r>
            <a:endParaRPr lang="zh-CN" altLang="zh-CN" sz="1800" dirty="0"/>
          </a:p>
          <a:p>
            <a:pPr>
              <a:lnSpc>
                <a:spcPct val="150000"/>
              </a:lnSpc>
            </a:pPr>
            <a:endParaRPr lang="zh-CN" altLang="zh-CN" sz="1800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356992"/>
            <a:ext cx="329387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334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3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在“输出文件”设置区域中，“文件名”文本框显示的地址是程序输出的地址，可在“浏览以查找输出文件” 更改程序输出的地址。“文件扩展名”一般由后处理设定，也可自行修改，一般常用的为“</a:t>
            </a:r>
            <a:r>
              <a:rPr lang="en-US" altLang="zh-CN" sz="1800" dirty="0"/>
              <a:t>NC</a:t>
            </a:r>
            <a:r>
              <a:rPr lang="zh-CN" altLang="zh-CN" sz="1800" dirty="0"/>
              <a:t>、</a:t>
            </a:r>
            <a:r>
              <a:rPr lang="en-US" altLang="zh-CN" sz="1800" dirty="0"/>
              <a:t>CNC</a:t>
            </a:r>
            <a:r>
              <a:rPr lang="zh-CN" altLang="zh-CN" sz="1800" dirty="0"/>
              <a:t>、</a:t>
            </a:r>
            <a:r>
              <a:rPr lang="en-US" altLang="zh-CN" sz="1800" dirty="0"/>
              <a:t>PTP</a:t>
            </a:r>
            <a:r>
              <a:rPr lang="zh-CN" altLang="zh-CN" sz="1800" dirty="0"/>
              <a:t>”</a:t>
            </a:r>
            <a:r>
              <a:rPr lang="zh-CN" altLang="zh-CN" sz="1800" dirty="0" smtClean="0"/>
              <a:t>格式。</a:t>
            </a:r>
            <a:endParaRPr lang="zh-CN" altLang="zh-CN" sz="1800" dirty="0"/>
          </a:p>
          <a:p>
            <a:pPr>
              <a:lnSpc>
                <a:spcPct val="150000"/>
              </a:lnSpc>
            </a:pPr>
            <a:endParaRPr lang="zh-CN" altLang="zh-CN" sz="1800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140968"/>
            <a:ext cx="3869604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8970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4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单击</a:t>
            </a:r>
            <a:r>
              <a:rPr lang="en-US" altLang="zh-CN" sz="1800" dirty="0"/>
              <a:t>“</a:t>
            </a:r>
            <a:r>
              <a:rPr lang="zh-CN" altLang="zh-CN" sz="1800" dirty="0"/>
              <a:t>确定</a:t>
            </a:r>
            <a:r>
              <a:rPr lang="en-US" altLang="zh-CN" sz="1800" dirty="0"/>
              <a:t>”</a:t>
            </a:r>
            <a:r>
              <a:rPr lang="zh-CN" altLang="zh-CN" sz="1800" dirty="0"/>
              <a:t>按钮，在指定的地址生成加工程序，并弹出生成程序的“信息”对话框</a:t>
            </a:r>
            <a:r>
              <a:rPr lang="zh-CN" altLang="zh-CN" sz="1800" dirty="0" smtClean="0"/>
              <a:t>。</a:t>
            </a:r>
            <a:endParaRPr lang="zh-CN" altLang="zh-CN" sz="1800" dirty="0"/>
          </a:p>
          <a:p>
            <a:pPr>
              <a:lnSpc>
                <a:spcPct val="150000"/>
              </a:lnSpc>
            </a:pPr>
            <a:endParaRPr lang="zh-CN" altLang="zh-CN" sz="1800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348880"/>
            <a:ext cx="4996126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2719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UG NX </a:t>
            </a:r>
            <a:r>
              <a:rPr lang="zh-CN" altLang="en-US" dirty="0"/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项目</a:t>
            </a:r>
            <a:r>
              <a:rPr lang="en-US" altLang="zh-CN" dirty="0" smtClean="0">
                <a:ea typeface="宋体" charset="-122"/>
              </a:rPr>
              <a:t>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5576" y="1628800"/>
            <a:ext cx="7546975" cy="4352925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项目概述</a:t>
            </a:r>
            <a:endParaRPr lang="en-US" altLang="zh-CN" sz="2400" dirty="0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1800" dirty="0">
                <a:solidFill>
                  <a:srgbClr val="7030A0"/>
                </a:solidFill>
              </a:rPr>
              <a:t>数控加工编程</a:t>
            </a:r>
            <a:r>
              <a:rPr lang="zh-CN" altLang="zh-CN" sz="1800" dirty="0"/>
              <a:t>是数控加工准备阶段的主要内容，包括分析零件图样，确定加工工艺；计算刀轨，获得刀具位置信息；编写数控加工程序；制作控制介质；校验加工程序及首件试切。它是从加工图纸到获得数控加工程序的全过程，可分为</a:t>
            </a:r>
            <a:r>
              <a:rPr lang="zh-CN" altLang="zh-CN" sz="1800" dirty="0">
                <a:solidFill>
                  <a:srgbClr val="C00000"/>
                </a:solidFill>
              </a:rPr>
              <a:t>手工编程</a:t>
            </a:r>
            <a:r>
              <a:rPr lang="zh-CN" altLang="zh-CN" sz="1800" dirty="0"/>
              <a:t>和</a:t>
            </a:r>
            <a:r>
              <a:rPr lang="zh-CN" altLang="zh-CN" sz="1800" dirty="0">
                <a:solidFill>
                  <a:srgbClr val="C00000"/>
                </a:solidFill>
              </a:rPr>
              <a:t>自动编程</a:t>
            </a:r>
            <a:r>
              <a:rPr lang="zh-CN" altLang="zh-CN" sz="1800" dirty="0" smtClean="0"/>
              <a:t>。</a:t>
            </a:r>
            <a:endParaRPr lang="en-US" altLang="zh-CN" dirty="0" smtClean="0">
              <a:solidFill>
                <a:schemeClr val="tx2"/>
              </a:solidFill>
              <a:ea typeface="宋体" charset="-122"/>
            </a:endParaRPr>
          </a:p>
          <a:p>
            <a:pPr lvl="1">
              <a:lnSpc>
                <a:spcPct val="90000"/>
              </a:lnSpc>
            </a:pPr>
            <a:endParaRPr lang="en-US" altLang="zh-CN" dirty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374083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1.2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552" y="132454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5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在生成的加工程序“</a:t>
            </a:r>
            <a:r>
              <a:rPr lang="en-US" altLang="zh-CN" sz="1800" dirty="0"/>
              <a:t>1.2.1.NC</a:t>
            </a:r>
            <a:r>
              <a:rPr lang="zh-CN" altLang="zh-CN" sz="1800" dirty="0"/>
              <a:t>” 图标上右击，选择工具条上的“打开方式”中的“记事本”</a:t>
            </a:r>
            <a:r>
              <a:rPr lang="zh-CN" altLang="zh-CN" sz="1800" dirty="0" smtClean="0"/>
              <a:t>选项，</a:t>
            </a:r>
            <a:r>
              <a:rPr lang="zh-CN" altLang="zh-CN" sz="1800" dirty="0"/>
              <a:t>可打开加工程序进行</a:t>
            </a:r>
            <a:r>
              <a:rPr lang="zh-CN" altLang="zh-CN" sz="1800" dirty="0" smtClean="0"/>
              <a:t>修改。</a:t>
            </a:r>
            <a:endParaRPr lang="zh-CN" altLang="zh-CN" sz="1800" dirty="0"/>
          </a:p>
          <a:p>
            <a:pPr>
              <a:lnSpc>
                <a:spcPct val="150000"/>
              </a:lnSpc>
            </a:pPr>
            <a:endParaRPr lang="zh-CN" altLang="zh-CN" sz="1800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564904"/>
            <a:ext cx="4121150" cy="218122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" r="2642"/>
          <a:stretch>
            <a:fillRect/>
          </a:stretch>
        </p:blipFill>
        <p:spPr>
          <a:xfrm>
            <a:off x="5292080" y="2276872"/>
            <a:ext cx="3096344" cy="427512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072344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WordArt 5"/>
          <p:cNvSpPr>
            <a:spLocks noChangeArrowheads="1" noChangeShapeType="1" noTextEdit="1"/>
          </p:cNvSpPr>
          <p:nvPr/>
        </p:nvSpPr>
        <p:spPr bwMode="invGray">
          <a:xfrm>
            <a:off x="2971800" y="2493010"/>
            <a:ext cx="4343400" cy="119443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000" b="1" kern="10">
                <a:ln w="19050">
                  <a:solidFill>
                    <a:srgbClr val="FFFFFF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谢谢！</a:t>
            </a:r>
          </a:p>
        </p:txBody>
      </p:sp>
    </p:spTree>
    <p:extLst>
      <p:ext uri="{BB962C8B-B14F-4D97-AF65-F5344CB8AC3E}">
        <p14:creationId xmlns:p14="http://schemas.microsoft.com/office/powerpoint/2010/main" val="346001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项目</a:t>
            </a:r>
            <a:r>
              <a:rPr lang="en-US" altLang="zh-CN" dirty="0" smtClean="0"/>
              <a:t>1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15" name="文本框 114"/>
          <p:cNvSpPr txBox="1"/>
          <p:nvPr>
            <p:custDataLst>
              <p:tags r:id="rId1"/>
            </p:custDataLst>
          </p:nvPr>
        </p:nvSpPr>
        <p:spPr>
          <a:xfrm>
            <a:off x="179070" y="1340485"/>
            <a:ext cx="8618855" cy="6600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/>
            <a:endParaRPr lang="zh-CN" altLang="en-US" sz="1800" b="1" kern="0" dirty="0">
              <a:solidFill>
                <a:schemeClr val="hlink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2" name="图片 101"/>
          <p:cNvPicPr/>
          <p:nvPr>
            <p:custDataLst>
              <p:tags r:id="rId2"/>
            </p:custDataLst>
          </p:nvPr>
        </p:nvPicPr>
        <p:blipFill>
          <a:blip r:embed="rId4"/>
          <a:srcRect b="5201"/>
          <a:stretch>
            <a:fillRect/>
          </a:stretch>
        </p:blipFill>
        <p:spPr>
          <a:xfrm>
            <a:off x="35560" y="1196975"/>
            <a:ext cx="9087485" cy="48609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9987159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宋体" charset="-122"/>
              </a:rPr>
              <a:t>任务</a:t>
            </a:r>
            <a:r>
              <a:rPr lang="en-US" altLang="zh-CN" dirty="0">
                <a:ea typeface="宋体" charset="-122"/>
              </a:rPr>
              <a:t>1.1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989639" cy="435292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zh-CN" dirty="0">
                <a:latin typeface="华文中宋" pitchFamily="2" charset="-122"/>
                <a:ea typeface="华文中宋" pitchFamily="2" charset="-122"/>
              </a:rPr>
              <a:t>任务</a:t>
            </a: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1.1  </a:t>
            </a:r>
            <a:r>
              <a:rPr lang="zh-CN" altLang="zh-CN" dirty="0">
                <a:latin typeface="华文中宋" pitchFamily="2" charset="-122"/>
                <a:ea typeface="华文中宋" pitchFamily="2" charset="-122"/>
              </a:rPr>
              <a:t>认识</a:t>
            </a: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UG NX 12.0 </a:t>
            </a:r>
            <a:r>
              <a:rPr lang="zh-CN" altLang="zh-CN" dirty="0">
                <a:latin typeface="华文中宋" pitchFamily="2" charset="-122"/>
                <a:ea typeface="华文中宋" pitchFamily="2" charset="-122"/>
              </a:rPr>
              <a:t>数控加工编程软件</a:t>
            </a:r>
            <a:endParaRPr lang="en-US" altLang="zh-CN" b="0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简介</a:t>
            </a:r>
            <a:r>
              <a:rPr lang="zh-CN" altLang="zh-CN" sz="2400" dirty="0" smtClean="0">
                <a:solidFill>
                  <a:srgbClr val="FF0000"/>
                </a:solidFill>
              </a:rPr>
              <a:t>：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/>
              <a:t>UG NX</a:t>
            </a:r>
            <a:r>
              <a:rPr lang="zh-CN" altLang="en-US" sz="1800" dirty="0"/>
              <a:t>（</a:t>
            </a:r>
            <a:r>
              <a:rPr lang="en-US" altLang="zh-CN" sz="1800" dirty="0"/>
              <a:t>Siemens NX</a:t>
            </a:r>
            <a:r>
              <a:rPr lang="zh-CN" altLang="en-US" sz="1800" dirty="0"/>
              <a:t>）是一款由</a:t>
            </a:r>
            <a:r>
              <a:rPr lang="en-US" altLang="zh-CN" sz="1800" dirty="0"/>
              <a:t>Siemens PLM Software</a:t>
            </a:r>
            <a:r>
              <a:rPr lang="zh-CN" altLang="en-US" sz="1800" dirty="0"/>
              <a:t>公司开发的先进数控编程软件。该软件是集</a:t>
            </a:r>
            <a:r>
              <a:rPr lang="en-US" altLang="zh-CN" sz="1800" dirty="0"/>
              <a:t>CAD/CAE/CAM</a:t>
            </a:r>
            <a:r>
              <a:rPr lang="zh-CN" altLang="en-US" sz="1800" dirty="0"/>
              <a:t>于一体的三维机械设计平台</a:t>
            </a:r>
            <a:r>
              <a:rPr lang="zh-CN" altLang="zh-CN" sz="18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/>
              <a:t>数控编程是</a:t>
            </a:r>
            <a:r>
              <a:rPr lang="en-US" altLang="zh-CN" sz="1800" dirty="0"/>
              <a:t>UG NX</a:t>
            </a:r>
            <a:r>
              <a:rPr lang="zh-CN" altLang="en-US" sz="1800" dirty="0"/>
              <a:t>的重要功能之一，它能够优化制造过程，提高生产效率和质量。它可以从简单的</a:t>
            </a:r>
            <a:r>
              <a:rPr lang="en-US" altLang="zh-CN" sz="1800" dirty="0"/>
              <a:t>2</a:t>
            </a:r>
            <a:r>
              <a:rPr lang="zh-CN" altLang="en-US" sz="1800" dirty="0"/>
              <a:t>轴加工到以</a:t>
            </a:r>
            <a:r>
              <a:rPr lang="en-US" altLang="zh-CN" sz="1800" dirty="0"/>
              <a:t>5</a:t>
            </a:r>
            <a:r>
              <a:rPr lang="zh-CN" altLang="en-US" sz="1800" dirty="0"/>
              <a:t>轴联动方式来加工极为复杂的工件表面，并可以对数控加工过程进行自动控制和优化</a:t>
            </a:r>
            <a:r>
              <a:rPr lang="zh-CN" altLang="en-US" sz="1800" dirty="0" smtClean="0"/>
              <a:t>。</a:t>
            </a:r>
            <a:endParaRPr lang="en-US" altLang="zh-CN" dirty="0" smtClean="0">
              <a:solidFill>
                <a:schemeClr val="tx2"/>
              </a:solidFill>
              <a:ea typeface="宋体" charset="-122"/>
            </a:endParaRPr>
          </a:p>
          <a:p>
            <a:pPr lvl="1">
              <a:lnSpc>
                <a:spcPct val="90000"/>
              </a:lnSpc>
            </a:pPr>
            <a:endParaRPr lang="en-US" altLang="zh-CN" dirty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27019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宋体" charset="-122"/>
              </a:rPr>
              <a:t>任务</a:t>
            </a:r>
            <a:r>
              <a:rPr lang="en-US" altLang="zh-CN" dirty="0">
                <a:ea typeface="宋体" charset="-122"/>
              </a:rPr>
              <a:t>1.1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主要功能</a:t>
            </a:r>
            <a:r>
              <a:rPr lang="zh-CN" altLang="zh-CN" sz="2400" dirty="0" smtClean="0">
                <a:solidFill>
                  <a:srgbClr val="FF0000"/>
                </a:solidFill>
              </a:rPr>
              <a:t>：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1</a:t>
            </a:r>
            <a:r>
              <a:rPr lang="zh-CN" altLang="en-US" sz="1800" dirty="0" smtClean="0"/>
              <a:t>、图形绘制；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/>
              <a:t>2</a:t>
            </a:r>
            <a:r>
              <a:rPr lang="zh-CN" altLang="en-US" sz="1800" dirty="0"/>
              <a:t>、建模工具</a:t>
            </a:r>
            <a:r>
              <a:rPr lang="zh-CN" altLang="en-US" sz="1800" dirty="0" smtClean="0"/>
              <a:t>；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3</a:t>
            </a:r>
            <a:r>
              <a:rPr lang="zh-CN" altLang="en-US" sz="1800" dirty="0" smtClean="0"/>
              <a:t>、零件装配；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4</a:t>
            </a:r>
            <a:r>
              <a:rPr lang="zh-CN" altLang="en-US" sz="1800" dirty="0" smtClean="0"/>
              <a:t>、工程图创建；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5</a:t>
            </a:r>
            <a:r>
              <a:rPr lang="zh-CN" altLang="en-US" sz="1800" dirty="0" smtClean="0"/>
              <a:t>、数控编程；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6</a:t>
            </a:r>
            <a:r>
              <a:rPr lang="zh-CN" altLang="en-US" sz="1800" dirty="0" smtClean="0"/>
              <a:t>、仿真与优化。</a:t>
            </a:r>
            <a:endParaRPr lang="en-US" altLang="zh-CN" sz="1800" dirty="0"/>
          </a:p>
          <a:p>
            <a:pPr lvl="1">
              <a:lnSpc>
                <a:spcPct val="90000"/>
              </a:lnSpc>
            </a:pPr>
            <a:endParaRPr lang="en-US" altLang="zh-CN" dirty="0">
              <a:solidFill>
                <a:schemeClr val="tx2"/>
              </a:solidFill>
              <a:ea typeface="宋体" charset="-122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48441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FF"/>
                </a:solidFill>
              </a:rPr>
              <a:t>UG NX </a:t>
            </a:r>
            <a:r>
              <a:rPr lang="zh-CN" altLang="en-US" dirty="0">
                <a:solidFill>
                  <a:srgbClr val="FFFFFF"/>
                </a:solidFill>
              </a:rPr>
              <a:t>数控编程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任务</a:t>
            </a:r>
            <a:r>
              <a:rPr lang="en-US" altLang="zh-CN" dirty="0" smtClean="0">
                <a:ea typeface="宋体" charset="-122"/>
              </a:rPr>
              <a:t>1.1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989639" cy="43529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优势</a:t>
            </a:r>
            <a:r>
              <a:rPr lang="zh-CN" altLang="zh-CN" sz="2400" dirty="0" smtClean="0">
                <a:solidFill>
                  <a:srgbClr val="FF0000"/>
                </a:solidFill>
              </a:rPr>
              <a:t>：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1</a:t>
            </a:r>
            <a:r>
              <a:rPr lang="zh-CN" altLang="en-US" sz="1800" dirty="0" smtClean="0"/>
              <a:t>、高度</a:t>
            </a:r>
            <a:r>
              <a:rPr lang="zh-CN" altLang="en-US" sz="1800" dirty="0"/>
              <a:t>集成的环境： 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2</a:t>
            </a:r>
            <a:r>
              <a:rPr lang="zh-CN" altLang="en-US" sz="1800" dirty="0" smtClean="0"/>
              <a:t>、</a:t>
            </a:r>
            <a:r>
              <a:rPr lang="zh-CN" altLang="en-US" sz="1800" dirty="0"/>
              <a:t>先进的建模技术；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3</a:t>
            </a:r>
            <a:r>
              <a:rPr lang="zh-CN" altLang="en-US" sz="1800" dirty="0"/>
              <a:t>、强大的数控编程功能；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4</a:t>
            </a:r>
            <a:r>
              <a:rPr lang="zh-CN" altLang="en-US" sz="1800" dirty="0" smtClean="0"/>
              <a:t>、可视化编程；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/>
              <a:t>5</a:t>
            </a:r>
            <a:r>
              <a:rPr lang="zh-CN" altLang="en-US" sz="1800" dirty="0"/>
              <a:t>、数据可视化；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en-US" altLang="zh-CN" sz="1800" dirty="0"/>
              <a:t>6</a:t>
            </a:r>
            <a:r>
              <a:rPr lang="zh-CN" altLang="en-US" sz="1800" dirty="0"/>
              <a:t>、高效性；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en-US" altLang="zh-CN" sz="1800" dirty="0"/>
              <a:t>7</a:t>
            </a:r>
            <a:r>
              <a:rPr lang="zh-CN" altLang="en-US" sz="1800" dirty="0"/>
              <a:t>、兼容性：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en-US" altLang="zh-CN" sz="1800" dirty="0"/>
              <a:t>8</a:t>
            </a:r>
            <a:r>
              <a:rPr lang="zh-CN" altLang="en-US" sz="1800" dirty="0"/>
              <a:t>、安全性。</a:t>
            </a:r>
            <a:endParaRPr lang="en-US" altLang="zh-CN" sz="1800" dirty="0"/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dirty="0">
              <a:solidFill>
                <a:schemeClr val="tx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62313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24美金的ppt模板">
  <a:themeElements>
    <a:clrScheme name="01 2">
      <a:dk1>
        <a:srgbClr val="003366"/>
      </a:dk1>
      <a:lt1>
        <a:srgbClr val="FFFFFF"/>
      </a:lt1>
      <a:dk2>
        <a:srgbClr val="2E6272"/>
      </a:dk2>
      <a:lt2>
        <a:srgbClr val="B2B2B2"/>
      </a:lt2>
      <a:accent1>
        <a:srgbClr val="3984C9"/>
      </a:accent1>
      <a:accent2>
        <a:srgbClr val="77AE26"/>
      </a:accent2>
      <a:accent3>
        <a:srgbClr val="FFFFFF"/>
      </a:accent3>
      <a:accent4>
        <a:srgbClr val="002A56"/>
      </a:accent4>
      <a:accent5>
        <a:srgbClr val="AEC2E1"/>
      </a:accent5>
      <a:accent6>
        <a:srgbClr val="6B9D21"/>
      </a:accent6>
      <a:hlink>
        <a:srgbClr val="6E815B"/>
      </a:hlink>
      <a:folHlink>
        <a:srgbClr val="90A8B0"/>
      </a:folHlink>
    </a:clrScheme>
    <a:fontScheme name="0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1 1">
        <a:dk1>
          <a:srgbClr val="003366"/>
        </a:dk1>
        <a:lt1>
          <a:srgbClr val="FFFFFF"/>
        </a:lt1>
        <a:dk2>
          <a:srgbClr val="3C8196"/>
        </a:dk2>
        <a:lt2>
          <a:srgbClr val="B2B2B2"/>
        </a:lt2>
        <a:accent1>
          <a:srgbClr val="2C6AA2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ACB9CE"/>
        </a:accent5>
        <a:accent6>
          <a:srgbClr val="6B9D21"/>
        </a:accent6>
        <a:hlink>
          <a:srgbClr val="6E815B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 2">
        <a:dk1>
          <a:srgbClr val="003366"/>
        </a:dk1>
        <a:lt1>
          <a:srgbClr val="FFFFFF"/>
        </a:lt1>
        <a:dk2>
          <a:srgbClr val="2E6272"/>
        </a:dk2>
        <a:lt2>
          <a:srgbClr val="B2B2B2"/>
        </a:lt2>
        <a:accent1>
          <a:srgbClr val="3984C9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AEC2E1"/>
        </a:accent5>
        <a:accent6>
          <a:srgbClr val="6B9D21"/>
        </a:accent6>
        <a:hlink>
          <a:srgbClr val="6E815B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 3">
        <a:dk1>
          <a:srgbClr val="30311D"/>
        </a:dk1>
        <a:lt1>
          <a:srgbClr val="FFFFFF"/>
        </a:lt1>
        <a:dk2>
          <a:srgbClr val="4A5B1F"/>
        </a:dk2>
        <a:lt2>
          <a:srgbClr val="B2B2B2"/>
        </a:lt2>
        <a:accent1>
          <a:srgbClr val="907242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C6BCB0"/>
        </a:accent5>
        <a:accent6>
          <a:srgbClr val="85A655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01 2">
    <a:dk1>
      <a:srgbClr val="003366"/>
    </a:dk1>
    <a:lt1>
      <a:srgbClr val="FFFFFF"/>
    </a:lt1>
    <a:dk2>
      <a:srgbClr val="2E6272"/>
    </a:dk2>
    <a:lt2>
      <a:srgbClr val="B2B2B2"/>
    </a:lt2>
    <a:accent1>
      <a:srgbClr val="3984C9"/>
    </a:accent1>
    <a:accent2>
      <a:srgbClr val="77AE26"/>
    </a:accent2>
    <a:accent3>
      <a:srgbClr val="FFFFFF"/>
    </a:accent3>
    <a:accent4>
      <a:srgbClr val="002A56"/>
    </a:accent4>
    <a:accent5>
      <a:srgbClr val="AEC2E1"/>
    </a:accent5>
    <a:accent6>
      <a:srgbClr val="6B9D21"/>
    </a:accent6>
    <a:hlink>
      <a:srgbClr val="6E815B"/>
    </a:hlink>
    <a:folHlink>
      <a:srgbClr val="90A8B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835</TotalTime>
  <Words>3786</Words>
  <Application>Microsoft Office PowerPoint</Application>
  <PresentationFormat>全屏显示(4:3)</PresentationFormat>
  <Paragraphs>283</Paragraphs>
  <Slides>62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3" baseType="lpstr">
      <vt:lpstr>24美金的ppt模板</vt:lpstr>
      <vt:lpstr>项目1 UG NX 12.0编程介绍</vt:lpstr>
      <vt:lpstr>目录</vt:lpstr>
      <vt:lpstr>项目1</vt:lpstr>
      <vt:lpstr>项目1</vt:lpstr>
      <vt:lpstr>项目1</vt:lpstr>
      <vt:lpstr>项目1</vt:lpstr>
      <vt:lpstr>任务1.1</vt:lpstr>
      <vt:lpstr>任务1.1</vt:lpstr>
      <vt:lpstr>任务1.1</vt:lpstr>
      <vt:lpstr>任务1.1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任务1.2</vt:lpstr>
      <vt:lpstr>PowerPoint 演示文稿</vt:lpstr>
      <vt:lpstr>项目1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asus</dc:creator>
  <cp:lastModifiedBy>微软用户</cp:lastModifiedBy>
  <cp:revision>62</cp:revision>
  <dcterms:created xsi:type="dcterms:W3CDTF">2011-10-17T01:29:52Z</dcterms:created>
  <dcterms:modified xsi:type="dcterms:W3CDTF">2024-03-12T00:22:39Z</dcterms:modified>
</cp:coreProperties>
</file>