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3" r:id="rId4"/>
    <p:sldId id="289" r:id="rId5"/>
    <p:sldId id="288" r:id="rId6"/>
    <p:sldId id="290" r:id="rId7"/>
    <p:sldId id="291" r:id="rId8"/>
    <p:sldId id="292" r:id="rId9"/>
    <p:sldId id="350" r:id="rId10"/>
    <p:sldId id="301" r:id="rId11"/>
    <p:sldId id="295" r:id="rId12"/>
    <p:sldId id="351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73" r:id="rId34"/>
    <p:sldId id="374" r:id="rId35"/>
    <p:sldId id="375" r:id="rId36"/>
    <p:sldId id="376" r:id="rId37"/>
    <p:sldId id="377" r:id="rId38"/>
    <p:sldId id="378" r:id="rId39"/>
    <p:sldId id="379" r:id="rId40"/>
    <p:sldId id="380" r:id="rId41"/>
    <p:sldId id="381" r:id="rId42"/>
    <p:sldId id="382" r:id="rId43"/>
    <p:sldId id="383" r:id="rId44"/>
    <p:sldId id="384" r:id="rId45"/>
    <p:sldId id="385" r:id="rId46"/>
    <p:sldId id="386" r:id="rId47"/>
    <p:sldId id="387" r:id="rId48"/>
    <p:sldId id="388" r:id="rId49"/>
    <p:sldId id="389" r:id="rId50"/>
    <p:sldId id="390" r:id="rId51"/>
    <p:sldId id="391" r:id="rId52"/>
    <p:sldId id="392" r:id="rId53"/>
    <p:sldId id="393" r:id="rId54"/>
    <p:sldId id="394" r:id="rId55"/>
    <p:sldId id="395" r:id="rId56"/>
    <p:sldId id="396" r:id="rId57"/>
    <p:sldId id="397" r:id="rId58"/>
    <p:sldId id="398" r:id="rId59"/>
    <p:sldId id="399" r:id="rId60"/>
    <p:sldId id="400" r:id="rId61"/>
    <p:sldId id="401" r:id="rId62"/>
    <p:sldId id="402" r:id="rId63"/>
    <p:sldId id="403" r:id="rId64"/>
    <p:sldId id="404" r:id="rId65"/>
    <p:sldId id="405" r:id="rId66"/>
    <p:sldId id="406" r:id="rId67"/>
    <p:sldId id="407" r:id="rId68"/>
    <p:sldId id="408" r:id="rId69"/>
    <p:sldId id="409" r:id="rId70"/>
    <p:sldId id="410" r:id="rId71"/>
    <p:sldId id="411" r:id="rId72"/>
    <p:sldId id="412" r:id="rId73"/>
    <p:sldId id="413" r:id="rId74"/>
    <p:sldId id="414" r:id="rId75"/>
    <p:sldId id="415" r:id="rId76"/>
    <p:sldId id="416" r:id="rId77"/>
    <p:sldId id="417" r:id="rId78"/>
    <p:sldId id="418" r:id="rId79"/>
    <p:sldId id="419" r:id="rId80"/>
    <p:sldId id="420" r:id="rId81"/>
    <p:sldId id="421" r:id="rId82"/>
    <p:sldId id="422" r:id="rId83"/>
    <p:sldId id="423" r:id="rId84"/>
    <p:sldId id="424" r:id="rId85"/>
    <p:sldId id="425" r:id="rId86"/>
    <p:sldId id="426" r:id="rId87"/>
    <p:sldId id="427" r:id="rId88"/>
    <p:sldId id="428" r:id="rId89"/>
    <p:sldId id="429" r:id="rId90"/>
    <p:sldId id="430" r:id="rId91"/>
    <p:sldId id="431" r:id="rId92"/>
    <p:sldId id="432" r:id="rId93"/>
    <p:sldId id="433" r:id="rId94"/>
    <p:sldId id="434" r:id="rId95"/>
    <p:sldId id="435" r:id="rId96"/>
    <p:sldId id="436" r:id="rId97"/>
    <p:sldId id="437" r:id="rId98"/>
    <p:sldId id="438" r:id="rId99"/>
    <p:sldId id="439" r:id="rId100"/>
    <p:sldId id="440" r:id="rId101"/>
    <p:sldId id="441" r:id="rId102"/>
    <p:sldId id="442" r:id="rId103"/>
    <p:sldId id="443" r:id="rId104"/>
    <p:sldId id="444" r:id="rId105"/>
    <p:sldId id="445" r:id="rId106"/>
    <p:sldId id="446" r:id="rId107"/>
    <p:sldId id="447" r:id="rId108"/>
    <p:sldId id="449" r:id="rId109"/>
    <p:sldId id="448" r:id="rId110"/>
    <p:sldId id="450" r:id="rId111"/>
    <p:sldId id="451" r:id="rId112"/>
    <p:sldId id="452" r:id="rId113"/>
    <p:sldId id="453" r:id="rId114"/>
    <p:sldId id="454" r:id="rId115"/>
    <p:sldId id="455" r:id="rId116"/>
    <p:sldId id="456" r:id="rId117"/>
    <p:sldId id="457" r:id="rId118"/>
    <p:sldId id="458" r:id="rId119"/>
    <p:sldId id="459" r:id="rId120"/>
    <p:sldId id="460" r:id="rId121"/>
    <p:sldId id="461" r:id="rId122"/>
    <p:sldId id="462" r:id="rId123"/>
    <p:sldId id="463" r:id="rId124"/>
    <p:sldId id="464" r:id="rId125"/>
    <p:sldId id="465" r:id="rId126"/>
    <p:sldId id="466" r:id="rId127"/>
    <p:sldId id="467" r:id="rId128"/>
    <p:sldId id="468" r:id="rId129"/>
    <p:sldId id="469" r:id="rId130"/>
    <p:sldId id="470" r:id="rId131"/>
    <p:sldId id="471" r:id="rId132"/>
    <p:sldId id="472" r:id="rId133"/>
    <p:sldId id="473" r:id="rId134"/>
    <p:sldId id="474" r:id="rId135"/>
    <p:sldId id="475" r:id="rId136"/>
    <p:sldId id="476" r:id="rId137"/>
    <p:sldId id="477" r:id="rId138"/>
    <p:sldId id="478" r:id="rId139"/>
    <p:sldId id="479" r:id="rId140"/>
    <p:sldId id="480" r:id="rId141"/>
    <p:sldId id="481" r:id="rId1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0C0C0"/>
    <a:srgbClr val="EAEAEA"/>
    <a:srgbClr val="000000"/>
    <a:srgbClr val="CC0000"/>
    <a:srgbClr val="46ACAE"/>
    <a:srgbClr val="7EA5D0"/>
    <a:srgbClr val="6E81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5" autoAdjust="0"/>
    <p:restoredTop sz="94660" autoAdjust="0"/>
  </p:normalViewPr>
  <p:slideViewPr>
    <p:cSldViewPr>
      <p:cViewPr>
        <p:scale>
          <a:sx n="80" d="100"/>
          <a:sy n="80" d="100"/>
        </p:scale>
        <p:origin x="-312" y="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3365500"/>
            <a:ext cx="6019800" cy="5969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743200"/>
            <a:ext cx="57150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>
                <a:latin typeface="Arial" charset="0"/>
              </a:defRPr>
            </a:lvl1pPr>
          </a:lstStyle>
          <a:p>
            <a:fld id="{53F6C770-4CCF-47B2-B6F3-01F709FF9F1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7020272" y="0"/>
            <a:ext cx="2195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UG NX </a:t>
            </a:r>
            <a:r>
              <a:rPr lang="zh-CN" altLang="en-US" sz="2400" b="1" i="0" dirty="0" smtClean="0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编程</a:t>
            </a:r>
            <a:endParaRPr lang="en-US" altLang="zh-CN" sz="2400" b="1" i="0" dirty="0">
              <a:solidFill>
                <a:srgbClr val="CC0000"/>
              </a:solidFill>
              <a:latin typeface="Verdan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7E22C-92E5-4F24-9D91-97C205F7DC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0DA23-6EAD-4110-B1D4-6CDA4B3BAE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696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5563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62800" y="152400"/>
            <a:ext cx="1752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429000" y="65563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584BA52-42E9-45CA-B683-0B2E2A3203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11E52-B795-474A-8EC7-8BF9114B85D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45CF2-8F2E-41E7-B0EE-DD785407055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20CC4-9B20-4669-A7D1-CAF78277F2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A8693-9CDE-4695-93FC-3EBB75F9FF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4AEA8-8075-4725-B438-4D35FBA37C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15204-1099-4B9D-B660-50B1579DEC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9DB03-A116-4C2F-8E5E-398F467FAC8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D6588-222B-44A6-A7A6-CAB2489B52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478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164288" y="116632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fld id="{4B3881E7-BE1A-4CF5-910B-F982C5990B9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533400"/>
            <a:ext cx="7696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59" name="Group 35"/>
          <p:cNvGrpSpPr>
            <a:grpSpLocks/>
          </p:cNvGrpSpPr>
          <p:nvPr/>
        </p:nvGrpSpPr>
        <p:grpSpPr bwMode="auto">
          <a:xfrm>
            <a:off x="0" y="1143000"/>
            <a:ext cx="7086600" cy="22225"/>
            <a:chOff x="0" y="720"/>
            <a:chExt cx="4464" cy="14"/>
          </a:xfrm>
        </p:grpSpPr>
        <p:sp>
          <p:nvSpPr>
            <p:cNvPr id="1055" name="Line 31"/>
            <p:cNvSpPr>
              <a:spLocks noChangeShapeType="1"/>
            </p:cNvSpPr>
            <p:nvPr userDrawn="1"/>
          </p:nvSpPr>
          <p:spPr bwMode="auto">
            <a:xfrm flipH="1">
              <a:off x="0" y="720"/>
              <a:ext cx="44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auto">
            <a:xfrm>
              <a:off x="0" y="734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emf"/><Relationship Id="rId4" Type="http://schemas.openxmlformats.org/officeDocument/2006/relationships/image" Target="../media/image4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e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emf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emf"/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emf"/><Relationship Id="rId2" Type="http://schemas.openxmlformats.org/officeDocument/2006/relationships/image" Target="../media/image155.e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e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emf"/><Relationship Id="rId4" Type="http://schemas.openxmlformats.org/officeDocument/2006/relationships/image" Target="../media/image41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emf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emf"/><Relationship Id="rId2" Type="http://schemas.openxmlformats.org/officeDocument/2006/relationships/image" Target="../media/image167.emf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e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emf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emf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emf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5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emf"/><Relationship Id="rId4" Type="http://schemas.openxmlformats.org/officeDocument/2006/relationships/image" Target="../media/image41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7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0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emf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emf"/><Relationship Id="rId4" Type="http://schemas.openxmlformats.org/officeDocument/2006/relationships/image" Target="../media/image66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emf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emf"/><Relationship Id="rId4" Type="http://schemas.openxmlformats.org/officeDocument/2006/relationships/image" Target="../media/image4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emf"/><Relationship Id="rId5" Type="http://schemas.openxmlformats.org/officeDocument/2006/relationships/image" Target="../media/image88.emf"/><Relationship Id="rId4" Type="http://schemas.openxmlformats.org/officeDocument/2006/relationships/image" Target="../media/image87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emf"/><Relationship Id="rId4" Type="http://schemas.openxmlformats.org/officeDocument/2006/relationships/image" Target="../media/image102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emf"/><Relationship Id="rId4" Type="http://schemas.openxmlformats.org/officeDocument/2006/relationships/image" Target="../media/image4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emf"/><Relationship Id="rId4" Type="http://schemas.openxmlformats.org/officeDocument/2006/relationships/image" Target="../media/image109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emf"/><Relationship Id="rId4" Type="http://schemas.openxmlformats.org/officeDocument/2006/relationships/image" Target="../media/image41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emf"/><Relationship Id="rId4" Type="http://schemas.openxmlformats.org/officeDocument/2006/relationships/image" Target="../media/image4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emf"/><Relationship Id="rId4" Type="http://schemas.openxmlformats.org/officeDocument/2006/relationships/image" Target="../media/image41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15816" y="3068960"/>
            <a:ext cx="6624736" cy="596900"/>
          </a:xfrm>
        </p:spPr>
        <p:txBody>
          <a:bodyPr/>
          <a:lstStyle/>
          <a:p>
            <a:r>
              <a:rPr lang="zh-CN" altLang="en-US" sz="4000" dirty="0" smtClean="0">
                <a:solidFill>
                  <a:srgbClr val="CC0000"/>
                </a:solidFill>
                <a:ea typeface="宋体" charset="-122"/>
              </a:rPr>
              <a:t>项目</a:t>
            </a:r>
            <a:r>
              <a:rPr lang="en-US" altLang="zh-CN" sz="4000" dirty="0" smtClean="0">
                <a:solidFill>
                  <a:srgbClr val="CC0000"/>
                </a:solidFill>
                <a:ea typeface="宋体" charset="-122"/>
              </a:rPr>
              <a:t>5  </a:t>
            </a:r>
            <a:r>
              <a:rPr lang="zh-CN" altLang="en-US" b="0" dirty="0" smtClean="0">
                <a:solidFill>
                  <a:srgbClr val="000000"/>
                </a:solidFill>
                <a:latin typeface="方正小标宋简体" pitchFamily="65" charset="-122"/>
                <a:ea typeface="方正小标宋简体" pitchFamily="65" charset="-122"/>
              </a:rPr>
              <a:t>车削加工</a:t>
            </a:r>
            <a:endParaRPr lang="en-US" altLang="zh-CN" b="0" dirty="0">
              <a:solidFill>
                <a:srgbClr val="000000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556792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简单外轮廓车削</a:t>
            </a: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加工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在</a:t>
            </a:r>
            <a:r>
              <a:rPr lang="zh-CN" altLang="en-US" sz="1800" dirty="0"/>
              <a:t>数控车床上经常加工类似中间轴的轴类零件，其外表面多为外圆、端面、锥面及圆弧轮廓加工，是零件加工的基本步骤和前期工步。外轮廓车削加工主要包括：外径粗车、退刀粗车、外径精车、外径开槽、外径螺纹铣等工序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4877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④刀轨设置。在“刀轨设置”区域中，把“最大距离”设置为“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，“最小距离”设置为“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90763"/>
            <a:ext cx="6139456" cy="301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8146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⑤设置切削参数。单击“刀轨设置”区域中的“切削参数” 图标，进入切削参数界面。在“螺距”界面下，在“距离”文本框下填入“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89213"/>
            <a:ext cx="6617318" cy="2495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8950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84984"/>
            <a:ext cx="5260975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5324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进入“离开”界面下，如图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所示。在“离开点”设置区域，单击“指定点”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04" y="2636912"/>
            <a:ext cx="61363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7371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在“安全距离”设置界面，在“工件安全距离”设置区域，把“径向安全距离”改为“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61363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1437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⑦单击“进给率和速度”  图标，进入“进给率和速度”对话框，在“主轴速度”区域中，勾选 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 在“进给率”区域中的“切削”对话框设置为“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1.5”“mmpr”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所示。单击“确定”按钮，返回“内径螺纹铣”。单击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计算，预览刀路，如图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23728" y="2636912"/>
            <a:ext cx="360040" cy="36004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720" y="2962647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29880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6131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⑧仿真。单击“操作”区域中的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635896" y="1340768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444208" y="1398868"/>
            <a:ext cx="360040" cy="3019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249056"/>
            <a:ext cx="360040" cy="24384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57" y="3068960"/>
            <a:ext cx="526097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549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5.2</a:t>
            </a:r>
            <a:endParaRPr lang="en-US" altLang="zh-CN" dirty="0">
              <a:ea typeface="宋体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4211" name="Rectangle 3"/>
              <p:cNvSpPr>
                <a:spLocks noGrp="1" noChangeArrowheads="1"/>
              </p:cNvSpPr>
              <p:nvPr>
                <p:ph type="body" idx="1"/>
              </p:nvPr>
            </p:nvSpPr>
            <p:spPr bwMode="black">
              <a:xfrm>
                <a:off x="755576" y="1556792"/>
                <a:ext cx="7546975" cy="4352925"/>
              </a:xfrm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3200" dirty="0">
                    <a:solidFill>
                      <a:schemeClr val="tx1">
                        <a:lumMod val="60000"/>
                        <a:lumOff val="40000"/>
                      </a:schemeClr>
                    </a:solidFill>
                  </a:rPr>
                  <a:t>“</a:t>
                </a:r>
                <a:r>
                  <a:rPr lang="en-US" altLang="zh-CN" sz="3200" dirty="0">
                    <a:solidFill>
                      <a:schemeClr val="tx1">
                        <a:lumMod val="60000"/>
                        <a:lumOff val="40000"/>
                      </a:schemeClr>
                    </a:solidFill>
                  </a:rPr>
                  <a:t>1+X</a:t>
                </a:r>
                <a:r>
                  <a:rPr lang="zh-CN" altLang="en-US" sz="3200" dirty="0">
                    <a:solidFill>
                      <a:schemeClr val="tx1">
                        <a:lumMod val="60000"/>
                        <a:lumOff val="40000"/>
                      </a:schemeClr>
                    </a:solidFill>
                  </a:rPr>
                  <a:t>证书项目”的车削加工</a:t>
                </a:r>
                <a:r>
                  <a:rPr lang="zh-CN" altLang="en-US" sz="3200" dirty="0" smtClean="0">
                    <a:solidFill>
                      <a:schemeClr val="tx1">
                        <a:lumMod val="60000"/>
                        <a:lumOff val="40000"/>
                      </a:schemeClr>
                    </a:solidFill>
                  </a:rPr>
                  <a:t>编程</a:t>
                </a:r>
                <a:endParaRPr lang="en-US" altLang="zh-CN" sz="1800" b="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ea typeface="宋体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800" dirty="0" smtClean="0">
                    <a:solidFill>
                      <a:srgbClr val="FF0000"/>
                    </a:solidFill>
                  </a:rPr>
                  <a:t>项目分析</a:t>
                </a:r>
                <a:endParaRPr lang="en-US" altLang="zh-CN" sz="1800" dirty="0" smtClean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800" dirty="0" smtClean="0"/>
                  <a:t>图</a:t>
                </a:r>
                <a:r>
                  <a:rPr lang="en-US" altLang="zh-CN" sz="1800" dirty="0"/>
                  <a:t>5-2-1</a:t>
                </a:r>
                <a:r>
                  <a:rPr lang="zh-CN" altLang="en-US" sz="1800" dirty="0"/>
                  <a:t>所示的零件图是数控车铣加工职业技能等级（中级）实操练习题之一。由图可知，我们需要加工一个尺寸</a:t>
                </a:r>
                <a:r>
                  <a:rPr lang="zh-CN" altLang="en-US" sz="1800" dirty="0" smtClean="0"/>
                  <a:t>为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1800" i="1"/>
                        </m:ctrlPr>
                      </m:sSubSupPr>
                      <m:e>
                        <m:r>
                          <a:rPr lang="en-US" altLang="zh-CN" sz="1800" i="1"/>
                          <m:t>∅52</m:t>
                        </m:r>
                      </m:e>
                      <m:sub>
                        <m:r>
                          <a:rPr lang="en-US" altLang="zh-CN" sz="1800" i="1"/>
                          <m:t>−0.046</m:t>
                        </m:r>
                      </m:sub>
                      <m:sup>
                        <m:r>
                          <a:rPr lang="en-US" altLang="zh-CN" sz="1800" i="1"/>
                          <m:t>0</m:t>
                        </m:r>
                      </m:sup>
                    </m:sSubSup>
                    <m:r>
                      <a:rPr lang="en-US" altLang="zh-CN" sz="1800" i="1"/>
                      <m:t>×60±0.037</m:t>
                    </m:r>
                  </m:oMath>
                </a14:m>
                <a:r>
                  <a:rPr lang="zh-CN" altLang="en-US" sz="1800" dirty="0" smtClean="0"/>
                  <a:t>的</a:t>
                </a:r>
                <a:r>
                  <a:rPr lang="zh-CN" altLang="en-US" sz="1800" dirty="0"/>
                  <a:t>传动轴，加工基准为</a:t>
                </a:r>
                <a:r>
                  <a:rPr lang="en-US" altLang="zh-CN" sz="1800" dirty="0"/>
                  <a:t>A</a:t>
                </a:r>
                <a:r>
                  <a:rPr lang="zh-CN" altLang="en-US" sz="1800" dirty="0"/>
                  <a:t>面，公差为 </a:t>
                </a:r>
                <a:r>
                  <a:rPr lang="zh-CN" altLang="en-US" sz="1800" dirty="0" smtClean="0"/>
                  <a:t>           。</a:t>
                </a:r>
                <a:r>
                  <a:rPr lang="zh-CN" altLang="en-US" sz="1800" dirty="0"/>
                  <a:t>传动轴零件有同轴度的要求，因此我们先加工含有基准面</a:t>
                </a:r>
                <a:r>
                  <a:rPr lang="en-US" altLang="zh-CN" sz="1800" dirty="0"/>
                  <a:t>A</a:t>
                </a:r>
                <a:r>
                  <a:rPr lang="zh-CN" altLang="en-US" sz="1800" dirty="0"/>
                  <a:t>面的右端面，然后再调头工件，装夹基准面</a:t>
                </a:r>
                <a:r>
                  <a:rPr lang="en-US" altLang="zh-CN" sz="1800" dirty="0"/>
                  <a:t>A</a:t>
                </a:r>
                <a:r>
                  <a:rPr lang="zh-CN" altLang="en-US" sz="1800" dirty="0"/>
                  <a:t>面，加工带有内孔螺纹的左端面。由于基准面</a:t>
                </a:r>
                <a:r>
                  <a:rPr lang="en-US" altLang="zh-CN" sz="1800" dirty="0"/>
                  <a:t>A</a:t>
                </a:r>
                <a:r>
                  <a:rPr lang="zh-CN" altLang="en-US" sz="1800" dirty="0"/>
                  <a:t>面的有表面粗糙度要求 </a:t>
                </a:r>
                <a:r>
                  <a:rPr lang="zh-CN" altLang="en-US" sz="1800" dirty="0" smtClean="0"/>
                  <a:t>        ，</a:t>
                </a:r>
                <a:r>
                  <a:rPr lang="zh-CN" altLang="en-US" sz="1800" dirty="0"/>
                  <a:t>因此我们需要包裹铜皮在基准面</a:t>
                </a:r>
                <a:r>
                  <a:rPr lang="en-US" altLang="zh-CN" sz="1800" dirty="0"/>
                  <a:t>A</a:t>
                </a:r>
                <a:r>
                  <a:rPr lang="zh-CN" altLang="en-US" sz="1800" dirty="0"/>
                  <a:t>上，再用三爪卡盘夹紧。</a:t>
                </a:r>
                <a:endParaRPr lang="en-US" altLang="zh-CN" dirty="0">
                  <a:solidFill>
                    <a:schemeClr val="tx2"/>
                  </a:solidFill>
                  <a:ea typeface="宋体" charset="-122"/>
                </a:endParaRPr>
              </a:p>
              <a:p>
                <a:pPr marL="457200" lvl="1" indent="0">
                  <a:lnSpc>
                    <a:spcPct val="90000"/>
                  </a:lnSpc>
                  <a:buNone/>
                </a:pPr>
                <a:r>
                  <a:rPr lang="en-US" altLang="zh-CN" dirty="0" smtClean="0">
                    <a:solidFill>
                      <a:schemeClr val="tx2"/>
                    </a:solidFill>
                    <a:ea typeface="宋体" charset="-122"/>
                  </a:rPr>
                  <a:t> </a:t>
                </a:r>
                <a:endParaRPr lang="en-US" altLang="zh-CN" dirty="0">
                  <a:solidFill>
                    <a:schemeClr val="tx2"/>
                  </a:solidFill>
                  <a:ea typeface="宋体" charset="-122"/>
                </a:endParaRPr>
              </a:p>
            </p:txBody>
          </p:sp>
        </mc:Choice>
        <mc:Fallback>
          <p:sp>
            <p:nvSpPr>
              <p:cNvPr id="942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 bwMode="black">
              <a:xfrm>
                <a:off x="755576" y="1556792"/>
                <a:ext cx="7546975" cy="4352925"/>
              </a:xfrm>
              <a:blipFill rotWithShape="1">
                <a:blip r:embed="rId2"/>
                <a:stretch>
                  <a:fillRect l="-727" t="-3221" r="-3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283968" y="3547427"/>
            <a:ext cx="800100" cy="2368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 rotWithShape="1">
          <a:blip r:embed="rId4"/>
          <a:srcRect b="4813"/>
          <a:stretch/>
        </p:blipFill>
        <p:spPr bwMode="auto">
          <a:xfrm>
            <a:off x="1115616" y="4725144"/>
            <a:ext cx="673100" cy="3009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06343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556792"/>
            <a:ext cx="7546975" cy="4352925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67680"/>
            <a:ext cx="6480720" cy="466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570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车削加工工艺选择。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根据广州数控</a:t>
            </a:r>
            <a:r>
              <a:rPr lang="en-US" altLang="zh-CN" sz="1800" dirty="0"/>
              <a:t>980TD</a:t>
            </a:r>
            <a:r>
              <a:rPr lang="zh-CN" altLang="en-US" sz="1800" dirty="0"/>
              <a:t>数控车床的加工设备的具体情况，列举车削加工工艺。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5601137"/>
                  </p:ext>
                </p:extLst>
              </p:nvPr>
            </p:nvGraphicFramePr>
            <p:xfrm>
              <a:off x="1994371" y="2492896"/>
              <a:ext cx="5207000" cy="4183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58975"/>
                    <a:gridCol w="810260"/>
                    <a:gridCol w="989965"/>
                    <a:gridCol w="723900"/>
                    <a:gridCol w="723900"/>
                  </a:tblGrid>
                  <a:tr h="4775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加工步骤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选用工序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加工刀具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主轴转速（</a:t>
                          </a:r>
                          <a:r>
                            <a:rPr lang="en-US" sz="1000" kern="0">
                              <a:effectLst/>
                            </a:rPr>
                            <a:t>r/m</a:t>
                          </a:r>
                          <a:r>
                            <a:rPr lang="zh-CN" sz="1000" kern="0">
                              <a:effectLst/>
                            </a:rPr>
                            <a:t>）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进给率</a:t>
                          </a:r>
                          <a:r>
                            <a:rPr lang="en-US" sz="1000" kern="0">
                              <a:effectLst/>
                            </a:rPr>
                            <a:t>(mm/m)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粗车右端面外形轮廓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∅52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−0.046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∅40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−0.039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∅20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+0.002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+0.023</m:t>
                                  </m:r>
                                </m:sup>
                              </m:sSubSup>
                            </m:oMath>
                          </a14:m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外径粗车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精车右端面外形轮廓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∅52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−0.046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∅40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−0.039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∅20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+0.002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+0.023</m:t>
                                  </m:r>
                                </m:sup>
                              </m:sSubSup>
                            </m:oMath>
                          </a14:m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外径精车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车削</a:t>
                          </a:r>
                          <a14:m>
                            <m:oMath xmlns:m="http://schemas.openxmlformats.org/officeDocument/2006/math">
                              <m:r>
                                <a:rPr lang="en-US" sz="1000" kern="0">
                                  <a:effectLst/>
                                </a:rPr>
                                <m:t>4×∅16</m:t>
                              </m:r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退刀槽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3mm</a:t>
                          </a:r>
                          <a:r>
                            <a:rPr lang="zh-CN" sz="1000" kern="0">
                              <a:effectLst/>
                            </a:rPr>
                            <a:t>切槽刀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调头，钻</a:t>
                          </a:r>
                          <a14:m>
                            <m:oMath xmlns:m="http://schemas.openxmlformats.org/officeDocument/2006/math">
                              <m:r>
                                <a:rPr lang="en-US" sz="1000" kern="0">
                                  <a:effectLst/>
                                </a:rPr>
                                <m:t>∅20×25</m:t>
                              </m:r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的加工底孔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钻孔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麻花钻</a:t>
                          </a:r>
                          <a14:m>
                            <m:oMath xmlns:m="http://schemas.openxmlformats.org/officeDocument/2006/math">
                              <m:r>
                                <a:rPr lang="en-US" sz="1000" kern="0">
                                  <a:effectLst/>
                                </a:rPr>
                                <m:t>∅20</m:t>
                              </m:r>
                            </m:oMath>
                          </a14:m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手动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粗车左端面外形轮廓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∅36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−0.034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−0.009</m:t>
                                  </m:r>
                                </m:sup>
                              </m:sSubSup>
                            </m:oMath>
                          </a14:m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外径粗车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精车左端面外形轮廓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50" kern="1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0">
                                      <a:effectLst/>
                                    </a:rPr>
                                    <m:t>∅36</m:t>
                                  </m:r>
                                </m:e>
                                <m:sub>
                                  <m:r>
                                    <a:rPr lang="en-US" sz="1000" kern="0">
                                      <a:effectLst/>
                                    </a:rPr>
                                    <m:t>−0.034</m:t>
                                  </m:r>
                                </m:sub>
                                <m:sup>
                                  <m:r>
                                    <a:rPr lang="en-US" sz="1000" kern="0">
                                      <a:effectLst/>
                                    </a:rPr>
                                    <m:t>−0.009</m:t>
                                  </m:r>
                                </m:sup>
                              </m:sSubSup>
                            </m:oMath>
                          </a14:m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外径精车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粗车左端面内孔螺纹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r>
                            <a:rPr lang="zh-CN" sz="1000" kern="0">
                              <a:effectLst/>
                            </a:rPr>
                            <a:t>的底孔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内径粗镗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内孔车刀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精车左端面内孔螺纹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r>
                            <a:rPr lang="zh-CN" sz="1000" kern="0">
                              <a:effectLst/>
                            </a:rPr>
                            <a:t>的底孔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内径精镗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内孔车刀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406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车削</a:t>
                          </a:r>
                          <a14:m>
                            <m:oMath xmlns:m="http://schemas.openxmlformats.org/officeDocument/2006/math">
                              <m:r>
                                <a:rPr lang="en-US" sz="1000" kern="0">
                                  <a:effectLst/>
                                </a:rPr>
                                <m:t>3×∅28</m:t>
                              </m:r>
                            </m:oMath>
                          </a14:m>
                          <a:r>
                            <a:rPr lang="zh-CN" sz="1000" kern="0">
                              <a:effectLst/>
                            </a:rPr>
                            <a:t>退刀槽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内径开槽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3mm</a:t>
                          </a:r>
                          <a:r>
                            <a:rPr lang="zh-CN" sz="1000" kern="0">
                              <a:effectLst/>
                            </a:rPr>
                            <a:t>内切槽刀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616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车削内孔螺纹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内径螺纹铣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内螺纹铣刀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 dirty="0">
                              <a:effectLst/>
                            </a:rPr>
                            <a:t>F1.5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5601137"/>
                  </p:ext>
                </p:extLst>
              </p:nvPr>
            </p:nvGraphicFramePr>
            <p:xfrm>
              <a:off x="1994371" y="2492896"/>
              <a:ext cx="5207000" cy="4183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58975"/>
                    <a:gridCol w="810260"/>
                    <a:gridCol w="989965"/>
                    <a:gridCol w="723900"/>
                    <a:gridCol w="723900"/>
                  </a:tblGrid>
                  <a:tr h="4775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加工步骤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选用工序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加工刀具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主轴转速（</a:t>
                          </a:r>
                          <a:r>
                            <a:rPr lang="en-US" sz="1000" kern="0">
                              <a:effectLst/>
                            </a:rPr>
                            <a:t>r/m</a:t>
                          </a:r>
                          <a:r>
                            <a:rPr lang="zh-CN" sz="1000" kern="0">
                              <a:effectLst/>
                            </a:rPr>
                            <a:t>）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进给率</a:t>
                          </a:r>
                          <a:r>
                            <a:rPr lang="en-US" sz="1000" kern="0">
                              <a:effectLst/>
                            </a:rPr>
                            <a:t>(mm/m)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45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102469" r="-166355" b="-651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外径粗车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4945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200000" r="-166355" b="-5439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外径精车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959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512500" r="-166355" b="-829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3mm</a:t>
                          </a:r>
                          <a:r>
                            <a:rPr lang="zh-CN" sz="1000" kern="0">
                              <a:effectLst/>
                            </a:rPr>
                            <a:t>切槽刀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959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600000" r="-166355" b="-7122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钻孔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l="-278528" t="-600000" r="-146012" b="-7122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手动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3180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659615" r="-166355" b="-571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外径粗车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3180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759615" r="-166355" b="-471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外径精车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外圆车刀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44831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粗车左端面内孔螺纹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r>
                            <a:rPr lang="zh-CN" sz="1000" kern="0">
                              <a:effectLst/>
                            </a:rPr>
                            <a:t>的底孔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内径粗镗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内孔车刀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80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44831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精车左端面内孔螺纹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r>
                            <a:rPr lang="zh-CN" sz="1000" kern="0">
                              <a:effectLst/>
                            </a:rPr>
                            <a:t>的底孔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 dirty="0">
                              <a:effectLst/>
                            </a:rPr>
                            <a:t>内径精镗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内孔车刀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1000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60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959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71755" marB="71755" anchor="ctr">
                        <a:blipFill rotWithShape="1">
                          <a:blip r:embed="rId2"/>
                          <a:stretch>
                            <a:fillRect t="-1237500" r="-166355" b="-10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内径开槽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3mm</a:t>
                          </a:r>
                          <a:r>
                            <a:rPr lang="zh-CN" sz="1000" kern="0">
                              <a:effectLst/>
                            </a:rPr>
                            <a:t>内切槽刀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50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  <a:tr h="29591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车削内孔螺纹</a:t>
                          </a:r>
                          <a:r>
                            <a:rPr lang="en-US" sz="1000" kern="0">
                              <a:effectLst/>
                            </a:rPr>
                            <a:t>M27</a:t>
                          </a:r>
                          <a:r>
                            <a:rPr lang="zh-CN" sz="1000" kern="0">
                              <a:effectLst/>
                            </a:rPr>
                            <a:t>×</a:t>
                          </a:r>
                          <a:r>
                            <a:rPr lang="en-US" sz="1000" kern="0">
                              <a:effectLst/>
                            </a:rPr>
                            <a:t>1.5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内径螺纹铣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zh-CN" sz="1000" kern="0">
                              <a:effectLst/>
                            </a:rPr>
                            <a:t>内螺纹铣刀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>
                              <a:effectLst/>
                            </a:rPr>
                            <a:t>300</a:t>
                          </a:r>
                          <a:endParaRPr lang="zh-CN" sz="105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000" kern="0" dirty="0">
                              <a:effectLst/>
                            </a:rPr>
                            <a:t>F1.5</a:t>
                          </a:r>
                          <a:endParaRPr lang="zh-CN" sz="105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71755" marB="71755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089604" y="2192179"/>
            <a:ext cx="189987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5-2-1 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加工工艺表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169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外径粗</a:t>
            </a:r>
            <a:r>
              <a:rPr lang="zh-CN" altLang="en-US" sz="2400" dirty="0" smtClean="0">
                <a:solidFill>
                  <a:srgbClr val="FF0000"/>
                </a:solidFill>
              </a:rPr>
              <a:t>车。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）进入加工模块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打开图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所示的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“加工零件”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建模文件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3359944"/>
            <a:ext cx="7203367" cy="244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04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5.2.3</a:t>
            </a:r>
            <a:endParaRPr lang="en-US" altLang="zh-CN" dirty="0">
              <a:ea typeface="宋体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4211" name="Rectangle 3"/>
              <p:cNvSpPr>
                <a:spLocks noGrp="1" noChangeArrowheads="1"/>
              </p:cNvSpPr>
              <p:nvPr>
                <p:ph type="body" idx="1"/>
              </p:nvPr>
            </p:nvSpPr>
            <p:spPr bwMode="black">
              <a:xfrm>
                <a:off x="539552" y="1308323"/>
                <a:ext cx="7989639" cy="4352925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</a:rPr>
                  <a:t>编程工序的确定。</a:t>
                </a:r>
                <a:endParaRPr lang="zh-CN" altLang="zh-CN" sz="24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1800" dirty="0"/>
                  <a:t>下面以加工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1800" i="1"/>
                        </m:ctrlPr>
                      </m:sSubSupPr>
                      <m:e>
                        <m:r>
                          <a:rPr lang="en-US" altLang="zh-CN" sz="1800" i="1"/>
                          <m:t>∅52</m:t>
                        </m:r>
                      </m:e>
                      <m:sub>
                        <m:r>
                          <a:rPr lang="en-US" altLang="zh-CN" sz="1800" i="1"/>
                          <m:t>−0.046</m:t>
                        </m:r>
                      </m:sub>
                      <m:sup>
                        <m:r>
                          <a:rPr lang="en-US" altLang="zh-CN" sz="1800" i="1"/>
                          <m:t>0</m:t>
                        </m:r>
                      </m:sup>
                    </m:sSubSup>
                    <m:r>
                      <a:rPr lang="en-US" altLang="zh-CN" sz="1800" i="1"/>
                      <m:t>×60±0.037</m:t>
                    </m:r>
                  </m:oMath>
                </a14:m>
                <a:r>
                  <a:rPr lang="zh-CN" altLang="zh-CN" sz="1800" dirty="0"/>
                  <a:t>传动轴的含有基准面</a:t>
                </a:r>
                <a:r>
                  <a:rPr lang="en-US" altLang="zh-CN" sz="1800" dirty="0"/>
                  <a:t>A</a:t>
                </a:r>
                <a:r>
                  <a:rPr lang="zh-CN" altLang="zh-CN" sz="1800" dirty="0"/>
                  <a:t>面的右端面为例。根据图</a:t>
                </a:r>
                <a:r>
                  <a:rPr lang="en-US" altLang="zh-CN" sz="1800" dirty="0"/>
                  <a:t>5-2-1</a:t>
                </a:r>
                <a:r>
                  <a:rPr lang="zh-CN" altLang="zh-CN" sz="1800" dirty="0"/>
                  <a:t>的传动轴零件图，利用</a:t>
                </a:r>
                <a:r>
                  <a:rPr lang="en-US" altLang="zh-CN" sz="1800" dirty="0"/>
                  <a:t>NX UG 12.0</a:t>
                </a:r>
                <a:r>
                  <a:rPr lang="zh-CN" altLang="zh-CN" sz="1800" dirty="0"/>
                  <a:t>建立图</a:t>
                </a:r>
                <a:r>
                  <a:rPr lang="en-US" altLang="zh-CN" sz="1800" dirty="0" smtClean="0"/>
                  <a:t>5-2-2</a:t>
                </a:r>
                <a:r>
                  <a:rPr lang="zh-CN" altLang="zh-CN" sz="1800" dirty="0" smtClean="0"/>
                  <a:t>所</a:t>
                </a:r>
                <a:r>
                  <a:rPr lang="zh-CN" altLang="zh-CN" sz="1800" dirty="0"/>
                  <a:t>示的</a:t>
                </a:r>
                <a:r>
                  <a:rPr lang="zh-CN" altLang="zh-CN" sz="1800" dirty="0" smtClean="0"/>
                  <a:t>模型</a:t>
                </a:r>
                <a:r>
                  <a:rPr lang="zh-CN" altLang="en-US" sz="1800" dirty="0" smtClean="0"/>
                  <a:t>。</a:t>
                </a:r>
                <a:endParaRPr lang="en-US" altLang="zh-CN" dirty="0">
                  <a:solidFill>
                    <a:schemeClr val="tx2"/>
                  </a:solidFill>
                  <a:ea typeface="宋体" charset="-122"/>
                </a:endParaRPr>
              </a:p>
            </p:txBody>
          </p:sp>
        </mc:Choice>
        <mc:Fallback>
          <p:sp>
            <p:nvSpPr>
              <p:cNvPr id="942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 bwMode="black">
              <a:xfrm>
                <a:off x="539552" y="1308323"/>
                <a:ext cx="7989639" cy="4352925"/>
              </a:xfrm>
              <a:blipFill rotWithShape="1">
                <a:blip r:embed="rId2"/>
                <a:stretch>
                  <a:fillRect l="-1221" r="-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12976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0531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</a:rPr>
              <a:t>外径</a:t>
            </a:r>
            <a:r>
              <a:rPr lang="zh-CN" altLang="en-US" sz="2400" dirty="0">
                <a:solidFill>
                  <a:srgbClr val="FF0000"/>
                </a:solidFill>
              </a:rPr>
              <a:t>粗</a:t>
            </a:r>
            <a:r>
              <a:rPr lang="zh-CN" altLang="en-US" sz="2400" dirty="0" smtClean="0">
                <a:solidFill>
                  <a:srgbClr val="FF0000"/>
                </a:solidFill>
              </a:rPr>
              <a:t>车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</a:t>
            </a:r>
            <a:r>
              <a:rPr lang="zh-CN" altLang="en-US" sz="1800" dirty="0" smtClean="0"/>
              <a:t>进入加工模块。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①打开图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5-2-2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所示的“加工零件”建模文件。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②进入加工环境。在“应用模块”功能选项卡中选择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“加工”按钮，弹出的“加工环境”对话框中“要创建的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CAM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组装”模块选择“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”选项，再单击“确定”按钮，如图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77072"/>
            <a:ext cx="610904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159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）创建几何体模块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①进入几何视图界面。单击 “几何视图”图标，进入“几何视图”界面。双击 图标，弹出“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MCS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主轴”对话框。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②机床坐标系的设置。单击零件右端面的外圆，自动捕捉圆心成为坐标系原点，如图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。绕着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轴旋转坐标轴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90°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，得到图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的机床坐标系。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在“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MCS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主轴”对话框中的“车床工作平面”模块的指定平面选项对话框选择“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ZM-XM”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选项，单击“确定”按钮完成安全平面的设置。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0961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11" y="1196752"/>
            <a:ext cx="5260975" cy="515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2776"/>
            <a:ext cx="5904656" cy="3340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7941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）创建毛坯几何体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中的“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+”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，展开列表。双击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，弹出“工件”对话框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②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单击“指定部件” 图标，弹出“部件几何体”对话框，选取加载零件作为加工最终部件，并单击“确定”按钮返回“工件”对话框。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③双击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，弹出“车削工件”对话框，单击“指定毛坯边界”对话框右侧的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，进入“毛坯边界”对话框，单击“指定点” 按钮，选取左侧端面外圆，自动捕捉圆心作为安装原点，如图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所示。在“长度”对话框输入“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，直径对话框输入“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10112" y="1772816"/>
            <a:ext cx="929640" cy="288032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580112" y="1772816"/>
            <a:ext cx="975360" cy="28803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1400324" y="3554730"/>
            <a:ext cx="1587500" cy="306318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2095912" y="3933056"/>
            <a:ext cx="315848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939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916832"/>
            <a:ext cx="602093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076" y="1916832"/>
            <a:ext cx="534541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629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78267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④单击“显示” 图标，观察设置的部件和毛坯是否符合要求，如图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2192338"/>
            <a:ext cx="5614586" cy="296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1015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r>
              <a:rPr lang="zh-CN" altLang="zh-CN" sz="1800" dirty="0"/>
              <a:t>（</a:t>
            </a:r>
            <a:r>
              <a:rPr lang="en-US" altLang="zh-CN" sz="1800" dirty="0"/>
              <a:t>4</a:t>
            </a:r>
            <a:r>
              <a:rPr lang="zh-CN" altLang="zh-CN" sz="1800" dirty="0"/>
              <a:t>）刀具创建。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，进入“创建刀具”界面，选择刀具子类型中的车刀 ，在“名称”对话框输入“外圆刀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_80_L”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作为名称，单击“确定”按钮进入“车刀”对话框界面。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②设置刀具参数。在“尺寸”对话框中的“刀尖半径”填入实际加工车刀的外圆半径，在“编号”对话框中“刀具号”，填入“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所示。在“跟踪”界面下，设置补偿寄存器为“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1844824"/>
            <a:ext cx="415925" cy="354965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4" t="4927" r="27125"/>
          <a:stretch/>
        </p:blipFill>
        <p:spPr bwMode="auto">
          <a:xfrm>
            <a:off x="1187624" y="4170906"/>
            <a:ext cx="2079899" cy="2714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79" y="4026890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6440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5</a:t>
            </a:r>
            <a:r>
              <a:rPr lang="zh-CN" altLang="en-US" sz="1800" dirty="0"/>
              <a:t>）创建外径粗车加工工序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，弹出“创建工序”对话框，在工序子类型中选择 外径粗车工序。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选项，“刀具”对话框为“外圆刀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_80L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（车刀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LATHE_ROUGH”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选项，单击“确定”按钮进入“外径粗车”对话框界面，如图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1772816"/>
            <a:ext cx="406400" cy="31242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048" y="4194635"/>
            <a:ext cx="4195762" cy="26904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27266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③步进参数设置。在刀轨设置区域中，设置“步进”的“切削深度”模式为“恒定”选项，“深度”设置为“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8653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/>
              <a:t>②进入加工环境。在“应用模块”功能选项卡中单击</a:t>
            </a:r>
            <a:r>
              <a:rPr lang="en-US" altLang="zh-CN" sz="1800" dirty="0"/>
              <a:t> </a:t>
            </a:r>
            <a:r>
              <a:rPr lang="zh-CN" altLang="zh-CN" sz="1800" dirty="0"/>
              <a:t>“加工”按钮，弹出的“加工环境”对话框中“要创建的</a:t>
            </a:r>
            <a:r>
              <a:rPr lang="en-US" altLang="zh-CN" sz="1800" dirty="0"/>
              <a:t>CAM</a:t>
            </a:r>
            <a:r>
              <a:rPr lang="zh-CN" altLang="zh-CN" sz="1800" dirty="0"/>
              <a:t>组装”模块选择“</a:t>
            </a:r>
            <a:r>
              <a:rPr lang="en-US" altLang="zh-CN" sz="1800" dirty="0"/>
              <a:t>turning</a:t>
            </a:r>
            <a:r>
              <a:rPr lang="zh-CN" altLang="zh-CN" sz="1800" dirty="0"/>
              <a:t>”选项，再单击“确定”</a:t>
            </a:r>
            <a:r>
              <a:rPr lang="zh-CN" altLang="zh-CN" sz="1800" dirty="0" smtClean="0"/>
              <a:t>按钮。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2996952"/>
            <a:ext cx="372077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48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④切削参数设置。单击“刀轨设置”区域中的“切削参数”  图标，进入“切削参数”对话框，在“粗加工余量”区域中，设置“面”余量为“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，“径向余量”为“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。在“公差”设置区域，设置“内外公差”均为“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0.01”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所示。单击“确定”按钮，返回“外径粗车”。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2936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2200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⑤非切削移动设置。单击“刀轨设置”区域中的“非切削移动”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所示。单击“确定”按钮，返回“非切削移动”界面。在“安全距离”设置界面，在“工件安全距离”设置区域，把“径向安全距离”改为“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8"/>
          <a:stretch/>
        </p:blipFill>
        <p:spPr bwMode="auto">
          <a:xfrm>
            <a:off x="1115616" y="4095750"/>
            <a:ext cx="4772690" cy="27896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006" r="24321" b="-1"/>
          <a:stretch/>
        </p:blipFill>
        <p:spPr bwMode="auto">
          <a:xfrm>
            <a:off x="5889794" y="4104456"/>
            <a:ext cx="2161464" cy="27809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223126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⑥在几何体设置区域，单击切削区域 按钮，进入“切削区域”界面。在轴向修剪平面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中的“限制选项”设置为“点”，单击如图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5-2-19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所示的圆角边，自动捕捉圆心作为加工区域的边界。单击“确定”按钮，返回“外径粗车”界面。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33650"/>
            <a:ext cx="526097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3197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⑦设置进给率和速度。单击“刀轨设置”区域中的“进给率和速度”  图标，进入“进给率和速度”对话框，在“主轴速度”区域中，“输出模式”设置为“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RPM”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选项，勾选 “主轴速度”图标，在文本框填上“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，在“进给率”区域中的“切削”文本框填“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，把“切削模式”设置为“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5-2-20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所示。单击“确定”按钮，返回“外径粗车”界面。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单击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5-2-21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860032" y="2924944"/>
            <a:ext cx="288032" cy="288032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55" y="3717032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17032"/>
            <a:ext cx="526097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4786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⑧仿真。单击“操作”区域中的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5-2-22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1268760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516216" y="1326860"/>
            <a:ext cx="360040" cy="3019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132856"/>
            <a:ext cx="243840" cy="24384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01008"/>
            <a:ext cx="5260975" cy="19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216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5273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</a:rPr>
              <a:t>外径精</a:t>
            </a:r>
            <a:r>
              <a:rPr lang="zh-CN" altLang="en-US" sz="2400" dirty="0" smtClean="0">
                <a:solidFill>
                  <a:srgbClr val="FF0000"/>
                </a:solidFill>
              </a:rPr>
              <a:t>车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）右击外径粗车工序 图标，通过工具条插入工序，进入创建工序表界面。在工序子类型中选择 外径精车工序。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）如图</a:t>
            </a:r>
            <a:r>
              <a:rPr lang="en-US" altLang="zh-CN" sz="1800" dirty="0"/>
              <a:t>5-2-23</a:t>
            </a:r>
            <a:r>
              <a:rPr lang="zh-CN" altLang="en-US" sz="1800" dirty="0"/>
              <a:t>，在“位置”对话框中选择“程序”对话框为“</a:t>
            </a:r>
            <a:r>
              <a:rPr lang="en-US" altLang="zh-CN" sz="1800" dirty="0"/>
              <a:t>PROGRAM”</a:t>
            </a:r>
            <a:r>
              <a:rPr lang="zh-CN" altLang="en-US" sz="1800" dirty="0"/>
              <a:t>选项，“刀具”对话框为“外圆刀</a:t>
            </a:r>
            <a:r>
              <a:rPr lang="en-US" altLang="zh-CN" sz="1800" dirty="0"/>
              <a:t>_80L</a:t>
            </a:r>
            <a:r>
              <a:rPr lang="zh-CN" altLang="en-US" sz="1800" dirty="0"/>
              <a:t>（车刀</a:t>
            </a:r>
            <a:r>
              <a:rPr lang="en-US" altLang="zh-CN" sz="1800" dirty="0"/>
              <a:t>-</a:t>
            </a:r>
            <a:r>
              <a:rPr lang="zh-CN" altLang="en-US" sz="1800" dirty="0"/>
              <a:t>标准）”选项，“几何体”对话框为“</a:t>
            </a:r>
            <a:r>
              <a:rPr lang="en-US" altLang="zh-CN" sz="1800" dirty="0"/>
              <a:t>TURNING_WORKPIECE”</a:t>
            </a:r>
            <a:r>
              <a:rPr lang="zh-CN" altLang="en-US" sz="1800" dirty="0"/>
              <a:t>选项，“方法”对话框为“</a:t>
            </a:r>
            <a:r>
              <a:rPr lang="en-US" altLang="zh-CN" sz="1800" dirty="0"/>
              <a:t>LATHE_FINISH”</a:t>
            </a:r>
            <a:r>
              <a:rPr lang="zh-CN" altLang="en-US" sz="1800" dirty="0"/>
              <a:t>选项，单击“确定”按钮进入“外径精车”对话框界面，如图</a:t>
            </a:r>
            <a:r>
              <a:rPr lang="en-US" altLang="zh-CN" sz="1800" dirty="0"/>
              <a:t>5-2-24</a:t>
            </a:r>
            <a:r>
              <a:rPr lang="zh-CN" altLang="en-US" sz="1800" dirty="0"/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8"/>
          <a:stretch/>
        </p:blipFill>
        <p:spPr bwMode="auto">
          <a:xfrm>
            <a:off x="2771800" y="4220813"/>
            <a:ext cx="3816424" cy="2664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749154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）非切削移动设置。单击“刀轨设置”区域中的“非切削移动” 图标，进入“非切削移动”界面。在“进刀”界面下，设置“进刀类型”为“线形</a:t>
            </a:r>
            <a:r>
              <a:rPr lang="en-US" altLang="zh-CN" sz="1800" dirty="0"/>
              <a:t>-</a:t>
            </a:r>
            <a:r>
              <a:rPr lang="zh-CN" altLang="en-US" sz="1800" dirty="0"/>
              <a:t>相对于切削”选项，“长度”设置为“</a:t>
            </a:r>
            <a:r>
              <a:rPr lang="en-US" altLang="zh-CN" sz="1800" dirty="0"/>
              <a:t>5”</a:t>
            </a:r>
            <a:r>
              <a:rPr lang="zh-CN" altLang="en-US" sz="1800" dirty="0"/>
              <a:t>，“延伸距离”设置为“</a:t>
            </a:r>
            <a:r>
              <a:rPr lang="en-US" altLang="zh-CN" sz="1800" dirty="0"/>
              <a:t>1”</a:t>
            </a:r>
            <a:r>
              <a:rPr lang="zh-CN" altLang="en-US" sz="1800" dirty="0"/>
              <a:t>，如图</a:t>
            </a:r>
            <a:r>
              <a:rPr lang="en-US" altLang="zh-CN" sz="1800" dirty="0"/>
              <a:t>5-2-25</a:t>
            </a:r>
            <a:r>
              <a:rPr lang="zh-CN" altLang="en-US" sz="1800" dirty="0"/>
              <a:t>所示。单击“确定”按钮，返回“外径精车”界面。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978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4</a:t>
            </a:r>
            <a:r>
              <a:rPr lang="zh-CN" altLang="en-US" sz="1800" dirty="0"/>
              <a:t>）在几何体设置区域，单击切削区域 按钮，进入“切削区域”界面。在轴向修剪平面</a:t>
            </a:r>
            <a:r>
              <a:rPr lang="en-US" altLang="zh-CN" sz="1800" dirty="0"/>
              <a:t>1</a:t>
            </a:r>
            <a:r>
              <a:rPr lang="zh-CN" altLang="en-US" sz="1800" dirty="0"/>
              <a:t>中的“限制选项”设置为“点”，单击如图</a:t>
            </a:r>
            <a:r>
              <a:rPr lang="en-US" altLang="zh-CN" sz="1800" dirty="0"/>
              <a:t>5-2-26</a:t>
            </a:r>
            <a:r>
              <a:rPr lang="zh-CN" altLang="en-US" sz="1800" dirty="0"/>
              <a:t>所示的圆角边，自动捕捉圆心作为加工区域的边界。单击“确定”按钮，返回“外径粗车”界面。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5704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5</a:t>
            </a:r>
            <a:r>
              <a:rPr lang="zh-CN" altLang="en-US" sz="1800" dirty="0"/>
              <a:t>）设置进给率和速度。单击“刀轨设置”区域中的“进给率和速度”  图标，进入“进给率和速度”对话框，在“主轴速度”区域中“输出模式”设置为“</a:t>
            </a:r>
            <a:r>
              <a:rPr lang="en-US" altLang="zh-CN" sz="1800" dirty="0"/>
              <a:t>RPM”</a:t>
            </a:r>
            <a:r>
              <a:rPr lang="zh-CN" altLang="en-US" sz="1800" dirty="0"/>
              <a:t>选项，勾选 “主轴速度”图标，在文本框填上“</a:t>
            </a:r>
            <a:r>
              <a:rPr lang="en-US" altLang="zh-CN" sz="1800" dirty="0"/>
              <a:t>1000”</a:t>
            </a:r>
            <a:r>
              <a:rPr lang="zh-CN" altLang="en-US" sz="1800" dirty="0"/>
              <a:t>，在“进给率”区域中的“切削”文本框填“</a:t>
            </a:r>
            <a:r>
              <a:rPr lang="en-US" altLang="zh-CN" sz="1800" dirty="0"/>
              <a:t>60”</a:t>
            </a:r>
            <a:r>
              <a:rPr lang="zh-CN" altLang="en-US" sz="1800" dirty="0"/>
              <a:t>，把“切削模式”设置为“</a:t>
            </a:r>
            <a:r>
              <a:rPr lang="en-US" altLang="zh-CN" sz="1800" dirty="0" err="1"/>
              <a:t>mmpm</a:t>
            </a:r>
            <a:r>
              <a:rPr lang="en-US" altLang="zh-CN" sz="1800" dirty="0"/>
              <a:t>”</a:t>
            </a:r>
            <a:r>
              <a:rPr lang="zh-CN" altLang="en-US" sz="1800" dirty="0"/>
              <a:t>选项，如图</a:t>
            </a:r>
            <a:r>
              <a:rPr lang="en-US" altLang="zh-CN" sz="1800" dirty="0"/>
              <a:t>5-2-27</a:t>
            </a:r>
            <a:r>
              <a:rPr lang="zh-CN" altLang="en-US" sz="1800" dirty="0"/>
              <a:t>所示。单击“确定”按钮，返回“外径粗车”界面。单击 </a:t>
            </a:r>
            <a:r>
              <a:rPr lang="zh-CN" altLang="en-US" sz="1800" dirty="0" smtClean="0"/>
              <a:t>     图标</a:t>
            </a:r>
            <a:r>
              <a:rPr lang="zh-CN" altLang="en-US" sz="1800" dirty="0"/>
              <a:t>计算，预览刀轨，如图</a:t>
            </a:r>
            <a:r>
              <a:rPr lang="en-US" altLang="zh-CN" sz="1800" dirty="0"/>
              <a:t>5-2-28</a:t>
            </a:r>
            <a:r>
              <a:rPr lang="zh-CN" altLang="en-US" sz="1800" dirty="0"/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012160" y="2996952"/>
            <a:ext cx="360040" cy="360040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3861048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89040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3376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6</a:t>
            </a:r>
            <a:r>
              <a:rPr lang="zh-CN" altLang="en-US" sz="1800" dirty="0"/>
              <a:t>）仿真。单击“操作”区域中的 </a:t>
            </a:r>
            <a:r>
              <a:rPr lang="zh-CN" altLang="en-US" sz="1800" dirty="0" smtClean="0"/>
              <a:t>      图标</a:t>
            </a:r>
            <a:r>
              <a:rPr lang="zh-CN" altLang="en-US" sz="1800" dirty="0"/>
              <a:t>进行计算，再单击 </a:t>
            </a:r>
            <a:r>
              <a:rPr lang="zh-CN" altLang="en-US" sz="1800" dirty="0" smtClean="0"/>
              <a:t>     图标</a:t>
            </a:r>
            <a:r>
              <a:rPr lang="zh-CN" altLang="en-US" sz="1800" dirty="0"/>
              <a:t>，进入“刀轨可视化”对话框。单击“</a:t>
            </a:r>
            <a:r>
              <a:rPr lang="en-US" altLang="zh-CN" sz="1800" dirty="0"/>
              <a:t>3D</a:t>
            </a:r>
            <a:r>
              <a:rPr lang="zh-CN" altLang="en-US" sz="1800" dirty="0"/>
              <a:t>动态”图标进入“</a:t>
            </a:r>
            <a:r>
              <a:rPr lang="en-US" altLang="zh-CN" sz="1800" dirty="0"/>
              <a:t>3D</a:t>
            </a:r>
            <a:r>
              <a:rPr lang="zh-CN" altLang="en-US" sz="1800" dirty="0"/>
              <a:t>仿真”，把“动画速度”调整到“</a:t>
            </a:r>
            <a:r>
              <a:rPr lang="en-US" altLang="zh-CN" sz="1800" dirty="0"/>
              <a:t>2”</a:t>
            </a:r>
            <a:r>
              <a:rPr lang="zh-CN" altLang="en-US" sz="1800" dirty="0"/>
              <a:t>，便于观察。单击 </a:t>
            </a:r>
            <a:r>
              <a:rPr lang="zh-CN" altLang="en-US" sz="1800" dirty="0" smtClean="0"/>
              <a:t>     图标</a:t>
            </a:r>
            <a:r>
              <a:rPr lang="zh-CN" altLang="en-US" sz="1800" dirty="0"/>
              <a:t>进行仿真，如图</a:t>
            </a:r>
            <a:r>
              <a:rPr lang="en-US" altLang="zh-CN" sz="1800" dirty="0"/>
              <a:t>5-2-29</a:t>
            </a:r>
            <a:r>
              <a:rPr lang="zh-CN" altLang="en-US" sz="1800" dirty="0"/>
              <a:t>所示。确认无误后，单击两次 “确定”按钮后完成工序创建。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944" y="1340768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876256" y="1398868"/>
            <a:ext cx="360040" cy="3019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2276872"/>
            <a:ext cx="243840" cy="24384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496" y="3501008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0184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）创建几何体</a:t>
            </a:r>
            <a:r>
              <a:rPr lang="zh-CN" altLang="zh-CN" sz="2000" dirty="0" smtClean="0"/>
              <a:t>模块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①进入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几何视图界面。单击 几何视图图标，进入几何视图界面。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双击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MCS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主轴”对话框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②机床坐标系的设置。单击零件右端面的外圆，自动捕捉圆心成为坐标系原点，如图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5-1-5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。绕着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Y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轴旋转坐标轴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270°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，得到图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5-1-6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的机床坐标系。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740352" y="2060848"/>
            <a:ext cx="1187450" cy="288032"/>
          </a:xfrm>
          <a:prstGeom prst="rect">
            <a:avLst/>
          </a:prstGeom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965575"/>
            <a:ext cx="5260975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948724"/>
            <a:ext cx="5260975" cy="19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8880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5273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zh-CN" altLang="en-US" sz="2400" dirty="0">
                <a:solidFill>
                  <a:srgbClr val="FF0000"/>
                </a:solidFill>
              </a:rPr>
              <a:t>外径</a:t>
            </a:r>
            <a:r>
              <a:rPr lang="zh-CN" altLang="en-US" sz="2400" dirty="0" smtClean="0">
                <a:solidFill>
                  <a:srgbClr val="FF0000"/>
                </a:solidFill>
              </a:rPr>
              <a:t>开槽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）刀具创建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zh-CN" sz="1800" dirty="0" smtClean="0">
                <a:solidFill>
                  <a:schemeClr val="tx2"/>
                </a:solidFill>
                <a:latin typeface="+mn-ea"/>
              </a:rPr>
              <a:t>单击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         </a:t>
            </a:r>
            <a:r>
              <a:rPr lang="zh-CN" altLang="zh-CN" sz="1800" dirty="0" smtClean="0">
                <a:solidFill>
                  <a:schemeClr val="tx2"/>
                </a:solidFill>
                <a:latin typeface="+mn-ea"/>
              </a:rPr>
              <a:t>图标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，进入“创建刀具”界面，选择刀具子类型中的车刀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，在“名称”对话框输入“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槽刀”作为名称，单击“确定”按钮进入“槽刀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对话框界面。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②设置刀具参数。在“尺寸”对话框中的“刀片宽度”填入“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”，“半径”填入实际加工车刀的外圆半径。在“编号”对话框中“刀具号”，填入“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5-2-30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所示。在“跟踪”界面下，设置补偿寄存器为“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5-2-31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2258476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635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5273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" y="2132856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32856"/>
            <a:ext cx="52609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0714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）创建外径开槽加工工序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①右击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，通过弹出的工具条插入工序，在工序子类型中选择 外径开槽工序。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，在位置对话框中选择“程序”对话框为“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选项，“刀具”对话框为“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槽刀（槽刀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LATHE_FINISH”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选项，单击“确定”按钮进入“外径开槽”对话框界面，如图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10494" y="1844824"/>
            <a:ext cx="857250" cy="288032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8" t="2822" r="3623"/>
          <a:stretch/>
        </p:blipFill>
        <p:spPr bwMode="auto">
          <a:xfrm>
            <a:off x="2200275" y="4267200"/>
            <a:ext cx="3876675" cy="2600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522361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③步进参数设置。在“刀轨设置”区域中，设置“步进”的“切削深度”模式为“恒定”选项，“深度”设置为“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52609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96105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75" y="3278336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4341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进入“离开”界面下，如图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所示。在“离开点”设置区域，单击“指定点”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91" y="2924944"/>
            <a:ext cx="526097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7109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在“安全距离”设置界面，在“工件安全距离”设置区域，把“径向安全距离”改为“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5-2-39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 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6408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⑤设置进给率和速度。单击“刀轨设置”区域中的“进给率和速度”  图标，进入“进给率和速度”对话框，在“主轴速度”区域中，“输出模式”设置为“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RPM”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选项，勾选 “主轴速度”图标，在文本框填上“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400”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，在“进给率”区域中的“切削”文本框填“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，把“切削模式”设置为“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5-2-40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所示。单击“确定”按钮，返回“外径开槽”界面。单击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5-2-41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860032" y="2996952"/>
            <a:ext cx="288032" cy="36004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466" y="4005064"/>
            <a:ext cx="5400600" cy="203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35302"/>
            <a:ext cx="5260975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0332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5.2.2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5-2-42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1340768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516216" y="1340768"/>
            <a:ext cx="360040" cy="3600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204864"/>
            <a:ext cx="243840" cy="243840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671" y="3068960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74774" y="5707473"/>
            <a:ext cx="691276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</a:pPr>
            <a:r>
              <a:rPr lang="zh-CN" altLang="zh-CN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思考：</a:t>
            </a:r>
            <a:r>
              <a:rPr lang="zh-CN" altLang="zh-CN" dirty="0">
                <a:latin typeface="Calibri" panose="020F0502020204030204" charset="0"/>
                <a:ea typeface="宋体" panose="02010600030101010101" pitchFamily="2" charset="-122"/>
              </a:rPr>
              <a:t>能否用型腔铣工序进行粗加工？如果可以，请对比一下它与自适应铣削工序之间的加工效率。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66348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9144000" cy="472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3995420" y="1484630"/>
            <a:ext cx="1124585" cy="6946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1" i="0" spc="280" noProof="0" dirty="0">
                <a:ln w="3175">
                  <a:noFill/>
                  <a:prstDash val="dash"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915035" y="2348865"/>
            <a:ext cx="7668260" cy="3032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45720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altLang="zh-CN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本项目通过典型范例来</a:t>
            </a:r>
            <a:r>
              <a:rPr lang="zh-CN" altLang="en-US" sz="1900" spc="140" dirty="0" smtClean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介绍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车削</a:t>
            </a:r>
            <a:r>
              <a:rPr lang="zh-CN" altLang="en-US" sz="1900" spc="140" dirty="0" smtClean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加工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的各种加工类型，详细描述</a:t>
            </a:r>
            <a:r>
              <a:rPr lang="zh-CN" altLang="en-US" sz="1900" spc="140" dirty="0" smtClean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包括外轮廓车削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加工、外径开槽车削加工</a:t>
            </a:r>
            <a:r>
              <a:rPr lang="zh-CN" altLang="en-US" sz="1900" spc="140" dirty="0" smtClean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外径螺纹车削加工等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各种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常用的加工策略的操作步骤，并且对其中的细节和关键之处给予详细说明，最后通过一个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“1+X证书项目”的典型案例来进行</a:t>
            </a:r>
            <a:r>
              <a:rPr lang="zh-CN" altLang="en-US" sz="1900" spc="140" dirty="0" smtClean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讲解车削加工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编程。</a:t>
            </a:r>
            <a:r>
              <a:rPr lang="zh-CN" altLang="en-US" sz="1900" spc="14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旨在让大家可以做到举一反三，触类旁通，通过练习不断提高自己的编程水平。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  <a:endParaRPr lang="en-US" altLang="zh-CN" dirty="0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zh-CN" dirty="0" smtClean="0"/>
              <a:t>项目</a:t>
            </a:r>
            <a:r>
              <a:rPr lang="en-US" altLang="zh-CN" dirty="0" smtClean="0"/>
              <a:t>5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43184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/>
              <a:t>在“</a:t>
            </a:r>
            <a:r>
              <a:rPr lang="en-US" altLang="zh-CN" sz="1800" dirty="0"/>
              <a:t>MCS </a:t>
            </a:r>
            <a:r>
              <a:rPr lang="zh-CN" altLang="zh-CN" sz="1800" dirty="0"/>
              <a:t>主轴”对话框中的</a:t>
            </a:r>
            <a:r>
              <a:rPr lang="en-US" altLang="zh-CN" sz="1800" dirty="0"/>
              <a:t>“</a:t>
            </a:r>
            <a:r>
              <a:rPr lang="zh-CN" altLang="zh-CN" sz="1800" dirty="0"/>
              <a:t>车床工作平面</a:t>
            </a:r>
            <a:r>
              <a:rPr lang="en-US" altLang="zh-CN" sz="1800" dirty="0"/>
              <a:t>”</a:t>
            </a:r>
            <a:r>
              <a:rPr lang="zh-CN" altLang="zh-CN" sz="1800" dirty="0"/>
              <a:t>模块的指定平面选项对话框选择</a:t>
            </a:r>
            <a:r>
              <a:rPr lang="en-US" altLang="zh-CN" sz="1800" dirty="0"/>
              <a:t>“ZM-XM”</a:t>
            </a:r>
            <a:r>
              <a:rPr lang="zh-CN" altLang="zh-CN" sz="1800" dirty="0" smtClean="0"/>
              <a:t>选项。</a:t>
            </a:r>
            <a:r>
              <a:rPr lang="zh-CN" altLang="zh-CN" sz="1800" dirty="0"/>
              <a:t>单击“确定”按钮完成安全平面的设置。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740352" y="2060848"/>
            <a:ext cx="1187450" cy="28803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564904"/>
            <a:ext cx="328777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369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invGray">
          <a:xfrm>
            <a:off x="2971800" y="2493010"/>
            <a:ext cx="4343400" cy="119443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000" b="1" kern="10">
                <a:ln w="1905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387471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项目</a:t>
            </a:r>
            <a:r>
              <a:rPr lang="en-US" altLang="zh-CN" dirty="0"/>
              <a:t>3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15" name="文本框 114"/>
          <p:cNvSpPr txBox="1"/>
          <p:nvPr>
            <p:custDataLst>
              <p:tags r:id="rId1"/>
            </p:custDataLst>
          </p:nvPr>
        </p:nvSpPr>
        <p:spPr>
          <a:xfrm>
            <a:off x="179070" y="1340485"/>
            <a:ext cx="8618855" cy="6600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/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4"/>
          <a:srcRect b="5201"/>
          <a:stretch>
            <a:fillRect/>
          </a:stretch>
        </p:blipFill>
        <p:spPr>
          <a:xfrm>
            <a:off x="35560" y="1196975"/>
            <a:ext cx="9087485" cy="48609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409632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2</a:t>
            </a:r>
            <a:r>
              <a:rPr lang="zh-CN" altLang="zh-CN" sz="2000" dirty="0" smtClean="0"/>
              <a:t>）</a:t>
            </a:r>
            <a:r>
              <a:rPr lang="zh-CN" altLang="en-US" sz="2000" dirty="0"/>
              <a:t>创建毛坯几何体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①单击 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中的“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+”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，展开列表。双击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，弹出“工件”对话框。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②单击“指定部件” 图标，弹出“部件几何体”对话框，选取加载零件作为加工最终部件，并单击“确定”按钮 返回“工件”对话框。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2060848"/>
            <a:ext cx="929640" cy="216024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724128" y="2060848"/>
            <a:ext cx="975360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7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③双击                         图标，弹出“车削工件”对话框，单击“指定毛坯边界”对话框右侧的       图标，进入“毛坯边界”对话框，单击“指定点” 按钮，选取左侧端面外圆，自动捕捉圆心作为安装原点，如图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5-1-8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所示。在“长度”对话框输入“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86”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，在“直径”对话框输入“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40”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5-1-9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所示。</a:t>
            </a: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1556792"/>
            <a:ext cx="1587500" cy="288032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881550" y="1988840"/>
            <a:ext cx="314186" cy="28803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927" y="3717032"/>
            <a:ext cx="52609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7" y="3260749"/>
            <a:ext cx="5260975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3480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④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单击“显示” 图标，观察设置的部件和毛坯是否符合要求，如图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36912"/>
            <a:ext cx="659498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752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</a:t>
            </a:r>
            <a:r>
              <a:rPr lang="zh-CN" altLang="en-US" sz="2000" dirty="0"/>
              <a:t>刀具创建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，进入“创建刀具”界面，选择刀具子类型中的车刀 ，在“名称”对话框输入“外圆刀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_80_L”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作为名称，单击“确定”按钮进入“铣刀 参数”对话框界面。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②设置刀具参数。在“尺寸”对话框中的“刀尖半径”填入实际加工车刀的外圆半径，在“编号”对话框中“刀具号”，填入“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所示。在跟踪界面下，设置补偿寄存器为“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1988840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564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03" y="1772816"/>
            <a:ext cx="602093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056"/>
            <a:ext cx="5761426" cy="282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1337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1"/>
                </a:solidFill>
                <a:latin typeface="方正小标宋简体" pitchFamily="65" charset="-122"/>
                <a:ea typeface="方正小标宋简体" pitchFamily="65" charset="-122"/>
              </a:rPr>
              <a:t>目录</a:t>
            </a:r>
            <a:endParaRPr lang="en-US" altLang="zh-CN" dirty="0">
              <a:solidFill>
                <a:schemeClr val="accent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grpSp>
        <p:nvGrpSpPr>
          <p:cNvPr id="87086" name="Group 46"/>
          <p:cNvGrpSpPr>
            <a:grpSpLocks/>
          </p:cNvGrpSpPr>
          <p:nvPr/>
        </p:nvGrpSpPr>
        <p:grpSpPr bwMode="auto">
          <a:xfrm>
            <a:off x="1547664" y="2402681"/>
            <a:ext cx="5544616" cy="685800"/>
            <a:chOff x="1296" y="1824"/>
            <a:chExt cx="2976" cy="432"/>
          </a:xfrm>
        </p:grpSpPr>
        <p:sp>
          <p:nvSpPr>
            <p:cNvPr id="8708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422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任务</a:t>
              </a:r>
              <a:r>
                <a:rPr lang="en-US" altLang="zh-CN" b="1" dirty="0" smtClean="0">
                  <a:solidFill>
                    <a:srgbClr val="000000"/>
                  </a:solidFill>
                  <a:ea typeface="宋体" charset="-122"/>
                </a:rPr>
                <a:t>5.1     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车削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加工类型及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操作</a:t>
              </a:r>
              <a:endParaRPr lang="en-US" altLang="zh-CN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8709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87091" name="Group 51"/>
          <p:cNvGrpSpPr>
            <a:grpSpLocks/>
          </p:cNvGrpSpPr>
          <p:nvPr/>
        </p:nvGrpSpPr>
        <p:grpSpPr bwMode="auto">
          <a:xfrm>
            <a:off x="1547664" y="3785394"/>
            <a:ext cx="5544616" cy="685800"/>
            <a:chOff x="1296" y="1824"/>
            <a:chExt cx="2976" cy="432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3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4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430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任务</a:t>
              </a:r>
              <a:r>
                <a:rPr lang="en-US" altLang="zh-CN" b="1" dirty="0" smtClean="0">
                  <a:solidFill>
                    <a:srgbClr val="000000"/>
                  </a:solidFill>
                  <a:ea typeface="宋体" charset="-122"/>
                </a:rPr>
                <a:t>5.2  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“</a:t>
              </a:r>
              <a:r>
                <a:rPr lang="en-US" altLang="zh-CN" b="1" dirty="0">
                  <a:solidFill>
                    <a:srgbClr val="000000"/>
                  </a:solidFill>
                  <a:ea typeface="宋体" charset="-122"/>
                </a:rPr>
                <a:t>1+X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证书项目”的车削加工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编程</a:t>
              </a:r>
              <a:endParaRPr lang="en-US" altLang="zh-CN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87095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pic>
        <p:nvPicPr>
          <p:cNvPr id="15" name="图片 14" descr="3b32303238383435323bcad6cac6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88860" y="2577308"/>
            <a:ext cx="360000" cy="360000"/>
          </a:xfrm>
          <a:prstGeom prst="rect">
            <a:avLst/>
          </a:prstGeom>
        </p:spPr>
      </p:pic>
      <p:pic>
        <p:nvPicPr>
          <p:cNvPr id="16" name="图片 15" descr="3b32303238383435323bcad6cac6">
            <a:hlinkClick r:id="rId7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88860" y="3932419"/>
            <a:ext cx="360000" cy="360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5</a:t>
            </a:r>
            <a:r>
              <a:rPr lang="zh-CN" altLang="zh-CN" sz="2000" dirty="0" smtClean="0"/>
              <a:t>）</a:t>
            </a:r>
            <a:r>
              <a:rPr lang="zh-CN" altLang="en-US" sz="2000" dirty="0"/>
              <a:t>建外径粗车加工工序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，弹出“创建工序”对话框，在工序子类型中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选择外径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粗车工序。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选项，“刀具”对话框为“外圆刀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_80_L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（车刀）”选项，“几何体”对话框为“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LATHE_ROUGH”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选项，单击“确定”按钮进入“外径粗车”对话框界面，如图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323430" y="1820436"/>
            <a:ext cx="406400" cy="31242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8"/>
          <a:stretch/>
        </p:blipFill>
        <p:spPr bwMode="auto">
          <a:xfrm>
            <a:off x="1907704" y="3843938"/>
            <a:ext cx="4467929" cy="30140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023569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③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步进参数设置。在“刀轨设置”区域中，设置步进的“切削深度”模式为“恒定”选项，“深度”文本框设置为“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20280"/>
            <a:ext cx="595182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3239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④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切削参数设置。单击“刀轨设置”区域中的“切削参数”  图标，进入“切削参数”对话框，在“粗加工余量”区域中，设置“面”余量为“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，“径向”余量为“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。在“公差”设置区域，设置“内外公差”均为“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0.01”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所示。单击“确定”按钮，返回“外径粗车”。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584654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33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⑤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非切削移动设置。单击“刀轨设置”区域中的“非切削移动” 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图标，设置“输出坐标参考”为”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 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 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所示。单击“确定”按钮，返回“非切削移动”界面。在安全距离设置界面，在“工件安全距离”设置区域，把“径向安全距离”文本框改为“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4593247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77" y="1964184"/>
            <a:ext cx="5768083" cy="348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99779"/>
            <a:ext cx="5400600" cy="346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2404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⑥设置进给率和速度。单击“刀轨设置”区域中的“进给率和速度”  图标，进入“进给率和速度”对话框，在“主轴速度”区域中，输出模式设置为“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RPM”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选项，勾选 主轴速度图标，在文本框填上“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，在“进给率”区域中的“切削”文本框填“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，把“切削模式”设置为“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5-1-20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所示。单击“确定”按钮，返回“外径粗车”界面。单击 图标计算，预览刀轨，如图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5-1-21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3532980"/>
            <a:ext cx="5955728" cy="292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444" y="3501008"/>
            <a:ext cx="7212140" cy="299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0060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⑦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图标进行仿真，如图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5-1-22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1556792"/>
            <a:ext cx="360040" cy="28803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516216" y="1556792"/>
            <a:ext cx="288032" cy="288032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586359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3678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zh-CN" altLang="en-US" sz="2400" dirty="0">
                <a:solidFill>
                  <a:srgbClr val="FF0000"/>
                </a:solidFill>
              </a:rPr>
              <a:t>外径精</a:t>
            </a:r>
            <a:r>
              <a:rPr lang="zh-CN" altLang="en-US" sz="2400" dirty="0" smtClean="0">
                <a:solidFill>
                  <a:srgbClr val="FF0000"/>
                </a:solidFill>
              </a:rPr>
              <a:t>车。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）右击外径粗车工序 图标，通过工具条插入工序，进入创建工序表界面。在工序子类型中选择 外径精车工序。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76488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92299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）如图</a:t>
            </a:r>
            <a:r>
              <a:rPr lang="en-US" altLang="zh-CN" sz="2000" dirty="0"/>
              <a:t>5-1-23</a:t>
            </a:r>
            <a:r>
              <a:rPr lang="zh-CN" altLang="en-US" sz="2000" dirty="0"/>
              <a:t>，在“位置”对话框中选择“程序”对话框为“</a:t>
            </a:r>
            <a:r>
              <a:rPr lang="en-US" altLang="zh-CN" sz="2000" dirty="0"/>
              <a:t>PROGRAM”</a:t>
            </a:r>
            <a:r>
              <a:rPr lang="zh-CN" altLang="en-US" sz="2000" dirty="0"/>
              <a:t>选项，选择“刀具”对话框为“外圆刀</a:t>
            </a:r>
            <a:r>
              <a:rPr lang="en-US" altLang="zh-CN" sz="2000" dirty="0"/>
              <a:t>_80_L</a:t>
            </a:r>
            <a:r>
              <a:rPr lang="zh-CN" altLang="en-US" sz="2000" dirty="0"/>
              <a:t>（车刀）”选项，选择“几何体”对话框为“</a:t>
            </a:r>
            <a:r>
              <a:rPr lang="en-US" altLang="zh-CN" sz="2000" dirty="0"/>
              <a:t>TURNING_ WORKPIECE”</a:t>
            </a:r>
            <a:r>
              <a:rPr lang="zh-CN" altLang="en-US" sz="2000" dirty="0"/>
              <a:t>选项，选择“方法”对话框为“</a:t>
            </a:r>
            <a:r>
              <a:rPr lang="en-US" altLang="zh-CN" sz="2000" dirty="0"/>
              <a:t>LATHE_FINISH”</a:t>
            </a:r>
            <a:r>
              <a:rPr lang="zh-CN" altLang="en-US" sz="2000" dirty="0"/>
              <a:t>选项，单击“确定”按钮进入“外径精车”对话框界面，如图</a:t>
            </a:r>
            <a:r>
              <a:rPr lang="en-US" altLang="zh-CN" sz="2000" dirty="0"/>
              <a:t>5-1-24</a:t>
            </a:r>
            <a:r>
              <a:rPr lang="zh-CN" altLang="en-US" sz="2000" dirty="0"/>
              <a:t>所示。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0" r="4515" b="-1"/>
          <a:stretch/>
        </p:blipFill>
        <p:spPr bwMode="auto">
          <a:xfrm>
            <a:off x="1691680" y="3371850"/>
            <a:ext cx="5023445" cy="3486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520749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92299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）非切削移动设置。单击“刀轨设置”区域中的“非切削移动” ，进入“非切削移动”界面。在“进刀”界面下，设置“进刀类型”为“线形</a:t>
            </a:r>
            <a:r>
              <a:rPr lang="en-US" altLang="zh-CN" sz="2000" dirty="0"/>
              <a:t>—</a:t>
            </a:r>
            <a:r>
              <a:rPr lang="zh-CN" altLang="en-US" sz="2000" dirty="0"/>
              <a:t>相对于切削”选项，“长度”文本框改为“</a:t>
            </a:r>
            <a:r>
              <a:rPr lang="en-US" altLang="zh-CN" sz="2000" dirty="0"/>
              <a:t>5”</a:t>
            </a:r>
            <a:r>
              <a:rPr lang="zh-CN" altLang="en-US" sz="2000" dirty="0"/>
              <a:t>，“延伸距离”文本框改为“</a:t>
            </a:r>
            <a:r>
              <a:rPr lang="en-US" altLang="zh-CN" sz="2000" dirty="0"/>
              <a:t>1”</a:t>
            </a:r>
            <a:r>
              <a:rPr lang="zh-CN" altLang="en-US" sz="2000" dirty="0"/>
              <a:t>，如图</a:t>
            </a:r>
            <a:r>
              <a:rPr lang="en-US" altLang="zh-CN" sz="2000" dirty="0"/>
              <a:t>5-1-25</a:t>
            </a:r>
            <a:r>
              <a:rPr lang="zh-CN" altLang="en-US" sz="2000" dirty="0"/>
              <a:t>所示。单击“确定”按钮，返回“外径精车”界面。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24944"/>
            <a:ext cx="550263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4830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/>
              <a:t>车削</a:t>
            </a:r>
            <a:r>
              <a:rPr lang="zh-CN" altLang="en-US" sz="3200" dirty="0" smtClean="0"/>
              <a:t>加工</a:t>
            </a: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│学习目标│</a:t>
            </a:r>
          </a:p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rgbClr val="FF0000"/>
                </a:solidFill>
              </a:rPr>
              <a:t>知识</a:t>
            </a:r>
            <a:r>
              <a:rPr lang="zh-CN" altLang="zh-CN" sz="1800" dirty="0">
                <a:solidFill>
                  <a:srgbClr val="FF0000"/>
                </a:solidFill>
              </a:rPr>
              <a:t>目标：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en-US" sz="1800" dirty="0"/>
              <a:t>了解车削加工工序制订的思路。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2.</a:t>
            </a:r>
            <a:r>
              <a:rPr lang="zh-CN" altLang="en-US" sz="1800" dirty="0"/>
              <a:t>熟悉车削加工类型及操作方法、技巧。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3.</a:t>
            </a:r>
            <a:r>
              <a:rPr lang="zh-CN" altLang="en-US" sz="1800" dirty="0"/>
              <a:t>熟悉车削加工参数的设置。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92299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）设置进给率和速度。单击“刀轨设置”区域中的“进给率和速度”  图标，进入“进给率和速度”对话框，在“主轴速度”区域中，输出模式设置为 </a:t>
            </a:r>
            <a:r>
              <a:rPr lang="zh-CN" altLang="en-US" sz="2000" dirty="0" smtClean="0"/>
              <a:t>      ，</a:t>
            </a:r>
            <a:r>
              <a:rPr lang="zh-CN" altLang="en-US" sz="2000" dirty="0"/>
              <a:t>勾选 主轴速度图标，在文本框填上“</a:t>
            </a:r>
            <a:r>
              <a:rPr lang="en-US" altLang="zh-CN" sz="2000" dirty="0"/>
              <a:t>1000”</a:t>
            </a:r>
            <a:r>
              <a:rPr lang="zh-CN" altLang="en-US" sz="2000" dirty="0"/>
              <a:t>，在“进给率”区域中的“切削”文本框填“</a:t>
            </a:r>
            <a:r>
              <a:rPr lang="en-US" altLang="zh-CN" sz="2000" dirty="0"/>
              <a:t>60”</a:t>
            </a:r>
            <a:r>
              <a:rPr lang="zh-CN" altLang="en-US" sz="2000" dirty="0"/>
              <a:t>，把“切削模式”对话框设置为“</a:t>
            </a:r>
            <a:r>
              <a:rPr lang="en-US" altLang="zh-CN" sz="2000" dirty="0" err="1"/>
              <a:t>mmpm</a:t>
            </a:r>
            <a:r>
              <a:rPr lang="en-US" altLang="zh-CN" sz="2000" dirty="0"/>
              <a:t>”</a:t>
            </a:r>
            <a:r>
              <a:rPr lang="zh-CN" altLang="en-US" sz="2000" dirty="0"/>
              <a:t>选项，如图</a:t>
            </a:r>
            <a:r>
              <a:rPr lang="en-US" altLang="zh-CN" sz="2000" dirty="0"/>
              <a:t>5-1-26</a:t>
            </a:r>
            <a:r>
              <a:rPr lang="zh-CN" altLang="en-US" sz="2000" dirty="0"/>
              <a:t>所示。单击“确定”按钮，返回“外径粗车”界面。单击 </a:t>
            </a:r>
            <a:r>
              <a:rPr lang="zh-CN" altLang="en-US" sz="2000" dirty="0" smtClean="0"/>
              <a:t>   图标</a:t>
            </a:r>
            <a:r>
              <a:rPr lang="zh-CN" altLang="en-US" sz="2000" dirty="0"/>
              <a:t>计算，预览刀轨，如图</a:t>
            </a:r>
            <a:r>
              <a:rPr lang="en-US" altLang="zh-CN" sz="2000" dirty="0"/>
              <a:t>5-1-27</a:t>
            </a:r>
            <a:r>
              <a:rPr lang="zh-CN" altLang="en-US" sz="2000" dirty="0"/>
              <a:t>所示。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78062" y="2132856"/>
            <a:ext cx="501650" cy="36004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627784" y="3520440"/>
            <a:ext cx="288032" cy="2686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3861048"/>
            <a:ext cx="572722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861048"/>
            <a:ext cx="62478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8476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）仿真。单击“操作”区域中的 </a:t>
            </a:r>
            <a:r>
              <a:rPr lang="zh-CN" altLang="en-US" sz="2000" dirty="0" smtClean="0"/>
              <a:t>   图标</a:t>
            </a:r>
            <a:r>
              <a:rPr lang="zh-CN" altLang="en-US" sz="2000" dirty="0"/>
              <a:t>进行计算，再单击 </a:t>
            </a:r>
            <a:r>
              <a:rPr lang="zh-CN" altLang="en-US" sz="2000" dirty="0" smtClean="0"/>
              <a:t>  图标</a:t>
            </a:r>
            <a:r>
              <a:rPr lang="zh-CN" altLang="en-US" sz="2000" dirty="0"/>
              <a:t>，进入“刀轨可视化”对话框。单击“</a:t>
            </a:r>
            <a:r>
              <a:rPr lang="en-US" altLang="zh-CN" sz="2000" dirty="0"/>
              <a:t>3D</a:t>
            </a:r>
            <a:r>
              <a:rPr lang="zh-CN" altLang="en-US" sz="2000" dirty="0"/>
              <a:t>动态”图标进入“</a:t>
            </a:r>
            <a:r>
              <a:rPr lang="en-US" altLang="zh-CN" sz="2000" dirty="0"/>
              <a:t>3D</a:t>
            </a:r>
            <a:r>
              <a:rPr lang="zh-CN" altLang="en-US" sz="2000" dirty="0"/>
              <a:t>仿真”，把“动画速度”调整到“</a:t>
            </a:r>
            <a:r>
              <a:rPr lang="en-US" altLang="zh-CN" sz="2000" dirty="0"/>
              <a:t>2”</a:t>
            </a:r>
            <a:r>
              <a:rPr lang="zh-CN" altLang="en-US" sz="2000" dirty="0"/>
              <a:t>，便于观察。单击 </a:t>
            </a:r>
            <a:r>
              <a:rPr lang="zh-CN" altLang="en-US" sz="2000" dirty="0" smtClean="0"/>
              <a:t>   图标</a:t>
            </a:r>
            <a:r>
              <a:rPr lang="zh-CN" altLang="en-US" sz="2000" dirty="0"/>
              <a:t>进行仿真，如图</a:t>
            </a:r>
            <a:r>
              <a:rPr lang="en-US" altLang="zh-CN" sz="2000" dirty="0"/>
              <a:t>5-1-28</a:t>
            </a:r>
            <a:r>
              <a:rPr lang="zh-CN" altLang="en-US" sz="2000" dirty="0"/>
              <a:t>所示。确认无误后，单击两次 “确定”按钮后完成工序创建。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472672" y="1340768"/>
            <a:ext cx="281940" cy="288032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7380312" y="1362864"/>
            <a:ext cx="243840" cy="24384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5292080" y="2276872"/>
            <a:ext cx="243840" cy="243840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62478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2730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556792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复杂外轮廓车削</a:t>
            </a: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加工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/>
              <a:t>对复杂外轮廓零件用外径粗车工序进行粗加工，由于零件中间具有的凹槽，而左偏外圆刀具加工时与零件发生干涉，导致无法对全部形状开粗。因此，我们需要利用右偏外圆刀对零件的反方向进行二次开粗，去除剩余的余量</a:t>
            </a:r>
            <a:r>
              <a:rPr lang="zh-CN" altLang="zh-CN" sz="1800" dirty="0" smtClean="0"/>
              <a:t>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610904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5439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外径粗</a:t>
            </a:r>
            <a:r>
              <a:rPr lang="zh-CN" altLang="en-US" sz="2400" dirty="0" smtClean="0">
                <a:solidFill>
                  <a:srgbClr val="FF0000"/>
                </a:solidFill>
              </a:rPr>
              <a:t>车。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 smtClean="0">
                <a:latin typeface="+mn-ea"/>
              </a:rPr>
              <a:t>）</a:t>
            </a:r>
            <a:r>
              <a:rPr lang="zh-CN" altLang="zh-CN" sz="2000" dirty="0"/>
              <a:t>外径开粗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/>
              <a:t>参考上一节外径开粗工序的做法，对加工零件进行第一次外径开粗，加工效果如图</a:t>
            </a:r>
            <a:r>
              <a:rPr lang="en-US" altLang="zh-CN" sz="2000" dirty="0"/>
              <a:t>5-1-30</a:t>
            </a:r>
            <a:r>
              <a:rPr lang="zh-CN" altLang="zh-CN" sz="2000" dirty="0"/>
              <a:t>所示。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32981"/>
            <a:ext cx="6344376" cy="2632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4561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</a:t>
            </a:r>
            <a:r>
              <a:rPr lang="zh-CN" altLang="en-US" sz="2000" dirty="0"/>
              <a:t>刀具创建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①单击          图标，进入“创建刀具”界面，选择刀具子类型中的右偏车刀 ，在“名称”对话框输入“外圆刀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_35_R”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作为名称，单击“确定”按钮进入“车刀”对话框界面。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②设置刀具参数。在“刀片”设置区域，把“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ISO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刀片形状”设置为“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V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（菱形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）”选项。在“尺寸”对话框中的“刀尖半径”填入实际加工车刀的外圆半径，“方向角度”填入“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90”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所示。在跟踪界面下，设置补偿寄存器为“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1988840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753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11" y="2060848"/>
            <a:ext cx="543352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77789"/>
            <a:ext cx="6380605" cy="264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5873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196752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）创建退刀粗车加工工序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右击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，通过弹出的工具条插入工序，在工序子类型中选择 退刀粗车工序。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选项，“刀具”对话框为“外圆刀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_80L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（车刀）”选项，“几何体”对话框为“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LATHE_ROUGH”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选项，单击“确定”按钮进入“退刀粗车”对话框界面，如图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33736" y="1844824"/>
            <a:ext cx="762000" cy="288032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33" y="4194227"/>
            <a:ext cx="4125019" cy="2645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43818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③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步进参数设置。在“刀轨设置”区域中，设置“步进”界面的“切削深度”对话框为“恒定”选项，“最大距离”文本框设置为“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08920"/>
            <a:ext cx="711564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1084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④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切削参数设置。单击“刀轨设置”区域中的“切削参数”  图标，进入“切削参数”对话框，在“粗加工余量”区域中，设置“面”余量为“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，“径向”余量为“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。在“公差”设置区域，设置“内外公差”均为“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0.01”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所示。单击“确定”按钮，返回“退刀粗车”。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368" y="3068960"/>
            <a:ext cx="560791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0084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⑤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图标，选取“输出坐标”区域的“参考”对话框为“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所示。单击“确定”按钮，返回“非切削移动”界面。在安全距离设置界面，在“工件安全距离”设置区域，把“径向安全距离”文本框改为“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5-1-39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0938361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rgbClr val="FF0000"/>
                </a:solidFill>
              </a:rPr>
              <a:t>技能</a:t>
            </a:r>
            <a:r>
              <a:rPr lang="zh-CN" altLang="zh-CN" sz="1800" dirty="0">
                <a:solidFill>
                  <a:srgbClr val="FF0000"/>
                </a:solidFill>
              </a:rPr>
              <a:t>目标：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en-US" sz="1800" dirty="0"/>
              <a:t>深刻体会知行合一在数控加工中的重要性；培养力求最优的编程思路，具备</a:t>
            </a:r>
            <a:r>
              <a:rPr lang="en-US" altLang="zh-CN" sz="1800" dirty="0"/>
              <a:t>1+X</a:t>
            </a:r>
            <a:r>
              <a:rPr lang="zh-CN" altLang="en-US" sz="1800" dirty="0"/>
              <a:t>数控车铣加工（中级）证书所需的职业素养和规范意识；培养具有职业操守、工匠精神的高技能人才。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2.</a:t>
            </a:r>
            <a:r>
              <a:rPr lang="zh-CN" altLang="en-US" sz="1800" dirty="0"/>
              <a:t>能独立对加工零件进行车削加工编程，且加工零件精度达到</a:t>
            </a:r>
            <a:r>
              <a:rPr lang="en-US" altLang="zh-CN" sz="1800" dirty="0"/>
              <a:t>1+X</a:t>
            </a:r>
            <a:r>
              <a:rPr lang="zh-CN" altLang="en-US" sz="1800" dirty="0"/>
              <a:t>证书（中级）的评分标准。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310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3"/>
            <a:ext cx="5770140" cy="348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251" y="1844824"/>
            <a:ext cx="539033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119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⑥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设置进给率和速度。单击“刀轨设置”区域中的“进给率和速度”  图标，进入“进给率和速度”对话框，在“主轴速度”区域中，输出模式设置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为           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，勾选 主轴速度图标，在文本框填上“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，在“进给率”区域中的“切削”文本框填“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，把“切削模式”对话框设置为“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所示。单击“确定”按钮，返回“退刀粗车”界面。单击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示。</a:t>
            </a: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164288" y="1988840"/>
            <a:ext cx="576064" cy="2114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05928" y="3183828"/>
            <a:ext cx="379472" cy="307464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967" y="3873649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66939"/>
            <a:ext cx="5811459" cy="26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3694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⑦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单击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图标进行仿真，如图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1556792"/>
            <a:ext cx="288032" cy="288032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6444208" y="1556792"/>
            <a:ext cx="243840" cy="24384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56992"/>
            <a:ext cx="620449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294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zh-CN" altLang="en-US" sz="2400" dirty="0">
                <a:solidFill>
                  <a:srgbClr val="FF0000"/>
                </a:solidFill>
              </a:rPr>
              <a:t>外径精</a:t>
            </a:r>
            <a:r>
              <a:rPr lang="zh-CN" altLang="en-US" sz="2400" dirty="0" smtClean="0">
                <a:solidFill>
                  <a:srgbClr val="FF0000"/>
                </a:solidFill>
              </a:rPr>
              <a:t>车。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/>
              <a:t>选用切槽刀（</a:t>
            </a:r>
            <a:r>
              <a:rPr lang="en-US" altLang="zh-CN" sz="2000" dirty="0"/>
              <a:t>3</a:t>
            </a:r>
            <a:r>
              <a:rPr lang="zh-CN" altLang="zh-CN" sz="2000" dirty="0"/>
              <a:t>号刀）对零件进行“外径精车</a:t>
            </a:r>
            <a:r>
              <a:rPr lang="en-US" altLang="zh-CN" sz="2000" dirty="0"/>
              <a:t>”</a:t>
            </a:r>
            <a:r>
              <a:rPr lang="zh-CN" altLang="zh-CN" sz="2000" dirty="0"/>
              <a:t>工序精加工。具体步骤可参考上一节内容，效果如图</a:t>
            </a:r>
            <a:r>
              <a:rPr lang="en-US" altLang="zh-CN" sz="2000" dirty="0"/>
              <a:t>5-1-43</a:t>
            </a:r>
            <a:r>
              <a:rPr lang="zh-CN" altLang="zh-CN" sz="2000" dirty="0"/>
              <a:t>所</a:t>
            </a:r>
            <a:r>
              <a:rPr lang="zh-CN" altLang="zh-CN" sz="2000" dirty="0" smtClean="0"/>
              <a:t>示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40968"/>
            <a:ext cx="676854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4116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556792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外径</a:t>
            </a: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开槽车削加工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为保证在加工时便于退刀，且在装配时与相邻零件保证靠紧，所以在台肩处应加工出退刀槽。退刀槽和越程槽是在轴的根部和孔的底部做出的环形沟槽。沟槽的作用：一是保证加工到位，二是保证装配时相邻零件的端面靠紧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89040"/>
            <a:ext cx="678782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419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外径</a:t>
            </a:r>
            <a:r>
              <a:rPr lang="zh-CN" altLang="en-US" sz="2400" dirty="0" smtClean="0">
                <a:solidFill>
                  <a:srgbClr val="FF0000"/>
                </a:solidFill>
              </a:rPr>
              <a:t>粗精车。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参考</a:t>
            </a:r>
            <a:r>
              <a:rPr lang="zh-CN" altLang="en-US" sz="2000" dirty="0">
                <a:latin typeface="+mn-ea"/>
              </a:rPr>
              <a:t>上一节外径开粗和外径精车工序的做法，对加工零件进行外形加工，加工效果如图</a:t>
            </a:r>
            <a:r>
              <a:rPr lang="en-US" altLang="zh-CN" sz="2000" dirty="0">
                <a:latin typeface="+mn-ea"/>
              </a:rPr>
              <a:t>5-1-45</a:t>
            </a:r>
            <a:r>
              <a:rPr lang="zh-CN" altLang="en-US" sz="2000" dirty="0">
                <a:latin typeface="+mn-ea"/>
              </a:rPr>
              <a:t>所示。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62478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951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</a:rPr>
              <a:t>刀具</a:t>
            </a:r>
            <a:r>
              <a:rPr lang="zh-CN" altLang="en-US" sz="2400" dirty="0">
                <a:solidFill>
                  <a:srgbClr val="FF0000"/>
                </a:solidFill>
              </a:rPr>
              <a:t>创建。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，进入“创建刀具”界面，选择刀具子类型中的车刀 ，在“名称”对话框输入“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槽刀”作为名称，单击“确定”按钮进入“槽刀”对话框界面。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）设置刀具参数。在“尺寸”对话框中的“刀片宽度”填入“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，“半径”填入实际加工车刀的外圆半径。在“编号”对话框中“刀具号”，填入“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所示。在跟踪界面下，设置补偿寄存器为“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763688" y="2060848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666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935608"/>
            <a:ext cx="5815432" cy="350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992" y="1935608"/>
            <a:ext cx="572722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6524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52736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创建外径开槽加工工序。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）右击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，通过弹出的工具条插入工序，在工序子类型中选择 外径开槽工序。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，“刀具”对话框为“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槽刀（槽刀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LATHE_FINISH”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选项，单击“确定”按钮，进入“外径开槽”对话框界面，如图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5-1-49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763688" y="1772816"/>
            <a:ext cx="936104" cy="288032"/>
          </a:xfrm>
          <a:prstGeom prst="rect">
            <a:avLst/>
          </a:prstGeom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281" y="4130317"/>
            <a:ext cx="4253903" cy="27276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943326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）步进参数设置。在刀轨设置区域中，设置“步进”的切削深度模式为“恒定”选项，“最大距离”设置为“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2.5mm”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44314"/>
            <a:ext cx="5759339" cy="369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8680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1800" dirty="0" smtClean="0">
                <a:solidFill>
                  <a:srgbClr val="FF0000"/>
                </a:solidFill>
              </a:rPr>
              <a:t>素质</a:t>
            </a:r>
            <a:r>
              <a:rPr lang="zh-CN" altLang="zh-CN" sz="1800" dirty="0">
                <a:solidFill>
                  <a:srgbClr val="FF0000"/>
                </a:solidFill>
              </a:rPr>
              <a:t>目标：</a:t>
            </a:r>
          </a:p>
          <a:p>
            <a:pPr>
              <a:lnSpc>
                <a:spcPct val="200000"/>
              </a:lnSpc>
            </a:pPr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en-US" sz="1800" dirty="0"/>
              <a:t>掌握</a:t>
            </a:r>
            <a:r>
              <a:rPr lang="en-US" altLang="zh-CN" sz="1800" dirty="0"/>
              <a:t>UG NX12.0</a:t>
            </a:r>
            <a:r>
              <a:rPr lang="zh-CN" altLang="en-US" sz="1800" dirty="0"/>
              <a:t>软件车削编程步骤。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2.</a:t>
            </a:r>
            <a:r>
              <a:rPr lang="zh-CN" altLang="en-US" sz="1800" dirty="0"/>
              <a:t>掌握内外车削零件的加工工序和加工参数。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3.</a:t>
            </a:r>
            <a:r>
              <a:rPr lang="zh-CN" altLang="en-US" sz="1800" dirty="0"/>
              <a:t>掌握</a:t>
            </a:r>
            <a:r>
              <a:rPr lang="en-US" altLang="zh-CN" sz="1800" dirty="0"/>
              <a:t>1+X</a:t>
            </a:r>
            <a:r>
              <a:rPr lang="zh-CN" altLang="en-US" sz="1800" dirty="0"/>
              <a:t>证书（中级）训练题的编程技巧及流程。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715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所示。设置“出发点”区域的“点选项”对话框为“指定”选项，按击“指定点” 图标，设置“输出坐标参考”对话框为“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所示。单击“确定”按钮，返回“非切削移动”界面。在安全距离设置界面，在“工件安全距离”设置区域，把“径向安全距离”文本框改为“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，“轴向安全距离”文本框改为“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284084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9516"/>
            <a:ext cx="5520614" cy="333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988840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8915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）设置进给率和速度。单击“刀轨设置”区域中的“进给率和速度”  图标，进入“进给率和速度”对话框，在“主轴速度”区域中，输出模式设置为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，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勾选 主轴速度图标，在文本框填上“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400”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，在“进给率”区域中的“切削”文本框填“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，把“切削模式”对话框设置为“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所示。单击“确定”按钮，返回“外径开槽”界面。单击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596336" y="1844824"/>
            <a:ext cx="501650" cy="2114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60032" y="3068960"/>
            <a:ext cx="288032" cy="288032"/>
          </a:xfrm>
          <a:prstGeom prst="rect">
            <a:avLst/>
          </a:prstGeom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972" y="3861048"/>
            <a:ext cx="610904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555367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4791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5.1.3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943" y="1412776"/>
            <a:ext cx="340233" cy="288032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6804248" y="1418868"/>
            <a:ext cx="243840" cy="24384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3137932" y="2204864"/>
            <a:ext cx="243840" cy="243840"/>
          </a:xfrm>
          <a:prstGeom prst="rect">
            <a:avLst/>
          </a:prstGeom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588631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1995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412776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外径螺纹车削</a:t>
            </a: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加工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螺纹车削是指螺纹加工过程，具体是指工件旋转一圈，车刀沿工件轴线移动一个导程，刀刃的运动轨迹就形成了工件的螺纹表面的螺纹加工过程。车床主轴与刀具之间必须保持严格的运动关系：主轴每转一圈（即工件转一圈），刀具应均匀地移动一个导程的距离。工件的转动和车刀的移动都是通过主轴的带动来实现的，从而保证了工件和刀具之间严格的运动关系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37112"/>
            <a:ext cx="5260975" cy="19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66663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加工退刀槽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参照上一节的开槽工序，对加工零件的退刀槽。加工零件退刀槽的效果，如图</a:t>
            </a:r>
            <a:r>
              <a:rPr lang="en-US" altLang="zh-CN" sz="2000" dirty="0">
                <a:latin typeface="+mn-ea"/>
              </a:rPr>
              <a:t>5-1-58</a:t>
            </a:r>
            <a:r>
              <a:rPr lang="zh-CN" altLang="en-US" sz="2000" dirty="0"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659498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7222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</a:rPr>
              <a:t>刀具</a:t>
            </a:r>
            <a:r>
              <a:rPr lang="zh-CN" altLang="en-US" sz="2400" dirty="0">
                <a:solidFill>
                  <a:srgbClr val="FF0000"/>
                </a:solidFill>
              </a:rPr>
              <a:t>创建。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（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）单击       图标，进入“创建刀具”界面，选择刀具子类型中螺纹车刀 ，在“名称”对话框输入 “螺纹刀”作为名称，单击“确定”按钮，进入“螺纹刀”对话框界面。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）在“编号”对话框中“刀具号”，如图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5-1-59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所示。在跟踪界面下，在“补偿寄存器”，“刀具补偿寄存器”，填入“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763688" y="2060848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41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556792"/>
            <a:ext cx="5400600" cy="44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558037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0109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052736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创建外径螺纹铣加工工序。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）右击 图标，弹出工具对话框，单击“插入”选项中“工序”选项。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）在弹出的工序选项，如图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，在位置对话框中选择“刀具”为“螺纹刀（螺纹刀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—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LATHE_FINISH”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选项，单击“确定”按钮进入“螺纹铣”对话框界面，如图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pic>
        <p:nvPicPr>
          <p:cNvPr id="8" name="图片 7"/>
          <p:cNvPicPr/>
          <p:nvPr/>
        </p:nvPicPr>
        <p:blipFill rotWithShape="1">
          <a:blip r:embed="rId2"/>
          <a:srcRect r="10357"/>
          <a:stretch/>
        </p:blipFill>
        <p:spPr>
          <a:xfrm>
            <a:off x="1691680" y="1822370"/>
            <a:ext cx="1222970" cy="238477"/>
          </a:xfrm>
          <a:prstGeom prst="rect">
            <a:avLst/>
          </a:prstGeom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" r="10313"/>
          <a:stretch/>
        </p:blipFill>
        <p:spPr bwMode="auto">
          <a:xfrm>
            <a:off x="1835697" y="3429000"/>
            <a:ext cx="4326978" cy="33813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100758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）在螺纹形状设置区域中，单击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选项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，单击螺纹上方的截面线作为顶线，如图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所示。（注意：选取截面线时，单击线的右端点，从右端开始加工；反之，单击线的左端，就会从左端开始加工。）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根据螺纹牙高公式（牙高 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H=0.54P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），计算出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M25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粗牙螺纹的深度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=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牙高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=1.35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。把“深度选项”设置为“深度和角度”选项，“深度”文本框填入“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1.35”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，“与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的夹角”文本框填入“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-180”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。为了能加工出完整的螺纹，增加切进距离和切出距离，在“偏置”设置区域，“起始偏置”文本框填入“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，“终止偏置”文本框填入“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283968" y="1412776"/>
            <a:ext cx="936104" cy="288032"/>
          </a:xfrm>
          <a:prstGeom prst="rect">
            <a:avLst/>
          </a:prstGeom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19"/>
            <a:ext cx="5260975" cy="19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2547" r="26110"/>
          <a:stretch/>
        </p:blipFill>
        <p:spPr bwMode="auto">
          <a:xfrm>
            <a:off x="5810251" y="4224909"/>
            <a:ext cx="2297586" cy="2660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970552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628800"/>
            <a:ext cx="7546975" cy="435292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项目概述</a:t>
            </a:r>
            <a:endParaRPr lang="en-US" altLang="zh-CN" sz="240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1800" dirty="0">
                <a:solidFill>
                  <a:srgbClr val="7030A0"/>
                </a:solidFill>
              </a:rPr>
              <a:t>车削加工</a:t>
            </a:r>
            <a:r>
              <a:rPr lang="zh-CN" altLang="zh-CN" sz="1800" dirty="0"/>
              <a:t>模块包含了面加工、外径粗车、退刀粗车、内径粗镗、退刀粗镗、外径精车、内径精镗、外径开槽、内径开槽等工序。车削加工模块提供了零件外轮廓和内孔外形粗精加工、退刀槽和螺纹等工序的编程</a:t>
            </a:r>
            <a:r>
              <a:rPr lang="zh-CN" altLang="zh-CN" sz="1800" dirty="0" smtClean="0"/>
              <a:t>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7408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）刀轨设置。在刀“轨设置”区域中，把“最大距离”文本框设置为“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，“最小距离”文本框设置为“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0.4”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所示。单击“生成” 按钮，预览刀路，如图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709292"/>
            <a:ext cx="6521855" cy="2951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011" y="2781207"/>
            <a:ext cx="6204086" cy="280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7345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）设置切削参数。单击“刀轨设置”区域中的“切削参数” 图标，进入切削参数界面。在“螺距“界面下，在”距离“文本框下填入“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572722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9651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单击“进给率和速度”  图标，进入“进给率和速度”对话框，在“主轴速度”区域中，勾选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，在“进给率”区域中，把“输出模式” 对话框“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mmpm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改为“</a:t>
            </a: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mmpr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选项，“切削”文本框填上“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2.5”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计算，单击“确定”按钮，返回“螺纹铣”。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68192" y="1772816"/>
            <a:ext cx="307464" cy="307464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899592" y="2636912"/>
            <a:ext cx="422332" cy="360040"/>
          </a:xfrm>
          <a:prstGeom prst="rect">
            <a:avLst/>
          </a:prstGeom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192" y="2924944"/>
            <a:ext cx="52609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0260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5.1.4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268760"/>
            <a:ext cx="8136904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单击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5-1-69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944" y="1412776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804248" y="1412776"/>
            <a:ext cx="243840" cy="2438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204864"/>
            <a:ext cx="243840" cy="243840"/>
          </a:xfrm>
          <a:prstGeom prst="rect">
            <a:avLst/>
          </a:prstGeom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87" y="3140968"/>
            <a:ext cx="636358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870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412776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内孔车削</a:t>
            </a: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加工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在车床上对工件的孔进行车削的方法叫镗孔</a:t>
            </a:r>
            <a:r>
              <a:rPr lang="en-US" altLang="zh-CN" sz="1800" dirty="0"/>
              <a:t>(</a:t>
            </a:r>
            <a:r>
              <a:rPr lang="zh-CN" altLang="en-US" sz="1800" dirty="0"/>
              <a:t>又叫车孔</a:t>
            </a:r>
            <a:r>
              <a:rPr lang="en-US" altLang="zh-CN" sz="1800" dirty="0"/>
              <a:t>)</a:t>
            </a:r>
            <a:r>
              <a:rPr lang="zh-CN" altLang="en-US" sz="1800" dirty="0"/>
              <a:t>。铸造孔、锻造孔或用钻头钻出来的孔，为了达到所要求的精度和表面质量，还需要镗孔。镗孔是常用的孔加工方法之一，可以作粗加工，也可以作精加工，加工范围很广。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5974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>
                <a:solidFill>
                  <a:srgbClr val="FF0000"/>
                </a:solidFill>
              </a:rPr>
              <a:t>内径粗加工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在粗加工前，先用∅</a:t>
            </a:r>
            <a:r>
              <a:rPr lang="en-US" altLang="zh-CN" sz="2000" dirty="0">
                <a:latin typeface="+mn-ea"/>
              </a:rPr>
              <a:t>20</a:t>
            </a:r>
            <a:r>
              <a:rPr lang="zh-CN" altLang="en-US" sz="2000" dirty="0">
                <a:latin typeface="+mn-ea"/>
              </a:rPr>
              <a:t>的钻头钻出长度为</a:t>
            </a:r>
            <a:r>
              <a:rPr lang="en-US" altLang="zh-CN" sz="2000" dirty="0">
                <a:latin typeface="+mn-ea"/>
              </a:rPr>
              <a:t>25</a:t>
            </a:r>
            <a:r>
              <a:rPr lang="zh-CN" altLang="en-US" sz="2000" dirty="0">
                <a:latin typeface="+mn-ea"/>
              </a:rPr>
              <a:t>的底孔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）进入加工模块。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打开图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所示的“加工零件”建模文件。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5024"/>
            <a:ext cx="6468631" cy="243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2586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②进入加工环境。在“应用模块”功能选项卡中选择“加工” 按钮，弹出的“加工环境”对话框中“要创建的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CAM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组装”模块选择“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,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607433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364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）创建几何体模块。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进入几何视图界面。单击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“几何视图”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，进入几何视图界面。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双击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            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MCS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主轴”对话框。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②机床坐标系的设置。单击零件右端面的外圆，自动捕捉圆心成为坐标系原点，如图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。绕着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轴旋转坐标轴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90°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，得到图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的机床坐标系。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在“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MCS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主轴”对话框中的“车床工作平面”模块的指定平面选项对话框选择“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ZM-XM”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选项，单击“确定”按钮完成安全平面的设置。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733925" y="2060848"/>
            <a:ext cx="228600" cy="25717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2564904"/>
            <a:ext cx="1187450" cy="213995"/>
          </a:xfrm>
          <a:prstGeom prst="rect">
            <a:avLst/>
          </a:prstGeom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6017" r="24200"/>
          <a:stretch/>
        </p:blipFill>
        <p:spPr bwMode="auto">
          <a:xfrm>
            <a:off x="361950" y="4581128"/>
            <a:ext cx="2581275" cy="22379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 t="6913" r="19040"/>
          <a:stretch/>
        </p:blipFill>
        <p:spPr bwMode="auto">
          <a:xfrm>
            <a:off x="3138487" y="4581128"/>
            <a:ext cx="3190876" cy="22166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4524" r="25739"/>
          <a:stretch/>
        </p:blipFill>
        <p:spPr bwMode="auto">
          <a:xfrm>
            <a:off x="6444208" y="4236045"/>
            <a:ext cx="2533650" cy="26524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773016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）创建毛坯几何体</a:t>
            </a:r>
            <a:r>
              <a:rPr lang="zh-CN" altLang="zh-CN" sz="2000" dirty="0" smtClean="0"/>
              <a:t>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①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中的“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+”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，展开列表。双击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，弹出“工件”对话框。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②单击“指定部件” 图标，弹出“部件几何体”对话框，选取加载零件作为加工最终部件，并单击“确定”按钮返回“工件”对话框。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③双击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，弹出“车削工件”对话框，单击“指定毛坯边界”对话框右侧的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，进入“毛坯边界”对话框，选取“类型”设置为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选项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，单击“指定点” 按钮，选取左侧端面外圆，自动捕捉圆心作为安装原点，如图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所示。在“长度”对话框输入“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35”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，“外径”对话框输入“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36”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，“内径”对话框输入“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（钻头的直径），如图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2132856"/>
            <a:ext cx="929640" cy="14478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436096" y="2125236"/>
            <a:ext cx="975360" cy="15240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3861048"/>
            <a:ext cx="1587500" cy="18288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2017440" y="4221088"/>
            <a:ext cx="322312" cy="24384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6"/>
          <a:stretch>
            <a:fillRect/>
          </a:stretch>
        </p:blipFill>
        <p:spPr>
          <a:xfrm>
            <a:off x="7524328" y="4152508"/>
            <a:ext cx="648072" cy="31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926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2204864"/>
            <a:ext cx="652267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783" y="2060848"/>
            <a:ext cx="584654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0386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任务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5.1  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车削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加工类型及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操作</a:t>
            </a:r>
            <a:endParaRPr lang="en-US" altLang="zh-CN" b="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在“应用模块”中单击“加工”模块 </a:t>
            </a:r>
            <a:r>
              <a:rPr lang="zh-CN" altLang="en-US" sz="1800" dirty="0" smtClean="0"/>
              <a:t>     按钮</a:t>
            </a:r>
            <a:r>
              <a:rPr lang="zh-CN" altLang="en-US" sz="1800" dirty="0"/>
              <a:t>后，选择“</a:t>
            </a:r>
            <a:r>
              <a:rPr lang="en-US" altLang="zh-CN" sz="1800" dirty="0"/>
              <a:t>turning”</a:t>
            </a:r>
            <a:r>
              <a:rPr lang="zh-CN" altLang="en-US" sz="1800" dirty="0" smtClean="0"/>
              <a:t>工序，</a:t>
            </a:r>
            <a:r>
              <a:rPr lang="zh-CN" altLang="en-US" sz="1800" dirty="0"/>
              <a:t>当我们单击“创建工序” 后，系统会弹</a:t>
            </a:r>
            <a:r>
              <a:rPr lang="zh-CN" altLang="en-US" sz="1800" dirty="0" smtClean="0"/>
              <a:t>出 “创建工序”</a:t>
            </a:r>
            <a:r>
              <a:rPr lang="zh-CN" altLang="en-US" sz="1800" dirty="0"/>
              <a:t>对话框。它提供了所有车削加工工序的类型，下面对各个工序类型进行简单介绍。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175124" y="2132856"/>
            <a:ext cx="396875" cy="504056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861048"/>
            <a:ext cx="2811145" cy="1905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72336"/>
            <a:ext cx="2232248" cy="310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019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④单击“显示”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，观察设置的部件和毛坯是否符合要求，如图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1484784"/>
            <a:ext cx="432048" cy="360040"/>
          </a:xfrm>
          <a:prstGeom prst="rect">
            <a:avLst/>
          </a:prstGeom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64296"/>
            <a:ext cx="631463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4445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）刀具创建</a:t>
            </a:r>
            <a:r>
              <a:rPr lang="zh-CN" altLang="en-US" sz="2000" dirty="0" smtClean="0"/>
              <a:t>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</a:t>
            </a:r>
            <a:endParaRPr lang="en-US" altLang="zh-CN" sz="18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，进入“创建刀具”界面，选择刀具子类型中的内孔车刀 ，在“名称”对话框输入“镗刀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_L”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作为名称，单击“确定”按钮进入“铣刀 参数”对话框界面。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②设置刀具参数。在尺寸对话框中的“刀尖半径”填入实际加工车刀的外圆半径，在“编号”对话框中“刀具号”，填入“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所示。在“跟踪”界面下，设置补偿寄存器为“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，刀具寄存补偿器为“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5-1-79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1988840"/>
            <a:ext cx="415925" cy="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853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092325"/>
            <a:ext cx="6053408" cy="342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92325"/>
            <a:ext cx="6172019" cy="256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9259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12474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）创建内径粗镗加工</a:t>
            </a:r>
            <a:r>
              <a:rPr lang="zh-CN" altLang="en-US" sz="2000" dirty="0" smtClean="0"/>
              <a:t>工序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，弹出“创建工序”对话框，在工序子类型中选择 内径粗镗工序。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选项，“刀具”对话框为“镗刀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_L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（槽刀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LATHE_ROUGH”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选项，单击“确定”按钮进入“内径粗镗”对话框界面，如图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13272" y="1748428"/>
            <a:ext cx="406400" cy="312420"/>
          </a:xfrm>
          <a:prstGeom prst="rect">
            <a:avLst/>
          </a:prstGeom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9" r="8399"/>
          <a:stretch/>
        </p:blipFill>
        <p:spPr bwMode="auto">
          <a:xfrm>
            <a:off x="1932757" y="4171950"/>
            <a:ext cx="3934643" cy="26860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222252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340768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③步进参数设置。在“刀轨设置”区域中，设置“步进”界面的“切削深度”模式为“恒定”选项，“最大距离”文本框设置为“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43819"/>
            <a:ext cx="6515553" cy="196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633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340768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④切削参数设置。单击“刀轨设置”区域中的“切削参数”  图标，进入“切削参数”对话框，在“粗加工余量”区域中，设置“面”余量为“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，“径向”余量为“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。在“公差”设置区域，设置“内外公差”均为“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0.01”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所示。单击“确定”按钮，返回“外径粗车”。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560791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3840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12474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⑤非切削移动设置。单击“刀轨设置”区域中的“非切削移动”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所示。单击“确定”按钮，返回“非切削移动”界面。在“安全距离”设置界面，在“工件安全距离”设置区域，把“径向安全距离”改为“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" r="4044"/>
          <a:stretch/>
        </p:blipFill>
        <p:spPr bwMode="auto">
          <a:xfrm>
            <a:off x="683568" y="3982050"/>
            <a:ext cx="4752528" cy="2875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7" t="3435" r="25559"/>
          <a:stretch/>
        </p:blipFill>
        <p:spPr bwMode="auto">
          <a:xfrm>
            <a:off x="5652120" y="3982049"/>
            <a:ext cx="2191303" cy="28713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615488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340768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⑥设置进给率和速度。单击“刀轨设置”区域中的“进给率和速度”  图标，进入“进给率和速度”对话框，在“主轴速度”区域中，输出模式设置为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，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勾选 “主轴速度”图标，在文本框填上“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600”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，在“进给率”区域中的“切削”对话框设置为“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80”“mmpm”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所示。单击“确定”按钮，返回“内径粗镗”界面。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单击      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图标计算，预览刀轨，如图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948264" y="1916832"/>
            <a:ext cx="501650" cy="2114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1691680" y="3145155"/>
            <a:ext cx="360040" cy="283845"/>
          </a:xfrm>
          <a:prstGeom prst="rect">
            <a:avLst/>
          </a:prstGeom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3873165"/>
            <a:ext cx="615146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29000"/>
            <a:ext cx="5260975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0057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95536" y="1340768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⑦仿真。单击“操作”区域中的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5-1-89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563888" y="1484784"/>
            <a:ext cx="243840" cy="2438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6228184" y="1503834"/>
            <a:ext cx="243840" cy="24384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2321064"/>
            <a:ext cx="243840" cy="243840"/>
          </a:xfrm>
          <a:prstGeom prst="rect">
            <a:avLst/>
          </a:prstGeom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40968"/>
            <a:ext cx="5260975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313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</a:rPr>
              <a:t>内径精加工。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）右击内径粗镗工序 图标，通过工具条插入工序，进入创建工序表界面。在工序子类型中选择 内径精镗工序。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）如图</a:t>
            </a:r>
            <a:r>
              <a:rPr lang="en-US" altLang="zh-CN" sz="2000" dirty="0">
                <a:latin typeface="+mn-ea"/>
              </a:rPr>
              <a:t>5-1-90</a:t>
            </a:r>
            <a:r>
              <a:rPr lang="zh-CN" altLang="en-US" sz="2000" dirty="0">
                <a:latin typeface="+mn-ea"/>
              </a:rPr>
              <a:t>，在“位置”对话框中选择“程序”对话框为“</a:t>
            </a:r>
            <a:r>
              <a:rPr lang="en-US" altLang="zh-CN" sz="2000" dirty="0">
                <a:latin typeface="+mn-ea"/>
              </a:rPr>
              <a:t>PROGRAM”</a:t>
            </a:r>
            <a:r>
              <a:rPr lang="zh-CN" altLang="en-US" sz="2000" dirty="0">
                <a:latin typeface="+mn-ea"/>
              </a:rPr>
              <a:t>选项，“刀具”对话框为“镗刀</a:t>
            </a:r>
            <a:r>
              <a:rPr lang="en-US" altLang="zh-CN" sz="2000" dirty="0">
                <a:latin typeface="+mn-ea"/>
              </a:rPr>
              <a:t>_L(</a:t>
            </a:r>
            <a:r>
              <a:rPr lang="zh-CN" altLang="en-US" sz="2000" dirty="0">
                <a:latin typeface="+mn-ea"/>
              </a:rPr>
              <a:t>槽刀</a:t>
            </a:r>
            <a:r>
              <a:rPr lang="en-US" altLang="zh-CN" sz="2000" dirty="0">
                <a:latin typeface="+mn-ea"/>
              </a:rPr>
              <a:t>-</a:t>
            </a:r>
            <a:r>
              <a:rPr lang="zh-CN" altLang="en-US" sz="2000" dirty="0">
                <a:latin typeface="+mn-ea"/>
              </a:rPr>
              <a:t>标准</a:t>
            </a:r>
            <a:r>
              <a:rPr lang="en-US" altLang="zh-CN" sz="2000" dirty="0">
                <a:latin typeface="+mn-ea"/>
              </a:rPr>
              <a:t>)”</a:t>
            </a:r>
            <a:r>
              <a:rPr lang="zh-CN" altLang="en-US" sz="2000" dirty="0">
                <a:latin typeface="+mn-ea"/>
              </a:rPr>
              <a:t>选项，“几何体”对话框为“</a:t>
            </a:r>
            <a:r>
              <a:rPr lang="en-US" altLang="zh-CN" sz="2000" dirty="0">
                <a:latin typeface="+mn-ea"/>
              </a:rPr>
              <a:t>TURNING_WORKPIECE”</a:t>
            </a:r>
            <a:r>
              <a:rPr lang="zh-CN" altLang="en-US" sz="2000" dirty="0">
                <a:latin typeface="+mn-ea"/>
              </a:rPr>
              <a:t>选项，“方法”对话框为“</a:t>
            </a:r>
            <a:r>
              <a:rPr lang="en-US" altLang="zh-CN" sz="2000" dirty="0">
                <a:latin typeface="+mn-ea"/>
              </a:rPr>
              <a:t>LATHE_FINISH”</a:t>
            </a:r>
            <a:r>
              <a:rPr lang="zh-CN" altLang="en-US" sz="2000" dirty="0">
                <a:latin typeface="+mn-ea"/>
              </a:rPr>
              <a:t>选项，单击“确定”按钮进入“内径精镗”对话框界面，如图</a:t>
            </a:r>
            <a:r>
              <a:rPr lang="en-US" altLang="zh-CN" sz="2000" dirty="0">
                <a:latin typeface="+mn-ea"/>
              </a:rPr>
              <a:t>5-1-91</a:t>
            </a:r>
            <a:r>
              <a:rPr lang="zh-CN" altLang="en-US" sz="2000" dirty="0">
                <a:latin typeface="+mn-ea"/>
              </a:rPr>
              <a:t>所示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03210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67761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8441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336704" cy="430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4276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en-US" sz="2000" dirty="0">
                <a:latin typeface="+mn-ea"/>
              </a:rPr>
              <a:t>）非切削移动设置。单击“刀轨设置”区域中的“非切削移动” 图标，进入“非切削移动”界面。进入“逼近”界面下，如图</a:t>
            </a:r>
            <a:r>
              <a:rPr lang="en-US" altLang="zh-CN" sz="2000" dirty="0">
                <a:latin typeface="+mn-ea"/>
              </a:rPr>
              <a:t>5-1-92</a:t>
            </a:r>
            <a:r>
              <a:rPr lang="zh-CN" altLang="en-US" sz="2000" dirty="0">
                <a:latin typeface="+mn-ea"/>
              </a:rPr>
              <a:t>所示。设置“出发点”区域的“点选项”为“指定”选项，按击“指定点” 图标，设置“输出坐标参考”为“</a:t>
            </a:r>
            <a:r>
              <a:rPr lang="en-US" altLang="zh-CN" sz="2000" dirty="0">
                <a:latin typeface="+mn-ea"/>
              </a:rPr>
              <a:t>WCS”</a:t>
            </a:r>
            <a:r>
              <a:rPr lang="zh-CN" altLang="en-US" sz="2000" dirty="0">
                <a:latin typeface="+mn-ea"/>
              </a:rPr>
              <a:t>选项，“</a:t>
            </a:r>
            <a:r>
              <a:rPr lang="en-US" altLang="zh-CN" sz="2000" dirty="0">
                <a:latin typeface="+mn-ea"/>
              </a:rPr>
              <a:t>XC”</a:t>
            </a:r>
            <a:r>
              <a:rPr lang="zh-CN" altLang="en-US" sz="2000" dirty="0">
                <a:latin typeface="+mn-ea"/>
              </a:rPr>
              <a:t>文本框为“</a:t>
            </a:r>
            <a:r>
              <a:rPr lang="en-US" altLang="zh-CN" sz="2000" dirty="0">
                <a:latin typeface="+mn-ea"/>
              </a:rPr>
              <a:t>50”</a:t>
            </a:r>
            <a:r>
              <a:rPr lang="zh-CN" altLang="en-US" sz="2000" dirty="0">
                <a:latin typeface="+mn-ea"/>
              </a:rPr>
              <a:t>，“</a:t>
            </a:r>
            <a:r>
              <a:rPr lang="en-US" altLang="zh-CN" sz="2000" dirty="0">
                <a:latin typeface="+mn-ea"/>
              </a:rPr>
              <a:t>YC”</a:t>
            </a:r>
            <a:r>
              <a:rPr lang="zh-CN" altLang="en-US" sz="2000" dirty="0">
                <a:latin typeface="+mn-ea"/>
              </a:rPr>
              <a:t>文本框为“</a:t>
            </a:r>
            <a:r>
              <a:rPr lang="en-US" altLang="zh-CN" sz="2000" dirty="0">
                <a:latin typeface="+mn-ea"/>
              </a:rPr>
              <a:t>50”</a:t>
            </a:r>
            <a:r>
              <a:rPr lang="zh-CN" altLang="en-US" sz="2000" dirty="0">
                <a:latin typeface="+mn-ea"/>
              </a:rPr>
              <a:t>，如图</a:t>
            </a:r>
            <a:r>
              <a:rPr lang="en-US" altLang="zh-CN" sz="2000" dirty="0">
                <a:latin typeface="+mn-ea"/>
              </a:rPr>
              <a:t>5-1-93</a:t>
            </a:r>
            <a:r>
              <a:rPr lang="zh-CN" altLang="en-US" sz="2000" dirty="0">
                <a:latin typeface="+mn-ea"/>
              </a:rPr>
              <a:t>所示。单击“确定”按钮，返回“非切削移动”界面。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" r="4918"/>
          <a:stretch/>
        </p:blipFill>
        <p:spPr bwMode="auto">
          <a:xfrm>
            <a:off x="1941514" y="3676650"/>
            <a:ext cx="5002212" cy="3079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816681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进入“离开”界面下，如图</a:t>
            </a:r>
            <a:r>
              <a:rPr lang="en-US" altLang="zh-CN" sz="2000" dirty="0">
                <a:latin typeface="+mn-ea"/>
              </a:rPr>
              <a:t>5-1-94</a:t>
            </a:r>
            <a:r>
              <a:rPr lang="zh-CN" altLang="en-US" sz="2000" dirty="0">
                <a:latin typeface="+mn-ea"/>
              </a:rPr>
              <a:t>所示。在“离开点”设置区域，单击“指定点” 图标，设置“输出坐标参考”为“</a:t>
            </a:r>
            <a:r>
              <a:rPr lang="en-US" altLang="zh-CN" sz="2000" dirty="0">
                <a:latin typeface="+mn-ea"/>
              </a:rPr>
              <a:t>WCS”</a:t>
            </a:r>
            <a:r>
              <a:rPr lang="zh-CN" altLang="en-US" sz="2000" dirty="0">
                <a:latin typeface="+mn-ea"/>
              </a:rPr>
              <a:t>选项，“</a:t>
            </a:r>
            <a:r>
              <a:rPr lang="en-US" altLang="zh-CN" sz="2000" dirty="0">
                <a:latin typeface="+mn-ea"/>
              </a:rPr>
              <a:t>XC”</a:t>
            </a:r>
            <a:r>
              <a:rPr lang="zh-CN" altLang="en-US" sz="2000" dirty="0">
                <a:latin typeface="+mn-ea"/>
              </a:rPr>
              <a:t>文本框为“</a:t>
            </a:r>
            <a:r>
              <a:rPr lang="en-US" altLang="zh-CN" sz="2000" dirty="0">
                <a:latin typeface="+mn-ea"/>
              </a:rPr>
              <a:t>50”</a:t>
            </a:r>
            <a:r>
              <a:rPr lang="zh-CN" altLang="en-US" sz="2000" dirty="0">
                <a:latin typeface="+mn-ea"/>
              </a:rPr>
              <a:t>，如图</a:t>
            </a:r>
            <a:r>
              <a:rPr lang="en-US" altLang="zh-CN" sz="2000" dirty="0">
                <a:latin typeface="+mn-ea"/>
              </a:rPr>
              <a:t>5-1-95</a:t>
            </a:r>
            <a:r>
              <a:rPr lang="zh-CN" altLang="en-US" sz="2000" dirty="0">
                <a:latin typeface="+mn-ea"/>
              </a:rPr>
              <a:t>所示。单击“确定”按钮，返回“非切削移动”界面。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52936"/>
            <a:ext cx="681812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9766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在”安全距离”设置界面，在”工件安全距离”设置区域，把”径向安全距离”改为“</a:t>
            </a:r>
            <a:r>
              <a:rPr lang="en-US" altLang="zh-CN" sz="2000" dirty="0">
                <a:latin typeface="+mn-ea"/>
              </a:rPr>
              <a:t>0”</a:t>
            </a:r>
            <a:r>
              <a:rPr lang="zh-CN" altLang="en-US" sz="2000" dirty="0">
                <a:latin typeface="+mn-ea"/>
              </a:rPr>
              <a:t>，”轴向安全距离”改为“</a:t>
            </a:r>
            <a:r>
              <a:rPr lang="en-US" altLang="zh-CN" sz="2000" dirty="0">
                <a:latin typeface="+mn-ea"/>
              </a:rPr>
              <a:t>0”</a:t>
            </a:r>
            <a:r>
              <a:rPr lang="zh-CN" altLang="en-US" sz="2000" dirty="0">
                <a:latin typeface="+mn-ea"/>
              </a:rPr>
              <a:t>，如图</a:t>
            </a:r>
            <a:r>
              <a:rPr lang="en-US" altLang="zh-CN" sz="2000" dirty="0">
                <a:latin typeface="+mn-ea"/>
              </a:rPr>
              <a:t>5-1-96</a:t>
            </a:r>
            <a:r>
              <a:rPr lang="zh-CN" altLang="en-US" sz="2000" dirty="0">
                <a:latin typeface="+mn-ea"/>
              </a:rPr>
              <a:t>所示。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16981"/>
            <a:ext cx="7231149" cy="300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4166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en-US" sz="2000" dirty="0">
                <a:latin typeface="+mn-ea"/>
              </a:rPr>
              <a:t>）设置进给率和速度。单击“刀轨设置”区域中的“进给率和速度”  图标，进入“进给率和速度”对话框，在“主轴速度”区域中，输出模式设置为 </a:t>
            </a:r>
            <a:r>
              <a:rPr lang="zh-CN" altLang="en-US" sz="2000" dirty="0" smtClean="0">
                <a:latin typeface="+mn-ea"/>
              </a:rPr>
              <a:t>        ，</a:t>
            </a:r>
            <a:r>
              <a:rPr lang="zh-CN" altLang="en-US" sz="2000" dirty="0">
                <a:latin typeface="+mn-ea"/>
              </a:rPr>
              <a:t>勾选 主轴速度图标，在文本框填上“</a:t>
            </a:r>
            <a:r>
              <a:rPr lang="en-US" altLang="zh-CN" sz="2000" dirty="0">
                <a:latin typeface="+mn-ea"/>
              </a:rPr>
              <a:t>1000”</a:t>
            </a:r>
            <a:r>
              <a:rPr lang="zh-CN" altLang="en-US" sz="2000" dirty="0">
                <a:latin typeface="+mn-ea"/>
              </a:rPr>
              <a:t>，在“进给率”区域中的“切削”对话框设置为“</a:t>
            </a:r>
            <a:r>
              <a:rPr lang="en-US" altLang="zh-CN" sz="2000" dirty="0">
                <a:latin typeface="+mn-ea"/>
              </a:rPr>
              <a:t>40”“mmpm”</a:t>
            </a:r>
            <a:r>
              <a:rPr lang="zh-CN" altLang="en-US" sz="2000" dirty="0">
                <a:latin typeface="+mn-ea"/>
              </a:rPr>
              <a:t>选项，如图</a:t>
            </a:r>
            <a:r>
              <a:rPr lang="en-US" altLang="zh-CN" sz="2000" dirty="0">
                <a:latin typeface="+mn-ea"/>
              </a:rPr>
              <a:t>5-1-97</a:t>
            </a:r>
            <a:r>
              <a:rPr lang="zh-CN" altLang="en-US" sz="2000" dirty="0">
                <a:latin typeface="+mn-ea"/>
              </a:rPr>
              <a:t>所示。单击“确定”按钮，返回“内径精镗”界面。单击 </a:t>
            </a:r>
            <a:r>
              <a:rPr lang="zh-CN" altLang="en-US" sz="2000" dirty="0" smtClean="0">
                <a:latin typeface="+mn-ea"/>
              </a:rPr>
              <a:t>      图标</a:t>
            </a:r>
            <a:r>
              <a:rPr lang="zh-CN" altLang="en-US" sz="2000" dirty="0">
                <a:latin typeface="+mn-ea"/>
              </a:rPr>
              <a:t>计算，预览刀轨，如图</a:t>
            </a:r>
            <a:r>
              <a:rPr lang="en-US" altLang="zh-CN" sz="2000" dirty="0">
                <a:latin typeface="+mn-ea"/>
              </a:rPr>
              <a:t>5-1-98</a:t>
            </a:r>
            <a:r>
              <a:rPr lang="zh-CN" altLang="en-US" sz="2000" dirty="0">
                <a:latin typeface="+mn-ea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2492896"/>
            <a:ext cx="501650" cy="2114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796136" y="3409950"/>
            <a:ext cx="288032" cy="30708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365104"/>
            <a:ext cx="5260975" cy="19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3688198"/>
            <a:ext cx="5040560" cy="2851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3908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5</a:t>
            </a:r>
            <a:r>
              <a:rPr lang="zh-CN" altLang="en-US" sz="2000" dirty="0">
                <a:latin typeface="+mn-ea"/>
              </a:rPr>
              <a:t>）仿真。单击“操作”区域中的 </a:t>
            </a:r>
            <a:r>
              <a:rPr lang="zh-CN" altLang="en-US" sz="2000" dirty="0" smtClean="0">
                <a:latin typeface="+mn-ea"/>
              </a:rPr>
              <a:t>     图标</a:t>
            </a:r>
            <a:r>
              <a:rPr lang="zh-CN" altLang="en-US" sz="2000" dirty="0">
                <a:latin typeface="+mn-ea"/>
              </a:rPr>
              <a:t>进行计算，再单击 </a:t>
            </a:r>
            <a:r>
              <a:rPr lang="zh-CN" altLang="en-US" sz="2000" dirty="0" smtClean="0">
                <a:latin typeface="+mn-ea"/>
              </a:rPr>
              <a:t>     图标</a:t>
            </a:r>
            <a:r>
              <a:rPr lang="zh-CN" altLang="en-US" sz="2000" dirty="0">
                <a:latin typeface="+mn-ea"/>
              </a:rPr>
              <a:t>，进入“刀轨可视化”对话框。单击“</a:t>
            </a:r>
            <a:r>
              <a:rPr lang="en-US" altLang="zh-CN" sz="2000" dirty="0">
                <a:latin typeface="+mn-ea"/>
              </a:rPr>
              <a:t>3D</a:t>
            </a:r>
            <a:r>
              <a:rPr lang="zh-CN" altLang="en-US" sz="2000" dirty="0">
                <a:latin typeface="+mn-ea"/>
              </a:rPr>
              <a:t>动态”图标进入“</a:t>
            </a:r>
            <a:r>
              <a:rPr lang="en-US" altLang="zh-CN" sz="2000" dirty="0">
                <a:latin typeface="+mn-ea"/>
              </a:rPr>
              <a:t>3D</a:t>
            </a:r>
            <a:r>
              <a:rPr lang="zh-CN" altLang="en-US" sz="2000" dirty="0">
                <a:latin typeface="+mn-ea"/>
              </a:rPr>
              <a:t>仿真”，把“动画速度”调整到“</a:t>
            </a:r>
            <a:r>
              <a:rPr lang="en-US" altLang="zh-CN" sz="2000" dirty="0">
                <a:latin typeface="+mn-ea"/>
              </a:rPr>
              <a:t>2”</a:t>
            </a:r>
            <a:r>
              <a:rPr lang="zh-CN" altLang="en-US" sz="2000" dirty="0">
                <a:latin typeface="+mn-ea"/>
              </a:rPr>
              <a:t>，便于观察。单击 </a:t>
            </a:r>
            <a:r>
              <a:rPr lang="zh-CN" altLang="en-US" sz="2000" dirty="0" smtClean="0">
                <a:latin typeface="+mn-ea"/>
              </a:rPr>
              <a:t>     图标</a:t>
            </a:r>
            <a:r>
              <a:rPr lang="zh-CN" altLang="en-US" sz="2000" dirty="0">
                <a:latin typeface="+mn-ea"/>
              </a:rPr>
              <a:t>进行仿真，如图</a:t>
            </a:r>
            <a:r>
              <a:rPr lang="en-US" altLang="zh-CN" sz="2000" dirty="0">
                <a:latin typeface="+mn-ea"/>
              </a:rPr>
              <a:t>5-1-99</a:t>
            </a:r>
            <a:r>
              <a:rPr lang="zh-CN" altLang="en-US" sz="2000" dirty="0">
                <a:latin typeface="+mn-ea"/>
              </a:rPr>
              <a:t>所示。确认无误后，单击两次 “确定”按钮后完成工序创建。</a:t>
            </a: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328160" y="1556792"/>
            <a:ext cx="315848" cy="3600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7308304" y="1547266"/>
            <a:ext cx="360040" cy="36956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727828" y="2492896"/>
            <a:ext cx="348228" cy="24384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63441"/>
            <a:ext cx="5260975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921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</a:rPr>
              <a:t>内径开槽。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①单击 </a:t>
            </a:r>
            <a:r>
              <a:rPr lang="zh-CN" altLang="en-US" sz="2000" dirty="0" smtClean="0">
                <a:latin typeface="+mn-ea"/>
              </a:rPr>
              <a:t>          图标</a:t>
            </a:r>
            <a:r>
              <a:rPr lang="zh-CN" altLang="en-US" sz="2000" dirty="0">
                <a:latin typeface="+mn-ea"/>
              </a:rPr>
              <a:t>，进入“创建刀具”界面，选择刀具子类型中的内孔槽刀 ，在“名称”对话框输入“</a:t>
            </a:r>
            <a:r>
              <a:rPr lang="en-US" altLang="zh-CN" sz="2000" dirty="0">
                <a:latin typeface="+mn-ea"/>
              </a:rPr>
              <a:t>3mm</a:t>
            </a:r>
            <a:r>
              <a:rPr lang="zh-CN" altLang="en-US" sz="2000" dirty="0">
                <a:latin typeface="+mn-ea"/>
              </a:rPr>
              <a:t>内槽刀”作为名称，单击“确定”按钮进入“槽刀”对话框界面。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②设置刀具参数。在“尺寸”对话框中的“刀片宽度”填入“</a:t>
            </a:r>
            <a:r>
              <a:rPr lang="en-US" altLang="zh-CN" sz="2000" dirty="0">
                <a:latin typeface="+mn-ea"/>
              </a:rPr>
              <a:t>3”</a:t>
            </a:r>
            <a:r>
              <a:rPr lang="zh-CN" altLang="en-US" sz="2000" dirty="0">
                <a:latin typeface="+mn-ea"/>
              </a:rPr>
              <a:t>，“刀片长度”填入“</a:t>
            </a:r>
            <a:r>
              <a:rPr lang="en-US" altLang="zh-CN" sz="2000" dirty="0">
                <a:latin typeface="+mn-ea"/>
              </a:rPr>
              <a:t>6”</a:t>
            </a:r>
            <a:r>
              <a:rPr lang="zh-CN" altLang="en-US" sz="2000" dirty="0">
                <a:latin typeface="+mn-ea"/>
              </a:rPr>
              <a:t>。在“编号”对话框中“刀具号”，填入“</a:t>
            </a:r>
            <a:r>
              <a:rPr lang="en-US" altLang="zh-CN" sz="2000" dirty="0">
                <a:latin typeface="+mn-ea"/>
              </a:rPr>
              <a:t>2”</a:t>
            </a:r>
            <a:r>
              <a:rPr lang="zh-CN" altLang="en-US" sz="2000" dirty="0">
                <a:latin typeface="+mn-ea"/>
              </a:rPr>
              <a:t>，如图</a:t>
            </a:r>
            <a:r>
              <a:rPr lang="en-US" altLang="zh-CN" sz="2000" dirty="0">
                <a:latin typeface="+mn-ea"/>
              </a:rPr>
              <a:t>5-1-100</a:t>
            </a:r>
            <a:r>
              <a:rPr lang="zh-CN" altLang="en-US" sz="2000" dirty="0">
                <a:latin typeface="+mn-ea"/>
              </a:rPr>
              <a:t>所示。在“跟踪”界面下，设置补偿寄存器为“</a:t>
            </a:r>
            <a:r>
              <a:rPr lang="en-US" altLang="zh-CN" sz="2000" dirty="0">
                <a:latin typeface="+mn-ea"/>
              </a:rPr>
              <a:t>2”</a:t>
            </a:r>
            <a:r>
              <a:rPr lang="zh-CN" altLang="en-US" sz="2000" dirty="0">
                <a:latin typeface="+mn-ea"/>
              </a:rPr>
              <a:t>，刀具寄存补偿器为“</a:t>
            </a:r>
            <a:r>
              <a:rPr lang="en-US" altLang="zh-CN" sz="2000" dirty="0">
                <a:latin typeface="+mn-ea"/>
              </a:rPr>
              <a:t>2”</a:t>
            </a:r>
            <a:r>
              <a:rPr lang="zh-CN" altLang="en-US" sz="2000" dirty="0">
                <a:latin typeface="+mn-ea"/>
              </a:rPr>
              <a:t>，如图</a:t>
            </a:r>
            <a:r>
              <a:rPr lang="en-US" altLang="zh-CN" sz="2000" dirty="0">
                <a:latin typeface="+mn-ea"/>
              </a:rPr>
              <a:t>5-1-101</a:t>
            </a:r>
            <a:r>
              <a:rPr lang="zh-CN" altLang="en-US" sz="2000" dirty="0">
                <a:latin typeface="+mn-ea"/>
              </a:rPr>
              <a:t>所示。单击“确定”按钮完成刀具建立。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2060848"/>
            <a:ext cx="5040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99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 dirty="0"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025526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025526"/>
            <a:ext cx="5985912" cy="2483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159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12474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）创建内径开槽加工</a:t>
            </a:r>
            <a:r>
              <a:rPr lang="zh-CN" altLang="en-US" sz="2000" dirty="0" smtClean="0">
                <a:latin typeface="+mn-ea"/>
              </a:rPr>
              <a:t>工序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①右击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zh-CN" sz="1800" dirty="0" smtClean="0">
                <a:solidFill>
                  <a:schemeClr val="tx2"/>
                </a:solidFill>
                <a:latin typeface="+mn-ea"/>
              </a:rPr>
              <a:t>               </a:t>
            </a:r>
            <a:r>
              <a:rPr lang="zh-CN" altLang="zh-CN" sz="1800" dirty="0" smtClean="0">
                <a:solidFill>
                  <a:schemeClr val="tx2"/>
                </a:solidFill>
                <a:latin typeface="+mn-ea"/>
              </a:rPr>
              <a:t>图标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，通过弹出的工具条插入工序，在工序子类型中选择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内径开槽工序。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②如图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5-1-102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，在位置对话框中选择“程序”对话框为“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PROGRAM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”选项，“刀具”对话框为“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内槽刀（槽刀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标准）”选项，“几何体”对话框为“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TURNING_WORKPIECE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LATHE_FINISH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”选项，单击“确定”按钮进入“内径开槽”对话框界面，如图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5-1-103</a:t>
            </a:r>
            <a:r>
              <a:rPr lang="zh-CN" altLang="zh-CN" sz="1800" dirty="0">
                <a:solidFill>
                  <a:schemeClr val="tx2"/>
                </a:solidFill>
                <a:latin typeface="+mn-ea"/>
              </a:rPr>
              <a:t>所示。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349028" y="1772816"/>
            <a:ext cx="846708" cy="230486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1" r="10933"/>
          <a:stretch/>
        </p:blipFill>
        <p:spPr bwMode="auto">
          <a:xfrm>
            <a:off x="1988407" y="4182800"/>
            <a:ext cx="3807729" cy="2675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110173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③步进参数设置。在刀轨设置区域中，设置步进的切削深度模式为“恒定”，深度设置为“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2.5mm”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0888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2396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2094" name="Picture 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31811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2765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④非切削移动设置。单击“刀轨设置”区域中的“非切削移动” 图标，进入“非切削移动”界面。进入“逼近”界面下，如图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所示。设置“出发点”区域的“点选项”为“指定”选项，单击“指定点”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YC”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84984"/>
            <a:ext cx="526097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6987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进入“离开”界面下，如图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所示。在“离开点”设置区域，单击“指定点” 图标，设置“输出坐标参考”为“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WCS”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文本框为“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所示。单击“确定”按钮，返回“非切削移动”界面。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60" y="2852936"/>
            <a:ext cx="57272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6220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在“安全距离”设置界面，在“工件安全距离”设置区域，把“径向安全距离”改为“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，“轴向安全距离”改为“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5-1-109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583952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7308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⑤设置进给率和速度。单击“刀轨设置”区域中的“进给率和速度”  图标，进入“进给率和速度”对话框，在“主轴速度”区域中，“输出模式”设置为“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RPM”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选项，勾选 “主轴速度”图标，在文本框填上“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400”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，在“进给率”区域中的“切削”对话框设置为“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50”“mmpm” 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5-1-110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所示。单击“确定”按钮，返回“内径开槽”界面。单击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计算，预览刀轨，如图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203848" y="3068960"/>
            <a:ext cx="288032" cy="288032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3576203"/>
            <a:ext cx="629995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526097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1913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635896" y="1340768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444208" y="1360410"/>
            <a:ext cx="360040" cy="340397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276872"/>
            <a:ext cx="243840" cy="24384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75" y="3212976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4891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⑥仿真。单击“操作”区域中的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进行计算，再单击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，进入“刀轨可视化”对话框。单击“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动态”图标进入“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3D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仿真”，把“动画速度”调整到“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，便于观察。单击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进行仿真，如图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5-1-112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所示。确认无误后，单击两次 “确定”按钮后完成工序创建。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635896" y="1340768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444208" y="1360410"/>
            <a:ext cx="360040" cy="340397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276872"/>
            <a:ext cx="243840" cy="24384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75" y="3212976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7312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4. </a:t>
            </a:r>
            <a:r>
              <a:rPr lang="zh-CN" altLang="en-US" sz="2400" dirty="0">
                <a:solidFill>
                  <a:srgbClr val="FF0000"/>
                </a:solidFill>
              </a:rPr>
              <a:t>内径螺纹铣。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）刀具创建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，进入“创建刀具”界面，选择刀具子类型中内螺纹车刀 ，在“名称”对话框输入 “内螺纹刀”作为名称，单击“确定”按钮进入“螺纹刀”对话框界面。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②在“编号”对话框中“刀具号”，如图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5-1-113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所示。在“跟踪”界面下，在“补偿寄存器”，“刀具补偿寄存器”，填入“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5-1-114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所示。单击“确定”按钮完成刀具建立。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2708920"/>
            <a:ext cx="349250" cy="29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498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3888"/>
            <a:ext cx="5260975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867" y="1988840"/>
            <a:ext cx="52609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1604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12474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）创建外径螺纹铣加工</a:t>
            </a:r>
            <a:r>
              <a:rPr lang="zh-CN" altLang="en-US" sz="2000" dirty="0" smtClean="0">
                <a:latin typeface="+mn-ea"/>
              </a:rPr>
              <a:t>工序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①右击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图标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，弹出工具对话框，单击“插入”选项中“工序”项目。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②在弹出的工序选项，如图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，在“位置”对话框中选择“刀具”为“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3MM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内槽刀（槽刀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标准）”选项，“方法”对话框为“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LATHE_FINISH”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选项，单击“确定”按钮进入“螺纹铣”对话框界面，如图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5-1-116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1" y="1772816"/>
            <a:ext cx="825500" cy="288032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" r="4473"/>
          <a:stretch/>
        </p:blipFill>
        <p:spPr bwMode="auto">
          <a:xfrm>
            <a:off x="1672381" y="3348859"/>
            <a:ext cx="4480769" cy="35091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649257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5.1.5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67544" y="1268760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③在螺纹形状设置区域中，单击 </a:t>
            </a:r>
            <a:r>
              <a:rPr lang="zh-CN" altLang="en-US" sz="1800" dirty="0" smtClean="0">
                <a:solidFill>
                  <a:schemeClr val="tx2"/>
                </a:solidFill>
                <a:latin typeface="+mn-ea"/>
              </a:rPr>
              <a:t>              选项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，单选螺纹下方的截面线作为顶线，如图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5-1-117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所示。（注意选取截面线时，选取线的右端点，从右端开始加工；反之，选取线的左端，就会从左端开始加工。）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根据公式（牙高 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H=0.54P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），计算出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M27×1.5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螺纹的深度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=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牙高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=0.81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。把“深度选项”设置为“深度和角度”选项，“深度”文本框填入“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0.81”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，“与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XC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的夹角”文本框填入“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-180”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。为了能加工出完整的螺纹，增加切进距离和切出距离，在“偏置”设置区域，“起始偏置”文本框填入“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3”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，“终止偏置”文本框填入“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2”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，如图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5-1-118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920" y="1412776"/>
            <a:ext cx="844550" cy="28803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r="20579"/>
          <a:stretch/>
        </p:blipFill>
        <p:spPr bwMode="auto">
          <a:xfrm>
            <a:off x="1681907" y="4700770"/>
            <a:ext cx="2592288" cy="21572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r="24843"/>
          <a:stretch/>
        </p:blipFill>
        <p:spPr bwMode="auto">
          <a:xfrm>
            <a:off x="5148064" y="4236463"/>
            <a:ext cx="2343151" cy="264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7071067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16"/>
  <p:tag name="KSO_WM_SLIDE_LAYOUT_INFO" val="{&quot;direction&quot;:1,&quot;id&quot;:&quot;2021-09-02T20:34:40&quot;,&quot;maxSize&quot;:{&quot;size1&quot;:100},&quot;minSize&quot;:{&quot;size1&quot;:100},&quot;normalSize&quot;:{&quot;size1&quot;:100},&quot;subLayout&quot;:[{&quot;backgroundInfo&quot;:[{&quot;bottom&quot;:0.155555561,&quot;bottomAbs&quot;:false,&quot;left&quot;:0,&quot;leftAbs&quot;:false,&quot;right&quot;:0,&quot;rightAbs&quot;:false,&quot;top&quot;:0.155555561,&quot;topAbs&quot;:false,&quot;type&quot;:&quot;belt&quot;}],&quot;id&quot;:&quot;2021-09-02T20:34:40&quot;,&quot;maxSize&quot;:{&quot;size1&quot;:12.07131847805447},&quot;minSize&quot;:{&quot;size1&quot;:12.07131847805447},&quot;normalSize&quot;:{&quot;size1&quot;:12.07131847805447},&quot;subLayout&quot;:[{&quot;id&quot;:&quot;2021-09-02T20:34:40&quot;,&quot;type&quot;:0},{&quot;id&quot;:&quot;2021-09-02T20:34:40&quot;,&quot;maxSize&quot;:{&quot;size1&quot;:77.81433932099306},&quot;minSize&quot;:{&quot;size1&quot;:77.81433932099306},&quot;normalSize&quot;:{&quot;size1&quot;:77.81433932099306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9-02T20:34:40&quot;,&quot;margin&quot;:{&quot;bottom&quot;:0.4230000674724579,&quot;left&quot;:2.540250062942505,&quot;right&quot;:2.540250062942505,&quot;top&quot;:0.4230000674724579},&quot;maxSize&quot;:{&quot;size1&quot;:35.69267651100288},&quot;minSize&quot;:{&quot;size1&quot;:19.792676511002874},&quot;normalSize&quot;:{&quot;size1&quot;:28.161923649487022},&quot;subLayout&quot;:[{&quot;id&quot;:&quot;2021-09-02T20:34:40&quot;,&quot;margin&quot;:{&quot;bottom&quot;:0.04693020507693291,&quot;left&quot;:2.540250062942505,&quot;right&quot;:2.540250062942505,&quot;top&quot;:0.4230000674724579},&quot;type&quot;:0},{&quot;id&quot;:&quot;2021-09-02T20:34:40&quot;,&quot;margin&quot;:{&quot;bottom&quot;:0.4230000674724579,&quot;left&quot;:2.540250062942505,&quot;right&quot;:2.540250062942505,&quot;top&quot;:0.14886131882667542},&quot;type&quot;:0}],&quot;type&quot;:0},{&quot;id&quot;:&quot;2021-09-02T20:34:40&quot;,&quot;type&quot;:0}],&quot;type&quot;:0}],&quot;type&quot;:0},{&quot;id&quot;:&quot;2021-09-02T20:34:40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316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527.953*228.702"/>
  <p:tag name="KSO_WM_SLIDE_POSITION" val="215.998*179.299"/>
  <p:tag name="KSO_WM_TAG_VERSION" val="1.0"/>
  <p:tag name="KSO_WM_SLIDE_LAYOUT" val="h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6130c4e08b5cc6c91112a572"/>
  <p:tag name="KSO_WM_TEMPLATE_ASSEMBLE_GROUPID" val="6130c4e08b5cc6c91112a57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316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316"/>
  <p:tag name="KSO_WM_UNIT_VALUE" val="901"/>
  <p:tag name="KSO_WM_TEMPLATE_ASSEMBLE_XID" val="6130c4e08b5cc6c91112a572"/>
  <p:tag name="KSO_WM_TEMPLATE_ASSEMBLE_GROUPID" val="6130c4e08b5cc6c91112a5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7316_1*h_a*1_1"/>
  <p:tag name="KSO_WM_TEMPLATE_CATEGORY" val="diagram"/>
  <p:tag name="KSO_WM_TEMPLATE_INDEX" val="2020731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fbf30eb0f3454347bdf963c338005e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a1bb23867a44589820127769466a9ae"/>
  <p:tag name="KSO_WM_UNIT_TEXT_FILL_FORE_SCHEMECOLOR_INDEX_BRIGHTNESS" val="0"/>
  <p:tag name="KSO_WM_UNIT_TEXT_FILL_FORE_SCHEMECOLOR_INDEX" val="13"/>
  <p:tag name="KSO_WM_UNIT_TEXT_FILL_TYPE" val="1"/>
  <p:tag name="KSO_WM_TEMPLATE_ASSEMBLE_XID" val="6130c4e08b5cc6c91112a572"/>
  <p:tag name="KSO_WM_TEMPLATE_ASSEMBLE_GROUPID" val="6130c4e08b5cc6c91112a5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7316_1*h_f*1_1"/>
  <p:tag name="KSO_WM_TEMPLATE_CATEGORY" val="diagram"/>
  <p:tag name="KSO_WM_TEMPLATE_INDEX" val="2020731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182"/>
  <p:tag name="KSO_WM_UNIT_SHOW_EDIT_AREA_INDICATION" val="1"/>
  <p:tag name="KSO_WM_CHIP_GROUPID" val="5e6b05b36848fb12bee65ad8"/>
  <p:tag name="KSO_WM_CHIP_XID" val="5e6b05b36848fb12bee65ada"/>
  <p:tag name="KSO_WM_UNIT_DEC_AREA_ID" val="3679ce9c890c4ad59adc6924ed452ef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a1bb23867a44589820127769466a9ae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2"/>
  <p:tag name="KSO_WM_TEMPLATE_ASSEMBLE_GROUPID" val="6130c4e08b5cc6c91112a5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4美金的ppt模板">
  <a:themeElements>
    <a:clrScheme name="01 2">
      <a:dk1>
        <a:srgbClr val="003366"/>
      </a:dk1>
      <a:lt1>
        <a:srgbClr val="FFFFFF"/>
      </a:lt1>
      <a:dk2>
        <a:srgbClr val="2E6272"/>
      </a:dk2>
      <a:lt2>
        <a:srgbClr val="B2B2B2"/>
      </a:lt2>
      <a:accent1>
        <a:srgbClr val="3984C9"/>
      </a:accent1>
      <a:accent2>
        <a:srgbClr val="77AE26"/>
      </a:accent2>
      <a:accent3>
        <a:srgbClr val="FFFFFF"/>
      </a:accent3>
      <a:accent4>
        <a:srgbClr val="002A56"/>
      </a:accent4>
      <a:accent5>
        <a:srgbClr val="AEC2E1"/>
      </a:accent5>
      <a:accent6>
        <a:srgbClr val="6B9D21"/>
      </a:accent6>
      <a:hlink>
        <a:srgbClr val="6E815B"/>
      </a:hlink>
      <a:folHlink>
        <a:srgbClr val="90A8B0"/>
      </a:folHlink>
    </a:clrScheme>
    <a:fontScheme name="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 1">
        <a:dk1>
          <a:srgbClr val="003366"/>
        </a:dk1>
        <a:lt1>
          <a:srgbClr val="FFFFFF"/>
        </a:lt1>
        <a:dk2>
          <a:srgbClr val="3C8196"/>
        </a:dk2>
        <a:lt2>
          <a:srgbClr val="B2B2B2"/>
        </a:lt2>
        <a:accent1>
          <a:srgbClr val="2C6AA2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CB9CE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2">
        <a:dk1>
          <a:srgbClr val="003366"/>
        </a:dk1>
        <a:lt1>
          <a:srgbClr val="FFFFFF"/>
        </a:lt1>
        <a:dk2>
          <a:srgbClr val="2E6272"/>
        </a:dk2>
        <a:lt2>
          <a:srgbClr val="B2B2B2"/>
        </a:lt2>
        <a:accent1>
          <a:srgbClr val="3984C9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EC2E1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3">
        <a:dk1>
          <a:srgbClr val="30311D"/>
        </a:dk1>
        <a:lt1>
          <a:srgbClr val="FFFFFF"/>
        </a:lt1>
        <a:dk2>
          <a:srgbClr val="4A5B1F"/>
        </a:dk2>
        <a:lt2>
          <a:srgbClr val="B2B2B2"/>
        </a:lt2>
        <a:accent1>
          <a:srgbClr val="90724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C6BCB0"/>
        </a:accent5>
        <a:accent6>
          <a:srgbClr val="85A655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1844</TotalTime>
  <Words>9493</Words>
  <Application>Microsoft Office PowerPoint</Application>
  <PresentationFormat>全屏显示(4:3)</PresentationFormat>
  <Paragraphs>586</Paragraphs>
  <Slides>141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141</vt:i4>
      </vt:variant>
    </vt:vector>
  </HeadingPairs>
  <TitlesOfParts>
    <vt:vector size="142" baseType="lpstr">
      <vt:lpstr>24美金的ppt模板</vt:lpstr>
      <vt:lpstr>项目5  车削加工</vt:lpstr>
      <vt:lpstr>目录</vt:lpstr>
      <vt:lpstr>项目5</vt:lpstr>
      <vt:lpstr>项目5</vt:lpstr>
      <vt:lpstr>项目5</vt:lpstr>
      <vt:lpstr>项目5</vt:lpstr>
      <vt:lpstr>任务5.1</vt:lpstr>
      <vt:lpstr>任务5.1</vt:lpstr>
      <vt:lpstr>任务5.1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任务5.1.1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任务5.1.2</vt:lpstr>
      <vt:lpstr>任务5.1.3</vt:lpstr>
      <vt:lpstr>任务5.1.3</vt:lpstr>
      <vt:lpstr>任务5.1.3</vt:lpstr>
      <vt:lpstr>任务5.1.3</vt:lpstr>
      <vt:lpstr>任务5.1.3</vt:lpstr>
      <vt:lpstr>任务5.1.3</vt:lpstr>
      <vt:lpstr>任务5.1.3</vt:lpstr>
      <vt:lpstr>任务5.1.3</vt:lpstr>
      <vt:lpstr>任务5.1.3</vt:lpstr>
      <vt:lpstr>任务5.1.3</vt:lpstr>
      <vt:lpstr>任务5.1.4</vt:lpstr>
      <vt:lpstr>任务5.1.4</vt:lpstr>
      <vt:lpstr>任务5.1.4</vt:lpstr>
      <vt:lpstr>任务5.1.4</vt:lpstr>
      <vt:lpstr>任务5.1.4</vt:lpstr>
      <vt:lpstr>任务5.1.4</vt:lpstr>
      <vt:lpstr>任务5.1.4</vt:lpstr>
      <vt:lpstr>任务5.1.4</vt:lpstr>
      <vt:lpstr>任务5.1.4</vt:lpstr>
      <vt:lpstr>任务5.1.4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任务5.1.5</vt:lpstr>
      <vt:lpstr>任务5.2</vt:lpstr>
      <vt:lpstr>5.2.1</vt:lpstr>
      <vt:lpstr>5.2.2</vt:lpstr>
      <vt:lpstr>5.2.3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5.2.2</vt:lpstr>
      <vt:lpstr>项目5</vt:lpstr>
      <vt:lpstr>PowerPoint 演示文稿</vt:lpstr>
      <vt:lpstr>项目3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asus</dc:creator>
  <cp:lastModifiedBy>微软用户</cp:lastModifiedBy>
  <cp:revision>173</cp:revision>
  <dcterms:created xsi:type="dcterms:W3CDTF">2011-10-17T01:29:52Z</dcterms:created>
  <dcterms:modified xsi:type="dcterms:W3CDTF">2024-03-15T03:03:48Z</dcterms:modified>
</cp:coreProperties>
</file>